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12192000" cy="6858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642" y="-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3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58542" y="6457660"/>
            <a:ext cx="1007110" cy="169277"/>
          </a:xfrm>
          <a:prstGeom prst="rect">
            <a:avLst/>
          </a:prstGeom>
        </p:spPr>
        <p:txBody>
          <a:bodyPr lIns="0" tIns="0" rIns="0" bIns="0"/>
          <a:lstStyle>
            <a:lvl1pPr>
              <a:defRPr sz="1100" b="0" i="0">
                <a:solidFill>
                  <a:srgbClr val="404040"/>
                </a:solidFill>
                <a:latin typeface="微软雅黑"/>
                <a:cs typeface="微软雅黑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rgbClr val="054AB1"/>
                </a:solidFill>
                <a:latin typeface="仿宋"/>
                <a:cs typeface="仿宋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58542" y="6457660"/>
            <a:ext cx="1007110" cy="169277"/>
          </a:xfrm>
          <a:prstGeom prst="rect">
            <a:avLst/>
          </a:prstGeom>
        </p:spPr>
        <p:txBody>
          <a:bodyPr lIns="0" tIns="0" rIns="0" bIns="0"/>
          <a:lstStyle>
            <a:lvl1pPr>
              <a:defRPr sz="1100" b="0" i="0">
                <a:solidFill>
                  <a:srgbClr val="404040"/>
                </a:solidFill>
                <a:latin typeface="微软雅黑"/>
                <a:cs typeface="微软雅黑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509504" y="6509004"/>
            <a:ext cx="1019175" cy="0"/>
          </a:xfrm>
          <a:custGeom>
            <a:avLst/>
            <a:gdLst/>
            <a:ahLst/>
            <a:cxnLst/>
            <a:rect l="l" t="t" r="r" b="b"/>
            <a:pathLst>
              <a:path w="1019175">
                <a:moveTo>
                  <a:pt x="0" y="0"/>
                </a:moveTo>
                <a:lnTo>
                  <a:pt x="1019175" y="0"/>
                </a:lnTo>
              </a:path>
            </a:pathLst>
          </a:custGeom>
          <a:ln w="9144">
            <a:solidFill>
              <a:srgbClr val="F094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720084" y="6509004"/>
            <a:ext cx="6218555" cy="0"/>
          </a:xfrm>
          <a:custGeom>
            <a:avLst/>
            <a:gdLst/>
            <a:ahLst/>
            <a:cxnLst/>
            <a:rect l="l" t="t" r="r" b="b"/>
            <a:pathLst>
              <a:path w="6218555">
                <a:moveTo>
                  <a:pt x="0" y="0"/>
                </a:moveTo>
                <a:lnTo>
                  <a:pt x="6218173" y="0"/>
                </a:lnTo>
              </a:path>
            </a:pathLst>
          </a:custGeom>
          <a:ln w="9144">
            <a:solidFill>
              <a:srgbClr val="054A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245363" y="938783"/>
            <a:ext cx="9596755" cy="0"/>
          </a:xfrm>
          <a:custGeom>
            <a:avLst/>
            <a:gdLst/>
            <a:ahLst/>
            <a:cxnLst/>
            <a:rect l="l" t="t" r="r" b="b"/>
            <a:pathLst>
              <a:path w="9596755">
                <a:moveTo>
                  <a:pt x="0" y="0"/>
                </a:moveTo>
                <a:lnTo>
                  <a:pt x="9596628" y="0"/>
                </a:lnTo>
              </a:path>
            </a:pathLst>
          </a:custGeom>
          <a:ln w="45720">
            <a:solidFill>
              <a:srgbClr val="054A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9841992" y="938783"/>
            <a:ext cx="1990725" cy="0"/>
          </a:xfrm>
          <a:custGeom>
            <a:avLst/>
            <a:gdLst/>
            <a:ahLst/>
            <a:cxnLst/>
            <a:rect l="l" t="t" r="r" b="b"/>
            <a:pathLst>
              <a:path w="1990725">
                <a:moveTo>
                  <a:pt x="0" y="0"/>
                </a:moveTo>
                <a:lnTo>
                  <a:pt x="1990344" y="0"/>
                </a:lnTo>
              </a:path>
            </a:pathLst>
          </a:custGeom>
          <a:ln w="45720">
            <a:solidFill>
              <a:srgbClr val="FA960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2385060" y="6382511"/>
            <a:ext cx="0" cy="276225"/>
          </a:xfrm>
          <a:custGeom>
            <a:avLst/>
            <a:gdLst/>
            <a:ahLst/>
            <a:cxnLst/>
            <a:rect l="l" t="t" r="r" b="b"/>
            <a:pathLst>
              <a:path h="276225">
                <a:moveTo>
                  <a:pt x="0" y="0"/>
                </a:moveTo>
                <a:lnTo>
                  <a:pt x="0" y="276225"/>
                </a:lnTo>
              </a:path>
            </a:pathLst>
          </a:custGeom>
          <a:ln w="1524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3243072" y="1802892"/>
            <a:ext cx="162979" cy="273253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3298697" y="1826514"/>
            <a:ext cx="57150" cy="2637790"/>
          </a:xfrm>
          <a:custGeom>
            <a:avLst/>
            <a:gdLst/>
            <a:ahLst/>
            <a:cxnLst/>
            <a:rect l="l" t="t" r="r" b="b"/>
            <a:pathLst>
              <a:path w="57150" h="2637790">
                <a:moveTo>
                  <a:pt x="0" y="0"/>
                </a:moveTo>
                <a:lnTo>
                  <a:pt x="57150" y="2637790"/>
                </a:lnTo>
              </a:path>
            </a:pathLst>
          </a:custGeom>
          <a:ln w="259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rgbClr val="054AB1"/>
                </a:solidFill>
                <a:latin typeface="仿宋"/>
                <a:cs typeface="仿宋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79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2558542" y="6457660"/>
            <a:ext cx="1007110" cy="169277"/>
          </a:xfrm>
          <a:prstGeom prst="rect">
            <a:avLst/>
          </a:prstGeom>
        </p:spPr>
        <p:txBody>
          <a:bodyPr lIns="0" tIns="0" rIns="0" bIns="0"/>
          <a:lstStyle>
            <a:lvl1pPr>
              <a:defRPr sz="1100" b="0" i="0">
                <a:solidFill>
                  <a:srgbClr val="404040"/>
                </a:solidFill>
                <a:latin typeface="微软雅黑"/>
                <a:cs typeface="微软雅黑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rgbClr val="054AB1"/>
                </a:solidFill>
                <a:latin typeface="仿宋"/>
                <a:cs typeface="仿宋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2558542" y="6457660"/>
            <a:ext cx="1007110" cy="169277"/>
          </a:xfrm>
          <a:prstGeom prst="rect">
            <a:avLst/>
          </a:prstGeom>
        </p:spPr>
        <p:txBody>
          <a:bodyPr lIns="0" tIns="0" rIns="0" bIns="0"/>
          <a:lstStyle>
            <a:lvl1pPr>
              <a:defRPr sz="1100" b="0" i="0">
                <a:solidFill>
                  <a:srgbClr val="404040"/>
                </a:solidFill>
                <a:latin typeface="微软雅黑"/>
                <a:cs typeface="微软雅黑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2558542" y="6457660"/>
            <a:ext cx="1007110" cy="169277"/>
          </a:xfrm>
          <a:prstGeom prst="rect">
            <a:avLst/>
          </a:prstGeom>
        </p:spPr>
        <p:txBody>
          <a:bodyPr lIns="0" tIns="0" rIns="0" bIns="0"/>
          <a:lstStyle>
            <a:lvl1pPr>
              <a:defRPr sz="1100" b="0" i="0">
                <a:solidFill>
                  <a:srgbClr val="404040"/>
                </a:solidFill>
                <a:latin typeface="微软雅黑"/>
                <a:cs typeface="微软雅黑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509504" y="6509004"/>
            <a:ext cx="1019175" cy="0"/>
          </a:xfrm>
          <a:custGeom>
            <a:avLst/>
            <a:gdLst/>
            <a:ahLst/>
            <a:cxnLst/>
            <a:rect l="l" t="t" r="r" b="b"/>
            <a:pathLst>
              <a:path w="1019175">
                <a:moveTo>
                  <a:pt x="0" y="0"/>
                </a:moveTo>
                <a:lnTo>
                  <a:pt x="1019175" y="0"/>
                </a:lnTo>
              </a:path>
            </a:pathLst>
          </a:custGeom>
          <a:ln w="9144">
            <a:solidFill>
              <a:srgbClr val="F094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720084" y="6509004"/>
            <a:ext cx="6218555" cy="0"/>
          </a:xfrm>
          <a:custGeom>
            <a:avLst/>
            <a:gdLst/>
            <a:ahLst/>
            <a:cxnLst/>
            <a:rect l="l" t="t" r="r" b="b"/>
            <a:pathLst>
              <a:path w="6218555">
                <a:moveTo>
                  <a:pt x="0" y="0"/>
                </a:moveTo>
                <a:lnTo>
                  <a:pt x="6218173" y="0"/>
                </a:lnTo>
              </a:path>
            </a:pathLst>
          </a:custGeom>
          <a:ln w="9144">
            <a:solidFill>
              <a:srgbClr val="054A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245363" y="938783"/>
            <a:ext cx="9596755" cy="0"/>
          </a:xfrm>
          <a:custGeom>
            <a:avLst/>
            <a:gdLst/>
            <a:ahLst/>
            <a:cxnLst/>
            <a:rect l="l" t="t" r="r" b="b"/>
            <a:pathLst>
              <a:path w="9596755">
                <a:moveTo>
                  <a:pt x="0" y="0"/>
                </a:moveTo>
                <a:lnTo>
                  <a:pt x="9596628" y="0"/>
                </a:lnTo>
              </a:path>
            </a:pathLst>
          </a:custGeom>
          <a:ln w="45720">
            <a:solidFill>
              <a:srgbClr val="054A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9841992" y="938783"/>
            <a:ext cx="1990725" cy="0"/>
          </a:xfrm>
          <a:custGeom>
            <a:avLst/>
            <a:gdLst/>
            <a:ahLst/>
            <a:cxnLst/>
            <a:rect l="l" t="t" r="r" b="b"/>
            <a:pathLst>
              <a:path w="1990725">
                <a:moveTo>
                  <a:pt x="0" y="0"/>
                </a:moveTo>
                <a:lnTo>
                  <a:pt x="1990344" y="0"/>
                </a:lnTo>
              </a:path>
            </a:pathLst>
          </a:custGeom>
          <a:ln w="45720">
            <a:solidFill>
              <a:srgbClr val="FA960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2385060" y="6382511"/>
            <a:ext cx="0" cy="276225"/>
          </a:xfrm>
          <a:custGeom>
            <a:avLst/>
            <a:gdLst/>
            <a:ahLst/>
            <a:cxnLst/>
            <a:rect l="l" t="t" r="r" b="b"/>
            <a:pathLst>
              <a:path h="276225">
                <a:moveTo>
                  <a:pt x="0" y="0"/>
                </a:moveTo>
                <a:lnTo>
                  <a:pt x="0" y="276225"/>
                </a:lnTo>
              </a:path>
            </a:pathLst>
          </a:custGeom>
          <a:ln w="1524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64947" y="476603"/>
            <a:ext cx="11462105" cy="3314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rgbClr val="054AB1"/>
                </a:solidFill>
                <a:latin typeface="仿宋"/>
                <a:cs typeface="仿宋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02716" y="1226879"/>
            <a:ext cx="11186566" cy="30956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146030" y="6448059"/>
            <a:ext cx="191134" cy="152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953767"/>
            <a:ext cx="12191999" cy="22707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969007"/>
            <a:ext cx="12190730" cy="2169160"/>
          </a:xfrm>
          <a:custGeom>
            <a:avLst/>
            <a:gdLst/>
            <a:ahLst/>
            <a:cxnLst/>
            <a:rect l="l" t="t" r="r" b="b"/>
            <a:pathLst>
              <a:path w="12190730" h="2169160">
                <a:moveTo>
                  <a:pt x="0" y="2168652"/>
                </a:moveTo>
                <a:lnTo>
                  <a:pt x="12190476" y="2168652"/>
                </a:lnTo>
                <a:lnTo>
                  <a:pt x="12190476" y="0"/>
                </a:lnTo>
                <a:lnTo>
                  <a:pt x="0" y="0"/>
                </a:lnTo>
                <a:lnTo>
                  <a:pt x="0" y="2168652"/>
                </a:lnTo>
                <a:close/>
              </a:path>
            </a:pathLst>
          </a:custGeom>
          <a:solidFill>
            <a:srgbClr val="054AB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7452" y="4713731"/>
            <a:ext cx="4725162" cy="21442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02692" y="2246376"/>
            <a:ext cx="4697095" cy="2478405"/>
          </a:xfrm>
          <a:custGeom>
            <a:avLst/>
            <a:gdLst/>
            <a:ahLst/>
            <a:cxnLst/>
            <a:rect l="l" t="t" r="r" b="b"/>
            <a:pathLst>
              <a:path w="4697095" h="2478404">
                <a:moveTo>
                  <a:pt x="4483989" y="0"/>
                </a:moveTo>
                <a:lnTo>
                  <a:pt x="212966" y="0"/>
                </a:lnTo>
                <a:lnTo>
                  <a:pt x="195500" y="706"/>
                </a:lnTo>
                <a:lnTo>
                  <a:pt x="145653" y="10860"/>
                </a:lnTo>
                <a:lnTo>
                  <a:pt x="100786" y="31914"/>
                </a:lnTo>
                <a:lnTo>
                  <a:pt x="62377" y="62388"/>
                </a:lnTo>
                <a:lnTo>
                  <a:pt x="31908" y="100800"/>
                </a:lnTo>
                <a:lnTo>
                  <a:pt x="10857" y="145670"/>
                </a:lnTo>
                <a:lnTo>
                  <a:pt x="706" y="195514"/>
                </a:lnTo>
                <a:lnTo>
                  <a:pt x="0" y="212978"/>
                </a:lnTo>
                <a:lnTo>
                  <a:pt x="0" y="2265045"/>
                </a:lnTo>
                <a:lnTo>
                  <a:pt x="6189" y="2316218"/>
                </a:lnTo>
                <a:lnTo>
                  <a:pt x="23771" y="2362910"/>
                </a:lnTo>
                <a:lnTo>
                  <a:pt x="51265" y="2403640"/>
                </a:lnTo>
                <a:lnTo>
                  <a:pt x="87192" y="2436924"/>
                </a:lnTo>
                <a:lnTo>
                  <a:pt x="130071" y="2461283"/>
                </a:lnTo>
                <a:lnTo>
                  <a:pt x="178422" y="2475235"/>
                </a:lnTo>
                <a:lnTo>
                  <a:pt x="212966" y="2478024"/>
                </a:lnTo>
                <a:lnTo>
                  <a:pt x="4483989" y="2478024"/>
                </a:lnTo>
                <a:lnTo>
                  <a:pt x="4535162" y="2471832"/>
                </a:lnTo>
                <a:lnTo>
                  <a:pt x="4581854" y="2454247"/>
                </a:lnTo>
                <a:lnTo>
                  <a:pt x="4622584" y="2426748"/>
                </a:lnTo>
                <a:lnTo>
                  <a:pt x="4655868" y="2390817"/>
                </a:lnTo>
                <a:lnTo>
                  <a:pt x="4680227" y="2347936"/>
                </a:lnTo>
                <a:lnTo>
                  <a:pt x="4694179" y="2299585"/>
                </a:lnTo>
                <a:lnTo>
                  <a:pt x="4696968" y="2265045"/>
                </a:lnTo>
                <a:lnTo>
                  <a:pt x="4696968" y="212978"/>
                </a:lnTo>
                <a:lnTo>
                  <a:pt x="4690776" y="161805"/>
                </a:lnTo>
                <a:lnTo>
                  <a:pt x="4673191" y="115113"/>
                </a:lnTo>
                <a:lnTo>
                  <a:pt x="4645692" y="74383"/>
                </a:lnTo>
                <a:lnTo>
                  <a:pt x="4609761" y="41099"/>
                </a:lnTo>
                <a:lnTo>
                  <a:pt x="4566880" y="16740"/>
                </a:lnTo>
                <a:lnTo>
                  <a:pt x="4518529" y="2788"/>
                </a:lnTo>
                <a:lnTo>
                  <a:pt x="4483989" y="0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02692" y="2246376"/>
            <a:ext cx="4696968" cy="2478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626220" y="447174"/>
            <a:ext cx="1866900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55"/>
              </a:lnSpc>
            </a:pPr>
            <a:r>
              <a:rPr sz="1800" b="1" dirty="0">
                <a:solidFill>
                  <a:srgbClr val="054AB1"/>
                </a:solidFill>
                <a:latin typeface="仿宋"/>
                <a:cs typeface="仿宋"/>
              </a:rPr>
              <a:t>大数据，成就未来</a:t>
            </a:r>
            <a:endParaRPr sz="1800">
              <a:latin typeface="仿宋"/>
              <a:cs typeface="仿宋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0529316" y="559308"/>
            <a:ext cx="1285875" cy="0"/>
          </a:xfrm>
          <a:custGeom>
            <a:avLst/>
            <a:gdLst/>
            <a:ahLst/>
            <a:cxnLst/>
            <a:rect l="l" t="t" r="r" b="b"/>
            <a:pathLst>
              <a:path w="1285875">
                <a:moveTo>
                  <a:pt x="0" y="0"/>
                </a:moveTo>
                <a:lnTo>
                  <a:pt x="1285875" y="0"/>
                </a:lnTo>
              </a:path>
            </a:pathLst>
          </a:custGeom>
          <a:ln w="12192">
            <a:solidFill>
              <a:srgbClr val="054A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589776" y="559308"/>
            <a:ext cx="1285875" cy="0"/>
          </a:xfrm>
          <a:custGeom>
            <a:avLst/>
            <a:gdLst/>
            <a:ahLst/>
            <a:cxnLst/>
            <a:rect l="l" t="t" r="r" b="b"/>
            <a:pathLst>
              <a:path w="1285875">
                <a:moveTo>
                  <a:pt x="0" y="0"/>
                </a:moveTo>
                <a:lnTo>
                  <a:pt x="1285875" y="0"/>
                </a:lnTo>
              </a:path>
            </a:pathLst>
          </a:custGeom>
          <a:ln w="12192">
            <a:solidFill>
              <a:srgbClr val="054A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060435" y="289559"/>
            <a:ext cx="545592" cy="5394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7274179" y="2851680"/>
            <a:ext cx="2540635" cy="4591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315"/>
              </a:lnSpc>
            </a:pPr>
            <a:r>
              <a:rPr sz="3600" b="0" dirty="0">
                <a:solidFill>
                  <a:srgbClr val="FFFFFF"/>
                </a:solidFill>
                <a:latin typeface="Times New Roman"/>
                <a:cs typeface="Times New Roman"/>
              </a:rPr>
              <a:t>4.1 </a:t>
            </a:r>
            <a:r>
              <a:rPr sz="3600" b="0" dirty="0">
                <a:solidFill>
                  <a:srgbClr val="FFFFFF"/>
                </a:solidFill>
                <a:latin typeface="微软雅黑"/>
                <a:cs typeface="微软雅黑"/>
              </a:rPr>
              <a:t>文件基础</a:t>
            </a:r>
            <a:endParaRPr sz="3600">
              <a:latin typeface="微软雅黑"/>
              <a:cs typeface="微软雅黑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915782" y="3636753"/>
            <a:ext cx="1263015" cy="3054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870"/>
              </a:lnSpc>
            </a:pPr>
            <a:r>
              <a:rPr sz="2400" b="1" dirty="0">
                <a:solidFill>
                  <a:srgbClr val="FFFFFF"/>
                </a:solidFill>
                <a:latin typeface="Times New Roman"/>
                <a:cs typeface="Times New Roman"/>
              </a:rPr>
              <a:t>2018/7/10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38044" y="2423096"/>
            <a:ext cx="6701028" cy="1066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81477" y="2458973"/>
            <a:ext cx="6606540" cy="0"/>
          </a:xfrm>
          <a:custGeom>
            <a:avLst/>
            <a:gdLst/>
            <a:ahLst/>
            <a:cxnLst/>
            <a:rect l="l" t="t" r="r" b="b"/>
            <a:pathLst>
              <a:path w="6606540">
                <a:moveTo>
                  <a:pt x="0" y="0"/>
                </a:moveTo>
                <a:lnTo>
                  <a:pt x="6606540" y="0"/>
                </a:lnTo>
              </a:path>
            </a:pathLst>
          </a:custGeom>
          <a:ln w="259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886455" y="2103120"/>
            <a:ext cx="782573" cy="7505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185286" y="2318824"/>
            <a:ext cx="189230" cy="304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-5" dirty="0">
                <a:solidFill>
                  <a:srgbClr val="FFFFFF"/>
                </a:solidFill>
                <a:latin typeface="微软雅黑"/>
                <a:cs typeface="微软雅黑"/>
              </a:rPr>
              <a:t>1</a:t>
            </a:r>
            <a:endParaRPr sz="2200">
              <a:latin typeface="微软雅黑"/>
              <a:cs typeface="微软雅黑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4467" y="475985"/>
            <a:ext cx="63500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dirty="0">
                <a:latin typeface="微软雅黑"/>
                <a:cs typeface="微软雅黑"/>
              </a:rPr>
              <a:t>目录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982211" y="2029955"/>
            <a:ext cx="4958334" cy="7993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646801" y="2253223"/>
            <a:ext cx="163195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0" spc="25" dirty="0">
                <a:solidFill>
                  <a:srgbClr val="FFFFFF"/>
                </a:solidFill>
                <a:latin typeface="微软雅黑"/>
                <a:cs typeface="微软雅黑"/>
              </a:rPr>
              <a:t>t</a:t>
            </a:r>
            <a:r>
              <a:rPr sz="2400" b="0" spc="-5" dirty="0">
                <a:solidFill>
                  <a:srgbClr val="FFFFFF"/>
                </a:solidFill>
                <a:latin typeface="微软雅黑"/>
                <a:cs typeface="微软雅黑"/>
              </a:rPr>
              <a:t>xt</a:t>
            </a:r>
            <a:r>
              <a:rPr sz="2400" b="0" dirty="0">
                <a:solidFill>
                  <a:srgbClr val="FFFFFF"/>
                </a:solidFill>
                <a:latin typeface="微软雅黑"/>
                <a:cs typeface="微软雅黑"/>
              </a:rPr>
              <a:t>文件读写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046220" y="3369551"/>
            <a:ext cx="4958333" cy="7993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041263" y="3592819"/>
            <a:ext cx="97028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10" dirty="0">
                <a:solidFill>
                  <a:srgbClr val="FDFFFF"/>
                </a:solidFill>
                <a:latin typeface="微软雅黑"/>
                <a:cs typeface="微软雅黑"/>
              </a:rPr>
              <a:t>o</a:t>
            </a:r>
            <a:r>
              <a:rPr sz="2400" dirty="0">
                <a:solidFill>
                  <a:srgbClr val="FDFFFF"/>
                </a:solidFill>
                <a:latin typeface="微软雅黑"/>
                <a:cs typeface="微软雅黑"/>
              </a:rPr>
              <a:t>s模块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962655" y="3387852"/>
            <a:ext cx="782573" cy="75209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260852" y="3604445"/>
            <a:ext cx="189230" cy="304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-5" dirty="0">
                <a:solidFill>
                  <a:srgbClr val="FFFFFF"/>
                </a:solidFill>
                <a:latin typeface="微软雅黑"/>
                <a:cs typeface="微软雅黑"/>
              </a:rPr>
              <a:t>2</a:t>
            </a:r>
            <a:endParaRPr sz="2200">
              <a:latin typeface="微软雅黑"/>
              <a:cs typeface="微软雅黑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14" name="object 1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2</a:t>
            </a:fld>
            <a:endParaRPr spc="-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10953750" cy="2840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文件概念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700">
              <a:latin typeface="Times New Roman"/>
              <a:cs typeface="Times New Roman"/>
            </a:endParaRPr>
          </a:p>
          <a:p>
            <a:pPr marL="375285" marR="6985" indent="-363220">
              <a:lnSpc>
                <a:spcPct val="1501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10" dirty="0">
                <a:latin typeface="微软雅黑"/>
                <a:cs typeface="微软雅黑"/>
              </a:rPr>
              <a:t>文件是</a:t>
            </a:r>
            <a:r>
              <a:rPr sz="1800" dirty="0">
                <a:latin typeface="微软雅黑"/>
                <a:cs typeface="微软雅黑"/>
              </a:rPr>
              <a:t>指</a:t>
            </a:r>
            <a:r>
              <a:rPr sz="1800" spc="10" dirty="0">
                <a:latin typeface="微软雅黑"/>
                <a:cs typeface="微软雅黑"/>
              </a:rPr>
              <a:t>记</a:t>
            </a:r>
            <a:r>
              <a:rPr sz="1800" dirty="0">
                <a:latin typeface="微软雅黑"/>
                <a:cs typeface="微软雅黑"/>
              </a:rPr>
              <a:t>录</a:t>
            </a:r>
            <a:r>
              <a:rPr sz="1800" spc="10" dirty="0">
                <a:latin typeface="微软雅黑"/>
                <a:cs typeface="微软雅黑"/>
              </a:rPr>
              <a:t>在存储</a:t>
            </a:r>
            <a:r>
              <a:rPr sz="1800" dirty="0">
                <a:latin typeface="微软雅黑"/>
                <a:cs typeface="微软雅黑"/>
              </a:rPr>
              <a:t>介</a:t>
            </a:r>
            <a:r>
              <a:rPr sz="1800" spc="10" dirty="0">
                <a:latin typeface="微软雅黑"/>
                <a:cs typeface="微软雅黑"/>
              </a:rPr>
              <a:t>质</a:t>
            </a:r>
            <a:r>
              <a:rPr sz="1800" dirty="0">
                <a:latin typeface="微软雅黑"/>
                <a:cs typeface="微软雅黑"/>
              </a:rPr>
              <a:t>上</a:t>
            </a:r>
            <a:r>
              <a:rPr sz="1800" spc="10" dirty="0">
                <a:latin typeface="微软雅黑"/>
                <a:cs typeface="微软雅黑"/>
              </a:rPr>
              <a:t>的一组</a:t>
            </a:r>
            <a:r>
              <a:rPr sz="1800" dirty="0">
                <a:latin typeface="微软雅黑"/>
                <a:cs typeface="微软雅黑"/>
              </a:rPr>
              <a:t>相</a:t>
            </a:r>
            <a:r>
              <a:rPr sz="1800" spc="10" dirty="0">
                <a:latin typeface="微软雅黑"/>
                <a:cs typeface="微软雅黑"/>
              </a:rPr>
              <a:t>关</a:t>
            </a:r>
            <a:r>
              <a:rPr sz="1800" dirty="0">
                <a:latin typeface="微软雅黑"/>
                <a:cs typeface="微软雅黑"/>
              </a:rPr>
              <a:t>信</a:t>
            </a:r>
            <a:r>
              <a:rPr sz="1800" spc="10" dirty="0">
                <a:latin typeface="微软雅黑"/>
                <a:cs typeface="微软雅黑"/>
              </a:rPr>
              <a:t>息集</a:t>
            </a:r>
            <a:r>
              <a:rPr sz="1800" spc="30" dirty="0">
                <a:latin typeface="微软雅黑"/>
                <a:cs typeface="微软雅黑"/>
              </a:rPr>
              <a:t>合</a:t>
            </a:r>
            <a:r>
              <a:rPr sz="1800" dirty="0">
                <a:latin typeface="微软雅黑"/>
                <a:cs typeface="微软雅黑"/>
              </a:rPr>
              <a:t>，</a:t>
            </a:r>
            <a:r>
              <a:rPr sz="1800" spc="10" dirty="0">
                <a:latin typeface="微软雅黑"/>
                <a:cs typeface="微软雅黑"/>
              </a:rPr>
              <a:t>存</a:t>
            </a:r>
            <a:r>
              <a:rPr sz="1800" dirty="0">
                <a:latin typeface="微软雅黑"/>
                <a:cs typeface="微软雅黑"/>
              </a:rPr>
              <a:t>储</a:t>
            </a:r>
            <a:r>
              <a:rPr sz="1800" spc="10" dirty="0">
                <a:latin typeface="微软雅黑"/>
                <a:cs typeface="微软雅黑"/>
              </a:rPr>
              <a:t>介质可</a:t>
            </a:r>
            <a:r>
              <a:rPr sz="1800" dirty="0">
                <a:latin typeface="微软雅黑"/>
                <a:cs typeface="微软雅黑"/>
              </a:rPr>
              <a:t>以</a:t>
            </a:r>
            <a:r>
              <a:rPr sz="1800" spc="10" dirty="0">
                <a:latin typeface="微软雅黑"/>
                <a:cs typeface="微软雅黑"/>
              </a:rPr>
              <a:t>是</a:t>
            </a:r>
            <a:r>
              <a:rPr sz="1800" dirty="0">
                <a:latin typeface="微软雅黑"/>
                <a:cs typeface="微软雅黑"/>
              </a:rPr>
              <a:t>纸</a:t>
            </a:r>
            <a:r>
              <a:rPr sz="1800" spc="20" dirty="0">
                <a:latin typeface="微软雅黑"/>
                <a:cs typeface="微软雅黑"/>
              </a:rPr>
              <a:t>张</a:t>
            </a:r>
            <a:r>
              <a:rPr sz="1800" spc="10" dirty="0">
                <a:latin typeface="微软雅黑"/>
                <a:cs typeface="微软雅黑"/>
              </a:rPr>
              <a:t>，计</a:t>
            </a:r>
            <a:r>
              <a:rPr sz="1800" dirty="0">
                <a:latin typeface="微软雅黑"/>
                <a:cs typeface="微软雅黑"/>
              </a:rPr>
              <a:t>算</a:t>
            </a:r>
            <a:r>
              <a:rPr sz="1800" spc="10" dirty="0">
                <a:latin typeface="微软雅黑"/>
                <a:cs typeface="微软雅黑"/>
              </a:rPr>
              <a:t>机</a:t>
            </a:r>
            <a:r>
              <a:rPr sz="1800" dirty="0">
                <a:latin typeface="微软雅黑"/>
                <a:cs typeface="微软雅黑"/>
              </a:rPr>
              <a:t>磁</a:t>
            </a:r>
            <a:r>
              <a:rPr sz="1800" spc="15" dirty="0">
                <a:latin typeface="微软雅黑"/>
                <a:cs typeface="微软雅黑"/>
              </a:rPr>
              <a:t>盘</a:t>
            </a:r>
            <a:r>
              <a:rPr sz="1800" spc="10" dirty="0">
                <a:latin typeface="微软雅黑"/>
                <a:cs typeface="微软雅黑"/>
              </a:rPr>
              <a:t>、光</a:t>
            </a:r>
            <a:r>
              <a:rPr sz="1800" dirty="0">
                <a:latin typeface="微软雅黑"/>
                <a:cs typeface="微软雅黑"/>
              </a:rPr>
              <a:t>盘</a:t>
            </a:r>
            <a:r>
              <a:rPr sz="1800" spc="10" dirty="0">
                <a:latin typeface="微软雅黑"/>
                <a:cs typeface="微软雅黑"/>
              </a:rPr>
              <a:t>或</a:t>
            </a:r>
            <a:r>
              <a:rPr sz="1800" dirty="0">
                <a:latin typeface="微软雅黑"/>
                <a:cs typeface="微软雅黑"/>
              </a:rPr>
              <a:t>其</a:t>
            </a:r>
            <a:r>
              <a:rPr sz="1800" spc="10" dirty="0">
                <a:latin typeface="微软雅黑"/>
                <a:cs typeface="微软雅黑"/>
              </a:rPr>
              <a:t>他电子</a:t>
            </a:r>
            <a:r>
              <a:rPr sz="1800" dirty="0">
                <a:latin typeface="微软雅黑"/>
                <a:cs typeface="微软雅黑"/>
              </a:rPr>
              <a:t>媒 体</a:t>
            </a:r>
            <a:r>
              <a:rPr sz="1800" spc="-5" dirty="0">
                <a:latin typeface="微软雅黑"/>
                <a:cs typeface="微软雅黑"/>
              </a:rPr>
              <a:t>，</a:t>
            </a:r>
            <a:r>
              <a:rPr sz="1800" dirty="0">
                <a:latin typeface="微软雅黑"/>
                <a:cs typeface="微软雅黑"/>
              </a:rPr>
              <a:t>照片或标准样本，或它们的组合。</a:t>
            </a:r>
            <a:endParaRPr sz="1800">
              <a:latin typeface="微软雅黑"/>
              <a:cs typeface="微软雅黑"/>
            </a:endParaRPr>
          </a:p>
          <a:p>
            <a:pPr marL="375285" marR="5080" indent="-363220">
              <a:lnSpc>
                <a:spcPct val="150000"/>
              </a:lnSpc>
              <a:spcBef>
                <a:spcPts val="994"/>
              </a:spcBef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35" dirty="0">
                <a:latin typeface="微软雅黑"/>
                <a:cs typeface="微软雅黑"/>
              </a:rPr>
              <a:t>在</a:t>
            </a:r>
            <a:r>
              <a:rPr sz="1800" spc="-10" dirty="0">
                <a:latin typeface="Times New Roman"/>
                <a:cs typeface="Times New Roman"/>
              </a:rPr>
              <a:t>W</a:t>
            </a:r>
            <a:r>
              <a:rPr sz="1800" dirty="0">
                <a:latin typeface="Times New Roman"/>
                <a:cs typeface="Times New Roman"/>
              </a:rPr>
              <a:t>indow</a:t>
            </a:r>
            <a:r>
              <a:rPr sz="1800" spc="30" dirty="0">
                <a:latin typeface="Times New Roman"/>
                <a:cs typeface="Times New Roman"/>
              </a:rPr>
              <a:t>s</a:t>
            </a:r>
            <a:r>
              <a:rPr sz="1800" spc="45" dirty="0">
                <a:latin typeface="微软雅黑"/>
                <a:cs typeface="微软雅黑"/>
              </a:rPr>
              <a:t>操</a:t>
            </a:r>
            <a:r>
              <a:rPr sz="1800" spc="30" dirty="0">
                <a:latin typeface="微软雅黑"/>
                <a:cs typeface="微软雅黑"/>
              </a:rPr>
              <a:t>作系统</a:t>
            </a:r>
            <a:r>
              <a:rPr sz="1800" spc="45" dirty="0">
                <a:latin typeface="微软雅黑"/>
                <a:cs typeface="微软雅黑"/>
              </a:rPr>
              <a:t>下</a:t>
            </a:r>
            <a:r>
              <a:rPr sz="1800" spc="35" dirty="0">
                <a:latin typeface="微软雅黑"/>
                <a:cs typeface="微软雅黑"/>
              </a:rPr>
              <a:t>，文件名称由文件主名和拓展名组</a:t>
            </a:r>
            <a:r>
              <a:rPr sz="1800" spc="40" dirty="0">
                <a:latin typeface="微软雅黑"/>
                <a:cs typeface="微软雅黑"/>
              </a:rPr>
              <a:t>成</a:t>
            </a:r>
            <a:r>
              <a:rPr sz="1800" spc="35" dirty="0">
                <a:latin typeface="微软雅黑"/>
                <a:cs typeface="微软雅黑"/>
              </a:rPr>
              <a:t>，拓展名由</a:t>
            </a:r>
            <a:r>
              <a:rPr sz="1800" dirty="0">
                <a:latin typeface="Times New Roman"/>
                <a:cs typeface="Times New Roman"/>
              </a:rPr>
              <a:t>1</a:t>
            </a:r>
            <a:r>
              <a:rPr sz="1800" spc="-5" dirty="0">
                <a:latin typeface="Times New Roman"/>
                <a:cs typeface="Times New Roman"/>
              </a:rPr>
              <a:t>~</a:t>
            </a:r>
            <a:r>
              <a:rPr sz="1800" spc="35" dirty="0">
                <a:latin typeface="Times New Roman"/>
                <a:cs typeface="Times New Roman"/>
              </a:rPr>
              <a:t>3</a:t>
            </a:r>
            <a:r>
              <a:rPr sz="1800" spc="35" dirty="0">
                <a:latin typeface="微软雅黑"/>
                <a:cs typeface="微软雅黑"/>
              </a:rPr>
              <a:t>个字符组成，主名与拓展名之 </a:t>
            </a:r>
            <a:r>
              <a:rPr sz="1800" dirty="0">
                <a:latin typeface="微软雅黑"/>
                <a:cs typeface="微软雅黑"/>
              </a:rPr>
              <a:t>间由一个小圆点隔开。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如</a:t>
            </a:r>
            <a:r>
              <a:rPr sz="1800" spc="-5" dirty="0">
                <a:latin typeface="微软雅黑"/>
                <a:cs typeface="微软雅黑"/>
              </a:rPr>
              <a:t>在</a:t>
            </a:r>
            <a:r>
              <a:rPr sz="1800" dirty="0">
                <a:latin typeface="微软雅黑"/>
                <a:cs typeface="微软雅黑"/>
              </a:rPr>
              <a:t>“</a:t>
            </a:r>
            <a:r>
              <a:rPr sz="1800" dirty="0">
                <a:latin typeface="Times New Roman"/>
                <a:cs typeface="Times New Roman"/>
              </a:rPr>
              <a:t>Re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d</a:t>
            </a:r>
            <a:r>
              <a:rPr sz="1800" spc="-10" dirty="0">
                <a:latin typeface="Times New Roman"/>
                <a:cs typeface="Times New Roman"/>
              </a:rPr>
              <a:t>m</a:t>
            </a:r>
            <a:r>
              <a:rPr sz="1800" spc="10" dirty="0">
                <a:latin typeface="Times New Roman"/>
                <a:cs typeface="Times New Roman"/>
              </a:rPr>
              <a:t>e</a:t>
            </a:r>
            <a:r>
              <a:rPr sz="1800" spc="5" dirty="0">
                <a:latin typeface="Times New Roman"/>
                <a:cs typeface="Times New Roman"/>
              </a:rPr>
              <a:t>.</a:t>
            </a:r>
            <a:r>
              <a:rPr sz="1800" dirty="0">
                <a:latin typeface="Times New Roman"/>
                <a:cs typeface="Times New Roman"/>
              </a:rPr>
              <a:t>tx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r>
              <a:rPr sz="1800" dirty="0">
                <a:latin typeface="微软雅黑"/>
                <a:cs typeface="微软雅黑"/>
              </a:rPr>
              <a:t>”文件中，“</a:t>
            </a:r>
            <a:r>
              <a:rPr sz="1800" dirty="0">
                <a:latin typeface="Times New Roman"/>
                <a:cs typeface="Times New Roman"/>
              </a:rPr>
              <a:t>Re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d</a:t>
            </a:r>
            <a:r>
              <a:rPr sz="1800" spc="-10" dirty="0">
                <a:latin typeface="Times New Roman"/>
                <a:cs typeface="Times New Roman"/>
              </a:rPr>
              <a:t>m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微软雅黑"/>
                <a:cs typeface="微软雅黑"/>
              </a:rPr>
              <a:t>”是文件主名，“</a:t>
            </a:r>
            <a:r>
              <a:rPr sz="1800" dirty="0">
                <a:latin typeface="Times New Roman"/>
                <a:cs typeface="Times New Roman"/>
              </a:rPr>
              <a:t>tx</a:t>
            </a:r>
            <a:r>
              <a:rPr sz="1800" spc="10" dirty="0">
                <a:latin typeface="Times New Roman"/>
                <a:cs typeface="Times New Roman"/>
              </a:rPr>
              <a:t>t</a:t>
            </a:r>
            <a:r>
              <a:rPr sz="1800" dirty="0">
                <a:latin typeface="微软雅黑"/>
                <a:cs typeface="微软雅黑"/>
              </a:rPr>
              <a:t>”为拓展名。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3</a:t>
            </a:fld>
            <a:endParaRPr spc="-5"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43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认识文件</a:t>
            </a:r>
            <a:endParaRPr sz="2400">
              <a:latin typeface="微软雅黑"/>
              <a:cs typeface="微软雅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10283190" cy="25571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tx</a:t>
            </a:r>
            <a:r>
              <a:rPr sz="2000" spc="-10" dirty="0">
                <a:latin typeface="微软雅黑"/>
                <a:cs typeface="微软雅黑"/>
              </a:rPr>
              <a:t>t</a:t>
            </a:r>
            <a:r>
              <a:rPr sz="2000" dirty="0">
                <a:latin typeface="微软雅黑"/>
                <a:cs typeface="微软雅黑"/>
              </a:rPr>
              <a:t>文件读取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5" dirty="0">
                <a:latin typeface="微软雅黑"/>
                <a:cs typeface="微软雅黑"/>
              </a:rPr>
              <a:t>Pyt</a:t>
            </a:r>
            <a:r>
              <a:rPr sz="1800" spc="-15" dirty="0">
                <a:latin typeface="微软雅黑"/>
                <a:cs typeface="微软雅黑"/>
              </a:rPr>
              <a:t>h</a:t>
            </a:r>
            <a:r>
              <a:rPr sz="1800" dirty="0">
                <a:latin typeface="微软雅黑"/>
                <a:cs typeface="微软雅黑"/>
              </a:rPr>
              <a:t>o</a:t>
            </a:r>
            <a:r>
              <a:rPr sz="1800" spc="-15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以读文件的方式打开文件使用的</a:t>
            </a:r>
            <a:r>
              <a:rPr sz="1800" spc="5" dirty="0">
                <a:latin typeface="微软雅黑"/>
                <a:cs typeface="微软雅黑"/>
              </a:rPr>
              <a:t>是</a:t>
            </a:r>
            <a:r>
              <a:rPr sz="1800" dirty="0">
                <a:latin typeface="微软雅黑"/>
                <a:cs typeface="微软雅黑"/>
              </a:rPr>
              <a:t>ope</a:t>
            </a:r>
            <a:r>
              <a:rPr sz="1800" spc="-10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函数，传入文件名称与标识符。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800">
              <a:latin typeface="Times New Roman"/>
              <a:cs typeface="Times New Roman"/>
            </a:endParaRPr>
          </a:p>
          <a:p>
            <a:pPr marL="375285" indent="-362585">
              <a:lnSpc>
                <a:spcPct val="100000"/>
              </a:lnSpc>
              <a:buClr>
                <a:srgbClr val="031F88"/>
              </a:buClr>
              <a:buFont typeface="Arial Unicode MS"/>
              <a:buChar char="➢"/>
              <a:tabLst>
                <a:tab pos="375920" algn="l"/>
              </a:tabLst>
            </a:pPr>
            <a:r>
              <a:rPr sz="1800" dirty="0">
                <a:latin typeface="微软雅黑"/>
                <a:cs typeface="微软雅黑"/>
              </a:rPr>
              <a:t>其格式如下：f= ope</a:t>
            </a:r>
            <a:r>
              <a:rPr sz="1800" spc="-10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(</a:t>
            </a:r>
            <a:r>
              <a:rPr sz="1800" spc="-5" dirty="0">
                <a:latin typeface="微软雅黑"/>
                <a:cs typeface="微软雅黑"/>
              </a:rPr>
              <a:t>’</a:t>
            </a:r>
            <a:r>
              <a:rPr sz="1800" dirty="0">
                <a:latin typeface="微软雅黑"/>
                <a:cs typeface="微软雅黑"/>
              </a:rPr>
              <a:t>filename.txt’,mod</a:t>
            </a:r>
            <a:r>
              <a:rPr sz="1800" spc="10" dirty="0">
                <a:latin typeface="微软雅黑"/>
                <a:cs typeface="微软雅黑"/>
              </a:rPr>
              <a:t>e</a:t>
            </a:r>
            <a:r>
              <a:rPr sz="1800" dirty="0">
                <a:latin typeface="微软雅黑"/>
                <a:cs typeface="微软雅黑"/>
              </a:rPr>
              <a:t>=’</a:t>
            </a:r>
            <a:r>
              <a:rPr sz="1800" spc="-10" dirty="0">
                <a:latin typeface="微软雅黑"/>
                <a:cs typeface="微软雅黑"/>
              </a:rPr>
              <a:t>r</a:t>
            </a:r>
            <a:r>
              <a:rPr sz="1800" dirty="0">
                <a:latin typeface="微软雅黑"/>
                <a:cs typeface="微软雅黑"/>
              </a:rPr>
              <a:t>’)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其</a:t>
            </a:r>
            <a:r>
              <a:rPr sz="1800" spc="-5" dirty="0">
                <a:latin typeface="微软雅黑"/>
                <a:cs typeface="微软雅黑"/>
              </a:rPr>
              <a:t>中</a:t>
            </a:r>
            <a:r>
              <a:rPr sz="1800" dirty="0">
                <a:latin typeface="微软雅黑"/>
                <a:cs typeface="微软雅黑"/>
              </a:rPr>
              <a:t>filenam</a:t>
            </a:r>
            <a:r>
              <a:rPr sz="1800" spc="-5" dirty="0">
                <a:latin typeface="微软雅黑"/>
                <a:cs typeface="微软雅黑"/>
              </a:rPr>
              <a:t>e</a:t>
            </a:r>
            <a:r>
              <a:rPr sz="1800" dirty="0">
                <a:latin typeface="微软雅黑"/>
                <a:cs typeface="微软雅黑"/>
              </a:rPr>
              <a:t>是我们希望打开的文件的字符串名字</a:t>
            </a:r>
            <a:r>
              <a:rPr sz="1800" spc="-5" dirty="0">
                <a:latin typeface="微软雅黑"/>
                <a:cs typeface="微软雅黑"/>
              </a:rPr>
              <a:t>,mod</a:t>
            </a:r>
            <a:r>
              <a:rPr sz="1800" spc="-10" dirty="0">
                <a:latin typeface="微软雅黑"/>
                <a:cs typeface="微软雅黑"/>
              </a:rPr>
              <a:t>e</a:t>
            </a:r>
            <a:r>
              <a:rPr sz="1800" dirty="0">
                <a:latin typeface="微软雅黑"/>
                <a:cs typeface="微软雅黑"/>
              </a:rPr>
              <a:t>表示我们的读写模式，默认</a:t>
            </a:r>
            <a:r>
              <a:rPr sz="1800" spc="-25" dirty="0">
                <a:latin typeface="微软雅黑"/>
                <a:cs typeface="微软雅黑"/>
              </a:rPr>
              <a:t>为</a:t>
            </a:r>
            <a:r>
              <a:rPr sz="1800" spc="-5" dirty="0">
                <a:latin typeface="微软雅黑"/>
                <a:cs typeface="微软雅黑"/>
              </a:rPr>
              <a:t>rea</a:t>
            </a:r>
            <a:r>
              <a:rPr sz="1800" spc="-10" dirty="0">
                <a:latin typeface="微软雅黑"/>
                <a:cs typeface="微软雅黑"/>
              </a:rPr>
              <a:t>d</a:t>
            </a:r>
            <a:r>
              <a:rPr sz="1800" dirty="0">
                <a:latin typeface="微软雅黑"/>
                <a:cs typeface="微软雅黑"/>
              </a:rPr>
              <a:t>模式。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创建一个学生成绩文本文件，如下所示，命名为</a:t>
            </a:r>
            <a:r>
              <a:rPr sz="1800" dirty="0">
                <a:latin typeface="微软雅黑"/>
                <a:cs typeface="微软雅黑"/>
              </a:rPr>
              <a:t>1。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4</a:t>
            </a:fld>
            <a:endParaRPr spc="-5"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43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tx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t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文件读写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3092" y="4233365"/>
            <a:ext cx="467487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latin typeface="Times New Roman"/>
                <a:cs typeface="Times New Roman"/>
              </a:rPr>
              <a:t>Studen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r>
              <a:rPr sz="1800" dirty="0">
                <a:latin typeface="Times New Roman"/>
                <a:cs typeface="Times New Roman"/>
              </a:rPr>
              <a:t>ID,First</a:t>
            </a:r>
            <a:r>
              <a:rPr sz="1800" spc="5" dirty="0">
                <a:latin typeface="Times New Roman"/>
                <a:cs typeface="Times New Roman"/>
              </a:rPr>
              <a:t>,</a:t>
            </a:r>
            <a:r>
              <a:rPr sz="1800" dirty="0">
                <a:latin typeface="Times New Roman"/>
                <a:cs typeface="Times New Roman"/>
              </a:rPr>
              <a:t>L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s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r>
              <a:rPr sz="1800" dirty="0">
                <a:latin typeface="Times New Roman"/>
                <a:cs typeface="Times New Roman"/>
              </a:rPr>
              <a:t>, 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Math</a:t>
            </a:r>
            <a:r>
              <a:rPr sz="1800" spc="5" dirty="0">
                <a:latin typeface="Times New Roman"/>
                <a:cs typeface="Times New Roman"/>
              </a:rPr>
              <a:t>,</a:t>
            </a:r>
            <a:r>
              <a:rPr sz="1800" dirty="0">
                <a:latin typeface="Times New Roman"/>
                <a:cs typeface="Times New Roman"/>
              </a:rPr>
              <a:t>Sci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nc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,Social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Studi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3092" y="4644845"/>
            <a:ext cx="2658745" cy="1489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975360" algn="l"/>
              </a:tabLst>
            </a:pPr>
            <a:r>
              <a:rPr sz="1800" dirty="0">
                <a:latin typeface="Times New Roman"/>
                <a:cs typeface="Times New Roman"/>
              </a:rPr>
              <a:t>0</a:t>
            </a:r>
            <a:r>
              <a:rPr sz="1800" spc="-75" dirty="0">
                <a:latin typeface="Times New Roman"/>
                <a:cs typeface="Times New Roman"/>
              </a:rPr>
              <a:t>1</a:t>
            </a:r>
            <a:r>
              <a:rPr sz="1800" dirty="0">
                <a:latin typeface="Times New Roman"/>
                <a:cs typeface="Times New Roman"/>
              </a:rPr>
              <a:t>1,	Bob,S</a:t>
            </a:r>
            <a:r>
              <a:rPr sz="1800" spc="-15" dirty="0">
                <a:latin typeface="Times New Roman"/>
                <a:cs typeface="Times New Roman"/>
              </a:rPr>
              <a:t>m</a:t>
            </a:r>
            <a:r>
              <a:rPr sz="1800" dirty="0">
                <a:latin typeface="Times New Roman"/>
                <a:cs typeface="Times New Roman"/>
              </a:rPr>
              <a:t>i</a:t>
            </a:r>
            <a:r>
              <a:rPr sz="1800" spc="5" dirty="0">
                <a:latin typeface="Times New Roman"/>
                <a:cs typeface="Times New Roman"/>
              </a:rPr>
              <a:t>t</a:t>
            </a:r>
            <a:r>
              <a:rPr sz="1800" dirty="0">
                <a:latin typeface="Times New Roman"/>
                <a:cs typeface="Times New Roman"/>
              </a:rPr>
              <a:t>h </a:t>
            </a:r>
            <a:r>
              <a:rPr sz="1800" dirty="0">
                <a:latin typeface="微软雅黑"/>
                <a:cs typeface="微软雅黑"/>
              </a:rPr>
              <a:t>，</a:t>
            </a:r>
            <a:r>
              <a:rPr sz="1800" spc="-80" dirty="0">
                <a:latin typeface="微软雅黑"/>
                <a:cs typeface="微软雅黑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90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,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  <a:tabLst>
                <a:tab pos="926465" algn="l"/>
                <a:tab pos="2195195" algn="l"/>
              </a:tabLst>
            </a:pPr>
            <a:r>
              <a:rPr sz="1800" dirty="0">
                <a:latin typeface="Times New Roman"/>
                <a:cs typeface="Times New Roman"/>
              </a:rPr>
              <a:t>012,	Jane,</a:t>
            </a:r>
            <a:r>
              <a:rPr sz="1800" spc="-155" dirty="0">
                <a:latin typeface="Times New Roman"/>
                <a:cs typeface="Times New Roman"/>
              </a:rPr>
              <a:t>W</a:t>
            </a:r>
            <a:r>
              <a:rPr sz="1800" dirty="0">
                <a:latin typeface="Times New Roman"/>
                <a:cs typeface="Times New Roman"/>
              </a:rPr>
              <a:t>e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r</a:t>
            </a:r>
            <a:r>
              <a:rPr sz="1800" spc="-90" dirty="0">
                <a:latin typeface="Times New Roman"/>
                <a:cs typeface="Times New Roman"/>
              </a:rPr>
              <a:t>y</a:t>
            </a:r>
            <a:r>
              <a:rPr sz="1800" dirty="0">
                <a:latin typeface="Times New Roman"/>
                <a:cs typeface="Times New Roman"/>
              </a:rPr>
              <a:t>,	75,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Times New Roman"/>
                <a:cs typeface="Times New Roman"/>
              </a:rPr>
              <a:t>010, Dan</a:t>
            </a:r>
            <a:r>
              <a:rPr sz="1800" spc="5" dirty="0">
                <a:latin typeface="Times New Roman"/>
                <a:cs typeface="Times New Roman"/>
              </a:rPr>
              <a:t>,</a:t>
            </a:r>
            <a:r>
              <a:rPr sz="1800" dirty="0">
                <a:latin typeface="Times New Roman"/>
                <a:cs typeface="Times New Roman"/>
              </a:rPr>
              <a:t>"Thornto</a:t>
            </a:r>
            <a:r>
              <a:rPr sz="1800" spc="5" dirty="0">
                <a:latin typeface="Times New Roman"/>
                <a:cs typeface="Times New Roman"/>
              </a:rPr>
              <a:t>n</a:t>
            </a:r>
            <a:r>
              <a:rPr sz="1800" dirty="0">
                <a:latin typeface="Times New Roman"/>
                <a:cs typeface="Times New Roman"/>
              </a:rPr>
              <a:t>,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III"</a:t>
            </a:r>
            <a:r>
              <a:rPr sz="1800" spc="5" dirty="0">
                <a:latin typeface="Times New Roman"/>
                <a:cs typeface="Times New Roman"/>
              </a:rPr>
              <a:t>,</a:t>
            </a:r>
            <a:r>
              <a:rPr sz="1800" dirty="0">
                <a:latin typeface="Times New Roman"/>
                <a:cs typeface="Times New Roman"/>
              </a:rPr>
              <a:t>65,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  <a:tabLst>
                <a:tab pos="812165" algn="l"/>
              </a:tabLst>
            </a:pPr>
            <a:r>
              <a:rPr sz="1800" dirty="0">
                <a:latin typeface="Times New Roman"/>
                <a:cs typeface="Times New Roman"/>
              </a:rPr>
              <a:t>040,	Mar</a:t>
            </a:r>
            <a:r>
              <a:rPr sz="1800" spc="-100" dirty="0">
                <a:latin typeface="Times New Roman"/>
                <a:cs typeface="Times New Roman"/>
              </a:rPr>
              <a:t>y</a:t>
            </a:r>
            <a:r>
              <a:rPr sz="1800" dirty="0">
                <a:latin typeface="Times New Roman"/>
                <a:cs typeface="Times New Roman"/>
              </a:rPr>
              <a:t>,"</a:t>
            </a:r>
            <a:r>
              <a:rPr sz="1800" spc="-10" dirty="0">
                <a:latin typeface="Times New Roman"/>
                <a:cs typeface="Times New Roman"/>
              </a:rPr>
              <a:t>O</a:t>
            </a:r>
            <a:r>
              <a:rPr sz="1800" spc="10" dirty="0">
                <a:latin typeface="Times New Roman"/>
                <a:cs typeface="Times New Roman"/>
              </a:rPr>
              <a:t>'</a:t>
            </a:r>
            <a:r>
              <a:rPr sz="1800" dirty="0">
                <a:latin typeface="Times New Roman"/>
                <a:cs typeface="Times New Roman"/>
              </a:rPr>
              <a:t>L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a</a:t>
            </a:r>
            <a:r>
              <a:rPr sz="1800" spc="-10" dirty="0">
                <a:latin typeface="Times New Roman"/>
                <a:cs typeface="Times New Roman"/>
              </a:rPr>
              <a:t>r</a:t>
            </a:r>
            <a:r>
              <a:rPr sz="1800" spc="10" dirty="0">
                <a:latin typeface="Times New Roman"/>
                <a:cs typeface="Times New Roman"/>
              </a:rPr>
              <a:t>y</a:t>
            </a:r>
            <a:r>
              <a:rPr sz="1800" dirty="0">
                <a:latin typeface="Times New Roman"/>
                <a:cs typeface="Times New Roman"/>
              </a:rPr>
              <a:t>"</a:t>
            </a:r>
            <a:r>
              <a:rPr sz="1800" spc="10" dirty="0">
                <a:latin typeface="Times New Roman"/>
                <a:cs typeface="Times New Roman"/>
              </a:rPr>
              <a:t>,</a:t>
            </a:r>
            <a:r>
              <a:rPr sz="1800" dirty="0">
                <a:latin typeface="Times New Roman"/>
                <a:cs typeface="Times New Roman"/>
              </a:rPr>
              <a:t>90,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445890" y="4644845"/>
            <a:ext cx="462280" cy="1489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0">
              <a:lnSpc>
                <a:spcPct val="100000"/>
              </a:lnSpc>
            </a:pPr>
            <a:r>
              <a:rPr sz="1800" dirty="0">
                <a:latin typeface="Times New Roman"/>
                <a:cs typeface="Times New Roman"/>
              </a:rPr>
              <a:t>80,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Times New Roman"/>
                <a:cs typeface="Times New Roman"/>
              </a:rPr>
              <a:t>90,</a:t>
            </a:r>
            <a:endParaRPr sz="1800">
              <a:latin typeface="Times New Roman"/>
              <a:cs typeface="Times New Roman"/>
            </a:endParaRPr>
          </a:p>
          <a:p>
            <a:pPr marL="163195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Times New Roman"/>
                <a:cs typeface="Times New Roman"/>
              </a:rPr>
              <a:t>75,</a:t>
            </a:r>
            <a:endParaRPr sz="1800">
              <a:latin typeface="Times New Roman"/>
              <a:cs typeface="Times New Roman"/>
            </a:endParaRPr>
          </a:p>
          <a:p>
            <a:pPr marL="1524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Times New Roman"/>
                <a:cs typeface="Times New Roman"/>
              </a:rPr>
              <a:t>95,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32757" y="4644845"/>
            <a:ext cx="405130" cy="1489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0">
              <a:lnSpc>
                <a:spcPct val="100000"/>
              </a:lnSpc>
            </a:pPr>
            <a:r>
              <a:rPr sz="1800" dirty="0">
                <a:latin typeface="Times New Roman"/>
                <a:cs typeface="Times New Roman"/>
              </a:rPr>
              <a:t>67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Times New Roman"/>
                <a:cs typeface="Times New Roman"/>
              </a:rPr>
              <a:t>80</a:t>
            </a:r>
            <a:endParaRPr sz="1800">
              <a:latin typeface="Times New Roman"/>
              <a:cs typeface="Times New Roman"/>
            </a:endParaRPr>
          </a:p>
          <a:p>
            <a:pPr marL="163195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Times New Roman"/>
                <a:cs typeface="Times New Roman"/>
              </a:rPr>
              <a:t>70</a:t>
            </a:r>
            <a:endParaRPr sz="1800">
              <a:latin typeface="Times New Roman"/>
              <a:cs typeface="Times New Roman"/>
            </a:endParaRPr>
          </a:p>
          <a:p>
            <a:pPr marL="1524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Times New Roman"/>
                <a:cs typeface="Times New Roman"/>
              </a:rPr>
              <a:t>92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527675" y="4070539"/>
            <a:ext cx="4091940" cy="2312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8130" indent="-265430">
              <a:lnSpc>
                <a:spcPct val="100000"/>
              </a:lnSpc>
              <a:buFont typeface="Arial"/>
              <a:buChar char="•"/>
              <a:tabLst>
                <a:tab pos="278130" algn="l"/>
              </a:tabLst>
            </a:pPr>
            <a:r>
              <a:rPr sz="1800" spc="-10" dirty="0">
                <a:latin typeface="Lucida Console"/>
                <a:cs typeface="Lucida Console"/>
              </a:rPr>
              <a:t>d</a:t>
            </a:r>
            <a:r>
              <a:rPr sz="1800" dirty="0">
                <a:latin typeface="Lucida Console"/>
                <a:cs typeface="Lucida Console"/>
              </a:rPr>
              <a:t>emo:</a:t>
            </a:r>
            <a:endParaRPr sz="1800">
              <a:latin typeface="Lucida Console"/>
              <a:cs typeface="Lucida Console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  <a:tabLst>
                <a:tab pos="829310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Lucida Console"/>
                <a:cs typeface="Lucida Console"/>
              </a:rPr>
              <a:t>#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dirty="0">
                <a:latin typeface="微软雅黑"/>
                <a:cs typeface="微软雅黑"/>
              </a:rPr>
              <a:t>打开一个文本文件并读取出来</a:t>
            </a:r>
            <a:endParaRPr sz="1800">
              <a:latin typeface="微软雅黑"/>
              <a:cs typeface="微软雅黑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344792" y="4898858"/>
            <a:ext cx="3064510" cy="665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50000"/>
              </a:lnSpc>
            </a:pPr>
            <a:r>
              <a:rPr sz="1800" spc="-5" dirty="0">
                <a:latin typeface="Lucida Console"/>
                <a:cs typeface="Lucida Console"/>
              </a:rPr>
              <a:t>f =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op</a:t>
            </a:r>
            <a:r>
              <a:rPr sz="1800" dirty="0">
                <a:latin typeface="Lucida Console"/>
                <a:cs typeface="Lucida Console"/>
              </a:rPr>
              <a:t>e</a:t>
            </a:r>
            <a:r>
              <a:rPr sz="1800" spc="-5" dirty="0">
                <a:latin typeface="Lucida Console"/>
                <a:cs typeface="Lucida Console"/>
              </a:rPr>
              <a:t>n(</a:t>
            </a:r>
            <a:r>
              <a:rPr sz="1800" spc="-10" dirty="0">
                <a:latin typeface="Lucida Console"/>
                <a:cs typeface="Lucida Console"/>
              </a:rPr>
              <a:t>'</a:t>
            </a:r>
            <a:r>
              <a:rPr sz="1800" spc="0" dirty="0">
                <a:latin typeface="Lucida Console"/>
                <a:cs typeface="Lucida Console"/>
              </a:rPr>
              <a:t>1</a:t>
            </a:r>
            <a:r>
              <a:rPr sz="1800" dirty="0">
                <a:latin typeface="Lucida Console"/>
                <a:cs typeface="Lucida Console"/>
              </a:rPr>
              <a:t>.</a:t>
            </a:r>
            <a:r>
              <a:rPr sz="1800" spc="-5" dirty="0">
                <a:latin typeface="Lucida Console"/>
                <a:cs typeface="Lucida Console"/>
              </a:rPr>
              <a:t>tx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5" dirty="0">
                <a:latin typeface="Lucida Console"/>
                <a:cs typeface="Lucida Console"/>
              </a:rPr>
              <a:t>',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'r') </a:t>
            </a:r>
            <a:r>
              <a:rPr sz="1800" spc="-10" dirty="0">
                <a:latin typeface="Lucida Console"/>
                <a:cs typeface="Lucida Console"/>
              </a:rPr>
              <a:t>tx</a:t>
            </a:r>
            <a:r>
              <a:rPr sz="1800" spc="-5" dirty="0">
                <a:latin typeface="Lucida Console"/>
                <a:cs typeface="Lucida Console"/>
              </a:rPr>
              <a:t>t</a:t>
            </a:r>
            <a:r>
              <a:rPr sz="1800" spc="25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=</a:t>
            </a:r>
            <a:r>
              <a:rPr sz="180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f.read(</a:t>
            </a:r>
            <a:r>
              <a:rPr sz="1800" spc="-5" dirty="0">
                <a:latin typeface="Lucida Console"/>
                <a:cs typeface="Lucida Console"/>
              </a:rPr>
              <a:t>)</a:t>
            </a:r>
            <a:r>
              <a:rPr sz="1800" spc="60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#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693657" y="5307448"/>
            <a:ext cx="3409315" cy="6692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latin typeface="微软雅黑"/>
                <a:cs typeface="微软雅黑"/>
              </a:rPr>
              <a:t>阅读</a:t>
            </a:r>
            <a:r>
              <a:rPr sz="1800" spc="-10" dirty="0">
                <a:latin typeface="Lucida Console"/>
                <a:cs typeface="Lucida Console"/>
              </a:rPr>
              <a:t>1.txt</a:t>
            </a:r>
            <a:r>
              <a:rPr sz="1800" dirty="0">
                <a:latin typeface="微软雅黑"/>
                <a:cs typeface="微软雅黑"/>
              </a:rPr>
              <a:t>的内容并赋值变量</a:t>
            </a:r>
            <a:r>
              <a:rPr sz="1800" spc="-10" dirty="0">
                <a:latin typeface="Lucida Console"/>
                <a:cs typeface="Lucida Console"/>
              </a:rPr>
              <a:t>txt</a:t>
            </a:r>
            <a:endParaRPr sz="1800">
              <a:latin typeface="Lucida Console"/>
              <a:cs typeface="Lucida Console"/>
            </a:endParaRPr>
          </a:p>
          <a:p>
            <a:pPr marL="151130">
              <a:lnSpc>
                <a:spcPct val="100000"/>
              </a:lnSpc>
              <a:spcBef>
                <a:spcPts val="1080"/>
              </a:spcBef>
            </a:pP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输出文件</a:t>
            </a:r>
            <a:r>
              <a:rPr sz="1800" spc="-10" dirty="0">
                <a:latin typeface="Lucida Console"/>
                <a:cs typeface="Lucida Console"/>
              </a:rPr>
              <a:t>1t.txt</a:t>
            </a:r>
            <a:r>
              <a:rPr sz="1800" dirty="0">
                <a:latin typeface="微软雅黑"/>
                <a:cs typeface="微软雅黑"/>
              </a:rPr>
              <a:t>的内容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44792" y="5722173"/>
            <a:ext cx="1400810" cy="665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50000"/>
              </a:lnSpc>
            </a:pPr>
            <a:r>
              <a:rPr sz="1800" spc="-5" dirty="0">
                <a:latin typeface="Lucida Console"/>
                <a:cs typeface="Lucida Console"/>
              </a:rPr>
              <a:t>p</a:t>
            </a:r>
            <a:r>
              <a:rPr sz="1800" spc="-15" dirty="0">
                <a:latin typeface="Lucida Console"/>
                <a:cs typeface="Lucida Console"/>
              </a:rPr>
              <a:t>r</a:t>
            </a:r>
            <a:r>
              <a:rPr sz="1800" spc="-5" dirty="0">
                <a:latin typeface="Lucida Console"/>
                <a:cs typeface="Lucida Console"/>
              </a:rPr>
              <a:t>i</a:t>
            </a:r>
            <a:r>
              <a:rPr sz="1800" spc="-15" dirty="0">
                <a:latin typeface="Lucida Console"/>
                <a:cs typeface="Lucida Console"/>
              </a:rPr>
              <a:t>n</a:t>
            </a:r>
            <a:r>
              <a:rPr sz="1800" spc="-5" dirty="0">
                <a:latin typeface="Lucida Console"/>
                <a:cs typeface="Lucida Console"/>
              </a:rPr>
              <a:t>t</a:t>
            </a:r>
            <a:r>
              <a:rPr sz="1800" spc="-15" dirty="0">
                <a:latin typeface="Lucida Console"/>
                <a:cs typeface="Lucida Console"/>
              </a:rPr>
              <a:t>(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5" dirty="0">
                <a:latin typeface="Lucida Console"/>
                <a:cs typeface="Lucida Console"/>
              </a:rPr>
              <a:t>xt) </a:t>
            </a:r>
            <a:r>
              <a:rPr sz="1800" dirty="0">
                <a:latin typeface="Lucida Console"/>
                <a:cs typeface="Lucida Console"/>
              </a:rPr>
              <a:t>f</a:t>
            </a:r>
            <a:r>
              <a:rPr sz="1800" spc="-10" dirty="0">
                <a:latin typeface="Lucida Console"/>
                <a:cs typeface="Lucida Console"/>
              </a:rPr>
              <a:t>.</a:t>
            </a:r>
            <a:r>
              <a:rPr sz="1800" dirty="0">
                <a:latin typeface="Lucida Console"/>
                <a:cs typeface="Lucida Console"/>
              </a:rPr>
              <a:t>cl</a:t>
            </a:r>
            <a:r>
              <a:rPr sz="1800" spc="-5" dirty="0">
                <a:latin typeface="Lucida Console"/>
                <a:cs typeface="Lucida Console"/>
              </a:rPr>
              <a:t>os</a:t>
            </a:r>
            <a:r>
              <a:rPr sz="1800" spc="0" dirty="0">
                <a:latin typeface="Lucida Console"/>
                <a:cs typeface="Lucida Console"/>
              </a:rPr>
              <a:t>e</a:t>
            </a:r>
            <a:r>
              <a:rPr sz="1800" spc="-10" dirty="0">
                <a:latin typeface="Lucida Console"/>
                <a:cs typeface="Lucida Console"/>
              </a:rPr>
              <a:t>()</a:t>
            </a:r>
            <a:endParaRPr sz="1800">
              <a:latin typeface="Lucida Console"/>
              <a:cs typeface="Lucida Consol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10772775" cy="38538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设置工作路径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dirty="0">
                <a:latin typeface="微软雅黑"/>
                <a:cs typeface="微软雅黑"/>
              </a:rPr>
              <a:t>1、相对文件路径</a:t>
            </a:r>
            <a:endParaRPr sz="1800">
              <a:latin typeface="微软雅黑"/>
              <a:cs typeface="微软雅黑"/>
            </a:endParaRPr>
          </a:p>
          <a:p>
            <a:pPr marL="375285" marR="5080" indent="-363220">
              <a:lnSpc>
                <a:spcPct val="150000"/>
              </a:lnSpc>
              <a:spcBef>
                <a:spcPts val="1000"/>
              </a:spcBef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假如文</a:t>
            </a:r>
            <a:r>
              <a:rPr sz="1800" spc="-5" dirty="0">
                <a:latin typeface="微软雅黑"/>
                <a:cs typeface="微软雅黑"/>
              </a:rPr>
              <a:t>件</a:t>
            </a:r>
            <a:r>
              <a:rPr sz="1800" spc="-10" dirty="0">
                <a:latin typeface="微软雅黑"/>
                <a:cs typeface="微软雅黑"/>
              </a:rPr>
              <a:t>1.tx</a:t>
            </a:r>
            <a:r>
              <a:rPr sz="1800" dirty="0">
                <a:latin typeface="微软雅黑"/>
                <a:cs typeface="微软雅黑"/>
              </a:rPr>
              <a:t>t储存在文件夹</a:t>
            </a:r>
            <a:r>
              <a:rPr sz="1800" spc="-10" dirty="0">
                <a:latin typeface="微软雅黑"/>
                <a:cs typeface="微软雅黑"/>
              </a:rPr>
              <a:t>.ipyth</a:t>
            </a:r>
            <a:r>
              <a:rPr sz="1800" dirty="0">
                <a:latin typeface="微软雅黑"/>
                <a:cs typeface="微软雅黑"/>
              </a:rPr>
              <a:t>o</a:t>
            </a:r>
            <a:r>
              <a:rPr sz="1800" spc="-10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里面，正在运行的</a:t>
            </a:r>
            <a:r>
              <a:rPr sz="1800" spc="-5" dirty="0">
                <a:latin typeface="微软雅黑"/>
                <a:cs typeface="微软雅黑"/>
              </a:rPr>
              <a:t>Pyt</a:t>
            </a:r>
            <a:r>
              <a:rPr sz="1800" spc="-15" dirty="0">
                <a:latin typeface="微软雅黑"/>
                <a:cs typeface="微软雅黑"/>
              </a:rPr>
              <a:t>h</a:t>
            </a:r>
            <a:r>
              <a:rPr sz="1800" dirty="0">
                <a:latin typeface="微软雅黑"/>
                <a:cs typeface="微软雅黑"/>
              </a:rPr>
              <a:t>o</a:t>
            </a:r>
            <a:r>
              <a:rPr sz="1800" spc="-10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程序储存在文件</a:t>
            </a:r>
            <a:r>
              <a:rPr sz="1800" spc="10" dirty="0">
                <a:latin typeface="微软雅黑"/>
                <a:cs typeface="微软雅黑"/>
              </a:rPr>
              <a:t>夹</a:t>
            </a:r>
            <a:r>
              <a:rPr sz="1800" spc="-5" dirty="0">
                <a:latin typeface="微软雅黑"/>
                <a:cs typeface="微软雅黑"/>
              </a:rPr>
              <a:t>tipd</a:t>
            </a:r>
            <a:r>
              <a:rPr sz="1800" dirty="0">
                <a:latin typeface="微软雅黑"/>
                <a:cs typeface="微软雅黑"/>
              </a:rPr>
              <a:t>m</a:t>
            </a:r>
            <a:r>
              <a:rPr sz="1800" spc="-5" dirty="0">
                <a:latin typeface="微软雅黑"/>
                <a:cs typeface="微软雅黑"/>
              </a:rPr>
              <a:t>-</a:t>
            </a:r>
            <a:r>
              <a:rPr sz="1800" dirty="0">
                <a:latin typeface="微软雅黑"/>
                <a:cs typeface="微软雅黑"/>
              </a:rPr>
              <a:t>062里面。而文 件</a:t>
            </a:r>
            <a:r>
              <a:rPr sz="1800" spc="-5" dirty="0">
                <a:latin typeface="微软雅黑"/>
                <a:cs typeface="微软雅黑"/>
              </a:rPr>
              <a:t>夹</a:t>
            </a:r>
            <a:r>
              <a:rPr sz="1800" spc="-10" dirty="0">
                <a:latin typeface="微软雅黑"/>
                <a:cs typeface="微软雅黑"/>
              </a:rPr>
              <a:t>.ipyth</a:t>
            </a:r>
            <a:r>
              <a:rPr sz="1800" dirty="0">
                <a:latin typeface="微软雅黑"/>
                <a:cs typeface="微软雅黑"/>
              </a:rPr>
              <a:t>o</a:t>
            </a:r>
            <a:r>
              <a:rPr sz="1800" spc="-10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是文件夹</a:t>
            </a:r>
            <a:r>
              <a:rPr sz="1800" spc="-5" dirty="0">
                <a:latin typeface="微软雅黑"/>
                <a:cs typeface="微软雅黑"/>
              </a:rPr>
              <a:t>tipd</a:t>
            </a:r>
            <a:r>
              <a:rPr sz="1800" dirty="0">
                <a:latin typeface="微软雅黑"/>
                <a:cs typeface="微软雅黑"/>
              </a:rPr>
              <a:t>m</a:t>
            </a:r>
            <a:r>
              <a:rPr sz="1800" spc="-5" dirty="0">
                <a:latin typeface="微软雅黑"/>
                <a:cs typeface="微软雅黑"/>
              </a:rPr>
              <a:t>-</a:t>
            </a:r>
            <a:r>
              <a:rPr sz="1800" dirty="0">
                <a:latin typeface="微软雅黑"/>
                <a:cs typeface="微软雅黑"/>
              </a:rPr>
              <a:t>062的子文件夹。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 marL="394970" indent="-264795">
              <a:lnSpc>
                <a:spcPct val="100000"/>
              </a:lnSpc>
              <a:spcBef>
                <a:spcPts val="1480"/>
              </a:spcBef>
              <a:buClr>
                <a:srgbClr val="054AB1"/>
              </a:buClr>
              <a:buFont typeface="Arial"/>
              <a:buChar char="•"/>
              <a:tabLst>
                <a:tab pos="395605" algn="l"/>
              </a:tabLst>
            </a:pPr>
            <a:r>
              <a:rPr sz="1800" spc="-5" dirty="0">
                <a:latin typeface="Lucida Console"/>
                <a:cs typeface="Lucida Console"/>
              </a:rPr>
              <a:t>demo:</a:t>
            </a:r>
            <a:endParaRPr sz="1800">
              <a:latin typeface="Lucida Console"/>
              <a:cs typeface="Lucida Console"/>
            </a:endParaRPr>
          </a:p>
          <a:p>
            <a:pPr marL="130175">
              <a:lnSpc>
                <a:spcPct val="100000"/>
              </a:lnSpc>
              <a:spcBef>
                <a:spcPts val="1080"/>
              </a:spcBef>
              <a:tabLst>
                <a:tab pos="946785" algn="l"/>
              </a:tabLst>
            </a:pPr>
            <a:r>
              <a:rPr sz="1800" dirty="0">
                <a:solidFill>
                  <a:srgbClr val="054AB1"/>
                </a:solidFill>
                <a:latin typeface="Arial"/>
                <a:cs typeface="Arial"/>
              </a:rPr>
              <a:t>•	</a:t>
            </a:r>
            <a:r>
              <a:rPr sz="1800" spc="-5" dirty="0">
                <a:latin typeface="Lucida Console"/>
                <a:cs typeface="Lucida Console"/>
              </a:rPr>
              <a:t>#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dirty="0">
                <a:latin typeface="微软雅黑"/>
                <a:cs typeface="微软雅黑"/>
              </a:rPr>
              <a:t>相对文件路径</a:t>
            </a:r>
            <a:endParaRPr sz="1800">
              <a:latin typeface="微软雅黑"/>
              <a:cs typeface="微软雅黑"/>
            </a:endParaRPr>
          </a:p>
          <a:p>
            <a:pPr marL="946785" indent="-816610">
              <a:lnSpc>
                <a:spcPct val="100000"/>
              </a:lnSpc>
              <a:spcBef>
                <a:spcPts val="1080"/>
              </a:spcBef>
              <a:buClr>
                <a:srgbClr val="054AB1"/>
              </a:buClr>
              <a:buFont typeface="Arial"/>
              <a:buChar char="•"/>
              <a:tabLst>
                <a:tab pos="947419" algn="l"/>
              </a:tabLst>
            </a:pPr>
            <a:r>
              <a:rPr sz="1800" dirty="0">
                <a:latin typeface="Lucida Console"/>
                <a:cs typeface="Lucida Console"/>
              </a:rPr>
              <a:t>w</a:t>
            </a:r>
            <a:r>
              <a:rPr sz="1800" spc="-5" dirty="0">
                <a:latin typeface="Lucida Console"/>
                <a:cs typeface="Lucida Console"/>
              </a:rPr>
              <a:t>ith</a:t>
            </a:r>
            <a:r>
              <a:rPr sz="1800" dirty="0">
                <a:latin typeface="Lucida Console"/>
                <a:cs typeface="Lucida Console"/>
              </a:rPr>
              <a:t> op</a:t>
            </a:r>
            <a:r>
              <a:rPr sz="1800" spc="-5" dirty="0">
                <a:latin typeface="Lucida Console"/>
                <a:cs typeface="Lucida Console"/>
              </a:rPr>
              <a:t>en(</a:t>
            </a:r>
            <a:r>
              <a:rPr sz="1800" dirty="0">
                <a:latin typeface="Lucida Console"/>
                <a:cs typeface="Lucida Console"/>
              </a:rPr>
              <a:t>'.</a:t>
            </a:r>
            <a:r>
              <a:rPr sz="1800" spc="-5" dirty="0">
                <a:latin typeface="Lucida Console"/>
                <a:cs typeface="Lucida Console"/>
              </a:rPr>
              <a:t>ip</a:t>
            </a:r>
            <a:r>
              <a:rPr sz="1800" dirty="0">
                <a:latin typeface="Lucida Console"/>
                <a:cs typeface="Lucida Console"/>
              </a:rPr>
              <a:t>y</a:t>
            </a:r>
            <a:r>
              <a:rPr sz="1800" spc="-5" dirty="0">
                <a:latin typeface="Lucida Console"/>
                <a:cs typeface="Lucida Console"/>
              </a:rPr>
              <a:t>th</a:t>
            </a:r>
            <a:r>
              <a:rPr sz="1800" dirty="0">
                <a:latin typeface="Lucida Console"/>
                <a:cs typeface="Lucida Console"/>
              </a:rPr>
              <a:t>o</a:t>
            </a:r>
            <a:r>
              <a:rPr sz="1800" spc="-5" dirty="0">
                <a:latin typeface="Lucida Console"/>
                <a:cs typeface="Lucida Console"/>
              </a:rPr>
              <a:t>n</a:t>
            </a:r>
            <a:r>
              <a:rPr sz="1800" dirty="0">
                <a:latin typeface="Lucida Console"/>
                <a:cs typeface="Lucida Console"/>
              </a:rPr>
              <a:t>\</a:t>
            </a:r>
            <a:r>
              <a:rPr sz="1800" spc="-10" dirty="0">
                <a:latin typeface="Lucida Console"/>
                <a:cs typeface="Lucida Console"/>
              </a:rPr>
              <a:t>\</a:t>
            </a:r>
            <a:r>
              <a:rPr sz="1800" dirty="0">
                <a:latin typeface="Lucida Console"/>
                <a:cs typeface="Lucida Console"/>
              </a:rPr>
              <a:t>1.</a:t>
            </a:r>
            <a:r>
              <a:rPr sz="1800" spc="-5" dirty="0">
                <a:latin typeface="Lucida Console"/>
                <a:cs typeface="Lucida Console"/>
              </a:rPr>
              <a:t>tx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5" dirty="0">
                <a:latin typeface="Lucida Console"/>
                <a:cs typeface="Lucida Console"/>
              </a:rPr>
              <a:t>',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'r')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a</a:t>
            </a:r>
            <a:r>
              <a:rPr sz="1800" spc="-5" dirty="0">
                <a:latin typeface="Lucida Console"/>
                <a:cs typeface="Lucida Console"/>
              </a:rPr>
              <a:t>s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spc="-5" dirty="0">
                <a:latin typeface="Lucida Console"/>
                <a:cs typeface="Lucida Console"/>
              </a:rPr>
              <a:t>:</a:t>
            </a:r>
            <a:endParaRPr sz="1800">
              <a:latin typeface="Lucida Console"/>
              <a:cs typeface="Lucida Console"/>
            </a:endParaRPr>
          </a:p>
          <a:p>
            <a:pPr marL="946785" indent="-816610">
              <a:lnSpc>
                <a:spcPct val="100000"/>
              </a:lnSpc>
              <a:spcBef>
                <a:spcPts val="1080"/>
              </a:spcBef>
              <a:buClr>
                <a:srgbClr val="054AB1"/>
              </a:buClr>
              <a:buFont typeface="Arial"/>
              <a:buChar char="•"/>
              <a:tabLst>
                <a:tab pos="947419" algn="l"/>
              </a:tabLst>
            </a:pPr>
            <a:r>
              <a:rPr sz="1800" dirty="0">
                <a:latin typeface="Lucida Console"/>
                <a:cs typeface="Lucida Console"/>
              </a:rPr>
              <a:t>pri</a:t>
            </a:r>
            <a:r>
              <a:rPr sz="1800" spc="5" dirty="0">
                <a:latin typeface="Lucida Console"/>
                <a:cs typeface="Lucida Console"/>
              </a:rPr>
              <a:t>n</a:t>
            </a:r>
            <a:r>
              <a:rPr sz="1800" spc="-10" dirty="0">
                <a:latin typeface="Lucida Console"/>
                <a:cs typeface="Lucida Console"/>
              </a:rPr>
              <a:t>t</a:t>
            </a:r>
            <a:r>
              <a:rPr sz="1800" spc="5" dirty="0">
                <a:latin typeface="Lucida Console"/>
                <a:cs typeface="Lucida Console"/>
              </a:rPr>
              <a:t>(f</a:t>
            </a:r>
            <a:r>
              <a:rPr sz="1800" spc="-10" dirty="0">
                <a:latin typeface="Lucida Console"/>
                <a:cs typeface="Lucida Console"/>
              </a:rPr>
              <a:t>.</a:t>
            </a:r>
            <a:r>
              <a:rPr sz="1800" dirty="0">
                <a:latin typeface="Lucida Console"/>
                <a:cs typeface="Lucida Console"/>
              </a:rPr>
              <a:t>rea</a:t>
            </a:r>
            <a:r>
              <a:rPr sz="1800" spc="10" dirty="0">
                <a:latin typeface="Lucida Console"/>
                <a:cs typeface="Lucida Console"/>
              </a:rPr>
              <a:t>d</a:t>
            </a:r>
            <a:r>
              <a:rPr sz="1800" spc="-10" dirty="0">
                <a:latin typeface="Lucida Console"/>
                <a:cs typeface="Lucida Console"/>
              </a:rPr>
              <a:t>(</a:t>
            </a:r>
            <a:r>
              <a:rPr sz="1800" dirty="0">
                <a:latin typeface="Lucida Console"/>
                <a:cs typeface="Lucida Console"/>
              </a:rPr>
              <a:t>))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5</a:t>
            </a:fld>
            <a:endParaRPr spc="-5"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43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tx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t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文件读写</a:t>
            </a:r>
            <a:endParaRPr sz="2400">
              <a:latin typeface="微软雅黑"/>
              <a:cs typeface="微软雅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7009130" cy="49041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设置工作路径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dirty="0">
                <a:latin typeface="微软雅黑"/>
                <a:cs typeface="微软雅黑"/>
              </a:rPr>
              <a:t>2、绝对文件路径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如果文件</a:t>
            </a:r>
            <a:r>
              <a:rPr sz="1800" spc="-5" dirty="0">
                <a:latin typeface="微软雅黑"/>
                <a:cs typeface="微软雅黑"/>
              </a:rPr>
              <a:t>夹</a:t>
            </a:r>
            <a:r>
              <a:rPr sz="1800" spc="-10" dirty="0">
                <a:latin typeface="微软雅黑"/>
                <a:cs typeface="微软雅黑"/>
              </a:rPr>
              <a:t>.ipyth</a:t>
            </a:r>
            <a:r>
              <a:rPr sz="1800" dirty="0">
                <a:latin typeface="微软雅黑"/>
                <a:cs typeface="微软雅黑"/>
              </a:rPr>
              <a:t>o</a:t>
            </a:r>
            <a:r>
              <a:rPr sz="1800" spc="-10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放置到桌面，与文件夹</a:t>
            </a:r>
            <a:r>
              <a:rPr sz="1800" spc="-5" dirty="0">
                <a:latin typeface="微软雅黑"/>
                <a:cs typeface="微软雅黑"/>
              </a:rPr>
              <a:t>tipd</a:t>
            </a:r>
            <a:r>
              <a:rPr sz="1800" dirty="0">
                <a:latin typeface="微软雅黑"/>
                <a:cs typeface="微软雅黑"/>
              </a:rPr>
              <a:t>m</a:t>
            </a:r>
            <a:r>
              <a:rPr sz="1800" spc="-5" dirty="0">
                <a:latin typeface="微软雅黑"/>
                <a:cs typeface="微软雅黑"/>
              </a:rPr>
              <a:t>-</a:t>
            </a:r>
            <a:r>
              <a:rPr sz="1800" dirty="0">
                <a:latin typeface="微软雅黑"/>
                <a:cs typeface="微软雅黑"/>
              </a:rPr>
              <a:t>062没有关系。</a:t>
            </a:r>
            <a:endParaRPr sz="1800">
              <a:latin typeface="微软雅黑"/>
              <a:cs typeface="微软雅黑"/>
            </a:endParaRPr>
          </a:p>
          <a:p>
            <a:pPr marL="763905" indent="-286385">
              <a:lnSpc>
                <a:spcPct val="100000"/>
              </a:lnSpc>
              <a:spcBef>
                <a:spcPts val="1595"/>
              </a:spcBef>
              <a:buClr>
                <a:srgbClr val="054AB1"/>
              </a:buClr>
              <a:buFont typeface="Arial"/>
              <a:buChar char="•"/>
              <a:tabLst>
                <a:tab pos="764540" algn="l"/>
              </a:tabLst>
            </a:pPr>
            <a:r>
              <a:rPr sz="1800" spc="-5" dirty="0">
                <a:latin typeface="Lucida Console"/>
                <a:cs typeface="Lucida Console"/>
              </a:rPr>
              <a:t>demo:</a:t>
            </a:r>
            <a:endParaRPr sz="1800">
              <a:latin typeface="Lucida Console"/>
              <a:cs typeface="Lucida Console"/>
            </a:endParaRPr>
          </a:p>
          <a:p>
            <a:pPr marL="476884">
              <a:lnSpc>
                <a:spcPct val="100000"/>
              </a:lnSpc>
              <a:spcBef>
                <a:spcPts val="1080"/>
              </a:spcBef>
              <a:tabLst>
                <a:tab pos="1315720" algn="l"/>
              </a:tabLst>
            </a:pPr>
            <a:r>
              <a:rPr sz="1800" dirty="0">
                <a:solidFill>
                  <a:srgbClr val="054AB1"/>
                </a:solidFill>
                <a:latin typeface="Arial"/>
                <a:cs typeface="Arial"/>
              </a:rPr>
              <a:t>•	</a:t>
            </a:r>
            <a:r>
              <a:rPr sz="1800" spc="-10" dirty="0">
                <a:latin typeface="Lucida Console"/>
                <a:cs typeface="Lucida Console"/>
              </a:rPr>
              <a:t>#</a:t>
            </a:r>
            <a:r>
              <a:rPr sz="1800" dirty="0">
                <a:latin typeface="微软雅黑"/>
                <a:cs typeface="微软雅黑"/>
              </a:rPr>
              <a:t>在绝对文件路径前添加字符</a:t>
            </a:r>
            <a:r>
              <a:rPr sz="1800" spc="-5" dirty="0">
                <a:latin typeface="Lucida Console"/>
                <a:cs typeface="Lucida Console"/>
              </a:rPr>
              <a:t>r</a:t>
            </a:r>
            <a:endParaRPr sz="1800">
              <a:latin typeface="Lucida Console"/>
              <a:cs typeface="Lucida Console"/>
            </a:endParaRPr>
          </a:p>
          <a:p>
            <a:pPr marL="1315720" indent="-838200">
              <a:lnSpc>
                <a:spcPct val="100000"/>
              </a:lnSpc>
              <a:spcBef>
                <a:spcPts val="1080"/>
              </a:spcBef>
              <a:buClr>
                <a:srgbClr val="054AB1"/>
              </a:buClr>
              <a:buFont typeface="Arial"/>
              <a:buChar char="•"/>
              <a:tabLst>
                <a:tab pos="1316355" algn="l"/>
              </a:tabLst>
            </a:pPr>
            <a:r>
              <a:rPr sz="1800" dirty="0">
                <a:latin typeface="Lucida Console"/>
                <a:cs typeface="Lucida Console"/>
              </a:rPr>
              <a:t>with o</a:t>
            </a:r>
            <a:r>
              <a:rPr sz="1800" spc="5" dirty="0">
                <a:latin typeface="Lucida Console"/>
                <a:cs typeface="Lucida Console"/>
              </a:rPr>
              <a:t>p</a:t>
            </a:r>
            <a:r>
              <a:rPr sz="1800" spc="-10" dirty="0">
                <a:latin typeface="Lucida Console"/>
                <a:cs typeface="Lucida Console"/>
              </a:rPr>
              <a:t>e</a:t>
            </a:r>
            <a:r>
              <a:rPr sz="1800" dirty="0">
                <a:latin typeface="Lucida Console"/>
                <a:cs typeface="Lucida Console"/>
              </a:rPr>
              <a:t>n(</a:t>
            </a:r>
            <a:r>
              <a:rPr sz="1800" spc="5" dirty="0">
                <a:latin typeface="Lucida Console"/>
                <a:cs typeface="Lucida Console"/>
              </a:rPr>
              <a:t>r'</a:t>
            </a:r>
            <a:r>
              <a:rPr sz="1800" spc="-5" dirty="0">
                <a:latin typeface="Lucida Console"/>
                <a:cs typeface="Lucida Console"/>
              </a:rPr>
              <a:t>E</a:t>
            </a:r>
            <a:r>
              <a:rPr sz="1800" spc="5" dirty="0">
                <a:latin typeface="Lucida Console"/>
                <a:cs typeface="Lucida Console"/>
              </a:rPr>
              <a:t>:\</a:t>
            </a:r>
            <a:r>
              <a:rPr sz="1800" spc="-10" dirty="0">
                <a:latin typeface="Lucida Console"/>
                <a:cs typeface="Lucida Console"/>
              </a:rPr>
              <a:t>t</a:t>
            </a:r>
            <a:r>
              <a:rPr sz="1800" dirty="0">
                <a:latin typeface="Lucida Console"/>
                <a:cs typeface="Lucida Console"/>
              </a:rPr>
              <a:t>e</a:t>
            </a:r>
            <a:r>
              <a:rPr sz="1800" spc="5" dirty="0">
                <a:latin typeface="Lucida Console"/>
                <a:cs typeface="Lucida Console"/>
              </a:rPr>
              <a:t>s</a:t>
            </a:r>
            <a:r>
              <a:rPr sz="1800" spc="-5" dirty="0">
                <a:latin typeface="Lucida Console"/>
                <a:cs typeface="Lucida Console"/>
              </a:rPr>
              <a:t>t</a:t>
            </a:r>
            <a:r>
              <a:rPr sz="1800" spc="5" dirty="0">
                <a:latin typeface="Lucida Console"/>
                <a:cs typeface="Lucida Console"/>
              </a:rPr>
              <a:t>\</a:t>
            </a:r>
            <a:r>
              <a:rPr sz="1800" spc="-10" dirty="0">
                <a:latin typeface="Lucida Console"/>
                <a:cs typeface="Lucida Console"/>
              </a:rPr>
              <a:t>1</a:t>
            </a:r>
            <a:r>
              <a:rPr sz="1800" spc="5" dirty="0">
                <a:latin typeface="Lucida Console"/>
                <a:cs typeface="Lucida Console"/>
              </a:rPr>
              <a:t>.</a:t>
            </a:r>
            <a:r>
              <a:rPr sz="1800" dirty="0">
                <a:latin typeface="Lucida Console"/>
                <a:cs typeface="Lucida Console"/>
              </a:rPr>
              <a:t>txt</a:t>
            </a:r>
            <a:r>
              <a:rPr sz="1800" spc="5" dirty="0">
                <a:latin typeface="Lucida Console"/>
                <a:cs typeface="Lucida Console"/>
              </a:rPr>
              <a:t>'</a:t>
            </a:r>
            <a:r>
              <a:rPr sz="1800" dirty="0">
                <a:latin typeface="Lucida Console"/>
                <a:cs typeface="Lucida Console"/>
              </a:rPr>
              <a:t>,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dirty="0">
                <a:latin typeface="Lucida Console"/>
                <a:cs typeface="Lucida Console"/>
              </a:rPr>
              <a:t>'r') </a:t>
            </a:r>
            <a:r>
              <a:rPr sz="1800" spc="5" dirty="0">
                <a:latin typeface="Lucida Console"/>
                <a:cs typeface="Lucida Console"/>
              </a:rPr>
              <a:t>a</a:t>
            </a:r>
            <a:r>
              <a:rPr sz="1800" dirty="0">
                <a:latin typeface="Lucida Console"/>
                <a:cs typeface="Lucida Console"/>
              </a:rPr>
              <a:t>s </a:t>
            </a:r>
            <a:r>
              <a:rPr sz="1800" spc="5" dirty="0">
                <a:latin typeface="Lucida Console"/>
                <a:cs typeface="Lucida Console"/>
              </a:rPr>
              <a:t>f</a:t>
            </a:r>
            <a:r>
              <a:rPr sz="1800" dirty="0">
                <a:latin typeface="Lucida Console"/>
                <a:cs typeface="Lucida Console"/>
              </a:rPr>
              <a:t>:</a:t>
            </a:r>
            <a:endParaRPr sz="1800">
              <a:latin typeface="Lucida Console"/>
              <a:cs typeface="Lucida Console"/>
            </a:endParaRPr>
          </a:p>
          <a:p>
            <a:pPr marL="1315720" indent="-838200">
              <a:lnSpc>
                <a:spcPct val="100000"/>
              </a:lnSpc>
              <a:spcBef>
                <a:spcPts val="1080"/>
              </a:spcBef>
              <a:buClr>
                <a:srgbClr val="054AB1"/>
              </a:buClr>
              <a:buFont typeface="Arial"/>
              <a:buChar char="•"/>
              <a:tabLst>
                <a:tab pos="1316355" algn="l"/>
              </a:tabLst>
            </a:pPr>
            <a:r>
              <a:rPr sz="1800" dirty="0">
                <a:latin typeface="Lucida Console"/>
                <a:cs typeface="Lucida Console"/>
              </a:rPr>
              <a:t>p</a:t>
            </a:r>
            <a:r>
              <a:rPr sz="1800" spc="-5" dirty="0">
                <a:latin typeface="Lucida Console"/>
                <a:cs typeface="Lucida Console"/>
              </a:rPr>
              <a:t>ri</a:t>
            </a:r>
            <a:r>
              <a:rPr sz="1800" dirty="0">
                <a:latin typeface="Lucida Console"/>
                <a:cs typeface="Lucida Console"/>
              </a:rPr>
              <a:t>n</a:t>
            </a:r>
            <a:r>
              <a:rPr sz="1800" spc="-5" dirty="0">
                <a:latin typeface="Lucida Console"/>
                <a:cs typeface="Lucida Console"/>
              </a:rPr>
              <a:t>t</a:t>
            </a:r>
            <a:r>
              <a:rPr sz="1800" dirty="0">
                <a:latin typeface="Lucida Console"/>
                <a:cs typeface="Lucida Console"/>
              </a:rPr>
              <a:t>(f</a:t>
            </a:r>
            <a:r>
              <a:rPr sz="1800" spc="-10" dirty="0">
                <a:latin typeface="Lucida Console"/>
                <a:cs typeface="Lucida Console"/>
              </a:rPr>
              <a:t>.</a:t>
            </a:r>
            <a:r>
              <a:rPr sz="1800" dirty="0">
                <a:latin typeface="Lucida Console"/>
                <a:cs typeface="Lucida Console"/>
              </a:rPr>
              <a:t>r</a:t>
            </a:r>
            <a:r>
              <a:rPr sz="1800" spc="-5" dirty="0">
                <a:latin typeface="Lucida Console"/>
                <a:cs typeface="Lucida Console"/>
              </a:rPr>
              <a:t>ea</a:t>
            </a:r>
            <a:r>
              <a:rPr sz="1800" spc="0" dirty="0">
                <a:latin typeface="Lucida Console"/>
                <a:cs typeface="Lucida Console"/>
              </a:rPr>
              <a:t>d</a:t>
            </a:r>
            <a:r>
              <a:rPr sz="1800" spc="-5" dirty="0">
                <a:latin typeface="Lucida Console"/>
                <a:cs typeface="Lucida Console"/>
              </a:rPr>
              <a:t>())</a:t>
            </a:r>
            <a:endParaRPr sz="1800">
              <a:latin typeface="Lucida Console"/>
              <a:cs typeface="Lucida Console"/>
            </a:endParaRPr>
          </a:p>
          <a:p>
            <a:pPr marL="763905" indent="-286385">
              <a:lnSpc>
                <a:spcPct val="100000"/>
              </a:lnSpc>
              <a:spcBef>
                <a:spcPts val="1575"/>
              </a:spcBef>
              <a:buClr>
                <a:srgbClr val="054AB1"/>
              </a:buClr>
              <a:buFont typeface="Arial"/>
              <a:buChar char="•"/>
              <a:tabLst>
                <a:tab pos="764540" algn="l"/>
              </a:tabLst>
            </a:pPr>
            <a:r>
              <a:rPr sz="1800" spc="-5" dirty="0">
                <a:latin typeface="Lucida Console"/>
                <a:cs typeface="Lucida Console"/>
              </a:rPr>
              <a:t>demo:</a:t>
            </a:r>
            <a:endParaRPr sz="1800">
              <a:latin typeface="Lucida Console"/>
              <a:cs typeface="Lucida Console"/>
            </a:endParaRPr>
          </a:p>
          <a:p>
            <a:pPr marL="476884">
              <a:lnSpc>
                <a:spcPct val="100000"/>
              </a:lnSpc>
              <a:spcBef>
                <a:spcPts val="1080"/>
              </a:spcBef>
              <a:tabLst>
                <a:tab pos="1315720" algn="l"/>
              </a:tabLst>
            </a:pPr>
            <a:r>
              <a:rPr sz="1800" dirty="0">
                <a:solidFill>
                  <a:srgbClr val="054AB1"/>
                </a:solidFill>
                <a:latin typeface="Arial"/>
                <a:cs typeface="Arial"/>
              </a:rPr>
              <a:t>•	</a:t>
            </a:r>
            <a:r>
              <a:rPr sz="1800" spc="-5" dirty="0">
                <a:latin typeface="Lucida Console"/>
                <a:cs typeface="Lucida Console"/>
              </a:rPr>
              <a:t>#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dirty="0">
                <a:latin typeface="微软雅黑"/>
                <a:cs typeface="微软雅黑"/>
              </a:rPr>
              <a:t>采用双反斜杠（</a:t>
            </a:r>
            <a:r>
              <a:rPr sz="1800" spc="-10" dirty="0">
                <a:latin typeface="Lucida Console"/>
                <a:cs typeface="Lucida Console"/>
              </a:rPr>
              <a:t>\\</a:t>
            </a:r>
            <a:r>
              <a:rPr sz="1800" dirty="0">
                <a:latin typeface="微软雅黑"/>
                <a:cs typeface="微软雅黑"/>
              </a:rPr>
              <a:t>）的方式表示路径</a:t>
            </a:r>
            <a:endParaRPr sz="1800">
              <a:latin typeface="微软雅黑"/>
              <a:cs typeface="微软雅黑"/>
            </a:endParaRPr>
          </a:p>
          <a:p>
            <a:pPr marL="1315720" indent="-838200">
              <a:lnSpc>
                <a:spcPct val="100000"/>
              </a:lnSpc>
              <a:spcBef>
                <a:spcPts val="1080"/>
              </a:spcBef>
              <a:buClr>
                <a:srgbClr val="054AB1"/>
              </a:buClr>
              <a:buFont typeface="Arial"/>
              <a:buChar char="•"/>
              <a:tabLst>
                <a:tab pos="1316355" algn="l"/>
              </a:tabLst>
            </a:pPr>
            <a:r>
              <a:rPr sz="1800" dirty="0">
                <a:latin typeface="Lucida Console"/>
                <a:cs typeface="Lucida Console"/>
              </a:rPr>
              <a:t>w</a:t>
            </a:r>
            <a:r>
              <a:rPr sz="1800" spc="-5" dirty="0">
                <a:latin typeface="Lucida Console"/>
                <a:cs typeface="Lucida Console"/>
              </a:rPr>
              <a:t>ith</a:t>
            </a:r>
            <a:r>
              <a:rPr sz="1800" dirty="0">
                <a:latin typeface="Lucida Console"/>
                <a:cs typeface="Lucida Console"/>
              </a:rPr>
              <a:t> op</a:t>
            </a:r>
            <a:r>
              <a:rPr sz="1800" spc="-5" dirty="0">
                <a:latin typeface="Lucida Console"/>
                <a:cs typeface="Lucida Console"/>
              </a:rPr>
              <a:t>en('</a:t>
            </a:r>
            <a:r>
              <a:rPr sz="1800" spc="0" dirty="0">
                <a:latin typeface="Lucida Console"/>
                <a:cs typeface="Lucida Console"/>
              </a:rPr>
              <a:t>E</a:t>
            </a:r>
            <a:r>
              <a:rPr sz="1800" spc="-10" dirty="0">
                <a:latin typeface="Lucida Console"/>
                <a:cs typeface="Lucida Console"/>
              </a:rPr>
              <a:t>:</a:t>
            </a:r>
            <a:r>
              <a:rPr sz="1800" dirty="0">
                <a:latin typeface="Lucida Console"/>
                <a:cs typeface="Lucida Console"/>
              </a:rPr>
              <a:t>\\</a:t>
            </a:r>
            <a:r>
              <a:rPr sz="1800" spc="-5" dirty="0">
                <a:latin typeface="Lucida Console"/>
                <a:cs typeface="Lucida Console"/>
              </a:rPr>
              <a:t>te</a:t>
            </a:r>
            <a:r>
              <a:rPr sz="1800" dirty="0">
                <a:latin typeface="Lucida Console"/>
                <a:cs typeface="Lucida Console"/>
              </a:rPr>
              <a:t>s</a:t>
            </a:r>
            <a:r>
              <a:rPr sz="1800" spc="-10" dirty="0">
                <a:latin typeface="Lucida Console"/>
                <a:cs typeface="Lucida Console"/>
              </a:rPr>
              <a:t>t</a:t>
            </a:r>
            <a:r>
              <a:rPr sz="1800" dirty="0">
                <a:latin typeface="Lucida Console"/>
                <a:cs typeface="Lucida Console"/>
              </a:rPr>
              <a:t>\</a:t>
            </a:r>
            <a:r>
              <a:rPr sz="1800" spc="-10" dirty="0">
                <a:latin typeface="Lucida Console"/>
                <a:cs typeface="Lucida Console"/>
              </a:rPr>
              <a:t>\</a:t>
            </a:r>
            <a:r>
              <a:rPr sz="1800" dirty="0">
                <a:latin typeface="Lucida Console"/>
                <a:cs typeface="Lucida Console"/>
              </a:rPr>
              <a:t>1.</a:t>
            </a:r>
            <a:r>
              <a:rPr sz="1800" spc="-5" dirty="0">
                <a:latin typeface="Lucida Console"/>
                <a:cs typeface="Lucida Console"/>
              </a:rPr>
              <a:t>tx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5" dirty="0">
                <a:latin typeface="Lucida Console"/>
                <a:cs typeface="Lucida Console"/>
              </a:rPr>
              <a:t>',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'r')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a</a:t>
            </a:r>
            <a:r>
              <a:rPr sz="1800" spc="-5" dirty="0">
                <a:latin typeface="Lucida Console"/>
                <a:cs typeface="Lucida Console"/>
              </a:rPr>
              <a:t>s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spc="-5" dirty="0">
                <a:latin typeface="Lucida Console"/>
                <a:cs typeface="Lucida Console"/>
              </a:rPr>
              <a:t>:</a:t>
            </a:r>
            <a:endParaRPr sz="1800">
              <a:latin typeface="Lucida Console"/>
              <a:cs typeface="Lucida Console"/>
            </a:endParaRPr>
          </a:p>
          <a:p>
            <a:pPr marL="1315720" indent="-838200">
              <a:lnSpc>
                <a:spcPct val="100000"/>
              </a:lnSpc>
              <a:spcBef>
                <a:spcPts val="1080"/>
              </a:spcBef>
              <a:buClr>
                <a:srgbClr val="054AB1"/>
              </a:buClr>
              <a:buFont typeface="Arial"/>
              <a:buChar char="•"/>
              <a:tabLst>
                <a:tab pos="1316355" algn="l"/>
              </a:tabLst>
            </a:pPr>
            <a:r>
              <a:rPr sz="1800" dirty="0">
                <a:latin typeface="Lucida Console"/>
                <a:cs typeface="Lucida Console"/>
              </a:rPr>
              <a:t>p</a:t>
            </a:r>
            <a:r>
              <a:rPr sz="1800" spc="-5" dirty="0">
                <a:latin typeface="Lucida Console"/>
                <a:cs typeface="Lucida Console"/>
              </a:rPr>
              <a:t>ri</a:t>
            </a:r>
            <a:r>
              <a:rPr sz="1800" dirty="0">
                <a:latin typeface="Lucida Console"/>
                <a:cs typeface="Lucida Console"/>
              </a:rPr>
              <a:t>n</a:t>
            </a:r>
            <a:r>
              <a:rPr sz="1800" spc="-5" dirty="0">
                <a:latin typeface="Lucida Console"/>
                <a:cs typeface="Lucida Console"/>
              </a:rPr>
              <a:t>t</a:t>
            </a:r>
            <a:r>
              <a:rPr sz="1800" dirty="0">
                <a:latin typeface="Lucida Console"/>
                <a:cs typeface="Lucida Console"/>
              </a:rPr>
              <a:t>(f</a:t>
            </a:r>
            <a:r>
              <a:rPr sz="1800" spc="-10" dirty="0">
                <a:latin typeface="Lucida Console"/>
                <a:cs typeface="Lucida Console"/>
              </a:rPr>
              <a:t>.</a:t>
            </a:r>
            <a:r>
              <a:rPr sz="1800" dirty="0">
                <a:latin typeface="Lucida Console"/>
                <a:cs typeface="Lucida Console"/>
              </a:rPr>
              <a:t>r</a:t>
            </a:r>
            <a:r>
              <a:rPr sz="1800" spc="-5" dirty="0">
                <a:latin typeface="Lucida Console"/>
                <a:cs typeface="Lucida Console"/>
              </a:rPr>
              <a:t>ea</a:t>
            </a:r>
            <a:r>
              <a:rPr sz="1800" spc="0" dirty="0">
                <a:latin typeface="Lucida Console"/>
                <a:cs typeface="Lucida Console"/>
              </a:rPr>
              <a:t>d</a:t>
            </a:r>
            <a:r>
              <a:rPr sz="1800" spc="-5" dirty="0">
                <a:latin typeface="Lucida Console"/>
                <a:cs typeface="Lucida Console"/>
              </a:rPr>
              <a:t>())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6</a:t>
            </a:fld>
            <a:endParaRPr spc="-5"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43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tx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t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文件读写</a:t>
            </a:r>
            <a:endParaRPr sz="2400">
              <a:latin typeface="微软雅黑"/>
              <a:cs typeface="微软雅黑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10766425" cy="4671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读取文件每一行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读取文件时，常常需要检查其中的每一行，此时可以对文件对象使</a:t>
            </a:r>
            <a:r>
              <a:rPr sz="1800" spc="5" dirty="0">
                <a:latin typeface="微软雅黑"/>
                <a:cs typeface="微软雅黑"/>
              </a:rPr>
              <a:t>用</a:t>
            </a:r>
            <a:r>
              <a:rPr sz="1800" dirty="0">
                <a:latin typeface="Times New Roman"/>
                <a:cs typeface="Times New Roman"/>
              </a:rPr>
              <a:t>for</a:t>
            </a:r>
            <a:r>
              <a:rPr sz="1800" dirty="0">
                <a:latin typeface="微软雅黑"/>
                <a:cs typeface="微软雅黑"/>
              </a:rPr>
              <a:t>循环。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750">
              <a:latin typeface="Times New Roman"/>
              <a:cs typeface="Times New Roman"/>
            </a:endParaRPr>
          </a:p>
          <a:p>
            <a:pPr marL="535940">
              <a:lnSpc>
                <a:spcPts val="2155"/>
              </a:lnSpc>
              <a:tabLst>
                <a:tab pos="80073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10" dirty="0">
                <a:latin typeface="Lucida Console"/>
                <a:cs typeface="Lucida Console"/>
              </a:rPr>
              <a:t>for</a:t>
            </a:r>
            <a:r>
              <a:rPr sz="1800" dirty="0">
                <a:latin typeface="微软雅黑"/>
                <a:cs typeface="微软雅黑"/>
              </a:rPr>
              <a:t>循环一一读取</a:t>
            </a:r>
            <a:endParaRPr sz="1800">
              <a:latin typeface="微软雅黑"/>
              <a:cs typeface="微软雅黑"/>
            </a:endParaRPr>
          </a:p>
          <a:p>
            <a:pPr marL="535940">
              <a:lnSpc>
                <a:spcPts val="2155"/>
              </a:lnSpc>
              <a:tabLst>
                <a:tab pos="1352550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Lucida Console"/>
                <a:cs typeface="Lucida Console"/>
              </a:rPr>
              <a:t>f =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'</a:t>
            </a:r>
            <a:r>
              <a:rPr sz="1800" dirty="0">
                <a:latin typeface="Lucida Console"/>
                <a:cs typeface="Lucida Console"/>
              </a:rPr>
              <a:t>1</a:t>
            </a:r>
            <a:r>
              <a:rPr sz="1800" spc="0" dirty="0">
                <a:latin typeface="Lucida Console"/>
                <a:cs typeface="Lucida Console"/>
              </a:rPr>
              <a:t>.</a:t>
            </a:r>
            <a:r>
              <a:rPr sz="1800" spc="-5" dirty="0">
                <a:latin typeface="Lucida Console"/>
                <a:cs typeface="Lucida Console"/>
              </a:rPr>
              <a:t>txt'</a:t>
            </a:r>
            <a:endParaRPr sz="1800">
              <a:latin typeface="Lucida Console"/>
              <a:cs typeface="Lucida Console"/>
            </a:endParaRPr>
          </a:p>
          <a:p>
            <a:pPr marL="1352550" indent="-816610">
              <a:lnSpc>
                <a:spcPct val="100000"/>
              </a:lnSpc>
              <a:buFont typeface="Arial"/>
              <a:buChar char="•"/>
              <a:tabLst>
                <a:tab pos="1353185" algn="l"/>
              </a:tabLst>
            </a:pPr>
            <a:r>
              <a:rPr sz="1800" dirty="0">
                <a:latin typeface="Lucida Console"/>
                <a:cs typeface="Lucida Console"/>
              </a:rPr>
              <a:t>w</a:t>
            </a:r>
            <a:r>
              <a:rPr sz="1800" spc="-5" dirty="0">
                <a:latin typeface="Lucida Console"/>
                <a:cs typeface="Lucida Console"/>
              </a:rPr>
              <a:t>ith</a:t>
            </a:r>
            <a:r>
              <a:rPr sz="1800" dirty="0">
                <a:latin typeface="Lucida Console"/>
                <a:cs typeface="Lucida Console"/>
              </a:rPr>
              <a:t> op</a:t>
            </a:r>
            <a:r>
              <a:rPr sz="1800" spc="-5" dirty="0">
                <a:latin typeface="Lucida Console"/>
                <a:cs typeface="Lucida Console"/>
              </a:rPr>
              <a:t>en(f,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dirty="0">
                <a:latin typeface="Lucida Console"/>
                <a:cs typeface="Lucida Console"/>
              </a:rPr>
              <a:t>'r</a:t>
            </a:r>
            <a:r>
              <a:rPr sz="1800" spc="-5" dirty="0">
                <a:latin typeface="Lucida Console"/>
                <a:cs typeface="Lucida Console"/>
              </a:rPr>
              <a:t>')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a</a:t>
            </a:r>
            <a:r>
              <a:rPr sz="1800" spc="-5" dirty="0">
                <a:latin typeface="Lucida Console"/>
                <a:cs typeface="Lucida Console"/>
              </a:rPr>
              <a:t>s</a:t>
            </a:r>
            <a:r>
              <a:rPr sz="1800" dirty="0">
                <a:latin typeface="Lucida Console"/>
                <a:cs typeface="Lucida Console"/>
              </a:rPr>
              <a:t> f</a:t>
            </a:r>
            <a:r>
              <a:rPr sz="1800" spc="-5" dirty="0">
                <a:latin typeface="Lucida Console"/>
                <a:cs typeface="Lucida Console"/>
              </a:rPr>
              <a:t>:</a:t>
            </a:r>
            <a:endParaRPr sz="1800">
              <a:latin typeface="Lucida Console"/>
              <a:cs typeface="Lucida Console"/>
            </a:endParaRPr>
          </a:p>
          <a:p>
            <a:pPr marL="1905635" indent="-1369695">
              <a:lnSpc>
                <a:spcPct val="100000"/>
              </a:lnSpc>
              <a:buFont typeface="Arial"/>
              <a:buChar char="•"/>
              <a:tabLst>
                <a:tab pos="1906270" algn="l"/>
              </a:tabLst>
            </a:pPr>
            <a:r>
              <a:rPr sz="1800" spc="-5" dirty="0">
                <a:latin typeface="Lucida Console"/>
                <a:cs typeface="Lucida Console"/>
              </a:rPr>
              <a:t>for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dirty="0">
                <a:latin typeface="Lucida Console"/>
                <a:cs typeface="Lucida Console"/>
              </a:rPr>
              <a:t>l</a:t>
            </a:r>
            <a:r>
              <a:rPr sz="1800" spc="-5" dirty="0">
                <a:latin typeface="Lucida Console"/>
                <a:cs typeface="Lucida Console"/>
              </a:rPr>
              <a:t>in</a:t>
            </a:r>
            <a:r>
              <a:rPr sz="1800" dirty="0">
                <a:latin typeface="Lucida Console"/>
                <a:cs typeface="Lucida Console"/>
              </a:rPr>
              <a:t>e</a:t>
            </a:r>
            <a:r>
              <a:rPr sz="1800" spc="-5" dirty="0">
                <a:latin typeface="Lucida Console"/>
                <a:cs typeface="Lucida Console"/>
              </a:rPr>
              <a:t>_t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i</a:t>
            </a:r>
            <a:r>
              <a:rPr sz="1800" spc="-5" dirty="0">
                <a:latin typeface="Lucida Console"/>
                <a:cs typeface="Lucida Console"/>
              </a:rPr>
              <a:t>n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spc="-5" dirty="0">
                <a:latin typeface="Lucida Console"/>
                <a:cs typeface="Lucida Console"/>
              </a:rPr>
              <a:t>:</a:t>
            </a:r>
            <a:endParaRPr sz="1800">
              <a:latin typeface="Lucida Console"/>
              <a:cs typeface="Lucida Console"/>
            </a:endParaRPr>
          </a:p>
          <a:p>
            <a:pPr marL="2458085" indent="-1922145">
              <a:lnSpc>
                <a:spcPct val="100000"/>
              </a:lnSpc>
              <a:buFont typeface="Arial"/>
              <a:buChar char="•"/>
              <a:tabLst>
                <a:tab pos="2458720" algn="l"/>
              </a:tabLst>
            </a:pPr>
            <a:r>
              <a:rPr sz="1800" dirty="0">
                <a:latin typeface="Lucida Console"/>
                <a:cs typeface="Lucida Console"/>
              </a:rPr>
              <a:t>p</a:t>
            </a:r>
            <a:r>
              <a:rPr sz="1800" spc="-5" dirty="0">
                <a:latin typeface="Lucida Console"/>
                <a:cs typeface="Lucida Console"/>
              </a:rPr>
              <a:t>ri</a:t>
            </a:r>
            <a:r>
              <a:rPr sz="1800" dirty="0">
                <a:latin typeface="Lucida Console"/>
                <a:cs typeface="Lucida Console"/>
              </a:rPr>
              <a:t>n</a:t>
            </a:r>
            <a:r>
              <a:rPr sz="1800" spc="-5" dirty="0">
                <a:latin typeface="Lucida Console"/>
                <a:cs typeface="Lucida Console"/>
              </a:rPr>
              <a:t>t</a:t>
            </a:r>
            <a:r>
              <a:rPr sz="1800" dirty="0">
                <a:latin typeface="Lucida Console"/>
                <a:cs typeface="Lucida Console"/>
              </a:rPr>
              <a:t>(l</a:t>
            </a:r>
            <a:r>
              <a:rPr sz="1800" spc="-5" dirty="0">
                <a:latin typeface="Lucida Console"/>
                <a:cs typeface="Lucida Console"/>
              </a:rPr>
              <a:t>in</a:t>
            </a:r>
            <a:r>
              <a:rPr sz="1800" dirty="0">
                <a:latin typeface="Lucida Console"/>
                <a:cs typeface="Lucida Console"/>
              </a:rPr>
              <a:t>e</a:t>
            </a:r>
            <a:r>
              <a:rPr sz="1800" spc="-5" dirty="0">
                <a:latin typeface="Lucida Console"/>
                <a:cs typeface="Lucida Console"/>
              </a:rPr>
              <a:t>_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5" dirty="0">
                <a:latin typeface="Lucida Console"/>
                <a:cs typeface="Lucida Console"/>
              </a:rPr>
              <a:t>)</a:t>
            </a:r>
            <a:endParaRPr sz="1800">
              <a:latin typeface="Lucida Console"/>
              <a:cs typeface="Lucida Console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Char char="•"/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程序运行结果出现了很多空白行，消除换行符，可以使用</a:t>
            </a:r>
            <a:r>
              <a:rPr sz="1800" spc="-235" dirty="0">
                <a:latin typeface="Times New Roman"/>
                <a:cs typeface="Times New Roman"/>
              </a:rPr>
              <a:t>rstri</a:t>
            </a:r>
            <a:r>
              <a:rPr sz="1800" spc="5" dirty="0">
                <a:latin typeface="Times New Roman"/>
                <a:cs typeface="Times New Roman"/>
              </a:rPr>
              <a:t>p</a:t>
            </a:r>
            <a:r>
              <a:rPr sz="1800" dirty="0">
                <a:latin typeface="微软雅黑"/>
                <a:cs typeface="微软雅黑"/>
              </a:rPr>
              <a:t>函数去删除</a:t>
            </a:r>
            <a:r>
              <a:rPr sz="1800" dirty="0">
                <a:latin typeface="Times New Roman"/>
                <a:cs typeface="Times New Roman"/>
              </a:rPr>
              <a:t>string</a:t>
            </a:r>
            <a:r>
              <a:rPr sz="1800" dirty="0">
                <a:latin typeface="微软雅黑"/>
                <a:cs typeface="微软雅黑"/>
              </a:rPr>
              <a:t>字符串末尾的指定字符。</a:t>
            </a:r>
            <a:endParaRPr sz="1800">
              <a:latin typeface="微软雅黑"/>
              <a:cs typeface="微软雅黑"/>
            </a:endParaRPr>
          </a:p>
          <a:p>
            <a:pPr marL="535940">
              <a:lnSpc>
                <a:spcPts val="2155"/>
              </a:lnSpc>
              <a:spcBef>
                <a:spcPts val="1595"/>
              </a:spcBef>
              <a:tabLst>
                <a:tab pos="80073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消除换行符</a:t>
            </a:r>
            <a:endParaRPr sz="1800">
              <a:latin typeface="微软雅黑"/>
              <a:cs typeface="微软雅黑"/>
            </a:endParaRPr>
          </a:p>
          <a:p>
            <a:pPr marL="535940">
              <a:lnSpc>
                <a:spcPts val="2155"/>
              </a:lnSpc>
              <a:tabLst>
                <a:tab pos="1352550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Lucida Console"/>
                <a:cs typeface="Lucida Console"/>
              </a:rPr>
              <a:t>f =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'</a:t>
            </a:r>
            <a:r>
              <a:rPr sz="1800" spc="5" dirty="0">
                <a:latin typeface="Lucida Console"/>
                <a:cs typeface="Lucida Console"/>
              </a:rPr>
              <a:t>1.</a:t>
            </a:r>
            <a:r>
              <a:rPr sz="1800" spc="-10" dirty="0">
                <a:latin typeface="Lucida Console"/>
                <a:cs typeface="Lucida Console"/>
              </a:rPr>
              <a:t>t</a:t>
            </a:r>
            <a:r>
              <a:rPr sz="1800" dirty="0">
                <a:latin typeface="Lucida Console"/>
                <a:cs typeface="Lucida Console"/>
              </a:rPr>
              <a:t>xt'</a:t>
            </a:r>
            <a:endParaRPr sz="1800">
              <a:latin typeface="Lucida Console"/>
              <a:cs typeface="Lucida Console"/>
            </a:endParaRPr>
          </a:p>
          <a:p>
            <a:pPr marL="1352550" indent="-816610">
              <a:lnSpc>
                <a:spcPct val="100000"/>
              </a:lnSpc>
              <a:buFont typeface="Arial"/>
              <a:buChar char="•"/>
              <a:tabLst>
                <a:tab pos="1353185" algn="l"/>
              </a:tabLst>
            </a:pPr>
            <a:r>
              <a:rPr sz="1800" dirty="0">
                <a:latin typeface="Lucida Console"/>
                <a:cs typeface="Lucida Console"/>
              </a:rPr>
              <a:t>w</a:t>
            </a:r>
            <a:r>
              <a:rPr sz="1800" spc="-5" dirty="0">
                <a:latin typeface="Lucida Console"/>
                <a:cs typeface="Lucida Console"/>
              </a:rPr>
              <a:t>ith</a:t>
            </a:r>
            <a:r>
              <a:rPr sz="1800" dirty="0">
                <a:latin typeface="Lucida Console"/>
                <a:cs typeface="Lucida Console"/>
              </a:rPr>
              <a:t> op</a:t>
            </a:r>
            <a:r>
              <a:rPr sz="1800" spc="-5" dirty="0">
                <a:latin typeface="Lucida Console"/>
                <a:cs typeface="Lucida Console"/>
              </a:rPr>
              <a:t>en(f,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dirty="0">
                <a:latin typeface="Lucida Console"/>
                <a:cs typeface="Lucida Console"/>
              </a:rPr>
              <a:t>'r</a:t>
            </a:r>
            <a:r>
              <a:rPr sz="1800" spc="-5" dirty="0">
                <a:latin typeface="Lucida Console"/>
                <a:cs typeface="Lucida Console"/>
              </a:rPr>
              <a:t>')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a</a:t>
            </a:r>
            <a:r>
              <a:rPr sz="1800" spc="-5" dirty="0">
                <a:latin typeface="Lucida Console"/>
                <a:cs typeface="Lucida Console"/>
              </a:rPr>
              <a:t>s</a:t>
            </a:r>
            <a:r>
              <a:rPr sz="1800" dirty="0">
                <a:latin typeface="Lucida Console"/>
                <a:cs typeface="Lucida Console"/>
              </a:rPr>
              <a:t> f</a:t>
            </a:r>
            <a:r>
              <a:rPr sz="1800" spc="-5" dirty="0">
                <a:latin typeface="Lucida Console"/>
                <a:cs typeface="Lucida Console"/>
              </a:rPr>
              <a:t>:</a:t>
            </a:r>
            <a:endParaRPr sz="1800">
              <a:latin typeface="Lucida Console"/>
              <a:cs typeface="Lucida Console"/>
            </a:endParaRPr>
          </a:p>
          <a:p>
            <a:pPr marL="1905635" indent="-1369695">
              <a:lnSpc>
                <a:spcPct val="100000"/>
              </a:lnSpc>
              <a:buFont typeface="Arial"/>
              <a:buChar char="•"/>
              <a:tabLst>
                <a:tab pos="1906270" algn="l"/>
              </a:tabLst>
            </a:pPr>
            <a:r>
              <a:rPr sz="1800" spc="-5" dirty="0">
                <a:latin typeface="Lucida Console"/>
                <a:cs typeface="Lucida Console"/>
              </a:rPr>
              <a:t>for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dirty="0">
                <a:latin typeface="Lucida Console"/>
                <a:cs typeface="Lucida Console"/>
              </a:rPr>
              <a:t>l</a:t>
            </a:r>
            <a:r>
              <a:rPr sz="1800" spc="-5" dirty="0">
                <a:latin typeface="Lucida Console"/>
                <a:cs typeface="Lucida Console"/>
              </a:rPr>
              <a:t>in</a:t>
            </a:r>
            <a:r>
              <a:rPr sz="1800" dirty="0">
                <a:latin typeface="Lucida Console"/>
                <a:cs typeface="Lucida Console"/>
              </a:rPr>
              <a:t>e</a:t>
            </a:r>
            <a:r>
              <a:rPr sz="1800" spc="-5" dirty="0">
                <a:latin typeface="Lucida Console"/>
                <a:cs typeface="Lucida Console"/>
              </a:rPr>
              <a:t>_t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i</a:t>
            </a:r>
            <a:r>
              <a:rPr sz="1800" spc="-5" dirty="0">
                <a:latin typeface="Lucida Console"/>
                <a:cs typeface="Lucida Console"/>
              </a:rPr>
              <a:t>n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spc="-5" dirty="0">
                <a:latin typeface="Lucida Console"/>
                <a:cs typeface="Lucida Console"/>
              </a:rPr>
              <a:t>:</a:t>
            </a:r>
            <a:endParaRPr sz="1800">
              <a:latin typeface="Lucida Console"/>
              <a:cs typeface="Lucida Console"/>
            </a:endParaRPr>
          </a:p>
          <a:p>
            <a:pPr marL="2458085" indent="-1922145">
              <a:lnSpc>
                <a:spcPct val="100000"/>
              </a:lnSpc>
              <a:buFont typeface="Arial"/>
              <a:buChar char="•"/>
              <a:tabLst>
                <a:tab pos="2458720" algn="l"/>
              </a:tabLst>
            </a:pPr>
            <a:r>
              <a:rPr sz="1800" dirty="0">
                <a:latin typeface="Lucida Console"/>
                <a:cs typeface="Lucida Console"/>
              </a:rPr>
              <a:t>p</a:t>
            </a:r>
            <a:r>
              <a:rPr sz="1800" spc="-5" dirty="0">
                <a:latin typeface="Lucida Console"/>
                <a:cs typeface="Lucida Console"/>
              </a:rPr>
              <a:t>ri</a:t>
            </a:r>
            <a:r>
              <a:rPr sz="1800" dirty="0">
                <a:latin typeface="Lucida Console"/>
                <a:cs typeface="Lucida Console"/>
              </a:rPr>
              <a:t>n</a:t>
            </a:r>
            <a:r>
              <a:rPr sz="1800" spc="-5" dirty="0">
                <a:latin typeface="Lucida Console"/>
                <a:cs typeface="Lucida Console"/>
              </a:rPr>
              <a:t>t</a:t>
            </a:r>
            <a:r>
              <a:rPr sz="1800" dirty="0">
                <a:latin typeface="Lucida Console"/>
                <a:cs typeface="Lucida Console"/>
              </a:rPr>
              <a:t>(l</a:t>
            </a:r>
            <a:r>
              <a:rPr sz="1800" spc="-5" dirty="0">
                <a:latin typeface="Lucida Console"/>
                <a:cs typeface="Lucida Console"/>
              </a:rPr>
              <a:t>in</a:t>
            </a:r>
            <a:r>
              <a:rPr sz="1800" dirty="0">
                <a:latin typeface="Lucida Console"/>
                <a:cs typeface="Lucida Console"/>
              </a:rPr>
              <a:t>e</a:t>
            </a:r>
            <a:r>
              <a:rPr sz="1800" spc="-5" dirty="0">
                <a:latin typeface="Lucida Console"/>
                <a:cs typeface="Lucida Console"/>
              </a:rPr>
              <a:t>_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10" dirty="0">
                <a:latin typeface="Lucida Console"/>
                <a:cs typeface="Lucida Console"/>
              </a:rPr>
              <a:t>.</a:t>
            </a:r>
            <a:r>
              <a:rPr sz="1800" dirty="0">
                <a:latin typeface="Lucida Console"/>
                <a:cs typeface="Lucida Console"/>
              </a:rPr>
              <a:t>rs</a:t>
            </a:r>
            <a:r>
              <a:rPr sz="1800" spc="-5" dirty="0">
                <a:latin typeface="Lucida Console"/>
                <a:cs typeface="Lucida Console"/>
              </a:rPr>
              <a:t>tr</a:t>
            </a:r>
            <a:r>
              <a:rPr sz="1800" dirty="0">
                <a:latin typeface="Lucida Console"/>
                <a:cs typeface="Lucida Console"/>
              </a:rPr>
              <a:t>i</a:t>
            </a:r>
            <a:r>
              <a:rPr sz="1800" spc="-5" dirty="0">
                <a:latin typeface="Lucida Console"/>
                <a:cs typeface="Lucida Console"/>
              </a:rPr>
              <a:t>p</a:t>
            </a:r>
            <a:r>
              <a:rPr sz="1800" dirty="0">
                <a:latin typeface="Lucida Console"/>
                <a:cs typeface="Lucida Console"/>
              </a:rPr>
              <a:t>())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7</a:t>
            </a:fld>
            <a:endParaRPr spc="-5"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tx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t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文件读写</a:t>
            </a:r>
            <a:endParaRPr sz="2400">
              <a:latin typeface="微软雅黑"/>
              <a:cs typeface="微软雅黑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7049770" cy="30956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创建含有文件各行数据</a:t>
            </a:r>
            <a:r>
              <a:rPr sz="2000" spc="-10" dirty="0">
                <a:latin typeface="微软雅黑"/>
                <a:cs typeface="微软雅黑"/>
              </a:rPr>
              <a:t>的</a:t>
            </a:r>
            <a:r>
              <a:rPr sz="2000" dirty="0">
                <a:latin typeface="微软雅黑"/>
                <a:cs typeface="微软雅黑"/>
              </a:rPr>
              <a:t>列表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5" dirty="0">
                <a:latin typeface="微软雅黑"/>
                <a:cs typeface="微软雅黑"/>
              </a:rPr>
              <a:t>rea</a:t>
            </a:r>
            <a:r>
              <a:rPr sz="1800" spc="-10" dirty="0">
                <a:latin typeface="微软雅黑"/>
                <a:cs typeface="微软雅黑"/>
              </a:rPr>
              <a:t>d</a:t>
            </a:r>
            <a:r>
              <a:rPr sz="1800" dirty="0">
                <a:latin typeface="微软雅黑"/>
                <a:cs typeface="微软雅黑"/>
              </a:rPr>
              <a:t>函数可以读取整个文件的内容，但是储存类型为一个字符串。</a:t>
            </a:r>
            <a:endParaRPr sz="1800">
              <a:latin typeface="微软雅黑"/>
              <a:cs typeface="微软雅黑"/>
            </a:endParaRPr>
          </a:p>
          <a:p>
            <a:pPr marL="535940">
              <a:lnSpc>
                <a:spcPts val="2155"/>
              </a:lnSpc>
              <a:spcBef>
                <a:spcPts val="1265"/>
              </a:spcBef>
            </a:pP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存储为字符串</a:t>
            </a:r>
            <a:endParaRPr sz="1800">
              <a:latin typeface="微软雅黑"/>
              <a:cs typeface="微软雅黑"/>
            </a:endParaRPr>
          </a:p>
          <a:p>
            <a:pPr marL="1490980" indent="-955040">
              <a:lnSpc>
                <a:spcPts val="2155"/>
              </a:lnSpc>
              <a:buFont typeface="Arial"/>
              <a:buChar char="•"/>
              <a:tabLst>
                <a:tab pos="1491615" algn="l"/>
              </a:tabLst>
            </a:pPr>
            <a:r>
              <a:rPr sz="1800" spc="-5" dirty="0">
                <a:latin typeface="Lucida Console"/>
                <a:cs typeface="Lucida Console"/>
              </a:rPr>
              <a:t>wi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5" dirty="0">
                <a:latin typeface="Lucida Console"/>
                <a:cs typeface="Lucida Console"/>
              </a:rPr>
              <a:t>h</a:t>
            </a:r>
            <a:r>
              <a:rPr sz="1800" dirty="0">
                <a:latin typeface="Lucida Console"/>
                <a:cs typeface="Lucida Console"/>
              </a:rPr>
              <a:t> o</a:t>
            </a:r>
            <a:r>
              <a:rPr sz="1800" spc="-5" dirty="0">
                <a:latin typeface="Lucida Console"/>
                <a:cs typeface="Lucida Console"/>
              </a:rPr>
              <a:t>pen(</a:t>
            </a:r>
            <a:r>
              <a:rPr sz="1800" spc="0" dirty="0">
                <a:latin typeface="Lucida Console"/>
                <a:cs typeface="Lucida Console"/>
              </a:rPr>
              <a:t>'</a:t>
            </a:r>
            <a:r>
              <a:rPr sz="1800" spc="-10" dirty="0">
                <a:latin typeface="Lucida Console"/>
                <a:cs typeface="Lucida Console"/>
              </a:rPr>
              <a:t>1</a:t>
            </a:r>
            <a:r>
              <a:rPr sz="1800" dirty="0">
                <a:latin typeface="Lucida Console"/>
                <a:cs typeface="Lucida Console"/>
              </a:rPr>
              <a:t>.t</a:t>
            </a:r>
            <a:r>
              <a:rPr sz="1800" spc="-5" dirty="0">
                <a:latin typeface="Lucida Console"/>
                <a:cs typeface="Lucida Console"/>
              </a:rPr>
              <a:t>xt</a:t>
            </a:r>
            <a:r>
              <a:rPr sz="1800" dirty="0">
                <a:latin typeface="Lucida Console"/>
                <a:cs typeface="Lucida Console"/>
              </a:rPr>
              <a:t>'</a:t>
            </a:r>
            <a:r>
              <a:rPr sz="1800" spc="-5" dirty="0">
                <a:latin typeface="Lucida Console"/>
                <a:cs typeface="Lucida Console"/>
              </a:rPr>
              <a:t>)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a</a:t>
            </a:r>
            <a:r>
              <a:rPr sz="1800" spc="-5" dirty="0">
                <a:latin typeface="Lucida Console"/>
                <a:cs typeface="Lucida Console"/>
              </a:rPr>
              <a:t>s</a:t>
            </a:r>
            <a:r>
              <a:rPr sz="1800" spc="15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spc="-5" dirty="0">
                <a:latin typeface="Lucida Console"/>
                <a:cs typeface="Lucida Console"/>
              </a:rPr>
              <a:t>:</a:t>
            </a:r>
            <a:endParaRPr sz="1800">
              <a:latin typeface="Lucida Console"/>
              <a:cs typeface="Lucida Console"/>
            </a:endParaRPr>
          </a:p>
          <a:p>
            <a:pPr marL="2042795" indent="-1506855">
              <a:lnSpc>
                <a:spcPct val="100000"/>
              </a:lnSpc>
              <a:buFont typeface="Arial"/>
              <a:buChar char="•"/>
              <a:tabLst>
                <a:tab pos="2043430" algn="l"/>
              </a:tabLst>
            </a:pPr>
            <a:r>
              <a:rPr sz="1800" dirty="0">
                <a:latin typeface="Lucida Console"/>
                <a:cs typeface="Lucida Console"/>
              </a:rPr>
              <a:t>tx</a:t>
            </a:r>
            <a:r>
              <a:rPr sz="1800" spc="-5" dirty="0">
                <a:latin typeface="Lucida Console"/>
                <a:cs typeface="Lucida Console"/>
              </a:rPr>
              <a:t>t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=</a:t>
            </a:r>
            <a:r>
              <a:rPr sz="1800" dirty="0">
                <a:latin typeface="Lucida Console"/>
                <a:cs typeface="Lucida Console"/>
              </a:rPr>
              <a:t> f</a:t>
            </a:r>
            <a:r>
              <a:rPr sz="1800" spc="-10" dirty="0">
                <a:latin typeface="Lucida Console"/>
                <a:cs typeface="Lucida Console"/>
              </a:rPr>
              <a:t>.</a:t>
            </a:r>
            <a:r>
              <a:rPr sz="1800" dirty="0">
                <a:latin typeface="Lucida Console"/>
                <a:cs typeface="Lucida Console"/>
              </a:rPr>
              <a:t>re</a:t>
            </a:r>
            <a:r>
              <a:rPr sz="1800" spc="-5" dirty="0">
                <a:latin typeface="Lucida Console"/>
                <a:cs typeface="Lucida Console"/>
              </a:rPr>
              <a:t>ad</a:t>
            </a:r>
            <a:r>
              <a:rPr sz="1800" dirty="0">
                <a:latin typeface="Lucida Console"/>
                <a:cs typeface="Lucida Console"/>
              </a:rPr>
              <a:t>()</a:t>
            </a:r>
            <a:endParaRPr sz="1800">
              <a:latin typeface="Lucida Console"/>
              <a:cs typeface="Lucida Console"/>
            </a:endParaRPr>
          </a:p>
          <a:p>
            <a:pPr marL="1490980" indent="-955040">
              <a:lnSpc>
                <a:spcPct val="100000"/>
              </a:lnSpc>
              <a:buFont typeface="Arial"/>
              <a:buChar char="•"/>
              <a:tabLst>
                <a:tab pos="1491615" algn="l"/>
              </a:tabLst>
            </a:pPr>
            <a:r>
              <a:rPr sz="1800" spc="-5" dirty="0">
                <a:latin typeface="Lucida Console"/>
                <a:cs typeface="Lucida Console"/>
              </a:rPr>
              <a:t>pr</a:t>
            </a:r>
            <a:r>
              <a:rPr sz="1800" dirty="0">
                <a:latin typeface="Lucida Console"/>
                <a:cs typeface="Lucida Console"/>
              </a:rPr>
              <a:t>i</a:t>
            </a:r>
            <a:r>
              <a:rPr sz="1800" spc="-5" dirty="0">
                <a:latin typeface="Lucida Console"/>
                <a:cs typeface="Lucida Console"/>
              </a:rPr>
              <a:t>nt</a:t>
            </a:r>
            <a:r>
              <a:rPr sz="1800" dirty="0">
                <a:latin typeface="Lucida Console"/>
                <a:cs typeface="Lucida Console"/>
              </a:rPr>
              <a:t>(</a:t>
            </a:r>
            <a:r>
              <a:rPr sz="1800" spc="-5" dirty="0">
                <a:latin typeface="Lucida Console"/>
                <a:cs typeface="Lucida Console"/>
              </a:rPr>
              <a:t>type</a:t>
            </a:r>
            <a:r>
              <a:rPr sz="1800" dirty="0">
                <a:latin typeface="Lucida Console"/>
                <a:cs typeface="Lucida Console"/>
              </a:rPr>
              <a:t>(</a:t>
            </a:r>
            <a:r>
              <a:rPr sz="1800" spc="-5" dirty="0">
                <a:latin typeface="Lucida Console"/>
                <a:cs typeface="Lucida Console"/>
              </a:rPr>
              <a:t>tx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5" dirty="0">
                <a:latin typeface="Lucida Console"/>
                <a:cs typeface="Lucida Console"/>
              </a:rPr>
              <a:t>))</a:t>
            </a:r>
            <a:endParaRPr sz="1800">
              <a:latin typeface="Lucida Console"/>
              <a:cs typeface="Lucida Console"/>
            </a:endParaRPr>
          </a:p>
          <a:p>
            <a:pPr marL="1490980" indent="-955040">
              <a:lnSpc>
                <a:spcPct val="100000"/>
              </a:lnSpc>
              <a:buFont typeface="Arial"/>
              <a:buChar char="•"/>
              <a:tabLst>
                <a:tab pos="1491615" algn="l"/>
              </a:tabLst>
            </a:pPr>
            <a:r>
              <a:rPr sz="1800" spc="-5" dirty="0">
                <a:latin typeface="Lucida Console"/>
                <a:cs typeface="Lucida Console"/>
              </a:rPr>
              <a:t>pr</a:t>
            </a:r>
            <a:r>
              <a:rPr sz="1800" dirty="0">
                <a:latin typeface="Lucida Console"/>
                <a:cs typeface="Lucida Console"/>
              </a:rPr>
              <a:t>i</a:t>
            </a:r>
            <a:r>
              <a:rPr sz="1800" spc="-5" dirty="0">
                <a:latin typeface="Lucida Console"/>
                <a:cs typeface="Lucida Console"/>
              </a:rPr>
              <a:t>nt</a:t>
            </a:r>
            <a:r>
              <a:rPr sz="1800" dirty="0">
                <a:latin typeface="Lucida Console"/>
                <a:cs typeface="Lucida Console"/>
              </a:rPr>
              <a:t>(</a:t>
            </a:r>
            <a:r>
              <a:rPr sz="1800" spc="-5" dirty="0">
                <a:latin typeface="Lucida Console"/>
                <a:cs typeface="Lucida Console"/>
              </a:rPr>
              <a:t>txt)</a:t>
            </a:r>
            <a:endParaRPr sz="1800">
              <a:latin typeface="Lucida Console"/>
              <a:cs typeface="Lucida Console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23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如果要储存类型为一个列表，可以选择readli</a:t>
            </a:r>
            <a:r>
              <a:rPr sz="1800" spc="-10" dirty="0">
                <a:latin typeface="微软雅黑"/>
                <a:cs typeface="微软雅黑"/>
              </a:rPr>
              <a:t>n</a:t>
            </a:r>
            <a:r>
              <a:rPr sz="1800" spc="-5" dirty="0">
                <a:latin typeface="微软雅黑"/>
                <a:cs typeface="微软雅黑"/>
              </a:rPr>
              <a:t>e</a:t>
            </a:r>
            <a:r>
              <a:rPr sz="1800" spc="-10" dirty="0">
                <a:latin typeface="微软雅黑"/>
                <a:cs typeface="微软雅黑"/>
              </a:rPr>
              <a:t>s</a:t>
            </a:r>
            <a:r>
              <a:rPr sz="1800" dirty="0">
                <a:latin typeface="微软雅黑"/>
                <a:cs typeface="微软雅黑"/>
              </a:rPr>
              <a:t>函数。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8</a:t>
            </a:fld>
            <a:endParaRPr spc="-5"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tx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t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文件读写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05027" y="4715247"/>
            <a:ext cx="4295775" cy="1353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55"/>
              </a:lnSpc>
            </a:pP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存储为列表</a:t>
            </a:r>
            <a:endParaRPr sz="1800">
              <a:latin typeface="微软雅黑"/>
              <a:cs typeface="微软雅黑"/>
            </a:endParaRPr>
          </a:p>
          <a:p>
            <a:pPr marL="967740" indent="-955040">
              <a:lnSpc>
                <a:spcPts val="2155"/>
              </a:lnSpc>
              <a:buFont typeface="Arial"/>
              <a:buChar char="•"/>
              <a:tabLst>
                <a:tab pos="968375" algn="l"/>
              </a:tabLst>
            </a:pPr>
            <a:r>
              <a:rPr sz="1800" spc="-5" dirty="0">
                <a:latin typeface="Lucida Console"/>
                <a:cs typeface="Lucida Console"/>
              </a:rPr>
              <a:t>wi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5" dirty="0">
                <a:latin typeface="Lucida Console"/>
                <a:cs typeface="Lucida Console"/>
              </a:rPr>
              <a:t>h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dirty="0">
                <a:latin typeface="Lucida Console"/>
                <a:cs typeface="Lucida Console"/>
              </a:rPr>
              <a:t>o</a:t>
            </a:r>
            <a:r>
              <a:rPr sz="1800" spc="-5" dirty="0">
                <a:latin typeface="Lucida Console"/>
                <a:cs typeface="Lucida Console"/>
              </a:rPr>
              <a:t>pen(</a:t>
            </a:r>
            <a:r>
              <a:rPr sz="1800" spc="0" dirty="0">
                <a:latin typeface="Lucida Console"/>
                <a:cs typeface="Lucida Console"/>
              </a:rPr>
              <a:t>'</a:t>
            </a:r>
            <a:r>
              <a:rPr sz="1800" spc="-10" dirty="0">
                <a:latin typeface="Lucida Console"/>
                <a:cs typeface="Lucida Console"/>
              </a:rPr>
              <a:t>1</a:t>
            </a:r>
            <a:r>
              <a:rPr sz="1800" dirty="0">
                <a:latin typeface="Lucida Console"/>
                <a:cs typeface="Lucida Console"/>
              </a:rPr>
              <a:t>.t</a:t>
            </a:r>
            <a:r>
              <a:rPr sz="1800" spc="-5" dirty="0">
                <a:latin typeface="Lucida Console"/>
                <a:cs typeface="Lucida Console"/>
              </a:rPr>
              <a:t>xt</a:t>
            </a:r>
            <a:r>
              <a:rPr sz="1800" dirty="0">
                <a:latin typeface="Lucida Console"/>
                <a:cs typeface="Lucida Console"/>
              </a:rPr>
              <a:t>'</a:t>
            </a:r>
            <a:r>
              <a:rPr sz="1800" spc="-5" dirty="0">
                <a:latin typeface="Lucida Console"/>
                <a:cs typeface="Lucida Console"/>
              </a:rPr>
              <a:t>)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a</a:t>
            </a:r>
            <a:r>
              <a:rPr sz="1800" spc="-5" dirty="0">
                <a:latin typeface="Lucida Console"/>
                <a:cs typeface="Lucida Console"/>
              </a:rPr>
              <a:t>s</a:t>
            </a:r>
            <a:r>
              <a:rPr sz="1800" spc="15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spc="-5" dirty="0">
                <a:latin typeface="Lucida Console"/>
                <a:cs typeface="Lucida Console"/>
              </a:rPr>
              <a:t>:</a:t>
            </a:r>
            <a:endParaRPr sz="1800">
              <a:latin typeface="Lucida Console"/>
              <a:cs typeface="Lucida Console"/>
            </a:endParaRPr>
          </a:p>
          <a:p>
            <a:pPr marL="1520190" indent="-1507490">
              <a:lnSpc>
                <a:spcPct val="100000"/>
              </a:lnSpc>
              <a:buFont typeface="Arial"/>
              <a:buChar char="•"/>
              <a:tabLst>
                <a:tab pos="1520825" algn="l"/>
              </a:tabLst>
            </a:pPr>
            <a:r>
              <a:rPr sz="1800" dirty="0">
                <a:latin typeface="Lucida Console"/>
                <a:cs typeface="Lucida Console"/>
              </a:rPr>
              <a:t>tx</a:t>
            </a:r>
            <a:r>
              <a:rPr sz="1800" spc="-5" dirty="0">
                <a:latin typeface="Lucida Console"/>
                <a:cs typeface="Lucida Console"/>
              </a:rPr>
              <a:t>t</a:t>
            </a:r>
            <a:r>
              <a:rPr sz="1800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=</a:t>
            </a:r>
            <a:r>
              <a:rPr sz="1800" dirty="0">
                <a:latin typeface="Lucida Console"/>
                <a:cs typeface="Lucida Console"/>
              </a:rPr>
              <a:t> f</a:t>
            </a:r>
            <a:r>
              <a:rPr sz="1800" spc="-10" dirty="0">
                <a:latin typeface="Lucida Console"/>
                <a:cs typeface="Lucida Console"/>
              </a:rPr>
              <a:t>.</a:t>
            </a:r>
            <a:r>
              <a:rPr sz="1800" dirty="0">
                <a:latin typeface="Lucida Console"/>
                <a:cs typeface="Lucida Console"/>
              </a:rPr>
              <a:t>re</a:t>
            </a:r>
            <a:r>
              <a:rPr sz="1800" spc="-5" dirty="0">
                <a:latin typeface="Lucida Console"/>
                <a:cs typeface="Lucida Console"/>
              </a:rPr>
              <a:t>ad</a:t>
            </a:r>
            <a:r>
              <a:rPr sz="1800" dirty="0">
                <a:latin typeface="Lucida Console"/>
                <a:cs typeface="Lucida Console"/>
              </a:rPr>
              <a:t>l</a:t>
            </a:r>
            <a:r>
              <a:rPr sz="1800" spc="-5" dirty="0">
                <a:latin typeface="Lucida Console"/>
                <a:cs typeface="Lucida Console"/>
              </a:rPr>
              <a:t>ine</a:t>
            </a:r>
            <a:r>
              <a:rPr sz="1800" spc="0" dirty="0">
                <a:latin typeface="Lucida Console"/>
                <a:cs typeface="Lucida Console"/>
              </a:rPr>
              <a:t>s</a:t>
            </a:r>
            <a:r>
              <a:rPr sz="1800" dirty="0">
                <a:latin typeface="Lucida Console"/>
                <a:cs typeface="Lucida Console"/>
              </a:rPr>
              <a:t>()</a:t>
            </a:r>
            <a:endParaRPr sz="1800">
              <a:latin typeface="Lucida Console"/>
              <a:cs typeface="Lucida Console"/>
            </a:endParaRPr>
          </a:p>
          <a:p>
            <a:pPr marL="967740" indent="-955040">
              <a:lnSpc>
                <a:spcPct val="100000"/>
              </a:lnSpc>
              <a:buFont typeface="Arial"/>
              <a:buChar char="•"/>
              <a:tabLst>
                <a:tab pos="968375" algn="l"/>
              </a:tabLst>
            </a:pPr>
            <a:r>
              <a:rPr sz="1800" spc="-5" dirty="0">
                <a:latin typeface="Lucida Console"/>
                <a:cs typeface="Lucida Console"/>
              </a:rPr>
              <a:t>pr</a:t>
            </a:r>
            <a:r>
              <a:rPr sz="1800" dirty="0">
                <a:latin typeface="Lucida Console"/>
                <a:cs typeface="Lucida Console"/>
              </a:rPr>
              <a:t>i</a:t>
            </a:r>
            <a:r>
              <a:rPr sz="1800" spc="-5" dirty="0">
                <a:latin typeface="Lucida Console"/>
                <a:cs typeface="Lucida Console"/>
              </a:rPr>
              <a:t>nt</a:t>
            </a:r>
            <a:r>
              <a:rPr sz="1800" dirty="0">
                <a:latin typeface="Lucida Console"/>
                <a:cs typeface="Lucida Console"/>
              </a:rPr>
              <a:t>(</a:t>
            </a:r>
            <a:r>
              <a:rPr sz="1800" spc="-5" dirty="0">
                <a:latin typeface="Lucida Console"/>
                <a:cs typeface="Lucida Console"/>
              </a:rPr>
              <a:t>type</a:t>
            </a:r>
            <a:r>
              <a:rPr sz="1800" dirty="0">
                <a:latin typeface="Lucida Console"/>
                <a:cs typeface="Lucida Console"/>
              </a:rPr>
              <a:t>(</a:t>
            </a:r>
            <a:r>
              <a:rPr sz="1800" spc="-5" dirty="0">
                <a:latin typeface="Lucida Console"/>
                <a:cs typeface="Lucida Console"/>
              </a:rPr>
              <a:t>tx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5" dirty="0">
                <a:latin typeface="Lucida Console"/>
                <a:cs typeface="Lucida Console"/>
              </a:rPr>
              <a:t>))</a:t>
            </a:r>
            <a:endParaRPr sz="1800">
              <a:latin typeface="Lucida Console"/>
              <a:cs typeface="Lucida Console"/>
            </a:endParaRPr>
          </a:p>
          <a:p>
            <a:pPr marL="967740" indent="-955040">
              <a:lnSpc>
                <a:spcPct val="100000"/>
              </a:lnSpc>
              <a:buFont typeface="Arial"/>
              <a:buChar char="•"/>
              <a:tabLst>
                <a:tab pos="968375" algn="l"/>
              </a:tabLst>
            </a:pPr>
            <a:r>
              <a:rPr sz="1800" spc="-5" dirty="0">
                <a:latin typeface="Lucida Console"/>
                <a:cs typeface="Lucida Console"/>
              </a:rPr>
              <a:t>pr</a:t>
            </a:r>
            <a:r>
              <a:rPr sz="1800" dirty="0">
                <a:latin typeface="Lucida Console"/>
                <a:cs typeface="Lucida Console"/>
              </a:rPr>
              <a:t>i</a:t>
            </a:r>
            <a:r>
              <a:rPr sz="1800" spc="-5" dirty="0">
                <a:latin typeface="Lucida Console"/>
                <a:cs typeface="Lucida Console"/>
              </a:rPr>
              <a:t>nt</a:t>
            </a:r>
            <a:r>
              <a:rPr sz="1800" dirty="0">
                <a:latin typeface="Lucida Console"/>
                <a:cs typeface="Lucida Console"/>
              </a:rPr>
              <a:t>(</a:t>
            </a:r>
            <a:r>
              <a:rPr sz="1800" spc="-5" dirty="0">
                <a:latin typeface="Lucida Console"/>
                <a:cs typeface="Lucida Console"/>
              </a:rPr>
              <a:t>txt)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343650" y="4715247"/>
            <a:ext cx="4434205" cy="1353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55"/>
              </a:lnSpc>
            </a:pP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让</a:t>
            </a:r>
            <a:r>
              <a:rPr sz="1800" spc="-10" dirty="0">
                <a:latin typeface="Lucida Console"/>
                <a:cs typeface="Lucida Console"/>
              </a:rPr>
              <a:t>readlin</a:t>
            </a:r>
            <a:r>
              <a:rPr sz="1800" dirty="0">
                <a:latin typeface="Lucida Console"/>
                <a:cs typeface="Lucida Console"/>
              </a:rPr>
              <a:t>e</a:t>
            </a:r>
            <a:r>
              <a:rPr sz="1800" spc="-10" dirty="0">
                <a:latin typeface="Lucida Console"/>
                <a:cs typeface="Lucida Console"/>
              </a:rPr>
              <a:t>s</a:t>
            </a:r>
            <a:r>
              <a:rPr sz="1800" dirty="0">
                <a:latin typeface="微软雅黑"/>
                <a:cs typeface="微软雅黑"/>
              </a:rPr>
              <a:t>函数储存的列表正常打印</a:t>
            </a:r>
            <a:endParaRPr sz="1800">
              <a:latin typeface="微软雅黑"/>
              <a:cs typeface="微软雅黑"/>
            </a:endParaRPr>
          </a:p>
          <a:p>
            <a:pPr marL="968375" indent="-955675">
              <a:lnSpc>
                <a:spcPts val="2155"/>
              </a:lnSpc>
              <a:buFont typeface="Arial"/>
              <a:buChar char="•"/>
              <a:tabLst>
                <a:tab pos="969010" algn="l"/>
              </a:tabLst>
            </a:pPr>
            <a:r>
              <a:rPr sz="1800" spc="-5" dirty="0">
                <a:latin typeface="Lucida Console"/>
                <a:cs typeface="Lucida Console"/>
              </a:rPr>
              <a:t>wi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5" dirty="0">
                <a:latin typeface="Lucida Console"/>
                <a:cs typeface="Lucida Console"/>
              </a:rPr>
              <a:t>h</a:t>
            </a:r>
            <a:r>
              <a:rPr sz="1800" dirty="0">
                <a:latin typeface="Lucida Console"/>
                <a:cs typeface="Lucida Console"/>
              </a:rPr>
              <a:t> o</a:t>
            </a:r>
            <a:r>
              <a:rPr sz="1800" spc="-5" dirty="0">
                <a:latin typeface="Lucida Console"/>
                <a:cs typeface="Lucida Console"/>
              </a:rPr>
              <a:t>pen(</a:t>
            </a:r>
            <a:r>
              <a:rPr sz="1800" spc="0" dirty="0">
                <a:latin typeface="Lucida Console"/>
                <a:cs typeface="Lucida Console"/>
              </a:rPr>
              <a:t>'</a:t>
            </a:r>
            <a:r>
              <a:rPr sz="1800" spc="-10" dirty="0">
                <a:latin typeface="Lucida Console"/>
                <a:cs typeface="Lucida Console"/>
              </a:rPr>
              <a:t>1</a:t>
            </a:r>
            <a:r>
              <a:rPr sz="1800" dirty="0">
                <a:latin typeface="Lucida Console"/>
                <a:cs typeface="Lucida Console"/>
              </a:rPr>
              <a:t>.t</a:t>
            </a:r>
            <a:r>
              <a:rPr sz="1800" spc="-5" dirty="0">
                <a:latin typeface="Lucida Console"/>
                <a:cs typeface="Lucida Console"/>
              </a:rPr>
              <a:t>xt</a:t>
            </a:r>
            <a:r>
              <a:rPr sz="1800" dirty="0">
                <a:latin typeface="Lucida Console"/>
                <a:cs typeface="Lucida Console"/>
              </a:rPr>
              <a:t>'</a:t>
            </a:r>
            <a:r>
              <a:rPr sz="1800" spc="-5" dirty="0">
                <a:latin typeface="Lucida Console"/>
                <a:cs typeface="Lucida Console"/>
              </a:rPr>
              <a:t>)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a</a:t>
            </a:r>
            <a:r>
              <a:rPr sz="1800" spc="-5" dirty="0">
                <a:latin typeface="Lucida Console"/>
                <a:cs typeface="Lucida Console"/>
              </a:rPr>
              <a:t>s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spc="-5" dirty="0">
                <a:latin typeface="Lucida Console"/>
                <a:cs typeface="Lucida Console"/>
              </a:rPr>
              <a:t>:</a:t>
            </a:r>
            <a:endParaRPr sz="1800">
              <a:latin typeface="Lucida Console"/>
              <a:cs typeface="Lucida Console"/>
            </a:endParaRPr>
          </a:p>
          <a:p>
            <a:pPr marL="1520190" indent="-1507490">
              <a:lnSpc>
                <a:spcPct val="100000"/>
              </a:lnSpc>
              <a:buFont typeface="Arial"/>
              <a:buChar char="•"/>
              <a:tabLst>
                <a:tab pos="1520190" algn="l"/>
              </a:tabLst>
            </a:pPr>
            <a:r>
              <a:rPr sz="1800" dirty="0">
                <a:latin typeface="Lucida Console"/>
                <a:cs typeface="Lucida Console"/>
              </a:rPr>
              <a:t>tx</a:t>
            </a:r>
            <a:r>
              <a:rPr sz="1800" spc="-5" dirty="0">
                <a:latin typeface="Lucida Console"/>
                <a:cs typeface="Lucida Console"/>
              </a:rPr>
              <a:t>t</a:t>
            </a:r>
            <a:r>
              <a:rPr sz="1800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=</a:t>
            </a:r>
            <a:r>
              <a:rPr sz="1800" dirty="0">
                <a:latin typeface="Lucida Console"/>
                <a:cs typeface="Lucida Console"/>
              </a:rPr>
              <a:t> f</a:t>
            </a:r>
            <a:r>
              <a:rPr sz="1800" spc="-10" dirty="0">
                <a:latin typeface="Lucida Console"/>
                <a:cs typeface="Lucida Console"/>
              </a:rPr>
              <a:t>.</a:t>
            </a:r>
            <a:r>
              <a:rPr sz="1800" dirty="0">
                <a:latin typeface="Lucida Console"/>
                <a:cs typeface="Lucida Console"/>
              </a:rPr>
              <a:t>re</a:t>
            </a:r>
            <a:r>
              <a:rPr sz="1800" spc="-5" dirty="0">
                <a:latin typeface="Lucida Console"/>
                <a:cs typeface="Lucida Console"/>
              </a:rPr>
              <a:t>ad</a:t>
            </a:r>
            <a:r>
              <a:rPr sz="1800" dirty="0">
                <a:latin typeface="Lucida Console"/>
                <a:cs typeface="Lucida Console"/>
              </a:rPr>
              <a:t>l</a:t>
            </a:r>
            <a:r>
              <a:rPr sz="1800" spc="-5" dirty="0">
                <a:latin typeface="Lucida Console"/>
                <a:cs typeface="Lucida Console"/>
              </a:rPr>
              <a:t>ine</a:t>
            </a:r>
            <a:r>
              <a:rPr sz="1800" dirty="0">
                <a:latin typeface="Lucida Console"/>
                <a:cs typeface="Lucida Console"/>
              </a:rPr>
              <a:t>s()</a:t>
            </a:r>
            <a:endParaRPr sz="1800">
              <a:latin typeface="Lucida Console"/>
              <a:cs typeface="Lucida Console"/>
            </a:endParaRPr>
          </a:p>
          <a:p>
            <a:pPr marL="968375" indent="-955675">
              <a:lnSpc>
                <a:spcPct val="100000"/>
              </a:lnSpc>
              <a:buFont typeface="Arial"/>
              <a:buChar char="•"/>
              <a:tabLst>
                <a:tab pos="969010" algn="l"/>
              </a:tabLst>
            </a:pPr>
            <a:r>
              <a:rPr sz="1800" spc="-5" dirty="0">
                <a:latin typeface="Lucida Console"/>
                <a:cs typeface="Lucida Console"/>
              </a:rPr>
              <a:t>for </a:t>
            </a:r>
            <a:r>
              <a:rPr sz="1800" dirty="0">
                <a:latin typeface="Lucida Console"/>
                <a:cs typeface="Lucida Console"/>
              </a:rPr>
              <a:t>li</a:t>
            </a:r>
            <a:r>
              <a:rPr sz="1800" spc="-5" dirty="0">
                <a:latin typeface="Lucida Console"/>
                <a:cs typeface="Lucida Console"/>
              </a:rPr>
              <a:t>ne_t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i</a:t>
            </a:r>
            <a:r>
              <a:rPr sz="1800" spc="-5" dirty="0">
                <a:latin typeface="Lucida Console"/>
                <a:cs typeface="Lucida Console"/>
              </a:rPr>
              <a:t>n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tx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5" dirty="0">
                <a:latin typeface="Lucida Console"/>
                <a:cs typeface="Lucida Console"/>
              </a:rPr>
              <a:t>:</a:t>
            </a:r>
            <a:endParaRPr sz="1800">
              <a:latin typeface="Lucida Console"/>
              <a:cs typeface="Lucida Console"/>
            </a:endParaRPr>
          </a:p>
          <a:p>
            <a:pPr marL="1520190" indent="-1507490">
              <a:lnSpc>
                <a:spcPct val="100000"/>
              </a:lnSpc>
              <a:buFont typeface="Arial"/>
              <a:buChar char="•"/>
              <a:tabLst>
                <a:tab pos="1520190" algn="l"/>
              </a:tabLst>
            </a:pPr>
            <a:r>
              <a:rPr sz="1800" dirty="0">
                <a:latin typeface="Lucida Console"/>
                <a:cs typeface="Lucida Console"/>
              </a:rPr>
              <a:t>pr</a:t>
            </a:r>
            <a:r>
              <a:rPr sz="1800" spc="-5" dirty="0">
                <a:latin typeface="Lucida Console"/>
                <a:cs typeface="Lucida Console"/>
              </a:rPr>
              <a:t>int</a:t>
            </a:r>
            <a:r>
              <a:rPr sz="1800" dirty="0">
                <a:latin typeface="Lucida Console"/>
                <a:cs typeface="Lucida Console"/>
              </a:rPr>
              <a:t>(l</a:t>
            </a:r>
            <a:r>
              <a:rPr sz="1800" spc="-5" dirty="0">
                <a:latin typeface="Lucida Console"/>
                <a:cs typeface="Lucida Console"/>
              </a:rPr>
              <a:t>in</a:t>
            </a:r>
            <a:r>
              <a:rPr sz="1800" dirty="0">
                <a:latin typeface="Lucida Console"/>
                <a:cs typeface="Lucida Console"/>
              </a:rPr>
              <a:t>e</a:t>
            </a:r>
            <a:r>
              <a:rPr sz="1800" spc="-5" dirty="0">
                <a:latin typeface="Lucida Console"/>
                <a:cs typeface="Lucida Console"/>
              </a:rPr>
              <a:t>_</a:t>
            </a:r>
            <a:r>
              <a:rPr sz="1800" dirty="0">
                <a:latin typeface="Lucida Console"/>
                <a:cs typeface="Lucida Console"/>
              </a:rPr>
              <a:t>t.</a:t>
            </a:r>
            <a:r>
              <a:rPr sz="1800" spc="-5" dirty="0">
                <a:latin typeface="Lucida Console"/>
                <a:cs typeface="Lucida Console"/>
              </a:rPr>
              <a:t>stri</a:t>
            </a:r>
            <a:r>
              <a:rPr sz="1800" dirty="0">
                <a:latin typeface="Lucida Console"/>
                <a:cs typeface="Lucida Console"/>
              </a:rPr>
              <a:t>p</a:t>
            </a:r>
            <a:r>
              <a:rPr sz="1800" spc="-5" dirty="0">
                <a:latin typeface="Lucida Console"/>
                <a:cs typeface="Lucida Console"/>
              </a:rPr>
              <a:t>())</a:t>
            </a:r>
            <a:endParaRPr sz="1800">
              <a:latin typeface="Lucida Console"/>
              <a:cs typeface="Lucida Console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10816590" cy="3918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写入tx</a:t>
            </a:r>
            <a:r>
              <a:rPr sz="2000" spc="-10" dirty="0">
                <a:latin typeface="微软雅黑"/>
                <a:cs typeface="微软雅黑"/>
              </a:rPr>
              <a:t>t</a:t>
            </a:r>
            <a:r>
              <a:rPr sz="2000" dirty="0">
                <a:latin typeface="微软雅黑"/>
                <a:cs typeface="微软雅黑"/>
              </a:rPr>
              <a:t>文件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700">
              <a:latin typeface="Times New Roman"/>
              <a:cs typeface="Times New Roman"/>
            </a:endParaRPr>
          </a:p>
          <a:p>
            <a:pPr marL="375285" marR="5080" indent="-363220">
              <a:lnSpc>
                <a:spcPct val="1501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在</a:t>
            </a:r>
            <a:r>
              <a:rPr sz="1800" spc="-5" dirty="0">
                <a:latin typeface="微软雅黑"/>
                <a:cs typeface="微软雅黑"/>
              </a:rPr>
              <a:t>Pyt</a:t>
            </a:r>
            <a:r>
              <a:rPr sz="1800" spc="-15" dirty="0">
                <a:latin typeface="微软雅黑"/>
                <a:cs typeface="微软雅黑"/>
              </a:rPr>
              <a:t>h</a:t>
            </a:r>
            <a:r>
              <a:rPr sz="1800" dirty="0">
                <a:latin typeface="微软雅黑"/>
                <a:cs typeface="微软雅黑"/>
              </a:rPr>
              <a:t>o</a:t>
            </a:r>
            <a:r>
              <a:rPr sz="1800" spc="-15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的ope</a:t>
            </a:r>
            <a:r>
              <a:rPr sz="1800" spc="-10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函数中，如果需要将数据写入文件，标识符设置为写入模式</a:t>
            </a:r>
            <a:r>
              <a:rPr sz="1800" spc="5" dirty="0">
                <a:latin typeface="微软雅黑"/>
                <a:cs typeface="微软雅黑"/>
              </a:rPr>
              <a:t>（</a:t>
            </a:r>
            <a:r>
              <a:rPr sz="1800" spc="-10" dirty="0">
                <a:latin typeface="微软雅黑"/>
                <a:cs typeface="微软雅黑"/>
              </a:rPr>
              <a:t>w</a:t>
            </a:r>
            <a:r>
              <a:rPr sz="1800" dirty="0">
                <a:latin typeface="微软雅黑"/>
                <a:cs typeface="微软雅黑"/>
              </a:rPr>
              <a:t>）即可。如果要写入的 文件不存在，那么ope</a:t>
            </a:r>
            <a:r>
              <a:rPr sz="1800" spc="-10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函数将自动创建文件。如果文件已经存在，那么以写入模式</a:t>
            </a:r>
            <a:r>
              <a:rPr sz="1800" spc="5" dirty="0">
                <a:latin typeface="微软雅黑"/>
                <a:cs typeface="微软雅黑"/>
              </a:rPr>
              <a:t>（</a:t>
            </a:r>
            <a:r>
              <a:rPr sz="1800" spc="-15" dirty="0">
                <a:latin typeface="微软雅黑"/>
                <a:cs typeface="微软雅黑"/>
              </a:rPr>
              <a:t>w</a:t>
            </a:r>
            <a:r>
              <a:rPr sz="1800" dirty="0">
                <a:latin typeface="微软雅黑"/>
                <a:cs typeface="微软雅黑"/>
              </a:rPr>
              <a:t>）写入文件时会 先清空该文件。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750">
              <a:latin typeface="Times New Roman"/>
              <a:cs typeface="Times New Roman"/>
            </a:endParaRPr>
          </a:p>
          <a:p>
            <a:pPr marL="401320">
              <a:lnSpc>
                <a:spcPts val="2155"/>
              </a:lnSpc>
            </a:pP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写入文件</a:t>
            </a:r>
            <a:endParaRPr sz="1800">
              <a:latin typeface="微软雅黑"/>
              <a:cs typeface="微软雅黑"/>
            </a:endParaRPr>
          </a:p>
          <a:p>
            <a:pPr marL="1357630" indent="-956310">
              <a:lnSpc>
                <a:spcPts val="2155"/>
              </a:lnSpc>
              <a:buFont typeface="Arial"/>
              <a:buChar char="•"/>
              <a:tabLst>
                <a:tab pos="1358265" algn="l"/>
              </a:tabLst>
            </a:pPr>
            <a:r>
              <a:rPr sz="1800" spc="-5" dirty="0">
                <a:latin typeface="Lucida Console"/>
                <a:cs typeface="Lucida Console"/>
              </a:rPr>
              <a:t>fi</a:t>
            </a:r>
            <a:r>
              <a:rPr sz="1800" dirty="0">
                <a:latin typeface="Lucida Console"/>
                <a:cs typeface="Lucida Console"/>
              </a:rPr>
              <a:t>l</a:t>
            </a:r>
            <a:r>
              <a:rPr sz="1800" spc="-5" dirty="0">
                <a:latin typeface="Lucida Console"/>
                <a:cs typeface="Lucida Console"/>
              </a:rPr>
              <a:t>e_</a:t>
            </a:r>
            <a:r>
              <a:rPr sz="1800" dirty="0">
                <a:latin typeface="Lucida Console"/>
                <a:cs typeface="Lucida Console"/>
              </a:rPr>
              <a:t>n</a:t>
            </a:r>
            <a:r>
              <a:rPr sz="1800" spc="-5" dirty="0">
                <a:latin typeface="Lucida Console"/>
                <a:cs typeface="Lucida Console"/>
              </a:rPr>
              <a:t>ame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=</a:t>
            </a:r>
            <a:r>
              <a:rPr sz="1800" dirty="0">
                <a:latin typeface="Lucida Console"/>
                <a:cs typeface="Lucida Console"/>
              </a:rPr>
              <a:t> '1</a:t>
            </a:r>
            <a:r>
              <a:rPr sz="1800" spc="-10" dirty="0">
                <a:latin typeface="Lucida Console"/>
                <a:cs typeface="Lucida Console"/>
              </a:rPr>
              <a:t>.</a:t>
            </a:r>
            <a:r>
              <a:rPr sz="1800" dirty="0">
                <a:latin typeface="Lucida Console"/>
                <a:cs typeface="Lucida Console"/>
              </a:rPr>
              <a:t>tx</a:t>
            </a:r>
            <a:r>
              <a:rPr sz="1800" spc="-5" dirty="0">
                <a:latin typeface="Lucida Console"/>
                <a:cs typeface="Lucida Console"/>
              </a:rPr>
              <a:t>t'</a:t>
            </a:r>
            <a:endParaRPr sz="1800">
              <a:latin typeface="Lucida Console"/>
              <a:cs typeface="Lucida Console"/>
            </a:endParaRPr>
          </a:p>
          <a:p>
            <a:pPr marL="1357630" indent="-956310">
              <a:lnSpc>
                <a:spcPct val="100000"/>
              </a:lnSpc>
              <a:buFont typeface="Arial"/>
              <a:buChar char="•"/>
              <a:tabLst>
                <a:tab pos="1358265" algn="l"/>
              </a:tabLst>
            </a:pPr>
            <a:r>
              <a:rPr sz="1800" dirty="0">
                <a:latin typeface="Lucida Console"/>
                <a:cs typeface="Lucida Console"/>
              </a:rPr>
              <a:t>f = o</a:t>
            </a:r>
            <a:r>
              <a:rPr sz="1800" spc="5" dirty="0">
                <a:latin typeface="Lucida Console"/>
                <a:cs typeface="Lucida Console"/>
              </a:rPr>
              <a:t>p</a:t>
            </a:r>
            <a:r>
              <a:rPr sz="1800" spc="-10" dirty="0">
                <a:latin typeface="Lucida Console"/>
                <a:cs typeface="Lucida Console"/>
              </a:rPr>
              <a:t>e</a:t>
            </a:r>
            <a:r>
              <a:rPr sz="1800" dirty="0">
                <a:latin typeface="Lucida Console"/>
                <a:cs typeface="Lucida Console"/>
              </a:rPr>
              <a:t>n(f</a:t>
            </a:r>
            <a:r>
              <a:rPr sz="1800" spc="5" dirty="0">
                <a:latin typeface="Lucida Console"/>
                <a:cs typeface="Lucida Console"/>
              </a:rPr>
              <a:t>i</a:t>
            </a:r>
            <a:r>
              <a:rPr sz="1800" spc="-10" dirty="0">
                <a:latin typeface="Lucida Console"/>
                <a:cs typeface="Lucida Console"/>
              </a:rPr>
              <a:t>l</a:t>
            </a:r>
            <a:r>
              <a:rPr sz="1800" dirty="0">
                <a:latin typeface="Lucida Console"/>
                <a:cs typeface="Lucida Console"/>
              </a:rPr>
              <a:t>e</a:t>
            </a:r>
            <a:r>
              <a:rPr sz="1800" spc="5" dirty="0">
                <a:latin typeface="Lucida Console"/>
                <a:cs typeface="Lucida Console"/>
              </a:rPr>
              <a:t>_</a:t>
            </a:r>
            <a:r>
              <a:rPr sz="1800" spc="-10" dirty="0">
                <a:latin typeface="Lucida Console"/>
                <a:cs typeface="Lucida Console"/>
              </a:rPr>
              <a:t>n</a:t>
            </a:r>
            <a:r>
              <a:rPr sz="1800" dirty="0">
                <a:latin typeface="Lucida Console"/>
                <a:cs typeface="Lucida Console"/>
              </a:rPr>
              <a:t>a</a:t>
            </a:r>
            <a:r>
              <a:rPr sz="1800" spc="5" dirty="0">
                <a:latin typeface="Lucida Console"/>
                <a:cs typeface="Lucida Console"/>
              </a:rPr>
              <a:t>m</a:t>
            </a:r>
            <a:r>
              <a:rPr sz="1800" dirty="0">
                <a:latin typeface="Lucida Console"/>
                <a:cs typeface="Lucida Console"/>
              </a:rPr>
              <a:t>e, '</a:t>
            </a:r>
            <a:r>
              <a:rPr sz="1800" spc="5" dirty="0">
                <a:latin typeface="Lucida Console"/>
                <a:cs typeface="Lucida Console"/>
              </a:rPr>
              <a:t>w</a:t>
            </a:r>
            <a:r>
              <a:rPr sz="1800" spc="-10" dirty="0">
                <a:latin typeface="Lucida Console"/>
                <a:cs typeface="Lucida Console"/>
              </a:rPr>
              <a:t>'</a:t>
            </a:r>
            <a:r>
              <a:rPr sz="1800" dirty="0">
                <a:latin typeface="Lucida Console"/>
                <a:cs typeface="Lucida Console"/>
              </a:rPr>
              <a:t>)</a:t>
            </a:r>
            <a:endParaRPr sz="1800">
              <a:latin typeface="Lucida Console"/>
              <a:cs typeface="Lucida Console"/>
            </a:endParaRPr>
          </a:p>
          <a:p>
            <a:pPr marL="401320">
              <a:lnSpc>
                <a:spcPct val="100000"/>
              </a:lnSpc>
              <a:tabLst>
                <a:tab pos="1357630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dirty="0">
                <a:latin typeface="Lucida Console"/>
                <a:cs typeface="Lucida Console"/>
              </a:rPr>
              <a:t>.w</a:t>
            </a:r>
            <a:r>
              <a:rPr sz="1800" spc="-5" dirty="0">
                <a:latin typeface="Lucida Console"/>
                <a:cs typeface="Lucida Console"/>
              </a:rPr>
              <a:t>ri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10" dirty="0">
                <a:latin typeface="Lucida Console"/>
                <a:cs typeface="Lucida Console"/>
              </a:rPr>
              <a:t>e</a:t>
            </a:r>
            <a:r>
              <a:rPr sz="1800" dirty="0">
                <a:latin typeface="Lucida Console"/>
                <a:cs typeface="Lucida Console"/>
              </a:rPr>
              <a:t>(</a:t>
            </a:r>
            <a:r>
              <a:rPr sz="1800" spc="-10" dirty="0">
                <a:latin typeface="Lucida Console"/>
                <a:cs typeface="Lucida Console"/>
              </a:rPr>
              <a:t>'</a:t>
            </a:r>
            <a:r>
              <a:rPr sz="1800" dirty="0">
                <a:latin typeface="Lucida Console"/>
                <a:cs typeface="Lucida Console"/>
              </a:rPr>
              <a:t>06</a:t>
            </a:r>
            <a:r>
              <a:rPr sz="1800" spc="-10" dirty="0">
                <a:latin typeface="Lucida Console"/>
                <a:cs typeface="Lucida Console"/>
              </a:rPr>
              <a:t>5</a:t>
            </a:r>
            <a:r>
              <a:rPr sz="1800" dirty="0">
                <a:latin typeface="Lucida Console"/>
                <a:cs typeface="Lucida Console"/>
              </a:rPr>
              <a:t>,M</a:t>
            </a:r>
            <a:r>
              <a:rPr sz="1800" spc="-5" dirty="0">
                <a:latin typeface="Lucida Console"/>
                <a:cs typeface="Lucida Console"/>
              </a:rPr>
              <a:t>ik</a:t>
            </a:r>
            <a:r>
              <a:rPr sz="1800" dirty="0">
                <a:latin typeface="Lucida Console"/>
                <a:cs typeface="Lucida Console"/>
              </a:rPr>
              <a:t>e</a:t>
            </a:r>
            <a:r>
              <a:rPr sz="1800" spc="-5" dirty="0">
                <a:latin typeface="Lucida Console"/>
                <a:cs typeface="Lucida Console"/>
              </a:rPr>
              <a:t>,Jer</a:t>
            </a:r>
            <a:r>
              <a:rPr sz="1800" dirty="0">
                <a:latin typeface="Lucida Console"/>
                <a:cs typeface="Lucida Console"/>
              </a:rPr>
              <a:t>r</a:t>
            </a:r>
            <a:r>
              <a:rPr sz="1800" spc="-5" dirty="0">
                <a:latin typeface="Lucida Console"/>
                <a:cs typeface="Lucida Console"/>
              </a:rPr>
              <a:t>y</a:t>
            </a:r>
            <a:r>
              <a:rPr sz="1800" dirty="0">
                <a:latin typeface="Lucida Console"/>
                <a:cs typeface="Lucida Console"/>
              </a:rPr>
              <a:t>,8</a:t>
            </a:r>
            <a:r>
              <a:rPr sz="1800" spc="-10" dirty="0">
                <a:latin typeface="Lucida Console"/>
                <a:cs typeface="Lucida Console"/>
              </a:rPr>
              <a:t>6</a:t>
            </a:r>
            <a:r>
              <a:rPr sz="1800" dirty="0">
                <a:latin typeface="Lucida Console"/>
                <a:cs typeface="Lucida Console"/>
              </a:rPr>
              <a:t>,9</a:t>
            </a:r>
            <a:r>
              <a:rPr sz="1800" spc="-10" dirty="0">
                <a:latin typeface="Lucida Console"/>
                <a:cs typeface="Lucida Console"/>
              </a:rPr>
              <a:t>1</a:t>
            </a:r>
            <a:r>
              <a:rPr sz="1800" dirty="0">
                <a:latin typeface="Lucida Console"/>
                <a:cs typeface="Lucida Console"/>
              </a:rPr>
              <a:t>,</a:t>
            </a:r>
            <a:r>
              <a:rPr sz="1800" spc="-10" dirty="0">
                <a:latin typeface="Lucida Console"/>
                <a:cs typeface="Lucida Console"/>
              </a:rPr>
              <a:t>9</a:t>
            </a:r>
            <a:r>
              <a:rPr sz="1800" dirty="0">
                <a:latin typeface="Lucida Console"/>
                <a:cs typeface="Lucida Console"/>
              </a:rPr>
              <a:t>5')</a:t>
            </a:r>
            <a:endParaRPr sz="1800">
              <a:latin typeface="Lucida Console"/>
              <a:cs typeface="Lucida Console"/>
            </a:endParaRPr>
          </a:p>
          <a:p>
            <a:pPr marL="1357630" indent="-956310">
              <a:lnSpc>
                <a:spcPct val="100000"/>
              </a:lnSpc>
              <a:buFont typeface="Arial"/>
              <a:buChar char="•"/>
              <a:tabLst>
                <a:tab pos="1358265" algn="l"/>
              </a:tabLst>
            </a:pP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dirty="0">
                <a:latin typeface="Lucida Console"/>
                <a:cs typeface="Lucida Console"/>
              </a:rPr>
              <a:t>.c</a:t>
            </a:r>
            <a:r>
              <a:rPr sz="1800" spc="-5" dirty="0">
                <a:latin typeface="Lucida Console"/>
                <a:cs typeface="Lucida Console"/>
              </a:rPr>
              <a:t>lo</a:t>
            </a:r>
            <a:r>
              <a:rPr sz="1800" dirty="0">
                <a:latin typeface="Lucida Console"/>
                <a:cs typeface="Lucida Console"/>
              </a:rPr>
              <a:t>s</a:t>
            </a:r>
            <a:r>
              <a:rPr sz="1800" spc="-10" dirty="0">
                <a:latin typeface="Lucida Console"/>
                <a:cs typeface="Lucida Console"/>
              </a:rPr>
              <a:t>e</a:t>
            </a:r>
            <a:r>
              <a:rPr sz="1800" dirty="0">
                <a:latin typeface="Lucida Console"/>
                <a:cs typeface="Lucida Console"/>
              </a:rPr>
              <a:t>()</a:t>
            </a:r>
            <a:endParaRPr sz="1800">
              <a:latin typeface="Lucida Console"/>
              <a:cs typeface="Lucida Console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如果需要将数值型数据写入文本文件，必须先用</a:t>
            </a:r>
            <a:r>
              <a:rPr sz="1800" spc="-15" dirty="0">
                <a:latin typeface="微软雅黑"/>
                <a:cs typeface="微软雅黑"/>
              </a:rPr>
              <a:t>s</a:t>
            </a:r>
            <a:r>
              <a:rPr sz="1800" spc="-5" dirty="0">
                <a:latin typeface="微软雅黑"/>
                <a:cs typeface="微软雅黑"/>
              </a:rPr>
              <a:t>t</a:t>
            </a:r>
            <a:r>
              <a:rPr sz="1800" spc="-10" dirty="0">
                <a:latin typeface="微软雅黑"/>
                <a:cs typeface="微软雅黑"/>
              </a:rPr>
              <a:t>r</a:t>
            </a:r>
            <a:r>
              <a:rPr sz="1800" dirty="0">
                <a:latin typeface="微软雅黑"/>
                <a:cs typeface="微软雅黑"/>
              </a:rPr>
              <a:t>函数将数值型数据转化为字符串格式。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9</a:t>
            </a:fld>
            <a:endParaRPr spc="-5"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tx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t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文件读写</a:t>
            </a:r>
            <a:endParaRPr sz="2400">
              <a:latin typeface="微软雅黑"/>
              <a:cs typeface="微软雅黑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10679430" cy="36353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文件写入多行数据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10" dirty="0">
                <a:latin typeface="Lucida Console"/>
                <a:cs typeface="Lucida Console"/>
              </a:rPr>
              <a:t>#</a:t>
            </a:r>
            <a:r>
              <a:rPr sz="1800" spc="-5" dirty="0">
                <a:latin typeface="Lucida Console"/>
                <a:cs typeface="Lucida Console"/>
              </a:rPr>
              <a:t>#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dirty="0">
                <a:latin typeface="微软雅黑"/>
                <a:cs typeface="微软雅黑"/>
              </a:rPr>
              <a:t>写入多行数据，两行数据处于同一行，行与行数据进行区分，需要在</a:t>
            </a:r>
            <a:r>
              <a:rPr sz="1800" spc="-10" dirty="0">
                <a:latin typeface="Lucida Console"/>
                <a:cs typeface="Lucida Console"/>
              </a:rPr>
              <a:t>write</a:t>
            </a:r>
            <a:r>
              <a:rPr sz="1800" dirty="0">
                <a:latin typeface="微软雅黑"/>
                <a:cs typeface="微软雅黑"/>
              </a:rPr>
              <a:t>内添加换行符号（</a:t>
            </a:r>
            <a:r>
              <a:rPr sz="1800" spc="-10" dirty="0">
                <a:latin typeface="Lucida Console"/>
                <a:cs typeface="Lucida Console"/>
              </a:rPr>
              <a:t>/n</a:t>
            </a:r>
            <a:r>
              <a:rPr sz="1800" dirty="0">
                <a:latin typeface="微软雅黑"/>
                <a:cs typeface="微软雅黑"/>
              </a:rPr>
              <a:t>）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800">
              <a:latin typeface="Times New Roman"/>
              <a:cs typeface="Times New Roman"/>
            </a:endParaRPr>
          </a:p>
          <a:p>
            <a:pPr marL="563880" indent="-264795">
              <a:lnSpc>
                <a:spcPct val="100000"/>
              </a:lnSpc>
              <a:buClr>
                <a:srgbClr val="031F88"/>
              </a:buClr>
              <a:buFont typeface="Arial"/>
              <a:buChar char="•"/>
              <a:tabLst>
                <a:tab pos="564515" algn="l"/>
              </a:tabLst>
            </a:pPr>
            <a:r>
              <a:rPr sz="1800" spc="-5" dirty="0">
                <a:latin typeface="Lucida Console"/>
                <a:cs typeface="Lucida Console"/>
              </a:rPr>
              <a:t>file</a:t>
            </a:r>
            <a:r>
              <a:rPr sz="1800" dirty="0">
                <a:latin typeface="Lucida Console"/>
                <a:cs typeface="Lucida Console"/>
              </a:rPr>
              <a:t>_</a:t>
            </a:r>
            <a:r>
              <a:rPr sz="1800" spc="-5" dirty="0">
                <a:latin typeface="Lucida Console"/>
                <a:cs typeface="Lucida Console"/>
              </a:rPr>
              <a:t>na</a:t>
            </a:r>
            <a:r>
              <a:rPr sz="1800" dirty="0">
                <a:latin typeface="Lucida Console"/>
                <a:cs typeface="Lucida Console"/>
              </a:rPr>
              <a:t>m</a:t>
            </a:r>
            <a:r>
              <a:rPr sz="1800" spc="-5" dirty="0">
                <a:latin typeface="Lucida Console"/>
                <a:cs typeface="Lucida Console"/>
              </a:rPr>
              <a:t>e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=</a:t>
            </a:r>
            <a:r>
              <a:rPr sz="1800" dirty="0">
                <a:latin typeface="Lucida Console"/>
                <a:cs typeface="Lucida Console"/>
              </a:rPr>
              <a:t> '</a:t>
            </a:r>
            <a:r>
              <a:rPr sz="1800" spc="-10" dirty="0">
                <a:latin typeface="Lucida Console"/>
                <a:cs typeface="Lucida Console"/>
              </a:rPr>
              <a:t>1</a:t>
            </a:r>
            <a:r>
              <a:rPr sz="1800" dirty="0">
                <a:latin typeface="Lucida Console"/>
                <a:cs typeface="Lucida Console"/>
              </a:rPr>
              <a:t>.t</a:t>
            </a:r>
            <a:r>
              <a:rPr sz="1800" spc="-5" dirty="0">
                <a:latin typeface="Lucida Console"/>
                <a:cs typeface="Lucida Console"/>
              </a:rPr>
              <a:t>xt'</a:t>
            </a:r>
            <a:endParaRPr sz="1800">
              <a:latin typeface="Lucida Console"/>
              <a:cs typeface="Lucida Console"/>
            </a:endParaRPr>
          </a:p>
          <a:p>
            <a:pPr>
              <a:lnSpc>
                <a:spcPct val="100000"/>
              </a:lnSpc>
              <a:spcBef>
                <a:spcPts val="8"/>
              </a:spcBef>
              <a:buClr>
                <a:srgbClr val="031F88"/>
              </a:buClr>
              <a:buFont typeface="Arial"/>
              <a:buChar char="•"/>
            </a:pPr>
            <a:endParaRPr sz="1800">
              <a:latin typeface="Times New Roman"/>
              <a:cs typeface="Times New Roman"/>
            </a:endParaRPr>
          </a:p>
          <a:p>
            <a:pPr marL="563880" indent="-264795">
              <a:lnSpc>
                <a:spcPct val="100000"/>
              </a:lnSpc>
              <a:buClr>
                <a:srgbClr val="031F88"/>
              </a:buClr>
              <a:buFont typeface="Arial"/>
              <a:buChar char="•"/>
              <a:tabLst>
                <a:tab pos="564515" algn="l"/>
              </a:tabLst>
            </a:pPr>
            <a:r>
              <a:rPr sz="1800" spc="-5" dirty="0">
                <a:latin typeface="Lucida Console"/>
                <a:cs typeface="Lucida Console"/>
              </a:rPr>
              <a:t>f = </a:t>
            </a:r>
            <a:r>
              <a:rPr sz="1800" dirty="0">
                <a:latin typeface="Lucida Console"/>
                <a:cs typeface="Lucida Console"/>
              </a:rPr>
              <a:t>o</a:t>
            </a:r>
            <a:r>
              <a:rPr sz="1800" spc="-5" dirty="0">
                <a:latin typeface="Lucida Console"/>
                <a:cs typeface="Lucida Console"/>
              </a:rPr>
              <a:t>pe</a:t>
            </a:r>
            <a:r>
              <a:rPr sz="1800" dirty="0">
                <a:latin typeface="Lucida Console"/>
                <a:cs typeface="Lucida Console"/>
              </a:rPr>
              <a:t>n</a:t>
            </a:r>
            <a:r>
              <a:rPr sz="1800" spc="-5" dirty="0">
                <a:latin typeface="Lucida Console"/>
                <a:cs typeface="Lucida Console"/>
              </a:rPr>
              <a:t>(</a:t>
            </a:r>
            <a:r>
              <a:rPr sz="1800" dirty="0">
                <a:latin typeface="Lucida Console"/>
                <a:cs typeface="Lucida Console"/>
              </a:rPr>
              <a:t>fi</a:t>
            </a:r>
            <a:r>
              <a:rPr sz="1800" spc="-5" dirty="0">
                <a:latin typeface="Lucida Console"/>
                <a:cs typeface="Lucida Console"/>
              </a:rPr>
              <a:t>le_n</a:t>
            </a:r>
            <a:r>
              <a:rPr sz="1800" dirty="0">
                <a:latin typeface="Lucida Console"/>
                <a:cs typeface="Lucida Console"/>
              </a:rPr>
              <a:t>a</a:t>
            </a:r>
            <a:r>
              <a:rPr sz="1800" spc="-5" dirty="0">
                <a:latin typeface="Lucida Console"/>
                <a:cs typeface="Lucida Console"/>
              </a:rPr>
              <a:t>m</a:t>
            </a:r>
            <a:r>
              <a:rPr sz="1800" dirty="0">
                <a:latin typeface="Lucida Console"/>
                <a:cs typeface="Lucida Console"/>
              </a:rPr>
              <a:t>e</a:t>
            </a:r>
            <a:r>
              <a:rPr sz="1800" spc="-5" dirty="0">
                <a:latin typeface="Lucida Console"/>
                <a:cs typeface="Lucida Console"/>
              </a:rPr>
              <a:t>,</a:t>
            </a:r>
            <a:r>
              <a:rPr sz="1800" dirty="0">
                <a:latin typeface="Lucida Console"/>
                <a:cs typeface="Lucida Console"/>
              </a:rPr>
              <a:t> 'w</a:t>
            </a:r>
            <a:r>
              <a:rPr sz="1800" spc="-5" dirty="0">
                <a:latin typeface="Lucida Console"/>
                <a:cs typeface="Lucida Console"/>
              </a:rPr>
              <a:t>')</a:t>
            </a:r>
            <a:endParaRPr sz="1800">
              <a:latin typeface="Lucida Console"/>
              <a:cs typeface="Lucida Console"/>
            </a:endParaRPr>
          </a:p>
          <a:p>
            <a:pPr>
              <a:lnSpc>
                <a:spcPct val="100000"/>
              </a:lnSpc>
              <a:spcBef>
                <a:spcPts val="18"/>
              </a:spcBef>
              <a:buClr>
                <a:srgbClr val="031F88"/>
              </a:buClr>
              <a:buFont typeface="Arial"/>
              <a:buChar char="•"/>
            </a:pPr>
            <a:endParaRPr sz="1800">
              <a:latin typeface="Times New Roman"/>
              <a:cs typeface="Times New Roman"/>
            </a:endParaRPr>
          </a:p>
          <a:p>
            <a:pPr marL="299085">
              <a:lnSpc>
                <a:spcPct val="100000"/>
              </a:lnSpc>
              <a:tabLst>
                <a:tab pos="563880" algn="l"/>
              </a:tabLst>
            </a:pPr>
            <a:r>
              <a:rPr sz="1800" dirty="0">
                <a:solidFill>
                  <a:srgbClr val="031F88"/>
                </a:solidFill>
                <a:latin typeface="Arial"/>
                <a:cs typeface="Arial"/>
              </a:rPr>
              <a:t>•	</a:t>
            </a: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dirty="0">
                <a:latin typeface="Lucida Console"/>
                <a:cs typeface="Lucida Console"/>
              </a:rPr>
              <a:t>.</a:t>
            </a:r>
            <a:r>
              <a:rPr sz="1800" spc="-5" dirty="0">
                <a:latin typeface="Lucida Console"/>
                <a:cs typeface="Lucida Console"/>
              </a:rPr>
              <a:t>wr</a:t>
            </a:r>
            <a:r>
              <a:rPr sz="1800" dirty="0">
                <a:latin typeface="Lucida Console"/>
                <a:cs typeface="Lucida Console"/>
              </a:rPr>
              <a:t>i</a:t>
            </a:r>
            <a:r>
              <a:rPr sz="1800" spc="-5" dirty="0">
                <a:latin typeface="Lucida Console"/>
                <a:cs typeface="Lucida Console"/>
              </a:rPr>
              <a:t>te</a:t>
            </a:r>
            <a:r>
              <a:rPr sz="1800" dirty="0">
                <a:latin typeface="Lucida Console"/>
                <a:cs typeface="Lucida Console"/>
              </a:rPr>
              <a:t>(</a:t>
            </a:r>
            <a:r>
              <a:rPr sz="1800" spc="-10" dirty="0">
                <a:latin typeface="Lucida Console"/>
                <a:cs typeface="Lucida Console"/>
              </a:rPr>
              <a:t>'</a:t>
            </a:r>
            <a:r>
              <a:rPr sz="1800" dirty="0">
                <a:latin typeface="Lucida Console"/>
                <a:cs typeface="Lucida Console"/>
              </a:rPr>
              <a:t>06</a:t>
            </a:r>
            <a:r>
              <a:rPr sz="1800" spc="-10" dirty="0">
                <a:latin typeface="Lucida Console"/>
                <a:cs typeface="Lucida Console"/>
              </a:rPr>
              <a:t>5</a:t>
            </a:r>
            <a:r>
              <a:rPr sz="1800" dirty="0">
                <a:latin typeface="Lucida Console"/>
                <a:cs typeface="Lucida Console"/>
              </a:rPr>
              <a:t>,</a:t>
            </a:r>
            <a:r>
              <a:rPr sz="1800" spc="-5" dirty="0">
                <a:latin typeface="Lucida Console"/>
                <a:cs typeface="Lucida Console"/>
              </a:rPr>
              <a:t>Mi</a:t>
            </a:r>
            <a:r>
              <a:rPr sz="1800" dirty="0">
                <a:latin typeface="Lucida Console"/>
                <a:cs typeface="Lucida Console"/>
              </a:rPr>
              <a:t>k</a:t>
            </a:r>
            <a:r>
              <a:rPr sz="1800" spc="-5" dirty="0">
                <a:latin typeface="Lucida Console"/>
                <a:cs typeface="Lucida Console"/>
              </a:rPr>
              <a:t>e,</a:t>
            </a:r>
            <a:r>
              <a:rPr sz="1800" dirty="0">
                <a:latin typeface="Lucida Console"/>
                <a:cs typeface="Lucida Console"/>
              </a:rPr>
              <a:t>J</a:t>
            </a:r>
            <a:r>
              <a:rPr sz="1800" spc="-5" dirty="0">
                <a:latin typeface="Lucida Console"/>
                <a:cs typeface="Lucida Console"/>
              </a:rPr>
              <a:t>er</a:t>
            </a:r>
            <a:r>
              <a:rPr sz="1800" dirty="0">
                <a:latin typeface="Lucida Console"/>
                <a:cs typeface="Lucida Console"/>
              </a:rPr>
              <a:t>r</a:t>
            </a:r>
            <a:r>
              <a:rPr sz="1800" spc="-5" dirty="0">
                <a:latin typeface="Lucida Console"/>
                <a:cs typeface="Lucida Console"/>
              </a:rPr>
              <a:t>y</a:t>
            </a:r>
            <a:r>
              <a:rPr sz="1800" spc="0" dirty="0">
                <a:latin typeface="Lucida Console"/>
                <a:cs typeface="Lucida Console"/>
              </a:rPr>
              <a:t>,</a:t>
            </a:r>
            <a:r>
              <a:rPr sz="1800" spc="-10" dirty="0">
                <a:latin typeface="Lucida Console"/>
                <a:cs typeface="Lucida Console"/>
              </a:rPr>
              <a:t>8</a:t>
            </a:r>
            <a:r>
              <a:rPr sz="1800" dirty="0">
                <a:latin typeface="Lucida Console"/>
                <a:cs typeface="Lucida Console"/>
              </a:rPr>
              <a:t>6,</a:t>
            </a:r>
            <a:r>
              <a:rPr sz="1800" spc="-10" dirty="0">
                <a:latin typeface="Lucida Console"/>
                <a:cs typeface="Lucida Console"/>
              </a:rPr>
              <a:t>9</a:t>
            </a:r>
            <a:r>
              <a:rPr sz="1800" dirty="0">
                <a:latin typeface="Lucida Console"/>
                <a:cs typeface="Lucida Console"/>
              </a:rPr>
              <a:t>1,</a:t>
            </a:r>
            <a:r>
              <a:rPr sz="1800" spc="-10" dirty="0">
                <a:latin typeface="Lucida Console"/>
                <a:cs typeface="Lucida Console"/>
              </a:rPr>
              <a:t>9</a:t>
            </a:r>
            <a:r>
              <a:rPr sz="1800" dirty="0">
                <a:latin typeface="Lucida Console"/>
                <a:cs typeface="Lucida Console"/>
              </a:rPr>
              <a:t>5\</a:t>
            </a:r>
            <a:r>
              <a:rPr sz="1800" spc="-5" dirty="0">
                <a:latin typeface="Lucida Console"/>
                <a:cs typeface="Lucida Console"/>
              </a:rPr>
              <a:t>n')</a:t>
            </a:r>
            <a:endParaRPr sz="1800">
              <a:latin typeface="Lucida Console"/>
              <a:cs typeface="Lucida Console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800">
              <a:latin typeface="Times New Roman"/>
              <a:cs typeface="Times New Roman"/>
            </a:endParaRPr>
          </a:p>
          <a:p>
            <a:pPr marL="299085">
              <a:lnSpc>
                <a:spcPct val="100000"/>
              </a:lnSpc>
              <a:tabLst>
                <a:tab pos="563880" algn="l"/>
              </a:tabLst>
            </a:pPr>
            <a:r>
              <a:rPr sz="1800" dirty="0">
                <a:solidFill>
                  <a:srgbClr val="031F88"/>
                </a:solidFill>
                <a:latin typeface="Arial"/>
                <a:cs typeface="Arial"/>
              </a:rPr>
              <a:t>•	</a:t>
            </a: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spc="5" dirty="0">
                <a:latin typeface="Lucida Console"/>
                <a:cs typeface="Lucida Console"/>
              </a:rPr>
              <a:t>.</a:t>
            </a:r>
            <a:r>
              <a:rPr sz="1800" spc="-10" dirty="0">
                <a:latin typeface="Lucida Console"/>
                <a:cs typeface="Lucida Console"/>
              </a:rPr>
              <a:t>w</a:t>
            </a:r>
            <a:r>
              <a:rPr sz="1800" dirty="0">
                <a:latin typeface="Lucida Console"/>
                <a:cs typeface="Lucida Console"/>
              </a:rPr>
              <a:t>r</a:t>
            </a:r>
            <a:r>
              <a:rPr sz="1800" spc="5" dirty="0">
                <a:latin typeface="Lucida Console"/>
                <a:cs typeface="Lucida Console"/>
              </a:rPr>
              <a:t>i</a:t>
            </a:r>
            <a:r>
              <a:rPr sz="1800" spc="-10" dirty="0">
                <a:latin typeface="Lucida Console"/>
                <a:cs typeface="Lucida Console"/>
              </a:rPr>
              <a:t>t</a:t>
            </a:r>
            <a:r>
              <a:rPr sz="1800" spc="5" dirty="0">
                <a:latin typeface="Lucida Console"/>
                <a:cs typeface="Lucida Console"/>
              </a:rPr>
              <a:t>e(</a:t>
            </a:r>
            <a:r>
              <a:rPr sz="1800" spc="-5" dirty="0">
                <a:latin typeface="Lucida Console"/>
                <a:cs typeface="Lucida Console"/>
              </a:rPr>
              <a:t>'</a:t>
            </a:r>
            <a:r>
              <a:rPr sz="1800" spc="5" dirty="0">
                <a:latin typeface="Lucida Console"/>
                <a:cs typeface="Lucida Console"/>
              </a:rPr>
              <a:t>07</a:t>
            </a:r>
            <a:r>
              <a:rPr sz="1800" spc="-10" dirty="0">
                <a:latin typeface="Lucida Console"/>
                <a:cs typeface="Lucida Console"/>
              </a:rPr>
              <a:t>0</a:t>
            </a:r>
            <a:r>
              <a:rPr sz="1800" dirty="0">
                <a:latin typeface="Lucida Console"/>
                <a:cs typeface="Lucida Console"/>
              </a:rPr>
              <a:t>,Ja</a:t>
            </a:r>
            <a:r>
              <a:rPr sz="1800" spc="5" dirty="0">
                <a:latin typeface="Lucida Console"/>
                <a:cs typeface="Lucida Console"/>
              </a:rPr>
              <a:t>n</a:t>
            </a:r>
            <a:r>
              <a:rPr sz="1800" spc="-10" dirty="0">
                <a:latin typeface="Lucida Console"/>
                <a:cs typeface="Lucida Console"/>
              </a:rPr>
              <a:t>e</a:t>
            </a:r>
            <a:r>
              <a:rPr sz="1800" dirty="0">
                <a:latin typeface="Lucida Console"/>
                <a:cs typeface="Lucida Console"/>
              </a:rPr>
              <a:t>,</a:t>
            </a:r>
            <a:r>
              <a:rPr sz="1800" spc="5" dirty="0">
                <a:latin typeface="Lucida Console"/>
                <a:cs typeface="Lucida Console"/>
              </a:rPr>
              <a:t>T</a:t>
            </a:r>
            <a:r>
              <a:rPr sz="1800" spc="-10" dirty="0">
                <a:latin typeface="Lucida Console"/>
                <a:cs typeface="Lucida Console"/>
              </a:rPr>
              <a:t>o</a:t>
            </a:r>
            <a:r>
              <a:rPr sz="1800" dirty="0">
                <a:latin typeface="Lucida Console"/>
                <a:cs typeface="Lucida Console"/>
              </a:rPr>
              <a:t>m</a:t>
            </a:r>
            <a:r>
              <a:rPr sz="1800" spc="10" dirty="0">
                <a:latin typeface="Lucida Console"/>
                <a:cs typeface="Lucida Console"/>
              </a:rPr>
              <a:t>,</a:t>
            </a:r>
            <a:r>
              <a:rPr sz="1800" spc="-10" dirty="0">
                <a:latin typeface="Lucida Console"/>
                <a:cs typeface="Lucida Console"/>
              </a:rPr>
              <a:t>9</a:t>
            </a:r>
            <a:r>
              <a:rPr sz="1800" spc="5" dirty="0">
                <a:latin typeface="Lucida Console"/>
                <a:cs typeface="Lucida Console"/>
              </a:rPr>
              <a:t>0</a:t>
            </a:r>
            <a:r>
              <a:rPr sz="1800" spc="-5" dirty="0">
                <a:latin typeface="Lucida Console"/>
                <a:cs typeface="Lucida Console"/>
              </a:rPr>
              <a:t>,</a:t>
            </a:r>
            <a:r>
              <a:rPr sz="1800" spc="5" dirty="0">
                <a:latin typeface="Lucida Console"/>
                <a:cs typeface="Lucida Console"/>
              </a:rPr>
              <a:t>79</a:t>
            </a:r>
            <a:r>
              <a:rPr sz="1800" spc="-10" dirty="0">
                <a:latin typeface="Lucida Console"/>
                <a:cs typeface="Lucida Console"/>
              </a:rPr>
              <a:t>,</a:t>
            </a:r>
            <a:r>
              <a:rPr sz="1800" spc="5" dirty="0">
                <a:latin typeface="Lucida Console"/>
                <a:cs typeface="Lucida Console"/>
              </a:rPr>
              <a:t>87</a:t>
            </a:r>
            <a:r>
              <a:rPr sz="1800" spc="-10" dirty="0">
                <a:latin typeface="Lucida Console"/>
                <a:cs typeface="Lucida Console"/>
              </a:rPr>
              <a:t>\</a:t>
            </a:r>
            <a:r>
              <a:rPr sz="1800" spc="5" dirty="0">
                <a:latin typeface="Lucida Console"/>
                <a:cs typeface="Lucida Console"/>
              </a:rPr>
              <a:t>n')</a:t>
            </a:r>
            <a:endParaRPr sz="1800">
              <a:latin typeface="Lucida Console"/>
              <a:cs typeface="Lucida Console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800">
              <a:latin typeface="Times New Roman"/>
              <a:cs typeface="Times New Roman"/>
            </a:endParaRPr>
          </a:p>
          <a:p>
            <a:pPr marL="563880" indent="-264795">
              <a:lnSpc>
                <a:spcPct val="100000"/>
              </a:lnSpc>
              <a:buClr>
                <a:srgbClr val="031F88"/>
              </a:buClr>
              <a:buFont typeface="Arial"/>
              <a:buChar char="•"/>
              <a:tabLst>
                <a:tab pos="564515" algn="l"/>
              </a:tabLst>
            </a:pP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dirty="0">
                <a:latin typeface="Lucida Console"/>
                <a:cs typeface="Lucida Console"/>
              </a:rPr>
              <a:t>.</a:t>
            </a:r>
            <a:r>
              <a:rPr sz="1800" spc="-5" dirty="0">
                <a:latin typeface="Lucida Console"/>
                <a:cs typeface="Lucida Console"/>
              </a:rPr>
              <a:t>cl</a:t>
            </a:r>
            <a:r>
              <a:rPr sz="1800" dirty="0">
                <a:latin typeface="Lucida Console"/>
                <a:cs typeface="Lucida Console"/>
              </a:rPr>
              <a:t>o</a:t>
            </a:r>
            <a:r>
              <a:rPr sz="1800" spc="-5" dirty="0">
                <a:latin typeface="Lucida Console"/>
                <a:cs typeface="Lucida Console"/>
              </a:rPr>
              <a:t>se</a:t>
            </a:r>
            <a:r>
              <a:rPr sz="1800" dirty="0">
                <a:latin typeface="Lucida Console"/>
                <a:cs typeface="Lucida Console"/>
              </a:rPr>
              <a:t>()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10</a:t>
            </a:fld>
            <a:endParaRPr spc="-5"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tx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t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文件读写</a:t>
            </a:r>
            <a:endParaRPr sz="2400">
              <a:latin typeface="微软雅黑"/>
              <a:cs typeface="微软雅黑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9704070" cy="1480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w</a:t>
            </a:r>
            <a:r>
              <a:rPr sz="2000" spc="-10" dirty="0">
                <a:latin typeface="微软雅黑"/>
                <a:cs typeface="微软雅黑"/>
              </a:rPr>
              <a:t>i</a:t>
            </a:r>
            <a:r>
              <a:rPr sz="2000" dirty="0">
                <a:latin typeface="微软雅黑"/>
                <a:cs typeface="微软雅黑"/>
              </a:rPr>
              <a:t>t</a:t>
            </a:r>
            <a:r>
              <a:rPr sz="2000" spc="-5" dirty="0">
                <a:latin typeface="微软雅黑"/>
                <a:cs typeface="微软雅黑"/>
              </a:rPr>
              <a:t>h</a:t>
            </a:r>
            <a:r>
              <a:rPr sz="2000" dirty="0">
                <a:latin typeface="微软雅黑"/>
                <a:cs typeface="微软雅黑"/>
              </a:rPr>
              <a:t>语句读取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为了确保程序运行过程中无论是否出错都能正常关闭文件，可以使</a:t>
            </a:r>
            <a:r>
              <a:rPr sz="1800" spc="5" dirty="0">
                <a:latin typeface="微软雅黑"/>
                <a:cs typeface="微软雅黑"/>
              </a:rPr>
              <a:t>用</a:t>
            </a:r>
            <a:r>
              <a:rPr sz="1800" dirty="0">
                <a:latin typeface="微软雅黑"/>
                <a:cs typeface="微软雅黑"/>
              </a:rPr>
              <a:t>tr</a:t>
            </a:r>
            <a:r>
              <a:rPr sz="1800" spc="-10" dirty="0">
                <a:latin typeface="微软雅黑"/>
                <a:cs typeface="微软雅黑"/>
              </a:rPr>
              <a:t>y</a:t>
            </a:r>
            <a:r>
              <a:rPr sz="1800" dirty="0">
                <a:latin typeface="微软雅黑"/>
                <a:cs typeface="微软雅黑"/>
              </a:rPr>
              <a:t>…finally</a:t>
            </a:r>
            <a:r>
              <a:rPr sz="1800" spc="-5" dirty="0">
                <a:latin typeface="微软雅黑"/>
                <a:cs typeface="微软雅黑"/>
              </a:rPr>
              <a:t>…</a:t>
            </a:r>
            <a:r>
              <a:rPr sz="1800" dirty="0">
                <a:latin typeface="微软雅黑"/>
                <a:cs typeface="微软雅黑"/>
              </a:rPr>
              <a:t>结构实现。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10" dirty="0">
                <a:latin typeface="微软雅黑"/>
                <a:cs typeface="微软雅黑"/>
              </a:rPr>
              <a:t>with</a:t>
            </a:r>
            <a:r>
              <a:rPr sz="1800" dirty="0">
                <a:latin typeface="微软雅黑"/>
                <a:cs typeface="微软雅黑"/>
              </a:rPr>
              <a:t>语句自动调用</a:t>
            </a:r>
            <a:r>
              <a:rPr sz="1800" spc="-5" dirty="0">
                <a:latin typeface="微软雅黑"/>
                <a:cs typeface="微软雅黑"/>
              </a:rPr>
              <a:t>clo</a:t>
            </a:r>
            <a:r>
              <a:rPr sz="1800" spc="-10" dirty="0">
                <a:latin typeface="微软雅黑"/>
                <a:cs typeface="微软雅黑"/>
              </a:rPr>
              <a:t>s</a:t>
            </a:r>
            <a:r>
              <a:rPr sz="1800" spc="-5" dirty="0">
                <a:latin typeface="微软雅黑"/>
                <a:cs typeface="微软雅黑"/>
              </a:rPr>
              <a:t>e</a:t>
            </a:r>
            <a:r>
              <a:rPr sz="1800" dirty="0">
                <a:latin typeface="微软雅黑"/>
                <a:cs typeface="微软雅黑"/>
              </a:rPr>
              <a:t>函数使代码更为优雅简洁。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11</a:t>
            </a:fld>
            <a:endParaRPr spc="-5"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43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txt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文件读写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05280" y="3150290"/>
            <a:ext cx="3226435" cy="3134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7495" indent="-264795">
              <a:lnSpc>
                <a:spcPct val="100000"/>
              </a:lnSpc>
              <a:buFont typeface="Arial"/>
              <a:buChar char="•"/>
              <a:tabLst>
                <a:tab pos="278130" algn="l"/>
              </a:tabLst>
            </a:pPr>
            <a:r>
              <a:rPr sz="1800" spc="-5" dirty="0">
                <a:latin typeface="Lucida Console"/>
                <a:cs typeface="Lucida Console"/>
              </a:rPr>
              <a:t>demo:</a:t>
            </a:r>
            <a:endParaRPr sz="1800">
              <a:latin typeface="Lucida Console"/>
              <a:cs typeface="Lucida Console"/>
            </a:endParaRPr>
          </a:p>
          <a:p>
            <a:pPr marL="829310" indent="-816610">
              <a:lnSpc>
                <a:spcPct val="100000"/>
              </a:lnSpc>
              <a:spcBef>
                <a:spcPts val="1080"/>
              </a:spcBef>
              <a:buFont typeface="Arial"/>
              <a:buChar char="•"/>
              <a:tabLst>
                <a:tab pos="829944" algn="l"/>
              </a:tabLst>
            </a:pPr>
            <a:r>
              <a:rPr sz="1800" spc="-5" dirty="0">
                <a:latin typeface="Lucida Console"/>
                <a:cs typeface="Lucida Console"/>
              </a:rPr>
              <a:t>#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try</a:t>
            </a:r>
            <a:r>
              <a:rPr sz="1800" spc="-5" dirty="0">
                <a:latin typeface="Lucida Console"/>
                <a:cs typeface="Lucida Console"/>
              </a:rPr>
              <a:t>…f</a:t>
            </a:r>
            <a:r>
              <a:rPr sz="1800" spc="-15" dirty="0">
                <a:latin typeface="Lucida Console"/>
                <a:cs typeface="Lucida Console"/>
              </a:rPr>
              <a:t>i</a:t>
            </a:r>
            <a:r>
              <a:rPr sz="1800" spc="-5" dirty="0">
                <a:latin typeface="Lucida Console"/>
                <a:cs typeface="Lucida Console"/>
              </a:rPr>
              <a:t>n</a:t>
            </a:r>
            <a:r>
              <a:rPr sz="1800" spc="-15" dirty="0">
                <a:latin typeface="Lucida Console"/>
                <a:cs typeface="Lucida Console"/>
              </a:rPr>
              <a:t>a</a:t>
            </a:r>
            <a:r>
              <a:rPr sz="1800" dirty="0">
                <a:latin typeface="Lucida Console"/>
                <a:cs typeface="Lucida Console"/>
              </a:rPr>
              <a:t>ll</a:t>
            </a:r>
            <a:r>
              <a:rPr sz="1800" spc="-10" dirty="0">
                <a:latin typeface="Lucida Console"/>
                <a:cs typeface="Lucida Console"/>
              </a:rPr>
              <a:t>y…</a:t>
            </a:r>
            <a:r>
              <a:rPr sz="1800" dirty="0">
                <a:latin typeface="微软雅黑"/>
                <a:cs typeface="微软雅黑"/>
              </a:rPr>
              <a:t>结构</a:t>
            </a:r>
            <a:endParaRPr sz="1800">
              <a:latin typeface="微软雅黑"/>
              <a:cs typeface="微软雅黑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22094" y="3978362"/>
            <a:ext cx="57785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5" dirty="0">
                <a:latin typeface="Lucida Console"/>
                <a:cs typeface="Lucida Console"/>
              </a:rPr>
              <a:t>ry: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22094" y="4389842"/>
            <a:ext cx="2926715" cy="1900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65785">
              <a:lnSpc>
                <a:spcPct val="100000"/>
              </a:lnSpc>
            </a:pPr>
            <a:r>
              <a:rPr sz="1800" spc="-5" dirty="0">
                <a:latin typeface="Lucida Console"/>
                <a:cs typeface="Lucida Console"/>
              </a:rPr>
              <a:t>f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=</a:t>
            </a:r>
            <a:r>
              <a:rPr sz="1800" dirty="0">
                <a:latin typeface="Lucida Console"/>
                <a:cs typeface="Lucida Console"/>
              </a:rPr>
              <a:t> o</a:t>
            </a:r>
            <a:r>
              <a:rPr sz="1800" spc="-5" dirty="0">
                <a:latin typeface="Lucida Console"/>
                <a:cs typeface="Lucida Console"/>
              </a:rPr>
              <a:t>pe</a:t>
            </a:r>
            <a:r>
              <a:rPr sz="1800" dirty="0">
                <a:latin typeface="Lucida Console"/>
                <a:cs typeface="Lucida Console"/>
              </a:rPr>
              <a:t>n</a:t>
            </a:r>
            <a:r>
              <a:rPr sz="1800" spc="-5" dirty="0">
                <a:latin typeface="Lucida Console"/>
                <a:cs typeface="Lucida Console"/>
              </a:rPr>
              <a:t>(</a:t>
            </a:r>
            <a:r>
              <a:rPr sz="1800" dirty="0">
                <a:latin typeface="Lucida Console"/>
                <a:cs typeface="Lucida Console"/>
              </a:rPr>
              <a:t>'1</a:t>
            </a:r>
            <a:r>
              <a:rPr sz="1800" spc="-10" dirty="0">
                <a:latin typeface="Lucida Console"/>
                <a:cs typeface="Lucida Console"/>
              </a:rPr>
              <a:t>.</a:t>
            </a:r>
            <a:r>
              <a:rPr sz="1800" dirty="0">
                <a:latin typeface="Lucida Console"/>
                <a:cs typeface="Lucida Console"/>
              </a:rPr>
              <a:t>tx</a:t>
            </a:r>
            <a:r>
              <a:rPr sz="1800" spc="-5" dirty="0">
                <a:latin typeface="Lucida Console"/>
                <a:cs typeface="Lucida Console"/>
              </a:rPr>
              <a:t>t',</a:t>
            </a:r>
            <a:endParaRPr sz="1800">
              <a:latin typeface="Lucida Console"/>
              <a:cs typeface="Lucida Console"/>
            </a:endParaRPr>
          </a:p>
          <a:p>
            <a:pPr marL="12700" marR="279400" indent="553085">
              <a:lnSpc>
                <a:spcPct val="150000"/>
              </a:lnSpc>
            </a:pPr>
            <a:r>
              <a:rPr sz="1800" spc="-5" dirty="0">
                <a:latin typeface="Lucida Console"/>
                <a:cs typeface="Lucida Console"/>
              </a:rPr>
              <a:t>pr</a:t>
            </a:r>
            <a:r>
              <a:rPr sz="1800" dirty="0">
                <a:latin typeface="Lucida Console"/>
                <a:cs typeface="Lucida Console"/>
              </a:rPr>
              <a:t>i</a:t>
            </a:r>
            <a:r>
              <a:rPr sz="1800" spc="-5" dirty="0">
                <a:latin typeface="Lucida Console"/>
                <a:cs typeface="Lucida Console"/>
              </a:rPr>
              <a:t>nt(</a:t>
            </a:r>
            <a:r>
              <a:rPr sz="1800" dirty="0">
                <a:latin typeface="Lucida Console"/>
                <a:cs typeface="Lucida Console"/>
              </a:rPr>
              <a:t>f.</a:t>
            </a:r>
            <a:r>
              <a:rPr sz="1800" spc="-5" dirty="0">
                <a:latin typeface="Lucida Console"/>
                <a:cs typeface="Lucida Console"/>
              </a:rPr>
              <a:t>re</a:t>
            </a:r>
            <a:r>
              <a:rPr sz="1800" dirty="0">
                <a:latin typeface="Lucida Console"/>
                <a:cs typeface="Lucida Console"/>
              </a:rPr>
              <a:t>a</a:t>
            </a:r>
            <a:r>
              <a:rPr sz="1800" spc="-10" dirty="0">
                <a:latin typeface="Lucida Console"/>
                <a:cs typeface="Lucida Console"/>
              </a:rPr>
              <a:t>d</a:t>
            </a:r>
            <a:r>
              <a:rPr sz="1800" dirty="0">
                <a:latin typeface="Lucida Console"/>
                <a:cs typeface="Lucida Console"/>
              </a:rPr>
              <a:t>()) f</a:t>
            </a:r>
            <a:r>
              <a:rPr sz="1800" spc="-5" dirty="0">
                <a:latin typeface="Lucida Console"/>
                <a:cs typeface="Lucida Console"/>
              </a:rPr>
              <a:t>in</a:t>
            </a:r>
            <a:r>
              <a:rPr sz="1800" dirty="0">
                <a:latin typeface="Lucida Console"/>
                <a:cs typeface="Lucida Console"/>
              </a:rPr>
              <a:t>a</a:t>
            </a:r>
            <a:r>
              <a:rPr sz="1800" spc="-5" dirty="0">
                <a:latin typeface="Lucida Console"/>
                <a:cs typeface="Lucida Console"/>
              </a:rPr>
              <a:t>ll</a:t>
            </a:r>
            <a:r>
              <a:rPr sz="1800" spc="5" dirty="0">
                <a:latin typeface="Lucida Console"/>
                <a:cs typeface="Lucida Console"/>
              </a:rPr>
              <a:t>y</a:t>
            </a:r>
            <a:r>
              <a:rPr sz="1800" spc="-5" dirty="0">
                <a:latin typeface="Lucida Console"/>
                <a:cs typeface="Lucida Console"/>
              </a:rPr>
              <a:t>:</a:t>
            </a:r>
            <a:endParaRPr sz="1800">
              <a:latin typeface="Lucida Console"/>
              <a:cs typeface="Lucida Console"/>
            </a:endParaRPr>
          </a:p>
          <a:p>
            <a:pPr marL="1117600" marR="558165" indent="-552450">
              <a:lnSpc>
                <a:spcPct val="150000"/>
              </a:lnSpc>
            </a:pPr>
            <a:r>
              <a:rPr sz="1800" spc="-10" dirty="0">
                <a:latin typeface="Lucida Console"/>
                <a:cs typeface="Lucida Console"/>
              </a:rPr>
              <a:t>i</a:t>
            </a:r>
            <a:r>
              <a:rPr sz="1800" spc="-5" dirty="0">
                <a:latin typeface="Lucida Console"/>
                <a:cs typeface="Lucida Console"/>
              </a:rPr>
              <a:t>f</a:t>
            </a:r>
            <a:r>
              <a:rPr sz="1800" spc="15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spc="-5" dirty="0">
                <a:latin typeface="Lucida Console"/>
                <a:cs typeface="Lucida Console"/>
              </a:rPr>
              <a:t>: </a:t>
            </a:r>
            <a:r>
              <a:rPr sz="1800" dirty="0">
                <a:latin typeface="Lucida Console"/>
                <a:cs typeface="Lucida Console"/>
              </a:rPr>
              <a:t>f</a:t>
            </a:r>
            <a:r>
              <a:rPr sz="1800" spc="-10" dirty="0">
                <a:latin typeface="Lucida Console"/>
                <a:cs typeface="Lucida Console"/>
              </a:rPr>
              <a:t>.</a:t>
            </a:r>
            <a:r>
              <a:rPr sz="1800" dirty="0">
                <a:latin typeface="Lucida Console"/>
                <a:cs typeface="Lucida Console"/>
              </a:rPr>
              <a:t>cl</a:t>
            </a:r>
            <a:r>
              <a:rPr sz="1800" spc="-5" dirty="0">
                <a:latin typeface="Lucida Console"/>
                <a:cs typeface="Lucida Console"/>
              </a:rPr>
              <a:t>os</a:t>
            </a:r>
            <a:r>
              <a:rPr sz="1800" spc="0" dirty="0">
                <a:latin typeface="Lucida Console"/>
                <a:cs typeface="Lucida Console"/>
              </a:rPr>
              <a:t>e</a:t>
            </a:r>
            <a:r>
              <a:rPr sz="1800" spc="-10" dirty="0">
                <a:latin typeface="Lucida Console"/>
                <a:cs typeface="Lucida Console"/>
              </a:rPr>
              <a:t>()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061330" y="4389842"/>
            <a:ext cx="57785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latin typeface="Lucida Console"/>
                <a:cs typeface="Lucida Console"/>
              </a:rPr>
              <a:t>'</a:t>
            </a:r>
            <a:r>
              <a:rPr sz="1800" spc="-5" dirty="0">
                <a:latin typeface="Lucida Console"/>
                <a:cs typeface="Lucida Console"/>
              </a:rPr>
              <a:t>r')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411214" y="3150290"/>
            <a:ext cx="3328670" cy="1494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7495" indent="-264795">
              <a:lnSpc>
                <a:spcPct val="100000"/>
              </a:lnSpc>
              <a:buFont typeface="Arial"/>
              <a:buChar char="•"/>
              <a:tabLst>
                <a:tab pos="278130" algn="l"/>
              </a:tabLst>
            </a:pPr>
            <a:r>
              <a:rPr sz="1800" spc="-5" dirty="0">
                <a:latin typeface="Lucida Console"/>
                <a:cs typeface="Lucida Console"/>
              </a:rPr>
              <a:t>demo:</a:t>
            </a:r>
            <a:endParaRPr sz="1800">
              <a:latin typeface="Lucida Console"/>
              <a:cs typeface="Lucida Console"/>
            </a:endParaRPr>
          </a:p>
          <a:p>
            <a:pPr marL="829310" indent="-816610">
              <a:lnSpc>
                <a:spcPct val="100000"/>
              </a:lnSpc>
              <a:spcBef>
                <a:spcPts val="1080"/>
              </a:spcBef>
              <a:buFont typeface="Arial"/>
              <a:buChar char="•"/>
              <a:tabLst>
                <a:tab pos="829944" algn="l"/>
              </a:tabLst>
            </a:pPr>
            <a:r>
              <a:rPr sz="1800" spc="-5" dirty="0">
                <a:latin typeface="Lucida Console"/>
                <a:cs typeface="Lucida Console"/>
              </a:rPr>
              <a:t>#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with</a:t>
            </a:r>
            <a:r>
              <a:rPr sz="1800" dirty="0">
                <a:latin typeface="微软雅黑"/>
                <a:cs typeface="微软雅黑"/>
              </a:rPr>
              <a:t>语句</a:t>
            </a:r>
            <a:endParaRPr sz="1800">
              <a:latin typeface="微软雅黑"/>
              <a:cs typeface="微软雅黑"/>
            </a:endParaRPr>
          </a:p>
          <a:p>
            <a:pPr marL="829310" indent="-816610">
              <a:lnSpc>
                <a:spcPct val="100000"/>
              </a:lnSpc>
              <a:spcBef>
                <a:spcPts val="1080"/>
              </a:spcBef>
              <a:buFont typeface="Arial"/>
              <a:buChar char="•"/>
              <a:tabLst>
                <a:tab pos="829944" algn="l"/>
              </a:tabLst>
            </a:pPr>
            <a:r>
              <a:rPr sz="1800" dirty="0">
                <a:latin typeface="Lucida Console"/>
                <a:cs typeface="Lucida Console"/>
              </a:rPr>
              <a:t>w</a:t>
            </a:r>
            <a:r>
              <a:rPr sz="1800" spc="-5" dirty="0">
                <a:latin typeface="Lucida Console"/>
                <a:cs typeface="Lucida Console"/>
              </a:rPr>
              <a:t>ith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dirty="0">
                <a:latin typeface="Lucida Console"/>
                <a:cs typeface="Lucida Console"/>
              </a:rPr>
              <a:t>op</a:t>
            </a:r>
            <a:r>
              <a:rPr sz="1800" spc="-5" dirty="0">
                <a:latin typeface="Lucida Console"/>
                <a:cs typeface="Lucida Console"/>
              </a:rPr>
              <a:t>en(</a:t>
            </a:r>
            <a:r>
              <a:rPr sz="1800" dirty="0">
                <a:latin typeface="Lucida Console"/>
                <a:cs typeface="Lucida Console"/>
              </a:rPr>
              <a:t>'1</a:t>
            </a:r>
            <a:r>
              <a:rPr sz="1800" spc="-10" dirty="0">
                <a:latin typeface="Lucida Console"/>
                <a:cs typeface="Lucida Console"/>
              </a:rPr>
              <a:t>.</a:t>
            </a:r>
            <a:r>
              <a:rPr sz="1800" dirty="0">
                <a:latin typeface="Lucida Console"/>
                <a:cs typeface="Lucida Console"/>
              </a:rPr>
              <a:t>tx</a:t>
            </a:r>
            <a:r>
              <a:rPr sz="1800" spc="-5" dirty="0">
                <a:latin typeface="Lucida Console"/>
                <a:cs typeface="Lucida Console"/>
              </a:rPr>
              <a:t>t',</a:t>
            </a:r>
            <a:endParaRPr sz="1800">
              <a:latin typeface="Lucida Console"/>
              <a:cs typeface="Lucida Console"/>
            </a:endParaRPr>
          </a:p>
          <a:p>
            <a:pPr marL="829310" indent="-816610">
              <a:lnSpc>
                <a:spcPct val="100000"/>
              </a:lnSpc>
              <a:spcBef>
                <a:spcPts val="1080"/>
              </a:spcBef>
              <a:buFont typeface="Arial"/>
              <a:buChar char="•"/>
              <a:tabLst>
                <a:tab pos="829944" algn="l"/>
              </a:tabLst>
            </a:pPr>
            <a:r>
              <a:rPr sz="1800" dirty="0">
                <a:latin typeface="Lucida Console"/>
                <a:cs typeface="Lucida Console"/>
              </a:rPr>
              <a:t>p</a:t>
            </a:r>
            <a:r>
              <a:rPr sz="1800" spc="-5" dirty="0">
                <a:latin typeface="Lucida Console"/>
                <a:cs typeface="Lucida Console"/>
              </a:rPr>
              <a:t>ri</a:t>
            </a:r>
            <a:r>
              <a:rPr sz="1800" dirty="0">
                <a:latin typeface="Lucida Console"/>
                <a:cs typeface="Lucida Console"/>
              </a:rPr>
              <a:t>n</a:t>
            </a:r>
            <a:r>
              <a:rPr sz="1800" spc="-5" dirty="0">
                <a:latin typeface="Lucida Console"/>
                <a:cs typeface="Lucida Console"/>
              </a:rPr>
              <a:t>t</a:t>
            </a:r>
            <a:r>
              <a:rPr sz="1800" dirty="0">
                <a:latin typeface="Lucida Console"/>
                <a:cs typeface="Lucida Console"/>
              </a:rPr>
              <a:t>(f</a:t>
            </a:r>
            <a:r>
              <a:rPr sz="1800" spc="-10" dirty="0">
                <a:latin typeface="Lucida Console"/>
                <a:cs typeface="Lucida Console"/>
              </a:rPr>
              <a:t>.</a:t>
            </a:r>
            <a:r>
              <a:rPr sz="1800" dirty="0">
                <a:latin typeface="Lucida Console"/>
                <a:cs typeface="Lucida Console"/>
              </a:rPr>
              <a:t>r</a:t>
            </a:r>
            <a:r>
              <a:rPr sz="1800" spc="-5" dirty="0">
                <a:latin typeface="Lucida Console"/>
                <a:cs typeface="Lucida Console"/>
              </a:rPr>
              <a:t>ea</a:t>
            </a:r>
            <a:r>
              <a:rPr sz="1800" dirty="0">
                <a:latin typeface="Lucida Console"/>
                <a:cs typeface="Lucida Console"/>
              </a:rPr>
              <a:t>d</a:t>
            </a:r>
            <a:r>
              <a:rPr sz="1800" spc="-5" dirty="0">
                <a:latin typeface="Lucida Console"/>
                <a:cs typeface="Lucida Console"/>
              </a:rPr>
              <a:t>())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852786" y="3978362"/>
            <a:ext cx="57785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latin typeface="Lucida Console"/>
                <a:cs typeface="Lucida Console"/>
              </a:rPr>
              <a:t>'</a:t>
            </a:r>
            <a:r>
              <a:rPr sz="1800" spc="-5" dirty="0">
                <a:latin typeface="Lucida Console"/>
                <a:cs typeface="Lucida Console"/>
              </a:rPr>
              <a:t>r')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543413" y="3978362"/>
            <a:ext cx="716915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latin typeface="Lucida Console"/>
                <a:cs typeface="Lucida Console"/>
              </a:rPr>
              <a:t>a</a:t>
            </a:r>
            <a:r>
              <a:rPr sz="1800" spc="-5" dirty="0">
                <a:latin typeface="Lucida Console"/>
                <a:cs typeface="Lucida Console"/>
              </a:rPr>
              <a:t>s</a:t>
            </a:r>
            <a:r>
              <a:rPr sz="1800" dirty="0">
                <a:latin typeface="Lucida Console"/>
                <a:cs typeface="Lucida Console"/>
              </a:rPr>
              <a:t> f</a:t>
            </a:r>
            <a:r>
              <a:rPr sz="1800" spc="-5" dirty="0">
                <a:latin typeface="Lucida Console"/>
                <a:cs typeface="Lucida Console"/>
              </a:rPr>
              <a:t>:</a:t>
            </a:r>
            <a:endParaRPr sz="1800">
              <a:latin typeface="Lucida Console"/>
              <a:cs typeface="Lucida Console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10202545" cy="30956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w</a:t>
            </a:r>
            <a:r>
              <a:rPr sz="2000" spc="-10" dirty="0">
                <a:latin typeface="微软雅黑"/>
                <a:cs typeface="微软雅黑"/>
              </a:rPr>
              <a:t>i</a:t>
            </a:r>
            <a:r>
              <a:rPr sz="2000" dirty="0">
                <a:latin typeface="微软雅黑"/>
                <a:cs typeface="微软雅黑"/>
              </a:rPr>
              <a:t>t</a:t>
            </a:r>
            <a:r>
              <a:rPr sz="2000" spc="-5" dirty="0">
                <a:latin typeface="微软雅黑"/>
                <a:cs typeface="微软雅黑"/>
              </a:rPr>
              <a:t>h</a:t>
            </a:r>
            <a:r>
              <a:rPr sz="2000" dirty="0">
                <a:latin typeface="微软雅黑"/>
                <a:cs typeface="微软雅黑"/>
              </a:rPr>
              <a:t>语句写入tx</a:t>
            </a:r>
            <a:r>
              <a:rPr sz="2000" spc="-5" dirty="0">
                <a:latin typeface="微软雅黑"/>
                <a:cs typeface="微软雅黑"/>
              </a:rPr>
              <a:t>t</a:t>
            </a:r>
            <a:r>
              <a:rPr sz="2000" dirty="0">
                <a:latin typeface="微软雅黑"/>
                <a:cs typeface="微软雅黑"/>
              </a:rPr>
              <a:t>文件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2000">
              <a:latin typeface="Times New Roman"/>
              <a:cs typeface="Times New Roman"/>
            </a:endParaRPr>
          </a:p>
          <a:p>
            <a:pPr marL="605155" indent="-265430">
              <a:lnSpc>
                <a:spcPts val="2155"/>
              </a:lnSpc>
              <a:buFont typeface="Arial"/>
              <a:buChar char="•"/>
              <a:tabLst>
                <a:tab pos="605790" algn="l"/>
              </a:tabLst>
            </a:pP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10" dirty="0">
                <a:latin typeface="Lucida Console"/>
                <a:cs typeface="Lucida Console"/>
              </a:rPr>
              <a:t>with</a:t>
            </a:r>
            <a:r>
              <a:rPr sz="1800" dirty="0">
                <a:latin typeface="微软雅黑"/>
                <a:cs typeface="微软雅黑"/>
              </a:rPr>
              <a:t>语句</a:t>
            </a:r>
            <a:endParaRPr sz="1800">
              <a:latin typeface="微软雅黑"/>
              <a:cs typeface="微软雅黑"/>
            </a:endParaRPr>
          </a:p>
          <a:p>
            <a:pPr marL="1295400" indent="-955675">
              <a:lnSpc>
                <a:spcPts val="2155"/>
              </a:lnSpc>
              <a:buFont typeface="Arial"/>
              <a:buChar char="•"/>
              <a:tabLst>
                <a:tab pos="1296035" algn="l"/>
              </a:tabLst>
            </a:pPr>
            <a:r>
              <a:rPr sz="1800" spc="-5" dirty="0">
                <a:latin typeface="Lucida Console"/>
                <a:cs typeface="Lucida Console"/>
              </a:rPr>
              <a:t>fi</a:t>
            </a:r>
            <a:r>
              <a:rPr sz="1800" dirty="0">
                <a:latin typeface="Lucida Console"/>
                <a:cs typeface="Lucida Console"/>
              </a:rPr>
              <a:t>l</a:t>
            </a:r>
            <a:r>
              <a:rPr sz="1800" spc="-5" dirty="0">
                <a:latin typeface="Lucida Console"/>
                <a:cs typeface="Lucida Console"/>
              </a:rPr>
              <a:t>e_</a:t>
            </a:r>
            <a:r>
              <a:rPr sz="1800" dirty="0">
                <a:latin typeface="Lucida Console"/>
                <a:cs typeface="Lucida Console"/>
              </a:rPr>
              <a:t>n</a:t>
            </a:r>
            <a:r>
              <a:rPr sz="1800" spc="-5" dirty="0">
                <a:latin typeface="Lucida Console"/>
                <a:cs typeface="Lucida Console"/>
              </a:rPr>
              <a:t>ame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=</a:t>
            </a:r>
            <a:r>
              <a:rPr sz="1800" dirty="0">
                <a:latin typeface="Lucida Console"/>
                <a:cs typeface="Lucida Console"/>
              </a:rPr>
              <a:t> '1</a:t>
            </a:r>
            <a:r>
              <a:rPr sz="1800" spc="-10" dirty="0">
                <a:latin typeface="Lucida Console"/>
                <a:cs typeface="Lucida Console"/>
              </a:rPr>
              <a:t>.</a:t>
            </a:r>
            <a:r>
              <a:rPr sz="1800" dirty="0">
                <a:latin typeface="Lucida Console"/>
                <a:cs typeface="Lucida Console"/>
              </a:rPr>
              <a:t>tx</a:t>
            </a:r>
            <a:r>
              <a:rPr sz="1800" spc="-5" dirty="0">
                <a:latin typeface="Lucida Console"/>
                <a:cs typeface="Lucida Console"/>
              </a:rPr>
              <a:t>t'</a:t>
            </a:r>
            <a:endParaRPr sz="1800">
              <a:latin typeface="Lucida Console"/>
              <a:cs typeface="Lucida Console"/>
            </a:endParaRPr>
          </a:p>
          <a:p>
            <a:pPr marL="1295400" indent="-955675">
              <a:lnSpc>
                <a:spcPct val="100000"/>
              </a:lnSpc>
              <a:buFont typeface="Arial"/>
              <a:buChar char="•"/>
              <a:tabLst>
                <a:tab pos="1296035" algn="l"/>
              </a:tabLst>
            </a:pPr>
            <a:r>
              <a:rPr sz="1800" spc="-5" dirty="0">
                <a:latin typeface="Lucida Console"/>
                <a:cs typeface="Lucida Console"/>
              </a:rPr>
              <a:t>wi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5" dirty="0">
                <a:latin typeface="Lucida Console"/>
                <a:cs typeface="Lucida Console"/>
              </a:rPr>
              <a:t>h</a:t>
            </a:r>
            <a:r>
              <a:rPr sz="1800" dirty="0">
                <a:latin typeface="Lucida Console"/>
                <a:cs typeface="Lucida Console"/>
              </a:rPr>
              <a:t> o</a:t>
            </a:r>
            <a:r>
              <a:rPr sz="1800" spc="-5" dirty="0">
                <a:latin typeface="Lucida Console"/>
                <a:cs typeface="Lucida Console"/>
              </a:rPr>
              <a:t>pen</a:t>
            </a:r>
            <a:r>
              <a:rPr sz="1800" dirty="0">
                <a:latin typeface="Lucida Console"/>
                <a:cs typeface="Lucida Console"/>
              </a:rPr>
              <a:t>(f</a:t>
            </a:r>
            <a:r>
              <a:rPr sz="1800" spc="-5" dirty="0">
                <a:latin typeface="Lucida Console"/>
                <a:cs typeface="Lucida Console"/>
              </a:rPr>
              <a:t>il</a:t>
            </a:r>
            <a:r>
              <a:rPr sz="1800" dirty="0">
                <a:latin typeface="Lucida Console"/>
                <a:cs typeface="Lucida Console"/>
              </a:rPr>
              <a:t>e</a:t>
            </a:r>
            <a:r>
              <a:rPr sz="1800" spc="-5" dirty="0">
                <a:latin typeface="Lucida Console"/>
                <a:cs typeface="Lucida Console"/>
              </a:rPr>
              <a:t>_n</a:t>
            </a:r>
            <a:r>
              <a:rPr sz="1800" dirty="0">
                <a:latin typeface="Lucida Console"/>
                <a:cs typeface="Lucida Console"/>
              </a:rPr>
              <a:t>a</a:t>
            </a:r>
            <a:r>
              <a:rPr sz="1800" spc="-5" dirty="0">
                <a:latin typeface="Lucida Console"/>
                <a:cs typeface="Lucida Console"/>
              </a:rPr>
              <a:t>m</a:t>
            </a:r>
            <a:r>
              <a:rPr sz="1800" dirty="0">
                <a:latin typeface="Lucida Console"/>
                <a:cs typeface="Lucida Console"/>
              </a:rPr>
              <a:t>e</a:t>
            </a:r>
            <a:r>
              <a:rPr sz="1800" spc="-5" dirty="0">
                <a:latin typeface="Lucida Console"/>
                <a:cs typeface="Lucida Console"/>
              </a:rPr>
              <a:t>,</a:t>
            </a:r>
            <a:r>
              <a:rPr sz="1800" dirty="0">
                <a:latin typeface="Lucida Console"/>
                <a:cs typeface="Lucida Console"/>
              </a:rPr>
              <a:t> </a:t>
            </a:r>
            <a:r>
              <a:rPr sz="1800" spc="5" dirty="0">
                <a:latin typeface="Lucida Console"/>
                <a:cs typeface="Lucida Console"/>
              </a:rPr>
              <a:t>'</a:t>
            </a:r>
            <a:r>
              <a:rPr sz="1800" dirty="0">
                <a:latin typeface="Lucida Console"/>
                <a:cs typeface="Lucida Console"/>
              </a:rPr>
              <a:t>w’,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dirty="0">
                <a:latin typeface="Lucida Console"/>
                <a:cs typeface="Lucida Console"/>
              </a:rPr>
              <a:t>en</a:t>
            </a:r>
            <a:r>
              <a:rPr sz="1800" spc="-5" dirty="0">
                <a:latin typeface="Lucida Console"/>
                <a:cs typeface="Lucida Console"/>
              </a:rPr>
              <a:t>codi</a:t>
            </a:r>
            <a:r>
              <a:rPr sz="1800" dirty="0">
                <a:latin typeface="Lucida Console"/>
                <a:cs typeface="Lucida Console"/>
              </a:rPr>
              <a:t>n</a:t>
            </a:r>
            <a:r>
              <a:rPr sz="1800" spc="-5" dirty="0">
                <a:latin typeface="Lucida Console"/>
                <a:cs typeface="Lucida Console"/>
              </a:rPr>
              <a:t>g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=</a:t>
            </a:r>
            <a:r>
              <a:rPr sz="1800" dirty="0">
                <a:latin typeface="Lucida Console"/>
                <a:cs typeface="Lucida Console"/>
              </a:rPr>
              <a:t> 'g</a:t>
            </a:r>
            <a:r>
              <a:rPr sz="1800" spc="-5" dirty="0">
                <a:latin typeface="Lucida Console"/>
                <a:cs typeface="Lucida Console"/>
              </a:rPr>
              <a:t>b</a:t>
            </a:r>
            <a:r>
              <a:rPr sz="1800" dirty="0">
                <a:latin typeface="Lucida Console"/>
                <a:cs typeface="Lucida Console"/>
              </a:rPr>
              <a:t>k</a:t>
            </a:r>
            <a:r>
              <a:rPr sz="1800" spc="-10" dirty="0">
                <a:latin typeface="Lucida Console"/>
                <a:cs typeface="Lucida Console"/>
              </a:rPr>
              <a:t>’</a:t>
            </a:r>
            <a:r>
              <a:rPr sz="1800" dirty="0">
                <a:latin typeface="Lucida Console"/>
                <a:cs typeface="Lucida Console"/>
              </a:rPr>
              <a:t>)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a</a:t>
            </a:r>
            <a:r>
              <a:rPr sz="1800" spc="-5" dirty="0">
                <a:latin typeface="Lucida Console"/>
                <a:cs typeface="Lucida Console"/>
              </a:rPr>
              <a:t>s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spc="-5" dirty="0">
                <a:latin typeface="Lucida Console"/>
                <a:cs typeface="Lucida Console"/>
              </a:rPr>
              <a:t>:</a:t>
            </a:r>
            <a:endParaRPr sz="1800">
              <a:latin typeface="Lucida Console"/>
              <a:cs typeface="Lucida Console"/>
            </a:endParaRPr>
          </a:p>
          <a:p>
            <a:pPr marL="339725">
              <a:lnSpc>
                <a:spcPct val="100000"/>
              </a:lnSpc>
              <a:tabLst>
                <a:tab pos="1847214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Lucida Console"/>
                <a:cs typeface="Lucida Console"/>
              </a:rPr>
              <a:t>f.</a:t>
            </a:r>
            <a:r>
              <a:rPr sz="1800" spc="-5" dirty="0">
                <a:latin typeface="Lucida Console"/>
                <a:cs typeface="Lucida Console"/>
              </a:rPr>
              <a:t>writ</a:t>
            </a:r>
            <a:r>
              <a:rPr sz="1800" spc="0" dirty="0">
                <a:latin typeface="Lucida Console"/>
                <a:cs typeface="Lucida Console"/>
              </a:rPr>
              <a:t>e</a:t>
            </a:r>
            <a:r>
              <a:rPr sz="1800" spc="-10" dirty="0">
                <a:latin typeface="Lucida Console"/>
                <a:cs typeface="Lucida Console"/>
              </a:rPr>
              <a:t>(</a:t>
            </a:r>
            <a:r>
              <a:rPr sz="1800" dirty="0">
                <a:latin typeface="Lucida Console"/>
                <a:cs typeface="Lucida Console"/>
              </a:rPr>
              <a:t>'0</a:t>
            </a:r>
            <a:r>
              <a:rPr sz="1800" spc="-5" dirty="0">
                <a:latin typeface="Lucida Console"/>
                <a:cs typeface="Lucida Console"/>
              </a:rPr>
              <a:t>65</a:t>
            </a:r>
            <a:r>
              <a:rPr sz="1800" dirty="0">
                <a:latin typeface="Lucida Console"/>
                <a:cs typeface="Lucida Console"/>
              </a:rPr>
              <a:t>,</a:t>
            </a:r>
            <a:r>
              <a:rPr sz="1800" spc="-5" dirty="0">
                <a:latin typeface="Lucida Console"/>
                <a:cs typeface="Lucida Console"/>
              </a:rPr>
              <a:t>Mike</a:t>
            </a:r>
            <a:r>
              <a:rPr sz="1800" dirty="0">
                <a:latin typeface="Lucida Console"/>
                <a:cs typeface="Lucida Console"/>
              </a:rPr>
              <a:t>,</a:t>
            </a:r>
            <a:r>
              <a:rPr sz="1800" spc="-5" dirty="0">
                <a:latin typeface="Lucida Console"/>
                <a:cs typeface="Lucida Console"/>
              </a:rPr>
              <a:t>Je</a:t>
            </a:r>
            <a:r>
              <a:rPr sz="1800" dirty="0">
                <a:latin typeface="Lucida Console"/>
                <a:cs typeface="Lucida Console"/>
              </a:rPr>
              <a:t>r</a:t>
            </a:r>
            <a:r>
              <a:rPr sz="1800" spc="-5" dirty="0">
                <a:latin typeface="Lucida Console"/>
                <a:cs typeface="Lucida Console"/>
              </a:rPr>
              <a:t>ry</a:t>
            </a:r>
            <a:r>
              <a:rPr sz="1800" spc="5" dirty="0">
                <a:latin typeface="Lucida Console"/>
                <a:cs typeface="Lucida Console"/>
              </a:rPr>
              <a:t>,</a:t>
            </a:r>
            <a:r>
              <a:rPr sz="1800" spc="-10" dirty="0">
                <a:latin typeface="Lucida Console"/>
                <a:cs typeface="Lucida Console"/>
              </a:rPr>
              <a:t>8</a:t>
            </a:r>
            <a:r>
              <a:rPr sz="1800" dirty="0">
                <a:latin typeface="Lucida Console"/>
                <a:cs typeface="Lucida Console"/>
              </a:rPr>
              <a:t>6</a:t>
            </a:r>
            <a:r>
              <a:rPr sz="1800" spc="-10" dirty="0">
                <a:latin typeface="Lucida Console"/>
                <a:cs typeface="Lucida Console"/>
              </a:rPr>
              <a:t>,</a:t>
            </a:r>
            <a:r>
              <a:rPr sz="1800" dirty="0">
                <a:latin typeface="Lucida Console"/>
                <a:cs typeface="Lucida Console"/>
              </a:rPr>
              <a:t>91</a:t>
            </a:r>
            <a:r>
              <a:rPr sz="1800" spc="-10" dirty="0">
                <a:latin typeface="Lucida Console"/>
                <a:cs typeface="Lucida Console"/>
              </a:rPr>
              <a:t>,</a:t>
            </a:r>
            <a:r>
              <a:rPr sz="1800" dirty="0">
                <a:latin typeface="Lucida Console"/>
                <a:cs typeface="Lucida Console"/>
              </a:rPr>
              <a:t>95</a:t>
            </a:r>
            <a:r>
              <a:rPr sz="1800" spc="-10" dirty="0">
                <a:latin typeface="Lucida Console"/>
                <a:cs typeface="Lucida Console"/>
              </a:rPr>
              <a:t>\</a:t>
            </a:r>
            <a:r>
              <a:rPr sz="1800" dirty="0">
                <a:latin typeface="Lucida Console"/>
                <a:cs typeface="Lucida Console"/>
              </a:rPr>
              <a:t>n')</a:t>
            </a:r>
            <a:endParaRPr sz="1800">
              <a:latin typeface="Lucida Console"/>
              <a:cs typeface="Lucida Console"/>
            </a:endParaRPr>
          </a:p>
          <a:p>
            <a:pPr marL="339725">
              <a:lnSpc>
                <a:spcPct val="100000"/>
              </a:lnSpc>
              <a:tabLst>
                <a:tab pos="1847214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Lucida Console"/>
                <a:cs typeface="Lucida Console"/>
              </a:rPr>
              <a:t>f.</a:t>
            </a:r>
            <a:r>
              <a:rPr sz="1800" spc="-5" dirty="0">
                <a:latin typeface="Lucida Console"/>
                <a:cs typeface="Lucida Console"/>
              </a:rPr>
              <a:t>writ</a:t>
            </a:r>
            <a:r>
              <a:rPr sz="1800" spc="0" dirty="0">
                <a:latin typeface="Lucida Console"/>
                <a:cs typeface="Lucida Console"/>
              </a:rPr>
              <a:t>e</a:t>
            </a:r>
            <a:r>
              <a:rPr sz="1800" spc="-10" dirty="0">
                <a:latin typeface="Lucida Console"/>
                <a:cs typeface="Lucida Console"/>
              </a:rPr>
              <a:t>(</a:t>
            </a:r>
            <a:r>
              <a:rPr sz="1800" dirty="0">
                <a:latin typeface="Lucida Console"/>
                <a:cs typeface="Lucida Console"/>
              </a:rPr>
              <a:t>'0</a:t>
            </a:r>
            <a:r>
              <a:rPr sz="1800" spc="-5" dirty="0">
                <a:latin typeface="Lucida Console"/>
                <a:cs typeface="Lucida Console"/>
              </a:rPr>
              <a:t>70</a:t>
            </a:r>
            <a:r>
              <a:rPr sz="1800" dirty="0">
                <a:latin typeface="Lucida Console"/>
                <a:cs typeface="Lucida Console"/>
              </a:rPr>
              <a:t>,</a:t>
            </a:r>
            <a:r>
              <a:rPr sz="1800" spc="-5" dirty="0">
                <a:latin typeface="Lucida Console"/>
                <a:cs typeface="Lucida Console"/>
              </a:rPr>
              <a:t>Jane</a:t>
            </a:r>
            <a:r>
              <a:rPr sz="1800" dirty="0">
                <a:latin typeface="Lucida Console"/>
                <a:cs typeface="Lucida Console"/>
              </a:rPr>
              <a:t>,</a:t>
            </a:r>
            <a:r>
              <a:rPr sz="1800" spc="-5" dirty="0">
                <a:latin typeface="Lucida Console"/>
                <a:cs typeface="Lucida Console"/>
              </a:rPr>
              <a:t>To</a:t>
            </a:r>
            <a:r>
              <a:rPr sz="1800" dirty="0">
                <a:latin typeface="Lucida Console"/>
                <a:cs typeface="Lucida Console"/>
              </a:rPr>
              <a:t>m</a:t>
            </a:r>
            <a:r>
              <a:rPr sz="1800" spc="-5" dirty="0">
                <a:latin typeface="Lucida Console"/>
                <a:cs typeface="Lucida Console"/>
              </a:rPr>
              <a:t>,</a:t>
            </a:r>
            <a:r>
              <a:rPr sz="1800" dirty="0">
                <a:latin typeface="Lucida Console"/>
                <a:cs typeface="Lucida Console"/>
              </a:rPr>
              <a:t>90</a:t>
            </a:r>
            <a:r>
              <a:rPr sz="1800" spc="-10" dirty="0">
                <a:latin typeface="Lucida Console"/>
                <a:cs typeface="Lucida Console"/>
              </a:rPr>
              <a:t>,</a:t>
            </a:r>
            <a:r>
              <a:rPr sz="1800" dirty="0">
                <a:latin typeface="Lucida Console"/>
                <a:cs typeface="Lucida Console"/>
              </a:rPr>
              <a:t>7</a:t>
            </a:r>
            <a:r>
              <a:rPr sz="1800" spc="-10" dirty="0">
                <a:latin typeface="Lucida Console"/>
                <a:cs typeface="Lucida Console"/>
              </a:rPr>
              <a:t>9</a:t>
            </a:r>
            <a:r>
              <a:rPr sz="1800" dirty="0">
                <a:latin typeface="Lucida Console"/>
                <a:cs typeface="Lucida Console"/>
              </a:rPr>
              <a:t>,8</a:t>
            </a:r>
            <a:r>
              <a:rPr sz="1800" spc="-10" dirty="0">
                <a:latin typeface="Lucida Console"/>
                <a:cs typeface="Lucida Console"/>
              </a:rPr>
              <a:t>7</a:t>
            </a:r>
            <a:r>
              <a:rPr sz="1800" dirty="0">
                <a:latin typeface="Lucida Console"/>
                <a:cs typeface="Lucida Console"/>
              </a:rPr>
              <a:t>\n</a:t>
            </a:r>
            <a:r>
              <a:rPr sz="1800" spc="-5" dirty="0">
                <a:latin typeface="Lucida Console"/>
                <a:cs typeface="Lucida Console"/>
              </a:rPr>
              <a:t>')</a:t>
            </a:r>
            <a:endParaRPr sz="1800">
              <a:latin typeface="Lucida Console"/>
              <a:cs typeface="Lucida Console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要写入特定编码的文本文件，请给ope</a:t>
            </a:r>
            <a:r>
              <a:rPr sz="1800" spc="-10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函数传入</a:t>
            </a:r>
            <a:r>
              <a:rPr sz="1800" spc="-5" dirty="0">
                <a:latin typeface="微软雅黑"/>
                <a:cs typeface="微软雅黑"/>
              </a:rPr>
              <a:t>en</a:t>
            </a:r>
            <a:r>
              <a:rPr sz="1800" spc="-10" dirty="0">
                <a:latin typeface="微软雅黑"/>
                <a:cs typeface="微软雅黑"/>
              </a:rPr>
              <a:t>c</a:t>
            </a:r>
            <a:r>
              <a:rPr sz="1800" spc="-5" dirty="0">
                <a:latin typeface="微软雅黑"/>
                <a:cs typeface="微软雅黑"/>
              </a:rPr>
              <a:t>odi</a:t>
            </a:r>
            <a:r>
              <a:rPr sz="1800" spc="-15" dirty="0">
                <a:latin typeface="微软雅黑"/>
                <a:cs typeface="微软雅黑"/>
              </a:rPr>
              <a:t>n</a:t>
            </a:r>
            <a:r>
              <a:rPr sz="1800" spc="-5" dirty="0">
                <a:latin typeface="微软雅黑"/>
                <a:cs typeface="微软雅黑"/>
              </a:rPr>
              <a:t>g</a:t>
            </a:r>
            <a:r>
              <a:rPr sz="1800" dirty="0">
                <a:latin typeface="微软雅黑"/>
                <a:cs typeface="微软雅黑"/>
              </a:rPr>
              <a:t>参数，将字符串自动转换成指定编码。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给文件添加内容，需要以附加模式（</a:t>
            </a:r>
            <a:r>
              <a:rPr sz="1800" spc="-5" dirty="0">
                <a:latin typeface="微软雅黑"/>
                <a:cs typeface="微软雅黑"/>
              </a:rPr>
              <a:t>a）打开文件。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12</a:t>
            </a:fld>
            <a:endParaRPr spc="-5"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tx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t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文件读写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70610" y="4600947"/>
            <a:ext cx="2914650" cy="13481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55"/>
              </a:lnSpc>
            </a:pP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对文件添加内容</a:t>
            </a:r>
            <a:endParaRPr sz="1800">
              <a:latin typeface="微软雅黑"/>
              <a:cs typeface="微软雅黑"/>
            </a:endParaRPr>
          </a:p>
          <a:p>
            <a:pPr marL="277495" indent="-264795">
              <a:lnSpc>
                <a:spcPts val="2155"/>
              </a:lnSpc>
              <a:buFont typeface="Arial"/>
              <a:buChar char="•"/>
              <a:tabLst>
                <a:tab pos="278130" algn="l"/>
              </a:tabLst>
            </a:pPr>
            <a:r>
              <a:rPr sz="1800" spc="-5" dirty="0">
                <a:latin typeface="Lucida Console"/>
                <a:cs typeface="Lucida Console"/>
              </a:rPr>
              <a:t>file</a:t>
            </a:r>
            <a:r>
              <a:rPr sz="1800" dirty="0">
                <a:latin typeface="Lucida Console"/>
                <a:cs typeface="Lucida Console"/>
              </a:rPr>
              <a:t>_</a:t>
            </a:r>
            <a:r>
              <a:rPr sz="1800" spc="-5" dirty="0">
                <a:latin typeface="Lucida Console"/>
                <a:cs typeface="Lucida Console"/>
              </a:rPr>
              <a:t>na</a:t>
            </a:r>
            <a:r>
              <a:rPr sz="1800" dirty="0">
                <a:latin typeface="Lucida Console"/>
                <a:cs typeface="Lucida Console"/>
              </a:rPr>
              <a:t>m</a:t>
            </a:r>
            <a:r>
              <a:rPr sz="1800" spc="-5" dirty="0">
                <a:latin typeface="Lucida Console"/>
                <a:cs typeface="Lucida Console"/>
              </a:rPr>
              <a:t>e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=</a:t>
            </a:r>
            <a:r>
              <a:rPr sz="1800" dirty="0">
                <a:latin typeface="Lucida Console"/>
                <a:cs typeface="Lucida Console"/>
              </a:rPr>
              <a:t> '</a:t>
            </a:r>
            <a:r>
              <a:rPr sz="1800" spc="-10" dirty="0">
                <a:latin typeface="Lucida Console"/>
                <a:cs typeface="Lucida Console"/>
              </a:rPr>
              <a:t>1</a:t>
            </a:r>
            <a:r>
              <a:rPr sz="1800" dirty="0">
                <a:latin typeface="Lucida Console"/>
                <a:cs typeface="Lucida Console"/>
              </a:rPr>
              <a:t>.t</a:t>
            </a:r>
            <a:r>
              <a:rPr sz="1800" spc="-5" dirty="0">
                <a:latin typeface="Lucida Console"/>
                <a:cs typeface="Lucida Console"/>
              </a:rPr>
              <a:t>xt'</a:t>
            </a:r>
            <a:endParaRPr sz="1800">
              <a:latin typeface="Lucida Console"/>
              <a:cs typeface="Lucida Console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35786" y="5150712"/>
            <a:ext cx="577215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latin typeface="Lucida Console"/>
                <a:cs typeface="Lucida Console"/>
              </a:rPr>
              <a:t>w</a:t>
            </a:r>
            <a:r>
              <a:rPr sz="1800" dirty="0">
                <a:latin typeface="Lucida Console"/>
                <a:cs typeface="Lucida Console"/>
              </a:rPr>
              <a:t>ith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26514" y="5150712"/>
            <a:ext cx="5274310" cy="803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800" spc="-10" dirty="0">
                <a:latin typeface="Lucida Console"/>
                <a:cs typeface="Lucida Console"/>
              </a:rPr>
              <a:t>o</a:t>
            </a:r>
            <a:r>
              <a:rPr sz="1800" dirty="0">
                <a:latin typeface="Lucida Console"/>
                <a:cs typeface="Lucida Console"/>
              </a:rPr>
              <a:t>p</a:t>
            </a:r>
            <a:r>
              <a:rPr sz="1800" spc="5" dirty="0">
                <a:latin typeface="Lucida Console"/>
                <a:cs typeface="Lucida Console"/>
              </a:rPr>
              <a:t>e</a:t>
            </a:r>
            <a:r>
              <a:rPr sz="1800" spc="-10" dirty="0">
                <a:latin typeface="Lucida Console"/>
                <a:cs typeface="Lucida Console"/>
              </a:rPr>
              <a:t>n</a:t>
            </a:r>
            <a:r>
              <a:rPr sz="1800" spc="5" dirty="0">
                <a:latin typeface="Lucida Console"/>
                <a:cs typeface="Lucida Console"/>
              </a:rPr>
              <a:t>(</a:t>
            </a:r>
            <a:r>
              <a:rPr sz="1800" dirty="0">
                <a:latin typeface="Lucida Console"/>
                <a:cs typeface="Lucida Console"/>
              </a:rPr>
              <a:t>file_</a:t>
            </a:r>
            <a:r>
              <a:rPr sz="1800" spc="5" dirty="0">
                <a:latin typeface="Lucida Console"/>
                <a:cs typeface="Lucida Console"/>
              </a:rPr>
              <a:t>n</a:t>
            </a:r>
            <a:r>
              <a:rPr sz="1800" spc="-10" dirty="0">
                <a:latin typeface="Lucida Console"/>
                <a:cs typeface="Lucida Console"/>
              </a:rPr>
              <a:t>a</a:t>
            </a:r>
            <a:r>
              <a:rPr sz="1800" dirty="0">
                <a:latin typeface="Lucida Console"/>
                <a:cs typeface="Lucida Console"/>
              </a:rPr>
              <a:t>m</a:t>
            </a:r>
            <a:r>
              <a:rPr sz="1800" spc="15" dirty="0">
                <a:latin typeface="Lucida Console"/>
                <a:cs typeface="Lucida Console"/>
              </a:rPr>
              <a:t>e</a:t>
            </a:r>
            <a:r>
              <a:rPr sz="1800" dirty="0">
                <a:latin typeface="Lucida Console"/>
                <a:cs typeface="Lucida Console"/>
              </a:rPr>
              <a:t>, 'a') </a:t>
            </a:r>
            <a:r>
              <a:rPr sz="1800" spc="5" dirty="0">
                <a:latin typeface="Lucida Console"/>
                <a:cs typeface="Lucida Console"/>
              </a:rPr>
              <a:t>a</a:t>
            </a:r>
            <a:r>
              <a:rPr sz="1800" dirty="0">
                <a:latin typeface="Lucida Console"/>
                <a:cs typeface="Lucida Console"/>
              </a:rPr>
              <a:t>s </a:t>
            </a:r>
            <a:r>
              <a:rPr sz="1800" spc="5" dirty="0">
                <a:latin typeface="Lucida Console"/>
                <a:cs typeface="Lucida Console"/>
              </a:rPr>
              <a:t>f</a:t>
            </a:r>
            <a:r>
              <a:rPr sz="1800" dirty="0">
                <a:latin typeface="Lucida Console"/>
                <a:cs typeface="Lucida Console"/>
              </a:rPr>
              <a:t>: </a:t>
            </a: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dirty="0">
                <a:latin typeface="Lucida Console"/>
                <a:cs typeface="Lucida Console"/>
              </a:rPr>
              <a:t>.w</a:t>
            </a:r>
            <a:r>
              <a:rPr sz="1800" spc="-5" dirty="0">
                <a:latin typeface="Lucida Console"/>
                <a:cs typeface="Lucida Console"/>
              </a:rPr>
              <a:t>ri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10" dirty="0">
                <a:latin typeface="Lucida Console"/>
                <a:cs typeface="Lucida Console"/>
              </a:rPr>
              <a:t>e</a:t>
            </a:r>
            <a:r>
              <a:rPr sz="1800" dirty="0">
                <a:latin typeface="Lucida Console"/>
                <a:cs typeface="Lucida Console"/>
              </a:rPr>
              <a:t>(</a:t>
            </a:r>
            <a:r>
              <a:rPr sz="1800" spc="-10" dirty="0">
                <a:latin typeface="Lucida Console"/>
                <a:cs typeface="Lucida Console"/>
              </a:rPr>
              <a:t>'</a:t>
            </a:r>
            <a:r>
              <a:rPr sz="1800" dirty="0">
                <a:latin typeface="Lucida Console"/>
                <a:cs typeface="Lucida Console"/>
              </a:rPr>
              <a:t>08</a:t>
            </a:r>
            <a:r>
              <a:rPr sz="1800" spc="-10" dirty="0">
                <a:latin typeface="Lucida Console"/>
                <a:cs typeface="Lucida Console"/>
              </a:rPr>
              <a:t>2</a:t>
            </a:r>
            <a:r>
              <a:rPr sz="1800" dirty="0">
                <a:latin typeface="Lucida Console"/>
                <a:cs typeface="Lucida Console"/>
              </a:rPr>
              <a:t>,J</a:t>
            </a:r>
            <a:r>
              <a:rPr sz="1800" spc="-5" dirty="0">
                <a:latin typeface="Lucida Console"/>
                <a:cs typeface="Lucida Console"/>
              </a:rPr>
              <a:t>ac</a:t>
            </a:r>
            <a:r>
              <a:rPr sz="1800" dirty="0">
                <a:latin typeface="Lucida Console"/>
                <a:cs typeface="Lucida Console"/>
              </a:rPr>
              <a:t>k</a:t>
            </a:r>
            <a:r>
              <a:rPr sz="1800" spc="-5" dirty="0">
                <a:latin typeface="Lucida Console"/>
                <a:cs typeface="Lucida Console"/>
              </a:rPr>
              <a:t>son,</a:t>
            </a:r>
            <a:r>
              <a:rPr sz="1800" dirty="0">
                <a:latin typeface="Lucida Console"/>
                <a:cs typeface="Lucida Console"/>
              </a:rPr>
              <a:t>N</a:t>
            </a:r>
            <a:r>
              <a:rPr sz="1800" spc="-5" dirty="0">
                <a:latin typeface="Lucida Console"/>
                <a:cs typeface="Lucida Console"/>
              </a:rPr>
              <a:t>as</a:t>
            </a:r>
            <a:r>
              <a:rPr sz="1800" dirty="0">
                <a:latin typeface="Lucida Console"/>
                <a:cs typeface="Lucida Console"/>
              </a:rPr>
              <a:t>h</a:t>
            </a:r>
            <a:r>
              <a:rPr sz="1800" spc="-5" dirty="0">
                <a:latin typeface="Lucida Console"/>
                <a:cs typeface="Lucida Console"/>
              </a:rPr>
              <a:t>,</a:t>
            </a:r>
            <a:r>
              <a:rPr sz="1800" dirty="0">
                <a:latin typeface="Lucida Console"/>
                <a:cs typeface="Lucida Console"/>
              </a:rPr>
              <a:t>79</a:t>
            </a:r>
            <a:r>
              <a:rPr sz="1800" spc="-10" dirty="0">
                <a:latin typeface="Lucida Console"/>
                <a:cs typeface="Lucida Console"/>
              </a:rPr>
              <a:t>,</a:t>
            </a:r>
            <a:r>
              <a:rPr sz="1800" dirty="0">
                <a:latin typeface="Lucida Console"/>
                <a:cs typeface="Lucida Console"/>
              </a:rPr>
              <a:t>8</a:t>
            </a:r>
            <a:r>
              <a:rPr sz="1800" spc="-10" dirty="0">
                <a:latin typeface="Lucida Console"/>
                <a:cs typeface="Lucida Console"/>
              </a:rPr>
              <a:t>5</a:t>
            </a:r>
            <a:r>
              <a:rPr sz="1800" dirty="0">
                <a:latin typeface="Lucida Console"/>
                <a:cs typeface="Lucida Console"/>
              </a:rPr>
              <a:t>,9</a:t>
            </a:r>
            <a:r>
              <a:rPr sz="1800" spc="-10" dirty="0">
                <a:latin typeface="Lucida Console"/>
                <a:cs typeface="Lucida Console"/>
              </a:rPr>
              <a:t>1</a:t>
            </a:r>
            <a:r>
              <a:rPr sz="1800" dirty="0">
                <a:latin typeface="Lucida Console"/>
                <a:cs typeface="Lucida Console"/>
              </a:rPr>
              <a:t>\</a:t>
            </a:r>
            <a:r>
              <a:rPr sz="1800" spc="5" dirty="0">
                <a:latin typeface="Lucida Console"/>
                <a:cs typeface="Lucida Console"/>
              </a:rPr>
              <a:t>n</a:t>
            </a:r>
            <a:r>
              <a:rPr sz="1800" dirty="0">
                <a:latin typeface="Lucida Console"/>
                <a:cs typeface="Lucida Console"/>
              </a:rPr>
              <a:t>’) </a:t>
            </a:r>
            <a:r>
              <a:rPr sz="1800" spc="-10" dirty="0">
                <a:latin typeface="Lucida Console"/>
                <a:cs typeface="Lucida Console"/>
              </a:rPr>
              <a:t>f</a:t>
            </a:r>
            <a:r>
              <a:rPr sz="1800" dirty="0">
                <a:latin typeface="Lucida Console"/>
                <a:cs typeface="Lucida Console"/>
              </a:rPr>
              <a:t>.w</a:t>
            </a:r>
            <a:r>
              <a:rPr sz="1800" spc="-5" dirty="0">
                <a:latin typeface="Lucida Console"/>
                <a:cs typeface="Lucida Console"/>
              </a:rPr>
              <a:t>ri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10" dirty="0">
                <a:latin typeface="Lucida Console"/>
                <a:cs typeface="Lucida Console"/>
              </a:rPr>
              <a:t>e</a:t>
            </a:r>
            <a:r>
              <a:rPr sz="1800" dirty="0">
                <a:latin typeface="Lucida Console"/>
                <a:cs typeface="Lucida Console"/>
              </a:rPr>
              <a:t>(</a:t>
            </a:r>
            <a:r>
              <a:rPr sz="1800" spc="-10" dirty="0">
                <a:latin typeface="Lucida Console"/>
                <a:cs typeface="Lucida Console"/>
              </a:rPr>
              <a:t>'</a:t>
            </a:r>
            <a:r>
              <a:rPr sz="1800" dirty="0">
                <a:latin typeface="Lucida Console"/>
                <a:cs typeface="Lucida Console"/>
              </a:rPr>
              <a:t>09</a:t>
            </a:r>
            <a:r>
              <a:rPr sz="1800" spc="-10" dirty="0">
                <a:latin typeface="Lucida Console"/>
                <a:cs typeface="Lucida Console"/>
              </a:rPr>
              <a:t>3</a:t>
            </a:r>
            <a:r>
              <a:rPr sz="1800" dirty="0">
                <a:latin typeface="Lucida Console"/>
                <a:cs typeface="Lucida Console"/>
              </a:rPr>
              <a:t>,J</a:t>
            </a:r>
            <a:r>
              <a:rPr sz="1800" spc="-5" dirty="0">
                <a:latin typeface="Lucida Console"/>
                <a:cs typeface="Lucida Console"/>
              </a:rPr>
              <a:t>oh</a:t>
            </a:r>
            <a:r>
              <a:rPr sz="1800" dirty="0">
                <a:latin typeface="Lucida Console"/>
                <a:cs typeface="Lucida Console"/>
              </a:rPr>
              <a:t>n</a:t>
            </a:r>
            <a:r>
              <a:rPr sz="1800" spc="-5" dirty="0">
                <a:latin typeface="Lucida Console"/>
                <a:cs typeface="Lucida Console"/>
              </a:rPr>
              <a:t>s,No</a:t>
            </a:r>
            <a:r>
              <a:rPr sz="1800" dirty="0">
                <a:latin typeface="Lucida Console"/>
                <a:cs typeface="Lucida Console"/>
              </a:rPr>
              <a:t>r</a:t>
            </a:r>
            <a:r>
              <a:rPr sz="1800" spc="-5" dirty="0">
                <a:latin typeface="Lucida Console"/>
                <a:cs typeface="Lucida Console"/>
              </a:rPr>
              <a:t>th</a:t>
            </a:r>
            <a:r>
              <a:rPr sz="1800" spc="5" dirty="0">
                <a:latin typeface="Lucida Console"/>
                <a:cs typeface="Lucida Console"/>
              </a:rPr>
              <a:t>,</a:t>
            </a:r>
            <a:r>
              <a:rPr sz="1800" spc="-10" dirty="0">
                <a:latin typeface="Lucida Console"/>
                <a:cs typeface="Lucida Console"/>
              </a:rPr>
              <a:t>9</a:t>
            </a:r>
            <a:r>
              <a:rPr sz="1800" dirty="0">
                <a:latin typeface="Lucida Console"/>
                <a:cs typeface="Lucida Console"/>
              </a:rPr>
              <a:t>2,</a:t>
            </a:r>
            <a:r>
              <a:rPr sz="1800" spc="-10" dirty="0">
                <a:latin typeface="Lucida Console"/>
                <a:cs typeface="Lucida Console"/>
              </a:rPr>
              <a:t>8</a:t>
            </a:r>
            <a:r>
              <a:rPr sz="1800" dirty="0">
                <a:latin typeface="Lucida Console"/>
                <a:cs typeface="Lucida Console"/>
              </a:rPr>
              <a:t>1</a:t>
            </a:r>
            <a:r>
              <a:rPr sz="1800" spc="-10" dirty="0">
                <a:latin typeface="Lucida Console"/>
                <a:cs typeface="Lucida Console"/>
              </a:rPr>
              <a:t>,</a:t>
            </a:r>
            <a:r>
              <a:rPr sz="1800" dirty="0">
                <a:latin typeface="Lucida Console"/>
                <a:cs typeface="Lucida Console"/>
              </a:rPr>
              <a:t>69</a:t>
            </a:r>
            <a:r>
              <a:rPr sz="1800" spc="-10" dirty="0">
                <a:latin typeface="Lucida Console"/>
                <a:cs typeface="Lucida Console"/>
              </a:rPr>
              <a:t>\</a:t>
            </a:r>
            <a:r>
              <a:rPr sz="1800" dirty="0">
                <a:latin typeface="Lucida Console"/>
                <a:cs typeface="Lucida Console"/>
              </a:rPr>
              <a:t>n')</a:t>
            </a:r>
            <a:endParaRPr sz="1800">
              <a:latin typeface="Lucida Console"/>
              <a:cs typeface="Lucida Console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38044" y="3701732"/>
            <a:ext cx="6701028" cy="1066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81477" y="3737609"/>
            <a:ext cx="6606540" cy="0"/>
          </a:xfrm>
          <a:custGeom>
            <a:avLst/>
            <a:gdLst/>
            <a:ahLst/>
            <a:cxnLst/>
            <a:rect l="l" t="t" r="r" b="b"/>
            <a:pathLst>
              <a:path w="6606540">
                <a:moveTo>
                  <a:pt x="0" y="0"/>
                </a:moveTo>
                <a:lnTo>
                  <a:pt x="6606540" y="0"/>
                </a:lnTo>
              </a:path>
            </a:pathLst>
          </a:custGeom>
          <a:ln w="259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886455" y="2103120"/>
            <a:ext cx="782573" cy="7505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185286" y="2318824"/>
            <a:ext cx="189230" cy="304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-5" dirty="0">
                <a:solidFill>
                  <a:srgbClr val="FFFFFF"/>
                </a:solidFill>
                <a:latin typeface="微软雅黑"/>
                <a:cs typeface="微软雅黑"/>
              </a:rPr>
              <a:t>1</a:t>
            </a:r>
            <a:endParaRPr sz="2200">
              <a:latin typeface="微软雅黑"/>
              <a:cs typeface="微软雅黑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4467" y="475985"/>
            <a:ext cx="63500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dirty="0">
                <a:latin typeface="微软雅黑"/>
                <a:cs typeface="微软雅黑"/>
              </a:rPr>
              <a:t>目录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982211" y="2029955"/>
            <a:ext cx="4958334" cy="7993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646801" y="2253223"/>
            <a:ext cx="163195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0" spc="25" dirty="0">
                <a:solidFill>
                  <a:srgbClr val="FFFFFF"/>
                </a:solidFill>
                <a:latin typeface="微软雅黑"/>
                <a:cs typeface="微软雅黑"/>
              </a:rPr>
              <a:t>t</a:t>
            </a:r>
            <a:r>
              <a:rPr sz="2400" b="0" spc="-5" dirty="0">
                <a:solidFill>
                  <a:srgbClr val="FFFFFF"/>
                </a:solidFill>
                <a:latin typeface="微软雅黑"/>
                <a:cs typeface="微软雅黑"/>
              </a:rPr>
              <a:t>xt</a:t>
            </a:r>
            <a:r>
              <a:rPr sz="2400" b="0" dirty="0">
                <a:solidFill>
                  <a:srgbClr val="FFFFFF"/>
                </a:solidFill>
                <a:latin typeface="微软雅黑"/>
                <a:cs typeface="微软雅黑"/>
              </a:rPr>
              <a:t>文件读写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046220" y="3369551"/>
            <a:ext cx="4958333" cy="7993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041263" y="3592819"/>
            <a:ext cx="97028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10" dirty="0">
                <a:solidFill>
                  <a:srgbClr val="FDFFFF"/>
                </a:solidFill>
                <a:latin typeface="微软雅黑"/>
                <a:cs typeface="微软雅黑"/>
              </a:rPr>
              <a:t>o</a:t>
            </a:r>
            <a:r>
              <a:rPr sz="2400" dirty="0">
                <a:solidFill>
                  <a:srgbClr val="FDFFFF"/>
                </a:solidFill>
                <a:latin typeface="微软雅黑"/>
                <a:cs typeface="微软雅黑"/>
              </a:rPr>
              <a:t>s模块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962655" y="3387852"/>
            <a:ext cx="782573" cy="75209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260852" y="3604445"/>
            <a:ext cx="189230" cy="304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-5" dirty="0">
                <a:solidFill>
                  <a:srgbClr val="FFFFFF"/>
                </a:solidFill>
                <a:latin typeface="微软雅黑"/>
                <a:cs typeface="微软雅黑"/>
              </a:rPr>
              <a:t>2</a:t>
            </a:r>
            <a:endParaRPr sz="2200">
              <a:latin typeface="微软雅黑"/>
              <a:cs typeface="微软雅黑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14" name="object 1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13</a:t>
            </a:fld>
            <a:endParaRPr spc="-5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912252"/>
            <a:ext cx="2122805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dirty="0">
                <a:latin typeface="微软雅黑"/>
                <a:cs typeface="微软雅黑"/>
              </a:rPr>
              <a:t>1、查询操作系统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14" name="object 1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14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502716" y="3528073"/>
            <a:ext cx="2122805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dirty="0">
                <a:latin typeface="微软雅黑"/>
                <a:cs typeface="微软雅黑"/>
              </a:rPr>
              <a:t>2、查询工作路径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2716" y="5143520"/>
            <a:ext cx="3265804" cy="256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5" dirty="0">
                <a:latin typeface="微软雅黑"/>
                <a:cs typeface="微软雅黑"/>
              </a:rPr>
              <a:t>3、查询指定目录下面的文件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43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os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模块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2716" y="1226879"/>
            <a:ext cx="81343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spc="-5" dirty="0">
                <a:latin typeface="微软雅黑"/>
                <a:cs typeface="微软雅黑"/>
              </a:rPr>
              <a:t>os</a:t>
            </a:r>
            <a:r>
              <a:rPr sz="2000" dirty="0">
                <a:latin typeface="微软雅黑"/>
                <a:cs typeface="微软雅黑"/>
              </a:rPr>
              <a:t>模块</a:t>
            </a:r>
            <a:endParaRPr sz="2000">
              <a:latin typeface="微软雅黑"/>
              <a:cs typeface="微软雅黑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00450" y="1788222"/>
            <a:ext cx="1938020" cy="259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7749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查询操作系统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600450" y="3923846"/>
            <a:ext cx="3323590" cy="806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7749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查询工作路径</a:t>
            </a:r>
            <a:endParaRPr sz="1800">
              <a:latin typeface="微软雅黑"/>
              <a:cs typeface="微软雅黑"/>
            </a:endParaRPr>
          </a:p>
          <a:p>
            <a:pPr marL="829310" indent="-816610">
              <a:lnSpc>
                <a:spcPts val="2155"/>
              </a:lnSpc>
              <a:buFont typeface="Arial"/>
              <a:buChar char="•"/>
              <a:tabLst>
                <a:tab pos="829944" algn="l"/>
              </a:tabLst>
            </a:pPr>
            <a:r>
              <a:rPr sz="1800" spc="-10" dirty="0">
                <a:latin typeface="Lucida Console"/>
                <a:cs typeface="Lucida Console"/>
              </a:rPr>
              <a:t>pat</a:t>
            </a:r>
            <a:r>
              <a:rPr sz="1800" dirty="0">
                <a:latin typeface="Lucida Console"/>
                <a:cs typeface="Lucida Console"/>
              </a:rPr>
              <a:t>h</a:t>
            </a:r>
            <a:r>
              <a:rPr sz="1800" spc="35" dirty="0">
                <a:latin typeface="Lucida Console"/>
                <a:cs typeface="Lucida Console"/>
              </a:rPr>
              <a:t> </a:t>
            </a:r>
            <a:r>
              <a:rPr sz="1800" dirty="0">
                <a:latin typeface="Lucida Console"/>
                <a:cs typeface="Lucida Console"/>
              </a:rPr>
              <a:t>= </a:t>
            </a:r>
            <a:r>
              <a:rPr sz="1800" spc="-10" dirty="0">
                <a:latin typeface="Lucida Console"/>
                <a:cs typeface="Lucida Console"/>
              </a:rPr>
              <a:t>os.getc</a:t>
            </a:r>
            <a:r>
              <a:rPr sz="1800" dirty="0">
                <a:latin typeface="Lucida Console"/>
                <a:cs typeface="Lucida Console"/>
              </a:rPr>
              <a:t>wd</a:t>
            </a:r>
            <a:r>
              <a:rPr sz="1800" spc="5" dirty="0">
                <a:latin typeface="Lucida Console"/>
                <a:cs typeface="Lucida Console"/>
              </a:rPr>
              <a:t>()</a:t>
            </a:r>
            <a:endParaRPr sz="1800">
              <a:latin typeface="Lucida Console"/>
              <a:cs typeface="Lucida Console"/>
            </a:endParaRPr>
          </a:p>
          <a:p>
            <a:pPr marL="829310" indent="-816610">
              <a:lnSpc>
                <a:spcPts val="2155"/>
              </a:lnSpc>
              <a:buFont typeface="Arial"/>
              <a:buChar char="•"/>
              <a:tabLst>
                <a:tab pos="829944" algn="l"/>
              </a:tabLst>
            </a:pPr>
            <a:r>
              <a:rPr sz="1800" dirty="0">
                <a:latin typeface="Lucida Console"/>
                <a:cs typeface="Lucida Console"/>
              </a:rPr>
              <a:t>p</a:t>
            </a:r>
            <a:r>
              <a:rPr sz="1800" spc="-5" dirty="0">
                <a:latin typeface="Lucida Console"/>
                <a:cs typeface="Lucida Console"/>
              </a:rPr>
              <a:t>ri</a:t>
            </a:r>
            <a:r>
              <a:rPr sz="1800" dirty="0">
                <a:latin typeface="Lucida Console"/>
                <a:cs typeface="Lucida Console"/>
              </a:rPr>
              <a:t>n</a:t>
            </a:r>
            <a:r>
              <a:rPr sz="1800" spc="-5" dirty="0">
                <a:latin typeface="Lucida Console"/>
                <a:cs typeface="Lucida Console"/>
              </a:rPr>
              <a:t>t(</a:t>
            </a:r>
            <a:r>
              <a:rPr sz="1800" dirty="0">
                <a:latin typeface="Lucida Console"/>
                <a:cs typeface="Lucida Console"/>
              </a:rPr>
              <a:t>p</a:t>
            </a:r>
            <a:r>
              <a:rPr sz="1800" spc="-5" dirty="0">
                <a:latin typeface="Lucida Console"/>
                <a:cs typeface="Lucida Console"/>
              </a:rPr>
              <a:t>ath)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734045" y="4199891"/>
            <a:ext cx="3822065" cy="257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查询当前工作目录</a:t>
            </a:r>
            <a:r>
              <a:rPr sz="1800" dirty="0">
                <a:latin typeface="微软雅黑"/>
                <a:cs typeface="微软雅黑"/>
              </a:rPr>
              <a:t>，</a:t>
            </a:r>
            <a:r>
              <a:rPr sz="1800" spc="-5" dirty="0">
                <a:latin typeface="微软雅黑"/>
                <a:cs typeface="微软雅黑"/>
              </a:rPr>
              <a:t>并赋值给</a:t>
            </a:r>
            <a:r>
              <a:rPr sz="1800" spc="-10" dirty="0">
                <a:latin typeface="Lucida Console"/>
                <a:cs typeface="Lucida Console"/>
              </a:rPr>
              <a:t>path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00450" y="5734079"/>
            <a:ext cx="3046730" cy="533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7749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查询指定目录下的文件</a:t>
            </a:r>
            <a:endParaRPr sz="1800">
              <a:latin typeface="微软雅黑"/>
              <a:cs typeface="微软雅黑"/>
            </a:endParaRPr>
          </a:p>
          <a:p>
            <a:pPr marL="829310" indent="-816610">
              <a:lnSpc>
                <a:spcPct val="100000"/>
              </a:lnSpc>
              <a:buFont typeface="Arial"/>
              <a:buChar char="•"/>
              <a:tabLst>
                <a:tab pos="829944" algn="l"/>
              </a:tabLst>
            </a:pPr>
            <a:r>
              <a:rPr sz="1800" spc="-10" dirty="0">
                <a:latin typeface="Lucida Console"/>
                <a:cs typeface="Lucida Console"/>
              </a:rPr>
              <a:t>os.</a:t>
            </a:r>
            <a:r>
              <a:rPr sz="1800" spc="-5" dirty="0">
                <a:latin typeface="Lucida Console"/>
                <a:cs typeface="Lucida Console"/>
              </a:rPr>
              <a:t>l</a:t>
            </a:r>
            <a:r>
              <a:rPr sz="1800" spc="-15" dirty="0">
                <a:latin typeface="Lucida Console"/>
                <a:cs typeface="Lucida Console"/>
              </a:rPr>
              <a:t>i</a:t>
            </a:r>
            <a:r>
              <a:rPr sz="1800" spc="-5" dirty="0">
                <a:latin typeface="Lucida Console"/>
                <a:cs typeface="Lucida Console"/>
              </a:rPr>
              <a:t>stdi</a:t>
            </a:r>
            <a:r>
              <a:rPr sz="1800" spc="-10" dirty="0">
                <a:latin typeface="Lucida Console"/>
                <a:cs typeface="Lucida Console"/>
              </a:rPr>
              <a:t>r</a:t>
            </a:r>
            <a:r>
              <a:rPr sz="1800" dirty="0">
                <a:latin typeface="Lucida Console"/>
                <a:cs typeface="Lucida Console"/>
              </a:rPr>
              <a:t>(p</a:t>
            </a:r>
            <a:r>
              <a:rPr sz="1800" spc="-5" dirty="0">
                <a:latin typeface="Lucida Console"/>
                <a:cs typeface="Lucida Console"/>
              </a:rPr>
              <a:t>at</a:t>
            </a:r>
            <a:r>
              <a:rPr sz="1800" dirty="0">
                <a:latin typeface="Lucida Console"/>
                <a:cs typeface="Lucida Console"/>
              </a:rPr>
              <a:t>h</a:t>
            </a:r>
            <a:r>
              <a:rPr sz="1800" spc="-5" dirty="0">
                <a:latin typeface="Lucida Console"/>
                <a:cs typeface="Lucida Console"/>
              </a:rPr>
              <a:t>)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147050" y="6010368"/>
            <a:ext cx="3046095" cy="257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5" dirty="0">
                <a:latin typeface="Lucida Console"/>
                <a:cs typeface="Lucida Console"/>
              </a:rPr>
              <a:t>#</a:t>
            </a:r>
            <a:r>
              <a:rPr sz="1800" spc="10" dirty="0">
                <a:latin typeface="Lucida Console"/>
                <a:cs typeface="Lucida Console"/>
              </a:rPr>
              <a:t> </a:t>
            </a:r>
            <a:r>
              <a:rPr sz="1800" dirty="0">
                <a:latin typeface="微软雅黑"/>
                <a:cs typeface="微软雅黑"/>
              </a:rPr>
              <a:t>查询当前工作目录下的文件</a:t>
            </a:r>
            <a:endParaRPr sz="1800">
              <a:latin typeface="微软雅黑"/>
              <a:cs typeface="微软雅黑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3578225" y="2060091"/>
          <a:ext cx="7726932" cy="114034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04590"/>
                <a:gridCol w="1246566"/>
                <a:gridCol w="3075776"/>
              </a:tblGrid>
              <a:tr h="543860">
                <a:tc>
                  <a:txBody>
                    <a:bodyPr/>
                    <a:lstStyle/>
                    <a:p>
                      <a:pPr marL="989965" indent="-95504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990600" algn="l"/>
                        </a:tabLst>
                      </a:pPr>
                      <a:r>
                        <a:rPr sz="1800" dirty="0">
                          <a:latin typeface="Lucida Console"/>
                          <a:cs typeface="Lucida Console"/>
                        </a:rPr>
                        <a:t>im</a:t>
                      </a:r>
                      <a:r>
                        <a:rPr sz="1800" spc="5" dirty="0">
                          <a:latin typeface="Lucida Console"/>
                          <a:cs typeface="Lucida Console"/>
                        </a:rPr>
                        <a:t>p</a:t>
                      </a:r>
                      <a:r>
                        <a:rPr sz="1800" dirty="0">
                          <a:latin typeface="Lucida Console"/>
                          <a:cs typeface="Lucida Console"/>
                        </a:rPr>
                        <a:t>ort</a:t>
                      </a:r>
                      <a:r>
                        <a:rPr sz="1800" spc="5" dirty="0">
                          <a:latin typeface="Lucida Console"/>
                          <a:cs typeface="Lucida Console"/>
                        </a:rPr>
                        <a:t> os</a:t>
                      </a:r>
                      <a:endParaRPr sz="1800">
                        <a:latin typeface="Lucida Console"/>
                        <a:cs typeface="Lucida Console"/>
                      </a:endParaRPr>
                    </a:p>
                    <a:p>
                      <a:pPr marL="989965" indent="-955040">
                        <a:lnSpc>
                          <a:spcPct val="100000"/>
                        </a:lnSpc>
                        <a:spcBef>
                          <a:spcPts val="10"/>
                        </a:spcBef>
                        <a:buFont typeface="Arial"/>
                        <a:buChar char="•"/>
                        <a:tabLst>
                          <a:tab pos="990600" algn="l"/>
                        </a:tabLst>
                      </a:pPr>
                      <a:r>
                        <a:rPr sz="1800" spc="-5" dirty="0">
                          <a:latin typeface="Lucida Console"/>
                          <a:cs typeface="Lucida Console"/>
                        </a:rPr>
                        <a:t>os.name</a:t>
                      </a:r>
                      <a:endParaRPr sz="1800">
                        <a:latin typeface="Lucida Console"/>
                        <a:cs typeface="Lucida Console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Lucida Console"/>
                          <a:cs typeface="Lucida Console"/>
                        </a:rPr>
                        <a:t>#</a:t>
                      </a:r>
                      <a:endParaRPr sz="1800">
                        <a:latin typeface="Lucida Console"/>
                        <a:cs typeface="Lucida Console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800" dirty="0">
                          <a:latin typeface="微软雅黑"/>
                          <a:cs typeface="微软雅黑"/>
                        </a:rPr>
                        <a:t>查询操作系统名称</a:t>
                      </a:r>
                      <a:endParaRPr sz="1800">
                        <a:latin typeface="微软雅黑"/>
                        <a:cs typeface="微软雅黑"/>
                      </a:endParaRPr>
                    </a:p>
                  </a:txBody>
                  <a:tcPr marL="0" marR="0" marT="0" marB="0"/>
                </a:tc>
              </a:tr>
              <a:tr h="591709">
                <a:tc>
                  <a:txBody>
                    <a:bodyPr/>
                    <a:lstStyle/>
                    <a:p>
                      <a:pPr marL="989965" indent="-95504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990600" algn="l"/>
                        </a:tabLst>
                      </a:pPr>
                      <a:r>
                        <a:rPr sz="1800" spc="-5" dirty="0">
                          <a:latin typeface="Lucida Console"/>
                          <a:cs typeface="Lucida Console"/>
                        </a:rPr>
                        <a:t>os.sep</a:t>
                      </a:r>
                      <a:endParaRPr sz="1800">
                        <a:latin typeface="Lucida Console"/>
                        <a:cs typeface="Lucida Console"/>
                      </a:endParaRPr>
                    </a:p>
                    <a:p>
                      <a:pPr marL="989965" indent="-95504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990600" algn="l"/>
                        </a:tabLst>
                      </a:pPr>
                      <a:r>
                        <a:rPr sz="1800" spc="-5" dirty="0">
                          <a:latin typeface="Lucida Console"/>
                          <a:cs typeface="Lucida Console"/>
                        </a:rPr>
                        <a:t>os.</a:t>
                      </a:r>
                      <a:r>
                        <a:rPr sz="1800" dirty="0">
                          <a:latin typeface="Lucida Console"/>
                          <a:cs typeface="Lucida Console"/>
                        </a:rPr>
                        <a:t>l</a:t>
                      </a:r>
                      <a:r>
                        <a:rPr sz="1800" spc="-10" dirty="0">
                          <a:latin typeface="Lucida Console"/>
                          <a:cs typeface="Lucida Console"/>
                        </a:rPr>
                        <a:t>i</a:t>
                      </a:r>
                      <a:r>
                        <a:rPr sz="1800" dirty="0">
                          <a:latin typeface="Lucida Console"/>
                          <a:cs typeface="Lucida Console"/>
                        </a:rPr>
                        <a:t>n</a:t>
                      </a:r>
                      <a:r>
                        <a:rPr sz="1800" spc="-10" dirty="0">
                          <a:latin typeface="Lucida Console"/>
                          <a:cs typeface="Lucida Console"/>
                        </a:rPr>
                        <a:t>e</a:t>
                      </a:r>
                      <a:r>
                        <a:rPr sz="1800" spc="5" dirty="0">
                          <a:latin typeface="Lucida Console"/>
                          <a:cs typeface="Lucida Console"/>
                        </a:rPr>
                        <a:t>s</a:t>
                      </a:r>
                      <a:r>
                        <a:rPr sz="1800" dirty="0">
                          <a:latin typeface="Lucida Console"/>
                          <a:cs typeface="Lucida Console"/>
                        </a:rPr>
                        <a:t>ep</a:t>
                      </a:r>
                      <a:endParaRPr sz="1800">
                        <a:latin typeface="Lucida Console"/>
                        <a:cs typeface="Lucida Console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60960" algn="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Lucida Console"/>
                          <a:cs typeface="Lucida Console"/>
                        </a:rPr>
                        <a:t>#</a:t>
                      </a:r>
                      <a:endParaRPr sz="1800">
                        <a:latin typeface="Lucida Console"/>
                        <a:cs typeface="Lucida Console"/>
                      </a:endParaRPr>
                    </a:p>
                    <a:p>
                      <a:pPr marR="60960" algn="r">
                        <a:lnSpc>
                          <a:spcPct val="100000"/>
                        </a:lnSpc>
                      </a:pPr>
                      <a:r>
                        <a:rPr sz="1800" dirty="0">
                          <a:latin typeface="Lucida Console"/>
                          <a:cs typeface="Lucida Console"/>
                        </a:rPr>
                        <a:t>#</a:t>
                      </a:r>
                      <a:endParaRPr sz="1800">
                        <a:latin typeface="Lucida Console"/>
                        <a:cs typeface="Lucida Console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 marR="27305">
                        <a:lnSpc>
                          <a:spcPct val="100000"/>
                        </a:lnSpc>
                      </a:pPr>
                      <a:r>
                        <a:rPr sz="1800" dirty="0">
                          <a:latin typeface="微软雅黑"/>
                          <a:cs typeface="微软雅黑"/>
                        </a:rPr>
                        <a:t>查询文件路径的分割符 查询当前平台使用的行终止符</a:t>
                      </a:r>
                      <a:endParaRPr sz="1800">
                        <a:latin typeface="微软雅黑"/>
                        <a:cs typeface="微软雅黑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1645920" cy="941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spc="-5" dirty="0">
                <a:latin typeface="微软雅黑"/>
                <a:cs typeface="微软雅黑"/>
              </a:rPr>
              <a:t>os</a:t>
            </a:r>
            <a:r>
              <a:rPr sz="2000" dirty="0">
                <a:latin typeface="微软雅黑"/>
                <a:cs typeface="微软雅黑"/>
              </a:rPr>
              <a:t>模块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Times New Roman"/>
                <a:cs typeface="Times New Roman"/>
              </a:rPr>
              <a:t>4</a:t>
            </a:r>
            <a:r>
              <a:rPr sz="1800" spc="-235" dirty="0">
                <a:latin typeface="微软雅黑"/>
                <a:cs typeface="微软雅黑"/>
              </a:rPr>
              <a:t>、删除文件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15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502716" y="3528073"/>
            <a:ext cx="2331720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Times New Roman"/>
                <a:cs typeface="Times New Roman"/>
              </a:rPr>
              <a:t>5</a:t>
            </a:r>
            <a:r>
              <a:rPr sz="1800" spc="-235" dirty="0">
                <a:latin typeface="微软雅黑"/>
                <a:cs typeface="微软雅黑"/>
              </a:rPr>
              <a:t>、创建与删除目录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43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os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模块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55039" y="2458647"/>
            <a:ext cx="7880984" cy="670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78130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删除文件</a:t>
            </a:r>
            <a:endParaRPr sz="1800">
              <a:latin typeface="微软雅黑"/>
              <a:cs typeface="微软雅黑"/>
            </a:endParaRPr>
          </a:p>
          <a:p>
            <a:pPr marL="968375" indent="-955675">
              <a:lnSpc>
                <a:spcPct val="100000"/>
              </a:lnSpc>
              <a:spcBef>
                <a:spcPts val="1080"/>
              </a:spcBef>
              <a:buFont typeface="Arial"/>
              <a:buChar char="•"/>
              <a:tabLst>
                <a:tab pos="969010" algn="l"/>
              </a:tabLst>
            </a:pPr>
            <a:r>
              <a:rPr sz="1800" spc="-10" dirty="0">
                <a:latin typeface="Lucida Console"/>
                <a:cs typeface="Lucida Console"/>
              </a:rPr>
              <a:t>os.</a:t>
            </a:r>
            <a:r>
              <a:rPr sz="1800" spc="-5" dirty="0">
                <a:latin typeface="Lucida Console"/>
                <a:cs typeface="Lucida Console"/>
              </a:rPr>
              <a:t>r</a:t>
            </a:r>
            <a:r>
              <a:rPr sz="1800" spc="-15" dirty="0">
                <a:latin typeface="Lucida Console"/>
                <a:cs typeface="Lucida Console"/>
              </a:rPr>
              <a:t>e</a:t>
            </a:r>
            <a:r>
              <a:rPr sz="1800" spc="-5" dirty="0">
                <a:latin typeface="Lucida Console"/>
                <a:cs typeface="Lucida Console"/>
              </a:rPr>
              <a:t>m</a:t>
            </a:r>
            <a:r>
              <a:rPr sz="1800" spc="-15" dirty="0">
                <a:latin typeface="Lucida Console"/>
                <a:cs typeface="Lucida Console"/>
              </a:rPr>
              <a:t>o</a:t>
            </a:r>
            <a:r>
              <a:rPr sz="1800" dirty="0">
                <a:latin typeface="Lucida Console"/>
                <a:cs typeface="Lucida Console"/>
              </a:rPr>
              <a:t>v</a:t>
            </a:r>
            <a:r>
              <a:rPr sz="1800" spc="-10" dirty="0">
                <a:latin typeface="Lucida Console"/>
                <a:cs typeface="Lucida Console"/>
              </a:rPr>
              <a:t>e</a:t>
            </a:r>
            <a:r>
              <a:rPr sz="1800" dirty="0">
                <a:latin typeface="Lucida Console"/>
                <a:cs typeface="Lucida Console"/>
              </a:rPr>
              <a:t>('</a:t>
            </a:r>
            <a:r>
              <a:rPr sz="1800" spc="-10" dirty="0">
                <a:latin typeface="Lucida Console"/>
                <a:cs typeface="Lucida Console"/>
              </a:rPr>
              <a:t>C</a:t>
            </a:r>
            <a:r>
              <a:rPr sz="1800" dirty="0">
                <a:latin typeface="Lucida Console"/>
                <a:cs typeface="Lucida Console"/>
              </a:rPr>
              <a:t>:\</a:t>
            </a:r>
            <a:r>
              <a:rPr sz="1800" spc="-10" dirty="0">
                <a:latin typeface="Lucida Console"/>
                <a:cs typeface="Lucida Console"/>
              </a:rPr>
              <a:t>\</a:t>
            </a:r>
            <a:r>
              <a:rPr sz="1800" dirty="0">
                <a:latin typeface="Lucida Console"/>
                <a:cs typeface="Lucida Console"/>
              </a:rPr>
              <a:t>U</a:t>
            </a:r>
            <a:r>
              <a:rPr sz="1800" spc="-5" dirty="0">
                <a:latin typeface="Lucida Console"/>
                <a:cs typeface="Lucida Console"/>
              </a:rPr>
              <a:t>se</a:t>
            </a:r>
            <a:r>
              <a:rPr sz="1800" dirty="0">
                <a:latin typeface="Lucida Console"/>
                <a:cs typeface="Lucida Console"/>
              </a:rPr>
              <a:t>r</a:t>
            </a:r>
            <a:r>
              <a:rPr sz="1800" spc="-10" dirty="0">
                <a:latin typeface="Lucida Console"/>
                <a:cs typeface="Lucida Console"/>
              </a:rPr>
              <a:t>s</a:t>
            </a:r>
            <a:r>
              <a:rPr sz="1800" dirty="0">
                <a:latin typeface="Lucida Console"/>
                <a:cs typeface="Lucida Console"/>
              </a:rPr>
              <a:t>\\</a:t>
            </a:r>
            <a:r>
              <a:rPr sz="1800" spc="-5" dirty="0">
                <a:latin typeface="Lucida Console"/>
                <a:cs typeface="Lucida Console"/>
              </a:rPr>
              <a:t>tipd</a:t>
            </a:r>
            <a:r>
              <a:rPr sz="1800" spc="0" dirty="0">
                <a:latin typeface="Lucida Console"/>
                <a:cs typeface="Lucida Console"/>
              </a:rPr>
              <a:t>m</a:t>
            </a:r>
            <a:r>
              <a:rPr sz="1800" spc="-10" dirty="0">
                <a:latin typeface="Lucida Console"/>
                <a:cs typeface="Lucida Console"/>
              </a:rPr>
              <a:t>-</a:t>
            </a:r>
            <a:r>
              <a:rPr sz="1800" dirty="0">
                <a:latin typeface="Lucida Console"/>
                <a:cs typeface="Lucida Console"/>
              </a:rPr>
              <a:t>06</a:t>
            </a:r>
            <a:r>
              <a:rPr sz="1800" spc="-10" dirty="0">
                <a:latin typeface="Lucida Console"/>
                <a:cs typeface="Lucida Console"/>
              </a:rPr>
              <a:t>2</a:t>
            </a:r>
            <a:r>
              <a:rPr sz="1800" dirty="0">
                <a:latin typeface="Lucida Console"/>
                <a:cs typeface="Lucida Console"/>
              </a:rPr>
              <a:t>\</a:t>
            </a:r>
            <a:r>
              <a:rPr sz="1800" spc="-10" dirty="0">
                <a:latin typeface="Lucida Console"/>
                <a:cs typeface="Lucida Console"/>
              </a:rPr>
              <a:t>\</a:t>
            </a:r>
            <a:r>
              <a:rPr sz="1800" dirty="0">
                <a:latin typeface="Lucida Console"/>
                <a:cs typeface="Lucida Console"/>
              </a:rPr>
              <a:t>.i</a:t>
            </a:r>
            <a:r>
              <a:rPr sz="1800" spc="-5" dirty="0">
                <a:latin typeface="Lucida Console"/>
                <a:cs typeface="Lucida Console"/>
              </a:rPr>
              <a:t>py</a:t>
            </a:r>
            <a:r>
              <a:rPr sz="1800" dirty="0">
                <a:latin typeface="Lucida Console"/>
                <a:cs typeface="Lucida Console"/>
              </a:rPr>
              <a:t>t</a:t>
            </a:r>
            <a:r>
              <a:rPr sz="1800" spc="-5" dirty="0">
                <a:latin typeface="Lucida Console"/>
                <a:cs typeface="Lucida Console"/>
              </a:rPr>
              <a:t>hon</a:t>
            </a:r>
            <a:r>
              <a:rPr sz="1800" dirty="0">
                <a:latin typeface="Lucida Console"/>
                <a:cs typeface="Lucida Console"/>
              </a:rPr>
              <a:t>\</a:t>
            </a:r>
            <a:r>
              <a:rPr sz="1800" spc="0" dirty="0">
                <a:latin typeface="Lucida Console"/>
                <a:cs typeface="Lucida Console"/>
              </a:rPr>
              <a:t>\</a:t>
            </a:r>
            <a:r>
              <a:rPr sz="1800" spc="-10" dirty="0">
                <a:latin typeface="Lucida Console"/>
                <a:cs typeface="Lucida Console"/>
              </a:rPr>
              <a:t>1</a:t>
            </a:r>
            <a:r>
              <a:rPr sz="1800" dirty="0">
                <a:latin typeface="Lucida Console"/>
                <a:cs typeface="Lucida Console"/>
              </a:rPr>
              <a:t>.t</a:t>
            </a:r>
            <a:r>
              <a:rPr sz="1800" spc="-5" dirty="0">
                <a:latin typeface="Lucida Console"/>
                <a:cs typeface="Lucida Console"/>
              </a:rPr>
              <a:t>xt')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370314" y="2872096"/>
            <a:ext cx="1673225" cy="2571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删除指定文件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55039" y="4116759"/>
            <a:ext cx="6920230" cy="1489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78130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创建与删除目录</a:t>
            </a:r>
            <a:endParaRPr sz="1800">
              <a:latin typeface="微软雅黑"/>
              <a:cs typeface="微软雅黑"/>
            </a:endParaRPr>
          </a:p>
          <a:p>
            <a:pPr marL="968375" indent="-955675">
              <a:lnSpc>
                <a:spcPct val="100000"/>
              </a:lnSpc>
              <a:spcBef>
                <a:spcPts val="1080"/>
              </a:spcBef>
              <a:buFont typeface="Arial"/>
              <a:buChar char="•"/>
              <a:tabLst>
                <a:tab pos="969010" algn="l"/>
              </a:tabLst>
            </a:pPr>
            <a:r>
              <a:rPr sz="1800" spc="-5" dirty="0">
                <a:latin typeface="Lucida Console"/>
                <a:cs typeface="Lucida Console"/>
              </a:rPr>
              <a:t>fi</a:t>
            </a:r>
            <a:r>
              <a:rPr sz="1800" dirty="0">
                <a:latin typeface="Lucida Console"/>
                <a:cs typeface="Lucida Console"/>
              </a:rPr>
              <a:t>l</a:t>
            </a:r>
            <a:r>
              <a:rPr sz="1800" spc="-5" dirty="0">
                <a:latin typeface="Lucida Console"/>
                <a:cs typeface="Lucida Console"/>
              </a:rPr>
              <a:t>e_</a:t>
            </a:r>
            <a:r>
              <a:rPr sz="1800" dirty="0">
                <a:latin typeface="Lucida Console"/>
                <a:cs typeface="Lucida Console"/>
              </a:rPr>
              <a:t>n</a:t>
            </a:r>
            <a:r>
              <a:rPr sz="1800" spc="-5" dirty="0">
                <a:latin typeface="Lucida Console"/>
                <a:cs typeface="Lucida Console"/>
              </a:rPr>
              <a:t>ame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spc="-5" dirty="0">
                <a:latin typeface="Lucida Console"/>
                <a:cs typeface="Lucida Console"/>
              </a:rPr>
              <a:t>=</a:t>
            </a:r>
            <a:r>
              <a:rPr sz="1800" spc="5" dirty="0">
                <a:latin typeface="Lucida Console"/>
                <a:cs typeface="Lucida Console"/>
              </a:rPr>
              <a:t> </a:t>
            </a:r>
            <a:r>
              <a:rPr sz="1800" dirty="0">
                <a:latin typeface="Lucida Console"/>
                <a:cs typeface="Lucida Console"/>
              </a:rPr>
              <a:t>'C</a:t>
            </a:r>
            <a:r>
              <a:rPr sz="1800" spc="-10" dirty="0">
                <a:latin typeface="Lucida Console"/>
                <a:cs typeface="Lucida Console"/>
              </a:rPr>
              <a:t>:</a:t>
            </a:r>
            <a:r>
              <a:rPr sz="1800" dirty="0">
                <a:latin typeface="Lucida Console"/>
                <a:cs typeface="Lucida Console"/>
              </a:rPr>
              <a:t>\\</a:t>
            </a:r>
            <a:r>
              <a:rPr sz="1800" spc="-5" dirty="0">
                <a:latin typeface="Lucida Console"/>
                <a:cs typeface="Lucida Console"/>
              </a:rPr>
              <a:t>User</a:t>
            </a:r>
            <a:r>
              <a:rPr sz="1800" dirty="0">
                <a:latin typeface="Lucida Console"/>
                <a:cs typeface="Lucida Console"/>
              </a:rPr>
              <a:t>s</a:t>
            </a:r>
            <a:r>
              <a:rPr sz="1800" spc="-10" dirty="0">
                <a:latin typeface="Lucida Console"/>
                <a:cs typeface="Lucida Console"/>
              </a:rPr>
              <a:t>\</a:t>
            </a:r>
            <a:r>
              <a:rPr sz="1800" dirty="0">
                <a:latin typeface="Lucida Console"/>
                <a:cs typeface="Lucida Console"/>
              </a:rPr>
              <a:t>\t</a:t>
            </a:r>
            <a:r>
              <a:rPr sz="1800" spc="-5" dirty="0">
                <a:latin typeface="Lucida Console"/>
                <a:cs typeface="Lucida Console"/>
              </a:rPr>
              <a:t>ip</a:t>
            </a:r>
            <a:r>
              <a:rPr sz="1800" dirty="0">
                <a:latin typeface="Lucida Console"/>
                <a:cs typeface="Lucida Console"/>
              </a:rPr>
              <a:t>d</a:t>
            </a:r>
            <a:r>
              <a:rPr sz="1800" spc="-5" dirty="0">
                <a:latin typeface="Lucida Console"/>
                <a:cs typeface="Lucida Console"/>
              </a:rPr>
              <a:t>m</a:t>
            </a:r>
            <a:r>
              <a:rPr sz="1800" dirty="0">
                <a:latin typeface="Lucida Console"/>
                <a:cs typeface="Lucida Console"/>
              </a:rPr>
              <a:t>-</a:t>
            </a:r>
            <a:r>
              <a:rPr sz="1800" spc="-5" dirty="0">
                <a:latin typeface="Lucida Console"/>
                <a:cs typeface="Lucida Console"/>
              </a:rPr>
              <a:t>06</a:t>
            </a:r>
            <a:r>
              <a:rPr sz="1800" dirty="0">
                <a:latin typeface="Lucida Console"/>
                <a:cs typeface="Lucida Console"/>
              </a:rPr>
              <a:t>2</a:t>
            </a:r>
            <a:r>
              <a:rPr sz="1800" spc="-10" dirty="0">
                <a:latin typeface="Lucida Console"/>
                <a:cs typeface="Lucida Console"/>
              </a:rPr>
              <a:t>\</a:t>
            </a:r>
            <a:r>
              <a:rPr sz="1800" dirty="0">
                <a:latin typeface="Lucida Console"/>
                <a:cs typeface="Lucida Console"/>
              </a:rPr>
              <a:t>\m</a:t>
            </a:r>
            <a:r>
              <a:rPr sz="1800" spc="-5" dirty="0">
                <a:latin typeface="Lucida Console"/>
                <a:cs typeface="Lucida Console"/>
              </a:rPr>
              <a:t>y_</a:t>
            </a:r>
            <a:r>
              <a:rPr sz="1800" dirty="0">
                <a:latin typeface="Lucida Console"/>
                <a:cs typeface="Lucida Console"/>
              </a:rPr>
              <a:t>f</a:t>
            </a:r>
            <a:r>
              <a:rPr sz="1800" spc="-5" dirty="0">
                <a:latin typeface="Lucida Console"/>
                <a:cs typeface="Lucida Console"/>
              </a:rPr>
              <a:t>ile'</a:t>
            </a:r>
            <a:endParaRPr sz="1800">
              <a:latin typeface="Lucida Console"/>
              <a:cs typeface="Lucida Console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10842" y="4944959"/>
            <a:ext cx="2643505" cy="665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50000"/>
              </a:lnSpc>
            </a:pPr>
            <a:r>
              <a:rPr sz="1800" spc="-10" dirty="0">
                <a:latin typeface="Lucida Console"/>
                <a:cs typeface="Lucida Console"/>
              </a:rPr>
              <a:t>os.mkdi</a:t>
            </a:r>
            <a:r>
              <a:rPr sz="1800" dirty="0">
                <a:latin typeface="Lucida Console"/>
                <a:cs typeface="Lucida Console"/>
              </a:rPr>
              <a:t>r</a:t>
            </a:r>
            <a:r>
              <a:rPr sz="1800" spc="-10" dirty="0">
                <a:latin typeface="Lucida Console"/>
                <a:cs typeface="Lucida Console"/>
              </a:rPr>
              <a:t>(</a:t>
            </a:r>
            <a:r>
              <a:rPr sz="1800" dirty="0">
                <a:latin typeface="Lucida Console"/>
                <a:cs typeface="Lucida Console"/>
              </a:rPr>
              <a:t>fi</a:t>
            </a:r>
            <a:r>
              <a:rPr sz="1800" spc="-5" dirty="0">
                <a:latin typeface="Lucida Console"/>
                <a:cs typeface="Lucida Console"/>
              </a:rPr>
              <a:t>le</a:t>
            </a:r>
            <a:r>
              <a:rPr sz="1800" dirty="0">
                <a:latin typeface="Lucida Console"/>
                <a:cs typeface="Lucida Console"/>
              </a:rPr>
              <a:t>_</a:t>
            </a:r>
            <a:r>
              <a:rPr sz="1800" spc="-5" dirty="0">
                <a:latin typeface="Lucida Console"/>
                <a:cs typeface="Lucida Console"/>
              </a:rPr>
              <a:t>nam</a:t>
            </a:r>
            <a:r>
              <a:rPr sz="1800" spc="0" dirty="0">
                <a:latin typeface="Lucida Console"/>
                <a:cs typeface="Lucida Console"/>
              </a:rPr>
              <a:t>e</a:t>
            </a:r>
            <a:r>
              <a:rPr sz="1800" spc="-5" dirty="0">
                <a:latin typeface="Lucida Console"/>
                <a:cs typeface="Lucida Console"/>
              </a:rPr>
              <a:t>) </a:t>
            </a:r>
            <a:r>
              <a:rPr sz="1800" spc="-10" dirty="0">
                <a:latin typeface="Lucida Console"/>
                <a:cs typeface="Lucida Console"/>
              </a:rPr>
              <a:t>os.rmdi</a:t>
            </a:r>
            <a:r>
              <a:rPr sz="1800" dirty="0">
                <a:latin typeface="Lucida Console"/>
                <a:cs typeface="Lucida Console"/>
              </a:rPr>
              <a:t>r</a:t>
            </a:r>
            <a:r>
              <a:rPr sz="1800" spc="-10" dirty="0">
                <a:latin typeface="Lucida Console"/>
                <a:cs typeface="Lucida Console"/>
              </a:rPr>
              <a:t>(</a:t>
            </a:r>
            <a:r>
              <a:rPr sz="1800" dirty="0">
                <a:latin typeface="Lucida Console"/>
                <a:cs typeface="Lucida Console"/>
              </a:rPr>
              <a:t>fi</a:t>
            </a:r>
            <a:r>
              <a:rPr sz="1800" spc="-5" dirty="0">
                <a:latin typeface="Lucida Console"/>
                <a:cs typeface="Lucida Console"/>
              </a:rPr>
              <a:t>le</a:t>
            </a:r>
            <a:r>
              <a:rPr sz="1800" dirty="0">
                <a:latin typeface="Lucida Console"/>
                <a:cs typeface="Lucida Console"/>
              </a:rPr>
              <a:t>_</a:t>
            </a:r>
            <a:r>
              <a:rPr sz="1800" spc="-5" dirty="0">
                <a:latin typeface="Lucida Console"/>
                <a:cs typeface="Lucida Console"/>
              </a:rPr>
              <a:t>nam</a:t>
            </a:r>
            <a:r>
              <a:rPr sz="1800" spc="0" dirty="0">
                <a:latin typeface="Lucida Console"/>
                <a:cs typeface="Lucida Console"/>
              </a:rPr>
              <a:t>e</a:t>
            </a:r>
            <a:r>
              <a:rPr sz="1800" spc="-5" dirty="0">
                <a:latin typeface="Lucida Console"/>
                <a:cs typeface="Lucida Console"/>
              </a:rPr>
              <a:t>)</a:t>
            </a:r>
            <a:endParaRPr sz="1800">
              <a:latin typeface="Lucida Console"/>
              <a:cs typeface="Lucida Console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298817" y="4942070"/>
            <a:ext cx="1444625" cy="6686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创建文件夹</a:t>
            </a:r>
            <a:endParaRPr sz="1800">
              <a:latin typeface="微软雅黑"/>
              <a:cs typeface="微软雅黑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spc="-5" dirty="0">
                <a:latin typeface="Lucida Console"/>
                <a:cs typeface="Lucida Console"/>
              </a:rPr>
              <a:t># </a:t>
            </a:r>
            <a:r>
              <a:rPr sz="1800" spc="-5" dirty="0">
                <a:latin typeface="微软雅黑"/>
                <a:cs typeface="微软雅黑"/>
              </a:rPr>
              <a:t>删除文件夹</a:t>
            </a:r>
            <a:endParaRPr sz="1800">
              <a:latin typeface="微软雅黑"/>
              <a:cs typeface="微软雅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os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模块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16</a:t>
            </a:fld>
            <a:endParaRPr spc="-5" dirty="0"/>
          </a:p>
        </p:txBody>
      </p:sp>
      <p:sp>
        <p:nvSpPr>
          <p:cNvPr id="4" name="object 4"/>
          <p:cNvSpPr txBox="1"/>
          <p:nvPr/>
        </p:nvSpPr>
        <p:spPr>
          <a:xfrm>
            <a:off x="413715" y="1270049"/>
            <a:ext cx="280035" cy="2414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文 件 路 径 操 作 函 数</a:t>
            </a:r>
            <a:endParaRPr sz="2000">
              <a:latin typeface="微软雅黑"/>
              <a:cs typeface="微软雅黑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163637" y="1112900"/>
          <a:ext cx="10614088" cy="497039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65615"/>
                <a:gridCol w="7848473"/>
              </a:tblGrid>
              <a:tr h="359918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2000" b="1" spc="10" dirty="0">
                          <a:solidFill>
                            <a:srgbClr val="FFFFFF"/>
                          </a:solidFill>
                          <a:latin typeface="宋体"/>
                          <a:cs typeface="宋体"/>
                        </a:rPr>
                        <a:t>函数名称</a:t>
                      </a:r>
                      <a:endParaRPr sz="2000">
                        <a:latin typeface="宋体"/>
                        <a:cs typeface="宋体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2000" b="1" spc="10" dirty="0">
                          <a:solidFill>
                            <a:srgbClr val="FFFFFF"/>
                          </a:solidFill>
                          <a:latin typeface="宋体"/>
                          <a:cs typeface="宋体"/>
                        </a:rPr>
                        <a:t>函数应用</a:t>
                      </a:r>
                      <a:endParaRPr sz="2000">
                        <a:latin typeface="宋体"/>
                        <a:cs typeface="宋体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359917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os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sd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me)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dirty="0">
                          <a:latin typeface="宋体"/>
                          <a:cs typeface="宋体"/>
                        </a:rPr>
                        <a:t>判断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na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me</a:t>
                      </a:r>
                      <a:r>
                        <a:rPr sz="1800" dirty="0">
                          <a:latin typeface="宋体"/>
                          <a:cs typeface="宋体"/>
                        </a:rPr>
                        <a:t>是不是目录，不是目录就返回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f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alse</a:t>
                      </a:r>
                      <a:r>
                        <a:rPr sz="1800" dirty="0">
                          <a:latin typeface="宋体"/>
                          <a:cs typeface="宋体"/>
                        </a:rPr>
                        <a:t>。</a:t>
                      </a:r>
                      <a:endParaRPr sz="1800">
                        <a:latin typeface="宋体"/>
                        <a:cs typeface="宋体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60045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os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8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file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(nam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dirty="0">
                          <a:latin typeface="宋体"/>
                          <a:cs typeface="宋体"/>
                        </a:rPr>
                        <a:t>判断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na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me</a:t>
                      </a:r>
                      <a:r>
                        <a:rPr sz="1800" dirty="0">
                          <a:latin typeface="宋体"/>
                          <a:cs typeface="宋体"/>
                        </a:rPr>
                        <a:t>这个文件是否存在，不存在返回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f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alse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59917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os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xi</a:t>
                      </a:r>
                      <a:r>
                        <a:rPr sz="18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ts(nam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dirty="0">
                          <a:latin typeface="宋体"/>
                          <a:cs typeface="宋体"/>
                        </a:rPr>
                        <a:t>判断是否存在文件或目录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na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me</a:t>
                      </a:r>
                      <a:r>
                        <a:rPr sz="1800" dirty="0">
                          <a:latin typeface="宋体"/>
                          <a:cs typeface="宋体"/>
                        </a:rPr>
                        <a:t>。</a:t>
                      </a:r>
                      <a:endParaRPr sz="1800">
                        <a:latin typeface="宋体"/>
                        <a:cs typeface="宋体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59917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os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spc="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</a:t>
                      </a: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8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z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(nam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dirty="0">
                          <a:latin typeface="宋体"/>
                          <a:cs typeface="宋体"/>
                        </a:rPr>
                        <a:t>或得文件大小，如果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na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me</a:t>
                      </a:r>
                      <a:r>
                        <a:rPr sz="1800" dirty="0">
                          <a:latin typeface="宋体"/>
                          <a:cs typeface="宋体"/>
                        </a:rPr>
                        <a:t>是目录返回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0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L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60045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os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sp</a:t>
                      </a:r>
                      <a:r>
                        <a:rPr sz="18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(nam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dirty="0">
                          <a:latin typeface="宋体"/>
                          <a:cs typeface="宋体"/>
                        </a:rPr>
                        <a:t>获得绝对路径</a:t>
                      </a:r>
                      <a:endParaRPr sz="1800">
                        <a:latin typeface="宋体"/>
                        <a:cs typeface="宋体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59918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os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sa</a:t>
                      </a: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dirty="0">
                          <a:latin typeface="宋体"/>
                          <a:cs typeface="宋体"/>
                        </a:rPr>
                        <a:t>判断是否为绝对路径</a:t>
                      </a:r>
                      <a:endParaRPr sz="1800">
                        <a:latin typeface="宋体"/>
                        <a:cs typeface="宋体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60044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os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no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rm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(p</a:t>
                      </a:r>
                      <a:r>
                        <a:rPr sz="18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dirty="0">
                          <a:latin typeface="宋体"/>
                          <a:cs typeface="宋体"/>
                        </a:rPr>
                        <a:t>规范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p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h</a:t>
                      </a:r>
                      <a:r>
                        <a:rPr sz="1800" dirty="0">
                          <a:latin typeface="宋体"/>
                          <a:cs typeface="宋体"/>
                        </a:rPr>
                        <a:t>字符串形式</a:t>
                      </a:r>
                      <a:endParaRPr sz="1800">
                        <a:latin typeface="宋体"/>
                        <a:cs typeface="宋体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os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t(nam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80010">
                        <a:lnSpc>
                          <a:spcPct val="100000"/>
                        </a:lnSpc>
                      </a:pPr>
                      <a:r>
                        <a:rPr sz="1800" spc="20" dirty="0">
                          <a:latin typeface="宋体"/>
                          <a:cs typeface="宋体"/>
                        </a:rPr>
                        <a:t>分割</a:t>
                      </a:r>
                      <a:r>
                        <a:rPr sz="1800" spc="30" dirty="0">
                          <a:latin typeface="宋体"/>
                          <a:cs typeface="宋体"/>
                        </a:rPr>
                        <a:t>文</a:t>
                      </a:r>
                      <a:r>
                        <a:rPr sz="1800" spc="20" dirty="0">
                          <a:latin typeface="宋体"/>
                          <a:cs typeface="宋体"/>
                        </a:rPr>
                        <a:t>件</a:t>
                      </a:r>
                      <a:r>
                        <a:rPr sz="1800" spc="30" dirty="0">
                          <a:latin typeface="宋体"/>
                          <a:cs typeface="宋体"/>
                        </a:rPr>
                        <a:t>名与</a:t>
                      </a:r>
                      <a:r>
                        <a:rPr sz="1800" spc="20" dirty="0">
                          <a:latin typeface="宋体"/>
                          <a:cs typeface="宋体"/>
                        </a:rPr>
                        <a:t>目</a:t>
                      </a:r>
                      <a:r>
                        <a:rPr sz="1800" spc="40" dirty="0">
                          <a:latin typeface="宋体"/>
                          <a:cs typeface="宋体"/>
                        </a:rPr>
                        <a:t>录</a:t>
                      </a:r>
                      <a:r>
                        <a:rPr sz="1800" spc="35" dirty="0">
                          <a:latin typeface="宋体"/>
                          <a:cs typeface="宋体"/>
                        </a:rPr>
                        <a:t>（</a:t>
                      </a:r>
                      <a:r>
                        <a:rPr sz="1800" spc="20" dirty="0">
                          <a:latin typeface="宋体"/>
                          <a:cs typeface="宋体"/>
                        </a:rPr>
                        <a:t>事</a:t>
                      </a:r>
                      <a:r>
                        <a:rPr sz="1800" spc="30" dirty="0">
                          <a:latin typeface="宋体"/>
                          <a:cs typeface="宋体"/>
                        </a:rPr>
                        <a:t>实</a:t>
                      </a:r>
                      <a:r>
                        <a:rPr sz="1800" spc="40" dirty="0">
                          <a:latin typeface="宋体"/>
                          <a:cs typeface="宋体"/>
                        </a:rPr>
                        <a:t>上</a:t>
                      </a:r>
                      <a:r>
                        <a:rPr sz="1800" spc="20" dirty="0">
                          <a:latin typeface="宋体"/>
                          <a:cs typeface="宋体"/>
                        </a:rPr>
                        <a:t>，如</a:t>
                      </a:r>
                      <a:r>
                        <a:rPr sz="1800" spc="30" dirty="0">
                          <a:latin typeface="宋体"/>
                          <a:cs typeface="宋体"/>
                        </a:rPr>
                        <a:t>果</a:t>
                      </a:r>
                      <a:r>
                        <a:rPr sz="1800" spc="20" dirty="0">
                          <a:latin typeface="宋体"/>
                          <a:cs typeface="宋体"/>
                        </a:rPr>
                        <a:t>完</a:t>
                      </a:r>
                      <a:r>
                        <a:rPr sz="1800" spc="30" dirty="0">
                          <a:latin typeface="宋体"/>
                          <a:cs typeface="宋体"/>
                        </a:rPr>
                        <a:t>全使</a:t>
                      </a:r>
                      <a:r>
                        <a:rPr sz="1800" spc="20" dirty="0">
                          <a:latin typeface="宋体"/>
                          <a:cs typeface="宋体"/>
                        </a:rPr>
                        <a:t>用目</a:t>
                      </a:r>
                      <a:r>
                        <a:rPr sz="1800" spc="50" dirty="0">
                          <a:latin typeface="宋体"/>
                          <a:cs typeface="宋体"/>
                        </a:rPr>
                        <a:t>录</a:t>
                      </a:r>
                      <a:r>
                        <a:rPr sz="1800" spc="20" dirty="0">
                          <a:latin typeface="宋体"/>
                          <a:cs typeface="宋体"/>
                        </a:rPr>
                        <a:t>，</a:t>
                      </a:r>
                      <a:r>
                        <a:rPr sz="1800" spc="30" dirty="0">
                          <a:latin typeface="宋体"/>
                          <a:cs typeface="宋体"/>
                        </a:rPr>
                        <a:t>它也</a:t>
                      </a:r>
                      <a:r>
                        <a:rPr sz="1800" spc="20" dirty="0">
                          <a:latin typeface="宋体"/>
                          <a:cs typeface="宋体"/>
                        </a:rPr>
                        <a:t>会将</a:t>
                      </a:r>
                      <a:r>
                        <a:rPr sz="1800" spc="30" dirty="0">
                          <a:latin typeface="宋体"/>
                          <a:cs typeface="宋体"/>
                        </a:rPr>
                        <a:t>最</a:t>
                      </a:r>
                      <a:r>
                        <a:rPr sz="1800" spc="20" dirty="0">
                          <a:latin typeface="宋体"/>
                          <a:cs typeface="宋体"/>
                        </a:rPr>
                        <a:t>后</a:t>
                      </a:r>
                      <a:r>
                        <a:rPr sz="1800" spc="30" dirty="0">
                          <a:latin typeface="宋体"/>
                          <a:cs typeface="宋体"/>
                        </a:rPr>
                        <a:t>一个</a:t>
                      </a:r>
                      <a:r>
                        <a:rPr sz="1800" spc="20" dirty="0">
                          <a:latin typeface="宋体"/>
                          <a:cs typeface="宋体"/>
                        </a:rPr>
                        <a:t>目录</a:t>
                      </a:r>
                      <a:r>
                        <a:rPr sz="1800" dirty="0">
                          <a:latin typeface="宋体"/>
                          <a:cs typeface="宋体"/>
                        </a:rPr>
                        <a:t>作 为文件名而分离，同时它不会判断文件或目录是否存在）。</a:t>
                      </a:r>
                      <a:endParaRPr sz="1800">
                        <a:latin typeface="宋体"/>
                        <a:cs typeface="宋体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59917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os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8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x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t()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dirty="0">
                          <a:latin typeface="宋体"/>
                          <a:cs typeface="宋体"/>
                        </a:rPr>
                        <a:t>分离文件名和扩展名。</a:t>
                      </a:r>
                      <a:endParaRPr sz="1800">
                        <a:latin typeface="宋体"/>
                        <a:cs typeface="宋体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59918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os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.jo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,nam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dirty="0">
                          <a:latin typeface="宋体"/>
                          <a:cs typeface="宋体"/>
                        </a:rPr>
                        <a:t>连接目录与文件名或目录</a:t>
                      </a:r>
                      <a:endParaRPr sz="1800">
                        <a:latin typeface="宋体"/>
                        <a:cs typeface="宋体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6001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os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na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dirty="0">
                          <a:latin typeface="宋体"/>
                          <a:cs typeface="宋体"/>
                        </a:rPr>
                        <a:t>返回文件名</a:t>
                      </a:r>
                      <a:endParaRPr sz="1800">
                        <a:latin typeface="宋体"/>
                        <a:cs typeface="宋体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462178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os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di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rnam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e(p</a:t>
                      </a:r>
                      <a:r>
                        <a:rPr sz="18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th)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1800" dirty="0">
                          <a:latin typeface="宋体"/>
                          <a:cs typeface="宋体"/>
                        </a:rPr>
                        <a:t>返回文件路径。</a:t>
                      </a:r>
                      <a:endParaRPr sz="1800">
                        <a:latin typeface="宋体"/>
                        <a:cs typeface="宋体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401</Words>
  <Application>Microsoft Office PowerPoint</Application>
  <PresentationFormat>自定义</PresentationFormat>
  <Paragraphs>280</Paragraphs>
  <Slides>16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Office Theme</vt:lpstr>
      <vt:lpstr>4.1 文件基础</vt:lpstr>
      <vt:lpstr>txt文件读写</vt:lpstr>
      <vt:lpstr>认识文件</vt:lpstr>
      <vt:lpstr>txt文件读写</vt:lpstr>
      <vt:lpstr>txt文件读写</vt:lpstr>
      <vt:lpstr>txt文件读写</vt:lpstr>
      <vt:lpstr>txt文件读写</vt:lpstr>
      <vt:lpstr>txt文件读写</vt:lpstr>
      <vt:lpstr>txt文件读写</vt:lpstr>
      <vt:lpstr>txt文件读写</vt:lpstr>
      <vt:lpstr>txt文件读写</vt:lpstr>
      <vt:lpstr>txt文件读写</vt:lpstr>
      <vt:lpstr>txt文件读写</vt:lpstr>
      <vt:lpstr>os模块</vt:lpstr>
      <vt:lpstr>os模块</vt:lpstr>
      <vt:lpstr>os模块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Roc Ren</dc:creator>
  <cp:lastModifiedBy>tango</cp:lastModifiedBy>
  <cp:revision>1</cp:revision>
  <dcterms:created xsi:type="dcterms:W3CDTF">2020-01-05T15:14:23Z</dcterms:created>
  <dcterms:modified xsi:type="dcterms:W3CDTF">2020-01-05T07:17:57Z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2018-07-10T00:00:00Z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2020-01-05T00:00:00Z</vt:filetime>
  </property>
</Properties>
</file>