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6"/>
  </p:handoutMasterIdLst>
  <p:sldIdLst>
    <p:sldId id="295" r:id="rId3"/>
    <p:sldId id="287" r:id="rId5"/>
    <p:sldId id="319" r:id="rId6"/>
    <p:sldId id="261" r:id="rId7"/>
    <p:sldId id="348" r:id="rId8"/>
    <p:sldId id="296" r:id="rId9"/>
    <p:sldId id="349" r:id="rId10"/>
    <p:sldId id="297" r:id="rId11"/>
    <p:sldId id="350" r:id="rId12"/>
    <p:sldId id="299" r:id="rId13"/>
    <p:sldId id="298" r:id="rId14"/>
    <p:sldId id="351" r:id="rId15"/>
    <p:sldId id="302" r:id="rId16"/>
    <p:sldId id="352" r:id="rId17"/>
    <p:sldId id="353" r:id="rId18"/>
    <p:sldId id="303" r:id="rId19"/>
    <p:sldId id="320" r:id="rId20"/>
    <p:sldId id="354" r:id="rId21"/>
    <p:sldId id="355" r:id="rId22"/>
    <p:sldId id="356" r:id="rId23"/>
    <p:sldId id="318" r:id="rId24"/>
    <p:sldId id="270" r:id="rId25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handoutMaster" Target="handoutMasters/handoutMaster1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9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167998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9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9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167998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9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E0E72-893C-4ED8-9CFB-E1FA13C4CC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6C55-6C14-4F0D-928C-D7F1BE70B2F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589CD-A935-4D1C-B053-63800F7F57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589CD-A935-4D1C-B053-63800F7F57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589CD-A935-4D1C-B053-63800F7F57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E0E72-893C-4ED8-9CFB-E1FA13C4CC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 rot="10800000">
            <a:off x="142873" y="-2"/>
            <a:ext cx="11096625" cy="687274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3581401" y="2387160"/>
            <a:ext cx="3711430" cy="707886"/>
          </a:xfrm>
        </p:spPr>
        <p:txBody>
          <a:bodyPr anchor="ctr">
            <a:normAutofit/>
          </a:bodyPr>
          <a:lstStyle>
            <a:lvl1pPr algn="dist">
              <a:defRPr sz="4000" b="1">
                <a:solidFill>
                  <a:schemeClr val="bg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C11AB98A-5205-463E-AB74-112619B3F3A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6C00FDFF-B7B5-4EE4-B7C3-90EBA3F555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59C12-F75A-4D0C-BD0E-FF95BBCD344F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F5C25-BE4E-4992-A99B-887F4C3F882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8733834">
            <a:off x="523875" y="1808163"/>
            <a:ext cx="4664075" cy="465772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12" name="图片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45688" y="0"/>
            <a:ext cx="2265362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552732" y="2670283"/>
            <a:ext cx="4391494" cy="757130"/>
          </a:xfrm>
        </p:spPr>
        <p:txBody>
          <a:bodyPr anchor="b">
            <a:normAutofit/>
          </a:bodyPr>
          <a:lstStyle>
            <a:lvl1pPr>
              <a:defRPr sz="36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552731" y="3513139"/>
            <a:ext cx="4392429" cy="1090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4823134C-2A5F-462A-9DBC-FAE5A896ADD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90EC6441-4E32-440A-8A88-25AF1877C71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ED706-F56E-4C9C-959D-DC1389643F8E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7194C-EEAF-468F-A93A-686DCA98736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257056"/>
            <a:ext cx="10515600" cy="1325563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7285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72850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C6FF-53E2-4877-9CB5-53B56F2CFF38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7F626-6459-4D8F-9E00-A0FCB5DE67C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 rot="10800000">
            <a:off x="142873" y="-2"/>
            <a:ext cx="11096625" cy="687274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581400" y="2264049"/>
            <a:ext cx="3711431" cy="830997"/>
          </a:xfrm>
        </p:spPr>
        <p:txBody>
          <a:bodyPr anchor="ctr">
            <a:normAutofit/>
          </a:bodyPr>
          <a:lstStyle>
            <a:lvl1pPr algn="dist">
              <a:defRPr sz="4000" b="1">
                <a:solidFill>
                  <a:schemeClr val="bg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93208BA6-055A-4E98-B5EB-CAC948F317A4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DA423CC3-847C-4D3B-AAF7-B4E9ADD68BD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8647F-08EE-459F-9103-3C30D9099465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F412F-B52B-4D00-83DF-F083D6F3025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457410" y="365125"/>
            <a:ext cx="896389" cy="5811838"/>
          </a:xfrm>
        </p:spPr>
        <p:txBody>
          <a:bodyPr vert="eaVert"/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502833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557EE-BDAE-4D28-A1D8-3562E1A032D4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71F35-7073-42B4-8D4C-5BEDFAA62C7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tags" Target="../tags/tag4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image" Target="../media/image4.png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rcRect/>
          <a:stretch>
            <a:fillRect/>
          </a:stretch>
        </p:blipFill>
        <p:spPr bwMode="auto">
          <a:xfrm>
            <a:off x="9886950" y="5054827"/>
            <a:ext cx="2305050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en-US" dirty="0" smtClean="0"/>
              <a:t>单击此处编辑母版标题样式</a:t>
            </a:r>
            <a:endParaRPr lang="zh-CN" altLang="en-US" dirty="0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7F26D9B-CA5E-43E1-8A1E-96ED57693700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CA651FA-B21C-4B69-ABBD-65C5F953FDE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rtl="0" fontAlgn="base">
        <a:lnSpc>
          <a:spcPct val="120000"/>
        </a:lnSpc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12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5.xml"/><Relationship Id="rId8" Type="http://schemas.openxmlformats.org/officeDocument/2006/relationships/tags" Target="../tags/tag14.xml"/><Relationship Id="rId7" Type="http://schemas.openxmlformats.org/officeDocument/2006/relationships/tags" Target="../tags/tag13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5" Type="http://schemas.openxmlformats.org/officeDocument/2006/relationships/notesSlide" Target="../notesSlides/notesSlide2.xml"/><Relationship Id="rId14" Type="http://schemas.openxmlformats.org/officeDocument/2006/relationships/slideLayout" Target="../slideLayouts/slideLayout7.xml"/><Relationship Id="rId13" Type="http://schemas.openxmlformats.org/officeDocument/2006/relationships/tags" Target="../tags/tag18.xml"/><Relationship Id="rId12" Type="http://schemas.openxmlformats.org/officeDocument/2006/relationships/tags" Target="../tags/tag17.xml"/><Relationship Id="rId11" Type="http://schemas.openxmlformats.org/officeDocument/2006/relationships/image" Target="../media/image5.png"/><Relationship Id="rId10" Type="http://schemas.openxmlformats.org/officeDocument/2006/relationships/tags" Target="../tags/tag16.xml"/><Relationship Id="rId1" Type="http://schemas.openxmlformats.org/officeDocument/2006/relationships/tags" Target="../tags/tag7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4.xml"/><Relationship Id="rId8" Type="http://schemas.openxmlformats.org/officeDocument/2006/relationships/slideLayout" Target="../slideLayouts/slideLayout7.xml"/><Relationship Id="rId7" Type="http://schemas.openxmlformats.org/officeDocument/2006/relationships/tags" Target="../tags/tag22.xml"/><Relationship Id="rId6" Type="http://schemas.openxmlformats.org/officeDocument/2006/relationships/image" Target="../media/image7.png"/><Relationship Id="rId5" Type="http://schemas.openxmlformats.org/officeDocument/2006/relationships/audio" Target="../media/audio2.wav"/><Relationship Id="rId4" Type="http://schemas.openxmlformats.org/officeDocument/2006/relationships/image" Target="../media/image6.png"/><Relationship Id="rId3" Type="http://schemas.openxmlformats.org/officeDocument/2006/relationships/audio" Target="../media/audio1.wav"/><Relationship Id="rId2" Type="http://schemas.openxmlformats.org/officeDocument/2006/relationships/image" Target="../media/image5.png"/><Relationship Id="rId1" Type="http://schemas.openxmlformats.org/officeDocument/2006/relationships/tags" Target="../tags/tag21.xml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24.xml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tags" Target="../tags/tag23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26.xml"/><Relationship Id="rId3" Type="http://schemas.openxmlformats.org/officeDocument/2006/relationships/tags" Target="../tags/tag25.xml"/><Relationship Id="rId2" Type="http://schemas.openxmlformats.org/officeDocument/2006/relationships/image" Target="../media/image10.png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33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34.xml"/><Relationship Id="rId2" Type="http://schemas.openxmlformats.org/officeDocument/2006/relationships/image" Target="../media/image14.png"/><Relationship Id="rId1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1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5.xml"/><Relationship Id="rId1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6.xml"/><Relationship Id="rId1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6.xml"/><Relationship Id="rId4" Type="http://schemas.openxmlformats.org/officeDocument/2006/relationships/themeOverride" Target="../theme/themeOverride1.xml"/><Relationship Id="rId3" Type="http://schemas.openxmlformats.org/officeDocument/2006/relationships/tags" Target="../tags/tag42.xml"/><Relationship Id="rId2" Type="http://schemas.openxmlformats.org/officeDocument/2006/relationships/image" Target="../media/image5.png"/><Relationship Id="rId1" Type="http://schemas.openxmlformats.org/officeDocument/2006/relationships/tags" Target="../tags/tag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75955" y="709295"/>
            <a:ext cx="2291715" cy="68453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16211" y="132969"/>
            <a:ext cx="4773930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广州牛津版七年级下册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2193666" y="2230371"/>
            <a:ext cx="5265690" cy="1947645"/>
          </a:xfrm>
        </p:spPr>
        <p:txBody>
          <a:bodyPr>
            <a:normAutofit fontScale="90000"/>
          </a:bodyPr>
          <a:p>
            <a:pPr algn="ctr"/>
            <a:r>
              <a:rPr lang="en-US" altLang="zh-CN" sz="6000" smtClean="0">
                <a:solidFill>
                  <a:srgbClr val="00B0F0"/>
                </a:solidFill>
              </a:rPr>
              <a:t>Unit 7  Poems</a:t>
            </a:r>
            <a:br>
              <a:rPr lang="en-US" altLang="zh-CN" sz="6000" smtClean="0">
                <a:solidFill>
                  <a:srgbClr val="0070C0"/>
                </a:solidFill>
              </a:rPr>
            </a:br>
            <a:r>
              <a:rPr lang="en-US" sz="5335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Grammar</a:t>
            </a:r>
            <a:br>
              <a:rPr lang="zh-CN" altLang="en-US" sz="1800" smtClean="0"/>
            </a:br>
            <a:endParaRPr lang="zh-CN" altLang="en-US" sz="1800" smtClean="0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>
            <p:custDataLst>
              <p:tags r:id="rId1"/>
            </p:custDataLst>
          </p:nvPr>
        </p:nvSpPr>
        <p:spPr>
          <a:xfrm>
            <a:off x="5361979" y="313037"/>
            <a:ext cx="1601859" cy="707886"/>
          </a:xfrm>
          <a:prstGeom prst="rect">
            <a:avLst/>
          </a:prstGeom>
          <a:noFill/>
        </p:spPr>
        <p:txBody>
          <a:bodyPr wrap="square" rtlCol="0" anchor="b" anchorCtr="0">
            <a:normAutofit/>
          </a:bodyPr>
          <a:lstStyle/>
          <a:p>
            <a:pPr algn="ctr"/>
            <a:r>
              <a:rPr lang="zh-CN" altLang="en-US" sz="3600" b="1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目 录</a:t>
            </a:r>
            <a:endParaRPr lang="zh-CN" altLang="en-US" sz="3600" b="1">
              <a:solidFill>
                <a:schemeClr val="accent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4" name="矩形: 圆角 23"/>
          <p:cNvSpPr/>
          <p:nvPr>
            <p:custDataLst>
              <p:tags r:id="rId2"/>
            </p:custDataLst>
          </p:nvPr>
        </p:nvSpPr>
        <p:spPr>
          <a:xfrm>
            <a:off x="685296" y="2088004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01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38" name="文本框 37"/>
          <p:cNvSpPr txBox="1"/>
          <p:nvPr>
            <p:custDataLst>
              <p:tags r:id="rId3"/>
            </p:custDataLst>
          </p:nvPr>
        </p:nvSpPr>
        <p:spPr>
          <a:xfrm>
            <a:off x="1650365" y="2087880"/>
            <a:ext cx="3628390" cy="743585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</a:rPr>
              <a:t>Presentation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41" name="矩形: 圆角 23"/>
          <p:cNvSpPr/>
          <p:nvPr>
            <p:custDataLst>
              <p:tags r:id="rId4"/>
            </p:custDataLst>
          </p:nvPr>
        </p:nvSpPr>
        <p:spPr>
          <a:xfrm>
            <a:off x="6125826" y="2088004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02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42" name="文本框 41"/>
          <p:cNvSpPr txBox="1"/>
          <p:nvPr>
            <p:custDataLst>
              <p:tags r:id="rId5"/>
            </p:custDataLst>
          </p:nvPr>
        </p:nvSpPr>
        <p:spPr>
          <a:xfrm>
            <a:off x="7165975" y="2087880"/>
            <a:ext cx="3281045" cy="743585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  <a:sym typeface="+mn-ea"/>
              </a:rPr>
              <a:t>Practice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48" name="矩形: 圆角 23"/>
          <p:cNvSpPr/>
          <p:nvPr>
            <p:custDataLst>
              <p:tags r:id="rId6"/>
            </p:custDataLst>
          </p:nvPr>
        </p:nvSpPr>
        <p:spPr>
          <a:xfrm>
            <a:off x="685296" y="3998669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03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49" name="文本框 48"/>
          <p:cNvSpPr txBox="1"/>
          <p:nvPr>
            <p:custDataLst>
              <p:tags r:id="rId7"/>
            </p:custDataLst>
          </p:nvPr>
        </p:nvSpPr>
        <p:spPr>
          <a:xfrm>
            <a:off x="1650365" y="3816985"/>
            <a:ext cx="3489960" cy="925195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  <a:sym typeface="+mn-ea"/>
              </a:rPr>
              <a:t>Production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51" name="矩形: 圆角 23"/>
          <p:cNvSpPr/>
          <p:nvPr>
            <p:custDataLst>
              <p:tags r:id="rId8"/>
            </p:custDataLst>
          </p:nvPr>
        </p:nvSpPr>
        <p:spPr>
          <a:xfrm>
            <a:off x="6125826" y="3998669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04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52" name="文本框 51"/>
          <p:cNvSpPr txBox="1"/>
          <p:nvPr>
            <p:custDataLst>
              <p:tags r:id="rId9"/>
            </p:custDataLst>
          </p:nvPr>
        </p:nvSpPr>
        <p:spPr>
          <a:xfrm>
            <a:off x="7165829" y="3955771"/>
            <a:ext cx="3489764" cy="786876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  <a:sym typeface="+mn-ea"/>
              </a:rPr>
              <a:t>Homework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15" name="文本框 14"/>
          <p:cNvSpPr txBox="1"/>
          <p:nvPr>
            <p:custDataLst>
              <p:tags r:id="rId10"/>
            </p:custDataLst>
          </p:nvPr>
        </p:nvSpPr>
        <p:spPr>
          <a:xfrm>
            <a:off x="3605829" y="-25893"/>
            <a:ext cx="1863907" cy="189180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noAutofit/>
          </a:bodyPr>
          <a:lstStyle/>
          <a:p>
            <a:pPr algn="r"/>
            <a:r>
              <a:rPr lang="en-US" altLang="zh-CN" sz="10000" b="1" dirty="0">
                <a:solidFill>
                  <a:schemeClr val="accent2"/>
                </a:solidFill>
              </a:rPr>
              <a:t>C</a:t>
            </a:r>
            <a:endParaRPr lang="zh-CN" altLang="en-US" sz="10000" b="1" dirty="0">
              <a:solidFill>
                <a:schemeClr val="accent2"/>
              </a:solidFill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16" name="文本框 15"/>
          <p:cNvSpPr txBox="1"/>
          <p:nvPr>
            <p:custDataLst>
              <p:tags r:id="rId12"/>
            </p:custDataLst>
          </p:nvPr>
        </p:nvSpPr>
        <p:spPr>
          <a:xfrm>
            <a:off x="5361978" y="1028081"/>
            <a:ext cx="1601859" cy="39878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en-US" altLang="zh-CN" sz="2000" dirty="0">
                <a:solidFill>
                  <a:schemeClr val="accent2"/>
                </a:solidFill>
              </a:rPr>
              <a:t>ONTENTS</a:t>
            </a:r>
            <a:endParaRPr lang="zh-CN" altLang="en-US" sz="2000" dirty="0">
              <a:solidFill>
                <a:schemeClr val="accent2"/>
              </a:solidFill>
            </a:endParaRPr>
          </a:p>
        </p:txBody>
      </p:sp>
    </p:spTree>
    <p:custDataLst>
      <p:tags r:id="rId1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53955" y="88900"/>
            <a:ext cx="1985645" cy="655955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6750050" y="2559050"/>
            <a:ext cx="4017010" cy="101409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800" b="1" dirty="0">
                <a:solidFill>
                  <a:schemeClr val="tx2"/>
                </a:solidFill>
              </a:rPr>
              <a:t>Imperatives</a:t>
            </a:r>
            <a:endParaRPr lang="en-US" altLang="zh-CN" sz="4800" b="1" dirty="0">
              <a:solidFill>
                <a:schemeClr val="tx2"/>
              </a:solidFill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441959" y="96032"/>
            <a:ext cx="10040273" cy="1014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600" b="1" dirty="0">
                <a:solidFill>
                  <a:schemeClr val="tx2"/>
                </a:solidFill>
              </a:rPr>
              <a:t>01. Presentation.</a:t>
            </a:r>
            <a:endParaRPr lang="en-US" altLang="zh-CN" sz="3600" b="1" dirty="0">
              <a:solidFill>
                <a:schemeClr val="tx2"/>
              </a:solidFill>
            </a:endParaRPr>
          </a:p>
        </p:txBody>
      </p:sp>
      <p:pic>
        <p:nvPicPr>
          <p:cNvPr id="5" name="图片 4" descr="双语学习报0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4285" y="6130290"/>
            <a:ext cx="1953895" cy="64071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75665" y="1109980"/>
            <a:ext cx="10634345" cy="267652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2800"/>
              <a:t>1. Open the door, Daisy.           2. </a:t>
            </a:r>
            <a:r>
              <a:rPr lang="en-US" altLang="zh-CN" sz="2800">
                <a:sym typeface="+mn-ea"/>
              </a:rPr>
              <a:t>Listen to me carefully.</a:t>
            </a:r>
            <a:endParaRPr lang="en-US" altLang="zh-CN" sz="2800"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/>
              <a:t>3. </a:t>
            </a:r>
            <a:r>
              <a:rPr lang="en-US" altLang="zh-CN" sz="2800">
                <a:sym typeface="+mn-ea"/>
              </a:rPr>
              <a:t>Be careful.                            </a:t>
            </a:r>
            <a:r>
              <a:rPr lang="en-US" altLang="zh-CN" sz="2800"/>
              <a:t>4. </a:t>
            </a:r>
            <a:r>
              <a:rPr lang="en-US" altLang="zh-CN" sz="2800">
                <a:sym typeface="+mn-ea"/>
              </a:rPr>
              <a:t>Be quiet, please.</a:t>
            </a:r>
            <a:endParaRPr lang="en-US" altLang="zh-CN" sz="2800"/>
          </a:p>
          <a:p>
            <a:pPr algn="l">
              <a:lnSpc>
                <a:spcPct val="150000"/>
              </a:lnSpc>
            </a:pPr>
            <a:r>
              <a:rPr lang="en-US" altLang="zh-CN" sz="2800"/>
              <a:t>5. Let's go home together.        6. Let's make a million smiles.</a:t>
            </a:r>
            <a:endParaRPr lang="en-US" altLang="zh-CN" sz="2800"/>
          </a:p>
          <a:p>
            <a:pPr algn="l">
              <a:lnSpc>
                <a:spcPct val="150000"/>
              </a:lnSpc>
            </a:pPr>
            <a:r>
              <a:rPr lang="en-US" altLang="zh-CN" sz="2800"/>
              <a:t>7. </a:t>
            </a:r>
            <a:r>
              <a:rPr lang="en-US" altLang="zh-CN" sz="2800">
                <a:sym typeface="+mn-ea"/>
              </a:rPr>
              <a:t>Don't take photos here.        </a:t>
            </a:r>
            <a:r>
              <a:rPr lang="en-US" altLang="zh-CN" sz="2800"/>
              <a:t>8. Don't bring your phone to school. </a:t>
            </a:r>
            <a:endParaRPr lang="en-US" altLang="zh-CN" sz="2800"/>
          </a:p>
        </p:txBody>
      </p:sp>
      <p:sp>
        <p:nvSpPr>
          <p:cNvPr id="4" name="文本框 3"/>
          <p:cNvSpPr txBox="1"/>
          <p:nvPr/>
        </p:nvSpPr>
        <p:spPr>
          <a:xfrm>
            <a:off x="875665" y="3943350"/>
            <a:ext cx="9069070" cy="26765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2800">
                <a:sym typeface="+mn-ea"/>
              </a:rPr>
              <a:t>When do we use these sentences?</a:t>
            </a:r>
            <a:endParaRPr lang="en-US" altLang="zh-CN" sz="2800">
              <a:sym typeface="+mn-ea"/>
            </a:endParaRPr>
          </a:p>
          <a:p>
            <a:pPr algn="l">
              <a:lnSpc>
                <a:spcPct val="150000"/>
              </a:lnSpc>
            </a:pPr>
            <a:endParaRPr lang="en-US" altLang="zh-CN" sz="2800"/>
          </a:p>
          <a:p>
            <a:pPr algn="l">
              <a:lnSpc>
                <a:spcPct val="150000"/>
              </a:lnSpc>
            </a:pPr>
            <a:r>
              <a:rPr lang="en-US" altLang="zh-CN" sz="2800"/>
              <a:t>What do we call them?</a:t>
            </a:r>
            <a:endParaRPr lang="en-US" altLang="zh-CN" sz="2800"/>
          </a:p>
          <a:p>
            <a:pPr algn="l">
              <a:lnSpc>
                <a:spcPct val="150000"/>
              </a:lnSpc>
            </a:pP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6" name="TextBox 8"/>
          <p:cNvSpPr txBox="1"/>
          <p:nvPr/>
        </p:nvSpPr>
        <p:spPr>
          <a:xfrm>
            <a:off x="875665" y="4697730"/>
            <a:ext cx="89789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use these sentences to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 </a:t>
            </a:r>
            <a:r>
              <a:rPr lang="en-US" altLang="zh-CN" sz="28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    or </a:t>
            </a:r>
            <a:r>
              <a:rPr lang="en-US" altLang="zh-CN" sz="28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advice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7" name="U7 o3389.wav">
            <a:hlinkClick r:id="" action="ppaction://media"/>
          </p:cNvPr>
          <p:cNvPicPr>
            <a:picLocks noRot="1" noChangeAspect="1"/>
          </p:cNvPicPr>
          <p:nvPr>
            <a:wavAudioFile r:embed="rId3" name="U7 order.wav"/>
          </p:nvPr>
        </p:nvPicPr>
        <p:blipFill>
          <a:blip r:embed="rId4"/>
          <a:stretch>
            <a:fillRect/>
          </a:stretch>
        </p:blipFill>
        <p:spPr>
          <a:xfrm>
            <a:off x="6692583" y="4805363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8" name="U7 a3389.wav">
            <a:hlinkClick r:id="" action="ppaction://media"/>
          </p:cNvPr>
          <p:cNvPicPr>
            <a:picLocks noRot="1" noChangeAspect="1"/>
          </p:cNvPicPr>
          <p:nvPr>
            <a:wavAudioFile r:embed="rId5" name="U7 advice.wav"/>
          </p:nvPr>
        </p:nvPicPr>
        <p:blipFill>
          <a:blip r:embed="rId6"/>
          <a:stretch>
            <a:fillRect/>
          </a:stretch>
        </p:blipFill>
        <p:spPr>
          <a:xfrm>
            <a:off x="8478203" y="4805363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5"/>
          <p:cNvSpPr txBox="1"/>
          <p:nvPr/>
        </p:nvSpPr>
        <p:spPr>
          <a:xfrm>
            <a:off x="942340" y="1109980"/>
            <a:ext cx="4582795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en-US" altLang="zh-CN" sz="3600"/>
              <a:t>Positive imperatives.</a:t>
            </a:r>
            <a:endParaRPr lang="en-US" altLang="zh-CN" sz="3600"/>
          </a:p>
        </p:txBody>
      </p:sp>
      <p:sp>
        <p:nvSpPr>
          <p:cNvPr id="7" name="文本框 6"/>
          <p:cNvSpPr txBox="1"/>
          <p:nvPr/>
        </p:nvSpPr>
        <p:spPr>
          <a:xfrm>
            <a:off x="875665" y="3141345"/>
            <a:ext cx="4716780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en-US" altLang="zh-CN" sz="3600"/>
              <a:t>Negative imperatives.</a:t>
            </a:r>
            <a:endParaRPr lang="en-US" altLang="zh-CN" sz="3600"/>
          </a:p>
        </p:txBody>
      </p:sp>
      <p:sp>
        <p:nvSpPr>
          <p:cNvPr id="8" name="文本框 7"/>
          <p:cNvSpPr txBox="1"/>
          <p:nvPr/>
        </p:nvSpPr>
        <p:spPr>
          <a:xfrm>
            <a:off x="875665" y="5882640"/>
            <a:ext cx="4464050" cy="7372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They are called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imperatives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7176" grpId="0"/>
      <p:bldP spid="7176" grpId="1"/>
      <p:bldP spid="8" grpId="0"/>
      <p:bldP spid="8" grpId="1"/>
      <p:bldP spid="6" grpId="0" bldLvl="0" animBg="1"/>
      <p:bldP spid="6" grpId="1" animBg="1"/>
      <p:bldP spid="7" grpId="0" animBg="1"/>
      <p:bldP spid="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441959" y="96032"/>
            <a:ext cx="10040273" cy="1014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600" b="1" dirty="0">
                <a:solidFill>
                  <a:schemeClr val="tx2"/>
                </a:solidFill>
              </a:rPr>
              <a:t>01. Presentation.</a:t>
            </a:r>
            <a:endParaRPr lang="en-US" altLang="zh-CN" sz="3600" b="1" dirty="0">
              <a:solidFill>
                <a:schemeClr val="tx2"/>
              </a:solidFill>
            </a:endParaRPr>
          </a:p>
        </p:txBody>
      </p:sp>
      <p:pic>
        <p:nvPicPr>
          <p:cNvPr id="5" name="图片 4" descr="双语学习报0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4285" y="6130290"/>
            <a:ext cx="1953895" cy="64071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75665" y="1109980"/>
            <a:ext cx="10784205" cy="267652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2800"/>
              <a:t>1. </a:t>
            </a:r>
            <a:r>
              <a:rPr lang="en-US" altLang="zh-CN" sz="2800">
                <a:solidFill>
                  <a:srgbClr val="C00000"/>
                </a:solidFill>
              </a:rPr>
              <a:t>Open</a:t>
            </a:r>
            <a:r>
              <a:rPr lang="en-US" altLang="zh-CN" sz="2800"/>
              <a:t> the door, Daisy.           2.</a:t>
            </a:r>
            <a:r>
              <a:rPr lang="en-US" altLang="zh-CN" sz="2800">
                <a:solidFill>
                  <a:srgbClr val="C00000"/>
                </a:solidFill>
              </a:rPr>
              <a:t> </a:t>
            </a:r>
            <a:r>
              <a:rPr lang="en-US" altLang="zh-CN" sz="2800">
                <a:solidFill>
                  <a:srgbClr val="C00000"/>
                </a:solidFill>
                <a:sym typeface="+mn-ea"/>
              </a:rPr>
              <a:t>Listen</a:t>
            </a:r>
            <a:r>
              <a:rPr lang="en-US" altLang="zh-CN" sz="2800">
                <a:sym typeface="+mn-ea"/>
              </a:rPr>
              <a:t> to me, please.</a:t>
            </a:r>
            <a:endParaRPr lang="en-US" altLang="zh-CN" sz="2800"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en-US" altLang="zh-CN" sz="2800">
                <a:solidFill>
                  <a:srgbClr val="0070C0"/>
                </a:solidFill>
              </a:rPr>
              <a:t> </a:t>
            </a:r>
            <a:r>
              <a:rPr lang="en-US" altLang="zh-CN" sz="2800">
                <a:solidFill>
                  <a:srgbClr val="0070C0"/>
                </a:solidFill>
                <a:sym typeface="+mn-ea"/>
              </a:rPr>
              <a:t>Be</a:t>
            </a:r>
            <a:r>
              <a:rPr lang="en-US" altLang="zh-CN" sz="2800">
                <a:sym typeface="+mn-ea"/>
              </a:rPr>
              <a:t> careful.                            </a:t>
            </a:r>
            <a:r>
              <a:rPr lang="en-US" altLang="zh-CN" sz="2800"/>
              <a:t>4. </a:t>
            </a:r>
            <a:r>
              <a:rPr lang="en-US" altLang="zh-CN" sz="2800">
                <a:solidFill>
                  <a:srgbClr val="0070C0"/>
                </a:solidFill>
                <a:sym typeface="+mn-ea"/>
              </a:rPr>
              <a:t>Be</a:t>
            </a:r>
            <a:r>
              <a:rPr lang="en-US" altLang="zh-CN" sz="2800">
                <a:sym typeface="+mn-ea"/>
              </a:rPr>
              <a:t> quiet, please.</a:t>
            </a:r>
            <a:endParaRPr lang="en-US" altLang="zh-CN" sz="2800"/>
          </a:p>
          <a:p>
            <a:pPr algn="l">
              <a:lnSpc>
                <a:spcPct val="150000"/>
              </a:lnSpc>
            </a:pPr>
            <a:r>
              <a:rPr lang="en-US" altLang="zh-CN" sz="2800"/>
              <a:t>5. </a:t>
            </a:r>
            <a:r>
              <a:rPr lang="en-US" altLang="zh-CN" sz="2800">
                <a:solidFill>
                  <a:schemeClr val="accent2">
                    <a:lumMod val="75000"/>
                  </a:schemeClr>
                </a:solidFill>
              </a:rPr>
              <a:t>Let's</a:t>
            </a:r>
            <a:r>
              <a:rPr lang="en-US" altLang="zh-CN" sz="2800"/>
              <a:t> go home together.        6. </a:t>
            </a:r>
            <a:r>
              <a:rPr lang="en-US" altLang="zh-CN" sz="2800">
                <a:solidFill>
                  <a:schemeClr val="accent2">
                    <a:lumMod val="75000"/>
                  </a:schemeClr>
                </a:solidFill>
              </a:rPr>
              <a:t>Let's</a:t>
            </a:r>
            <a:r>
              <a:rPr lang="en-US" altLang="zh-CN" sz="280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altLang="zh-CN" sz="2800"/>
              <a:t>make a million smiles.</a:t>
            </a:r>
            <a:endParaRPr lang="en-US" altLang="zh-CN" sz="2800"/>
          </a:p>
          <a:p>
            <a:pPr algn="l">
              <a:lnSpc>
                <a:spcPct val="150000"/>
              </a:lnSpc>
            </a:pPr>
            <a:r>
              <a:rPr lang="en-US" altLang="zh-CN" sz="2800"/>
              <a:t>7. </a:t>
            </a:r>
            <a:r>
              <a:rPr lang="en-US" altLang="zh-CN" sz="2800" b="1">
                <a:solidFill>
                  <a:srgbClr val="00B0F0"/>
                </a:solidFill>
                <a:sym typeface="+mn-ea"/>
              </a:rPr>
              <a:t>Don't</a:t>
            </a:r>
            <a:r>
              <a:rPr lang="en-US" altLang="zh-CN" sz="2800">
                <a:solidFill>
                  <a:srgbClr val="00B0F0"/>
                </a:solidFill>
                <a:sym typeface="+mn-ea"/>
              </a:rPr>
              <a:t> </a:t>
            </a:r>
            <a:r>
              <a:rPr lang="en-US" altLang="zh-CN" sz="2800">
                <a:sym typeface="+mn-ea"/>
              </a:rPr>
              <a:t>take photos here.        </a:t>
            </a:r>
            <a:r>
              <a:rPr lang="en-US" altLang="zh-CN" sz="2800"/>
              <a:t>8.</a:t>
            </a:r>
            <a:r>
              <a:rPr lang="en-US" altLang="zh-CN" sz="2800" b="1">
                <a:solidFill>
                  <a:srgbClr val="00B0F0"/>
                </a:solidFill>
              </a:rPr>
              <a:t> Don't </a:t>
            </a:r>
            <a:r>
              <a:rPr lang="en-US" altLang="zh-CN" sz="2800"/>
              <a:t>bring your phone to school. </a:t>
            </a:r>
            <a:endParaRPr lang="en-US" altLang="zh-CN" sz="2800"/>
          </a:p>
        </p:txBody>
      </p:sp>
      <p:pic>
        <p:nvPicPr>
          <p:cNvPr id="14338" name="Picture 8"/>
          <p:cNvPicPr>
            <a:picLocks noChangeAspect="1"/>
          </p:cNvPicPr>
          <p:nvPr/>
        </p:nvPicPr>
        <p:blipFill>
          <a:blip r:embed="rId3"/>
          <a:srcRect t="64191" b="25725"/>
          <a:stretch>
            <a:fillRect/>
          </a:stretch>
        </p:blipFill>
        <p:spPr>
          <a:xfrm>
            <a:off x="771525" y="3992245"/>
            <a:ext cx="8982075" cy="530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6" name="Picture 9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1525" y="4522470"/>
            <a:ext cx="9088755" cy="22148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圆角矩形 5"/>
          <p:cNvSpPr/>
          <p:nvPr/>
        </p:nvSpPr>
        <p:spPr>
          <a:xfrm>
            <a:off x="3014345" y="5914390"/>
            <a:ext cx="1118235" cy="314960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dirty="0">
              <a:solidFill>
                <a:srgbClr val="FFFFFF"/>
              </a:solidFill>
              <a:latin typeface="Calibri" panose="020F0502020204030204" charset="0"/>
            </a:endParaRPr>
          </a:p>
        </p:txBody>
      </p:sp>
      <p:sp>
        <p:nvSpPr>
          <p:cNvPr id="10" name="圆角矩形 5"/>
          <p:cNvSpPr/>
          <p:nvPr/>
        </p:nvSpPr>
        <p:spPr>
          <a:xfrm>
            <a:off x="5876290" y="5208588"/>
            <a:ext cx="1000125" cy="285750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dirty="0">
              <a:solidFill>
                <a:srgbClr val="FFFFFF"/>
              </a:solidFill>
              <a:latin typeface="Calibri" panose="020F0502020204030204" charset="0"/>
            </a:endParaRPr>
          </a:p>
        </p:txBody>
      </p:sp>
      <p:pic>
        <p:nvPicPr>
          <p:cNvPr id="8194" name="Picture 8"/>
          <p:cNvPicPr>
            <a:picLocks noChangeAspect="1"/>
          </p:cNvPicPr>
          <p:nvPr/>
        </p:nvPicPr>
        <p:blipFill>
          <a:blip r:embed="rId3"/>
          <a:srcRect l="45545" t="9912" r="2555" b="34268"/>
          <a:stretch>
            <a:fillRect/>
          </a:stretch>
        </p:blipFill>
        <p:spPr>
          <a:xfrm>
            <a:off x="1306830" y="807085"/>
            <a:ext cx="3660140" cy="17875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9" grpId="0" animBg="1"/>
      <p:bldP spid="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154285" y="6130290"/>
            <a:ext cx="1953895" cy="640715"/>
          </a:xfrm>
          <a:prstGeom prst="rect">
            <a:avLst/>
          </a:prstGeom>
        </p:spPr>
      </p:pic>
      <p:sp>
        <p:nvSpPr>
          <p:cNvPr id="9218" name="矩形 4"/>
          <p:cNvSpPr/>
          <p:nvPr/>
        </p:nvSpPr>
        <p:spPr>
          <a:xfrm>
            <a:off x="965835" y="914400"/>
            <a:ext cx="990155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 i="1" dirty="0">
                <a:latin typeface="Calibri" panose="020F0502020204030204" charset="0"/>
                <a:ea typeface="宋体" panose="02010600030101010101" pitchFamily="2" charset="-122"/>
              </a:rPr>
              <a:t>Look at the picture. What will the teacher say? Make sentences with the words from the box on page 95. Some of them must begin with </a:t>
            </a:r>
            <a:r>
              <a:rPr lang="en-US" altLang="zh-CN" sz="2400" b="1" i="1" dirty="0">
                <a:latin typeface="Calibri" panose="020F0502020204030204" charset="0"/>
                <a:ea typeface="宋体" panose="02010600030101010101" pitchFamily="2" charset="-122"/>
              </a:rPr>
              <a:t>Don’t</a:t>
            </a:r>
            <a:r>
              <a:rPr lang="en-US" altLang="zh-CN" sz="2400" i="1" dirty="0">
                <a:latin typeface="Calibri" panose="020F0502020204030204" charset="0"/>
                <a:ea typeface="宋体" panose="02010600030101010101" pitchFamily="2" charset="-122"/>
              </a:rPr>
              <a:t>.</a:t>
            </a:r>
            <a:endParaRPr lang="zh-CN" altLang="en-US" sz="2400" i="1" dirty="0"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9219" name="Picture 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90725" y="1744345"/>
            <a:ext cx="7553325" cy="45485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441959" y="96032"/>
            <a:ext cx="10040273" cy="1014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600" b="1" dirty="0">
                <a:solidFill>
                  <a:schemeClr val="tx2"/>
                </a:solidFill>
              </a:rPr>
              <a:t>02. Practice.</a:t>
            </a:r>
            <a:endParaRPr lang="en-US" altLang="zh-CN" sz="3600" b="1" dirty="0">
              <a:solidFill>
                <a:schemeClr val="tx2"/>
              </a:solidFill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1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5270" y="412115"/>
            <a:ext cx="8455025" cy="6034405"/>
          </a:xfrm>
          <a:prstGeom prst="rect">
            <a:avLst/>
          </a:prstGeom>
          <a:noFill/>
          <a:ln w="9525">
            <a:noFill/>
          </a:ln>
          <a:effectLst>
            <a:outerShdw dist="139700" dir="2699999" algn="ctr" rotWithShape="0">
              <a:srgbClr val="333333">
                <a:alpha val="64000"/>
              </a:srgbClr>
            </a:outerShdw>
          </a:effectLst>
        </p:spPr>
      </p:pic>
      <p:sp>
        <p:nvSpPr>
          <p:cNvPr id="12292" name="矩形 3"/>
          <p:cNvSpPr/>
          <p:nvPr/>
        </p:nvSpPr>
        <p:spPr>
          <a:xfrm>
            <a:off x="6596063" y="1878330"/>
            <a:ext cx="2386965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000" b="1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</a:rPr>
              <a:t>Close the door, Rose.</a:t>
            </a:r>
            <a:endParaRPr lang="zh-CN" altLang="en-US" sz="2000" b="1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2293" name="矩形 4"/>
          <p:cNvSpPr/>
          <p:nvPr/>
        </p:nvSpPr>
        <p:spPr>
          <a:xfrm>
            <a:off x="6596380" y="2725103"/>
            <a:ext cx="2205355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000" b="1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</a:rPr>
              <a:t>Speak louder, Jane.</a:t>
            </a:r>
            <a:endParaRPr lang="zh-CN" altLang="en-US" sz="2000" b="1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2294" name="矩形 5"/>
          <p:cNvSpPr/>
          <p:nvPr/>
        </p:nvSpPr>
        <p:spPr>
          <a:xfrm>
            <a:off x="6492875" y="3591560"/>
            <a:ext cx="3027045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000" b="1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</a:rPr>
              <a:t>Don’t sleep in class, James.</a:t>
            </a:r>
            <a:endParaRPr lang="zh-CN" altLang="en-US" sz="2000" b="1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2295" name="矩形 6"/>
          <p:cNvSpPr/>
          <p:nvPr/>
        </p:nvSpPr>
        <p:spPr>
          <a:xfrm>
            <a:off x="6596063" y="4581525"/>
            <a:ext cx="2720340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000" b="1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</a:rPr>
              <a:t>Turn to page 74, Steven.</a:t>
            </a:r>
            <a:endParaRPr lang="zh-CN" altLang="en-US" sz="2000" b="1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2296" name="矩形 7"/>
          <p:cNvSpPr/>
          <p:nvPr/>
        </p:nvSpPr>
        <p:spPr>
          <a:xfrm>
            <a:off x="6524625" y="5650865"/>
            <a:ext cx="2963545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000" b="1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</a:rPr>
              <a:t>Don’t bring pets to school, </a:t>
            </a:r>
            <a:br>
              <a:rPr lang="en-US" altLang="zh-CN" sz="2000" b="1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</a:rPr>
            </a:br>
            <a:r>
              <a:rPr lang="en-US" altLang="zh-CN" sz="2000" b="1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</a:rPr>
              <a:t>Mary.</a:t>
            </a:r>
            <a:endParaRPr lang="zh-CN" altLang="en-US" sz="2000" b="1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9" name="图片 8" descr="双语学习报0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  <p:bldP spid="12294" grpId="0"/>
      <p:bldP spid="12295" grpId="0"/>
      <p:bldP spid="122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" name="图片 8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11" name="文本框 10"/>
          <p:cNvSpPr txBox="1"/>
          <p:nvPr>
            <p:custDataLst>
              <p:tags r:id="rId2"/>
            </p:custDataLst>
          </p:nvPr>
        </p:nvSpPr>
        <p:spPr>
          <a:xfrm>
            <a:off x="441959" y="96032"/>
            <a:ext cx="10040273" cy="1014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600" dirty="0">
                <a:solidFill>
                  <a:schemeClr val="tx2"/>
                </a:solidFill>
              </a:rPr>
              <a:t>03. Production.</a:t>
            </a:r>
            <a:endParaRPr lang="en-US" altLang="zh-CN" sz="3600" dirty="0">
              <a:solidFill>
                <a:schemeClr val="tx2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60730" y="946785"/>
            <a:ext cx="9884410" cy="52622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200000"/>
              </a:lnSpc>
            </a:pPr>
            <a:r>
              <a:rPr lang="en-US" altLang="zh-CN" sz="2800"/>
              <a:t>Students take turns to give orders or advice to other students.</a:t>
            </a:r>
            <a:endParaRPr lang="en-US" altLang="zh-CN" sz="2800"/>
          </a:p>
          <a:p>
            <a:pPr algn="l">
              <a:lnSpc>
                <a:spcPct val="200000"/>
              </a:lnSpc>
            </a:pPr>
            <a:r>
              <a:rPr lang="en-US" altLang="zh-CN" sz="2800"/>
              <a:t>Other students should try to follow the instructions if possible.</a:t>
            </a:r>
            <a:endParaRPr lang="en-US" altLang="zh-CN" sz="2800"/>
          </a:p>
          <a:p>
            <a:pPr algn="l">
              <a:lnSpc>
                <a:spcPct val="200000"/>
              </a:lnSpc>
            </a:pPr>
            <a:r>
              <a:rPr lang="en-US" altLang="zh-CN" sz="2800">
                <a:sym typeface="+mn-ea"/>
              </a:rPr>
              <a:t>eg:</a:t>
            </a:r>
            <a:endParaRPr lang="en-US" altLang="zh-CN" sz="2800">
              <a:sym typeface="+mn-ea"/>
            </a:endParaRPr>
          </a:p>
          <a:p>
            <a:pPr algn="l">
              <a:lnSpc>
                <a:spcPct val="200000"/>
              </a:lnSpc>
            </a:pPr>
            <a:r>
              <a:rPr lang="en-US" altLang="zh-CN" sz="2800">
                <a:sym typeface="+mn-ea"/>
              </a:rPr>
              <a:t>A: Stand up. (All the students stand up.)</a:t>
            </a:r>
            <a:endParaRPr lang="en-US" altLang="zh-CN" sz="2800"/>
          </a:p>
          <a:p>
            <a:pPr algn="l">
              <a:lnSpc>
                <a:spcPct val="200000"/>
              </a:lnSpc>
            </a:pPr>
            <a:r>
              <a:rPr lang="en-US" altLang="zh-CN" sz="2800">
                <a:sym typeface="+mn-ea"/>
              </a:rPr>
              <a:t>B:  Touch your nose. (All the students touch their noses.)</a:t>
            </a:r>
            <a:endParaRPr lang="en-US" altLang="zh-CN" sz="2800"/>
          </a:p>
          <a:p>
            <a:pPr algn="l">
              <a:lnSpc>
                <a:spcPct val="200000"/>
              </a:lnSpc>
            </a:pPr>
            <a:r>
              <a:rPr lang="en-US" altLang="zh-CN" sz="2800">
                <a:sym typeface="+mn-ea"/>
              </a:rPr>
              <a:t>...</a:t>
            </a:r>
            <a:endParaRPr lang="en-US" altLang="zh-CN" sz="2800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53955" y="88900"/>
            <a:ext cx="1985645" cy="655955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6750050" y="2559050"/>
            <a:ext cx="4447540" cy="101409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800" b="1" dirty="0">
                <a:solidFill>
                  <a:schemeClr val="tx2"/>
                </a:solidFill>
              </a:rPr>
              <a:t>Exclamations</a:t>
            </a:r>
            <a:endParaRPr lang="en-US" altLang="zh-CN" sz="4800" b="1" dirty="0">
              <a:solidFill>
                <a:schemeClr val="tx2"/>
              </a:solidFill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" name="图片 13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16610" y="3331210"/>
            <a:ext cx="4373880" cy="1383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You sentences are wonderful.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You are so clever.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176645" y="3331210"/>
            <a:ext cx="5357495" cy="1383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wonderful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your sentences are!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clever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you are!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>
            <p:custDataLst>
              <p:tags r:id="rId2"/>
            </p:custDataLst>
          </p:nvPr>
        </p:nvSpPr>
        <p:spPr>
          <a:xfrm>
            <a:off x="441959" y="96032"/>
            <a:ext cx="10040273" cy="1014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600" b="1" dirty="0">
                <a:solidFill>
                  <a:schemeClr val="tx2"/>
                </a:solidFill>
              </a:rPr>
              <a:t>01. Presentation.</a:t>
            </a:r>
            <a:endParaRPr lang="en-US" altLang="zh-CN" sz="3600" b="1" dirty="0">
              <a:solidFill>
                <a:schemeClr val="tx2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193800" y="2458085"/>
            <a:ext cx="36195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800">
                <a:solidFill>
                  <a:srgbClr val="C00000"/>
                </a:solidFill>
              </a:rPr>
              <a:t>declarative sentences</a:t>
            </a:r>
            <a:endParaRPr lang="en-US" altLang="zh-CN" sz="2800">
              <a:solidFill>
                <a:srgbClr val="C0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440930" y="2458085"/>
            <a:ext cx="225615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800">
                <a:solidFill>
                  <a:srgbClr val="C00000"/>
                </a:solidFill>
              </a:rPr>
              <a:t>exclamations</a:t>
            </a:r>
            <a:endParaRPr lang="en-US" altLang="zh-CN" sz="2800">
              <a:solidFill>
                <a:srgbClr val="C0000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976495" y="1553845"/>
            <a:ext cx="675640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400"/>
              <a:t>the sentences with emphasis and strong feelings</a:t>
            </a:r>
            <a:endParaRPr lang="en-US" altLang="zh-CN" sz="2400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19" grpId="0"/>
      <p:bldP spid="19" grpId="1"/>
      <p:bldP spid="20" grpId="0"/>
      <p:bldP spid="2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5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pic>
        <p:nvPicPr>
          <p:cNvPr id="16388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1545" y="1111885"/>
            <a:ext cx="9312910" cy="34588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3" name="Picture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0237"/>
          <a:stretch>
            <a:fillRect/>
          </a:stretch>
        </p:blipFill>
        <p:spPr>
          <a:xfrm>
            <a:off x="782955" y="4864100"/>
            <a:ext cx="10158730" cy="128079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5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pic>
        <p:nvPicPr>
          <p:cNvPr id="17410" name="Picture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8490" y="1223645"/>
            <a:ext cx="10282555" cy="320611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30290"/>
            <a:ext cx="2110105" cy="67754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008380" y="1176655"/>
            <a:ext cx="3238500" cy="34150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He is a great man.</a:t>
            </a: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He runs fast.</a:t>
            </a: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The buildings are tall.</a:t>
            </a: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The water is clean.</a:t>
            </a: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My dad is tired.</a:t>
            </a: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The old man works hard.</a:t>
            </a: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053965" y="1176655"/>
            <a:ext cx="6116955" cy="34150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What a great man he is! / How great he is!</a:t>
            </a: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How fast he runs!</a:t>
            </a: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How tall the buildings are! / What tall buildings!</a:t>
            </a: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How clean the water is! /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What clean water! </a:t>
            </a: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How tired my dad is!</a:t>
            </a: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How hard the old man works!</a:t>
            </a: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7990" y="223520"/>
            <a:ext cx="1133602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chemeClr val="tx2">
                    <a:lumMod val="75000"/>
                  </a:schemeClr>
                </a:solidFill>
              </a:rPr>
              <a:t>Turn the following sentences into exclamations and read them aloud with feelings.</a:t>
            </a:r>
            <a:endParaRPr lang="en-US" altLang="zh-CN" sz="2800" b="1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燕尾形箭头 7"/>
          <p:cNvSpPr/>
          <p:nvPr/>
        </p:nvSpPr>
        <p:spPr>
          <a:xfrm>
            <a:off x="4414520" y="2802255"/>
            <a:ext cx="639445" cy="164465"/>
          </a:xfrm>
          <a:prstGeom prst="notchedRightArrow">
            <a:avLst>
              <a:gd name="adj1" fmla="val 50000"/>
              <a:gd name="adj2" fmla="val 498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9458" name="Picture 9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2785" y="4488180"/>
            <a:ext cx="9336405" cy="21043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4" name="TextBox 2"/>
          <p:cNvSpPr txBox="1"/>
          <p:nvPr/>
        </p:nvSpPr>
        <p:spPr>
          <a:xfrm>
            <a:off x="7202805" y="5220018"/>
            <a:ext cx="8572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400" dirty="0">
                <a:solidFill>
                  <a:srgbClr val="C00000"/>
                </a:solidFill>
                <a:latin typeface="Arial" panose="020B0604020202020204" pitchFamily="34" charset="0"/>
              </a:rPr>
              <a:t>what</a:t>
            </a:r>
            <a:endParaRPr lang="en-US" altLang="zh-CN" sz="2400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20485" name="TextBox 3"/>
          <p:cNvSpPr txBox="1"/>
          <p:nvPr/>
        </p:nvSpPr>
        <p:spPr>
          <a:xfrm>
            <a:off x="8646160" y="5220018"/>
            <a:ext cx="8572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400" dirty="0">
                <a:solidFill>
                  <a:srgbClr val="C00000"/>
                </a:solidFill>
                <a:latin typeface="Arial" panose="020B0604020202020204" pitchFamily="34" charset="0"/>
              </a:rPr>
              <a:t>how</a:t>
            </a:r>
            <a:endParaRPr lang="en-US" altLang="zh-CN" sz="2400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20486" name="TextBox 4"/>
          <p:cNvSpPr txBox="1"/>
          <p:nvPr/>
        </p:nvSpPr>
        <p:spPr>
          <a:xfrm>
            <a:off x="3359785" y="5708968"/>
            <a:ext cx="8572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400" dirty="0">
                <a:solidFill>
                  <a:srgbClr val="C00000"/>
                </a:solidFill>
                <a:latin typeface="Arial" panose="020B0604020202020204" pitchFamily="34" charset="0"/>
              </a:rPr>
              <a:t>!</a:t>
            </a:r>
            <a:endParaRPr lang="en-US" altLang="zh-CN" sz="2400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0"/>
      <p:bldP spid="20484" grpId="1"/>
      <p:bldP spid="20485" grpId="1"/>
      <p:bldP spid="20486" grpId="0"/>
      <p:bldP spid="20486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extBox 4"/>
          <p:cNvSpPr txBox="1"/>
          <p:nvPr/>
        </p:nvSpPr>
        <p:spPr>
          <a:xfrm>
            <a:off x="441960" y="852170"/>
            <a:ext cx="11329670" cy="52197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B1 Rewrite the sentences below using exclamations with </a:t>
            </a:r>
            <a:r>
              <a:rPr lang="en-US" altLang="zh-CN" sz="2800" b="1" i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what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or </a:t>
            </a:r>
            <a:r>
              <a:rPr lang="en-US" altLang="zh-CN" sz="2800" b="1" i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how</a:t>
            </a:r>
            <a:r>
              <a:rPr lang="en-US" altLang="zh-CN" sz="2800" b="1" noProof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2800" b="1" noProof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1075" y="1473835"/>
            <a:ext cx="6089015" cy="50774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1.You are wearing an old shirt.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 an old shirt you are wearing!</a:t>
            </a:r>
            <a:endParaRPr lang="en-US" altLang="zh-CN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2.The boys are excited.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 excited the boys are!</a:t>
            </a:r>
            <a:endParaRPr lang="en-US" altLang="zh-CN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3.They are friendly people.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 friendly people they are!</a:t>
            </a:r>
            <a:endParaRPr lang="en-US" altLang="zh-CN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How friendly they (those people) are!</a:t>
            </a:r>
            <a:endParaRPr lang="en-US" altLang="zh-CN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4. She studies very hard.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 hard she studies!</a:t>
            </a:r>
            <a:endParaRPr lang="en-US" altLang="zh-CN" sz="2400" b="1" i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17" name="文本框 16"/>
          <p:cNvSpPr txBox="1"/>
          <p:nvPr>
            <p:custDataLst>
              <p:tags r:id="rId2"/>
            </p:custDataLst>
          </p:nvPr>
        </p:nvSpPr>
        <p:spPr>
          <a:xfrm>
            <a:off x="159385" y="0"/>
            <a:ext cx="3453130" cy="101409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600" b="1" dirty="0">
                <a:solidFill>
                  <a:schemeClr val="tx2"/>
                </a:solidFill>
              </a:rPr>
              <a:t>02. Practice.</a:t>
            </a:r>
            <a:endParaRPr lang="en-US" altLang="zh-CN" sz="36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32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charRg st="32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charRg st="32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93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charRg st="93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charRg st="93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149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charRg st="149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charRg st="149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182" end="2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charRg st="182" end="2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charRg st="182" end="2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48" end="2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charRg st="248" end="27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charRg st="248" end="27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TextBox 4"/>
          <p:cNvSpPr txBox="1"/>
          <p:nvPr/>
        </p:nvSpPr>
        <p:spPr>
          <a:xfrm>
            <a:off x="1287780" y="2237740"/>
            <a:ext cx="8910320" cy="35026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ts val="38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Lisa:  Tom won first prize in the speech competition.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fontAlgn="auto">
              <a:lnSpc>
                <a:spcPts val="38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Bob:  _________________ He must be very happy.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fontAlgn="auto">
              <a:lnSpc>
                <a:spcPts val="38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Lisa: Yes. But Jeff hurt his leg when he played basketball.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fontAlgn="auto">
              <a:lnSpc>
                <a:spcPts val="38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Bob:   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________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  How is he feeling now?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fontAlgn="auto">
              <a:lnSpc>
                <a:spcPts val="38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Lisa: He’s feeling better. By the way, our Maths teacher had a baby last month. Look, here’s a picture.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fontAlgn="auto">
              <a:lnSpc>
                <a:spcPts val="38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Bob: Wow! 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_________________ 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TextBox 5"/>
          <p:cNvSpPr txBox="1"/>
          <p:nvPr/>
        </p:nvSpPr>
        <p:spPr>
          <a:xfrm>
            <a:off x="2221230" y="2820035"/>
            <a:ext cx="316865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 wonderful! </a:t>
            </a:r>
            <a:r>
              <a:rPr lang="en-US" altLang="zh-CN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TextBox 6"/>
          <p:cNvSpPr txBox="1"/>
          <p:nvPr/>
        </p:nvSpPr>
        <p:spPr>
          <a:xfrm>
            <a:off x="2351723" y="3758565"/>
            <a:ext cx="111442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Oh, no!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" name="TextBox 7"/>
          <p:cNvSpPr txBox="1"/>
          <p:nvPr/>
        </p:nvSpPr>
        <p:spPr>
          <a:xfrm>
            <a:off x="2857183" y="5149215"/>
            <a:ext cx="26619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 a lovely baby!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2" name="文本框 17415"/>
          <p:cNvSpPr txBox="1"/>
          <p:nvPr/>
        </p:nvSpPr>
        <p:spPr>
          <a:xfrm>
            <a:off x="855345" y="452755"/>
            <a:ext cx="1034415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B2 Lisa and Bob are talking about their friends. Complete their conversation with the exclamations in the box.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463" name="文本框 17416"/>
          <p:cNvSpPr txBox="1"/>
          <p:nvPr/>
        </p:nvSpPr>
        <p:spPr>
          <a:xfrm>
            <a:off x="1696720" y="1501775"/>
            <a:ext cx="8192135" cy="52197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Oh, no!       How wonderful!      What a lovely baby!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4" name="图片 3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17" name="文本框 16"/>
          <p:cNvSpPr txBox="1"/>
          <p:nvPr>
            <p:custDataLst>
              <p:tags r:id="rId2"/>
            </p:custDataLst>
          </p:nvPr>
        </p:nvSpPr>
        <p:spPr>
          <a:xfrm>
            <a:off x="159385" y="0"/>
            <a:ext cx="3453130" cy="101409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600" b="1" dirty="0">
                <a:solidFill>
                  <a:schemeClr val="tx2"/>
                </a:solidFill>
              </a:rPr>
              <a:t>03. Production.</a:t>
            </a:r>
            <a:endParaRPr lang="en-US" altLang="zh-CN" sz="3600" b="1" dirty="0">
              <a:solidFill>
                <a:schemeClr val="tx2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41120" y="1711325"/>
            <a:ext cx="8947150" cy="181483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200000"/>
              </a:lnSpc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Use exclamations to show your strong feelings and emphasis.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Remember to say it out with feelings.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53955" y="88900"/>
            <a:ext cx="1985645" cy="655955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6750050" y="2559050"/>
            <a:ext cx="3303905" cy="101409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800" b="1" dirty="0">
                <a:solidFill>
                  <a:schemeClr val="tx2"/>
                </a:solidFill>
              </a:rPr>
              <a:t>Exercise</a:t>
            </a:r>
            <a:endParaRPr lang="en-US" altLang="zh-CN" sz="4800" b="1" dirty="0">
              <a:solidFill>
                <a:schemeClr val="tx2"/>
              </a:solidFill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2"/>
          <p:cNvSpPr/>
          <p:nvPr/>
        </p:nvSpPr>
        <p:spPr>
          <a:xfrm>
            <a:off x="939165" y="494030"/>
            <a:ext cx="10532110" cy="50006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 eaLnBrk="0" hangingPunct="0">
              <a:lnSpc>
                <a:spcPct val="150000"/>
              </a:lnSpc>
            </a:pPr>
            <a:r>
              <a:rPr lang="zh-CN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 单项选择</a:t>
            </a:r>
            <a:endParaRPr lang="zh-CN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 Jim, _____ me a hand.   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A. gives        B. is giving      C. will give        D. give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 ____ careful, Jenny! A car is coming towards us.   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A. Am            B. /            C. Be           D. Was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 Let's ____ our time.   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A. not waste      B. no wasting      C. not to waste      D. no waste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4. 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____ higher, and you will see the house.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OK.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A. If you stand        B. To stand        C. When you stand        D. Stand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 eaLnBrk="0" hangingPunct="0"/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心形 2"/>
          <p:cNvSpPr/>
          <p:nvPr/>
        </p:nvSpPr>
        <p:spPr>
          <a:xfrm>
            <a:off x="6823710" y="1771015"/>
            <a:ext cx="461010" cy="400685"/>
          </a:xfrm>
          <a:prstGeom prst="hear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心形 3"/>
          <p:cNvSpPr/>
          <p:nvPr/>
        </p:nvSpPr>
        <p:spPr>
          <a:xfrm>
            <a:off x="4363720" y="2894330"/>
            <a:ext cx="461010" cy="400685"/>
          </a:xfrm>
          <a:prstGeom prst="hear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心形 4"/>
          <p:cNvSpPr/>
          <p:nvPr/>
        </p:nvSpPr>
        <p:spPr>
          <a:xfrm>
            <a:off x="1278890" y="3942715"/>
            <a:ext cx="461010" cy="400685"/>
          </a:xfrm>
          <a:prstGeom prst="hear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心形 5"/>
          <p:cNvSpPr/>
          <p:nvPr/>
        </p:nvSpPr>
        <p:spPr>
          <a:xfrm>
            <a:off x="8587105" y="5615940"/>
            <a:ext cx="461010" cy="400685"/>
          </a:xfrm>
          <a:prstGeom prst="hear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3186" name="Rectangle 2"/>
          <p:cNvSpPr/>
          <p:nvPr/>
        </p:nvSpPr>
        <p:spPr>
          <a:xfrm>
            <a:off x="1096645" y="571500"/>
            <a:ext cx="9144000" cy="57150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5. Please ___ do it.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A. he           B. let him           C. let he           D. him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6. _____ let anyone open the door.  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A. Don't        B. Will            C. Not             D. No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7. 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Don’t be late again.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Sorry, ______.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A. I may        B. I must         C. I will          D. I won’t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8. 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Call me when you get home.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OK, ____.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A. I must          B. I can           C. I will         D. I may</a:t>
            </a:r>
            <a:endParaRPr lang="en-US" altLang="zh-CN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心形 3"/>
          <p:cNvSpPr/>
          <p:nvPr/>
        </p:nvSpPr>
        <p:spPr>
          <a:xfrm>
            <a:off x="2877185" y="1288415"/>
            <a:ext cx="461010" cy="400685"/>
          </a:xfrm>
          <a:prstGeom prst="hear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心形 1"/>
          <p:cNvSpPr/>
          <p:nvPr/>
        </p:nvSpPr>
        <p:spPr>
          <a:xfrm>
            <a:off x="1323340" y="2367280"/>
            <a:ext cx="461010" cy="400685"/>
          </a:xfrm>
          <a:prstGeom prst="hear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心形 2"/>
          <p:cNvSpPr/>
          <p:nvPr/>
        </p:nvSpPr>
        <p:spPr>
          <a:xfrm>
            <a:off x="6624955" y="4025265"/>
            <a:ext cx="461010" cy="400685"/>
          </a:xfrm>
          <a:prstGeom prst="hear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心形 4"/>
          <p:cNvSpPr/>
          <p:nvPr/>
        </p:nvSpPr>
        <p:spPr>
          <a:xfrm>
            <a:off x="5078730" y="5654040"/>
            <a:ext cx="461010" cy="400685"/>
          </a:xfrm>
          <a:prstGeom prst="hear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6" grpId="0" bldLvl="0" animBg="1"/>
      <p:bldP spid="4" grpId="0" animBg="1"/>
      <p:bldP spid="4" grpId="1" animBg="1"/>
      <p:bldP spid="2" grpId="0" animBg="1"/>
      <p:bldP spid="2" grpId="1" animBg="1"/>
      <p:bldP spid="3" grpId="0" animBg="1"/>
      <p:bldP spid="3" grpId="1" animBg="1"/>
      <p:bldP spid="5" grpId="0" animBg="1"/>
      <p:bldP spid="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7" name="Rectangle 3"/>
          <p:cNvSpPr>
            <a:spLocks noGrp="1"/>
          </p:cNvSpPr>
          <p:nvPr/>
        </p:nvSpPr>
        <p:spPr>
          <a:xfrm>
            <a:off x="1001395" y="540068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Calibri" panose="020F0502020204030204" charset="0"/>
              </a:rPr>
              <a:t>二 完成下列感叹句。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Calibri" panose="020F0502020204030204" charset="0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Calibri" panose="020F0502020204030204" charset="0"/>
              </a:rPr>
              <a:t>________ hard-working student he is!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Calibri" panose="020F0502020204030204" charset="0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Calibri" panose="020F0502020204030204" charset="0"/>
              </a:rPr>
              <a:t>________ happily the boy laughs!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Calibri" panose="020F0502020204030204" charset="0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Calibri" panose="020F0502020204030204" charset="0"/>
              </a:rPr>
              <a:t>________ clever students they are!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Calibri" panose="020F0502020204030204" charset="0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Calibri" panose="020F0502020204030204" charset="0"/>
              </a:rPr>
              <a:t>________ delicious food it is!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Calibri" panose="020F0502020204030204" charset="0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Calibri" panose="020F0502020204030204" charset="0"/>
              </a:rPr>
              <a:t>________ patient your mother is!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Calibri" panose="020F0502020204030204" charset="0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Calibri" panose="020F0502020204030204" charset="0"/>
              </a:rPr>
              <a:t>________ exciting news it is!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Calibri" panose="020F0502020204030204" charset="0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defRPr/>
            </a:pPr>
            <a:r>
              <a:rPr lang="en-US" altLang="zh-CN" sz="2800" kern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 funny the story is!</a:t>
            </a:r>
            <a:endParaRPr lang="en-US" altLang="zh-CN" sz="2800" kern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defRPr/>
            </a:pPr>
            <a:r>
              <a:rPr lang="en-US" altLang="zh-CN" sz="2800" kern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  excellent student she is!</a:t>
            </a:r>
            <a:endParaRPr lang="en-US" altLang="zh-CN" sz="2800" kern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defRPr/>
            </a:pPr>
            <a:r>
              <a:rPr lang="en-US" altLang="zh-CN" sz="2800" kern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 well he speaks English</a:t>
            </a:r>
            <a:r>
              <a:rPr lang="zh-CN" altLang="en-US" sz="2800" kern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！</a:t>
            </a:r>
            <a:endParaRPr lang="zh-CN" altLang="en-US" sz="2800" kern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defRPr/>
            </a:pPr>
            <a:r>
              <a:rPr lang="en-US" altLang="zh-CN" sz="2800" kern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 fine weather it is today!</a:t>
            </a:r>
            <a:endParaRPr lang="en-US" altLang="zh-CN" sz="2800" kern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defRPr/>
            </a:pP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Calibri" panose="020F0502020204030204" charset="0"/>
            </a:endParaRPr>
          </a:p>
        </p:txBody>
      </p:sp>
      <p:sp>
        <p:nvSpPr>
          <p:cNvPr id="5" name="Text Box 7"/>
          <p:cNvSpPr txBox="1"/>
          <p:nvPr/>
        </p:nvSpPr>
        <p:spPr>
          <a:xfrm>
            <a:off x="1672590" y="1102678"/>
            <a:ext cx="1989138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 a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Text Box 7"/>
          <p:cNvSpPr txBox="1"/>
          <p:nvPr/>
        </p:nvSpPr>
        <p:spPr>
          <a:xfrm>
            <a:off x="1762125" y="1563370"/>
            <a:ext cx="11995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 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Text Box 7"/>
          <p:cNvSpPr txBox="1"/>
          <p:nvPr/>
        </p:nvSpPr>
        <p:spPr>
          <a:xfrm>
            <a:off x="1864360" y="4145915"/>
            <a:ext cx="10972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Text Box 7"/>
          <p:cNvSpPr txBox="1"/>
          <p:nvPr/>
        </p:nvSpPr>
        <p:spPr>
          <a:xfrm>
            <a:off x="1672590" y="4605973"/>
            <a:ext cx="1989138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 an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Text Box 7"/>
          <p:cNvSpPr txBox="1"/>
          <p:nvPr/>
        </p:nvSpPr>
        <p:spPr>
          <a:xfrm>
            <a:off x="1799590" y="5224145"/>
            <a:ext cx="10826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" name="Text Box 7"/>
          <p:cNvSpPr txBox="1"/>
          <p:nvPr/>
        </p:nvSpPr>
        <p:spPr>
          <a:xfrm>
            <a:off x="1762125" y="5684203"/>
            <a:ext cx="1989138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 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" name="Text Box 7"/>
          <p:cNvSpPr txBox="1"/>
          <p:nvPr/>
        </p:nvSpPr>
        <p:spPr>
          <a:xfrm>
            <a:off x="1672590" y="2573020"/>
            <a:ext cx="12096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 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" name="Text Box 7"/>
          <p:cNvSpPr txBox="1"/>
          <p:nvPr/>
        </p:nvSpPr>
        <p:spPr>
          <a:xfrm>
            <a:off x="1858645" y="3198495"/>
            <a:ext cx="9639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" name="Text Box 7"/>
          <p:cNvSpPr txBox="1"/>
          <p:nvPr/>
        </p:nvSpPr>
        <p:spPr>
          <a:xfrm>
            <a:off x="1672590" y="3685540"/>
            <a:ext cx="12096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 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" name="Text Box 7"/>
          <p:cNvSpPr txBox="1"/>
          <p:nvPr/>
        </p:nvSpPr>
        <p:spPr>
          <a:xfrm>
            <a:off x="1672590" y="2112645"/>
            <a:ext cx="11499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 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/>
      <p:bldP spid="3" grpId="0"/>
      <p:bldP spid="4" grpId="0"/>
      <p:bldP spid="11" grpId="0"/>
      <p:bldP spid="12" grpId="0"/>
      <p:bldP spid="13" grpId="0"/>
      <p:bldP spid="14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342265" y="163195"/>
            <a:ext cx="3303905" cy="101409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800" b="1" dirty="0">
                <a:solidFill>
                  <a:schemeClr val="tx2"/>
                </a:solidFill>
              </a:rPr>
              <a:t>Homework</a:t>
            </a:r>
            <a:endParaRPr lang="en-US" altLang="zh-CN" sz="4800" b="1" dirty="0">
              <a:solidFill>
                <a:schemeClr val="tx2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91540" y="1767840"/>
            <a:ext cx="10038715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457200" lvl="0" indent="-457200" algn="l">
              <a:lnSpc>
                <a:spcPct val="150000"/>
              </a:lnSpc>
              <a:buClrTx/>
              <a:buSzTx/>
              <a:buFontTx/>
            </a:pPr>
            <a:r>
              <a:rPr lang="en-US" altLang="zh-CN" sz="2800">
                <a:sym typeface="+mn-ea"/>
              </a:rPr>
              <a:t>1. 大声朗读教材中的感叹句。</a:t>
            </a:r>
            <a:endParaRPr lang="en-US" altLang="zh-CN" sz="2800">
              <a:sym typeface="+mn-ea"/>
            </a:endParaRPr>
          </a:p>
          <a:p>
            <a:pPr marL="457200" lvl="0" indent="-457200" algn="l">
              <a:lnSpc>
                <a:spcPct val="150000"/>
              </a:lnSpc>
              <a:buClrTx/>
              <a:buSzTx/>
              <a:buFontTx/>
            </a:pPr>
            <a:r>
              <a:rPr lang="en-US" altLang="zh-CN" sz="2800">
                <a:sym typeface="+mn-ea"/>
              </a:rPr>
              <a:t>2. 结合校规，用祈使句为学校写一些英文提示标语，要用礼貌的表达方式。</a:t>
            </a:r>
            <a:endParaRPr lang="en-US" altLang="zh-CN" sz="2800">
              <a:sym typeface="+mn-ea"/>
            </a:endParaRPr>
          </a:p>
          <a:p>
            <a:pPr marL="457200" lvl="0" indent="-457200" algn="l">
              <a:lnSpc>
                <a:spcPct val="150000"/>
              </a:lnSpc>
              <a:buClrTx/>
              <a:buSzTx/>
              <a:buFontTx/>
            </a:pPr>
            <a:r>
              <a:rPr lang="en-US" altLang="zh-CN" sz="2800">
                <a:sym typeface="+mn-ea"/>
              </a:rPr>
              <a:t>3. 完成</a:t>
            </a:r>
            <a:r>
              <a:rPr lang="zh-CN" altLang="en-US" sz="2800">
                <a:sym typeface="+mn-ea"/>
              </a:rPr>
              <a:t>双语报</a:t>
            </a:r>
            <a:r>
              <a:rPr lang="en-US" altLang="zh-CN" sz="2800">
                <a:sym typeface="+mn-ea"/>
              </a:rPr>
              <a:t>Grammar</a:t>
            </a:r>
            <a:r>
              <a:rPr lang="zh-CN" altLang="en-US" sz="2800">
                <a:sym typeface="+mn-ea"/>
              </a:rPr>
              <a:t>部分</a:t>
            </a:r>
            <a:r>
              <a:rPr lang="en-US" altLang="zh-CN" sz="2800">
                <a:sym typeface="+mn-ea"/>
              </a:rPr>
              <a:t>的练习。</a:t>
            </a:r>
            <a:endParaRPr lang="en-US" altLang="zh-CN" sz="2800">
              <a:sym typeface="+mn-ea"/>
            </a:endParaRPr>
          </a:p>
          <a:p>
            <a:pPr marL="457200" lvl="0" indent="-457200" algn="l">
              <a:lnSpc>
                <a:spcPct val="150000"/>
              </a:lnSpc>
              <a:buClrTx/>
              <a:buSzTx/>
              <a:buFontTx/>
            </a:pPr>
            <a:r>
              <a:rPr lang="en-US" altLang="zh-CN" sz="2800">
                <a:sym typeface="+mn-ea"/>
              </a:rPr>
              <a:t> </a:t>
            </a:r>
            <a:endParaRPr lang="en-US" altLang="zh-CN" sz="2800"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97175" y="1985645"/>
            <a:ext cx="4823460" cy="1957705"/>
          </a:xfrm>
        </p:spPr>
        <p:txBody>
          <a:bodyPr/>
          <a:lstStyle/>
          <a:p>
            <a:r>
              <a:rPr lang="en-US" altLang="zh-CN" sz="6000" smtClean="0"/>
              <a:t>Thank you!</a:t>
            </a:r>
            <a:endParaRPr lang="en-US" altLang="zh-CN" sz="6000" smtClean="0"/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8170" y="906780"/>
            <a:ext cx="2377440" cy="70993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572450_7*i*2"/>
  <p:tag name="KSO_WM_TEMPLATE_CATEGORY" val="custom"/>
  <p:tag name="KSO_WM_TEMPLATE_INDEX" val="572450"/>
  <p:tag name="KSO_WM_UNIT_INDEX" val="2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3018"/>
</p:tagLst>
</file>

<file path=ppt/tags/tag3.xml><?xml version="1.0" encoding="utf-8"?>
<p:tagLst xmlns:p="http://schemas.openxmlformats.org/presentationml/2006/main">
  <p:tag name="KSO_WM_TAG_VERSION" val="1.0"/>
  <p:tag name="KSO_WM_TEMPLATE_CATEGORY" val="custom"/>
  <p:tag name="KSO_WM_TEMPLATE_INDEX" val="20183018"/>
</p:tagLst>
</file>

<file path=ppt/tags/tag4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81049_1"/>
  <p:tag name="KSO_WM_TEMPLATE_CATEGORY" val="custom"/>
  <p:tag name="KSO_WM_TEMPLATE_INDEX" val="20183018"/>
  <p:tag name="KSO_WM_TEMPLATE_SUBCATEGORY" val="combine"/>
  <p:tag name="KSO_WM_TEMPLATE_THUMBS_INDEX" val="1、4、5、6、11、12、15、18、22、26"/>
</p:tagLst>
</file>

<file path=ppt/tags/tag5.xml><?xml version="1.0" encoding="utf-8"?>
<p:tagLst xmlns:p="http://schemas.openxmlformats.org/presentationml/2006/main">
  <p:tag name="KSO_WM_UNIT_TYPE" val="a"/>
  <p:tag name="KSO_WM_UNIT_INDEX" val="1"/>
  <p:tag name="KSO_WM_UNIT_LAYERLEVEL" val="1"/>
  <p:tag name="KSO_WM_UNIT_VALUE" val="8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PRESET_TEXT" val="儿童教育模板"/>
  <p:tag name="KSO_WM_TEMPLATE_CATEGORY" val="custom"/>
  <p:tag name="KSO_WM_TEMPLATE_INDEX" val="20183018"/>
  <p:tag name="KSO_WM_UNIT_ID" val="custom20183018_1*a*1"/>
  <p:tag name="KSO_WM_FULL_TEXT_BEAUTIFY_COPY_ID" val="2"/>
</p:tagLst>
</file>

<file path=ppt/tags/tag6.xml><?xml version="1.0" encoding="utf-8"?>
<p:tagLst xmlns:p="http://schemas.openxmlformats.org/presentationml/2006/main">
  <p:tag name="KSO_WM_TAG_VERSION" val="1.0"/>
  <p:tag name="KSO_WM_SLIDE_ITEM_CNT" val="1"/>
  <p:tag name="KSO_WM_SLIDE_LAYOUT" val="a"/>
  <p:tag name="KSO_WM_SLIDE_LAYOUT_CNT" val="1"/>
  <p:tag name="KSO_WM_SLIDE_TYPE" val="title"/>
  <p:tag name="KSO_WM_BEAUTIFY_FLAG" val="#wm#"/>
  <p:tag name="KSO_WM_COMBINE_RELATE_SLIDE_ID" val="background20181049_1"/>
  <p:tag name="KSO_WM_TEMPLATE_CATEGORY" val="custom"/>
  <p:tag name="KSO_WM_TEMPLATE_INDEX" val="20183018"/>
  <p:tag name="KSO_WM_SLIDE_ID" val="custom20183018_1"/>
  <p:tag name="KSO_WM_SLIDE_INDEX" val="1"/>
  <p:tag name="KSO_WM_TEMPLATE_SUBCATEGORY" val="combine"/>
  <p:tag name="KSO_WM_TEMPLATE_THUMBS_INDEX" val="1、4、5、6、11、12、15、18、22、26、"/>
</p:tagLst>
</file>

<file path=ppt/tags/tag7.xml><?xml version="1.0" encoding="utf-8"?>
<p:tagLst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3"/>
  <p:tag name="KSO_WM_UNIT_ISCONTENTSTITLE" val="1"/>
  <p:tag name="KSO_WM_UNIT_HIGHLIGHT" val="0"/>
  <p:tag name="KSO_WM_UNIT_COMPATIBLE" val="0"/>
  <p:tag name="KSO_WM_UNIT_CLEAR" val="0"/>
  <p:tag name="KSO_WM_UNIT_PRESET_TEXT" val="目 录"/>
  <p:tag name="KSO_WM_TEMPLATE_CATEGORY" val="custom"/>
  <p:tag name="KSO_WM_TEMPLATE_INDEX" val="20183018"/>
  <p:tag name="KSO_WM_DIAGRAM_GROUP_CODE" val="l1_1"/>
  <p:tag name="KSO_WM_UNIT_ID" val="custom20183018_8*a*1"/>
  <p:tag name="KSO_WM_UNIT_TEXT_FILL_FORE_SCHEMECOLOR_INDEX" val="6"/>
  <p:tag name="KSO_WM_UNIT_TEXT_FILL_TYPE" val="1"/>
  <p:tag name="KSO_WM_UNIT_USESOURCEFORMAT_APPLY" val="1"/>
</p:tagLst>
</file>

<file path=ppt/tags/tag8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1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1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9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1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1_1"/>
  <p:tag name="KSO_WM_UNIT_TEXT_FILL_FORE_SCHEMECOLOR_INDEX" val="13"/>
  <p:tag name="KSO_WM_UNIT_TEXT_FILL_TYPE" val="1"/>
  <p:tag name="KSO_WM_UNIT_USESOURCEFORMAT_APPLY" val="1"/>
</p:tagLst>
</file>

<file path=ppt/tags/tag10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2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2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1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2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2_1"/>
  <p:tag name="KSO_WM_UNIT_TEXT_FILL_FORE_SCHEMECOLOR_INDEX" val="13"/>
  <p:tag name="KSO_WM_UNIT_TEXT_FILL_TYPE" val="1"/>
  <p:tag name="KSO_WM_UNIT_USESOURCEFORMAT_APPLY" val="1"/>
</p:tagLst>
</file>

<file path=ppt/tags/tag12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3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3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3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3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3_1"/>
  <p:tag name="KSO_WM_UNIT_TEXT_FILL_FORE_SCHEMECOLOR_INDEX" val="13"/>
  <p:tag name="KSO_WM_UNIT_TEXT_FILL_TYPE" val="1"/>
  <p:tag name="KSO_WM_UNIT_USESOURCEFORMAT_APPLY" val="1"/>
</p:tagLst>
</file>

<file path=ppt/tags/tag14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4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4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5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4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4_1"/>
  <p:tag name="KSO_WM_UNIT_TEXT_FILL_FORE_SCHEMECOLOR_INDEX" val="13"/>
  <p:tag name="KSO_WM_UNIT_TEXT_FILL_TYPE" val="1"/>
  <p:tag name="KSO_WM_UNIT_USESOURCEFORMAT_APPLY" val="1"/>
</p:tagLst>
</file>

<file path=ppt/tags/tag16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3"/>
  <p:tag name="KSO_WM_TEMPLATE_CATEGORY" val="custom"/>
  <p:tag name="KSO_WM_TEMPLATE_INDEX" val="20183018"/>
  <p:tag name="KSO_WM_DIAGRAM_GROUP_CODE" val="l1_1"/>
  <p:tag name="KSO_WM_UNIT_ID" val="custom20183018_8*i*13"/>
  <p:tag name="KSO_WM_UNIT_TEXT_FILL_FORE_SCHEMECOLOR_INDEX" val="6"/>
  <p:tag name="KSO_WM_UNIT_TEXT_FILL_TYPE" val="1"/>
  <p:tag name="KSO_WM_UNIT_USESOURCEFORMAT_APPLY" val="1"/>
</p:tagLst>
</file>

<file path=ppt/tags/tag17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4"/>
  <p:tag name="KSO_WM_TEMPLATE_CATEGORY" val="custom"/>
  <p:tag name="KSO_WM_TEMPLATE_INDEX" val="20183018"/>
  <p:tag name="KSO_WM_DIAGRAM_GROUP_CODE" val="l1_1"/>
  <p:tag name="KSO_WM_UNIT_ID" val="custom20183018_8*i*14"/>
  <p:tag name="KSO_WM_UNIT_TEXT_FILL_FORE_SCHEMECOLOR_INDEX" val="6"/>
  <p:tag name="KSO_WM_UNIT_TEXT_FILL_TYPE" val="1"/>
  <p:tag name="KSO_WM_UNIT_USESOURCEFORMAT_APPLY" val="1"/>
</p:tagLst>
</file>

<file path=ppt/tags/tag18.xml><?xml version="1.0" encoding="utf-8"?>
<p:tagLst xmlns:p="http://schemas.openxmlformats.org/presentationml/2006/main">
  <p:tag name="KSO_WM_TAG_VERSION" val="1.0"/>
  <p:tag name="KSO_WM_SLIDE_ITEM_CNT" val="4"/>
  <p:tag name="KSO_WM_SLIDE_LAYOUT" val="a_l"/>
  <p:tag name="KSO_WM_SLIDE_LAYOUT_CNT" val="1_1"/>
  <p:tag name="KSO_WM_SLIDE_TYPE" val="contents"/>
  <p:tag name="KSO_WM_BEAUTIFY_FLAG" val="#wm#"/>
  <p:tag name="KSO_WM_COMBINE_RELATE_SLIDE_ID" val="custom20182088_8"/>
  <p:tag name="KSO_WM_TEMPLATE_CATEGORY" val="custom"/>
  <p:tag name="KSO_WM_TEMPLATE_INDEX" val="20183018"/>
  <p:tag name="KSO_WM_SLIDE_ID" val="custom20183018_8"/>
  <p:tag name="KSO_WM_SLIDE_INDEX" val="8"/>
  <p:tag name="KSO_WM_DIAGRAM_GROUP_CODE" val="l1-1"/>
  <p:tag name="KSO_WM_TEMPLATE_SUBCATEGORY" val="combine"/>
</p:tagLst>
</file>

<file path=ppt/tags/tag19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20.xml><?xml version="1.0" encoding="utf-8"?>
<p:tagLst xmlns:p="http://schemas.openxmlformats.org/presentationml/2006/main">
  <p:tag name="KSO_WM_TAG_VERSION" val="1.0"/>
  <p:tag name="KSO_WM_SLIDE_ITEM_CNT" val="1"/>
  <p:tag name="KSO_WM_SLIDE_LAYOUT" val="a_l"/>
  <p:tag name="KSO_WM_SLIDE_LAYOUT_CNT" val="1_1"/>
  <p:tag name="KSO_WM_SLIDE_TYPE" val="contents"/>
  <p:tag name="KSO_WM_BEAUTIFY_FLAG" val="#wm#"/>
  <p:tag name="KSO_WM_SLIDE_POSITION" val="66*136"/>
  <p:tag name="KSO_WM_SLIDE_SIZE" val="828*350"/>
  <p:tag name="KSO_WM_COMBINE_RELATE_SLIDE_ID" val="custom20181628_5"/>
  <p:tag name="KSO_WM_TEMPLATE_CATEGORY" val="custom"/>
  <p:tag name="KSO_WM_TEMPLATE_INDEX" val="20184402"/>
  <p:tag name="KSO_WM_SLIDE_ID" val="custom20184402_11"/>
  <p:tag name="KSO_WM_SLIDE_INDEX" val="11"/>
  <p:tag name="KSO_WM_DIAGRAM_GROUP_CODE" val="l1-1"/>
  <p:tag name="KSO_WM_TEMPLATE_RELATED_ID" val="20183018"/>
  <p:tag name="KSO_WM_TEMPLATE_SUBCATEGORY" val="subcombine"/>
</p:tagLst>
</file>

<file path=ppt/tags/tag21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22.xml><?xml version="1.0" encoding="utf-8"?>
<p:tagLst xmlns:p="http://schemas.openxmlformats.org/presentationml/2006/main">
  <p:tag name="KSO_WM_SLIDE_SIZE" val="792*389"/>
  <p:tag name="KSO_WM_SLIDE_POSITION" val="75*118"/>
  <p:tag name="KSO_WM_SLIDE_LAYOUT_CNT" val="1_1_1"/>
  <p:tag name="KSO_WM_SLIDE_LAYOUT" val="a_f_d"/>
  <p:tag name="KSO_WM_BEAUTIFY_FLAG" val="#wm#"/>
  <p:tag name="KSO_WM_SLIDE_TYPE" val="text"/>
  <p:tag name="KSO_WM_SLIDE_ITEM_CNT" val="2"/>
  <p:tag name="KSO_WM_TAG_VERSION" val="1.0"/>
  <p:tag name="KSO_WM_COMBINE_RELATE_SLIDE_ID" val="background20181049_5"/>
  <p:tag name="KSO_WM_TEMPLATE_CATEGORY" val="custom"/>
  <p:tag name="KSO_WM_TEMPLATE_INDEX" val="20183018"/>
  <p:tag name="KSO_WM_SLIDE_ID" val="custom20183018_5"/>
  <p:tag name="KSO_WM_SLIDE_INDEX" val="5"/>
  <p:tag name="KSO_WM_TEMPLATE_SUBCATEGORY" val="combine"/>
</p:tagLst>
</file>

<file path=ppt/tags/tag23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24.xml><?xml version="1.0" encoding="utf-8"?>
<p:tagLst xmlns:p="http://schemas.openxmlformats.org/presentationml/2006/main">
  <p:tag name="KSO_WM_SLIDE_SIZE" val="792*389"/>
  <p:tag name="KSO_WM_SLIDE_POSITION" val="75*118"/>
  <p:tag name="KSO_WM_SLIDE_LAYOUT_CNT" val="1_1_1"/>
  <p:tag name="KSO_WM_SLIDE_LAYOUT" val="a_f_d"/>
  <p:tag name="KSO_WM_BEAUTIFY_FLAG" val="#wm#"/>
  <p:tag name="KSO_WM_SLIDE_TYPE" val="text"/>
  <p:tag name="KSO_WM_SLIDE_ITEM_CNT" val="2"/>
  <p:tag name="KSO_WM_TAG_VERSION" val="1.0"/>
  <p:tag name="KSO_WM_COMBINE_RELATE_SLIDE_ID" val="background20181049_5"/>
  <p:tag name="KSO_WM_TEMPLATE_CATEGORY" val="custom"/>
  <p:tag name="KSO_WM_TEMPLATE_INDEX" val="20183018"/>
  <p:tag name="KSO_WM_SLIDE_ID" val="custom20183018_5"/>
  <p:tag name="KSO_WM_SLIDE_INDEX" val="5"/>
  <p:tag name="KSO_WM_TEMPLATE_SUBCATEGORY" val="combine"/>
</p:tagLst>
</file>

<file path=ppt/tags/tag25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26.xml><?xml version="1.0" encoding="utf-8"?>
<p:tagLst xmlns:p="http://schemas.openxmlformats.org/presentationml/2006/main">
  <p:tag name="KSO_WM_SLIDE_SIZE" val="792*389"/>
  <p:tag name="KSO_WM_SLIDE_POSITION" val="75*118"/>
  <p:tag name="KSO_WM_SLIDE_LAYOUT_CNT" val="1_1_1"/>
  <p:tag name="KSO_WM_SLIDE_LAYOUT" val="a_f_d"/>
  <p:tag name="KSO_WM_BEAUTIFY_FLAG" val="#wm#"/>
  <p:tag name="KSO_WM_SLIDE_TYPE" val="text"/>
  <p:tag name="KSO_WM_SLIDE_ITEM_CNT" val="2"/>
  <p:tag name="KSO_WM_TAG_VERSION" val="1.0"/>
  <p:tag name="KSO_WM_COMBINE_RELATE_SLIDE_ID" val="background20181049_5"/>
  <p:tag name="KSO_WM_TEMPLATE_CATEGORY" val="custom"/>
  <p:tag name="KSO_WM_TEMPLATE_INDEX" val="20183018"/>
  <p:tag name="KSO_WM_SLIDE_ID" val="custom20183018_5"/>
  <p:tag name="KSO_WM_SLIDE_INDEX" val="5"/>
  <p:tag name="KSO_WM_TEMPLATE_SUBCATEGORY" val="combine"/>
</p:tagLst>
</file>

<file path=ppt/tags/tag27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28.xml><?xml version="1.0" encoding="utf-8"?>
<p:tagLst xmlns:p="http://schemas.openxmlformats.org/presentationml/2006/main">
  <p:tag name="KSO_WM_BEAUTIFY_FLAG" val="#wm#"/>
  <p:tag name="KSO_WM_TEMPLATE_CATEGORY" val="custom"/>
  <p:tag name="KSO_WM_TEMPLATE_INDEX" val="20183018"/>
</p:tagLst>
</file>

<file path=ppt/tags/tag29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30.xml><?xml version="1.0" encoding="utf-8"?>
<p:tagLst xmlns:p="http://schemas.openxmlformats.org/presentationml/2006/main">
  <p:tag name="KSO_WM_TAG_VERSION" val="1.0"/>
  <p:tag name="KSO_WM_SLIDE_ITEM_CNT" val="1"/>
  <p:tag name="KSO_WM_SLIDE_LAYOUT" val="a_l"/>
  <p:tag name="KSO_WM_SLIDE_LAYOUT_CNT" val="1_1"/>
  <p:tag name="KSO_WM_SLIDE_TYPE" val="contents"/>
  <p:tag name="KSO_WM_BEAUTIFY_FLAG" val="#wm#"/>
  <p:tag name="KSO_WM_SLIDE_POSITION" val="66*136"/>
  <p:tag name="KSO_WM_SLIDE_SIZE" val="828*350"/>
  <p:tag name="KSO_WM_COMBINE_RELATE_SLIDE_ID" val="custom20181628_5"/>
  <p:tag name="KSO_WM_TEMPLATE_CATEGORY" val="custom"/>
  <p:tag name="KSO_WM_TEMPLATE_INDEX" val="20184402"/>
  <p:tag name="KSO_WM_SLIDE_ID" val="custom20184402_11"/>
  <p:tag name="KSO_WM_SLIDE_INDEX" val="11"/>
  <p:tag name="KSO_WM_DIAGRAM_GROUP_CODE" val="l1-1"/>
  <p:tag name="KSO_WM_TEMPLATE_RELATED_ID" val="20183018"/>
  <p:tag name="KSO_WM_TEMPLATE_SUBCATEGORY" val="subcombine"/>
</p:tagLst>
</file>

<file path=ppt/tags/tag31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32.xml><?xml version="1.0" encoding="utf-8"?>
<p:tagLst xmlns:p="http://schemas.openxmlformats.org/presentationml/2006/main">
  <p:tag name="KSO_WM_BEAUTIFY_FLAG" val="#wm#"/>
  <p:tag name="KSO_WM_TEMPLATE_CATEGORY" val="custom"/>
  <p:tag name="KSO_WM_TEMPLATE_INDEX" val="20183018"/>
</p:tagLst>
</file>

<file path=ppt/tags/tag33.xml><?xml version="1.0" encoding="utf-8"?>
<p:tagLst xmlns:p="http://schemas.openxmlformats.org/presentationml/2006/main">
  <p:tag name="KSO_WM_BEAUTIFY_FLAG" val="#wm#"/>
  <p:tag name="KSO_WM_TEMPLATE_CATEGORY" val="custom"/>
  <p:tag name="KSO_WM_TEMPLATE_INDEX" val="20183018"/>
</p:tagLst>
</file>

<file path=ppt/tags/tag34.xml><?xml version="1.0" encoding="utf-8"?>
<p:tagLst xmlns:p="http://schemas.openxmlformats.org/presentationml/2006/main">
  <p:tag name="KSO_WM_BEAUTIFY_FLAG" val="#wm#"/>
  <p:tag name="KSO_WM_TEMPLATE_CATEGORY" val="custom"/>
  <p:tag name="KSO_WM_TEMPLATE_INDEX" val="20183018"/>
</p:tagLst>
</file>

<file path=ppt/tags/tag35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36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37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38.xml><?xml version="1.0" encoding="utf-8"?>
<p:tagLst xmlns:p="http://schemas.openxmlformats.org/presentationml/2006/main">
  <p:tag name="KSO_WM_TAG_VERSION" val="1.0"/>
  <p:tag name="KSO_WM_SLIDE_ITEM_CNT" val="1"/>
  <p:tag name="KSO_WM_SLIDE_LAYOUT" val="a_l"/>
  <p:tag name="KSO_WM_SLIDE_LAYOUT_CNT" val="1_1"/>
  <p:tag name="KSO_WM_SLIDE_TYPE" val="contents"/>
  <p:tag name="KSO_WM_BEAUTIFY_FLAG" val="#wm#"/>
  <p:tag name="KSO_WM_SLIDE_POSITION" val="66*136"/>
  <p:tag name="KSO_WM_SLIDE_SIZE" val="828*350"/>
  <p:tag name="KSO_WM_COMBINE_RELATE_SLIDE_ID" val="custom20181628_5"/>
  <p:tag name="KSO_WM_TEMPLATE_CATEGORY" val="custom"/>
  <p:tag name="KSO_WM_TEMPLATE_INDEX" val="20184402"/>
  <p:tag name="KSO_WM_SLIDE_ID" val="custom20184402_11"/>
  <p:tag name="KSO_WM_SLIDE_INDEX" val="11"/>
  <p:tag name="KSO_WM_DIAGRAM_GROUP_CODE" val="l1-1"/>
  <p:tag name="KSO_WM_TEMPLATE_RELATED_ID" val="20183018"/>
  <p:tag name="KSO_WM_TEMPLATE_SUBCATEGORY" val="subcombine"/>
</p:tagLst>
</file>

<file path=ppt/tags/tag39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40.xml><?xml version="1.0" encoding="utf-8"?>
<p:tagLst xmlns:p="http://schemas.openxmlformats.org/presentationml/2006/main">
  <p:tag name="KSO_WM_BEAUTIFY_FLAG" val="#wm#"/>
  <p:tag name="KSO_WM_TEMPLATE_CATEGORY" val="custom"/>
  <p:tag name="KSO_WM_TEMPLATE_INDEX" val="20183018"/>
</p:tagLst>
</file>

<file path=ppt/tags/tag41.xml><?xml version="1.0" encoding="utf-8"?>
<p:tagLst xmlns:p="http://schemas.openxmlformats.org/presentationml/2006/main">
  <p:tag name="KSO_WM_UNIT_TYPE" val="a"/>
  <p:tag name="KSO_WM_UNIT_INDEX" val="1"/>
  <p:tag name="KSO_WM_UNIT_LAYERLEVEL" val="1"/>
  <p:tag name="KSO_WM_UNIT_VALUE" val="7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PRESET_TEXT" val="感谢您的观看"/>
  <p:tag name="KSO_WM_TEMPLATE_CATEGORY" val="custom"/>
  <p:tag name="KSO_WM_TEMPLATE_INDEX" val="20183018"/>
  <p:tag name="KSO_WM_UNIT_ID" val="custom20183018_26*a*1"/>
</p:tagLst>
</file>

<file path=ppt/tags/tag42.xml><?xml version="1.0" encoding="utf-8"?>
<p:tagLst xmlns:p="http://schemas.openxmlformats.org/presentationml/2006/main">
  <p:tag name="KSO_WM_TAG_VERSION" val="1.0"/>
  <p:tag name="KSO_WM_SLIDE_ITEM_CNT" val="1"/>
  <p:tag name="KSO_WM_SLIDE_LAYOUT" val="a"/>
  <p:tag name="KSO_WM_SLIDE_LAYOUT_CNT" val="1"/>
  <p:tag name="KSO_WM_SLIDE_TYPE" val="endPage"/>
  <p:tag name="KSO_WM_BEAUTIFY_FLAG" val="#wm#"/>
  <p:tag name="KSO_WM_COMBINE_RELATE_SLIDE_ID" val="background20181049_11"/>
  <p:tag name="KSO_WM_TEMPLATE_CATEGORY" val="custom"/>
  <p:tag name="KSO_WM_TEMPLATE_INDEX" val="20183018"/>
  <p:tag name="KSO_WM_SLIDE_ID" val="custom20183018_26"/>
  <p:tag name="KSO_WM_SLIDE_INDEX" val="26"/>
  <p:tag name="KSO_WM_TEMPLATE_SUBCATEGORY" val="combine"/>
</p:tagLst>
</file>

<file path=ppt/theme/theme1.xml><?xml version="1.0" encoding="utf-8"?>
<a:theme xmlns:a="http://schemas.openxmlformats.org/drawingml/2006/main" name="1_Office 主题">
  <a:themeElements>
    <a:clrScheme name="Office">
      <a:dk1>
        <a:srgbClr val="000000"/>
      </a:dk1>
      <a:lt1>
        <a:srgbClr val="FFFFFF"/>
      </a:lt1>
      <a:dk2>
        <a:srgbClr val="7C60AA"/>
      </a:dk2>
      <a:lt2>
        <a:srgbClr val="F07474"/>
      </a:lt2>
      <a:accent1>
        <a:srgbClr val="5B9BD5"/>
      </a:accent1>
      <a:accent2>
        <a:srgbClr val="F07474"/>
      </a:accent2>
      <a:accent3>
        <a:srgbClr val="FFFFFF"/>
      </a:accent3>
      <a:accent4>
        <a:srgbClr val="FFC000"/>
      </a:accent4>
      <a:accent5>
        <a:srgbClr val="02B3C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C60AA"/>
    </a:dk2>
    <a:lt2>
      <a:srgbClr val="F07474"/>
    </a:lt2>
    <a:accent1>
      <a:srgbClr val="5B9BD5"/>
    </a:accent1>
    <a:accent2>
      <a:srgbClr val="F07474"/>
    </a:accent2>
    <a:accent3>
      <a:srgbClr val="FFFFFF"/>
    </a:accent3>
    <a:accent4>
      <a:srgbClr val="FFC000"/>
    </a:accent4>
    <a:accent5>
      <a:srgbClr val="02B3C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4284</Words>
  <Application>WPS 演示</Application>
  <PresentationFormat>宽屏</PresentationFormat>
  <Paragraphs>219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Arial</vt:lpstr>
      <vt:lpstr>宋体</vt:lpstr>
      <vt:lpstr>Wingdings</vt:lpstr>
      <vt:lpstr>Calibri Light</vt:lpstr>
      <vt:lpstr>Times New Roman</vt:lpstr>
      <vt:lpstr>Calibri</vt:lpstr>
      <vt:lpstr>微软雅黑</vt:lpstr>
      <vt:lpstr>黑体</vt:lpstr>
      <vt:lpstr>Arial Unicode MS</vt:lpstr>
      <vt:lpstr>1_Office 主题</vt:lpstr>
      <vt:lpstr>Unit 7  Poems Grammar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 you!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翼课网</dc:creator>
  <cp:lastModifiedBy>-.Bobbi.daisy</cp:lastModifiedBy>
  <cp:revision>45</cp:revision>
  <dcterms:created xsi:type="dcterms:W3CDTF">2020-12-02T14:05:00Z</dcterms:created>
  <dcterms:modified xsi:type="dcterms:W3CDTF">2021-02-08T10:04:48Z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