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815" r:id="rId2"/>
    <p:sldId id="784" r:id="rId3"/>
    <p:sldId id="785" r:id="rId4"/>
    <p:sldId id="786" r:id="rId5"/>
    <p:sldId id="787" r:id="rId6"/>
    <p:sldId id="788" r:id="rId7"/>
    <p:sldId id="789" r:id="rId8"/>
    <p:sldId id="790" r:id="rId9"/>
    <p:sldId id="791" r:id="rId10"/>
    <p:sldId id="792" r:id="rId11"/>
    <p:sldId id="793" r:id="rId12"/>
    <p:sldId id="794" r:id="rId13"/>
    <p:sldId id="795" r:id="rId14"/>
    <p:sldId id="796" r:id="rId15"/>
    <p:sldId id="797" r:id="rId16"/>
    <p:sldId id="798" r:id="rId17"/>
    <p:sldId id="799" r:id="rId18"/>
    <p:sldId id="800" r:id="rId19"/>
    <p:sldId id="801" r:id="rId20"/>
    <p:sldId id="802" r:id="rId21"/>
    <p:sldId id="803" r:id="rId22"/>
    <p:sldId id="804" r:id="rId23"/>
    <p:sldId id="805" r:id="rId24"/>
    <p:sldId id="806" r:id="rId25"/>
    <p:sldId id="807" r:id="rId26"/>
    <p:sldId id="808" r:id="rId27"/>
    <p:sldId id="809" r:id="rId28"/>
    <p:sldId id="810" r:id="rId29"/>
    <p:sldId id="811" r:id="rId30"/>
    <p:sldId id="812" r:id="rId31"/>
    <p:sldId id="813" r:id="rId32"/>
    <p:sldId id="814" r:id="rId33"/>
    <p:sldId id="816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66876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6516688" y="76200"/>
            <a:ext cx="251936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7 Vocabulary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523240" y="639445"/>
            <a:ext cx="8365490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7 	</a:t>
            </a:r>
            <a:r>
              <a:rPr lang="en-US" altLang="zh-CN" sz="4800" b="1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School clubs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081" name="TextBox 6"/>
          <p:cNvSpPr txBox="1">
            <a:spLocks noChangeArrowheads="1"/>
          </p:cNvSpPr>
          <p:nvPr/>
        </p:nvSpPr>
        <p:spPr bwMode="auto">
          <a:xfrm>
            <a:off x="4511675" y="1742440"/>
            <a:ext cx="3428365" cy="829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Vocabulary</a:t>
            </a:r>
          </a:p>
        </p:txBody>
      </p:sp>
      <p:pic>
        <p:nvPicPr>
          <p:cNvPr id="8" name="图片 7" descr="DSC037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821" y="2643188"/>
            <a:ext cx="4959138" cy="3306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idx="1"/>
          </p:nvPr>
        </p:nvSpPr>
        <p:spPr>
          <a:xfrm>
            <a:off x="539552" y="1039812"/>
            <a:ext cx="8229600" cy="4799965"/>
          </a:xfrm>
        </p:spPr>
        <p:txBody>
          <a:bodyPr vert="horz" wrap="square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fair 			</a:t>
            </a:r>
            <a:r>
              <a:rPr lang="en-US" altLang="zh-CN" sz="3000" i="1">
                <a:latin typeface="Times New Roman" panose="02020603050405020304" pitchFamily="18" charset="0"/>
              </a:rPr>
              <a:t>n. </a:t>
            </a:r>
            <a:r>
              <a:rPr lang="zh-CN" altLang="en-US" sz="3000" dirty="0">
                <a:latin typeface="Times New Roman" panose="02020603050405020304" pitchFamily="18" charset="0"/>
              </a:rPr>
              <a:t>展览会；展销会 </a:t>
            </a:r>
            <a:r>
              <a:rPr lang="en-US" altLang="zh-CN" sz="3000">
                <a:latin typeface="Times New Roman" panose="02020603050405020304" pitchFamily="18" charset="0"/>
              </a:rPr>
              <a:t>p. 85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*photography 	         </a:t>
            </a:r>
            <a:r>
              <a:rPr lang="en-US" altLang="zh-CN" sz="3000" i="1">
                <a:latin typeface="Times New Roman" panose="02020603050405020304" pitchFamily="18" charset="0"/>
              </a:rPr>
              <a:t>n. </a:t>
            </a:r>
            <a:r>
              <a:rPr lang="zh-CN" altLang="en-US" sz="3000" dirty="0">
                <a:latin typeface="Times New Roman" panose="02020603050405020304" pitchFamily="18" charset="0"/>
              </a:rPr>
              <a:t>摄影 </a:t>
            </a:r>
            <a:r>
              <a:rPr lang="en-US" altLang="zh-CN" sz="3000">
                <a:latin typeface="Times New Roman" panose="02020603050405020304" pitchFamily="18" charset="0"/>
              </a:rPr>
              <a:t>p. 86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rocket 		         </a:t>
            </a:r>
            <a:r>
              <a:rPr lang="en-US" altLang="zh-CN" sz="3000" i="1">
                <a:latin typeface="Times New Roman" panose="02020603050405020304" pitchFamily="18" charset="0"/>
              </a:rPr>
              <a:t>n. </a:t>
            </a:r>
            <a:r>
              <a:rPr lang="zh-CN" altLang="en-US" sz="3000" dirty="0">
                <a:latin typeface="Times New Roman" panose="02020603050405020304" pitchFamily="18" charset="0"/>
              </a:rPr>
              <a:t>火箭 </a:t>
            </a:r>
            <a:r>
              <a:rPr lang="en-US" altLang="zh-CN" sz="3000">
                <a:latin typeface="Times New Roman" panose="02020603050405020304" pitchFamily="18" charset="0"/>
              </a:rPr>
              <a:t>p. 86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*solar 		        </a:t>
            </a:r>
            <a:r>
              <a:rPr lang="en-US" altLang="zh-CN" sz="3000" i="1">
                <a:latin typeface="Times New Roman" panose="02020603050405020304" pitchFamily="18" charset="0"/>
              </a:rPr>
              <a:t>adj. </a:t>
            </a:r>
            <a:r>
              <a:rPr lang="zh-CN" altLang="en-US" sz="3000" dirty="0">
                <a:latin typeface="Times New Roman" panose="02020603050405020304" pitchFamily="18" charset="0"/>
              </a:rPr>
              <a:t>太阳的 </a:t>
            </a:r>
            <a:r>
              <a:rPr lang="en-US" altLang="zh-CN" sz="3000">
                <a:latin typeface="Times New Roman" panose="02020603050405020304" pitchFamily="18" charset="0"/>
              </a:rPr>
              <a:t>p. 86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power 		        </a:t>
            </a:r>
            <a:r>
              <a:rPr lang="en-US" altLang="zh-CN" sz="3000" i="1">
                <a:latin typeface="Times New Roman" panose="02020603050405020304" pitchFamily="18" charset="0"/>
              </a:rPr>
              <a:t>n. </a:t>
            </a:r>
            <a:r>
              <a:rPr lang="zh-CN" altLang="en-US" sz="3000" dirty="0">
                <a:latin typeface="Times New Roman" panose="02020603050405020304" pitchFamily="18" charset="0"/>
              </a:rPr>
              <a:t>能；能量 </a:t>
            </a:r>
            <a:r>
              <a:rPr lang="en-US" altLang="zh-CN" sz="3000">
                <a:latin typeface="Times New Roman" panose="02020603050405020304" pitchFamily="18" charset="0"/>
              </a:rPr>
              <a:t>p. 86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attend  		        </a:t>
            </a:r>
            <a:r>
              <a:rPr lang="en-US" altLang="zh-CN" sz="3000" i="1">
                <a:latin typeface="Times New Roman" panose="02020603050405020304" pitchFamily="18" charset="0"/>
              </a:rPr>
              <a:t>v. </a:t>
            </a:r>
            <a:r>
              <a:rPr lang="zh-CN" altLang="en-US" sz="3000" dirty="0">
                <a:latin typeface="Times New Roman" panose="02020603050405020304" pitchFamily="18" charset="0"/>
              </a:rPr>
              <a:t>参加 </a:t>
            </a:r>
            <a:r>
              <a:rPr lang="en-US" altLang="zh-CN" sz="3000">
                <a:latin typeface="Times New Roman" panose="02020603050405020304" pitchFamily="18" charset="0"/>
              </a:rPr>
              <a:t>p. 87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teach 		        </a:t>
            </a:r>
            <a:r>
              <a:rPr lang="en-US" altLang="zh-CN" sz="3000" i="1">
                <a:latin typeface="Times New Roman" panose="02020603050405020304" pitchFamily="18" charset="0"/>
              </a:rPr>
              <a:t>v. </a:t>
            </a:r>
            <a:r>
              <a:rPr lang="zh-CN" altLang="en-US" sz="3000" dirty="0">
                <a:latin typeface="Times New Roman" panose="02020603050405020304" pitchFamily="18" charset="0"/>
              </a:rPr>
              <a:t>教；讲授 </a:t>
            </a:r>
            <a:r>
              <a:rPr lang="en-US" altLang="zh-CN" sz="3000">
                <a:latin typeface="Times New Roman" panose="02020603050405020304" pitchFamily="18" charset="0"/>
              </a:rPr>
              <a:t>p. 87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*launch 		        </a:t>
            </a:r>
            <a:r>
              <a:rPr lang="en-US" altLang="zh-CN" sz="3000" i="1">
                <a:latin typeface="Times New Roman" panose="02020603050405020304" pitchFamily="18" charset="0"/>
              </a:rPr>
              <a:t>v. </a:t>
            </a:r>
            <a:r>
              <a:rPr lang="zh-CN" altLang="en-US" sz="3000" dirty="0">
                <a:latin typeface="Times New Roman" panose="02020603050405020304" pitchFamily="18" charset="0"/>
              </a:rPr>
              <a:t>发射 </a:t>
            </a:r>
            <a:r>
              <a:rPr lang="en-US" altLang="zh-CN" sz="3000">
                <a:latin typeface="Times New Roman" panose="02020603050405020304" pitchFamily="18" charset="0"/>
              </a:rPr>
              <a:t>p. 87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6147" name="Rectangle 3"/>
          <p:cNvSpPr/>
          <p:nvPr/>
        </p:nvSpPr>
        <p:spPr>
          <a:xfrm>
            <a:off x="1834952" y="201612"/>
            <a:ext cx="51816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>
                <a:solidFill>
                  <a:srgbClr val="0066FF"/>
                </a:solidFill>
                <a:latin typeface="Times New Roman" panose="02020603050405020304" pitchFamily="18" charset="0"/>
              </a:rPr>
              <a:t>Reading</a:t>
            </a:r>
            <a:endParaRPr lang="en-US" altLang="zh-CN" sz="4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idx="1"/>
          </p:nvPr>
        </p:nvSpPr>
        <p:spPr>
          <a:xfrm>
            <a:off x="228600" y="1143000"/>
            <a:ext cx="8458200" cy="4984750"/>
          </a:xfrm>
        </p:spPr>
        <p:txBody>
          <a:bodyPr vert="horz" wrap="square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disappear 	         	</a:t>
            </a:r>
            <a:r>
              <a:rPr lang="en-US" altLang="zh-CN" sz="3000" i="1" dirty="0"/>
              <a:t>v. </a:t>
            </a:r>
            <a:r>
              <a:rPr lang="zh-CN" altLang="en-US" sz="3000" dirty="0"/>
              <a:t>消失；消散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surprised              </a:t>
            </a:r>
            <a:r>
              <a:rPr lang="en-US" altLang="zh-CN" sz="3000" i="1" dirty="0"/>
              <a:t>adj. </a:t>
            </a:r>
            <a:r>
              <a:rPr lang="zh-CN" altLang="en-US" sz="3000" dirty="0"/>
              <a:t>吃惊的；感到惊讶的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another      </a:t>
            </a:r>
            <a:r>
              <a:rPr lang="en-US" altLang="zh-CN" sz="3000" i="1" dirty="0"/>
              <a:t>pron. </a:t>
            </a:r>
            <a:r>
              <a:rPr lang="zh-CN" altLang="en-US" sz="3000" dirty="0"/>
              <a:t>又一；另一（事物或人）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amazing 	        	</a:t>
            </a:r>
            <a:r>
              <a:rPr lang="en-US" altLang="zh-CN" sz="3000" i="1" dirty="0"/>
              <a:t>adj. </a:t>
            </a:r>
            <a:r>
              <a:rPr lang="zh-CN" altLang="en-US" sz="3000" dirty="0"/>
              <a:t>令人大为惊奇的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learn about           </a:t>
            </a:r>
            <a:r>
              <a:rPr lang="zh-CN" altLang="en-US" sz="3000" dirty="0"/>
              <a:t>学习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all the way           </a:t>
            </a:r>
            <a:r>
              <a:rPr lang="zh-CN" altLang="en-US" sz="3000" dirty="0"/>
              <a:t>一路上；自始至终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of course 	       	</a:t>
            </a:r>
            <a:r>
              <a:rPr lang="zh-CN" altLang="en-US" sz="3000" dirty="0"/>
              <a:t>当然 </a:t>
            </a:r>
            <a:r>
              <a:rPr lang="en-US" altLang="zh-CN" sz="3000" dirty="0"/>
              <a:t>p. 87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US" altLang="zh-CN" sz="3000" dirty="0"/>
              <a:t>remote control     </a:t>
            </a:r>
            <a:r>
              <a:rPr lang="zh-CN" altLang="en-US" sz="3000" dirty="0"/>
              <a:t>遥控器 </a:t>
            </a:r>
            <a:r>
              <a:rPr lang="en-US" altLang="zh-CN" sz="3000" dirty="0"/>
              <a:t>p. 87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idx="1"/>
          </p:nvPr>
        </p:nvSpPr>
        <p:spPr>
          <a:xfrm>
            <a:off x="381000" y="1828800"/>
            <a:ext cx="8458200" cy="2059305"/>
          </a:xfrm>
        </p:spPr>
        <p:txBody>
          <a:bodyPr vert="horz" wrap="square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skill 			n. </a:t>
            </a:r>
            <a:r>
              <a:rPr lang="zh-CN" altLang="en-US" sz="3200" dirty="0">
                <a:latin typeface="Times New Roman" panose="02020603050405020304" pitchFamily="18" charset="0"/>
              </a:rPr>
              <a:t>技术 </a:t>
            </a:r>
            <a:r>
              <a:rPr lang="en-US" altLang="zh-CN" sz="3200">
                <a:latin typeface="Times New Roman" panose="02020603050405020304" pitchFamily="18" charset="0"/>
              </a:rPr>
              <a:t>p. 94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boring 	         adj. </a:t>
            </a:r>
            <a:r>
              <a:rPr lang="zh-CN" altLang="en-US" sz="3200" dirty="0">
                <a:latin typeface="Times New Roman" panose="02020603050405020304" pitchFamily="18" charset="0"/>
              </a:rPr>
              <a:t>令人厌倦（或厌烦）的；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200" dirty="0">
                <a:latin typeface="Times New Roman" panose="02020603050405020304" pitchFamily="18" charset="0"/>
              </a:rPr>
              <a:t>                       </a:t>
            </a:r>
            <a:r>
              <a:rPr lang="en-US" altLang="zh-CN" sz="3200">
                <a:latin typeface="Times New Roman" panose="02020603050405020304" pitchFamily="18" charset="0"/>
              </a:rPr>
              <a:t>      </a:t>
            </a:r>
            <a:r>
              <a:rPr lang="zh-CN" altLang="en-US" sz="3200" dirty="0">
                <a:latin typeface="Times New Roman" panose="02020603050405020304" pitchFamily="18" charset="0"/>
              </a:rPr>
              <a:t>乏味的 </a:t>
            </a:r>
            <a:r>
              <a:rPr lang="en-US" altLang="zh-CN" sz="3200">
                <a:latin typeface="Times New Roman" panose="02020603050405020304" pitchFamily="18" charset="0"/>
              </a:rPr>
              <a:t>p. 94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8195" name="Rectangle 4"/>
          <p:cNvSpPr/>
          <p:nvPr/>
        </p:nvSpPr>
        <p:spPr>
          <a:xfrm>
            <a:off x="1600200" y="914400"/>
            <a:ext cx="51816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>
                <a:solidFill>
                  <a:srgbClr val="0066FF"/>
                </a:solidFill>
                <a:latin typeface="Times New Roman" panose="02020603050405020304" pitchFamily="18" charset="0"/>
              </a:rPr>
              <a:t>Speaking</a:t>
            </a:r>
            <a:endParaRPr lang="en-US" altLang="zh-CN" sz="4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09600" y="1393825"/>
            <a:ext cx="8001000" cy="48006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headline 		n.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大字标题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information 	n.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消息；资料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ant 			n.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蚂蚁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butterfly 		n.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蝴蝶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bee 			n.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蜜蜂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recent 		adj.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近来的；新近的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look up </a:t>
            </a:r>
            <a:r>
              <a:rPr kumimoji="0" lang="zh-CN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（在词典或参考书中）查阅，查检 </a:t>
            </a:r>
            <a:r>
              <a:rPr kumimoji="0" lang="en-US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  <a:endParaRPr kumimoji="0" lang="zh-CN" alt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Rectangle 5"/>
          <p:cNvSpPr/>
          <p:nvPr/>
        </p:nvSpPr>
        <p:spPr>
          <a:xfrm>
            <a:off x="1676400" y="327025"/>
            <a:ext cx="51816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Writing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idx="1"/>
          </p:nvPr>
        </p:nvSpPr>
        <p:spPr>
          <a:xfrm>
            <a:off x="448816" y="573459"/>
            <a:ext cx="8153400" cy="5211763"/>
          </a:xfrm>
        </p:spPr>
        <p:txBody>
          <a:bodyPr vert="horz" wrap="square" anchor="t"/>
          <a:lstStyle/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/>
              <a:t>fair 			</a:t>
            </a:r>
            <a:r>
              <a:rPr lang="en-US" altLang="zh-CN" sz="3000" i="1"/>
              <a:t>n. </a:t>
            </a:r>
            <a:r>
              <a:rPr lang="zh-CN" altLang="en-US" sz="3000" dirty="0"/>
              <a:t>展览会；展销会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/>
              <a:t>fair</a:t>
            </a:r>
            <a:r>
              <a:rPr lang="zh-CN" altLang="en-US" sz="3000" dirty="0"/>
              <a:t>用作名词时的意思是“集市”</a:t>
            </a:r>
            <a:r>
              <a:rPr lang="en-US" altLang="zh-CN" sz="3000"/>
              <a:t>,</a:t>
            </a:r>
            <a:r>
              <a:rPr lang="zh-CN" altLang="en-US" sz="3000" dirty="0"/>
              <a:t>一般指在乡镇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000" dirty="0"/>
              <a:t>中举行的、定期的交易会。引申可指“国际性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000" dirty="0"/>
              <a:t>的博览会”。</a:t>
            </a:r>
            <a:r>
              <a:rPr lang="en-US" altLang="zh-CN" sz="3000"/>
              <a:t>fair </a:t>
            </a:r>
            <a:r>
              <a:rPr lang="zh-CN" altLang="en-US" sz="3000" dirty="0"/>
              <a:t>后有时可接动词不定式。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000" dirty="0"/>
              <a:t>我会参加下个月在北京的展览会。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>
                <a:solidFill>
                  <a:srgbClr val="FF3300"/>
                </a:solidFill>
              </a:rPr>
              <a:t>I will attend a trade fair in Beijing next month.</a:t>
            </a:r>
            <a:r>
              <a:rPr lang="en-US" altLang="zh-CN" sz="3000"/>
              <a:t>  </a:t>
            </a:r>
          </a:p>
        </p:txBody>
      </p:sp>
      <p:pic>
        <p:nvPicPr>
          <p:cNvPr id="10243" name="Picture 6" descr="QQ截图201508171331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6016" y="4077073"/>
            <a:ext cx="3460882" cy="194421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/>
          </p:cNvSpPr>
          <p:nvPr>
            <p:ph idx="1"/>
          </p:nvPr>
        </p:nvSpPr>
        <p:spPr>
          <a:xfrm>
            <a:off x="457200" y="914400"/>
            <a:ext cx="7848600" cy="3124200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/>
              <a:t>photography 	</a:t>
            </a:r>
            <a:r>
              <a:rPr lang="en-US" altLang="zh-CN" sz="3200" i="1"/>
              <a:t>n. </a:t>
            </a:r>
            <a:r>
              <a:rPr lang="zh-CN" altLang="en-US" sz="3200" dirty="0"/>
              <a:t>摄影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博物馆内严禁摄影。</a:t>
            </a:r>
            <a:r>
              <a:rPr lang="en-US" altLang="zh-CN" sz="3200"/>
              <a:t>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Photography is strictly forbidden in the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museum.</a:t>
            </a:r>
            <a:r>
              <a:rPr lang="en-US" altLang="zh-CN" sz="3200"/>
              <a:t>  </a:t>
            </a:r>
          </a:p>
          <a:p>
            <a:pPr>
              <a:lnSpc>
                <a:spcPct val="120000"/>
              </a:lnSpc>
              <a:buNone/>
            </a:pPr>
            <a:endParaRPr lang="zh-CN" altLang="en-US" sz="3200" dirty="0"/>
          </a:p>
        </p:txBody>
      </p:sp>
      <p:pic>
        <p:nvPicPr>
          <p:cNvPr id="11267" name="Picture 4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9200" y="3311525"/>
            <a:ext cx="2726268" cy="234972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/>
          </p:cNvSpPr>
          <p:nvPr>
            <p:ph idx="1"/>
          </p:nvPr>
        </p:nvSpPr>
        <p:spPr>
          <a:xfrm>
            <a:off x="381000" y="914400"/>
            <a:ext cx="8382000" cy="49831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/>
              <a:t>rocket 			         </a:t>
            </a:r>
            <a:r>
              <a:rPr lang="en-US" altLang="zh-CN" sz="3200" i="1"/>
              <a:t>n. </a:t>
            </a:r>
            <a:r>
              <a:rPr lang="zh-CN" altLang="en-US" sz="3200" dirty="0"/>
              <a:t>火箭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/>
              <a:t>carrier rocket 		</a:t>
            </a:r>
            <a:r>
              <a:rPr lang="en-US" altLang="zh-CN" sz="3200" i="1"/>
              <a:t>n. </a:t>
            </a:r>
            <a:r>
              <a:rPr lang="zh-CN" altLang="en-US" sz="3200" dirty="0"/>
              <a:t>运载火箭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这火箭能把宇航员送入太空。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The rocket boosts the astronaut into space. </a:t>
            </a:r>
            <a:r>
              <a:rPr lang="en-US" altLang="zh-CN" sz="3200"/>
              <a:t> </a:t>
            </a:r>
          </a:p>
          <a:p>
            <a:pPr>
              <a:lnSpc>
                <a:spcPct val="120000"/>
              </a:lnSpc>
              <a:buNone/>
            </a:pPr>
            <a:endParaRPr lang="zh-CN" altLang="en-US" sz="3200" dirty="0"/>
          </a:p>
        </p:txBody>
      </p:sp>
      <p:pic>
        <p:nvPicPr>
          <p:cNvPr id="12291" name="Picture 4" descr="火箭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452" y="3717032"/>
            <a:ext cx="2928847" cy="2235671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idx="1"/>
          </p:nvPr>
        </p:nvSpPr>
        <p:spPr>
          <a:xfrm>
            <a:off x="457200" y="1066800"/>
            <a:ext cx="8077200" cy="45259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/>
              <a:t>solar 		      </a:t>
            </a:r>
            <a:r>
              <a:rPr lang="en-US" altLang="zh-CN" sz="3200" i="1"/>
              <a:t>adj. </a:t>
            </a:r>
            <a:r>
              <a:rPr lang="zh-CN" altLang="en-US" sz="3200" dirty="0"/>
              <a:t>太阳的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/>
              <a:t>solar energy        </a:t>
            </a:r>
            <a:r>
              <a:rPr lang="zh-CN" altLang="en-US" sz="3200" dirty="0"/>
              <a:t>太阳能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/>
              <a:t>solar system        </a:t>
            </a:r>
            <a:r>
              <a:rPr lang="zh-CN" altLang="en-US" sz="3200" dirty="0"/>
              <a:t>太阳系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/>
              <a:t>solar power         </a:t>
            </a:r>
            <a:r>
              <a:rPr lang="zh-CN" altLang="en-US" sz="3200" dirty="0"/>
              <a:t>太阳能；太阳能动力</a:t>
            </a:r>
            <a:endParaRPr lang="en-US" altLang="zh-CN" sz="3200"/>
          </a:p>
          <a:p>
            <a:pPr>
              <a:lnSpc>
                <a:spcPct val="120000"/>
              </a:lnSpc>
              <a:buNone/>
            </a:pPr>
            <a:endParaRPr lang="zh-CN" altLang="en-US" sz="1800" dirty="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太阳是太阳系的中心。</a:t>
            </a:r>
            <a:r>
              <a:rPr lang="en-US" altLang="zh-CN" sz="3200"/>
              <a:t>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The sun is the center of our solar system.</a:t>
            </a:r>
          </a:p>
          <a:p>
            <a:pPr>
              <a:lnSpc>
                <a:spcPct val="120000"/>
              </a:lnSpc>
              <a:buNone/>
            </a:pPr>
            <a:endParaRPr lang="zh-CN" altLang="en-U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5181600"/>
          </a:xfrm>
        </p:spPr>
        <p:txBody>
          <a:bodyPr vert="horz" wrap="square" anchor="t"/>
          <a:lstStyle/>
          <a:p>
            <a:pPr>
              <a:spcBef>
                <a:spcPct val="10000"/>
              </a:spcBef>
              <a:buNone/>
            </a:pPr>
            <a:r>
              <a:rPr lang="en-US" altLang="zh-CN" sz="3000" dirty="0"/>
              <a:t>power 		</a:t>
            </a:r>
            <a:r>
              <a:rPr lang="en-US" altLang="zh-CN" sz="3000" i="1" dirty="0"/>
              <a:t>n. </a:t>
            </a:r>
            <a:r>
              <a:rPr lang="zh-CN" altLang="en-US" sz="3000" dirty="0"/>
              <a:t>能；能量</a:t>
            </a:r>
          </a:p>
          <a:p>
            <a:pPr>
              <a:spcBef>
                <a:spcPct val="10000"/>
              </a:spcBef>
              <a:buNone/>
            </a:pPr>
            <a:r>
              <a:rPr lang="en-US" altLang="zh-CN" sz="3000" dirty="0"/>
              <a:t>power </a:t>
            </a:r>
            <a:r>
              <a:rPr lang="zh-CN" altLang="en-US" sz="3000" dirty="0"/>
              <a:t>的基本意思是“能量</a:t>
            </a:r>
            <a:r>
              <a:rPr lang="en-US" altLang="zh-CN" sz="3000" dirty="0"/>
              <a:t>,</a:t>
            </a:r>
            <a:r>
              <a:rPr lang="zh-CN" altLang="en-US" sz="3000" dirty="0"/>
              <a:t>力量”</a:t>
            </a:r>
            <a:r>
              <a:rPr lang="en-US" altLang="zh-CN" sz="3000" dirty="0"/>
              <a:t>,</a:t>
            </a:r>
            <a:r>
              <a:rPr lang="zh-CN" altLang="en-US" sz="3000" dirty="0"/>
              <a:t>可指人的体</a:t>
            </a:r>
          </a:p>
          <a:p>
            <a:pPr>
              <a:spcBef>
                <a:spcPct val="10000"/>
              </a:spcBef>
              <a:buNone/>
            </a:pPr>
            <a:r>
              <a:rPr lang="zh-CN" altLang="en-US" sz="3000" dirty="0"/>
              <a:t>力、思维能力</a:t>
            </a:r>
            <a:r>
              <a:rPr lang="en-US" altLang="zh-CN" sz="3000" dirty="0"/>
              <a:t>,</a:t>
            </a:r>
            <a:r>
              <a:rPr lang="zh-CN" altLang="en-US" sz="3000" dirty="0"/>
              <a:t>也可指机器的功力、动力或功率</a:t>
            </a:r>
            <a:r>
              <a:rPr lang="en-US" altLang="zh-CN" sz="3000" dirty="0"/>
              <a:t>,</a:t>
            </a:r>
          </a:p>
          <a:p>
            <a:pPr>
              <a:spcBef>
                <a:spcPct val="10000"/>
              </a:spcBef>
              <a:buNone/>
            </a:pPr>
            <a:r>
              <a:rPr lang="zh-CN" altLang="en-US" sz="3000" dirty="0"/>
              <a:t>还可指人或国家甚至是某个机构的权力、势力</a:t>
            </a:r>
          </a:p>
          <a:p>
            <a:pPr>
              <a:spcBef>
                <a:spcPct val="10000"/>
              </a:spcBef>
              <a:buNone/>
            </a:pPr>
            <a:r>
              <a:rPr lang="zh-CN" altLang="en-US" sz="3000" dirty="0"/>
              <a:t>或影响力。这种权力或影响力可由法律、规章</a:t>
            </a:r>
          </a:p>
          <a:p>
            <a:pPr>
              <a:spcBef>
                <a:spcPct val="10000"/>
              </a:spcBef>
              <a:buNone/>
            </a:pPr>
            <a:r>
              <a:rPr lang="zh-CN" altLang="en-US" sz="3000" dirty="0"/>
              <a:t>所赋予</a:t>
            </a:r>
            <a:r>
              <a:rPr lang="en-US" altLang="zh-CN" sz="3000" dirty="0"/>
              <a:t>,</a:t>
            </a:r>
            <a:r>
              <a:rPr lang="zh-CN" altLang="en-US" sz="3000" dirty="0"/>
              <a:t>也可由于本身力量的强大而自然产生</a:t>
            </a:r>
          </a:p>
          <a:p>
            <a:pPr>
              <a:spcBef>
                <a:spcPct val="10000"/>
              </a:spcBef>
              <a:buNone/>
            </a:pPr>
            <a:r>
              <a:rPr lang="zh-CN" altLang="en-US" sz="3000" dirty="0"/>
              <a:t>的。</a:t>
            </a:r>
          </a:p>
          <a:p>
            <a:pPr>
              <a:buNone/>
            </a:pPr>
            <a:endParaRPr lang="en-US" altLang="zh-CN" sz="1600" dirty="0"/>
          </a:p>
          <a:p>
            <a:pPr>
              <a:buNone/>
            </a:pPr>
            <a:r>
              <a:rPr lang="zh-CN" altLang="en-US" sz="3000" dirty="0"/>
              <a:t>火箭发射的时候需要很多能量。</a:t>
            </a:r>
          </a:p>
          <a:p>
            <a:pPr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When the Rocket sets off, it needs lots of</a:t>
            </a:r>
            <a:r>
              <a:rPr lang="en-US" altLang="zh-CN" sz="3000" b="1" dirty="0">
                <a:solidFill>
                  <a:srgbClr val="FF3300"/>
                </a:solidFill>
              </a:rPr>
              <a:t> </a:t>
            </a:r>
            <a:r>
              <a:rPr lang="zh-CN" altLang="en-US" sz="3000" dirty="0">
                <a:solidFill>
                  <a:srgbClr val="FF3300"/>
                </a:solidFill>
              </a:rPr>
              <a:t>p</a:t>
            </a:r>
            <a:r>
              <a:rPr lang="en-US" altLang="zh-CN" sz="3000" dirty="0" err="1">
                <a:solidFill>
                  <a:srgbClr val="FF3300"/>
                </a:solidFill>
              </a:rPr>
              <a:t>ower</a:t>
            </a:r>
            <a:r>
              <a:rPr lang="en-US" altLang="zh-CN" sz="3000" dirty="0">
                <a:solidFill>
                  <a:srgbClr val="FF33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287963"/>
          </a:xfrm>
        </p:spPr>
        <p:txBody>
          <a:bodyPr vert="horz" wrap="square" anchor="t"/>
          <a:lstStyle/>
          <a:p>
            <a:pPr>
              <a:lnSpc>
                <a:spcPct val="115000"/>
              </a:lnSpc>
              <a:buNone/>
            </a:pPr>
            <a:r>
              <a:rPr lang="en-US" altLang="zh-CN" sz="3000"/>
              <a:t>attend  		</a:t>
            </a:r>
            <a:r>
              <a:rPr lang="en-US" altLang="zh-CN" sz="3000" i="1"/>
              <a:t>v. </a:t>
            </a:r>
            <a:r>
              <a:rPr lang="zh-CN" altLang="en-US" sz="3000" dirty="0"/>
              <a:t>参加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3000" err="1"/>
              <a:t>attend主要用于表示“参加(会议、集会、典礼</a:t>
            </a:r>
            <a:r>
              <a:rPr lang="en-US" altLang="zh-CN" sz="3000"/>
              <a:t>、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3000" err="1"/>
              <a:t>婚礼、追悼会等)”,有时也指上学、听课、听报告</a:t>
            </a:r>
            <a:endParaRPr lang="en-US" altLang="zh-CN" sz="3000"/>
          </a:p>
          <a:p>
            <a:pPr>
              <a:lnSpc>
                <a:spcPct val="115000"/>
              </a:lnSpc>
              <a:buNone/>
            </a:pPr>
            <a:r>
              <a:rPr lang="en-US" altLang="zh-CN" sz="3000" err="1"/>
              <a:t>等。它强调的是动作,即听或看,为正式书面用语</a:t>
            </a:r>
            <a:r>
              <a:rPr lang="en-US" altLang="zh-CN" sz="3000"/>
              <a:t>。</a:t>
            </a:r>
          </a:p>
          <a:p>
            <a:pPr>
              <a:lnSpc>
                <a:spcPct val="115000"/>
              </a:lnSpc>
              <a:buNone/>
            </a:pPr>
            <a:endParaRPr lang="en-US" altLang="zh-CN" sz="3000"/>
          </a:p>
          <a:p>
            <a:pPr>
              <a:lnSpc>
                <a:spcPct val="115000"/>
              </a:lnSpc>
              <a:buNone/>
            </a:pPr>
            <a:r>
              <a:rPr lang="zh-CN" altLang="en-US" sz="3000" dirty="0"/>
              <a:t>你能参加今天下午的会议吗？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Can you attend the meeting this afternoon?</a:t>
            </a:r>
            <a:r>
              <a:rPr lang="en-US" altLang="zh-CN" sz="3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/>
          </p:cNvSpPr>
          <p:nvPr>
            <p:ph idx="1"/>
          </p:nvPr>
        </p:nvSpPr>
        <p:spPr>
          <a:xfrm>
            <a:off x="533400" y="1066800"/>
            <a:ext cx="8077200" cy="5364163"/>
          </a:xfrm>
        </p:spPr>
        <p:txBody>
          <a:bodyPr vert="horz" wrap="square" anchor="t"/>
          <a:lstStyle/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teach 		      </a:t>
            </a:r>
            <a:r>
              <a:rPr lang="en-US" altLang="zh-CN" sz="3000" i="1" dirty="0"/>
              <a:t>v. </a:t>
            </a:r>
            <a:r>
              <a:rPr lang="zh-CN" altLang="en-US" sz="3000" dirty="0"/>
              <a:t>教；讲授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teach oneself        </a:t>
            </a:r>
            <a:r>
              <a:rPr lang="zh-CN" altLang="en-US" sz="3000" dirty="0"/>
              <a:t>自学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teach </a:t>
            </a:r>
            <a:r>
              <a:rPr lang="en-US" altLang="zh-CN" sz="3000" dirty="0" err="1"/>
              <a:t>sb</a:t>
            </a:r>
            <a:r>
              <a:rPr lang="en-US" altLang="zh-CN" sz="3000" dirty="0"/>
              <a:t> how to do </a:t>
            </a:r>
            <a:r>
              <a:rPr lang="en-US" altLang="zh-CN" sz="3000" dirty="0" err="1"/>
              <a:t>sth</a:t>
            </a:r>
            <a:r>
              <a:rPr lang="zh-CN" altLang="en-US" sz="3000" dirty="0"/>
              <a:t>教某人如何做某事</a:t>
            </a:r>
            <a:endParaRPr lang="en-US" altLang="zh-CN" sz="3000" dirty="0"/>
          </a:p>
          <a:p>
            <a:pPr>
              <a:lnSpc>
                <a:spcPct val="105000"/>
              </a:lnSpc>
              <a:buNone/>
            </a:pPr>
            <a:endParaRPr lang="zh-CN" altLang="en-US" sz="1400" dirty="0"/>
          </a:p>
          <a:p>
            <a:pPr>
              <a:lnSpc>
                <a:spcPct val="105000"/>
              </a:lnSpc>
              <a:buNone/>
            </a:pPr>
            <a:r>
              <a:rPr lang="zh-CN" altLang="en-US" sz="3000" dirty="0"/>
              <a:t>这个女孩儿非常聪明，她自学法语。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girl is very clever; she teaches herself 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French.</a:t>
            </a:r>
          </a:p>
          <a:p>
            <a:pPr>
              <a:lnSpc>
                <a:spcPct val="105000"/>
              </a:lnSpc>
              <a:buNone/>
            </a:pPr>
            <a:r>
              <a:rPr lang="zh-CN" altLang="en-US" sz="3000" dirty="0"/>
              <a:t>爸爸教我如何游泳。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My father teaches me how to swim.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14400"/>
            <a:ext cx="8153400" cy="5211763"/>
          </a:xfrm>
        </p:spPr>
        <p:txBody>
          <a:bodyPr vert="horz"/>
          <a:lstStyle/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launch 		</a:t>
            </a:r>
            <a:r>
              <a:rPr lang="en-US" altLang="zh-CN" sz="3200" i="1" dirty="0"/>
              <a:t>v. </a:t>
            </a:r>
            <a:r>
              <a:rPr lang="zh-CN" altLang="en-US" sz="3200" dirty="0"/>
              <a:t>发射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latin typeface="宋体" panose="02010600030101010101" pitchFamily="2" charset="-122"/>
              </a:rPr>
              <a:t>1970</a:t>
            </a:r>
            <a:r>
              <a:rPr lang="zh-CN" altLang="en-US" sz="3200" dirty="0">
                <a:latin typeface="宋体" panose="02010600030101010101" pitchFamily="2" charset="-122"/>
              </a:rPr>
              <a:t>年</a:t>
            </a:r>
            <a:r>
              <a:rPr lang="zh-CN" altLang="en-US" sz="3200" dirty="0"/>
              <a:t>，中国成功地发射了一颗人造卫星。</a:t>
            </a:r>
            <a:r>
              <a:rPr lang="en-US" altLang="zh-CN" sz="3200" dirty="0"/>
              <a:t>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In 1970,China successfully </a:t>
            </a:r>
            <a:r>
              <a:rPr lang="en-US" altLang="zh-CN" sz="3200" dirty="0" err="1">
                <a:solidFill>
                  <a:srgbClr val="FF3300"/>
                </a:solidFill>
              </a:rPr>
              <a:t>lauched</a:t>
            </a:r>
            <a:r>
              <a:rPr lang="en-US" altLang="zh-CN" sz="3200" dirty="0">
                <a:solidFill>
                  <a:srgbClr val="FF3300"/>
                </a:solidFill>
              </a:rPr>
              <a:t> a 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man-made satellite.</a:t>
            </a:r>
          </a:p>
          <a:p>
            <a:pPr>
              <a:lnSpc>
                <a:spcPct val="120000"/>
              </a:lnSpc>
              <a:buNone/>
            </a:pPr>
            <a:endParaRPr lang="zh-CN" altLang="en-US" sz="3200" dirty="0"/>
          </a:p>
        </p:txBody>
      </p:sp>
      <p:pic>
        <p:nvPicPr>
          <p:cNvPr id="17411" name="Picture 4" descr="cms_841cc1fe3f66456ba203ef20ed8c8af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852936"/>
            <a:ext cx="2520690" cy="2967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idx="1"/>
          </p:nvPr>
        </p:nvSpPr>
        <p:spPr>
          <a:xfrm>
            <a:off x="457200" y="914400"/>
            <a:ext cx="8001000" cy="4525963"/>
          </a:xfrm>
        </p:spPr>
        <p:txBody>
          <a:bodyPr vert="horz" wrap="square" anchor="t"/>
          <a:lstStyle/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 dirty="0"/>
              <a:t>disappear 	        </a:t>
            </a:r>
            <a:r>
              <a:rPr lang="en-US" altLang="zh-CN" sz="3000" i="1" dirty="0"/>
              <a:t>v. </a:t>
            </a:r>
            <a:r>
              <a:rPr lang="zh-CN" altLang="en-US" sz="3000" dirty="0"/>
              <a:t>消失；消散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000" dirty="0"/>
              <a:t>太阳消失在云层后面。</a:t>
            </a:r>
            <a:endParaRPr lang="en-US" altLang="zh-CN" sz="3000" dirty="0"/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endParaRPr lang="zh-CN" altLang="en-US" sz="1400" dirty="0"/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Sun disappeared behind clouds.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000" dirty="0"/>
              <a:t>天变暖时，雪将很快融化。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snow will soon disappear when the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weather gets warm.</a:t>
            </a:r>
          </a:p>
        </p:txBody>
      </p:sp>
      <p:pic>
        <p:nvPicPr>
          <p:cNvPr id="18435" name="Picture 4" descr="图片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4005064"/>
            <a:ext cx="3301117" cy="194421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135563"/>
          </a:xfrm>
        </p:spPr>
        <p:txBody>
          <a:bodyPr vert="horz" wrap="square" anchor="t"/>
          <a:lstStyle/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surprised             </a:t>
            </a:r>
            <a:r>
              <a:rPr lang="en-US" altLang="zh-CN" sz="3000" i="1" dirty="0"/>
              <a:t>adj. </a:t>
            </a:r>
            <a:r>
              <a:rPr lang="zh-CN" altLang="en-US" sz="3000" dirty="0"/>
              <a:t>吃惊的；感到惊讶的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pleasantly surprised   </a:t>
            </a:r>
            <a:r>
              <a:rPr lang="zh-CN" altLang="en-US" sz="3000" dirty="0"/>
              <a:t>惊喜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be surprised at   </a:t>
            </a:r>
            <a:r>
              <a:rPr lang="zh-CN" altLang="en-US" sz="3000" dirty="0"/>
              <a:t>对</a:t>
            </a:r>
            <a:r>
              <a:rPr lang="en-US" altLang="zh-CN" sz="3000" dirty="0"/>
              <a:t>…</a:t>
            </a:r>
            <a:r>
              <a:rPr lang="zh-CN" altLang="en-US" sz="3000" dirty="0"/>
              <a:t>感到惊奇；使</a:t>
            </a:r>
            <a:r>
              <a:rPr lang="en-US" altLang="zh-CN" sz="3000" dirty="0"/>
              <a:t>…</a:t>
            </a:r>
            <a:r>
              <a:rPr lang="zh-CN" altLang="en-US" sz="3000" dirty="0"/>
              <a:t>感到意外； </a:t>
            </a:r>
            <a:endParaRPr lang="en-US" altLang="zh-CN" sz="3000" dirty="0"/>
          </a:p>
          <a:p>
            <a:pPr>
              <a:lnSpc>
                <a:spcPct val="105000"/>
              </a:lnSpc>
              <a:buNone/>
            </a:pPr>
            <a:r>
              <a:rPr lang="en-US" altLang="zh-CN" sz="3000" dirty="0"/>
              <a:t>                            </a:t>
            </a:r>
            <a:r>
              <a:rPr lang="zh-CN" altLang="en-US" sz="3000" dirty="0"/>
              <a:t>对</a:t>
            </a:r>
            <a:r>
              <a:rPr lang="en-US" altLang="zh-CN" sz="3000" dirty="0"/>
              <a:t>……</a:t>
            </a:r>
            <a:r>
              <a:rPr lang="zh-CN" altLang="en-US" sz="3000" dirty="0"/>
              <a:t>很吃惊</a:t>
            </a:r>
            <a:endParaRPr lang="en-US" altLang="zh-CN" sz="3000" dirty="0"/>
          </a:p>
          <a:p>
            <a:pPr>
              <a:lnSpc>
                <a:spcPct val="105000"/>
              </a:lnSpc>
              <a:buNone/>
            </a:pPr>
            <a:endParaRPr lang="zh-CN" altLang="en-US" sz="3000" dirty="0"/>
          </a:p>
          <a:p>
            <a:pPr>
              <a:lnSpc>
                <a:spcPct val="105000"/>
              </a:lnSpc>
              <a:buNone/>
            </a:pPr>
            <a:r>
              <a:rPr lang="zh-CN" altLang="en-US" sz="3000" dirty="0"/>
              <a:t>这位女士对于在她的宠物狗身上发生的事情 </a:t>
            </a:r>
            <a:endParaRPr lang="en-US" altLang="zh-CN" sz="3000" dirty="0"/>
          </a:p>
          <a:p>
            <a:pPr>
              <a:lnSpc>
                <a:spcPct val="105000"/>
              </a:lnSpc>
              <a:buNone/>
            </a:pPr>
            <a:r>
              <a:rPr lang="zh-CN" altLang="en-US" sz="3000" dirty="0"/>
              <a:t>感到很惊讶。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This lady was very surprised at what happened to </a:t>
            </a:r>
          </a:p>
          <a:p>
            <a:pPr>
              <a:lnSpc>
                <a:spcPct val="10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her pet dog</a:t>
            </a:r>
            <a:r>
              <a:rPr lang="zh-CN" altLang="en-US" sz="3000" dirty="0">
                <a:solidFill>
                  <a:srgbClr val="FF33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/>
          </p:cNvSpPr>
          <p:nvPr>
            <p:ph idx="1"/>
          </p:nvPr>
        </p:nvSpPr>
        <p:spPr>
          <a:xfrm>
            <a:off x="533400" y="1066800"/>
            <a:ext cx="8153400" cy="5029200"/>
          </a:xfrm>
        </p:spPr>
        <p:txBody>
          <a:bodyPr vert="horz" wrap="square" anchor="t"/>
          <a:lstStyle/>
          <a:p>
            <a:pPr>
              <a:lnSpc>
                <a:spcPct val="115000"/>
              </a:lnSpc>
              <a:buNone/>
            </a:pPr>
            <a:r>
              <a:rPr lang="en-US" altLang="zh-CN" sz="3000"/>
              <a:t>another            </a:t>
            </a:r>
            <a:r>
              <a:rPr lang="en-US" altLang="zh-CN" sz="3000" i="1" err="1"/>
              <a:t>pron</a:t>
            </a:r>
            <a:r>
              <a:rPr lang="en-US" altLang="zh-CN" sz="3000" i="1"/>
              <a:t>. </a:t>
            </a:r>
            <a:r>
              <a:rPr lang="zh-CN" altLang="en-US" sz="3000" dirty="0"/>
              <a:t>又一；另一（事物或人）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3000"/>
              <a:t>another</a:t>
            </a:r>
            <a:r>
              <a:rPr lang="zh-CN" altLang="en-US" sz="3000" dirty="0"/>
              <a:t>常用在单数形式的可数名词前。修饰</a:t>
            </a:r>
          </a:p>
          <a:p>
            <a:pPr>
              <a:lnSpc>
                <a:spcPct val="115000"/>
              </a:lnSpc>
              <a:buNone/>
            </a:pPr>
            <a:r>
              <a:rPr lang="zh-CN" altLang="en-US" sz="3000" dirty="0"/>
              <a:t>不可数的复数名词时，通常用</a:t>
            </a:r>
            <a:r>
              <a:rPr lang="en-US" altLang="zh-CN" sz="3000"/>
              <a:t>more</a:t>
            </a:r>
            <a:r>
              <a:rPr lang="zh-CN" altLang="en-US" sz="3000" dirty="0"/>
              <a:t>。 </a:t>
            </a:r>
            <a:endParaRPr lang="en-US" altLang="zh-CN" sz="3000"/>
          </a:p>
          <a:p>
            <a:pPr>
              <a:lnSpc>
                <a:spcPct val="115000"/>
              </a:lnSpc>
              <a:buNone/>
            </a:pPr>
            <a:endParaRPr lang="zh-CN" altLang="en-US" sz="3000" i="1" dirty="0"/>
          </a:p>
          <a:p>
            <a:pPr>
              <a:lnSpc>
                <a:spcPct val="115000"/>
              </a:lnSpc>
              <a:buNone/>
            </a:pPr>
            <a:r>
              <a:rPr lang="zh-CN" altLang="en-US" sz="3000" dirty="0"/>
              <a:t>这个箱子很重，我们需要另外一个人帮忙才</a:t>
            </a:r>
            <a:endParaRPr lang="en-US" altLang="zh-CN" sz="3000"/>
          </a:p>
          <a:p>
            <a:pPr>
              <a:lnSpc>
                <a:spcPct val="115000"/>
              </a:lnSpc>
              <a:buNone/>
            </a:pPr>
            <a:r>
              <a:rPr lang="zh-CN" altLang="en-US" sz="3000" dirty="0"/>
              <a:t>能搬动它。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The box is heavy. We need another person </a:t>
            </a:r>
          </a:p>
          <a:p>
            <a:pPr>
              <a:lnSpc>
                <a:spcPct val="115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to help carry it.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/>
          </p:cNvSpPr>
          <p:nvPr>
            <p:ph idx="1"/>
          </p:nvPr>
        </p:nvSpPr>
        <p:spPr>
          <a:xfrm>
            <a:off x="533400" y="1143000"/>
            <a:ext cx="8077200" cy="51355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/>
              <a:t>amazing 	         adj. </a:t>
            </a:r>
            <a:r>
              <a:rPr lang="zh-CN" altLang="en-US" sz="3200" dirty="0"/>
              <a:t>令人大为惊奇的</a:t>
            </a:r>
          </a:p>
          <a:p>
            <a:pPr>
              <a:lnSpc>
                <a:spcPct val="120000"/>
              </a:lnSpc>
              <a:buNone/>
            </a:pPr>
            <a:endParaRPr lang="en-US" altLang="zh-CN" sz="180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她有令人惊奇的手艺。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She has amazing skills.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他取得了惊人的成就。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He has gained amazing achievements.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/>
          </p:cNvSpPr>
          <p:nvPr>
            <p:ph idx="1"/>
          </p:nvPr>
        </p:nvSpPr>
        <p:spPr>
          <a:xfrm>
            <a:off x="533400" y="1219200"/>
            <a:ext cx="8001000" cy="45259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learn about        </a:t>
            </a:r>
            <a:r>
              <a:rPr lang="zh-CN" altLang="en-US" sz="3200" dirty="0"/>
              <a:t>学习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还可以表示知道，了解。</a:t>
            </a:r>
            <a:endParaRPr lang="en-US" altLang="zh-CN" sz="3200" dirty="0"/>
          </a:p>
          <a:p>
            <a:pPr>
              <a:lnSpc>
                <a:spcPct val="120000"/>
              </a:lnSpc>
              <a:buNone/>
            </a:pPr>
            <a:endParaRPr lang="zh-CN" altLang="en-US" sz="1400" dirty="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我想学习中国的历史。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I want to learn about Chinese history.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得知他出了事故，我很难过。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I am very sorry to learn about his accident.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/>
          </p:cNvSpPr>
          <p:nvPr>
            <p:ph idx="1"/>
          </p:nvPr>
        </p:nvSpPr>
        <p:spPr>
          <a:xfrm>
            <a:off x="609600" y="990600"/>
            <a:ext cx="7467600" cy="2819400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/>
              <a:t>all the way         </a:t>
            </a:r>
            <a:r>
              <a:rPr lang="zh-CN" altLang="en-US" sz="3000" dirty="0"/>
              <a:t>一路上；自始至终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火车在前往广州的途中一直都很拥挤。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The train was crowded all the way to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Guangzhou.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685800" y="4038600"/>
            <a:ext cx="7848600" cy="2438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of course 		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当然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我当然认识这个男孩，他是我的哥哥。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I know the boy, of course. He’s my brother.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40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0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Grp="1"/>
          </p:cNvSpPr>
          <p:nvPr>
            <p:ph idx="1"/>
          </p:nvPr>
        </p:nvSpPr>
        <p:spPr>
          <a:xfrm>
            <a:off x="533400" y="914400"/>
            <a:ext cx="8077200" cy="46021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remote control 	</a:t>
            </a:r>
            <a:r>
              <a:rPr lang="zh-CN" altLang="en-US" sz="3200" dirty="0"/>
              <a:t>遥控器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男孩用遥控器放飞玩具飞机。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The boy used a remote control to fly the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toy plane.</a:t>
            </a:r>
          </a:p>
        </p:txBody>
      </p:sp>
      <p:pic>
        <p:nvPicPr>
          <p:cNvPr id="24579" name="Picture 6" descr="%E9%81%A5%E6%8E%A7%E7%9B%B4%E5%8D%87%E9%A3%9E%E6%9C%BA%EF%BC%88RTS-208%EF%BC%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2996952"/>
            <a:ext cx="4038600" cy="2921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685800" y="1828800"/>
            <a:ext cx="7848600" cy="41910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skill 		n.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技术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skilled	adj.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熟练的，有技巧的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她展示了她的滑冰技巧。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She showed her skill in skating.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这个工厂缺乏熟练工人。 </a:t>
            </a:r>
          </a:p>
          <a:p>
            <a:pPr marL="342900" marR="0" lvl="0" indent="-34290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factory lacked skilled worker.  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Rectangle 5"/>
          <p:cNvSpPr/>
          <p:nvPr/>
        </p:nvSpPr>
        <p:spPr>
          <a:xfrm>
            <a:off x="1828800" y="685800"/>
            <a:ext cx="51816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Speaking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idx="1"/>
          </p:nvPr>
        </p:nvSpPr>
        <p:spPr>
          <a:xfrm>
            <a:off x="533400" y="914400"/>
            <a:ext cx="8001000" cy="5029200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/>
              <a:t>boring 	adj. </a:t>
            </a:r>
            <a:r>
              <a:rPr lang="zh-CN" altLang="en-US" sz="3000" dirty="0"/>
              <a:t>令人厌倦（或厌烦）的；乏味     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                           的</a:t>
            </a:r>
            <a:r>
              <a:rPr lang="en-US" altLang="zh-CN" sz="3000"/>
              <a:t>bored	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/>
              <a:t>                    adj. </a:t>
            </a:r>
            <a:r>
              <a:rPr lang="zh-CN" altLang="en-US" sz="3000" dirty="0"/>
              <a:t>感到无聊的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这是本无聊的书没有人愿意读。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It’s a boring book and nobody wants to read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it.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他的话使我感到无聊。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>
                <a:solidFill>
                  <a:srgbClr val="FF3300"/>
                </a:solidFill>
              </a:rPr>
              <a:t>I got very bored with his talk.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304800" y="1371600"/>
            <a:ext cx="8001000" cy="480060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headline 		n. </a:t>
            </a: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大字标题 </a:t>
            </a: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p. 95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你有没有看今天报纸的头版新闻？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Did you read the headlines in </a:t>
            </a:r>
          </a:p>
          <a:p>
            <a:pPr marL="342900" marR="0" lvl="0" indent="-342900" algn="l" defTabSz="914400" rtl="0" eaLnBrk="1" fontAlgn="base" latinLnBrk="0" hangingPunct="1">
              <a:lnSpc>
                <a:spcPct val="115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today’s newspaper?</a:t>
            </a:r>
          </a:p>
        </p:txBody>
      </p:sp>
      <p:sp>
        <p:nvSpPr>
          <p:cNvPr id="27651" name="Rectangle 5"/>
          <p:cNvSpPr/>
          <p:nvPr/>
        </p:nvSpPr>
        <p:spPr>
          <a:xfrm>
            <a:off x="1524000" y="533400"/>
            <a:ext cx="51816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Writing</a:t>
            </a:r>
          </a:p>
        </p:txBody>
      </p:sp>
      <p:pic>
        <p:nvPicPr>
          <p:cNvPr id="27652" name="Picture 7" descr="2010062908560300676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2520950"/>
            <a:ext cx="2031795" cy="321230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idx="1"/>
          </p:nvPr>
        </p:nvSpPr>
        <p:spPr>
          <a:xfrm>
            <a:off x="457200" y="1066800"/>
            <a:ext cx="8153400" cy="49831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information 	n. </a:t>
            </a:r>
            <a:r>
              <a:rPr lang="zh-CN" altLang="en-US" sz="3200" dirty="0"/>
              <a:t>消息；资料</a:t>
            </a:r>
            <a:endParaRPr lang="en-US" altLang="zh-CN" sz="3200" dirty="0"/>
          </a:p>
          <a:p>
            <a:pPr>
              <a:lnSpc>
                <a:spcPct val="120000"/>
              </a:lnSpc>
              <a:buNone/>
            </a:pPr>
            <a:endParaRPr lang="zh-CN" altLang="en-US" sz="1400" dirty="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你可以在网上查找到更多的资料。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You can find more information on the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Internet.</a:t>
            </a:r>
          </a:p>
          <a:p>
            <a:pPr>
              <a:lnSpc>
                <a:spcPct val="120000"/>
              </a:lnSpc>
              <a:buNone/>
            </a:pPr>
            <a:endParaRPr lang="zh-CN" altLang="en-US" sz="3200" dirty="0">
              <a:solidFill>
                <a:srgbClr val="FF3300"/>
              </a:solidFill>
            </a:endParaRPr>
          </a:p>
        </p:txBody>
      </p:sp>
      <p:pic>
        <p:nvPicPr>
          <p:cNvPr id="28675" name="Picture 5" descr="001aa02cb92a13dd659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501008"/>
            <a:ext cx="3574595" cy="23488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/>
          </p:cNvSpPr>
          <p:nvPr>
            <p:ph idx="1"/>
          </p:nvPr>
        </p:nvSpPr>
        <p:spPr>
          <a:xfrm>
            <a:off x="533400" y="914400"/>
            <a:ext cx="8229600" cy="45259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600"/>
              <a:t>ant 			n. </a:t>
            </a:r>
            <a:r>
              <a:rPr lang="zh-CN" altLang="en-US" sz="3600" dirty="0"/>
              <a:t>蚂蚁</a:t>
            </a:r>
            <a:endParaRPr lang="en-US" altLang="zh-CN" sz="3600"/>
          </a:p>
          <a:p>
            <a:pPr>
              <a:lnSpc>
                <a:spcPct val="120000"/>
              </a:lnSpc>
              <a:buNone/>
            </a:pPr>
            <a:endParaRPr lang="zh-CN" altLang="en-US" sz="1200" dirty="0"/>
          </a:p>
          <a:p>
            <a:pPr>
              <a:lnSpc>
                <a:spcPct val="120000"/>
              </a:lnSpc>
              <a:buNone/>
            </a:pPr>
            <a:r>
              <a:rPr lang="zh-CN" altLang="en-US" sz="3600" dirty="0"/>
              <a:t>这种动物吃蚂蚁。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600">
                <a:solidFill>
                  <a:srgbClr val="FF3300"/>
                </a:solidFill>
              </a:rPr>
              <a:t>This animal eats ants.</a:t>
            </a:r>
          </a:p>
          <a:p>
            <a:pPr>
              <a:lnSpc>
                <a:spcPct val="120000"/>
              </a:lnSpc>
              <a:buNone/>
            </a:pPr>
            <a:endParaRPr lang="en-US" altLang="zh-CN" sz="3600">
              <a:solidFill>
                <a:srgbClr val="FF3300"/>
              </a:solidFill>
            </a:endParaRPr>
          </a:p>
        </p:txBody>
      </p:sp>
      <p:pic>
        <p:nvPicPr>
          <p:cNvPr id="29699" name="Picture 5" descr="bd315c6034a85edf0288c7024b540923dd54758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140968"/>
            <a:ext cx="4036458" cy="26369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idx="1"/>
          </p:nvPr>
        </p:nvSpPr>
        <p:spPr>
          <a:xfrm>
            <a:off x="457200" y="1066800"/>
            <a:ext cx="8077200" cy="45259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/>
              <a:t>butterfly 		n. </a:t>
            </a:r>
            <a:r>
              <a:rPr lang="zh-CN" altLang="en-US" sz="3200" dirty="0"/>
              <a:t>蝴蝶</a:t>
            </a:r>
            <a:endParaRPr lang="en-US" altLang="zh-CN" sz="3200"/>
          </a:p>
          <a:p>
            <a:pPr>
              <a:lnSpc>
                <a:spcPct val="120000"/>
              </a:lnSpc>
              <a:buNone/>
            </a:pPr>
            <a:endParaRPr lang="zh-CN" altLang="en-US" sz="1200" dirty="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有一只蝴蝶正在花丛中忽上忽下地飞着。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A butterfly is flying up an down among the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flowers.</a:t>
            </a:r>
          </a:p>
        </p:txBody>
      </p:sp>
      <p:pic>
        <p:nvPicPr>
          <p:cNvPr id="30723" name="Picture 4" descr="QQ截图201508171547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040" y="3501008"/>
            <a:ext cx="3826949" cy="22589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57800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000" dirty="0"/>
              <a:t>bee 			n. </a:t>
            </a:r>
            <a:r>
              <a:rPr lang="zh-CN" altLang="en-US" sz="3000" dirty="0"/>
              <a:t>蜜蜂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/>
              <a:t>as busy as a bee      </a:t>
            </a:r>
            <a:r>
              <a:rPr lang="zh-CN" altLang="en-US" sz="3000" dirty="0"/>
              <a:t>繁忙</a:t>
            </a:r>
            <a:endParaRPr lang="en-US" altLang="zh-CN" sz="3000" dirty="0"/>
          </a:p>
          <a:p>
            <a:pPr>
              <a:lnSpc>
                <a:spcPct val="120000"/>
              </a:lnSpc>
              <a:buNone/>
            </a:pPr>
            <a:endParaRPr lang="zh-CN" altLang="en-US" sz="3000" dirty="0"/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那只蜜蜂在花间飞来飞去。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The bee is going from flower to flower.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000" dirty="0"/>
              <a:t>他为了要把家里弄得整整齐齐，忙了一阵子。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He was as busy as a bee trying to put the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house in order.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/>
          </p:cNvSpPr>
          <p:nvPr>
            <p:ph idx="1"/>
          </p:nvPr>
        </p:nvSpPr>
        <p:spPr>
          <a:xfrm>
            <a:off x="533400" y="1219200"/>
            <a:ext cx="8077200" cy="45259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recent 		adj. </a:t>
            </a:r>
            <a:r>
              <a:rPr lang="zh-CN" altLang="en-US" sz="3200" dirty="0"/>
              <a:t>近来的；新近的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recently		adv.</a:t>
            </a:r>
            <a:r>
              <a:rPr lang="zh-CN" altLang="en-US" sz="3200" dirty="0"/>
              <a:t>近来</a:t>
            </a:r>
            <a:endParaRPr lang="en-US" altLang="zh-CN" sz="3200" dirty="0"/>
          </a:p>
          <a:p>
            <a:pPr>
              <a:lnSpc>
                <a:spcPct val="120000"/>
              </a:lnSpc>
              <a:buNone/>
            </a:pPr>
            <a:endParaRPr lang="zh-CN" altLang="en-US" sz="1200" dirty="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近年来我的生活改变了很多。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My life has changed a lot in recent years.</a:t>
            </a:r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你最近收到过吉姆的来信吗？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Have you heard from Jim recently?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/>
          </p:cNvSpPr>
          <p:nvPr>
            <p:ph idx="1"/>
          </p:nvPr>
        </p:nvSpPr>
        <p:spPr>
          <a:xfrm>
            <a:off x="533400" y="990600"/>
            <a:ext cx="8153400" cy="4525963"/>
          </a:xfrm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3200"/>
              <a:t>look up </a:t>
            </a:r>
            <a:r>
              <a:rPr lang="zh-CN" altLang="en-US" sz="3200" dirty="0"/>
              <a:t>（在词典或参考书中）查阅，查检</a:t>
            </a:r>
          </a:p>
          <a:p>
            <a:pPr>
              <a:lnSpc>
                <a:spcPct val="120000"/>
              </a:lnSpc>
              <a:buNone/>
            </a:pPr>
            <a:endParaRPr lang="en-US" altLang="zh-CN" sz="1200"/>
          </a:p>
          <a:p>
            <a:pPr>
              <a:lnSpc>
                <a:spcPct val="120000"/>
              </a:lnSpc>
              <a:buNone/>
            </a:pPr>
            <a:r>
              <a:rPr lang="zh-CN" altLang="en-US" sz="3200" dirty="0"/>
              <a:t>你可以在字典里查阅新单词。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You can look up the new words in the 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3200">
                <a:solidFill>
                  <a:srgbClr val="FF3300"/>
                </a:solidFill>
              </a:rPr>
              <a:t>dictionary.</a:t>
            </a:r>
          </a:p>
          <a:p>
            <a:pPr>
              <a:lnSpc>
                <a:spcPct val="120000"/>
              </a:lnSpc>
              <a:buNone/>
            </a:pPr>
            <a:endParaRPr lang="zh-CN" altLang="en-US" sz="3200" dirty="0">
              <a:solidFill>
                <a:srgbClr val="FF3300"/>
              </a:solidFill>
            </a:endParaRPr>
          </a:p>
        </p:txBody>
      </p:sp>
      <p:pic>
        <p:nvPicPr>
          <p:cNvPr id="33795" name="Picture 4" descr="QQ截图201508171548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3284984"/>
            <a:ext cx="3686144" cy="2567136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type="title"/>
          </p:nvPr>
        </p:nvSpPr>
        <p:spPr>
          <a:xfrm>
            <a:off x="448816" y="201960"/>
            <a:ext cx="8229600" cy="715963"/>
          </a:xfrm>
        </p:spPr>
        <p:txBody>
          <a:bodyPr vert="horz" wrap="square" lIns="0" rIns="0" bIns="0" anchor="b"/>
          <a:lstStyle/>
          <a:p>
            <a:pPr algn="ctr"/>
            <a:r>
              <a:rPr lang="en-US" altLang="zh-CN" sz="4000" b="1" dirty="0">
                <a:solidFill>
                  <a:srgbClr val="2219CD"/>
                </a:solidFill>
                <a:latin typeface="Times New Roman" panose="02020603050405020304" pitchFamily="18" charset="0"/>
              </a:rPr>
              <a:t>Dictation</a:t>
            </a:r>
          </a:p>
        </p:txBody>
      </p:sp>
      <p:sp>
        <p:nvSpPr>
          <p:cNvPr id="54274" name="Rectangle 2"/>
          <p:cNvSpPr>
            <a:spLocks noGrp="1"/>
          </p:cNvSpPr>
          <p:nvPr>
            <p:ph idx="1"/>
          </p:nvPr>
        </p:nvSpPr>
        <p:spPr>
          <a:xfrm>
            <a:off x="4716016" y="1268760"/>
            <a:ext cx="3505200" cy="4799965"/>
          </a:xfrm>
        </p:spPr>
        <p:txBody>
          <a:bodyPr vert="horz" wrap="square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fair 	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photography 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rocket 	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solar 	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power 	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attend  	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teach 	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launch 		</a:t>
            </a:r>
            <a:endParaRPr lang="zh-CN" altLang="en-US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4820" name="Rectangle 4"/>
          <p:cNvSpPr/>
          <p:nvPr/>
        </p:nvSpPr>
        <p:spPr>
          <a:xfrm>
            <a:off x="982216" y="1268760"/>
            <a:ext cx="2673350" cy="4794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展览会；展销会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摄影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火箭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太阳的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能；能量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参加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教；讲授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发射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42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4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2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2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4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42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42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42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idx="1"/>
          </p:nvPr>
        </p:nvSpPr>
        <p:spPr>
          <a:xfrm>
            <a:off x="5100017" y="908720"/>
            <a:ext cx="3124200" cy="4799965"/>
          </a:xfrm>
        </p:spPr>
        <p:txBody>
          <a:bodyPr vert="horz" wrap="square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disappear 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surprised 	     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another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amazing 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learn about 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all the way 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of course 	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remote control 	</a:t>
            </a:r>
          </a:p>
        </p:txBody>
      </p:sp>
      <p:sp>
        <p:nvSpPr>
          <p:cNvPr id="35843" name="Rectangle 3"/>
          <p:cNvSpPr/>
          <p:nvPr/>
        </p:nvSpPr>
        <p:spPr>
          <a:xfrm>
            <a:off x="909017" y="908720"/>
            <a:ext cx="4095750" cy="47942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消失；消散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吃惊的；感到惊讶的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又一；另一（事物或人）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令人大为惊奇的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学习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一路上；自始至终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当然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Times New Roman" panose="02020603050405020304" pitchFamily="18" charset="0"/>
              </a:rPr>
              <a:t>遥控器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2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2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2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2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52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52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2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52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2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/>
          <p:nvPr/>
        </p:nvSpPr>
        <p:spPr>
          <a:xfrm>
            <a:off x="533400" y="620688"/>
            <a:ext cx="5791200" cy="5486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技术</a:t>
            </a:r>
            <a:endParaRPr lang="en-US" altLang="zh-CN" sz="2800" dirty="0">
              <a:latin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令人厌倦（或厌烦）的；乏味的</a:t>
            </a:r>
            <a:endParaRPr lang="en-US" altLang="zh-CN" sz="2800" dirty="0">
              <a:latin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大字标题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消息；资料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蚂蚁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蝴蝶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蜜蜂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近来的；新近的</a:t>
            </a:r>
          </a:p>
          <a:p>
            <a:pPr marL="342900" indent="-342900"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</a:rPr>
              <a:t>（在词典或参考书中）查阅，查检</a:t>
            </a: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6248400" y="620688"/>
            <a:ext cx="2362200" cy="542448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skill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boring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headline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information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ant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butterfly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bee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recent</a:t>
            </a:r>
          </a:p>
          <a:p>
            <a:pPr marL="0" marR="0" lvl="0" indent="0" algn="l" defTabSz="914400" rtl="0" eaLnBrk="1" fontAlgn="base" latinLnBrk="0" hangingPunct="1">
              <a:lnSpc>
                <a:spcPct val="115000"/>
              </a:lnSpc>
              <a:spcBef>
                <a:spcPct val="15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look up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63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63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63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63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63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3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63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63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63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3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98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Vocabulary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Vocabulary模板</Template>
  <TotalTime>9</TotalTime>
  <Words>354</Words>
  <Application>Microsoft Office PowerPoint</Application>
  <PresentationFormat>全屏显示(4:3)</PresentationFormat>
  <Paragraphs>239</Paragraphs>
  <Slides>33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Vocabulary模板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Dictation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User</cp:lastModifiedBy>
  <cp:revision>24</cp:revision>
  <dcterms:created xsi:type="dcterms:W3CDTF">2017-06-07T08:33:15Z</dcterms:created>
  <dcterms:modified xsi:type="dcterms:W3CDTF">2018-08-15T08:56:01Z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