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350" r:id="rId4"/>
    <p:sldId id="370" r:id="rId5"/>
    <p:sldId id="377" r:id="rId6"/>
    <p:sldId id="380" r:id="rId7"/>
    <p:sldId id="351" r:id="rId8"/>
    <p:sldId id="379" r:id="rId9"/>
    <p:sldId id="389" r:id="rId10"/>
    <p:sldId id="381" r:id="rId11"/>
    <p:sldId id="382" r:id="rId12"/>
    <p:sldId id="383" r:id="rId13"/>
    <p:sldId id="384" r:id="rId14"/>
    <p:sldId id="385" r:id="rId15"/>
    <p:sldId id="386" r:id="rId16"/>
    <p:sldId id="387" r:id="rId17"/>
    <p:sldId id="397" r:id="rId18"/>
    <p:sldId id="398" r:id="rId19"/>
    <p:sldId id="403" r:id="rId20"/>
    <p:sldId id="399" r:id="rId21"/>
    <p:sldId id="400" r:id="rId22"/>
    <p:sldId id="401" r:id="rId23"/>
    <p:sldId id="402" r:id="rId2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49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7.vml.rels><?xml version="1.0" encoding="UTF-8" standalone="yes"?>
<Relationships xmlns="http://schemas.openxmlformats.org/package/2006/relationships"><Relationship Id="rId4" Type="http://schemas.openxmlformats.org/officeDocument/2006/relationships/image" Target="../media/image20.wmf"/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8.vml.rels><?xml version="1.0" encoding="UTF-8" standalone="yes"?>
<Relationships xmlns="http://schemas.openxmlformats.org/package/2006/relationships"><Relationship Id="rId5" Type="http://schemas.openxmlformats.org/officeDocument/2006/relationships/image" Target="../media/image25.wmf"/><Relationship Id="rId4" Type="http://schemas.openxmlformats.org/officeDocument/2006/relationships/image" Target="../media/image24.wmf"/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image" Target="../media/image27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image" Target="../media/image29.e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image" Target="../media/image32.e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17.vml.rels><?xml version="1.0" encoding="UTF-8" standalone="yes"?>
<Relationships xmlns="http://schemas.openxmlformats.org/package/2006/relationships"><Relationship Id="rId7" Type="http://schemas.openxmlformats.org/officeDocument/2006/relationships/image" Target="../media/image46.wmf"/><Relationship Id="rId6" Type="http://schemas.openxmlformats.org/officeDocument/2006/relationships/image" Target="../media/image45.wmf"/><Relationship Id="rId5" Type="http://schemas.openxmlformats.org/officeDocument/2006/relationships/image" Target="../media/image44.wmf"/><Relationship Id="rId4" Type="http://schemas.openxmlformats.org/officeDocument/2006/relationships/image" Target="../media/image43.wmf"/><Relationship Id="rId3" Type="http://schemas.openxmlformats.org/officeDocument/2006/relationships/image" Target="../media/image42.wmf"/><Relationship Id="rId2" Type="http://schemas.openxmlformats.org/officeDocument/2006/relationships/image" Target="../media/image41.wmf"/><Relationship Id="rId1" Type="http://schemas.openxmlformats.org/officeDocument/2006/relationships/image" Target="../media/image40.wmf"/></Relationships>
</file>

<file path=ppt/drawings/_rels/vmlDrawing18.vml.rels><?xml version="1.0" encoding="UTF-8" standalone="yes"?>
<Relationships xmlns="http://schemas.openxmlformats.org/package/2006/relationships"><Relationship Id="rId6" Type="http://schemas.openxmlformats.org/officeDocument/2006/relationships/image" Target="../media/image49.wmf"/><Relationship Id="rId5" Type="http://schemas.openxmlformats.org/officeDocument/2006/relationships/image" Target="../media/image45.wmf"/><Relationship Id="rId4" Type="http://schemas.openxmlformats.org/officeDocument/2006/relationships/image" Target="../media/image44.wmf"/><Relationship Id="rId3" Type="http://schemas.openxmlformats.org/officeDocument/2006/relationships/image" Target="../media/image48.wmf"/><Relationship Id="rId2" Type="http://schemas.openxmlformats.org/officeDocument/2006/relationships/image" Target="../media/image46.wmf"/><Relationship Id="rId1" Type="http://schemas.openxmlformats.org/officeDocument/2006/relationships/image" Target="../media/image47.wmf"/></Relationships>
</file>

<file path=ppt/drawings/_rels/vmlDrawing19.vml.rels><?xml version="1.0" encoding="UTF-8" standalone="yes"?>
<Relationships xmlns="http://schemas.openxmlformats.org/package/2006/relationships"><Relationship Id="rId7" Type="http://schemas.openxmlformats.org/officeDocument/2006/relationships/image" Target="../media/image56.wmf"/><Relationship Id="rId6" Type="http://schemas.openxmlformats.org/officeDocument/2006/relationships/image" Target="../media/image55.wmf"/><Relationship Id="rId5" Type="http://schemas.openxmlformats.org/officeDocument/2006/relationships/image" Target="../media/image54.wmf"/><Relationship Id="rId4" Type="http://schemas.openxmlformats.org/officeDocument/2006/relationships/image" Target="../media/image53.wmf"/><Relationship Id="rId3" Type="http://schemas.openxmlformats.org/officeDocument/2006/relationships/image" Target="../media/image52.wmf"/><Relationship Id="rId2" Type="http://schemas.openxmlformats.org/officeDocument/2006/relationships/image" Target="../media/image51.wmf"/><Relationship Id="rId1" Type="http://schemas.openxmlformats.org/officeDocument/2006/relationships/image" Target="../media/image50.wmf"/></Relationships>
</file>

<file path=ppt/drawings/_rels/vmlDrawing20.vml.rels><?xml version="1.0" encoding="UTF-8" standalone="yes"?>
<Relationships xmlns="http://schemas.openxmlformats.org/package/2006/relationships"><Relationship Id="rId9" Type="http://schemas.openxmlformats.org/officeDocument/2006/relationships/image" Target="../media/image65.wmf"/><Relationship Id="rId8" Type="http://schemas.openxmlformats.org/officeDocument/2006/relationships/image" Target="../media/image64.wmf"/><Relationship Id="rId7" Type="http://schemas.openxmlformats.org/officeDocument/2006/relationships/image" Target="../media/image63.wmf"/><Relationship Id="rId6" Type="http://schemas.openxmlformats.org/officeDocument/2006/relationships/image" Target="../media/image62.wmf"/><Relationship Id="rId5" Type="http://schemas.openxmlformats.org/officeDocument/2006/relationships/image" Target="../media/image61.wmf"/><Relationship Id="rId4" Type="http://schemas.openxmlformats.org/officeDocument/2006/relationships/image" Target="../media/image60.wmf"/><Relationship Id="rId3" Type="http://schemas.openxmlformats.org/officeDocument/2006/relationships/image" Target="../media/image59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image" Target="../media/image5.wmf"/><Relationship Id="rId7" Type="http://schemas.openxmlformats.org/officeDocument/2006/relationships/oleObject" Target="../embeddings/oleObject3.bin"/><Relationship Id="rId6" Type="http://schemas.openxmlformats.org/officeDocument/2006/relationships/image" Target="../media/image4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3.wmf"/><Relationship Id="rId3" Type="http://schemas.openxmlformats.org/officeDocument/2006/relationships/oleObject" Target="../embeddings/oleObject1.bin"/><Relationship Id="rId2" Type="http://schemas.openxmlformats.org/officeDocument/2006/relationships/image" Target="../media/image2.png"/><Relationship Id="rId10" Type="http://schemas.openxmlformats.org/officeDocument/2006/relationships/vmlDrawing" Target="../drawings/vmlDrawing1.v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2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8.wmf"/><Relationship Id="rId6" Type="http://schemas.openxmlformats.org/officeDocument/2006/relationships/oleObject" Target="../embeddings/oleObject6.bin"/><Relationship Id="rId5" Type="http://schemas.openxmlformats.org/officeDocument/2006/relationships/image" Target="../media/image7.wmf"/><Relationship Id="rId4" Type="http://schemas.openxmlformats.org/officeDocument/2006/relationships/oleObject" Target="../embeddings/oleObject5.bin"/><Relationship Id="rId3" Type="http://schemas.openxmlformats.org/officeDocument/2006/relationships/image" Target="../media/image6.wmf"/><Relationship Id="rId2" Type="http://schemas.openxmlformats.org/officeDocument/2006/relationships/oleObject" Target="../embeddings/oleObject4.bin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3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11.wmf"/><Relationship Id="rId6" Type="http://schemas.openxmlformats.org/officeDocument/2006/relationships/oleObject" Target="../embeddings/oleObject9.bin"/><Relationship Id="rId5" Type="http://schemas.openxmlformats.org/officeDocument/2006/relationships/image" Target="../media/image10.wmf"/><Relationship Id="rId4" Type="http://schemas.openxmlformats.org/officeDocument/2006/relationships/oleObject" Target="../embeddings/oleObject8.bin"/><Relationship Id="rId3" Type="http://schemas.openxmlformats.org/officeDocument/2006/relationships/image" Target="../media/image9.wmf"/><Relationship Id="rId2" Type="http://schemas.openxmlformats.org/officeDocument/2006/relationships/oleObject" Target="../embeddings/oleObject7.bin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4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2.emf"/><Relationship Id="rId2" Type="http://schemas.openxmlformats.org/officeDocument/2006/relationships/oleObject" Target="../embeddings/oleObject10.bin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5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15.wmf"/><Relationship Id="rId6" Type="http://schemas.openxmlformats.org/officeDocument/2006/relationships/oleObject" Target="../embeddings/oleObject13.bin"/><Relationship Id="rId5" Type="http://schemas.openxmlformats.org/officeDocument/2006/relationships/image" Target="../media/image14.wmf"/><Relationship Id="rId4" Type="http://schemas.openxmlformats.org/officeDocument/2006/relationships/oleObject" Target="../embeddings/oleObject12.bin"/><Relationship Id="rId3" Type="http://schemas.openxmlformats.org/officeDocument/2006/relationships/image" Target="../media/image13.wmf"/><Relationship Id="rId2" Type="http://schemas.openxmlformats.org/officeDocument/2006/relationships/oleObject" Target="../embeddings/oleObject11.bin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6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6.wmf"/><Relationship Id="rId2" Type="http://schemas.openxmlformats.org/officeDocument/2006/relationships/oleObject" Target="../embeddings/oleObject14.bin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image" Target="../media/image20.wmf"/><Relationship Id="rId8" Type="http://schemas.openxmlformats.org/officeDocument/2006/relationships/oleObject" Target="../embeddings/oleObject18.bin"/><Relationship Id="rId7" Type="http://schemas.openxmlformats.org/officeDocument/2006/relationships/image" Target="../media/image19.wmf"/><Relationship Id="rId6" Type="http://schemas.openxmlformats.org/officeDocument/2006/relationships/oleObject" Target="../embeddings/oleObject17.bin"/><Relationship Id="rId5" Type="http://schemas.openxmlformats.org/officeDocument/2006/relationships/image" Target="../media/image18.wmf"/><Relationship Id="rId4" Type="http://schemas.openxmlformats.org/officeDocument/2006/relationships/oleObject" Target="../embeddings/oleObject16.bin"/><Relationship Id="rId3" Type="http://schemas.openxmlformats.org/officeDocument/2006/relationships/image" Target="../media/image17.wmf"/><Relationship Id="rId2" Type="http://schemas.openxmlformats.org/officeDocument/2006/relationships/oleObject" Target="../embeddings/oleObject15.bin"/><Relationship Id="rId11" Type="http://schemas.openxmlformats.org/officeDocument/2006/relationships/vmlDrawing" Target="../drawings/vmlDrawing7.vml"/><Relationship Id="rId10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image" Target="../media/image24.wmf"/><Relationship Id="rId8" Type="http://schemas.openxmlformats.org/officeDocument/2006/relationships/oleObject" Target="../embeddings/oleObject22.bin"/><Relationship Id="rId7" Type="http://schemas.openxmlformats.org/officeDocument/2006/relationships/image" Target="../media/image23.wmf"/><Relationship Id="rId6" Type="http://schemas.openxmlformats.org/officeDocument/2006/relationships/oleObject" Target="../embeddings/oleObject21.bin"/><Relationship Id="rId5" Type="http://schemas.openxmlformats.org/officeDocument/2006/relationships/image" Target="../media/image22.wmf"/><Relationship Id="rId4" Type="http://schemas.openxmlformats.org/officeDocument/2006/relationships/oleObject" Target="../embeddings/oleObject20.bin"/><Relationship Id="rId3" Type="http://schemas.openxmlformats.org/officeDocument/2006/relationships/image" Target="../media/image21.wmf"/><Relationship Id="rId2" Type="http://schemas.openxmlformats.org/officeDocument/2006/relationships/oleObject" Target="../embeddings/oleObject19.bin"/><Relationship Id="rId13" Type="http://schemas.openxmlformats.org/officeDocument/2006/relationships/vmlDrawing" Target="../drawings/vmlDrawing8.vml"/><Relationship Id="rId12" Type="http://schemas.openxmlformats.org/officeDocument/2006/relationships/slideLayout" Target="../slideLayouts/slideLayout1.xml"/><Relationship Id="rId11" Type="http://schemas.openxmlformats.org/officeDocument/2006/relationships/image" Target="../media/image25.wmf"/><Relationship Id="rId10" Type="http://schemas.openxmlformats.org/officeDocument/2006/relationships/oleObject" Target="../embeddings/oleObject23.bin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9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6.wmf"/><Relationship Id="rId2" Type="http://schemas.openxmlformats.org/officeDocument/2006/relationships/oleObject" Target="../embeddings/oleObject24.bin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0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28.emf"/><Relationship Id="rId4" Type="http://schemas.openxmlformats.org/officeDocument/2006/relationships/oleObject" Target="../embeddings/oleObject26.bin"/><Relationship Id="rId3" Type="http://schemas.openxmlformats.org/officeDocument/2006/relationships/image" Target="../media/image27.emf"/><Relationship Id="rId2" Type="http://schemas.openxmlformats.org/officeDocument/2006/relationships/oleObject" Target="../embeddings/oleObject25.bin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1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31.emf"/><Relationship Id="rId6" Type="http://schemas.openxmlformats.org/officeDocument/2006/relationships/oleObject" Target="../embeddings/oleObject29.bin"/><Relationship Id="rId5" Type="http://schemas.openxmlformats.org/officeDocument/2006/relationships/image" Target="../media/image30.emf"/><Relationship Id="rId4" Type="http://schemas.openxmlformats.org/officeDocument/2006/relationships/oleObject" Target="../embeddings/oleObject28.bin"/><Relationship Id="rId3" Type="http://schemas.openxmlformats.org/officeDocument/2006/relationships/image" Target="../media/image29.emf"/><Relationship Id="rId2" Type="http://schemas.openxmlformats.org/officeDocument/2006/relationships/oleObject" Target="../embeddings/oleObject27.bin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2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33.emf"/><Relationship Id="rId4" Type="http://schemas.openxmlformats.org/officeDocument/2006/relationships/oleObject" Target="../embeddings/oleObject31.bin"/><Relationship Id="rId3" Type="http://schemas.openxmlformats.org/officeDocument/2006/relationships/image" Target="../media/image32.emf"/><Relationship Id="rId2" Type="http://schemas.openxmlformats.org/officeDocument/2006/relationships/oleObject" Target="../embeddings/oleObject30.bin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3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36.png"/><Relationship Id="rId6" Type="http://schemas.openxmlformats.org/officeDocument/2006/relationships/image" Target="../media/image35.wmf"/><Relationship Id="rId5" Type="http://schemas.openxmlformats.org/officeDocument/2006/relationships/oleObject" Target="../embeddings/oleObject33.bin"/><Relationship Id="rId4" Type="http://schemas.openxmlformats.org/officeDocument/2006/relationships/image" Target="../media/image34.wmf"/><Relationship Id="rId3" Type="http://schemas.openxmlformats.org/officeDocument/2006/relationships/oleObject" Target="../embeddings/oleObject32.bin"/><Relationship Id="rId2" Type="http://schemas.openxmlformats.org/officeDocument/2006/relationships/tags" Target="../tags/tag1.xml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4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7.emf"/><Relationship Id="rId2" Type="http://schemas.openxmlformats.org/officeDocument/2006/relationships/oleObject" Target="../embeddings/oleObject34.bin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5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39.wmf"/><Relationship Id="rId4" Type="http://schemas.openxmlformats.org/officeDocument/2006/relationships/oleObject" Target="../embeddings/oleObject36.bin"/><Relationship Id="rId3" Type="http://schemas.openxmlformats.org/officeDocument/2006/relationships/image" Target="../media/image38.wmf"/><Relationship Id="rId2" Type="http://schemas.openxmlformats.org/officeDocument/2006/relationships/oleObject" Target="../embeddings/oleObject35.bin"/><Relationship Id="rId1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6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0.wmf"/><Relationship Id="rId2" Type="http://schemas.openxmlformats.org/officeDocument/2006/relationships/oleObject" Target="../embeddings/oleObject37.bin"/><Relationship Id="rId1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42.bin"/><Relationship Id="rId8" Type="http://schemas.openxmlformats.org/officeDocument/2006/relationships/oleObject" Target="../embeddings/oleObject41.bin"/><Relationship Id="rId7" Type="http://schemas.openxmlformats.org/officeDocument/2006/relationships/image" Target="../media/image42.wmf"/><Relationship Id="rId6" Type="http://schemas.openxmlformats.org/officeDocument/2006/relationships/oleObject" Target="../embeddings/oleObject40.bin"/><Relationship Id="rId5" Type="http://schemas.openxmlformats.org/officeDocument/2006/relationships/image" Target="../media/image41.wmf"/><Relationship Id="rId4" Type="http://schemas.openxmlformats.org/officeDocument/2006/relationships/oleObject" Target="../embeddings/oleObject39.bin"/><Relationship Id="rId3" Type="http://schemas.openxmlformats.org/officeDocument/2006/relationships/image" Target="../media/image40.wmf"/><Relationship Id="rId2" Type="http://schemas.openxmlformats.org/officeDocument/2006/relationships/oleObject" Target="../embeddings/oleObject38.bin"/><Relationship Id="rId18" Type="http://schemas.openxmlformats.org/officeDocument/2006/relationships/vmlDrawing" Target="../drawings/vmlDrawing17.vml"/><Relationship Id="rId17" Type="http://schemas.openxmlformats.org/officeDocument/2006/relationships/slideLayout" Target="../slideLayouts/slideLayout1.xml"/><Relationship Id="rId16" Type="http://schemas.openxmlformats.org/officeDocument/2006/relationships/image" Target="../media/image46.wmf"/><Relationship Id="rId15" Type="http://schemas.openxmlformats.org/officeDocument/2006/relationships/oleObject" Target="../embeddings/oleObject45.bin"/><Relationship Id="rId14" Type="http://schemas.openxmlformats.org/officeDocument/2006/relationships/image" Target="../media/image45.wmf"/><Relationship Id="rId13" Type="http://schemas.openxmlformats.org/officeDocument/2006/relationships/oleObject" Target="../embeddings/oleObject44.bin"/><Relationship Id="rId12" Type="http://schemas.openxmlformats.org/officeDocument/2006/relationships/image" Target="../media/image44.wmf"/><Relationship Id="rId11" Type="http://schemas.openxmlformats.org/officeDocument/2006/relationships/oleObject" Target="../embeddings/oleObject43.bin"/><Relationship Id="rId10" Type="http://schemas.openxmlformats.org/officeDocument/2006/relationships/image" Target="../media/image43.wmf"/><Relationship Id="rId1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image" Target="../media/image44.wmf"/><Relationship Id="rId8" Type="http://schemas.openxmlformats.org/officeDocument/2006/relationships/oleObject" Target="../embeddings/oleObject49.bin"/><Relationship Id="rId7" Type="http://schemas.openxmlformats.org/officeDocument/2006/relationships/image" Target="../media/image48.wmf"/><Relationship Id="rId6" Type="http://schemas.openxmlformats.org/officeDocument/2006/relationships/oleObject" Target="../embeddings/oleObject48.bin"/><Relationship Id="rId5" Type="http://schemas.openxmlformats.org/officeDocument/2006/relationships/image" Target="../media/image46.wmf"/><Relationship Id="rId4" Type="http://schemas.openxmlformats.org/officeDocument/2006/relationships/oleObject" Target="../embeddings/oleObject47.bin"/><Relationship Id="rId3" Type="http://schemas.openxmlformats.org/officeDocument/2006/relationships/image" Target="../media/image47.wmf"/><Relationship Id="rId2" Type="http://schemas.openxmlformats.org/officeDocument/2006/relationships/oleObject" Target="../embeddings/oleObject46.bin"/><Relationship Id="rId15" Type="http://schemas.openxmlformats.org/officeDocument/2006/relationships/vmlDrawing" Target="../drawings/vmlDrawing18.vml"/><Relationship Id="rId14" Type="http://schemas.openxmlformats.org/officeDocument/2006/relationships/slideLayout" Target="../slideLayouts/slideLayout1.xml"/><Relationship Id="rId13" Type="http://schemas.openxmlformats.org/officeDocument/2006/relationships/image" Target="../media/image49.wmf"/><Relationship Id="rId12" Type="http://schemas.openxmlformats.org/officeDocument/2006/relationships/oleObject" Target="../embeddings/oleObject51.bin"/><Relationship Id="rId11" Type="http://schemas.openxmlformats.org/officeDocument/2006/relationships/image" Target="../media/image45.wmf"/><Relationship Id="rId10" Type="http://schemas.openxmlformats.org/officeDocument/2006/relationships/oleObject" Target="../embeddings/oleObject50.bin"/><Relationship Id="rId1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image" Target="../media/image53.wmf"/><Relationship Id="rId8" Type="http://schemas.openxmlformats.org/officeDocument/2006/relationships/oleObject" Target="../embeddings/oleObject55.bin"/><Relationship Id="rId7" Type="http://schemas.openxmlformats.org/officeDocument/2006/relationships/image" Target="../media/image52.wmf"/><Relationship Id="rId6" Type="http://schemas.openxmlformats.org/officeDocument/2006/relationships/oleObject" Target="../embeddings/oleObject54.bin"/><Relationship Id="rId5" Type="http://schemas.openxmlformats.org/officeDocument/2006/relationships/image" Target="../media/image51.wmf"/><Relationship Id="rId4" Type="http://schemas.openxmlformats.org/officeDocument/2006/relationships/oleObject" Target="../embeddings/oleObject53.bin"/><Relationship Id="rId3" Type="http://schemas.openxmlformats.org/officeDocument/2006/relationships/image" Target="../media/image50.wmf"/><Relationship Id="rId2" Type="http://schemas.openxmlformats.org/officeDocument/2006/relationships/oleObject" Target="../embeddings/oleObject52.bin"/><Relationship Id="rId17" Type="http://schemas.openxmlformats.org/officeDocument/2006/relationships/vmlDrawing" Target="../drawings/vmlDrawing19.vml"/><Relationship Id="rId16" Type="http://schemas.openxmlformats.org/officeDocument/2006/relationships/slideLayout" Target="../slideLayouts/slideLayout1.xml"/><Relationship Id="rId15" Type="http://schemas.openxmlformats.org/officeDocument/2006/relationships/image" Target="../media/image56.wmf"/><Relationship Id="rId14" Type="http://schemas.openxmlformats.org/officeDocument/2006/relationships/oleObject" Target="../embeddings/oleObject58.bin"/><Relationship Id="rId13" Type="http://schemas.openxmlformats.org/officeDocument/2006/relationships/image" Target="../media/image55.wmf"/><Relationship Id="rId12" Type="http://schemas.openxmlformats.org/officeDocument/2006/relationships/oleObject" Target="../embeddings/oleObject57.bin"/><Relationship Id="rId11" Type="http://schemas.openxmlformats.org/officeDocument/2006/relationships/image" Target="../media/image54.wmf"/><Relationship Id="rId10" Type="http://schemas.openxmlformats.org/officeDocument/2006/relationships/oleObject" Target="../embeddings/oleObject56.bin"/><Relationship Id="rId1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image" Target="../media/image60.wmf"/><Relationship Id="rId8" Type="http://schemas.openxmlformats.org/officeDocument/2006/relationships/oleObject" Target="../embeddings/oleObject62.bin"/><Relationship Id="rId7" Type="http://schemas.openxmlformats.org/officeDocument/2006/relationships/image" Target="../media/image59.wmf"/><Relationship Id="rId6" Type="http://schemas.openxmlformats.org/officeDocument/2006/relationships/oleObject" Target="../embeddings/oleObject61.bin"/><Relationship Id="rId5" Type="http://schemas.openxmlformats.org/officeDocument/2006/relationships/image" Target="../media/image58.wmf"/><Relationship Id="rId4" Type="http://schemas.openxmlformats.org/officeDocument/2006/relationships/oleObject" Target="../embeddings/oleObject60.bin"/><Relationship Id="rId3" Type="http://schemas.openxmlformats.org/officeDocument/2006/relationships/image" Target="../media/image57.wmf"/><Relationship Id="rId21" Type="http://schemas.openxmlformats.org/officeDocument/2006/relationships/vmlDrawing" Target="../drawings/vmlDrawing20.vml"/><Relationship Id="rId20" Type="http://schemas.openxmlformats.org/officeDocument/2006/relationships/slideLayout" Target="../slideLayouts/slideLayout1.xml"/><Relationship Id="rId2" Type="http://schemas.openxmlformats.org/officeDocument/2006/relationships/oleObject" Target="../embeddings/oleObject59.bin"/><Relationship Id="rId19" Type="http://schemas.openxmlformats.org/officeDocument/2006/relationships/image" Target="../media/image65.wmf"/><Relationship Id="rId18" Type="http://schemas.openxmlformats.org/officeDocument/2006/relationships/oleObject" Target="../embeddings/oleObject67.bin"/><Relationship Id="rId17" Type="http://schemas.openxmlformats.org/officeDocument/2006/relationships/image" Target="../media/image64.wmf"/><Relationship Id="rId16" Type="http://schemas.openxmlformats.org/officeDocument/2006/relationships/oleObject" Target="../embeddings/oleObject66.bin"/><Relationship Id="rId15" Type="http://schemas.openxmlformats.org/officeDocument/2006/relationships/image" Target="../media/image63.wmf"/><Relationship Id="rId14" Type="http://schemas.openxmlformats.org/officeDocument/2006/relationships/oleObject" Target="../embeddings/oleObject65.bin"/><Relationship Id="rId13" Type="http://schemas.openxmlformats.org/officeDocument/2006/relationships/image" Target="../media/image62.wmf"/><Relationship Id="rId12" Type="http://schemas.openxmlformats.org/officeDocument/2006/relationships/oleObject" Target="../embeddings/oleObject64.bin"/><Relationship Id="rId11" Type="http://schemas.openxmlformats.org/officeDocument/2006/relationships/image" Target="../media/image61.wmf"/><Relationship Id="rId10" Type="http://schemas.openxmlformats.org/officeDocument/2006/relationships/oleObject" Target="../embeddings/oleObject63.bin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>
                <a:solidFill>
                  <a:srgbClr val="7030A0"/>
                </a:solidFill>
              </a:rPr>
              <a:t>2.2</a:t>
            </a:r>
            <a:r>
              <a:rPr lang="zh-CN" altLang="en-US" b="1">
                <a:solidFill>
                  <a:srgbClr val="7030A0"/>
                </a:solidFill>
              </a:rPr>
              <a:t>基本不等式</a:t>
            </a:r>
            <a:r>
              <a:rPr lang="en-US" altLang="zh-CN"/>
              <a:t> </a:t>
            </a:r>
            <a:endParaRPr lang="zh-CN" altLang="en-US"/>
          </a:p>
        </p:txBody>
      </p:sp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0241" name="组合 11265"/>
          <p:cNvGrpSpPr/>
          <p:nvPr/>
        </p:nvGrpSpPr>
        <p:grpSpPr>
          <a:xfrm>
            <a:off x="250825" y="926465"/>
            <a:ext cx="4048125" cy="4286250"/>
            <a:chOff x="0" y="0"/>
            <a:chExt cx="2550" cy="2700"/>
          </a:xfrm>
        </p:grpSpPr>
        <p:pic>
          <p:nvPicPr>
            <p:cNvPr id="10242" name="图片 11266" descr="triangle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2" y="252"/>
              <a:ext cx="2071" cy="211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0243" name="文本框 11267"/>
            <p:cNvSpPr txBox="1"/>
            <p:nvPr/>
          </p:nvSpPr>
          <p:spPr>
            <a:xfrm>
              <a:off x="0" y="1292"/>
              <a:ext cx="29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charset="0"/>
                  <a:ea typeface="宋体" panose="02010600030101010101" pitchFamily="2" charset="-122"/>
                </a:rPr>
                <a:t>A</a:t>
              </a:r>
              <a:endParaRPr lang="en-US" altLang="zh-CN" sz="2400" b="1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10244" name="文本框 11268"/>
            <p:cNvSpPr txBox="1"/>
            <p:nvPr/>
          </p:nvSpPr>
          <p:spPr>
            <a:xfrm>
              <a:off x="966" y="0"/>
              <a:ext cx="29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charset="0"/>
                  <a:ea typeface="宋体" panose="02010600030101010101" pitchFamily="2" charset="-122"/>
                </a:rPr>
                <a:t>D</a:t>
              </a:r>
              <a:endParaRPr lang="en-US" altLang="zh-CN" sz="2400" b="1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10245" name="文本框 11269"/>
            <p:cNvSpPr txBox="1"/>
            <p:nvPr/>
          </p:nvSpPr>
          <p:spPr>
            <a:xfrm>
              <a:off x="1302" y="2412"/>
              <a:ext cx="29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charset="0"/>
                  <a:ea typeface="宋体" panose="02010600030101010101" pitchFamily="2" charset="-122"/>
                </a:rPr>
                <a:t>B</a:t>
              </a:r>
              <a:endParaRPr lang="en-US" altLang="zh-CN" sz="2400" b="1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10246" name="文本框 11270"/>
            <p:cNvSpPr txBox="1"/>
            <p:nvPr/>
          </p:nvSpPr>
          <p:spPr>
            <a:xfrm>
              <a:off x="2256" y="1034"/>
              <a:ext cx="29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charset="0"/>
                  <a:ea typeface="宋体" panose="02010600030101010101" pitchFamily="2" charset="-122"/>
                </a:rPr>
                <a:t>C</a:t>
              </a:r>
              <a:endParaRPr lang="en-US" altLang="zh-CN" sz="2400" b="1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10247" name="文本框 11271"/>
            <p:cNvSpPr txBox="1"/>
            <p:nvPr/>
          </p:nvSpPr>
          <p:spPr>
            <a:xfrm>
              <a:off x="1428" y="1335"/>
              <a:ext cx="29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solidFill>
                    <a:schemeClr val="hlink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E</a:t>
              </a:r>
              <a:endParaRPr lang="en-US" altLang="zh-CN" sz="2400" b="1">
                <a:solidFill>
                  <a:schemeClr val="hlink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10248" name="文本框 11272"/>
            <p:cNvSpPr txBox="1"/>
            <p:nvPr/>
          </p:nvSpPr>
          <p:spPr>
            <a:xfrm>
              <a:off x="1302" y="904"/>
              <a:ext cx="252" cy="28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solidFill>
                    <a:schemeClr val="hlink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F</a:t>
              </a:r>
              <a:endParaRPr lang="en-US" altLang="zh-CN" sz="2400" b="1">
                <a:solidFill>
                  <a:schemeClr val="hlink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10249" name="文本框 11273"/>
            <p:cNvSpPr txBox="1"/>
            <p:nvPr/>
          </p:nvSpPr>
          <p:spPr>
            <a:xfrm>
              <a:off x="840" y="992"/>
              <a:ext cx="29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solidFill>
                    <a:schemeClr val="hlink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G</a:t>
              </a:r>
              <a:endParaRPr lang="en-US" altLang="zh-CN" sz="2400" b="1">
                <a:solidFill>
                  <a:schemeClr val="hlink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10250" name="文本框 11274"/>
            <p:cNvSpPr txBox="1"/>
            <p:nvPr/>
          </p:nvSpPr>
          <p:spPr>
            <a:xfrm>
              <a:off x="966" y="1464"/>
              <a:ext cx="25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solidFill>
                    <a:schemeClr val="hlink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H</a:t>
              </a:r>
              <a:endParaRPr lang="en-US" altLang="zh-CN" sz="2400" b="1">
                <a:solidFill>
                  <a:schemeClr val="hlink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10251" name="文本框 11275"/>
            <p:cNvSpPr txBox="1"/>
            <p:nvPr/>
          </p:nvSpPr>
          <p:spPr>
            <a:xfrm>
              <a:off x="904" y="635"/>
              <a:ext cx="25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i="1">
                  <a:solidFill>
                    <a:srgbClr val="FF0066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b</a:t>
              </a:r>
              <a:endParaRPr lang="en-US" altLang="zh-CN" sz="2800" b="1" i="1">
                <a:solidFill>
                  <a:srgbClr val="FF0066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10252" name="文本框 11276"/>
            <p:cNvSpPr txBox="1"/>
            <p:nvPr/>
          </p:nvSpPr>
          <p:spPr>
            <a:xfrm>
              <a:off x="1565" y="1027"/>
              <a:ext cx="33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i="1">
                  <a:solidFill>
                    <a:srgbClr val="FF0066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a</a:t>
              </a:r>
              <a:endParaRPr lang="en-US" altLang="zh-CN" sz="2800" b="1" i="1">
                <a:solidFill>
                  <a:srgbClr val="FF0066"/>
                </a:solidFill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10253" name="对象 11277"/>
            <p:cNvGraphicFramePr>
              <a:graphicFrameLocks noChangeAspect="1"/>
            </p:cNvGraphicFramePr>
            <p:nvPr/>
          </p:nvGraphicFramePr>
          <p:xfrm>
            <a:off x="1536" y="396"/>
            <a:ext cx="672" cy="31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4" name="" r:id="rId3" imgW="584835" imgH="254635" progId="Equation.DSMT4">
                    <p:embed/>
                  </p:oleObj>
                </mc:Choice>
                <mc:Fallback>
                  <p:oleObj name="" r:id="rId3" imgW="584835" imgH="254635" progId="Equation.DSMT4">
                    <p:embed/>
                    <p:pic>
                      <p:nvPicPr>
                        <p:cNvPr id="0" name="图片 3103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536" y="396"/>
                          <a:ext cx="672" cy="31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258" name="右箭头 11282"/>
          <p:cNvSpPr/>
          <p:nvPr/>
        </p:nvSpPr>
        <p:spPr>
          <a:xfrm>
            <a:off x="4001135" y="2911475"/>
            <a:ext cx="609600" cy="3048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hlink"/>
          </a:solidFill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1284" name="文本框 11283"/>
          <p:cNvSpPr txBox="1"/>
          <p:nvPr/>
        </p:nvSpPr>
        <p:spPr>
          <a:xfrm>
            <a:off x="4490720" y="2802890"/>
            <a:ext cx="685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endParaRPr lang="en-US" altLang="zh-CN" sz="24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1285" name="矩形 11284"/>
          <p:cNvSpPr>
            <a:spLocks noChangeAspect="1"/>
          </p:cNvSpPr>
          <p:nvPr/>
        </p:nvSpPr>
        <p:spPr>
          <a:xfrm rot="2700000">
            <a:off x="5481320" y="1888490"/>
            <a:ext cx="2362200" cy="2362200"/>
          </a:xfrm>
          <a:prstGeom prst="rect">
            <a:avLst/>
          </a:prstGeom>
          <a:solidFill>
            <a:schemeClr val="bg1"/>
          </a:solidFill>
          <a:ln w="762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1286" name="直接连接符 11285"/>
          <p:cNvSpPr/>
          <p:nvPr/>
        </p:nvSpPr>
        <p:spPr>
          <a:xfrm>
            <a:off x="6665595" y="1431290"/>
            <a:ext cx="0" cy="3276600"/>
          </a:xfrm>
          <a:prstGeom prst="line">
            <a:avLst/>
          </a:prstGeom>
          <a:ln w="762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1287" name="直接连接符 11286"/>
          <p:cNvSpPr/>
          <p:nvPr/>
        </p:nvSpPr>
        <p:spPr>
          <a:xfrm>
            <a:off x="5024120" y="3072765"/>
            <a:ext cx="3276600" cy="0"/>
          </a:xfrm>
          <a:prstGeom prst="line">
            <a:avLst/>
          </a:prstGeom>
          <a:ln w="571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1288" name="文本框 11287"/>
          <p:cNvSpPr txBox="1"/>
          <p:nvPr/>
        </p:nvSpPr>
        <p:spPr>
          <a:xfrm>
            <a:off x="6553200" y="4707890"/>
            <a:ext cx="7620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endParaRPr lang="en-US" altLang="zh-CN" sz="24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1289" name="文本框 11288"/>
          <p:cNvSpPr txBox="1"/>
          <p:nvPr/>
        </p:nvSpPr>
        <p:spPr>
          <a:xfrm>
            <a:off x="8376920" y="2879090"/>
            <a:ext cx="3810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charset="0"/>
                <a:ea typeface="宋体" panose="02010600030101010101" pitchFamily="2" charset="-122"/>
              </a:rPr>
              <a:t>C</a:t>
            </a:r>
            <a:endParaRPr lang="en-US" altLang="zh-CN" sz="24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0265" name="文本框 11289"/>
          <p:cNvSpPr txBox="1"/>
          <p:nvPr/>
        </p:nvSpPr>
        <p:spPr>
          <a:xfrm>
            <a:off x="6167120" y="897890"/>
            <a:ext cx="9144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charset="0"/>
                <a:ea typeface="宋体" panose="02010600030101010101" pitchFamily="2" charset="-122"/>
              </a:rPr>
              <a:t>D</a:t>
            </a:r>
            <a:endParaRPr lang="en-US" altLang="zh-CN" sz="24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1291" name="文本框 11290"/>
          <p:cNvSpPr txBox="1"/>
          <p:nvPr/>
        </p:nvSpPr>
        <p:spPr>
          <a:xfrm>
            <a:off x="5778183" y="3085465"/>
            <a:ext cx="15240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E(FGH)</a:t>
            </a:r>
            <a:endParaRPr lang="en-US" altLang="zh-CN" sz="24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1292" name="文本框 11291"/>
          <p:cNvSpPr txBox="1"/>
          <p:nvPr/>
        </p:nvSpPr>
        <p:spPr>
          <a:xfrm>
            <a:off x="6090920" y="2193290"/>
            <a:ext cx="7620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 i="1">
                <a:solidFill>
                  <a:schemeClr val="hlink"/>
                </a:solidFill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endParaRPr lang="en-US" altLang="zh-CN" sz="2400" b="1" i="1">
              <a:solidFill>
                <a:schemeClr val="hlink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1293" name="文本框 11292"/>
          <p:cNvSpPr txBox="1"/>
          <p:nvPr/>
        </p:nvSpPr>
        <p:spPr>
          <a:xfrm>
            <a:off x="7005320" y="2955290"/>
            <a:ext cx="685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 i="1">
                <a:solidFill>
                  <a:schemeClr val="hlink"/>
                </a:solidFill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endParaRPr lang="en-US" altLang="zh-CN" sz="2400" b="1" i="1">
              <a:solidFill>
                <a:schemeClr val="hlink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1294" name="直角三角形 11293"/>
          <p:cNvSpPr/>
          <p:nvPr/>
        </p:nvSpPr>
        <p:spPr>
          <a:xfrm>
            <a:off x="6665595" y="1448753"/>
            <a:ext cx="1600200" cy="1600200"/>
          </a:xfrm>
          <a:prstGeom prst="rtTriangle">
            <a:avLst/>
          </a:prstGeom>
          <a:solidFill>
            <a:srgbClr val="FF6600"/>
          </a:solidFill>
          <a:ln w="5715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1279" name="文本框 11278"/>
          <p:cNvSpPr txBox="1"/>
          <p:nvPr/>
        </p:nvSpPr>
        <p:spPr>
          <a:xfrm>
            <a:off x="9036050" y="1779270"/>
            <a:ext cx="281368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charset="0"/>
                <a:ea typeface="宋体" panose="02010600030101010101" pitchFamily="2" charset="-122"/>
              </a:rPr>
              <a:t>一般地，对于</a:t>
            </a:r>
            <a:r>
              <a:rPr lang="zh-CN" altLang="en-US" sz="3200" b="1">
                <a:solidFill>
                  <a:schemeClr val="accent2"/>
                </a:solidFill>
                <a:latin typeface="Times New Roman" panose="02020603050405020304" charset="0"/>
                <a:ea typeface="宋体" panose="02010600030101010101" pitchFamily="2" charset="-122"/>
              </a:rPr>
              <a:t>任意实数</a:t>
            </a:r>
            <a:r>
              <a:rPr lang="en-US" altLang="zh-CN" sz="3200" b="1" i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zh-CN" altLang="en-US" sz="3200" b="1" i="1">
                <a:latin typeface="Times New Roman" panose="02020603050405020304" charset="0"/>
                <a:ea typeface="宋体" panose="02010600030101010101" pitchFamily="2" charset="-122"/>
              </a:rPr>
              <a:t>、</a:t>
            </a:r>
            <a:r>
              <a:rPr lang="en-US" altLang="zh-CN" sz="3200" b="1" i="1"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zh-CN" altLang="en-US" sz="3200" b="1">
                <a:latin typeface="Times New Roman" panose="02020603050405020304" charset="0"/>
                <a:ea typeface="宋体" panose="02010600030101010101" pitchFamily="2" charset="-122"/>
              </a:rPr>
              <a:t>，我们有</a:t>
            </a:r>
            <a:endParaRPr lang="zh-CN" altLang="en-US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pSp>
        <p:nvGrpSpPr>
          <p:cNvPr id="11280" name="组合 11279"/>
          <p:cNvGrpSpPr/>
          <p:nvPr/>
        </p:nvGrpSpPr>
        <p:grpSpPr>
          <a:xfrm>
            <a:off x="7295833" y="3533458"/>
            <a:ext cx="6553200" cy="1462088"/>
            <a:chOff x="279" y="0"/>
            <a:chExt cx="4128" cy="921"/>
          </a:xfrm>
        </p:grpSpPr>
        <p:sp>
          <p:nvSpPr>
            <p:cNvPr id="10256" name="文本框 11280"/>
            <p:cNvSpPr txBox="1"/>
            <p:nvPr/>
          </p:nvSpPr>
          <p:spPr>
            <a:xfrm>
              <a:off x="279" y="556"/>
              <a:ext cx="412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b="1">
                  <a:latin typeface="Times New Roman" panose="02020603050405020304" charset="0"/>
                  <a:ea typeface="宋体" panose="02010600030101010101" pitchFamily="2" charset="-122"/>
                </a:rPr>
                <a:t>当且仅当</a:t>
              </a:r>
              <a:r>
                <a:rPr lang="en-US" altLang="zh-CN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a=b</a:t>
              </a:r>
              <a:r>
                <a:rPr lang="zh-CN" altLang="en-US" sz="3200" b="1">
                  <a:latin typeface="Times New Roman" panose="02020603050405020304" charset="0"/>
                  <a:ea typeface="宋体" panose="02010600030101010101" pitchFamily="2" charset="-122"/>
                </a:rPr>
                <a:t>时，等号成立。</a:t>
              </a:r>
              <a:endParaRPr lang="zh-CN" altLang="en-US" sz="3200" b="1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10257" name="对象 11281"/>
            <p:cNvGraphicFramePr>
              <a:graphicFrameLocks noChangeAspect="1"/>
            </p:cNvGraphicFramePr>
            <p:nvPr/>
          </p:nvGraphicFramePr>
          <p:xfrm>
            <a:off x="1226" y="0"/>
            <a:ext cx="1960" cy="4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5" imgW="852170" imgH="203200" progId="Equation.DSMT4">
                    <p:embed/>
                  </p:oleObj>
                </mc:Choice>
                <mc:Fallback>
                  <p:oleObj name="" r:id="rId5" imgW="852170" imgH="203200" progId="Equation.DSMT4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1226" y="0"/>
                          <a:ext cx="1960" cy="488"/>
                        </a:xfrm>
                        <a:prstGeom prst="rect">
                          <a:avLst/>
                        </a:prstGeom>
                        <a:solidFill>
                          <a:srgbClr val="993366"/>
                        </a:solidFill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1295" name="文本框 11294"/>
          <p:cNvSpPr txBox="1"/>
          <p:nvPr/>
        </p:nvSpPr>
        <p:spPr>
          <a:xfrm>
            <a:off x="503238" y="5370830"/>
            <a:ext cx="2627312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如何证明</a:t>
            </a:r>
            <a:r>
              <a:rPr lang="en-US" altLang="zh-CN" sz="4000" b="1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?</a:t>
            </a:r>
            <a:endParaRPr lang="en-US" altLang="zh-CN" sz="4000" b="1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aphicFrame>
        <p:nvGraphicFramePr>
          <p:cNvPr id="11296" name="内容占位符 11295"/>
          <p:cNvGraphicFramePr>
            <a:graphicFrameLocks noGrp="1" noChangeAspect="1"/>
          </p:cNvGraphicFramePr>
          <p:nvPr>
            <p:ph idx="4294967295"/>
          </p:nvPr>
        </p:nvGraphicFramePr>
        <p:xfrm>
          <a:off x="3292793" y="5504180"/>
          <a:ext cx="3492500" cy="541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7" imgW="2538730" imgH="393700" progId="Equation.DSMT4">
                  <p:embed/>
                </p:oleObj>
              </mc:Choice>
              <mc:Fallback>
                <p:oleObj name="" r:id="rId7" imgW="2538730" imgH="39370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292793" y="5504180"/>
                        <a:ext cx="3492500" cy="541338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97" name="文本框 11296"/>
          <p:cNvSpPr txBox="1"/>
          <p:nvPr/>
        </p:nvSpPr>
        <p:spPr>
          <a:xfrm>
            <a:off x="6837680" y="5423218"/>
            <a:ext cx="324167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4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会得到什么？</a:t>
            </a:r>
            <a:endParaRPr lang="zh-CN" altLang="en-US" sz="40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1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1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1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1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1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1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1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1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11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11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4" grpId="0"/>
      <p:bldP spid="11288" grpId="0"/>
      <p:bldP spid="11289" grpId="0"/>
      <p:bldP spid="11291" grpId="0"/>
      <p:bldP spid="11292" grpId="0"/>
      <p:bldP spid="11293" grpId="0"/>
      <p:bldP spid="11279" grpId="0"/>
      <p:bldP spid="11295" grpId="0"/>
      <p:bldP spid="11297" grpId="0"/>
      <p:bldP spid="1025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2290" name="内容占位符 12289"/>
          <p:cNvGraphicFramePr>
            <a:graphicFrameLocks noGrp="1" noChangeAspect="1"/>
          </p:cNvGraphicFramePr>
          <p:nvPr>
            <p:ph sz="half" idx="1"/>
          </p:nvPr>
        </p:nvGraphicFramePr>
        <p:xfrm>
          <a:off x="2883535" y="3561398"/>
          <a:ext cx="1582738" cy="1296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2" imgW="369570" imgH="394970" progId="Equation.3">
                  <p:embed/>
                </p:oleObj>
              </mc:Choice>
              <mc:Fallback>
                <p:oleObj name="" r:id="rId2" imgW="369570" imgH="39497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883535" y="3561398"/>
                        <a:ext cx="1582738" cy="1296987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6" name="文本框 12290"/>
          <p:cNvSpPr txBox="1"/>
          <p:nvPr/>
        </p:nvSpPr>
        <p:spPr>
          <a:xfrm>
            <a:off x="611188" y="1341755"/>
            <a:ext cx="2514600" cy="58356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3300"/>
                </a:solidFill>
                <a:latin typeface="Times New Roman" panose="02020603050405020304" charset="0"/>
                <a:ea typeface="宋体" panose="02010600030101010101" pitchFamily="2" charset="-122"/>
              </a:rPr>
              <a:t>基本不等式：</a:t>
            </a:r>
            <a:endParaRPr lang="zh-CN" altLang="en-US" sz="3200" b="1">
              <a:solidFill>
                <a:srgbClr val="FF33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aphicFrame>
        <p:nvGraphicFramePr>
          <p:cNvPr id="11267" name="对象 12291"/>
          <p:cNvGraphicFramePr>
            <a:graphicFrameLocks noChangeAspect="1"/>
          </p:cNvGraphicFramePr>
          <p:nvPr/>
        </p:nvGraphicFramePr>
        <p:xfrm>
          <a:off x="3635375" y="1052830"/>
          <a:ext cx="4972050" cy="1252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" name="" r:id="rId4" imgW="1561465" imgH="393700" progId="Equation.DSMT4">
                  <p:embed/>
                </p:oleObj>
              </mc:Choice>
              <mc:Fallback>
                <p:oleObj name="" r:id="rId4" imgW="1561465" imgH="393700" progId="Equation.DSMT4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35375" y="1052830"/>
                        <a:ext cx="4972050" cy="1252538"/>
                      </a:xfrm>
                      <a:prstGeom prst="rect">
                        <a:avLst/>
                      </a:prstGeom>
                      <a:solidFill>
                        <a:schemeClr val="accent2"/>
                      </a:solidFill>
                      <a:ln w="9525" cap="flat" cmpd="sng">
                        <a:solidFill>
                          <a:srgbClr val="000000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8" name="文本框 12292"/>
          <p:cNvSpPr txBox="1"/>
          <p:nvPr/>
        </p:nvSpPr>
        <p:spPr>
          <a:xfrm>
            <a:off x="5704523" y="2356168"/>
            <a:ext cx="4724400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</a:rPr>
              <a:t>当且仅当</a:t>
            </a:r>
            <a:r>
              <a:rPr lang="en-US" altLang="zh-CN" sz="2800" b="1">
                <a:solidFill>
                  <a:srgbClr val="FF0066"/>
                </a:solidFill>
                <a:latin typeface="Times New Roman" panose="02020603050405020304" charset="0"/>
                <a:ea typeface="宋体" panose="02010600030101010101" pitchFamily="2" charset="-122"/>
              </a:rPr>
              <a:t>a=b</a:t>
            </a: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</a:rPr>
              <a:t>时，等号成立。</a:t>
            </a:r>
            <a:endParaRPr lang="zh-CN" altLang="en-US" sz="28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10945" y="2514600"/>
            <a:ext cx="8286750" cy="15255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>
                <a:latin typeface="Times New Roman" panose="02020603050405020304" charset="0"/>
                <a:ea typeface="宋体" panose="02010600030101010101" pitchFamily="2" charset="-122"/>
              </a:rPr>
              <a:t>注意：</a:t>
            </a:r>
            <a:endParaRPr lang="zh-CN" altLang="en-US" sz="24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altLang="en-US" sz="2400" b="1">
                <a:latin typeface="Times New Roman" panose="02020603050405020304" charset="0"/>
                <a:ea typeface="宋体" panose="02010600030101010101" pitchFamily="2" charset="-122"/>
              </a:rPr>
              <a:t>、</a:t>
            </a: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</a:rPr>
              <a:t>两个不等式的</a:t>
            </a:r>
            <a:r>
              <a:rPr lang="zh-CN" altLang="en-US" sz="2800" b="1">
                <a:solidFill>
                  <a:srgbClr val="FF0066"/>
                </a:solidFill>
                <a:latin typeface="Times New Roman" panose="02020603050405020304" charset="0"/>
                <a:ea typeface="宋体" panose="02010600030101010101" pitchFamily="2" charset="-122"/>
              </a:rPr>
              <a:t>适用范围</a:t>
            </a: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</a:rPr>
              <a:t>不同</a:t>
            </a:r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</a:rPr>
              <a:t>,</a:t>
            </a: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</a:rPr>
              <a:t>而等号成立的条件相同</a:t>
            </a:r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</a:rPr>
              <a:t>.</a:t>
            </a:r>
            <a:endParaRPr lang="en-US" altLang="zh-CN" sz="28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1270" name="下箭头 12294"/>
          <p:cNvSpPr/>
          <p:nvPr/>
        </p:nvSpPr>
        <p:spPr>
          <a:xfrm>
            <a:off x="7707948" y="5218748"/>
            <a:ext cx="827087" cy="455612"/>
          </a:xfrm>
          <a:prstGeom prst="downArrow">
            <a:avLst>
              <a:gd name="adj1" fmla="val 50000"/>
              <a:gd name="adj2" fmla="val 25000"/>
            </a:avLst>
          </a:prstGeom>
          <a:noFill/>
          <a:ln w="9525">
            <a:noFill/>
          </a:ln>
        </p:spPr>
        <p:txBody>
          <a:bodyPr anchor="t" anchorCtr="0"/>
          <a:p>
            <a:endParaRPr lang="zh-CN" altLang="en-US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pSp>
        <p:nvGrpSpPr>
          <p:cNvPr id="12296" name="组合 12295"/>
          <p:cNvGrpSpPr/>
          <p:nvPr/>
        </p:nvGrpSpPr>
        <p:grpSpPr>
          <a:xfrm>
            <a:off x="2739073" y="5075873"/>
            <a:ext cx="2232025" cy="1295400"/>
            <a:chOff x="0" y="0"/>
            <a:chExt cx="1451" cy="1860"/>
          </a:xfrm>
        </p:grpSpPr>
        <p:sp>
          <p:nvSpPr>
            <p:cNvPr id="11272" name="下箭头 12296"/>
            <p:cNvSpPr/>
            <p:nvPr/>
          </p:nvSpPr>
          <p:spPr>
            <a:xfrm>
              <a:off x="453" y="0"/>
              <a:ext cx="272" cy="1043"/>
            </a:xfrm>
            <a:prstGeom prst="downArrow">
              <a:avLst>
                <a:gd name="adj1" fmla="val 50000"/>
                <a:gd name="adj2" fmla="val 95846"/>
              </a:avLst>
            </a:prstGeom>
            <a:solidFill>
              <a:srgbClr val="0000FF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11273" name="圆角矩形 12297"/>
            <p:cNvSpPr/>
            <p:nvPr/>
          </p:nvSpPr>
          <p:spPr>
            <a:xfrm>
              <a:off x="0" y="1225"/>
              <a:ext cx="1270" cy="635"/>
            </a:xfrm>
            <a:prstGeom prst="roundRect">
              <a:avLst>
                <a:gd name="adj" fmla="val 16667"/>
              </a:avLst>
            </a:prstGeom>
            <a:noFill/>
            <a:ln w="9525">
              <a:noFill/>
            </a:ln>
          </p:spPr>
          <p:txBody>
            <a:bodyPr anchor="t" anchorCtr="0"/>
            <a:p>
              <a:endParaRPr lang="zh-CN" altLang="en-US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11274" name="圆角矩形 12298"/>
            <p:cNvSpPr/>
            <p:nvPr/>
          </p:nvSpPr>
          <p:spPr>
            <a:xfrm>
              <a:off x="272" y="1179"/>
              <a:ext cx="1043" cy="635"/>
            </a:xfrm>
            <a:prstGeom prst="roundRect">
              <a:avLst>
                <a:gd name="adj" fmla="val 16667"/>
              </a:avLst>
            </a:prstGeom>
            <a:noFill/>
            <a:ln w="9525">
              <a:noFill/>
            </a:ln>
          </p:spPr>
          <p:txBody>
            <a:bodyPr anchor="t" anchorCtr="0"/>
            <a:p>
              <a:endParaRPr lang="zh-CN" altLang="en-US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11275" name="圆角矩形 12299"/>
            <p:cNvSpPr/>
            <p:nvPr/>
          </p:nvSpPr>
          <p:spPr>
            <a:xfrm>
              <a:off x="0" y="1089"/>
              <a:ext cx="1451" cy="454"/>
            </a:xfrm>
            <a:prstGeom prst="roundRect">
              <a:avLst>
                <a:gd name="adj" fmla="val 16667"/>
              </a:avLst>
            </a:prstGeom>
            <a:noFill/>
            <a:ln w="9525">
              <a:noFill/>
            </a:ln>
          </p:spPr>
          <p:txBody>
            <a:bodyPr anchor="t" anchorCtr="0"/>
            <a:p>
              <a:endParaRPr lang="zh-CN" altLang="en-US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11276" name="圆角矩形 12300"/>
            <p:cNvSpPr/>
            <p:nvPr/>
          </p:nvSpPr>
          <p:spPr>
            <a:xfrm>
              <a:off x="90" y="1043"/>
              <a:ext cx="1134" cy="544"/>
            </a:xfrm>
            <a:prstGeom prst="roundRect">
              <a:avLst>
                <a:gd name="adj" fmla="val 16667"/>
              </a:avLst>
            </a:prstGeom>
            <a:solidFill>
              <a:srgbClr val="00CCFF"/>
            </a:solidFill>
            <a:ln w="9525">
              <a:noFill/>
            </a:ln>
          </p:spPr>
          <p:txBody>
            <a:bodyPr wrap="none" anchor="ctr" anchorCtr="0"/>
            <a:p>
              <a:pPr algn="ctr">
                <a:spcBef>
                  <a:spcPct val="50000"/>
                </a:spcBef>
              </a:pPr>
              <a:r>
                <a:rPr lang="zh-CN" altLang="en-US" sz="2800" b="1">
                  <a:latin typeface="Arial" panose="020B0604020202020204" pitchFamily="34" charset="0"/>
                  <a:ea typeface="黑体" panose="02010609060101010101" charset="-122"/>
                </a:rPr>
                <a:t>算术平均数</a:t>
              </a:r>
              <a:endParaRPr lang="zh-CN" altLang="en-US" sz="2800" b="1">
                <a:latin typeface="Arial" panose="020B0604020202020204" pitchFamily="34" charset="0"/>
                <a:ea typeface="黑体" panose="02010609060101010101" charset="-122"/>
              </a:endParaRPr>
            </a:p>
          </p:txBody>
        </p:sp>
      </p:grpSp>
      <p:grpSp>
        <p:nvGrpSpPr>
          <p:cNvPr id="12302" name="组合 12301"/>
          <p:cNvGrpSpPr/>
          <p:nvPr/>
        </p:nvGrpSpPr>
        <p:grpSpPr>
          <a:xfrm>
            <a:off x="6483985" y="5002848"/>
            <a:ext cx="1728788" cy="1223962"/>
            <a:chOff x="0" y="0"/>
            <a:chExt cx="1088" cy="1632"/>
          </a:xfrm>
        </p:grpSpPr>
        <p:sp>
          <p:nvSpPr>
            <p:cNvPr id="11278" name="下箭头 12302"/>
            <p:cNvSpPr/>
            <p:nvPr/>
          </p:nvSpPr>
          <p:spPr>
            <a:xfrm>
              <a:off x="409" y="0"/>
              <a:ext cx="272" cy="1043"/>
            </a:xfrm>
            <a:prstGeom prst="downArrow">
              <a:avLst>
                <a:gd name="adj1" fmla="val 50000"/>
                <a:gd name="adj2" fmla="val 95846"/>
              </a:avLst>
            </a:prstGeom>
            <a:solidFill>
              <a:srgbClr val="0000FF"/>
            </a:solidFill>
            <a:ln w="9525">
              <a:noFill/>
            </a:ln>
          </p:spPr>
          <p:txBody>
            <a:bodyPr anchor="t" anchorCtr="0"/>
            <a:p>
              <a:endParaRPr lang="zh-CN" altLang="en-US">
                <a:latin typeface="Times New Roman" panose="02020603050405020304" charset="0"/>
                <a:ea typeface="宋体" panose="02010600030101010101" pitchFamily="2" charset="-122"/>
              </a:endParaRPr>
            </a:p>
          </p:txBody>
        </p:sp>
        <p:sp>
          <p:nvSpPr>
            <p:cNvPr id="11279" name="圆角矩形 12303"/>
            <p:cNvSpPr/>
            <p:nvPr/>
          </p:nvSpPr>
          <p:spPr>
            <a:xfrm>
              <a:off x="0" y="1088"/>
              <a:ext cx="1088" cy="544"/>
            </a:xfrm>
            <a:prstGeom prst="roundRect">
              <a:avLst>
                <a:gd name="adj" fmla="val 16667"/>
              </a:avLst>
            </a:prstGeom>
            <a:solidFill>
              <a:srgbClr val="00CCFF"/>
            </a:solidFill>
            <a:ln w="9525">
              <a:noFill/>
            </a:ln>
          </p:spPr>
          <p:txBody>
            <a:bodyPr wrap="none" anchor="ctr" anchorCtr="0"/>
            <a:p>
              <a:pPr algn="ctr">
                <a:spcBef>
                  <a:spcPct val="50000"/>
                </a:spcBef>
              </a:pPr>
              <a:r>
                <a:rPr lang="zh-CN" altLang="en-US" sz="2800" b="1">
                  <a:latin typeface="Arial" panose="020B0604020202020204" pitchFamily="34" charset="0"/>
                  <a:ea typeface="黑体" panose="02010609060101010101" charset="-122"/>
                </a:rPr>
                <a:t>几何平均数</a:t>
              </a:r>
              <a:endParaRPr lang="zh-CN" altLang="en-US" sz="2800" b="1">
                <a:latin typeface="Arial" panose="020B0604020202020204" pitchFamily="34" charset="0"/>
                <a:ea typeface="黑体" panose="02010609060101010101" charset="-122"/>
              </a:endParaRPr>
            </a:p>
          </p:txBody>
        </p:sp>
      </p:grpSp>
      <p:graphicFrame>
        <p:nvGraphicFramePr>
          <p:cNvPr id="12305" name="内容占位符 12304"/>
          <p:cNvGraphicFramePr>
            <a:graphicFrameLocks noGrp="1" noChangeAspect="1"/>
          </p:cNvGraphicFramePr>
          <p:nvPr>
            <p:ph sz="half" idx="2"/>
          </p:nvPr>
        </p:nvGraphicFramePr>
        <p:xfrm>
          <a:off x="6555423" y="3780473"/>
          <a:ext cx="1368425" cy="98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6" imgW="318770" imgH="229870" progId="Equation.3">
                  <p:embed/>
                </p:oleObj>
              </mc:Choice>
              <mc:Fallback>
                <p:oleObj name="" r:id="rId6" imgW="318770" imgH="22987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555423" y="3780473"/>
                        <a:ext cx="1368425" cy="98425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7409" name="Group 431"/>
          <p:cNvGrpSpPr/>
          <p:nvPr/>
        </p:nvGrpSpPr>
        <p:grpSpPr>
          <a:xfrm>
            <a:off x="1529080" y="841693"/>
            <a:ext cx="3436938" cy="3430587"/>
            <a:chOff x="538" y="366"/>
            <a:chExt cx="2165" cy="2161"/>
          </a:xfrm>
        </p:grpSpPr>
        <p:sp>
          <p:nvSpPr>
            <p:cNvPr id="17410" name="Text Box 416"/>
            <p:cNvSpPr txBox="1"/>
            <p:nvPr/>
          </p:nvSpPr>
          <p:spPr>
            <a:xfrm>
              <a:off x="1815" y="366"/>
              <a:ext cx="17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00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rgbClr val="0000FF"/>
                  </a:solidFill>
                  <a:latin typeface="宋体" panose="02010600030101010101" pitchFamily="2" charset="-122"/>
                </a:rPr>
                <a:t>D</a:t>
              </a:r>
              <a:endParaRPr lang="en-US" altLang="zh-CN" b="1">
                <a:solidFill>
                  <a:srgbClr val="0000FF"/>
                </a:solidFill>
                <a:latin typeface="宋体" panose="02010600030101010101" pitchFamily="2" charset="-122"/>
              </a:endParaRPr>
            </a:p>
          </p:txBody>
        </p:sp>
        <p:grpSp>
          <p:nvGrpSpPr>
            <p:cNvPr id="17411" name="Group 430"/>
            <p:cNvGrpSpPr/>
            <p:nvPr/>
          </p:nvGrpSpPr>
          <p:grpSpPr>
            <a:xfrm>
              <a:off x="538" y="588"/>
              <a:ext cx="2165" cy="1939"/>
              <a:chOff x="603" y="588"/>
              <a:chExt cx="2165" cy="1939"/>
            </a:xfrm>
          </p:grpSpPr>
          <p:sp>
            <p:nvSpPr>
              <p:cNvPr id="17412" name="Text Box 409"/>
              <p:cNvSpPr txBox="1"/>
              <p:nvPr/>
            </p:nvSpPr>
            <p:spPr>
              <a:xfrm>
                <a:off x="603" y="1317"/>
                <a:ext cx="299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lnSpc>
                    <a:spcPct val="100000"/>
                  </a:lnSpc>
                  <a:spcBef>
                    <a:spcPct val="50000"/>
                  </a:spcBef>
                </a:pPr>
                <a:r>
                  <a:rPr lang="en-US" altLang="zh-CN" b="1">
                    <a:solidFill>
                      <a:srgbClr val="0000FF"/>
                    </a:solidFill>
                    <a:latin typeface="宋体" panose="02010600030101010101" pitchFamily="2" charset="-122"/>
                  </a:rPr>
                  <a:t>A</a:t>
                </a:r>
                <a:endParaRPr lang="en-US" altLang="zh-CN" b="1">
                  <a:solidFill>
                    <a:srgbClr val="0000FF"/>
                  </a:solidFill>
                  <a:latin typeface="宋体" panose="02010600030101010101" pitchFamily="2" charset="-122"/>
                </a:endParaRPr>
              </a:p>
            </p:txBody>
          </p:sp>
          <p:sp>
            <p:nvSpPr>
              <p:cNvPr id="17413" name="Oval 411"/>
              <p:cNvSpPr/>
              <p:nvPr/>
            </p:nvSpPr>
            <p:spPr>
              <a:xfrm>
                <a:off x="796" y="588"/>
                <a:ext cx="1725" cy="1738"/>
              </a:xfrm>
              <a:prstGeom prst="ellipse">
                <a:avLst/>
              </a:prstGeom>
              <a:solidFill>
                <a:srgbClr val="FFFFFF"/>
              </a:solidFill>
              <a:ln w="38100" cap="flat" cmpd="sng">
                <a:solidFill>
                  <a:srgbClr val="0000FF"/>
                </a:solidFill>
                <a:prstDash val="dash"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zh-CN" b="1" dirty="0">
                  <a:solidFill>
                    <a:srgbClr val="0000FF"/>
                  </a:solidFill>
                  <a:latin typeface="宋体" panose="02010600030101010101" pitchFamily="2" charset="-122"/>
                </a:endParaRPr>
              </a:p>
            </p:txBody>
          </p:sp>
          <p:sp>
            <p:nvSpPr>
              <p:cNvPr id="17414" name="Line 412"/>
              <p:cNvSpPr/>
              <p:nvPr/>
            </p:nvSpPr>
            <p:spPr>
              <a:xfrm>
                <a:off x="796" y="1457"/>
                <a:ext cx="1726" cy="0"/>
              </a:xfrm>
              <a:prstGeom prst="line">
                <a:avLst/>
              </a:prstGeom>
              <a:ln w="25400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7415" name="Text Box 413"/>
              <p:cNvSpPr txBox="1"/>
              <p:nvPr/>
            </p:nvSpPr>
            <p:spPr>
              <a:xfrm>
                <a:off x="2523" y="1353"/>
                <a:ext cx="245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lnSpc>
                    <a:spcPct val="100000"/>
                  </a:lnSpc>
                  <a:spcBef>
                    <a:spcPct val="50000"/>
                  </a:spcBef>
                </a:pPr>
                <a:r>
                  <a:rPr lang="en-US" altLang="zh-CN" b="1">
                    <a:solidFill>
                      <a:srgbClr val="0000FF"/>
                    </a:solidFill>
                    <a:latin typeface="宋体" panose="02010600030101010101" pitchFamily="2" charset="-122"/>
                  </a:rPr>
                  <a:t>B</a:t>
                </a:r>
                <a:endParaRPr lang="en-US" altLang="zh-CN" b="1">
                  <a:solidFill>
                    <a:srgbClr val="0000FF"/>
                  </a:solidFill>
                  <a:latin typeface="宋体" panose="02010600030101010101" pitchFamily="2" charset="-122"/>
                </a:endParaRPr>
              </a:p>
            </p:txBody>
          </p:sp>
          <p:sp>
            <p:nvSpPr>
              <p:cNvPr id="17416" name="Text Box 414"/>
              <p:cNvSpPr txBox="1"/>
              <p:nvPr/>
            </p:nvSpPr>
            <p:spPr>
              <a:xfrm>
                <a:off x="1747" y="1457"/>
                <a:ext cx="211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lnSpc>
                    <a:spcPct val="100000"/>
                  </a:lnSpc>
                  <a:spcBef>
                    <a:spcPct val="50000"/>
                  </a:spcBef>
                </a:pPr>
                <a:r>
                  <a:rPr lang="en-US" altLang="zh-CN" b="1">
                    <a:solidFill>
                      <a:srgbClr val="0000FF"/>
                    </a:solidFill>
                    <a:latin typeface="宋体" panose="02010600030101010101" pitchFamily="2" charset="-122"/>
                  </a:rPr>
                  <a:t>C</a:t>
                </a:r>
                <a:endParaRPr lang="en-US" altLang="zh-CN" b="1">
                  <a:solidFill>
                    <a:srgbClr val="0000FF"/>
                  </a:solidFill>
                  <a:latin typeface="宋体" panose="02010600030101010101" pitchFamily="2" charset="-122"/>
                </a:endParaRPr>
              </a:p>
            </p:txBody>
          </p:sp>
          <p:sp>
            <p:nvSpPr>
              <p:cNvPr id="17417" name="Line 415"/>
              <p:cNvSpPr/>
              <p:nvPr/>
            </p:nvSpPr>
            <p:spPr>
              <a:xfrm>
                <a:off x="1958" y="637"/>
                <a:ext cx="0" cy="1634"/>
              </a:xfrm>
              <a:prstGeom prst="line">
                <a:avLst/>
              </a:prstGeom>
              <a:ln w="25400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7418" name="Text Box 417"/>
              <p:cNvSpPr txBox="1"/>
              <p:nvPr/>
            </p:nvSpPr>
            <p:spPr>
              <a:xfrm>
                <a:off x="1888" y="2239"/>
                <a:ext cx="176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lnSpc>
                    <a:spcPct val="100000"/>
                  </a:lnSpc>
                  <a:spcBef>
                    <a:spcPct val="50000"/>
                  </a:spcBef>
                </a:pPr>
                <a:r>
                  <a:rPr lang="en-US" altLang="zh-CN" b="1">
                    <a:solidFill>
                      <a:srgbClr val="0000FF"/>
                    </a:solidFill>
                    <a:latin typeface="宋体" panose="02010600030101010101" pitchFamily="2" charset="-122"/>
                  </a:rPr>
                  <a:t>E</a:t>
                </a:r>
                <a:endParaRPr lang="en-US" altLang="zh-CN" b="1">
                  <a:solidFill>
                    <a:srgbClr val="0000FF"/>
                  </a:solidFill>
                  <a:latin typeface="宋体" panose="02010600030101010101" pitchFamily="2" charset="-122"/>
                </a:endParaRPr>
              </a:p>
            </p:txBody>
          </p:sp>
          <p:sp>
            <p:nvSpPr>
              <p:cNvPr id="17419" name="Line 418"/>
              <p:cNvSpPr/>
              <p:nvPr/>
            </p:nvSpPr>
            <p:spPr>
              <a:xfrm flipV="1">
                <a:off x="796" y="657"/>
                <a:ext cx="1162" cy="800"/>
              </a:xfrm>
              <a:prstGeom prst="line">
                <a:avLst/>
              </a:prstGeom>
              <a:ln w="25400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7420" name="Line 419"/>
              <p:cNvSpPr/>
              <p:nvPr/>
            </p:nvSpPr>
            <p:spPr>
              <a:xfrm>
                <a:off x="1958" y="657"/>
                <a:ext cx="564" cy="800"/>
              </a:xfrm>
              <a:prstGeom prst="line">
                <a:avLst/>
              </a:prstGeom>
              <a:ln w="25400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17421" name="Text Box 420"/>
          <p:cNvSpPr txBox="1"/>
          <p:nvPr/>
        </p:nvSpPr>
        <p:spPr>
          <a:xfrm>
            <a:off x="5706110" y="1092200"/>
            <a:ext cx="5278755" cy="31064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如图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,AB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是圆的直径，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C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是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AB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上任一点，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AC=</a:t>
            </a:r>
            <a:r>
              <a:rPr lang="en-US" altLang="zh-CN" sz="2800" b="1" err="1">
                <a:solidFill>
                  <a:srgbClr val="0000FF"/>
                </a:solidFill>
                <a:latin typeface="宋体" panose="02010600030101010101" pitchFamily="2" charset="-122"/>
              </a:rPr>
              <a:t>a,CB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=b,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过点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C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作垂直于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AB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的弦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DE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，连接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AD,BD,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则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CD=</a:t>
            </a:r>
            <a:r>
              <a:rPr lang="en-US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＿＿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半径为＿＿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.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11269" name="Object 5"/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6617653" y="3444558"/>
          <a:ext cx="731837" cy="52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2" imgW="317500" imgH="228600" progId="Equation.DSMT4">
                  <p:embed/>
                </p:oleObj>
              </mc:Choice>
              <mc:Fallback>
                <p:oleObj name="" r:id="rId2" imgW="317500" imgH="228600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617653" y="3444558"/>
                        <a:ext cx="731837" cy="527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0" name="Object 6"/>
          <p:cNvGraphicFramePr>
            <a:graphicFrameLocks noGrp="1" noChangeAspect="1"/>
          </p:cNvGraphicFramePr>
          <p:nvPr/>
        </p:nvGraphicFramePr>
        <p:xfrm>
          <a:off x="8725218" y="3303905"/>
          <a:ext cx="755650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4" imgW="368300" imgH="393700" progId="Equation.DSMT4">
                  <p:embed/>
                </p:oleObj>
              </mc:Choice>
              <mc:Fallback>
                <p:oleObj name="" r:id="rId4" imgW="368300" imgH="39370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725218" y="3303905"/>
                        <a:ext cx="755650" cy="809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0043" name="Object 427"/>
          <p:cNvGraphicFramePr>
            <a:graphicFrameLocks noGrp="1" noChangeAspect="1"/>
          </p:cNvGraphicFramePr>
          <p:nvPr/>
        </p:nvGraphicFramePr>
        <p:xfrm>
          <a:off x="1240155" y="4672965"/>
          <a:ext cx="6547485" cy="1184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6" imgW="2667000" imgH="482600" progId="Equation.DSMT4">
                  <p:embed/>
                </p:oleObj>
              </mc:Choice>
              <mc:Fallback>
                <p:oleObj name="" r:id="rId6" imgW="2667000" imgH="482600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240155" y="4672965"/>
                        <a:ext cx="6547485" cy="1184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1" name="Rectangle 3"/>
          <p:cNvSpPr/>
          <p:nvPr>
            <p:ph idx="4294967295"/>
          </p:nvPr>
        </p:nvSpPr>
        <p:spPr>
          <a:xfrm>
            <a:off x="1986598" y="1356995"/>
            <a:ext cx="8713787" cy="482758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just">
              <a:lnSpc>
                <a:spcPct val="110000"/>
              </a:lnSpc>
              <a:buNone/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charset="0"/>
              </a:rPr>
              <a:t>1.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基本不等式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charset="0"/>
            </a:endParaRPr>
          </a:p>
          <a:p>
            <a:pPr algn="just">
              <a:lnSpc>
                <a:spcPct val="110000"/>
              </a:lnSpc>
              <a:buNone/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charset="0"/>
              </a:rPr>
              <a:t>(1)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重要不等式：对于任意实数</a:t>
            </a:r>
            <a:r>
              <a:rPr lang="en-US" altLang="zh-CN" sz="2800" b="1" i="1">
                <a:solidFill>
                  <a:srgbClr val="0000FF"/>
                </a:solidFill>
                <a:latin typeface="Times New Roman" panose="02020603050405020304" charset="0"/>
              </a:rPr>
              <a:t>a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、</a:t>
            </a:r>
            <a:r>
              <a:rPr lang="en-US" altLang="zh-CN" sz="2800" b="1" i="1">
                <a:solidFill>
                  <a:srgbClr val="0000FF"/>
                </a:solidFill>
                <a:latin typeface="Times New Roman" panose="02020603050405020304" charset="0"/>
              </a:rPr>
              <a:t>b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，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charset="0"/>
            </a:endParaRPr>
          </a:p>
          <a:p>
            <a:pPr algn="just">
              <a:lnSpc>
                <a:spcPct val="110000"/>
              </a:lnSpc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都有</a:t>
            </a:r>
            <a:r>
              <a:rPr lang="en-US" altLang="zh-CN" sz="2800" b="1" i="1">
                <a:solidFill>
                  <a:srgbClr val="0000FF"/>
                </a:solidFill>
                <a:latin typeface="Times New Roman" panose="02020603050405020304" charset="0"/>
              </a:rPr>
              <a:t>a</a:t>
            </a:r>
            <a:r>
              <a:rPr lang="en-US" altLang="zh-CN" sz="2800" b="1" baseline="30000">
                <a:solidFill>
                  <a:srgbClr val="0000FF"/>
                </a:solidFill>
                <a:latin typeface="Times New Roman" panose="02020603050405020304" charset="0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＋</a:t>
            </a:r>
            <a:r>
              <a:rPr lang="en-US" altLang="zh-CN" sz="2800" b="1" i="1">
                <a:solidFill>
                  <a:srgbClr val="0000FF"/>
                </a:solidFill>
                <a:latin typeface="Times New Roman" panose="02020603050405020304" charset="0"/>
              </a:rPr>
              <a:t>b</a:t>
            </a:r>
            <a:r>
              <a:rPr lang="en-US" altLang="zh-CN" sz="2800" b="1" baseline="30000">
                <a:solidFill>
                  <a:srgbClr val="0000FF"/>
                </a:solidFill>
                <a:latin typeface="Times New Roman" panose="02020603050405020304" charset="0"/>
              </a:rPr>
              <a:t>2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charset="0"/>
              </a:rPr>
              <a:t> </a:t>
            </a:r>
            <a:r>
              <a:rPr lang="en-US" altLang="zh-CN" sz="2800" b="1" u="sng">
                <a:solidFill>
                  <a:srgbClr val="0000FF"/>
                </a:solidFill>
                <a:latin typeface="Times New Roman" panose="02020603050405020304" charset="0"/>
              </a:rPr>
              <a:t>              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charset="0"/>
              </a:rPr>
              <a:t>2</a:t>
            </a:r>
            <a:r>
              <a:rPr lang="en-US" altLang="zh-CN" sz="2800" b="1" i="1">
                <a:solidFill>
                  <a:srgbClr val="0000FF"/>
                </a:solidFill>
                <a:latin typeface="Times New Roman" panose="02020603050405020304" charset="0"/>
              </a:rPr>
              <a:t>ab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，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charset="0"/>
            </a:endParaRPr>
          </a:p>
          <a:p>
            <a:pPr algn="just">
              <a:lnSpc>
                <a:spcPct val="110000"/>
              </a:lnSpc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当且仅当</a:t>
            </a:r>
            <a:r>
              <a:rPr lang="zh-CN" altLang="en-US" sz="2800" b="1" u="sng" dirty="0">
                <a:solidFill>
                  <a:srgbClr val="0000FF"/>
                </a:solidFill>
                <a:latin typeface="Times New Roman" panose="02020603050405020304" charset="0"/>
              </a:rPr>
              <a:t> 	          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时，等号成立．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charset="0"/>
            </a:endParaRPr>
          </a:p>
          <a:p>
            <a:pPr algn="just">
              <a:lnSpc>
                <a:spcPct val="110000"/>
              </a:lnSpc>
              <a:buNone/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charset="0"/>
              </a:rPr>
              <a:t>(2)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基本不等式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charset="0"/>
            </a:endParaRPr>
          </a:p>
          <a:p>
            <a:pPr algn="just">
              <a:lnSpc>
                <a:spcPct val="110000"/>
              </a:lnSpc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①形式： </a:t>
            </a:r>
            <a:r>
              <a:rPr lang="zh-CN" altLang="en-US" sz="2800" b="1" u="sng" dirty="0">
                <a:solidFill>
                  <a:srgbClr val="0000FF"/>
                </a:solidFill>
                <a:latin typeface="Times New Roman" panose="02020603050405020304" charset="0"/>
              </a:rPr>
              <a:t> 			</a:t>
            </a:r>
            <a:endParaRPr lang="zh-CN" altLang="en-US" sz="2800" b="1" u="sng" dirty="0">
              <a:solidFill>
                <a:srgbClr val="0000FF"/>
              </a:solidFill>
              <a:latin typeface="Times New Roman" panose="02020603050405020304" charset="0"/>
            </a:endParaRPr>
          </a:p>
          <a:p>
            <a:pPr algn="just">
              <a:lnSpc>
                <a:spcPct val="110000"/>
              </a:lnSpc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②成立的前提条件</a:t>
            </a:r>
            <a:r>
              <a:rPr lang="zh-CN" altLang="en-US" sz="2800" b="1" u="sng" dirty="0">
                <a:solidFill>
                  <a:srgbClr val="0000FF"/>
                </a:solidFill>
                <a:latin typeface="Times New Roman" panose="02020603050405020304" charset="0"/>
              </a:rPr>
              <a:t>： 		；</a:t>
            </a:r>
            <a:endParaRPr lang="zh-CN" altLang="en-US" sz="2800" b="1" u="sng" dirty="0">
              <a:solidFill>
                <a:srgbClr val="0000FF"/>
              </a:solidFill>
              <a:latin typeface="Times New Roman" panose="02020603050405020304" charset="0"/>
            </a:endParaRPr>
          </a:p>
          <a:p>
            <a:pPr algn="just">
              <a:lnSpc>
                <a:spcPct val="110000"/>
              </a:lnSpc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③等号成立的条件：当且仅当</a:t>
            </a:r>
            <a:r>
              <a:rPr lang="zh-CN" altLang="en-US" sz="2800" b="1" u="sng" dirty="0">
                <a:solidFill>
                  <a:srgbClr val="0000FF"/>
                </a:solidFill>
                <a:latin typeface="Times New Roman" panose="02020603050405020304" charset="0"/>
              </a:rPr>
              <a:t>	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charset="0"/>
              </a:rPr>
              <a:t>时取等号．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charset="0"/>
              <a:ea typeface="Times New Roman" panose="02020603050405020304" charset="0"/>
            </a:endParaRPr>
          </a:p>
        </p:txBody>
      </p:sp>
      <p:sp>
        <p:nvSpPr>
          <p:cNvPr id="43012" name="Rectangle 4"/>
          <p:cNvSpPr/>
          <p:nvPr/>
        </p:nvSpPr>
        <p:spPr>
          <a:xfrm>
            <a:off x="4280853" y="2452053"/>
            <a:ext cx="539750" cy="6683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35000"/>
              </a:lnSpc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charset="0"/>
              </a:rPr>
              <a:t>≥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charset="0"/>
              <a:ea typeface="Times New Roman" panose="02020603050405020304" charset="0"/>
            </a:endParaRPr>
          </a:p>
        </p:txBody>
      </p:sp>
      <p:sp>
        <p:nvSpPr>
          <p:cNvPr id="43013" name="Rectangle 5"/>
          <p:cNvSpPr/>
          <p:nvPr/>
        </p:nvSpPr>
        <p:spPr>
          <a:xfrm>
            <a:off x="3828415" y="2982278"/>
            <a:ext cx="895350" cy="6683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35000"/>
              </a:lnSpc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</a:pP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charset="0"/>
              </a:rPr>
              <a:t>a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charset="0"/>
              </a:rPr>
              <a:t>＝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charset="0"/>
              </a:rPr>
              <a:t>b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charset="0"/>
              <a:ea typeface="Times New Roman" panose="02020603050405020304" charset="0"/>
            </a:endParaRPr>
          </a:p>
        </p:txBody>
      </p:sp>
      <p:graphicFrame>
        <p:nvGraphicFramePr>
          <p:cNvPr id="43014" name="Object 6"/>
          <p:cNvGraphicFramePr>
            <a:graphicFrameLocks noChangeAspect="1"/>
          </p:cNvGraphicFramePr>
          <p:nvPr/>
        </p:nvGraphicFramePr>
        <p:xfrm>
          <a:off x="3866515" y="4037330"/>
          <a:ext cx="4734560" cy="857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2" imgW="4407535" imgH="804545" progId="Word.Document.8">
                  <p:embed/>
                </p:oleObj>
              </mc:Choice>
              <mc:Fallback>
                <p:oleObj name="" r:id="rId2" imgW="4407535" imgH="804545" progId="Word.Document.8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866515" y="4037330"/>
                        <a:ext cx="4734560" cy="857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5" name="Rectangle 7"/>
          <p:cNvSpPr/>
          <p:nvPr/>
        </p:nvSpPr>
        <p:spPr>
          <a:xfrm>
            <a:off x="5176203" y="4723765"/>
            <a:ext cx="1658937" cy="6683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35000"/>
              </a:lnSpc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</a:pP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charset="0"/>
              </a:rPr>
              <a:t>a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charset="0"/>
              </a:rPr>
              <a:t>&gt;0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charset="0"/>
              </a:rPr>
              <a:t>，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charset="0"/>
              </a:rPr>
              <a:t>b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charset="0"/>
              </a:rPr>
              <a:t>&gt;0</a:t>
            </a:r>
            <a:endParaRPr lang="en-US" altLang="zh-CN" sz="2800" b="1">
              <a:solidFill>
                <a:srgbClr val="FF0000"/>
              </a:solidFill>
              <a:latin typeface="Times New Roman" panose="02020603050405020304" charset="0"/>
              <a:ea typeface="Times New Roman" panose="02020603050405020304" charset="0"/>
            </a:endParaRPr>
          </a:p>
        </p:txBody>
      </p:sp>
      <p:sp>
        <p:nvSpPr>
          <p:cNvPr id="43016" name="Rectangle 8"/>
          <p:cNvSpPr/>
          <p:nvPr/>
        </p:nvSpPr>
        <p:spPr>
          <a:xfrm>
            <a:off x="6703060" y="5324158"/>
            <a:ext cx="895350" cy="6683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35000"/>
              </a:lnSpc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</a:pP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charset="0"/>
              </a:rPr>
              <a:t>a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charset="0"/>
              </a:rPr>
              <a:t>＝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charset="0"/>
              </a:rPr>
              <a:t>b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charset="0"/>
              <a:ea typeface="Times New Roman" panose="02020603050405020304" charset="0"/>
            </a:endParaRPr>
          </a:p>
        </p:txBody>
      </p:sp>
      <p:sp>
        <p:nvSpPr>
          <p:cNvPr id="20487" name="Rectangle 15"/>
          <p:cNvSpPr/>
          <p:nvPr/>
        </p:nvSpPr>
        <p:spPr>
          <a:xfrm>
            <a:off x="991870" y="1356995"/>
            <a:ext cx="995045" cy="953135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CC00CC"/>
                </a:solidFill>
                <a:latin typeface="Arial" panose="020B0604020202020204" pitchFamily="34" charset="0"/>
              </a:rPr>
              <a:t>即时练习</a:t>
            </a:r>
            <a:endParaRPr lang="en-US" altLang="zh-CN" sz="2800" b="1">
              <a:solidFill>
                <a:srgbClr val="CC00CC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/>
      <p:bldP spid="43013" grpId="0"/>
      <p:bldP spid="43015" grpId="0"/>
      <p:bldP spid="430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2" name="矩形 15361"/>
          <p:cNvSpPr/>
          <p:nvPr/>
        </p:nvSpPr>
        <p:spPr>
          <a:xfrm>
            <a:off x="1241425" y="1125538"/>
            <a:ext cx="8964613" cy="13589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>
              <a:lnSpc>
                <a:spcPct val="130000"/>
              </a:lnSpc>
            </a:pPr>
            <a:r>
              <a:rPr lang="zh-CN" alt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例</a:t>
            </a: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1.(1) </a:t>
            </a:r>
            <a:r>
              <a:rPr lang="zh-CN" alt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已知                                      </a:t>
            </a: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并指出等号</a:t>
            </a:r>
            <a:endParaRPr lang="zh-CN" altLang="en-US" sz="32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成立的条件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aphicFrame>
        <p:nvGraphicFramePr>
          <p:cNvPr id="15363" name="对象 15362"/>
          <p:cNvGraphicFramePr>
            <a:graphicFrameLocks noChangeAspect="1"/>
          </p:cNvGraphicFramePr>
          <p:nvPr/>
        </p:nvGraphicFramePr>
        <p:xfrm>
          <a:off x="3654425" y="982663"/>
          <a:ext cx="3671888" cy="1106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2" imgW="1297940" imgH="394335" progId="Equation.3">
                  <p:embed/>
                </p:oleObj>
              </mc:Choice>
              <mc:Fallback>
                <p:oleObj name="" r:id="rId2" imgW="1297940" imgH="394335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654425" y="982663"/>
                        <a:ext cx="3671888" cy="11064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4" name="矩形 15363"/>
          <p:cNvSpPr/>
          <p:nvPr/>
        </p:nvSpPr>
        <p:spPr>
          <a:xfrm>
            <a:off x="1673225" y="2636838"/>
            <a:ext cx="8893175" cy="1944687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>
              <a:lnSpc>
                <a:spcPct val="140000"/>
              </a:lnSpc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(2) </a:t>
            </a:r>
            <a:r>
              <a:rPr lang="zh-CN" alt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已知                                  </a:t>
            </a: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与</a:t>
            </a: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的大小关系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endParaRPr lang="en-US" altLang="zh-CN" sz="32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并说明理由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32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aphicFrame>
        <p:nvGraphicFramePr>
          <p:cNvPr id="15365" name="对象 15364"/>
          <p:cNvGraphicFramePr>
            <a:graphicFrameLocks noChangeAspect="1"/>
          </p:cNvGraphicFramePr>
          <p:nvPr/>
        </p:nvGraphicFramePr>
        <p:xfrm>
          <a:off x="3221038" y="2492375"/>
          <a:ext cx="3384550" cy="1119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4" imgW="1183005" imgH="394335" progId="Equation.3">
                  <p:embed/>
                </p:oleObj>
              </mc:Choice>
              <mc:Fallback>
                <p:oleObj name="" r:id="rId4" imgW="1183005" imgH="394335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221038" y="2492375"/>
                        <a:ext cx="3384550" cy="11191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6" name="矩形 15365"/>
          <p:cNvSpPr/>
          <p:nvPr/>
        </p:nvSpPr>
        <p:spPr>
          <a:xfrm>
            <a:off x="1636713" y="4149725"/>
            <a:ext cx="8715375" cy="1944688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>
              <a:lnSpc>
                <a:spcPct val="140000"/>
              </a:lnSpc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(3) </a:t>
            </a:r>
            <a:r>
              <a:rPr lang="zh-CN" alt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已知                              </a:t>
            </a: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能得到什么结论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? </a:t>
            </a:r>
            <a:endParaRPr lang="en-US" altLang="zh-CN" sz="32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请说明理由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endParaRPr lang="en-US" altLang="zh-CN" sz="3200" b="1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aphicFrame>
        <p:nvGraphicFramePr>
          <p:cNvPr id="15367" name="对象 15366"/>
          <p:cNvGraphicFramePr>
            <a:graphicFrameLocks noChangeAspect="1"/>
          </p:cNvGraphicFramePr>
          <p:nvPr/>
        </p:nvGraphicFramePr>
        <p:xfrm>
          <a:off x="3149600" y="3997325"/>
          <a:ext cx="2879725" cy="1160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6" imgW="852170" imgH="394335" progId="Equation.3">
                  <p:embed/>
                </p:oleObj>
              </mc:Choice>
              <mc:Fallback>
                <p:oleObj name="" r:id="rId6" imgW="852170" imgH="394335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149600" y="3997325"/>
                        <a:ext cx="2879725" cy="11604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4" grpId="0"/>
      <p:bldP spid="1536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5" name="矩形 13314"/>
          <p:cNvSpPr/>
          <p:nvPr/>
        </p:nvSpPr>
        <p:spPr>
          <a:xfrm>
            <a:off x="790575" y="1931988"/>
            <a:ext cx="94996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lvl="0" fontAlgn="base">
              <a:buClr>
                <a:srgbClr val="000000"/>
              </a:buClr>
            </a:pPr>
            <a:r>
              <a:rPr lang="zh-CN" altLang="en-US" sz="3200" b="1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两个正数的</a:t>
            </a:r>
            <a:r>
              <a:rPr lang="zh-CN" altLang="en-US" sz="3200" b="1" strike="noStrike" noProof="1">
                <a:solidFill>
                  <a:srgbClr val="F71605"/>
                </a:solidFill>
                <a:latin typeface="Arial" panose="020B0604020202020204" pitchFamily="34" charset="0"/>
                <a:ea typeface="黑体" panose="02010609060101010101" charset="-122"/>
                <a:cs typeface="+mn-ea"/>
              </a:rPr>
              <a:t>算术平均数</a:t>
            </a:r>
            <a:r>
              <a:rPr lang="zh-CN" altLang="en-US" sz="3200" b="1" i="1" u="sng" strike="noStrike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charset="-122"/>
                <a:cs typeface="+mn-ea"/>
              </a:rPr>
              <a:t>不小于</a:t>
            </a:r>
            <a:r>
              <a:rPr lang="zh-CN" altLang="en-US" sz="3200" b="1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它们的</a:t>
            </a:r>
            <a:r>
              <a:rPr lang="zh-CN" altLang="en-US" sz="3200" b="1" strike="noStrike" noProof="1">
                <a:solidFill>
                  <a:srgbClr val="DA22B7"/>
                </a:solidFill>
                <a:latin typeface="黑体" panose="02010609060101010101" charset="-122"/>
                <a:ea typeface="黑体" panose="02010609060101010101" charset="-122"/>
                <a:cs typeface="+mn-ea"/>
              </a:rPr>
              <a:t>几何平均数</a:t>
            </a:r>
            <a:r>
              <a:rPr lang="en-US" altLang="zh-CN" sz="3200" b="1" strike="noStrike" noProof="1">
                <a:solidFill>
                  <a:srgbClr val="DA22B7"/>
                </a:solidFill>
                <a:latin typeface="黑体" panose="02010609060101010101" charset="-122"/>
                <a:ea typeface="黑体" panose="02010609060101010101" charset="-122"/>
                <a:cs typeface="+mn-ea"/>
              </a:rPr>
              <a:t>.</a:t>
            </a:r>
            <a:endParaRPr lang="en-US" altLang="zh-CN" sz="3200" b="1" strike="noStrike" noProof="1">
              <a:solidFill>
                <a:srgbClr val="DA22B7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3317" name="矩形 13316"/>
          <p:cNvSpPr/>
          <p:nvPr/>
        </p:nvSpPr>
        <p:spPr>
          <a:xfrm>
            <a:off x="572135" y="3402013"/>
            <a:ext cx="1152144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 anchorCtr="0">
            <a:spAutoFit/>
          </a:bodyPr>
          <a:p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⑴  </a:t>
            </a:r>
            <a:r>
              <a:rPr lang="en-US" altLang="zh-CN" sz="36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zh-CN" altLang="en-US" sz="36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lang="en-US" altLang="zh-CN" sz="36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b</a:t>
            </a:r>
            <a:r>
              <a:rPr lang="zh-CN" alt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是两个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正</a:t>
            </a:r>
            <a:r>
              <a:rPr lang="zh-CN" alt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数（</a:t>
            </a: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2</a:t>
            </a:r>
            <a:r>
              <a:rPr lang="zh-CN" alt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）积或和为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定</a:t>
            </a:r>
            <a:r>
              <a:rPr lang="zh-CN" alt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值</a:t>
            </a:r>
            <a:r>
              <a:rPr lang="en-US" altLang="zh-CN" sz="1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. </a:t>
            </a:r>
            <a:r>
              <a:rPr lang="zh-CN" alt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（</a:t>
            </a: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3</a:t>
            </a:r>
            <a:r>
              <a:rPr lang="zh-CN" alt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）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等</a:t>
            </a:r>
            <a:r>
              <a:rPr lang="zh-CN" alt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号成立的条件</a:t>
            </a:r>
            <a:endParaRPr lang="zh-CN" altLang="en-US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3319" name="矩形 13318"/>
          <p:cNvSpPr/>
          <p:nvPr/>
        </p:nvSpPr>
        <p:spPr>
          <a:xfrm>
            <a:off x="827088" y="2638108"/>
            <a:ext cx="8066087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3600" b="1">
                <a:solidFill>
                  <a:srgbClr val="F71605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3.</a:t>
            </a:r>
            <a:r>
              <a:rPr lang="zh-CN" altLang="en-US" sz="3600" b="1">
                <a:solidFill>
                  <a:srgbClr val="F71605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正用、逆用，注意成立的条件</a:t>
            </a:r>
            <a:endParaRPr lang="zh-CN" altLang="en-US" sz="3600" b="1">
              <a:solidFill>
                <a:srgbClr val="F71605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320" name="矩形 13319"/>
          <p:cNvSpPr/>
          <p:nvPr/>
        </p:nvSpPr>
        <p:spPr>
          <a:xfrm>
            <a:off x="827088" y="4297045"/>
            <a:ext cx="20129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latin typeface="隶书" panose="02010509060101010101" pitchFamily="49" charset="-122"/>
                <a:ea typeface="隶书" panose="02010509060101010101" pitchFamily="49" charset="-122"/>
              </a:rPr>
              <a:t>4.</a:t>
            </a:r>
            <a:r>
              <a:rPr lang="zh-CN" altLang="en-US" sz="3600" b="1">
                <a:latin typeface="隶书" panose="02010509060101010101" pitchFamily="49" charset="-122"/>
                <a:ea typeface="隶书" panose="02010509060101010101" pitchFamily="49" charset="-122"/>
              </a:rPr>
              <a:t>变形用</a:t>
            </a:r>
            <a:endParaRPr lang="zh-CN" altLang="en-US" sz="36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296" name="矩形 13320"/>
          <p:cNvSpPr/>
          <p:nvPr/>
        </p:nvSpPr>
        <p:spPr>
          <a:xfrm>
            <a:off x="827088" y="1087755"/>
            <a:ext cx="55435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en-US" altLang="zh-CN" sz="3600" b="1">
                <a:latin typeface="隶书" panose="02010509060101010101" pitchFamily="49" charset="-122"/>
                <a:ea typeface="隶书" panose="02010509060101010101" pitchFamily="49" charset="-122"/>
              </a:rPr>
              <a:t>. </a:t>
            </a:r>
            <a:r>
              <a:rPr lang="zh-CN" altLang="en-US" sz="3600" b="1">
                <a:latin typeface="隶书" panose="02010509060101010101" pitchFamily="49" charset="-122"/>
                <a:ea typeface="隶书" panose="02010509060101010101" pitchFamily="49" charset="-122"/>
              </a:rPr>
              <a:t>基本不等式可以叙述为</a:t>
            </a:r>
            <a:r>
              <a:rPr lang="en-US" altLang="zh-CN" b="1">
                <a:latin typeface="Arial" panose="020B0604020202020204" pitchFamily="34" charset="0"/>
                <a:ea typeface="宋体" panose="02010600030101010101" pitchFamily="2" charset="-122"/>
              </a:rPr>
              <a:t>:</a:t>
            </a:r>
            <a:endParaRPr lang="en-US" altLang="zh-CN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3322" name="对象 13321"/>
          <p:cNvGraphicFramePr>
            <a:graphicFrameLocks noChangeAspect="1"/>
          </p:cNvGraphicFramePr>
          <p:nvPr/>
        </p:nvGraphicFramePr>
        <p:xfrm>
          <a:off x="2771775" y="4449445"/>
          <a:ext cx="5184775" cy="1557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2" imgW="1841500" imgH="469900" progId="Equation.3">
                  <p:embed/>
                </p:oleObj>
              </mc:Choice>
              <mc:Fallback>
                <p:oleObj name="" r:id="rId2" imgW="1841500" imgH="46990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771775" y="4449445"/>
                        <a:ext cx="5184775" cy="1557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9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9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133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1" name="矩形 16385"/>
          <p:cNvSpPr/>
          <p:nvPr/>
        </p:nvSpPr>
        <p:spPr>
          <a:xfrm>
            <a:off x="1560513" y="4128135"/>
            <a:ext cx="5943600" cy="13716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just"/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</a:rPr>
              <a:t>其中成立的是</a:t>
            </a:r>
            <a:r>
              <a:rPr lang="zh-CN" altLang="en-US" sz="2800" b="1" u="sng">
                <a:latin typeface="Times New Roman" panose="02020603050405020304" charset="0"/>
                <a:ea typeface="宋体" panose="02010600030101010101" pitchFamily="2" charset="-122"/>
              </a:rPr>
              <a:t>              </a:t>
            </a: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</a:rPr>
              <a:t>                        </a:t>
            </a:r>
            <a:endParaRPr lang="zh-CN" altLang="en-US" sz="2800" b="1" u="sng">
              <a:latin typeface="Times New Roman" panose="02020603050405020304" charset="0"/>
              <a:ea typeface="宋体" panose="02010600030101010101" pitchFamily="2" charset="-122"/>
            </a:endParaRPr>
          </a:p>
          <a:p>
            <a:pPr algn="just"/>
            <a:endParaRPr lang="zh-CN" altLang="en-US" sz="28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 algn="just"/>
            <a:endParaRPr lang="zh-CN" altLang="en-US" sz="28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5364" name="矩形 16389"/>
          <p:cNvSpPr/>
          <p:nvPr/>
        </p:nvSpPr>
        <p:spPr>
          <a:xfrm>
            <a:off x="1228090" y="1238885"/>
            <a:ext cx="888873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just"/>
            <a:r>
              <a:rPr lang="zh-CN" altLang="en-US" sz="4000" b="1">
                <a:solidFill>
                  <a:srgbClr val="FF3300"/>
                </a:solidFill>
                <a:latin typeface="Times New Roman" panose="02020603050405020304" charset="0"/>
                <a:ea typeface="宋体" panose="02010600030101010101" pitchFamily="2" charset="-122"/>
              </a:rPr>
              <a:t>练习</a:t>
            </a:r>
            <a:r>
              <a:rPr lang="en-US" altLang="zh-CN" sz="4000" b="1">
                <a:solidFill>
                  <a:srgbClr val="FF3300"/>
                </a:solidFill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altLang="en-US" sz="4000" b="1">
                <a:solidFill>
                  <a:srgbClr val="FF3300"/>
                </a:solidFill>
                <a:latin typeface="Times New Roman" panose="02020603050405020304" charset="0"/>
                <a:ea typeface="宋体" panose="02010600030101010101" pitchFamily="2" charset="-122"/>
              </a:rPr>
              <a:t>：</a:t>
            </a: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</a:rPr>
              <a:t>设</a:t>
            </a:r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</a:rPr>
              <a:t>a&gt;0</a:t>
            </a: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</a:rPr>
              <a:t>，</a:t>
            </a:r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</a:rPr>
              <a:t>b&gt;0</a:t>
            </a:r>
            <a:r>
              <a:rPr lang="zh-CN" altLang="en-US" sz="2800" b="1">
                <a:latin typeface="Times New Roman" panose="02020603050405020304" charset="0"/>
                <a:ea typeface="宋体" panose="02010600030101010101" pitchFamily="2" charset="-122"/>
              </a:rPr>
              <a:t>，给出下列不等式</a:t>
            </a:r>
            <a:endParaRPr lang="zh-CN" altLang="en-US" sz="2800" b="1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graphicFrame>
        <p:nvGraphicFramePr>
          <p:cNvPr id="15365" name="内容占位符 16390"/>
          <p:cNvGraphicFramePr>
            <a:graphicFrameLocks noGrp="1" noChangeAspect="1"/>
          </p:cNvGraphicFramePr>
          <p:nvPr>
            <p:ph sz="quarter" idx="1"/>
          </p:nvPr>
        </p:nvGraphicFramePr>
        <p:xfrm>
          <a:off x="1804035" y="1743710"/>
          <a:ext cx="2348865" cy="11563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2" imgW="750570" imgH="394335" progId="Equation.3">
                  <p:embed/>
                </p:oleObj>
              </mc:Choice>
              <mc:Fallback>
                <p:oleObj name="" r:id="rId2" imgW="750570" imgH="394335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804035" y="1743710"/>
                        <a:ext cx="2348865" cy="115633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6" name="内容占位符 16391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5074920" y="1802130"/>
          <a:ext cx="3805555" cy="11252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4" imgW="1297940" imgH="394335" progId="Equation.3">
                  <p:embed/>
                </p:oleObj>
              </mc:Choice>
              <mc:Fallback>
                <p:oleObj name="" r:id="rId4" imgW="1297940" imgH="394335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074920" y="1802130"/>
                        <a:ext cx="3805555" cy="112522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7" name="内容占位符 16392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1732598" y="2825750"/>
          <a:ext cx="2801937" cy="1195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6" imgW="1285240" imgH="394335" progId="Equation.3">
                  <p:embed/>
                </p:oleObj>
              </mc:Choice>
              <mc:Fallback>
                <p:oleObj name="" r:id="rId6" imgW="1285240" imgH="394335" progId="Equation.3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732598" y="2825750"/>
                        <a:ext cx="2801937" cy="1195388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8" name="内容占位符 16393"/>
          <p:cNvGraphicFramePr>
            <a:graphicFrameLocks noGrp="1" noChangeAspect="1"/>
          </p:cNvGraphicFramePr>
          <p:nvPr>
            <p:ph sz="quarter" idx="4"/>
          </p:nvPr>
        </p:nvGraphicFramePr>
        <p:xfrm>
          <a:off x="5125085" y="2910840"/>
          <a:ext cx="3016250" cy="10972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8" imgW="1336040" imgH="394335" progId="Equation.3">
                  <p:embed/>
                </p:oleObj>
              </mc:Choice>
              <mc:Fallback>
                <p:oleObj name="" r:id="rId8" imgW="1336040" imgH="394335" progId="Equation.3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125085" y="2910840"/>
                        <a:ext cx="3016250" cy="109728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401" name="文本框 16400"/>
          <p:cNvSpPr txBox="1"/>
          <p:nvPr/>
        </p:nvSpPr>
        <p:spPr>
          <a:xfrm>
            <a:off x="4152900" y="4128135"/>
            <a:ext cx="3671888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3300"/>
                </a:solidFill>
                <a:latin typeface="Times New Roman" panose="02020603050405020304" charset="0"/>
                <a:ea typeface="宋体" panose="02010600030101010101" pitchFamily="2" charset="-122"/>
              </a:rPr>
              <a:t>（</a:t>
            </a:r>
            <a:r>
              <a:rPr lang="en-US" altLang="zh-CN" sz="3200" b="1">
                <a:solidFill>
                  <a:srgbClr val="FF3300"/>
                </a:solidFill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altLang="en-US" sz="3200" b="1">
                <a:solidFill>
                  <a:srgbClr val="FF3300"/>
                </a:solidFill>
                <a:latin typeface="Times New Roman" panose="02020603050405020304" charset="0"/>
                <a:ea typeface="宋体" panose="02010600030101010101" pitchFamily="2" charset="-122"/>
              </a:rPr>
              <a:t>）（</a:t>
            </a:r>
            <a:r>
              <a:rPr lang="en-US" altLang="zh-CN" sz="3200" b="1">
                <a:solidFill>
                  <a:srgbClr val="FF3300"/>
                </a:solidFill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zh-CN" altLang="en-US" sz="3200" b="1">
                <a:solidFill>
                  <a:srgbClr val="FF3300"/>
                </a:solidFill>
                <a:latin typeface="Times New Roman" panose="02020603050405020304" charset="0"/>
                <a:ea typeface="宋体" panose="02010600030101010101" pitchFamily="2" charset="-122"/>
              </a:rPr>
              <a:t>）（</a:t>
            </a:r>
            <a:r>
              <a:rPr lang="en-US" altLang="zh-CN" sz="3200" b="1">
                <a:solidFill>
                  <a:srgbClr val="FF3300"/>
                </a:solidFill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zh-CN" altLang="en-US" sz="3200" b="1">
                <a:solidFill>
                  <a:srgbClr val="FF3300"/>
                </a:solidFill>
                <a:latin typeface="Times New Roman" panose="02020603050405020304" charset="0"/>
                <a:ea typeface="宋体" panose="02010600030101010101" pitchFamily="2" charset="-122"/>
              </a:rPr>
              <a:t>）</a:t>
            </a:r>
            <a:endParaRPr lang="zh-CN" altLang="en-US" sz="3200" b="1">
              <a:solidFill>
                <a:srgbClr val="FF3300"/>
              </a:solidFill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5376" name="直接连接符 16401"/>
          <p:cNvSpPr/>
          <p:nvPr/>
        </p:nvSpPr>
        <p:spPr>
          <a:xfrm>
            <a:off x="3792538" y="4631373"/>
            <a:ext cx="417671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1505" name="Object 2"/>
          <p:cNvGraphicFramePr>
            <a:graphicFrameLocks noChangeAspect="1"/>
          </p:cNvGraphicFramePr>
          <p:nvPr/>
        </p:nvGraphicFramePr>
        <p:xfrm>
          <a:off x="1260475" y="1089978"/>
          <a:ext cx="6089650" cy="207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2" imgW="2540000" imgH="863600" progId="Equation.DSMT4">
                  <p:embed/>
                </p:oleObj>
              </mc:Choice>
              <mc:Fallback>
                <p:oleObj name="" r:id="rId2" imgW="2540000" imgH="863600" progId="Equation.DSMT4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260475" y="1089978"/>
                        <a:ext cx="6089650" cy="2070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6" name="Object 3"/>
          <p:cNvGraphicFramePr>
            <a:graphicFrameLocks noChangeAspect="1"/>
          </p:cNvGraphicFramePr>
          <p:nvPr/>
        </p:nvGraphicFramePr>
        <p:xfrm>
          <a:off x="1131888" y="3895090"/>
          <a:ext cx="7224712" cy="906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4" imgW="3136900" imgH="393700" progId="Equation.DSMT4">
                  <p:embed/>
                </p:oleObj>
              </mc:Choice>
              <mc:Fallback>
                <p:oleObj name="" r:id="rId4" imgW="3136900" imgH="393700" progId="Equation.DSMT4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131888" y="3895090"/>
                        <a:ext cx="7224712" cy="9064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439" name="Text Box 15"/>
          <p:cNvSpPr txBox="1">
            <a:spLocks noChangeArrowheads="1"/>
          </p:cNvSpPr>
          <p:nvPr/>
        </p:nvSpPr>
        <p:spPr bwMode="auto">
          <a:xfrm>
            <a:off x="5435600" y="2672715"/>
            <a:ext cx="642938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×</a:t>
            </a:r>
            <a:endParaRPr kumimoji="0" lang="en-US" altLang="zh-CN" sz="3600" b="1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103438" name="Text Box 14"/>
          <p:cNvSpPr txBox="1">
            <a:spLocks noChangeArrowheads="1"/>
          </p:cNvSpPr>
          <p:nvPr/>
        </p:nvSpPr>
        <p:spPr bwMode="auto">
          <a:xfrm>
            <a:off x="5580063" y="5049203"/>
            <a:ext cx="9366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√</a:t>
            </a:r>
            <a:endParaRPr kumimoji="0" lang="en-US" altLang="zh-CN" sz="3600" b="1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  <a:sym typeface="+mn-ea"/>
            </a:endParaRPr>
          </a:p>
        </p:txBody>
      </p:sp>
      <p:graphicFrame>
        <p:nvGraphicFramePr>
          <p:cNvPr id="41992" name="Object 8"/>
          <p:cNvGraphicFramePr>
            <a:graphicFrameLocks noChangeAspect="1"/>
          </p:cNvGraphicFramePr>
          <p:nvPr/>
        </p:nvGraphicFramePr>
        <p:xfrm>
          <a:off x="2124075" y="3626803"/>
          <a:ext cx="974725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6" imgW="354965" imgH="177800" progId="Equation.DSMT4">
                  <p:embed/>
                </p:oleObj>
              </mc:Choice>
              <mc:Fallback>
                <p:oleObj name="" r:id="rId6" imgW="354965" imgH="177800" progId="Equation.DSMT4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124075" y="3626803"/>
                        <a:ext cx="974725" cy="4873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 Box 14"/>
          <p:cNvSpPr txBox="1">
            <a:spLocks noChangeArrowheads="1"/>
          </p:cNvSpPr>
          <p:nvPr/>
        </p:nvSpPr>
        <p:spPr bwMode="auto">
          <a:xfrm>
            <a:off x="3490913" y="3544253"/>
            <a:ext cx="9366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√</a:t>
            </a:r>
            <a:endParaRPr kumimoji="0" lang="en-US" altLang="zh-CN" sz="3600" b="1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  <a:sym typeface="+mn-ea"/>
            </a:endParaRPr>
          </a:p>
        </p:txBody>
      </p:sp>
      <p:graphicFrame>
        <p:nvGraphicFramePr>
          <p:cNvPr id="21511" name="Object 10"/>
          <p:cNvGraphicFramePr>
            <a:graphicFrameLocks noChangeAspect="1"/>
          </p:cNvGraphicFramePr>
          <p:nvPr/>
        </p:nvGraphicFramePr>
        <p:xfrm>
          <a:off x="1989138" y="2601278"/>
          <a:ext cx="2870200" cy="93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8" imgW="1205865" imgH="393700" progId="Equation.DSMT4">
                  <p:embed/>
                </p:oleObj>
              </mc:Choice>
              <mc:Fallback>
                <p:oleObj name="" r:id="rId8" imgW="1205865" imgH="393700" progId="Equation.DSMT4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989138" y="2601278"/>
                        <a:ext cx="2870200" cy="936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12" name="Object 11"/>
          <p:cNvGraphicFramePr>
            <a:graphicFrameLocks noChangeAspect="1"/>
          </p:cNvGraphicFramePr>
          <p:nvPr/>
        </p:nvGraphicFramePr>
        <p:xfrm>
          <a:off x="1981200" y="4847908"/>
          <a:ext cx="3454400" cy="930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10" imgW="1459865" imgH="393700" progId="Equation.DSMT4">
                  <p:embed/>
                </p:oleObj>
              </mc:Choice>
              <mc:Fallback>
                <p:oleObj name="" r:id="rId10" imgW="1459865" imgH="393700" progId="Equation.DSMT4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981200" y="4847908"/>
                        <a:ext cx="3454400" cy="930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996" name="Text Box 12"/>
          <p:cNvSpPr txBox="1"/>
          <p:nvPr/>
        </p:nvSpPr>
        <p:spPr>
          <a:xfrm>
            <a:off x="2195513" y="5776278"/>
            <a:ext cx="25209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FF00FF"/>
                </a:solidFill>
                <a:latin typeface="宋体" panose="02010600030101010101" pitchFamily="2" charset="-122"/>
              </a:rPr>
              <a:t>和定积最大</a:t>
            </a:r>
            <a:endParaRPr lang="zh-CN" altLang="en-US" sz="2800" b="1" dirty="0">
              <a:solidFill>
                <a:srgbClr val="FF00FF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03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3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3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4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39" grpId="0" bldLvl="0" animBg="1"/>
      <p:bldP spid="103438" grpId="0"/>
      <p:bldP spid="2" grpId="0"/>
      <p:bldP spid="4199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29" name="Text Box 84"/>
          <p:cNvSpPr txBox="1"/>
          <p:nvPr/>
        </p:nvSpPr>
        <p:spPr>
          <a:xfrm>
            <a:off x="1547178" y="1856105"/>
            <a:ext cx="7146925" cy="147129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例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  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已知 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a&gt;0,b&gt;0,a+b=1,                              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>
              <a:lnSpc>
                <a:spcPct val="22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求证：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22531" name="Object 81"/>
          <p:cNvGraphicFramePr>
            <a:graphicFrameLocks noChangeAspect="1"/>
          </p:cNvGraphicFramePr>
          <p:nvPr/>
        </p:nvGraphicFramePr>
        <p:xfrm>
          <a:off x="2783840" y="2503170"/>
          <a:ext cx="2813685" cy="10236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2" imgW="1078865" imgH="393700" progId="Equation.DSMT4">
                  <p:embed/>
                </p:oleObj>
              </mc:Choice>
              <mc:Fallback>
                <p:oleObj name="" r:id="rId2" imgW="1078865" imgH="393700" progId="Equation.DSMT4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783840" y="2503170"/>
                        <a:ext cx="2813685" cy="10236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6866" name="Text Box 82"/>
          <p:cNvSpPr txBox="1"/>
          <p:nvPr/>
        </p:nvSpPr>
        <p:spPr>
          <a:xfrm>
            <a:off x="1599565" y="3395980"/>
            <a:ext cx="7986713" cy="2657475"/>
          </a:xfrm>
          <a:prstGeom prst="rect">
            <a:avLst/>
          </a:prstGeom>
          <a:noFill/>
          <a:ln w="9525">
            <a:noFill/>
          </a:ln>
        </p:spPr>
        <p:txBody>
          <a:bodyPr anchor="b" anchorCtr="0">
            <a:spAutoFit/>
          </a:bodyPr>
          <a:p>
            <a:r>
              <a:rPr lang="en-US" altLang="zh-CN" sz="2800" b="1">
                <a:solidFill>
                  <a:srgbClr val="CC00FF"/>
                </a:solidFill>
                <a:latin typeface="楷体_GB2312" pitchFamily="49" charset="-122"/>
                <a:ea typeface="楷体_GB2312" pitchFamily="49" charset="-122"/>
              </a:rPr>
              <a:t>【</a:t>
            </a:r>
            <a:r>
              <a:rPr lang="zh-CN" altLang="en-US" sz="2800" b="1" dirty="0">
                <a:solidFill>
                  <a:srgbClr val="CC00FF"/>
                </a:solidFill>
                <a:latin typeface="楷体_GB2312" pitchFamily="49" charset="-122"/>
                <a:ea typeface="楷体_GB2312" pitchFamily="49" charset="-122"/>
              </a:rPr>
              <a:t>解题关键</a:t>
            </a:r>
            <a:r>
              <a:rPr lang="en-US" altLang="zh-CN" sz="2800" b="1">
                <a:solidFill>
                  <a:srgbClr val="CC00FF"/>
                </a:solidFill>
                <a:latin typeface="楷体_GB2312" pitchFamily="49" charset="-122"/>
                <a:ea typeface="楷体_GB2312" pitchFamily="49" charset="-122"/>
              </a:rPr>
              <a:t>】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由于不等式左边含字母</a:t>
            </a:r>
            <a:r>
              <a:rPr lang="en-US" altLang="zh-CN" sz="2800" b="1" err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a,b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，右边无字母，直接使用基本不等式，既无法约掉字母，不等号方向又不对，因</a:t>
            </a:r>
            <a:r>
              <a:rPr lang="en-US" altLang="zh-CN" sz="2800" b="1" err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a+b</a:t>
            </a: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=1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，能否把左边展开，实现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楷体_GB2312" pitchFamily="49" charset="-122"/>
              </a:rPr>
              <a:t>“</a:t>
            </a: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楷体_GB2312" pitchFamily="49" charset="-122"/>
              </a:rPr>
              <a:t>”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的代换？</a:t>
            </a:r>
            <a:endParaRPr lang="zh-CN" altLang="en-US" sz="28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2533" name="Text Box 8"/>
          <p:cNvSpPr txBox="1"/>
          <p:nvPr/>
        </p:nvSpPr>
        <p:spPr>
          <a:xfrm>
            <a:off x="1340803" y="1133793"/>
            <a:ext cx="81788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利用基本不等式证明简单的不等式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86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8673" name="Object 3"/>
          <p:cNvGraphicFramePr>
            <a:graphicFrameLocks noChangeAspect="1"/>
          </p:cNvGraphicFramePr>
          <p:nvPr/>
        </p:nvGraphicFramePr>
        <p:xfrm>
          <a:off x="1310640" y="1158558"/>
          <a:ext cx="7766050" cy="300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2" imgW="7891145" imgH="3054350" progId="Word.Document.8">
                  <p:embed/>
                </p:oleObj>
              </mc:Choice>
              <mc:Fallback>
                <p:oleObj name="" r:id="rId2" imgW="7891145" imgH="3054350" progId="Word.Document.8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310640" y="1158558"/>
                        <a:ext cx="7766050" cy="3005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108" name="Object 4"/>
          <p:cNvGraphicFramePr>
            <a:graphicFrameLocks noChangeAspect="1"/>
          </p:cNvGraphicFramePr>
          <p:nvPr/>
        </p:nvGraphicFramePr>
        <p:xfrm>
          <a:off x="1101090" y="3703320"/>
          <a:ext cx="7861300" cy="3371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4" imgW="7900670" imgH="3387725" progId="Word.Document.8">
                  <p:embed/>
                </p:oleObj>
              </mc:Choice>
              <mc:Fallback>
                <p:oleObj name="" r:id="rId4" imgW="7900670" imgH="3387725" progId="Word.Document.8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101090" y="3703320"/>
                        <a:ext cx="7861300" cy="3371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110" name="Rectangle 6"/>
          <p:cNvSpPr/>
          <p:nvPr/>
        </p:nvSpPr>
        <p:spPr>
          <a:xfrm>
            <a:off x="2950528" y="1657668"/>
            <a:ext cx="363537" cy="7334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</a:rPr>
              <a:t>B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3793" name="Object 18"/>
          <p:cNvGraphicFramePr>
            <a:graphicFrameLocks noChangeAspect="1"/>
          </p:cNvGraphicFramePr>
          <p:nvPr/>
        </p:nvGraphicFramePr>
        <p:xfrm>
          <a:off x="1613535" y="875030"/>
          <a:ext cx="8097520" cy="20916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2" name="" r:id="rId2" imgW="3828415" imgH="975360" progId="Word.Document.8">
                  <p:embed/>
                </p:oleObj>
              </mc:Choice>
              <mc:Fallback>
                <p:oleObj name="" r:id="rId2" imgW="3828415" imgH="975360" progId="Word.Document.8">
                  <p:embed/>
                  <p:pic>
                    <p:nvPicPr>
                      <p:cNvPr id="0" name="图片 3111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613535" y="875030"/>
                        <a:ext cx="8097520" cy="20916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59" name="Object 19"/>
          <p:cNvGraphicFramePr>
            <a:graphicFrameLocks noChangeAspect="1"/>
          </p:cNvGraphicFramePr>
          <p:nvPr/>
        </p:nvGraphicFramePr>
        <p:xfrm>
          <a:off x="1681480" y="2259330"/>
          <a:ext cx="8178165" cy="27425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3" name="" r:id="rId4" imgW="5067300" imgH="1676400" progId="Word.Document.8">
                  <p:embed/>
                </p:oleObj>
              </mc:Choice>
              <mc:Fallback>
                <p:oleObj name="" r:id="rId4" imgW="5067300" imgH="1676400" progId="Word.Document.8">
                  <p:embed/>
                  <p:pic>
                    <p:nvPicPr>
                      <p:cNvPr id="0" name="图片 3112"/>
                      <p:cNvPicPr/>
                      <p:nvPr/>
                    </p:nvPicPr>
                    <p:blipFill>
                      <a:blip r:embed="rId5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681480" y="2259330"/>
                        <a:ext cx="8178165" cy="274256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0" name="Object 20"/>
          <p:cNvGraphicFramePr>
            <a:graphicFrameLocks noChangeAspect="1"/>
          </p:cNvGraphicFramePr>
          <p:nvPr/>
        </p:nvGraphicFramePr>
        <p:xfrm>
          <a:off x="1570355" y="4752975"/>
          <a:ext cx="7966075" cy="1773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4" name="" r:id="rId6" imgW="4737100" imgH="1028700" progId="Word.Document.8">
                  <p:embed/>
                </p:oleObj>
              </mc:Choice>
              <mc:Fallback>
                <p:oleObj name="" r:id="rId6" imgW="4737100" imgH="1028700" progId="Word.Document.8">
                  <p:embed/>
                  <p:pic>
                    <p:nvPicPr>
                      <p:cNvPr id="0" name="图片 3113"/>
                      <p:cNvPicPr/>
                      <p:nvPr/>
                    </p:nvPicPr>
                    <p:blipFill>
                      <a:blip r:embed="rId7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570355" y="4752975"/>
                        <a:ext cx="7966075" cy="17732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1508760" y="1180465"/>
            <a:ext cx="511810" cy="70675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en-US" altLang="zh-CN" sz="4000">
                <a:latin typeface="Times New Roman" panose="02020603050405020304" charset="0"/>
                <a:cs typeface="Times New Roman" panose="02020603050405020304" charset="0"/>
              </a:rPr>
              <a:t>4.</a:t>
            </a:r>
            <a:endParaRPr lang="en-US" altLang="zh-CN" sz="40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4817" name="Object 2"/>
          <p:cNvGraphicFramePr>
            <a:graphicFrameLocks noChangeAspect="1"/>
          </p:cNvGraphicFramePr>
          <p:nvPr/>
        </p:nvGraphicFramePr>
        <p:xfrm>
          <a:off x="1025525" y="1114425"/>
          <a:ext cx="7810500" cy="111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2" imgW="7891145" imgH="1132205" progId="Word.Document.8">
                  <p:embed/>
                </p:oleObj>
              </mc:Choice>
              <mc:Fallback>
                <p:oleObj name="" r:id="rId2" imgW="7891145" imgH="1132205" progId="Word.Document.8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25525" y="1114425"/>
                        <a:ext cx="7810500" cy="1114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131" name="Object 3"/>
          <p:cNvGraphicFramePr>
            <a:graphicFrameLocks noChangeAspect="1"/>
          </p:cNvGraphicFramePr>
          <p:nvPr/>
        </p:nvGraphicFramePr>
        <p:xfrm>
          <a:off x="1025525" y="2647950"/>
          <a:ext cx="7861300" cy="2232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4" imgW="7900670" imgH="2249170" progId="Word.Document.8">
                  <p:embed/>
                </p:oleObj>
              </mc:Choice>
              <mc:Fallback>
                <p:oleObj name="" r:id="rId4" imgW="7900670" imgH="2249170" progId="Word.Document.8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25525" y="2647950"/>
                        <a:ext cx="7861300" cy="2232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1508760" y="1180465"/>
            <a:ext cx="511810" cy="70675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en-US" altLang="zh-CN" sz="4000">
                <a:latin typeface="Times New Roman" panose="02020603050405020304" charset="0"/>
                <a:cs typeface="Times New Roman" panose="02020603050405020304" charset="0"/>
              </a:rPr>
              <a:t>5.</a:t>
            </a:r>
            <a:endParaRPr lang="en-US" altLang="zh-CN" sz="40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1" name="Text Box 45"/>
          <p:cNvSpPr txBox="1"/>
          <p:nvPr/>
        </p:nvSpPr>
        <p:spPr>
          <a:xfrm>
            <a:off x="1467168" y="1838325"/>
            <a:ext cx="8061325" cy="733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 algn="ctr"/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1.</a:t>
            </a:r>
            <a:r>
              <a:rPr lang="zh-CN" altLang="zh-CN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两个不等式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2035779" name="Group 67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1879918" y="2572068"/>
          <a:ext cx="7373938" cy="3227388"/>
        </p:xfrm>
        <a:graphic>
          <a:graphicData uri="http://schemas.openxmlformats.org/drawingml/2006/table">
            <a:tbl>
              <a:tblPr/>
              <a:tblGrid>
                <a:gridCol w="2457450"/>
                <a:gridCol w="2459037"/>
                <a:gridCol w="2457450"/>
              </a:tblGrid>
              <a:tr h="518041">
                <a:tc>
                  <a:txBody>
                    <a:bodyPr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01" marB="4570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55466">
                <a:tc>
                  <a:txBody>
                    <a:bodyPr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01" marB="4570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53880">
                <a:tc>
                  <a:txBody>
                    <a:bodyPr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01" marB="4570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01" marB="4570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5860" name="Rectangle 65"/>
          <p:cNvSpPr/>
          <p:nvPr/>
        </p:nvSpPr>
        <p:spPr>
          <a:xfrm>
            <a:off x="2152968" y="2578418"/>
            <a:ext cx="195421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lnSpc>
                <a:spcPct val="100000"/>
              </a:lnSpc>
              <a:spcBef>
                <a:spcPct val="2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不等式</a:t>
            </a:r>
            <a:endParaRPr lang="zh-CN" altLang="en-US" sz="24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35861" name="Rectangle 68"/>
          <p:cNvSpPr/>
          <p:nvPr/>
        </p:nvSpPr>
        <p:spPr>
          <a:xfrm>
            <a:off x="4532630" y="2578418"/>
            <a:ext cx="195421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lnSpc>
                <a:spcPct val="100000"/>
              </a:lnSpc>
              <a:spcBef>
                <a:spcPct val="2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内容</a:t>
            </a:r>
            <a:endParaRPr lang="zh-CN" altLang="en-US" sz="24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35862" name="Rectangle 69"/>
          <p:cNvSpPr/>
          <p:nvPr/>
        </p:nvSpPr>
        <p:spPr>
          <a:xfrm>
            <a:off x="6790055" y="2578418"/>
            <a:ext cx="261143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lnSpc>
                <a:spcPct val="100000"/>
              </a:lnSpc>
              <a:spcBef>
                <a:spcPct val="20000"/>
              </a:spcBef>
            </a:pPr>
            <a:r>
              <a:rPr lang="zh-CN" altLang="zh-CN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等号成立条件</a:t>
            </a:r>
            <a:endParaRPr lang="zh-CN" altLang="zh-CN" sz="24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2035782" name="Rectangle 70"/>
          <p:cNvSpPr/>
          <p:nvPr/>
        </p:nvSpPr>
        <p:spPr>
          <a:xfrm>
            <a:off x="2022793" y="3481705"/>
            <a:ext cx="195421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lnSpc>
                <a:spcPct val="100000"/>
              </a:lnSpc>
              <a:spcBef>
                <a:spcPct val="2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重要不等式</a:t>
            </a:r>
            <a:endParaRPr lang="zh-CN" altLang="en-US" sz="24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2035783" name="Rectangle 71"/>
          <p:cNvSpPr/>
          <p:nvPr/>
        </p:nvSpPr>
        <p:spPr>
          <a:xfrm>
            <a:off x="2046605" y="4818380"/>
            <a:ext cx="195421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lnSpc>
                <a:spcPct val="100000"/>
              </a:lnSpc>
              <a:spcBef>
                <a:spcPct val="2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宋体" panose="02010600030101010101" pitchFamily="2" charset="-122"/>
              </a:rPr>
              <a:t>基本不等式</a:t>
            </a:r>
            <a:endParaRPr lang="zh-CN" altLang="en-US" sz="24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2035784" name="Object 72"/>
          <p:cNvGraphicFramePr>
            <a:graphicFrameLocks noChangeAspect="1"/>
          </p:cNvGraphicFramePr>
          <p:nvPr/>
        </p:nvGraphicFramePr>
        <p:xfrm>
          <a:off x="4423410" y="3481070"/>
          <a:ext cx="2331720" cy="4406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5" name="" r:id="rId3" imgW="2311400" imgH="342900" progId="Equation.DSMT4">
                  <p:embed/>
                </p:oleObj>
              </mc:Choice>
              <mc:Fallback>
                <p:oleObj name="" r:id="rId3" imgW="2311400" imgH="342900" progId="Equation.DSMT4">
                  <p:embed/>
                  <p:pic>
                    <p:nvPicPr>
                      <p:cNvPr id="0" name="图片 311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423410" y="3481070"/>
                        <a:ext cx="2331720" cy="4406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35785" name="Rectangle 73"/>
          <p:cNvSpPr/>
          <p:nvPr/>
        </p:nvSpPr>
        <p:spPr>
          <a:xfrm>
            <a:off x="6572568" y="3465830"/>
            <a:ext cx="259873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lnSpc>
                <a:spcPct val="100000"/>
              </a:lnSpc>
              <a:spcBef>
                <a:spcPct val="2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</a:rPr>
              <a:t> “a=b”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时取“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</a:rPr>
              <a:t>=” </a:t>
            </a:r>
            <a:endParaRPr lang="en-US" altLang="zh-CN" sz="24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2035786" name="Object 74"/>
          <p:cNvGraphicFramePr>
            <a:graphicFrameLocks noChangeAspect="1"/>
          </p:cNvGraphicFramePr>
          <p:nvPr/>
        </p:nvGraphicFramePr>
        <p:xfrm>
          <a:off x="4276725" y="4723130"/>
          <a:ext cx="2502535" cy="640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6" name="" r:id="rId5" imgW="2235200" imgH="571500" progId="Equation.DSMT4">
                  <p:embed/>
                </p:oleObj>
              </mc:Choice>
              <mc:Fallback>
                <p:oleObj name="" r:id="rId5" imgW="2235200" imgH="571500" progId="Equation.DSMT4">
                  <p:embed/>
                  <p:pic>
                    <p:nvPicPr>
                      <p:cNvPr id="0" name="图片 311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276725" y="4723130"/>
                        <a:ext cx="2502535" cy="64008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35787" name="Rectangle 75"/>
          <p:cNvSpPr/>
          <p:nvPr/>
        </p:nvSpPr>
        <p:spPr>
          <a:xfrm>
            <a:off x="6599555" y="4791393"/>
            <a:ext cx="259873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lnSpc>
                <a:spcPct val="100000"/>
              </a:lnSpc>
              <a:spcBef>
                <a:spcPct val="2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</a:rPr>
              <a:t> “a=b”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时取“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</a:rPr>
              <a:t>=”</a:t>
            </a:r>
            <a:endParaRPr lang="en-US" altLang="zh-CN" sz="24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pic>
        <p:nvPicPr>
          <p:cNvPr id="35869" name="Picture 30" descr="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80130" y="965200"/>
            <a:ext cx="3811588" cy="8921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35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035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5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035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035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5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035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5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035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35782" grpId="0"/>
      <p:bldP spid="2035783" grpId="0"/>
      <p:bldP spid="2035785" grpId="0"/>
      <p:bldP spid="203578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6865" name="对象 1"/>
          <p:cNvGraphicFramePr>
            <a:graphicFrameLocks noGrp="1" noChangeAspect="1"/>
          </p:cNvGraphicFramePr>
          <p:nvPr/>
        </p:nvGraphicFramePr>
        <p:xfrm>
          <a:off x="1574165" y="1207135"/>
          <a:ext cx="9485630" cy="44684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7" name="" r:id="rId2" imgW="5080000" imgH="2362200" progId="Word.Document.8">
                  <p:embed/>
                </p:oleObj>
              </mc:Choice>
              <mc:Fallback>
                <p:oleObj name="" r:id="rId2" imgW="5080000" imgH="2362200" progId="Word.Document.8">
                  <p:embed/>
                  <p:pic>
                    <p:nvPicPr>
                      <p:cNvPr id="0" name="图片 3116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574165" y="1207135"/>
                        <a:ext cx="9485630" cy="44684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29" name="文本占位符 23553"/>
          <p:cNvSpPr>
            <a:spLocks noGrp="1"/>
          </p:cNvSpPr>
          <p:nvPr>
            <p:ph idx="1"/>
          </p:nvPr>
        </p:nvSpPr>
        <p:spPr>
          <a:xfrm>
            <a:off x="461645" y="1052830"/>
            <a:ext cx="11082655" cy="3886200"/>
          </a:xfrm>
        </p:spPr>
        <p:txBody>
          <a:bodyPr anchor="t" anchorCtr="0"/>
          <a:p>
            <a:pPr algn="l">
              <a:lnSpc>
                <a:spcPct val="140000"/>
              </a:lnSpc>
              <a:buNone/>
            </a:pPr>
            <a:r>
              <a:rPr lang="zh-CN" altLang="en-US" sz="3200" b="1" dirty="0"/>
              <a:t>例</a:t>
            </a:r>
            <a:r>
              <a:rPr lang="en-US" altLang="zh-CN" sz="3200" b="1" dirty="0"/>
              <a:t>1</a:t>
            </a:r>
            <a:r>
              <a:rPr lang="zh-CN" altLang="en-US" sz="3200" b="1" dirty="0"/>
              <a:t>、某工厂要建造一个长方形无盖贮水池，其容积为</a:t>
            </a:r>
            <a:r>
              <a:rPr lang="zh-CN" altLang="en-US" sz="3200" b="1" dirty="0">
                <a:solidFill>
                  <a:srgbClr val="FF3399"/>
                </a:solidFill>
              </a:rPr>
              <a:t>4800</a:t>
            </a:r>
            <a:r>
              <a:rPr lang="zh-CN" altLang="en-US" sz="3200" b="1" dirty="0"/>
              <a:t>立方米，深为</a:t>
            </a:r>
            <a:r>
              <a:rPr lang="zh-CN" altLang="en-US" sz="3200" b="1" dirty="0">
                <a:solidFill>
                  <a:srgbClr val="FF3399"/>
                </a:solidFill>
              </a:rPr>
              <a:t>3</a:t>
            </a:r>
            <a:r>
              <a:rPr lang="zh-CN" altLang="en-US" sz="3200" b="1" dirty="0"/>
              <a:t>米，如果池底每平方米的造价为</a:t>
            </a:r>
            <a:r>
              <a:rPr lang="zh-CN" altLang="en-US" sz="3200" b="1" dirty="0">
                <a:solidFill>
                  <a:srgbClr val="FF3399"/>
                </a:solidFill>
              </a:rPr>
              <a:t>150</a:t>
            </a:r>
            <a:r>
              <a:rPr lang="zh-CN" altLang="en-US" sz="3200" b="1" dirty="0"/>
              <a:t>元，池壁每平方米的造价为</a:t>
            </a:r>
            <a:r>
              <a:rPr lang="zh-CN" altLang="en-US" sz="3200" b="1" dirty="0">
                <a:solidFill>
                  <a:srgbClr val="FF3399"/>
                </a:solidFill>
              </a:rPr>
              <a:t>120</a:t>
            </a:r>
            <a:r>
              <a:rPr lang="zh-CN" altLang="en-US" sz="3200" b="1" dirty="0"/>
              <a:t>元，</a:t>
            </a:r>
            <a:r>
              <a:rPr lang="zh-CN" altLang="en-US" sz="3200" b="1" dirty="0">
                <a:solidFill>
                  <a:srgbClr val="FF3399"/>
                </a:solidFill>
              </a:rPr>
              <a:t>怎样设计水池能使总造价最低？最低造价是多少？</a:t>
            </a:r>
            <a:endParaRPr lang="zh-CN" altLang="en-US" sz="3200" b="1" dirty="0">
              <a:solidFill>
                <a:srgbClr val="FF3399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7" name="文本框 25601"/>
          <p:cNvSpPr txBox="1"/>
          <p:nvPr/>
        </p:nvSpPr>
        <p:spPr>
          <a:xfrm>
            <a:off x="1270318" y="1569403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8" name="文本框 25602"/>
          <p:cNvSpPr txBox="1"/>
          <p:nvPr/>
        </p:nvSpPr>
        <p:spPr>
          <a:xfrm>
            <a:off x="1289368" y="2283778"/>
            <a:ext cx="828040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600">
                <a:solidFill>
                  <a:srgbClr val="FF33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例</a:t>
            </a:r>
            <a:r>
              <a:rPr lang="en-US" altLang="zh-CN" sz="3600">
                <a:solidFill>
                  <a:srgbClr val="FF33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600" b="1">
                <a:solidFill>
                  <a:srgbClr val="FF33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 求函数                                   的最小值</a:t>
            </a:r>
            <a:endParaRPr lang="zh-CN" altLang="en-US" sz="32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24579" name="内容占位符 25603"/>
          <p:cNvGraphicFramePr>
            <a:graphicFrameLocks noGrp="1" noChangeAspect="1"/>
          </p:cNvGraphicFramePr>
          <p:nvPr>
            <p:ph sz="half" idx="1"/>
          </p:nvPr>
        </p:nvGraphicFramePr>
        <p:xfrm>
          <a:off x="3872230" y="3591878"/>
          <a:ext cx="2492375" cy="153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2" imgW="801370" imgH="470535" progId="Equation.3">
                  <p:embed/>
                </p:oleObj>
              </mc:Choice>
              <mc:Fallback>
                <p:oleObj name="" r:id="rId2" imgW="801370" imgH="470535" progId="Equation.3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872230" y="3591878"/>
                        <a:ext cx="2492375" cy="153670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0" name="文本框 25604"/>
          <p:cNvSpPr txBox="1"/>
          <p:nvPr/>
        </p:nvSpPr>
        <p:spPr>
          <a:xfrm>
            <a:off x="1270318" y="1169353"/>
            <a:ext cx="7867650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2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构造积为定值，利用基本不等式求最值</a:t>
            </a:r>
            <a:endParaRPr lang="zh-CN" altLang="en-US" sz="3200" b="1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1" name="文本框 25605"/>
          <p:cNvSpPr txBox="1"/>
          <p:nvPr/>
        </p:nvSpPr>
        <p:spPr>
          <a:xfrm>
            <a:off x="1289368" y="4299903"/>
            <a:ext cx="68516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200">
                <a:solidFill>
                  <a:srgbClr val="FF33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思考：</a:t>
            </a: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求函数                       的最小值</a:t>
            </a:r>
            <a:endParaRPr lang="zh-CN" altLang="en-US" sz="32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24582" name="内容占位符 25606"/>
          <p:cNvGraphicFramePr>
            <a:graphicFrameLocks noGrp="1" noChangeAspect="1"/>
          </p:cNvGraphicFramePr>
          <p:nvPr>
            <p:ph sz="half" idx="2"/>
          </p:nvPr>
        </p:nvGraphicFramePr>
        <p:xfrm>
          <a:off x="3953193" y="1994853"/>
          <a:ext cx="3817937" cy="1127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4" imgW="1208405" imgH="394335" progId="Equation.3">
                  <p:embed/>
                </p:oleObj>
              </mc:Choice>
              <mc:Fallback>
                <p:oleObj name="" r:id="rId4" imgW="1208405" imgH="394335" progId="Equation.3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953193" y="1994853"/>
                        <a:ext cx="3817937" cy="112712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5601" name="组合 26625"/>
          <p:cNvGrpSpPr/>
          <p:nvPr/>
        </p:nvGrpSpPr>
        <p:grpSpPr>
          <a:xfrm>
            <a:off x="1213168" y="1488440"/>
            <a:ext cx="8567737" cy="936625"/>
            <a:chOff x="0" y="0"/>
            <a:chExt cx="5397" cy="590"/>
          </a:xfrm>
        </p:grpSpPr>
        <p:sp>
          <p:nvSpPr>
            <p:cNvPr id="25602" name="矩形 26626"/>
            <p:cNvSpPr/>
            <p:nvPr/>
          </p:nvSpPr>
          <p:spPr>
            <a:xfrm>
              <a:off x="0" y="116"/>
              <a:ext cx="2180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 anchorCtr="0">
              <a:spAutoFit/>
            </a:bodyPr>
            <a:p>
              <a:r>
                <a:rPr lang="zh-CN" altLang="en-US" sz="3200" b="1">
                  <a:solidFill>
                    <a:srgbClr val="FF3399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例</a:t>
              </a:r>
              <a:r>
                <a:rPr lang="en-US" altLang="zh-CN" sz="3200" b="1">
                  <a:solidFill>
                    <a:srgbClr val="FF3399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3</a:t>
              </a:r>
              <a:r>
                <a:rPr lang="zh-CN" altLang="en-US" sz="3200" b="1">
                  <a:solidFill>
                    <a:srgbClr val="FF3399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、</a:t>
              </a:r>
              <a:r>
                <a:rPr lang="zh-CN" altLang="en-US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zh-CN" altLang="en-US" sz="28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已知：</a:t>
              </a:r>
              <a:r>
                <a:rPr lang="en-US" altLang="zh-CN" sz="28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0</a:t>
              </a:r>
              <a:r>
                <a:rPr lang="zh-CN" altLang="en-US" sz="28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＜</a:t>
              </a:r>
              <a:r>
                <a:rPr lang="en-US" altLang="zh-CN" sz="28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x</a:t>
              </a:r>
              <a:r>
                <a:rPr lang="zh-CN" altLang="en-US" sz="28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＜</a:t>
              </a:r>
              <a:endParaRPr lang="zh-CN" altLang="en-US" sz="2800" b="1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graphicFrame>
          <p:nvGraphicFramePr>
            <p:cNvPr id="25603" name="对象 26627"/>
            <p:cNvGraphicFramePr>
              <a:graphicFrameLocks noChangeAspect="1"/>
            </p:cNvGraphicFramePr>
            <p:nvPr/>
          </p:nvGraphicFramePr>
          <p:xfrm>
            <a:off x="2041" y="0"/>
            <a:ext cx="314" cy="59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5" name="" r:id="rId2" imgW="114935" imgH="229870" progId="Equation.3">
                    <p:embed/>
                  </p:oleObj>
                </mc:Choice>
                <mc:Fallback>
                  <p:oleObj name="" r:id="rId2" imgW="114935" imgH="229870" progId="Equation.3">
                    <p:embed/>
                    <p:pic>
                      <p:nvPicPr>
                        <p:cNvPr id="0" name="图片 3094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2041" y="0"/>
                          <a:ext cx="314" cy="59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5604" name="矩形 26628"/>
            <p:cNvSpPr/>
            <p:nvPr/>
          </p:nvSpPr>
          <p:spPr>
            <a:xfrm>
              <a:off x="2223" y="136"/>
              <a:ext cx="317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 anchorCtr="0">
              <a:spAutoFit/>
            </a:bodyPr>
            <a:p>
              <a:r>
                <a:rPr lang="zh-CN" altLang="en-US" sz="28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，求函数</a:t>
              </a:r>
              <a:r>
                <a:rPr lang="en-US" altLang="zh-CN" sz="28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y=x</a:t>
              </a:r>
              <a:r>
                <a:rPr lang="zh-CN" altLang="en-US" sz="28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（</a:t>
              </a:r>
              <a:r>
                <a:rPr lang="en-US" altLang="zh-CN" sz="28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1-3x</a:t>
              </a:r>
              <a:r>
                <a:rPr lang="zh-CN" altLang="en-US" sz="28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）的最大值</a:t>
              </a:r>
              <a:endParaRPr lang="zh-CN" altLang="en-US" sz="2800" b="1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</p:grpSp>
      <p:sp>
        <p:nvSpPr>
          <p:cNvPr id="26630" name="矩形 26629"/>
          <p:cNvSpPr/>
          <p:nvPr/>
        </p:nvSpPr>
        <p:spPr>
          <a:xfrm>
            <a:off x="3037840" y="2983548"/>
            <a:ext cx="51625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r>
              <a:rPr lang="zh-CN" altLang="en-US" sz="2800" b="1">
                <a:latin typeface="华文新魏" panose="02010800040101010101" pitchFamily="2" charset="-122"/>
                <a:ea typeface="华文新魏" panose="02010800040101010101" pitchFamily="2" charset="-122"/>
              </a:rPr>
              <a:t>利用二次函数求某一区间的最值</a:t>
            </a:r>
            <a:endParaRPr lang="zh-CN" altLang="en-US" sz="2800" b="1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6632" name="矩形 26631"/>
          <p:cNvSpPr/>
          <p:nvPr/>
        </p:nvSpPr>
        <p:spPr>
          <a:xfrm>
            <a:off x="2966403" y="2534285"/>
            <a:ext cx="3028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800" b="1">
                <a:latin typeface="Arial" panose="020B0604020202020204" pitchFamily="34" charset="0"/>
                <a:ea typeface="华文新魏" panose="02010800040101010101" pitchFamily="2" charset="-122"/>
              </a:rPr>
              <a:t>原函数式可化为：</a:t>
            </a:r>
            <a:endParaRPr lang="zh-CN" altLang="en-US" sz="2800" b="1"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26633" name="矩形 26632"/>
          <p:cNvSpPr/>
          <p:nvPr/>
        </p:nvSpPr>
        <p:spPr>
          <a:xfrm>
            <a:off x="5774690" y="2508885"/>
            <a:ext cx="20034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800" b="1">
                <a:latin typeface="Arial" panose="020B0604020202020204" pitchFamily="34" charset="0"/>
                <a:ea typeface="华文新魏" panose="02010800040101010101" pitchFamily="2" charset="-122"/>
              </a:rPr>
              <a:t>y=-3x</a:t>
            </a:r>
            <a:r>
              <a:rPr lang="en-US" altLang="zh-CN" sz="2800" b="1" baseline="30000">
                <a:latin typeface="Arial" panose="020B0604020202020204" pitchFamily="34" charset="0"/>
                <a:ea typeface="华文新魏" panose="02010800040101010101" pitchFamily="2" charset="-122"/>
              </a:rPr>
              <a:t>2</a:t>
            </a:r>
            <a:r>
              <a:rPr lang="en-US" altLang="zh-CN" sz="2800" b="1">
                <a:latin typeface="Arial" panose="020B0604020202020204" pitchFamily="34" charset="0"/>
                <a:ea typeface="华文新魏" panose="02010800040101010101" pitchFamily="2" charset="-122"/>
              </a:rPr>
              <a:t>+x</a:t>
            </a:r>
            <a:r>
              <a:rPr lang="zh-CN" altLang="en-US" sz="2800" b="1">
                <a:latin typeface="Arial" panose="020B0604020202020204" pitchFamily="34" charset="0"/>
                <a:ea typeface="华文新魏" panose="02010800040101010101" pitchFamily="2" charset="-122"/>
              </a:rPr>
              <a:t>，</a:t>
            </a:r>
            <a:endParaRPr lang="zh-CN" altLang="en-US" sz="2800" b="1"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0" grpId="0"/>
      <p:bldP spid="26632" grpId="0"/>
      <p:bldP spid="2663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5601" name="组合 26625"/>
          <p:cNvGrpSpPr/>
          <p:nvPr/>
        </p:nvGrpSpPr>
        <p:grpSpPr>
          <a:xfrm>
            <a:off x="179388" y="1488440"/>
            <a:ext cx="8567737" cy="936625"/>
            <a:chOff x="0" y="0"/>
            <a:chExt cx="5397" cy="590"/>
          </a:xfrm>
        </p:grpSpPr>
        <p:sp>
          <p:nvSpPr>
            <p:cNvPr id="25602" name="矩形 26626"/>
            <p:cNvSpPr/>
            <p:nvPr/>
          </p:nvSpPr>
          <p:spPr>
            <a:xfrm>
              <a:off x="0" y="116"/>
              <a:ext cx="2180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 anchorCtr="0">
              <a:spAutoFit/>
            </a:bodyPr>
            <a:p>
              <a:r>
                <a:rPr lang="zh-CN" altLang="en-US" sz="3200" b="1">
                  <a:solidFill>
                    <a:srgbClr val="FF3399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例</a:t>
              </a:r>
              <a:r>
                <a:rPr lang="en-US" altLang="zh-CN" sz="3200" b="1">
                  <a:solidFill>
                    <a:srgbClr val="FF3399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4</a:t>
              </a:r>
              <a:r>
                <a:rPr lang="zh-CN" altLang="en-US" sz="3200" b="1">
                  <a:solidFill>
                    <a:srgbClr val="FF3399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、</a:t>
              </a:r>
              <a:r>
                <a:rPr lang="zh-CN" altLang="en-US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zh-CN" altLang="en-US" sz="28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已知：</a:t>
              </a:r>
              <a:r>
                <a:rPr lang="en-US" altLang="zh-CN" sz="28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0</a:t>
              </a:r>
              <a:r>
                <a:rPr lang="zh-CN" altLang="en-US" sz="28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＜</a:t>
              </a:r>
              <a:r>
                <a:rPr lang="en-US" altLang="zh-CN" sz="28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x</a:t>
              </a:r>
              <a:r>
                <a:rPr lang="zh-CN" altLang="en-US" sz="28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＜</a:t>
              </a:r>
              <a:endParaRPr lang="zh-CN" altLang="en-US" sz="2800" b="1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graphicFrame>
          <p:nvGraphicFramePr>
            <p:cNvPr id="25603" name="对象 26627"/>
            <p:cNvGraphicFramePr>
              <a:graphicFrameLocks noChangeAspect="1"/>
            </p:cNvGraphicFramePr>
            <p:nvPr/>
          </p:nvGraphicFramePr>
          <p:xfrm>
            <a:off x="2041" y="0"/>
            <a:ext cx="314" cy="59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5" name="" r:id="rId2" imgW="114935" imgH="229870" progId="Equation.3">
                    <p:embed/>
                  </p:oleObj>
                </mc:Choice>
                <mc:Fallback>
                  <p:oleObj name="" r:id="rId2" imgW="114935" imgH="229870" progId="Equation.3">
                    <p:embed/>
                    <p:pic>
                      <p:nvPicPr>
                        <p:cNvPr id="0" name="图片 3094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2041" y="0"/>
                          <a:ext cx="314" cy="59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5604" name="矩形 26628"/>
            <p:cNvSpPr/>
            <p:nvPr/>
          </p:nvSpPr>
          <p:spPr>
            <a:xfrm>
              <a:off x="2223" y="136"/>
              <a:ext cx="317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 anchorCtr="0">
              <a:spAutoFit/>
            </a:bodyPr>
            <a:p>
              <a:r>
                <a:rPr lang="zh-CN" altLang="en-US" sz="28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，求函数</a:t>
              </a:r>
              <a:r>
                <a:rPr lang="en-US" altLang="zh-CN" sz="28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y=x</a:t>
              </a:r>
              <a:r>
                <a:rPr lang="zh-CN" altLang="en-US" sz="28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（</a:t>
              </a:r>
              <a:r>
                <a:rPr lang="en-US" altLang="zh-CN" sz="28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1-3x</a:t>
              </a:r>
              <a:r>
                <a:rPr lang="zh-CN" altLang="en-US" sz="28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）的最大值</a:t>
              </a:r>
              <a:endParaRPr lang="zh-CN" altLang="en-US" sz="2800" b="1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</p:grpSp>
      <p:sp>
        <p:nvSpPr>
          <p:cNvPr id="26634" name="矩形 26633"/>
          <p:cNvSpPr/>
          <p:nvPr/>
        </p:nvSpPr>
        <p:spPr>
          <a:xfrm>
            <a:off x="1536700" y="2289175"/>
            <a:ext cx="140398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分析、</a:t>
            </a:r>
            <a:endParaRPr lang="zh-CN" altLang="en-US" sz="3200" b="1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26635" name="矩形 26634"/>
          <p:cNvSpPr/>
          <p:nvPr/>
        </p:nvSpPr>
        <p:spPr>
          <a:xfrm>
            <a:off x="3300413" y="2433638"/>
            <a:ext cx="2317750" cy="519112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800" b="1">
                <a:latin typeface="Arial" panose="020B0604020202020204" pitchFamily="34" charset="0"/>
                <a:ea typeface="华文新魏" panose="02010800040101010101" pitchFamily="2" charset="-122"/>
              </a:rPr>
              <a:t>挖掘隐含条件</a:t>
            </a:r>
            <a:endParaRPr lang="zh-CN" altLang="en-US" sz="2800" b="1"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grpSp>
        <p:nvGrpSpPr>
          <p:cNvPr id="26636" name="组合 26635"/>
          <p:cNvGrpSpPr/>
          <p:nvPr/>
        </p:nvGrpSpPr>
        <p:grpSpPr>
          <a:xfrm>
            <a:off x="1536700" y="2865438"/>
            <a:ext cx="8323263" cy="3573462"/>
            <a:chOff x="0" y="0"/>
            <a:chExt cx="5243" cy="2251"/>
          </a:xfrm>
        </p:grpSpPr>
        <p:grpSp>
          <p:nvGrpSpPr>
            <p:cNvPr id="25612" name="组合 26636"/>
            <p:cNvGrpSpPr/>
            <p:nvPr/>
          </p:nvGrpSpPr>
          <p:grpSpPr>
            <a:xfrm>
              <a:off x="2018" y="1406"/>
              <a:ext cx="1651" cy="845"/>
              <a:chOff x="0" y="0"/>
              <a:chExt cx="1566" cy="680"/>
            </a:xfrm>
          </p:grpSpPr>
          <p:grpSp>
            <p:nvGrpSpPr>
              <p:cNvPr id="25613" name="组合 26637"/>
              <p:cNvGrpSpPr/>
              <p:nvPr/>
            </p:nvGrpSpPr>
            <p:grpSpPr>
              <a:xfrm>
                <a:off x="0" y="0"/>
                <a:ext cx="729" cy="680"/>
                <a:chOff x="0" y="0"/>
                <a:chExt cx="729" cy="680"/>
              </a:xfrm>
            </p:grpSpPr>
            <p:sp>
              <p:nvSpPr>
                <p:cNvPr id="25614" name="矩形 26638"/>
                <p:cNvSpPr/>
                <p:nvPr/>
              </p:nvSpPr>
              <p:spPr>
                <a:xfrm>
                  <a:off x="0" y="149"/>
                  <a:ext cx="608" cy="263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ctr" anchorCtr="0">
                  <a:spAutoFit/>
                </a:bodyPr>
                <a:p>
                  <a:r>
                    <a:rPr lang="zh-CN" altLang="en-US" sz="2800" b="1">
                      <a:latin typeface="华文新魏" panose="02010800040101010101" pitchFamily="2" charset="-122"/>
                      <a:ea typeface="华文新魏" panose="02010800040101010101" pitchFamily="2" charset="-122"/>
                    </a:rPr>
                    <a:t>即</a:t>
                  </a:r>
                  <a:r>
                    <a:rPr lang="en-US" altLang="zh-CN" sz="2800" b="1">
                      <a:latin typeface="华文新魏" panose="02010800040101010101" pitchFamily="2" charset="-122"/>
                      <a:ea typeface="华文新魏" panose="02010800040101010101" pitchFamily="2" charset="-122"/>
                    </a:rPr>
                    <a:t>x=</a:t>
                  </a:r>
                  <a:endParaRPr lang="en-US" altLang="zh-CN" sz="2800" b="1">
                    <a:latin typeface="华文新魏" panose="02010800040101010101" pitchFamily="2" charset="-122"/>
                    <a:ea typeface="华文新魏" panose="02010800040101010101" pitchFamily="2" charset="-122"/>
                  </a:endParaRPr>
                </a:p>
              </p:txBody>
            </p:sp>
            <p:graphicFrame>
              <p:nvGraphicFramePr>
                <p:cNvPr id="25615" name="对象 26639"/>
                <p:cNvGraphicFramePr>
                  <a:graphicFrameLocks noChangeAspect="1"/>
                </p:cNvGraphicFramePr>
                <p:nvPr/>
              </p:nvGraphicFramePr>
              <p:xfrm>
                <a:off x="454" y="0"/>
                <a:ext cx="275" cy="680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096" name="" r:id="rId4" imgW="140335" imgH="356870" progId="Equation.3">
                        <p:embed/>
                      </p:oleObj>
                    </mc:Choice>
                    <mc:Fallback>
                      <p:oleObj name="" r:id="rId4" imgW="140335" imgH="356870" progId="Equation.3">
                        <p:embed/>
                        <p:pic>
                          <p:nvPicPr>
                            <p:cNvPr id="0" name="图片 3095"/>
                            <p:cNvPicPr/>
                            <p:nvPr/>
                          </p:nvPicPr>
                          <p:blipFill>
                            <a:blip r:embed="rId5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454" y="0"/>
                              <a:ext cx="275" cy="680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sp>
            <p:nvSpPr>
              <p:cNvPr id="25616" name="矩形 26640"/>
              <p:cNvSpPr/>
              <p:nvPr/>
            </p:nvSpPr>
            <p:spPr>
              <a:xfrm>
                <a:off x="635" y="195"/>
                <a:ext cx="931" cy="26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ctr" anchorCtr="0">
                <a:spAutoFit/>
              </a:bodyPr>
              <a:p>
                <a:r>
                  <a:rPr lang="zh-CN" altLang="en-US" sz="28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时 </a:t>
                </a:r>
                <a:r>
                  <a:rPr lang="en-US" altLang="zh-CN" sz="28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y</a:t>
                </a:r>
                <a:r>
                  <a:rPr lang="en-US" altLang="zh-CN" sz="2800" b="1" baseline="-30000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max</a:t>
                </a:r>
                <a:r>
                  <a:rPr lang="en-US" altLang="zh-CN" sz="28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=</a:t>
                </a:r>
                <a:endParaRPr lang="en-US" altLang="zh-CN" sz="2800" b="1">
                  <a:latin typeface="华文新魏" panose="02010800040101010101" pitchFamily="2" charset="-122"/>
                  <a:ea typeface="华文新魏" panose="02010800040101010101" pitchFamily="2" charset="-122"/>
                </a:endParaRPr>
              </a:p>
            </p:txBody>
          </p:sp>
        </p:grpSp>
        <p:graphicFrame>
          <p:nvGraphicFramePr>
            <p:cNvPr id="25617" name="对象 26641"/>
            <p:cNvGraphicFramePr>
              <a:graphicFrameLocks noChangeAspect="1"/>
            </p:cNvGraphicFramePr>
            <p:nvPr/>
          </p:nvGraphicFramePr>
          <p:xfrm>
            <a:off x="3606" y="1452"/>
            <a:ext cx="545" cy="72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7" name="" r:id="rId6" imgW="191135" imgH="344170" progId="Equation.3">
                    <p:embed/>
                  </p:oleObj>
                </mc:Choice>
                <mc:Fallback>
                  <p:oleObj name="" r:id="rId6" imgW="191135" imgH="344170" progId="Equation.3">
                    <p:embed/>
                    <p:pic>
                      <p:nvPicPr>
                        <p:cNvPr id="0" name="图片 3096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3606" y="1452"/>
                          <a:ext cx="545" cy="72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25618" name="组合 26642"/>
            <p:cNvGrpSpPr/>
            <p:nvPr/>
          </p:nvGrpSpPr>
          <p:grpSpPr>
            <a:xfrm>
              <a:off x="0" y="0"/>
              <a:ext cx="5243" cy="1915"/>
              <a:chOff x="0" y="0"/>
              <a:chExt cx="5243" cy="1915"/>
            </a:xfrm>
          </p:grpSpPr>
          <p:grpSp>
            <p:nvGrpSpPr>
              <p:cNvPr id="25619" name="组合 26643"/>
              <p:cNvGrpSpPr/>
              <p:nvPr/>
            </p:nvGrpSpPr>
            <p:grpSpPr>
              <a:xfrm>
                <a:off x="521" y="0"/>
                <a:ext cx="3376" cy="590"/>
                <a:chOff x="0" y="0"/>
                <a:chExt cx="3376" cy="590"/>
              </a:xfrm>
            </p:grpSpPr>
            <p:sp>
              <p:nvSpPr>
                <p:cNvPr id="25620" name="矩形 26644"/>
                <p:cNvSpPr/>
                <p:nvPr/>
              </p:nvSpPr>
              <p:spPr>
                <a:xfrm>
                  <a:off x="0" y="117"/>
                  <a:ext cx="3223" cy="327"/>
                </a:xfrm>
                <a:prstGeom prst="rect">
                  <a:avLst/>
                </a:prstGeom>
                <a:solidFill>
                  <a:srgbClr val="FFFF66"/>
                </a:solidFill>
                <a:ln w="9525">
                  <a:noFill/>
                </a:ln>
              </p:spPr>
              <p:txBody>
                <a:bodyPr wrap="none" anchor="ctr" anchorCtr="0">
                  <a:spAutoFit/>
                </a:bodyPr>
                <a:p>
                  <a:r>
                    <a:rPr lang="en-US" altLang="zh-CN" sz="2800" b="1">
                      <a:latin typeface="华文新魏" panose="02010800040101010101" pitchFamily="2" charset="-122"/>
                      <a:ea typeface="华文新魏" panose="02010800040101010101" pitchFamily="2" charset="-122"/>
                    </a:rPr>
                    <a:t>∵</a:t>
                  </a:r>
                  <a:r>
                    <a:rPr lang="en-US" altLang="zh-CN" sz="2800" b="1">
                      <a:latin typeface="华文新魏" panose="02010800040101010101" pitchFamily="2" charset="-122"/>
                      <a:ea typeface="华文新魏" panose="02010800040101010101" pitchFamily="2" charset="-122"/>
                    </a:rPr>
                    <a:t>3x+1-3x=1</a:t>
                  </a:r>
                  <a:r>
                    <a:rPr lang="zh-CN" altLang="en-US" sz="2800" b="1">
                      <a:latin typeface="华文新魏" panose="02010800040101010101" pitchFamily="2" charset="-122"/>
                      <a:ea typeface="华文新魏" panose="02010800040101010101" pitchFamily="2" charset="-122"/>
                    </a:rPr>
                    <a:t>为定值，且</a:t>
                  </a:r>
                  <a:r>
                    <a:rPr lang="en-US" altLang="zh-CN" sz="2800" b="1">
                      <a:latin typeface="华文新魏" panose="02010800040101010101" pitchFamily="2" charset="-122"/>
                      <a:ea typeface="华文新魏" panose="02010800040101010101" pitchFamily="2" charset="-122"/>
                    </a:rPr>
                    <a:t>0</a:t>
                  </a:r>
                  <a:r>
                    <a:rPr lang="zh-CN" altLang="en-US" sz="2800" b="1">
                      <a:latin typeface="华文新魏" panose="02010800040101010101" pitchFamily="2" charset="-122"/>
                      <a:ea typeface="华文新魏" panose="02010800040101010101" pitchFamily="2" charset="-122"/>
                    </a:rPr>
                    <a:t>＜</a:t>
                  </a:r>
                  <a:r>
                    <a:rPr lang="en-US" altLang="zh-CN" sz="2800" b="1">
                      <a:latin typeface="华文新魏" panose="02010800040101010101" pitchFamily="2" charset="-122"/>
                      <a:ea typeface="华文新魏" panose="02010800040101010101" pitchFamily="2" charset="-122"/>
                    </a:rPr>
                    <a:t>x</a:t>
                  </a:r>
                  <a:r>
                    <a:rPr lang="zh-CN" altLang="en-US" sz="2800" b="1">
                      <a:latin typeface="华文新魏" panose="02010800040101010101" pitchFamily="2" charset="-122"/>
                      <a:ea typeface="华文新魏" panose="02010800040101010101" pitchFamily="2" charset="-122"/>
                    </a:rPr>
                    <a:t>＜</a:t>
                  </a:r>
                  <a:endParaRPr lang="zh-CN" altLang="en-US" sz="2800" b="1">
                    <a:latin typeface="华文新魏" panose="02010800040101010101" pitchFamily="2" charset="-122"/>
                    <a:ea typeface="华文新魏" panose="02010800040101010101" pitchFamily="2" charset="-122"/>
                  </a:endParaRPr>
                </a:p>
              </p:txBody>
            </p:sp>
            <p:graphicFrame>
              <p:nvGraphicFramePr>
                <p:cNvPr id="25621" name="对象 26645"/>
                <p:cNvGraphicFramePr>
                  <a:graphicFrameLocks noChangeAspect="1"/>
                </p:cNvGraphicFramePr>
                <p:nvPr/>
              </p:nvGraphicFramePr>
              <p:xfrm>
                <a:off x="3085" y="0"/>
                <a:ext cx="291" cy="590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098" name="" r:id="rId8" imgW="114935" imgH="229870" progId="Equation.3">
                        <p:embed/>
                      </p:oleObj>
                    </mc:Choice>
                    <mc:Fallback>
                      <p:oleObj name="" r:id="rId8" imgW="114935" imgH="229870" progId="Equation.3">
                        <p:embed/>
                        <p:pic>
                          <p:nvPicPr>
                            <p:cNvPr id="0" name="图片 3097"/>
                            <p:cNvPicPr/>
                            <p:nvPr/>
                          </p:nvPicPr>
                          <p:blipFill>
                            <a:blip r:embed="rId3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3085" y="0"/>
                              <a:ext cx="291" cy="590"/>
                            </a:xfrm>
                            <a:prstGeom prst="rect">
                              <a:avLst/>
                            </a:prstGeom>
                            <a:solidFill>
                              <a:srgbClr val="FFFF66"/>
                            </a:solidFill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sp>
            <p:nvSpPr>
              <p:cNvPr id="25622" name="矩形 26646"/>
              <p:cNvSpPr/>
              <p:nvPr/>
            </p:nvSpPr>
            <p:spPr>
              <a:xfrm>
                <a:off x="3923" y="91"/>
                <a:ext cx="1320" cy="327"/>
              </a:xfrm>
              <a:prstGeom prst="rect">
                <a:avLst/>
              </a:prstGeom>
              <a:solidFill>
                <a:srgbClr val="FFFF66"/>
              </a:solidFill>
              <a:ln w="9525">
                <a:noFill/>
              </a:ln>
            </p:spPr>
            <p:txBody>
              <a:bodyPr wrap="none" anchor="ctr" anchorCtr="0">
                <a:spAutoFit/>
              </a:bodyPr>
              <a:p>
                <a:r>
                  <a:rPr lang="zh-CN" altLang="en-US" sz="28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则</a:t>
                </a:r>
                <a:r>
                  <a:rPr lang="en-US" altLang="zh-CN" sz="28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1-3x</a:t>
                </a:r>
                <a:r>
                  <a:rPr lang="zh-CN" altLang="en-US" sz="28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＞</a:t>
                </a:r>
                <a:r>
                  <a:rPr lang="en-US" altLang="zh-CN" sz="28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0</a:t>
                </a:r>
                <a:r>
                  <a:rPr lang="zh-CN" altLang="en-US" sz="28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；</a:t>
                </a:r>
                <a:endParaRPr lang="zh-CN" altLang="en-US" sz="280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grpSp>
            <p:nvGrpSpPr>
              <p:cNvPr id="25623" name="组合 26647"/>
              <p:cNvGrpSpPr/>
              <p:nvPr/>
            </p:nvGrpSpPr>
            <p:grpSpPr>
              <a:xfrm>
                <a:off x="1973" y="408"/>
                <a:ext cx="1132" cy="681"/>
                <a:chOff x="0" y="0"/>
                <a:chExt cx="1132" cy="681"/>
              </a:xfrm>
            </p:grpSpPr>
            <p:sp>
              <p:nvSpPr>
                <p:cNvPr id="25624" name="矩形 26648"/>
                <p:cNvSpPr/>
                <p:nvPr/>
              </p:nvSpPr>
              <p:spPr>
                <a:xfrm>
                  <a:off x="0" y="163"/>
                  <a:ext cx="1034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ctr" anchorCtr="0">
                  <a:spAutoFit/>
                </a:bodyPr>
                <a:p>
                  <a:r>
                    <a:rPr lang="en-US" altLang="zh-CN" sz="2800" b="1">
                      <a:latin typeface="华文新魏" panose="02010800040101010101" pitchFamily="2" charset="-122"/>
                      <a:ea typeface="华文新魏" panose="02010800040101010101" pitchFamily="2" charset="-122"/>
                    </a:rPr>
                    <a:t>∵</a:t>
                  </a:r>
                  <a:r>
                    <a:rPr lang="en-US" altLang="zh-CN" sz="2800" b="1">
                      <a:latin typeface="华文新魏" panose="02010800040101010101" pitchFamily="2" charset="-122"/>
                      <a:ea typeface="华文新魏" panose="02010800040101010101" pitchFamily="2" charset="-122"/>
                    </a:rPr>
                    <a:t>0</a:t>
                  </a:r>
                  <a:r>
                    <a:rPr lang="zh-CN" altLang="en-US" sz="2800" b="1">
                      <a:latin typeface="华文新魏" panose="02010800040101010101" pitchFamily="2" charset="-122"/>
                      <a:ea typeface="华文新魏" panose="02010800040101010101" pitchFamily="2" charset="-122"/>
                    </a:rPr>
                    <a:t>＜</a:t>
                  </a:r>
                  <a:r>
                    <a:rPr lang="en-US" altLang="zh-CN" sz="2800" b="1">
                      <a:latin typeface="华文新魏" panose="02010800040101010101" pitchFamily="2" charset="-122"/>
                      <a:ea typeface="华文新魏" panose="02010800040101010101" pitchFamily="2" charset="-122"/>
                    </a:rPr>
                    <a:t>x</a:t>
                  </a:r>
                  <a:r>
                    <a:rPr lang="zh-CN" altLang="en-US" sz="2800" b="1">
                      <a:latin typeface="华文新魏" panose="02010800040101010101" pitchFamily="2" charset="-122"/>
                      <a:ea typeface="华文新魏" panose="02010800040101010101" pitchFamily="2" charset="-122"/>
                    </a:rPr>
                    <a:t>＜</a:t>
                  </a:r>
                  <a:endParaRPr lang="zh-CN" altLang="en-US" sz="2800" b="1">
                    <a:latin typeface="华文新魏" panose="02010800040101010101" pitchFamily="2" charset="-122"/>
                    <a:ea typeface="华文新魏" panose="02010800040101010101" pitchFamily="2" charset="-122"/>
                  </a:endParaRPr>
                </a:p>
              </p:txBody>
            </p:sp>
            <p:graphicFrame>
              <p:nvGraphicFramePr>
                <p:cNvPr id="25625" name="对象 26649"/>
                <p:cNvGraphicFramePr>
                  <a:graphicFrameLocks noChangeAspect="1"/>
                </p:cNvGraphicFramePr>
                <p:nvPr/>
              </p:nvGraphicFramePr>
              <p:xfrm>
                <a:off x="907" y="0"/>
                <a:ext cx="225" cy="681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099" name="" r:id="rId9" imgW="127635" imgH="356870" progId="Equation.3">
                        <p:embed/>
                      </p:oleObj>
                    </mc:Choice>
                    <mc:Fallback>
                      <p:oleObj name="" r:id="rId9" imgW="127635" imgH="356870" progId="Equation.3">
                        <p:embed/>
                        <p:pic>
                          <p:nvPicPr>
                            <p:cNvPr id="0" name="图片 3098"/>
                            <p:cNvPicPr/>
                            <p:nvPr/>
                          </p:nvPicPr>
                          <p:blipFill>
                            <a:blip r:embed="rId10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907" y="0"/>
                              <a:ext cx="225" cy="681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sp>
            <p:nvSpPr>
              <p:cNvPr id="25626" name="矩形 26650"/>
              <p:cNvSpPr/>
              <p:nvPr/>
            </p:nvSpPr>
            <p:spPr>
              <a:xfrm>
                <a:off x="3107" y="545"/>
                <a:ext cx="1320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ctr" anchorCtr="0">
                <a:spAutoFit/>
              </a:bodyPr>
              <a:p>
                <a:r>
                  <a:rPr lang="zh-CN" altLang="en-US" sz="28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，</a:t>
                </a:r>
                <a:r>
                  <a:rPr lang="en-US" altLang="zh-CN" sz="28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∴</a:t>
                </a:r>
                <a:r>
                  <a:rPr lang="en-US" altLang="zh-CN" sz="28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1-3x</a:t>
                </a:r>
                <a:r>
                  <a:rPr lang="zh-CN" altLang="en-US" sz="28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＞</a:t>
                </a:r>
                <a:r>
                  <a:rPr lang="en-US" altLang="zh-CN" sz="28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0</a:t>
                </a:r>
                <a:endParaRPr lang="en-US" altLang="zh-CN" sz="2800" b="1">
                  <a:latin typeface="华文新魏" panose="02010800040101010101" pitchFamily="2" charset="-122"/>
                  <a:ea typeface="华文新魏" panose="02010800040101010101" pitchFamily="2" charset="-122"/>
                </a:endParaRPr>
              </a:p>
            </p:txBody>
          </p:sp>
          <p:sp>
            <p:nvSpPr>
              <p:cNvPr id="25627" name="矩形 26651"/>
              <p:cNvSpPr/>
              <p:nvPr/>
            </p:nvSpPr>
            <p:spPr>
              <a:xfrm>
                <a:off x="0" y="953"/>
                <a:ext cx="1793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ctr" anchorCtr="0">
                <a:spAutoFit/>
              </a:bodyPr>
              <a:p>
                <a:r>
                  <a:rPr lang="en-US" altLang="zh-CN" sz="28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∴</a:t>
                </a:r>
                <a:r>
                  <a:rPr lang="en-US" altLang="zh-CN" sz="28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y=x</a:t>
                </a:r>
                <a:r>
                  <a:rPr lang="zh-CN" altLang="en-US" sz="28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（</a:t>
                </a:r>
                <a:r>
                  <a:rPr lang="en-US" altLang="zh-CN" sz="28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1-3x</a:t>
                </a:r>
                <a:r>
                  <a:rPr lang="zh-CN" altLang="en-US" sz="28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）</a:t>
                </a:r>
                <a:r>
                  <a:rPr lang="en-US" altLang="zh-CN" sz="28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=</a:t>
                </a:r>
                <a:endParaRPr lang="en-US" altLang="zh-CN" sz="2800" b="1">
                  <a:latin typeface="华文新魏" panose="02010800040101010101" pitchFamily="2" charset="-122"/>
                  <a:ea typeface="华文新魏" panose="02010800040101010101" pitchFamily="2" charset="-122"/>
                </a:endParaRPr>
              </a:p>
            </p:txBody>
          </p:sp>
          <p:grpSp>
            <p:nvGrpSpPr>
              <p:cNvPr id="25628" name="组合 26652"/>
              <p:cNvGrpSpPr/>
              <p:nvPr/>
            </p:nvGrpSpPr>
            <p:grpSpPr>
              <a:xfrm>
                <a:off x="1746" y="862"/>
                <a:ext cx="1726" cy="499"/>
                <a:chOff x="0" y="0"/>
                <a:chExt cx="1726" cy="499"/>
              </a:xfrm>
            </p:grpSpPr>
            <p:graphicFrame>
              <p:nvGraphicFramePr>
                <p:cNvPr id="25629" name="对象 26653"/>
                <p:cNvGraphicFramePr>
                  <a:graphicFrameLocks noChangeAspect="1"/>
                </p:cNvGraphicFramePr>
                <p:nvPr/>
              </p:nvGraphicFramePr>
              <p:xfrm>
                <a:off x="0" y="0"/>
                <a:ext cx="307" cy="499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100" name="" r:id="rId11" imgW="241935" imgH="356870" progId="Equation.3">
                        <p:embed/>
                      </p:oleObj>
                    </mc:Choice>
                    <mc:Fallback>
                      <p:oleObj name="" r:id="rId11" imgW="241935" imgH="356870" progId="Equation.3">
                        <p:embed/>
                        <p:pic>
                          <p:nvPicPr>
                            <p:cNvPr id="0" name="图片 3099"/>
                            <p:cNvPicPr/>
                            <p:nvPr/>
                          </p:nvPicPr>
                          <p:blipFill>
                            <a:blip r:embed="rId12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0" y="0"/>
                              <a:ext cx="307" cy="499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sp>
              <p:nvSpPr>
                <p:cNvPr id="25630" name="矩形 26654"/>
                <p:cNvSpPr/>
                <p:nvPr/>
              </p:nvSpPr>
              <p:spPr>
                <a:xfrm>
                  <a:off x="272" y="91"/>
                  <a:ext cx="1454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ctr" anchorCtr="0">
                  <a:spAutoFit/>
                </a:bodyPr>
                <a:p>
                  <a:r>
                    <a:rPr lang="en-US" altLang="zh-CN" sz="2800" b="1">
                      <a:latin typeface="华文新魏" panose="02010800040101010101" pitchFamily="2" charset="-122"/>
                      <a:ea typeface="华文新魏" panose="02010800040101010101" pitchFamily="2" charset="-122"/>
                    </a:rPr>
                    <a:t>3x</a:t>
                  </a:r>
                  <a:r>
                    <a:rPr lang="zh-CN" altLang="en-US" sz="2800" b="1">
                      <a:latin typeface="华文新魏" panose="02010800040101010101" pitchFamily="2" charset="-122"/>
                      <a:ea typeface="华文新魏" panose="02010800040101010101" pitchFamily="2" charset="-122"/>
                    </a:rPr>
                    <a:t>（</a:t>
                  </a:r>
                  <a:r>
                    <a:rPr lang="en-US" altLang="zh-CN" sz="2800" b="1">
                      <a:latin typeface="华文新魏" panose="02010800040101010101" pitchFamily="2" charset="-122"/>
                      <a:ea typeface="华文新魏" panose="02010800040101010101" pitchFamily="2" charset="-122"/>
                    </a:rPr>
                    <a:t>1-3x</a:t>
                  </a:r>
                  <a:r>
                    <a:rPr lang="zh-CN" altLang="en-US" sz="2800" b="1">
                      <a:latin typeface="华文新魏" panose="02010800040101010101" pitchFamily="2" charset="-122"/>
                      <a:ea typeface="华文新魏" panose="02010800040101010101" pitchFamily="2" charset="-122"/>
                    </a:rPr>
                    <a:t>）</a:t>
                  </a:r>
                  <a:r>
                    <a:rPr lang="en-US" altLang="zh-CN" sz="2800" b="1">
                      <a:latin typeface="华文新魏" panose="02010800040101010101" pitchFamily="2" charset="-122"/>
                      <a:ea typeface="华文新魏" panose="02010800040101010101" pitchFamily="2" charset="-122"/>
                    </a:rPr>
                    <a:t>≤</a:t>
                  </a:r>
                  <a:r>
                    <a:rPr lang="en-US" altLang="zh-CN" sz="1100">
                      <a:latin typeface="Arial" panose="020B0604020202020204" pitchFamily="34" charset="0"/>
                      <a:ea typeface="华文新魏" panose="02010800040101010101" pitchFamily="2" charset="-122"/>
                    </a:rPr>
                    <a:t> </a:t>
                  </a:r>
                  <a:endParaRPr lang="en-US" altLang="zh-CN">
                    <a:latin typeface="Arial" panose="020B0604020202020204" pitchFamily="34" charset="0"/>
                    <a:ea typeface="华文新魏" panose="02010800040101010101" pitchFamily="2" charset="-122"/>
                  </a:endParaRPr>
                </a:p>
              </p:txBody>
            </p:sp>
          </p:grpSp>
          <p:graphicFrame>
            <p:nvGraphicFramePr>
              <p:cNvPr id="25631" name="对象 26655"/>
              <p:cNvGraphicFramePr>
                <a:graphicFrameLocks noChangeAspect="1"/>
              </p:cNvGraphicFramePr>
              <p:nvPr/>
            </p:nvGraphicFramePr>
            <p:xfrm>
              <a:off x="3379" y="817"/>
              <a:ext cx="1451" cy="68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01" name="" r:id="rId13" imgW="954405" imgH="394335" progId="Equation.3">
                      <p:embed/>
                    </p:oleObj>
                  </mc:Choice>
                  <mc:Fallback>
                    <p:oleObj name="" r:id="rId13" imgW="954405" imgH="394335" progId="Equation.3">
                      <p:embed/>
                      <p:pic>
                        <p:nvPicPr>
                          <p:cNvPr id="0" name="图片 3100"/>
                          <p:cNvPicPr/>
                          <p:nvPr/>
                        </p:nvPicPr>
                        <p:blipFill>
                          <a:blip r:embed="rId14"/>
                          <a:stretch>
                            <a:fillRect/>
                          </a:stretch>
                        </p:blipFill>
                        <p:spPr>
                          <a:xfrm>
                            <a:off x="3379" y="817"/>
                            <a:ext cx="1451" cy="680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5632" name="对象 26656"/>
              <p:cNvGraphicFramePr>
                <a:graphicFrameLocks noChangeAspect="1"/>
              </p:cNvGraphicFramePr>
              <p:nvPr/>
            </p:nvGraphicFramePr>
            <p:xfrm>
              <a:off x="4785" y="817"/>
              <a:ext cx="457" cy="63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02" name="" r:id="rId15" imgW="331470" imgH="394970" progId="Equation.3">
                      <p:embed/>
                    </p:oleObj>
                  </mc:Choice>
                  <mc:Fallback>
                    <p:oleObj name="" r:id="rId15" imgW="331470" imgH="394970" progId="Equation.3">
                      <p:embed/>
                      <p:pic>
                        <p:nvPicPr>
                          <p:cNvPr id="0" name="图片 3101"/>
                          <p:cNvPicPr/>
                          <p:nvPr/>
                        </p:nvPicPr>
                        <p:blipFill>
                          <a:blip r:embed="rId16"/>
                          <a:stretch>
                            <a:fillRect/>
                          </a:stretch>
                        </p:blipFill>
                        <p:spPr>
                          <a:xfrm>
                            <a:off x="4785" y="817"/>
                            <a:ext cx="457" cy="635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5633" name="矩形 26657"/>
              <p:cNvSpPr/>
              <p:nvPr/>
            </p:nvSpPr>
            <p:spPr>
              <a:xfrm>
                <a:off x="113" y="1588"/>
                <a:ext cx="1949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ctr" anchorCtr="0">
                <a:spAutoFit/>
              </a:bodyPr>
              <a:p>
                <a:r>
                  <a:rPr lang="zh-CN" altLang="en-US" sz="28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当且仅当 </a:t>
                </a:r>
                <a:r>
                  <a:rPr lang="en-US" altLang="zh-CN" sz="28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3x=1-3x</a:t>
                </a:r>
                <a:r>
                  <a:rPr lang="en-US" altLang="zh-CN" sz="2400" b="1">
                    <a:latin typeface="Arial" panose="020B0604020202020204" pitchFamily="34" charset="0"/>
                    <a:ea typeface="华文新魏" panose="02010800040101010101" pitchFamily="2" charset="-122"/>
                  </a:rPr>
                  <a:t> </a:t>
                </a:r>
                <a:endParaRPr lang="en-US" altLang="zh-CN" sz="2400" b="1">
                  <a:latin typeface="Arial" panose="020B0604020202020204" pitchFamily="34" charset="0"/>
                  <a:ea typeface="华文新魏" panose="02010800040101010101" pitchFamily="2" charset="-122"/>
                </a:endParaRPr>
              </a:p>
            </p:txBody>
          </p:sp>
          <p:sp>
            <p:nvSpPr>
              <p:cNvPr id="25634" name="矩形 26658"/>
              <p:cNvSpPr/>
              <p:nvPr/>
            </p:nvSpPr>
            <p:spPr>
              <a:xfrm>
                <a:off x="158" y="545"/>
                <a:ext cx="1908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zh-CN" altLang="en-US" sz="2800" b="1">
                    <a:solidFill>
                      <a:srgbClr val="FF0000"/>
                    </a:solidFill>
                    <a:latin typeface="Arial" panose="020B0604020202020204" pitchFamily="34" charset="0"/>
                    <a:ea typeface="华文新魏" panose="02010800040101010101" pitchFamily="2" charset="-122"/>
                  </a:rPr>
                  <a:t>可用均值不等式法</a:t>
                </a:r>
                <a:endParaRPr lang="zh-CN" altLang="en-US" sz="2800" b="1">
                  <a:solidFill>
                    <a:srgbClr val="FF0000"/>
                  </a:solidFill>
                  <a:latin typeface="Arial" panose="020B0604020202020204" pitchFamily="34" charset="0"/>
                  <a:ea typeface="华文新魏" panose="02010800040101010101" pitchFamily="2" charset="-122"/>
                </a:endParaRPr>
              </a:p>
            </p:txBody>
          </p:sp>
        </p:grpSp>
      </p:grpSp>
      <p:sp>
        <p:nvSpPr>
          <p:cNvPr id="25635" name="文本框 26659"/>
          <p:cNvSpPr txBox="1"/>
          <p:nvPr/>
        </p:nvSpPr>
        <p:spPr>
          <a:xfrm>
            <a:off x="503238" y="1093788"/>
            <a:ext cx="7813675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2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构造和为定值，利用基本不等式求最值</a:t>
            </a:r>
            <a:endParaRPr lang="zh-CN" altLang="en-US" sz="3200" b="1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4" grpId="0"/>
      <p:bldP spid="26635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5" name="矩形 27649"/>
          <p:cNvSpPr/>
          <p:nvPr/>
        </p:nvSpPr>
        <p:spPr>
          <a:xfrm>
            <a:off x="1275398" y="1437005"/>
            <a:ext cx="1584325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/>
            <a:r>
              <a:rPr lang="zh-CN" altLang="en-US" sz="3600" b="1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变式：</a:t>
            </a:r>
            <a:endParaRPr lang="zh-CN" altLang="en-US" sz="3600" b="1">
              <a:ln w="19050" cap="flat" cmpd="sng">
                <a:solidFill>
                  <a:srgbClr val="99CC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pSp>
        <p:nvGrpSpPr>
          <p:cNvPr id="26626" name="组合 27650"/>
          <p:cNvGrpSpPr/>
          <p:nvPr/>
        </p:nvGrpSpPr>
        <p:grpSpPr>
          <a:xfrm>
            <a:off x="1130935" y="1940243"/>
            <a:ext cx="8893175" cy="792162"/>
            <a:chOff x="0" y="0"/>
            <a:chExt cx="5602" cy="499"/>
          </a:xfrm>
        </p:grpSpPr>
        <p:sp>
          <p:nvSpPr>
            <p:cNvPr id="26627" name="矩形 27651"/>
            <p:cNvSpPr/>
            <p:nvPr/>
          </p:nvSpPr>
          <p:spPr>
            <a:xfrm>
              <a:off x="0" y="46"/>
              <a:ext cx="190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 anchorCtr="0">
              <a:spAutoFit/>
            </a:bodyPr>
            <a:p>
              <a:r>
                <a:rPr lang="en-US" altLang="zh-CN" sz="28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      </a:t>
              </a:r>
              <a:r>
                <a:rPr lang="zh-CN" altLang="en-US" sz="28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已知：</a:t>
              </a:r>
              <a:r>
                <a:rPr lang="en-US" altLang="zh-CN" sz="28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0</a:t>
              </a:r>
              <a:r>
                <a:rPr lang="zh-CN" altLang="en-US" sz="28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＜</a:t>
              </a:r>
              <a:r>
                <a:rPr lang="en-US" altLang="zh-CN" sz="28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x</a:t>
              </a:r>
              <a:endParaRPr lang="en-US" altLang="zh-CN" sz="2800" b="1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graphicFrame>
          <p:nvGraphicFramePr>
            <p:cNvPr id="26628" name="对象 27652"/>
            <p:cNvGraphicFramePr>
              <a:graphicFrameLocks noChangeAspect="1"/>
            </p:cNvGraphicFramePr>
            <p:nvPr/>
          </p:nvGraphicFramePr>
          <p:xfrm>
            <a:off x="1906" y="0"/>
            <a:ext cx="453" cy="49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3" name="" r:id="rId2" imgW="229870" imgH="229870" progId="Equation.3">
                    <p:embed/>
                  </p:oleObj>
                </mc:Choice>
                <mc:Fallback>
                  <p:oleObj name="" r:id="rId2" imgW="229870" imgH="229870" progId="Equation.3">
                    <p:embed/>
                    <p:pic>
                      <p:nvPicPr>
                        <p:cNvPr id="0" name="图片 3102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1906" y="0"/>
                          <a:ext cx="453" cy="49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6629" name="矩形 27653"/>
            <p:cNvSpPr/>
            <p:nvPr/>
          </p:nvSpPr>
          <p:spPr>
            <a:xfrm>
              <a:off x="2373" y="46"/>
              <a:ext cx="322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 anchorCtr="0">
              <a:spAutoFit/>
            </a:bodyPr>
            <a:p>
              <a:r>
                <a:rPr lang="en-US" altLang="zh-CN" sz="28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 </a:t>
              </a:r>
              <a:r>
                <a:rPr lang="zh-CN" altLang="en-US" sz="28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，求函数</a:t>
              </a:r>
              <a:r>
                <a:rPr lang="en-US" altLang="zh-CN" sz="28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y=x</a:t>
              </a:r>
              <a:r>
                <a:rPr lang="zh-CN" altLang="en-US" sz="28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（</a:t>
              </a:r>
              <a:r>
                <a:rPr lang="en-US" altLang="zh-CN" sz="28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1-3x</a:t>
              </a:r>
              <a:r>
                <a:rPr lang="zh-CN" altLang="en-US" sz="28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）的最大值</a:t>
              </a:r>
              <a:endParaRPr lang="zh-CN" altLang="en-US" sz="2800" b="1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</p:grpSp>
      <p:grpSp>
        <p:nvGrpSpPr>
          <p:cNvPr id="27655" name="组合 27654"/>
          <p:cNvGrpSpPr/>
          <p:nvPr/>
        </p:nvGrpSpPr>
        <p:grpSpPr>
          <a:xfrm>
            <a:off x="880110" y="2516505"/>
            <a:ext cx="8466138" cy="2795588"/>
            <a:chOff x="0" y="0"/>
            <a:chExt cx="5333" cy="1761"/>
          </a:xfrm>
        </p:grpSpPr>
        <p:sp>
          <p:nvSpPr>
            <p:cNvPr id="26631" name="矩形 27655"/>
            <p:cNvSpPr/>
            <p:nvPr/>
          </p:nvSpPr>
          <p:spPr>
            <a:xfrm>
              <a:off x="0" y="91"/>
              <a:ext cx="62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en-US" sz="3200" b="1">
                  <a:solidFill>
                    <a:srgbClr val="FF0000"/>
                  </a:solidFill>
                  <a:latin typeface="Arial" panose="020B0604020202020204" pitchFamily="34" charset="0"/>
                  <a:ea typeface="华文新魏" panose="02010800040101010101" pitchFamily="2" charset="-122"/>
                </a:rPr>
                <a:t>解：</a:t>
              </a:r>
              <a:endPara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endParaRPr>
            </a:p>
          </p:txBody>
        </p:sp>
        <p:grpSp>
          <p:nvGrpSpPr>
            <p:cNvPr id="26632" name="组合 27656"/>
            <p:cNvGrpSpPr/>
            <p:nvPr/>
          </p:nvGrpSpPr>
          <p:grpSpPr>
            <a:xfrm>
              <a:off x="295" y="0"/>
              <a:ext cx="5038" cy="1761"/>
              <a:chOff x="0" y="0"/>
              <a:chExt cx="5038" cy="1761"/>
            </a:xfrm>
          </p:grpSpPr>
          <p:graphicFrame>
            <p:nvGraphicFramePr>
              <p:cNvPr id="26633" name="对象 27657"/>
              <p:cNvGraphicFramePr>
                <a:graphicFrameLocks noChangeAspect="1"/>
              </p:cNvGraphicFramePr>
              <p:nvPr/>
            </p:nvGraphicFramePr>
            <p:xfrm>
              <a:off x="4581" y="535"/>
              <a:ext cx="457" cy="54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04" name="" r:id="rId4" imgW="331470" imgH="394970" progId="Equation.3">
                      <p:embed/>
                    </p:oleObj>
                  </mc:Choice>
                  <mc:Fallback>
                    <p:oleObj name="" r:id="rId4" imgW="331470" imgH="394970" progId="Equation.3">
                      <p:embed/>
                      <p:pic>
                        <p:nvPicPr>
                          <p:cNvPr id="0" name="图片 3103"/>
                          <p:cNvPicPr/>
                          <p:nvPr/>
                        </p:nvPicPr>
                        <p:blipFill>
                          <a:blip r:embed="rId5"/>
                          <a:stretch>
                            <a:fillRect/>
                          </a:stretch>
                        </p:blipFill>
                        <p:spPr>
                          <a:xfrm>
                            <a:off x="4581" y="535"/>
                            <a:ext cx="457" cy="545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pSp>
            <p:nvGrpSpPr>
              <p:cNvPr id="26634" name="组合 27658"/>
              <p:cNvGrpSpPr/>
              <p:nvPr/>
            </p:nvGrpSpPr>
            <p:grpSpPr>
              <a:xfrm>
                <a:off x="453" y="0"/>
                <a:ext cx="1144" cy="754"/>
                <a:chOff x="0" y="0"/>
                <a:chExt cx="1144" cy="754"/>
              </a:xfrm>
            </p:grpSpPr>
            <p:sp>
              <p:nvSpPr>
                <p:cNvPr id="26635" name="矩形 27659"/>
                <p:cNvSpPr/>
                <p:nvPr/>
              </p:nvSpPr>
              <p:spPr>
                <a:xfrm>
                  <a:off x="0" y="199"/>
                  <a:ext cx="1034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ctr" anchorCtr="0">
                  <a:spAutoFit/>
                </a:bodyPr>
                <a:p>
                  <a:r>
                    <a:rPr lang="zh-CN" altLang="en-US" sz="2800" b="1" dirty="0">
                      <a:latin typeface="华文新魏" panose="02010800040101010101" pitchFamily="2" charset="-122"/>
                      <a:ea typeface="华文新魏" panose="02010800040101010101" pitchFamily="2" charset="-122"/>
                    </a:rPr>
                    <a:t>∵</a:t>
                  </a:r>
                  <a:r>
                    <a:rPr lang="zh-CN" altLang="en-US" sz="2800" b="1" dirty="0">
                      <a:latin typeface="华文新魏" panose="02010800040101010101" pitchFamily="2" charset="-122"/>
                      <a:ea typeface="华文新魏" panose="02010800040101010101" pitchFamily="2" charset="-122"/>
                    </a:rPr>
                    <a:t>0</a:t>
                  </a:r>
                  <a:r>
                    <a:rPr lang="zh-CN" altLang="en-US" sz="2800" b="1" dirty="0">
                      <a:latin typeface="华文新魏" panose="02010800040101010101" pitchFamily="2" charset="-122"/>
                      <a:ea typeface="华文新魏" panose="02010800040101010101" pitchFamily="2" charset="-122"/>
                    </a:rPr>
                    <a:t>＜</a:t>
                  </a:r>
                  <a:r>
                    <a:rPr lang="zh-CN" altLang="en-US" sz="2800" b="1" dirty="0">
                      <a:latin typeface="华文新魏" panose="02010800040101010101" pitchFamily="2" charset="-122"/>
                      <a:ea typeface="华文新魏" panose="02010800040101010101" pitchFamily="2" charset="-122"/>
                    </a:rPr>
                    <a:t>x≤</a:t>
                  </a:r>
                  <a:endParaRPr lang="en-US" altLang="zh-CN" sz="2800" b="1" dirty="0">
                    <a:latin typeface="华文新魏" panose="02010800040101010101" pitchFamily="2" charset="-122"/>
                    <a:ea typeface="华文新魏" panose="02010800040101010101" pitchFamily="2" charset="-122"/>
                  </a:endParaRPr>
                </a:p>
              </p:txBody>
            </p:sp>
            <p:graphicFrame>
              <p:nvGraphicFramePr>
                <p:cNvPr id="26636" name="对象 27660"/>
                <p:cNvGraphicFramePr>
                  <a:graphicFrameLocks noChangeAspect="1"/>
                </p:cNvGraphicFramePr>
                <p:nvPr/>
              </p:nvGraphicFramePr>
              <p:xfrm>
                <a:off x="896" y="0"/>
                <a:ext cx="248" cy="754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105" name="" r:id="rId6" imgW="140335" imgH="394970" progId="Equation.3">
                        <p:embed/>
                      </p:oleObj>
                    </mc:Choice>
                    <mc:Fallback>
                      <p:oleObj name="" r:id="rId6" imgW="140335" imgH="394970" progId="Equation.3">
                        <p:embed/>
                        <p:pic>
                          <p:nvPicPr>
                            <p:cNvPr id="0" name="图片 3104"/>
                            <p:cNvPicPr/>
                            <p:nvPr/>
                          </p:nvPicPr>
                          <p:blipFill>
                            <a:blip r:embed="rId7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896" y="0"/>
                              <a:ext cx="248" cy="754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sp>
            <p:nvSpPr>
              <p:cNvPr id="26637" name="矩形 27661"/>
              <p:cNvSpPr/>
              <p:nvPr/>
            </p:nvSpPr>
            <p:spPr>
              <a:xfrm>
                <a:off x="1678" y="218"/>
                <a:ext cx="109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ctr" anchorCtr="0">
                <a:spAutoFit/>
              </a:bodyPr>
              <a:p>
                <a:r>
                  <a:rPr lang="en-US" altLang="zh-CN" sz="28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∴</a:t>
                </a:r>
                <a:r>
                  <a:rPr lang="en-US" altLang="zh-CN" sz="28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1-3x</a:t>
                </a:r>
                <a:r>
                  <a:rPr lang="zh-CN" altLang="en-US" sz="28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＞</a:t>
                </a:r>
                <a:r>
                  <a:rPr lang="en-US" altLang="zh-CN" sz="28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0</a:t>
                </a:r>
                <a:endParaRPr lang="en-US" altLang="zh-CN" sz="2800" b="1">
                  <a:latin typeface="华文新魏" panose="02010800040101010101" pitchFamily="2" charset="-122"/>
                  <a:ea typeface="华文新魏" panose="02010800040101010101" pitchFamily="2" charset="-122"/>
                </a:endParaRPr>
              </a:p>
            </p:txBody>
          </p:sp>
          <p:sp>
            <p:nvSpPr>
              <p:cNvPr id="26638" name="矩形 27662"/>
              <p:cNvSpPr/>
              <p:nvPr/>
            </p:nvSpPr>
            <p:spPr>
              <a:xfrm>
                <a:off x="0" y="671"/>
                <a:ext cx="1793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ctr" anchorCtr="0">
                <a:spAutoFit/>
              </a:bodyPr>
              <a:p>
                <a:r>
                  <a:rPr lang="en-US" altLang="zh-CN" sz="28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∴</a:t>
                </a:r>
                <a:r>
                  <a:rPr lang="en-US" altLang="zh-CN" sz="28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y=x</a:t>
                </a:r>
                <a:r>
                  <a:rPr lang="zh-CN" altLang="en-US" sz="28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（</a:t>
                </a:r>
                <a:r>
                  <a:rPr lang="en-US" altLang="zh-CN" sz="28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1-3x</a:t>
                </a:r>
                <a:r>
                  <a:rPr lang="zh-CN" altLang="en-US" sz="28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）</a:t>
                </a:r>
                <a:r>
                  <a:rPr lang="en-US" altLang="zh-CN" sz="2800" b="1">
                    <a:latin typeface="华文新魏" panose="02010800040101010101" pitchFamily="2" charset="-122"/>
                    <a:ea typeface="华文新魏" panose="02010800040101010101" pitchFamily="2" charset="-122"/>
                  </a:rPr>
                  <a:t>=</a:t>
                </a:r>
                <a:endParaRPr lang="en-US" altLang="zh-CN" sz="2800" b="1">
                  <a:latin typeface="华文新魏" panose="02010800040101010101" pitchFamily="2" charset="-122"/>
                  <a:ea typeface="华文新魏" panose="02010800040101010101" pitchFamily="2" charset="-122"/>
                </a:endParaRPr>
              </a:p>
            </p:txBody>
          </p:sp>
          <p:grpSp>
            <p:nvGrpSpPr>
              <p:cNvPr id="26639" name="组合 27663"/>
              <p:cNvGrpSpPr/>
              <p:nvPr/>
            </p:nvGrpSpPr>
            <p:grpSpPr>
              <a:xfrm>
                <a:off x="1769" y="581"/>
                <a:ext cx="1726" cy="499"/>
                <a:chOff x="0" y="0"/>
                <a:chExt cx="1726" cy="499"/>
              </a:xfrm>
            </p:grpSpPr>
            <p:graphicFrame>
              <p:nvGraphicFramePr>
                <p:cNvPr id="26640" name="对象 27664"/>
                <p:cNvGraphicFramePr>
                  <a:graphicFrameLocks noChangeAspect="1"/>
                </p:cNvGraphicFramePr>
                <p:nvPr/>
              </p:nvGraphicFramePr>
              <p:xfrm>
                <a:off x="0" y="0"/>
                <a:ext cx="307" cy="499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106" name="" r:id="rId8" imgW="241935" imgH="356870" progId="Equation.3">
                        <p:embed/>
                      </p:oleObj>
                    </mc:Choice>
                    <mc:Fallback>
                      <p:oleObj name="" r:id="rId8" imgW="241935" imgH="356870" progId="Equation.3">
                        <p:embed/>
                        <p:pic>
                          <p:nvPicPr>
                            <p:cNvPr id="0" name="图片 3105"/>
                            <p:cNvPicPr/>
                            <p:nvPr/>
                          </p:nvPicPr>
                          <p:blipFill>
                            <a:blip r:embed="rId9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0" y="0"/>
                              <a:ext cx="307" cy="499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sp>
              <p:nvSpPr>
                <p:cNvPr id="26641" name="矩形 27665"/>
                <p:cNvSpPr/>
                <p:nvPr/>
              </p:nvSpPr>
              <p:spPr>
                <a:xfrm>
                  <a:off x="272" y="91"/>
                  <a:ext cx="1454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ctr" anchorCtr="0">
                  <a:spAutoFit/>
                </a:bodyPr>
                <a:p>
                  <a:r>
                    <a:rPr lang="en-US" altLang="zh-CN" sz="2800" b="1">
                      <a:latin typeface="华文新魏" panose="02010800040101010101" pitchFamily="2" charset="-122"/>
                      <a:ea typeface="华文新魏" panose="02010800040101010101" pitchFamily="2" charset="-122"/>
                    </a:rPr>
                    <a:t>3x</a:t>
                  </a:r>
                  <a:r>
                    <a:rPr lang="zh-CN" altLang="en-US" sz="2800" b="1">
                      <a:latin typeface="华文新魏" panose="02010800040101010101" pitchFamily="2" charset="-122"/>
                      <a:ea typeface="华文新魏" panose="02010800040101010101" pitchFamily="2" charset="-122"/>
                    </a:rPr>
                    <a:t>（</a:t>
                  </a:r>
                  <a:r>
                    <a:rPr lang="en-US" altLang="zh-CN" sz="2800" b="1">
                      <a:latin typeface="华文新魏" panose="02010800040101010101" pitchFamily="2" charset="-122"/>
                      <a:ea typeface="华文新魏" panose="02010800040101010101" pitchFamily="2" charset="-122"/>
                    </a:rPr>
                    <a:t>1-3x</a:t>
                  </a:r>
                  <a:r>
                    <a:rPr lang="zh-CN" altLang="en-US" sz="2800" b="1">
                      <a:latin typeface="华文新魏" panose="02010800040101010101" pitchFamily="2" charset="-122"/>
                      <a:ea typeface="华文新魏" panose="02010800040101010101" pitchFamily="2" charset="-122"/>
                    </a:rPr>
                    <a:t>）</a:t>
                  </a:r>
                  <a:r>
                    <a:rPr lang="en-US" altLang="zh-CN" sz="2800" b="1">
                      <a:latin typeface="华文新魏" panose="02010800040101010101" pitchFamily="2" charset="-122"/>
                      <a:ea typeface="华文新魏" panose="02010800040101010101" pitchFamily="2" charset="-122"/>
                    </a:rPr>
                    <a:t>≤</a:t>
                  </a:r>
                  <a:r>
                    <a:rPr lang="en-US" altLang="zh-CN" sz="1100">
                      <a:latin typeface="Arial" panose="020B0604020202020204" pitchFamily="34" charset="0"/>
                      <a:ea typeface="华文新魏" panose="02010800040101010101" pitchFamily="2" charset="-122"/>
                    </a:rPr>
                    <a:t> </a:t>
                  </a:r>
                  <a:endParaRPr lang="en-US" altLang="zh-CN">
                    <a:latin typeface="Arial" panose="020B0604020202020204" pitchFamily="34" charset="0"/>
                    <a:ea typeface="华文新魏" panose="02010800040101010101" pitchFamily="2" charset="-122"/>
                  </a:endParaRPr>
                </a:p>
              </p:txBody>
            </p:sp>
          </p:grpSp>
          <p:graphicFrame>
            <p:nvGraphicFramePr>
              <p:cNvPr id="26642" name="对象 27666"/>
              <p:cNvGraphicFramePr>
                <a:graphicFrameLocks noChangeAspect="1"/>
              </p:cNvGraphicFramePr>
              <p:nvPr/>
            </p:nvGraphicFramePr>
            <p:xfrm>
              <a:off x="3402" y="490"/>
              <a:ext cx="1179" cy="68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07" name="" r:id="rId10" imgW="954405" imgH="394335" progId="Equation.3">
                      <p:embed/>
                    </p:oleObj>
                  </mc:Choice>
                  <mc:Fallback>
                    <p:oleObj name="" r:id="rId10" imgW="954405" imgH="394335" progId="Equation.3">
                      <p:embed/>
                      <p:pic>
                        <p:nvPicPr>
                          <p:cNvPr id="0" name="图片 3106"/>
                          <p:cNvPicPr/>
                          <p:nvPr/>
                        </p:nvPicPr>
                        <p:blipFill>
                          <a:blip r:embed="rId11"/>
                          <a:stretch>
                            <a:fillRect/>
                          </a:stretch>
                        </p:blipFill>
                        <p:spPr>
                          <a:xfrm>
                            <a:off x="3402" y="490"/>
                            <a:ext cx="1179" cy="680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6643" name="对象 27667"/>
              <p:cNvGraphicFramePr>
                <a:graphicFrameLocks noChangeAspect="1"/>
              </p:cNvGraphicFramePr>
              <p:nvPr/>
            </p:nvGraphicFramePr>
            <p:xfrm>
              <a:off x="453" y="1034"/>
              <a:ext cx="1361" cy="72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08" name="" r:id="rId12" imgW="737870" imgH="394335" progId="Equation.3">
                      <p:embed/>
                    </p:oleObj>
                  </mc:Choice>
                  <mc:Fallback>
                    <p:oleObj name="" r:id="rId12" imgW="737870" imgH="394335" progId="Equation.3">
                      <p:embed/>
                      <p:pic>
                        <p:nvPicPr>
                          <p:cNvPr id="0" name="图片 3107"/>
                          <p:cNvPicPr/>
                          <p:nvPr/>
                        </p:nvPicPr>
                        <p:blipFill>
                          <a:blip r:embed="rId13"/>
                          <a:stretch>
                            <a:fillRect/>
                          </a:stretch>
                        </p:blipFill>
                        <p:spPr>
                          <a:xfrm>
                            <a:off x="453" y="1034"/>
                            <a:ext cx="1361" cy="727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sp>
        <p:nvSpPr>
          <p:cNvPr id="27669" name="文本框 27668"/>
          <p:cNvSpPr txBox="1"/>
          <p:nvPr/>
        </p:nvSpPr>
        <p:spPr>
          <a:xfrm>
            <a:off x="4804410" y="4604068"/>
            <a:ext cx="3740150" cy="701675"/>
          </a:xfrm>
          <a:prstGeom prst="rect">
            <a:avLst/>
          </a:prstGeom>
          <a:solidFill>
            <a:schemeClr val="folHlink"/>
          </a:solidFill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4000" b="1">
                <a:solidFill>
                  <a:schemeClr val="accent2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如此解答行吗？</a:t>
            </a:r>
            <a:endParaRPr lang="zh-CN" altLang="en-US" sz="4000" b="1">
              <a:solidFill>
                <a:schemeClr val="accent2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26645" name="文本框 27669"/>
          <p:cNvSpPr txBox="1"/>
          <p:nvPr/>
        </p:nvSpPr>
        <p:spPr>
          <a:xfrm>
            <a:off x="3128010" y="1387793"/>
            <a:ext cx="67119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600" b="1">
                <a:latin typeface="Arial" panose="020B0604020202020204" pitchFamily="34" charset="0"/>
                <a:ea typeface="华文新魏" panose="02010800040101010101" pitchFamily="2" charset="-122"/>
              </a:rPr>
              <a:t>上题中只将条件改为</a:t>
            </a:r>
            <a:r>
              <a:rPr lang="en-US" altLang="zh-CN" sz="3600" b="1">
                <a:latin typeface="Arial" panose="020B0604020202020204" pitchFamily="34" charset="0"/>
                <a:ea typeface="华文新魏" panose="02010800040101010101" pitchFamily="2" charset="-122"/>
              </a:rPr>
              <a:t>0&lt;x&lt;1/8,</a:t>
            </a:r>
            <a:r>
              <a:rPr lang="zh-CN" altLang="en-US" sz="3600" b="1">
                <a:latin typeface="Arial" panose="020B0604020202020204" pitchFamily="34" charset="0"/>
                <a:ea typeface="华文新魏" panose="02010800040101010101" pitchFamily="2" charset="-122"/>
              </a:rPr>
              <a:t>即</a:t>
            </a:r>
            <a:r>
              <a:rPr lang="en-US" altLang="zh-CN" sz="3600" b="1">
                <a:latin typeface="Arial" panose="020B0604020202020204" pitchFamily="34" charset="0"/>
                <a:ea typeface="华文新魏" panose="02010800040101010101" pitchFamily="2" charset="-122"/>
              </a:rPr>
              <a:t>:</a:t>
            </a:r>
            <a:endParaRPr lang="en-US" altLang="zh-CN" sz="3600" b="1"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69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49" name="矩形 28673"/>
          <p:cNvSpPr/>
          <p:nvPr/>
        </p:nvSpPr>
        <p:spPr>
          <a:xfrm>
            <a:off x="1438275" y="1112520"/>
            <a:ext cx="18669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/>
            <a:r>
              <a:rPr lang="zh-CN" altLang="en-US" sz="3600" b="1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错题纠正：</a:t>
            </a:r>
            <a:endParaRPr lang="zh-CN" altLang="en-US" sz="3600" b="1">
              <a:ln w="19050" cap="flat" cmpd="sng">
                <a:solidFill>
                  <a:srgbClr val="99CC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pSp>
        <p:nvGrpSpPr>
          <p:cNvPr id="27650" name="组合 28674"/>
          <p:cNvGrpSpPr/>
          <p:nvPr/>
        </p:nvGrpSpPr>
        <p:grpSpPr>
          <a:xfrm>
            <a:off x="1438275" y="1472883"/>
            <a:ext cx="7237413" cy="1008062"/>
            <a:chOff x="0" y="0"/>
            <a:chExt cx="4559" cy="635"/>
          </a:xfrm>
        </p:grpSpPr>
        <p:sp>
          <p:nvSpPr>
            <p:cNvPr id="27651" name="矩形 28675"/>
            <p:cNvSpPr/>
            <p:nvPr/>
          </p:nvSpPr>
          <p:spPr>
            <a:xfrm>
              <a:off x="0" y="180"/>
              <a:ext cx="3214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 anchorCtr="0">
              <a:spAutoFit/>
            </a:bodyPr>
            <a:p>
              <a:r>
                <a:rPr lang="zh-CN" altLang="en-US" sz="24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例</a:t>
              </a:r>
              <a:r>
                <a:rPr lang="en-US" altLang="zh-CN" sz="24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5</a:t>
              </a:r>
              <a:r>
                <a:rPr lang="zh-CN" altLang="en-US" sz="24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、已知正数</a:t>
              </a:r>
              <a:r>
                <a:rPr lang="en-US" altLang="zh-CN" sz="24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x</a:t>
              </a:r>
              <a:r>
                <a:rPr lang="zh-CN" altLang="en-US" sz="24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、</a:t>
              </a:r>
              <a:r>
                <a:rPr lang="en-US" altLang="zh-CN" sz="24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y</a:t>
              </a:r>
              <a:r>
                <a:rPr lang="zh-CN" altLang="en-US" sz="24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满足</a:t>
              </a:r>
              <a:r>
                <a:rPr lang="en-US" altLang="zh-CN" sz="24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2x+y=1</a:t>
              </a:r>
              <a:r>
                <a:rPr lang="zh-CN" altLang="en-US" sz="2400" b="1">
                  <a:latin typeface="华文新魏" panose="02010800040101010101" pitchFamily="2" charset="-122"/>
                  <a:ea typeface="华文新魏" panose="02010800040101010101" pitchFamily="2" charset="-122"/>
                </a:rPr>
                <a:t>，求</a:t>
              </a:r>
              <a:endParaRPr lang="zh-CN" altLang="en-US" sz="2400" b="1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graphicFrame>
          <p:nvGraphicFramePr>
            <p:cNvPr id="27652" name="对象 28676"/>
            <p:cNvGraphicFramePr>
              <a:graphicFrameLocks noChangeAspect="1"/>
            </p:cNvGraphicFramePr>
            <p:nvPr/>
          </p:nvGraphicFramePr>
          <p:xfrm>
            <a:off x="3130" y="0"/>
            <a:ext cx="588" cy="63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9" name="" r:id="rId2" imgW="356870" imgH="382270" progId="Equation.3">
                    <p:embed/>
                  </p:oleObj>
                </mc:Choice>
                <mc:Fallback>
                  <p:oleObj name="" r:id="rId2" imgW="356870" imgH="382270" progId="Equation.3">
                    <p:embed/>
                    <p:pic>
                      <p:nvPicPr>
                        <p:cNvPr id="0" name="图片 3108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3130" y="0"/>
                          <a:ext cx="588" cy="63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7653" name="矩形 28677"/>
            <p:cNvSpPr/>
            <p:nvPr/>
          </p:nvSpPr>
          <p:spPr>
            <a:xfrm>
              <a:off x="3675" y="181"/>
              <a:ext cx="88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 anchorCtr="0">
              <a:spAutoFit/>
            </a:bodyPr>
            <a:p>
              <a:r>
                <a:rPr lang="zh-CN" altLang="en-US" sz="2400" b="1">
                  <a:latin typeface="Times New Roman" panose="02020603050405020304" charset="0"/>
                  <a:ea typeface="华文新魏" panose="02010800040101010101" pitchFamily="2" charset="-122"/>
                </a:rPr>
                <a:t>的最小值</a:t>
              </a:r>
              <a:endParaRPr lang="zh-CN" altLang="en-US" sz="2400" b="1">
                <a:latin typeface="Arial" panose="020B0604020202020204" pitchFamily="34" charset="0"/>
                <a:ea typeface="华文新魏" panose="02010800040101010101" pitchFamily="2" charset="-122"/>
              </a:endParaRPr>
            </a:p>
          </p:txBody>
        </p:sp>
      </p:grpSp>
      <p:graphicFrame>
        <p:nvGraphicFramePr>
          <p:cNvPr id="27654" name="对象 28678"/>
          <p:cNvGraphicFramePr>
            <a:graphicFrameLocks noChangeAspect="1"/>
          </p:cNvGraphicFramePr>
          <p:nvPr/>
        </p:nvGraphicFramePr>
        <p:xfrm>
          <a:off x="4675188" y="4606608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" r:id="rId4" imgW="114935" imgH="217170" progId="Equation.3">
                  <p:embed/>
                </p:oleObj>
              </mc:Choice>
              <mc:Fallback>
                <p:oleObj name="" r:id="rId4" imgW="114935" imgH="217170" progId="Equation.3">
                  <p:embed/>
                  <p:pic>
                    <p:nvPicPr>
                      <p:cNvPr id="0" name="图片 3109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675188" y="4606608"/>
                        <a:ext cx="114300" cy="219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80" name="矩形 28679"/>
          <p:cNvSpPr/>
          <p:nvPr/>
        </p:nvSpPr>
        <p:spPr>
          <a:xfrm>
            <a:off x="1187450" y="2409508"/>
            <a:ext cx="1004888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r>
              <a:rPr lang="zh-CN" altLang="en-US" sz="2800" b="1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错解</a:t>
            </a:r>
            <a:r>
              <a:rPr lang="en-US" altLang="zh-CN" sz="2800" b="1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:</a:t>
            </a:r>
            <a:endParaRPr lang="en-US" altLang="zh-CN" sz="2800" b="1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pSp>
        <p:nvGrpSpPr>
          <p:cNvPr id="28681" name="组合 28680"/>
          <p:cNvGrpSpPr/>
          <p:nvPr/>
        </p:nvGrpSpPr>
        <p:grpSpPr>
          <a:xfrm>
            <a:off x="1366838" y="2409508"/>
            <a:ext cx="4340225" cy="3816350"/>
            <a:chOff x="0" y="0"/>
            <a:chExt cx="2734" cy="2404"/>
          </a:xfrm>
        </p:grpSpPr>
        <p:graphicFrame>
          <p:nvGraphicFramePr>
            <p:cNvPr id="27657" name="对象 28681"/>
            <p:cNvGraphicFramePr>
              <a:graphicFrameLocks noChangeAspect="1"/>
            </p:cNvGraphicFramePr>
            <p:nvPr/>
          </p:nvGraphicFramePr>
          <p:xfrm>
            <a:off x="13" y="409"/>
            <a:ext cx="2721" cy="63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1" name="" r:id="rId6" imgW="1739900" imgH="469900" progId="Equation.3">
                    <p:embed/>
                  </p:oleObj>
                </mc:Choice>
                <mc:Fallback>
                  <p:oleObj name="" r:id="rId6" imgW="1739900" imgH="469900" progId="Equation.3">
                    <p:embed/>
                    <p:pic>
                      <p:nvPicPr>
                        <p:cNvPr id="0" name="图片 3110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13" y="409"/>
                          <a:ext cx="2721" cy="63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27658" name="组合 28682"/>
            <p:cNvGrpSpPr/>
            <p:nvPr/>
          </p:nvGrpSpPr>
          <p:grpSpPr>
            <a:xfrm>
              <a:off x="0" y="0"/>
              <a:ext cx="2648" cy="2404"/>
              <a:chOff x="0" y="0"/>
              <a:chExt cx="2648" cy="2404"/>
            </a:xfrm>
          </p:grpSpPr>
          <p:graphicFrame>
            <p:nvGraphicFramePr>
              <p:cNvPr id="27659" name="对象 28683"/>
              <p:cNvGraphicFramePr>
                <a:graphicFrameLocks noChangeAspect="1"/>
              </p:cNvGraphicFramePr>
              <p:nvPr/>
            </p:nvGraphicFramePr>
            <p:xfrm>
              <a:off x="421" y="0"/>
              <a:ext cx="1905" cy="36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12" name="" r:id="rId8" imgW="1322705" imgH="254635" progId="Equation.3">
                      <p:embed/>
                    </p:oleObj>
                  </mc:Choice>
                  <mc:Fallback>
                    <p:oleObj name="" r:id="rId8" imgW="1322705" imgH="254635" progId="Equation.3">
                      <p:embed/>
                      <p:pic>
                        <p:nvPicPr>
                          <p:cNvPr id="0" name="图片 3111"/>
                          <p:cNvPicPr/>
                          <p:nvPr/>
                        </p:nvPicPr>
                        <p:blipFill>
                          <a:blip r:embed="rId9"/>
                          <a:stretch>
                            <a:fillRect/>
                          </a:stretch>
                        </p:blipFill>
                        <p:spPr>
                          <a:xfrm>
                            <a:off x="421" y="0"/>
                            <a:ext cx="1905" cy="366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7660" name="对象 28684"/>
              <p:cNvGraphicFramePr>
                <a:graphicFrameLocks noChangeAspect="1"/>
              </p:cNvGraphicFramePr>
              <p:nvPr/>
            </p:nvGraphicFramePr>
            <p:xfrm>
              <a:off x="103" y="1089"/>
              <a:ext cx="2545" cy="68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13" name="" r:id="rId10" imgW="2032000" imgH="469900" progId="Equation.3">
                      <p:embed/>
                    </p:oleObj>
                  </mc:Choice>
                  <mc:Fallback>
                    <p:oleObj name="" r:id="rId10" imgW="2032000" imgH="469900" progId="Equation.3">
                      <p:embed/>
                      <p:pic>
                        <p:nvPicPr>
                          <p:cNvPr id="0" name="图片 3112"/>
                          <p:cNvPicPr/>
                          <p:nvPr/>
                        </p:nvPicPr>
                        <p:blipFill>
                          <a:blip r:embed="rId11"/>
                          <a:stretch>
                            <a:fillRect/>
                          </a:stretch>
                        </p:blipFill>
                        <p:spPr>
                          <a:xfrm>
                            <a:off x="103" y="1089"/>
                            <a:ext cx="2545" cy="681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pSp>
            <p:nvGrpSpPr>
              <p:cNvPr id="27661" name="组合 28685"/>
              <p:cNvGrpSpPr/>
              <p:nvPr/>
            </p:nvGrpSpPr>
            <p:grpSpPr>
              <a:xfrm>
                <a:off x="0" y="1815"/>
                <a:ext cx="2417" cy="589"/>
                <a:chOff x="0" y="0"/>
                <a:chExt cx="2417" cy="589"/>
              </a:xfrm>
            </p:grpSpPr>
            <p:sp>
              <p:nvSpPr>
                <p:cNvPr id="27662" name="文本框 28686"/>
                <p:cNvSpPr txBox="1"/>
                <p:nvPr/>
              </p:nvSpPr>
              <p:spPr>
                <a:xfrm>
                  <a:off x="0" y="105"/>
                  <a:ext cx="1904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r>
                    <a:rPr lang="zh-CN" altLang="en-US" sz="2400" b="1">
                      <a:latin typeface="Arial" panose="020B0604020202020204" pitchFamily="34" charset="0"/>
                      <a:ea typeface="华文新魏" panose="02010800040101010101" pitchFamily="2" charset="-122"/>
                    </a:rPr>
                    <a:t>即            的最小值为</a:t>
                  </a:r>
                  <a:endParaRPr lang="zh-CN" altLang="en-US" sz="2400" b="1">
                    <a:latin typeface="Arial" panose="020B0604020202020204" pitchFamily="34" charset="0"/>
                    <a:ea typeface="华文新魏" panose="02010800040101010101" pitchFamily="2" charset="-122"/>
                  </a:endParaRPr>
                </a:p>
              </p:txBody>
            </p:sp>
            <p:graphicFrame>
              <p:nvGraphicFramePr>
                <p:cNvPr id="27663" name="对象 28687"/>
                <p:cNvGraphicFramePr>
                  <a:graphicFrameLocks noChangeAspect="1"/>
                </p:cNvGraphicFramePr>
                <p:nvPr/>
              </p:nvGraphicFramePr>
              <p:xfrm>
                <a:off x="285" y="0"/>
                <a:ext cx="571" cy="589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114" name="" r:id="rId12" imgW="407670" imgH="420370" progId="Equation.3">
                        <p:embed/>
                      </p:oleObj>
                    </mc:Choice>
                    <mc:Fallback>
                      <p:oleObj name="" r:id="rId12" imgW="407670" imgH="420370" progId="Equation.3">
                        <p:embed/>
                        <p:pic>
                          <p:nvPicPr>
                            <p:cNvPr id="0" name="图片 3113"/>
                            <p:cNvPicPr/>
                            <p:nvPr/>
                          </p:nvPicPr>
                          <p:blipFill>
                            <a:blip r:embed="rId13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285" y="0"/>
                              <a:ext cx="571" cy="589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27664" name="对象 28688"/>
                <p:cNvGraphicFramePr>
                  <a:graphicFrameLocks noChangeAspect="1"/>
                </p:cNvGraphicFramePr>
                <p:nvPr/>
              </p:nvGraphicFramePr>
              <p:xfrm>
                <a:off x="1827" y="45"/>
                <a:ext cx="590" cy="401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3115" name="" r:id="rId14" imgW="318770" imgH="216535" progId="Equation.3">
                        <p:embed/>
                      </p:oleObj>
                    </mc:Choice>
                    <mc:Fallback>
                      <p:oleObj name="" r:id="rId14" imgW="318770" imgH="216535" progId="Equation.3">
                        <p:embed/>
                        <p:pic>
                          <p:nvPicPr>
                            <p:cNvPr id="0" name="图片 3114"/>
                            <p:cNvPicPr/>
                            <p:nvPr/>
                          </p:nvPicPr>
                          <p:blipFill>
                            <a:blip r:embed="rId15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1827" y="45"/>
                              <a:ext cx="590" cy="401"/>
                            </a:xfrm>
                            <a:prstGeom prst="rect">
                              <a:avLst/>
                            </a:prstGeom>
                            <a:noFill/>
                            <a:ln w="38100">
                              <a:noFill/>
                              <a:miter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</p:grpSp>
      </p:grpSp>
      <p:sp>
        <p:nvSpPr>
          <p:cNvPr id="28690" name="矩形 28689"/>
          <p:cNvSpPr/>
          <p:nvPr/>
        </p:nvSpPr>
        <p:spPr>
          <a:xfrm>
            <a:off x="5837238" y="3344545"/>
            <a:ext cx="4494212" cy="3187700"/>
          </a:xfrm>
          <a:prstGeom prst="rect">
            <a:avLst/>
          </a:prstGeom>
          <a:solidFill>
            <a:srgbClr val="99FF66"/>
          </a:solidFill>
          <a:ln w="9525">
            <a:noFill/>
          </a:ln>
        </p:spPr>
        <p:txBody>
          <a:bodyPr wrap="none" anchor="ctr" anchorCtr="0">
            <a:spAutoFit/>
          </a:bodyPr>
          <a:p>
            <a:pPr indent="457200" algn="ctr">
              <a:lnSpc>
                <a:spcPct val="145000"/>
              </a:lnSpc>
            </a:pPr>
            <a:r>
              <a:rPr lang="zh-CN" altLang="en-US" sz="2800" b="1">
                <a:latin typeface="华文新魏" panose="02010800040101010101" pitchFamily="2" charset="-122"/>
                <a:ea typeface="华文新魏" panose="02010800040101010101" pitchFamily="2" charset="-122"/>
              </a:rPr>
              <a:t>过程中两次运用了</a:t>
            </a:r>
            <a:endParaRPr lang="zh-CN" altLang="en-US" sz="2800" b="1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indent="457200" algn="ctr">
              <a:lnSpc>
                <a:spcPct val="145000"/>
              </a:lnSpc>
            </a:pPr>
            <a:r>
              <a:rPr lang="zh-CN" altLang="en-US" sz="2800" b="1">
                <a:latin typeface="华文新魏" panose="02010800040101010101" pitchFamily="2" charset="-122"/>
                <a:ea typeface="华文新魏" panose="02010800040101010101" pitchFamily="2" charset="-122"/>
              </a:rPr>
              <a:t>均值不等式中取“</a:t>
            </a:r>
            <a:r>
              <a:rPr lang="en-US" altLang="zh-CN" sz="2800" b="1">
                <a:latin typeface="华文新魏" panose="02010800040101010101" pitchFamily="2" charset="-122"/>
                <a:ea typeface="华文新魏" panose="02010800040101010101" pitchFamily="2" charset="-122"/>
              </a:rPr>
              <a:t>=”</a:t>
            </a:r>
            <a:endParaRPr lang="en-US" altLang="zh-CN" sz="2800" b="1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indent="457200" algn="ctr">
              <a:lnSpc>
                <a:spcPct val="145000"/>
              </a:lnSpc>
            </a:pPr>
            <a:r>
              <a:rPr lang="zh-CN" altLang="en-US" sz="2800" b="1">
                <a:latin typeface="华文新魏" panose="02010800040101010101" pitchFamily="2" charset="-122"/>
                <a:ea typeface="华文新魏" panose="02010800040101010101" pitchFamily="2" charset="-122"/>
              </a:rPr>
              <a:t>号过渡，而这两次取</a:t>
            </a:r>
            <a:endParaRPr lang="zh-CN" altLang="en-US" sz="2800" b="1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indent="457200" algn="ctr">
              <a:lnSpc>
                <a:spcPct val="145000"/>
              </a:lnSpc>
            </a:pPr>
            <a:r>
              <a:rPr lang="zh-CN" altLang="en-US" sz="2800" b="1">
                <a:latin typeface="华文新魏" panose="02010800040101010101" pitchFamily="2" charset="-122"/>
                <a:ea typeface="华文新魏" panose="02010800040101010101" pitchFamily="2" charset="-122"/>
              </a:rPr>
              <a:t>“</a:t>
            </a:r>
            <a:r>
              <a:rPr lang="en-US" altLang="zh-CN" sz="2800" b="1">
                <a:latin typeface="华文新魏" panose="02010800040101010101" pitchFamily="2" charset="-122"/>
                <a:ea typeface="华文新魏" panose="02010800040101010101" pitchFamily="2" charset="-122"/>
              </a:rPr>
              <a:t>=”</a:t>
            </a:r>
            <a:r>
              <a:rPr lang="zh-CN" altLang="en-US" sz="2800" b="1">
                <a:latin typeface="华文新魏" panose="02010800040101010101" pitchFamily="2" charset="-122"/>
                <a:ea typeface="华文新魏" panose="02010800040101010101" pitchFamily="2" charset="-122"/>
              </a:rPr>
              <a:t>号的条件是不同的，</a:t>
            </a:r>
            <a:endParaRPr lang="zh-CN" altLang="en-US" sz="2800" b="1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indent="457200" algn="ctr">
              <a:lnSpc>
                <a:spcPct val="145000"/>
              </a:lnSpc>
            </a:pPr>
            <a:r>
              <a:rPr lang="zh-CN" altLang="en-US" sz="2800" b="1">
                <a:latin typeface="华文新魏" panose="02010800040101010101" pitchFamily="2" charset="-122"/>
                <a:ea typeface="华文新魏" panose="02010800040101010101" pitchFamily="2" charset="-122"/>
              </a:rPr>
              <a:t>故结果错。</a:t>
            </a:r>
            <a:endParaRPr lang="zh-CN" altLang="en-US" sz="2800" b="1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8691" name="矩形 28690"/>
          <p:cNvSpPr/>
          <p:nvPr/>
        </p:nvSpPr>
        <p:spPr>
          <a:xfrm>
            <a:off x="6119813" y="2552383"/>
            <a:ext cx="14033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错因：</a:t>
            </a:r>
            <a:endParaRPr lang="zh-CN" altLang="en-US" sz="3200" b="1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86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86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0" grpId="0"/>
      <p:bldP spid="28690" grpId="0" bldLvl="0" animBg="1"/>
      <p:bldP spid="2869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702" name="矩形 29701"/>
          <p:cNvSpPr/>
          <p:nvPr/>
        </p:nvSpPr>
        <p:spPr>
          <a:xfrm>
            <a:off x="468313" y="1125538"/>
            <a:ext cx="590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解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: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graphicFrame>
        <p:nvGraphicFramePr>
          <p:cNvPr id="29703" name="对象 29702"/>
          <p:cNvGraphicFramePr>
            <a:graphicFrameLocks noChangeAspect="1"/>
          </p:cNvGraphicFramePr>
          <p:nvPr/>
        </p:nvGraphicFramePr>
        <p:xfrm>
          <a:off x="3708400" y="2636838"/>
          <a:ext cx="1727200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7" name="" r:id="rId2" imgW="635635" imgH="215900" progId="Equation.3">
                  <p:embed/>
                </p:oleObj>
              </mc:Choice>
              <mc:Fallback>
                <p:oleObj name="" r:id="rId2" imgW="635635" imgH="215900" progId="Equation.3">
                  <p:embed/>
                  <p:pic>
                    <p:nvPicPr>
                      <p:cNvPr id="0" name="图片 311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708400" y="2636838"/>
                        <a:ext cx="1727200" cy="5873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04" name="文本框 29703"/>
          <p:cNvSpPr txBox="1"/>
          <p:nvPr/>
        </p:nvSpPr>
        <p:spPr>
          <a:xfrm>
            <a:off x="539750" y="3573463"/>
            <a:ext cx="14033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 b="1">
                <a:latin typeface="Arial" panose="020B0604020202020204" pitchFamily="34" charset="0"/>
                <a:ea typeface="华文新魏" panose="02010800040101010101" pitchFamily="2" charset="-122"/>
              </a:rPr>
              <a:t>当且仅当</a:t>
            </a:r>
            <a:endParaRPr lang="zh-CN" altLang="en-US" sz="2400" b="1"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graphicFrame>
        <p:nvGraphicFramePr>
          <p:cNvPr id="29705" name="对象 29704"/>
          <p:cNvGraphicFramePr>
            <a:graphicFrameLocks noChangeAspect="1"/>
          </p:cNvGraphicFramePr>
          <p:nvPr/>
        </p:nvGraphicFramePr>
        <p:xfrm>
          <a:off x="1908175" y="3500438"/>
          <a:ext cx="1223963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8" name="" r:id="rId4" imgW="495935" imgH="419735" progId="Equation.3">
                  <p:embed/>
                </p:oleObj>
              </mc:Choice>
              <mc:Fallback>
                <p:oleObj name="" r:id="rId4" imgW="495935" imgH="419735" progId="Equation.3">
                  <p:embed/>
                  <p:pic>
                    <p:nvPicPr>
                      <p:cNvPr id="0" name="图片 3117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08175" y="3500438"/>
                        <a:ext cx="1223963" cy="1035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06" name="文本框 29705"/>
          <p:cNvSpPr txBox="1"/>
          <p:nvPr/>
        </p:nvSpPr>
        <p:spPr>
          <a:xfrm>
            <a:off x="3203575" y="3644900"/>
            <a:ext cx="590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 b="1">
                <a:latin typeface="Arial" panose="020B0604020202020204" pitchFamily="34" charset="0"/>
                <a:ea typeface="华文新魏" panose="02010800040101010101" pitchFamily="2" charset="-122"/>
              </a:rPr>
              <a:t>即</a:t>
            </a:r>
            <a:r>
              <a:rPr lang="en-US" altLang="zh-CN" sz="2400" b="1">
                <a:latin typeface="Arial" panose="020B0604020202020204" pitchFamily="34" charset="0"/>
                <a:ea typeface="华文新魏" panose="02010800040101010101" pitchFamily="2" charset="-122"/>
              </a:rPr>
              <a:t>:</a:t>
            </a:r>
            <a:endParaRPr lang="en-US" altLang="zh-CN" sz="2400" b="1"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graphicFrame>
        <p:nvGraphicFramePr>
          <p:cNvPr id="29707" name="对象 29706"/>
          <p:cNvGraphicFramePr>
            <a:graphicFrameLocks noChangeAspect="1"/>
          </p:cNvGraphicFramePr>
          <p:nvPr/>
        </p:nvGraphicFramePr>
        <p:xfrm>
          <a:off x="3924300" y="3644900"/>
          <a:ext cx="1296988" cy="573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" r:id="rId6" imgW="546735" imgH="241935" progId="Equation.3">
                  <p:embed/>
                </p:oleObj>
              </mc:Choice>
              <mc:Fallback>
                <p:oleObj name="" r:id="rId6" imgW="546735" imgH="241935" progId="Equation.3">
                  <p:embed/>
                  <p:pic>
                    <p:nvPicPr>
                      <p:cNvPr id="0" name="图片 311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924300" y="3644900"/>
                        <a:ext cx="1296988" cy="5730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08" name="文本框 29707"/>
          <p:cNvSpPr txBox="1"/>
          <p:nvPr/>
        </p:nvSpPr>
        <p:spPr>
          <a:xfrm>
            <a:off x="5219700" y="3644900"/>
            <a:ext cx="1581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 b="1">
                <a:latin typeface="Arial" panose="020B0604020202020204" pitchFamily="34" charset="0"/>
                <a:ea typeface="华文新魏" panose="02010800040101010101" pitchFamily="2" charset="-122"/>
              </a:rPr>
              <a:t>时取“</a:t>
            </a:r>
            <a:r>
              <a:rPr lang="en-US" altLang="zh-CN" sz="2400" b="1">
                <a:latin typeface="Arial" panose="020B0604020202020204" pitchFamily="34" charset="0"/>
                <a:ea typeface="华文新魏" panose="02010800040101010101" pitchFamily="2" charset="-122"/>
              </a:rPr>
              <a:t>=”</a:t>
            </a:r>
            <a:r>
              <a:rPr lang="zh-CN" altLang="en-US" sz="2400" b="1">
                <a:latin typeface="Arial" panose="020B0604020202020204" pitchFamily="34" charset="0"/>
                <a:ea typeface="华文新魏" panose="02010800040101010101" pitchFamily="2" charset="-122"/>
              </a:rPr>
              <a:t>号</a:t>
            </a:r>
            <a:endParaRPr lang="zh-CN" altLang="en-US" sz="2400" b="1"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graphicFrame>
        <p:nvGraphicFramePr>
          <p:cNvPr id="29709" name="对象 29708"/>
          <p:cNvGraphicFramePr>
            <a:graphicFrameLocks noChangeAspect="1"/>
          </p:cNvGraphicFramePr>
          <p:nvPr/>
        </p:nvGraphicFramePr>
        <p:xfrm>
          <a:off x="468313" y="4724400"/>
          <a:ext cx="2506662" cy="1084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0" name="" r:id="rId8" imgW="1031240" imgH="509270" progId="Equation.3">
                  <p:embed/>
                </p:oleObj>
              </mc:Choice>
              <mc:Fallback>
                <p:oleObj name="" r:id="rId8" imgW="1031240" imgH="509270" progId="Equation.3">
                  <p:embed/>
                  <p:pic>
                    <p:nvPicPr>
                      <p:cNvPr id="0" name="图片 311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68313" y="4724400"/>
                        <a:ext cx="2506662" cy="1084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710" name="对象 29709"/>
          <p:cNvGraphicFramePr>
            <a:graphicFrameLocks noChangeAspect="1"/>
          </p:cNvGraphicFramePr>
          <p:nvPr/>
        </p:nvGraphicFramePr>
        <p:xfrm>
          <a:off x="2987675" y="4581525"/>
          <a:ext cx="1574800" cy="172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name="" r:id="rId10" imgW="788670" imgH="864870" progId="Equation.3">
                  <p:embed/>
                </p:oleObj>
              </mc:Choice>
              <mc:Fallback>
                <p:oleObj name="" r:id="rId10" imgW="788670" imgH="864870" progId="Equation.3">
                  <p:embed/>
                  <p:pic>
                    <p:nvPicPr>
                      <p:cNvPr id="0" name="图片 312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987675" y="4581525"/>
                        <a:ext cx="1574800" cy="1727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11" name="文本框 29710"/>
          <p:cNvSpPr txBox="1"/>
          <p:nvPr/>
        </p:nvSpPr>
        <p:spPr>
          <a:xfrm>
            <a:off x="5076825" y="5229225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 b="1">
                <a:latin typeface="Arial" panose="020B0604020202020204" pitchFamily="34" charset="0"/>
                <a:ea typeface="华文新魏" panose="02010800040101010101" pitchFamily="2" charset="-122"/>
              </a:rPr>
              <a:t>即此时</a:t>
            </a:r>
            <a:endParaRPr lang="zh-CN" altLang="en-US" sz="2400" b="1"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graphicFrame>
        <p:nvGraphicFramePr>
          <p:cNvPr id="29712" name="对象 29711"/>
          <p:cNvGraphicFramePr>
            <a:graphicFrameLocks noChangeAspect="1"/>
          </p:cNvGraphicFramePr>
          <p:nvPr/>
        </p:nvGraphicFramePr>
        <p:xfrm>
          <a:off x="6300788" y="5084763"/>
          <a:ext cx="2303462" cy="608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2" name="" r:id="rId12" imgW="916305" imgH="241935" progId="Equation.3">
                  <p:embed/>
                </p:oleObj>
              </mc:Choice>
              <mc:Fallback>
                <p:oleObj name="" r:id="rId12" imgW="916305" imgH="241935" progId="Equation.3">
                  <p:embed/>
                  <p:pic>
                    <p:nvPicPr>
                      <p:cNvPr id="0" name="图片 3121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300788" y="5084763"/>
                        <a:ext cx="2303462" cy="608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713" name="对象 29712"/>
          <p:cNvGraphicFramePr>
            <a:graphicFrameLocks noChangeAspect="1"/>
          </p:cNvGraphicFramePr>
          <p:nvPr/>
        </p:nvGraphicFramePr>
        <p:xfrm>
          <a:off x="1547813" y="1268413"/>
          <a:ext cx="1439862" cy="931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3" name="" r:id="rId14" imgW="648970" imgH="419735" progId="Equation.3">
                  <p:embed/>
                </p:oleObj>
              </mc:Choice>
              <mc:Fallback>
                <p:oleObj name="" r:id="rId14" imgW="648970" imgH="419735" progId="Equation.3">
                  <p:embed/>
                  <p:pic>
                    <p:nvPicPr>
                      <p:cNvPr id="0" name="图片 3122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547813" y="1268413"/>
                        <a:ext cx="1439862" cy="931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714" name="对象 29713"/>
          <p:cNvGraphicFramePr>
            <a:graphicFrameLocks noChangeAspect="1"/>
          </p:cNvGraphicFramePr>
          <p:nvPr/>
        </p:nvGraphicFramePr>
        <p:xfrm>
          <a:off x="3059113" y="1341438"/>
          <a:ext cx="2346325" cy="992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4" name="" r:id="rId16" imgW="992505" imgH="419735" progId="Equation.3">
                  <p:embed/>
                </p:oleObj>
              </mc:Choice>
              <mc:Fallback>
                <p:oleObj name="" r:id="rId16" imgW="992505" imgH="419735" progId="Equation.3">
                  <p:embed/>
                  <p:pic>
                    <p:nvPicPr>
                      <p:cNvPr id="0" name="图片 3123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3059113" y="1341438"/>
                        <a:ext cx="2346325" cy="9921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715" name="对象 29714"/>
          <p:cNvGraphicFramePr>
            <a:graphicFrameLocks noChangeAspect="1"/>
          </p:cNvGraphicFramePr>
          <p:nvPr/>
        </p:nvGraphicFramePr>
        <p:xfrm>
          <a:off x="1692275" y="2420938"/>
          <a:ext cx="1931988" cy="1011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5" name="" r:id="rId18" imgW="801370" imgH="419735" progId="Equation.3">
                  <p:embed/>
                </p:oleObj>
              </mc:Choice>
              <mc:Fallback>
                <p:oleObj name="" r:id="rId18" imgW="801370" imgH="419735" progId="Equation.3">
                  <p:embed/>
                  <p:pic>
                    <p:nvPicPr>
                      <p:cNvPr id="0" name="图片 3124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1692275" y="2420938"/>
                        <a:ext cx="1931988" cy="10112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97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97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9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97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29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2" grpId="0"/>
      <p:bldP spid="29704" grpId="0"/>
      <p:bldP spid="29706" grpId="0"/>
      <p:bldP spid="29708" grpId="0"/>
      <p:bldP spid="29711" grpId="0"/>
    </p:bldLst>
  </p:timing>
</p:sld>
</file>

<file path=ppt/tags/tag1.xml><?xml version="1.0" encoding="utf-8"?>
<p:tagLst xmlns:p="http://schemas.openxmlformats.org/presentationml/2006/main">
  <p:tag name="KSO_WM_UNIT_TABLE_BEAUTIFY" val="smartTable{e3aff779-5dba-476c-9234-dfd2f341b6e4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1480</Words>
  <Application>WPS 演示</Application>
  <PresentationFormat>宽屏</PresentationFormat>
  <Paragraphs>250</Paragraphs>
  <Slides>22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67</vt:i4>
      </vt:variant>
      <vt:variant>
        <vt:lpstr>幻灯片标题</vt:lpstr>
      </vt:variant>
      <vt:variant>
        <vt:i4>22</vt:i4>
      </vt:variant>
    </vt:vector>
  </HeadingPairs>
  <TitlesOfParts>
    <vt:vector size="103" baseType="lpstr">
      <vt:lpstr>Arial</vt:lpstr>
      <vt:lpstr>宋体</vt:lpstr>
      <vt:lpstr>Wingdings</vt:lpstr>
      <vt:lpstr>Times New Roman</vt:lpstr>
      <vt:lpstr>华文行楷</vt:lpstr>
      <vt:lpstr>黑体</vt:lpstr>
      <vt:lpstr>隶书</vt:lpstr>
      <vt:lpstr>楷体_GB2312</vt:lpstr>
      <vt:lpstr>新宋体</vt:lpstr>
      <vt:lpstr>Calibri</vt:lpstr>
      <vt:lpstr>微软雅黑</vt:lpstr>
      <vt:lpstr>Arial Unicode MS</vt:lpstr>
      <vt:lpstr>华文新魏</vt:lpstr>
      <vt:lpstr>Office 主题</vt:lpstr>
      <vt:lpstr>Equation.DSMT4</vt:lpstr>
      <vt:lpstr>Word.Document.8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Word.Document.8</vt:lpstr>
      <vt:lpstr>Word.Document.8</vt:lpstr>
      <vt:lpstr>Word.Document.8</vt:lpstr>
      <vt:lpstr>Word.Document.8</vt:lpstr>
      <vt:lpstr>Word.Document.8</vt:lpstr>
      <vt:lpstr>Equation.DSMT4</vt:lpstr>
      <vt:lpstr>Word.Document.8</vt:lpstr>
      <vt:lpstr>Word.Document.8</vt:lpstr>
      <vt:lpstr>Equation.DSMT4</vt:lpstr>
      <vt:lpstr>Equation.DSMT4</vt:lpstr>
      <vt:lpstr>Word.Document.8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Equation.DSMT4</vt:lpstr>
      <vt:lpstr>Equation.DSMT4</vt:lpstr>
      <vt:lpstr>Equation.DSMT4</vt:lpstr>
      <vt:lpstr>2.2基本不等式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 集合的概念 </dc:title>
  <dc:creator>Administrator</dc:creator>
  <cp:lastModifiedBy>豆爸</cp:lastModifiedBy>
  <cp:revision>57</cp:revision>
  <dcterms:created xsi:type="dcterms:W3CDTF">2021-08-30T01:33:00Z</dcterms:created>
  <dcterms:modified xsi:type="dcterms:W3CDTF">2021-09-15T14:01:50Z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2BACAFD6AC6A40B9BDBBEC0528ADD9A4</vt:lpwstr>
  </property>
  <property fmtid="{D5CDD505-2E9C-101B-9397-08002B2CF9AE}" pid="3" name="KSOProductBuildVer">
    <vt:lpwstr>2052-11.1.0.10700</vt:lpwstr>
  </property>
</Properties>
</file>