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4" r:id="rId12"/>
    <p:sldId id="275" r:id="rId13"/>
    <p:sldId id="276" r:id="rId14"/>
    <p:sldId id="266" r:id="rId15"/>
    <p:sldId id="267" r:id="rId16"/>
    <p:sldId id="268" r:id="rId17"/>
    <p:sldId id="269" r:id="rId18"/>
    <p:sldId id="270" r:id="rId19"/>
    <p:sldId id="271" r:id="rId20"/>
    <p:sldId id="273" r:id="rId2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9" name="副标题 50177"/>
          <p:cNvSpPr>
            <a:spLocks noGrp="1"/>
          </p:cNvSpPr>
          <p:nvPr>
            <p:ph type="subTitle" idx="1"/>
          </p:nvPr>
        </p:nvSpPr>
        <p:spPr>
          <a:xfrm>
            <a:off x="2895600" y="3886200"/>
            <a:ext cx="6400800" cy="1752600"/>
          </a:xfrm>
        </p:spPr>
        <p:txBody>
          <a:bodyPr anchor="t"/>
          <a:p>
            <a:pPr defTabSz="914400"/>
            <a:endParaRPr lang="zh-CN" altLang="en-US" sz="3200" kern="1200" baseline="0" dirty="0">
              <a:latin typeface="+mn-lt"/>
              <a:ea typeface="+mn-ea"/>
              <a:cs typeface="+mn-cs"/>
            </a:endParaRPr>
          </a:p>
        </p:txBody>
      </p:sp>
      <p:pic>
        <p:nvPicPr>
          <p:cNvPr id="50179" name="标题 50178" descr="huanghe01a"/>
          <p:cNvPicPr>
            <a:picLocks noGrp="1" noChangeAspect="1"/>
          </p:cNvPicPr>
          <p:nvPr>
            <p:ph type="ctrTitle"/>
          </p:nvPr>
        </p:nvPicPr>
        <p:blipFill>
          <a:blip r:embed="rId1"/>
          <a:stretch>
            <a:fillRect/>
          </a:stretch>
        </p:blipFill>
        <p:spPr>
          <a:xfrm>
            <a:off x="22225" y="0"/>
            <a:ext cx="12016740" cy="6858000"/>
          </a:xfrm>
        </p:spPr>
      </p:pic>
      <p:sp>
        <p:nvSpPr>
          <p:cNvPr id="50180" name="矩形 50179"/>
          <p:cNvSpPr/>
          <p:nvPr/>
        </p:nvSpPr>
        <p:spPr>
          <a:xfrm>
            <a:off x="1314450" y="5105400"/>
            <a:ext cx="574802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ctr" eaLnBrk="0" hangingPunct="0">
              <a:spcBef>
                <a:spcPct val="20000"/>
              </a:spcBef>
            </a:pPr>
            <a:r>
              <a:rPr lang="zh-CN" altLang="en-US" sz="4800" i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冼星海作曲</a:t>
            </a:r>
            <a:endParaRPr lang="zh-CN" altLang="en-US" sz="4800" i="1" dirty="0">
              <a:solidFill>
                <a:schemeClr val="tx1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lvl="0" indent="0" algn="ctr" eaLnBrk="0" hangingPunct="0">
              <a:spcBef>
                <a:spcPct val="20000"/>
              </a:spcBef>
            </a:pPr>
            <a:r>
              <a:rPr lang="zh-CN" altLang="en-US" sz="4800" i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光未然作词</a:t>
            </a:r>
            <a:endParaRPr lang="zh-CN" altLang="en-US" sz="4800" i="1" dirty="0">
              <a:solidFill>
                <a:schemeClr val="tx1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1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1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18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18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图片 53249" descr="由地图看黄河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125" y="908050"/>
            <a:ext cx="11925300" cy="5851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1" name="任意多边形 53250"/>
          <p:cNvSpPr/>
          <p:nvPr/>
        </p:nvSpPr>
        <p:spPr>
          <a:xfrm>
            <a:off x="4903788" y="3184525"/>
            <a:ext cx="2916237" cy="1068388"/>
          </a:xfrm>
          <a:custGeom>
            <a:avLst/>
            <a:gdLst/>
            <a:ahLst/>
            <a:cxnLst/>
            <a:pathLst>
              <a:path w="2101" h="709">
                <a:moveTo>
                  <a:pt x="2101" y="213"/>
                </a:moveTo>
                <a:cubicBezTo>
                  <a:pt x="2069" y="234"/>
                  <a:pt x="2031" y="254"/>
                  <a:pt x="1994" y="266"/>
                </a:cubicBezTo>
                <a:cubicBezTo>
                  <a:pt x="1991" y="275"/>
                  <a:pt x="1992" y="286"/>
                  <a:pt x="1985" y="293"/>
                </a:cubicBezTo>
                <a:cubicBezTo>
                  <a:pt x="1979" y="299"/>
                  <a:pt x="1967" y="297"/>
                  <a:pt x="1959" y="301"/>
                </a:cubicBezTo>
                <a:cubicBezTo>
                  <a:pt x="1866" y="340"/>
                  <a:pt x="1969" y="303"/>
                  <a:pt x="1897" y="328"/>
                </a:cubicBezTo>
                <a:cubicBezTo>
                  <a:pt x="1872" y="401"/>
                  <a:pt x="1811" y="462"/>
                  <a:pt x="1746" y="505"/>
                </a:cubicBezTo>
                <a:cubicBezTo>
                  <a:pt x="1704" y="532"/>
                  <a:pt x="1602" y="528"/>
                  <a:pt x="1560" y="532"/>
                </a:cubicBezTo>
                <a:cubicBezTo>
                  <a:pt x="1495" y="575"/>
                  <a:pt x="1565" y="535"/>
                  <a:pt x="1418" y="558"/>
                </a:cubicBezTo>
                <a:cubicBezTo>
                  <a:pt x="1400" y="561"/>
                  <a:pt x="1365" y="576"/>
                  <a:pt x="1365" y="576"/>
                </a:cubicBezTo>
                <a:cubicBezTo>
                  <a:pt x="1350" y="573"/>
                  <a:pt x="1327" y="581"/>
                  <a:pt x="1321" y="567"/>
                </a:cubicBezTo>
                <a:cubicBezTo>
                  <a:pt x="1314" y="550"/>
                  <a:pt x="1339" y="514"/>
                  <a:pt x="1339" y="514"/>
                </a:cubicBezTo>
                <a:cubicBezTo>
                  <a:pt x="1333" y="455"/>
                  <a:pt x="1327" y="403"/>
                  <a:pt x="1312" y="346"/>
                </a:cubicBezTo>
                <a:cubicBezTo>
                  <a:pt x="1374" y="325"/>
                  <a:pt x="1359" y="346"/>
                  <a:pt x="1374" y="301"/>
                </a:cubicBezTo>
                <a:cubicBezTo>
                  <a:pt x="1362" y="283"/>
                  <a:pt x="1334" y="269"/>
                  <a:pt x="1339" y="248"/>
                </a:cubicBezTo>
                <a:cubicBezTo>
                  <a:pt x="1347" y="212"/>
                  <a:pt x="1353" y="190"/>
                  <a:pt x="1374" y="160"/>
                </a:cubicBezTo>
                <a:cubicBezTo>
                  <a:pt x="1377" y="151"/>
                  <a:pt x="1379" y="141"/>
                  <a:pt x="1383" y="133"/>
                </a:cubicBezTo>
                <a:cubicBezTo>
                  <a:pt x="1388" y="124"/>
                  <a:pt x="1403" y="117"/>
                  <a:pt x="1401" y="107"/>
                </a:cubicBezTo>
                <a:cubicBezTo>
                  <a:pt x="1399" y="96"/>
                  <a:pt x="1383" y="95"/>
                  <a:pt x="1374" y="89"/>
                </a:cubicBezTo>
                <a:cubicBezTo>
                  <a:pt x="1368" y="71"/>
                  <a:pt x="1374" y="42"/>
                  <a:pt x="1356" y="36"/>
                </a:cubicBezTo>
                <a:cubicBezTo>
                  <a:pt x="1286" y="12"/>
                  <a:pt x="1135" y="9"/>
                  <a:pt x="1135" y="9"/>
                </a:cubicBezTo>
                <a:cubicBezTo>
                  <a:pt x="1047" y="16"/>
                  <a:pt x="1027" y="0"/>
                  <a:pt x="984" y="62"/>
                </a:cubicBezTo>
                <a:cubicBezTo>
                  <a:pt x="978" y="80"/>
                  <a:pt x="965" y="117"/>
                  <a:pt x="966" y="133"/>
                </a:cubicBezTo>
                <a:cubicBezTo>
                  <a:pt x="968" y="152"/>
                  <a:pt x="984" y="186"/>
                  <a:pt x="984" y="186"/>
                </a:cubicBezTo>
                <a:cubicBezTo>
                  <a:pt x="965" y="215"/>
                  <a:pt x="942" y="229"/>
                  <a:pt x="922" y="257"/>
                </a:cubicBezTo>
                <a:cubicBezTo>
                  <a:pt x="896" y="334"/>
                  <a:pt x="905" y="324"/>
                  <a:pt x="816" y="337"/>
                </a:cubicBezTo>
                <a:cubicBezTo>
                  <a:pt x="803" y="341"/>
                  <a:pt x="763" y="350"/>
                  <a:pt x="763" y="372"/>
                </a:cubicBezTo>
                <a:cubicBezTo>
                  <a:pt x="763" y="383"/>
                  <a:pt x="780" y="384"/>
                  <a:pt x="789" y="390"/>
                </a:cubicBezTo>
                <a:cubicBezTo>
                  <a:pt x="786" y="402"/>
                  <a:pt x="789" y="418"/>
                  <a:pt x="780" y="426"/>
                </a:cubicBezTo>
                <a:cubicBezTo>
                  <a:pt x="766" y="438"/>
                  <a:pt x="745" y="437"/>
                  <a:pt x="727" y="443"/>
                </a:cubicBezTo>
                <a:cubicBezTo>
                  <a:pt x="686" y="456"/>
                  <a:pt x="644" y="465"/>
                  <a:pt x="603" y="479"/>
                </a:cubicBezTo>
                <a:cubicBezTo>
                  <a:pt x="585" y="476"/>
                  <a:pt x="567" y="474"/>
                  <a:pt x="550" y="470"/>
                </a:cubicBezTo>
                <a:cubicBezTo>
                  <a:pt x="532" y="465"/>
                  <a:pt x="497" y="452"/>
                  <a:pt x="497" y="452"/>
                </a:cubicBezTo>
                <a:cubicBezTo>
                  <a:pt x="467" y="455"/>
                  <a:pt x="436" y="451"/>
                  <a:pt x="408" y="461"/>
                </a:cubicBezTo>
                <a:cubicBezTo>
                  <a:pt x="374" y="472"/>
                  <a:pt x="380" y="537"/>
                  <a:pt x="399" y="567"/>
                </a:cubicBezTo>
                <a:cubicBezTo>
                  <a:pt x="407" y="580"/>
                  <a:pt x="429" y="573"/>
                  <a:pt x="444" y="576"/>
                </a:cubicBezTo>
                <a:cubicBezTo>
                  <a:pt x="462" y="637"/>
                  <a:pt x="502" y="642"/>
                  <a:pt x="550" y="674"/>
                </a:cubicBezTo>
                <a:cubicBezTo>
                  <a:pt x="558" y="697"/>
                  <a:pt x="572" y="709"/>
                  <a:pt x="532" y="709"/>
                </a:cubicBezTo>
                <a:cubicBezTo>
                  <a:pt x="518" y="709"/>
                  <a:pt x="437" y="669"/>
                  <a:pt x="426" y="665"/>
                </a:cubicBezTo>
                <a:cubicBezTo>
                  <a:pt x="361" y="643"/>
                  <a:pt x="404" y="656"/>
                  <a:pt x="275" y="647"/>
                </a:cubicBezTo>
                <a:cubicBezTo>
                  <a:pt x="215" y="626"/>
                  <a:pt x="284" y="658"/>
                  <a:pt x="240" y="594"/>
                </a:cubicBezTo>
                <a:cubicBezTo>
                  <a:pt x="235" y="586"/>
                  <a:pt x="222" y="588"/>
                  <a:pt x="213" y="585"/>
                </a:cubicBezTo>
                <a:cubicBezTo>
                  <a:pt x="210" y="576"/>
                  <a:pt x="212" y="563"/>
                  <a:pt x="204" y="558"/>
                </a:cubicBezTo>
                <a:cubicBezTo>
                  <a:pt x="189" y="547"/>
                  <a:pt x="151" y="541"/>
                  <a:pt x="151" y="541"/>
                </a:cubicBezTo>
                <a:cubicBezTo>
                  <a:pt x="114" y="551"/>
                  <a:pt x="112" y="556"/>
                  <a:pt x="71" y="541"/>
                </a:cubicBezTo>
                <a:cubicBezTo>
                  <a:pt x="61" y="537"/>
                  <a:pt x="55" y="526"/>
                  <a:pt x="45" y="523"/>
                </a:cubicBezTo>
                <a:cubicBezTo>
                  <a:pt x="30" y="519"/>
                  <a:pt x="15" y="523"/>
                  <a:pt x="0" y="523"/>
                </a:cubicBezTo>
              </a:path>
            </a:pathLst>
          </a:custGeom>
          <a:noFill/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52" name="文本框 53251"/>
          <p:cNvSpPr txBox="1"/>
          <p:nvPr/>
        </p:nvSpPr>
        <p:spPr>
          <a:xfrm>
            <a:off x="3900170" y="146050"/>
            <a:ext cx="439102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fontAlgn="base" hangingPunct="1">
              <a:spcBef>
                <a:spcPct val="50000"/>
              </a:spcBef>
            </a:pPr>
            <a:r>
              <a:rPr lang="zh-CN" altLang="en-US" sz="4400" b="1" strike="noStrike" noProof="1" dirty="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charset="-122"/>
                <a:ea typeface="黑体" panose="02010600030101010101" charset="-122"/>
                <a:cs typeface="+mn-ea"/>
              </a:rPr>
              <a:t>黄河的基本走向</a:t>
            </a:r>
            <a:endParaRPr lang="zh-CN" altLang="en-US" sz="4400" b="1" strike="noStrike" noProof="1" dirty="0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0030101010101" charset="-122"/>
              <a:ea typeface="黑体" panose="02010600030101010101" charset="-122"/>
              <a:cs typeface="+mn-ea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内容占位符 52225"/>
          <p:cNvSpPr>
            <a:spLocks noGrp="1" noRot="1"/>
          </p:cNvSpPr>
          <p:nvPr>
            <p:ph idx="1"/>
          </p:nvPr>
        </p:nvSpPr>
        <p:spPr>
          <a:xfrm>
            <a:off x="170180" y="152400"/>
            <a:ext cx="10497820" cy="5257800"/>
          </a:xfrm>
        </p:spPr>
        <p:txBody>
          <a:bodyPr anchor="t"/>
          <a:p>
            <a:pPr>
              <a:buNone/>
            </a:pPr>
            <a:r>
              <a:rPr lang="zh-CN" altLang="en-US" sz="4800" b="1" dirty="0"/>
              <a:t>  </a:t>
            </a:r>
            <a:r>
              <a:rPr lang="zh-CN" altLang="en-US" sz="4800" b="1" u="sng" dirty="0">
                <a:solidFill>
                  <a:srgbClr val="FF0000"/>
                </a:solidFill>
              </a:rPr>
              <a:t>光未然</a:t>
            </a:r>
            <a:r>
              <a:rPr lang="zh-CN" altLang="en-US" sz="4800" b="1" dirty="0"/>
              <a:t>：原名张光年。现代诗人，文学评论家。</a:t>
            </a:r>
            <a:r>
              <a:rPr lang="en-US" altLang="zh-CN" sz="4800" b="1"/>
              <a:t>1936</a:t>
            </a:r>
            <a:r>
              <a:rPr lang="zh-CN" altLang="en-US" sz="4800" b="1" dirty="0"/>
              <a:t>年到延安，创作了歌颂</a:t>
            </a:r>
            <a:r>
              <a:rPr lang="zh-CN" altLang="en-US" sz="4800" b="1" u="sng" dirty="0">
                <a:solidFill>
                  <a:srgbClr val="FF0000"/>
                </a:solidFill>
              </a:rPr>
              <a:t>中华民族精神</a:t>
            </a:r>
            <a:r>
              <a:rPr lang="zh-CN" altLang="en-US" sz="4800" b="1" dirty="0"/>
              <a:t>的组诗</a:t>
            </a:r>
            <a:r>
              <a:rPr lang="en-US" altLang="zh-CN" sz="4800" b="1"/>
              <a:t>《</a:t>
            </a:r>
            <a:r>
              <a:rPr lang="zh-CN" altLang="en-US" sz="4800" b="1" dirty="0"/>
              <a:t>黄河大合唱</a:t>
            </a:r>
            <a:r>
              <a:rPr lang="en-US" altLang="zh-CN" sz="4800" b="1"/>
              <a:t>》</a:t>
            </a:r>
            <a:r>
              <a:rPr lang="zh-CN" altLang="en-US" sz="4800" b="1" dirty="0"/>
              <a:t>，经</a:t>
            </a:r>
            <a:r>
              <a:rPr lang="zh-CN" altLang="en-US" sz="4800" b="1" u="sng" dirty="0">
                <a:solidFill>
                  <a:srgbClr val="FF0000"/>
                </a:solidFill>
              </a:rPr>
              <a:t>冼星海</a:t>
            </a:r>
            <a:r>
              <a:rPr lang="zh-CN" altLang="en-US" sz="4800" b="1" dirty="0"/>
              <a:t>谱曲后风行全国。</a:t>
            </a:r>
            <a:endParaRPr lang="zh-CN" altLang="en-US" sz="4800" b="1" dirty="0"/>
          </a:p>
        </p:txBody>
      </p:sp>
      <p:pic>
        <p:nvPicPr>
          <p:cNvPr id="12290" name="图片 52226"/>
          <p:cNvPicPr>
            <a:picLocks noChangeAspect="1"/>
          </p:cNvPicPr>
          <p:nvPr/>
        </p:nvPicPr>
        <p:blipFill>
          <a:blip r:embed="rId1"/>
          <a:srcRect l="7463" t="5991"/>
          <a:stretch>
            <a:fillRect/>
          </a:stretch>
        </p:blipFill>
        <p:spPr>
          <a:xfrm>
            <a:off x="6699885" y="2776220"/>
            <a:ext cx="5387975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body"/>
          </p:nvPr>
        </p:nvSpPr>
        <p:spPr>
          <a:xfrm>
            <a:off x="3269615" y="1412875"/>
            <a:ext cx="8434070" cy="4752975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Autofit/>
          </a:bodyPr>
          <a:p>
            <a:pPr marL="0" lvl="0" indent="0" eaLnBrk="1" fontAlgn="base" hangingPunct="1"/>
            <a:r>
              <a:rPr lang="zh-CN" altLang="en-US" strike="noStrike" noProof="1" dirty="0">
                <a:solidFill>
                  <a:srgbClr val="CC0000"/>
                </a:solidFill>
              </a:rPr>
              <a:t> </a:t>
            </a:r>
            <a:r>
              <a:rPr lang="zh-CN" altLang="en-US" sz="4000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冼星海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（</a:t>
            </a:r>
            <a:r>
              <a:rPr lang="en-US" altLang="zh-CN" sz="4000" strike="noStrike" noProof="1">
                <a:latin typeface="黑体" panose="02010600030101010101" charset="-122"/>
                <a:ea typeface="黑体" panose="02010600030101010101" charset="-122"/>
              </a:rPr>
              <a:t>1905-1945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） </a:t>
            </a:r>
            <a:r>
              <a:rPr lang="zh-CN" altLang="en-US" sz="4000" b="1" u="sng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中国近现代著名的音乐家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他积极参加抗日救亡运动，创作了</a:t>
            </a:r>
            <a:r>
              <a:rPr lang="en-US" altLang="zh-CN" sz="4000" strike="noStrike" noProof="1"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救国军歌</a:t>
            </a:r>
            <a:r>
              <a:rPr lang="en-US" altLang="zh-CN" sz="4000" strike="noStrike" noProof="1"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、</a:t>
            </a:r>
            <a:r>
              <a:rPr lang="en-US" altLang="zh-CN" sz="4000" b="1" u="sng" strike="noStrike" noProof="1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 u="sng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游击军歌</a:t>
            </a:r>
            <a:r>
              <a:rPr lang="en-US" altLang="zh-CN" sz="4000" b="1" u="sng" strike="noStrike" noProof="1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、</a:t>
            </a:r>
            <a:r>
              <a:rPr lang="en-US" altLang="zh-CN" sz="4000" strike="noStrike" noProof="1"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茫茫的西伯利亚</a:t>
            </a:r>
            <a:r>
              <a:rPr lang="en-US" altLang="zh-CN" sz="4000" strike="noStrike" noProof="1"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、</a:t>
            </a:r>
            <a:r>
              <a:rPr lang="en-US" altLang="zh-CN" sz="4000" b="1" u="sng" strike="noStrike" noProof="1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 u="sng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在太行山上</a:t>
            </a:r>
            <a:r>
              <a:rPr lang="en-US" altLang="zh-CN" sz="4000" b="1" u="sng" strike="noStrike" noProof="1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等各种类型的声乐作品。由于他对发展我国</a:t>
            </a:r>
            <a:r>
              <a:rPr lang="zh-CN" altLang="en-US" sz="40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革命音乐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所作的巨大贡献，赢得了</a:t>
            </a:r>
            <a:r>
              <a:rPr lang="zh-CN" altLang="en-US" sz="4000" b="1" u="sng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“人民音乐家</a:t>
            </a:r>
            <a:r>
              <a:rPr lang="zh-CN" altLang="en-US" sz="4000" strike="noStrike" noProof="1" dirty="0">
                <a:solidFill>
                  <a:srgbClr val="CC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000" strike="noStrike" noProof="1" dirty="0">
                <a:latin typeface="黑体" panose="02010600030101010101" charset="-122"/>
                <a:ea typeface="黑体" panose="02010600030101010101" charset="-122"/>
              </a:rPr>
              <a:t>的光荣称号。 </a:t>
            </a:r>
            <a:endParaRPr lang="zh-CN" altLang="en-US" sz="4000" strike="noStrike" noProof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9459" name="Text Box 5"/>
          <p:cNvSpPr txBox="1"/>
          <p:nvPr/>
        </p:nvSpPr>
        <p:spPr>
          <a:xfrm>
            <a:off x="4763770" y="271145"/>
            <a:ext cx="333311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4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词的作曲者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19460" name="Picture 6" descr="002053_xingha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8615" y="911225"/>
            <a:ext cx="2639060" cy="43078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458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8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8">
                                            <p:txEl>
                                              <p:charRg st="0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  <p:bldP spid="194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8" name="矩形 62467"/>
          <p:cNvSpPr/>
          <p:nvPr/>
        </p:nvSpPr>
        <p:spPr>
          <a:xfrm>
            <a:off x="25400" y="19685"/>
            <a:ext cx="12089765" cy="6797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just"/>
            <a:r>
              <a:rPr lang="zh-CN" altLang="en-US" sz="4000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背景介绍：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1938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年，抗战正在激烈进行，</a:t>
            </a:r>
            <a:r>
              <a:rPr lang="zh-CN" altLang="en-US" sz="4000" u="sng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日本侵略者的铁蹄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正践踏着华北大地。在中华民族到最危险的时刻，英勇无畏的华夏儿女将全国抗日救亡运动推入高潮， 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1938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年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9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月，诗人光未然带领</a:t>
            </a:r>
            <a:r>
              <a:rPr lang="zh-CN" altLang="en-US" sz="4000" u="sng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抗敌演出队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来到了黄河，来到了壶口瀑布。滔滔的黄河水，在诗人心中掀起了万丈狂澜，他挥笔写下了不朽的诗篇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——《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黄河颂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。人民音乐家冼星海读到了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黄河颂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这首组诗也是异常激动，触发了他的创作灵感。他和光未然合作，连续写作六天，完成了一部史诗性的音乐作品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黄河大合唱</a:t>
            </a:r>
            <a:r>
              <a:rPr lang="en-US" altLang="zh-CN" sz="40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。这组歌随后唱过大江上下，激励着中华儿女为祖国的尊严而战。</a:t>
            </a:r>
            <a:endParaRPr lang="zh-CN" altLang="en-US" sz="4000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/>
          <p:nvPr/>
        </p:nvSpPr>
        <p:spPr>
          <a:xfrm>
            <a:off x="1420495" y="1840865"/>
            <a:ext cx="3738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黄河船夫曲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3" name="Rectangle 3"/>
          <p:cNvSpPr/>
          <p:nvPr/>
        </p:nvSpPr>
        <p:spPr>
          <a:xfrm>
            <a:off x="6527800" y="1840865"/>
            <a:ext cx="2722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黄河颂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Rectangle 4"/>
          <p:cNvSpPr/>
          <p:nvPr/>
        </p:nvSpPr>
        <p:spPr>
          <a:xfrm>
            <a:off x="1420178" y="2855595"/>
            <a:ext cx="45516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黄河之水天上来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6527800" y="2855595"/>
            <a:ext cx="3738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黄河对口曲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6" name="Rectangle 6"/>
          <p:cNvSpPr/>
          <p:nvPr/>
        </p:nvSpPr>
        <p:spPr>
          <a:xfrm>
            <a:off x="1711008" y="3934460"/>
            <a:ext cx="2722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黄水谣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7" name="Rectangle 7"/>
          <p:cNvSpPr/>
          <p:nvPr/>
        </p:nvSpPr>
        <p:spPr>
          <a:xfrm>
            <a:off x="6527800" y="3934460"/>
            <a:ext cx="26212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黄河怨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8" name="Rectangle 8"/>
          <p:cNvSpPr/>
          <p:nvPr/>
        </p:nvSpPr>
        <p:spPr>
          <a:xfrm>
            <a:off x="1420178" y="5013325"/>
            <a:ext cx="323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保卫黄河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9" name="Rectangle 9"/>
          <p:cNvSpPr/>
          <p:nvPr/>
        </p:nvSpPr>
        <p:spPr>
          <a:xfrm>
            <a:off x="6527800" y="5013325"/>
            <a:ext cx="4246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怒吼吧！黄河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endParaRPr lang="en-US" altLang="zh-CN" sz="4000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0" name="WordArt 10"/>
          <p:cNvSpPr/>
          <p:nvPr/>
        </p:nvSpPr>
        <p:spPr>
          <a:xfrm>
            <a:off x="1064260" y="352425"/>
            <a:ext cx="9415145" cy="9366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3333CC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黄河大合唱 共8个部分</a:t>
            </a:r>
            <a:endParaRPr lang="zh-CN" altLang="en-US" sz="3600" b="1">
              <a:solidFill>
                <a:srgbClr val="3333CC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/>
      <p:bldP spid="20485" grpId="0"/>
      <p:bldP spid="20486" grpId="0"/>
      <p:bldP spid="20487" grpId="0"/>
      <p:bldP spid="20488" grpId="0"/>
      <p:bldP spid="204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3" name="矩形 61442"/>
          <p:cNvSpPr/>
          <p:nvPr/>
        </p:nvSpPr>
        <p:spPr>
          <a:xfrm>
            <a:off x="371475" y="450215"/>
            <a:ext cx="11575415" cy="54559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二、读准下面加横线的字音：</a:t>
            </a:r>
            <a:endParaRPr lang="zh-CN" altLang="en-US" sz="40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澎湃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      ）（      ）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气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魄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       ）  高山之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巅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      ）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狂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澜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       ）   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哺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育（       ）  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浊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流（       ）   屏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障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       ）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444" name="文本框 61443"/>
          <p:cNvSpPr txBox="1"/>
          <p:nvPr/>
        </p:nvSpPr>
        <p:spPr>
          <a:xfrm>
            <a:off x="2512060" y="4087813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lán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5" name="文本框 61444"/>
          <p:cNvSpPr txBox="1"/>
          <p:nvPr/>
        </p:nvSpPr>
        <p:spPr>
          <a:xfrm>
            <a:off x="2274570" y="2023745"/>
            <a:ext cx="13716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péng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6" name="文本框 61445"/>
          <p:cNvSpPr txBox="1"/>
          <p:nvPr/>
        </p:nvSpPr>
        <p:spPr>
          <a:xfrm>
            <a:off x="5047298" y="2023745"/>
            <a:ext cx="12954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pài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7" name="文本框 61446"/>
          <p:cNvSpPr txBox="1"/>
          <p:nvPr/>
        </p:nvSpPr>
        <p:spPr>
          <a:xfrm>
            <a:off x="2512060" y="3108960"/>
            <a:ext cx="16002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pò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8" name="文本框 61447"/>
          <p:cNvSpPr txBox="1"/>
          <p:nvPr/>
        </p:nvSpPr>
        <p:spPr>
          <a:xfrm>
            <a:off x="8248015" y="3162618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diān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9" name="文本框 61448"/>
          <p:cNvSpPr txBox="1"/>
          <p:nvPr/>
        </p:nvSpPr>
        <p:spPr>
          <a:xfrm>
            <a:off x="7714298" y="4087813"/>
            <a:ext cx="16764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bǔ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50" name="文本框 61449"/>
          <p:cNvSpPr txBox="1"/>
          <p:nvPr/>
        </p:nvSpPr>
        <p:spPr>
          <a:xfrm>
            <a:off x="2397760" y="5174615"/>
            <a:ext cx="13716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zhuó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51" name="文本框 61450"/>
          <p:cNvSpPr txBox="1"/>
          <p:nvPr/>
        </p:nvSpPr>
        <p:spPr>
          <a:xfrm>
            <a:off x="7562215" y="5174615"/>
            <a:ext cx="19812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err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zhàng</a:t>
            </a:r>
            <a:endParaRPr lang="en-US" altLang="zh-CN" sz="3600">
              <a:solidFill>
                <a:srgbClr val="FF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  <p:bldP spid="61448" grpId="0"/>
      <p:bldP spid="61449" grpId="0"/>
      <p:bldP spid="61450" grpId="0"/>
      <p:bldP spid="614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3" name="矩形 61442"/>
          <p:cNvSpPr/>
          <p:nvPr/>
        </p:nvSpPr>
        <p:spPr>
          <a:xfrm>
            <a:off x="208915" y="168275"/>
            <a:ext cx="11724640" cy="4724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三、感情诵读  依托题目  梳理文本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题目中的关键词是？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全诗可分为几个部分？每个部分怎样围绕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字展开？请在文中圈点勾画相应的关键词。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3.“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朗诵词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可以看作是一个序曲，它的主要内容和作用是什么？</a:t>
            </a:r>
            <a:r>
              <a:rPr lang="zh-CN" altLang="en-US" sz="4000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3"/>
          <p:cNvSpPr txBox="1"/>
          <p:nvPr/>
        </p:nvSpPr>
        <p:spPr>
          <a:xfrm>
            <a:off x="1830705" y="828040"/>
            <a:ext cx="7993063" cy="13106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1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、抓住“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颂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”字，表达了对黄河的热爱和歌颂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020" name="Text Box 6"/>
          <p:cNvSpPr txBox="1"/>
          <p:nvPr/>
        </p:nvSpPr>
        <p:spPr>
          <a:xfrm>
            <a:off x="1685925" y="2792413"/>
            <a:ext cx="8820150" cy="19202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3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、歌颂黄河的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英雄气魄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及其所表现的我们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伟大而又坚强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的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民族精神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，作用是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引出下文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的颂歌。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3"/>
          <p:cNvSpPr txBox="1"/>
          <p:nvPr/>
        </p:nvSpPr>
        <p:spPr>
          <a:xfrm>
            <a:off x="67945" y="113665"/>
            <a:ext cx="6041390" cy="4968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啊，朋友!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黄河以它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英雄的气魄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出现在亚洲的原野;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它表现出我们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民族的精神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：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伟大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而又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坚强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这里，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我们向着黄河，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唱出我们的赞歌。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020" name="Text Box 6"/>
          <p:cNvSpPr txBox="1"/>
          <p:nvPr/>
        </p:nvSpPr>
        <p:spPr>
          <a:xfrm>
            <a:off x="5973445" y="113665"/>
            <a:ext cx="6120765" cy="5577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我站在高山之巅，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望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黄河滚滚，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奔向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东南。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惊涛澎湃，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掀起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万丈狂澜;浊流宛转，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结成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九曲连环;从昆仑山下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奔向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黄海之边;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把中原大地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劈成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南北两面。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3"/>
          <p:cNvSpPr txBox="1"/>
          <p:nvPr/>
        </p:nvSpPr>
        <p:spPr>
          <a:xfrm>
            <a:off x="67945" y="113665"/>
            <a:ext cx="6041390" cy="6797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啊!黄河!你是中华民族的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摇篮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!五千年的古国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文化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从你这儿发源;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多少英雄的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故事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在你的身边扮演!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啊!黄河!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你是伟大坚强，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像一个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巨人</a:t>
            </a:r>
            <a:endParaRPr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出现在亚洲平原之上，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用你那英雄的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体魄</a:t>
            </a:r>
            <a:endParaRPr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筑成我们民族的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屏障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。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020" name="Text Box 6"/>
          <p:cNvSpPr txBox="1"/>
          <p:nvPr/>
        </p:nvSpPr>
        <p:spPr>
          <a:xfrm>
            <a:off x="5973445" y="113665"/>
            <a:ext cx="6120765" cy="6797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啊!黄河!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你一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泻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万丈，浩浩荡荡，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向南北两岸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伸出千万条铁的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臂膀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。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我们民族的伟大精神，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将要在你的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哺育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下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发扬滋长!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　我们祖国的英雄儿女，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　将要学习你的榜样，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　像你一样的伟大坚强!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　像你一样的伟大坚强!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3"/>
          <p:cNvSpPr txBox="1"/>
          <p:nvPr/>
        </p:nvSpPr>
        <p:spPr>
          <a:xfrm>
            <a:off x="67945" y="113665"/>
            <a:ext cx="3629025" cy="3749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英雄的气魄</a:t>
            </a:r>
            <a:r>
              <a:rPr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民族的精神</a:t>
            </a:r>
            <a:r>
              <a:rPr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：</a:t>
            </a:r>
            <a:endParaRPr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伟大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而又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坚强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020" name="Text Box 6"/>
          <p:cNvSpPr txBox="1"/>
          <p:nvPr/>
        </p:nvSpPr>
        <p:spPr>
          <a:xfrm>
            <a:off x="3696970" y="113665"/>
            <a:ext cx="2089150" cy="4968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望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奔向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掀起</a:t>
            </a:r>
            <a:r>
              <a:rPr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endParaRPr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sz="40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结成</a:t>
            </a:r>
            <a:endParaRPr sz="40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sz="4000" b="1" u="sng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奔向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劈成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6180455" y="113665"/>
            <a:ext cx="1532890" cy="4358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摇篮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!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文化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故事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巨人</a:t>
            </a:r>
            <a:endParaRPr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体魄</a:t>
            </a:r>
            <a:endParaRPr sz="4000" b="1" u="sng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屏障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。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Text Box 6"/>
          <p:cNvSpPr txBox="1"/>
          <p:nvPr/>
        </p:nvSpPr>
        <p:spPr>
          <a:xfrm>
            <a:off x="8592820" y="113665"/>
            <a:ext cx="2913380" cy="4968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你一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泻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万丈，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臂膀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。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</a:t>
            </a:r>
            <a:r>
              <a:rPr sz="4000" b="1" u="sng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哺育</a:t>
            </a:r>
            <a:r>
              <a:rPr sz="4000" b="1">
                <a:latin typeface="黑体" panose="02010600030101010101" charset="-122"/>
                <a:ea typeface="黑体" panose="02010600030101010101" charset="-122"/>
              </a:rPr>
              <a:t>下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　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英雄儿女，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学习，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像你一样</a:t>
            </a:r>
            <a:endParaRPr sz="4000" b="1"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sz="4000" b="1">
                <a:latin typeface="黑体" panose="02010600030101010101" charset="-122"/>
                <a:ea typeface="黑体" panose="02010600030101010101" charset="-122"/>
              </a:rPr>
              <a:t>像你一样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9" name="矩形 91138"/>
          <p:cNvSpPr/>
          <p:nvPr/>
        </p:nvSpPr>
        <p:spPr>
          <a:xfrm>
            <a:off x="268605" y="0"/>
            <a:ext cx="11722100" cy="1432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just"/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四、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黄河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诗句知多少？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 eaLnBrk="0" hangingPunct="0"/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9458" name="文本框 91140"/>
          <p:cNvSpPr txBox="1"/>
          <p:nvPr/>
        </p:nvSpPr>
        <p:spPr>
          <a:xfrm>
            <a:off x="167005" y="787400"/>
            <a:ext cx="11941810" cy="5577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800" dirty="0">
                <a:solidFill>
                  <a:srgbClr val="00FF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君不见黄河之水天上来，奔流到海不复回 李白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将进酒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“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黄河落尽走东海，万里写入襟怀间。” 李白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赠裴十四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欲渡黄河冰塞川，将登太行雪满山 李白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行路难》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黄河远上白云间，一片孤城万仞山。 王之涣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凉州词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 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白日依山尽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黄河入海流 王之涣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登鹳雀楼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大漠孤烟直，长河落日圆。 王维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使至塞上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endParaRPr lang="en-US" altLang="zh-CN" sz="3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endParaRPr lang="en-US" altLang="zh-CN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1250315" y="3850640"/>
            <a:ext cx="9690735" cy="1973580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/>
          <a:p>
            <a:pPr fontAlgn="base">
              <a:buNone/>
            </a:pPr>
            <a:r>
              <a:rPr lang="zh-CN" altLang="en-US" sz="3600" b="1" strike="noStrike" noProof="1" dirty="0">
                <a:solidFill>
                  <a:srgbClr val="011101"/>
                </a:solidFill>
              </a:rPr>
              <a:t>   </a:t>
            </a:r>
            <a:r>
              <a:rPr lang="zh-CN" altLang="en-US" sz="4400" b="1" strike="noStrike" noProof="1" dirty="0">
                <a:solidFill>
                  <a:srgbClr val="011101"/>
                </a:solidFill>
              </a:rPr>
              <a:t> 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由黄河哺育出来的千万英雄儿女</a:t>
            </a:r>
            <a:endParaRPr lang="zh-CN" altLang="en-US" sz="4800" b="1" strike="noStrike" noProof="1" dirty="0">
              <a:solidFill>
                <a:srgbClr val="01110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fontAlgn="base">
              <a:buNone/>
            </a:pPr>
            <a:r>
              <a:rPr lang="zh-CN" altLang="en-US" sz="36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0482" name="文本框 68611"/>
          <p:cNvSpPr txBox="1"/>
          <p:nvPr/>
        </p:nvSpPr>
        <p:spPr>
          <a:xfrm>
            <a:off x="285115" y="97155"/>
            <a:ext cx="11673205" cy="21031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五、思考拓展：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题为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黄河颂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，那么你认为黄河最值得歌颂的是什么？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（黄河的英雄气魄其实是谁的英雄气魄？）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1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284480" y="1982470"/>
            <a:ext cx="11673840" cy="4669155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rmAutofit fontScale="90000"/>
          </a:bodyPr>
          <a:p>
            <a:pPr fontAlgn="base">
              <a:lnSpc>
                <a:spcPct val="100000"/>
              </a:lnSpc>
              <a:buNone/>
            </a:pPr>
            <a:r>
              <a:rPr lang="en-US" altLang="zh-CN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忍辱负重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en-US" altLang="zh-CN" sz="4800" b="1" strike="noStrike" noProof="1" dirty="0">
                <a:solidFill>
                  <a:srgbClr val="011101"/>
                </a:solidFill>
              </a:rPr>
              <a:t>2.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百折不挠越挫越勇，</a:t>
            </a:r>
            <a:r>
              <a:rPr lang="en-US" altLang="zh-CN" sz="4800" b="1" dirty="0">
                <a:solidFill>
                  <a:srgbClr val="011101"/>
                </a:solidFill>
                <a:sym typeface="+mn-ea"/>
              </a:rPr>
              <a:t>主动</a:t>
            </a:r>
            <a:r>
              <a:rPr lang="zh-CN" altLang="en-US" sz="4800" b="1" dirty="0">
                <a:solidFill>
                  <a:srgbClr val="011101"/>
                </a:solidFill>
                <a:sym typeface="+mn-ea"/>
              </a:rPr>
              <a:t>进</a:t>
            </a:r>
            <a:r>
              <a:rPr lang="en-US" altLang="zh-CN" sz="4800" b="1" dirty="0">
                <a:solidFill>
                  <a:srgbClr val="011101"/>
                </a:solidFill>
                <a:sym typeface="+mn-ea"/>
              </a:rPr>
              <a:t>取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en-US" altLang="zh-CN" sz="4800" b="1" strike="noStrike" noProof="1" dirty="0">
                <a:solidFill>
                  <a:srgbClr val="011101"/>
                </a:solidFill>
              </a:rPr>
              <a:t>3.</a:t>
            </a:r>
            <a:r>
              <a:rPr lang="zh-CN" altLang="en-US" sz="4800" b="1" dirty="0">
                <a:solidFill>
                  <a:srgbClr val="011101"/>
                </a:solidFill>
                <a:sym typeface="+mn-ea"/>
              </a:rPr>
              <a:t>有</a:t>
            </a:r>
            <a:r>
              <a:rPr lang="en-US" altLang="zh-CN" sz="4800" b="1" dirty="0">
                <a:solidFill>
                  <a:srgbClr val="011101"/>
                </a:solidFill>
                <a:sym typeface="+mn-ea"/>
              </a:rPr>
              <a:t>悲悯</a:t>
            </a:r>
            <a:r>
              <a:rPr lang="zh-CN" altLang="en-US" sz="4800" b="1" dirty="0">
                <a:solidFill>
                  <a:srgbClr val="011101"/>
                </a:solidFill>
                <a:sym typeface="+mn-ea"/>
              </a:rPr>
              <a:t>情怀，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天下为先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en-US" altLang="zh-CN" sz="4800" b="1" strike="noStrike" noProof="1" dirty="0">
                <a:solidFill>
                  <a:srgbClr val="011101"/>
                </a:solidFill>
              </a:rPr>
              <a:t>4.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乐观豁达，有水一样的智慧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buNone/>
            </a:pP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buNone/>
            </a:pPr>
            <a:r>
              <a:rPr lang="zh-CN" altLang="en-US" sz="36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0482" name="文本框 68611"/>
          <p:cNvSpPr txBox="1"/>
          <p:nvPr/>
        </p:nvSpPr>
        <p:spPr>
          <a:xfrm>
            <a:off x="285115" y="97155"/>
            <a:ext cx="11673205" cy="1432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这些英雄儿女具备什么样的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品质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？分别是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哪一类人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？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19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1">
                                            <p:txEl>
                                              <p:charRg st="19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1">
                                            <p:txEl>
                                              <p:charRg st="19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1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50800" y="123190"/>
            <a:ext cx="12058015" cy="6661150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rmAutofit fontScale="80000"/>
          </a:bodyPr>
          <a:p>
            <a:pPr fontAlgn="base">
              <a:lnSpc>
                <a:spcPct val="100000"/>
              </a:lnSpc>
              <a:buNone/>
            </a:pPr>
            <a:r>
              <a:rPr lang="en-US" altLang="zh-CN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800" b="1" strike="noStrike" noProof="1" dirty="0">
                <a:solidFill>
                  <a:srgbClr val="011101"/>
                </a:solidFill>
              </a:rPr>
              <a:t>忍辱负重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4800" b="1" strike="noStrike" noProof="1" dirty="0">
                <a:solidFill>
                  <a:srgbClr val="011101"/>
                </a:solidFill>
              </a:rPr>
              <a:t>           尼采说过，人的精神有三种境界：骆驼、狮子和婴儿。第一境界骆驼，忍辱负重，被动地听命于别人或命运的安排；第二境界狮子，把被动变成主动，由“你应该”到“我要”，一切由我主动争取，主动负起人生责任；第三境界婴儿，这是一种“我是”的状态，活在当下，享受现在的一切。</a:t>
            </a:r>
            <a:endParaRPr lang="zh-CN" altLang="en-US" sz="4800" b="1" strike="noStrike" noProof="1" dirty="0">
              <a:solidFill>
                <a:srgbClr val="011101"/>
              </a:solidFill>
            </a:endParaRPr>
          </a:p>
          <a:p>
            <a:pPr algn="l" fontAlgn="base">
              <a:buNone/>
            </a:pPr>
            <a:r>
              <a:rPr lang="zh-CN" altLang="en-US" sz="48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一个家庭需要这样忍辱负重的人；一个民族乃至一个国家的发展又何尝不需要他们呢？</a:t>
            </a:r>
            <a:r>
              <a:rPr lang="zh-CN" altLang="en-US" sz="48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邓稼先 曼德拉</a:t>
            </a:r>
            <a:endParaRPr lang="zh-CN" altLang="en-US" sz="48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fontAlgn="base">
              <a:buNone/>
            </a:pPr>
            <a:r>
              <a:rPr lang="zh-CN" altLang="en-US" sz="36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50800" y="123190"/>
            <a:ext cx="12058015" cy="6661150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rmAutofit lnSpcReduction="20000"/>
          </a:bodyPr>
          <a:p>
            <a:pPr fontAlgn="base">
              <a:lnSpc>
                <a:spcPct val="100000"/>
              </a:lnSpc>
              <a:buNone/>
            </a:pPr>
            <a:r>
              <a:rPr lang="en-US" altLang="zh-CN" sz="4000" b="1" dirty="0">
                <a:solidFill>
                  <a:srgbClr val="011101"/>
                </a:solidFill>
                <a:sym typeface="+mn-ea"/>
              </a:rPr>
              <a:t>2.</a:t>
            </a:r>
            <a:r>
              <a:rPr lang="zh-CN" altLang="en-US" sz="4000" b="1" dirty="0">
                <a:solidFill>
                  <a:srgbClr val="011101"/>
                </a:solidFill>
                <a:sym typeface="+mn-ea"/>
              </a:rPr>
              <a:t>百折不挠越挫越勇，</a:t>
            </a:r>
            <a:r>
              <a:rPr lang="en-US" altLang="zh-CN" sz="4000" b="1" dirty="0">
                <a:solidFill>
                  <a:srgbClr val="011101"/>
                </a:solidFill>
                <a:sym typeface="+mn-ea"/>
              </a:rPr>
              <a:t>主动</a:t>
            </a:r>
            <a:r>
              <a:rPr lang="zh-CN" altLang="en-US" sz="4000" b="1" dirty="0">
                <a:solidFill>
                  <a:srgbClr val="011101"/>
                </a:solidFill>
                <a:sym typeface="+mn-ea"/>
              </a:rPr>
              <a:t>进</a:t>
            </a:r>
            <a:r>
              <a:rPr lang="en-US" altLang="zh-CN" sz="4000" b="1" dirty="0">
                <a:solidFill>
                  <a:srgbClr val="011101"/>
                </a:solidFill>
                <a:sym typeface="+mn-ea"/>
              </a:rPr>
              <a:t>取</a:t>
            </a:r>
            <a:r>
              <a:rPr lang="zh-CN" altLang="en-US" sz="4000" b="1" strike="noStrike" noProof="1" dirty="0">
                <a:solidFill>
                  <a:srgbClr val="011101"/>
                </a:solidFill>
              </a:rPr>
              <a:t>           </a:t>
            </a:r>
            <a:endParaRPr lang="zh-CN" altLang="en-US" sz="40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000" b="1" strike="noStrike" noProof="1" dirty="0">
                <a:solidFill>
                  <a:srgbClr val="011101"/>
                </a:solidFill>
              </a:rPr>
              <a:t>         他们主动争取，把命运牢牢地掌握在自己手中，或者不愿屈服，不甘凌辱，逆境奋起；或者挑战新领域，开辟新天地。往往成为</a:t>
            </a:r>
            <a:r>
              <a:rPr lang="zh-CN" altLang="en-US" sz="4000" b="1" dirty="0">
                <a:solidFill>
                  <a:srgbClr val="011101"/>
                </a:solidFill>
                <a:sym typeface="+mn-ea"/>
              </a:rPr>
              <a:t>民族的脊梁、</a:t>
            </a:r>
            <a:r>
              <a:rPr lang="zh-CN" altLang="en-US" sz="4000" b="1" strike="noStrike" noProof="1" dirty="0">
                <a:solidFill>
                  <a:srgbClr val="011101"/>
                </a:solidFill>
              </a:rPr>
              <a:t>团队的领头羊，成就一己的人生，赢取家国的尊严。</a:t>
            </a:r>
            <a:endParaRPr lang="zh-CN" altLang="en-US" sz="40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10000"/>
              </a:lnSpc>
              <a:buNone/>
            </a:pPr>
            <a:endParaRPr lang="zh-CN" altLang="en-US" sz="4800" b="1" dirty="0">
              <a:solidFill>
                <a:srgbClr val="011101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     司马迁、谭嗣同、马云、俞敏洪、乔布斯</a:t>
            </a:r>
            <a:endParaRPr lang="zh-CN" altLang="en-US" sz="4800" b="1" strike="noStrike" noProof="1" dirty="0">
              <a:solidFill>
                <a:srgbClr val="0000CC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36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50800" y="123190"/>
            <a:ext cx="12058015" cy="6326505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rmAutofit fontScale="70000"/>
          </a:bodyPr>
          <a:p>
            <a:pPr fontAlgn="base">
              <a:lnSpc>
                <a:spcPct val="110000"/>
              </a:lnSpc>
              <a:buNone/>
            </a:pPr>
            <a:r>
              <a:rPr lang="en-US" altLang="zh-CN" sz="4800" b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3.</a:t>
            </a:r>
            <a:r>
              <a:rPr lang="zh-CN" altLang="en-US" sz="4800" b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有</a:t>
            </a:r>
            <a:r>
              <a:rPr lang="en-US" altLang="zh-CN" sz="4800" b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悲悯</a:t>
            </a:r>
            <a:r>
              <a:rPr lang="zh-CN" altLang="en-US" sz="4800" b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情怀，天下为先</a:t>
            </a: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800" b="1" strike="noStrike" noProof="1" dirty="0">
              <a:solidFill>
                <a:srgbClr val="01110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    “先天下之忧而忧，后天下之乐而乐”的人：</a:t>
            </a:r>
            <a:r>
              <a:rPr lang="zh-CN" altLang="en-US" sz="48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范仲淹</a:t>
            </a: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——→</a:t>
            </a:r>
            <a:r>
              <a:rPr lang="zh-CN" altLang="en-US" sz="48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楚人、孔子、老子</a:t>
            </a: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“荆人遗弓，荆人得之”“人遗弓人得之”“遗弓得弓”——→</a:t>
            </a:r>
            <a:r>
              <a:rPr lang="zh-CN" altLang="en-US" sz="48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老子</a:t>
            </a:r>
            <a:r>
              <a:rPr lang="en-US" altLang="zh-CN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老吾老以及人之老，幼吾幼以及人之幼</a:t>
            </a:r>
            <a:r>
              <a:rPr lang="en-US" altLang="zh-CN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”——</a:t>
            </a:r>
            <a:r>
              <a:rPr lang="zh-CN" altLang="en-US" sz="4800" b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→</a:t>
            </a:r>
            <a:r>
              <a:rPr lang="zh-CN" altLang="en-US" sz="4800" b="1" strike="noStrike" noProof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同仁堂药店</a:t>
            </a: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对联“但得世人皆无病，何愁架上药生尘”。</a:t>
            </a:r>
            <a:endParaRPr lang="zh-CN" altLang="en-US" sz="4800" b="1" strike="noStrike" noProof="1" dirty="0">
              <a:solidFill>
                <a:srgbClr val="01110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strike="noStrike" noProof="1" dirty="0">
                <a:solidFill>
                  <a:srgbClr val="011101"/>
                </a:solidFill>
                <a:latin typeface="黑体" panose="02010600030101010101" charset="-122"/>
                <a:ea typeface="黑体" panose="02010600030101010101" charset="-122"/>
              </a:rPr>
              <a:t>    放下一己得失、放眼家国天下的情怀。</a:t>
            </a:r>
            <a:endParaRPr lang="zh-CN" altLang="en-US" sz="4800" b="1" strike="noStrike" noProof="1" dirty="0">
              <a:solidFill>
                <a:srgbClr val="01110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fontAlgn="base">
              <a:lnSpc>
                <a:spcPct val="110000"/>
              </a:lnSpc>
              <a:buNone/>
            </a:pPr>
            <a:endParaRPr lang="zh-CN" altLang="en-US" sz="4000" b="1" strike="noStrike" noProof="1" dirty="0">
              <a:solidFill>
                <a:srgbClr val="011101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特蕾莎修女</a:t>
            </a:r>
            <a:r>
              <a:rPr lang="en-US" altLang="zh-CN" sz="4800" b="1" dirty="0">
                <a:solidFill>
                  <a:srgbClr val="0000CC"/>
                </a:solidFill>
                <a:sym typeface="+mn-ea"/>
              </a:rPr>
              <a:t>——</a:t>
            </a: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以一颗悲悯之心，送给即将走向生命尽头之人临终关怀，让他们的心灵获得慰藉、灵魂获得安顿。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文本占位符 68610"/>
          <p:cNvSpPr>
            <a:spLocks noGrp="1"/>
          </p:cNvSpPr>
          <p:nvPr>
            <p:ph idx="1"/>
          </p:nvPr>
        </p:nvSpPr>
        <p:spPr>
          <a:xfrm>
            <a:off x="50800" y="123190"/>
            <a:ext cx="12058015" cy="6661150"/>
          </a:xfrm>
          <a:custGeom>
            <a:avLst/>
            <a:gdLst>
              <a:gd name="A1" fmla="val 0"/>
              <a:gd name="A3" fmla="val 0"/>
            </a:gdLst>
            <a:ahLst/>
            <a:cxnLst/>
            <a:pathLst/>
          </a:custGeom>
        </p:spPr>
        <p:txBody>
          <a:bodyPr>
            <a:normAutofit lnSpcReduction="20000"/>
          </a:bodyPr>
          <a:p>
            <a:pPr fontAlgn="base">
              <a:lnSpc>
                <a:spcPct val="100000"/>
              </a:lnSpc>
              <a:buNone/>
            </a:pPr>
            <a:r>
              <a:rPr lang="en-US" altLang="zh-CN" sz="4000" b="1" dirty="0">
                <a:solidFill>
                  <a:srgbClr val="011101"/>
                </a:solidFill>
                <a:sym typeface="+mn-ea"/>
              </a:rPr>
              <a:t>4.</a:t>
            </a:r>
            <a:r>
              <a:rPr sz="4000" b="1" dirty="0">
                <a:solidFill>
                  <a:srgbClr val="011101"/>
                </a:solidFill>
                <a:sym typeface="+mn-ea"/>
              </a:rPr>
              <a:t>有水之智慧的人：</a:t>
            </a:r>
            <a:r>
              <a:rPr lang="zh-CN" altLang="en-US" sz="4000" b="1" strike="noStrike" noProof="1" dirty="0">
                <a:solidFill>
                  <a:srgbClr val="011101"/>
                </a:solidFill>
              </a:rPr>
              <a:t>           </a:t>
            </a:r>
            <a:endParaRPr lang="zh-CN" altLang="en-US" sz="4000" b="1" strike="noStrike" noProof="1" dirty="0">
              <a:solidFill>
                <a:srgbClr val="011101"/>
              </a:solidFill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000" b="1" strike="noStrike" noProof="1" dirty="0">
                <a:solidFill>
                  <a:srgbClr val="011101"/>
                </a:solidFill>
              </a:rPr>
              <a:t>         利万物而不争，处众人之所恶，故几于道</a:t>
            </a:r>
            <a:endParaRPr lang="zh-CN" altLang="en-US" sz="4000" b="1" strike="noStrike" noProof="1" dirty="0">
              <a:solidFill>
                <a:srgbClr val="011101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000" b="1" strike="noStrike" noProof="1" dirty="0">
                <a:solidFill>
                  <a:srgbClr val="011101"/>
                </a:solidFill>
                <a:sym typeface="+mn-ea"/>
              </a:rPr>
              <a:t>        不对抗而乐观地接受，慢慢地濡染，慢慢地影响，快乐地展示给世人强大的力量。</a:t>
            </a:r>
            <a:endParaRPr lang="zh-CN" altLang="en-US" sz="4000" b="1" strike="noStrike" noProof="1" dirty="0">
              <a:solidFill>
                <a:srgbClr val="011101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     </a:t>
            </a:r>
            <a:endParaRPr lang="zh-CN" altLang="en-US" sz="4800" b="1" dirty="0">
              <a:solidFill>
                <a:srgbClr val="0000CC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       中国进联合国，毛泽东说</a:t>
            </a:r>
            <a:r>
              <a:rPr lang="en-US" altLang="zh-CN" sz="4800" b="1" dirty="0">
                <a:solidFill>
                  <a:srgbClr val="0000CC"/>
                </a:solidFill>
                <a:sym typeface="+mn-ea"/>
              </a:rPr>
              <a:t>“</a:t>
            </a: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是亚非拉的穷朋友用轿子把我们抬进去的</a:t>
            </a:r>
            <a:r>
              <a:rPr lang="en-US" altLang="zh-CN" sz="4800" b="1" dirty="0">
                <a:solidFill>
                  <a:srgbClr val="0000CC"/>
                </a:solidFill>
                <a:sym typeface="+mn-ea"/>
              </a:rPr>
              <a:t>”</a:t>
            </a:r>
            <a:r>
              <a:rPr lang="zh-CN" altLang="en-US" sz="4800" b="1" dirty="0">
                <a:solidFill>
                  <a:srgbClr val="0000CC"/>
                </a:solidFill>
                <a:sym typeface="+mn-ea"/>
              </a:rPr>
              <a:t>。</a:t>
            </a:r>
            <a:endParaRPr lang="zh-CN" altLang="en-US" sz="4800" b="1" strike="noStrike" noProof="1" dirty="0">
              <a:solidFill>
                <a:srgbClr val="0000CC"/>
              </a:solidFill>
              <a:sym typeface="+mn-ea"/>
            </a:endParaRPr>
          </a:p>
          <a:p>
            <a:pPr fontAlgn="base">
              <a:lnSpc>
                <a:spcPct val="110000"/>
              </a:lnSpc>
              <a:buNone/>
            </a:pPr>
            <a:r>
              <a:rPr lang="zh-CN" altLang="en-US" sz="3600" b="1" strike="noStrike" noProof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 </a:t>
            </a:r>
            <a:endParaRPr lang="zh-CN" altLang="en-US" sz="3600" b="1" strike="noStrike" noProof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2244</Words>
  <Application>WPS 演示</Application>
  <PresentationFormat>宽屏</PresentationFormat>
  <Paragraphs>188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楷体_GB2312</vt:lpstr>
      <vt:lpstr>黑体</vt:lpstr>
      <vt:lpstr>Calibri</vt:lpstr>
      <vt:lpstr>微软雅黑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12</cp:revision>
  <dcterms:created xsi:type="dcterms:W3CDTF">2017-02-19T01:44:00Z</dcterms:created>
  <dcterms:modified xsi:type="dcterms:W3CDTF">2017-02-22T00:41:15Z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