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B4ADFF-480D-4077-8A74-3D60AD077256}" type="datetimeFigureOut">
              <a:rPr lang="zh-CN" altLang="en-US" smtClean="0"/>
              <a:pPr/>
              <a:t>2018/1/4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9752C5-F6F1-4F80-A1F0-86EE228FBCD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9752C5-F6F1-4F80-A1F0-86EE228FBCD9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2530-167F-4727-AEAD-017975A3F924}" type="datetimeFigureOut">
              <a:rPr lang="zh-CN" altLang="en-US" smtClean="0"/>
              <a:pPr/>
              <a:t>2018/1/4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F354F-0698-4416-B8DC-23A59C670A3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fld id="{F2762530-167F-4727-AEAD-017975A3F924}" type="datetimeFigureOut">
              <a:rPr lang="zh-CN" altLang="en-US" smtClean="0"/>
              <a:pPr/>
              <a:t>2018/1/4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F354F-0698-4416-B8DC-23A59C670A3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2530-167F-4727-AEAD-017975A3F924}" type="datetimeFigureOut">
              <a:rPr lang="zh-CN" altLang="en-US" smtClean="0"/>
              <a:pPr/>
              <a:t>2018/1/4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F354F-0698-4416-B8DC-23A59C670A3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2530-167F-4727-AEAD-017975A3F924}" type="datetimeFigureOut">
              <a:rPr lang="zh-CN" altLang="en-US" smtClean="0"/>
              <a:pPr/>
              <a:t>2018/1/4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F354F-0698-4416-B8DC-23A59C670A3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2530-167F-4727-AEAD-017975A3F924}" type="datetimeFigureOut">
              <a:rPr lang="zh-CN" altLang="en-US" smtClean="0"/>
              <a:pPr/>
              <a:t>2018/1/4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F354F-0698-4416-B8DC-23A59C670A3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2530-167F-4727-AEAD-017975A3F924}" type="datetimeFigureOut">
              <a:rPr lang="zh-CN" altLang="en-US" smtClean="0"/>
              <a:pPr/>
              <a:t>2018/1/4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F354F-0698-4416-B8DC-23A59C670A3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2530-167F-4727-AEAD-017975A3F924}" type="datetimeFigureOut">
              <a:rPr lang="zh-CN" altLang="en-US" smtClean="0"/>
              <a:pPr/>
              <a:t>2018/1/4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F354F-0698-4416-B8DC-23A59C670A3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2530-167F-4727-AEAD-017975A3F924}" type="datetimeFigureOut">
              <a:rPr lang="zh-CN" altLang="en-US" smtClean="0"/>
              <a:pPr/>
              <a:t>2018/1/4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F354F-0698-4416-B8DC-23A59C670A3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2530-167F-4727-AEAD-017975A3F924}" type="datetimeFigureOut">
              <a:rPr lang="zh-CN" altLang="en-US" smtClean="0"/>
              <a:pPr/>
              <a:t>2018/1/4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F354F-0698-4416-B8DC-23A59C670A3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2530-167F-4727-AEAD-017975A3F924}" type="datetimeFigureOut">
              <a:rPr lang="zh-CN" altLang="en-US" smtClean="0"/>
              <a:pPr/>
              <a:t>2018/1/4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F354F-0698-4416-B8DC-23A59C670A35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62530-167F-4727-AEAD-017975A3F924}" type="datetimeFigureOut">
              <a:rPr lang="zh-CN" altLang="en-US" smtClean="0"/>
              <a:pPr/>
              <a:t>2018/1/4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F354F-0698-4416-B8DC-23A59C670A3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2762530-167F-4727-AEAD-017975A3F924}" type="datetimeFigureOut">
              <a:rPr lang="zh-CN" altLang="en-US" smtClean="0"/>
              <a:pPr/>
              <a:t>2018/1/4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32AF354F-0698-4416-B8DC-23A59C670A35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美学漫谈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571876"/>
            <a:ext cx="6400800" cy="1395410"/>
          </a:xfrm>
        </p:spPr>
        <p:txBody>
          <a:bodyPr/>
          <a:lstStyle/>
          <a:p>
            <a:r>
              <a:rPr lang="zh-CN" altLang="en-US" dirty="0" smtClean="0"/>
              <a:t> </a:t>
            </a:r>
            <a:r>
              <a:rPr lang="zh-CN" altLang="en-US" dirty="0" smtClean="0"/>
              <a:t>中大附中   陶术</a:t>
            </a:r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/>
              <a:t>美的本质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美羊羊的困惑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/>
            <a:r>
              <a:rPr lang="zh-CN" altLang="en-US" dirty="0" smtClean="0"/>
              <a:t>美在自然</a:t>
            </a:r>
            <a:endParaRPr lang="en-US" altLang="zh-CN" dirty="0" smtClean="0"/>
          </a:p>
          <a:p>
            <a:pPr marL="514350" indent="-514350"/>
            <a:r>
              <a:rPr lang="zh-CN" altLang="en-US" dirty="0" smtClean="0"/>
              <a:t>美在生活</a:t>
            </a:r>
            <a:endParaRPr lang="en-US" altLang="zh-CN" dirty="0" smtClean="0"/>
          </a:p>
          <a:p>
            <a:pPr marL="514350" indent="-514350"/>
            <a:r>
              <a:rPr lang="zh-CN" altLang="en-US" dirty="0" smtClean="0"/>
              <a:t>美在理式</a:t>
            </a:r>
            <a:endParaRPr lang="en-US" altLang="zh-CN" dirty="0"/>
          </a:p>
          <a:p>
            <a:pPr marL="514350" indent="-514350"/>
            <a:r>
              <a:rPr lang="zh-CN" altLang="en-US" dirty="0" smtClean="0"/>
              <a:t>美在无目的的合目的性</a:t>
            </a:r>
            <a:endParaRPr lang="en-US" altLang="zh-CN" dirty="0" smtClean="0"/>
          </a:p>
          <a:p>
            <a:pPr marL="514350" indent="-514350"/>
            <a:r>
              <a:rPr lang="zh-CN" altLang="en-US" dirty="0" smtClean="0"/>
              <a:t>人的本质力量的对象化</a:t>
            </a:r>
            <a:endParaRPr lang="en-US" altLang="zh-CN" dirty="0" smtClean="0"/>
          </a:p>
          <a:p>
            <a:pPr marL="514350" indent="-514350"/>
            <a:r>
              <a:rPr lang="zh-CN" altLang="en-US" dirty="0" smtClean="0"/>
              <a:t>距离产生美：穷人的风景、黄山人的黄山、富人的矿石</a:t>
            </a:r>
            <a:endParaRPr lang="en-US" altLang="zh-CN" dirty="0" smtClean="0"/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endParaRPr lang="en-US" altLang="zh-CN" dirty="0" smtClean="0"/>
          </a:p>
        </p:txBody>
      </p:sp>
      <p:sp>
        <p:nvSpPr>
          <p:cNvPr id="6146" name="AutoShape 2" descr="http://pic.baike.soso.com/ugc/baikepic2/0/20170825211316-1315600133_jpg_350_436_22994.jpg/8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8" name="AutoShape 4" descr="http://pic.baike.soso.com/ugc/baikepic2/0/20170825211316-1168662706_jpg_200_250_14140.jpg/8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6150" name="Picture 6" descr="http://ww3.sinaimg.cn/large/71aa10a9jw1enm385d5gej20az0cq3z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412776"/>
            <a:ext cx="2610247" cy="30265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移情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自然的人化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9552" y="1628800"/>
            <a:ext cx="5122912" cy="4686320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劳动是人类一切社会活动的原动力：从青铜器的怪兽到文人的四君子。</a:t>
            </a:r>
            <a:endParaRPr lang="en-US" altLang="zh-CN" dirty="0" smtClean="0"/>
          </a:p>
          <a:p>
            <a:r>
              <a:rPr lang="zh-CN" altLang="en-US" dirty="0" smtClean="0"/>
              <a:t>西方美学中的代表性论。来自心理学，王国维认可。我们人的主观感情移到外物中去，是外物生命化，具有人的感情。</a:t>
            </a:r>
            <a:r>
              <a:rPr lang="zh-CN" altLang="en-US" sz="1300" dirty="0" smtClean="0"/>
              <a:t>“临春风，思浩荡。望秋云，神飞扬。” “子非鱼焉知鱼之乐，知鱼之乐焉知鱼之痛。” “感时花溅泪，恨别鸟惊心。”</a:t>
            </a:r>
            <a:endParaRPr lang="zh-CN" altLang="en-US" sz="1300" dirty="0"/>
          </a:p>
        </p:txBody>
      </p:sp>
      <p:pic>
        <p:nvPicPr>
          <p:cNvPr id="5122" name="Picture 2" descr="http://img.blog.163.com/photo/G5iFd-VwM8RLloUbtqiEqg==/5733645275598910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628800"/>
            <a:ext cx="3009900" cy="45624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美的范畴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没有完美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形态：悲剧</a:t>
            </a:r>
            <a:r>
              <a:rPr lang="zh-CN" altLang="en-US" dirty="0"/>
              <a:t>、</a:t>
            </a:r>
            <a:r>
              <a:rPr lang="zh-CN" altLang="en-US" dirty="0" smtClean="0"/>
              <a:t>喜剧、崇高、优美</a:t>
            </a:r>
            <a:r>
              <a:rPr lang="zh-CN" altLang="en-US" dirty="0"/>
              <a:t>、</a:t>
            </a:r>
            <a:r>
              <a:rPr lang="zh-CN" altLang="en-US" dirty="0" smtClean="0"/>
              <a:t>壮美</a:t>
            </a:r>
            <a:endParaRPr lang="en-US" altLang="zh-CN" dirty="0" smtClean="0"/>
          </a:p>
          <a:p>
            <a:r>
              <a:rPr lang="zh-CN" altLang="en-US" dirty="0" smtClean="0"/>
              <a:t>分类：自然美、社会美、艺术美、科学美、技术美、形式美</a:t>
            </a:r>
            <a:r>
              <a:rPr lang="en-US" altLang="zh-CN" dirty="0" smtClean="0"/>
              <a:t>……</a:t>
            </a:r>
          </a:p>
          <a:p>
            <a:endParaRPr lang="en-US" altLang="zh-CN" dirty="0" smtClean="0"/>
          </a:p>
          <a:p>
            <a:endParaRPr lang="zh-CN" altLang="en-US" dirty="0"/>
          </a:p>
        </p:txBody>
      </p:sp>
      <p:pic>
        <p:nvPicPr>
          <p:cNvPr id="4098" name="Picture 2" descr="http://www.ttpaihang.com/image/vote/201501111525021436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407319"/>
            <a:ext cx="5159896" cy="34506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pic.qjimage.com/tongrorf0023/high/tip105s150801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4527037"/>
            <a:ext cx="3347864" cy="223191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美感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欲辨已忘言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根源：理念？移情？直觉？内模仿？性本能？快感？</a:t>
            </a:r>
            <a:r>
              <a:rPr lang="zh-CN" altLang="en-US" sz="1800" dirty="0" smtClean="0"/>
              <a:t>（朱光潜：女神和美女） </a:t>
            </a:r>
            <a:endParaRPr lang="en-US" altLang="zh-CN" sz="1800" dirty="0" smtClean="0"/>
          </a:p>
          <a:p>
            <a:r>
              <a:rPr lang="zh-CN" altLang="en-US" dirty="0" smtClean="0"/>
              <a:t>差异：优美壮美、传统与创新、民族、时代、阶级</a:t>
            </a:r>
            <a:endParaRPr lang="en-US" altLang="zh-CN" dirty="0" smtClean="0"/>
          </a:p>
          <a:p>
            <a:r>
              <a:rPr lang="zh-CN" altLang="en-US" dirty="0" smtClean="0"/>
              <a:t>特征：直觉性、愉悦性、超越性</a:t>
            </a:r>
            <a:endParaRPr lang="en-US" altLang="zh-CN" dirty="0" smtClean="0"/>
          </a:p>
          <a:p>
            <a:r>
              <a:rPr lang="zh-CN" altLang="en-US" dirty="0" smtClean="0"/>
              <a:t>心理：感觉、知觉、理解、共鸣、联想、情境、意象、通感</a:t>
            </a:r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美在身边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生活中的美学：</a:t>
            </a:r>
            <a:r>
              <a:rPr lang="zh-CN" altLang="en-US" sz="1400" dirty="0" smtClean="0"/>
              <a:t>简单就是美、丑鬼多作怪、高大上、清水出芙蓉</a:t>
            </a:r>
            <a:r>
              <a:rPr lang="en-US" altLang="zh-CN" sz="1400" dirty="0" smtClean="0"/>
              <a:t>……</a:t>
            </a:r>
          </a:p>
          <a:p>
            <a:r>
              <a:rPr lang="zh-CN" altLang="en-US" dirty="0" smtClean="0"/>
              <a:t>他们都是美学家：孔子、庄子、达尔文、达芬奇、谢赫“六法” 、郭熙、王国维、顾恺之、齐白石</a:t>
            </a:r>
            <a:r>
              <a:rPr lang="en-US" altLang="zh-CN" dirty="0" smtClean="0"/>
              <a:t>……</a:t>
            </a:r>
          </a:p>
          <a:p>
            <a:r>
              <a:rPr lang="zh-CN" altLang="en-US" dirty="0" smtClean="0"/>
              <a:t>美学家：黑格尔、康德、柏拉图、朱光潜、宗白华、王朝闻、蔡仪、李泽厚</a:t>
            </a:r>
            <a:r>
              <a:rPr lang="en-US" altLang="zh-CN" dirty="0" smtClean="0"/>
              <a:t>……</a:t>
            </a:r>
          </a:p>
        </p:txBody>
      </p:sp>
      <p:pic>
        <p:nvPicPr>
          <p:cNvPr id="1026" name="Picture 2" descr="http://fdfs.xmcdn.com/group4/M06/7E/86/wKgDs1PKCzKTimw4AASesKJQggs5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748347" cy="17483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美育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美感教育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五育第四。美育应该渗透到各学科：思品、语文、艺术学科等。</a:t>
            </a:r>
            <a:endParaRPr lang="en-US" altLang="zh-CN" dirty="0" smtClean="0"/>
          </a:p>
          <a:p>
            <a:r>
              <a:rPr lang="zh-CN" altLang="en-US" dirty="0" smtClean="0"/>
              <a:t>蔡元培说“以美育代宗教”</a:t>
            </a:r>
            <a:endParaRPr lang="en-US" altLang="zh-CN" dirty="0" smtClean="0"/>
          </a:p>
          <a:p>
            <a:r>
              <a:rPr lang="zh-CN" altLang="en-US" dirty="0" smtClean="0"/>
              <a:t>教育作用、认识作用、审美作用</a:t>
            </a:r>
            <a:endParaRPr lang="en-US" altLang="zh-CN" dirty="0" smtClean="0"/>
          </a:p>
          <a:p>
            <a:r>
              <a:rPr lang="zh-CN" altLang="en-US" dirty="0" smtClean="0"/>
              <a:t>所有的课堂都应该是美感课堂：回归艺术；愉悦情感；立足文化；</a:t>
            </a:r>
            <a:endParaRPr lang="en-US" altLang="zh-CN" dirty="0" smtClean="0"/>
          </a:p>
        </p:txBody>
      </p:sp>
      <p:pic>
        <p:nvPicPr>
          <p:cNvPr id="2050" name="Picture 2" descr="http://pic.baike.soso.com/p/20140624/bki-20140624210542-3941599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9391"/>
            <a:ext cx="1331640" cy="1693416"/>
          </a:xfrm>
          <a:prstGeom prst="rect">
            <a:avLst/>
          </a:prstGeom>
          <a:noFill/>
        </p:spPr>
      </p:pic>
      <p:pic>
        <p:nvPicPr>
          <p:cNvPr id="5" name="Picture 4" descr="http://i02.pic.sogou.com/c1b24145eecdfcf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34735" y="0"/>
            <a:ext cx="1509265" cy="14916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内容占位符 5" descr="未标题-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285728"/>
            <a:ext cx="8190983" cy="6004545"/>
          </a:xfrm>
        </p:spPr>
      </p:pic>
      <p:sp>
        <p:nvSpPr>
          <p:cNvPr id="1025" name="AutoShape 1" descr="\\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6" name="AutoShape 2" descr="\\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219</TotalTime>
  <Words>396</Words>
  <Application>Microsoft Office PowerPoint</Application>
  <PresentationFormat>全屏显示(4:3)</PresentationFormat>
  <Paragraphs>30</Paragraphs>
  <Slides>8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暗香扑面</vt:lpstr>
      <vt:lpstr>美学漫谈</vt:lpstr>
      <vt:lpstr>美的本质——美羊羊的困惑 </vt:lpstr>
      <vt:lpstr>移情——自然的人化</vt:lpstr>
      <vt:lpstr>美的范畴——没有完美</vt:lpstr>
      <vt:lpstr>美感——欲辨已忘言</vt:lpstr>
      <vt:lpstr>美在身边</vt:lpstr>
      <vt:lpstr>美育——美感教育</vt:lpstr>
      <vt:lpstr>幻灯片 8</vt:lpstr>
    </vt:vector>
  </TitlesOfParts>
  <Company>MS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美学一日谈</dc:title>
  <dc:creator>USER-</dc:creator>
  <cp:lastModifiedBy>taoshu</cp:lastModifiedBy>
  <cp:revision>29</cp:revision>
  <dcterms:created xsi:type="dcterms:W3CDTF">2017-09-01T10:28:30Z</dcterms:created>
  <dcterms:modified xsi:type="dcterms:W3CDTF">2018-01-04T03:35:08Z</dcterms:modified>
</cp:coreProperties>
</file>