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08" r:id="rId5"/>
    <p:sldMasterId id="2147483720" r:id="rId6"/>
    <p:sldMasterId id="2147483732" r:id="rId7"/>
  </p:sldMasterIdLst>
  <p:sldIdLst>
    <p:sldId id="256" r:id="rId8"/>
    <p:sldId id="287" r:id="rId9"/>
    <p:sldId id="257" r:id="rId10"/>
    <p:sldId id="258" r:id="rId11"/>
    <p:sldId id="25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60" r:id="rId20"/>
    <p:sldId id="261" r:id="rId21"/>
    <p:sldId id="277" r:id="rId22"/>
    <p:sldId id="278" r:id="rId23"/>
    <p:sldId id="280" r:id="rId24"/>
    <p:sldId id="281" r:id="rId25"/>
    <p:sldId id="282" r:id="rId26"/>
    <p:sldId id="284" r:id="rId27"/>
    <p:sldId id="285" r:id="rId28"/>
    <p:sldId id="283" r:id="rId29"/>
    <p:sldId id="297" r:id="rId30"/>
    <p:sldId id="298" r:id="rId31"/>
    <p:sldId id="299" r:id="rId32"/>
    <p:sldId id="302" r:id="rId33"/>
    <p:sldId id="303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4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4400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4400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4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922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922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rgbClr val="1C1C1C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 smtClean="0">
                <a:solidFill>
                  <a:srgbClr val="1C1C1C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fld id="{D59270C3-103D-42EA-955A-D8C8887532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2414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CD844-4F8E-4A7B-988F-958E4AFD37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8734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3CF7C-A040-4A30-BE1C-B3ECE38A4F4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9041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9C369-F859-40FE-8246-43595EA3EAA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1748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96C5D-F5F6-462C-B148-03323C4E49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9316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69D37-B782-4B08-9C20-D30047ABF4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94226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D7E30-34BC-4560-81DE-0716F81B255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501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A1EC7-46DD-4B52-A536-7FCE69B86B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735382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65417-AAF1-4A35-81DA-5BF8DFBC5A1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0735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A1B9-468B-41C9-AC13-0FEAF79530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01852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C8652-649B-4944-AD84-01F2EFF5D2C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24788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2F7431-E6CA-4E30-9F25-104015D71C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8139505"/>
      </p:ext>
    </p:extLst>
  </p:cSld>
  <p:clrMapOvr>
    <a:masterClrMapping/>
  </p:clrMapOvr>
  <p:transition>
    <p:blinds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B1EA66-DEAC-4A1B-85FB-D8442786D9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3702088"/>
      </p:ext>
    </p:extLst>
  </p:cSld>
  <p:clrMapOvr>
    <a:masterClrMapping/>
  </p:clrMapOvr>
  <p:transition>
    <p:blinds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DAB79-15DA-43DE-91AA-14CC677CE1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8376504"/>
      </p:ext>
    </p:extLst>
  </p:cSld>
  <p:clrMapOvr>
    <a:masterClrMapping/>
  </p:clrMapOvr>
  <p:transition>
    <p:blinds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CF4C29-4D17-4E57-BCE5-8C15092E98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7530578"/>
      </p:ext>
    </p:extLst>
  </p:cSld>
  <p:clrMapOvr>
    <a:masterClrMapping/>
  </p:clrMapOvr>
  <p:transition>
    <p:blinds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7F5477-0E60-4D93-92CE-DF324FAB0F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72479038"/>
      </p:ext>
    </p:extLst>
  </p:cSld>
  <p:clrMapOvr>
    <a:masterClrMapping/>
  </p:clrMapOvr>
  <p:transition>
    <p:blinds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E2AEEF-91D5-42BC-B5D6-6172A5CF6B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9430246"/>
      </p:ext>
    </p:extLst>
  </p:cSld>
  <p:clrMapOvr>
    <a:masterClrMapping/>
  </p:clrMapOvr>
  <p:transition>
    <p:blinds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E88D2-5E7D-4EDB-82CB-A4AE6B1121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5573253"/>
      </p:ext>
    </p:extLst>
  </p:cSld>
  <p:clrMapOvr>
    <a:masterClrMapping/>
  </p:clrMapOvr>
  <p:transition>
    <p:blinds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1A901A-FD47-4CDF-B45C-AD9914B681D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16223356"/>
      </p:ext>
    </p:extLst>
  </p:cSld>
  <p:clrMapOvr>
    <a:masterClrMapping/>
  </p:clrMapOvr>
  <p:transition>
    <p:blinds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E61113-A5E3-4180-82A9-CA0304E8CD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7534660"/>
      </p:ext>
    </p:extLst>
  </p:cSld>
  <p:clrMapOvr>
    <a:masterClrMapping/>
  </p:clrMapOvr>
  <p:transition>
    <p:blinds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2B2501-01A5-4351-BF8A-D7EADBD415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6047022"/>
      </p:ext>
    </p:extLst>
  </p:cSld>
  <p:clrMapOvr>
    <a:masterClrMapping/>
  </p:clrMapOvr>
  <p:transition>
    <p:blinds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B8DE91-86B5-4612-9C24-DA02CBCC175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3128882"/>
      </p:ext>
    </p:extLst>
  </p:cSld>
  <p:clrMapOvr>
    <a:masterClrMapping/>
  </p:clrMapOvr>
  <p:transition>
    <p:blinds dir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95555F-5EF7-4EA0-9A8F-7B7BD4182E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8314241"/>
      </p:ext>
    </p:extLst>
  </p:cSld>
  <p:clrMapOvr>
    <a:masterClrMapping/>
  </p:clrMapOvr>
  <p:transition>
    <p:blinds dir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99C79-06DE-4A90-A321-67613C9BA3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869574"/>
      </p:ext>
    </p:extLst>
  </p:cSld>
  <p:clrMapOvr>
    <a:masterClrMapping/>
  </p:clrMapOvr>
  <p:transition>
    <p:blinds dir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8C5435-BEA5-4212-AF1F-211BCB9BAFC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1422539"/>
      </p:ext>
    </p:extLst>
  </p:cSld>
  <p:clrMapOvr>
    <a:masterClrMapping/>
  </p:clrMapOvr>
  <p:transition>
    <p:blinds dir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E4299-F68E-4690-BF75-968ED9EBA5E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6309074"/>
      </p:ext>
    </p:extLst>
  </p:cSld>
  <p:clrMapOvr>
    <a:masterClrMapping/>
  </p:clrMapOvr>
  <p:transition>
    <p:blinds dir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4E0A44-FE06-406A-8D4F-A27E3B869D8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0485487"/>
      </p:ext>
    </p:extLst>
  </p:cSld>
  <p:clrMapOvr>
    <a:masterClrMapping/>
  </p:clrMapOvr>
  <p:transition>
    <p:blinds dir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12CEC4-0BF6-488C-86F5-E57B6CB7AD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0662816"/>
      </p:ext>
    </p:extLst>
  </p:cSld>
  <p:clrMapOvr>
    <a:masterClrMapping/>
  </p:clrMapOvr>
  <p:transition>
    <p:blinds dir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931723-4FD4-4D5B-8FB3-D6FB9850D5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555427"/>
      </p:ext>
    </p:extLst>
  </p:cSld>
  <p:clrMapOvr>
    <a:masterClrMapping/>
  </p:clrMapOvr>
  <p:transition>
    <p:blinds dir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16515A-BE26-4A23-A1D4-36095AA02C8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6537987"/>
      </p:ext>
    </p:extLst>
  </p:cSld>
  <p:clrMapOvr>
    <a:masterClrMapping/>
  </p:clrMapOvr>
  <p:transition>
    <p:blinds dir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2BCF0C-697B-4159-88E2-A2F26D0FBC2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5458452"/>
      </p:ext>
    </p:extLst>
  </p:cSld>
  <p:clrMapOvr>
    <a:masterClrMapping/>
  </p:clrMapOvr>
  <p:transition>
    <p:blinds dir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70E7B7-6A4D-44C5-9157-B3C06FE12B9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4470334"/>
      </p:ext>
    </p:extLst>
  </p:cSld>
  <p:clrMapOvr>
    <a:masterClrMapping/>
  </p:clrMapOvr>
  <p:transition>
    <p:blinds dir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97C5BC-64FC-473E-A896-571E79AD05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6669679"/>
      </p:ext>
    </p:extLst>
  </p:cSld>
  <p:clrMapOvr>
    <a:masterClrMapping/>
  </p:clrMapOvr>
  <p:transition>
    <p:blinds dir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0B4D57-19FA-41C2-8C54-92DDC72DDE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8474169"/>
      </p:ext>
    </p:extLst>
  </p:cSld>
  <p:clrMapOvr>
    <a:masterClrMapping/>
  </p:clrMapOvr>
  <p:transition>
    <p:blinds dir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16F2CC-97F8-4E1C-A845-6ECE77E6E9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5534233"/>
      </p:ext>
    </p:extLst>
  </p:cSld>
  <p:clrMapOvr>
    <a:masterClrMapping/>
  </p:clrMapOvr>
  <p:transition>
    <p:blinds dir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2A995F-CDAD-478D-9364-6127756279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0852998"/>
      </p:ext>
    </p:extLst>
  </p:cSld>
  <p:clrMapOvr>
    <a:masterClrMapping/>
  </p:clrMapOvr>
  <p:transition>
    <p:blinds dir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8E64D7-9945-48F9-9B22-886263A153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9402346"/>
      </p:ext>
    </p:extLst>
  </p:cSld>
  <p:clrMapOvr>
    <a:masterClrMapping/>
  </p:clrMapOvr>
  <p:transition>
    <p:blinds dir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D4AA88-6394-44AA-89E9-D041655AB8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2330450"/>
      </p:ext>
    </p:extLst>
  </p:cSld>
  <p:clrMapOvr>
    <a:masterClrMapping/>
  </p:clrMapOvr>
  <p:transition>
    <p:blinds dir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616FC-AFE8-434F-853A-E0FFED994C3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8059589"/>
      </p:ext>
    </p:extLst>
  </p:cSld>
  <p:clrMapOvr>
    <a:masterClrMapping/>
  </p:clrMapOvr>
  <p:transition>
    <p:blinds dir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7AAAF3-54E2-4250-BDA5-FF7E0D51D8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1753357"/>
      </p:ext>
    </p:extLst>
  </p:cSld>
  <p:clrMapOvr>
    <a:masterClrMapping/>
  </p:clrMapOvr>
  <p:transition>
    <p:blinds dir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1650AE-F679-4C37-91C0-28174678331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6240565"/>
      </p:ext>
    </p:extLst>
  </p:cSld>
  <p:clrMapOvr>
    <a:masterClrMapping/>
  </p:clrMapOvr>
  <p:transition>
    <p:blinds dir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2A4B16-F30E-4525-B9CF-6F6A7B9B31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801742"/>
      </p:ext>
    </p:extLst>
  </p:cSld>
  <p:clrMapOvr>
    <a:masterClrMapping/>
  </p:clrMapOvr>
  <p:transition>
    <p:blinds dir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BFFC9A-3268-474D-AA8D-EF9C8C69060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1489405"/>
      </p:ext>
    </p:extLst>
  </p:cSld>
  <p:clrMapOvr>
    <a:masterClrMapping/>
  </p:clrMapOvr>
  <p:transition>
    <p:blinds dir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A5F3D3-4EC3-4918-9D7F-D3E5BA46BD6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74900"/>
      </p:ext>
    </p:extLst>
  </p:cSld>
  <p:clrMapOvr>
    <a:masterClrMapping/>
  </p:clrMapOvr>
  <p:transition>
    <p:blinds dir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004FEB-A366-4283-8E94-2B9EAB33B2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0157105"/>
      </p:ext>
    </p:extLst>
  </p:cSld>
  <p:clrMapOvr>
    <a:masterClrMapping/>
  </p:clrMapOvr>
  <p:transition>
    <p:blinds dir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759DBD-BA8B-48D0-871D-87B295C2A5F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1432416"/>
      </p:ext>
    </p:extLst>
  </p:cSld>
  <p:clrMapOvr>
    <a:masterClrMapping/>
  </p:clrMapOvr>
  <p:transition>
    <p:blinds dir="vert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C8067-1A43-4ECE-BEE3-9654B29919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9980164"/>
      </p:ext>
    </p:extLst>
  </p:cSld>
  <p:clrMapOvr>
    <a:masterClrMapping/>
  </p:clrMapOvr>
  <p:transition>
    <p:blinds dir="vert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B3CC40-1D0E-45C8-9455-FCBBABF5CF4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0353596"/>
      </p:ext>
    </p:extLst>
  </p:cSld>
  <p:clrMapOvr>
    <a:masterClrMapping/>
  </p:clrMapOvr>
  <p:transition>
    <p:blinds dir="vert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3D9C23-A300-4CE7-9CAF-3F9454A3558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09667588"/>
      </p:ext>
    </p:extLst>
  </p:cSld>
  <p:clrMapOvr>
    <a:masterClrMapping/>
  </p:clrMapOvr>
  <p:transition>
    <p:blinds dir="vert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185B44-A2BE-466B-B68C-6DA5844F86F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6092354"/>
      </p:ext>
    </p:extLst>
  </p:cSld>
  <p:clrMapOvr>
    <a:masterClrMapping/>
  </p:clrMapOvr>
  <p:transition>
    <p:blinds dir="vert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36B2F7-DC20-4F28-BF02-714C504766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7704854"/>
      </p:ext>
    </p:extLst>
  </p:cSld>
  <p:clrMapOvr>
    <a:masterClrMapping/>
  </p:clrMapOvr>
  <p:transition>
    <p:blinds dir="vert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AC60FE-09FE-4F48-BD49-D40846F08FD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694221"/>
      </p:ext>
    </p:extLst>
  </p:cSld>
  <p:clrMapOvr>
    <a:masterClrMapping/>
  </p:clrMapOvr>
  <p:transition>
    <p:blinds dir="vert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0EC19-B185-4F7D-A288-E8C4269CF8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4784573"/>
      </p:ext>
    </p:extLst>
  </p:cSld>
  <p:clrMapOvr>
    <a:masterClrMapping/>
  </p:clrMapOvr>
  <p:transition>
    <p:blinds dir="vert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40B976-4C43-4E15-AD36-A836CB2883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6013030"/>
      </p:ext>
    </p:extLst>
  </p:cSld>
  <p:clrMapOvr>
    <a:masterClrMapping/>
  </p:clrMapOvr>
  <p:transition>
    <p:blinds dir="vert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F8E518-A4F4-4E78-A7F1-D675F02D25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4938895"/>
      </p:ext>
    </p:extLst>
  </p:cSld>
  <p:clrMapOvr>
    <a:masterClrMapping/>
  </p:clrMapOvr>
  <p:transition>
    <p:blinds dir="vert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419777-A071-4866-B436-D3E1C435A2A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2876728"/>
      </p:ext>
    </p:extLst>
  </p:cSld>
  <p:clrMapOvr>
    <a:masterClrMapping/>
  </p:clrMapOvr>
  <p:transition>
    <p:blinds dir="vert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18DD66-0E46-46E8-96F2-A9FF47CDB0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9978048"/>
      </p:ext>
    </p:extLst>
  </p:cSld>
  <p:clrMapOvr>
    <a:masterClrMapping/>
  </p:clrMapOvr>
  <p:transition>
    <p:blinds dir="vert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E24134-12EC-4E36-93B8-CDDD43D5C9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0534582"/>
      </p:ext>
    </p:extLst>
  </p:cSld>
  <p:clrMapOvr>
    <a:masterClrMapping/>
  </p:clrMapOvr>
  <p:transition>
    <p:blinds dir="vert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C5E166-DEDB-4B51-9009-70DF221C73B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9072384"/>
      </p:ext>
    </p:extLst>
  </p:cSld>
  <p:clrMapOvr>
    <a:masterClrMapping/>
  </p:clrMapOvr>
  <p:transition>
    <p:blinds dir="vert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F91349-5C48-4121-ADE4-1F48EB1E3A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70088356"/>
      </p:ext>
    </p:extLst>
  </p:cSld>
  <p:clrMapOvr>
    <a:masterClrMapping/>
  </p:clrMapOvr>
  <p:transition>
    <p:blinds dir="vert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0536A6-4C1D-4ACC-9F0C-B23A08FFA1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70825144"/>
      </p:ext>
    </p:extLst>
  </p:cSld>
  <p:clrMapOvr>
    <a:masterClrMapping/>
  </p:clrMapOvr>
  <p:transition>
    <p:blinds dir="vert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DAAA8-DA8D-4E97-90AA-14B2595498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2994947"/>
      </p:ext>
    </p:extLst>
  </p:cSld>
  <p:clrMapOvr>
    <a:masterClrMapping/>
  </p:clrMapOvr>
  <p:transition>
    <p:blinds dir="vert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438ED1-B28F-4A1C-870B-AFA6204EF1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0236894"/>
      </p:ext>
    </p:extLst>
  </p:cSld>
  <p:clrMapOvr>
    <a:masterClrMapping/>
  </p:clrMapOvr>
  <p:transition>
    <p:blinds dir="vert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DC8297-D658-4230-BEA6-9E1B4C9644E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6976327"/>
      </p:ext>
    </p:extLst>
  </p:cSld>
  <p:clrMapOvr>
    <a:masterClrMapping/>
  </p:clrMapOvr>
  <p:transition>
    <p:blinds dir="vert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4CBAE0-65E4-4050-9653-CDF81CE9FE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7380124"/>
      </p:ext>
    </p:extLst>
  </p:cSld>
  <p:clrMapOvr>
    <a:masterClrMapping/>
  </p:clrMapOvr>
  <p:transition>
    <p:blinds dir="vert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438D15-FC92-4ADA-A0B4-C43219644B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9735611"/>
      </p:ext>
    </p:extLst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buFontTx/>
              <a:buNone/>
              <a:defRPr kumimoji="0" sz="1400" smtClean="0">
                <a:solidFill>
                  <a:srgbClr val="000000"/>
                </a:solidFill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820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buFontTx/>
              <a:buNone/>
              <a:defRPr kumimoji="0" sz="1400" smtClean="0">
                <a:solidFill>
                  <a:srgbClr val="000000"/>
                </a:solidFill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820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0208F7BC-4641-4216-A182-089B66EEFA35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22867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0852D27E-67F7-4343-BA59-808ED2EC11AF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3698310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1FA8B9AA-FE70-4231-B025-45382A27A42A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39262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A28088C1-99F1-4532-BAF0-0FE8D2E3A150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25590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526A1751-7EFE-4A76-AE57-62BE397AA331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57407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67D89FA3-0099-4FA8-AEA1-964F50FB8238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3224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video" Target="file:///C:\Users\l\Desktop\&#29983;&#29289;&#36827;&#21270;&#30340;&#21407;&#22240;\&#29983;&#29289;&#36827;&#21270;&#21407;&#22240;-4.12\&#27169;&#25311;&#20445;&#25252;&#33394;&#30340;&#24418;&#25104;&#36807;&#31243;.swf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5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73" y="-27384"/>
            <a:ext cx="9180512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827" name="WordArt 5"/>
          <p:cNvSpPr>
            <a:spLocks noChangeArrowheads="1" noChangeShapeType="1" noTextEdit="1"/>
          </p:cNvSpPr>
          <p:nvPr/>
        </p:nvSpPr>
        <p:spPr bwMode="auto">
          <a:xfrm>
            <a:off x="899592" y="876953"/>
            <a:ext cx="6840760" cy="1007939"/>
          </a:xfrm>
          <a:prstGeom prst="rect">
            <a:avLst/>
          </a:prstGeom>
          <a:solidFill>
            <a:schemeClr val="bg1"/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第三节 生物进化的原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因</a:t>
            </a:r>
            <a:endParaRPr lang="zh-CN" altLang="en-US" sz="3600" b="1" dirty="0" smtClean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33293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pRibbonSharp"/>
          <p:cNvSpPr>
            <a:spLocks noEditPoints="1" noChangeArrowheads="1"/>
          </p:cNvSpPr>
          <p:nvPr/>
        </p:nvSpPr>
        <p:spPr bwMode="auto">
          <a:xfrm>
            <a:off x="1979712" y="548159"/>
            <a:ext cx="5400600" cy="93662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1600 0 18900"/>
              <a:gd name="G6" fmla="*/ 18900 1 2"/>
              <a:gd name="G7" fmla="+- 21600 0 G6"/>
              <a:gd name="G8" fmla="+- 18900 0 0"/>
              <a:gd name="T0" fmla="*/ 10800 w 21600"/>
              <a:gd name="T1" fmla="*/ 0 h 21600"/>
              <a:gd name="T2" fmla="*/ 2700 w 21600"/>
              <a:gd name="T3" fmla="*/ 12150 h 21600"/>
              <a:gd name="T4" fmla="*/ 10800 w 21600"/>
              <a:gd name="T5" fmla="*/ 18900 h 21600"/>
              <a:gd name="T6" fmla="*/ 18900 w 21600"/>
              <a:gd name="T7" fmla="*/ 121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0 h 21600"/>
              <a:gd name="T14" fmla="*/ G4 w 21600"/>
              <a:gd name="T15" fmla="*/ G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21600"/>
                </a:moveTo>
                <a:lnTo>
                  <a:pt x="8100" y="21600"/>
                </a:lnTo>
                <a:lnTo>
                  <a:pt x="8100" y="18900"/>
                </a:lnTo>
                <a:lnTo>
                  <a:pt x="13500" y="189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2150"/>
                </a:lnTo>
                <a:lnTo>
                  <a:pt x="21600" y="2700"/>
                </a:lnTo>
                <a:lnTo>
                  <a:pt x="16200" y="2700"/>
                </a:lnTo>
                <a:lnTo>
                  <a:pt x="16200" y="0"/>
                </a:lnTo>
                <a:lnTo>
                  <a:pt x="5400" y="0"/>
                </a:lnTo>
                <a:lnTo>
                  <a:pt x="5400" y="2700"/>
                </a:lnTo>
                <a:lnTo>
                  <a:pt x="0" y="2700"/>
                </a:lnTo>
                <a:lnTo>
                  <a:pt x="2700" y="12150"/>
                </a:lnTo>
                <a:close/>
              </a:path>
              <a:path w="21600" h="21600" fill="none" extrusionOk="0">
                <a:moveTo>
                  <a:pt x="8100" y="18900"/>
                </a:moveTo>
                <a:lnTo>
                  <a:pt x="5400" y="18900"/>
                </a:lnTo>
                <a:lnTo>
                  <a:pt x="5400" y="2700"/>
                </a:lnTo>
              </a:path>
              <a:path w="21600" h="21600" fill="none" extrusionOk="0">
                <a:moveTo>
                  <a:pt x="5400" y="18900"/>
                </a:moveTo>
                <a:lnTo>
                  <a:pt x="8100" y="21600"/>
                </a:lnTo>
              </a:path>
              <a:path w="21600" h="21600" fill="none" extrusionOk="0">
                <a:moveTo>
                  <a:pt x="13500" y="18900"/>
                </a:moveTo>
                <a:lnTo>
                  <a:pt x="16200" y="18900"/>
                </a:lnTo>
                <a:lnTo>
                  <a:pt x="16200" y="2700"/>
                </a:lnTo>
              </a:path>
              <a:path w="21600" h="21600" fill="none" extrusionOk="0">
                <a:moveTo>
                  <a:pt x="16200" y="18900"/>
                </a:moveTo>
                <a:lnTo>
                  <a:pt x="13500" y="21600"/>
                </a:lnTo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4400" dirty="0" smtClean="0">
                <a:solidFill>
                  <a:srgbClr val="FF0066"/>
                </a:solidFill>
                <a:ea typeface="黑体" pitchFamily="49" charset="-122"/>
              </a:rPr>
              <a:t>我会预习</a:t>
            </a:r>
            <a:endParaRPr lang="zh-CN" altLang="en-US" sz="4400" dirty="0">
              <a:solidFill>
                <a:srgbClr val="FF0066"/>
              </a:solidFill>
              <a:ea typeface="黑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7584" y="2136339"/>
            <a:ext cx="7848872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</a:t>
            </a:r>
            <a:r>
              <a:rPr lang="zh-CN" altLang="zh-CN" sz="2800" b="1" dirty="0" smtClean="0"/>
              <a:t>桦</a:t>
            </a:r>
            <a:r>
              <a:rPr lang="zh-CN" altLang="zh-CN" sz="2800" b="1" dirty="0"/>
              <a:t>尺蛾有两种体色，浅色的和深色的，</a:t>
            </a:r>
            <a:r>
              <a:rPr lang="en-US" altLang="zh-CN" sz="2800" b="1" dirty="0"/>
              <a:t>1850</a:t>
            </a:r>
            <a:r>
              <a:rPr lang="zh-CN" altLang="zh-CN" sz="2800" b="1" dirty="0"/>
              <a:t>年，工业革命前，</a:t>
            </a:r>
            <a:r>
              <a:rPr lang="en-US" altLang="zh-CN" sz="2800" b="1" dirty="0"/>
              <a:t>__________</a:t>
            </a:r>
            <a:r>
              <a:rPr lang="zh-CN" altLang="zh-CN" sz="2800" b="1" dirty="0"/>
              <a:t>的桦尺蛾比较多，因为</a:t>
            </a:r>
            <a:r>
              <a:rPr lang="en-US" altLang="zh-CN" sz="2800" b="1" dirty="0"/>
              <a:t>_________</a:t>
            </a:r>
            <a:r>
              <a:rPr lang="zh-CN" altLang="zh-CN" sz="2800" b="1" dirty="0"/>
              <a:t>的桦尺蛾容易被天敌发现。</a:t>
            </a:r>
          </a:p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1950</a:t>
            </a:r>
            <a:r>
              <a:rPr lang="zh-CN" altLang="zh-CN" sz="2800" b="1" dirty="0"/>
              <a:t>年，工业革命后，环境受到污染，</a:t>
            </a:r>
            <a:r>
              <a:rPr lang="en-US" altLang="zh-CN" sz="2800" b="1" dirty="0" smtClean="0"/>
              <a:t>________</a:t>
            </a:r>
            <a:r>
              <a:rPr lang="zh-CN" altLang="zh-CN" sz="2800" b="1" dirty="0" smtClean="0"/>
              <a:t>的</a:t>
            </a:r>
            <a:r>
              <a:rPr lang="zh-CN" altLang="zh-CN" sz="2800" b="1" dirty="0"/>
              <a:t>桦尺蛾比较多，因为</a:t>
            </a:r>
            <a:r>
              <a:rPr lang="en-US" altLang="zh-CN" sz="2800" b="1" dirty="0"/>
              <a:t>________ </a:t>
            </a:r>
            <a:r>
              <a:rPr lang="zh-CN" altLang="zh-CN" sz="2800" b="1" dirty="0"/>
              <a:t>的桦尺蛾容易被天敌发现。</a:t>
            </a:r>
          </a:p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</a:t>
            </a:r>
            <a:r>
              <a:rPr lang="zh-CN" altLang="zh-CN" sz="2800" b="1" dirty="0" smtClean="0"/>
              <a:t>推理</a:t>
            </a:r>
            <a:r>
              <a:rPr lang="zh-CN" altLang="zh-CN" sz="2800" b="1" dirty="0"/>
              <a:t>：从以上两点我们发现两种桦尺蛾数量的变化跟</a:t>
            </a:r>
            <a:r>
              <a:rPr lang="en-US" altLang="zh-CN" sz="2800" b="1" dirty="0"/>
              <a:t>__________</a:t>
            </a:r>
            <a:r>
              <a:rPr lang="zh-CN" altLang="zh-CN" sz="2800" b="1" dirty="0"/>
              <a:t>的改变有关。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55479" y="2636912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浅色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3212976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深色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1640" y="4356393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深色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59735" y="4284385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浅色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9832" y="6021288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环境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05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 smtClean="0"/>
          </a:p>
        </p:txBody>
      </p:sp>
      <p:sp>
        <p:nvSpPr>
          <p:cNvPr id="8089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zh-CN" altLang="zh-CN" smtClean="0"/>
          </a:p>
        </p:txBody>
      </p:sp>
      <p:pic>
        <p:nvPicPr>
          <p:cNvPr id="80899" name="Picture 4" descr="200904282005215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3" name="WordArt 5"/>
          <p:cNvSpPr>
            <a:spLocks noChangeArrowheads="1" noChangeShapeType="1" noTextEdit="1"/>
          </p:cNvSpPr>
          <p:nvPr/>
        </p:nvSpPr>
        <p:spPr bwMode="auto">
          <a:xfrm>
            <a:off x="1691679" y="260351"/>
            <a:ext cx="6336705" cy="720377"/>
          </a:xfrm>
          <a:prstGeom prst="rect">
            <a:avLst/>
          </a:prstGeom>
          <a:solidFill>
            <a:schemeClr val="bg1"/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一、分析生物进化的实例</a:t>
            </a:r>
          </a:p>
        </p:txBody>
      </p:sp>
    </p:spTree>
    <p:extLst>
      <p:ext uri="{BB962C8B-B14F-4D97-AF65-F5344CB8AC3E}">
        <p14:creationId xmlns:p14="http://schemas.microsoft.com/office/powerpoint/2010/main" val="347563581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深色桦尺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40768"/>
            <a:ext cx="4195763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23850" y="5138028"/>
            <a:ext cx="444341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800" dirty="0" smtClean="0">
                <a:ea typeface="黑体" pitchFamily="49" charset="-122"/>
              </a:rPr>
              <a:t>1850</a:t>
            </a:r>
            <a:r>
              <a:rPr lang="zh-CN" altLang="en-US" sz="2800" dirty="0" smtClean="0">
                <a:ea typeface="黑体" pitchFamily="49" charset="-122"/>
              </a:rPr>
              <a:t>年，工业革命前</a:t>
            </a:r>
          </a:p>
        </p:txBody>
      </p:sp>
      <p:pic>
        <p:nvPicPr>
          <p:cNvPr id="4102" name="Picture 6" descr="浅色桦尺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40768"/>
            <a:ext cx="4267200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787900" y="5138028"/>
            <a:ext cx="385762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1950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年，工业革命后</a:t>
            </a:r>
          </a:p>
        </p:txBody>
      </p:sp>
      <p:sp>
        <p:nvSpPr>
          <p:cNvPr id="81926" name="Text Box 10"/>
          <p:cNvSpPr txBox="1">
            <a:spLocks noChangeArrowheads="1"/>
          </p:cNvSpPr>
          <p:nvPr/>
        </p:nvSpPr>
        <p:spPr bwMode="auto">
          <a:xfrm>
            <a:off x="3036888" y="260350"/>
            <a:ext cx="2819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5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桦</a:t>
            </a:r>
            <a:r>
              <a:rPr lang="zh-CN" altLang="en-US" sz="54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尺</a:t>
            </a:r>
            <a:r>
              <a:rPr lang="zh-CN" altLang="en-US" sz="5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54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6251" y="5642084"/>
            <a:ext cx="272759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800" dirty="0" smtClean="0">
                <a:solidFill>
                  <a:srgbClr val="FF0000"/>
                </a:solidFill>
                <a:ea typeface="黑体" pitchFamily="49" charset="-122"/>
              </a:rPr>
              <a:t>（浅色个体多）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436096" y="5642084"/>
            <a:ext cx="272759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800" dirty="0" smtClean="0">
                <a:solidFill>
                  <a:srgbClr val="FF0000"/>
                </a:solidFill>
                <a:ea typeface="黑体" pitchFamily="49" charset="-122"/>
              </a:rPr>
              <a:t>（深色个体多）</a:t>
            </a:r>
          </a:p>
        </p:txBody>
      </p:sp>
    </p:spTree>
    <p:extLst>
      <p:ext uri="{BB962C8B-B14F-4D97-AF65-F5344CB8AC3E}">
        <p14:creationId xmlns:p14="http://schemas.microsoft.com/office/powerpoint/2010/main" val="18101068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3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Text Box 2"/>
          <p:cNvSpPr txBox="1">
            <a:spLocks noChangeArrowheads="1"/>
          </p:cNvSpPr>
          <p:nvPr/>
        </p:nvSpPr>
        <p:spPr bwMode="auto">
          <a:xfrm>
            <a:off x="1042988" y="1125538"/>
            <a:ext cx="7620000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72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你能解释桦尺蛾数量变化的原因吗？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US" altLang="zh-CN" sz="7200" b="1" dirty="0" smtClean="0"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0899" name="WordArt 4"/>
          <p:cNvSpPr>
            <a:spLocks noChangeArrowheads="1" noChangeShapeType="1" noTextEdit="1"/>
          </p:cNvSpPr>
          <p:nvPr/>
        </p:nvSpPr>
        <p:spPr bwMode="auto">
          <a:xfrm>
            <a:off x="6699076" y="3356992"/>
            <a:ext cx="2409428" cy="34918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9600" b="1" i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隶书"/>
                <a:ea typeface="隶书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470614379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8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8" grpId="0" build="p"/>
      <p:bldP spid="8089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模拟保护色的形成过程.swf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1520" y="188640"/>
            <a:ext cx="8892480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328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866983"/>
            <a:ext cx="8064896" cy="4578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266700" algn="just">
              <a:lnSpc>
                <a:spcPts val="4400"/>
              </a:lnSpc>
              <a:spcAft>
                <a:spcPts val="0"/>
              </a:spcAft>
            </a:pPr>
            <a:r>
              <a:rPr lang="zh-CN" altLang="zh-CN" sz="4400" b="1" kern="100" dirty="0">
                <a:latin typeface="Calibri"/>
                <a:cs typeface="Times New Roman"/>
              </a:rPr>
              <a:t>分析</a:t>
            </a:r>
            <a:r>
              <a:rPr lang="zh-CN" altLang="zh-CN" sz="3600" kern="100" dirty="0">
                <a:latin typeface="Calibri"/>
                <a:cs typeface="Times New Roman"/>
              </a:rPr>
              <a:t>：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600" kern="100" dirty="0">
                <a:latin typeface="Calibri"/>
                <a:cs typeface="Times New Roman"/>
              </a:rPr>
              <a:t>到了第五代，</a:t>
            </a:r>
            <a:r>
              <a:rPr lang="en-US" altLang="zh-CN" sz="3600" kern="100" dirty="0">
                <a:latin typeface="Calibri"/>
                <a:cs typeface="Times New Roman"/>
              </a:rPr>
              <a:t>___________</a:t>
            </a:r>
            <a:r>
              <a:rPr lang="zh-CN" altLang="zh-CN" sz="3600" kern="100" dirty="0">
                <a:latin typeface="Calibri"/>
                <a:cs typeface="Times New Roman"/>
              </a:rPr>
              <a:t>的数量最多。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600" kern="100" dirty="0">
                <a:latin typeface="Calibri"/>
                <a:cs typeface="Times New Roman"/>
              </a:rPr>
              <a:t>如果把背景换成浅绿色，我们推断第五代</a:t>
            </a:r>
            <a:r>
              <a:rPr lang="en-US" altLang="zh-CN" sz="3600" kern="100" dirty="0">
                <a:latin typeface="Calibri"/>
                <a:cs typeface="Times New Roman"/>
              </a:rPr>
              <a:t>__________</a:t>
            </a:r>
            <a:r>
              <a:rPr lang="zh-CN" altLang="zh-CN" sz="3600" kern="100" dirty="0">
                <a:latin typeface="Calibri"/>
                <a:cs typeface="Times New Roman"/>
              </a:rPr>
              <a:t>的数量最多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600" kern="100" dirty="0">
                <a:latin typeface="Calibri"/>
                <a:cs typeface="Times New Roman"/>
              </a:rPr>
              <a:t>结论：体色跟环境的颜色越</a:t>
            </a:r>
            <a:r>
              <a:rPr lang="en-US" altLang="zh-CN" sz="3600" kern="100" dirty="0">
                <a:latin typeface="Calibri"/>
                <a:cs typeface="Times New Roman"/>
              </a:rPr>
              <a:t>___________</a:t>
            </a:r>
            <a:r>
              <a:rPr lang="zh-CN" altLang="zh-CN" sz="3600" kern="100" dirty="0">
                <a:latin typeface="Calibri"/>
                <a:cs typeface="Times New Roman"/>
              </a:rPr>
              <a:t>，生物越容易生存下来。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600" kern="100" dirty="0">
                <a:latin typeface="Calibri"/>
                <a:cs typeface="Times New Roman"/>
              </a:rPr>
              <a:t>体色与周围环境的色彩非常相似，人们把这种体色称为</a:t>
            </a:r>
            <a:r>
              <a:rPr lang="en-US" altLang="zh-CN" sz="3600" kern="100" dirty="0">
                <a:latin typeface="Calibri"/>
                <a:cs typeface="Times New Roman"/>
              </a:rPr>
              <a:t>______________</a:t>
            </a:r>
            <a:r>
              <a:rPr lang="zh-CN" altLang="zh-CN" sz="3600" kern="100" dirty="0">
                <a:latin typeface="Calibri"/>
                <a:cs typeface="Times New Roman"/>
              </a:rPr>
              <a:t>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11960" y="1332057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浅蓝色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279" y="2484185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绿色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9672" y="3636313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相似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35599" y="4716433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保护色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24592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1331912" y="260350"/>
            <a:ext cx="6624463" cy="12239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动物自我保护的方法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59832" y="2132856"/>
            <a:ext cx="2733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/>
              <a:t>保护色</a:t>
            </a:r>
            <a:endParaRPr lang="zh-CN" altLang="en-US" sz="6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131840" y="3257108"/>
            <a:ext cx="18838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/>
              <a:t>拟态</a:t>
            </a:r>
            <a:endParaRPr lang="zh-CN" altLang="en-US" sz="6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03848" y="4409236"/>
            <a:ext cx="2733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/>
              <a:t>警戒色</a:t>
            </a:r>
            <a:endParaRPr lang="zh-CN" alt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426391382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3848" y="5705380"/>
            <a:ext cx="2733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rgbClr val="000000"/>
                </a:solidFill>
              </a:rPr>
              <a:t>保护色</a:t>
            </a:r>
            <a:endParaRPr lang="zh-CN" altLang="en-US" sz="6600" b="1" dirty="0">
              <a:solidFill>
                <a:srgbClr val="000000"/>
              </a:solidFill>
            </a:endParaRPr>
          </a:p>
        </p:txBody>
      </p:sp>
      <p:pic>
        <p:nvPicPr>
          <p:cNvPr id="1026" name="Picture 2" descr="c:\users\user\appdata\roaming\360se6\User Data\temp\10022-1202211R646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2" y="116632"/>
            <a:ext cx="913091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253408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c:\users\user\appdata\roaming\360se6\User Data\temp\apic10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9506"/>
            <a:ext cx="6048672" cy="602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92080" y="5661248"/>
            <a:ext cx="18838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rgbClr val="000000"/>
                </a:solidFill>
              </a:rPr>
              <a:t>拟态</a:t>
            </a:r>
            <a:endParaRPr lang="zh-CN" altLang="en-US" sz="6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90139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users\user\appdata\roaming\360se6\User Data\temp\mp51947547_1451821678001_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10"/>
            <a:ext cx="9144000" cy="682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椭圆 1"/>
          <p:cNvSpPr/>
          <p:nvPr/>
        </p:nvSpPr>
        <p:spPr bwMode="auto">
          <a:xfrm>
            <a:off x="6660232" y="2996952"/>
            <a:ext cx="864096" cy="936104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1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charset="0"/>
              <a:ea typeface="方正舒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1526125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3848" y="5777388"/>
            <a:ext cx="2733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/>
              <a:t>警戒色</a:t>
            </a:r>
            <a:endParaRPr lang="zh-CN" altLang="en-US" sz="6600" b="1" dirty="0"/>
          </a:p>
        </p:txBody>
      </p:sp>
      <p:pic>
        <p:nvPicPr>
          <p:cNvPr id="108546" name="Picture 2" descr="c:\users\user\appdata\roaming\360se6\User Data\temp\110125135045eae4179e5bed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58" y="1374"/>
            <a:ext cx="9162458" cy="577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02023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4" descr="长满地衣的树干上的桦尺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1275" y="4149725"/>
            <a:ext cx="4354077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这里有几只桦尺蛾？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8313" y="404813"/>
            <a:ext cx="6207148" cy="646331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哪种颜色的桦尺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蛾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易被发现？</a:t>
            </a:r>
          </a:p>
        </p:txBody>
      </p:sp>
      <p:sp>
        <p:nvSpPr>
          <p:cNvPr id="401415" name="Freeform 7"/>
          <p:cNvSpPr>
            <a:spLocks noChangeArrowheads="1"/>
          </p:cNvSpPr>
          <p:nvPr/>
        </p:nvSpPr>
        <p:spPr bwMode="auto">
          <a:xfrm>
            <a:off x="5070475" y="222250"/>
            <a:ext cx="3563938" cy="3816350"/>
          </a:xfrm>
          <a:custGeom>
            <a:avLst/>
            <a:gdLst>
              <a:gd name="T0" fmla="*/ 402 w 2245"/>
              <a:gd name="T1" fmla="*/ 1047 h 2404"/>
              <a:gd name="T2" fmla="*/ 445 w 2245"/>
              <a:gd name="T3" fmla="*/ 846 h 2404"/>
              <a:gd name="T4" fmla="*/ 480 w 2245"/>
              <a:gd name="T5" fmla="*/ 759 h 2404"/>
              <a:gd name="T6" fmla="*/ 533 w 2245"/>
              <a:gd name="T7" fmla="*/ 724 h 2404"/>
              <a:gd name="T8" fmla="*/ 559 w 2245"/>
              <a:gd name="T9" fmla="*/ 698 h 2404"/>
              <a:gd name="T10" fmla="*/ 637 w 2245"/>
              <a:gd name="T11" fmla="*/ 645 h 2404"/>
              <a:gd name="T12" fmla="*/ 698 w 2245"/>
              <a:gd name="T13" fmla="*/ 628 h 2404"/>
              <a:gd name="T14" fmla="*/ 829 w 2245"/>
              <a:gd name="T15" fmla="*/ 584 h 2404"/>
              <a:gd name="T16" fmla="*/ 882 w 2245"/>
              <a:gd name="T17" fmla="*/ 567 h 2404"/>
              <a:gd name="T18" fmla="*/ 1056 w 2245"/>
              <a:gd name="T19" fmla="*/ 419 h 2404"/>
              <a:gd name="T20" fmla="*/ 1213 w 2245"/>
              <a:gd name="T21" fmla="*/ 288 h 2404"/>
              <a:gd name="T22" fmla="*/ 1309 w 2245"/>
              <a:gd name="T23" fmla="*/ 244 h 2404"/>
              <a:gd name="T24" fmla="*/ 1423 w 2245"/>
              <a:gd name="T25" fmla="*/ 165 h 2404"/>
              <a:gd name="T26" fmla="*/ 1475 w 2245"/>
              <a:gd name="T27" fmla="*/ 122 h 2404"/>
              <a:gd name="T28" fmla="*/ 1493 w 2245"/>
              <a:gd name="T29" fmla="*/ 104 h 2404"/>
              <a:gd name="T30" fmla="*/ 1510 w 2245"/>
              <a:gd name="T31" fmla="*/ 78 h 2404"/>
              <a:gd name="T32" fmla="*/ 1562 w 2245"/>
              <a:gd name="T33" fmla="*/ 43 h 2404"/>
              <a:gd name="T34" fmla="*/ 1702 w 2245"/>
              <a:gd name="T35" fmla="*/ 0 h 2404"/>
              <a:gd name="T36" fmla="*/ 2042 w 2245"/>
              <a:gd name="T37" fmla="*/ 8 h 2404"/>
              <a:gd name="T38" fmla="*/ 2060 w 2245"/>
              <a:gd name="T39" fmla="*/ 26 h 2404"/>
              <a:gd name="T40" fmla="*/ 2130 w 2245"/>
              <a:gd name="T41" fmla="*/ 104 h 2404"/>
              <a:gd name="T42" fmla="*/ 2173 w 2245"/>
              <a:gd name="T43" fmla="*/ 235 h 2404"/>
              <a:gd name="T44" fmla="*/ 2103 w 2245"/>
              <a:gd name="T45" fmla="*/ 1187 h 2404"/>
              <a:gd name="T46" fmla="*/ 2060 w 2245"/>
              <a:gd name="T47" fmla="*/ 1309 h 2404"/>
              <a:gd name="T48" fmla="*/ 2007 w 2245"/>
              <a:gd name="T49" fmla="*/ 1431 h 2404"/>
              <a:gd name="T50" fmla="*/ 1964 w 2245"/>
              <a:gd name="T51" fmla="*/ 1632 h 2404"/>
              <a:gd name="T52" fmla="*/ 1859 w 2245"/>
              <a:gd name="T53" fmla="*/ 1728 h 2404"/>
              <a:gd name="T54" fmla="*/ 1781 w 2245"/>
              <a:gd name="T55" fmla="*/ 1797 h 2404"/>
              <a:gd name="T56" fmla="*/ 1693 w 2245"/>
              <a:gd name="T57" fmla="*/ 1885 h 2404"/>
              <a:gd name="T58" fmla="*/ 1510 w 2245"/>
              <a:gd name="T59" fmla="*/ 1998 h 2404"/>
              <a:gd name="T60" fmla="*/ 1318 w 2245"/>
              <a:gd name="T61" fmla="*/ 2068 h 2404"/>
              <a:gd name="T62" fmla="*/ 1021 w 2245"/>
              <a:gd name="T63" fmla="*/ 2164 h 2404"/>
              <a:gd name="T64" fmla="*/ 917 w 2245"/>
              <a:gd name="T65" fmla="*/ 2199 h 2404"/>
              <a:gd name="T66" fmla="*/ 812 w 2245"/>
              <a:gd name="T67" fmla="*/ 2243 h 2404"/>
              <a:gd name="T68" fmla="*/ 759 w 2245"/>
              <a:gd name="T69" fmla="*/ 2260 h 2404"/>
              <a:gd name="T70" fmla="*/ 707 w 2245"/>
              <a:gd name="T71" fmla="*/ 2286 h 2404"/>
              <a:gd name="T72" fmla="*/ 96 w 2245"/>
              <a:gd name="T73" fmla="*/ 2260 h 2404"/>
              <a:gd name="T74" fmla="*/ 53 w 2245"/>
              <a:gd name="T75" fmla="*/ 2216 h 2404"/>
              <a:gd name="T76" fmla="*/ 0 w 2245"/>
              <a:gd name="T77" fmla="*/ 2147 h 2404"/>
              <a:gd name="T78" fmla="*/ 9 w 2245"/>
              <a:gd name="T79" fmla="*/ 1998 h 2404"/>
              <a:gd name="T80" fmla="*/ 149 w 2245"/>
              <a:gd name="T81" fmla="*/ 1859 h 2404"/>
              <a:gd name="T82" fmla="*/ 175 w 2245"/>
              <a:gd name="T83" fmla="*/ 1815 h 2404"/>
              <a:gd name="T84" fmla="*/ 183 w 2245"/>
              <a:gd name="T85" fmla="*/ 1789 h 2404"/>
              <a:gd name="T86" fmla="*/ 227 w 2245"/>
              <a:gd name="T87" fmla="*/ 1745 h 2404"/>
              <a:gd name="T88" fmla="*/ 271 w 2245"/>
              <a:gd name="T89" fmla="*/ 1675 h 2404"/>
              <a:gd name="T90" fmla="*/ 279 w 2245"/>
              <a:gd name="T91" fmla="*/ 1649 h 2404"/>
              <a:gd name="T92" fmla="*/ 297 w 2245"/>
              <a:gd name="T93" fmla="*/ 1632 h 2404"/>
              <a:gd name="T94" fmla="*/ 314 w 2245"/>
              <a:gd name="T95" fmla="*/ 1579 h 2404"/>
              <a:gd name="T96" fmla="*/ 332 w 2245"/>
              <a:gd name="T97" fmla="*/ 1396 h 2404"/>
              <a:gd name="T98" fmla="*/ 384 w 2245"/>
              <a:gd name="T99" fmla="*/ 1195 h 2404"/>
              <a:gd name="T100" fmla="*/ 402 w 2245"/>
              <a:gd name="T101" fmla="*/ 1143 h 2404"/>
              <a:gd name="T102" fmla="*/ 402 w 2245"/>
              <a:gd name="T103" fmla="*/ 1047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245" h="2404">
                <a:moveTo>
                  <a:pt x="402" y="1047"/>
                </a:moveTo>
                <a:cubicBezTo>
                  <a:pt x="407" y="966"/>
                  <a:pt x="403" y="910"/>
                  <a:pt x="445" y="846"/>
                </a:cubicBezTo>
                <a:cubicBezTo>
                  <a:pt x="449" y="832"/>
                  <a:pt x="470" y="769"/>
                  <a:pt x="480" y="759"/>
                </a:cubicBezTo>
                <a:cubicBezTo>
                  <a:pt x="495" y="744"/>
                  <a:pt x="515" y="736"/>
                  <a:pt x="533" y="724"/>
                </a:cubicBezTo>
                <a:cubicBezTo>
                  <a:pt x="543" y="717"/>
                  <a:pt x="549" y="706"/>
                  <a:pt x="559" y="698"/>
                </a:cubicBezTo>
                <a:cubicBezTo>
                  <a:pt x="584" y="679"/>
                  <a:pt x="611" y="663"/>
                  <a:pt x="637" y="645"/>
                </a:cubicBezTo>
                <a:cubicBezTo>
                  <a:pt x="654" y="633"/>
                  <a:pt x="678" y="634"/>
                  <a:pt x="698" y="628"/>
                </a:cubicBezTo>
                <a:cubicBezTo>
                  <a:pt x="742" y="615"/>
                  <a:pt x="785" y="598"/>
                  <a:pt x="829" y="584"/>
                </a:cubicBezTo>
                <a:cubicBezTo>
                  <a:pt x="847" y="578"/>
                  <a:pt x="882" y="567"/>
                  <a:pt x="882" y="567"/>
                </a:cubicBezTo>
                <a:cubicBezTo>
                  <a:pt x="934" y="512"/>
                  <a:pt x="999" y="469"/>
                  <a:pt x="1056" y="419"/>
                </a:cubicBezTo>
                <a:cubicBezTo>
                  <a:pt x="1110" y="372"/>
                  <a:pt x="1146" y="322"/>
                  <a:pt x="1213" y="288"/>
                </a:cubicBezTo>
                <a:cubicBezTo>
                  <a:pt x="1244" y="272"/>
                  <a:pt x="1280" y="263"/>
                  <a:pt x="1309" y="244"/>
                </a:cubicBezTo>
                <a:cubicBezTo>
                  <a:pt x="1347" y="220"/>
                  <a:pt x="1380" y="180"/>
                  <a:pt x="1423" y="165"/>
                </a:cubicBezTo>
                <a:cubicBezTo>
                  <a:pt x="1486" y="102"/>
                  <a:pt x="1414" y="171"/>
                  <a:pt x="1475" y="122"/>
                </a:cubicBezTo>
                <a:cubicBezTo>
                  <a:pt x="1482" y="117"/>
                  <a:pt x="1488" y="111"/>
                  <a:pt x="1493" y="104"/>
                </a:cubicBezTo>
                <a:cubicBezTo>
                  <a:pt x="1499" y="96"/>
                  <a:pt x="1502" y="85"/>
                  <a:pt x="1510" y="78"/>
                </a:cubicBezTo>
                <a:cubicBezTo>
                  <a:pt x="1526" y="64"/>
                  <a:pt x="1545" y="55"/>
                  <a:pt x="1562" y="43"/>
                </a:cubicBezTo>
                <a:cubicBezTo>
                  <a:pt x="1592" y="23"/>
                  <a:pt x="1665" y="11"/>
                  <a:pt x="1702" y="0"/>
                </a:cubicBezTo>
                <a:cubicBezTo>
                  <a:pt x="1815" y="3"/>
                  <a:pt x="1929" y="0"/>
                  <a:pt x="2042" y="8"/>
                </a:cubicBezTo>
                <a:cubicBezTo>
                  <a:pt x="2050" y="9"/>
                  <a:pt x="2055" y="19"/>
                  <a:pt x="2060" y="26"/>
                </a:cubicBezTo>
                <a:cubicBezTo>
                  <a:pt x="2082" y="54"/>
                  <a:pt x="2104" y="79"/>
                  <a:pt x="2130" y="104"/>
                </a:cubicBezTo>
                <a:cubicBezTo>
                  <a:pt x="2143" y="148"/>
                  <a:pt x="2159" y="191"/>
                  <a:pt x="2173" y="235"/>
                </a:cubicBezTo>
                <a:cubicBezTo>
                  <a:pt x="2171" y="458"/>
                  <a:pt x="2245" y="912"/>
                  <a:pt x="2103" y="1187"/>
                </a:cubicBezTo>
                <a:cubicBezTo>
                  <a:pt x="2093" y="1231"/>
                  <a:pt x="2076" y="1268"/>
                  <a:pt x="2060" y="1309"/>
                </a:cubicBezTo>
                <a:cubicBezTo>
                  <a:pt x="2043" y="1350"/>
                  <a:pt x="2039" y="1399"/>
                  <a:pt x="2007" y="1431"/>
                </a:cubicBezTo>
                <a:cubicBezTo>
                  <a:pt x="1998" y="1499"/>
                  <a:pt x="1985" y="1567"/>
                  <a:pt x="1964" y="1632"/>
                </a:cubicBezTo>
                <a:cubicBezTo>
                  <a:pt x="1959" y="1647"/>
                  <a:pt x="1879" y="1714"/>
                  <a:pt x="1859" y="1728"/>
                </a:cubicBezTo>
                <a:cubicBezTo>
                  <a:pt x="1838" y="1760"/>
                  <a:pt x="1818" y="1786"/>
                  <a:pt x="1781" y="1797"/>
                </a:cubicBezTo>
                <a:cubicBezTo>
                  <a:pt x="1757" y="1833"/>
                  <a:pt x="1728" y="1861"/>
                  <a:pt x="1693" y="1885"/>
                </a:cubicBezTo>
                <a:cubicBezTo>
                  <a:pt x="1657" y="1940"/>
                  <a:pt x="1573" y="1982"/>
                  <a:pt x="1510" y="1998"/>
                </a:cubicBezTo>
                <a:cubicBezTo>
                  <a:pt x="1453" y="2038"/>
                  <a:pt x="1385" y="2048"/>
                  <a:pt x="1318" y="2068"/>
                </a:cubicBezTo>
                <a:cubicBezTo>
                  <a:pt x="1219" y="2097"/>
                  <a:pt x="1121" y="2143"/>
                  <a:pt x="1021" y="2164"/>
                </a:cubicBezTo>
                <a:cubicBezTo>
                  <a:pt x="987" y="2181"/>
                  <a:pt x="950" y="2183"/>
                  <a:pt x="917" y="2199"/>
                </a:cubicBezTo>
                <a:cubicBezTo>
                  <a:pt x="882" y="2216"/>
                  <a:pt x="849" y="2230"/>
                  <a:pt x="812" y="2243"/>
                </a:cubicBezTo>
                <a:cubicBezTo>
                  <a:pt x="794" y="2249"/>
                  <a:pt x="775" y="2250"/>
                  <a:pt x="759" y="2260"/>
                </a:cubicBezTo>
                <a:cubicBezTo>
                  <a:pt x="725" y="2282"/>
                  <a:pt x="743" y="2274"/>
                  <a:pt x="707" y="2286"/>
                </a:cubicBezTo>
                <a:cubicBezTo>
                  <a:pt x="503" y="2283"/>
                  <a:pt x="240" y="2404"/>
                  <a:pt x="96" y="2260"/>
                </a:cubicBezTo>
                <a:cubicBezTo>
                  <a:pt x="34" y="2198"/>
                  <a:pt x="127" y="2268"/>
                  <a:pt x="53" y="2216"/>
                </a:cubicBezTo>
                <a:cubicBezTo>
                  <a:pt x="13" y="2157"/>
                  <a:pt x="33" y="2178"/>
                  <a:pt x="0" y="2147"/>
                </a:cubicBezTo>
                <a:cubicBezTo>
                  <a:pt x="3" y="2097"/>
                  <a:pt x="4" y="2047"/>
                  <a:pt x="9" y="1998"/>
                </a:cubicBezTo>
                <a:cubicBezTo>
                  <a:pt x="15" y="1937"/>
                  <a:pt x="110" y="1896"/>
                  <a:pt x="149" y="1859"/>
                </a:cubicBezTo>
                <a:cubicBezTo>
                  <a:pt x="171" y="1785"/>
                  <a:pt x="140" y="1873"/>
                  <a:pt x="175" y="1815"/>
                </a:cubicBezTo>
                <a:cubicBezTo>
                  <a:pt x="180" y="1807"/>
                  <a:pt x="178" y="1796"/>
                  <a:pt x="183" y="1789"/>
                </a:cubicBezTo>
                <a:cubicBezTo>
                  <a:pt x="195" y="1772"/>
                  <a:pt x="227" y="1745"/>
                  <a:pt x="227" y="1745"/>
                </a:cubicBezTo>
                <a:cubicBezTo>
                  <a:pt x="237" y="1716"/>
                  <a:pt x="249" y="1697"/>
                  <a:pt x="271" y="1675"/>
                </a:cubicBezTo>
                <a:cubicBezTo>
                  <a:pt x="274" y="1666"/>
                  <a:pt x="274" y="1657"/>
                  <a:pt x="279" y="1649"/>
                </a:cubicBezTo>
                <a:cubicBezTo>
                  <a:pt x="283" y="1642"/>
                  <a:pt x="293" y="1639"/>
                  <a:pt x="297" y="1632"/>
                </a:cubicBezTo>
                <a:cubicBezTo>
                  <a:pt x="305" y="1615"/>
                  <a:pt x="314" y="1579"/>
                  <a:pt x="314" y="1579"/>
                </a:cubicBezTo>
                <a:cubicBezTo>
                  <a:pt x="318" y="1523"/>
                  <a:pt x="322" y="1453"/>
                  <a:pt x="332" y="1396"/>
                </a:cubicBezTo>
                <a:cubicBezTo>
                  <a:pt x="343" y="1329"/>
                  <a:pt x="366" y="1260"/>
                  <a:pt x="384" y="1195"/>
                </a:cubicBezTo>
                <a:cubicBezTo>
                  <a:pt x="389" y="1177"/>
                  <a:pt x="402" y="1161"/>
                  <a:pt x="402" y="1143"/>
                </a:cubicBezTo>
                <a:cubicBezTo>
                  <a:pt x="402" y="1111"/>
                  <a:pt x="402" y="1079"/>
                  <a:pt x="402" y="1047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69841" y="5957851"/>
            <a:ext cx="345638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工业革命前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6726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01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2" descr="黑褐色树干上的桦尺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76375" y="548680"/>
            <a:ext cx="6207148" cy="646331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哪种颜色的桦尺蛾易被发现？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11828" y="6002359"/>
            <a:ext cx="3278462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工业革命后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55378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2" descr="fg01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514600"/>
            <a:ext cx="2286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4307" name="AutoShape 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71600" y="3068960"/>
            <a:ext cx="2447925" cy="863600"/>
          </a:xfrm>
          <a:prstGeom prst="actionButtonBlank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dirty="0" smtClean="0">
                <a:solidFill>
                  <a:srgbClr val="FFFFFF"/>
                </a:solidFill>
                <a:latin typeface="Times New Roman" pitchFamily="18" charset="0"/>
                <a:ea typeface="华文细黑" pitchFamily="2" charset="-122"/>
              </a:rPr>
              <a:t>过度繁殖</a:t>
            </a:r>
          </a:p>
        </p:txBody>
      </p:sp>
      <p:sp>
        <p:nvSpPr>
          <p:cNvPr id="354308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71600" y="4437112"/>
            <a:ext cx="2447925" cy="863600"/>
          </a:xfrm>
          <a:prstGeom prst="actionButtonBlank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smtClean="0">
                <a:solidFill>
                  <a:srgbClr val="FFFFFF"/>
                </a:solidFill>
                <a:latin typeface="Times New Roman" pitchFamily="18" charset="0"/>
                <a:ea typeface="华文细黑" pitchFamily="2" charset="-122"/>
              </a:rPr>
              <a:t>遗传和变异</a:t>
            </a:r>
          </a:p>
        </p:txBody>
      </p:sp>
      <p:sp>
        <p:nvSpPr>
          <p:cNvPr id="354309" name="AutoShape 5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960" y="3068960"/>
            <a:ext cx="2447925" cy="863600"/>
          </a:xfrm>
          <a:prstGeom prst="actionButtonBlank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dirty="0" smtClean="0">
                <a:solidFill>
                  <a:srgbClr val="FFFFFF"/>
                </a:solidFill>
                <a:latin typeface="Times New Roman" pitchFamily="18" charset="0"/>
                <a:ea typeface="华文细黑" pitchFamily="2" charset="-122"/>
              </a:rPr>
              <a:t>生存斗争</a:t>
            </a:r>
          </a:p>
        </p:txBody>
      </p:sp>
      <p:sp>
        <p:nvSpPr>
          <p:cNvPr id="354310" name="AutoShape 6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960" y="4437112"/>
            <a:ext cx="2447925" cy="863600"/>
          </a:xfrm>
          <a:prstGeom prst="actionButtonBlank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smtClean="0">
                <a:solidFill>
                  <a:srgbClr val="FFFFFF"/>
                </a:solidFill>
                <a:latin typeface="Times New Roman" pitchFamily="18" charset="0"/>
                <a:ea typeface="华文细黑" pitchFamily="2" charset="-122"/>
              </a:rPr>
              <a:t>适者生存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3648" y="1582010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创始人：达尔文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《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物种起源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》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Rectangle 12"/>
          <p:cNvSpPr txBox="1">
            <a:spLocks noChangeArrowheads="1"/>
          </p:cNvSpPr>
          <p:nvPr/>
        </p:nvSpPr>
        <p:spPr bwMode="auto">
          <a:xfrm>
            <a:off x="1112785" y="704751"/>
            <a:ext cx="5688285" cy="708025"/>
          </a:xfrm>
          <a:prstGeom prst="rect">
            <a:avLst/>
          </a:prstGeom>
          <a:noFill/>
          <a:ln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l"/>
            <a:r>
              <a:rPr lang="zh-CN" altLang="en-US" sz="4800" b="1" dirty="0" smtClean="0">
                <a:solidFill>
                  <a:schemeClr val="bg1"/>
                </a:solidFill>
              </a:rPr>
              <a:t>二 、自然选择学说</a:t>
            </a:r>
          </a:p>
        </p:txBody>
      </p:sp>
    </p:spTree>
    <p:extLst>
      <p:ext uri="{BB962C8B-B14F-4D97-AF65-F5344CB8AC3E}">
        <p14:creationId xmlns:p14="http://schemas.microsoft.com/office/powerpoint/2010/main" val="32493955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5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3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35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3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7" grpId="0" animBg="1"/>
      <p:bldP spid="354308" grpId="0" animBg="1"/>
      <p:bldP spid="354309" grpId="0" animBg="1"/>
      <p:bldP spid="354310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Text Box 2"/>
          <p:cNvSpPr txBox="1">
            <a:spLocks noChangeArrowheads="1"/>
          </p:cNvSpPr>
          <p:nvPr/>
        </p:nvSpPr>
        <p:spPr bwMode="auto">
          <a:xfrm>
            <a:off x="809824" y="2204864"/>
            <a:ext cx="7632848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zh-CN" altLang="en-US" sz="4400" b="1" dirty="0" smtClean="0">
                <a:solidFill>
                  <a:srgbClr val="FFFFFF"/>
                </a:solidFill>
              </a:rPr>
              <a:t>　　</a:t>
            </a:r>
            <a:r>
              <a:rPr lang="zh-CN" altLang="en-US" sz="4000" b="1" dirty="0" smtClean="0">
                <a:solidFill>
                  <a:srgbClr val="FFFFFF"/>
                </a:solidFill>
              </a:rPr>
              <a:t>地球上的各种生物普遍具有很强的</a:t>
            </a:r>
            <a:r>
              <a:rPr lang="zh-CN" altLang="en-US" sz="4000" b="1" u="sng" dirty="0" smtClean="0">
                <a:solidFill>
                  <a:schemeClr val="bg1"/>
                </a:solidFill>
              </a:rPr>
              <a:t>繁殖能力</a:t>
            </a:r>
            <a:r>
              <a:rPr lang="zh-CN" altLang="en-US" sz="4000" b="1" dirty="0" smtClean="0">
                <a:solidFill>
                  <a:srgbClr val="FFFFFF"/>
                </a:solidFill>
              </a:rPr>
              <a:t>，能产生很多后代。这就是生物的过度繁殖现象。</a:t>
            </a:r>
          </a:p>
        </p:txBody>
      </p:sp>
      <p:sp>
        <p:nvSpPr>
          <p:cNvPr id="102403" name="Rectangle 5"/>
          <p:cNvSpPr>
            <a:spLocks noGrp="1" noChangeArrowheads="1"/>
          </p:cNvSpPr>
          <p:nvPr>
            <p:ph type="title"/>
          </p:nvPr>
        </p:nvSpPr>
        <p:spPr>
          <a:xfrm>
            <a:off x="1303474" y="692696"/>
            <a:ext cx="6645548" cy="1143000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zh-CN" altLang="en-US" sz="6000" dirty="0" smtClean="0">
                <a:solidFill>
                  <a:schemeClr val="bg1"/>
                </a:solidFill>
                <a:ea typeface="华文新魏" pitchFamily="2" charset="-122"/>
              </a:rPr>
              <a:t>过度繁殖</a:t>
            </a:r>
          </a:p>
        </p:txBody>
      </p:sp>
    </p:spTree>
    <p:extLst>
      <p:ext uri="{BB962C8B-B14F-4D97-AF65-F5344CB8AC3E}">
        <p14:creationId xmlns:p14="http://schemas.microsoft.com/office/powerpoint/2010/main" val="300873887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ChangeArrowheads="1"/>
          </p:cNvSpPr>
          <p:nvPr/>
        </p:nvSpPr>
        <p:spPr bwMode="auto">
          <a:xfrm>
            <a:off x="673100" y="1695773"/>
            <a:ext cx="771532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　　</a:t>
            </a:r>
            <a:r>
              <a:rPr lang="zh-CN" altLang="en-US" sz="3200" b="1" dirty="0" smtClean="0">
                <a:solidFill>
                  <a:schemeClr val="bg1"/>
                </a:solidFill>
                <a:latin typeface="Times New Roman" pitchFamily="18" charset="0"/>
              </a:rPr>
              <a:t>生物个体之间进行的相互斗争，以及生物与无机自然环境之间的斗争，维持个体生存并繁衍种族的自然现象。</a:t>
            </a:r>
          </a:p>
        </p:txBody>
      </p:sp>
      <p:sp>
        <p:nvSpPr>
          <p:cNvPr id="357381" name="Rectangle 5"/>
          <p:cNvSpPr>
            <a:spLocks noChangeArrowheads="1"/>
          </p:cNvSpPr>
          <p:nvPr/>
        </p:nvSpPr>
        <p:spPr bwMode="auto">
          <a:xfrm>
            <a:off x="673099" y="4655096"/>
            <a:ext cx="7715325" cy="646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chemeClr val="bg1"/>
                </a:solidFill>
                <a:latin typeface="Times New Roman" pitchFamily="18" charset="0"/>
              </a:rPr>
              <a:t>生物赖以生存的食物和空间是有限的</a:t>
            </a:r>
          </a:p>
        </p:txBody>
      </p:sp>
      <p:sp>
        <p:nvSpPr>
          <p:cNvPr id="357382" name="Text Box 6"/>
          <p:cNvSpPr txBox="1">
            <a:spLocks noChangeArrowheads="1"/>
          </p:cNvSpPr>
          <p:nvPr/>
        </p:nvSpPr>
        <p:spPr bwMode="auto">
          <a:xfrm>
            <a:off x="323850" y="3785667"/>
            <a:ext cx="453618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zh-CN" altLang="en-US" sz="3200" b="1" dirty="0" smtClean="0">
                <a:solidFill>
                  <a:schemeClr val="bg1"/>
                </a:solidFill>
                <a:latin typeface="Times New Roman" pitchFamily="18" charset="0"/>
              </a:rPr>
              <a:t>产生生存斗争的原因：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1280643" y="269776"/>
            <a:ext cx="6645548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6000" dirty="0">
                <a:solidFill>
                  <a:schemeClr val="bg1"/>
                </a:solidFill>
                <a:ea typeface="华文新魏" pitchFamily="2" charset="-122"/>
              </a:rPr>
              <a:t>生</a:t>
            </a:r>
            <a:r>
              <a:rPr lang="zh-CN" altLang="en-US" sz="6000" dirty="0" smtClean="0">
                <a:solidFill>
                  <a:schemeClr val="bg1"/>
                </a:solidFill>
                <a:ea typeface="华文新魏" pitchFamily="2" charset="-122"/>
              </a:rPr>
              <a:t>存斗争</a:t>
            </a:r>
          </a:p>
        </p:txBody>
      </p:sp>
    </p:spTree>
    <p:extLst>
      <p:ext uri="{BB962C8B-B14F-4D97-AF65-F5344CB8AC3E}">
        <p14:creationId xmlns:p14="http://schemas.microsoft.com/office/powerpoint/2010/main" val="86285217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81" grpId="0" animBg="1"/>
      <p:bldP spid="3573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ChangeArrowheads="1"/>
          </p:cNvSpPr>
          <p:nvPr/>
        </p:nvSpPr>
        <p:spPr bwMode="auto">
          <a:xfrm>
            <a:off x="684213" y="1484313"/>
            <a:ext cx="792023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dirty="0" smtClean="0">
                <a:solidFill>
                  <a:srgbClr val="FFFF00"/>
                </a:solidFill>
                <a:latin typeface="Times New Roman" pitchFamily="18" charset="0"/>
              </a:rPr>
              <a:t>　　</a:t>
            </a:r>
            <a:r>
              <a:rPr lang="zh-CN" altLang="en-US" sz="4000" dirty="0" smtClean="0">
                <a:solidFill>
                  <a:schemeClr val="bg1"/>
                </a:solidFill>
                <a:latin typeface="Times New Roman" pitchFamily="18" charset="0"/>
              </a:rPr>
              <a:t>生物都有遗传和变异现象。</a:t>
            </a:r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274638"/>
            <a:ext cx="7488188" cy="1143000"/>
          </a:xfrm>
        </p:spPr>
        <p:txBody>
          <a:bodyPr/>
          <a:lstStyle/>
          <a:p>
            <a:r>
              <a:rPr lang="zh-CN" altLang="en-US" sz="4800" b="1" dirty="0" smtClean="0">
                <a:solidFill>
                  <a:schemeClr val="bg1"/>
                </a:solidFill>
              </a:rPr>
              <a:t>遗传和变异</a:t>
            </a:r>
          </a:p>
        </p:txBody>
      </p:sp>
      <p:sp>
        <p:nvSpPr>
          <p:cNvPr id="356358" name="Text Box 6"/>
          <p:cNvSpPr txBox="1">
            <a:spLocks noChangeArrowheads="1"/>
          </p:cNvSpPr>
          <p:nvPr/>
        </p:nvSpPr>
        <p:spPr bwMode="auto">
          <a:xfrm>
            <a:off x="179388" y="2628201"/>
            <a:ext cx="86410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dirty="0" smtClean="0">
                <a:solidFill>
                  <a:schemeClr val="bg1"/>
                </a:solidFill>
                <a:latin typeface="Times New Roman" pitchFamily="18" charset="0"/>
              </a:rPr>
              <a:t>1</a:t>
            </a:r>
            <a:r>
              <a:rPr lang="zh-CN" altLang="en-US" sz="3200" dirty="0" smtClean="0">
                <a:solidFill>
                  <a:schemeClr val="bg1"/>
                </a:solidFill>
                <a:latin typeface="Times New Roman" pitchFamily="18" charset="0"/>
              </a:rPr>
              <a:t>、变异分为有利的变异和不利的变异。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79512" y="4005064"/>
            <a:ext cx="84424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dirty="0" smtClean="0">
                <a:solidFill>
                  <a:schemeClr val="bg1"/>
                </a:solidFill>
                <a:latin typeface="Times New Roman" pitchFamily="18" charset="0"/>
              </a:rPr>
              <a:t>3</a:t>
            </a:r>
            <a:r>
              <a:rPr lang="zh-CN" altLang="en-US" sz="3200" dirty="0" smtClean="0">
                <a:solidFill>
                  <a:schemeClr val="bg1"/>
                </a:solidFill>
                <a:latin typeface="Times New Roman" pitchFamily="18" charset="0"/>
              </a:rPr>
              <a:t>、这里的变异是指可遗传的变异。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79512" y="4725144"/>
            <a:ext cx="8569647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 smtClean="0">
                <a:solidFill>
                  <a:schemeClr val="bg1"/>
                </a:solidFill>
                <a:latin typeface="Times New Roman" pitchFamily="18" charset="0"/>
              </a:rPr>
              <a:t>4</a:t>
            </a:r>
            <a:r>
              <a:rPr lang="zh-CN" altLang="en-US" sz="3600" dirty="0" smtClean="0">
                <a:solidFill>
                  <a:schemeClr val="bg1"/>
                </a:solidFill>
                <a:latin typeface="Times New Roman" pitchFamily="18" charset="0"/>
              </a:rPr>
              <a:t>、变异并不是环境导致的，而是本身就存在。</a:t>
            </a:r>
            <a:r>
              <a:rPr lang="zh-CN" altLang="en-US" sz="3600" u="sng" dirty="0" smtClean="0">
                <a:solidFill>
                  <a:schemeClr val="bg1"/>
                </a:solidFill>
                <a:latin typeface="Times New Roman" pitchFamily="18" charset="0"/>
              </a:rPr>
              <a:t>环境只起到选择的作用</a:t>
            </a:r>
            <a:r>
              <a:rPr lang="zh-CN" altLang="en-US" sz="3600" dirty="0" smtClean="0">
                <a:solidFill>
                  <a:schemeClr val="bg1"/>
                </a:solidFill>
                <a:latin typeface="Times New Roman" pitchFamily="18" charset="0"/>
              </a:rPr>
              <a:t>。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79512" y="3284984"/>
            <a:ext cx="89646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dirty="0" smtClean="0">
                <a:solidFill>
                  <a:schemeClr val="bg1"/>
                </a:solidFill>
                <a:latin typeface="Times New Roman" pitchFamily="18" charset="0"/>
              </a:rPr>
              <a:t>2</a:t>
            </a:r>
            <a:r>
              <a:rPr lang="zh-CN" altLang="en-US" sz="3200" dirty="0" smtClean="0">
                <a:solidFill>
                  <a:schemeClr val="bg1"/>
                </a:solidFill>
                <a:latin typeface="Times New Roman" pitchFamily="18" charset="0"/>
              </a:rPr>
              <a:t>、有利变异和不利变异是相对的，由环境决定。</a:t>
            </a:r>
          </a:p>
        </p:txBody>
      </p:sp>
    </p:spTree>
    <p:extLst>
      <p:ext uri="{BB962C8B-B14F-4D97-AF65-F5344CB8AC3E}">
        <p14:creationId xmlns:p14="http://schemas.microsoft.com/office/powerpoint/2010/main" val="3511314134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6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6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6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354" grpId="0"/>
      <p:bldP spid="356355" grpId="0"/>
      <p:bldP spid="356358" grpId="0"/>
      <p:bldP spid="8" grpId="0"/>
      <p:bldP spid="9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3"/>
          <p:cNvSpPr>
            <a:spLocks noGrp="1" noChangeArrowheads="1"/>
          </p:cNvSpPr>
          <p:nvPr>
            <p:ph type="title"/>
          </p:nvPr>
        </p:nvSpPr>
        <p:spPr>
          <a:xfrm>
            <a:off x="525463" y="549275"/>
            <a:ext cx="8229600" cy="1143000"/>
          </a:xfrm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zh-CN" altLang="en-US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新魏" pitchFamily="2" charset="-122"/>
              </a:rPr>
              <a:t>适者生存</a:t>
            </a:r>
          </a:p>
        </p:txBody>
      </p:sp>
      <p:sp>
        <p:nvSpPr>
          <p:cNvPr id="358404" name="Rectangle 4"/>
          <p:cNvSpPr>
            <a:spLocks noChangeArrowheads="1"/>
          </p:cNvSpPr>
          <p:nvPr/>
        </p:nvSpPr>
        <p:spPr bwMode="auto">
          <a:xfrm>
            <a:off x="608013" y="2420938"/>
            <a:ext cx="820896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dirty="0" smtClean="0">
                <a:solidFill>
                  <a:srgbClr val="FFC000"/>
                </a:solidFill>
                <a:latin typeface="Times New Roman" pitchFamily="18" charset="0"/>
              </a:rPr>
              <a:t>　　</a:t>
            </a:r>
            <a:r>
              <a:rPr lang="zh-CN" altLang="en-US" sz="4000" b="1" dirty="0" smtClean="0">
                <a:solidFill>
                  <a:schemeClr val="bg1"/>
                </a:solidFill>
                <a:latin typeface="Times New Roman" pitchFamily="18" charset="0"/>
              </a:rPr>
              <a:t>有利变异的个体生存下来，</a:t>
            </a:r>
            <a:endParaRPr lang="en-US" altLang="zh-CN" sz="4000" b="1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dirty="0" smtClean="0">
                <a:solidFill>
                  <a:schemeClr val="bg1"/>
                </a:solidFill>
                <a:latin typeface="Times New Roman" pitchFamily="18" charset="0"/>
              </a:rPr>
              <a:t>        不利变异的个体被淘汰。</a:t>
            </a:r>
          </a:p>
        </p:txBody>
      </p:sp>
    </p:spTree>
    <p:extLst>
      <p:ext uri="{BB962C8B-B14F-4D97-AF65-F5344CB8AC3E}">
        <p14:creationId xmlns:p14="http://schemas.microsoft.com/office/powerpoint/2010/main" val="2392993544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长颈鹿进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28750"/>
            <a:ext cx="8928992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267744" y="5876925"/>
            <a:ext cx="5112568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dirty="0" smtClean="0">
                <a:solidFill>
                  <a:srgbClr val="FFFFFF"/>
                </a:solidFill>
                <a:latin typeface="华文行楷" pitchFamily="2" charset="-122"/>
                <a:ea typeface="华文行楷" pitchFamily="2" charset="-122"/>
              </a:rPr>
              <a:t>长颈鹿的进化示意图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47864" y="365755"/>
            <a:ext cx="27621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自然选择</a:t>
            </a:r>
          </a:p>
        </p:txBody>
      </p:sp>
    </p:spTree>
    <p:extLst>
      <p:ext uri="{BB962C8B-B14F-4D97-AF65-F5344CB8AC3E}">
        <p14:creationId xmlns:p14="http://schemas.microsoft.com/office/powerpoint/2010/main" val="34780457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1219200" y="304800"/>
            <a:ext cx="6781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</a:rPr>
              <a:t>实例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：达尔文对长颈鹿进化过程的解释</a:t>
            </a:r>
          </a:p>
        </p:txBody>
      </p:sp>
      <p:sp>
        <p:nvSpPr>
          <p:cNvPr id="374787" name="Text Box 3"/>
          <p:cNvSpPr txBox="1">
            <a:spLocks noChangeArrowheads="1"/>
          </p:cNvSpPr>
          <p:nvPr/>
        </p:nvSpPr>
        <p:spPr bwMode="auto">
          <a:xfrm>
            <a:off x="251520" y="1484784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长颈鹿的祖先</a:t>
            </a:r>
          </a:p>
        </p:txBody>
      </p:sp>
      <p:sp>
        <p:nvSpPr>
          <p:cNvPr id="374788" name="Text Box 4"/>
          <p:cNvSpPr txBox="1">
            <a:spLocks noChangeArrowheads="1"/>
          </p:cNvSpPr>
          <p:nvPr/>
        </p:nvSpPr>
        <p:spPr bwMode="auto">
          <a:xfrm>
            <a:off x="3429000" y="4572000"/>
            <a:ext cx="182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74789" name="Line 5"/>
          <p:cNvSpPr>
            <a:spLocks noChangeShapeType="1"/>
          </p:cNvSpPr>
          <p:nvPr/>
        </p:nvSpPr>
        <p:spPr bwMode="auto">
          <a:xfrm>
            <a:off x="2304728" y="1752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374790" name="Text Box 6"/>
          <p:cNvSpPr txBox="1">
            <a:spLocks noChangeArrowheads="1"/>
          </p:cNvSpPr>
          <p:nvPr/>
        </p:nvSpPr>
        <p:spPr bwMode="auto">
          <a:xfrm>
            <a:off x="2457128" y="12954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</a:rPr>
              <a:t>过度繁殖</a:t>
            </a:r>
          </a:p>
        </p:txBody>
      </p:sp>
      <p:sp>
        <p:nvSpPr>
          <p:cNvPr id="374791" name="Text Box 7"/>
          <p:cNvSpPr txBox="1">
            <a:spLocks noChangeArrowheads="1"/>
          </p:cNvSpPr>
          <p:nvPr/>
        </p:nvSpPr>
        <p:spPr bwMode="auto">
          <a:xfrm>
            <a:off x="3981128" y="1524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后代个体间的差异</a:t>
            </a:r>
          </a:p>
        </p:txBody>
      </p:sp>
      <p:sp>
        <p:nvSpPr>
          <p:cNvPr id="374792" name="Line 8"/>
          <p:cNvSpPr>
            <a:spLocks noChangeShapeType="1"/>
          </p:cNvSpPr>
          <p:nvPr/>
        </p:nvSpPr>
        <p:spPr bwMode="auto">
          <a:xfrm>
            <a:off x="609600" y="2636912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374793" name="Text Box 9"/>
          <p:cNvSpPr txBox="1">
            <a:spLocks noChangeArrowheads="1"/>
          </p:cNvSpPr>
          <p:nvPr/>
        </p:nvSpPr>
        <p:spPr bwMode="auto">
          <a:xfrm>
            <a:off x="838200" y="2204864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生存斗争</a:t>
            </a:r>
          </a:p>
        </p:txBody>
      </p:sp>
      <p:sp>
        <p:nvSpPr>
          <p:cNvPr id="374794" name="Text Box 10"/>
          <p:cNvSpPr txBox="1">
            <a:spLocks noChangeArrowheads="1"/>
          </p:cNvSpPr>
          <p:nvPr/>
        </p:nvSpPr>
        <p:spPr bwMode="auto">
          <a:xfrm>
            <a:off x="2438400" y="2362200"/>
            <a:ext cx="400580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长颈、长前肢个体生存下来</a:t>
            </a:r>
          </a:p>
        </p:txBody>
      </p:sp>
      <p:sp>
        <p:nvSpPr>
          <p:cNvPr id="374797" name="Text Box 13"/>
          <p:cNvSpPr txBox="1">
            <a:spLocks noChangeArrowheads="1"/>
          </p:cNvSpPr>
          <p:nvPr/>
        </p:nvSpPr>
        <p:spPr bwMode="auto">
          <a:xfrm>
            <a:off x="6228184" y="2362200"/>
            <a:ext cx="2445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（适者生存）</a:t>
            </a:r>
          </a:p>
        </p:txBody>
      </p:sp>
      <p:sp>
        <p:nvSpPr>
          <p:cNvPr id="374800" name="Text Box 16"/>
          <p:cNvSpPr txBox="1">
            <a:spLocks noChangeArrowheads="1"/>
          </p:cNvSpPr>
          <p:nvPr/>
        </p:nvSpPr>
        <p:spPr bwMode="auto">
          <a:xfrm>
            <a:off x="6343328" y="1524000"/>
            <a:ext cx="28391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（遗传和变异）</a:t>
            </a:r>
          </a:p>
        </p:txBody>
      </p:sp>
      <p:sp>
        <p:nvSpPr>
          <p:cNvPr id="374801" name="Text Box 17"/>
          <p:cNvSpPr txBox="1">
            <a:spLocks noChangeArrowheads="1"/>
          </p:cNvSpPr>
          <p:nvPr/>
        </p:nvSpPr>
        <p:spPr bwMode="auto">
          <a:xfrm>
            <a:off x="6588224" y="6096000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现代长颈鹿</a:t>
            </a:r>
          </a:p>
        </p:txBody>
      </p:sp>
      <p:sp>
        <p:nvSpPr>
          <p:cNvPr id="374802" name="Text Box 18"/>
          <p:cNvSpPr txBox="1">
            <a:spLocks noChangeArrowheads="1"/>
          </p:cNvSpPr>
          <p:nvPr/>
        </p:nvSpPr>
        <p:spPr bwMode="auto">
          <a:xfrm>
            <a:off x="755576" y="6096000"/>
            <a:ext cx="154915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个体差异</a:t>
            </a:r>
          </a:p>
        </p:txBody>
      </p:sp>
      <p:sp>
        <p:nvSpPr>
          <p:cNvPr id="374803" name="Text Box 19"/>
          <p:cNvSpPr txBox="1">
            <a:spLocks noChangeArrowheads="1"/>
          </p:cNvSpPr>
          <p:nvPr/>
        </p:nvSpPr>
        <p:spPr bwMode="auto">
          <a:xfrm>
            <a:off x="3848100" y="6021288"/>
            <a:ext cx="1447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b="1" dirty="0" smtClean="0">
                <a:solidFill>
                  <a:srgbClr val="FF0000"/>
                </a:solidFill>
                <a:latin typeface="Times New Roman" pitchFamily="18" charset="0"/>
              </a:rPr>
              <a:t>生存斗争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b="1" dirty="0" smtClean="0">
                <a:solidFill>
                  <a:srgbClr val="FF0000"/>
                </a:solidFill>
                <a:latin typeface="Times New Roman" pitchFamily="18" charset="0"/>
              </a:rPr>
              <a:t>适者生存</a:t>
            </a:r>
          </a:p>
        </p:txBody>
      </p:sp>
      <p:pic>
        <p:nvPicPr>
          <p:cNvPr id="109587" name="Picture 20" descr="图Ⅶ-26 长颈鹿的进化示意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8422580" cy="2622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801275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74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374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374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747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374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374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3748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500"/>
                                        <p:tgtEl>
                                          <p:spTgt spid="3747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374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374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"/>
                                        <p:tgtEl>
                                          <p:spTgt spid="374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87" grpId="0" build="p"/>
      <p:bldP spid="374788" grpId="0" build="p"/>
      <p:bldP spid="374790" grpId="0" build="p"/>
      <p:bldP spid="374791" grpId="0" build="p"/>
      <p:bldP spid="374793" grpId="0" build="p"/>
      <p:bldP spid="374794" grpId="0" build="p"/>
      <p:bldP spid="374797" grpId="0" build="p"/>
      <p:bldP spid="374800" grpId="0"/>
      <p:bldP spid="374801" grpId="0" build="p"/>
      <p:bldP spid="374802" grpId="0" build="p"/>
      <p:bldP spid="3748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393700" y="2215307"/>
            <a:ext cx="8607425" cy="25098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概念：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自然界中的生物，通过激烈的生存斗争，</a:t>
            </a:r>
            <a:r>
              <a:rPr lang="zh-CN" altLang="en-US" sz="3600" u="sng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适者生存</a:t>
            </a:r>
            <a:r>
              <a:rPr lang="zh-CN" altLang="en-US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，不适者被淘汰的过程。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267620" y="1124744"/>
            <a:ext cx="4392612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6000" dirty="0" smtClean="0">
                <a:solidFill>
                  <a:schemeClr val="bg1"/>
                </a:solidFill>
                <a:ea typeface="华文隶书" pitchFamily="2" charset="-122"/>
              </a:rPr>
              <a:t>自然选择</a:t>
            </a:r>
          </a:p>
        </p:txBody>
      </p:sp>
      <p:sp>
        <p:nvSpPr>
          <p:cNvPr id="4" name="矩形 3"/>
          <p:cNvSpPr/>
          <p:nvPr/>
        </p:nvSpPr>
        <p:spPr>
          <a:xfrm>
            <a:off x="714375" y="4686647"/>
            <a:ext cx="8001000" cy="11906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</a:t>
            </a:r>
            <a:r>
              <a:rPr lang="zh-CN" altLang="en-US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生物通过</a:t>
            </a:r>
            <a:r>
              <a:rPr lang="zh-CN" altLang="en-US" sz="3600" u="sng" dirty="0">
                <a:solidFill>
                  <a:schemeClr val="bg1"/>
                </a:solidFill>
              </a:rPr>
              <a:t>遗传、变异和自然选择</a:t>
            </a:r>
            <a:r>
              <a:rPr lang="zh-CN" altLang="en-US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，不断地进化。</a:t>
            </a:r>
          </a:p>
        </p:txBody>
      </p:sp>
      <p:sp>
        <p:nvSpPr>
          <p:cNvPr id="6" name="UpRibbonSharp"/>
          <p:cNvSpPr>
            <a:spLocks noEditPoints="1" noChangeArrowheads="1"/>
          </p:cNvSpPr>
          <p:nvPr/>
        </p:nvSpPr>
        <p:spPr bwMode="auto">
          <a:xfrm>
            <a:off x="1835696" y="44624"/>
            <a:ext cx="5400600" cy="93662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1600 0 18900"/>
              <a:gd name="G6" fmla="*/ 18900 1 2"/>
              <a:gd name="G7" fmla="+- 21600 0 G6"/>
              <a:gd name="G8" fmla="+- 18900 0 0"/>
              <a:gd name="T0" fmla="*/ 10800 w 21600"/>
              <a:gd name="T1" fmla="*/ 0 h 21600"/>
              <a:gd name="T2" fmla="*/ 2700 w 21600"/>
              <a:gd name="T3" fmla="*/ 12150 h 21600"/>
              <a:gd name="T4" fmla="*/ 10800 w 21600"/>
              <a:gd name="T5" fmla="*/ 18900 h 21600"/>
              <a:gd name="T6" fmla="*/ 18900 w 21600"/>
              <a:gd name="T7" fmla="*/ 121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0 h 21600"/>
              <a:gd name="T14" fmla="*/ G4 w 21600"/>
              <a:gd name="T15" fmla="*/ G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21600"/>
                </a:moveTo>
                <a:lnTo>
                  <a:pt x="8100" y="21600"/>
                </a:lnTo>
                <a:lnTo>
                  <a:pt x="8100" y="18900"/>
                </a:lnTo>
                <a:lnTo>
                  <a:pt x="13500" y="189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2150"/>
                </a:lnTo>
                <a:lnTo>
                  <a:pt x="21600" y="2700"/>
                </a:lnTo>
                <a:lnTo>
                  <a:pt x="16200" y="2700"/>
                </a:lnTo>
                <a:lnTo>
                  <a:pt x="16200" y="0"/>
                </a:lnTo>
                <a:lnTo>
                  <a:pt x="5400" y="0"/>
                </a:lnTo>
                <a:lnTo>
                  <a:pt x="5400" y="2700"/>
                </a:lnTo>
                <a:lnTo>
                  <a:pt x="0" y="2700"/>
                </a:lnTo>
                <a:lnTo>
                  <a:pt x="2700" y="12150"/>
                </a:lnTo>
                <a:close/>
              </a:path>
              <a:path w="21600" h="21600" fill="none" extrusionOk="0">
                <a:moveTo>
                  <a:pt x="8100" y="18900"/>
                </a:moveTo>
                <a:lnTo>
                  <a:pt x="5400" y="18900"/>
                </a:lnTo>
                <a:lnTo>
                  <a:pt x="5400" y="2700"/>
                </a:lnTo>
              </a:path>
              <a:path w="21600" h="21600" fill="none" extrusionOk="0">
                <a:moveTo>
                  <a:pt x="5400" y="18900"/>
                </a:moveTo>
                <a:lnTo>
                  <a:pt x="8100" y="21600"/>
                </a:lnTo>
              </a:path>
              <a:path w="21600" h="21600" fill="none" extrusionOk="0">
                <a:moveTo>
                  <a:pt x="13500" y="18900"/>
                </a:moveTo>
                <a:lnTo>
                  <a:pt x="16200" y="18900"/>
                </a:lnTo>
                <a:lnTo>
                  <a:pt x="16200" y="2700"/>
                </a:lnTo>
              </a:path>
              <a:path w="21600" h="21600" fill="none" extrusionOk="0">
                <a:moveTo>
                  <a:pt x="16200" y="18900"/>
                </a:moveTo>
                <a:lnTo>
                  <a:pt x="13500" y="21600"/>
                </a:lnTo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4400" b="1" dirty="0" smtClean="0">
                <a:solidFill>
                  <a:srgbClr val="FF0000"/>
                </a:solidFill>
                <a:ea typeface="黑体" pitchFamily="49" charset="-122"/>
              </a:rPr>
              <a:t>小结</a:t>
            </a:r>
            <a:endParaRPr lang="zh-CN" altLang="en-US" sz="4400" b="1" dirty="0">
              <a:solidFill>
                <a:srgbClr val="FF0000"/>
              </a:solidFill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121542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RibbonSharp"/>
          <p:cNvSpPr>
            <a:spLocks noEditPoints="1" noChangeArrowheads="1"/>
          </p:cNvSpPr>
          <p:nvPr/>
        </p:nvSpPr>
        <p:spPr bwMode="auto">
          <a:xfrm>
            <a:off x="1835696" y="44624"/>
            <a:ext cx="5400600" cy="93662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1600 0 18900"/>
              <a:gd name="G6" fmla="*/ 18900 1 2"/>
              <a:gd name="G7" fmla="+- 21600 0 G6"/>
              <a:gd name="G8" fmla="+- 18900 0 0"/>
              <a:gd name="T0" fmla="*/ 10800 w 21600"/>
              <a:gd name="T1" fmla="*/ 0 h 21600"/>
              <a:gd name="T2" fmla="*/ 2700 w 21600"/>
              <a:gd name="T3" fmla="*/ 12150 h 21600"/>
              <a:gd name="T4" fmla="*/ 10800 w 21600"/>
              <a:gd name="T5" fmla="*/ 18900 h 21600"/>
              <a:gd name="T6" fmla="*/ 18900 w 21600"/>
              <a:gd name="T7" fmla="*/ 121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0 h 21600"/>
              <a:gd name="T14" fmla="*/ G4 w 21600"/>
              <a:gd name="T15" fmla="*/ G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21600"/>
                </a:moveTo>
                <a:lnTo>
                  <a:pt x="8100" y="21600"/>
                </a:lnTo>
                <a:lnTo>
                  <a:pt x="8100" y="18900"/>
                </a:lnTo>
                <a:lnTo>
                  <a:pt x="13500" y="189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2150"/>
                </a:lnTo>
                <a:lnTo>
                  <a:pt x="21600" y="2700"/>
                </a:lnTo>
                <a:lnTo>
                  <a:pt x="16200" y="2700"/>
                </a:lnTo>
                <a:lnTo>
                  <a:pt x="16200" y="0"/>
                </a:lnTo>
                <a:lnTo>
                  <a:pt x="5400" y="0"/>
                </a:lnTo>
                <a:lnTo>
                  <a:pt x="5400" y="2700"/>
                </a:lnTo>
                <a:lnTo>
                  <a:pt x="0" y="2700"/>
                </a:lnTo>
                <a:lnTo>
                  <a:pt x="2700" y="12150"/>
                </a:lnTo>
                <a:close/>
              </a:path>
              <a:path w="21600" h="21600" fill="none" extrusionOk="0">
                <a:moveTo>
                  <a:pt x="8100" y="18900"/>
                </a:moveTo>
                <a:lnTo>
                  <a:pt x="5400" y="18900"/>
                </a:lnTo>
                <a:lnTo>
                  <a:pt x="5400" y="2700"/>
                </a:lnTo>
              </a:path>
              <a:path w="21600" h="21600" fill="none" extrusionOk="0">
                <a:moveTo>
                  <a:pt x="5400" y="18900"/>
                </a:moveTo>
                <a:lnTo>
                  <a:pt x="8100" y="21600"/>
                </a:lnTo>
              </a:path>
              <a:path w="21600" h="21600" fill="none" extrusionOk="0">
                <a:moveTo>
                  <a:pt x="13500" y="18900"/>
                </a:moveTo>
                <a:lnTo>
                  <a:pt x="16200" y="18900"/>
                </a:lnTo>
                <a:lnTo>
                  <a:pt x="16200" y="2700"/>
                </a:lnTo>
              </a:path>
              <a:path w="21600" h="21600" fill="none" extrusionOk="0">
                <a:moveTo>
                  <a:pt x="16200" y="18900"/>
                </a:moveTo>
                <a:lnTo>
                  <a:pt x="13500" y="21600"/>
                </a:lnTo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4400" dirty="0" smtClean="0">
                <a:solidFill>
                  <a:srgbClr val="FF0066"/>
                </a:solidFill>
                <a:ea typeface="黑体" pitchFamily="49" charset="-122"/>
              </a:rPr>
              <a:t>我会做题</a:t>
            </a:r>
            <a:endParaRPr lang="zh-CN" altLang="en-US" sz="4400" dirty="0">
              <a:solidFill>
                <a:srgbClr val="FF0066"/>
              </a:solidFill>
              <a:ea typeface="黑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1556792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1</a:t>
            </a:r>
            <a:r>
              <a:rPr lang="zh-CN" altLang="zh-CN" sz="4000" dirty="0">
                <a:solidFill>
                  <a:schemeClr val="bg1"/>
                </a:solidFill>
              </a:rPr>
              <a:t>、达尔文认为，生物产生了变异以后，决定其生存或淘汰的是（</a:t>
            </a:r>
            <a:r>
              <a:rPr lang="en-US" altLang="zh-CN" sz="4000" dirty="0">
                <a:solidFill>
                  <a:schemeClr val="bg1"/>
                </a:solidFill>
              </a:rPr>
              <a:t>     </a:t>
            </a:r>
            <a:r>
              <a:rPr lang="zh-CN" altLang="zh-CN" sz="4000" dirty="0">
                <a:solidFill>
                  <a:schemeClr val="bg1"/>
                </a:solidFill>
              </a:rPr>
              <a:t>）</a:t>
            </a:r>
          </a:p>
          <a:p>
            <a:r>
              <a:rPr lang="en-US" altLang="zh-CN" sz="4000" dirty="0">
                <a:solidFill>
                  <a:schemeClr val="bg1"/>
                </a:solidFill>
              </a:rPr>
              <a:t>A</a:t>
            </a:r>
            <a:r>
              <a:rPr lang="zh-CN" altLang="zh-CN" sz="4000" dirty="0">
                <a:solidFill>
                  <a:schemeClr val="bg1"/>
                </a:solidFill>
              </a:rPr>
              <a:t>、自然选择</a:t>
            </a:r>
            <a:r>
              <a:rPr lang="en-US" altLang="zh-CN" sz="4000" dirty="0">
                <a:solidFill>
                  <a:schemeClr val="bg1"/>
                </a:solidFill>
              </a:rPr>
              <a:t>           B</a:t>
            </a:r>
            <a:r>
              <a:rPr lang="zh-CN" altLang="zh-CN" sz="4000" dirty="0">
                <a:solidFill>
                  <a:schemeClr val="bg1"/>
                </a:solidFill>
              </a:rPr>
              <a:t>、遗传因素</a:t>
            </a:r>
            <a:r>
              <a:rPr lang="en-US" altLang="zh-CN" sz="4000" dirty="0">
                <a:solidFill>
                  <a:schemeClr val="bg1"/>
                </a:solidFill>
              </a:rPr>
              <a:t>    </a:t>
            </a:r>
            <a:endParaRPr lang="zh-CN" altLang="zh-CN" sz="4000" dirty="0">
              <a:solidFill>
                <a:schemeClr val="bg1"/>
              </a:solidFill>
            </a:endParaRPr>
          </a:p>
          <a:p>
            <a:r>
              <a:rPr lang="en-US" altLang="zh-CN" sz="4000" dirty="0">
                <a:solidFill>
                  <a:schemeClr val="bg1"/>
                </a:solidFill>
              </a:rPr>
              <a:t>C</a:t>
            </a:r>
            <a:r>
              <a:rPr lang="zh-CN" altLang="zh-CN" sz="4000" dirty="0">
                <a:solidFill>
                  <a:schemeClr val="bg1"/>
                </a:solidFill>
              </a:rPr>
              <a:t>、繁殖能力</a:t>
            </a:r>
            <a:r>
              <a:rPr lang="en-US" altLang="zh-CN" sz="4000" dirty="0">
                <a:solidFill>
                  <a:schemeClr val="bg1"/>
                </a:solidFill>
              </a:rPr>
              <a:t>           D</a:t>
            </a:r>
            <a:r>
              <a:rPr lang="zh-CN" altLang="zh-CN" sz="4000" dirty="0">
                <a:solidFill>
                  <a:schemeClr val="bg1"/>
                </a:solidFill>
              </a:rPr>
              <a:t>、食物多少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0152" y="1988840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F0000"/>
                </a:solidFill>
              </a:rPr>
              <a:t>A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45587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RibbonSharp"/>
          <p:cNvSpPr>
            <a:spLocks noEditPoints="1" noChangeArrowheads="1"/>
          </p:cNvSpPr>
          <p:nvPr/>
        </p:nvSpPr>
        <p:spPr bwMode="auto">
          <a:xfrm>
            <a:off x="1835696" y="44624"/>
            <a:ext cx="5400600" cy="93662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1600 0 18900"/>
              <a:gd name="G6" fmla="*/ 18900 1 2"/>
              <a:gd name="G7" fmla="+- 21600 0 G6"/>
              <a:gd name="G8" fmla="+- 18900 0 0"/>
              <a:gd name="T0" fmla="*/ 10800 w 21600"/>
              <a:gd name="T1" fmla="*/ 0 h 21600"/>
              <a:gd name="T2" fmla="*/ 2700 w 21600"/>
              <a:gd name="T3" fmla="*/ 12150 h 21600"/>
              <a:gd name="T4" fmla="*/ 10800 w 21600"/>
              <a:gd name="T5" fmla="*/ 18900 h 21600"/>
              <a:gd name="T6" fmla="*/ 18900 w 21600"/>
              <a:gd name="T7" fmla="*/ 121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0 h 21600"/>
              <a:gd name="T14" fmla="*/ G4 w 21600"/>
              <a:gd name="T15" fmla="*/ G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21600"/>
                </a:moveTo>
                <a:lnTo>
                  <a:pt x="8100" y="21600"/>
                </a:lnTo>
                <a:lnTo>
                  <a:pt x="8100" y="18900"/>
                </a:lnTo>
                <a:lnTo>
                  <a:pt x="13500" y="189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2150"/>
                </a:lnTo>
                <a:lnTo>
                  <a:pt x="21600" y="2700"/>
                </a:lnTo>
                <a:lnTo>
                  <a:pt x="16200" y="2700"/>
                </a:lnTo>
                <a:lnTo>
                  <a:pt x="16200" y="0"/>
                </a:lnTo>
                <a:lnTo>
                  <a:pt x="5400" y="0"/>
                </a:lnTo>
                <a:lnTo>
                  <a:pt x="5400" y="2700"/>
                </a:lnTo>
                <a:lnTo>
                  <a:pt x="0" y="2700"/>
                </a:lnTo>
                <a:lnTo>
                  <a:pt x="2700" y="12150"/>
                </a:lnTo>
                <a:close/>
              </a:path>
              <a:path w="21600" h="21600" fill="none" extrusionOk="0">
                <a:moveTo>
                  <a:pt x="8100" y="18900"/>
                </a:moveTo>
                <a:lnTo>
                  <a:pt x="5400" y="18900"/>
                </a:lnTo>
                <a:lnTo>
                  <a:pt x="5400" y="2700"/>
                </a:lnTo>
              </a:path>
              <a:path w="21600" h="21600" fill="none" extrusionOk="0">
                <a:moveTo>
                  <a:pt x="5400" y="18900"/>
                </a:moveTo>
                <a:lnTo>
                  <a:pt x="8100" y="21600"/>
                </a:lnTo>
              </a:path>
              <a:path w="21600" h="21600" fill="none" extrusionOk="0">
                <a:moveTo>
                  <a:pt x="13500" y="18900"/>
                </a:moveTo>
                <a:lnTo>
                  <a:pt x="16200" y="18900"/>
                </a:lnTo>
                <a:lnTo>
                  <a:pt x="16200" y="2700"/>
                </a:lnTo>
              </a:path>
              <a:path w="21600" h="21600" fill="none" extrusionOk="0">
                <a:moveTo>
                  <a:pt x="16200" y="18900"/>
                </a:moveTo>
                <a:lnTo>
                  <a:pt x="13500" y="21600"/>
                </a:lnTo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4400" dirty="0" smtClean="0">
                <a:solidFill>
                  <a:srgbClr val="FF0066"/>
                </a:solidFill>
                <a:ea typeface="黑体" pitchFamily="49" charset="-122"/>
              </a:rPr>
              <a:t>我会做题</a:t>
            </a:r>
            <a:endParaRPr lang="zh-CN" altLang="en-US" sz="4400" dirty="0">
              <a:solidFill>
                <a:srgbClr val="FF0066"/>
              </a:solidFill>
              <a:ea typeface="黑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1516717"/>
            <a:ext cx="864096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</a:rPr>
              <a:t>2</a:t>
            </a:r>
            <a:r>
              <a:rPr lang="zh-CN" altLang="zh-CN" sz="3600" dirty="0">
                <a:solidFill>
                  <a:schemeClr val="bg1"/>
                </a:solidFill>
              </a:rPr>
              <a:t>、公鹿往往用鹿角作为争夺配偶的武器，按达尔文的观点，现代公鹿鹿角发达的原因是（</a:t>
            </a:r>
            <a:r>
              <a:rPr lang="en-US" altLang="zh-CN" sz="3600" dirty="0">
                <a:solidFill>
                  <a:schemeClr val="bg1"/>
                </a:solidFill>
              </a:rPr>
              <a:t>     </a:t>
            </a:r>
            <a:r>
              <a:rPr lang="zh-CN" altLang="zh-CN" sz="3600" dirty="0">
                <a:solidFill>
                  <a:schemeClr val="bg1"/>
                </a:solidFill>
              </a:rPr>
              <a:t>）</a:t>
            </a:r>
          </a:p>
          <a:p>
            <a:r>
              <a:rPr lang="en-US" altLang="zh-CN" sz="3200" dirty="0">
                <a:solidFill>
                  <a:schemeClr val="bg1"/>
                </a:solidFill>
              </a:rPr>
              <a:t>A</a:t>
            </a:r>
            <a:r>
              <a:rPr lang="zh-CN" altLang="zh-CN" sz="3200" dirty="0">
                <a:solidFill>
                  <a:schemeClr val="bg1"/>
                </a:solidFill>
              </a:rPr>
              <a:t>、变异朝着有利于生殖的方向发展的结果</a:t>
            </a:r>
            <a:r>
              <a:rPr lang="en-US" altLang="zh-CN" sz="3200" dirty="0">
                <a:solidFill>
                  <a:schemeClr val="bg1"/>
                </a:solidFill>
              </a:rPr>
              <a:t>   </a:t>
            </a:r>
            <a:endParaRPr lang="zh-CN" altLang="zh-CN" sz="3200" dirty="0">
              <a:solidFill>
                <a:schemeClr val="bg1"/>
              </a:solidFill>
            </a:endParaRPr>
          </a:p>
          <a:p>
            <a:r>
              <a:rPr lang="en-US" altLang="zh-CN" sz="3200" dirty="0" smtClean="0">
                <a:solidFill>
                  <a:schemeClr val="bg1"/>
                </a:solidFill>
              </a:rPr>
              <a:t>B</a:t>
            </a:r>
            <a:r>
              <a:rPr lang="zh-CN" altLang="zh-CN" sz="3200" dirty="0">
                <a:solidFill>
                  <a:schemeClr val="bg1"/>
                </a:solidFill>
              </a:rPr>
              <a:t>、繁衍后代的需要 </a:t>
            </a:r>
          </a:p>
          <a:p>
            <a:r>
              <a:rPr lang="en-US" altLang="zh-CN" sz="3200" dirty="0">
                <a:solidFill>
                  <a:schemeClr val="bg1"/>
                </a:solidFill>
              </a:rPr>
              <a:t>C</a:t>
            </a:r>
            <a:r>
              <a:rPr lang="zh-CN" altLang="zh-CN" sz="3200" dirty="0">
                <a:solidFill>
                  <a:schemeClr val="bg1"/>
                </a:solidFill>
              </a:rPr>
              <a:t>、代代经常作用的结果 </a:t>
            </a:r>
          </a:p>
          <a:p>
            <a:r>
              <a:rPr lang="en-US" altLang="zh-CN" sz="3200" dirty="0">
                <a:solidFill>
                  <a:schemeClr val="bg1"/>
                </a:solidFill>
              </a:rPr>
              <a:t>D</a:t>
            </a:r>
            <a:r>
              <a:rPr lang="zh-CN" altLang="zh-CN" sz="3200" dirty="0">
                <a:solidFill>
                  <a:schemeClr val="bg1"/>
                </a:solidFill>
              </a:rPr>
              <a:t>、鹿角不发达的个体被淘汰，鹿角发达的个体被保留的结果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1680" y="2525995"/>
            <a:ext cx="6286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FF0000"/>
                </a:solidFill>
              </a:rPr>
              <a:t>D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24160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RibbonSharp"/>
          <p:cNvSpPr>
            <a:spLocks noEditPoints="1" noChangeArrowheads="1"/>
          </p:cNvSpPr>
          <p:nvPr/>
        </p:nvSpPr>
        <p:spPr bwMode="auto">
          <a:xfrm>
            <a:off x="1835696" y="44624"/>
            <a:ext cx="5400600" cy="93662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1600 0 18900"/>
              <a:gd name="G6" fmla="*/ 18900 1 2"/>
              <a:gd name="G7" fmla="+- 21600 0 G6"/>
              <a:gd name="G8" fmla="+- 18900 0 0"/>
              <a:gd name="T0" fmla="*/ 10800 w 21600"/>
              <a:gd name="T1" fmla="*/ 0 h 21600"/>
              <a:gd name="T2" fmla="*/ 2700 w 21600"/>
              <a:gd name="T3" fmla="*/ 12150 h 21600"/>
              <a:gd name="T4" fmla="*/ 10800 w 21600"/>
              <a:gd name="T5" fmla="*/ 18900 h 21600"/>
              <a:gd name="T6" fmla="*/ 18900 w 21600"/>
              <a:gd name="T7" fmla="*/ 121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0 h 21600"/>
              <a:gd name="T14" fmla="*/ G4 w 21600"/>
              <a:gd name="T15" fmla="*/ G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21600"/>
                </a:moveTo>
                <a:lnTo>
                  <a:pt x="8100" y="21600"/>
                </a:lnTo>
                <a:lnTo>
                  <a:pt x="8100" y="18900"/>
                </a:lnTo>
                <a:lnTo>
                  <a:pt x="13500" y="189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2150"/>
                </a:lnTo>
                <a:lnTo>
                  <a:pt x="21600" y="2700"/>
                </a:lnTo>
                <a:lnTo>
                  <a:pt x="16200" y="2700"/>
                </a:lnTo>
                <a:lnTo>
                  <a:pt x="16200" y="0"/>
                </a:lnTo>
                <a:lnTo>
                  <a:pt x="5400" y="0"/>
                </a:lnTo>
                <a:lnTo>
                  <a:pt x="5400" y="2700"/>
                </a:lnTo>
                <a:lnTo>
                  <a:pt x="0" y="2700"/>
                </a:lnTo>
                <a:lnTo>
                  <a:pt x="2700" y="12150"/>
                </a:lnTo>
                <a:close/>
              </a:path>
              <a:path w="21600" h="21600" fill="none" extrusionOk="0">
                <a:moveTo>
                  <a:pt x="8100" y="18900"/>
                </a:moveTo>
                <a:lnTo>
                  <a:pt x="5400" y="18900"/>
                </a:lnTo>
                <a:lnTo>
                  <a:pt x="5400" y="2700"/>
                </a:lnTo>
              </a:path>
              <a:path w="21600" h="21600" fill="none" extrusionOk="0">
                <a:moveTo>
                  <a:pt x="5400" y="18900"/>
                </a:moveTo>
                <a:lnTo>
                  <a:pt x="8100" y="21600"/>
                </a:lnTo>
              </a:path>
              <a:path w="21600" h="21600" fill="none" extrusionOk="0">
                <a:moveTo>
                  <a:pt x="13500" y="18900"/>
                </a:moveTo>
                <a:lnTo>
                  <a:pt x="16200" y="18900"/>
                </a:lnTo>
                <a:lnTo>
                  <a:pt x="16200" y="2700"/>
                </a:lnTo>
              </a:path>
              <a:path w="21600" h="21600" fill="none" extrusionOk="0">
                <a:moveTo>
                  <a:pt x="16200" y="18900"/>
                </a:moveTo>
                <a:lnTo>
                  <a:pt x="13500" y="21600"/>
                </a:lnTo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zh-CN" altLang="en-US" sz="4400" dirty="0" smtClean="0">
                <a:solidFill>
                  <a:srgbClr val="FF0066"/>
                </a:solidFill>
                <a:ea typeface="黑体" pitchFamily="49" charset="-122"/>
              </a:rPr>
              <a:t>我会做题</a:t>
            </a:r>
            <a:endParaRPr lang="zh-CN" altLang="en-US" sz="4400" dirty="0">
              <a:solidFill>
                <a:srgbClr val="FF0066"/>
              </a:solidFill>
              <a:ea typeface="黑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1556792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3</a:t>
            </a:r>
            <a:r>
              <a:rPr lang="zh-CN" altLang="zh-CN" sz="4000" dirty="0">
                <a:solidFill>
                  <a:schemeClr val="bg1"/>
                </a:solidFill>
              </a:rPr>
              <a:t>、导致生物斗争的原因是（</a:t>
            </a:r>
            <a:r>
              <a:rPr lang="en-US" altLang="zh-CN" sz="4000" dirty="0">
                <a:solidFill>
                  <a:schemeClr val="bg1"/>
                </a:solidFill>
              </a:rPr>
              <a:t>     </a:t>
            </a:r>
            <a:r>
              <a:rPr lang="zh-CN" altLang="zh-CN" sz="4000" dirty="0">
                <a:solidFill>
                  <a:schemeClr val="bg1"/>
                </a:solidFill>
              </a:rPr>
              <a:t>）</a:t>
            </a:r>
          </a:p>
          <a:p>
            <a:r>
              <a:rPr lang="en-US" altLang="zh-CN" sz="4000" dirty="0">
                <a:solidFill>
                  <a:schemeClr val="bg1"/>
                </a:solidFill>
              </a:rPr>
              <a:t>A</a:t>
            </a:r>
            <a:r>
              <a:rPr lang="zh-CN" altLang="zh-CN" sz="4000" dirty="0">
                <a:solidFill>
                  <a:schemeClr val="bg1"/>
                </a:solidFill>
              </a:rPr>
              <a:t>、生物之间相互排挤或残杀</a:t>
            </a:r>
          </a:p>
          <a:p>
            <a:r>
              <a:rPr lang="en-US" altLang="zh-CN" sz="4000" dirty="0">
                <a:solidFill>
                  <a:schemeClr val="bg1"/>
                </a:solidFill>
              </a:rPr>
              <a:t>B</a:t>
            </a:r>
            <a:r>
              <a:rPr lang="zh-CN" altLang="zh-CN" sz="4000" dirty="0">
                <a:solidFill>
                  <a:schemeClr val="bg1"/>
                </a:solidFill>
              </a:rPr>
              <a:t>、有利变异个体和不利变异个体相互竞争</a:t>
            </a:r>
          </a:p>
          <a:p>
            <a:r>
              <a:rPr lang="en-US" altLang="zh-CN" sz="4000" dirty="0">
                <a:solidFill>
                  <a:schemeClr val="bg1"/>
                </a:solidFill>
              </a:rPr>
              <a:t>C</a:t>
            </a:r>
            <a:r>
              <a:rPr lang="zh-CN" altLang="zh-CN" sz="4000" dirty="0">
                <a:solidFill>
                  <a:schemeClr val="bg1"/>
                </a:solidFill>
              </a:rPr>
              <a:t>、生物赖以生存的食物和空间有限</a:t>
            </a:r>
          </a:p>
          <a:p>
            <a:r>
              <a:rPr lang="en-US" altLang="zh-CN" sz="4000" dirty="0">
                <a:solidFill>
                  <a:schemeClr val="bg1"/>
                </a:solidFill>
              </a:rPr>
              <a:t>D</a:t>
            </a:r>
            <a:r>
              <a:rPr lang="zh-CN" altLang="zh-CN" sz="4000" dirty="0">
                <a:solidFill>
                  <a:schemeClr val="bg1"/>
                </a:solidFill>
              </a:rPr>
              <a:t>、生物不能适应外界环境的变化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32240" y="1340768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F0000"/>
                </a:solidFill>
              </a:rPr>
              <a:t>C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26548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/>
          <p:cNvSpPr>
            <a:spLocks noChangeArrowheads="1"/>
          </p:cNvSpPr>
          <p:nvPr/>
        </p:nvSpPr>
        <p:spPr bwMode="auto">
          <a:xfrm>
            <a:off x="179512" y="591964"/>
            <a:ext cx="8462839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 </a:t>
            </a:r>
            <a:r>
              <a:rPr lang="en-US" altLang="zh-CN" sz="3200" b="1" dirty="0" smtClean="0">
                <a:solidFill>
                  <a:schemeClr val="bg1"/>
                </a:solidFill>
                <a:latin typeface="宋体" pitchFamily="2" charset="-122"/>
              </a:rPr>
              <a:t>4.</a:t>
            </a:r>
            <a:r>
              <a:rPr lang="zh-CN" altLang="en-US" sz="3200" b="1" dirty="0">
                <a:solidFill>
                  <a:schemeClr val="bg1"/>
                </a:solidFill>
                <a:latin typeface="宋体" pitchFamily="2" charset="-122"/>
              </a:rPr>
              <a:t>用农药消灭害虫，开始时，效果显著，但过一段时间后，药效明显下降，其主要原因是</a:t>
            </a:r>
            <a:r>
              <a:rPr lang="zh-CN" altLang="en-US" sz="3200" b="1" u="sng" dirty="0">
                <a:solidFill>
                  <a:schemeClr val="bg1"/>
                </a:solidFill>
                <a:latin typeface="宋体" pitchFamily="2" charset="-122"/>
              </a:rPr>
              <a:t>农药使这些害虫产生了抗药性吗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</a:rPr>
              <a:t>？</a:t>
            </a:r>
            <a:endParaRPr lang="en-US" altLang="zh-CN" sz="3200" b="1" dirty="0" smtClean="0">
              <a:solidFill>
                <a:schemeClr val="bg1"/>
              </a:solidFill>
              <a:latin typeface="宋体" pitchFamily="2" charset="-122"/>
            </a:endParaRPr>
          </a:p>
        </p:txBody>
      </p:sp>
      <p:sp>
        <p:nvSpPr>
          <p:cNvPr id="188422" name="Rectangle 6"/>
          <p:cNvSpPr>
            <a:spLocks noChangeArrowheads="1"/>
          </p:cNvSpPr>
          <p:nvPr/>
        </p:nvSpPr>
        <p:spPr bwMode="auto">
          <a:xfrm>
            <a:off x="395288" y="2269550"/>
            <a:ext cx="8408987" cy="3391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</a:rPr>
              <a:t>不</a:t>
            </a:r>
            <a:r>
              <a:rPr lang="zh-CN" altLang="en-US" sz="3200" b="1" dirty="0">
                <a:solidFill>
                  <a:schemeClr val="bg1"/>
                </a:solidFill>
                <a:latin typeface="宋体" pitchFamily="2" charset="-122"/>
              </a:rPr>
              <a:t>是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</a:rPr>
              <a:t>！ </a:t>
            </a:r>
            <a:endParaRPr lang="en-US" altLang="zh-CN" sz="3200" b="1" dirty="0" smtClean="0">
              <a:solidFill>
                <a:schemeClr val="bg1"/>
              </a:solidFill>
              <a:latin typeface="宋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</a:rPr>
              <a:t>主</a:t>
            </a:r>
            <a:r>
              <a:rPr lang="zh-CN" altLang="en-US" sz="3200" b="1" dirty="0">
                <a:solidFill>
                  <a:schemeClr val="bg1"/>
                </a:solidFill>
                <a:latin typeface="宋体" pitchFamily="2" charset="-122"/>
              </a:rPr>
              <a:t>要是</a:t>
            </a:r>
            <a:r>
              <a:rPr lang="zh-CN" altLang="en-US" sz="3200" b="1" u="sng" dirty="0">
                <a:solidFill>
                  <a:schemeClr val="bg1"/>
                </a:solidFill>
                <a:latin typeface="宋体" pitchFamily="2" charset="-122"/>
              </a:rPr>
              <a:t>害虫本来就存在抗药性变异的个体</a:t>
            </a:r>
            <a:r>
              <a:rPr lang="zh-CN" altLang="en-US" sz="3200" b="1" dirty="0">
                <a:solidFill>
                  <a:schemeClr val="bg1"/>
                </a:solidFill>
                <a:latin typeface="宋体" pitchFamily="2" charset="-122"/>
              </a:rPr>
              <a:t>，农药杀死的是不具抗药性的个体，具有抗药性的个体保留了下来，并把抗药性遗传给了后代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</a:rPr>
              <a:t>。</a:t>
            </a:r>
            <a:endParaRPr lang="en-US" altLang="zh-CN" sz="3200" b="1" dirty="0" smtClean="0">
              <a:solidFill>
                <a:schemeClr val="bg1"/>
              </a:solidFill>
              <a:latin typeface="宋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u="sng" dirty="0" smtClean="0">
                <a:solidFill>
                  <a:schemeClr val="bg1"/>
                </a:solidFill>
                <a:latin typeface="宋体" pitchFamily="2" charset="-122"/>
              </a:rPr>
              <a:t>农</a:t>
            </a:r>
            <a:r>
              <a:rPr lang="zh-CN" altLang="en-US" sz="3200" b="1" u="sng" dirty="0">
                <a:solidFill>
                  <a:schemeClr val="bg1"/>
                </a:solidFill>
                <a:latin typeface="宋体" pitchFamily="2" charset="-122"/>
              </a:rPr>
              <a:t>药对害虫的抗药性变异起了定向选择作用</a:t>
            </a:r>
            <a:r>
              <a:rPr lang="zh-CN" altLang="en-US" sz="3200" b="1" dirty="0">
                <a:solidFill>
                  <a:schemeClr val="bg1"/>
                </a:solidFill>
                <a:latin typeface="宋体" pitchFamily="2" charset="-122"/>
              </a:rPr>
              <a:t>，抗药性变异经过遗传逐代积累，最后就形成了具有抗药性的新品种，农药对其就不起作用。</a:t>
            </a:r>
          </a:p>
        </p:txBody>
      </p:sp>
    </p:spTree>
    <p:extLst>
      <p:ext uri="{BB962C8B-B14F-4D97-AF65-F5344CB8AC3E}">
        <p14:creationId xmlns:p14="http://schemas.microsoft.com/office/powerpoint/2010/main" val="1537946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23528" y="1340768"/>
            <a:ext cx="8568952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5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1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、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自然选择</a:t>
            </a:r>
            <a:r>
              <a:rPr lang="zh-CN" altLang="zh-CN" sz="2400" b="1" dirty="0">
                <a:solidFill>
                  <a:schemeClr val="bg1"/>
                </a:solidFill>
              </a:rPr>
              <a:t>常说的创始人是</a:t>
            </a:r>
            <a:r>
              <a:rPr lang="en-US" altLang="zh-CN" sz="2400" b="1" dirty="0">
                <a:solidFill>
                  <a:schemeClr val="bg1"/>
                </a:solidFill>
              </a:rPr>
              <a:t>____________</a:t>
            </a:r>
            <a:endParaRPr lang="zh-CN" altLang="zh-CN" sz="2400" b="1" dirty="0">
              <a:solidFill>
                <a:schemeClr val="bg1"/>
              </a:solidFill>
            </a:endParaRPr>
          </a:p>
          <a:p>
            <a:pPr lvl="0">
              <a:lnSpc>
                <a:spcPts val="35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2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、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自然选择</a:t>
            </a:r>
            <a:r>
              <a:rPr lang="zh-CN" altLang="zh-CN" sz="2400" b="1" dirty="0">
                <a:solidFill>
                  <a:schemeClr val="bg1"/>
                </a:solidFill>
              </a:rPr>
              <a:t>的概念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: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自然界</a:t>
            </a:r>
            <a:r>
              <a:rPr lang="zh-CN" altLang="zh-CN" sz="2400" b="1" dirty="0">
                <a:solidFill>
                  <a:schemeClr val="bg1"/>
                </a:solidFill>
              </a:rPr>
              <a:t>中的生物，通过激烈的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_________</a:t>
            </a:r>
            <a:r>
              <a:rPr lang="zh-CN" altLang="zh-CN" sz="2400" b="1" dirty="0">
                <a:solidFill>
                  <a:schemeClr val="bg1"/>
                </a:solidFill>
              </a:rPr>
              <a:t>，适者生存，不适者被淘汰。</a:t>
            </a:r>
          </a:p>
          <a:p>
            <a:pPr lvl="0">
              <a:lnSpc>
                <a:spcPts val="35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3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、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自然选择</a:t>
            </a:r>
            <a:r>
              <a:rPr lang="zh-CN" altLang="zh-CN" sz="2400" b="1" dirty="0">
                <a:solidFill>
                  <a:schemeClr val="bg1"/>
                </a:solidFill>
              </a:rPr>
              <a:t>的内容：</a:t>
            </a:r>
          </a:p>
          <a:p>
            <a:pPr lvl="0">
              <a:lnSpc>
                <a:spcPts val="35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（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1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）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过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度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繁</a:t>
            </a:r>
            <a:r>
              <a:rPr lang="zh-CN" altLang="zh-CN" sz="2400" b="1" dirty="0">
                <a:solidFill>
                  <a:schemeClr val="bg1"/>
                </a:solidFill>
              </a:rPr>
              <a:t>殖：自然界中的生物普遍具有很强的</a:t>
            </a:r>
            <a:r>
              <a:rPr lang="en-US" altLang="zh-CN" sz="2400" b="1" dirty="0">
                <a:solidFill>
                  <a:schemeClr val="bg1"/>
                </a:solidFill>
              </a:rPr>
              <a:t>__________</a:t>
            </a:r>
            <a:r>
              <a:rPr lang="zh-CN" altLang="zh-CN" sz="2400" b="1" dirty="0">
                <a:solidFill>
                  <a:schemeClr val="bg1"/>
                </a:solidFill>
              </a:rPr>
              <a:t>。</a:t>
            </a:r>
          </a:p>
          <a:p>
            <a:pPr lvl="0">
              <a:lnSpc>
                <a:spcPts val="35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（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2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）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生存斗争</a:t>
            </a:r>
            <a:r>
              <a:rPr lang="zh-CN" altLang="zh-CN" sz="2400" b="1" dirty="0">
                <a:solidFill>
                  <a:schemeClr val="bg1"/>
                </a:solidFill>
              </a:rPr>
              <a:t>：生物赖以生存的</a:t>
            </a:r>
            <a:r>
              <a:rPr lang="en-US" altLang="zh-CN" sz="2400" b="1" dirty="0">
                <a:solidFill>
                  <a:schemeClr val="bg1"/>
                </a:solidFill>
              </a:rPr>
              <a:t>_________</a:t>
            </a:r>
            <a:r>
              <a:rPr lang="zh-CN" altLang="zh-CN" sz="2400" b="1" dirty="0">
                <a:solidFill>
                  <a:schemeClr val="bg1"/>
                </a:solidFill>
              </a:rPr>
              <a:t>和</a:t>
            </a:r>
            <a:r>
              <a:rPr lang="en-US" altLang="zh-CN" sz="2400" b="1" dirty="0">
                <a:solidFill>
                  <a:schemeClr val="bg1"/>
                </a:solidFill>
              </a:rPr>
              <a:t>___________</a:t>
            </a:r>
            <a:r>
              <a:rPr lang="zh-CN" altLang="zh-CN" sz="2400" b="1" dirty="0">
                <a:solidFill>
                  <a:schemeClr val="bg1"/>
                </a:solidFill>
              </a:rPr>
              <a:t>是有限的，要生存下来就要进行斗争。</a:t>
            </a:r>
          </a:p>
          <a:p>
            <a:pPr lvl="0">
              <a:lnSpc>
                <a:spcPts val="35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（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3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）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遗传</a:t>
            </a:r>
            <a:r>
              <a:rPr lang="zh-CN" altLang="zh-CN" sz="2400" b="1" dirty="0">
                <a:solidFill>
                  <a:schemeClr val="bg1"/>
                </a:solidFill>
              </a:rPr>
              <a:t>和变异：可遗传的变异分为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______________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和</a:t>
            </a:r>
            <a:r>
              <a:rPr lang="zh-CN" altLang="zh-CN" sz="2400" b="1" dirty="0">
                <a:solidFill>
                  <a:schemeClr val="bg1"/>
                </a:solidFill>
              </a:rPr>
              <a:t>不利的变异。</a:t>
            </a:r>
          </a:p>
          <a:p>
            <a:pPr lvl="0">
              <a:lnSpc>
                <a:spcPts val="3500"/>
              </a:lnSpc>
            </a:pPr>
            <a:r>
              <a:rPr lang="zh-CN" altLang="en-US" sz="2400" b="1" dirty="0" smtClean="0">
                <a:solidFill>
                  <a:schemeClr val="bg1"/>
                </a:solidFill>
              </a:rPr>
              <a:t>（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4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）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适者生存</a:t>
            </a:r>
            <a:r>
              <a:rPr lang="zh-CN" altLang="zh-CN" sz="2400" b="1" dirty="0">
                <a:solidFill>
                  <a:schemeClr val="bg1"/>
                </a:solidFill>
              </a:rPr>
              <a:t>：具有</a:t>
            </a:r>
            <a:r>
              <a:rPr lang="en-US" altLang="zh-CN" sz="2400" b="1" dirty="0">
                <a:solidFill>
                  <a:schemeClr val="bg1"/>
                </a:solidFill>
              </a:rPr>
              <a:t>________</a:t>
            </a:r>
            <a:r>
              <a:rPr lang="zh-CN" altLang="zh-CN" sz="2400" b="1" dirty="0">
                <a:solidFill>
                  <a:schemeClr val="bg1"/>
                </a:solidFill>
              </a:rPr>
              <a:t>变异的个体容易生存下来，具有</a:t>
            </a:r>
            <a:r>
              <a:rPr lang="en-US" altLang="zh-CN" sz="2400" b="1" dirty="0">
                <a:solidFill>
                  <a:schemeClr val="bg1"/>
                </a:solidFill>
              </a:rPr>
              <a:t>_________</a:t>
            </a:r>
            <a:r>
              <a:rPr lang="zh-CN" altLang="zh-CN" sz="2400" b="1" dirty="0">
                <a:solidFill>
                  <a:schemeClr val="bg1"/>
                </a:solidFill>
              </a:rPr>
              <a:t>变异的个体容易被淘汰。</a:t>
            </a:r>
          </a:p>
          <a:p>
            <a:pPr lvl="0">
              <a:lnSpc>
                <a:spcPts val="35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4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、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生物</a:t>
            </a:r>
            <a:r>
              <a:rPr lang="zh-CN" altLang="zh-CN" sz="2400" b="1" dirty="0">
                <a:solidFill>
                  <a:schemeClr val="bg1"/>
                </a:solidFill>
              </a:rPr>
              <a:t>通过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________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、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_________</a:t>
            </a:r>
            <a:r>
              <a:rPr lang="zh-CN" altLang="zh-CN" sz="2400" b="1" dirty="0" smtClean="0">
                <a:solidFill>
                  <a:schemeClr val="bg1"/>
                </a:solidFill>
              </a:rPr>
              <a:t>和</a:t>
            </a:r>
            <a:r>
              <a:rPr lang="zh-CN" altLang="zh-CN" sz="2400" b="1" dirty="0">
                <a:solidFill>
                  <a:schemeClr val="bg1"/>
                </a:solidFill>
              </a:rPr>
              <a:t>自然选择，不断进化。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3511" y="1196752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达尔文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0272" y="1692097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生存斗争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92280" y="2988241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繁殖能力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20072" y="3429000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食物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91783" y="3429000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空间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52120" y="4293096"/>
            <a:ext cx="2244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有利的变异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63391" y="5229200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有利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3111" y="5661248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不利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9752" y="6156593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遗传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67447" y="6156593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变异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639588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1372</Words>
  <Application>Microsoft Office PowerPoint</Application>
  <PresentationFormat>全屏显示(4:3)</PresentationFormat>
  <Paragraphs>120</Paragraphs>
  <Slides>27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7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Office 主题</vt:lpstr>
      <vt:lpstr>3_Blends</vt:lpstr>
      <vt:lpstr>1_默认设计模板</vt:lpstr>
      <vt:lpstr>3_默认设计模板</vt:lpstr>
      <vt:lpstr>4_默认设计模板</vt:lpstr>
      <vt:lpstr>5_默认设计模板</vt:lpstr>
      <vt:lpstr>6_默认设计模板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过度繁殖</vt:lpstr>
      <vt:lpstr>PowerPoint 演示文稿</vt:lpstr>
      <vt:lpstr>遗传和变异</vt:lpstr>
      <vt:lpstr>适者生存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zsc</cp:lastModifiedBy>
  <cp:revision>37</cp:revision>
  <dcterms:created xsi:type="dcterms:W3CDTF">2016-04-11T11:03:08Z</dcterms:created>
  <dcterms:modified xsi:type="dcterms:W3CDTF">2016-04-18T03:21:04Z</dcterms:modified>
</cp:coreProperties>
</file>