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9" r:id="rId2"/>
    <p:sldId id="256" r:id="rId3"/>
    <p:sldId id="278" r:id="rId4"/>
    <p:sldId id="261" r:id="rId5"/>
    <p:sldId id="262" r:id="rId6"/>
    <p:sldId id="275" r:id="rId7"/>
    <p:sldId id="282" r:id="rId8"/>
    <p:sldId id="280" r:id="rId9"/>
    <p:sldId id="283" r:id="rId10"/>
    <p:sldId id="270" r:id="rId11"/>
    <p:sldId id="274" r:id="rId12"/>
    <p:sldId id="272" r:id="rId13"/>
    <p:sldId id="277" r:id="rId14"/>
    <p:sldId id="266" r:id="rId15"/>
    <p:sldId id="286" r:id="rId16"/>
    <p:sldId id="296" r:id="rId17"/>
    <p:sldId id="289" r:id="rId18"/>
    <p:sldId id="290" r:id="rId19"/>
    <p:sldId id="291" r:id="rId20"/>
    <p:sldId id="298" r:id="rId21"/>
    <p:sldId id="292" r:id="rId22"/>
    <p:sldId id="297" r:id="rId23"/>
    <p:sldId id="299" r:id="rId24"/>
    <p:sldId id="295" r:id="rId25"/>
    <p:sldId id="301" r:id="rId26"/>
    <p:sldId id="302" r:id="rId27"/>
    <p:sldId id="303" r:id="rId28"/>
    <p:sldId id="305" r:id="rId29"/>
    <p:sldId id="306" r:id="rId30"/>
    <p:sldId id="304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40A"/>
    <a:srgbClr val="FFFF00"/>
    <a:srgbClr val="0066FF"/>
    <a:srgbClr val="CE8432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D083AE6-46FA-4A59-8FB0-9F97EB10719F}" styleName="浅色样式 3 - 强调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14" autoAdjust="0"/>
  </p:normalViewPr>
  <p:slideViewPr>
    <p:cSldViewPr>
      <p:cViewPr varScale="1">
        <p:scale>
          <a:sx n="74" d="100"/>
          <a:sy n="74" d="100"/>
        </p:scale>
        <p:origin x="126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08B5303-F9C4-46EF-AAF2-0417B3E12C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93342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6CC81-22BC-4943-AEEE-12458DB28D1A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25FD24E0-6320-4A43-BE16-5669F18CC87D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</a:rPr>
              <a:pPr algn="r"/>
              <a:t>5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1229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22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  <p:sp>
        <p:nvSpPr>
          <p:cNvPr id="1229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D0F070F7-C87A-40EB-9955-5F1E779BE4F5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  <a:cs typeface="Arial" panose="020B0604020202020204" pitchFamily="34" charset="0"/>
              </a:rPr>
              <a:pPr algn="r"/>
              <a:t>5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25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6CC81-22BC-4943-AEEE-12458DB28D1A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25FD24E0-6320-4A43-BE16-5669F18CC87D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</a:rPr>
              <a:pPr algn="r"/>
              <a:t>7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1229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22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  <p:sp>
        <p:nvSpPr>
          <p:cNvPr id="1229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D0F070F7-C87A-40EB-9955-5F1E779BE4F5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  <a:cs typeface="Arial" panose="020B0604020202020204" pitchFamily="34" charset="0"/>
              </a:rPr>
              <a:pPr algn="r"/>
              <a:t>7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234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6CC81-22BC-4943-AEEE-12458DB28D1A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25FD24E0-6320-4A43-BE16-5669F18CC87D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</a:rPr>
              <a:pPr algn="r"/>
              <a:t>8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1229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22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  <p:sp>
        <p:nvSpPr>
          <p:cNvPr id="1229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D0F070F7-C87A-40EB-9955-5F1E779BE4F5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  <a:cs typeface="Arial" panose="020B0604020202020204" pitchFamily="34" charset="0"/>
              </a:rPr>
              <a:pPr algn="r"/>
              <a:t>8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084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6CC81-22BC-4943-AEEE-12458DB28D1A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25FD24E0-6320-4A43-BE16-5669F18CC87D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</a:rPr>
              <a:pPr algn="r"/>
              <a:t>9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1229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22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  <p:sp>
        <p:nvSpPr>
          <p:cNvPr id="1229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D0F070F7-C87A-40EB-9955-5F1E779BE4F5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  <a:cs typeface="Arial" panose="020B0604020202020204" pitchFamily="34" charset="0"/>
              </a:rPr>
              <a:pPr algn="r"/>
              <a:t>9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588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6CC81-22BC-4943-AEEE-12458DB28D1A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25FD24E0-6320-4A43-BE16-5669F18CC87D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</a:rPr>
              <a:pPr algn="r"/>
              <a:t>13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1229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22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  <p:sp>
        <p:nvSpPr>
          <p:cNvPr id="1229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D0F070F7-C87A-40EB-9955-5F1E779BE4F5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  <a:cs typeface="Arial" panose="020B0604020202020204" pitchFamily="34" charset="0"/>
              </a:rPr>
              <a:pPr algn="r"/>
              <a:t>13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990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6CC81-22BC-4943-AEEE-12458DB28D1A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25FD24E0-6320-4A43-BE16-5669F18CC87D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</a:rPr>
              <a:pPr algn="r"/>
              <a:t>22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1229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229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  <p:sp>
        <p:nvSpPr>
          <p:cNvPr id="1229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D0F070F7-C87A-40EB-9955-5F1E779BE4F5}" type="slidenum">
              <a:rPr lang="en-US" altLang="zh-CN" sz="1200" b="1">
                <a:solidFill>
                  <a:schemeClr val="tx2"/>
                </a:solidFill>
                <a:ea typeface="楷体_GB2312" pitchFamily="49" charset="-122"/>
                <a:cs typeface="Arial" panose="020B0604020202020204" pitchFamily="34" charset="0"/>
              </a:rPr>
              <a:pPr algn="r"/>
              <a:t>22</a:t>
            </a:fld>
            <a:endParaRPr lang="en-US" altLang="zh-CN" sz="1200" b="1">
              <a:solidFill>
                <a:schemeClr val="tx2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4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7A510-286C-4869-AE7A-642A324DE1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6598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8C3CD-1EC7-4826-B00C-A589481B67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134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4850A-A721-441B-8BD8-E1549DD844A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73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AE23D-FF91-42DD-A12A-909D8C9A4DD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424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24289-A378-4837-B18F-A8DCC5873A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239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EA146-5AEA-4377-8CFC-C47B2D99DD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9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BBC4C-8DA7-4209-BF55-EAE118EB76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887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DD3AA-0877-4CEB-B10A-139B7298CB5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259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6F3DC-EB83-4BBE-B4A9-74D1D1D5301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6014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48061-F55D-44DF-819A-1269807A396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355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63F5D-203A-4E04-BDF2-9616F520D16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830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EBB51C-7E69-407C-81C0-B094B68AB18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../../../../&#27493;&#27493;&#39640;&#23398;&#26696;&#23548;&#23398;&#35774;&#35745;-&#32593;&#19978;&#36164;&#28304;&#19979;&#36733;&#21306;/27463230.flv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../../../../&#23454;&#39564;/&#21021;&#25104;&#21697;/10&#21152;&#28909;&#38109;&#31636;.m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38048;&#12289;&#38209;&#12289;&#38081;&#21644;&#27700;&#30340;&#21453;&#24212;.mp4" TargetMode="External"/><Relationship Id="rId2" Type="http://schemas.openxmlformats.org/officeDocument/2006/relationships/hyperlink" Target="file:///H:\&#38048;&#21644;&#27700;&#30340;&#21453;&#24212;&#65288;1&#65289;.rmvb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38048;&#12289;&#38209;&#12289;&#38081;&#21644;&#27700;&#30340;&#21453;&#24212;.mp4" TargetMode="External"/><Relationship Id="rId2" Type="http://schemas.openxmlformats.org/officeDocument/2006/relationships/hyperlink" Target="file:///H:\&#38048;&#21644;&#27700;&#30340;&#21453;&#24212;&#65288;1&#65289;.rmvb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&#38048;&#12289;&#38209;&#12289;&#38081;&#21644;&#27700;&#30340;&#21453;&#24212;.mp4" TargetMode="External"/><Relationship Id="rId2" Type="http://schemas.openxmlformats.org/officeDocument/2006/relationships/hyperlink" Target="file:///H:\&#38048;&#21644;&#27700;&#30340;&#21453;&#24212;&#65288;1&#65289;.rmvb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file:///H:\&#22312;&#29028;&#27833;&#23384;&#22312;&#19979;&#38048;&#19982;&#27700;&#30340;&#21453;&#24212;.rmvb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&#38048;&#12289;&#38209;&#12289;&#38081;&#21644;&#27700;&#30340;&#21453;&#24212;.mp4" TargetMode="External"/><Relationship Id="rId2" Type="http://schemas.openxmlformats.org/officeDocument/2006/relationships/hyperlink" Target="file:///H:\&#38048;&#21644;&#27700;&#30340;&#21453;&#24212;&#65288;1&#65289;.rmvb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&#38048;&#12289;&#38209;&#12289;&#38081;&#21644;&#27700;&#30340;&#21453;&#24212;.mp4" TargetMode="External"/><Relationship Id="rId2" Type="http://schemas.openxmlformats.org/officeDocument/2006/relationships/hyperlink" Target="file:///H:\&#38048;&#21644;&#27700;&#30340;&#21453;&#24212;&#65288;1&#65289;.rmvb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../../../&#35270;&#39057;&#35838;&#20214;/&#38048;&#19982;&#30827;&#37240;&#38108;&#28342;&#28082;&#21453;&#24212;.flv" TargetMode="External"/><Relationship Id="rId2" Type="http://schemas.openxmlformats.org/officeDocument/2006/relationships/hyperlink" Target="file:///H:\&#38048;&#19982;&#27695;&#21270;&#38081;&#28342;&#28082;&#30340;&#21453;&#24212;.rm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file:///H:\&#38048;&#19982;&#27695;&#21270;&#38081;&#28342;&#28082;&#30340;&#21453;&#24212;.rm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file:///F:\&#24352;&#20255;&#25152;&#26377;&#30340;&#24494;&#35838;\&#23454;&#39564;&#24494;&#35838;\&#39640;&#20013;&#21270;&#23398;&#23454;&#39564;&#39640;&#28165;MP4\12&#27682;&#27687;&#21270;&#38109;&#30340;&#20004;&#24615;.mp4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72" y="228600"/>
            <a:ext cx="9144000" cy="6076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864" y="214952"/>
            <a:ext cx="9173882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89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2286000" y="1676400"/>
            <a:ext cx="5905500" cy="1123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400" kern="10" normalizeH="1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第三章 金属及其化合物</a:t>
            </a:r>
          </a:p>
        </p:txBody>
      </p:sp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2133600" y="5105400"/>
            <a:ext cx="4800600" cy="1066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1 </a:t>
            </a:r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金属的化学性质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-53454" y="3200400"/>
            <a:ext cx="9209964" cy="584775"/>
          </a:xfrm>
          <a:prstGeom prst="rect">
            <a:avLst/>
          </a:prstGeom>
          <a:solidFill>
            <a:srgbClr val="F6640A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K </a:t>
            </a:r>
            <a:r>
              <a:rPr kumimoji="1" lang="en-US" altLang="zh-CN" sz="32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Ca Na Mg Al Zn Fe Sn Pb (H) Cu Hg Ag Pt Au</a:t>
            </a:r>
          </a:p>
        </p:txBody>
      </p:sp>
      <p:sp>
        <p:nvSpPr>
          <p:cNvPr id="3" name="矩形 2"/>
          <p:cNvSpPr/>
          <p:nvPr/>
        </p:nvSpPr>
        <p:spPr>
          <a:xfrm>
            <a:off x="-20472" y="29570"/>
            <a:ext cx="7568097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kumimoji="1" lang="en-US" altLang="zh-CN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1</a:t>
            </a:r>
            <a:r>
              <a:rPr kumimoji="1" lang="zh-CN" altLang="en-US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温故而知新：</a:t>
            </a:r>
            <a:r>
              <a:rPr kumimoji="1" lang="en-US" altLang="zh-CN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1.1</a:t>
            </a:r>
            <a:r>
              <a:rPr kumimoji="1" lang="zh-CN" altLang="en-US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金属</a:t>
            </a:r>
            <a:r>
              <a:rPr kumimoji="1" lang="zh-CN" altLang="en-US" sz="36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活动性顺序</a:t>
            </a:r>
            <a:r>
              <a:rPr kumimoji="1" lang="zh-CN" altLang="en-US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表</a:t>
            </a:r>
            <a:endParaRPr kumimoji="1" lang="en-US" altLang="zh-CN" sz="3600" b="1" dirty="0" smtClean="0">
              <a:solidFill>
                <a:schemeClr val="accent4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5758" y="670216"/>
            <a:ext cx="6636107" cy="5847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金属</a:t>
            </a:r>
            <a:r>
              <a:rPr kumimoji="1" lang="zh-CN" altLang="en-US" sz="32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单质的</a:t>
            </a:r>
            <a:r>
              <a:rPr kumimoji="1" lang="zh-CN" altLang="en-US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发现、制备和使用年代</a:t>
            </a:r>
            <a:endParaRPr kumimoji="1" lang="en-US" altLang="zh-CN" sz="3200" b="1" dirty="0">
              <a:solidFill>
                <a:schemeClr val="accent4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 flipV="1">
            <a:off x="685800" y="2133600"/>
            <a:ext cx="0" cy="1066800"/>
          </a:xfrm>
          <a:prstGeom prst="straightConnector1">
            <a:avLst/>
          </a:prstGeom>
          <a:ln w="76200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2590800" y="3785175"/>
            <a:ext cx="0" cy="1091625"/>
          </a:xfrm>
          <a:prstGeom prst="straightConnector1">
            <a:avLst/>
          </a:prstGeom>
          <a:ln w="76200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>
            <a:off x="123967" y="3861375"/>
            <a:ext cx="31141" cy="2006025"/>
          </a:xfrm>
          <a:prstGeom prst="straightConnector1">
            <a:avLst/>
          </a:prstGeom>
          <a:ln w="76200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 flipH="1">
            <a:off x="1371600" y="3861374"/>
            <a:ext cx="19334" cy="1701226"/>
          </a:xfrm>
          <a:prstGeom prst="straightConnector1">
            <a:avLst/>
          </a:prstGeom>
          <a:ln w="76200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 flipV="1">
            <a:off x="1981200" y="2667000"/>
            <a:ext cx="0" cy="533400"/>
          </a:xfrm>
          <a:prstGeom prst="straightConnector1">
            <a:avLst/>
          </a:prstGeom>
          <a:ln w="76200">
            <a:solidFill>
              <a:srgbClr val="00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3762234" y="3785175"/>
            <a:ext cx="28433" cy="2615625"/>
          </a:xfrm>
          <a:prstGeom prst="straightConnector1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>
            <a:off x="4962100" y="3785175"/>
            <a:ext cx="24451" cy="1777425"/>
          </a:xfrm>
          <a:prstGeom prst="straightConnector1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V="1">
            <a:off x="3121643" y="2133600"/>
            <a:ext cx="2558" cy="1066800"/>
          </a:xfrm>
          <a:prstGeom prst="straightConnector1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V="1">
            <a:off x="4262085" y="2667000"/>
            <a:ext cx="2558" cy="535302"/>
          </a:xfrm>
          <a:prstGeom prst="straightConnector1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V="1">
            <a:off x="5566297" y="2133600"/>
            <a:ext cx="2558" cy="1066800"/>
          </a:xfrm>
          <a:prstGeom prst="straightConnector1">
            <a:avLst/>
          </a:prstGeom>
          <a:ln w="762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H="1">
            <a:off x="6296740" y="3746879"/>
            <a:ext cx="14785" cy="965108"/>
          </a:xfrm>
          <a:prstGeom prst="straightConnector1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H="1">
            <a:off x="8716076" y="3759584"/>
            <a:ext cx="14785" cy="965108"/>
          </a:xfrm>
          <a:prstGeom prst="straightConnector1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 flipV="1">
            <a:off x="8227180" y="1322626"/>
            <a:ext cx="5975" cy="1893393"/>
          </a:xfrm>
          <a:prstGeom prst="straightConnector1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H="1">
            <a:off x="7578770" y="3785175"/>
            <a:ext cx="14786" cy="2082225"/>
          </a:xfrm>
          <a:prstGeom prst="straightConnector1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 flipH="1" flipV="1">
            <a:off x="6937755" y="2667000"/>
            <a:ext cx="14786" cy="559225"/>
          </a:xfrm>
          <a:prstGeom prst="straightConnector1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-50042" y="5943600"/>
            <a:ext cx="1371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Davy 1807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1972379" y="4839043"/>
            <a:ext cx="1371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Davy 1812</a:t>
            </a:r>
            <a:endParaRPr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766984" y="5469347"/>
            <a:ext cx="1371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Davy 1807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1336557" y="2361975"/>
            <a:ext cx="1371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Davy 1808</a:t>
            </a:r>
            <a:endParaRPr lang="zh-CN" altLang="en-US" dirty="0"/>
          </a:p>
        </p:txBody>
      </p:sp>
      <p:sp>
        <p:nvSpPr>
          <p:cNvPr id="41" name="文本框 40"/>
          <p:cNvSpPr txBox="1"/>
          <p:nvPr/>
        </p:nvSpPr>
        <p:spPr>
          <a:xfrm>
            <a:off x="152400" y="1777200"/>
            <a:ext cx="13716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Davy 1808</a:t>
            </a:r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7578770" y="431643"/>
            <a:ext cx="1371600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ESP Antonio de Ulloa 1735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6490139" y="1855801"/>
            <a:ext cx="13716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Ancient IND &amp;CHN</a:t>
            </a:r>
          </a:p>
          <a:p>
            <a:r>
              <a:rPr lang="en-US" altLang="zh-CN" dirty="0" smtClean="0"/>
              <a:t>BCE2000</a:t>
            </a:r>
            <a:endParaRPr lang="zh-CN" altLang="en-US" dirty="0"/>
          </a:p>
        </p:txBody>
      </p:sp>
      <p:sp>
        <p:nvSpPr>
          <p:cNvPr id="45" name="文本框 44"/>
          <p:cNvSpPr txBox="1"/>
          <p:nvPr/>
        </p:nvSpPr>
        <p:spPr>
          <a:xfrm>
            <a:off x="7039809" y="5810962"/>
            <a:ext cx="1107493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BC 5000</a:t>
            </a:r>
            <a:endParaRPr lang="zh-CN" altLang="en-US" dirty="0"/>
          </a:p>
        </p:txBody>
      </p:sp>
      <p:sp>
        <p:nvSpPr>
          <p:cNvPr id="47" name="文本框 46"/>
          <p:cNvSpPr txBox="1"/>
          <p:nvPr/>
        </p:nvSpPr>
        <p:spPr>
          <a:xfrm>
            <a:off x="4435217" y="5469347"/>
            <a:ext cx="1267245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Middle East</a:t>
            </a:r>
          </a:p>
          <a:p>
            <a:r>
              <a:rPr lang="en-US" altLang="zh-CN" dirty="0" smtClean="0"/>
              <a:t>BCE 7000</a:t>
            </a:r>
            <a:endParaRPr lang="zh-CN" altLang="en-US" dirty="0"/>
          </a:p>
        </p:txBody>
      </p:sp>
      <p:sp>
        <p:nvSpPr>
          <p:cNvPr id="48" name="文本框 47"/>
          <p:cNvSpPr txBox="1"/>
          <p:nvPr/>
        </p:nvSpPr>
        <p:spPr>
          <a:xfrm>
            <a:off x="5048960" y="1331281"/>
            <a:ext cx="13716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Henry Cavendish 1766</a:t>
            </a:r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3677360" y="2344705"/>
            <a:ext cx="1371600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Around BC 3500</a:t>
            </a:r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3218811" y="6368534"/>
            <a:ext cx="1144349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BC 5000</a:t>
            </a:r>
            <a:endParaRPr lang="zh-CN" altLang="en-US" dirty="0"/>
          </a:p>
        </p:txBody>
      </p:sp>
      <p:sp>
        <p:nvSpPr>
          <p:cNvPr id="51" name="文本框 50"/>
          <p:cNvSpPr txBox="1"/>
          <p:nvPr/>
        </p:nvSpPr>
        <p:spPr>
          <a:xfrm>
            <a:off x="2539760" y="1338183"/>
            <a:ext cx="1534818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Rasaratna Samuccaya </a:t>
            </a:r>
          </a:p>
          <a:p>
            <a:r>
              <a:rPr lang="en-US" altLang="zh-CN" dirty="0" smtClean="0"/>
              <a:t>IND   800</a:t>
            </a:r>
            <a:endParaRPr lang="zh-CN" altLang="en-US" dirty="0"/>
          </a:p>
        </p:txBody>
      </p:sp>
      <p:sp>
        <p:nvSpPr>
          <p:cNvPr id="52" name="文本框 51"/>
          <p:cNvSpPr txBox="1"/>
          <p:nvPr/>
        </p:nvSpPr>
        <p:spPr>
          <a:xfrm>
            <a:off x="5742872" y="4730964"/>
            <a:ext cx="1267245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Middle East</a:t>
            </a:r>
          </a:p>
          <a:p>
            <a:r>
              <a:rPr lang="en-US" altLang="zh-CN" dirty="0" smtClean="0"/>
              <a:t>BC </a:t>
            </a:r>
            <a:r>
              <a:rPr lang="en-US" altLang="zh-CN" dirty="0"/>
              <a:t>9</a:t>
            </a:r>
            <a:r>
              <a:rPr lang="en-US" altLang="zh-CN" dirty="0" smtClean="0"/>
              <a:t>000</a:t>
            </a:r>
            <a:endParaRPr lang="zh-CN" altLang="en-US" dirty="0"/>
          </a:p>
        </p:txBody>
      </p:sp>
      <p:sp>
        <p:nvSpPr>
          <p:cNvPr id="54" name="文本框 53"/>
          <p:cNvSpPr txBox="1"/>
          <p:nvPr/>
        </p:nvSpPr>
        <p:spPr>
          <a:xfrm>
            <a:off x="7889265" y="4693267"/>
            <a:ext cx="1267245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Middle East</a:t>
            </a:r>
          </a:p>
          <a:p>
            <a:r>
              <a:rPr lang="en-US" altLang="zh-CN" dirty="0" smtClean="0"/>
              <a:t>BCE 6000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221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62758" y="979524"/>
            <a:ext cx="7994176" cy="9541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地壳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中含量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由多到少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的元素</a:t>
            </a:r>
            <a:r>
              <a:rPr lang="zh-CN" altLang="en-US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是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/>
            </a:r>
            <a:b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zh-CN" altLang="en-US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含量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最多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金属</a:t>
            </a:r>
            <a:r>
              <a:rPr lang="zh-CN" altLang="en-US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元素是：</a:t>
            </a: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3075" name="Picture 3" descr="地壳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73237" y="2018845"/>
            <a:ext cx="5257800" cy="4768702"/>
          </a:xfrm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122862" y="894309"/>
            <a:ext cx="2057400" cy="519112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CC"/>
                </a:solidFill>
                <a:latin typeface="Times New Roman" panose="02020603050405020304" pitchFamily="18" charset="0"/>
                <a:ea typeface="楷体_GB2312" pitchFamily="49" charset="-122"/>
              </a:rPr>
              <a:t>氧、硅、铝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402137" y="1456577"/>
            <a:ext cx="720725" cy="519112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CC"/>
                </a:solidFill>
                <a:latin typeface="Times New Roman" panose="02020603050405020304" pitchFamily="18" charset="0"/>
                <a:ea typeface="楷体_GB2312" pitchFamily="49" charset="-122"/>
              </a:rPr>
              <a:t>铝</a:t>
            </a:r>
          </a:p>
        </p:txBody>
      </p:sp>
      <p:sp>
        <p:nvSpPr>
          <p:cNvPr id="9" name="矩形 8"/>
          <p:cNvSpPr/>
          <p:nvPr/>
        </p:nvSpPr>
        <p:spPr>
          <a:xfrm>
            <a:off x="-20472" y="29570"/>
            <a:ext cx="7568097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kumimoji="1" lang="en-US" altLang="zh-CN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1</a:t>
            </a:r>
            <a:r>
              <a:rPr kumimoji="1" lang="zh-CN" altLang="en-US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温故而知新：</a:t>
            </a:r>
            <a:r>
              <a:rPr kumimoji="1" lang="en-US" altLang="zh-CN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1.2</a:t>
            </a:r>
            <a:r>
              <a:rPr kumimoji="1" lang="zh-CN" altLang="en-US" sz="36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地壳中元素的含量</a:t>
            </a:r>
            <a:endParaRPr kumimoji="1" lang="en-US" altLang="zh-CN" sz="3600" b="1" dirty="0" smtClean="0">
              <a:solidFill>
                <a:schemeClr val="accent4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07660" y="866100"/>
            <a:ext cx="5990346" cy="15359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6987" y="51594"/>
            <a:ext cx="8507413" cy="685800"/>
          </a:xfrm>
          <a:solidFill>
            <a:srgbClr val="FFFF00"/>
          </a:solidFill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kumimoji="1" lang="en-US" altLang="zh-CN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2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、金属有哪些共同的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物理性质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和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化学性质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？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310265" y="1387850"/>
            <a:ext cx="2155280" cy="627063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>
              <a:buFontTx/>
              <a:buNone/>
            </a:pPr>
            <a:r>
              <a:rPr lang="en-US" altLang="zh-CN" sz="2800" b="1" dirty="0" smtClean="0">
                <a:solidFill>
                  <a:schemeClr val="accent4"/>
                </a:solidFill>
              </a:rPr>
              <a:t>2.1</a:t>
            </a:r>
            <a:r>
              <a:rPr lang="zh-CN" altLang="en-US" sz="2800" b="1" dirty="0" smtClean="0">
                <a:solidFill>
                  <a:schemeClr val="accent4"/>
                </a:solidFill>
              </a:rPr>
              <a:t>物理性质</a:t>
            </a:r>
            <a:endParaRPr kumimoji="1"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829000" y="894806"/>
            <a:ext cx="1669006" cy="51911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 smtClean="0">
                <a:solidFill>
                  <a:srgbClr val="FF0000"/>
                </a:solidFill>
                <a:ea typeface="楷体_GB2312" pitchFamily="49" charset="-122"/>
                <a:cs typeface="Arial" panose="020B0604020202020204" pitchFamily="34" charset="0"/>
              </a:rPr>
              <a:t>金属光泽</a:t>
            </a:r>
            <a:endParaRPr kumimoji="1" lang="zh-CN" altLang="en-US" sz="2800" b="1" dirty="0">
              <a:solidFill>
                <a:srgbClr val="FF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507660" y="1882952"/>
            <a:ext cx="1317432" cy="519113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 smtClean="0">
                <a:solidFill>
                  <a:srgbClr val="FF0000"/>
                </a:solidFill>
                <a:ea typeface="楷体_GB2312" pitchFamily="49" charset="-122"/>
                <a:cs typeface="Arial" panose="020B0604020202020204" pitchFamily="34" charset="0"/>
              </a:rPr>
              <a:t>导电性</a:t>
            </a:r>
            <a:endParaRPr kumimoji="1" lang="zh-CN" altLang="en-US" sz="2800" b="1" dirty="0">
              <a:solidFill>
                <a:srgbClr val="FF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4854967" y="1872537"/>
            <a:ext cx="1358707" cy="51911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 smtClean="0">
                <a:solidFill>
                  <a:srgbClr val="FF0000"/>
                </a:solidFill>
                <a:ea typeface="楷体_GB2312" pitchFamily="49" charset="-122"/>
                <a:cs typeface="Arial" panose="020B0604020202020204" pitchFamily="34" charset="0"/>
              </a:rPr>
              <a:t>导热性</a:t>
            </a:r>
            <a:endParaRPr kumimoji="1" lang="zh-CN" altLang="en-US" sz="2800" b="1" dirty="0">
              <a:solidFill>
                <a:srgbClr val="FF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7202606" y="1878403"/>
            <a:ext cx="1295400" cy="5191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>
                <a:solidFill>
                  <a:srgbClr val="FF0000"/>
                </a:solidFill>
                <a:ea typeface="楷体_GB2312" pitchFamily="49" charset="-122"/>
                <a:cs typeface="Arial" panose="020B0604020202020204" pitchFamily="34" charset="0"/>
              </a:rPr>
              <a:t>延展性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507660" y="1013339"/>
            <a:ext cx="2027237" cy="519113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chemeClr val="tx2"/>
                </a:solidFill>
                <a:ea typeface="楷体_GB2312" pitchFamily="49" charset="-122"/>
              </a:rPr>
              <a:t>大多是</a:t>
            </a:r>
            <a:r>
              <a:rPr lang="zh-CN" altLang="en-US" sz="2800" b="1" dirty="0" smtClean="0">
                <a:solidFill>
                  <a:srgbClr val="FF0000"/>
                </a:solidFill>
                <a:ea typeface="楷体_GB2312" pitchFamily="49" charset="-122"/>
              </a:rPr>
              <a:t>固体</a:t>
            </a:r>
            <a:endParaRPr lang="zh-CN" altLang="en-US" sz="2800" b="1" dirty="0">
              <a:solidFill>
                <a:schemeClr val="tx2"/>
              </a:solidFill>
              <a:ea typeface="楷体_GB2312" pitchFamily="49" charset="-122"/>
            </a:endParaRPr>
          </a:p>
        </p:txBody>
      </p:sp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33" y="3052521"/>
            <a:ext cx="4661257" cy="3805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4953000" y="3145424"/>
            <a:ext cx="3111104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 smtClean="0">
                <a:solidFill>
                  <a:srgbClr val="FF0000"/>
                </a:solidFill>
                <a:ea typeface="楷体_GB2312" pitchFamily="49" charset="-122"/>
              </a:rPr>
              <a:t>金属钠的物理性质</a:t>
            </a:r>
            <a:endParaRPr kumimoji="1" lang="zh-CN" altLang="en-US" sz="28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4648200" y="3668644"/>
            <a:ext cx="3986907" cy="138499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质软</a:t>
            </a:r>
            <a:r>
              <a:rPr kumimoji="1"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(</a:t>
            </a:r>
            <a:r>
              <a:rPr kumimoji="1"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硬度小</a:t>
            </a:r>
            <a:r>
              <a:rPr kumimoji="1" lang="en-US" altLang="zh-CN" sz="2800" b="1" dirty="0">
                <a:solidFill>
                  <a:srgbClr val="000000"/>
                </a:solidFill>
                <a:ea typeface="楷体_GB2312" pitchFamily="49" charset="-122"/>
              </a:rPr>
              <a:t>)</a:t>
            </a:r>
            <a:r>
              <a:rPr kumimoji="1" lang="zh-CN" altLang="en-US" sz="2800" b="1" dirty="0">
                <a:solidFill>
                  <a:srgbClr val="000000"/>
                </a:solidFill>
                <a:ea typeface="楷体_GB2312" pitchFamily="49" charset="-122"/>
              </a:rPr>
              <a:t>、密度比煤油大、银白色有金属光泽的固体。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 animBg="1"/>
      <p:bldP spid="14343" grpId="0" animBg="1"/>
      <p:bldP spid="14344" grpId="0" animBg="1"/>
      <p:bldP spid="14345" grpId="0" animBg="1"/>
      <p:bldP spid="20" grpId="0" animBg="1" autoUpdateAnimBg="0"/>
      <p:bldP spid="21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9" y="4092575"/>
            <a:ext cx="4419600" cy="193620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582" y="608463"/>
            <a:ext cx="3934207" cy="321404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36394" y="0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钠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182" y="152400"/>
            <a:ext cx="2193170" cy="64237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443678" y="1108145"/>
            <a:ext cx="2517582" cy="5632311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252525"/>
                </a:solidFill>
              </a:rPr>
              <a:t>Kerosene is a thin, clear liquid formed from </a:t>
            </a:r>
            <a:endParaRPr lang="en-US" altLang="zh-CN" dirty="0" smtClean="0">
              <a:solidFill>
                <a:srgbClr val="252525"/>
              </a:solidFill>
            </a:endParaRPr>
          </a:p>
          <a:p>
            <a:r>
              <a:rPr lang="en-US" altLang="zh-CN" dirty="0" smtClean="0">
                <a:solidFill>
                  <a:srgbClr val="252525"/>
                </a:solidFill>
              </a:rPr>
              <a:t>hydrocarbons </a:t>
            </a:r>
            <a:r>
              <a:rPr lang="en-US" altLang="zh-CN" dirty="0">
                <a:solidFill>
                  <a:srgbClr val="252525"/>
                </a:solidFill>
              </a:rPr>
              <a:t>obtained from the </a:t>
            </a:r>
            <a:r>
              <a:rPr lang="en-US" altLang="zh-CN" dirty="0">
                <a:solidFill>
                  <a:srgbClr val="0B0080"/>
                </a:solidFill>
              </a:rPr>
              <a:t>fractional distillation</a:t>
            </a:r>
            <a:r>
              <a:rPr lang="en-US" altLang="zh-CN" dirty="0">
                <a:solidFill>
                  <a:srgbClr val="252525"/>
                </a:solidFill>
              </a:rPr>
              <a:t> </a:t>
            </a:r>
            <a:endParaRPr lang="en-US" altLang="zh-CN" dirty="0" smtClean="0">
              <a:solidFill>
                <a:srgbClr val="252525"/>
              </a:solidFill>
            </a:endParaRPr>
          </a:p>
          <a:p>
            <a:r>
              <a:rPr lang="en-US" altLang="zh-CN" dirty="0" smtClean="0">
                <a:solidFill>
                  <a:srgbClr val="252525"/>
                </a:solidFill>
              </a:rPr>
              <a:t>of</a:t>
            </a:r>
            <a:r>
              <a:rPr lang="en-US" altLang="zh-CN" dirty="0">
                <a:solidFill>
                  <a:srgbClr val="252525"/>
                </a:solidFill>
              </a:rPr>
              <a:t> </a:t>
            </a:r>
            <a:r>
              <a:rPr lang="en-US" altLang="zh-CN" dirty="0">
                <a:solidFill>
                  <a:srgbClr val="0B0080"/>
                </a:solidFill>
              </a:rPr>
              <a:t>petroleum</a:t>
            </a:r>
            <a:r>
              <a:rPr lang="en-US" altLang="zh-CN" dirty="0">
                <a:solidFill>
                  <a:srgbClr val="252525"/>
                </a:solidFill>
              </a:rPr>
              <a:t> between 150 °</a:t>
            </a:r>
            <a:r>
              <a:rPr lang="en-US" altLang="zh-CN" dirty="0">
                <a:solidFill>
                  <a:srgbClr val="0B0080"/>
                </a:solidFill>
              </a:rPr>
              <a:t>C</a:t>
            </a:r>
            <a:r>
              <a:rPr lang="en-US" altLang="zh-CN" dirty="0">
                <a:solidFill>
                  <a:srgbClr val="252525"/>
                </a:solidFill>
              </a:rPr>
              <a:t> and 275 °C</a:t>
            </a:r>
            <a:r>
              <a:rPr lang="en-US" altLang="zh-CN" dirty="0" smtClean="0">
                <a:solidFill>
                  <a:srgbClr val="252525"/>
                </a:solidFill>
              </a:rPr>
              <a:t>,</a:t>
            </a:r>
          </a:p>
          <a:p>
            <a:r>
              <a:rPr lang="en-US" altLang="zh-CN" dirty="0" smtClean="0">
                <a:solidFill>
                  <a:srgbClr val="252525"/>
                </a:solidFill>
              </a:rPr>
              <a:t> </a:t>
            </a:r>
            <a:r>
              <a:rPr lang="en-US" altLang="zh-CN" dirty="0">
                <a:solidFill>
                  <a:srgbClr val="252525"/>
                </a:solidFill>
              </a:rPr>
              <a:t>resulting in a mixture with a </a:t>
            </a:r>
            <a:r>
              <a:rPr lang="en-US" altLang="zh-CN" dirty="0">
                <a:solidFill>
                  <a:srgbClr val="0B0080"/>
                </a:solidFill>
              </a:rPr>
              <a:t>density</a:t>
            </a:r>
            <a:r>
              <a:rPr lang="en-US" altLang="zh-CN" dirty="0">
                <a:solidFill>
                  <a:srgbClr val="252525"/>
                </a:solidFill>
              </a:rPr>
              <a:t> of 0.78–0.81 </a:t>
            </a:r>
            <a:r>
              <a:rPr lang="en-US" altLang="zh-CN" dirty="0" smtClean="0">
                <a:solidFill>
                  <a:srgbClr val="252525"/>
                </a:solidFill>
              </a:rPr>
              <a:t>g/cm</a:t>
            </a:r>
            <a:r>
              <a:rPr lang="en-US" altLang="zh-CN" baseline="30000" dirty="0" smtClean="0">
                <a:solidFill>
                  <a:srgbClr val="252525"/>
                </a:solidFill>
              </a:rPr>
              <a:t>3</a:t>
            </a:r>
          </a:p>
          <a:p>
            <a:r>
              <a:rPr lang="en-US" altLang="zh-CN" dirty="0">
                <a:solidFill>
                  <a:srgbClr val="252525"/>
                </a:solidFill>
              </a:rPr>
              <a:t> composed of carbon chains that typically </a:t>
            </a:r>
            <a:r>
              <a:rPr lang="en-US" altLang="zh-CN" dirty="0" smtClean="0">
                <a:solidFill>
                  <a:srgbClr val="252525"/>
                </a:solidFill>
              </a:rPr>
              <a:t>contain</a:t>
            </a:r>
          </a:p>
          <a:p>
            <a:r>
              <a:rPr lang="en-US" altLang="zh-CN" dirty="0" smtClean="0">
                <a:solidFill>
                  <a:srgbClr val="252525"/>
                </a:solidFill>
              </a:rPr>
              <a:t> </a:t>
            </a:r>
            <a:r>
              <a:rPr lang="en-US" altLang="zh-CN" dirty="0">
                <a:solidFill>
                  <a:srgbClr val="252525"/>
                </a:solidFill>
              </a:rPr>
              <a:t>between 6 and 16 </a:t>
            </a:r>
            <a:r>
              <a:rPr lang="en-US" altLang="zh-CN" dirty="0">
                <a:solidFill>
                  <a:srgbClr val="0B0080"/>
                </a:solidFill>
              </a:rPr>
              <a:t>carbon</a:t>
            </a:r>
            <a:r>
              <a:rPr lang="en-US" altLang="zh-CN" dirty="0">
                <a:solidFill>
                  <a:srgbClr val="252525"/>
                </a:solidFill>
              </a:rPr>
              <a:t> </a:t>
            </a:r>
            <a:r>
              <a:rPr lang="en-US" altLang="zh-CN" dirty="0">
                <a:solidFill>
                  <a:srgbClr val="0B0080"/>
                </a:solidFill>
              </a:rPr>
              <a:t>atoms</a:t>
            </a:r>
            <a:r>
              <a:rPr lang="en-US" altLang="zh-CN" dirty="0">
                <a:solidFill>
                  <a:srgbClr val="252525"/>
                </a:solidFill>
              </a:rPr>
              <a:t> per </a:t>
            </a:r>
            <a:r>
              <a:rPr lang="en-US" altLang="zh-CN" dirty="0">
                <a:solidFill>
                  <a:srgbClr val="0B0080"/>
                </a:solidFill>
              </a:rPr>
              <a:t>molecule</a:t>
            </a:r>
            <a:r>
              <a:rPr lang="en-US" altLang="zh-CN" dirty="0" smtClean="0">
                <a:solidFill>
                  <a:srgbClr val="252525"/>
                </a:solidFill>
              </a:rPr>
              <a:t>.</a:t>
            </a:r>
          </a:p>
          <a:p>
            <a:r>
              <a:rPr lang="en-US" altLang="zh-CN" dirty="0" smtClean="0">
                <a:solidFill>
                  <a:srgbClr val="252525"/>
                </a:solidFill>
              </a:rPr>
              <a:t>It </a:t>
            </a:r>
            <a:r>
              <a:rPr lang="en-US" altLang="zh-CN" dirty="0">
                <a:solidFill>
                  <a:srgbClr val="252525"/>
                </a:solidFill>
              </a:rPr>
              <a:t>is miscible in petroleum solvents but </a:t>
            </a:r>
            <a:r>
              <a:rPr lang="en-US" altLang="zh-CN" dirty="0">
                <a:solidFill>
                  <a:srgbClr val="0B0080"/>
                </a:solidFill>
              </a:rPr>
              <a:t>immiscible</a:t>
            </a:r>
            <a:r>
              <a:rPr lang="en-US" altLang="zh-CN" dirty="0">
                <a:solidFill>
                  <a:srgbClr val="252525"/>
                </a:solidFill>
              </a:rPr>
              <a:t> in water.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647771" y="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煤油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762312" y="4079726"/>
            <a:ext cx="6814679" cy="1754326"/>
          </a:xfrm>
          <a:prstGeom prst="rect">
            <a:avLst/>
          </a:prstGeom>
          <a:solidFill>
            <a:srgbClr val="FFFF00"/>
          </a:solidFill>
          <a:ln w="4445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kumimoji="1"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钠必须保存在隔绝空气（和水）环境中，实验室将钠保存在煤油或石蜡</a:t>
            </a:r>
            <a:r>
              <a:rPr kumimoji="1"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中。</a:t>
            </a:r>
            <a:endParaRPr kumimoji="1"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9" name="Picture 7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926" y="15922"/>
            <a:ext cx="3033726" cy="389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817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6987" y="51594"/>
            <a:ext cx="8507413" cy="685800"/>
          </a:xfrm>
          <a:solidFill>
            <a:srgbClr val="FFFF00"/>
          </a:solidFill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kumimoji="1" lang="en-US" altLang="zh-CN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2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、金属有哪些共同的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物理性质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和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化学性质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？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6987" y="737394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5682124" y="816630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2.2.1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</a:t>
            </a:r>
            <a:r>
              <a:rPr kumimoji="1" lang="zh-CN" altLang="en-US" sz="2800" b="1" dirty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氧气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645812"/>
              </p:ext>
            </p:extLst>
          </p:nvPr>
        </p:nvGraphicFramePr>
        <p:xfrm>
          <a:off x="26985" y="1335742"/>
          <a:ext cx="9117015" cy="518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9015"/>
                <a:gridCol w="1676400"/>
                <a:gridCol w="1752600"/>
                <a:gridCol w="1605597"/>
                <a:gridCol w="1823403"/>
              </a:tblGrid>
              <a:tr h="1036320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钠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镁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铝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铁</a:t>
                      </a:r>
                      <a:endParaRPr lang="zh-CN" altLang="en-US" sz="3200" dirty="0"/>
                    </a:p>
                  </a:txBody>
                  <a:tcPr/>
                </a:tc>
              </a:tr>
              <a:tr h="103632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空气中放置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103632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空气中点燃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CN" altLang="en-US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Times New Roman" pitchFamily="18" charset="0"/>
                        <a:ea typeface="黑体" pitchFamily="49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103632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氧气中点燃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03632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化学方程式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771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6987" y="51594"/>
            <a:ext cx="8507413" cy="685800"/>
          </a:xfrm>
          <a:solidFill>
            <a:srgbClr val="FFFF00"/>
          </a:solidFill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kumimoji="1" lang="en-US" altLang="zh-CN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2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、金属有哪些共同的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物理性质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和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化学性质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？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6987" y="737394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5682124" y="816630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2.2.1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</a:t>
            </a:r>
            <a:r>
              <a:rPr kumimoji="1" lang="zh-CN" altLang="en-US" sz="2800" b="1" dirty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氧气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89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6987" y="51594"/>
            <a:ext cx="8507413" cy="685800"/>
          </a:xfrm>
          <a:solidFill>
            <a:srgbClr val="FFFF00"/>
          </a:solidFill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kumimoji="1" lang="en-US" altLang="zh-CN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2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、金属有哪些共同的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物理性质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和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化学性质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？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6987" y="737394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5682124" y="816630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2.2.1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</a:t>
            </a:r>
            <a:r>
              <a:rPr kumimoji="1" lang="zh-CN" altLang="en-US" sz="2800" b="1" dirty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氧气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230779"/>
              </p:ext>
            </p:extLst>
          </p:nvPr>
        </p:nvGraphicFramePr>
        <p:xfrm>
          <a:off x="26985" y="1419086"/>
          <a:ext cx="9117015" cy="56127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15"/>
                <a:gridCol w="2133600"/>
                <a:gridCol w="2057400"/>
                <a:gridCol w="1981200"/>
                <a:gridCol w="1905000"/>
              </a:tblGrid>
              <a:tr h="537458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钠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镁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铝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铁</a:t>
                      </a:r>
                      <a:endParaRPr lang="zh-CN" altLang="en-US" sz="2000" dirty="0"/>
                    </a:p>
                  </a:txBody>
                  <a:tcPr/>
                </a:tc>
              </a:tr>
              <a:tr h="978429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空气中放置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小刀切开，表面迅速变暗，失去金属光泽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缓慢氧化，致密氧化膜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dirty="0" smtClean="0"/>
                        <a:t>缓慢氧化，致密氧化膜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dirty="0" smtClean="0"/>
                        <a:t>缓慢氧化，形成铁锈</a:t>
                      </a:r>
                      <a:endParaRPr lang="zh-CN" altLang="en-US" sz="2000" dirty="0"/>
                    </a:p>
                  </a:txBody>
                  <a:tcPr/>
                </a:tc>
              </a:tr>
              <a:tr h="1237425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空气中点燃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先熔化成小球，后燃烧产生黄色火焰，生成淡黄色固体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剧烈燃烧，发出耀眼白光，放出大量热，生成白色固体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卷缩、变暗，失去光泽，发红，融化而不滴落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  <a:tr h="1237425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氧气中点燃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剧烈燃烧，火星四射，放出大量的热，生成黑色固体</a:t>
                      </a:r>
                      <a:endParaRPr lang="zh-CN" altLang="en-US" sz="2000" dirty="0"/>
                    </a:p>
                  </a:txBody>
                  <a:tcPr/>
                </a:tc>
              </a:tr>
              <a:tr h="1448177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化学方程式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992312" y="5621140"/>
            <a:ext cx="2102692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en-US" altLang="zh-CN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 </a:t>
            </a:r>
            <a:r>
              <a:rPr kumimoji="1" lang="en-US" altLang="zh-CN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4Na+O</a:t>
            </a:r>
            <a:r>
              <a:rPr kumimoji="1" lang="en-US" altLang="zh-CN" sz="2000" b="1" baseline="-25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2</a:t>
            </a:r>
            <a:r>
              <a:rPr kumimoji="1" lang="en-US" altLang="zh-CN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=2Na</a:t>
            </a:r>
            <a:r>
              <a:rPr kumimoji="1" lang="en-US" altLang="zh-CN" sz="2000" b="1" baseline="-25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2</a:t>
            </a:r>
            <a:r>
              <a:rPr kumimoji="1" lang="en-US" altLang="zh-CN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O</a:t>
            </a:r>
            <a:endParaRPr kumimoji="1" lang="zh-CN" altLang="en-US" sz="20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837" y="6255544"/>
            <a:ext cx="2281642" cy="60245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0800" y="6081703"/>
            <a:ext cx="2590800" cy="41095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5572670"/>
            <a:ext cx="2619388" cy="4365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0825" y="6431824"/>
            <a:ext cx="2853175" cy="51820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0825" y="6026944"/>
            <a:ext cx="283845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2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-11373" y="659323"/>
            <a:ext cx="2305050" cy="75088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kumimoji="1"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科学探究：</a:t>
            </a:r>
          </a:p>
        </p:txBody>
      </p:sp>
      <p:pic>
        <p:nvPicPr>
          <p:cNvPr id="11267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75" y="0"/>
            <a:ext cx="3209925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-11375" y="1378365"/>
            <a:ext cx="5945449" cy="13350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kumimoji="1"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现象</a:t>
            </a:r>
            <a:r>
              <a:rPr kumimoji="1"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：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铝箔熔化，表面失去光泽，熔化的铝并不滴落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236788" y="659323"/>
            <a:ext cx="2209800" cy="75088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kumimoji="1"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加热铝箔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-11374" y="9156"/>
            <a:ext cx="4553211" cy="64633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铝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与氧气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反应的探讨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-10235" y="3015700"/>
            <a:ext cx="2160588" cy="6688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kumimoji="1"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资料卡片：</a:t>
            </a:r>
            <a:endParaRPr kumimoji="1"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  <a:ea typeface="楷体_GB2312" pitchFamily="49" charset="-122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-32982" y="4878803"/>
            <a:ext cx="8811527" cy="946150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应用：</a:t>
            </a: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铝的氧化膜</a:t>
            </a:r>
            <a:r>
              <a:rPr lang="en-US" altLang="zh-CN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----</a:t>
            </a: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采用化学方法对铝表面的氧化膜进行处理，得到应有更广泛的金属材料。</a:t>
            </a:r>
          </a:p>
        </p:txBody>
      </p:sp>
      <p:sp>
        <p:nvSpPr>
          <p:cNvPr id="2" name="矩形 1"/>
          <p:cNvSpPr/>
          <p:nvPr/>
        </p:nvSpPr>
        <p:spPr>
          <a:xfrm>
            <a:off x="-15922" y="3585147"/>
            <a:ext cx="6651180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熔点：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Al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：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660 </a:t>
            </a:r>
            <a:r>
              <a:rPr kumimoji="1"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℃ 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，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</a:rPr>
              <a:t>Al</a:t>
            </a:r>
            <a:r>
              <a:rPr kumimoji="1" lang="en-US" altLang="zh-CN" sz="3200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</a:rPr>
              <a:t>O</a:t>
            </a:r>
            <a:r>
              <a:rPr kumimoji="1" lang="en-US" altLang="zh-CN" sz="3200" b="1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</a:rPr>
              <a:t>：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2050℃</a:t>
            </a:r>
            <a:endParaRPr lang="zh-CN" altLang="en-US" sz="320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 autoUpdateAnimBg="0"/>
      <p:bldP spid="11272" grpId="0" animBg="1" autoUpdateAnimBg="0"/>
      <p:bldP spid="11273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8643938" cy="1643063"/>
          </a:xfrm>
          <a:prstGeom prst="roundRect">
            <a:avLst/>
          </a:pr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zh-CN" altLang="en-US" sz="36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思考与交流</a:t>
            </a:r>
            <a:r>
              <a:rPr lang="en-US" altLang="zh-CN" sz="36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1</a:t>
            </a:r>
            <a:r>
              <a:rPr lang="zh-CN" altLang="en-US" sz="36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、</a:t>
            </a:r>
            <a:r>
              <a:rPr lang="zh-CN" altLang="en-US" sz="3600" b="1" spc="50" dirty="0">
                <a:ln w="12700">
                  <a:noFill/>
                  <a:prstDash val="solid"/>
                </a:ln>
                <a:solidFill>
                  <a:srgbClr val="0000FF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铝的化学性质比铁活泼，为什么我们通常看到铁生锈，而没有看到铝生锈？</a:t>
            </a:r>
          </a:p>
        </p:txBody>
      </p:sp>
      <p:sp>
        <p:nvSpPr>
          <p:cNvPr id="5" name="标题 3"/>
          <p:cNvSpPr txBox="1">
            <a:spLocks/>
          </p:cNvSpPr>
          <p:nvPr/>
        </p:nvSpPr>
        <p:spPr>
          <a:xfrm>
            <a:off x="0" y="1905000"/>
            <a:ext cx="8991600" cy="1857375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500" b="1" dirty="0">
                <a:solidFill>
                  <a:srgbClr val="07070B"/>
                </a:solidFill>
              </a:rPr>
              <a:t>铝在空气中与氧气反应，使其表面生成了一层致密的氧化膜从而阻止里层的铝进一步被氧化，所以铝本身有良好的抗腐蚀功能，而铁在潮湿的空气中易生锈，即疏松的铁锈不能阻止里层的铁继续被氧化，所以铁器要涂漆防止</a:t>
            </a:r>
            <a:r>
              <a:rPr lang="zh-CN" altLang="en-US" sz="2500" b="1" dirty="0" smtClean="0">
                <a:solidFill>
                  <a:srgbClr val="07070B"/>
                </a:solidFill>
              </a:rPr>
              <a:t>生锈。</a:t>
            </a:r>
            <a:endParaRPr lang="zh-CN" altLang="en-US" sz="2500" b="1" dirty="0"/>
          </a:p>
        </p:txBody>
      </p:sp>
      <p:sp>
        <p:nvSpPr>
          <p:cNvPr id="8" name="标题 3"/>
          <p:cNvSpPr txBox="1">
            <a:spLocks/>
          </p:cNvSpPr>
          <p:nvPr/>
        </p:nvSpPr>
        <p:spPr>
          <a:xfrm>
            <a:off x="36394" y="3881437"/>
            <a:ext cx="8955206" cy="1428750"/>
          </a:xfrm>
          <a:prstGeom prst="roundRect">
            <a:avLst/>
          </a:prstGeom>
          <a:noFill/>
          <a:ln w="25400" cap="flat" cmpd="sng" algn="ctr">
            <a:solidFill>
              <a:srgbClr val="00B0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3600" b="1" cap="small" dirty="0">
                <a:solidFill>
                  <a:srgbClr val="FF0000"/>
                </a:solidFill>
              </a:rPr>
              <a:t>思考与交流</a:t>
            </a:r>
            <a:r>
              <a:rPr lang="en-US" altLang="zh-CN" sz="3600" b="1" cap="small" dirty="0">
                <a:solidFill>
                  <a:srgbClr val="FF0000"/>
                </a:solidFill>
              </a:rPr>
              <a:t>2</a:t>
            </a:r>
            <a:r>
              <a:rPr lang="zh-CN" altLang="en-US" sz="3600" b="1" cap="small" dirty="0" smtClean="0">
                <a:solidFill>
                  <a:srgbClr val="FF0000"/>
                </a:solidFill>
              </a:rPr>
              <a:t>、</a:t>
            </a:r>
            <a:r>
              <a:rPr lang="zh-CN" altLang="en-US" sz="3600" b="1" cap="small" dirty="0" smtClean="0">
                <a:solidFill>
                  <a:srgbClr val="0000FF"/>
                </a:solidFill>
              </a:rPr>
              <a:t>为什么</a:t>
            </a:r>
            <a:r>
              <a:rPr lang="zh-CN" altLang="en-US" sz="3600" b="1" cap="small" dirty="0">
                <a:solidFill>
                  <a:srgbClr val="0000FF"/>
                </a:solidFill>
              </a:rPr>
              <a:t>不宜用钢刷擦洗铝制餐具呢？</a:t>
            </a:r>
          </a:p>
        </p:txBody>
      </p:sp>
      <p:sp>
        <p:nvSpPr>
          <p:cNvPr id="9" name="标题 3"/>
          <p:cNvSpPr txBox="1">
            <a:spLocks/>
          </p:cNvSpPr>
          <p:nvPr/>
        </p:nvSpPr>
        <p:spPr>
          <a:xfrm>
            <a:off x="58429" y="5429249"/>
            <a:ext cx="9085571" cy="1428750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800" b="1" cap="small" dirty="0">
                <a:solidFill>
                  <a:srgbClr val="07070B"/>
                </a:solidFill>
              </a:rPr>
              <a:t>若用钢刷擦洗铝制品，容易把氧化膜除掉，从而起不到保护作用</a:t>
            </a:r>
          </a:p>
        </p:txBody>
      </p:sp>
    </p:spTree>
    <p:extLst>
      <p:ext uri="{BB962C8B-B14F-4D97-AF65-F5344CB8AC3E}">
        <p14:creationId xmlns:p14="http://schemas.microsoft.com/office/powerpoint/2010/main" val="215766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36513" y="2133600"/>
            <a:ext cx="9144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K  Ca  Na  Mg  Al  Zn  Fe  Sn  Pb  (H)  Cu  Hg  Ag  Pt  Au</a:t>
            </a:r>
          </a:p>
        </p:txBody>
      </p:sp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323850" y="765175"/>
            <a:ext cx="79914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讨论：金属与氧气反应的规律</a:t>
            </a:r>
          </a:p>
        </p:txBody>
      </p:sp>
      <p:sp>
        <p:nvSpPr>
          <p:cNvPr id="40966" name="AutoShape 6"/>
          <p:cNvSpPr>
            <a:spLocks/>
          </p:cNvSpPr>
          <p:nvPr/>
        </p:nvSpPr>
        <p:spPr bwMode="auto">
          <a:xfrm rot="-5400000">
            <a:off x="717550" y="2249488"/>
            <a:ext cx="381000" cy="1143000"/>
          </a:xfrm>
          <a:prstGeom prst="leftBrace">
            <a:avLst>
              <a:gd name="adj1" fmla="val 25000"/>
              <a:gd name="adj2" fmla="val 5000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40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40967" name="AutoShape 7"/>
          <p:cNvSpPr>
            <a:spLocks/>
          </p:cNvSpPr>
          <p:nvPr/>
        </p:nvSpPr>
        <p:spPr bwMode="auto">
          <a:xfrm rot="-5400000">
            <a:off x="3409950" y="1350963"/>
            <a:ext cx="381000" cy="2952750"/>
          </a:xfrm>
          <a:prstGeom prst="leftBrace">
            <a:avLst>
              <a:gd name="adj1" fmla="val 64583"/>
              <a:gd name="adj2" fmla="val 5000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40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40968" name="AutoShape 8"/>
          <p:cNvSpPr>
            <a:spLocks/>
          </p:cNvSpPr>
          <p:nvPr/>
        </p:nvSpPr>
        <p:spPr bwMode="auto">
          <a:xfrm rot="-5400000">
            <a:off x="8251032" y="2448719"/>
            <a:ext cx="381000" cy="757237"/>
          </a:xfrm>
          <a:prstGeom prst="leftBrace">
            <a:avLst>
              <a:gd name="adj1" fmla="val 16562"/>
              <a:gd name="adj2" fmla="val 5000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40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40969" name="AutoShape 9"/>
          <p:cNvSpPr>
            <a:spLocks/>
          </p:cNvSpPr>
          <p:nvPr/>
        </p:nvSpPr>
        <p:spPr bwMode="auto">
          <a:xfrm rot="-5400000">
            <a:off x="6722269" y="2215357"/>
            <a:ext cx="381000" cy="1223962"/>
          </a:xfrm>
          <a:prstGeom prst="leftBrace">
            <a:avLst>
              <a:gd name="adj1" fmla="val 26771"/>
              <a:gd name="adj2" fmla="val 50000"/>
            </a:avLst>
          </a:prstGeom>
          <a:noFill/>
          <a:ln w="254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4000" b="1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322263" y="3141663"/>
            <a:ext cx="1296987" cy="1382712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ea typeface="黑体" panose="02010609060101010101" pitchFamily="49" charset="-122"/>
              </a:rPr>
              <a:t>常温下易被氧化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2339975" y="3141663"/>
            <a:ext cx="2879725" cy="528637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ea typeface="黑体" panose="02010609060101010101" pitchFamily="49" charset="-122"/>
              </a:rPr>
              <a:t>常温下能被氧化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6300788" y="3141663"/>
            <a:ext cx="1296987" cy="1382712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ea typeface="黑体" panose="02010609060101010101" pitchFamily="49" charset="-122"/>
              </a:rPr>
              <a:t>加热时能被氧化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8027988" y="3125788"/>
            <a:ext cx="936625" cy="1382712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ea typeface="黑体" panose="02010609060101010101" pitchFamily="49" charset="-122"/>
              </a:rPr>
              <a:t>不能被氧化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animBg="1"/>
      <p:bldP spid="40967" grpId="0" animBg="1"/>
      <p:bldP spid="40968" grpId="0" animBg="1"/>
      <p:bldP spid="40969" grpId="0" animBg="1"/>
      <p:bldP spid="40970" grpId="0" animBg="1"/>
      <p:bldP spid="40971" grpId="0" animBg="1"/>
      <p:bldP spid="40972" grpId="0" animBg="1"/>
      <p:bldP spid="4097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2223021" y="-4108"/>
            <a:ext cx="38592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2.2.2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与非氧化性酸反应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8006" y="566104"/>
            <a:ext cx="9209964" cy="1077218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2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金属活动性顺序表</a:t>
            </a:r>
            <a:r>
              <a:rPr kumimoji="1" lang="en-US" altLang="zh-CN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:</a:t>
            </a:r>
          </a:p>
          <a:p>
            <a:r>
              <a:rPr kumimoji="1" lang="en-US" altLang="zh-CN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K </a:t>
            </a:r>
            <a:r>
              <a:rPr kumimoji="1" lang="en-US" altLang="zh-CN" sz="32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Ca Na Mg Al Zn Fe Sn Pb (H) Cu Hg Ag Pt Au</a:t>
            </a: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3886200" y="643048"/>
            <a:ext cx="512401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0066FF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 dirty="0">
                <a:solidFill>
                  <a:srgbClr val="FF6600"/>
                </a:solidFill>
                <a:ea typeface="楷体_GB2312" pitchFamily="49" charset="-122"/>
                <a:cs typeface="Arial" panose="020B0604020202020204" pitchFamily="34" charset="0"/>
              </a:rPr>
              <a:t>排在</a:t>
            </a:r>
            <a:r>
              <a:rPr kumimoji="1" lang="en-US" altLang="zh-CN" sz="2400" b="1" dirty="0">
                <a:solidFill>
                  <a:srgbClr val="FF6600"/>
                </a:solidFill>
                <a:ea typeface="楷体_GB2312" pitchFamily="49" charset="-122"/>
                <a:cs typeface="Arial" panose="020B0604020202020204" pitchFamily="34" charset="0"/>
              </a:rPr>
              <a:t>H</a:t>
            </a:r>
            <a:r>
              <a:rPr kumimoji="1" lang="zh-CN" altLang="en-US" sz="2400" b="1" dirty="0">
                <a:solidFill>
                  <a:srgbClr val="FF6600"/>
                </a:solidFill>
                <a:ea typeface="楷体_GB2312" pitchFamily="49" charset="-122"/>
                <a:cs typeface="Arial" panose="020B0604020202020204" pitchFamily="34" charset="0"/>
              </a:rPr>
              <a:t>前面的金属能置换出酸里的氢</a:t>
            </a:r>
          </a:p>
        </p:txBody>
      </p:sp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1600200" y="4724399"/>
            <a:ext cx="384242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 smtClean="0">
                <a:solidFill>
                  <a:schemeClr val="tx2"/>
                </a:solidFill>
                <a:ea typeface="楷体_GB2312" pitchFamily="49" charset="-122"/>
              </a:rPr>
              <a:t>Zn+H</a:t>
            </a:r>
            <a:r>
              <a:rPr lang="en-US" altLang="zh-CN" sz="2400" b="1" baseline="-25000" dirty="0" smtClean="0">
                <a:solidFill>
                  <a:schemeClr val="tx2"/>
                </a:solidFill>
                <a:ea typeface="楷体_GB2312" pitchFamily="49" charset="-122"/>
              </a:rPr>
              <a:t>2</a:t>
            </a:r>
            <a:r>
              <a:rPr lang="en-US" altLang="zh-CN" sz="2400" b="1" dirty="0" smtClean="0">
                <a:solidFill>
                  <a:schemeClr val="tx2"/>
                </a:solidFill>
                <a:ea typeface="楷体_GB2312" pitchFamily="49" charset="-122"/>
              </a:rPr>
              <a:t>SO</a:t>
            </a:r>
            <a:r>
              <a:rPr lang="en-US" altLang="zh-CN" sz="2400" b="1" baseline="-25000" dirty="0" smtClean="0">
                <a:solidFill>
                  <a:schemeClr val="tx2"/>
                </a:solidFill>
                <a:ea typeface="楷体_GB2312" pitchFamily="49" charset="-122"/>
              </a:rPr>
              <a:t>4 </a:t>
            </a:r>
            <a:r>
              <a:rPr lang="en-US" altLang="zh-CN" sz="2400" b="1" dirty="0" smtClean="0">
                <a:solidFill>
                  <a:schemeClr val="tx2"/>
                </a:solidFill>
                <a:ea typeface="楷体_GB2312" pitchFamily="49" charset="-122"/>
              </a:rPr>
              <a:t>= ZnSO</a:t>
            </a:r>
            <a:r>
              <a:rPr lang="en-US" altLang="zh-CN" sz="2400" b="1" baseline="-25000" dirty="0" smtClean="0">
                <a:solidFill>
                  <a:schemeClr val="tx2"/>
                </a:solidFill>
                <a:ea typeface="楷体_GB2312" pitchFamily="49" charset="-122"/>
              </a:rPr>
              <a:t>4</a:t>
            </a:r>
            <a:r>
              <a:rPr lang="en-US" altLang="zh-CN" sz="2400" b="1" dirty="0" smtClean="0">
                <a:solidFill>
                  <a:schemeClr val="tx2"/>
                </a:solidFill>
                <a:ea typeface="楷体_GB2312" pitchFamily="49" charset="-122"/>
              </a:rPr>
              <a:t>+H</a:t>
            </a:r>
            <a:r>
              <a:rPr lang="en-US" altLang="zh-CN" sz="2400" b="1" baseline="-25000" dirty="0" smtClean="0">
                <a:solidFill>
                  <a:schemeClr val="tx2"/>
                </a:solidFill>
                <a:ea typeface="楷体_GB2312" pitchFamily="49" charset="-122"/>
              </a:rPr>
              <a:t>2</a:t>
            </a:r>
            <a:r>
              <a:rPr lang="en-US" altLang="zh-CN" sz="2400" b="1" dirty="0" smtClean="0">
                <a:solidFill>
                  <a:schemeClr val="tx2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↑</a:t>
            </a:r>
            <a:endParaRPr lang="en-US" altLang="zh-CN" sz="2400" b="1" dirty="0">
              <a:solidFill>
                <a:schemeClr val="tx2"/>
              </a:solidFill>
              <a:ea typeface="楷体_GB2312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11069" y="5186064"/>
            <a:ext cx="8839200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写出金属钠、金属铝分别与稀硫酸反应的离子方程式。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预测反应的难易程度、剧烈程度？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金属铁能和稀硝酸反应制备氢气吗？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9" y="1668022"/>
            <a:ext cx="7501087" cy="3056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31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nimBg="1"/>
      <p:bldP spid="19" grpId="0" animBg="1"/>
      <p:bldP spid="20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 txBox="1">
            <a:spLocks noGrp="1"/>
          </p:cNvSpPr>
          <p:nvPr>
            <p:ph type="title" idx="4294967295"/>
          </p:nvPr>
        </p:nvSpPr>
        <p:spPr>
          <a:xfrm>
            <a:off x="838200" y="1371600"/>
            <a:ext cx="7791450" cy="2005012"/>
          </a:xfrm>
          <a:prstGeom prst="roundRect">
            <a:avLst/>
          </a:pr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zh-CN" altLang="en-US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画</a:t>
            </a:r>
            <a:r>
              <a:rPr lang="zh-CN" altLang="en-US" sz="36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出钠、镁、铝的原子结构示意图</a:t>
            </a:r>
            <a:r>
              <a:rPr lang="zh-CN" altLang="en-US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，</a:t>
            </a:r>
            <a:r>
              <a:rPr lang="en-US" altLang="zh-CN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n-US" altLang="zh-CN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zh-CN" altLang="en-US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分析</a:t>
            </a:r>
            <a:r>
              <a:rPr lang="zh-CN" altLang="en-US" sz="36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他们的原子结构有什么特点</a:t>
            </a:r>
            <a:r>
              <a:rPr lang="zh-CN" altLang="en-US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，</a:t>
            </a:r>
            <a:r>
              <a:rPr lang="en-US" altLang="zh-CN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n-US" altLang="zh-CN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zh-CN" altLang="en-US" sz="3600" b="1" spc="50" dirty="0" smtClean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与</a:t>
            </a:r>
            <a:r>
              <a:rPr lang="zh-CN" altLang="en-US" sz="36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金属的化学性质有什么关系</a:t>
            </a:r>
            <a:endParaRPr lang="zh-CN" altLang="en-US" sz="3600" b="1" spc="50" dirty="0">
              <a:ln w="12700">
                <a:noFill/>
                <a:prstDash val="solid"/>
              </a:ln>
              <a:solidFill>
                <a:srgbClr val="0000FF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746" y="0"/>
            <a:ext cx="3659976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4800" b="1" spc="50" dirty="0">
                <a:ln w="12700">
                  <a:noFill/>
                  <a:prstDash val="solid"/>
                </a:ln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思考与交流</a:t>
            </a:r>
            <a:r>
              <a:rPr lang="en-US" altLang="zh-CN" sz="4800" b="1" spc="50" dirty="0">
                <a:ln w="12700">
                  <a:noFill/>
                  <a:prstDash val="solid"/>
                </a:ln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3</a:t>
            </a:r>
            <a:endParaRPr lang="zh-CN" alt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52400" y="762000"/>
            <a:ext cx="8229600" cy="572135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 smtClean="0"/>
              <a:t>1</a:t>
            </a:r>
            <a:r>
              <a:rPr lang="zh-CN" altLang="en-US" b="1" dirty="0" smtClean="0"/>
              <a:t>下列</a:t>
            </a:r>
            <a:r>
              <a:rPr lang="zh-CN" altLang="en-US" b="1" dirty="0"/>
              <a:t>单质与氧气反应，当条件不同，产物不同的</a:t>
            </a:r>
            <a:r>
              <a:rPr lang="zh-CN" altLang="en-US" b="1" dirty="0" smtClean="0"/>
              <a:t>是（双选）（      </a:t>
            </a:r>
            <a:r>
              <a:rPr lang="zh-CN" altLang="en-US" b="1" dirty="0"/>
              <a:t>）</a:t>
            </a:r>
          </a:p>
          <a:p>
            <a:pPr>
              <a:buFontTx/>
              <a:buNone/>
            </a:pPr>
            <a:r>
              <a:rPr lang="zh-CN" altLang="en-US" b="1" dirty="0"/>
              <a:t>    </a:t>
            </a:r>
            <a:r>
              <a:rPr lang="en-US" altLang="zh-CN" b="1" dirty="0"/>
              <a:t>A</a:t>
            </a:r>
            <a:r>
              <a:rPr lang="zh-CN" altLang="en-US" b="1" dirty="0"/>
              <a:t>、</a:t>
            </a:r>
            <a:r>
              <a:rPr lang="en-US" altLang="zh-CN" b="1" dirty="0"/>
              <a:t>Na   B</a:t>
            </a:r>
            <a:r>
              <a:rPr lang="zh-CN" altLang="en-US" b="1" dirty="0"/>
              <a:t>、</a:t>
            </a:r>
            <a:r>
              <a:rPr lang="en-US" altLang="zh-CN" b="1" dirty="0"/>
              <a:t>Mg   C</a:t>
            </a:r>
            <a:r>
              <a:rPr lang="zh-CN" altLang="en-US" b="1" dirty="0"/>
              <a:t>、</a:t>
            </a:r>
            <a:r>
              <a:rPr lang="en-US" altLang="zh-CN" b="1" dirty="0"/>
              <a:t>Al  D</a:t>
            </a:r>
            <a:r>
              <a:rPr lang="zh-CN" altLang="en-US" b="1" dirty="0"/>
              <a:t>、</a:t>
            </a:r>
            <a:r>
              <a:rPr lang="en-US" altLang="zh-CN" b="1" dirty="0"/>
              <a:t>Fe   E</a:t>
            </a:r>
            <a:r>
              <a:rPr lang="zh-CN" altLang="en-US" b="1" dirty="0"/>
              <a:t>、</a:t>
            </a:r>
            <a:r>
              <a:rPr lang="en-US" altLang="zh-CN" b="1" dirty="0"/>
              <a:t>Cu</a:t>
            </a:r>
          </a:p>
          <a:p>
            <a:pPr>
              <a:buFontTx/>
              <a:buNone/>
            </a:pPr>
            <a:r>
              <a:rPr lang="en-US" altLang="zh-CN" b="1" dirty="0" smtClean="0"/>
              <a:t>2</a:t>
            </a:r>
            <a:r>
              <a:rPr lang="zh-CN" altLang="en-US" b="1" dirty="0" smtClean="0"/>
              <a:t>铝制品</a:t>
            </a:r>
            <a:r>
              <a:rPr lang="zh-CN" altLang="en-US" b="1" dirty="0"/>
              <a:t>具有较强的抗腐蚀性，主要原因是（      ）</a:t>
            </a:r>
          </a:p>
          <a:p>
            <a:pPr>
              <a:buFontTx/>
              <a:buNone/>
            </a:pPr>
            <a:r>
              <a:rPr lang="zh-CN" altLang="en-US" b="1" dirty="0"/>
              <a:t>  </a:t>
            </a:r>
            <a:r>
              <a:rPr lang="en-US" altLang="zh-CN" b="1" dirty="0"/>
              <a:t>A</a:t>
            </a:r>
            <a:r>
              <a:rPr lang="zh-CN" altLang="en-US" b="1" dirty="0"/>
              <a:t>、铝的化学性质稳定</a:t>
            </a:r>
          </a:p>
          <a:p>
            <a:pPr>
              <a:buFontTx/>
              <a:buNone/>
            </a:pPr>
            <a:r>
              <a:rPr lang="zh-CN" altLang="en-US" b="1" dirty="0"/>
              <a:t>  </a:t>
            </a:r>
            <a:r>
              <a:rPr lang="en-US" altLang="zh-CN" b="1" dirty="0"/>
              <a:t>B</a:t>
            </a:r>
            <a:r>
              <a:rPr lang="zh-CN" altLang="en-US" b="1" dirty="0"/>
              <a:t>、铝在常温下与氧气不反应</a:t>
            </a:r>
          </a:p>
          <a:p>
            <a:pPr>
              <a:buFontTx/>
              <a:buNone/>
            </a:pPr>
            <a:r>
              <a:rPr lang="zh-CN" altLang="en-US" b="1" dirty="0"/>
              <a:t>  </a:t>
            </a:r>
            <a:r>
              <a:rPr lang="en-US" altLang="zh-CN" b="1" dirty="0"/>
              <a:t>C</a:t>
            </a:r>
            <a:r>
              <a:rPr lang="zh-CN" altLang="en-US" b="1" dirty="0"/>
              <a:t>、铝具有金属性，也具有非金属性</a:t>
            </a:r>
          </a:p>
          <a:p>
            <a:pPr>
              <a:buFontTx/>
              <a:buNone/>
            </a:pPr>
            <a:r>
              <a:rPr lang="zh-CN" altLang="en-US" b="1" dirty="0"/>
              <a:t>  </a:t>
            </a:r>
            <a:r>
              <a:rPr lang="en-US" altLang="zh-CN" b="1" dirty="0"/>
              <a:t>D</a:t>
            </a:r>
            <a:r>
              <a:rPr lang="zh-CN" altLang="en-US" b="1" dirty="0"/>
              <a:t>、铝与氧气反应生成一层致密的氧化物薄膜可以保护内层金属</a:t>
            </a:r>
          </a:p>
          <a:p>
            <a:endParaRPr lang="en-US" altLang="zh-CN" b="1" dirty="0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886200" y="1295400"/>
            <a:ext cx="1008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</a:rPr>
              <a:t>AD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143000" y="2971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2" name="矩形 1"/>
          <p:cNvSpPr/>
          <p:nvPr/>
        </p:nvSpPr>
        <p:spPr>
          <a:xfrm>
            <a:off x="3991451" y="48280"/>
            <a:ext cx="902811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133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469355" y="493354"/>
            <a:ext cx="4240213" cy="52322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  <a:hlinkClick r:id="rId3" action="ppaction://hlinkfile"/>
              </a:rPr>
              <a:t>钠、镁、铝、铁与</a:t>
            </a:r>
            <a:r>
              <a:rPr lang="zh-CN" altLang="en-US" sz="2800" b="1" dirty="0">
                <a:solidFill>
                  <a:srgbClr val="9900FF"/>
                </a:solidFill>
                <a:hlinkClick r:id="rId3" action="ppaction://hlinkfile"/>
              </a:rPr>
              <a:t>水反应</a:t>
            </a:r>
            <a:endParaRPr lang="zh-CN" altLang="en-US" sz="2800" b="1" dirty="0">
              <a:solidFill>
                <a:srgbClr val="9900FF"/>
              </a:solidFill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26987" y="493354"/>
            <a:ext cx="24876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2.2.3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与水反应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363949"/>
              </p:ext>
            </p:extLst>
          </p:nvPr>
        </p:nvGraphicFramePr>
        <p:xfrm>
          <a:off x="152400" y="1509928"/>
          <a:ext cx="8458200" cy="43574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14600"/>
                <a:gridCol w="1524000"/>
                <a:gridCol w="1676400"/>
                <a:gridCol w="1524000"/>
                <a:gridCol w="1219200"/>
              </a:tblGrid>
              <a:tr h="1089368"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钠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镁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铝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铁</a:t>
                      </a:r>
                      <a:endParaRPr lang="zh-CN" altLang="en-US" sz="3600" dirty="0"/>
                    </a:p>
                  </a:txBody>
                  <a:tcPr/>
                </a:tc>
              </a:tr>
              <a:tr h="1089368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水（温度）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</a:tr>
              <a:tr h="1089368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反应现象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  <a:tr h="1089368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方程式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997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7" name="Group 3"/>
          <p:cNvGrpSpPr>
            <a:grpSpLocks/>
          </p:cNvGrpSpPr>
          <p:nvPr/>
        </p:nvGrpSpPr>
        <p:grpSpPr bwMode="auto">
          <a:xfrm>
            <a:off x="228600" y="1371600"/>
            <a:ext cx="1981200" cy="609600"/>
            <a:chOff x="192" y="864"/>
            <a:chExt cx="1248" cy="384"/>
          </a:xfrm>
        </p:grpSpPr>
        <p:sp>
          <p:nvSpPr>
            <p:cNvPr id="21548" name="Rectangle 4"/>
            <p:cNvSpPr>
              <a:spLocks noChangeArrowheads="1"/>
            </p:cNvSpPr>
            <p:nvPr/>
          </p:nvSpPr>
          <p:spPr bwMode="auto">
            <a:xfrm>
              <a:off x="192" y="864"/>
              <a:ext cx="1104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9" name="Text Box 5"/>
            <p:cNvSpPr txBox="1">
              <a:spLocks noChangeArrowheads="1"/>
            </p:cNvSpPr>
            <p:nvPr/>
          </p:nvSpPr>
          <p:spPr bwMode="auto">
            <a:xfrm>
              <a:off x="384" y="873"/>
              <a:ext cx="105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现   象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886200" y="1371600"/>
            <a:ext cx="4876800" cy="609600"/>
            <a:chOff x="2448" y="864"/>
            <a:chExt cx="3072" cy="384"/>
          </a:xfrm>
        </p:grpSpPr>
        <p:sp>
          <p:nvSpPr>
            <p:cNvPr id="21546" name="Rectangle 7"/>
            <p:cNvSpPr>
              <a:spLocks noChangeArrowheads="1"/>
            </p:cNvSpPr>
            <p:nvPr/>
          </p:nvSpPr>
          <p:spPr bwMode="auto">
            <a:xfrm>
              <a:off x="2448" y="864"/>
              <a:ext cx="3072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7" name="Text Box 8"/>
            <p:cNvSpPr txBox="1">
              <a:spLocks noChangeArrowheads="1"/>
            </p:cNvSpPr>
            <p:nvPr/>
          </p:nvSpPr>
          <p:spPr bwMode="auto">
            <a:xfrm>
              <a:off x="2903" y="912"/>
              <a:ext cx="256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 </a:t>
              </a:r>
              <a:r>
                <a:rPr kumimoji="1" lang="en-US" altLang="zh-CN" sz="28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              </a:t>
              </a:r>
              <a:r>
                <a:rPr kumimoji="1" lang="zh-CN" altLang="en-US" sz="28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解释</a:t>
              </a:r>
              <a:endParaRPr kumimoji="1"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28600" y="2209800"/>
            <a:ext cx="1905000" cy="609600"/>
            <a:chOff x="144" y="1392"/>
            <a:chExt cx="1200" cy="384"/>
          </a:xfrm>
        </p:grpSpPr>
        <p:sp>
          <p:nvSpPr>
            <p:cNvPr id="21544" name="Rectangle 10"/>
            <p:cNvSpPr>
              <a:spLocks noChangeArrowheads="1"/>
            </p:cNvSpPr>
            <p:nvPr/>
          </p:nvSpPr>
          <p:spPr bwMode="auto">
            <a:xfrm>
              <a:off x="144" y="1392"/>
              <a:ext cx="1104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5" name="Text Box 11"/>
            <p:cNvSpPr txBox="1">
              <a:spLocks noChangeArrowheads="1"/>
            </p:cNvSpPr>
            <p:nvPr/>
          </p:nvSpPr>
          <p:spPr bwMode="auto">
            <a:xfrm>
              <a:off x="528" y="1392"/>
              <a:ext cx="8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浮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28600" y="3124200"/>
            <a:ext cx="2057400" cy="609600"/>
            <a:chOff x="144" y="1920"/>
            <a:chExt cx="1296" cy="384"/>
          </a:xfrm>
        </p:grpSpPr>
        <p:sp>
          <p:nvSpPr>
            <p:cNvPr id="21542" name="Rectangle 13"/>
            <p:cNvSpPr>
              <a:spLocks noChangeArrowheads="1"/>
            </p:cNvSpPr>
            <p:nvPr/>
          </p:nvSpPr>
          <p:spPr bwMode="auto">
            <a:xfrm>
              <a:off x="144" y="1920"/>
              <a:ext cx="1104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3" name="Text Box 14"/>
            <p:cNvSpPr txBox="1">
              <a:spLocks noChangeArrowheads="1"/>
            </p:cNvSpPr>
            <p:nvPr/>
          </p:nvSpPr>
          <p:spPr bwMode="auto">
            <a:xfrm>
              <a:off x="528" y="1920"/>
              <a:ext cx="91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熔</a:t>
              </a:r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28600" y="4038600"/>
            <a:ext cx="2209800" cy="609600"/>
            <a:chOff x="144" y="2544"/>
            <a:chExt cx="1392" cy="384"/>
          </a:xfrm>
        </p:grpSpPr>
        <p:sp>
          <p:nvSpPr>
            <p:cNvPr id="21540" name="Rectangle 16"/>
            <p:cNvSpPr>
              <a:spLocks noChangeArrowheads="1"/>
            </p:cNvSpPr>
            <p:nvPr/>
          </p:nvSpPr>
          <p:spPr bwMode="auto">
            <a:xfrm>
              <a:off x="144" y="2544"/>
              <a:ext cx="1104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1" name="Text Box 17"/>
            <p:cNvSpPr txBox="1">
              <a:spLocks noChangeArrowheads="1"/>
            </p:cNvSpPr>
            <p:nvPr/>
          </p:nvSpPr>
          <p:spPr bwMode="auto">
            <a:xfrm>
              <a:off x="528" y="2592"/>
              <a:ext cx="100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游</a:t>
              </a: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28600" y="4953000"/>
            <a:ext cx="2133600" cy="609600"/>
            <a:chOff x="144" y="3120"/>
            <a:chExt cx="1344" cy="384"/>
          </a:xfrm>
        </p:grpSpPr>
        <p:sp>
          <p:nvSpPr>
            <p:cNvPr id="21538" name="Rectangle 19"/>
            <p:cNvSpPr>
              <a:spLocks noChangeArrowheads="1"/>
            </p:cNvSpPr>
            <p:nvPr/>
          </p:nvSpPr>
          <p:spPr bwMode="auto">
            <a:xfrm>
              <a:off x="144" y="3120"/>
              <a:ext cx="1104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9" name="Text Box 20"/>
            <p:cNvSpPr txBox="1">
              <a:spLocks noChangeArrowheads="1"/>
            </p:cNvSpPr>
            <p:nvPr/>
          </p:nvSpPr>
          <p:spPr bwMode="auto">
            <a:xfrm>
              <a:off x="528" y="3129"/>
              <a:ext cx="96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响</a:t>
              </a:r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228600" y="5867400"/>
            <a:ext cx="2286000" cy="609600"/>
            <a:chOff x="144" y="3696"/>
            <a:chExt cx="1440" cy="384"/>
          </a:xfrm>
        </p:grpSpPr>
        <p:sp>
          <p:nvSpPr>
            <p:cNvPr id="21536" name="Rectangle 22"/>
            <p:cNvSpPr>
              <a:spLocks noChangeArrowheads="1"/>
            </p:cNvSpPr>
            <p:nvPr/>
          </p:nvSpPr>
          <p:spPr bwMode="auto">
            <a:xfrm>
              <a:off x="144" y="3696"/>
              <a:ext cx="1104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7" name="Text Box 23"/>
            <p:cNvSpPr txBox="1">
              <a:spLocks noChangeArrowheads="1"/>
            </p:cNvSpPr>
            <p:nvPr/>
          </p:nvSpPr>
          <p:spPr bwMode="auto">
            <a:xfrm>
              <a:off x="528" y="3705"/>
              <a:ext cx="105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红</a:t>
              </a:r>
            </a:p>
          </p:txBody>
        </p:sp>
      </p:grpSp>
      <p:sp>
        <p:nvSpPr>
          <p:cNvPr id="10264" name="AutoShape 24"/>
          <p:cNvSpPr>
            <a:spLocks noChangeArrowheads="1"/>
          </p:cNvSpPr>
          <p:nvPr/>
        </p:nvSpPr>
        <p:spPr bwMode="auto">
          <a:xfrm>
            <a:off x="2286000" y="2438400"/>
            <a:ext cx="1066800" cy="228600"/>
          </a:xfrm>
          <a:custGeom>
            <a:avLst/>
            <a:gdLst>
              <a:gd name="T0" fmla="*/ 800100 w 21600"/>
              <a:gd name="T1" fmla="*/ 0 h 21600"/>
              <a:gd name="T2" fmla="*/ 0 w 21600"/>
              <a:gd name="T3" fmla="*/ 114300 h 21600"/>
              <a:gd name="T4" fmla="*/ 800100 w 21600"/>
              <a:gd name="T5" fmla="*/ 228600 h 21600"/>
              <a:gd name="T6" fmla="*/ 1066800 w 21600"/>
              <a:gd name="T7" fmla="*/ 1143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5" name="AutoShape 25"/>
          <p:cNvSpPr>
            <a:spLocks noChangeArrowheads="1"/>
          </p:cNvSpPr>
          <p:nvPr/>
        </p:nvSpPr>
        <p:spPr bwMode="auto">
          <a:xfrm>
            <a:off x="2286000" y="3276600"/>
            <a:ext cx="1066800" cy="228600"/>
          </a:xfrm>
          <a:custGeom>
            <a:avLst/>
            <a:gdLst>
              <a:gd name="T0" fmla="*/ 800100 w 21600"/>
              <a:gd name="T1" fmla="*/ 0 h 21600"/>
              <a:gd name="T2" fmla="*/ 0 w 21600"/>
              <a:gd name="T3" fmla="*/ 114300 h 21600"/>
              <a:gd name="T4" fmla="*/ 800100 w 21600"/>
              <a:gd name="T5" fmla="*/ 228600 h 21600"/>
              <a:gd name="T6" fmla="*/ 1066800 w 21600"/>
              <a:gd name="T7" fmla="*/ 1143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6" name="AutoShape 26"/>
          <p:cNvSpPr>
            <a:spLocks noChangeArrowheads="1"/>
          </p:cNvSpPr>
          <p:nvPr/>
        </p:nvSpPr>
        <p:spPr bwMode="auto">
          <a:xfrm>
            <a:off x="2286000" y="4191000"/>
            <a:ext cx="1066800" cy="228600"/>
          </a:xfrm>
          <a:custGeom>
            <a:avLst/>
            <a:gdLst>
              <a:gd name="T0" fmla="*/ 800100 w 21600"/>
              <a:gd name="T1" fmla="*/ 0 h 21600"/>
              <a:gd name="T2" fmla="*/ 0 w 21600"/>
              <a:gd name="T3" fmla="*/ 114300 h 21600"/>
              <a:gd name="T4" fmla="*/ 800100 w 21600"/>
              <a:gd name="T5" fmla="*/ 228600 h 21600"/>
              <a:gd name="T6" fmla="*/ 1066800 w 21600"/>
              <a:gd name="T7" fmla="*/ 1143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7" name="AutoShape 27"/>
          <p:cNvSpPr>
            <a:spLocks noChangeArrowheads="1"/>
          </p:cNvSpPr>
          <p:nvPr/>
        </p:nvSpPr>
        <p:spPr bwMode="auto">
          <a:xfrm>
            <a:off x="2286000" y="5105400"/>
            <a:ext cx="1066800" cy="228600"/>
          </a:xfrm>
          <a:custGeom>
            <a:avLst/>
            <a:gdLst>
              <a:gd name="T0" fmla="*/ 800100 w 21600"/>
              <a:gd name="T1" fmla="*/ 0 h 21600"/>
              <a:gd name="T2" fmla="*/ 0 w 21600"/>
              <a:gd name="T3" fmla="*/ 114300 h 21600"/>
              <a:gd name="T4" fmla="*/ 800100 w 21600"/>
              <a:gd name="T5" fmla="*/ 228600 h 21600"/>
              <a:gd name="T6" fmla="*/ 1066800 w 21600"/>
              <a:gd name="T7" fmla="*/ 1143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8" name="AutoShape 28"/>
          <p:cNvSpPr>
            <a:spLocks noChangeArrowheads="1"/>
          </p:cNvSpPr>
          <p:nvPr/>
        </p:nvSpPr>
        <p:spPr bwMode="auto">
          <a:xfrm>
            <a:off x="2286000" y="6019800"/>
            <a:ext cx="1066800" cy="228600"/>
          </a:xfrm>
          <a:custGeom>
            <a:avLst/>
            <a:gdLst>
              <a:gd name="T0" fmla="*/ 800100 w 21600"/>
              <a:gd name="T1" fmla="*/ 0 h 21600"/>
              <a:gd name="T2" fmla="*/ 0 w 21600"/>
              <a:gd name="T3" fmla="*/ 114300 h 21600"/>
              <a:gd name="T4" fmla="*/ 800100 w 21600"/>
              <a:gd name="T5" fmla="*/ 228600 h 21600"/>
              <a:gd name="T6" fmla="*/ 1066800 w 21600"/>
              <a:gd name="T7" fmla="*/ 1143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3886200" y="2209800"/>
            <a:ext cx="4876800" cy="609600"/>
            <a:chOff x="2448" y="1392"/>
            <a:chExt cx="3072" cy="384"/>
          </a:xfrm>
        </p:grpSpPr>
        <p:sp>
          <p:nvSpPr>
            <p:cNvPr id="21534" name="Rectangle 30"/>
            <p:cNvSpPr>
              <a:spLocks noChangeArrowheads="1"/>
            </p:cNvSpPr>
            <p:nvPr/>
          </p:nvSpPr>
          <p:spPr bwMode="auto">
            <a:xfrm>
              <a:off x="2448" y="1392"/>
              <a:ext cx="3072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5" name="Text Box 31"/>
            <p:cNvSpPr txBox="1">
              <a:spLocks noChangeArrowheads="1"/>
            </p:cNvSpPr>
            <p:nvPr/>
          </p:nvSpPr>
          <p:spPr bwMode="auto">
            <a:xfrm>
              <a:off x="2640" y="1392"/>
              <a:ext cx="27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小于水的密度，</a:t>
              </a:r>
              <a:r>
                <a:rPr kumimoji="1"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0.97 g/cm</a:t>
              </a:r>
              <a:r>
                <a:rPr kumimoji="1" lang="en-US" altLang="zh-CN" sz="2800" b="1" baseline="30000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3</a:t>
              </a:r>
              <a:endParaRPr kumimoji="1"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3898900" y="3048000"/>
            <a:ext cx="5092700" cy="609600"/>
            <a:chOff x="2456" y="1920"/>
            <a:chExt cx="3208" cy="384"/>
          </a:xfrm>
        </p:grpSpPr>
        <p:sp>
          <p:nvSpPr>
            <p:cNvPr id="21532" name="Rectangle 33"/>
            <p:cNvSpPr>
              <a:spLocks noChangeArrowheads="1"/>
            </p:cNvSpPr>
            <p:nvPr/>
          </p:nvSpPr>
          <p:spPr bwMode="auto">
            <a:xfrm>
              <a:off x="2456" y="1920"/>
              <a:ext cx="3064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3" name="Text Box 34"/>
            <p:cNvSpPr txBox="1">
              <a:spLocks noChangeArrowheads="1"/>
            </p:cNvSpPr>
            <p:nvPr/>
          </p:nvSpPr>
          <p:spPr bwMode="auto">
            <a:xfrm>
              <a:off x="2640" y="1929"/>
              <a:ext cx="302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反应放热 ，熔点低，</a:t>
              </a:r>
              <a:r>
                <a:rPr kumimoji="1" lang="en-US" altLang="zh-CN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97.81℃</a:t>
              </a:r>
            </a:p>
          </p:txBody>
        </p:sp>
      </p:grpSp>
      <p:grpSp>
        <p:nvGrpSpPr>
          <p:cNvPr id="11" name="Group 35"/>
          <p:cNvGrpSpPr>
            <a:grpSpLocks/>
          </p:cNvGrpSpPr>
          <p:nvPr/>
        </p:nvGrpSpPr>
        <p:grpSpPr bwMode="auto">
          <a:xfrm>
            <a:off x="3886200" y="3962400"/>
            <a:ext cx="4876800" cy="609600"/>
            <a:chOff x="2448" y="2496"/>
            <a:chExt cx="3072" cy="384"/>
          </a:xfrm>
        </p:grpSpPr>
        <p:sp>
          <p:nvSpPr>
            <p:cNvPr id="21530" name="Rectangle 36"/>
            <p:cNvSpPr>
              <a:spLocks noChangeArrowheads="1"/>
            </p:cNvSpPr>
            <p:nvPr/>
          </p:nvSpPr>
          <p:spPr bwMode="auto">
            <a:xfrm>
              <a:off x="2448" y="2496"/>
              <a:ext cx="3072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1" name="Text Box 37"/>
            <p:cNvSpPr txBox="1">
              <a:spLocks noChangeArrowheads="1"/>
            </p:cNvSpPr>
            <p:nvPr/>
          </p:nvSpPr>
          <p:spPr bwMode="auto">
            <a:xfrm>
              <a:off x="3312" y="2544"/>
              <a:ext cx="206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有气体生成</a:t>
              </a:r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3851275" y="4868863"/>
            <a:ext cx="4876800" cy="609600"/>
            <a:chOff x="2448" y="3072"/>
            <a:chExt cx="3072" cy="384"/>
          </a:xfrm>
        </p:grpSpPr>
        <p:sp>
          <p:nvSpPr>
            <p:cNvPr id="21528" name="Rectangle 39"/>
            <p:cNvSpPr>
              <a:spLocks noChangeArrowheads="1"/>
            </p:cNvSpPr>
            <p:nvPr/>
          </p:nvSpPr>
          <p:spPr bwMode="auto">
            <a:xfrm>
              <a:off x="2448" y="3072"/>
              <a:ext cx="3072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9" name="Text Box 40"/>
            <p:cNvSpPr txBox="1">
              <a:spLocks noChangeArrowheads="1"/>
            </p:cNvSpPr>
            <p:nvPr/>
          </p:nvSpPr>
          <p:spPr bwMode="auto">
            <a:xfrm>
              <a:off x="3312" y="3072"/>
              <a:ext cx="15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有气体生成</a:t>
              </a: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3886200" y="5791200"/>
            <a:ext cx="4876800" cy="609600"/>
            <a:chOff x="2448" y="3648"/>
            <a:chExt cx="3072" cy="384"/>
          </a:xfrm>
        </p:grpSpPr>
        <p:sp>
          <p:nvSpPr>
            <p:cNvPr id="21526" name="Rectangle 42"/>
            <p:cNvSpPr>
              <a:spLocks noChangeArrowheads="1"/>
            </p:cNvSpPr>
            <p:nvPr/>
          </p:nvSpPr>
          <p:spPr bwMode="auto">
            <a:xfrm>
              <a:off x="2448" y="3648"/>
              <a:ext cx="3072" cy="38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7" name="Text Box 43"/>
            <p:cNvSpPr txBox="1">
              <a:spLocks noChangeArrowheads="1"/>
            </p:cNvSpPr>
            <p:nvPr/>
          </p:nvSpPr>
          <p:spPr bwMode="auto">
            <a:xfrm>
              <a:off x="3024" y="3696"/>
              <a:ext cx="20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有碱生成，</a:t>
              </a:r>
              <a:r>
                <a:rPr kumimoji="1" lang="en-US" altLang="zh-CN" sz="2800" b="1" dirty="0">
                  <a:solidFill>
                    <a:srgbClr val="FFFF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NaOH</a:t>
              </a:r>
            </a:p>
          </p:txBody>
        </p:sp>
      </p:grpSp>
      <p:sp>
        <p:nvSpPr>
          <p:cNvPr id="10285" name="AutoShape 45"/>
          <p:cNvSpPr>
            <a:spLocks noChangeArrowheads="1"/>
          </p:cNvSpPr>
          <p:nvPr/>
        </p:nvSpPr>
        <p:spPr bwMode="auto">
          <a:xfrm>
            <a:off x="5003800" y="4724400"/>
            <a:ext cx="3673475" cy="1800225"/>
          </a:xfrm>
          <a:prstGeom prst="cloudCallout">
            <a:avLst>
              <a:gd name="adj1" fmla="val -20139"/>
              <a:gd name="adj2" fmla="val -5961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rgbClr val="FF0000"/>
                </a:solidFill>
              </a:rPr>
              <a:t>请推测该气体是什么？说明理由，并讨论该如何证明你的推测</a:t>
            </a:r>
          </a:p>
        </p:txBody>
      </p:sp>
      <p:sp>
        <p:nvSpPr>
          <p:cNvPr id="45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469355" y="493354"/>
            <a:ext cx="4240213" cy="52322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  <a:hlinkClick r:id="rId3" action="ppaction://hlinkfile"/>
              </a:rPr>
              <a:t>钠、镁、铝、铁与</a:t>
            </a:r>
            <a:r>
              <a:rPr lang="zh-CN" altLang="en-US" sz="2800" b="1" dirty="0">
                <a:solidFill>
                  <a:srgbClr val="9900FF"/>
                </a:solidFill>
                <a:hlinkClick r:id="rId3" action="ppaction://hlinkfile"/>
              </a:rPr>
              <a:t>水反应</a:t>
            </a:r>
            <a:endParaRPr lang="zh-CN" altLang="en-US" sz="2800" b="1" dirty="0">
              <a:solidFill>
                <a:srgbClr val="9900FF"/>
              </a:solidFill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47" name="Rectangle 12"/>
          <p:cNvSpPr>
            <a:spLocks noChangeArrowheads="1"/>
          </p:cNvSpPr>
          <p:nvPr/>
        </p:nvSpPr>
        <p:spPr bwMode="auto">
          <a:xfrm>
            <a:off x="26987" y="493354"/>
            <a:ext cx="24876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2.2.3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与水反应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pic>
        <p:nvPicPr>
          <p:cNvPr id="4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37" t="6352" r="3964" b="6488"/>
          <a:stretch/>
        </p:blipFill>
        <p:spPr bwMode="auto">
          <a:xfrm>
            <a:off x="3094167" y="-76007"/>
            <a:ext cx="1938610" cy="1938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52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4" grpId="0" animBg="1"/>
      <p:bldP spid="10265" grpId="0" animBg="1"/>
      <p:bldP spid="10266" grpId="0" animBg="1"/>
      <p:bldP spid="10267" grpId="0" animBg="1"/>
      <p:bldP spid="10268" grpId="0" animBg="1"/>
      <p:bldP spid="10285" grpId="0" animBg="1"/>
      <p:bldP spid="45" grpId="0" animBg="1"/>
      <p:bldP spid="4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6987" y="1097997"/>
            <a:ext cx="7364413" cy="116955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</a:rPr>
              <a:t>根据钠</a:t>
            </a:r>
            <a:r>
              <a:rPr lang="zh-CN" altLang="en-US" sz="2800" b="1" dirty="0">
                <a:solidFill>
                  <a:srgbClr val="9900FF"/>
                </a:solidFill>
              </a:rPr>
              <a:t>与水</a:t>
            </a:r>
            <a:r>
              <a:rPr lang="zh-CN" altLang="en-US" sz="2800" b="1" dirty="0" smtClean="0">
                <a:solidFill>
                  <a:srgbClr val="9900FF"/>
                </a:solidFill>
              </a:rPr>
              <a:t>反应 根据现象，写出化学方程式、</a:t>
            </a:r>
            <a:endParaRPr lang="en-US" altLang="zh-CN" sz="2800" b="1" dirty="0" smtClean="0">
              <a:solidFill>
                <a:srgbClr val="9900FF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</a:rPr>
              <a:t>离子方程式、双线桥分析、单线桥分析</a:t>
            </a:r>
            <a:endParaRPr lang="zh-CN" altLang="en-US" sz="2800" b="1" dirty="0">
              <a:solidFill>
                <a:srgbClr val="9900FF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-5556" y="2401093"/>
            <a:ext cx="50403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现象：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浮、熔、游、响、红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295400" y="3081337"/>
            <a:ext cx="5111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/>
              <a:t>2Na + 2H</a:t>
            </a:r>
            <a:r>
              <a:rPr lang="en-US" altLang="zh-CN" sz="2800" baseline="-20000" dirty="0"/>
              <a:t>2</a:t>
            </a:r>
            <a:r>
              <a:rPr lang="en-US" altLang="zh-CN" sz="2800" dirty="0"/>
              <a:t>O </a:t>
            </a:r>
            <a:r>
              <a:rPr lang="en-US" altLang="zh-CN" sz="2800" dirty="0">
                <a:latin typeface="Times New Roman" panose="02020603050405020304" pitchFamily="18" charset="0"/>
              </a:rPr>
              <a:t>==</a:t>
            </a:r>
            <a:r>
              <a:rPr lang="en-US" altLang="zh-CN" sz="2800" dirty="0"/>
              <a:t> 2NaOH + H</a:t>
            </a:r>
            <a:r>
              <a:rPr lang="en-US" altLang="zh-CN" sz="2800" baseline="-20000" dirty="0"/>
              <a:t>2</a:t>
            </a:r>
            <a:r>
              <a:rPr lang="en-US" altLang="zh-CN" sz="2800" dirty="0">
                <a:cs typeface="Arial" panose="020B0604020202020204" pitchFamily="34" charset="0"/>
              </a:rPr>
              <a:t>↑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295401" y="3687762"/>
            <a:ext cx="6553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</a:rPr>
              <a:t>2Na + 2H</a:t>
            </a:r>
            <a:r>
              <a:rPr lang="en-US" altLang="zh-CN" sz="3200" baseline="-25000" dirty="0">
                <a:solidFill>
                  <a:srgbClr val="0000CC"/>
                </a:solidFill>
              </a:rPr>
              <a:t>2</a:t>
            </a:r>
            <a:r>
              <a:rPr lang="en-US" altLang="zh-CN" sz="3200" dirty="0">
                <a:solidFill>
                  <a:srgbClr val="0000CC"/>
                </a:solidFill>
              </a:rPr>
              <a:t>O </a:t>
            </a:r>
            <a:r>
              <a:rPr lang="en-US" altLang="zh-CN" sz="3200" dirty="0">
                <a:solidFill>
                  <a:srgbClr val="0000CC"/>
                </a:solidFill>
                <a:latin typeface="Times New Roman" panose="02020603050405020304" pitchFamily="18" charset="0"/>
              </a:rPr>
              <a:t>==</a:t>
            </a:r>
            <a:r>
              <a:rPr lang="en-US" altLang="zh-CN" sz="3200" dirty="0">
                <a:solidFill>
                  <a:srgbClr val="0000CC"/>
                </a:solidFill>
              </a:rPr>
              <a:t> 2Na</a:t>
            </a:r>
            <a:r>
              <a:rPr lang="en-US" altLang="zh-CN" sz="3200" baseline="30000" dirty="0">
                <a:solidFill>
                  <a:srgbClr val="0000CC"/>
                </a:solidFill>
              </a:rPr>
              <a:t>+</a:t>
            </a:r>
            <a:r>
              <a:rPr lang="en-US" altLang="zh-CN" sz="3200" dirty="0">
                <a:solidFill>
                  <a:srgbClr val="0000CC"/>
                </a:solidFill>
              </a:rPr>
              <a:t> +2OH</a:t>
            </a:r>
            <a:r>
              <a:rPr lang="en-US" altLang="zh-CN" sz="3200" baseline="74000" dirty="0">
                <a:solidFill>
                  <a:srgbClr val="0000CC"/>
                </a:solidFill>
              </a:rPr>
              <a:t>_</a:t>
            </a:r>
            <a:r>
              <a:rPr lang="en-US" altLang="zh-CN" sz="3200" dirty="0">
                <a:solidFill>
                  <a:srgbClr val="0000CC"/>
                </a:solidFill>
              </a:rPr>
              <a:t>+ H</a:t>
            </a:r>
            <a:r>
              <a:rPr lang="en-US" altLang="zh-CN" sz="3200" baseline="-25000" dirty="0">
                <a:solidFill>
                  <a:srgbClr val="0000CC"/>
                </a:solidFill>
              </a:rPr>
              <a:t>2</a:t>
            </a:r>
            <a:r>
              <a:rPr lang="en-US" altLang="zh-CN" sz="3200" dirty="0">
                <a:solidFill>
                  <a:srgbClr val="0000CC"/>
                </a:solidFill>
              </a:rPr>
              <a:t> ↑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322382" y="5254108"/>
            <a:ext cx="5111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/>
              <a:t>2Na + 2H</a:t>
            </a:r>
            <a:r>
              <a:rPr lang="en-US" altLang="zh-CN" sz="2800" baseline="-20000" dirty="0"/>
              <a:t>2</a:t>
            </a:r>
            <a:r>
              <a:rPr lang="en-US" altLang="zh-CN" sz="2800" dirty="0"/>
              <a:t>O </a:t>
            </a:r>
            <a:r>
              <a:rPr lang="en-US" altLang="zh-CN" sz="2800" dirty="0">
                <a:latin typeface="Times New Roman" panose="02020603050405020304" pitchFamily="18" charset="0"/>
              </a:rPr>
              <a:t>==</a:t>
            </a:r>
            <a:r>
              <a:rPr lang="en-US" altLang="zh-CN" sz="2800" dirty="0"/>
              <a:t> 2NaOH + H</a:t>
            </a:r>
            <a:r>
              <a:rPr lang="en-US" altLang="zh-CN" sz="2800" baseline="-20000" dirty="0"/>
              <a:t>2</a:t>
            </a:r>
            <a:r>
              <a:rPr lang="en-US" altLang="zh-CN" sz="2800" dirty="0">
                <a:cs typeface="Arial" panose="020B0604020202020204" pitchFamily="34" charset="0"/>
              </a:rPr>
              <a:t>↑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827207" y="5038208"/>
            <a:ext cx="2592388" cy="288925"/>
            <a:chOff x="1156" y="1071"/>
            <a:chExt cx="1089" cy="182"/>
          </a:xfrm>
        </p:grpSpPr>
        <p:sp>
          <p:nvSpPr>
            <p:cNvPr id="22541" name="Line 8"/>
            <p:cNvSpPr>
              <a:spLocks noChangeShapeType="1"/>
            </p:cNvSpPr>
            <p:nvPr/>
          </p:nvSpPr>
          <p:spPr bwMode="auto">
            <a:xfrm>
              <a:off x="1156" y="1071"/>
              <a:ext cx="0" cy="1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2" name="Line 9"/>
            <p:cNvSpPr>
              <a:spLocks noChangeShapeType="1"/>
            </p:cNvSpPr>
            <p:nvPr/>
          </p:nvSpPr>
          <p:spPr bwMode="auto">
            <a:xfrm>
              <a:off x="1156" y="1071"/>
              <a:ext cx="10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3" name="Line 10"/>
            <p:cNvSpPr>
              <a:spLocks noChangeShapeType="1"/>
            </p:cNvSpPr>
            <p:nvPr/>
          </p:nvSpPr>
          <p:spPr bwMode="auto">
            <a:xfrm>
              <a:off x="2245" y="1071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546345" y="4677845"/>
            <a:ext cx="1447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/>
              <a:t>失去</a:t>
            </a:r>
            <a:r>
              <a:rPr lang="en-US" altLang="zh-CN" b="1" dirty="0" smtClean="0"/>
              <a:t>2</a:t>
            </a:r>
            <a:r>
              <a:rPr lang="en-US" altLang="zh-CN" b="1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☓</a:t>
            </a:r>
            <a:r>
              <a:rPr lang="en-US" altLang="zh-CN" b="1" dirty="0" smtClean="0"/>
              <a:t>e</a:t>
            </a:r>
            <a:r>
              <a:rPr lang="en-US" altLang="zh-CN" b="1" baseline="30000" dirty="0" smtClean="0"/>
              <a:t>-</a:t>
            </a:r>
            <a:endParaRPr lang="en-US" altLang="zh-CN" b="1" baseline="30000" dirty="0"/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>
            <a:off x="2835270" y="5758933"/>
            <a:ext cx="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>
            <a:off x="2835270" y="5974833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 flipV="1">
            <a:off x="5643557" y="5685908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3428993" y="5773220"/>
            <a:ext cx="22320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/>
              <a:t>得到</a:t>
            </a:r>
            <a:r>
              <a:rPr lang="en-US" altLang="zh-CN" b="1" dirty="0" smtClean="0"/>
              <a:t>2 </a:t>
            </a:r>
            <a:r>
              <a:rPr lang="en-US" altLang="zh-CN" dirty="0" smtClean="0">
                <a:latin typeface="MS PMincho" panose="02020600040205080304" pitchFamily="18" charset="-128"/>
                <a:ea typeface="MS PMincho" panose="02020600040205080304" pitchFamily="18" charset="-128"/>
                <a:cs typeface="Arial" panose="020B0604020202020204" pitchFamily="34" charset="0"/>
              </a:rPr>
              <a:t>☓</a:t>
            </a:r>
            <a:r>
              <a:rPr lang="en-US" altLang="zh-CN" sz="3200" dirty="0" smtClean="0">
                <a:cs typeface="Arial" panose="020B0604020202020204" pitchFamily="34" charset="0"/>
              </a:rPr>
              <a:t> </a:t>
            </a:r>
            <a:r>
              <a:rPr lang="en-US" altLang="zh-CN" b="1" dirty="0" smtClean="0"/>
              <a:t>e-</a:t>
            </a:r>
            <a:endParaRPr lang="en-US" altLang="zh-CN" b="1" dirty="0"/>
          </a:p>
        </p:txBody>
      </p:sp>
      <p:sp>
        <p:nvSpPr>
          <p:cNvPr id="16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469355" y="493354"/>
            <a:ext cx="4240213" cy="52322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  <a:hlinkClick r:id="rId3" action="ppaction://hlinkfile"/>
              </a:rPr>
              <a:t>钠、镁、铝、铁与</a:t>
            </a:r>
            <a:r>
              <a:rPr lang="zh-CN" altLang="en-US" sz="2800" b="1" dirty="0">
                <a:solidFill>
                  <a:srgbClr val="9900FF"/>
                </a:solidFill>
                <a:hlinkClick r:id="rId3" action="ppaction://hlinkfile"/>
              </a:rPr>
              <a:t>水反应</a:t>
            </a:r>
            <a:endParaRPr lang="zh-CN" altLang="en-US" sz="2800" b="1" dirty="0">
              <a:solidFill>
                <a:srgbClr val="9900FF"/>
              </a:solidFill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26987" y="493354"/>
            <a:ext cx="24876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2.2.3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与水反应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36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/>
      <p:bldP spid="11268" grpId="0"/>
      <p:bldP spid="11269" grpId="0"/>
      <p:bldP spid="11270" grpId="0"/>
      <p:bldP spid="11275" grpId="0"/>
      <p:bldP spid="11276" grpId="0" animBg="1"/>
      <p:bldP spid="11277" grpId="0" animBg="1"/>
      <p:bldP spid="11278" grpId="0" animBg="1"/>
      <p:bldP spid="11279" grpId="0"/>
      <p:bldP spid="16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99623" y="-13952"/>
            <a:ext cx="910751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+mn-ea"/>
                <a:ea typeface="+mn-ea"/>
              </a:rPr>
              <a:t>1</a:t>
            </a:r>
            <a:r>
              <a:rPr lang="zh-CN" altLang="en-US" sz="2800" b="1" dirty="0" smtClean="0">
                <a:latin typeface="+mn-ea"/>
                <a:ea typeface="+mn-ea"/>
              </a:rPr>
              <a:t>把</a:t>
            </a:r>
            <a:r>
              <a:rPr lang="zh-CN" altLang="en-US" sz="2800" b="1" dirty="0">
                <a:latin typeface="+mn-ea"/>
                <a:ea typeface="+mn-ea"/>
              </a:rPr>
              <a:t>一块钠投入盛有煤油和水的烧杯中，可以观察的是（    ）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+mn-ea"/>
                <a:ea typeface="+mn-ea"/>
              </a:rPr>
              <a:t>A</a:t>
            </a:r>
            <a:r>
              <a:rPr lang="zh-CN" altLang="en-US" sz="2800" b="1" dirty="0">
                <a:latin typeface="+mn-ea"/>
                <a:ea typeface="+mn-ea"/>
              </a:rPr>
              <a:t>．钠浮在烧杯中的液面上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+mn-ea"/>
                <a:ea typeface="+mn-ea"/>
              </a:rPr>
              <a:t>B</a:t>
            </a:r>
            <a:r>
              <a:rPr lang="zh-CN" altLang="en-US" sz="2800" b="1" dirty="0">
                <a:latin typeface="+mn-ea"/>
                <a:ea typeface="+mn-ea"/>
              </a:rPr>
              <a:t>．钠沉在烧杯的底部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+mn-ea"/>
                <a:ea typeface="+mn-ea"/>
              </a:rPr>
              <a:t>C</a:t>
            </a:r>
            <a:r>
              <a:rPr lang="zh-CN" altLang="en-US" sz="2800" b="1" dirty="0">
                <a:latin typeface="+mn-ea"/>
                <a:ea typeface="+mn-ea"/>
              </a:rPr>
              <a:t>．煤油会燃烧起来，产生很浓的黑烟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 smtClean="0">
                <a:latin typeface="+mn-ea"/>
                <a:ea typeface="+mn-ea"/>
              </a:rPr>
              <a:t>D</a:t>
            </a:r>
            <a:r>
              <a:rPr lang="zh-CN" altLang="en-US" sz="2800" b="1" dirty="0">
                <a:latin typeface="+mn-ea"/>
                <a:ea typeface="+mn-ea"/>
              </a:rPr>
              <a:t>．钠会在水和煤油的交界面上下浮动，直到反应结束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85800" y="670775"/>
            <a:ext cx="73146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5330" y="4117873"/>
            <a:ext cx="3462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钠着火怎么灭火？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3063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 flipH="1">
            <a:off x="0" y="1006249"/>
            <a:ext cx="8915400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镁和热水反应，滴加酚酞变红，有气泡产生</a:t>
            </a:r>
            <a:endParaRPr kumimoji="1"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469355" y="493354"/>
            <a:ext cx="4240213" cy="52322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  <a:hlinkClick r:id="rId3" action="ppaction://hlinkfile"/>
              </a:rPr>
              <a:t>钠、</a:t>
            </a:r>
            <a:r>
              <a:rPr lang="zh-CN" altLang="en-US" sz="2800" b="1" dirty="0" smtClean="0">
                <a:solidFill>
                  <a:srgbClr val="FF0000"/>
                </a:solidFill>
                <a:hlinkClick r:id="rId3" action="ppaction://hlinkfile"/>
              </a:rPr>
              <a:t>镁</a:t>
            </a:r>
            <a:r>
              <a:rPr lang="zh-CN" altLang="en-US" sz="2800" b="1" dirty="0" smtClean="0">
                <a:solidFill>
                  <a:srgbClr val="9900FF"/>
                </a:solidFill>
                <a:hlinkClick r:id="rId3" action="ppaction://hlinkfile"/>
              </a:rPr>
              <a:t>、铝、铁与</a:t>
            </a:r>
            <a:r>
              <a:rPr lang="zh-CN" altLang="en-US" sz="2800" b="1" dirty="0">
                <a:solidFill>
                  <a:srgbClr val="9900FF"/>
                </a:solidFill>
                <a:hlinkClick r:id="rId3" action="ppaction://hlinkfile"/>
              </a:rPr>
              <a:t>水反应</a:t>
            </a:r>
            <a:endParaRPr lang="zh-CN" altLang="en-US" sz="2800" b="1" dirty="0">
              <a:solidFill>
                <a:srgbClr val="9900FF"/>
              </a:solidFill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26987" y="493354"/>
            <a:ext cx="24876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2.2.3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与水反应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1087441" y="6030822"/>
            <a:ext cx="6324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 smtClean="0"/>
              <a:t>Mg+ 2H</a:t>
            </a:r>
            <a:r>
              <a:rPr lang="en-US" altLang="zh-CN" sz="2800" baseline="-20000" dirty="0" smtClean="0"/>
              <a:t>2</a:t>
            </a:r>
            <a:r>
              <a:rPr lang="en-US" altLang="zh-CN" sz="2800" dirty="0" smtClean="0"/>
              <a:t>O</a:t>
            </a:r>
            <a:r>
              <a:rPr lang="zh-CN" altLang="en-US" sz="2800" dirty="0" smtClean="0"/>
              <a:t>（热水）</a:t>
            </a:r>
            <a:r>
              <a:rPr lang="en-US" altLang="zh-CN" sz="2800" dirty="0" smtClean="0"/>
              <a:t> </a:t>
            </a:r>
            <a:r>
              <a:rPr lang="en-US" altLang="zh-CN" sz="2800" dirty="0" smtClean="0">
                <a:latin typeface="Times New Roman" panose="02020603050405020304" pitchFamily="18" charset="0"/>
              </a:rPr>
              <a:t>=</a:t>
            </a:r>
            <a:r>
              <a:rPr lang="en-US" altLang="zh-CN" sz="2800" dirty="0" smtClean="0"/>
              <a:t> Mg(OH)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 </a:t>
            </a:r>
            <a:r>
              <a:rPr lang="en-US" altLang="zh-CN" sz="2800" dirty="0"/>
              <a:t>+ H</a:t>
            </a:r>
            <a:r>
              <a:rPr lang="en-US" altLang="zh-CN" sz="2800" baseline="-20000" dirty="0"/>
              <a:t>2</a:t>
            </a:r>
            <a:r>
              <a:rPr lang="en-US" altLang="zh-CN" sz="2800" dirty="0">
                <a:cs typeface="Arial" panose="020B0604020202020204" pitchFamily="34" charset="0"/>
              </a:rPr>
              <a:t>↑</a:t>
            </a:r>
          </a:p>
        </p:txBody>
      </p:sp>
      <p:sp>
        <p:nvSpPr>
          <p:cNvPr id="4" name="等腰三角形 3"/>
          <p:cNvSpPr/>
          <p:nvPr/>
        </p:nvSpPr>
        <p:spPr>
          <a:xfrm>
            <a:off x="4328624" y="5840322"/>
            <a:ext cx="339720" cy="381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79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 autoUpdateAnimBg="0"/>
      <p:bldP spid="10" grpId="0" animBg="1"/>
      <p:bldP spid="12" grpId="0" animBg="1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 flipH="1">
            <a:off x="0" y="1006249"/>
            <a:ext cx="8648700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铁</a:t>
            </a:r>
            <a:r>
              <a:rPr kumimoji="1"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不能与冷、热水反应</a:t>
            </a:r>
            <a:r>
              <a:rPr kumimoji="1"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,</a:t>
            </a:r>
            <a:r>
              <a:rPr kumimoji="1"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但</a:t>
            </a:r>
            <a:r>
              <a:rPr kumimoji="1" lang="zh-CN" altLang="en-US" sz="3600" b="1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能与水蒸气反应</a:t>
            </a:r>
            <a:endParaRPr kumimoji="1"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469355" y="493354"/>
            <a:ext cx="4240213" cy="52322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FF"/>
                </a:solidFill>
                <a:hlinkClick r:id="rId3" action="ppaction://hlinkfile"/>
              </a:rPr>
              <a:t>钠、镁、铝、铁与</a:t>
            </a:r>
            <a:r>
              <a:rPr lang="zh-CN" altLang="en-US" sz="2800" b="1" dirty="0">
                <a:solidFill>
                  <a:srgbClr val="9900FF"/>
                </a:solidFill>
                <a:hlinkClick r:id="rId3" action="ppaction://hlinkfile"/>
              </a:rPr>
              <a:t>水反应</a:t>
            </a:r>
            <a:endParaRPr lang="zh-CN" altLang="en-US" sz="2800" b="1" dirty="0">
              <a:solidFill>
                <a:srgbClr val="9900FF"/>
              </a:solidFill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26987" y="493354"/>
            <a:ext cx="24876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2.2.3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与水反应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grpSp>
        <p:nvGrpSpPr>
          <p:cNvPr id="13" name="Group 4"/>
          <p:cNvGrpSpPr>
            <a:grpSpLocks/>
          </p:cNvGrpSpPr>
          <p:nvPr/>
        </p:nvGrpSpPr>
        <p:grpSpPr bwMode="auto">
          <a:xfrm>
            <a:off x="304800" y="5715000"/>
            <a:ext cx="5994400" cy="714375"/>
            <a:chOff x="884" y="375"/>
            <a:chExt cx="3776" cy="450"/>
          </a:xfrm>
        </p:grpSpPr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2653" y="375"/>
              <a:ext cx="76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高温</a:t>
              </a: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884" y="421"/>
              <a:ext cx="377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3600" b="1" dirty="0"/>
                <a:t>3Fe+4H</a:t>
              </a:r>
              <a:r>
                <a:rPr kumimoji="1" lang="en-US" altLang="zh-CN" sz="3600" b="1" baseline="-25000" dirty="0"/>
                <a:t>2</a:t>
              </a:r>
              <a:r>
                <a:rPr kumimoji="1" lang="en-US" altLang="zh-CN" sz="3600" b="1" dirty="0"/>
                <a:t>O(g) </a:t>
              </a:r>
              <a:r>
                <a:rPr kumimoji="1" lang="en-US" altLang="zh-CN" sz="3600" b="1" dirty="0">
                  <a:latin typeface="MingLiU" panose="02020509000000000000" pitchFamily="49" charset="-120"/>
                  <a:ea typeface="MingLiU" panose="02020509000000000000" pitchFamily="49" charset="-120"/>
                </a:rPr>
                <a:t>== </a:t>
              </a:r>
              <a:r>
                <a:rPr kumimoji="1" lang="en-US" altLang="zh-CN" sz="3600" b="1" dirty="0"/>
                <a:t>Fe</a:t>
              </a:r>
              <a:r>
                <a:rPr kumimoji="1" lang="en-US" altLang="zh-CN" sz="3600" b="1" baseline="-25000" dirty="0"/>
                <a:t>3</a:t>
              </a:r>
              <a:r>
                <a:rPr kumimoji="1" lang="en-US" altLang="zh-CN" sz="3600" b="1" dirty="0"/>
                <a:t>O</a:t>
              </a:r>
              <a:r>
                <a:rPr kumimoji="1" lang="en-US" altLang="zh-CN" sz="3600" b="1" baseline="-25000" dirty="0"/>
                <a:t>4</a:t>
              </a:r>
              <a:r>
                <a:rPr kumimoji="1" lang="en-US" altLang="zh-CN" sz="3600" b="1" dirty="0"/>
                <a:t>+4H</a:t>
              </a:r>
              <a:r>
                <a:rPr kumimoji="1" lang="en-US" altLang="zh-CN" sz="3600" b="1" baseline="-25000" dirty="0"/>
                <a:t>2</a:t>
              </a:r>
              <a:endParaRPr kumimoji="1" lang="en-US" altLang="zh-CN" sz="3600" b="1" dirty="0"/>
            </a:p>
          </p:txBody>
        </p:sp>
      </p:grp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5134445" y="2326589"/>
            <a:ext cx="3104345" cy="152400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zh-CN" altLang="en-US" sz="2400" spc="50" dirty="0" smtClean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现象：</a:t>
            </a:r>
            <a:endParaRPr lang="en-US" altLang="zh-CN" sz="2400" spc="50" dirty="0" smtClean="0">
              <a:ln w="12700">
                <a:noFill/>
                <a:prstDash val="solid"/>
              </a:ln>
              <a:solidFill>
                <a:schemeClr val="accent4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zh-CN" altLang="en-US" sz="2400" spc="50" dirty="0" smtClean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还原铁粉保持红热，</a:t>
            </a:r>
            <a:endParaRPr lang="en-US" altLang="zh-CN" sz="2400" spc="50" dirty="0" smtClean="0">
              <a:ln w="12700">
                <a:noFill/>
                <a:prstDash val="solid"/>
              </a:ln>
              <a:solidFill>
                <a:schemeClr val="accent4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zh-CN" altLang="en-US" sz="2400" spc="50" dirty="0" smtClean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肥皂泡经明火点燃后</a:t>
            </a:r>
            <a:endParaRPr lang="en-US" altLang="zh-CN" sz="2400" spc="50" dirty="0" smtClean="0">
              <a:ln w="12700">
                <a:noFill/>
                <a:prstDash val="solid"/>
              </a:ln>
              <a:solidFill>
                <a:schemeClr val="accent4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zh-CN" altLang="en-US" sz="2400" spc="50" dirty="0" smtClean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</a:rPr>
              <a:t>可燃有轻微的爆鸣声</a:t>
            </a:r>
            <a:endParaRPr lang="zh-CN" altLang="en-US" sz="2400" spc="50" dirty="0">
              <a:ln w="12700">
                <a:noFill/>
                <a:prstDash val="solid"/>
              </a:ln>
              <a:solidFill>
                <a:schemeClr val="accent4"/>
              </a:solidFill>
              <a:effectLst>
                <a:outerShdw blurRad="38100" dist="20320" dir="27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32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 autoUpdateAnimBg="0"/>
      <p:bldP spid="10" grpId="0" animBg="1"/>
      <p:bldP spid="12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6987" y="51594"/>
            <a:ext cx="8507413" cy="685800"/>
          </a:xfrm>
          <a:solidFill>
            <a:srgbClr val="FFFF00"/>
          </a:solidFill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kumimoji="1" lang="en-US" altLang="zh-CN" sz="3200" b="1" spc="50" dirty="0" smtClean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2</a:t>
            </a:r>
            <a:r>
              <a:rPr kumimoji="1" lang="zh-CN" altLang="en-US" sz="3200" b="1" spc="50" dirty="0" smtClean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金属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有哪些共同的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物理性质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和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化学性质</a:t>
            </a:r>
            <a:r>
              <a:rPr kumimoji="1" lang="zh-CN" altLang="en-US" sz="3200" b="1" spc="50" dirty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</a:rPr>
              <a:t>？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6987" y="760962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-52316" y="1398762"/>
            <a:ext cx="9209964" cy="1077218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2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金属活动性顺序表</a:t>
            </a:r>
            <a:r>
              <a:rPr kumimoji="1" lang="en-US" altLang="zh-CN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:</a:t>
            </a:r>
          </a:p>
          <a:p>
            <a:r>
              <a:rPr kumimoji="1" lang="en-US" altLang="zh-CN" sz="3200" b="1" dirty="0" smtClean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K </a:t>
            </a:r>
            <a:r>
              <a:rPr kumimoji="1" lang="en-US" altLang="zh-CN" sz="3200" b="1" dirty="0">
                <a:solidFill>
                  <a:schemeClr val="accent4"/>
                </a:solidFill>
                <a:ea typeface="楷体_GB2312" pitchFamily="49" charset="-122"/>
                <a:cs typeface="Arial" panose="020B0604020202020204" pitchFamily="34" charset="0"/>
              </a:rPr>
              <a:t>Ca Na Mg Al Zn Fe Sn Pb (H) Cu Hg Ag Pt Au</a:t>
            </a:r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6987" y="2875738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2.2.4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与盐反应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24200" y="2850227"/>
            <a:ext cx="4976522" cy="830997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solidFill>
                  <a:schemeClr val="accent4"/>
                </a:solidFill>
                <a:cs typeface="Arial" panose="020B0604020202020204" pitchFamily="34" charset="0"/>
              </a:rPr>
              <a:t>排在</a:t>
            </a:r>
            <a:r>
              <a:rPr kumimoji="1" lang="zh-CN" altLang="en-US" sz="2400" b="1" dirty="0">
                <a:solidFill>
                  <a:srgbClr val="FF0000"/>
                </a:solidFill>
                <a:cs typeface="Arial" panose="020B0604020202020204" pitchFamily="34" charset="0"/>
              </a:rPr>
              <a:t>前面</a:t>
            </a:r>
            <a:r>
              <a:rPr kumimoji="1" lang="zh-CN" altLang="en-US" sz="2400" b="1" dirty="0">
                <a:solidFill>
                  <a:schemeClr val="accent4"/>
                </a:solidFill>
                <a:cs typeface="Arial" panose="020B0604020202020204" pitchFamily="34" charset="0"/>
              </a:rPr>
              <a:t>的金属</a:t>
            </a:r>
            <a:r>
              <a:rPr kumimoji="1" lang="zh-CN" altLang="en-US" sz="2400" b="1" dirty="0" smtClean="0">
                <a:solidFill>
                  <a:schemeClr val="accent4"/>
                </a:solidFill>
                <a:cs typeface="Arial" panose="020B0604020202020204" pitchFamily="34" charset="0"/>
              </a:rPr>
              <a:t>能从盐溶</a:t>
            </a:r>
            <a:r>
              <a:rPr kumimoji="1" lang="zh-CN" altLang="en-US" sz="2400" b="1" dirty="0">
                <a:solidFill>
                  <a:schemeClr val="accent4"/>
                </a:solidFill>
                <a:cs typeface="Arial" panose="020B0604020202020204" pitchFamily="34" charset="0"/>
              </a:rPr>
              <a:t>液中</a:t>
            </a:r>
            <a:r>
              <a:rPr kumimoji="1" lang="zh-CN" altLang="en-US" sz="24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置换</a:t>
            </a:r>
            <a:r>
              <a:rPr kumimoji="1" lang="zh-CN" altLang="en-US" sz="2400" b="1" dirty="0" smtClean="0">
                <a:solidFill>
                  <a:schemeClr val="accent4"/>
                </a:solidFill>
                <a:cs typeface="Arial" panose="020B0604020202020204" pitchFamily="34" charset="0"/>
              </a:rPr>
              <a:t>排</a:t>
            </a:r>
            <a:r>
              <a:rPr kumimoji="1" lang="zh-CN" altLang="en-US" sz="2400" b="1" dirty="0">
                <a:solidFill>
                  <a:schemeClr val="accent4"/>
                </a:solidFill>
                <a:cs typeface="Arial" panose="020B0604020202020204" pitchFamily="34" charset="0"/>
              </a:rPr>
              <a:t>在后面的</a:t>
            </a:r>
            <a:r>
              <a:rPr kumimoji="1" lang="zh-CN" altLang="en-US" sz="2400" b="1" dirty="0" smtClean="0">
                <a:solidFill>
                  <a:schemeClr val="accent4"/>
                </a:solidFill>
                <a:cs typeface="Arial" panose="020B0604020202020204" pitchFamily="34" charset="0"/>
              </a:rPr>
              <a:t>金属</a:t>
            </a:r>
            <a:endParaRPr kumimoji="1" lang="zh-CN" altLang="en-US" sz="2400" b="1" dirty="0">
              <a:solidFill>
                <a:schemeClr val="accent4"/>
              </a:solidFill>
              <a:cs typeface="Arial" panose="020B0604020202020204" pitchFamily="34" charset="0"/>
            </a:endParaRPr>
          </a:p>
        </p:txBody>
      </p:sp>
      <p:sp>
        <p:nvSpPr>
          <p:cNvPr id="23" name="Rectangle 18"/>
          <p:cNvSpPr txBox="1">
            <a:spLocks noChangeArrowheads="1"/>
          </p:cNvSpPr>
          <p:nvPr/>
        </p:nvSpPr>
        <p:spPr bwMode="auto">
          <a:xfrm>
            <a:off x="26987" y="4419600"/>
            <a:ext cx="800100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kumimoji="1" lang="en-US" altLang="zh-CN" sz="3600" b="1" dirty="0" smtClean="0">
                <a:latin typeface="+mn-ea"/>
                <a:cs typeface="Arial" panose="020B0604020202020204" pitchFamily="34" charset="0"/>
              </a:rPr>
              <a:t>1</a:t>
            </a:r>
            <a:r>
              <a:rPr kumimoji="1" lang="zh-CN" altLang="en-US" sz="3600" b="1" dirty="0" smtClean="0">
                <a:latin typeface="+mn-ea"/>
                <a:cs typeface="Arial" panose="020B0604020202020204" pitchFamily="34" charset="0"/>
              </a:rPr>
              <a:t>铁和硫酸铜溶液反应的离子方程式</a:t>
            </a:r>
            <a:endParaRPr kumimoji="1" lang="en-US" altLang="zh-CN" sz="3600" b="1" dirty="0" smtClean="0">
              <a:latin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9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3" grpId="0" animBg="1"/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6987" y="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26987" y="493354"/>
            <a:ext cx="2487613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2.2.3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与水反应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 flipH="1">
            <a:off x="2514600" y="431799"/>
            <a:ext cx="4495800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金属和水反应的规律</a:t>
            </a:r>
            <a:endParaRPr kumimoji="1"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015561"/>
              </p:ext>
            </p:extLst>
          </p:nvPr>
        </p:nvGraphicFramePr>
        <p:xfrm>
          <a:off x="26987" y="1295400"/>
          <a:ext cx="9117014" cy="32827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68413"/>
                <a:gridCol w="1752602"/>
                <a:gridCol w="2057400"/>
                <a:gridCol w="1981200"/>
                <a:gridCol w="2057399"/>
              </a:tblGrid>
              <a:tr h="1094254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K\Ca\Na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Mg/Al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Zn/Fe/Sn/</a:t>
                      </a:r>
                      <a:r>
                        <a:rPr lang="en-US" altLang="zh-CN" sz="2400" dirty="0" err="1" smtClean="0"/>
                        <a:t>Pb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Cu/Hg/Ag</a:t>
                      </a:r>
                    </a:p>
                    <a:p>
                      <a:r>
                        <a:rPr lang="en-US" altLang="zh-CN" sz="2400" dirty="0" smtClean="0"/>
                        <a:t>/Pt/Au</a:t>
                      </a:r>
                      <a:endParaRPr lang="zh-CN" altLang="en-US" sz="2400" dirty="0"/>
                    </a:p>
                  </a:txBody>
                  <a:tcPr/>
                </a:tc>
              </a:tr>
              <a:tr h="63397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产物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可溶性碱，氢气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冷水反应慢，沸水反应迅速，生成不溶性碱和氢气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高温水蒸气，生成不溶性氧化物和氢气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不反应</a:t>
                      </a:r>
                      <a:endParaRPr lang="zh-CN" altLang="en-US" sz="2400" dirty="0"/>
                    </a:p>
                  </a:txBody>
                  <a:tcPr/>
                </a:tc>
              </a:tr>
              <a:tr h="63397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方程式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0" y="5045920"/>
            <a:ext cx="7848600" cy="1077218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钠与酸反应时，如酸过量</a:t>
            </a:r>
            <a:r>
              <a:rPr lang="zh-CN" altLang="en-US" sz="3200" b="1" dirty="0" smtClean="0">
                <a:solidFill>
                  <a:srgbClr val="000000"/>
                </a:solidFill>
                <a:ea typeface="黑体" panose="02010609060101010101" pitchFamily="49" charset="-122"/>
              </a:rPr>
              <a:t>则钠</a:t>
            </a: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只与酸反应，如酸不足</a:t>
            </a:r>
            <a:r>
              <a:rPr lang="zh-CN" altLang="en-US" sz="3200" b="1" dirty="0" smtClean="0">
                <a:solidFill>
                  <a:srgbClr val="000000"/>
                </a:solidFill>
                <a:ea typeface="黑体" panose="02010609060101010101" pitchFamily="49" charset="-122"/>
              </a:rPr>
              <a:t>量，则</a:t>
            </a: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钠</a:t>
            </a: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先</a:t>
            </a: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与酸反应</a:t>
            </a: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再</a:t>
            </a: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与水反应</a:t>
            </a:r>
          </a:p>
        </p:txBody>
      </p:sp>
    </p:spTree>
    <p:extLst>
      <p:ext uri="{BB962C8B-B14F-4D97-AF65-F5344CB8AC3E}">
        <p14:creationId xmlns:p14="http://schemas.microsoft.com/office/powerpoint/2010/main" val="22981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 autoUpdateAnimBg="0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" y="745050"/>
            <a:ext cx="4343399" cy="116955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 smtClean="0">
                <a:ea typeface="黑体" panose="02010609060101010101" pitchFamily="49" charset="-122"/>
              </a:rPr>
              <a:t>2</a:t>
            </a:r>
            <a:r>
              <a:rPr lang="zh-CN" altLang="en-US" sz="2800" b="1" dirty="0" smtClean="0">
                <a:ea typeface="黑体" panose="02010609060101010101" pitchFamily="49" charset="-122"/>
                <a:hlinkClick r:id="rId3" action="ppaction://hlinkfile"/>
              </a:rPr>
              <a:t>钠</a:t>
            </a:r>
            <a:r>
              <a:rPr lang="zh-CN" altLang="en-US" sz="2800" b="1" dirty="0">
                <a:ea typeface="黑体" panose="02010609060101010101" pitchFamily="49" charset="-122"/>
                <a:hlinkClick r:id="rId3" action="ppaction://hlinkfile"/>
              </a:rPr>
              <a:t>与硫酸铜</a:t>
            </a:r>
            <a:r>
              <a:rPr lang="zh-CN" altLang="en-US" sz="2800" b="1" dirty="0" smtClean="0">
                <a:ea typeface="黑体" panose="02010609060101010101" pitchFamily="49" charset="-122"/>
              </a:rPr>
              <a:t>溶液反应</a:t>
            </a:r>
            <a:endParaRPr lang="en-US" altLang="zh-CN" sz="2800" b="1" dirty="0"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化学方程式和离子方程式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" y="0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2.2.4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与盐反应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70062" y="2667000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现象：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238487" y="2667000"/>
            <a:ext cx="45354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878124" y="2667000"/>
            <a:ext cx="4392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浮、熔、游、响、</a:t>
            </a:r>
            <a:r>
              <a:rPr lang="zh-CN" altLang="en-US" sz="2400" b="1">
                <a:solidFill>
                  <a:srgbClr val="0000CC"/>
                </a:solidFill>
              </a:rPr>
              <a:t>蓝色沉淀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1085962" y="3386137"/>
            <a:ext cx="5111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/>
              <a:t>2Na + 2H</a:t>
            </a:r>
            <a:r>
              <a:rPr lang="en-US" altLang="zh-CN" sz="2800" baseline="-20000" dirty="0"/>
              <a:t>2</a:t>
            </a:r>
            <a:r>
              <a:rPr lang="en-US" altLang="zh-CN" sz="2800" dirty="0"/>
              <a:t>O </a:t>
            </a:r>
            <a:r>
              <a:rPr lang="en-US" altLang="zh-CN" sz="2800" dirty="0">
                <a:latin typeface="Times New Roman" panose="02020603050405020304" pitchFamily="18" charset="0"/>
              </a:rPr>
              <a:t>==</a:t>
            </a:r>
            <a:r>
              <a:rPr lang="en-US" altLang="zh-CN" sz="2800" dirty="0"/>
              <a:t> 2NaOH + H</a:t>
            </a:r>
            <a:r>
              <a:rPr lang="en-US" altLang="zh-CN" sz="2800" baseline="-20000" dirty="0"/>
              <a:t>2</a:t>
            </a:r>
            <a:r>
              <a:rPr lang="en-US" altLang="zh-CN" sz="2800" dirty="0">
                <a:cs typeface="Arial" panose="020B0604020202020204" pitchFamily="34" charset="0"/>
              </a:rPr>
              <a:t>↑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1085962" y="4178300"/>
            <a:ext cx="6985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/>
              <a:t>2NaOH + CuSO</a:t>
            </a:r>
            <a:r>
              <a:rPr lang="en-US" altLang="zh-CN" sz="2800" baseline="-20000" dirty="0"/>
              <a:t>4</a:t>
            </a:r>
            <a:r>
              <a:rPr lang="en-US" altLang="zh-CN" sz="2800" dirty="0"/>
              <a:t> </a:t>
            </a:r>
            <a:r>
              <a:rPr lang="en-US" altLang="zh-CN" sz="2800" dirty="0">
                <a:latin typeface="Times New Roman" panose="02020603050405020304" pitchFamily="18" charset="0"/>
              </a:rPr>
              <a:t>==</a:t>
            </a:r>
            <a:r>
              <a:rPr lang="en-US" altLang="zh-CN" sz="2800" dirty="0"/>
              <a:t> </a:t>
            </a:r>
            <a:r>
              <a:rPr lang="en-US" altLang="zh-CN" sz="2800" dirty="0">
                <a:solidFill>
                  <a:srgbClr val="0000CC"/>
                </a:solidFill>
              </a:rPr>
              <a:t>Cu(OH)</a:t>
            </a:r>
            <a:r>
              <a:rPr lang="en-US" altLang="zh-CN" sz="2800" baseline="-20000" dirty="0">
                <a:solidFill>
                  <a:srgbClr val="0000CC"/>
                </a:solidFill>
              </a:rPr>
              <a:t>2</a:t>
            </a:r>
            <a:r>
              <a:rPr lang="en-US" altLang="zh-CN" sz="2800" dirty="0">
                <a:solidFill>
                  <a:srgbClr val="0000CC"/>
                </a:solidFill>
                <a:cs typeface="Arial" panose="020B0604020202020204" pitchFamily="34" charset="0"/>
              </a:rPr>
              <a:t>↓</a:t>
            </a:r>
            <a:r>
              <a:rPr lang="en-US" altLang="zh-CN" sz="2800" dirty="0">
                <a:cs typeface="Arial" panose="020B0604020202020204" pitchFamily="34" charset="0"/>
              </a:rPr>
              <a:t> + Na</a:t>
            </a:r>
            <a:r>
              <a:rPr lang="en-US" altLang="zh-CN" sz="2800" baseline="-20000" dirty="0">
                <a:cs typeface="Arial" panose="020B0604020202020204" pitchFamily="34" charset="0"/>
              </a:rPr>
              <a:t>2</a:t>
            </a:r>
            <a:r>
              <a:rPr lang="en-US" altLang="zh-CN" sz="2800" dirty="0">
                <a:cs typeface="Arial" panose="020B0604020202020204" pitchFamily="34" charset="0"/>
              </a:rPr>
              <a:t>SO</a:t>
            </a:r>
            <a:r>
              <a:rPr lang="en-US" altLang="zh-CN" sz="2800" baseline="-20000" dirty="0">
                <a:cs typeface="Arial" panose="020B0604020202020204" pitchFamily="34" charset="0"/>
              </a:rPr>
              <a:t>4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220774" y="5330825"/>
            <a:ext cx="88931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2Na + 2H</a:t>
            </a:r>
            <a:r>
              <a:rPr lang="en-US" altLang="zh-CN" sz="2800" baseline="-20000"/>
              <a:t>2</a:t>
            </a:r>
            <a:r>
              <a:rPr lang="en-US" altLang="zh-CN" sz="2800"/>
              <a:t>O + CuSO</a:t>
            </a:r>
            <a:r>
              <a:rPr lang="en-US" altLang="zh-CN" sz="2800" baseline="-20000"/>
              <a:t>4</a:t>
            </a:r>
            <a:r>
              <a:rPr lang="en-US" altLang="zh-CN" sz="2800"/>
              <a:t>  == </a:t>
            </a:r>
            <a:r>
              <a:rPr lang="en-US" altLang="zh-CN" sz="2800">
                <a:solidFill>
                  <a:srgbClr val="0000CC"/>
                </a:solidFill>
              </a:rPr>
              <a:t>Cu(OH)</a:t>
            </a:r>
            <a:r>
              <a:rPr lang="en-US" altLang="zh-CN" sz="2800" baseline="-20000"/>
              <a:t>2</a:t>
            </a:r>
            <a:r>
              <a:rPr lang="en-US" altLang="zh-CN" sz="2800">
                <a:solidFill>
                  <a:srgbClr val="0000CC"/>
                </a:solidFill>
              </a:rPr>
              <a:t>↓</a:t>
            </a:r>
            <a:r>
              <a:rPr lang="en-US" altLang="zh-CN" sz="2800"/>
              <a:t>+ Na</a:t>
            </a:r>
            <a:r>
              <a:rPr lang="en-US" altLang="zh-CN" sz="2800" baseline="-20000"/>
              <a:t>2</a:t>
            </a:r>
            <a:r>
              <a:rPr lang="en-US" altLang="zh-CN" sz="2800"/>
              <a:t>SO</a:t>
            </a:r>
            <a:r>
              <a:rPr lang="en-US" altLang="zh-CN" sz="2800" baseline="-20000"/>
              <a:t>4</a:t>
            </a:r>
            <a:r>
              <a:rPr lang="en-US" altLang="zh-CN" sz="2800"/>
              <a:t> + H</a:t>
            </a:r>
            <a:r>
              <a:rPr lang="en-US" altLang="zh-CN" sz="2800" baseline="-20000"/>
              <a:t>2</a:t>
            </a:r>
            <a:r>
              <a:rPr lang="en-US" altLang="zh-CN" sz="2800"/>
              <a:t>↑</a:t>
            </a:r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77899" y="4970462"/>
            <a:ext cx="8929688" cy="0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02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6" grpId="0" animBg="1"/>
      <p:bldP spid="7" grpId="0"/>
      <p:bldP spid="9" grpId="0"/>
      <p:bldP spid="10" grpId="0"/>
      <p:bldP spid="11" grpId="0"/>
      <p:bldP spid="12" grpId="0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" y="0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2.2.4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与盐反应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7" name="Text Box 3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" y="745050"/>
            <a:ext cx="4343399" cy="116955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3</a:t>
            </a:r>
            <a:r>
              <a:rPr lang="zh-CN" altLang="en-US" sz="2800" b="1" dirty="0" smtClean="0">
                <a:ea typeface="黑体" panose="02010609060101010101" pitchFamily="49" charset="-122"/>
              </a:rPr>
              <a:t>钠与氯化铁溶液反应</a:t>
            </a:r>
            <a:endParaRPr lang="en-US" altLang="zh-CN" sz="2800" b="1" dirty="0"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化学方程式和离子方程式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-17172" y="2096868"/>
            <a:ext cx="9448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dirty="0">
                <a:latin typeface="+mn-ea"/>
                <a:ea typeface="+mn-ea"/>
              </a:rPr>
              <a:t>6Na+6H</a:t>
            </a:r>
            <a:r>
              <a:rPr lang="en-US" altLang="zh-CN" sz="3600" baseline="-25000" dirty="0">
                <a:latin typeface="+mn-ea"/>
                <a:ea typeface="+mn-ea"/>
              </a:rPr>
              <a:t>2</a:t>
            </a:r>
            <a:r>
              <a:rPr lang="en-US" altLang="zh-CN" sz="3600" dirty="0">
                <a:latin typeface="+mn-ea"/>
                <a:ea typeface="+mn-ea"/>
              </a:rPr>
              <a:t>O+2FeCl</a:t>
            </a:r>
            <a:r>
              <a:rPr lang="en-US" altLang="zh-CN" sz="3600" baseline="-25000" dirty="0">
                <a:latin typeface="+mn-ea"/>
                <a:ea typeface="+mn-ea"/>
              </a:rPr>
              <a:t>3</a:t>
            </a:r>
            <a:r>
              <a:rPr lang="en-US" altLang="zh-CN" sz="3600" dirty="0">
                <a:latin typeface="+mn-ea"/>
                <a:ea typeface="+mn-ea"/>
              </a:rPr>
              <a:t>=2Fe(OH)</a:t>
            </a:r>
            <a:r>
              <a:rPr lang="en-US" altLang="zh-CN" sz="3600" baseline="-25000" dirty="0">
                <a:latin typeface="+mn-ea"/>
                <a:ea typeface="+mn-ea"/>
              </a:rPr>
              <a:t>3</a:t>
            </a:r>
            <a:r>
              <a:rPr lang="en-US" altLang="zh-CN" sz="3600" dirty="0">
                <a:latin typeface="+mn-ea"/>
                <a:ea typeface="+mn-ea"/>
              </a:rPr>
              <a:t> </a:t>
            </a:r>
            <a:r>
              <a:rPr lang="en-US" altLang="zh-CN" sz="3600" dirty="0">
                <a:latin typeface="+mn-ea"/>
                <a:ea typeface="+mn-ea"/>
                <a:cs typeface="Arial" panose="020B0604020202020204" pitchFamily="34" charset="0"/>
              </a:rPr>
              <a:t>↓</a:t>
            </a:r>
            <a:r>
              <a:rPr lang="en-US" altLang="zh-CN" sz="3600" dirty="0">
                <a:latin typeface="+mn-ea"/>
                <a:ea typeface="+mn-ea"/>
              </a:rPr>
              <a:t>+ 6NaCl +3H</a:t>
            </a:r>
            <a:r>
              <a:rPr lang="en-US" altLang="zh-CN" sz="3600" baseline="-25000" dirty="0">
                <a:latin typeface="+mn-ea"/>
                <a:ea typeface="+mn-ea"/>
              </a:rPr>
              <a:t>2</a:t>
            </a:r>
            <a:r>
              <a:rPr lang="en-US" altLang="zh-CN" sz="3600" dirty="0">
                <a:latin typeface="+mn-ea"/>
                <a:ea typeface="+mn-ea"/>
                <a:cs typeface="Arial" panose="020B0604020202020204" pitchFamily="34" charset="0"/>
              </a:rPr>
              <a:t>↑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586" y="2887662"/>
            <a:ext cx="15827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规律：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87974" y="3733800"/>
            <a:ext cx="8856662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钠与盐溶液反应时，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先与水反应，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生成的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NaOH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再与盐溶液反应</a:t>
            </a:r>
            <a:r>
              <a:rPr lang="zh-CN" altLang="en-US" sz="3200" b="1" dirty="0">
                <a:solidFill>
                  <a:srgbClr val="0000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（如果能反应），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而不是钠去置换盐溶液里的金属。</a:t>
            </a:r>
          </a:p>
        </p:txBody>
      </p:sp>
    </p:spTree>
    <p:extLst>
      <p:ext uri="{BB962C8B-B14F-4D97-AF65-F5344CB8AC3E}">
        <p14:creationId xmlns:p14="http://schemas.microsoft.com/office/powerpoint/2010/main" val="67946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7" y="1451908"/>
            <a:ext cx="7772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向一金属铝制成的易拉罐内充满</a:t>
            </a:r>
            <a:r>
              <a:rPr lang="en-US" altLang="zh-CN" sz="2800" b="1" dirty="0"/>
              <a:t>CO</a:t>
            </a:r>
            <a:r>
              <a:rPr lang="en-US" altLang="zh-CN" sz="2800" b="1" baseline="-25000" dirty="0"/>
              <a:t>2</a:t>
            </a:r>
            <a:r>
              <a:rPr lang="zh-CN" altLang="en-US" sz="2800" b="1" dirty="0"/>
              <a:t>，然后向罐内注入足量</a:t>
            </a:r>
            <a:r>
              <a:rPr lang="en-US" altLang="zh-CN" sz="2800" b="1" dirty="0"/>
              <a:t>NaOH</a:t>
            </a:r>
            <a:r>
              <a:rPr lang="zh-CN" altLang="en-US" sz="2800" b="1" dirty="0"/>
              <a:t>溶液，立即用胶布严封罐口，过一段时间后，罐壁内凹而瘪，再过一段时间后，瘪了的罐重新鼓起，解释上述变化的原因。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0" y="76200"/>
            <a:ext cx="2196034" cy="519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4"/>
                </a:solidFill>
                <a:ea typeface="楷体_GB2312" pitchFamily="49" charset="-122"/>
              </a:rPr>
              <a:t>2.2</a:t>
            </a:r>
            <a:r>
              <a:rPr lang="zh-CN" altLang="en-US" sz="2800" b="1" dirty="0" smtClean="0">
                <a:solidFill>
                  <a:schemeClr val="accent4"/>
                </a:solidFill>
                <a:ea typeface="楷体_GB2312" pitchFamily="49" charset="-122"/>
              </a:rPr>
              <a:t>化学性质</a:t>
            </a:r>
            <a:endParaRPr lang="zh-CN" altLang="en-US" sz="2800" b="1" dirty="0">
              <a:solidFill>
                <a:schemeClr val="accent4"/>
              </a:solidFill>
              <a:ea typeface="楷体_GB2312" pitchFamily="49" charset="-122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762000"/>
            <a:ext cx="2817019" cy="523220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2.2.5</a:t>
            </a:r>
            <a:r>
              <a:rPr kumimoji="1" lang="zh-CN" altLang="en-US" sz="2800" b="1" dirty="0" smtClean="0">
                <a:solidFill>
                  <a:srgbClr val="000000"/>
                </a:solidFill>
                <a:ea typeface="楷体_GB2312" pitchFamily="49" charset="-122"/>
                <a:cs typeface="Arial" panose="020B0604020202020204" pitchFamily="34" charset="0"/>
              </a:rPr>
              <a:t>与碱反应</a:t>
            </a:r>
            <a:endParaRPr kumimoji="1" lang="en-US" altLang="zh-CN" sz="2800" b="1" dirty="0">
              <a:solidFill>
                <a:srgbClr val="000000"/>
              </a:solidFill>
              <a:ea typeface="楷体_GB2312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7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9075" y="46037"/>
            <a:ext cx="7308850" cy="850901"/>
          </a:xfrm>
          <a:noFill/>
        </p:spPr>
        <p:txBody>
          <a:bodyPr rtlCol="0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zh-CN" altLang="en-US" sz="3600" b="1" spc="5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黑体" pitchFamily="2" charset="-122"/>
              </a:rPr>
              <a:t>铝与氢氧化钠溶液的反应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-73025" y="908050"/>
            <a:ext cx="9217025" cy="309721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>
                <a:solidFill>
                  <a:srgbClr val="FFFF00"/>
                </a:solidFill>
              </a:rPr>
              <a:t>   </a:t>
            </a:r>
            <a:r>
              <a:rPr lang="en-US" altLang="zh-CN" b="1" dirty="0">
                <a:solidFill>
                  <a:srgbClr val="FF0000"/>
                </a:solidFill>
              </a:rPr>
              <a:t>[ </a:t>
            </a:r>
            <a:r>
              <a:rPr lang="zh-CN" altLang="en-US" b="1" dirty="0">
                <a:hlinkClick r:id="rId2" action="ppaction://hlinkfile"/>
              </a:rPr>
              <a:t>实验探究</a:t>
            </a:r>
            <a:r>
              <a:rPr lang="en-US" altLang="zh-CN" b="1" dirty="0">
                <a:solidFill>
                  <a:srgbClr val="FF0000"/>
                </a:solidFill>
              </a:rPr>
              <a:t>]</a:t>
            </a:r>
            <a:r>
              <a:rPr lang="zh-CN" altLang="en-US" b="1" dirty="0">
                <a:solidFill>
                  <a:srgbClr val="FF0000"/>
                </a:solidFill>
              </a:rPr>
              <a:t>：实验</a:t>
            </a:r>
            <a:r>
              <a:rPr lang="en-US" altLang="zh-CN" b="1" dirty="0">
                <a:solidFill>
                  <a:srgbClr val="FF0000"/>
                </a:solidFill>
              </a:rPr>
              <a:t>3-4</a:t>
            </a:r>
            <a:endParaRPr lang="en-US" altLang="zh-CN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en-US" altLang="zh-CN" b="1" dirty="0">
                <a:solidFill>
                  <a:srgbClr val="FFFF00"/>
                </a:solidFill>
              </a:rPr>
              <a:t>       </a:t>
            </a:r>
            <a:r>
              <a:rPr lang="en-US" altLang="zh-CN" b="1" dirty="0"/>
              <a:t>2Al+2NaOH+2H</a:t>
            </a:r>
            <a:r>
              <a:rPr lang="en-US" altLang="zh-CN" b="1" baseline="-25000" dirty="0"/>
              <a:t>2</a:t>
            </a:r>
            <a:r>
              <a:rPr lang="en-US" altLang="zh-CN" b="1" dirty="0"/>
              <a:t>O </a:t>
            </a:r>
            <a:r>
              <a:rPr lang="en-US" altLang="zh-CN" dirty="0"/>
              <a:t>==</a:t>
            </a:r>
            <a:r>
              <a:rPr lang="en-US" altLang="zh-CN" b="1" dirty="0"/>
              <a:t>2NaAlO</a:t>
            </a:r>
            <a:r>
              <a:rPr lang="en-US" altLang="zh-CN" b="1" baseline="-25000" dirty="0"/>
              <a:t>2</a:t>
            </a:r>
            <a:r>
              <a:rPr lang="en-US" altLang="zh-CN" b="1" dirty="0"/>
              <a:t>+3H</a:t>
            </a:r>
            <a:r>
              <a:rPr lang="en-US" altLang="zh-CN" b="1" baseline="-25000" dirty="0"/>
              <a:t>2</a:t>
            </a:r>
            <a:r>
              <a:rPr lang="en-US" altLang="zh-CN" b="1" dirty="0"/>
              <a:t> ↑</a:t>
            </a:r>
          </a:p>
          <a:p>
            <a:pPr>
              <a:buFontTx/>
              <a:buNone/>
            </a:pPr>
            <a:endParaRPr lang="en-US" altLang="zh-CN" dirty="0">
              <a:solidFill>
                <a:srgbClr val="66FF33"/>
              </a:solidFill>
            </a:endParaRPr>
          </a:p>
          <a:p>
            <a:pPr>
              <a:buFontTx/>
              <a:buNone/>
            </a:pPr>
            <a:r>
              <a:rPr lang="en-US" altLang="zh-CN" b="1" dirty="0">
                <a:solidFill>
                  <a:srgbClr val="FFFF00"/>
                </a:solidFill>
              </a:rPr>
              <a:t>       </a:t>
            </a:r>
          </a:p>
          <a:p>
            <a:pPr>
              <a:buFontTx/>
              <a:buNone/>
            </a:pPr>
            <a:r>
              <a:rPr lang="en-US" altLang="zh-CN" b="1" dirty="0"/>
              <a:t>      2Al+6HCl </a:t>
            </a:r>
            <a:r>
              <a:rPr lang="en-US" altLang="zh-CN" dirty="0"/>
              <a:t>==</a:t>
            </a:r>
            <a:r>
              <a:rPr lang="en-US" altLang="zh-CN" b="1" dirty="0"/>
              <a:t> 2AlCl</a:t>
            </a:r>
            <a:r>
              <a:rPr lang="en-US" altLang="zh-CN" b="1" baseline="-25000" dirty="0"/>
              <a:t>3</a:t>
            </a:r>
            <a:r>
              <a:rPr lang="en-US" altLang="zh-CN" b="1" dirty="0"/>
              <a:t>+3H</a:t>
            </a:r>
            <a:r>
              <a:rPr lang="en-US" altLang="zh-CN" b="1" baseline="-25000" dirty="0"/>
              <a:t>2</a:t>
            </a:r>
            <a:r>
              <a:rPr lang="en-US" altLang="zh-CN" dirty="0"/>
              <a:t>↑</a:t>
            </a:r>
            <a:endParaRPr lang="en-US" altLang="zh-CN" sz="3600" b="1" dirty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468313" y="2427288"/>
            <a:ext cx="6902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2Al+2OH</a:t>
            </a:r>
            <a:r>
              <a:rPr lang="en-US" altLang="zh-CN" sz="36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+2H</a:t>
            </a:r>
            <a:r>
              <a:rPr lang="en-US" altLang="zh-CN" sz="36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==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2AlO</a:t>
            </a:r>
            <a:r>
              <a:rPr lang="en-US" altLang="zh-CN" sz="36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+3H</a:t>
            </a:r>
            <a:r>
              <a:rPr lang="en-US" altLang="zh-CN" sz="36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↑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611188" y="4076700"/>
            <a:ext cx="5832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2Al+6H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==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2Al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3+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+3H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↑</a:t>
            </a:r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6011863" y="3646488"/>
            <a:ext cx="3025775" cy="1511300"/>
          </a:xfrm>
          <a:prstGeom prst="cloudCallout">
            <a:avLst>
              <a:gd name="adj1" fmla="val -57662"/>
              <a:gd name="adj2" fmla="val -78046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/>
              <a:t>共同点？？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508625" y="506413"/>
            <a:ext cx="2317750" cy="1050925"/>
            <a:chOff x="3831" y="275"/>
            <a:chExt cx="1136" cy="751"/>
          </a:xfrm>
        </p:grpSpPr>
        <p:sp>
          <p:nvSpPr>
            <p:cNvPr id="20489" name="Text Box 8"/>
            <p:cNvSpPr txBox="1">
              <a:spLocks noChangeArrowheads="1"/>
            </p:cNvSpPr>
            <p:nvPr/>
          </p:nvSpPr>
          <p:spPr bwMode="auto">
            <a:xfrm>
              <a:off x="3831" y="275"/>
              <a:ext cx="1102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3600" b="1">
                  <a:latin typeface="Times New Roman" panose="02020603050405020304" pitchFamily="18" charset="0"/>
                </a:rPr>
                <a:t>  </a:t>
              </a:r>
              <a:r>
                <a:rPr kumimoji="1" lang="zh-CN" altLang="en-US" sz="3600" b="1">
                  <a:latin typeface="Times New Roman" panose="02020603050405020304" pitchFamily="18" charset="0"/>
                </a:rPr>
                <a:t>偏铝酸钠</a:t>
              </a:r>
            </a:p>
          </p:txBody>
        </p:sp>
        <p:sp>
          <p:nvSpPr>
            <p:cNvPr id="20490" name="Line 9"/>
            <p:cNvSpPr>
              <a:spLocks noChangeShapeType="1"/>
            </p:cNvSpPr>
            <p:nvPr/>
          </p:nvSpPr>
          <p:spPr bwMode="auto">
            <a:xfrm flipV="1">
              <a:off x="3969" y="663"/>
              <a:ext cx="136" cy="36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91" name="Line 10"/>
            <p:cNvSpPr>
              <a:spLocks noChangeShapeType="1"/>
            </p:cNvSpPr>
            <p:nvPr/>
          </p:nvSpPr>
          <p:spPr bwMode="auto">
            <a:xfrm>
              <a:off x="3923" y="663"/>
              <a:ext cx="104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800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3" grpId="1"/>
      <p:bldP spid="717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1143000" y="762000"/>
            <a:ext cx="6934200" cy="69214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b="1" dirty="0" smtClean="0"/>
              <a:t>2Al+2NaOH+2H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O </a:t>
            </a:r>
            <a:r>
              <a:rPr lang="en-US" altLang="zh-CN" dirty="0" smtClean="0"/>
              <a:t>=</a:t>
            </a:r>
            <a:r>
              <a:rPr lang="en-US" altLang="zh-CN" b="1" dirty="0" smtClean="0"/>
              <a:t>2NaAlO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+3H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 ↑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71600" y="0"/>
            <a:ext cx="64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金属铝和氢氧化钠溶液反应的原理</a:t>
            </a:r>
            <a:endParaRPr lang="zh-CN" altLang="en-US" sz="3200" dirty="0"/>
          </a:p>
        </p:txBody>
      </p:sp>
      <p:sp>
        <p:nvSpPr>
          <p:cNvPr id="4" name="文本框 3"/>
          <p:cNvSpPr txBox="1"/>
          <p:nvPr/>
        </p:nvSpPr>
        <p:spPr>
          <a:xfrm>
            <a:off x="135228" y="2345478"/>
            <a:ext cx="2286000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铝和水反应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438400" y="2209800"/>
            <a:ext cx="5476741" cy="69214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b="1" dirty="0" smtClean="0"/>
              <a:t>2Al+6H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O </a:t>
            </a:r>
            <a:r>
              <a:rPr lang="en-US" altLang="zh-CN" dirty="0" smtClean="0"/>
              <a:t>=</a:t>
            </a:r>
            <a:r>
              <a:rPr lang="en-US" altLang="zh-CN" b="1" dirty="0" smtClean="0"/>
              <a:t>2Al(OH)</a:t>
            </a:r>
            <a:r>
              <a:rPr lang="en-US" altLang="zh-CN" b="1" baseline="-25000" dirty="0" smtClean="0"/>
              <a:t>3</a:t>
            </a:r>
            <a:r>
              <a:rPr lang="en-US" altLang="zh-CN" b="1" dirty="0" smtClean="0"/>
              <a:t>+3H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 ↑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421228" y="3358666"/>
            <a:ext cx="6636913" cy="69214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b="1" dirty="0" smtClean="0"/>
              <a:t>HAlO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•H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O+NaOH </a:t>
            </a:r>
            <a:r>
              <a:rPr lang="en-US" altLang="zh-CN" dirty="0" smtClean="0"/>
              <a:t>=</a:t>
            </a:r>
            <a:r>
              <a:rPr lang="en-US" altLang="zh-CN" b="1" dirty="0" smtClean="0"/>
              <a:t>NaAlO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+2H</a:t>
            </a:r>
            <a:r>
              <a:rPr lang="en-US" altLang="zh-CN" b="1" baseline="-25000" dirty="0" smtClean="0"/>
              <a:t>2</a:t>
            </a:r>
            <a:r>
              <a:rPr lang="en-US" altLang="zh-CN" b="1" dirty="0" smtClean="0"/>
              <a:t>O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8296" y="3265010"/>
            <a:ext cx="2390104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氢氧化铝和氢氧化钠反应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0" y="4712810"/>
            <a:ext cx="6553200" cy="95410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+mn-ea"/>
                <a:ea typeface="+mn-ea"/>
              </a:rPr>
              <a:t>练习</a:t>
            </a:r>
            <a:r>
              <a:rPr lang="en-US" altLang="zh-CN" sz="2800" dirty="0" smtClean="0">
                <a:latin typeface="+mn-ea"/>
                <a:ea typeface="+mn-ea"/>
              </a:rPr>
              <a:t>1 </a:t>
            </a:r>
            <a:r>
              <a:rPr lang="zh-CN" altLang="en-US" sz="2800" dirty="0" smtClean="0">
                <a:latin typeface="+mn-ea"/>
                <a:ea typeface="+mn-ea"/>
              </a:rPr>
              <a:t>写</a:t>
            </a:r>
            <a:r>
              <a:rPr lang="en-US" altLang="zh-CN" sz="2800" dirty="0" smtClean="0">
                <a:latin typeface="+mn-ea"/>
                <a:ea typeface="+mn-ea"/>
              </a:rPr>
              <a:t>Ba(OH)</a:t>
            </a:r>
            <a:r>
              <a:rPr lang="en-US" altLang="zh-CN" sz="2800" baseline="-250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溶液与氢氧化铝的反应？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2 </a:t>
            </a:r>
            <a:r>
              <a:rPr lang="zh-CN" altLang="en-US" sz="2800" dirty="0" smtClean="0">
                <a:latin typeface="+mn-ea"/>
                <a:ea typeface="+mn-ea"/>
              </a:rPr>
              <a:t>写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和</a:t>
            </a:r>
            <a:r>
              <a:rPr lang="en-US" altLang="zh-CN" sz="2800" dirty="0" smtClean="0">
                <a:latin typeface="+mn-ea"/>
                <a:ea typeface="+mn-ea"/>
              </a:rPr>
              <a:t>Ba(OH)</a:t>
            </a:r>
            <a:r>
              <a:rPr lang="en-US" altLang="zh-CN" sz="2800" baseline="-250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溶液的反应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3018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146786"/>
              </p:ext>
            </p:extLst>
          </p:nvPr>
        </p:nvGraphicFramePr>
        <p:xfrm>
          <a:off x="0" y="609600"/>
          <a:ext cx="9067800" cy="55626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3581400"/>
                <a:gridCol w="1295400"/>
                <a:gridCol w="1295400"/>
                <a:gridCol w="1752600"/>
                <a:gridCol w="1143000"/>
              </a:tblGrid>
              <a:tr h="920283">
                <a:tc>
                  <a:txBody>
                    <a:bodyPr/>
                    <a:lstStyle/>
                    <a:p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钠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镁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铝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铁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920283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氧气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920283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盐酸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920283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水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814668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氢氧化钠溶液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066800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硫酸铜溶液</a:t>
                      </a:r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814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28800" y="68997"/>
            <a:ext cx="53340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物质的量在化学方程式中的计算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-9660" y="1295400"/>
            <a:ext cx="8925059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+mn-ea"/>
                <a:ea typeface="+mn-ea"/>
              </a:rPr>
              <a:t>例</a:t>
            </a:r>
            <a:r>
              <a:rPr lang="en-US" altLang="zh-CN" sz="2400" dirty="0" smtClean="0">
                <a:latin typeface="+mn-ea"/>
                <a:ea typeface="+mn-ea"/>
              </a:rPr>
              <a:t>1</a:t>
            </a:r>
            <a:r>
              <a:rPr lang="zh-CN" altLang="en-US" sz="2400" dirty="0" smtClean="0">
                <a:latin typeface="+mn-ea"/>
                <a:ea typeface="+mn-ea"/>
              </a:rPr>
              <a:t>：</a:t>
            </a:r>
            <a:r>
              <a:rPr lang="en-US" altLang="zh-CN" sz="2400" dirty="0" smtClean="0">
                <a:latin typeface="+mn-ea"/>
                <a:ea typeface="+mn-ea"/>
              </a:rPr>
              <a:t>100mL  3mol/L </a:t>
            </a:r>
            <a:r>
              <a:rPr lang="en-US" altLang="zh-CN" sz="2400" dirty="0" err="1" smtClean="0">
                <a:latin typeface="+mn-ea"/>
                <a:ea typeface="+mn-ea"/>
              </a:rPr>
              <a:t>HCl</a:t>
            </a:r>
            <a:r>
              <a:rPr lang="zh-CN" altLang="en-US" sz="2400" dirty="0" smtClean="0">
                <a:latin typeface="+mn-ea"/>
                <a:ea typeface="+mn-ea"/>
              </a:rPr>
              <a:t>溶液，与足量的金属铝反应，问消耗铝多少克，生成的氢气折算成标准状况下的体积是多少</a:t>
            </a:r>
            <a:r>
              <a:rPr lang="en-US" altLang="zh-CN" sz="2400" dirty="0" smtClean="0">
                <a:latin typeface="+mn-ea"/>
                <a:ea typeface="+mn-ea"/>
              </a:rPr>
              <a:t>L</a:t>
            </a:r>
            <a:r>
              <a:rPr lang="zh-CN" altLang="en-US" sz="2400" dirty="0" smtClean="0">
                <a:latin typeface="+mn-ea"/>
                <a:ea typeface="+mn-ea"/>
              </a:rPr>
              <a:t>？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3276600"/>
            <a:ext cx="9160099" cy="830997"/>
          </a:xfrm>
          <a:prstGeom prst="rect">
            <a:avLst/>
          </a:prstGeom>
          <a:solidFill>
            <a:srgbClr val="F6640A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+mn-ea"/>
                <a:ea typeface="+mn-ea"/>
              </a:rPr>
              <a:t>练习：</a:t>
            </a:r>
            <a:r>
              <a:rPr lang="en-US" altLang="zh-CN" sz="2400" dirty="0" smtClean="0">
                <a:latin typeface="+mn-ea"/>
                <a:ea typeface="+mn-ea"/>
              </a:rPr>
              <a:t>24.5g KClO</a:t>
            </a:r>
            <a:r>
              <a:rPr lang="en-US" altLang="zh-CN" sz="2400" baseline="-25000" dirty="0" smtClean="0">
                <a:latin typeface="+mn-ea"/>
                <a:ea typeface="+mn-ea"/>
              </a:rPr>
              <a:t>3</a:t>
            </a:r>
            <a:r>
              <a:rPr lang="zh-CN" altLang="en-US" sz="2400" dirty="0" smtClean="0">
                <a:latin typeface="+mn-ea"/>
                <a:ea typeface="+mn-ea"/>
              </a:rPr>
              <a:t>完全分解为氧气，可以产生标准状况下的氧气多少</a:t>
            </a:r>
            <a:r>
              <a:rPr lang="en-US" altLang="zh-CN" sz="2400" dirty="0" smtClean="0">
                <a:latin typeface="+mn-ea"/>
                <a:ea typeface="+mn-ea"/>
              </a:rPr>
              <a:t>L</a:t>
            </a:r>
            <a:r>
              <a:rPr lang="zh-CN" altLang="en-US" sz="2400" dirty="0" smtClean="0">
                <a:latin typeface="+mn-ea"/>
                <a:ea typeface="+mn-ea"/>
              </a:rPr>
              <a:t>？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28978" y="5473005"/>
            <a:ext cx="9172978" cy="138499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不同的物质，可以用不同的物理量进行比例求算，质量、物质的量、气体的体积，均可以做比例，只需要上下物理量一致，而且系数是几，比例的基础就按照几摩尔来处理。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6239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3044</TotalTime>
  <Words>1709</Words>
  <Application>Microsoft Office PowerPoint</Application>
  <PresentationFormat>全屏显示(4:3)</PresentationFormat>
  <Paragraphs>270</Paragraphs>
  <Slides>30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MingLiU</vt:lpstr>
      <vt:lpstr>MS PMincho</vt:lpstr>
      <vt:lpstr>黑体</vt:lpstr>
      <vt:lpstr>华文新魏</vt:lpstr>
      <vt:lpstr>楷体_GB2312</vt:lpstr>
      <vt:lpstr>宋体</vt:lpstr>
      <vt:lpstr>Arial</vt:lpstr>
      <vt:lpstr>Times New Roman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2、金属有哪些共同的物理性质和化学性质？</vt:lpstr>
      <vt:lpstr>PowerPoint 演示文稿</vt:lpstr>
      <vt:lpstr>2、金属有哪些共同的物理性质和化学性质？</vt:lpstr>
      <vt:lpstr>2、金属有哪些共同的物理性质和化学性质？</vt:lpstr>
      <vt:lpstr>2、金属有哪些共同的物理性质和化学性质？</vt:lpstr>
      <vt:lpstr>PowerPoint 演示文稿</vt:lpstr>
      <vt:lpstr>思考与交流1、铝的化学性质比铁活泼，为什么我们通常看到铁生锈，而没有看到铝生锈？</vt:lpstr>
      <vt:lpstr>PowerPoint 演示文稿</vt:lpstr>
      <vt:lpstr>PowerPoint 演示文稿</vt:lpstr>
      <vt:lpstr>画出钠、镁、铝的原子结构示意图， 分析他们的原子结构有什么特点， 与金属的化学性质有什么关系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2金属有哪些共同的物理性质和化学性质？</vt:lpstr>
      <vt:lpstr>PowerPoint 演示文稿</vt:lpstr>
      <vt:lpstr>PowerPoint 演示文稿</vt:lpstr>
      <vt:lpstr>PowerPoint 演示文稿</vt:lpstr>
      <vt:lpstr>PowerPoint 演示文稿</vt:lpstr>
      <vt:lpstr>铝与氢氧化钠溶液的反应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XiaZaiMa.COM</cp:lastModifiedBy>
  <cp:revision>69</cp:revision>
  <cp:lastPrinted>1601-01-01T00:00:00Z</cp:lastPrinted>
  <dcterms:created xsi:type="dcterms:W3CDTF">1601-01-01T00:00:00Z</dcterms:created>
  <dcterms:modified xsi:type="dcterms:W3CDTF">2019-01-15T03:23:12Z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