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1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257" r:id="rId11"/>
    <p:sldId id="289" r:id="rId12"/>
    <p:sldId id="261" r:id="rId13"/>
    <p:sldId id="262" r:id="rId14"/>
    <p:sldId id="263" r:id="rId15"/>
    <p:sldId id="264" r:id="rId16"/>
    <p:sldId id="267" r:id="rId17"/>
    <p:sldId id="268" r:id="rId18"/>
    <p:sldId id="272" r:id="rId19"/>
    <p:sldId id="269" r:id="rId20"/>
    <p:sldId id="273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00" autoAdjust="0"/>
  </p:normalViewPr>
  <p:slideViewPr>
    <p:cSldViewPr showGuides="1">
      <p:cViewPr varScale="1">
        <p:scale>
          <a:sx n="63" d="100"/>
          <a:sy n="63" d="100"/>
        </p:scale>
        <p:origin x="846" y="60"/>
      </p:cViewPr>
      <p:guideLst>
        <p:guide orient="horz" pos="2136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150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oleObject" Target="../embeddings/oleObject4.bin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Box 2"/>
          <p:cNvSpPr txBox="1"/>
          <p:nvPr/>
        </p:nvSpPr>
        <p:spPr>
          <a:xfrm>
            <a:off x="1763688" y="523305"/>
            <a:ext cx="6251575" cy="8540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5000" b="1" dirty="0">
                <a:latin typeface="楷体_GB2312" pitchFamily="49" charset="-122"/>
                <a:ea typeface="楷体_GB2312" pitchFamily="49" charset="-122"/>
              </a:rPr>
              <a:t>第九章 第１节 压强 </a:t>
            </a:r>
            <a:endParaRPr lang="zh-CN" altLang="en-US" sz="5000" b="1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3316" name="Picture 5" descr="E:\李燃\教师教学用书\人民教育电子音像出版社 社标字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4" descr="Sna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1637" y="1556792"/>
            <a:ext cx="5500726" cy="426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文本框 73729"/>
          <p:cNvSpPr txBox="1"/>
          <p:nvPr/>
        </p:nvSpPr>
        <p:spPr>
          <a:xfrm>
            <a:off x="971550" y="1700213"/>
            <a:ext cx="6048375" cy="4264025"/>
          </a:xfrm>
          <a:prstGeom prst="rect">
            <a:avLst/>
          </a:prstGeom>
          <a:noFill/>
          <a:ln w="254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生活中事例说明了什么？</a:t>
            </a:r>
            <a:endParaRPr lang="zh-CN" altLang="en-US" sz="32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 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书包带宽些背起来舒服</a:t>
            </a: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;</a:t>
            </a:r>
            <a:endParaRPr lang="en-US" altLang="zh-CN" sz="32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 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载重汽车的车轮宽而多</a:t>
            </a: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;</a:t>
            </a:r>
            <a:endParaRPr lang="en-US" altLang="zh-CN" sz="32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3 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刀刃要磨得锋利一些</a:t>
            </a: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;</a:t>
            </a:r>
            <a:endParaRPr lang="en-US" altLang="zh-CN" sz="32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 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铁路的钢轨铺路在枕木上</a:t>
            </a: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;</a:t>
            </a:r>
            <a:endParaRPr lang="en-US" altLang="zh-CN" sz="32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5 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缝纫机的缝衣针磨得很尖</a:t>
            </a: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;</a:t>
            </a:r>
            <a:endParaRPr lang="en-US" altLang="zh-CN" sz="32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3731" name="矩形 73730"/>
          <p:cNvSpPr/>
          <p:nvPr/>
        </p:nvSpPr>
        <p:spPr>
          <a:xfrm>
            <a:off x="971550" y="765175"/>
            <a:ext cx="3529013" cy="58102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800" b="1" dirty="0">
                <a:solidFill>
                  <a:srgbClr val="0000FF"/>
                </a:solidFill>
                <a:ea typeface="幼圆" panose="02010509060101010101" pitchFamily="49" charset="-122"/>
              </a:rPr>
              <a:t>压力和压强</a:t>
            </a:r>
            <a:endParaRPr lang="zh-CN" altLang="en-US" sz="3800" b="1" dirty="0">
              <a:solidFill>
                <a:srgbClr val="0000FF"/>
              </a:solidFill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15361"/>
          <p:cNvGrpSpPr/>
          <p:nvPr/>
        </p:nvGrpSpPr>
        <p:grpSpPr>
          <a:xfrm>
            <a:off x="7494588" y="2924175"/>
            <a:ext cx="73025" cy="2017713"/>
            <a:chOff x="0" y="0"/>
            <a:chExt cx="46" cy="1271"/>
          </a:xfrm>
        </p:grpSpPr>
        <p:sp>
          <p:nvSpPr>
            <p:cNvPr id="15363" name="直接连接符 15362"/>
            <p:cNvSpPr/>
            <p:nvPr/>
          </p:nvSpPr>
          <p:spPr>
            <a:xfrm flipV="1">
              <a:off x="46" y="0"/>
              <a:ext cx="0" cy="127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64" name="矩形 15363"/>
            <p:cNvSpPr/>
            <p:nvPr/>
          </p:nvSpPr>
          <p:spPr>
            <a:xfrm>
              <a:off x="0" y="1"/>
              <a:ext cx="45" cy="1270"/>
            </a:xfrm>
            <a:prstGeom prst="rect">
              <a:avLst/>
            </a:prstGeom>
            <a:pattFill prst="ltUpDiag">
              <a:fgClr>
                <a:srgbClr val="000000"/>
              </a:fgClr>
              <a:bgClr>
                <a:schemeClr val="bg1"/>
              </a:bgClr>
            </a:patt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65" name="组合 15364"/>
          <p:cNvGrpSpPr/>
          <p:nvPr/>
        </p:nvGrpSpPr>
        <p:grpSpPr>
          <a:xfrm>
            <a:off x="3495675" y="3429000"/>
            <a:ext cx="2447925" cy="1206500"/>
            <a:chOff x="0" y="0"/>
            <a:chExt cx="1542" cy="760"/>
          </a:xfrm>
        </p:grpSpPr>
        <p:sp>
          <p:nvSpPr>
            <p:cNvPr id="15366" name="直接连接符 15365"/>
            <p:cNvSpPr/>
            <p:nvPr/>
          </p:nvSpPr>
          <p:spPr>
            <a:xfrm flipV="1">
              <a:off x="89" y="0"/>
              <a:ext cx="1315" cy="76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67" name="矩形 15366"/>
            <p:cNvSpPr/>
            <p:nvPr/>
          </p:nvSpPr>
          <p:spPr>
            <a:xfrm rot="19800000">
              <a:off x="0" y="374"/>
              <a:ext cx="1542" cy="44"/>
            </a:xfrm>
            <a:prstGeom prst="rect">
              <a:avLst/>
            </a:prstGeom>
            <a:pattFill prst="ltDnDiag">
              <a:fgClr>
                <a:srgbClr val="000000"/>
              </a:fgClr>
              <a:bgClr>
                <a:schemeClr val="bg1"/>
              </a:bgClr>
            </a:patt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5368" name="文本框 15367"/>
          <p:cNvSpPr txBox="1"/>
          <p:nvPr/>
        </p:nvSpPr>
        <p:spPr>
          <a:xfrm>
            <a:off x="468313" y="1530350"/>
            <a:ext cx="681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压力</a:t>
            </a:r>
            <a:r>
              <a:rPr lang="en-US" altLang="x-none" sz="360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:</a:t>
            </a:r>
            <a:r>
              <a:rPr lang="zh-CN" altLang="en-US" sz="3600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垂直作用在物体表面上的力</a:t>
            </a:r>
            <a:endParaRPr lang="zh-CN" altLang="en-US" sz="3600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15369" name="组合 15368"/>
          <p:cNvGrpSpPr/>
          <p:nvPr/>
        </p:nvGrpSpPr>
        <p:grpSpPr>
          <a:xfrm>
            <a:off x="468313" y="3932238"/>
            <a:ext cx="2232025" cy="73025"/>
            <a:chOff x="0" y="0"/>
            <a:chExt cx="1406" cy="46"/>
          </a:xfrm>
        </p:grpSpPr>
        <p:sp>
          <p:nvSpPr>
            <p:cNvPr id="15370" name="矩形 15369"/>
            <p:cNvSpPr/>
            <p:nvPr/>
          </p:nvSpPr>
          <p:spPr>
            <a:xfrm>
              <a:off x="0" y="1"/>
              <a:ext cx="1406" cy="45"/>
            </a:xfrm>
            <a:prstGeom prst="rect">
              <a:avLst/>
            </a:prstGeom>
            <a:pattFill prst="ltUpDiag">
              <a:fgClr>
                <a:srgbClr val="000000"/>
              </a:fgClr>
              <a:bgClr>
                <a:schemeClr val="bg1"/>
              </a:bgClr>
            </a:patt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1" name="直接连接符 15370"/>
            <p:cNvSpPr/>
            <p:nvPr/>
          </p:nvSpPr>
          <p:spPr>
            <a:xfrm>
              <a:off x="0" y="0"/>
              <a:ext cx="1406" cy="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72" name="矩形 15371"/>
          <p:cNvSpPr/>
          <p:nvPr/>
        </p:nvSpPr>
        <p:spPr>
          <a:xfrm>
            <a:off x="1071563" y="3270250"/>
            <a:ext cx="935037" cy="647700"/>
          </a:xfrm>
          <a:prstGeom prst="rect">
            <a:avLst/>
          </a:prstGeom>
          <a:blipFill rotWithShape="0">
            <a:blip r:embed="rId1"/>
          </a:blip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3" name="直接连接符 15372"/>
          <p:cNvSpPr/>
          <p:nvPr/>
        </p:nvSpPr>
        <p:spPr>
          <a:xfrm>
            <a:off x="1547813" y="3932238"/>
            <a:ext cx="0" cy="8651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lg"/>
          </a:ln>
        </p:spPr>
      </p:sp>
      <p:sp>
        <p:nvSpPr>
          <p:cNvPr id="15374" name="矩形 15373"/>
          <p:cNvSpPr/>
          <p:nvPr/>
        </p:nvSpPr>
        <p:spPr>
          <a:xfrm rot="19800000">
            <a:off x="4068763" y="3386138"/>
            <a:ext cx="935037" cy="647700"/>
          </a:xfrm>
          <a:prstGeom prst="rect">
            <a:avLst/>
          </a:prstGeom>
          <a:blipFill rotWithShape="0">
            <a:blip r:embed="rId1"/>
          </a:blip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5" name="直接连接符 15374"/>
          <p:cNvSpPr/>
          <p:nvPr/>
        </p:nvSpPr>
        <p:spPr>
          <a:xfrm>
            <a:off x="4718050" y="4005263"/>
            <a:ext cx="431800" cy="7921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lg"/>
          </a:ln>
        </p:spPr>
      </p:sp>
      <p:sp>
        <p:nvSpPr>
          <p:cNvPr id="15376" name="矩形 15375"/>
          <p:cNvSpPr/>
          <p:nvPr/>
        </p:nvSpPr>
        <p:spPr>
          <a:xfrm rot="16200000">
            <a:off x="7451725" y="3544888"/>
            <a:ext cx="935038" cy="647700"/>
          </a:xfrm>
          <a:prstGeom prst="rect">
            <a:avLst/>
          </a:prstGeom>
          <a:blipFill rotWithShape="0">
            <a:blip r:embed="rId1"/>
          </a:blip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7" name="直接连接符 15376"/>
          <p:cNvSpPr/>
          <p:nvPr/>
        </p:nvSpPr>
        <p:spPr>
          <a:xfrm flipH="1">
            <a:off x="6702425" y="3860800"/>
            <a:ext cx="865188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lg"/>
          </a:ln>
        </p:spPr>
      </p:sp>
      <p:sp>
        <p:nvSpPr>
          <p:cNvPr id="15378" name="椭圆 15377"/>
          <p:cNvSpPr/>
          <p:nvPr/>
        </p:nvSpPr>
        <p:spPr>
          <a:xfrm>
            <a:off x="1490663" y="3875088"/>
            <a:ext cx="107950" cy="107950"/>
          </a:xfrm>
          <a:prstGeom prst="ellipse">
            <a:avLst/>
          </a:prstGeom>
          <a:solidFill>
            <a:srgbClr val="3333FF"/>
          </a:solidFill>
          <a:ln w="9525" cap="flat" cmpd="sng">
            <a:solidFill>
              <a:srgbClr val="3333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9" name="文本框 15378"/>
          <p:cNvSpPr txBox="1"/>
          <p:nvPr/>
        </p:nvSpPr>
        <p:spPr>
          <a:xfrm>
            <a:off x="1531938" y="4394200"/>
            <a:ext cx="46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36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F</a:t>
            </a:r>
            <a:endParaRPr lang="en-US" altLang="x-none" sz="3600" b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5380" name="椭圆 15379"/>
          <p:cNvSpPr/>
          <p:nvPr/>
        </p:nvSpPr>
        <p:spPr>
          <a:xfrm>
            <a:off x="4672013" y="3948113"/>
            <a:ext cx="107950" cy="107950"/>
          </a:xfrm>
          <a:prstGeom prst="ellipse">
            <a:avLst/>
          </a:prstGeom>
          <a:solidFill>
            <a:srgbClr val="3333FF"/>
          </a:solidFill>
          <a:ln w="9525" cap="flat" cmpd="sng">
            <a:solidFill>
              <a:srgbClr val="3333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1" name="文本框 15380"/>
          <p:cNvSpPr txBox="1"/>
          <p:nvPr/>
        </p:nvSpPr>
        <p:spPr>
          <a:xfrm>
            <a:off x="5076825" y="4365625"/>
            <a:ext cx="46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36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F</a:t>
            </a:r>
            <a:endParaRPr lang="en-US" altLang="x-none" sz="3600" b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5382" name="椭圆 15381"/>
          <p:cNvSpPr/>
          <p:nvPr/>
        </p:nvSpPr>
        <p:spPr>
          <a:xfrm>
            <a:off x="7510463" y="3789363"/>
            <a:ext cx="107950" cy="107950"/>
          </a:xfrm>
          <a:prstGeom prst="ellipse">
            <a:avLst/>
          </a:prstGeom>
          <a:solidFill>
            <a:srgbClr val="3333FF"/>
          </a:solidFill>
          <a:ln w="9525" cap="flat" cmpd="sng">
            <a:solidFill>
              <a:srgbClr val="3333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3" name="文本框 15382"/>
          <p:cNvSpPr txBox="1"/>
          <p:nvPr/>
        </p:nvSpPr>
        <p:spPr>
          <a:xfrm>
            <a:off x="6500813" y="3300413"/>
            <a:ext cx="46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36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F</a:t>
            </a:r>
            <a:endParaRPr lang="en-US" altLang="x-none" sz="3600" b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grpSp>
        <p:nvGrpSpPr>
          <p:cNvPr id="15384" name="组合 15383"/>
          <p:cNvGrpSpPr/>
          <p:nvPr/>
        </p:nvGrpSpPr>
        <p:grpSpPr>
          <a:xfrm>
            <a:off x="1533525" y="3919538"/>
            <a:ext cx="215900" cy="215900"/>
            <a:chOff x="0" y="0"/>
            <a:chExt cx="136" cy="136"/>
          </a:xfrm>
        </p:grpSpPr>
        <p:sp>
          <p:nvSpPr>
            <p:cNvPr id="15385" name="直接连接符 15384"/>
            <p:cNvSpPr/>
            <p:nvPr/>
          </p:nvSpPr>
          <p:spPr>
            <a:xfrm>
              <a:off x="127" y="0"/>
              <a:ext cx="0" cy="136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86" name="直接连接符 15385"/>
            <p:cNvSpPr/>
            <p:nvPr/>
          </p:nvSpPr>
          <p:spPr>
            <a:xfrm rot="16200000">
              <a:off x="68" y="59"/>
              <a:ext cx="0" cy="136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5387" name="组合 15386"/>
          <p:cNvGrpSpPr/>
          <p:nvPr/>
        </p:nvGrpSpPr>
        <p:grpSpPr>
          <a:xfrm rot="-1800000">
            <a:off x="4745038" y="3933825"/>
            <a:ext cx="215900" cy="215900"/>
            <a:chOff x="0" y="0"/>
            <a:chExt cx="136" cy="136"/>
          </a:xfrm>
        </p:grpSpPr>
        <p:sp>
          <p:nvSpPr>
            <p:cNvPr id="15388" name="直接连接符 15387"/>
            <p:cNvSpPr/>
            <p:nvPr/>
          </p:nvSpPr>
          <p:spPr>
            <a:xfrm>
              <a:off x="127" y="0"/>
              <a:ext cx="0" cy="136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89" name="直接连接符 15388"/>
            <p:cNvSpPr/>
            <p:nvPr/>
          </p:nvSpPr>
          <p:spPr>
            <a:xfrm rot="16200000">
              <a:off x="68" y="59"/>
              <a:ext cx="0" cy="136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5390" name="组合 15389"/>
          <p:cNvGrpSpPr/>
          <p:nvPr/>
        </p:nvGrpSpPr>
        <p:grpSpPr>
          <a:xfrm rot="5400000">
            <a:off x="7351713" y="3846513"/>
            <a:ext cx="215900" cy="215900"/>
            <a:chOff x="0" y="0"/>
            <a:chExt cx="136" cy="136"/>
          </a:xfrm>
        </p:grpSpPr>
        <p:sp>
          <p:nvSpPr>
            <p:cNvPr id="15391" name="直接连接符 15390"/>
            <p:cNvSpPr/>
            <p:nvPr/>
          </p:nvSpPr>
          <p:spPr>
            <a:xfrm>
              <a:off x="127" y="0"/>
              <a:ext cx="0" cy="136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2" name="直接连接符 15391"/>
            <p:cNvSpPr/>
            <p:nvPr/>
          </p:nvSpPr>
          <p:spPr>
            <a:xfrm rot="16200000">
              <a:off x="68" y="59"/>
              <a:ext cx="0" cy="136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93" name="文本框 15392"/>
          <p:cNvSpPr txBox="1"/>
          <p:nvPr/>
        </p:nvSpPr>
        <p:spPr>
          <a:xfrm>
            <a:off x="568325" y="900113"/>
            <a:ext cx="29273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什么是压力</a:t>
            </a:r>
            <a:r>
              <a:rPr lang="en-US" altLang="x-none" sz="32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?</a:t>
            </a:r>
            <a:endParaRPr lang="en-US" altLang="x-none" sz="3200" b="1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85" decel="100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385" decel="100000"/>
                                        <p:tgtEl>
                                          <p:spTgt spid="153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385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385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85" decel="100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385" decel="100000"/>
                                        <p:tgtEl>
                                          <p:spTgt spid="153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385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385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85" decel="100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385" decel="100000"/>
                                        <p:tgtEl>
                                          <p:spTgt spid="153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8" dur="385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0" dur="385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4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536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536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9" grpId="0"/>
      <p:bldP spid="15381" grpId="0"/>
      <p:bldP spid="153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4994" name="组合 84993"/>
          <p:cNvGrpSpPr/>
          <p:nvPr/>
        </p:nvGrpSpPr>
        <p:grpSpPr>
          <a:xfrm>
            <a:off x="762000" y="1905000"/>
            <a:ext cx="1905000" cy="228600"/>
            <a:chOff x="480" y="1200"/>
            <a:chExt cx="1200" cy="144"/>
          </a:xfrm>
        </p:grpSpPr>
        <p:sp>
          <p:nvSpPr>
            <p:cNvPr id="84995" name="直接连接符 84994"/>
            <p:cNvSpPr/>
            <p:nvPr/>
          </p:nvSpPr>
          <p:spPr>
            <a:xfrm rot="16200000">
              <a:off x="1080" y="600"/>
              <a:ext cx="0" cy="120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4996" name="直接连接符 84995"/>
            <p:cNvSpPr/>
            <p:nvPr/>
          </p:nvSpPr>
          <p:spPr>
            <a:xfrm rot="21336077" flipH="1">
              <a:off x="576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4997" name="直接连接符 84996"/>
            <p:cNvSpPr/>
            <p:nvPr/>
          </p:nvSpPr>
          <p:spPr>
            <a:xfrm rot="21071592" flipH="1">
              <a:off x="720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4998" name="直接连接符 84997"/>
            <p:cNvSpPr/>
            <p:nvPr/>
          </p:nvSpPr>
          <p:spPr>
            <a:xfrm rot="21071592" flipH="1">
              <a:off x="864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4999" name="直接连接符 84998"/>
            <p:cNvSpPr/>
            <p:nvPr/>
          </p:nvSpPr>
          <p:spPr>
            <a:xfrm rot="20705654" flipH="1">
              <a:off x="1008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00" name="直接连接符 84999"/>
            <p:cNvSpPr/>
            <p:nvPr/>
          </p:nvSpPr>
          <p:spPr>
            <a:xfrm rot="20712429" flipH="1">
              <a:off x="1152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01" name="直接连接符 85000"/>
            <p:cNvSpPr/>
            <p:nvPr/>
          </p:nvSpPr>
          <p:spPr>
            <a:xfrm rot="20874315" flipH="1">
              <a:off x="1296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02" name="直接连接符 85001"/>
            <p:cNvSpPr/>
            <p:nvPr/>
          </p:nvSpPr>
          <p:spPr>
            <a:xfrm rot="21098738" flipH="1">
              <a:off x="1440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5003" name="矩形 85002"/>
          <p:cNvSpPr/>
          <p:nvPr/>
        </p:nvSpPr>
        <p:spPr>
          <a:xfrm>
            <a:off x="1143000" y="1371600"/>
            <a:ext cx="1066800" cy="5334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85004" name="直接连接符 85003"/>
          <p:cNvSpPr/>
          <p:nvPr/>
        </p:nvSpPr>
        <p:spPr>
          <a:xfrm>
            <a:off x="1676400" y="1600200"/>
            <a:ext cx="0" cy="9144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05" name="文本框 85004"/>
          <p:cNvSpPr txBox="1"/>
          <p:nvPr/>
        </p:nvSpPr>
        <p:spPr>
          <a:xfrm>
            <a:off x="990600" y="2667000"/>
            <a:ext cx="14478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G=20N</a:t>
            </a: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5006" name="组合 85005"/>
          <p:cNvGrpSpPr/>
          <p:nvPr/>
        </p:nvGrpSpPr>
        <p:grpSpPr>
          <a:xfrm>
            <a:off x="3505200" y="1905000"/>
            <a:ext cx="1905000" cy="228600"/>
            <a:chOff x="480" y="1200"/>
            <a:chExt cx="1200" cy="144"/>
          </a:xfrm>
        </p:grpSpPr>
        <p:sp>
          <p:nvSpPr>
            <p:cNvPr id="85007" name="直接连接符 85006"/>
            <p:cNvSpPr/>
            <p:nvPr/>
          </p:nvSpPr>
          <p:spPr>
            <a:xfrm rot="16200000">
              <a:off x="1080" y="600"/>
              <a:ext cx="0" cy="120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08" name="直接连接符 85007"/>
            <p:cNvSpPr/>
            <p:nvPr/>
          </p:nvSpPr>
          <p:spPr>
            <a:xfrm rot="21336077" flipH="1">
              <a:off x="576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09" name="直接连接符 85008"/>
            <p:cNvSpPr/>
            <p:nvPr/>
          </p:nvSpPr>
          <p:spPr>
            <a:xfrm rot="21071592" flipH="1">
              <a:off x="720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10" name="直接连接符 85009"/>
            <p:cNvSpPr/>
            <p:nvPr/>
          </p:nvSpPr>
          <p:spPr>
            <a:xfrm rot="21071592" flipH="1">
              <a:off x="864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11" name="直接连接符 85010"/>
            <p:cNvSpPr/>
            <p:nvPr/>
          </p:nvSpPr>
          <p:spPr>
            <a:xfrm rot="20705654" flipH="1">
              <a:off x="1008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12" name="直接连接符 85011"/>
            <p:cNvSpPr/>
            <p:nvPr/>
          </p:nvSpPr>
          <p:spPr>
            <a:xfrm rot="20712429" flipH="1">
              <a:off x="1152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13" name="直接连接符 85012"/>
            <p:cNvSpPr/>
            <p:nvPr/>
          </p:nvSpPr>
          <p:spPr>
            <a:xfrm rot="20874315" flipH="1">
              <a:off x="1296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14" name="直接连接符 85013"/>
            <p:cNvSpPr/>
            <p:nvPr/>
          </p:nvSpPr>
          <p:spPr>
            <a:xfrm rot="21098738" flipH="1">
              <a:off x="1440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5015" name="矩形 85014"/>
          <p:cNvSpPr/>
          <p:nvPr/>
        </p:nvSpPr>
        <p:spPr>
          <a:xfrm>
            <a:off x="3886200" y="1371600"/>
            <a:ext cx="1066800" cy="5334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85016" name="直接连接符 85015"/>
          <p:cNvSpPr/>
          <p:nvPr/>
        </p:nvSpPr>
        <p:spPr>
          <a:xfrm>
            <a:off x="4419600" y="1676400"/>
            <a:ext cx="0" cy="9144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17" name="直接连接符 85016"/>
          <p:cNvSpPr/>
          <p:nvPr/>
        </p:nvSpPr>
        <p:spPr>
          <a:xfrm>
            <a:off x="4419600" y="457200"/>
            <a:ext cx="0" cy="9144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18" name="文本框 85017"/>
          <p:cNvSpPr txBox="1"/>
          <p:nvPr/>
        </p:nvSpPr>
        <p:spPr>
          <a:xfrm>
            <a:off x="4648200" y="381000"/>
            <a:ext cx="16002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F=10N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19" name="文本框 85018"/>
          <p:cNvSpPr txBox="1"/>
          <p:nvPr/>
        </p:nvSpPr>
        <p:spPr>
          <a:xfrm>
            <a:off x="3962400" y="2667000"/>
            <a:ext cx="15240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G=20N</a:t>
            </a: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5020" name="组合 85019"/>
          <p:cNvGrpSpPr/>
          <p:nvPr/>
        </p:nvGrpSpPr>
        <p:grpSpPr>
          <a:xfrm>
            <a:off x="6172200" y="1905000"/>
            <a:ext cx="1905000" cy="228600"/>
            <a:chOff x="480" y="1200"/>
            <a:chExt cx="1200" cy="144"/>
          </a:xfrm>
        </p:grpSpPr>
        <p:sp>
          <p:nvSpPr>
            <p:cNvPr id="85021" name="直接连接符 85020"/>
            <p:cNvSpPr/>
            <p:nvPr/>
          </p:nvSpPr>
          <p:spPr>
            <a:xfrm rot="16200000">
              <a:off x="1080" y="600"/>
              <a:ext cx="0" cy="120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2" name="直接连接符 85021"/>
            <p:cNvSpPr/>
            <p:nvPr/>
          </p:nvSpPr>
          <p:spPr>
            <a:xfrm rot="21336077" flipH="1">
              <a:off x="576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3" name="直接连接符 85022"/>
            <p:cNvSpPr/>
            <p:nvPr/>
          </p:nvSpPr>
          <p:spPr>
            <a:xfrm rot="21071592" flipH="1">
              <a:off x="720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4" name="直接连接符 85023"/>
            <p:cNvSpPr/>
            <p:nvPr/>
          </p:nvSpPr>
          <p:spPr>
            <a:xfrm rot="21071592" flipH="1">
              <a:off x="864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5" name="直接连接符 85024"/>
            <p:cNvSpPr/>
            <p:nvPr/>
          </p:nvSpPr>
          <p:spPr>
            <a:xfrm rot="20705654" flipH="1">
              <a:off x="1008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6" name="直接连接符 85025"/>
            <p:cNvSpPr/>
            <p:nvPr/>
          </p:nvSpPr>
          <p:spPr>
            <a:xfrm rot="20712429" flipH="1">
              <a:off x="1152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7" name="直接连接符 85026"/>
            <p:cNvSpPr/>
            <p:nvPr/>
          </p:nvSpPr>
          <p:spPr>
            <a:xfrm rot="20874315" flipH="1">
              <a:off x="1296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5028" name="直接连接符 85027"/>
            <p:cNvSpPr/>
            <p:nvPr/>
          </p:nvSpPr>
          <p:spPr>
            <a:xfrm rot="21098738" flipH="1">
              <a:off x="1440" y="1200"/>
              <a:ext cx="144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5029" name="矩形 85028"/>
          <p:cNvSpPr/>
          <p:nvPr/>
        </p:nvSpPr>
        <p:spPr>
          <a:xfrm>
            <a:off x="6553200" y="1371600"/>
            <a:ext cx="1066800" cy="5334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85030" name="直接连接符 85029"/>
          <p:cNvSpPr/>
          <p:nvPr/>
        </p:nvSpPr>
        <p:spPr>
          <a:xfrm>
            <a:off x="7086600" y="1676400"/>
            <a:ext cx="0" cy="9144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31" name="直接连接符 85030"/>
          <p:cNvSpPr/>
          <p:nvPr/>
        </p:nvSpPr>
        <p:spPr>
          <a:xfrm rot="-10801105">
            <a:off x="7086600" y="457200"/>
            <a:ext cx="1588" cy="9144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32" name="文本框 85031"/>
          <p:cNvSpPr txBox="1"/>
          <p:nvPr/>
        </p:nvSpPr>
        <p:spPr>
          <a:xfrm>
            <a:off x="7467600" y="304800"/>
            <a:ext cx="13716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F=10N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33" name="文本框 85032"/>
          <p:cNvSpPr txBox="1"/>
          <p:nvPr/>
        </p:nvSpPr>
        <p:spPr>
          <a:xfrm>
            <a:off x="6705600" y="2667000"/>
            <a:ext cx="15240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G=20N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5034" name="组合 85033"/>
          <p:cNvGrpSpPr/>
          <p:nvPr/>
        </p:nvGrpSpPr>
        <p:grpSpPr>
          <a:xfrm>
            <a:off x="609600" y="4038600"/>
            <a:ext cx="2209800" cy="228600"/>
            <a:chOff x="384" y="2544"/>
            <a:chExt cx="1392" cy="144"/>
          </a:xfrm>
        </p:grpSpPr>
        <p:sp>
          <p:nvSpPr>
            <p:cNvPr id="85035" name="直接连接符 85034"/>
            <p:cNvSpPr/>
            <p:nvPr/>
          </p:nvSpPr>
          <p:spPr>
            <a:xfrm>
              <a:off x="384" y="2688"/>
              <a:ext cx="1392" cy="0"/>
            </a:xfrm>
            <a:prstGeom prst="line">
              <a:avLst/>
            </a:prstGeom>
            <a:ln w="5715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36" name="直接连接符 85035"/>
            <p:cNvSpPr/>
            <p:nvPr/>
          </p:nvSpPr>
          <p:spPr>
            <a:xfrm flipV="1">
              <a:off x="576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37" name="直接连接符 85036"/>
            <p:cNvSpPr/>
            <p:nvPr/>
          </p:nvSpPr>
          <p:spPr>
            <a:xfrm flipV="1">
              <a:off x="768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38" name="直接连接符 85037"/>
            <p:cNvSpPr/>
            <p:nvPr/>
          </p:nvSpPr>
          <p:spPr>
            <a:xfrm flipV="1">
              <a:off x="960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39" name="直接连接符 85038"/>
            <p:cNvSpPr/>
            <p:nvPr/>
          </p:nvSpPr>
          <p:spPr>
            <a:xfrm flipV="1">
              <a:off x="1152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40" name="直接连接符 85039"/>
            <p:cNvSpPr/>
            <p:nvPr/>
          </p:nvSpPr>
          <p:spPr>
            <a:xfrm flipV="1">
              <a:off x="1344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41" name="直接连接符 85040"/>
            <p:cNvSpPr/>
            <p:nvPr/>
          </p:nvSpPr>
          <p:spPr>
            <a:xfrm flipV="1">
              <a:off x="1584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</p:grpSp>
      <p:sp>
        <p:nvSpPr>
          <p:cNvPr id="85042" name="矩形 85041"/>
          <p:cNvSpPr/>
          <p:nvPr/>
        </p:nvSpPr>
        <p:spPr>
          <a:xfrm>
            <a:off x="1066800" y="4267200"/>
            <a:ext cx="1066800" cy="5334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85043" name="直接连接符 85042"/>
          <p:cNvSpPr/>
          <p:nvPr/>
        </p:nvSpPr>
        <p:spPr>
          <a:xfrm rot="-10788299">
            <a:off x="1600200" y="4800600"/>
            <a:ext cx="1588" cy="9144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44" name="文本框 85043"/>
          <p:cNvSpPr txBox="1"/>
          <p:nvPr/>
        </p:nvSpPr>
        <p:spPr>
          <a:xfrm>
            <a:off x="2286000" y="4572000"/>
            <a:ext cx="16002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G=20N</a:t>
            </a: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45" name="文本框 85044"/>
          <p:cNvSpPr txBox="1"/>
          <p:nvPr/>
        </p:nvSpPr>
        <p:spPr>
          <a:xfrm>
            <a:off x="1066800" y="5791200"/>
            <a:ext cx="18288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F=30N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5046" name="组合 85045"/>
          <p:cNvGrpSpPr/>
          <p:nvPr/>
        </p:nvGrpSpPr>
        <p:grpSpPr>
          <a:xfrm rot="5398316">
            <a:off x="6324600" y="4648200"/>
            <a:ext cx="2209800" cy="228600"/>
            <a:chOff x="384" y="2544"/>
            <a:chExt cx="1392" cy="144"/>
          </a:xfrm>
        </p:grpSpPr>
        <p:sp>
          <p:nvSpPr>
            <p:cNvPr id="85047" name="直接连接符 85046"/>
            <p:cNvSpPr/>
            <p:nvPr/>
          </p:nvSpPr>
          <p:spPr>
            <a:xfrm>
              <a:off x="384" y="2688"/>
              <a:ext cx="1392" cy="0"/>
            </a:xfrm>
            <a:prstGeom prst="line">
              <a:avLst/>
            </a:prstGeom>
            <a:ln w="5715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48" name="直接连接符 85047"/>
            <p:cNvSpPr/>
            <p:nvPr/>
          </p:nvSpPr>
          <p:spPr>
            <a:xfrm flipV="1">
              <a:off x="576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49" name="直接连接符 85048"/>
            <p:cNvSpPr/>
            <p:nvPr/>
          </p:nvSpPr>
          <p:spPr>
            <a:xfrm flipV="1">
              <a:off x="768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50" name="直接连接符 85049"/>
            <p:cNvSpPr/>
            <p:nvPr/>
          </p:nvSpPr>
          <p:spPr>
            <a:xfrm flipV="1">
              <a:off x="960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51" name="直接连接符 85050"/>
            <p:cNvSpPr/>
            <p:nvPr/>
          </p:nvSpPr>
          <p:spPr>
            <a:xfrm flipV="1">
              <a:off x="1152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52" name="直接连接符 85051"/>
            <p:cNvSpPr/>
            <p:nvPr/>
          </p:nvSpPr>
          <p:spPr>
            <a:xfrm flipV="1">
              <a:off x="1344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85053" name="直接连接符 85052"/>
            <p:cNvSpPr/>
            <p:nvPr/>
          </p:nvSpPr>
          <p:spPr>
            <a:xfrm flipV="1">
              <a:off x="1584" y="2544"/>
              <a:ext cx="144" cy="14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</p:grpSp>
      <p:sp>
        <p:nvSpPr>
          <p:cNvPr id="85054" name="矩形 85053"/>
          <p:cNvSpPr/>
          <p:nvPr/>
        </p:nvSpPr>
        <p:spPr>
          <a:xfrm>
            <a:off x="6248400" y="4419600"/>
            <a:ext cx="1066800" cy="5334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85055" name="直接连接符 85054"/>
          <p:cNvSpPr/>
          <p:nvPr/>
        </p:nvSpPr>
        <p:spPr>
          <a:xfrm>
            <a:off x="5410200" y="4724400"/>
            <a:ext cx="838200" cy="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56" name="直接连接符 85055"/>
          <p:cNvSpPr/>
          <p:nvPr/>
        </p:nvSpPr>
        <p:spPr>
          <a:xfrm>
            <a:off x="6781800" y="4724400"/>
            <a:ext cx="0" cy="83820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headEnd type="none" w="sm" len="sm"/>
            <a:tailEnd type="triangle" w="sm" len="sm"/>
          </a:ln>
        </p:spPr>
      </p:sp>
      <p:sp>
        <p:nvSpPr>
          <p:cNvPr id="85057" name="文本框 85056"/>
          <p:cNvSpPr txBox="1"/>
          <p:nvPr/>
        </p:nvSpPr>
        <p:spPr>
          <a:xfrm>
            <a:off x="4648200" y="4038600"/>
            <a:ext cx="14478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F=50N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58" name="文本框 85057"/>
          <p:cNvSpPr txBox="1"/>
          <p:nvPr/>
        </p:nvSpPr>
        <p:spPr>
          <a:xfrm>
            <a:off x="5791200" y="5638800"/>
            <a:ext cx="15240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</a:rPr>
              <a:t>G=20N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59" name="标题 85058"/>
          <p:cNvSpPr>
            <a:spLocks noGrp="1" noRot="1"/>
          </p:cNvSpPr>
          <p:nvPr>
            <p:ph type="title"/>
          </p:nvPr>
        </p:nvSpPr>
        <p:spPr>
          <a:xfrm>
            <a:off x="0" y="0"/>
            <a:ext cx="3995738" cy="981075"/>
          </a:xfrm>
        </p:spPr>
        <p:txBody>
          <a:bodyPr anchor="ctr"/>
          <a:p>
            <a:r>
              <a:rPr lang="zh-CN" altLang="en-US" sz="2800" dirty="0">
                <a:solidFill>
                  <a:srgbClr val="FF0000"/>
                </a:solidFill>
              </a:rPr>
              <a:t>几种情况下的压力大小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5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5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5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85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85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85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5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85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85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85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85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85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8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8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8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8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85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85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8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8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5" grpId="0"/>
      <p:bldP spid="85018" grpId="0"/>
      <p:bldP spid="85019" grpId="0"/>
      <p:bldP spid="85032" grpId="0"/>
      <p:bldP spid="85033" grpId="0"/>
      <p:bldP spid="85044" grpId="0"/>
      <p:bldP spid="85045" grpId="0"/>
      <p:bldP spid="85057" grpId="0"/>
      <p:bldP spid="850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ctrTitle"/>
          </p:nvPr>
        </p:nvSpPr>
        <p:spPr>
          <a:xfrm>
            <a:off x="685800" y="693738"/>
            <a:ext cx="4462463" cy="863600"/>
          </a:xfrm>
        </p:spPr>
        <p:txBody>
          <a:bodyPr anchor="b"/>
          <a:p>
            <a:pPr defTabSz="914400">
              <a:buSzPct val="100000"/>
            </a:pPr>
            <a:r>
              <a:rPr lang="zh-CN" altLang="en-US" kern="1200" baseline="0">
                <a:latin typeface="Verdana" panose="020B0604030504040204" pitchFamily="34" charset="0"/>
                <a:ea typeface="宋体" panose="02010600030101010101" pitchFamily="2" charset="-122"/>
              </a:rPr>
              <a:t>　</a:t>
            </a:r>
            <a:r>
              <a:rPr lang="zh-CN" altLang="en-US" sz="3200" kern="1200" baseline="0">
                <a:solidFill>
                  <a:srgbClr val="0000FF"/>
                </a:solidFill>
                <a:latin typeface="Verdana" panose="020B0604030504040204" pitchFamily="34" charset="0"/>
                <a:ea typeface="幼圆" panose="02010509060101010101" pitchFamily="49" charset="-122"/>
              </a:rPr>
              <a:t>压力跟重力的关系</a:t>
            </a:r>
            <a:endParaRPr lang="zh-CN" altLang="en-US" sz="3200" kern="1200" baseline="0">
              <a:solidFill>
                <a:srgbClr val="0000FF"/>
              </a:solidFill>
              <a:latin typeface="Verdana" panose="020B0604030504040204" pitchFamily="34" charset="0"/>
              <a:ea typeface="幼圆" panose="02010509060101010101" pitchFamily="49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481013" y="1655763"/>
            <a:ext cx="3957637" cy="79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压力跟重力的区别: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　　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3744913" y="1655763"/>
            <a:ext cx="4894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压力和重力是完全不同的两</a:t>
            </a:r>
            <a:r>
              <a:rPr lang="en-US" altLang="x-none" sz="2400" b="1" err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个力</a:t>
            </a:r>
            <a:r>
              <a:rPr lang="en-US" altLang="x-none" sz="2400" b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。　　</a:t>
            </a:r>
            <a:endParaRPr lang="en-US" altLang="x-none" sz="2400" b="1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2022475" y="3821113"/>
            <a:ext cx="69103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err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压力是垂直于受力面，重力是竖直向下</a:t>
            </a:r>
            <a:r>
              <a:rPr lang="zh-CN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2628900" y="2716213"/>
            <a:ext cx="6010275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err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重力是由于地球的吸引而使物体受到的力，而压力是互相接触的两个物体之间由于挤压形变而产生的力</a:t>
            </a:r>
            <a:r>
              <a:rPr lang="en-US" altLang="x-none" sz="2400" b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。</a:t>
            </a:r>
            <a:endParaRPr lang="en-US" altLang="x-none" sz="2400" b="1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481013" y="3821113"/>
            <a:ext cx="19796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err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方向不同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：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392" name="文本框 16391"/>
          <p:cNvSpPr txBox="1"/>
          <p:nvPr/>
        </p:nvSpPr>
        <p:spPr>
          <a:xfrm>
            <a:off x="323850" y="4719638"/>
            <a:ext cx="26177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作用点不同：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2941638" y="4460875"/>
            <a:ext cx="509905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400" b="1" err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重力的作用点在物体重心，压力的作用点在接触面上</a:t>
            </a:r>
            <a:r>
              <a:rPr lang="en-US" altLang="x-none" sz="2400" b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481013" y="2852738"/>
            <a:ext cx="26384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产生的原因不同：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323850" y="5648325"/>
            <a:ext cx="3082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压力跟重力的联系:</a:t>
            </a:r>
            <a:endParaRPr lang="zh-CN" altLang="en-US" sz="2400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6396" name="文本框 16395"/>
          <p:cNvSpPr txBox="1"/>
          <p:nvPr/>
        </p:nvSpPr>
        <p:spPr>
          <a:xfrm>
            <a:off x="3119438" y="5648325"/>
            <a:ext cx="5580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水平放置的物体压力等于重力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/>
      <p:bldP spid="16390" grpId="0" bldLvl="0"/>
      <p:bldP spid="16391" grpId="0" bldLvl="0"/>
      <p:bldP spid="16392" grpId="0" bldLvl="0"/>
      <p:bldP spid="16393" grpId="0" bldLvl="0"/>
      <p:bldP spid="16394" grpId="0" bldLvl="0"/>
      <p:bldP spid="16395" grpId="0" bldLvl="0"/>
      <p:bldP spid="16396" grpId="0" bldLvl="0"/>
      <p:bldP spid="16396" grpId="1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1986" name="文本框 41985"/>
          <p:cNvSpPr txBox="1"/>
          <p:nvPr/>
        </p:nvSpPr>
        <p:spPr>
          <a:xfrm>
            <a:off x="612775" y="1989138"/>
            <a:ext cx="849788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）压力不是重力，压力可以由重力产生，也可以由其他力产生。</a:t>
            </a:r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zh-CN" altLang="en-US" sz="40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987" name="组合 41986"/>
          <p:cNvGrpSpPr/>
          <p:nvPr/>
        </p:nvGrpSpPr>
        <p:grpSpPr>
          <a:xfrm>
            <a:off x="466725" y="3397250"/>
            <a:ext cx="8229600" cy="2230438"/>
            <a:chOff x="0" y="0"/>
            <a:chExt cx="4560" cy="1183"/>
          </a:xfrm>
        </p:grpSpPr>
        <p:sp>
          <p:nvSpPr>
            <p:cNvPr id="41988" name="文本框 41987"/>
            <p:cNvSpPr txBox="1"/>
            <p:nvPr/>
          </p:nvSpPr>
          <p:spPr>
            <a:xfrm>
              <a:off x="0" y="0"/>
              <a:ext cx="4560" cy="9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x-none" sz="3600" b="1" dirty="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（2）一般压力不等于重力.只有当物体放在水平面时，物体对水平面</a:t>
              </a:r>
              <a:r>
                <a:rPr lang="zh-CN" altLang="en-US" sz="3600" b="1" dirty="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的</a:t>
              </a:r>
              <a:r>
                <a:rPr lang="zh-CN" altLang="x-none" sz="3600" b="1" dirty="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压力</a:t>
              </a:r>
              <a:r>
                <a:rPr lang="zh-CN" altLang="en-US" sz="3600" b="1" dirty="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数值上</a:t>
              </a:r>
              <a:r>
                <a:rPr lang="zh-CN" altLang="x-none" sz="3600" b="1" dirty="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等于物重 即                 </a:t>
              </a:r>
              <a:endParaRPr lang="zh-CN" altLang="x-none" sz="36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1989" name="文本框 41988"/>
            <p:cNvSpPr txBox="1"/>
            <p:nvPr/>
          </p:nvSpPr>
          <p:spPr>
            <a:xfrm>
              <a:off x="1488" y="164"/>
              <a:ext cx="2776" cy="10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4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                      </a:t>
              </a:r>
              <a:endPara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endPara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endPara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1990" name="文本框 41989"/>
          <p:cNvSpPr txBox="1"/>
          <p:nvPr/>
        </p:nvSpPr>
        <p:spPr>
          <a:xfrm>
            <a:off x="900113" y="971550"/>
            <a:ext cx="35544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、压</a:t>
            </a:r>
            <a:r>
              <a:rPr lang="zh-CN" altLang="en-US" sz="36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力大小</a:t>
            </a:r>
            <a:endParaRPr lang="zh-CN" altLang="en-US" sz="36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1" name="矩形 41990"/>
          <p:cNvSpPr/>
          <p:nvPr/>
        </p:nvSpPr>
        <p:spPr>
          <a:xfrm>
            <a:off x="4932363" y="4548188"/>
            <a:ext cx="2235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F</a:t>
            </a:r>
            <a:r>
              <a:rPr lang="zh-CN" altLang="en-US" sz="3600" b="1" baseline="-2500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压</a:t>
            </a:r>
            <a:r>
              <a:rPr lang="zh-CN" altLang="en-US" sz="36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</a:t>
            </a:r>
            <a:r>
              <a:rPr lang="en-US" altLang="zh-CN" sz="3600" b="1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= G</a:t>
            </a:r>
            <a:endParaRPr lang="en-US" altLang="zh-CN" sz="3600" b="1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992" name="文本框 41991"/>
          <p:cNvSpPr txBox="1"/>
          <p:nvPr/>
        </p:nvSpPr>
        <p:spPr>
          <a:xfrm>
            <a:off x="2411413" y="5307013"/>
            <a:ext cx="4756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幼圆" panose="02010509060101010101" pitchFamily="49" charset="-122"/>
              </a:rPr>
              <a:t>压力并不是重力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91" grpId="0"/>
      <p:bldP spid="419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62" name="组合 40961"/>
          <p:cNvGrpSpPr/>
          <p:nvPr/>
        </p:nvGrpSpPr>
        <p:grpSpPr>
          <a:xfrm>
            <a:off x="755650" y="1628775"/>
            <a:ext cx="2663825" cy="974725"/>
            <a:chOff x="0" y="0"/>
            <a:chExt cx="2177" cy="998"/>
          </a:xfrm>
        </p:grpSpPr>
        <p:grpSp>
          <p:nvGrpSpPr>
            <p:cNvPr id="40963" name="组合 40962"/>
            <p:cNvGrpSpPr/>
            <p:nvPr/>
          </p:nvGrpSpPr>
          <p:grpSpPr>
            <a:xfrm>
              <a:off x="0" y="907"/>
              <a:ext cx="2177" cy="91"/>
              <a:chOff x="0" y="0"/>
              <a:chExt cx="2177" cy="91"/>
            </a:xfrm>
          </p:grpSpPr>
          <p:sp>
            <p:nvSpPr>
              <p:cNvPr id="40964" name="直接连接符 40963"/>
              <p:cNvSpPr/>
              <p:nvPr/>
            </p:nvSpPr>
            <p:spPr>
              <a:xfrm>
                <a:off x="0" y="0"/>
                <a:ext cx="217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5" name="直接连接符 40964"/>
              <p:cNvSpPr/>
              <p:nvPr/>
            </p:nvSpPr>
            <p:spPr>
              <a:xfrm flipH="1">
                <a:off x="90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6" name="直接连接符 40965"/>
              <p:cNvSpPr/>
              <p:nvPr/>
            </p:nvSpPr>
            <p:spPr>
              <a:xfrm flipH="1">
                <a:off x="27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7" name="直接连接符 40966"/>
              <p:cNvSpPr/>
              <p:nvPr/>
            </p:nvSpPr>
            <p:spPr>
              <a:xfrm flipH="1">
                <a:off x="45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8" name="直接连接符 40967"/>
              <p:cNvSpPr/>
              <p:nvPr/>
            </p:nvSpPr>
            <p:spPr>
              <a:xfrm flipH="1">
                <a:off x="63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69" name="直接连接符 40968"/>
              <p:cNvSpPr/>
              <p:nvPr/>
            </p:nvSpPr>
            <p:spPr>
              <a:xfrm flipH="1">
                <a:off x="816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0" name="直接连接符 40969"/>
              <p:cNvSpPr/>
              <p:nvPr/>
            </p:nvSpPr>
            <p:spPr>
              <a:xfrm flipH="1">
                <a:off x="1361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1" name="直接连接符 40970"/>
              <p:cNvSpPr/>
              <p:nvPr/>
            </p:nvSpPr>
            <p:spPr>
              <a:xfrm flipH="1">
                <a:off x="998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2" name="直接连接符 40971"/>
              <p:cNvSpPr/>
              <p:nvPr/>
            </p:nvSpPr>
            <p:spPr>
              <a:xfrm flipH="1">
                <a:off x="154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3" name="直接连接符 40972"/>
              <p:cNvSpPr/>
              <p:nvPr/>
            </p:nvSpPr>
            <p:spPr>
              <a:xfrm flipH="1">
                <a:off x="1179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4" name="直接连接符 40973"/>
              <p:cNvSpPr/>
              <p:nvPr/>
            </p:nvSpPr>
            <p:spPr>
              <a:xfrm flipH="1">
                <a:off x="190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75" name="直接连接符 40974"/>
              <p:cNvSpPr/>
              <p:nvPr/>
            </p:nvSpPr>
            <p:spPr>
              <a:xfrm flipH="1">
                <a:off x="172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0976" name="组合 40975"/>
            <p:cNvGrpSpPr/>
            <p:nvPr/>
          </p:nvGrpSpPr>
          <p:grpSpPr>
            <a:xfrm>
              <a:off x="635" y="0"/>
              <a:ext cx="1013" cy="908"/>
              <a:chOff x="0" y="0"/>
              <a:chExt cx="1013" cy="908"/>
            </a:xfrm>
          </p:grpSpPr>
          <p:grpSp>
            <p:nvGrpSpPr>
              <p:cNvPr id="40977" name="组合 40976"/>
              <p:cNvGrpSpPr/>
              <p:nvPr/>
            </p:nvGrpSpPr>
            <p:grpSpPr>
              <a:xfrm>
                <a:off x="0" y="0"/>
                <a:ext cx="810" cy="908"/>
                <a:chOff x="0" y="0"/>
                <a:chExt cx="765" cy="681"/>
              </a:xfrm>
            </p:grpSpPr>
            <p:sp>
              <p:nvSpPr>
                <p:cNvPr id="40978" name="任意多边形 40977"/>
                <p:cNvSpPr/>
                <p:nvPr/>
              </p:nvSpPr>
              <p:spPr>
                <a:xfrm>
                  <a:off x="0" y="0"/>
                  <a:ext cx="765" cy="635"/>
                </a:xfrm>
                <a:custGeom>
                  <a:avLst/>
                  <a:gdLst>
                    <a:gd name="txL" fmla="*/ 4500 w 21600"/>
                    <a:gd name="txT" fmla="*/ 4500 h 21600"/>
                    <a:gd name="txR" fmla="*/ 17100 w 21600"/>
                    <a:gd name="txB" fmla="*/ 17100 h 21600"/>
                  </a:gdLst>
                  <a:ahLst/>
                  <a:cxnLst>
                    <a:cxn ang="0">
                      <a:pos x="18900" y="10800"/>
                    </a:cxn>
                    <a:cxn ang="90">
                      <a:pos x="10800" y="21600"/>
                    </a:cxn>
                    <a:cxn ang="180">
                      <a:pos x="2700" y="10800"/>
                    </a:cxn>
                    <a:cxn ang="270">
                      <a:pos x="10800" y="0"/>
                    </a:cxn>
                  </a:cxnLst>
                  <a:rect l="txL" t="txT" r="txR" b="tx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solidFill>
                  <a:srgbClr val="A7B5F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0979" name="矩形 40978"/>
                <p:cNvSpPr/>
                <p:nvPr/>
              </p:nvSpPr>
              <p:spPr>
                <a:xfrm>
                  <a:off x="182" y="635"/>
                  <a:ext cx="407" cy="46"/>
                </a:xfrm>
                <a:prstGeom prst="rect">
                  <a:avLst/>
                </a:prstGeom>
                <a:solidFill>
                  <a:srgbClr val="A7B5F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0980" name="未知"/>
              <p:cNvSpPr/>
              <p:nvPr/>
            </p:nvSpPr>
            <p:spPr>
              <a:xfrm>
                <a:off x="680" y="182"/>
                <a:ext cx="333" cy="482"/>
              </a:xfrm>
              <a:custGeom>
                <a:avLst/>
                <a:gdLst/>
                <a:ahLst/>
                <a:cxnLst/>
                <a:pathLst>
                  <a:path w="333" h="482">
                    <a:moveTo>
                      <a:pt x="91" y="60"/>
                    </a:moveTo>
                    <a:cubicBezTo>
                      <a:pt x="197" y="30"/>
                      <a:pt x="303" y="0"/>
                      <a:pt x="318" y="60"/>
                    </a:cubicBezTo>
                    <a:cubicBezTo>
                      <a:pt x="333" y="120"/>
                      <a:pt x="235" y="362"/>
                      <a:pt x="182" y="422"/>
                    </a:cubicBezTo>
                    <a:cubicBezTo>
                      <a:pt x="129" y="482"/>
                      <a:pt x="30" y="422"/>
                      <a:pt x="0" y="422"/>
                    </a:cubicBezTo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40981" name="直接连接符 40980"/>
          <p:cNvSpPr/>
          <p:nvPr/>
        </p:nvSpPr>
        <p:spPr>
          <a:xfrm>
            <a:off x="2055813" y="2535238"/>
            <a:ext cx="0" cy="6492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0982" name="文本框 40981"/>
          <p:cNvSpPr txBox="1"/>
          <p:nvPr/>
        </p:nvSpPr>
        <p:spPr>
          <a:xfrm>
            <a:off x="1754188" y="3122613"/>
            <a:ext cx="11985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0983" name="组合 40982"/>
          <p:cNvGrpSpPr/>
          <p:nvPr/>
        </p:nvGrpSpPr>
        <p:grpSpPr>
          <a:xfrm>
            <a:off x="1887538" y="2535238"/>
            <a:ext cx="200025" cy="193675"/>
            <a:chOff x="0" y="0"/>
            <a:chExt cx="499" cy="453"/>
          </a:xfrm>
        </p:grpSpPr>
        <p:sp>
          <p:nvSpPr>
            <p:cNvPr id="40984" name="直接连接符 40983"/>
            <p:cNvSpPr/>
            <p:nvPr/>
          </p:nvSpPr>
          <p:spPr>
            <a:xfrm>
              <a:off x="0" y="0"/>
              <a:ext cx="0" cy="45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0985" name="直接连接符 40984"/>
            <p:cNvSpPr/>
            <p:nvPr/>
          </p:nvSpPr>
          <p:spPr>
            <a:xfrm>
              <a:off x="0" y="453"/>
              <a:ext cx="49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0986" name="组合 40985"/>
          <p:cNvGrpSpPr/>
          <p:nvPr/>
        </p:nvGrpSpPr>
        <p:grpSpPr>
          <a:xfrm>
            <a:off x="7245350" y="1557338"/>
            <a:ext cx="1285875" cy="1900237"/>
            <a:chOff x="0" y="0"/>
            <a:chExt cx="810" cy="1197"/>
          </a:xfrm>
        </p:grpSpPr>
        <p:grpSp>
          <p:nvGrpSpPr>
            <p:cNvPr id="40987" name="组合 40986"/>
            <p:cNvGrpSpPr/>
            <p:nvPr/>
          </p:nvGrpSpPr>
          <p:grpSpPr>
            <a:xfrm rot="-5400000" flipV="1">
              <a:off x="-446" y="568"/>
              <a:ext cx="1197" cy="60"/>
              <a:chOff x="0" y="0"/>
              <a:chExt cx="2177" cy="91"/>
            </a:xfrm>
          </p:grpSpPr>
          <p:sp>
            <p:nvSpPr>
              <p:cNvPr id="40988" name="直接连接符 40987"/>
              <p:cNvSpPr/>
              <p:nvPr/>
            </p:nvSpPr>
            <p:spPr>
              <a:xfrm>
                <a:off x="0" y="0"/>
                <a:ext cx="217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89" name="直接连接符 40988"/>
              <p:cNvSpPr/>
              <p:nvPr/>
            </p:nvSpPr>
            <p:spPr>
              <a:xfrm flipH="1">
                <a:off x="90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0" name="直接连接符 40989"/>
              <p:cNvSpPr/>
              <p:nvPr/>
            </p:nvSpPr>
            <p:spPr>
              <a:xfrm flipH="1">
                <a:off x="27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1" name="直接连接符 40990"/>
              <p:cNvSpPr/>
              <p:nvPr/>
            </p:nvSpPr>
            <p:spPr>
              <a:xfrm flipH="1">
                <a:off x="45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2" name="直接连接符 40991"/>
              <p:cNvSpPr/>
              <p:nvPr/>
            </p:nvSpPr>
            <p:spPr>
              <a:xfrm flipH="1">
                <a:off x="63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3" name="直接连接符 40992"/>
              <p:cNvSpPr/>
              <p:nvPr/>
            </p:nvSpPr>
            <p:spPr>
              <a:xfrm flipH="1">
                <a:off x="816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4" name="直接连接符 40993"/>
              <p:cNvSpPr/>
              <p:nvPr/>
            </p:nvSpPr>
            <p:spPr>
              <a:xfrm flipH="1">
                <a:off x="1361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5" name="直接连接符 40994"/>
              <p:cNvSpPr/>
              <p:nvPr/>
            </p:nvSpPr>
            <p:spPr>
              <a:xfrm flipH="1">
                <a:off x="998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6" name="直接连接符 40995"/>
              <p:cNvSpPr/>
              <p:nvPr/>
            </p:nvSpPr>
            <p:spPr>
              <a:xfrm flipH="1">
                <a:off x="1542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7" name="直接连接符 40996"/>
              <p:cNvSpPr/>
              <p:nvPr/>
            </p:nvSpPr>
            <p:spPr>
              <a:xfrm flipH="1">
                <a:off x="1179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8" name="直接连接符 40997"/>
              <p:cNvSpPr/>
              <p:nvPr/>
            </p:nvSpPr>
            <p:spPr>
              <a:xfrm flipH="1">
                <a:off x="1905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0999" name="直接连接符 40998"/>
              <p:cNvSpPr/>
              <p:nvPr/>
            </p:nvSpPr>
            <p:spPr>
              <a:xfrm flipH="1">
                <a:off x="1723" y="0"/>
                <a:ext cx="91" cy="91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000" name="组合 40999"/>
            <p:cNvGrpSpPr/>
            <p:nvPr/>
          </p:nvGrpSpPr>
          <p:grpSpPr>
            <a:xfrm>
              <a:off x="213" y="456"/>
              <a:ext cx="597" cy="457"/>
              <a:chOff x="0" y="0"/>
              <a:chExt cx="894" cy="727"/>
            </a:xfrm>
          </p:grpSpPr>
          <p:grpSp>
            <p:nvGrpSpPr>
              <p:cNvPr id="41001" name="组合 41000"/>
              <p:cNvGrpSpPr/>
              <p:nvPr/>
            </p:nvGrpSpPr>
            <p:grpSpPr>
              <a:xfrm>
                <a:off x="0" y="0"/>
                <a:ext cx="894" cy="727"/>
                <a:chOff x="0" y="0"/>
                <a:chExt cx="894" cy="727"/>
              </a:xfrm>
            </p:grpSpPr>
            <p:sp>
              <p:nvSpPr>
                <p:cNvPr id="41002" name="未知"/>
                <p:cNvSpPr/>
                <p:nvPr/>
              </p:nvSpPr>
              <p:spPr>
                <a:xfrm>
                  <a:off x="32" y="157"/>
                  <a:ext cx="317" cy="272"/>
                </a:xfrm>
                <a:custGeom>
                  <a:avLst/>
                  <a:gdLst/>
                  <a:ahLst/>
                  <a:cxnLst/>
                  <a:pathLst>
                    <a:path w="294" h="314">
                      <a:moveTo>
                        <a:pt x="84" y="0"/>
                      </a:moveTo>
                      <a:cubicBezTo>
                        <a:pt x="72" y="4"/>
                        <a:pt x="57" y="3"/>
                        <a:pt x="48" y="12"/>
                      </a:cubicBezTo>
                      <a:cubicBezTo>
                        <a:pt x="28" y="32"/>
                        <a:pt x="0" y="84"/>
                        <a:pt x="0" y="84"/>
                      </a:cubicBezTo>
                      <a:cubicBezTo>
                        <a:pt x="23" y="152"/>
                        <a:pt x="44" y="161"/>
                        <a:pt x="108" y="204"/>
                      </a:cubicBezTo>
                      <a:cubicBezTo>
                        <a:pt x="120" y="212"/>
                        <a:pt x="144" y="228"/>
                        <a:pt x="144" y="228"/>
                      </a:cubicBezTo>
                      <a:cubicBezTo>
                        <a:pt x="172" y="270"/>
                        <a:pt x="191" y="296"/>
                        <a:pt x="240" y="312"/>
                      </a:cubicBezTo>
                      <a:cubicBezTo>
                        <a:pt x="256" y="308"/>
                        <a:pt x="280" y="314"/>
                        <a:pt x="288" y="300"/>
                      </a:cubicBezTo>
                      <a:cubicBezTo>
                        <a:pt x="294" y="289"/>
                        <a:pt x="260" y="207"/>
                        <a:pt x="252" y="192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3" name="未知"/>
                <p:cNvSpPr/>
                <p:nvPr/>
              </p:nvSpPr>
              <p:spPr>
                <a:xfrm>
                  <a:off x="32" y="278"/>
                  <a:ext cx="353" cy="280"/>
                </a:xfrm>
                <a:custGeom>
                  <a:avLst/>
                  <a:gdLst/>
                  <a:ahLst/>
                  <a:cxnLst/>
                  <a:pathLst>
                    <a:path w="353" h="280">
                      <a:moveTo>
                        <a:pt x="27" y="0"/>
                      </a:moveTo>
                      <a:cubicBezTo>
                        <a:pt x="17" y="38"/>
                        <a:pt x="0" y="81"/>
                        <a:pt x="27" y="120"/>
                      </a:cubicBezTo>
                      <a:cubicBezTo>
                        <a:pt x="44" y="144"/>
                        <a:pt x="75" y="152"/>
                        <a:pt x="99" y="168"/>
                      </a:cubicBezTo>
                      <a:cubicBezTo>
                        <a:pt x="111" y="176"/>
                        <a:pt x="135" y="192"/>
                        <a:pt x="135" y="192"/>
                      </a:cubicBezTo>
                      <a:cubicBezTo>
                        <a:pt x="143" y="204"/>
                        <a:pt x="147" y="220"/>
                        <a:pt x="159" y="228"/>
                      </a:cubicBezTo>
                      <a:cubicBezTo>
                        <a:pt x="180" y="241"/>
                        <a:pt x="210" y="238"/>
                        <a:pt x="231" y="252"/>
                      </a:cubicBezTo>
                      <a:cubicBezTo>
                        <a:pt x="243" y="260"/>
                        <a:pt x="255" y="268"/>
                        <a:pt x="267" y="276"/>
                      </a:cubicBezTo>
                      <a:cubicBezTo>
                        <a:pt x="287" y="272"/>
                        <a:pt x="314" y="280"/>
                        <a:pt x="327" y="264"/>
                      </a:cubicBezTo>
                      <a:cubicBezTo>
                        <a:pt x="353" y="232"/>
                        <a:pt x="271" y="184"/>
                        <a:pt x="255" y="16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4" name="未知"/>
                <p:cNvSpPr/>
                <p:nvPr/>
              </p:nvSpPr>
              <p:spPr>
                <a:xfrm>
                  <a:off x="71" y="398"/>
                  <a:ext cx="302" cy="255"/>
                </a:xfrm>
                <a:custGeom>
                  <a:avLst/>
                  <a:gdLst/>
                  <a:ahLst/>
                  <a:cxnLst/>
                  <a:pathLst>
                    <a:path w="302" h="255">
                      <a:moveTo>
                        <a:pt x="0" y="0"/>
                      </a:moveTo>
                      <a:cubicBezTo>
                        <a:pt x="4" y="36"/>
                        <a:pt x="3" y="73"/>
                        <a:pt x="12" y="108"/>
                      </a:cubicBezTo>
                      <a:cubicBezTo>
                        <a:pt x="23" y="150"/>
                        <a:pt x="76" y="159"/>
                        <a:pt x="108" y="180"/>
                      </a:cubicBezTo>
                      <a:cubicBezTo>
                        <a:pt x="140" y="228"/>
                        <a:pt x="157" y="221"/>
                        <a:pt x="204" y="252"/>
                      </a:cubicBezTo>
                      <a:cubicBezTo>
                        <a:pt x="228" y="248"/>
                        <a:pt x="257" y="255"/>
                        <a:pt x="276" y="240"/>
                      </a:cubicBezTo>
                      <a:cubicBezTo>
                        <a:pt x="302" y="220"/>
                        <a:pt x="228" y="187"/>
                        <a:pt x="228" y="16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5" name="未知"/>
                <p:cNvSpPr/>
                <p:nvPr/>
              </p:nvSpPr>
              <p:spPr>
                <a:xfrm>
                  <a:off x="91" y="554"/>
                  <a:ext cx="264" cy="168"/>
                </a:xfrm>
                <a:custGeom>
                  <a:avLst/>
                  <a:gdLst/>
                  <a:ahLst/>
                  <a:cxnLst/>
                  <a:pathLst>
                    <a:path w="264" h="168">
                      <a:moveTo>
                        <a:pt x="4" y="0"/>
                      </a:moveTo>
                      <a:cubicBezTo>
                        <a:pt x="8" y="32"/>
                        <a:pt x="0" y="68"/>
                        <a:pt x="16" y="96"/>
                      </a:cubicBezTo>
                      <a:cubicBezTo>
                        <a:pt x="42" y="141"/>
                        <a:pt x="127" y="157"/>
                        <a:pt x="172" y="168"/>
                      </a:cubicBezTo>
                      <a:cubicBezTo>
                        <a:pt x="231" y="156"/>
                        <a:pt x="264" y="164"/>
                        <a:pt x="208" y="10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6" name="未知"/>
                <p:cNvSpPr/>
                <p:nvPr/>
              </p:nvSpPr>
              <p:spPr>
                <a:xfrm>
                  <a:off x="323" y="662"/>
                  <a:ext cx="420" cy="65"/>
                </a:xfrm>
                <a:custGeom>
                  <a:avLst/>
                  <a:gdLst/>
                  <a:ahLst/>
                  <a:cxnLst/>
                  <a:pathLst>
                    <a:path w="420" h="65">
                      <a:moveTo>
                        <a:pt x="0" y="36"/>
                      </a:moveTo>
                      <a:cubicBezTo>
                        <a:pt x="141" y="56"/>
                        <a:pt x="290" y="65"/>
                        <a:pt x="420" y="0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7" name="未知"/>
                <p:cNvSpPr/>
                <p:nvPr/>
              </p:nvSpPr>
              <p:spPr>
                <a:xfrm>
                  <a:off x="0" y="24"/>
                  <a:ext cx="533" cy="408"/>
                </a:xfrm>
                <a:custGeom>
                  <a:avLst/>
                  <a:gdLst/>
                  <a:ahLst/>
                  <a:cxnLst/>
                  <a:pathLst>
                    <a:path w="533" h="408">
                      <a:moveTo>
                        <a:pt x="41" y="0"/>
                      </a:moveTo>
                      <a:cubicBezTo>
                        <a:pt x="29" y="8"/>
                        <a:pt x="10" y="11"/>
                        <a:pt x="5" y="24"/>
                      </a:cubicBezTo>
                      <a:cubicBezTo>
                        <a:pt x="0" y="37"/>
                        <a:pt x="35" y="91"/>
                        <a:pt x="41" y="96"/>
                      </a:cubicBezTo>
                      <a:cubicBezTo>
                        <a:pt x="113" y="159"/>
                        <a:pt x="183" y="167"/>
                        <a:pt x="257" y="216"/>
                      </a:cubicBezTo>
                      <a:cubicBezTo>
                        <a:pt x="283" y="295"/>
                        <a:pt x="247" y="217"/>
                        <a:pt x="305" y="264"/>
                      </a:cubicBezTo>
                      <a:cubicBezTo>
                        <a:pt x="316" y="273"/>
                        <a:pt x="317" y="292"/>
                        <a:pt x="329" y="300"/>
                      </a:cubicBezTo>
                      <a:cubicBezTo>
                        <a:pt x="350" y="313"/>
                        <a:pt x="401" y="324"/>
                        <a:pt x="401" y="324"/>
                      </a:cubicBezTo>
                      <a:cubicBezTo>
                        <a:pt x="445" y="390"/>
                        <a:pt x="469" y="376"/>
                        <a:pt x="533" y="40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8" name="未知"/>
                <p:cNvSpPr/>
                <p:nvPr/>
              </p:nvSpPr>
              <p:spPr>
                <a:xfrm>
                  <a:off x="5" y="0"/>
                  <a:ext cx="456" cy="204"/>
                </a:xfrm>
                <a:custGeom>
                  <a:avLst/>
                  <a:gdLst/>
                  <a:ahLst/>
                  <a:cxnLst/>
                  <a:pathLst>
                    <a:path w="456" h="204">
                      <a:moveTo>
                        <a:pt x="0" y="60"/>
                      </a:moveTo>
                      <a:cubicBezTo>
                        <a:pt x="60" y="40"/>
                        <a:pt x="36" y="20"/>
                        <a:pt x="96" y="0"/>
                      </a:cubicBezTo>
                      <a:cubicBezTo>
                        <a:pt x="124" y="9"/>
                        <a:pt x="154" y="11"/>
                        <a:pt x="180" y="24"/>
                      </a:cubicBezTo>
                      <a:cubicBezTo>
                        <a:pt x="206" y="37"/>
                        <a:pt x="228" y="56"/>
                        <a:pt x="252" y="72"/>
                      </a:cubicBezTo>
                      <a:cubicBezTo>
                        <a:pt x="263" y="79"/>
                        <a:pt x="277" y="78"/>
                        <a:pt x="288" y="84"/>
                      </a:cubicBezTo>
                      <a:cubicBezTo>
                        <a:pt x="313" y="98"/>
                        <a:pt x="333" y="123"/>
                        <a:pt x="360" y="132"/>
                      </a:cubicBezTo>
                      <a:cubicBezTo>
                        <a:pt x="384" y="140"/>
                        <a:pt x="432" y="156"/>
                        <a:pt x="432" y="156"/>
                      </a:cubicBezTo>
                      <a:cubicBezTo>
                        <a:pt x="446" y="197"/>
                        <a:pt x="435" y="183"/>
                        <a:pt x="456" y="20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09" name="未知"/>
                <p:cNvSpPr/>
                <p:nvPr/>
              </p:nvSpPr>
              <p:spPr>
                <a:xfrm>
                  <a:off x="53" y="12"/>
                  <a:ext cx="144" cy="72"/>
                </a:xfrm>
                <a:custGeom>
                  <a:avLst/>
                  <a:gdLst/>
                  <a:ahLst/>
                  <a:cxnLst/>
                  <a:pathLst>
                    <a:path w="144" h="72">
                      <a:moveTo>
                        <a:pt x="0" y="0"/>
                      </a:moveTo>
                      <a:cubicBezTo>
                        <a:pt x="18" y="54"/>
                        <a:pt x="32" y="55"/>
                        <a:pt x="84" y="72"/>
                      </a:cubicBezTo>
                      <a:cubicBezTo>
                        <a:pt x="128" y="57"/>
                        <a:pt x="109" y="66"/>
                        <a:pt x="144" y="4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010" name="未知"/>
                <p:cNvSpPr/>
                <p:nvPr/>
              </p:nvSpPr>
              <p:spPr>
                <a:xfrm>
                  <a:off x="317" y="76"/>
                  <a:ext cx="577" cy="353"/>
                </a:xfrm>
                <a:custGeom>
                  <a:avLst/>
                  <a:gdLst/>
                  <a:ahLst/>
                  <a:cxnLst/>
                  <a:pathLst>
                    <a:path w="508" h="232">
                      <a:moveTo>
                        <a:pt x="0" y="8"/>
                      </a:moveTo>
                      <a:cubicBezTo>
                        <a:pt x="217" y="22"/>
                        <a:pt x="131" y="0"/>
                        <a:pt x="264" y="44"/>
                      </a:cubicBezTo>
                      <a:cubicBezTo>
                        <a:pt x="264" y="44"/>
                        <a:pt x="354" y="104"/>
                        <a:pt x="372" y="116"/>
                      </a:cubicBezTo>
                      <a:cubicBezTo>
                        <a:pt x="384" y="124"/>
                        <a:pt x="396" y="132"/>
                        <a:pt x="408" y="140"/>
                      </a:cubicBezTo>
                      <a:cubicBezTo>
                        <a:pt x="420" y="148"/>
                        <a:pt x="444" y="164"/>
                        <a:pt x="444" y="164"/>
                      </a:cubicBezTo>
                      <a:cubicBezTo>
                        <a:pt x="452" y="176"/>
                        <a:pt x="457" y="191"/>
                        <a:pt x="468" y="200"/>
                      </a:cubicBezTo>
                      <a:cubicBezTo>
                        <a:pt x="508" y="232"/>
                        <a:pt x="504" y="193"/>
                        <a:pt x="504" y="224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1011" name="未知"/>
              <p:cNvSpPr/>
              <p:nvPr/>
            </p:nvSpPr>
            <p:spPr>
              <a:xfrm>
                <a:off x="270" y="475"/>
                <a:ext cx="48" cy="60"/>
              </a:xfrm>
              <a:custGeom>
                <a:avLst/>
                <a:gdLst/>
                <a:ahLst/>
                <a:cxnLst/>
                <a:pathLst>
                  <a:path w="48" h="60">
                    <a:moveTo>
                      <a:pt x="48" y="0"/>
                    </a:moveTo>
                    <a:cubicBezTo>
                      <a:pt x="10" y="13"/>
                      <a:pt x="0" y="17"/>
                      <a:pt x="0" y="6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12" name="未知"/>
              <p:cNvSpPr/>
              <p:nvPr/>
            </p:nvSpPr>
            <p:spPr>
              <a:xfrm>
                <a:off x="246" y="571"/>
                <a:ext cx="48" cy="60"/>
              </a:xfrm>
              <a:custGeom>
                <a:avLst/>
                <a:gdLst/>
                <a:ahLst/>
                <a:cxnLst/>
                <a:pathLst>
                  <a:path w="48" h="60">
                    <a:moveTo>
                      <a:pt x="48" y="0"/>
                    </a:moveTo>
                    <a:cubicBezTo>
                      <a:pt x="10" y="13"/>
                      <a:pt x="0" y="17"/>
                      <a:pt x="0" y="6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13" name="未知"/>
              <p:cNvSpPr/>
              <p:nvPr/>
            </p:nvSpPr>
            <p:spPr>
              <a:xfrm>
                <a:off x="246" y="655"/>
                <a:ext cx="48" cy="60"/>
              </a:xfrm>
              <a:custGeom>
                <a:avLst/>
                <a:gdLst/>
                <a:ahLst/>
                <a:cxnLst/>
                <a:pathLst>
                  <a:path w="48" h="60">
                    <a:moveTo>
                      <a:pt x="48" y="0"/>
                    </a:moveTo>
                    <a:cubicBezTo>
                      <a:pt x="36" y="8"/>
                      <a:pt x="21" y="13"/>
                      <a:pt x="12" y="24"/>
                    </a:cubicBezTo>
                    <a:cubicBezTo>
                      <a:pt x="4" y="34"/>
                      <a:pt x="0" y="60"/>
                      <a:pt x="0" y="6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14" name="未知"/>
              <p:cNvSpPr/>
              <p:nvPr/>
            </p:nvSpPr>
            <p:spPr>
              <a:xfrm>
                <a:off x="222" y="358"/>
                <a:ext cx="84" cy="33"/>
              </a:xfrm>
              <a:custGeom>
                <a:avLst/>
                <a:gdLst/>
                <a:ahLst/>
                <a:cxnLst/>
                <a:pathLst>
                  <a:path w="84" h="33">
                    <a:moveTo>
                      <a:pt x="0" y="33"/>
                    </a:moveTo>
                    <a:cubicBezTo>
                      <a:pt x="49" y="0"/>
                      <a:pt x="22" y="9"/>
                      <a:pt x="84" y="9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1015" name="椭圆 41014"/>
            <p:cNvSpPr/>
            <p:nvPr/>
          </p:nvSpPr>
          <p:spPr>
            <a:xfrm>
              <a:off x="182" y="399"/>
              <a:ext cx="61" cy="200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16" name="五边形 41015"/>
            <p:cNvSpPr/>
            <p:nvPr/>
          </p:nvSpPr>
          <p:spPr>
            <a:xfrm rot="10800000">
              <a:off x="0" y="484"/>
              <a:ext cx="182" cy="29"/>
            </a:xfrm>
            <a:prstGeom prst="homePlate">
              <a:avLst>
                <a:gd name="adj" fmla="val 156896"/>
              </a:avLst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1017" name="直接连接符 41016"/>
          <p:cNvSpPr/>
          <p:nvPr/>
        </p:nvSpPr>
        <p:spPr>
          <a:xfrm flipH="1">
            <a:off x="6635750" y="2376488"/>
            <a:ext cx="87947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18" name="文本框 41017"/>
          <p:cNvSpPr txBox="1"/>
          <p:nvPr/>
        </p:nvSpPr>
        <p:spPr>
          <a:xfrm>
            <a:off x="6299200" y="2124075"/>
            <a:ext cx="4730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19" name="组合 41018"/>
          <p:cNvGrpSpPr/>
          <p:nvPr/>
        </p:nvGrpSpPr>
        <p:grpSpPr>
          <a:xfrm flipV="1">
            <a:off x="7381875" y="2168525"/>
            <a:ext cx="203200" cy="190500"/>
            <a:chOff x="0" y="0"/>
            <a:chExt cx="499" cy="453"/>
          </a:xfrm>
        </p:grpSpPr>
        <p:sp>
          <p:nvSpPr>
            <p:cNvPr id="41020" name="直接连接符 41019"/>
            <p:cNvSpPr/>
            <p:nvPr/>
          </p:nvSpPr>
          <p:spPr>
            <a:xfrm>
              <a:off x="0" y="0"/>
              <a:ext cx="0" cy="45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21" name="直接连接符 41020"/>
            <p:cNvSpPr/>
            <p:nvPr/>
          </p:nvSpPr>
          <p:spPr>
            <a:xfrm flipH="1" flipV="1">
              <a:off x="0" y="453"/>
              <a:ext cx="49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1022" name="组合 41021"/>
          <p:cNvGrpSpPr/>
          <p:nvPr/>
        </p:nvGrpSpPr>
        <p:grpSpPr>
          <a:xfrm>
            <a:off x="3490913" y="1628775"/>
            <a:ext cx="2087562" cy="1519238"/>
            <a:chOff x="0" y="0"/>
            <a:chExt cx="1860" cy="1044"/>
          </a:xfrm>
        </p:grpSpPr>
        <p:sp>
          <p:nvSpPr>
            <p:cNvPr id="41023" name="直角三角形 41022"/>
            <p:cNvSpPr/>
            <p:nvPr/>
          </p:nvSpPr>
          <p:spPr>
            <a:xfrm rot="16200000">
              <a:off x="446" y="-362"/>
              <a:ext cx="953" cy="1860"/>
            </a:xfrm>
            <a:prstGeom prst="rtTriangl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1024" name="组合 41023"/>
            <p:cNvGrpSpPr/>
            <p:nvPr/>
          </p:nvGrpSpPr>
          <p:grpSpPr>
            <a:xfrm>
              <a:off x="635" y="0"/>
              <a:ext cx="635" cy="544"/>
              <a:chOff x="0" y="0"/>
              <a:chExt cx="616" cy="544"/>
            </a:xfrm>
          </p:grpSpPr>
          <p:sp>
            <p:nvSpPr>
              <p:cNvPr id="41025" name="矩形 41024"/>
              <p:cNvSpPr/>
              <p:nvPr/>
            </p:nvSpPr>
            <p:spPr>
              <a:xfrm rot="19961748">
                <a:off x="0" y="45"/>
                <a:ext cx="616" cy="483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26" name="未知"/>
              <p:cNvSpPr/>
              <p:nvPr/>
            </p:nvSpPr>
            <p:spPr>
              <a:xfrm>
                <a:off x="272" y="136"/>
                <a:ext cx="318" cy="317"/>
              </a:xfrm>
              <a:custGeom>
                <a:avLst/>
                <a:gdLst/>
                <a:ahLst/>
                <a:cxnLst/>
                <a:pathLst>
                  <a:path w="273" h="225">
                    <a:moveTo>
                      <a:pt x="273" y="0"/>
                    </a:moveTo>
                    <a:cubicBezTo>
                      <a:pt x="255" y="6"/>
                      <a:pt x="212" y="17"/>
                      <a:pt x="201" y="36"/>
                    </a:cubicBezTo>
                    <a:cubicBezTo>
                      <a:pt x="191" y="54"/>
                      <a:pt x="202" y="80"/>
                      <a:pt x="189" y="96"/>
                    </a:cubicBezTo>
                    <a:cubicBezTo>
                      <a:pt x="170" y="118"/>
                      <a:pt x="133" y="111"/>
                      <a:pt x="105" y="120"/>
                    </a:cubicBezTo>
                    <a:cubicBezTo>
                      <a:pt x="0" y="225"/>
                      <a:pt x="66" y="191"/>
                      <a:pt x="213" y="180"/>
                    </a:cubicBezTo>
                    <a:cubicBezTo>
                      <a:pt x="225" y="176"/>
                      <a:pt x="249" y="168"/>
                      <a:pt x="249" y="168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27" name="未知"/>
              <p:cNvSpPr/>
              <p:nvPr/>
            </p:nvSpPr>
            <p:spPr>
              <a:xfrm>
                <a:off x="182" y="0"/>
                <a:ext cx="272" cy="544"/>
              </a:xfrm>
              <a:custGeom>
                <a:avLst/>
                <a:gdLst/>
                <a:ahLst/>
                <a:cxnLst/>
                <a:pathLst>
                  <a:path w="396" h="478">
                    <a:moveTo>
                      <a:pt x="311" y="0"/>
                    </a:moveTo>
                    <a:cubicBezTo>
                      <a:pt x="279" y="8"/>
                      <a:pt x="250" y="9"/>
                      <a:pt x="227" y="36"/>
                    </a:cubicBezTo>
                    <a:cubicBezTo>
                      <a:pt x="208" y="58"/>
                      <a:pt x="179" y="108"/>
                      <a:pt x="179" y="108"/>
                    </a:cubicBezTo>
                    <a:cubicBezTo>
                      <a:pt x="191" y="116"/>
                      <a:pt x="210" y="118"/>
                      <a:pt x="215" y="132"/>
                    </a:cubicBezTo>
                    <a:cubicBezTo>
                      <a:pt x="232" y="182"/>
                      <a:pt x="194" y="183"/>
                      <a:pt x="167" y="192"/>
                    </a:cubicBezTo>
                    <a:cubicBezTo>
                      <a:pt x="85" y="274"/>
                      <a:pt x="67" y="245"/>
                      <a:pt x="131" y="288"/>
                    </a:cubicBezTo>
                    <a:cubicBezTo>
                      <a:pt x="123" y="300"/>
                      <a:pt x="118" y="315"/>
                      <a:pt x="107" y="324"/>
                    </a:cubicBezTo>
                    <a:cubicBezTo>
                      <a:pt x="85" y="343"/>
                      <a:pt x="35" y="372"/>
                      <a:pt x="35" y="372"/>
                    </a:cubicBezTo>
                    <a:cubicBezTo>
                      <a:pt x="0" y="478"/>
                      <a:pt x="143" y="396"/>
                      <a:pt x="203" y="384"/>
                    </a:cubicBezTo>
                    <a:cubicBezTo>
                      <a:pt x="235" y="388"/>
                      <a:pt x="267" y="389"/>
                      <a:pt x="299" y="396"/>
                    </a:cubicBezTo>
                    <a:cubicBezTo>
                      <a:pt x="324" y="401"/>
                      <a:pt x="396" y="420"/>
                      <a:pt x="371" y="420"/>
                    </a:cubicBezTo>
                    <a:cubicBezTo>
                      <a:pt x="355" y="420"/>
                      <a:pt x="339" y="420"/>
                      <a:pt x="323" y="42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28" name="未知"/>
              <p:cNvSpPr/>
              <p:nvPr/>
            </p:nvSpPr>
            <p:spPr>
              <a:xfrm>
                <a:off x="0" y="90"/>
                <a:ext cx="182" cy="273"/>
              </a:xfrm>
              <a:custGeom>
                <a:avLst/>
                <a:gdLst/>
                <a:ahLst/>
                <a:cxnLst/>
                <a:pathLst>
                  <a:path w="108" h="144">
                    <a:moveTo>
                      <a:pt x="108" y="0"/>
                    </a:moveTo>
                    <a:cubicBezTo>
                      <a:pt x="104" y="16"/>
                      <a:pt x="106" y="35"/>
                      <a:pt x="96" y="48"/>
                    </a:cubicBezTo>
                    <a:cubicBezTo>
                      <a:pt x="88" y="58"/>
                      <a:pt x="70" y="52"/>
                      <a:pt x="60" y="60"/>
                    </a:cubicBezTo>
                    <a:cubicBezTo>
                      <a:pt x="50" y="68"/>
                      <a:pt x="0" y="137"/>
                      <a:pt x="0" y="144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41029" name="直接连接符 41028"/>
          <p:cNvSpPr/>
          <p:nvPr/>
        </p:nvSpPr>
        <p:spPr>
          <a:xfrm rot="21374187">
            <a:off x="4694238" y="2352675"/>
            <a:ext cx="188912" cy="50641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30" name="文本框 41029"/>
          <p:cNvSpPr txBox="1"/>
          <p:nvPr/>
        </p:nvSpPr>
        <p:spPr>
          <a:xfrm>
            <a:off x="4946650" y="2713038"/>
            <a:ext cx="568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31" name="组合 41030"/>
          <p:cNvGrpSpPr/>
          <p:nvPr/>
        </p:nvGrpSpPr>
        <p:grpSpPr>
          <a:xfrm rot="-12295103" flipV="1">
            <a:off x="4756150" y="2279650"/>
            <a:ext cx="190500" cy="217488"/>
            <a:chOff x="0" y="0"/>
            <a:chExt cx="499" cy="453"/>
          </a:xfrm>
        </p:grpSpPr>
        <p:sp>
          <p:nvSpPr>
            <p:cNvPr id="41032" name="直接连接符 41031"/>
            <p:cNvSpPr/>
            <p:nvPr/>
          </p:nvSpPr>
          <p:spPr>
            <a:xfrm>
              <a:off x="0" y="0"/>
              <a:ext cx="0" cy="45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33" name="直接连接符 41032"/>
            <p:cNvSpPr/>
            <p:nvPr/>
          </p:nvSpPr>
          <p:spPr>
            <a:xfrm flipH="1" flipV="1">
              <a:off x="0" y="453"/>
              <a:ext cx="49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034" name="直接连接符 41033"/>
          <p:cNvSpPr/>
          <p:nvPr/>
        </p:nvSpPr>
        <p:spPr>
          <a:xfrm>
            <a:off x="2051050" y="1989138"/>
            <a:ext cx="0" cy="576262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35" name="文本框 41034"/>
          <p:cNvSpPr txBox="1"/>
          <p:nvPr/>
        </p:nvSpPr>
        <p:spPr>
          <a:xfrm>
            <a:off x="2411413" y="2060575"/>
            <a:ext cx="441325" cy="4889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2600" b="1">
                <a:solidFill>
                  <a:srgbClr val="1C08B2"/>
                </a:solidFill>
                <a:latin typeface="Times New Roman" panose="02020603050405020304" pitchFamily="18" charset="0"/>
              </a:rPr>
              <a:t>G</a:t>
            </a:r>
            <a:endParaRPr lang="en-US" altLang="zh-CN" sz="2600" b="1">
              <a:solidFill>
                <a:srgbClr val="1C08B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1036" name="组合 41035"/>
          <p:cNvGrpSpPr/>
          <p:nvPr/>
        </p:nvGrpSpPr>
        <p:grpSpPr>
          <a:xfrm>
            <a:off x="4067175" y="2060575"/>
            <a:ext cx="504825" cy="1065213"/>
            <a:chOff x="0" y="0"/>
            <a:chExt cx="318" cy="671"/>
          </a:xfrm>
        </p:grpSpPr>
        <p:sp>
          <p:nvSpPr>
            <p:cNvPr id="41037" name="直接连接符 41036"/>
            <p:cNvSpPr/>
            <p:nvPr/>
          </p:nvSpPr>
          <p:spPr>
            <a:xfrm>
              <a:off x="318" y="0"/>
              <a:ext cx="0" cy="499"/>
            </a:xfrm>
            <a:prstGeom prst="line">
              <a:avLst/>
            </a:prstGeom>
            <a:ln w="31750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1038" name="文本框 41037"/>
            <p:cNvSpPr txBox="1"/>
            <p:nvPr/>
          </p:nvSpPr>
          <p:spPr>
            <a:xfrm>
              <a:off x="0" y="363"/>
              <a:ext cx="27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600" b="1">
                  <a:solidFill>
                    <a:srgbClr val="1C08B2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600" b="1">
                <a:solidFill>
                  <a:srgbClr val="1C08B2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1039" name="组合 41038"/>
          <p:cNvGrpSpPr/>
          <p:nvPr/>
        </p:nvGrpSpPr>
        <p:grpSpPr>
          <a:xfrm>
            <a:off x="7164388" y="2365375"/>
            <a:ext cx="441325" cy="847725"/>
            <a:chOff x="0" y="0"/>
            <a:chExt cx="278" cy="534"/>
          </a:xfrm>
        </p:grpSpPr>
        <p:sp>
          <p:nvSpPr>
            <p:cNvPr id="41040" name="直接连接符 41039"/>
            <p:cNvSpPr/>
            <p:nvPr/>
          </p:nvSpPr>
          <p:spPr>
            <a:xfrm>
              <a:off x="227" y="0"/>
              <a:ext cx="0" cy="272"/>
            </a:xfrm>
            <a:prstGeom prst="line">
              <a:avLst/>
            </a:prstGeom>
            <a:ln w="31750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1041" name="文本框 41040"/>
            <p:cNvSpPr txBox="1"/>
            <p:nvPr/>
          </p:nvSpPr>
          <p:spPr>
            <a:xfrm>
              <a:off x="0" y="226"/>
              <a:ext cx="27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600" b="1">
                  <a:solidFill>
                    <a:srgbClr val="1C08B2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600" b="1">
                <a:solidFill>
                  <a:srgbClr val="1C08B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1042" name="文本框 41041"/>
          <p:cNvSpPr txBox="1"/>
          <p:nvPr/>
        </p:nvSpPr>
        <p:spPr>
          <a:xfrm>
            <a:off x="1547813" y="3717925"/>
            <a:ext cx="831850" cy="4889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2600" b="1" u="sng">
                <a:solidFill>
                  <a:schemeClr val="tx1"/>
                </a:solidFill>
                <a:latin typeface="Times New Roman" panose="02020603050405020304" pitchFamily="18" charset="0"/>
              </a:rPr>
              <a:t>F=G</a:t>
            </a:r>
            <a:endParaRPr lang="en-US" altLang="zh-CN" sz="2600" b="1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43" name="文本框 41042"/>
          <p:cNvSpPr txBox="1"/>
          <p:nvPr/>
        </p:nvSpPr>
        <p:spPr>
          <a:xfrm>
            <a:off x="4065588" y="3717925"/>
            <a:ext cx="831850" cy="4889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2600" b="1" u="sng">
                <a:solidFill>
                  <a:schemeClr val="tx1"/>
                </a:solidFill>
                <a:latin typeface="Times New Roman" panose="02020603050405020304" pitchFamily="18" charset="0"/>
              </a:rPr>
              <a:t>F&lt;G</a:t>
            </a:r>
            <a:endParaRPr lang="en-US" altLang="zh-CN" sz="2600" b="1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44" name="文本框 41043"/>
          <p:cNvSpPr txBox="1"/>
          <p:nvPr/>
        </p:nvSpPr>
        <p:spPr>
          <a:xfrm>
            <a:off x="6751638" y="3732213"/>
            <a:ext cx="2068512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600" b="1" u="sng">
                <a:solidFill>
                  <a:schemeClr val="tx1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600" b="1" u="sng">
                <a:solidFill>
                  <a:schemeClr val="tx1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600" b="1" u="sng">
                <a:solidFill>
                  <a:schemeClr val="tx1"/>
                </a:solidFill>
                <a:latin typeface="Times New Roman" panose="02020603050405020304" pitchFamily="18" charset="0"/>
              </a:rPr>
              <a:t>G</a:t>
            </a:r>
            <a:r>
              <a:rPr lang="zh-CN" altLang="en-US" sz="2600" b="1" u="sng">
                <a:solidFill>
                  <a:schemeClr val="tx1"/>
                </a:solidFill>
                <a:latin typeface="Times New Roman" panose="02020603050405020304" pitchFamily="18" charset="0"/>
              </a:rPr>
              <a:t>无关</a:t>
            </a:r>
            <a:endParaRPr lang="zh-CN" altLang="en-US" sz="2600" b="1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4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500"/>
                                        <p:tgtEl>
                                          <p:spTgt spid="4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4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4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1" dur="500"/>
                                        <p:tgtEl>
                                          <p:spTgt spid="4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4" dur="500"/>
                                        <p:tgtEl>
                                          <p:spTgt spid="4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2" grpId="0"/>
      <p:bldP spid="41018" grpId="0"/>
      <p:bldP spid="41030" grpId="0"/>
      <p:bldP spid="41035" grpId="0"/>
      <p:bldP spid="41042" grpId="0"/>
      <p:bldP spid="41043" grpId="0"/>
      <p:bldP spid="410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Text Box 12"/>
          <p:cNvSpPr txBox="1"/>
          <p:nvPr/>
        </p:nvSpPr>
        <p:spPr>
          <a:xfrm>
            <a:off x="914400" y="1890713"/>
            <a:ext cx="79248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下列力的示意图中，能正确反映物体对斜面压力的是 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【      】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3264" name="Text Box 16"/>
          <p:cNvSpPr txBox="1"/>
          <p:nvPr/>
        </p:nvSpPr>
        <p:spPr>
          <a:xfrm>
            <a:off x="2514600" y="2343150"/>
            <a:ext cx="5032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CC3300"/>
                </a:solidFill>
                <a:latin typeface="黑体" panose="02010609060101010101" charset="-122"/>
                <a:ea typeface="黑体" panose="02010609060101010101" charset="-122"/>
              </a:rPr>
              <a:t>C</a:t>
            </a:r>
            <a:endParaRPr lang="en-US" altLang="zh-CN" sz="3000">
              <a:solidFill>
                <a:srgbClr val="CC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43012" name="Picture 21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70950" y="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3014" name="组合 43013"/>
          <p:cNvGrpSpPr/>
          <p:nvPr/>
        </p:nvGrpSpPr>
        <p:grpSpPr>
          <a:xfrm>
            <a:off x="939800" y="2819400"/>
            <a:ext cx="7670800" cy="2800350"/>
            <a:chOff x="672" y="1910"/>
            <a:chExt cx="4832" cy="1764"/>
          </a:xfrm>
        </p:grpSpPr>
        <p:grpSp>
          <p:nvGrpSpPr>
            <p:cNvPr id="43015" name="组合 43014"/>
            <p:cNvGrpSpPr/>
            <p:nvPr/>
          </p:nvGrpSpPr>
          <p:grpSpPr>
            <a:xfrm>
              <a:off x="672" y="2342"/>
              <a:ext cx="1008" cy="1332"/>
              <a:chOff x="672" y="2342"/>
              <a:chExt cx="1008" cy="1332"/>
            </a:xfrm>
          </p:grpSpPr>
          <p:grpSp>
            <p:nvGrpSpPr>
              <p:cNvPr id="43016" name="组合 43015"/>
              <p:cNvGrpSpPr/>
              <p:nvPr/>
            </p:nvGrpSpPr>
            <p:grpSpPr>
              <a:xfrm>
                <a:off x="672" y="2342"/>
                <a:ext cx="1008" cy="543"/>
                <a:chOff x="672" y="3264"/>
                <a:chExt cx="1008" cy="543"/>
              </a:xfrm>
            </p:grpSpPr>
            <p:sp>
              <p:nvSpPr>
                <p:cNvPr id="43017" name="直角三角形 43016"/>
                <p:cNvSpPr/>
                <p:nvPr/>
              </p:nvSpPr>
              <p:spPr>
                <a:xfrm flipH="1">
                  <a:off x="672" y="3264"/>
                  <a:ext cx="1008" cy="543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18" name="矩形 43017"/>
                <p:cNvSpPr/>
                <p:nvPr/>
              </p:nvSpPr>
              <p:spPr>
                <a:xfrm rot="-1678769">
                  <a:off x="879" y="3270"/>
                  <a:ext cx="432" cy="288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3019" name="直接连接符 43018"/>
              <p:cNvSpPr/>
              <p:nvPr/>
            </p:nvSpPr>
            <p:spPr>
              <a:xfrm>
                <a:off x="1112" y="2500"/>
                <a:ext cx="0" cy="509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arrow" w="lg" len="lg"/>
              </a:ln>
            </p:spPr>
          </p:sp>
          <p:sp>
            <p:nvSpPr>
              <p:cNvPr id="43020" name="文本框 43019"/>
              <p:cNvSpPr txBox="1"/>
              <p:nvPr/>
            </p:nvSpPr>
            <p:spPr>
              <a:xfrm>
                <a:off x="1010" y="2961"/>
                <a:ext cx="263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  <p:sp>
            <p:nvSpPr>
              <p:cNvPr id="43021" name="文本框 43020"/>
              <p:cNvSpPr txBox="1"/>
              <p:nvPr/>
            </p:nvSpPr>
            <p:spPr>
              <a:xfrm>
                <a:off x="1010" y="3328"/>
                <a:ext cx="4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(A)</a:t>
                </a:r>
                <a:endParaRPr lang="en-US" altLang="zh-CN" sz="30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</p:grpSp>
        <p:grpSp>
          <p:nvGrpSpPr>
            <p:cNvPr id="43022" name="组合 43021"/>
            <p:cNvGrpSpPr/>
            <p:nvPr/>
          </p:nvGrpSpPr>
          <p:grpSpPr>
            <a:xfrm>
              <a:off x="1946" y="2342"/>
              <a:ext cx="1008" cy="1332"/>
              <a:chOff x="1946" y="2342"/>
              <a:chExt cx="1008" cy="1332"/>
            </a:xfrm>
          </p:grpSpPr>
          <p:grpSp>
            <p:nvGrpSpPr>
              <p:cNvPr id="43023" name="组合 43022"/>
              <p:cNvGrpSpPr/>
              <p:nvPr/>
            </p:nvGrpSpPr>
            <p:grpSpPr>
              <a:xfrm>
                <a:off x="1946" y="2342"/>
                <a:ext cx="1008" cy="543"/>
                <a:chOff x="672" y="3264"/>
                <a:chExt cx="1008" cy="543"/>
              </a:xfrm>
            </p:grpSpPr>
            <p:sp>
              <p:nvSpPr>
                <p:cNvPr id="43024" name="直角三角形 43023"/>
                <p:cNvSpPr/>
                <p:nvPr/>
              </p:nvSpPr>
              <p:spPr>
                <a:xfrm flipH="1">
                  <a:off x="672" y="3264"/>
                  <a:ext cx="1008" cy="543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25" name="矩形 43024"/>
                <p:cNvSpPr/>
                <p:nvPr/>
              </p:nvSpPr>
              <p:spPr>
                <a:xfrm rot="-1678769">
                  <a:off x="879" y="3270"/>
                  <a:ext cx="432" cy="288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3026" name="直接连接符 43025"/>
              <p:cNvSpPr/>
              <p:nvPr/>
            </p:nvSpPr>
            <p:spPr>
              <a:xfrm>
                <a:off x="2375" y="2500"/>
                <a:ext cx="259" cy="46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arrow" w="lg" len="lg"/>
              </a:ln>
            </p:spPr>
          </p:sp>
          <p:sp>
            <p:nvSpPr>
              <p:cNvPr id="43027" name="文本框 43026"/>
              <p:cNvSpPr txBox="1"/>
              <p:nvPr/>
            </p:nvSpPr>
            <p:spPr>
              <a:xfrm>
                <a:off x="2472" y="2966"/>
                <a:ext cx="2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  <p:sp>
            <p:nvSpPr>
              <p:cNvPr id="43028" name="矩形 43027"/>
              <p:cNvSpPr/>
              <p:nvPr/>
            </p:nvSpPr>
            <p:spPr>
              <a:xfrm rot="3626245">
                <a:off x="2457" y="2600"/>
                <a:ext cx="70" cy="70"/>
              </a:xfrm>
              <a:prstGeom prst="rect">
                <a:avLst/>
              </a:prstGeom>
              <a:noFill/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029" name="文本框 43028"/>
              <p:cNvSpPr txBox="1"/>
              <p:nvPr/>
            </p:nvSpPr>
            <p:spPr>
              <a:xfrm>
                <a:off x="2307" y="3328"/>
                <a:ext cx="436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(B)</a:t>
                </a:r>
                <a:endParaRPr lang="en-US" altLang="zh-CN" sz="30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</p:grpSp>
        <p:grpSp>
          <p:nvGrpSpPr>
            <p:cNvPr id="43030" name="组合 43029"/>
            <p:cNvGrpSpPr/>
            <p:nvPr/>
          </p:nvGrpSpPr>
          <p:grpSpPr>
            <a:xfrm>
              <a:off x="3221" y="2342"/>
              <a:ext cx="1008" cy="1332"/>
              <a:chOff x="3221" y="2342"/>
              <a:chExt cx="1008" cy="1332"/>
            </a:xfrm>
          </p:grpSpPr>
          <p:grpSp>
            <p:nvGrpSpPr>
              <p:cNvPr id="43031" name="组合 43030"/>
              <p:cNvGrpSpPr/>
              <p:nvPr/>
            </p:nvGrpSpPr>
            <p:grpSpPr>
              <a:xfrm>
                <a:off x="3221" y="2342"/>
                <a:ext cx="1008" cy="543"/>
                <a:chOff x="672" y="3264"/>
                <a:chExt cx="1008" cy="543"/>
              </a:xfrm>
            </p:grpSpPr>
            <p:sp>
              <p:nvSpPr>
                <p:cNvPr id="43032" name="直角三角形 43031"/>
                <p:cNvSpPr/>
                <p:nvPr/>
              </p:nvSpPr>
              <p:spPr>
                <a:xfrm flipH="1">
                  <a:off x="672" y="3264"/>
                  <a:ext cx="1008" cy="543"/>
                </a:xfrm>
                <a:prstGeom prst="rtTriangle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33" name="矩形 43032"/>
                <p:cNvSpPr/>
                <p:nvPr/>
              </p:nvSpPr>
              <p:spPr>
                <a:xfrm rot="-1678769">
                  <a:off x="879" y="3270"/>
                  <a:ext cx="432" cy="288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3034" name="直接连接符 43033"/>
              <p:cNvSpPr/>
              <p:nvPr/>
            </p:nvSpPr>
            <p:spPr>
              <a:xfrm>
                <a:off x="3720" y="2609"/>
                <a:ext cx="225" cy="40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arrow" w="lg" len="lg"/>
              </a:ln>
            </p:spPr>
          </p:sp>
          <p:sp>
            <p:nvSpPr>
              <p:cNvPr id="43035" name="文本框 43034"/>
              <p:cNvSpPr txBox="1"/>
              <p:nvPr/>
            </p:nvSpPr>
            <p:spPr>
              <a:xfrm>
                <a:off x="3816" y="2966"/>
                <a:ext cx="2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  <p:sp>
            <p:nvSpPr>
              <p:cNvPr id="43036" name="矩形 43035"/>
              <p:cNvSpPr/>
              <p:nvPr/>
            </p:nvSpPr>
            <p:spPr>
              <a:xfrm rot="3626245">
                <a:off x="3737" y="2594"/>
                <a:ext cx="70" cy="70"/>
              </a:xfrm>
              <a:prstGeom prst="rect">
                <a:avLst/>
              </a:prstGeom>
              <a:noFill/>
              <a:ln w="254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037" name="文本框 43036"/>
              <p:cNvSpPr txBox="1"/>
              <p:nvPr/>
            </p:nvSpPr>
            <p:spPr>
              <a:xfrm>
                <a:off x="3591" y="3328"/>
                <a:ext cx="436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(C)</a:t>
                </a:r>
                <a:endParaRPr lang="en-US" altLang="zh-CN" sz="30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</p:grpSp>
        <p:grpSp>
          <p:nvGrpSpPr>
            <p:cNvPr id="43038" name="组合 43037"/>
            <p:cNvGrpSpPr/>
            <p:nvPr/>
          </p:nvGrpSpPr>
          <p:grpSpPr>
            <a:xfrm>
              <a:off x="4496" y="1910"/>
              <a:ext cx="1008" cy="1764"/>
              <a:chOff x="4496" y="1910"/>
              <a:chExt cx="1008" cy="1764"/>
            </a:xfrm>
          </p:grpSpPr>
          <p:sp>
            <p:nvSpPr>
              <p:cNvPr id="43039" name="文本框 43038"/>
              <p:cNvSpPr txBox="1"/>
              <p:nvPr/>
            </p:nvSpPr>
            <p:spPr>
              <a:xfrm>
                <a:off x="4800" y="1910"/>
                <a:ext cx="24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0" hangingPunct="0">
                  <a:buClr>
                    <a:schemeClr val="bg1"/>
                  </a:buClr>
                </a:pPr>
                <a:r>
                  <a:rPr lang="en-US" altLang="zh-CN" sz="3000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F</a:t>
                </a:r>
                <a:endParaRPr lang="en-US" altLang="zh-CN" sz="3000" i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  <p:grpSp>
            <p:nvGrpSpPr>
              <p:cNvPr id="43040" name="组合 43039"/>
              <p:cNvGrpSpPr/>
              <p:nvPr/>
            </p:nvGrpSpPr>
            <p:grpSpPr>
              <a:xfrm>
                <a:off x="4496" y="2119"/>
                <a:ext cx="1008" cy="1555"/>
                <a:chOff x="4496" y="2119"/>
                <a:chExt cx="1008" cy="1555"/>
              </a:xfrm>
            </p:grpSpPr>
            <p:grpSp>
              <p:nvGrpSpPr>
                <p:cNvPr id="43041" name="组合 43040"/>
                <p:cNvGrpSpPr/>
                <p:nvPr/>
              </p:nvGrpSpPr>
              <p:grpSpPr>
                <a:xfrm>
                  <a:off x="4496" y="2342"/>
                  <a:ext cx="1008" cy="543"/>
                  <a:chOff x="672" y="3264"/>
                  <a:chExt cx="1008" cy="543"/>
                </a:xfrm>
              </p:grpSpPr>
              <p:sp>
                <p:nvSpPr>
                  <p:cNvPr id="43042" name="直角三角形 43041"/>
                  <p:cNvSpPr/>
                  <p:nvPr/>
                </p:nvSpPr>
                <p:spPr>
                  <a:xfrm flipH="1">
                    <a:off x="672" y="3264"/>
                    <a:ext cx="1008" cy="543"/>
                  </a:xfrm>
                  <a:prstGeom prst="rtTriangle">
                    <a:avLst/>
                  </a:prstGeom>
                  <a:noFill/>
                  <a:ln w="25400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43043" name="矩形 43042"/>
                  <p:cNvSpPr/>
                  <p:nvPr/>
                </p:nvSpPr>
                <p:spPr>
                  <a:xfrm rot="-1678769">
                    <a:off x="879" y="3270"/>
                    <a:ext cx="432" cy="288"/>
                  </a:xfrm>
                  <a:prstGeom prst="rect">
                    <a:avLst/>
                  </a:prstGeom>
                  <a:noFill/>
                  <a:ln w="25400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43044" name="矩形 43043"/>
                <p:cNvSpPr/>
                <p:nvPr/>
              </p:nvSpPr>
              <p:spPr>
                <a:xfrm rot="3626245">
                  <a:off x="4966" y="2536"/>
                  <a:ext cx="70" cy="70"/>
                </a:xfrm>
                <a:prstGeom prst="rect">
                  <a:avLst/>
                </a:prstGeom>
                <a:noFill/>
                <a:ln w="254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045" name="直接连接符 43044"/>
                <p:cNvSpPr/>
                <p:nvPr/>
              </p:nvSpPr>
              <p:spPr>
                <a:xfrm flipH="1" flipV="1">
                  <a:off x="4707" y="2119"/>
                  <a:ext cx="285" cy="507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arrow" w="lg" len="lg"/>
                </a:ln>
              </p:spPr>
            </p:sp>
            <p:sp>
              <p:nvSpPr>
                <p:cNvPr id="43046" name="文本框 43045"/>
                <p:cNvSpPr txBox="1"/>
                <p:nvPr/>
              </p:nvSpPr>
              <p:spPr>
                <a:xfrm>
                  <a:off x="4875" y="3328"/>
                  <a:ext cx="449" cy="34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eaLnBrk="0" hangingPunct="0">
                    <a:buClr>
                      <a:schemeClr val="bg1"/>
                    </a:buClr>
                  </a:pPr>
                  <a:r>
                    <a:rPr lang="en-US" altLang="zh-CN" sz="3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charset="-122"/>
                    </a:rPr>
                    <a:t>(D)</a:t>
                  </a:r>
                  <a:endParaRPr lang="en-US" altLang="zh-CN" sz="3000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charset="-122"/>
                  </a:endParaRPr>
                </a:p>
              </p:txBody>
            </p:sp>
          </p:grpSp>
        </p:grp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000108"/>
            <a:ext cx="156966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</a:rPr>
              <a:t>做一做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6313" y="1214438"/>
            <a:ext cx="3436938" cy="5572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ea typeface="华文楷体" panose="02010600040101010101" charset="-122"/>
              </a:rPr>
              <a:t>如图做一做，试一试</a:t>
            </a:r>
            <a:endParaRPr lang="zh-CN" altLang="en-US" sz="2800" b="1" dirty="0">
              <a:solidFill>
                <a:srgbClr val="FFFFFF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6313" y="4043743"/>
            <a:ext cx="3857625" cy="984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ea typeface="华文楷体" panose="02010600040101010101" charset="-122"/>
              </a:rPr>
              <a:t>观察两个手指的凹陷有什么不同？</a:t>
            </a:r>
            <a:endParaRPr lang="zh-CN" altLang="en-US" sz="2800" b="1" dirty="0">
              <a:solidFill>
                <a:srgbClr val="FFFFFF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6313" y="2143125"/>
            <a:ext cx="3857625" cy="984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ea typeface="华文楷体" panose="02010600040101010101" charset="-122"/>
              </a:rPr>
              <a:t>两个手指的受力有什么不同？</a:t>
            </a:r>
            <a:endParaRPr lang="zh-CN" altLang="en-US" sz="2800" b="1" dirty="0">
              <a:solidFill>
                <a:srgbClr val="FFFFFF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grpSp>
        <p:nvGrpSpPr>
          <p:cNvPr id="14344" name="组合 8"/>
          <p:cNvGrpSpPr/>
          <p:nvPr/>
        </p:nvGrpSpPr>
        <p:grpSpPr>
          <a:xfrm>
            <a:off x="395288" y="1844675"/>
            <a:ext cx="4125912" cy="4022725"/>
            <a:chOff x="280416" y="1853184"/>
            <a:chExt cx="4126992" cy="4021508"/>
          </a:xfrm>
        </p:grpSpPr>
        <p:pic>
          <p:nvPicPr>
            <p:cNvPr id="3" name="Picture 11" descr="Image00004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285720" y="1857364"/>
              <a:ext cx="4114800" cy="317817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4346" name="TextBox 7"/>
            <p:cNvSpPr txBox="1"/>
            <p:nvPr/>
          </p:nvSpPr>
          <p:spPr>
            <a:xfrm>
              <a:off x="499548" y="4928828"/>
              <a:ext cx="3572810" cy="9458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800" b="1" dirty="0">
                  <a:latin typeface="宋体" panose="02010600030101010101" pitchFamily="2" charset="-122"/>
                </a:rPr>
                <a:t>用两个手指用力向中间压一直铅笔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08"/>
          <p:cNvSpPr txBox="1"/>
          <p:nvPr/>
        </p:nvSpPr>
        <p:spPr>
          <a:xfrm>
            <a:off x="107255" y="3277408"/>
            <a:ext cx="8785225" cy="174536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7964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36000" tIns="10800" rIns="36000" bIns="10800">
            <a:spAutoFit/>
          </a:bodyPr>
          <a:lstStyle/>
          <a:p>
            <a:pPr algn="just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）通过海绵的</a:t>
            </a:r>
            <a:r>
              <a:rPr lang="zh-CN" altLang="en-US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，显示压力作用的效果。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）比较甲、乙，说明压力的作用效果与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</a:t>
            </a:r>
            <a:endParaRPr lang="en-US" altLang="zh-CN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有关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。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8435" name="Text Box 111"/>
          <p:cNvSpPr txBox="1"/>
          <p:nvPr/>
        </p:nvSpPr>
        <p:spPr>
          <a:xfrm>
            <a:off x="2987675" y="3277408"/>
            <a:ext cx="1584325" cy="449263"/>
          </a:xfrm>
          <a:prstGeom prst="rect">
            <a:avLst/>
          </a:prstGeom>
          <a:noFill/>
          <a:ln w="9525">
            <a:noFill/>
          </a:ln>
        </p:spPr>
        <p:txBody>
          <a:bodyPr lIns="0" tIns="10800" rIns="0" bIns="10800">
            <a:spAutoFit/>
          </a:bodyPr>
          <a:lstStyle/>
          <a:p>
            <a:r>
              <a:rPr lang="zh-CN" altLang="en-US" sz="2800" b="1" dirty="0">
                <a:solidFill>
                  <a:srgbClr val="CC0000"/>
                </a:solidFill>
                <a:latin typeface="Calibri" panose="020F0502020204030204" pitchFamily="34" charset="0"/>
              </a:rPr>
              <a:t>凹陷程度</a:t>
            </a:r>
            <a:endParaRPr lang="zh-CN" altLang="en-US" sz="2800" b="1" dirty="0">
              <a:solidFill>
                <a:srgbClr val="CC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 Box 112"/>
          <p:cNvSpPr txBox="1"/>
          <p:nvPr/>
        </p:nvSpPr>
        <p:spPr>
          <a:xfrm>
            <a:off x="6689723" y="3890531"/>
            <a:ext cx="16557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C0000"/>
                </a:solidFill>
                <a:latin typeface="Calibri" panose="020F0502020204030204" pitchFamily="34" charset="0"/>
              </a:rPr>
              <a:t>压力大小</a:t>
            </a:r>
            <a:endParaRPr lang="zh-CN" altLang="en-US" sz="2800" b="1" dirty="0">
              <a:solidFill>
                <a:srgbClr val="CC0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106"/>
          <p:cNvSpPr txBox="1">
            <a:spLocks noChangeArrowheads="1"/>
          </p:cNvSpPr>
          <p:nvPr/>
        </p:nvSpPr>
        <p:spPr bwMode="auto">
          <a:xfrm>
            <a:off x="179705" y="215265"/>
            <a:ext cx="4845050" cy="521970"/>
          </a:xfrm>
          <a:prstGeom prst="rect">
            <a:avLst/>
          </a:prstGeom>
          <a:blipFill>
            <a:blip r:embed="rId1"/>
          </a:blip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</a:rPr>
              <a:t>分析影响压力作用效果的因素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18442" name="图片 184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730" y="872495"/>
            <a:ext cx="7876540" cy="2196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2" name="Text Box 108"/>
          <p:cNvSpPr txBox="1"/>
          <p:nvPr/>
        </p:nvSpPr>
        <p:spPr>
          <a:xfrm>
            <a:off x="101793" y="5576743"/>
            <a:ext cx="8862820" cy="1092617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7964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0" tIns="10800" rIns="0" bIns="1080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）比较乙、丙，说明压力的作用效果与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有关；    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）此实验主要应用的研究方法是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法；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 Box 114"/>
          <p:cNvSpPr txBox="1"/>
          <p:nvPr/>
        </p:nvSpPr>
        <p:spPr>
          <a:xfrm>
            <a:off x="5820727" y="6147290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C0000"/>
                </a:solidFill>
                <a:latin typeface="Calibri" panose="020F0502020204030204" pitchFamily="34" charset="0"/>
              </a:rPr>
              <a:t>控制变量</a:t>
            </a:r>
            <a:endParaRPr lang="zh-CN" altLang="en-US" sz="2800" b="1" dirty="0">
              <a:solidFill>
                <a:srgbClr val="CC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 Box 113"/>
          <p:cNvSpPr txBox="1"/>
          <p:nvPr/>
        </p:nvSpPr>
        <p:spPr>
          <a:xfrm>
            <a:off x="6712901" y="5562773"/>
            <a:ext cx="16325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C0000"/>
                </a:solidFill>
                <a:latin typeface="Calibri" panose="020F0502020204030204" pitchFamily="34" charset="0"/>
              </a:rPr>
              <a:t>受力面积</a:t>
            </a:r>
            <a:endParaRPr lang="zh-CN" altLang="en-US" sz="2800" b="1" dirty="0">
              <a:solidFill>
                <a:srgbClr val="CC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/>
      <p:bldP spid="18435" grpId="0"/>
      <p:bldP spid="7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970" y="190500"/>
            <a:ext cx="85344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Calibri" panose="020F0502020204030204" pitchFamily="34" charset="0"/>
              </a:rPr>
              <a:t>一、压力的作用效果与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压力的大小</a:t>
            </a:r>
            <a:r>
              <a:rPr lang="zh-CN" altLang="en-US" sz="3200" b="1" dirty="0">
                <a:latin typeface="Calibri" panose="020F0502020204030204" pitchFamily="34" charset="0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受力面积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r>
              <a:rPr lang="zh-CN" altLang="en-US" sz="3200" b="1" dirty="0">
                <a:latin typeface="Calibri" panose="020F0502020204030204" pitchFamily="34" charset="0"/>
              </a:rPr>
              <a:t>        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大小</a:t>
            </a:r>
            <a:r>
              <a:rPr lang="zh-CN" altLang="en-US" sz="3200" b="1" dirty="0">
                <a:latin typeface="Calibri" panose="020F0502020204030204" pitchFamily="34" charset="0"/>
              </a:rPr>
              <a:t>有关。</a:t>
            </a:r>
            <a:endParaRPr lang="zh-CN" alt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417622"/>
            <a:ext cx="1690687" cy="954107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压力的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  <a:p>
            <a:pPr lvl="0" algn="ctr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作用效果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26532" y="836712"/>
            <a:ext cx="3834086" cy="954107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相同受力面积，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压力越大，效果越明显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6532" y="2015418"/>
            <a:ext cx="3859213" cy="1384995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相同压力，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受力面积越小，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效果越明显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2043757" y="1751800"/>
            <a:ext cx="1322387" cy="285750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360619" y="1811366"/>
            <a:ext cx="1383030" cy="2833643"/>
            <a:chOff x="6786578" y="3214686"/>
            <a:chExt cx="1500226" cy="2000264"/>
          </a:xfrm>
        </p:grpSpPr>
        <p:sp>
          <p:nvSpPr>
            <p:cNvPr id="7" name="手杖形箭头 6"/>
            <p:cNvSpPr/>
            <p:nvPr/>
          </p:nvSpPr>
          <p:spPr>
            <a:xfrm rot="5400000">
              <a:off x="6179355" y="3821909"/>
              <a:ext cx="2000264" cy="785818"/>
            </a:xfrm>
            <a:prstGeom prst="uturnArrow">
              <a:avLst/>
            </a:prstGeom>
            <a:solidFill>
              <a:srgbClr val="00FF00"/>
            </a:soli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1414" y="3643209"/>
              <a:ext cx="665390" cy="1074893"/>
            </a:xfrm>
            <a:prstGeom prst="rect">
              <a:avLst/>
            </a:prstGeom>
            <a:solidFill>
              <a:srgbClr val="00B0F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求比值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9463" name="TextBox 11"/>
          <p:cNvSpPr txBox="1"/>
          <p:nvPr/>
        </p:nvSpPr>
        <p:spPr>
          <a:xfrm>
            <a:off x="4736755" y="3941747"/>
            <a:ext cx="2016125" cy="97155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  压力</a:t>
            </a:r>
            <a:r>
              <a:rPr lang="en-US" altLang="zh-CN" sz="28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___     </a:t>
            </a:r>
            <a:endParaRPr lang="en-US" altLang="zh-CN" sz="28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 受力面积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9481" name="组合 19480"/>
          <p:cNvGrpSpPr/>
          <p:nvPr/>
        </p:nvGrpSpPr>
        <p:grpSpPr>
          <a:xfrm>
            <a:off x="2381671" y="3835384"/>
            <a:ext cx="1707603" cy="809625"/>
            <a:chOff x="1519" y="2916"/>
            <a:chExt cx="1125" cy="510"/>
          </a:xfrm>
        </p:grpSpPr>
        <p:sp>
          <p:nvSpPr>
            <p:cNvPr id="13" name="左箭头 12"/>
            <p:cNvSpPr/>
            <p:nvPr/>
          </p:nvSpPr>
          <p:spPr>
            <a:xfrm>
              <a:off x="1519" y="3246"/>
              <a:ext cx="1125" cy="180"/>
            </a:xfrm>
            <a:prstGeom prst="leftArrow">
              <a:avLst/>
            </a:prstGeom>
            <a:solidFill>
              <a:srgbClr val="00FF0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834" y="2916"/>
              <a:ext cx="597" cy="330"/>
            </a:xfrm>
            <a:prstGeom prst="rect">
              <a:avLst/>
            </a:prstGeom>
            <a:solidFill>
              <a:srgbClr val="00B0F0"/>
            </a:solidFill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800" b="1" dirty="0"/>
                <a:t>叫做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88348" y="4171632"/>
            <a:ext cx="1316386" cy="76944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压强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上箭头 16"/>
          <p:cNvSpPr/>
          <p:nvPr/>
        </p:nvSpPr>
        <p:spPr>
          <a:xfrm>
            <a:off x="1047912" y="2695305"/>
            <a:ext cx="267766" cy="1384995"/>
          </a:xfrm>
          <a:prstGeom prst="upArrow">
            <a:avLst/>
          </a:prstGeom>
          <a:solidFill>
            <a:srgbClr val="00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1"/>
          <a:srcRect r="34711" b="16357"/>
          <a:stretch>
            <a:fillRect/>
          </a:stretch>
        </p:blipFill>
        <p:spPr>
          <a:xfrm>
            <a:off x="79030" y="5019855"/>
            <a:ext cx="4348954" cy="155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/>
          <a:srcRect l="34711" r="2669" b="19994"/>
          <a:stretch>
            <a:fillRect/>
          </a:stretch>
        </p:blipFill>
        <p:spPr>
          <a:xfrm>
            <a:off x="4675736" y="5017673"/>
            <a:ext cx="4360760" cy="155366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19463" grpId="0" animBg="1"/>
      <p:bldP spid="16" grpId="0" animBg="1"/>
      <p:bldP spid="1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056" y="260648"/>
            <a:ext cx="8641432" cy="1217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二、压强</a:t>
            </a:r>
            <a:endParaRPr lang="en-US" altLang="zh-CN" sz="32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宋体" panose="02010600030101010101" pitchFamily="2" charset="-122"/>
              </a:rPr>
              <a:t>．定义：物体所受压力的大小与受力面积之比。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1663" y="1750108"/>
            <a:ext cx="8374985" cy="64698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用 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p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表示压强、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F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表示压力、</a:t>
            </a:r>
            <a:r>
              <a:rPr lang="en-US" altLang="zh-CN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S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华文楷体" panose="02010600040101010101" charset="-122"/>
              </a:rPr>
              <a:t>表示受力面积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graphicFrame>
        <p:nvGraphicFramePr>
          <p:cNvPr id="4" name="对象 3"/>
          <p:cNvGraphicFramePr/>
          <p:nvPr/>
        </p:nvGraphicFramePr>
        <p:xfrm>
          <a:off x="2483768" y="2900361"/>
          <a:ext cx="1365250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" imgW="444500" imgH="393700" progId="Equation.3">
                  <p:embed/>
                </p:oleObj>
              </mc:Choice>
              <mc:Fallback>
                <p:oleObj name="" r:id="rId1" imgW="4445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83768" y="2900361"/>
                        <a:ext cx="1365250" cy="1209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3243588"/>
            <a:ext cx="1008112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公式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030" name="TextBox 5"/>
          <p:cNvSpPr txBox="1"/>
          <p:nvPr/>
        </p:nvSpPr>
        <p:spPr>
          <a:xfrm>
            <a:off x="393521" y="4495603"/>
            <a:ext cx="8322469" cy="14219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>
                <a:latin typeface="Times New Roman" panose="02020603050405020304" pitchFamily="18" charset="0"/>
                <a:ea typeface="华文楷体" panose="02010600040101010101" charset="-122"/>
              </a:rPr>
              <a:t>压强在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数值上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=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物体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单位面积所受的压力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，压强越大，压力产生的效果越明显。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3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对象 2049"/>
          <p:cNvGraphicFramePr/>
          <p:nvPr/>
        </p:nvGraphicFramePr>
        <p:xfrm>
          <a:off x="1403350" y="382241"/>
          <a:ext cx="1296988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1" name="" r:id="rId1" imgW="444500" imgH="393700" progId="Equation.3">
                  <p:embed/>
                </p:oleObj>
              </mc:Choice>
              <mc:Fallback>
                <p:oleObj name="" r:id="rId1" imgW="444500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03350" y="382241"/>
                        <a:ext cx="1296988" cy="1149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直接箭头连接符 3"/>
          <p:cNvCxnSpPr/>
          <p:nvPr/>
        </p:nvCxnSpPr>
        <p:spPr>
          <a:xfrm>
            <a:off x="2843213" y="768003"/>
            <a:ext cx="1285875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>
            <a:off x="2843213" y="1272828"/>
            <a:ext cx="1285875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60925" y="480666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52988" y="980728"/>
            <a:ext cx="655637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zh-CN" altLang="en-US" sz="3200" b="1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4462463" y="1068041"/>
            <a:ext cx="1000125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81650" y="764828"/>
            <a:ext cx="11715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=1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Pa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568" y="1828627"/>
            <a:ext cx="7192963" cy="11176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．压强的单位：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国际单位：帕斯卡    简称：帕   符号：</a:t>
            </a:r>
            <a:r>
              <a:rPr lang="en-US" altLang="zh-CN" sz="2800" b="1" dirty="0">
                <a:latin typeface="Times New Roman" panose="02020603050405020304" pitchFamily="18" charset="0"/>
              </a:rPr>
              <a:t>Pa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058" name="TextBox 12"/>
          <p:cNvSpPr txBox="1"/>
          <p:nvPr/>
        </p:nvSpPr>
        <p:spPr>
          <a:xfrm>
            <a:off x="4573588" y="480666"/>
            <a:ext cx="649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1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835744" y="3527656"/>
            <a:ext cx="7253437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Pa</a:t>
            </a:r>
            <a:r>
              <a: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表示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物体在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 m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面积上受到的压力是</a:t>
            </a:r>
            <a:r>
              <a:rPr lang="zh-CN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N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1299" y="4963535"/>
            <a:ext cx="8121402" cy="112646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体重</a:t>
            </a:r>
            <a:r>
              <a:rPr lang="en-US" altLang="zh-CN" sz="2800" b="1" dirty="0">
                <a:solidFill>
                  <a:srgbClr val="FFFFFF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50kg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的人，两只脚站立在水平地面上，对地面的压强约为</a:t>
            </a:r>
            <a:r>
              <a:rPr lang="en-US" altLang="zh-CN" sz="2800" b="1" dirty="0">
                <a:solidFill>
                  <a:srgbClr val="FFFFFF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10000 Pa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  <a:ea typeface="华文楷体" panose="02010600040101010101" charset="-122"/>
              </a:rPr>
              <a:t>。</a:t>
            </a:r>
            <a:endParaRPr lang="zh-CN" altLang="en-US" sz="2800" b="1" dirty="0">
              <a:solidFill>
                <a:srgbClr val="FFFFFF"/>
              </a:solidFill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  <p:sp>
        <p:nvSpPr>
          <p:cNvPr id="2063" name="TextBox 12"/>
          <p:cNvSpPr txBox="1"/>
          <p:nvPr/>
        </p:nvSpPr>
        <p:spPr>
          <a:xfrm>
            <a:off x="4572000" y="980728"/>
            <a:ext cx="6492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  <p:bldP spid="2058" grpId="0"/>
      <p:bldP spid="14" grpId="0" animBg="1"/>
      <p:bldP spid="15" grpId="0" animBg="1"/>
      <p:bldP spid="20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TextBox 1"/>
          <p:cNvPicPr/>
          <p:nvPr/>
        </p:nvPicPr>
        <p:blipFill>
          <a:blip r:embed="rId1"/>
          <a:stretch>
            <a:fillRect/>
          </a:stretch>
        </p:blipFill>
        <p:spPr>
          <a:xfrm>
            <a:off x="104458" y="58895"/>
            <a:ext cx="1300162" cy="712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文本框 3075"/>
          <p:cNvSpPr txBox="1"/>
          <p:nvPr/>
        </p:nvSpPr>
        <p:spPr>
          <a:xfrm>
            <a:off x="285433" y="201771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FFFF"/>
                </a:solidFill>
                <a:latin typeface="Calibri" panose="020F0502020204030204" pitchFamily="34" charset="0"/>
              </a:rPr>
              <a:t>例题</a:t>
            </a:r>
            <a:endParaRPr lang="zh-CN" altLang="en-US" sz="28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895" y="699770"/>
            <a:ext cx="8783955" cy="2084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水平桌面上放一本书，书所受的重力为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3 N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，与桌面的接触面积为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5 × 10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-2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，计算书对桌面的压强。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9" name="TextBox 3"/>
          <p:cNvSpPr txBox="1"/>
          <p:nvPr/>
        </p:nvSpPr>
        <p:spPr>
          <a:xfrm>
            <a:off x="1783398" y="3713163"/>
            <a:ext cx="12239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latin typeface="宋体" panose="02010600030101010101" pitchFamily="2" charset="-122"/>
                <a:ea typeface="华文楷体" panose="02010600040101010101" charset="-122"/>
              </a:rPr>
              <a:t>即：</a:t>
            </a:r>
            <a:endParaRPr lang="zh-CN" altLang="en-US" sz="3600" b="1" dirty="0"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3080" name="TextBox 4"/>
          <p:cNvSpPr txBox="1"/>
          <p:nvPr/>
        </p:nvSpPr>
        <p:spPr>
          <a:xfrm>
            <a:off x="755650" y="2924810"/>
            <a:ext cx="82035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</a:rPr>
              <a:t>解：</a:t>
            </a:r>
            <a:r>
              <a:rPr lang="zh-CN" altLang="en-US" sz="3600" b="1" dirty="0">
                <a:latin typeface="宋体" panose="02010600030101010101" pitchFamily="2" charset="-122"/>
                <a:ea typeface="华文楷体" panose="02010600040101010101" charset="-122"/>
              </a:rPr>
              <a:t>书对桌面的压力等于它的重力，</a:t>
            </a:r>
            <a:endParaRPr lang="zh-CN" altLang="en-US" sz="3600" b="1" dirty="0"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69858" y="3713163"/>
            <a:ext cx="240665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i="1">
                <a:latin typeface="Times New Roman" panose="02020603050405020304" pitchFamily="18" charset="0"/>
                <a:ea typeface="华文楷体" panose="02010600040101010101" charset="-122"/>
              </a:rPr>
              <a:t>F</a:t>
            </a:r>
            <a:r>
              <a:rPr lang="zh-CN" altLang="en-US" sz="3600" b="1" dirty="0">
                <a:latin typeface="Times New Roman" panose="02020603050405020304" pitchFamily="18" charset="0"/>
                <a:ea typeface="华文楷体" panose="02010600040101010101" charset="-122"/>
              </a:rPr>
              <a:t>＝</a:t>
            </a:r>
            <a:r>
              <a:rPr lang="en-US" altLang="zh-CN" sz="3600" b="1" i="1">
                <a:latin typeface="Times New Roman" panose="02020603050405020304" pitchFamily="18" charset="0"/>
                <a:ea typeface="华文楷体" panose="02010600040101010101" charset="-122"/>
              </a:rPr>
              <a:t>G</a:t>
            </a:r>
            <a:r>
              <a:rPr lang="zh-CN" altLang="en-US" sz="3600" b="1" dirty="0">
                <a:latin typeface="Times New Roman" panose="02020603050405020304" pitchFamily="18" charset="0"/>
                <a:ea typeface="华文楷体" panose="02010600040101010101" charset="-122"/>
              </a:rPr>
              <a:t>＝</a:t>
            </a:r>
            <a:r>
              <a:rPr lang="en-US" altLang="zh-CN" sz="3600" b="1">
                <a:latin typeface="Times New Roman" panose="02020603050405020304" pitchFamily="18" charset="0"/>
                <a:ea typeface="华文楷体" panose="02010600040101010101" charset="-122"/>
              </a:rPr>
              <a:t>3 N</a:t>
            </a:r>
            <a:endParaRPr lang="en-US" altLang="zh-CN" sz="3600" b="1" dirty="0"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650" y="4420553"/>
            <a:ext cx="338772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latin typeface="宋体" panose="02010600030101010101" pitchFamily="2" charset="-122"/>
                <a:ea typeface="华文楷体" panose="02010600040101010101" charset="-122"/>
              </a:rPr>
              <a:t>桌面的受力面积</a:t>
            </a:r>
            <a:endParaRPr lang="zh-CN" altLang="en-US" sz="3600" b="1" dirty="0"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41153" y="4430078"/>
            <a:ext cx="311848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i="1">
                <a:latin typeface="Times New Roman" panose="02020603050405020304" pitchFamily="18" charset="0"/>
                <a:ea typeface="华文楷体" panose="02010600040101010101" charset="-122"/>
              </a:rPr>
              <a:t>S</a:t>
            </a:r>
            <a:r>
              <a:rPr lang="zh-CN" altLang="en-US" sz="3600" b="1" dirty="0">
                <a:latin typeface="Times New Roman" panose="02020603050405020304" pitchFamily="18" charset="0"/>
                <a:ea typeface="华文楷体" panose="02010600040101010101" charset="-122"/>
              </a:rPr>
              <a:t>＝</a:t>
            </a:r>
            <a:r>
              <a:rPr lang="en-US" altLang="zh-CN" sz="3600" b="1">
                <a:latin typeface="Times New Roman" panose="02020603050405020304" pitchFamily="18" charset="0"/>
                <a:ea typeface="华文楷体" panose="02010600040101010101" charset="-122"/>
              </a:rPr>
              <a:t>5 × 10</a:t>
            </a:r>
            <a:r>
              <a:rPr lang="en-US" altLang="zh-CN" sz="3600" b="1" baseline="30000">
                <a:latin typeface="Times New Roman" panose="02020603050405020304" pitchFamily="18" charset="0"/>
                <a:ea typeface="华文楷体" panose="02010600040101010101" charset="-122"/>
              </a:rPr>
              <a:t>-2 </a:t>
            </a:r>
            <a:r>
              <a:rPr lang="en-US" altLang="zh-CN" sz="3600" b="1">
                <a:latin typeface="Times New Roman" panose="02020603050405020304" pitchFamily="18" charset="0"/>
                <a:ea typeface="华文楷体" panose="02010600040101010101" charset="-122"/>
              </a:rPr>
              <a:t>m</a:t>
            </a:r>
            <a:r>
              <a:rPr lang="en-US" altLang="zh-CN" sz="3600" b="1" baseline="30000">
                <a:latin typeface="Times New Roman" panose="02020603050405020304" pitchFamily="18" charset="0"/>
                <a:ea typeface="华文楷体" panose="02010600040101010101" charset="-122"/>
              </a:rPr>
              <a:t>2</a:t>
            </a:r>
            <a:endParaRPr lang="en-US" altLang="zh-CN" sz="3600" b="1" baseline="30000" dirty="0">
              <a:latin typeface="Times New Roman" panose="02020603050405020304" pitchFamily="18" charset="0"/>
              <a:ea typeface="华文楷体" panose="02010600040101010101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3140" y="5345748"/>
            <a:ext cx="20142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latin typeface="宋体" panose="02010600030101010101" pitchFamily="2" charset="-122"/>
                <a:ea typeface="华文楷体" panose="02010600040101010101" charset="-122"/>
              </a:rPr>
              <a:t>所以压强</a:t>
            </a:r>
            <a:endParaRPr lang="zh-CN" altLang="en-US" sz="3600" b="1" dirty="0">
              <a:latin typeface="宋体" panose="02010600030101010101" pitchFamily="2" charset="-122"/>
              <a:ea typeface="华文楷体" panose="02010600040101010101" charset="-122"/>
            </a:endParaRPr>
          </a:p>
        </p:txBody>
      </p:sp>
      <p:graphicFrame>
        <p:nvGraphicFramePr>
          <p:cNvPr id="3074" name="对象 3073"/>
          <p:cNvGraphicFramePr/>
          <p:nvPr/>
        </p:nvGraphicFramePr>
        <p:xfrm>
          <a:off x="3527425" y="5066030"/>
          <a:ext cx="4929505" cy="1249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5" name="" r:id="rId2" imgW="1853565" imgH="431800" progId="Equation.DSMT4">
                  <p:embed/>
                </p:oleObj>
              </mc:Choice>
              <mc:Fallback>
                <p:oleObj name="" r:id="rId2" imgW="1853565" imgH="4318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27425" y="5066030"/>
                        <a:ext cx="4929505" cy="12490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5" name="TextBox 10"/>
          <p:cNvSpPr txBox="1"/>
          <p:nvPr/>
        </p:nvSpPr>
        <p:spPr>
          <a:xfrm>
            <a:off x="755650" y="6308090"/>
            <a:ext cx="64325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宋体" panose="02010600030101010101" pitchFamily="2" charset="-122"/>
                <a:ea typeface="华文楷体" panose="02010600040101010101" charset="-122"/>
              </a:rPr>
              <a:t>答：书对桌面的压强为</a:t>
            </a:r>
            <a:r>
              <a:rPr lang="en-US" altLang="zh-CN" sz="3600" b="1">
                <a:latin typeface="Times New Roman" panose="02020603050405020304" pitchFamily="18" charset="0"/>
                <a:ea typeface="华文楷体" panose="02010600040101010101" charset="-122"/>
              </a:rPr>
              <a:t>60 Pa</a:t>
            </a:r>
            <a:r>
              <a:rPr lang="zh-CN" altLang="en-US" sz="3600" b="1" dirty="0">
                <a:latin typeface="华文楷体" panose="02010600040101010101" charset="-122"/>
                <a:ea typeface="华文楷体" panose="02010600040101010101" charset="-122"/>
              </a:rPr>
              <a:t>。</a:t>
            </a:r>
            <a:endParaRPr lang="zh-CN" altLang="en-US" sz="36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/>
      <p:bldP spid="6" grpId="0"/>
      <p:bldP spid="7" grpId="0"/>
      <p:bldP spid="8" grpId="0"/>
      <p:bldP spid="9" grpId="0"/>
      <p:bldP spid="30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470" y="221615"/>
            <a:ext cx="5128327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Calibri" panose="020F0502020204030204" pitchFamily="34" charset="0"/>
              </a:rPr>
              <a:t>三、怎样减小或增大压强？</a:t>
            </a:r>
            <a:endParaRPr lang="zh-CN" alt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3050" y="662623"/>
            <a:ext cx="8962390" cy="68199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．减小压强的方法：减小压力或增大受力面积。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92760" y="1485900"/>
            <a:ext cx="4017645" cy="2559977"/>
            <a:chOff x="5000628" y="857232"/>
            <a:chExt cx="3851275" cy="3021890"/>
          </a:xfrm>
        </p:grpSpPr>
        <p:pic>
          <p:nvPicPr>
            <p:cNvPr id="5127" name="Picture 7" descr="DSCN2922"/>
            <p:cNvPicPr>
              <a:picLocks noChangeAspect="1"/>
            </p:cNvPicPr>
            <p:nvPr/>
          </p:nvPicPr>
          <p:blipFill>
            <a:blip r:embed="rId1"/>
            <a:srcRect b="12598"/>
            <a:stretch>
              <a:fillRect/>
            </a:stretch>
          </p:blipFill>
          <p:spPr>
            <a:xfrm>
              <a:off x="5000628" y="857232"/>
              <a:ext cx="3851275" cy="26432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5786446" y="3262970"/>
              <a:ext cx="2339102" cy="61615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螺丝下的垫圈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32730" y="1447165"/>
            <a:ext cx="3749675" cy="2618118"/>
            <a:chOff x="5143504" y="3571876"/>
            <a:chExt cx="3076575" cy="3094027"/>
          </a:xfrm>
        </p:grpSpPr>
        <p:graphicFrame>
          <p:nvGraphicFramePr>
            <p:cNvPr id="4099" name="对象 4098"/>
            <p:cNvGraphicFramePr/>
            <p:nvPr/>
          </p:nvGraphicFramePr>
          <p:xfrm>
            <a:off x="5143504" y="3571876"/>
            <a:ext cx="3076575" cy="2476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99" name="" r:id="rId2" imgW="2505075" imgH="3781425" progId="PBrush">
                    <p:embed/>
                  </p:oleObj>
                </mc:Choice>
                <mc:Fallback>
                  <p:oleObj name="" r:id="rId2" imgW="2505075" imgH="3781425" progId="PBrush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5143504" y="3571876"/>
                          <a:ext cx="3076575" cy="24765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TextBox 12"/>
            <p:cNvSpPr txBox="1"/>
            <p:nvPr/>
          </p:nvSpPr>
          <p:spPr>
            <a:xfrm>
              <a:off x="5572132" y="6049052"/>
              <a:ext cx="2339102" cy="61685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铁轨下铺枕木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5890" y="4045585"/>
            <a:ext cx="3990340" cy="2727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-31432" y="180023"/>
            <a:ext cx="93706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．增大压强的方法：增大压力或者减小受力面积。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9244" name="组合 9243"/>
          <p:cNvGrpSpPr/>
          <p:nvPr/>
        </p:nvGrpSpPr>
        <p:grpSpPr>
          <a:xfrm>
            <a:off x="5540693" y="3662363"/>
            <a:ext cx="3024187" cy="2219325"/>
            <a:chOff x="1837" y="2523"/>
            <a:chExt cx="1905" cy="1398"/>
          </a:xfrm>
        </p:grpSpPr>
        <p:pic>
          <p:nvPicPr>
            <p:cNvPr id="9231" name="图片 9230" descr="注射器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37" y="2523"/>
              <a:ext cx="1905" cy="139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2699" y="3566"/>
              <a:ext cx="1032" cy="343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/>
              <a:r>
                <a:rPr lang="zh-CN" altLang="en-US" sz="2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注射针尖</a:t>
              </a:r>
              <a:endPara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240" name="组合 9239"/>
          <p:cNvGrpSpPr/>
          <p:nvPr/>
        </p:nvGrpSpPr>
        <p:grpSpPr>
          <a:xfrm>
            <a:off x="669290" y="3662680"/>
            <a:ext cx="3136265" cy="2578100"/>
            <a:chOff x="0" y="2523"/>
            <a:chExt cx="1814" cy="1420"/>
          </a:xfrm>
        </p:grpSpPr>
        <p:pic>
          <p:nvPicPr>
            <p:cNvPr id="9233" name="图片 9232" descr="安全锤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2523"/>
              <a:ext cx="1814" cy="14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6" name="TextBox 14"/>
            <p:cNvSpPr txBox="1"/>
            <p:nvPr/>
          </p:nvSpPr>
          <p:spPr>
            <a:xfrm>
              <a:off x="862" y="3586"/>
              <a:ext cx="884" cy="287"/>
            </a:xfrm>
            <a:prstGeom prst="rect">
              <a:avLst/>
            </a:prstGeom>
            <a:solidFill>
              <a:schemeClr val="bg1"/>
            </a:solidFill>
            <a:ln w="25400" cap="flat" cmpd="sng">
              <a:solidFill>
                <a:srgbClr val="F7964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28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破窗锤</a:t>
              </a:r>
              <a:endPara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55" y="699135"/>
            <a:ext cx="3924935" cy="2615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928670"/>
            <a:ext cx="1826141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本课小结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3799" name="图片 337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6013" y="1773238"/>
            <a:ext cx="6911975" cy="4510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00" name="文本框 33799"/>
          <p:cNvSpPr txBox="1"/>
          <p:nvPr/>
        </p:nvSpPr>
        <p:spPr>
          <a:xfrm>
            <a:off x="2614613" y="1916113"/>
            <a:ext cx="482441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压力的作用效果与压力的大小和受力面积有关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3801" name="文本框 33800"/>
          <p:cNvSpPr txBox="1"/>
          <p:nvPr/>
        </p:nvSpPr>
        <p:spPr>
          <a:xfrm>
            <a:off x="2628900" y="3141663"/>
            <a:ext cx="2087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压强的定义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3802" name="文本框 33801"/>
          <p:cNvSpPr txBox="1"/>
          <p:nvPr/>
        </p:nvSpPr>
        <p:spPr>
          <a:xfrm>
            <a:off x="2628900" y="3683000"/>
            <a:ext cx="20875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压强的公式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3803" name="文本框 33802"/>
          <p:cNvSpPr txBox="1"/>
          <p:nvPr/>
        </p:nvSpPr>
        <p:spPr>
          <a:xfrm>
            <a:off x="2628900" y="4221163"/>
            <a:ext cx="2087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压强的单位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3807" name="文本框 33806"/>
          <p:cNvSpPr txBox="1"/>
          <p:nvPr/>
        </p:nvSpPr>
        <p:spPr>
          <a:xfrm>
            <a:off x="2700338" y="5103813"/>
            <a:ext cx="28082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增大压强的方法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3810" name="文本框 33809"/>
          <p:cNvSpPr txBox="1"/>
          <p:nvPr/>
        </p:nvSpPr>
        <p:spPr>
          <a:xfrm>
            <a:off x="2700338" y="5627688"/>
            <a:ext cx="28082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减小压强的方法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6384" y="453715"/>
            <a:ext cx="1261884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Calibri" panose="020F0502020204030204" pitchFamily="34" charset="0"/>
              </a:rPr>
              <a:t>练习</a:t>
            </a:r>
            <a:endParaRPr lang="zh-CN" altLang="en-US" sz="28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Rectangle 3"/>
          <p:cNvSpPr txBox="1">
            <a:spLocks noRot="1"/>
          </p:cNvSpPr>
          <p:nvPr/>
        </p:nvSpPr>
        <p:spPr>
          <a:xfrm>
            <a:off x="250825" y="1145223"/>
            <a:ext cx="8713788" cy="4495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．如图所示，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latin typeface="Times New Roman" panose="02020603050405020304" pitchFamily="18" charset="0"/>
              </a:rPr>
              <a:t>三个实心物体的体积、密度均相同，它们对水平桌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面的压力分别为</a:t>
            </a:r>
            <a:r>
              <a:rPr lang="en-US" altLang="zh-CN" sz="3200" b="1" i="1">
                <a:latin typeface="Times New Roman" panose="02020603050405020304" pitchFamily="18" charset="0"/>
              </a:rPr>
              <a:t>F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</a:rPr>
              <a:t>F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 b="1" i="1">
                <a:latin typeface="Times New Roman" panose="02020603050405020304" pitchFamily="18" charset="0"/>
              </a:rPr>
              <a:t>F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latin typeface="Times New Roman" panose="02020603050405020304" pitchFamily="18" charset="0"/>
              </a:rPr>
              <a:t>，它们对桌面的压强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分别为</a:t>
            </a:r>
            <a:r>
              <a:rPr lang="en-US" altLang="zh-CN" sz="3200" b="1" i="1" err="1">
                <a:latin typeface="Times New Roman" panose="02020603050405020304" pitchFamily="18" charset="0"/>
              </a:rPr>
              <a:t>p</a:t>
            </a:r>
            <a:r>
              <a:rPr lang="en-US" altLang="zh-CN" sz="3200" b="1" baseline="-25000" err="1"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i="1" err="1">
                <a:latin typeface="Times New Roman" panose="02020603050405020304" pitchFamily="18" charset="0"/>
              </a:rPr>
              <a:t>p</a:t>
            </a:r>
            <a:r>
              <a:rPr lang="en-US" altLang="zh-CN" sz="3200" b="1" baseline="-25000" err="1"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i="1" err="1">
                <a:latin typeface="Times New Roman" panose="02020603050405020304" pitchFamily="18" charset="0"/>
              </a:rPr>
              <a:t>p</a:t>
            </a:r>
            <a:r>
              <a:rPr lang="en-US" altLang="zh-CN" sz="3200" b="1" baseline="-25000" err="1">
                <a:latin typeface="Times New Roman" panose="02020603050405020304" pitchFamily="18" charset="0"/>
              </a:rPr>
              <a:t>C</a:t>
            </a:r>
            <a:r>
              <a:rPr lang="zh-CN" altLang="en-US" sz="3200" b="1" dirty="0">
                <a:latin typeface="Times New Roman" panose="02020603050405020304" pitchFamily="18" charset="0"/>
              </a:rPr>
              <a:t>。则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三个压力的大小关系是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　　　　　　　</a:t>
            </a:r>
            <a:r>
              <a:rPr lang="zh-CN" altLang="en-US" sz="3200" b="1" dirty="0">
                <a:latin typeface="Times New Roman" panose="02020603050405020304" pitchFamily="18" charset="0"/>
              </a:rPr>
              <a:t>，压强自小到大的顺序是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　　　　　　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4822" name="Text Box 5"/>
          <p:cNvSpPr txBox="1"/>
          <p:nvPr/>
        </p:nvSpPr>
        <p:spPr>
          <a:xfrm>
            <a:off x="2916238" y="2427923"/>
            <a:ext cx="28797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zh-CN" dirty="0">
              <a:latin typeface="Calibri" panose="020F0502020204030204" pitchFamily="34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4646613" y="4344353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200" b="1" baseline="-25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8"/>
          <p:cNvSpPr txBox="1"/>
          <p:nvPr/>
        </p:nvSpPr>
        <p:spPr>
          <a:xfrm>
            <a:off x="4316095" y="4990148"/>
            <a:ext cx="26638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200" b="1" baseline="-25000" err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＜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200" b="1" baseline="-25000" err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＜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3200" b="1" baseline="-25000" err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200" b="1" baseline="-25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4837" name="组合 34836"/>
          <p:cNvGrpSpPr/>
          <p:nvPr/>
        </p:nvGrpSpPr>
        <p:grpSpPr>
          <a:xfrm>
            <a:off x="4429126" y="1789748"/>
            <a:ext cx="4175125" cy="1800225"/>
            <a:chOff x="2790" y="1489"/>
            <a:chExt cx="2630" cy="1134"/>
          </a:xfrm>
        </p:grpSpPr>
        <p:pic>
          <p:nvPicPr>
            <p:cNvPr id="34834" name="图片 3483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790" y="1489"/>
              <a:ext cx="2630" cy="11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35" name="文本框 34834"/>
            <p:cNvSpPr txBox="1"/>
            <p:nvPr/>
          </p:nvSpPr>
          <p:spPr>
            <a:xfrm>
              <a:off x="3151" y="2296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 A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34836" name="文本框 34835"/>
            <p:cNvSpPr txBox="1"/>
            <p:nvPr/>
          </p:nvSpPr>
          <p:spPr>
            <a:xfrm>
              <a:off x="3878" y="2296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  B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34833" name="文本框 34832"/>
            <p:cNvSpPr txBox="1"/>
            <p:nvPr/>
          </p:nvSpPr>
          <p:spPr>
            <a:xfrm>
              <a:off x="4830" y="2296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 C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/>
          <p:nvPr/>
        </p:nvSpPr>
        <p:spPr>
          <a:xfrm>
            <a:off x="250825" y="306705"/>
            <a:ext cx="8331200" cy="363474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．人在走路时对地面的压力和压强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与人站立在地面时相比较 </a:t>
            </a:r>
            <a:r>
              <a:rPr lang="en-US" altLang="zh-CN" sz="3200" b="1">
                <a:latin typeface="宋体" panose="02010600030101010101" pitchFamily="2" charset="-122"/>
              </a:rPr>
              <a:t>(</a:t>
            </a:r>
            <a:r>
              <a:rPr lang="en-US" altLang="zh-CN" sz="3200" b="1">
                <a:latin typeface="Times New Roman" panose="02020603050405020304" pitchFamily="18" charset="0"/>
              </a:rPr>
              <a:t>         </a:t>
            </a:r>
            <a:r>
              <a:rPr lang="en-US" altLang="zh-CN" sz="3200" b="1">
                <a:latin typeface="宋体" panose="02010600030101010101" pitchFamily="2" charset="-122"/>
              </a:rPr>
              <a:t>)</a:t>
            </a:r>
            <a:r>
              <a:rPr lang="zh-CN" altLang="en-US" sz="3200" b="1" dirty="0">
                <a:latin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A</a:t>
            </a:r>
            <a:r>
              <a:rPr lang="zh-CN" altLang="en-US" sz="3200" b="1" dirty="0">
                <a:latin typeface="Times New Roman" panose="02020603050405020304" pitchFamily="18" charset="0"/>
              </a:rPr>
              <a:t>．压力不变，压强改变</a:t>
            </a:r>
            <a:r>
              <a:rPr lang="en-US" altLang="zh-CN" sz="3200" b="1">
                <a:latin typeface="Times New Roman" panose="02020603050405020304" pitchFamily="18" charset="0"/>
              </a:rPr>
              <a:t>  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B</a:t>
            </a:r>
            <a:r>
              <a:rPr lang="zh-CN" altLang="en-US" sz="3200" b="1" dirty="0">
                <a:latin typeface="Times New Roman" panose="02020603050405020304" pitchFamily="18" charset="0"/>
              </a:rPr>
              <a:t>．压力不变，压强不变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C</a:t>
            </a:r>
            <a:r>
              <a:rPr lang="zh-CN" altLang="en-US" sz="3200" b="1" dirty="0">
                <a:latin typeface="Times New Roman" panose="02020603050405020304" pitchFamily="18" charset="0"/>
              </a:rPr>
              <a:t>．压力改变，压强改变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D</a:t>
            </a:r>
            <a:r>
              <a:rPr lang="zh-CN" altLang="en-US" sz="3200" b="1" dirty="0">
                <a:latin typeface="Times New Roman" panose="02020603050405020304" pitchFamily="18" charset="0"/>
              </a:rPr>
              <a:t>．压力改变，压强不变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3627120" y="985838"/>
            <a:ext cx="7207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Ａ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Rectangle 5"/>
          <p:cNvSpPr txBox="1">
            <a:spLocks noRot="1"/>
          </p:cNvSpPr>
          <p:nvPr/>
        </p:nvSpPr>
        <p:spPr>
          <a:xfrm>
            <a:off x="250825" y="4158933"/>
            <a:ext cx="8532813" cy="23193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．小丽买了一只西瓜，她用塑料袋提回家，走了没多远，就感到手被塑料袋勒得很痛，根据我们学过的物理知识，请你帮助她找到解决问题的办法，并说明这样做的道理。</a:t>
            </a:r>
            <a:endParaRPr lang="en-US" altLang="zh-CN" sz="3200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1635</Words>
  <Application>WPS 演示</Application>
  <PresentationFormat>全屏显示(4:3)</PresentationFormat>
  <Paragraphs>266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19</vt:i4>
      </vt:variant>
    </vt:vector>
  </HeadingPairs>
  <TitlesOfParts>
    <vt:vector size="37" baseType="lpstr">
      <vt:lpstr>Arial</vt:lpstr>
      <vt:lpstr>宋体</vt:lpstr>
      <vt:lpstr>Wingdings</vt:lpstr>
      <vt:lpstr>Calibri</vt:lpstr>
      <vt:lpstr>楷体_GB2312</vt:lpstr>
      <vt:lpstr>华文楷体</vt:lpstr>
      <vt:lpstr>Times New Roman</vt:lpstr>
      <vt:lpstr>黑体</vt:lpstr>
      <vt:lpstr>新宋体</vt:lpstr>
      <vt:lpstr>微软雅黑</vt:lpstr>
      <vt:lpstr>Arial Unicode MS</vt:lpstr>
      <vt:lpstr>幼圆</vt:lpstr>
      <vt:lpstr>Verdana</vt:lpstr>
      <vt:lpstr>Office 主题</vt:lpstr>
      <vt:lpstr>Equation.3</vt:lpstr>
      <vt:lpstr>Equation.3</vt:lpstr>
      <vt:lpstr>Equation.DSMT4</vt:lpstr>
      <vt:lpstr>PBrush</vt:lpstr>
      <vt:lpstr>PowerPoint 演示文稿</vt:lpstr>
      <vt:lpstr>PowerPoint 演示文稿</vt:lpstr>
      <vt:lpstr>PowerPoint 演示文稿</vt:lpstr>
      <vt:lpstr>几种情况下的压力大小</vt:lpstr>
      <vt:lpstr>　压力跟重力的关系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creator>人民教育电子音像出版社</dc:creator>
  <cp:lastModifiedBy>Lenovo</cp:lastModifiedBy>
  <cp:revision>169</cp:revision>
  <dcterms:created xsi:type="dcterms:W3CDTF">2012-10-21T01:53:00Z</dcterms:created>
  <dcterms:modified xsi:type="dcterms:W3CDTF">2018-03-27T01:32:09Z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