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media/image1.svg" ContentType="image/svg+xml"/>
  <Override PartName="/ppt/media/image2.svg" ContentType="image/svg+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9" r:id="rId4"/>
  </p:sldMasterIdLst>
  <p:sldIdLst>
    <p:sldId id="357" r:id="rId5"/>
    <p:sldId id="298" r:id="rId6"/>
    <p:sldId id="257" r:id="rId7"/>
    <p:sldId id="258" r:id="rId8"/>
    <p:sldId id="259" r:id="rId9"/>
    <p:sldId id="260" r:id="rId10"/>
    <p:sldId id="261" r:id="rId11"/>
    <p:sldId id="262" r:id="rId12"/>
    <p:sldId id="263" r:id="rId13"/>
    <p:sldId id="264" r:id="rId14"/>
    <p:sldId id="265" r:id="rId15"/>
    <p:sldId id="300" r:id="rId16"/>
    <p:sldId id="266" r:id="rId17"/>
    <p:sldId id="267" r:id="rId18"/>
    <p:sldId id="268" r:id="rId19"/>
    <p:sldId id="269" r:id="rId20"/>
    <p:sldId id="270" r:id="rId21"/>
    <p:sldId id="271" r:id="rId22"/>
    <p:sldId id="272" r:id="rId23"/>
    <p:sldId id="273" r:id="rId24"/>
    <p:sldId id="274" r:id="rId25"/>
    <p:sldId id="305" r:id="rId26"/>
    <p:sldId id="275" r:id="rId27"/>
    <p:sldId id="276" r:id="rId28"/>
    <p:sldId id="277" r:id="rId29"/>
    <p:sldId id="278" r:id="rId30"/>
    <p:sldId id="279" r:id="rId31"/>
    <p:sldId id="280" r:id="rId32"/>
    <p:sldId id="281" r:id="rId33"/>
    <p:sldId id="282" r:id="rId34"/>
    <p:sldId id="283" r:id="rId35"/>
    <p:sldId id="343" r:id="rId36"/>
    <p:sldId id="284" r:id="rId37"/>
    <p:sldId id="344" r:id="rId38"/>
    <p:sldId id="345" r:id="rId39"/>
    <p:sldId id="346" r:id="rId40"/>
    <p:sldId id="347" r:id="rId41"/>
    <p:sldId id="348" r:id="rId42"/>
    <p:sldId id="285" r:id="rId43"/>
    <p:sldId id="286" r:id="rId44"/>
    <p:sldId id="287" r:id="rId45"/>
    <p:sldId id="350" r:id="rId46"/>
    <p:sldId id="289" r:id="rId47"/>
    <p:sldId id="290" r:id="rId48"/>
    <p:sldId id="291" r:id="rId49"/>
    <p:sldId id="292" r:id="rId50"/>
    <p:sldId id="293" r:id="rId51"/>
    <p:sldId id="294" r:id="rId52"/>
    <p:sldId id="295" r:id="rId53"/>
    <p:sldId id="296" r:id="rId54"/>
    <p:sldId id="352" r:id="rId55"/>
    <p:sldId id="353" r:id="rId56"/>
    <p:sldId id="354" r:id="rId57"/>
    <p:sldId id="356" r:id="rId58"/>
    <p:sldId id="355" r:id="rId59"/>
  </p:sldIdLst>
  <p:sldSz cx="12192000" cy="6858000"/>
  <p:notesSz cx="6858000" cy="9144000"/>
  <p:custDataLst>
    <p:tags r:id="rId6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1" name="幸全" initials="幸全"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22"/>
        <p:guide pos="385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4" Type="http://schemas.openxmlformats.org/officeDocument/2006/relationships/tags" Target="tags/tag359.xml"/><Relationship Id="rId63" Type="http://schemas.openxmlformats.org/officeDocument/2006/relationships/commentAuthors" Target="commentAuthors.xml"/><Relationship Id="rId62" Type="http://schemas.openxmlformats.org/officeDocument/2006/relationships/tableStyles" Target="tableStyles.xml"/><Relationship Id="rId61" Type="http://schemas.openxmlformats.org/officeDocument/2006/relationships/viewProps" Target="viewProps.xml"/><Relationship Id="rId60" Type="http://schemas.openxmlformats.org/officeDocument/2006/relationships/presProps" Target="presProps.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70.xml"/><Relationship Id="rId8" Type="http://schemas.openxmlformats.org/officeDocument/2006/relationships/tags" Target="../tags/tag69.xml"/><Relationship Id="rId7" Type="http://schemas.openxmlformats.org/officeDocument/2006/relationships/tags" Target="../tags/tag68.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4" Type="http://schemas.openxmlformats.org/officeDocument/2006/relationships/tags" Target="../tags/tag75.xml"/><Relationship Id="rId13" Type="http://schemas.openxmlformats.org/officeDocument/2006/relationships/tags" Target="../tags/tag74.xml"/><Relationship Id="rId12" Type="http://schemas.openxmlformats.org/officeDocument/2006/relationships/tags" Target="../tags/tag73.xml"/><Relationship Id="rId11" Type="http://schemas.openxmlformats.org/officeDocument/2006/relationships/tags" Target="../tags/tag72.xml"/><Relationship Id="rId10" Type="http://schemas.openxmlformats.org/officeDocument/2006/relationships/tags" Target="../tags/tag7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80.xml"/><Relationship Id="rId5" Type="http://schemas.openxmlformats.org/officeDocument/2006/relationships/tags" Target="../tags/tag79.xml"/><Relationship Id="rId4" Type="http://schemas.openxmlformats.org/officeDocument/2006/relationships/tags" Target="../tags/tag78.xml"/><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86.xml"/><Relationship Id="rId6" Type="http://schemas.openxmlformats.org/officeDocument/2006/relationships/tags" Target="../tags/tag85.xml"/><Relationship Id="rId5" Type="http://schemas.openxmlformats.org/officeDocument/2006/relationships/tags" Target="../tags/tag84.xml"/><Relationship Id="rId4" Type="http://schemas.openxmlformats.org/officeDocument/2006/relationships/tags" Target="../tags/tag83.xml"/><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7" Type="http://schemas.openxmlformats.org/officeDocument/2006/relationships/tags" Target="../tags/tag92.xml"/><Relationship Id="rId6" Type="http://schemas.openxmlformats.org/officeDocument/2006/relationships/tags" Target="../tags/tag91.xml"/><Relationship Id="rId5" Type="http://schemas.openxmlformats.org/officeDocument/2006/relationships/tags" Target="../tags/tag90.xml"/><Relationship Id="rId4" Type="http://schemas.openxmlformats.org/officeDocument/2006/relationships/tags" Target="../tags/tag89.xml"/><Relationship Id="rId3" Type="http://schemas.openxmlformats.org/officeDocument/2006/relationships/tags" Target="../tags/tag88.xml"/><Relationship Id="rId2" Type="http://schemas.openxmlformats.org/officeDocument/2006/relationships/tags" Target="../tags/tag87.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00.xml"/><Relationship Id="rId8" Type="http://schemas.openxmlformats.org/officeDocument/2006/relationships/tags" Target="../tags/tag99.xml"/><Relationship Id="rId7" Type="http://schemas.openxmlformats.org/officeDocument/2006/relationships/tags" Target="../tags/tag98.xml"/><Relationship Id="rId6" Type="http://schemas.openxmlformats.org/officeDocument/2006/relationships/tags" Target="../tags/tag97.xml"/><Relationship Id="rId5" Type="http://schemas.openxmlformats.org/officeDocument/2006/relationships/tags" Target="../tags/tag96.xml"/><Relationship Id="rId4" Type="http://schemas.openxmlformats.org/officeDocument/2006/relationships/tags" Target="../tags/tag95.xml"/><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104.xml"/><Relationship Id="rId4" Type="http://schemas.openxmlformats.org/officeDocument/2006/relationships/tags" Target="../tags/tag103.xml"/><Relationship Id="rId3" Type="http://schemas.openxmlformats.org/officeDocument/2006/relationships/tags" Target="../tags/tag102.xml"/><Relationship Id="rId2" Type="http://schemas.openxmlformats.org/officeDocument/2006/relationships/tags" Target="../tags/tag101.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107.xml"/><Relationship Id="rId3" Type="http://schemas.openxmlformats.org/officeDocument/2006/relationships/tags" Target="../tags/tag106.xml"/><Relationship Id="rId2" Type="http://schemas.openxmlformats.org/officeDocument/2006/relationships/tags" Target="../tags/tag105.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tags" Target="../tags/tag108.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tags" Target="../tags/tag119.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130.xml"/><Relationship Id="rId8" Type="http://schemas.openxmlformats.org/officeDocument/2006/relationships/tags" Target="../tags/tag129.xml"/><Relationship Id="rId7" Type="http://schemas.openxmlformats.org/officeDocument/2006/relationships/tags" Target="../tags/tag128.xml"/><Relationship Id="rId6" Type="http://schemas.openxmlformats.org/officeDocument/2006/relationships/tags" Target="../tags/tag127.xml"/><Relationship Id="rId5" Type="http://schemas.openxmlformats.org/officeDocument/2006/relationships/tags" Target="../tags/tag126.xml"/><Relationship Id="rId4" Type="http://schemas.openxmlformats.org/officeDocument/2006/relationships/tags" Target="../tags/tag125.xml"/><Relationship Id="rId3" Type="http://schemas.openxmlformats.org/officeDocument/2006/relationships/tags" Target="../tags/tag124.xml"/><Relationship Id="rId2" Type="http://schemas.openxmlformats.org/officeDocument/2006/relationships/tags" Target="../tags/tag123.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5" Type="http://schemas.openxmlformats.org/officeDocument/2006/relationships/tags" Target="../tags/tag134.xml"/><Relationship Id="rId4" Type="http://schemas.openxmlformats.org/officeDocument/2006/relationships/tags" Target="../tags/tag133.xml"/><Relationship Id="rId3" Type="http://schemas.openxmlformats.org/officeDocument/2006/relationships/tags" Target="../tags/tag132.xml"/><Relationship Id="rId2" Type="http://schemas.openxmlformats.org/officeDocument/2006/relationships/tags" Target="../tags/tag13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140.xml"/><Relationship Id="rId6" Type="http://schemas.openxmlformats.org/officeDocument/2006/relationships/tags" Target="../tags/tag139.xml"/><Relationship Id="rId5" Type="http://schemas.openxmlformats.org/officeDocument/2006/relationships/tags" Target="../tags/tag138.xml"/><Relationship Id="rId4" Type="http://schemas.openxmlformats.org/officeDocument/2006/relationships/tags" Target="../tags/tag137.xml"/><Relationship Id="rId3" Type="http://schemas.openxmlformats.org/officeDocument/2006/relationships/tags" Target="../tags/tag136.xml"/><Relationship Id="rId2" Type="http://schemas.openxmlformats.org/officeDocument/2006/relationships/tags" Target="../tags/tag135.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148.xml"/><Relationship Id="rId8" Type="http://schemas.openxmlformats.org/officeDocument/2006/relationships/tags" Target="../tags/tag147.xml"/><Relationship Id="rId7" Type="http://schemas.openxmlformats.org/officeDocument/2006/relationships/tags" Target="../tags/tag146.xml"/><Relationship Id="rId6" Type="http://schemas.openxmlformats.org/officeDocument/2006/relationships/tags" Target="../tags/tag145.xml"/><Relationship Id="rId5" Type="http://schemas.openxmlformats.org/officeDocument/2006/relationships/tags" Target="../tags/tag144.xml"/><Relationship Id="rId4" Type="http://schemas.openxmlformats.org/officeDocument/2006/relationships/tags" Target="../tags/tag143.xml"/><Relationship Id="rId3" Type="http://schemas.openxmlformats.org/officeDocument/2006/relationships/tags" Target="../tags/tag142.xml"/><Relationship Id="rId2" Type="http://schemas.openxmlformats.org/officeDocument/2006/relationships/tags" Target="../tags/tag141.xml"/><Relationship Id="rId10" Type="http://schemas.openxmlformats.org/officeDocument/2006/relationships/tags" Target="../tags/tag149.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157.xml"/><Relationship Id="rId8" Type="http://schemas.openxmlformats.org/officeDocument/2006/relationships/tags" Target="../tags/tag156.xml"/><Relationship Id="rId7" Type="http://schemas.openxmlformats.org/officeDocument/2006/relationships/tags" Target="../tags/tag155.xml"/><Relationship Id="rId6" Type="http://schemas.openxmlformats.org/officeDocument/2006/relationships/tags" Target="../tags/tag154.xml"/><Relationship Id="rId5" Type="http://schemas.openxmlformats.org/officeDocument/2006/relationships/tags" Target="../tags/tag153.xml"/><Relationship Id="rId4" Type="http://schemas.openxmlformats.org/officeDocument/2006/relationships/tags" Target="../tags/tag152.xml"/><Relationship Id="rId3" Type="http://schemas.openxmlformats.org/officeDocument/2006/relationships/tags" Target="../tags/tag151.xml"/><Relationship Id="rId2" Type="http://schemas.openxmlformats.org/officeDocument/2006/relationships/tags" Target="../tags/tag150.xml"/><Relationship Id="rId10" Type="http://schemas.openxmlformats.org/officeDocument/2006/relationships/tags" Target="../tags/tag15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66.xml"/><Relationship Id="rId8" Type="http://schemas.openxmlformats.org/officeDocument/2006/relationships/tags" Target="../tags/tag165.xml"/><Relationship Id="rId7" Type="http://schemas.openxmlformats.org/officeDocument/2006/relationships/tags" Target="../tags/tag164.xml"/><Relationship Id="rId6" Type="http://schemas.openxmlformats.org/officeDocument/2006/relationships/tags" Target="../tags/tag163.xml"/><Relationship Id="rId5" Type="http://schemas.openxmlformats.org/officeDocument/2006/relationships/tags" Target="../tags/tag162.xml"/><Relationship Id="rId4" Type="http://schemas.openxmlformats.org/officeDocument/2006/relationships/tags" Target="../tags/tag161.xml"/><Relationship Id="rId3" Type="http://schemas.openxmlformats.org/officeDocument/2006/relationships/tags" Target="../tags/tag160.xml"/><Relationship Id="rId2" Type="http://schemas.openxmlformats.org/officeDocument/2006/relationships/tags" Target="../tags/tag159.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174.xml"/><Relationship Id="rId8" Type="http://schemas.openxmlformats.org/officeDocument/2006/relationships/tags" Target="../tags/tag173.xml"/><Relationship Id="rId7" Type="http://schemas.openxmlformats.org/officeDocument/2006/relationships/tags" Target="../tags/tag172.xml"/><Relationship Id="rId6" Type="http://schemas.openxmlformats.org/officeDocument/2006/relationships/tags" Target="../tags/tag171.xml"/><Relationship Id="rId5" Type="http://schemas.openxmlformats.org/officeDocument/2006/relationships/tags" Target="../tags/tag170.xml"/><Relationship Id="rId4" Type="http://schemas.openxmlformats.org/officeDocument/2006/relationships/tags" Target="../tags/tag169.xml"/><Relationship Id="rId3" Type="http://schemas.openxmlformats.org/officeDocument/2006/relationships/tags" Target="../tags/tag168.xml"/><Relationship Id="rId2" Type="http://schemas.openxmlformats.org/officeDocument/2006/relationships/tags" Target="../tags/tag167.xml"/><Relationship Id="rId10" Type="http://schemas.openxmlformats.org/officeDocument/2006/relationships/tags" Target="../tags/tag175.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7" Type="http://schemas.openxmlformats.org/officeDocument/2006/relationships/tags" Target="../tags/tag181.xml"/><Relationship Id="rId6" Type="http://schemas.openxmlformats.org/officeDocument/2006/relationships/tags" Target="../tags/tag180.xml"/><Relationship Id="rId5" Type="http://schemas.openxmlformats.org/officeDocument/2006/relationships/tags" Target="../tags/tag179.xml"/><Relationship Id="rId4" Type="http://schemas.openxmlformats.org/officeDocument/2006/relationships/tags" Target="../tags/tag178.xml"/><Relationship Id="rId3" Type="http://schemas.openxmlformats.org/officeDocument/2006/relationships/tags" Target="../tags/tag177.xml"/><Relationship Id="rId2" Type="http://schemas.openxmlformats.org/officeDocument/2006/relationships/tags" Target="../tags/tag176.xm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4" Type="http://schemas.openxmlformats.org/officeDocument/2006/relationships/tags" Target="../tags/tag188.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4" Type="http://schemas.openxmlformats.org/officeDocument/2006/relationships/tags" Target="../tags/tag190.xml"/><Relationship Id="rId3" Type="http://schemas.openxmlformats.org/officeDocument/2006/relationships/tags" Target="../tags/tag189.xml"/><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4" Type="http://schemas.openxmlformats.org/officeDocument/2006/relationships/tags" Target="../tags/tag19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9" Type="http://schemas.openxmlformats.org/officeDocument/2006/relationships/tags" Target="../tags/tag197.xml"/><Relationship Id="rId8" Type="http://schemas.openxmlformats.org/officeDocument/2006/relationships/tags" Target="../tags/tag196.xml"/><Relationship Id="rId7" Type="http://schemas.openxmlformats.org/officeDocument/2006/relationships/tags" Target="../tags/tag195.xml"/><Relationship Id="rId6" Type="http://schemas.openxmlformats.org/officeDocument/2006/relationships/tags" Target="../tags/tag194.xml"/><Relationship Id="rId5" Type="http://schemas.openxmlformats.org/officeDocument/2006/relationships/image" Target="../media/image5.png"/><Relationship Id="rId4" Type="http://schemas.openxmlformats.org/officeDocument/2006/relationships/tags" Target="../tags/tag193.xml"/><Relationship Id="rId3" Type="http://schemas.openxmlformats.org/officeDocument/2006/relationships/image" Target="../media/image4.png"/><Relationship Id="rId2" Type="http://schemas.openxmlformats.org/officeDocument/2006/relationships/tags" Target="../tags/tag192.xml"/><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9" Type="http://schemas.openxmlformats.org/officeDocument/2006/relationships/tags" Target="../tags/tag203.xml"/><Relationship Id="rId8" Type="http://schemas.openxmlformats.org/officeDocument/2006/relationships/tags" Target="../tags/tag202.xml"/><Relationship Id="rId7" Type="http://schemas.openxmlformats.org/officeDocument/2006/relationships/tags" Target="../tags/tag201.xml"/><Relationship Id="rId6" Type="http://schemas.openxmlformats.org/officeDocument/2006/relationships/image" Target="../media/image5.png"/><Relationship Id="rId5" Type="http://schemas.openxmlformats.org/officeDocument/2006/relationships/tags" Target="../tags/tag200.xml"/><Relationship Id="rId4" Type="http://schemas.openxmlformats.org/officeDocument/2006/relationships/image" Target="../media/image4.png"/><Relationship Id="rId3" Type="http://schemas.openxmlformats.org/officeDocument/2006/relationships/tags" Target="../tags/tag199.xml"/><Relationship Id="rId2" Type="http://schemas.openxmlformats.org/officeDocument/2006/relationships/tags" Target="../tags/tag198.xml"/><Relationship Id="rId11" Type="http://schemas.openxmlformats.org/officeDocument/2006/relationships/tags" Target="../tags/tag205.xml"/><Relationship Id="rId10" Type="http://schemas.openxmlformats.org/officeDocument/2006/relationships/tags" Target="../tags/tag204.xml"/><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9" Type="http://schemas.openxmlformats.org/officeDocument/2006/relationships/tags" Target="../tags/tag211.xml"/><Relationship Id="rId8" Type="http://schemas.openxmlformats.org/officeDocument/2006/relationships/tags" Target="../tags/tag210.xml"/><Relationship Id="rId7" Type="http://schemas.openxmlformats.org/officeDocument/2006/relationships/tags" Target="../tags/tag209.xml"/><Relationship Id="rId6" Type="http://schemas.openxmlformats.org/officeDocument/2006/relationships/image" Target="../media/image5.png"/><Relationship Id="rId5" Type="http://schemas.openxmlformats.org/officeDocument/2006/relationships/tags" Target="../tags/tag208.xml"/><Relationship Id="rId4" Type="http://schemas.openxmlformats.org/officeDocument/2006/relationships/image" Target="../media/image4.png"/><Relationship Id="rId3" Type="http://schemas.openxmlformats.org/officeDocument/2006/relationships/tags" Target="../tags/tag207.xml"/><Relationship Id="rId2" Type="http://schemas.openxmlformats.org/officeDocument/2006/relationships/tags" Target="../tags/tag206.xml"/><Relationship Id="rId12" Type="http://schemas.openxmlformats.org/officeDocument/2006/relationships/tags" Target="../tags/tag214.xml"/><Relationship Id="rId11" Type="http://schemas.openxmlformats.org/officeDocument/2006/relationships/tags" Target="../tags/tag213.xml"/><Relationship Id="rId10" Type="http://schemas.openxmlformats.org/officeDocument/2006/relationships/tags" Target="../tags/tag212.xml"/><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9" Type="http://schemas.openxmlformats.org/officeDocument/2006/relationships/tags" Target="../tags/tag220.xml"/><Relationship Id="rId8" Type="http://schemas.openxmlformats.org/officeDocument/2006/relationships/tags" Target="../tags/tag219.xml"/><Relationship Id="rId7" Type="http://schemas.openxmlformats.org/officeDocument/2006/relationships/tags" Target="../tags/tag218.xml"/><Relationship Id="rId6" Type="http://schemas.openxmlformats.org/officeDocument/2006/relationships/image" Target="../media/image5.png"/><Relationship Id="rId5" Type="http://schemas.openxmlformats.org/officeDocument/2006/relationships/tags" Target="../tags/tag217.xml"/><Relationship Id="rId4" Type="http://schemas.openxmlformats.org/officeDocument/2006/relationships/image" Target="../media/image4.png"/><Relationship Id="rId3" Type="http://schemas.openxmlformats.org/officeDocument/2006/relationships/tags" Target="../tags/tag216.xml"/><Relationship Id="rId2" Type="http://schemas.openxmlformats.org/officeDocument/2006/relationships/tags" Target="../tags/tag215.xml"/><Relationship Id="rId12" Type="http://schemas.openxmlformats.org/officeDocument/2006/relationships/tags" Target="../tags/tag223.xml"/><Relationship Id="rId11" Type="http://schemas.openxmlformats.org/officeDocument/2006/relationships/tags" Target="../tags/tag222.xml"/><Relationship Id="rId10" Type="http://schemas.openxmlformats.org/officeDocument/2006/relationships/tags" Target="../tags/tag221.xml"/><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9" Type="http://schemas.openxmlformats.org/officeDocument/2006/relationships/tags" Target="../tags/tag229.xml"/><Relationship Id="rId8" Type="http://schemas.openxmlformats.org/officeDocument/2006/relationships/tags" Target="../tags/tag228.xml"/><Relationship Id="rId7" Type="http://schemas.openxmlformats.org/officeDocument/2006/relationships/tags" Target="../tags/tag227.xml"/><Relationship Id="rId6" Type="http://schemas.openxmlformats.org/officeDocument/2006/relationships/image" Target="../media/image5.png"/><Relationship Id="rId5" Type="http://schemas.openxmlformats.org/officeDocument/2006/relationships/tags" Target="../tags/tag226.xml"/><Relationship Id="rId4" Type="http://schemas.openxmlformats.org/officeDocument/2006/relationships/image" Target="../media/image4.png"/><Relationship Id="rId3" Type="http://schemas.openxmlformats.org/officeDocument/2006/relationships/tags" Target="../tags/tag225.xml"/><Relationship Id="rId2" Type="http://schemas.openxmlformats.org/officeDocument/2006/relationships/tags" Target="../tags/tag224.xml"/><Relationship Id="rId12" Type="http://schemas.openxmlformats.org/officeDocument/2006/relationships/tags" Target="../tags/tag232.xml"/><Relationship Id="rId11" Type="http://schemas.openxmlformats.org/officeDocument/2006/relationships/tags" Target="../tags/tag231.xml"/><Relationship Id="rId10" Type="http://schemas.openxmlformats.org/officeDocument/2006/relationships/tags" Target="../tags/tag230.xml"/><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9" Type="http://schemas.openxmlformats.org/officeDocument/2006/relationships/tags" Target="../tags/tag238.xml"/><Relationship Id="rId8" Type="http://schemas.openxmlformats.org/officeDocument/2006/relationships/tags" Target="../tags/tag237.xml"/><Relationship Id="rId7" Type="http://schemas.openxmlformats.org/officeDocument/2006/relationships/tags" Target="../tags/tag236.xml"/><Relationship Id="rId6" Type="http://schemas.openxmlformats.org/officeDocument/2006/relationships/image" Target="../media/image5.png"/><Relationship Id="rId5" Type="http://schemas.openxmlformats.org/officeDocument/2006/relationships/tags" Target="../tags/tag235.xml"/><Relationship Id="rId4" Type="http://schemas.openxmlformats.org/officeDocument/2006/relationships/image" Target="../media/image7.png"/><Relationship Id="rId3" Type="http://schemas.openxmlformats.org/officeDocument/2006/relationships/tags" Target="../tags/tag234.xml"/><Relationship Id="rId2" Type="http://schemas.openxmlformats.org/officeDocument/2006/relationships/tags" Target="../tags/tag233.xml"/><Relationship Id="rId14" Type="http://schemas.openxmlformats.org/officeDocument/2006/relationships/tags" Target="../tags/tag243.xml"/><Relationship Id="rId13" Type="http://schemas.openxmlformats.org/officeDocument/2006/relationships/tags" Target="../tags/tag242.xml"/><Relationship Id="rId12" Type="http://schemas.openxmlformats.org/officeDocument/2006/relationships/tags" Target="../tags/tag241.xml"/><Relationship Id="rId11" Type="http://schemas.openxmlformats.org/officeDocument/2006/relationships/tags" Target="../tags/tag240.xml"/><Relationship Id="rId10" Type="http://schemas.openxmlformats.org/officeDocument/2006/relationships/tags" Target="../tags/tag239.xml"/><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9" Type="http://schemas.openxmlformats.org/officeDocument/2006/relationships/tags" Target="../tags/tag249.xml"/><Relationship Id="rId8" Type="http://schemas.openxmlformats.org/officeDocument/2006/relationships/tags" Target="../tags/tag248.xml"/><Relationship Id="rId7" Type="http://schemas.openxmlformats.org/officeDocument/2006/relationships/tags" Target="../tags/tag247.xml"/><Relationship Id="rId6" Type="http://schemas.openxmlformats.org/officeDocument/2006/relationships/image" Target="../media/image9.png"/><Relationship Id="rId5" Type="http://schemas.openxmlformats.org/officeDocument/2006/relationships/tags" Target="../tags/tag246.xml"/><Relationship Id="rId4" Type="http://schemas.openxmlformats.org/officeDocument/2006/relationships/image" Target="../media/image8.png"/><Relationship Id="rId3" Type="http://schemas.openxmlformats.org/officeDocument/2006/relationships/tags" Target="../tags/tag245.xml"/><Relationship Id="rId2" Type="http://schemas.openxmlformats.org/officeDocument/2006/relationships/tags" Target="../tags/tag244.xml"/><Relationship Id="rId11" Type="http://schemas.openxmlformats.org/officeDocument/2006/relationships/tags" Target="../tags/tag251.xml"/><Relationship Id="rId10" Type="http://schemas.openxmlformats.org/officeDocument/2006/relationships/tags" Target="../tags/tag250.xml"/><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a:t>单击此处编辑标题</a:t>
            </a:r>
            <a:endParaRPr lang="zh-CN" altLang="en-US"/>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smtClean="0"/>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custDataLst>
              <p:tags r:id="rId2"/>
            </p:custDataLst>
          </p:nvPr>
        </p:nvSpPr>
        <p:spPr>
          <a:xfrm>
            <a:off x="274320" y="321260"/>
            <a:ext cx="11683455" cy="3930530"/>
          </a:xfrm>
          <a:prstGeom prst="rect">
            <a:avLst/>
          </a:prstGeom>
          <a:solidFill>
            <a:schemeClr val="tx2">
              <a:lumMod val="1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highlight>
                <a:srgbClr val="1171F1"/>
              </a:highlight>
            </a:endParaRPr>
          </a:p>
        </p:txBody>
      </p:sp>
      <p:sp>
        <p:nvSpPr>
          <p:cNvPr id="8" name="任意形状 8"/>
          <p:cNvSpPr/>
          <p:nvPr userDrawn="1">
            <p:custDataLst>
              <p:tags r:id="rId3"/>
            </p:custDataLst>
          </p:nvPr>
        </p:nvSpPr>
        <p:spPr>
          <a:xfrm>
            <a:off x="9490237" y="321259"/>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0"/>
                </a:schemeClr>
              </a:gs>
              <a:gs pos="100000">
                <a:schemeClr val="bg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9" name="任意形状 9"/>
          <p:cNvSpPr/>
          <p:nvPr userDrawn="1">
            <p:custDataLst>
              <p:tags r:id="rId4"/>
            </p:custDataLst>
          </p:nvPr>
        </p:nvSpPr>
        <p:spPr>
          <a:xfrm rot="10800000">
            <a:off x="261015" y="2411670"/>
            <a:ext cx="1887415" cy="184012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bg2">
                  <a:alpha val="5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10" name="矩形 9"/>
          <p:cNvSpPr/>
          <p:nvPr userDrawn="1">
            <p:custDataLst>
              <p:tags r:id="rId5"/>
            </p:custDataLst>
          </p:nvPr>
        </p:nvSpPr>
        <p:spPr>
          <a:xfrm>
            <a:off x="9471025" y="6254750"/>
            <a:ext cx="1800225" cy="76201"/>
          </a:xfrm>
          <a:prstGeom prst="rect">
            <a:avLst/>
          </a:prstGeom>
          <a:solidFill>
            <a:schemeClr val="bg2">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custDataLst>
              <p:tags r:id="rId6"/>
            </p:custDataLst>
          </p:nvPr>
        </p:nvSpPr>
        <p:spPr>
          <a:xfrm flipV="1">
            <a:off x="750570" y="6305550"/>
            <a:ext cx="715645" cy="76201"/>
          </a:xfrm>
          <a:prstGeom prst="rect">
            <a:avLst/>
          </a:prstGeom>
          <a:solidFill>
            <a:schemeClr val="bg2">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userDrawn="1">
            <p:custDataLst>
              <p:tags r:id="rId7"/>
            </p:custDataLst>
          </p:nvPr>
        </p:nvSpPr>
        <p:spPr>
          <a:xfrm>
            <a:off x="1555115" y="6306820"/>
            <a:ext cx="88900" cy="76201"/>
          </a:xfrm>
          <a:prstGeom prst="rect">
            <a:avLst/>
          </a:prstGeom>
          <a:solidFill>
            <a:schemeClr val="bg2">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userDrawn="1">
            <p:custDataLst>
              <p:tags r:id="rId8"/>
            </p:custDataLst>
          </p:nvPr>
        </p:nvSpPr>
        <p:spPr>
          <a:xfrm>
            <a:off x="1731010" y="6306820"/>
            <a:ext cx="253365" cy="76201"/>
          </a:xfrm>
          <a:prstGeom prst="rect">
            <a:avLst/>
          </a:prstGeom>
          <a:solidFill>
            <a:schemeClr val="bg2">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日期占位符 15"/>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0"/>
            </p:custDataLst>
          </p:nvPr>
        </p:nvSpPr>
        <p:spPr/>
        <p:txBody>
          <a:bodyPr/>
          <a:lstStyle/>
          <a:p>
            <a:endParaRPr lang="zh-CN" altLang="en-US"/>
          </a:p>
        </p:txBody>
      </p:sp>
      <p:sp>
        <p:nvSpPr>
          <p:cNvPr id="18" name="灯片编号占位符 17"/>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ctrTitle" hasCustomPrompt="1"/>
            <p:custDataLst>
              <p:tags r:id="rId12"/>
            </p:custDataLst>
          </p:nvPr>
        </p:nvSpPr>
        <p:spPr>
          <a:xfrm>
            <a:off x="883644" y="809127"/>
            <a:ext cx="9144000" cy="1896745"/>
          </a:xfrm>
        </p:spPr>
        <p:txBody>
          <a:bodyPr lIns="91440" tIns="45720" rIns="91440" bIns="0" anchor="b" anchorCtr="0">
            <a:normAutofit/>
          </a:bodyPr>
          <a:lstStyle>
            <a:lvl1pPr algn="l">
              <a:defRPr sz="6600" b="1" spc="600" baseline="0">
                <a:latin typeface="Arial" panose="020B0604020202020204" pitchFamily="34" charset="0"/>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13"/>
            </p:custDataLst>
          </p:nvPr>
        </p:nvSpPr>
        <p:spPr>
          <a:xfrm>
            <a:off x="883643" y="3017520"/>
            <a:ext cx="9144000" cy="890270"/>
          </a:xfrm>
        </p:spPr>
        <p:txBody>
          <a:bodyPr lIns="91440" tIns="0" rIns="91440" bIns="45720">
            <a:normAutofit/>
          </a:bodyPr>
          <a:lstStyle>
            <a:lvl1pPr marL="0" indent="0" algn="l" eaLnBrk="1" fontAlgn="auto" latinLnBrk="0" hangingPunct="1">
              <a:lnSpc>
                <a:spcPct val="100000"/>
              </a:lnSpc>
              <a:buNone/>
              <a:defRPr sz="2400" u="none" strike="noStrike" kern="1200" cap="none" spc="200" normalizeH="0" baseline="0">
                <a:solidFill>
                  <a:schemeClr val="tx1">
                    <a:lumMod val="85000"/>
                    <a:lumOff val="15000"/>
                  </a:schemeClr>
                </a:solidFill>
                <a:uFillTx/>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5" name="文本占位符 4"/>
          <p:cNvSpPr>
            <a:spLocks noGrp="1"/>
          </p:cNvSpPr>
          <p:nvPr>
            <p:ph type="body" sz="quarter" idx="13" hasCustomPrompt="1"/>
            <p:custDataLst>
              <p:tags r:id="rId14"/>
            </p:custDataLst>
          </p:nvPr>
        </p:nvSpPr>
        <p:spPr>
          <a:xfrm>
            <a:off x="883644" y="5050433"/>
            <a:ext cx="3365430" cy="579657"/>
          </a:xfrm>
        </p:spPr>
        <p:txBody>
          <a:bodyPr lIns="91440" tIns="45720" rIns="91440" bIns="45720">
            <a:normAutofit/>
          </a:bodyPr>
          <a:lstStyle>
            <a:lvl1pPr marL="0" indent="0">
              <a:buNone/>
              <a:defRPr sz="2400" baseline="0">
                <a:solidFill>
                  <a:schemeClr val="accent1"/>
                </a:solidFill>
                <a:latin typeface="Arial" panose="020B0604020202020204" pitchFamily="34" charset="0"/>
              </a:defRPr>
            </a:lvl1pPr>
          </a:lstStyle>
          <a:p>
            <a:pPr lvl="0"/>
            <a:r>
              <a:rPr lang="zh-CN" altLang="en-US"/>
              <a:t>编辑文本</a:t>
            </a:r>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4" name="矩形 13"/>
          <p:cNvSpPr/>
          <p:nvPr userDrawn="1">
            <p:custDataLst>
              <p:tags r:id="rId2"/>
            </p:custDataLst>
          </p:nvPr>
        </p:nvSpPr>
        <p:spPr>
          <a:xfrm>
            <a:off x="0" y="6474460"/>
            <a:ext cx="12192000" cy="383540"/>
          </a:xfrm>
          <a:prstGeom prst="rect">
            <a:avLst/>
          </a:prstGeom>
          <a:solidFill>
            <a:schemeClr val="tx2">
              <a:lumMod val="1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highlight>
                <a:srgbClr val="1171F1"/>
              </a:highlight>
            </a:endParaRPr>
          </a:p>
        </p:txBody>
      </p:sp>
      <p:sp>
        <p:nvSpPr>
          <p:cNvPr id="2" name="标题 1"/>
          <p:cNvSpPr>
            <a:spLocks noGrp="1"/>
          </p:cNvSpPr>
          <p:nvPr>
            <p:ph type="title" hasCustomPrompt="1"/>
            <p:custDataLst>
              <p:tags r:id="rId3"/>
            </p:custDataLst>
          </p:nvPr>
        </p:nvSpPr>
        <p:spPr>
          <a:xfrm>
            <a:off x="4676775" y="2059757"/>
            <a:ext cx="6243774" cy="922021"/>
          </a:xfrm>
        </p:spPr>
        <p:txBody>
          <a:bodyPr lIns="91440" tIns="45720" rIns="91440" bIns="0" anchor="b" anchorCtr="0">
            <a:normAutofit/>
          </a:bodyPr>
          <a:lstStyle>
            <a:lvl1pPr>
              <a:defRPr sz="5400" u="none" strike="noStrike" kern="1200" cap="none" spc="300" normalizeH="0" baseline="0">
                <a:solidFill>
                  <a:schemeClr val="accent1"/>
                </a:solidFill>
                <a:uFillTx/>
                <a:latin typeface="Arial" panose="020B0604020202020204" pitchFamily="34" charset="0"/>
                <a:ea typeface="微软雅黑" panose="020B0503020204020204" charset="-122"/>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4"/>
            </p:custDataLst>
          </p:nvPr>
        </p:nvSpPr>
        <p:spPr>
          <a:xfrm>
            <a:off x="4676775" y="3102596"/>
            <a:ext cx="6243774" cy="1401006"/>
          </a:xfrm>
        </p:spPr>
        <p:txBody>
          <a:bodyPr lIns="91440" tIns="0" rIns="91440" bIns="45720">
            <a:normAutofit/>
          </a:bodyPr>
          <a:lstStyle>
            <a:lvl1pPr marL="0" indent="0" eaLnBrk="1" fontAlgn="auto" latinLnBrk="0" hangingPunct="1">
              <a:buNone/>
              <a:defRPr kumimoji="0" lang="zh-CN" altLang="en-US" sz="18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6"/>
            </p:custDataLst>
          </p:nvPr>
        </p:nvSpPr>
        <p:spPr/>
        <p:txBody>
          <a:bodyPr/>
          <a:lstStyle/>
          <a:p>
            <a:endParaRPr lang="zh-CN" altLang="en-US"/>
          </a:p>
        </p:txBody>
      </p:sp>
      <p:sp>
        <p:nvSpPr>
          <p:cNvPr id="6" name="灯片编号占位符 5"/>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微软雅黑" panose="020B0503020204020204" charset="-122"/>
              </a:defRPr>
            </a:lvl1pPr>
            <a:lvl2pPr>
              <a:defRPr sz="1600" baseline="0">
                <a:solidFill>
                  <a:schemeClr val="tx1">
                    <a:lumMod val="85000"/>
                    <a:lumOff val="15000"/>
                  </a:schemeClr>
                </a:solidFill>
                <a:latin typeface="Arial" panose="020B0604020202020204" pitchFamily="34" charset="0"/>
                <a:ea typeface="微软雅黑" panose="020B0503020204020204" charset="-122"/>
              </a:defRPr>
            </a:lvl2pPr>
            <a:lvl3pPr>
              <a:defRPr sz="1600" baseline="0">
                <a:solidFill>
                  <a:schemeClr val="tx1">
                    <a:lumMod val="85000"/>
                    <a:lumOff val="15000"/>
                  </a:schemeClr>
                </a:solidFill>
                <a:latin typeface="Arial" panose="020B0604020202020204" pitchFamily="34" charset="0"/>
                <a:ea typeface="微软雅黑" panose="020B0503020204020204" charset="-122"/>
              </a:defRPr>
            </a:lvl3pPr>
            <a:lvl4pPr>
              <a:defRPr sz="1600" baseline="0">
                <a:solidFill>
                  <a:schemeClr val="tx1">
                    <a:lumMod val="85000"/>
                    <a:lumOff val="15000"/>
                  </a:schemeClr>
                </a:solidFill>
                <a:latin typeface="Arial" panose="020B0604020202020204" pitchFamily="34" charset="0"/>
                <a:ea typeface="微软雅黑" panose="020B0503020204020204" charset="-122"/>
              </a:defRPr>
            </a:lvl4pPr>
            <a:lvl5pPr>
              <a:defRPr sz="16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baseline="0">
                <a:latin typeface="Arial" panose="020B0604020202020204" pitchFamily="34" charset="0"/>
              </a:defRPr>
            </a:lvl1pPr>
            <a:lvl2pPr>
              <a:defRPr baseline="0">
                <a:latin typeface="Arial" panose="020B0604020202020204" pitchFamily="34" charset="0"/>
              </a:defRPr>
            </a:lvl2pPr>
            <a:lvl3pPr>
              <a:defRPr baseline="0">
                <a:latin typeface="Arial" panose="020B0604020202020204" pitchFamily="34" charset="0"/>
              </a:defRPr>
            </a:lvl3pPr>
            <a:lvl4pPr>
              <a:defRPr baseline="0">
                <a:latin typeface="Arial" panose="020B0604020202020204" pitchFamily="34" charset="0"/>
              </a:defRPr>
            </a:lvl4pPr>
            <a:lvl5pPr>
              <a:defRPr baseline="0">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6" name="矩形 5"/>
          <p:cNvSpPr/>
          <p:nvPr userDrawn="1">
            <p:custDataLst>
              <p:tags r:id="rId2"/>
            </p:custDataLst>
          </p:nvPr>
        </p:nvSpPr>
        <p:spPr>
          <a:xfrm>
            <a:off x="262255" y="318135"/>
            <a:ext cx="11683365" cy="5634990"/>
          </a:xfrm>
          <a:prstGeom prst="rect">
            <a:avLst/>
          </a:prstGeom>
          <a:solidFill>
            <a:schemeClr val="tx2">
              <a:lumMod val="10000"/>
              <a:alpha val="8000"/>
            </a:schemeClr>
          </a:solidFill>
          <a:ln w="28575"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highlight>
                <a:srgbClr val="1171F1"/>
              </a:highlight>
            </a:endParaRPr>
          </a:p>
        </p:txBody>
      </p:sp>
      <p:sp>
        <p:nvSpPr>
          <p:cNvPr id="9" name="矩形 8"/>
          <p:cNvSpPr/>
          <p:nvPr userDrawn="1">
            <p:custDataLst>
              <p:tags r:id="rId3"/>
            </p:custDataLst>
          </p:nvPr>
        </p:nvSpPr>
        <p:spPr>
          <a:xfrm>
            <a:off x="1422400" y="4064000"/>
            <a:ext cx="5283200" cy="12700"/>
          </a:xfrm>
          <a:prstGeom prst="rect">
            <a:avLst/>
          </a:prstGeom>
          <a:solidFill>
            <a:schemeClr val="accent1">
              <a:lumMod val="5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形状 8"/>
          <p:cNvSpPr/>
          <p:nvPr userDrawn="1">
            <p:custDataLst>
              <p:tags r:id="rId4"/>
            </p:custDataLst>
          </p:nvPr>
        </p:nvSpPr>
        <p:spPr>
          <a:xfrm>
            <a:off x="9480712" y="313004"/>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0"/>
                </a:schemeClr>
              </a:gs>
              <a:gs pos="100000">
                <a:schemeClr val="bg2">
                  <a:alpha val="5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8" name="任意形状 9"/>
          <p:cNvSpPr/>
          <p:nvPr userDrawn="1">
            <p:custDataLst>
              <p:tags r:id="rId5"/>
            </p:custDataLst>
          </p:nvPr>
        </p:nvSpPr>
        <p:spPr>
          <a:xfrm rot="10800000">
            <a:off x="261015" y="4113028"/>
            <a:ext cx="1887415" cy="184012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bg2">
                  <a:alpha val="5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2" name="标题 1"/>
          <p:cNvSpPr>
            <a:spLocks noGrp="1"/>
          </p:cNvSpPr>
          <p:nvPr>
            <p:ph type="title" hasCustomPrompt="1"/>
            <p:custDataLst>
              <p:tags r:id="rId6"/>
            </p:custDataLst>
          </p:nvPr>
        </p:nvSpPr>
        <p:spPr>
          <a:xfrm>
            <a:off x="1320799" y="2376714"/>
            <a:ext cx="6653601" cy="1607337"/>
          </a:xfrm>
        </p:spPr>
        <p:txBody>
          <a:bodyPr vert="horz" lIns="91440" tIns="45720" rIns="91440" bIns="0" rtlCol="0" anchor="b" anchorCtr="0">
            <a:normAutofit/>
          </a:bodyPr>
          <a:lstStyle>
            <a:lvl1pPr marL="0" marR="0" algn="l" defTabSz="914400" rtl="0" eaLnBrk="1" fontAlgn="auto" latinLnBrk="0" hangingPunct="1">
              <a:lnSpc>
                <a:spcPct val="100000"/>
              </a:lnSpc>
              <a:buNone/>
              <a:defRPr kumimoji="0" lang="zh-CN" altLang="en-US" sz="9600" b="1" i="0" u="none" strike="noStrike" kern="1200" cap="none" spc="600" normalizeH="0" baseline="0" noProof="1">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编辑标题</a:t>
            </a:r>
            <a:endParaRPr>
              <a:sym typeface="+mn-ea"/>
            </a:endParaRPr>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normAutofit/>
          </a:bodyPr>
          <a:lstStyle>
            <a:lvl1pPr>
              <a:defRPr baseline="0">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92800" y="304200"/>
            <a:ext cx="11606400" cy="62496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3"/>
            </p:custDataLst>
          </p:nvPr>
        </p:nvSpPr>
        <p:spPr>
          <a:xfrm>
            <a:off x="1281600" y="1249200"/>
            <a:ext cx="9626400" cy="723600"/>
          </a:xfrm>
        </p:spPr>
        <p:txBody>
          <a:bodyPr anchor="ctr">
            <a:normAutofit/>
          </a:bodyPr>
          <a:lstStyle>
            <a:lvl1pPr>
              <a:defRPr sz="3200" baseline="0">
                <a:solidFill>
                  <a:schemeClr val="accent1"/>
                </a:solidFill>
                <a:latin typeface="Arial" panose="020B0604020202020204" pitchFamily="34" charset="0"/>
                <a:ea typeface="微软雅黑" panose="020B0503020204020204" charset="-122"/>
              </a:defRPr>
            </a:lvl1pPr>
          </a:lstStyle>
          <a:p>
            <a:r>
              <a:rPr lang="zh-CN" altLang="en-US"/>
              <a:t>单击此处编辑标题</a:t>
            </a:r>
            <a:endParaRPr lang="zh-CN" altLang="en-US"/>
          </a:p>
        </p:txBody>
      </p:sp>
      <p:sp>
        <p:nvSpPr>
          <p:cNvPr id="7" name="内容占位符 6"/>
          <p:cNvSpPr>
            <a:spLocks noGrp="1"/>
          </p:cNvSpPr>
          <p:nvPr>
            <p:ph sz="quarter" idx="13"/>
            <p:custDataLst>
              <p:tags r:id="rId4"/>
            </p:custDataLst>
          </p:nvPr>
        </p:nvSpPr>
        <p:spPr>
          <a:xfrm>
            <a:off x="1281113" y="2163600"/>
            <a:ext cx="9626600" cy="34452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823460" cy="6866255"/>
          </a:xfrm>
          <a:prstGeom prst="rect">
            <a:avLst/>
          </a:prstGeom>
          <a:solidFill>
            <a:schemeClr val="tx2">
              <a:lumMod val="10000"/>
              <a:alpha val="8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6" name="任意形状 8"/>
          <p:cNvSpPr/>
          <p:nvPr userDrawn="1">
            <p:custDataLst>
              <p:tags r:id="rId3"/>
            </p:custDataLst>
          </p:nvPr>
        </p:nvSpPr>
        <p:spPr>
          <a:xfrm rot="16200000">
            <a:off x="-21591" y="21328"/>
            <a:ext cx="1741805" cy="1698625"/>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40000"/>
                </a:schemeClr>
              </a:gs>
              <a:gs pos="100000">
                <a:schemeClr val="bg2">
                  <a:alpha val="10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10" name="任意形状 9"/>
          <p:cNvSpPr/>
          <p:nvPr userDrawn="1">
            <p:custDataLst>
              <p:tags r:id="rId4"/>
            </p:custDataLst>
          </p:nvPr>
        </p:nvSpPr>
        <p:spPr>
          <a:xfrm rot="10800000">
            <a:off x="0" y="5905547"/>
            <a:ext cx="976630" cy="95250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40000"/>
                </a:schemeClr>
              </a:gs>
              <a:gs pos="100000">
                <a:schemeClr val="bg2">
                  <a:alpha val="10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2" name="标题 1"/>
          <p:cNvSpPr>
            <a:spLocks noGrp="1"/>
          </p:cNvSpPr>
          <p:nvPr>
            <p:ph type="title" hasCustomPrompt="1"/>
            <p:custDataLst>
              <p:tags r:id="rId5"/>
            </p:custDataLst>
          </p:nvPr>
        </p:nvSpPr>
        <p:spPr>
          <a:xfrm>
            <a:off x="583200" y="770400"/>
            <a:ext cx="3960000" cy="882000"/>
          </a:xfrm>
        </p:spPr>
        <p:txBody>
          <a:bodyPr anchor="ctr">
            <a:normAutofit/>
          </a:bodyPr>
          <a:lstStyle>
            <a:lvl1pPr>
              <a:defRPr sz="3600" baseline="0">
                <a:solidFill>
                  <a:schemeClr val="accent1"/>
                </a:solidFill>
                <a:latin typeface="Arial" panose="020B0604020202020204" pitchFamily="34" charset="0"/>
                <a:ea typeface="微软雅黑" panose="020B0503020204020204" charset="-122"/>
              </a:defRPr>
            </a:lvl1pPr>
          </a:lstStyle>
          <a:p>
            <a:r>
              <a:rPr lang="zh-CN" altLang="en-US"/>
              <a:t>单击编辑标题</a:t>
            </a:r>
            <a:endParaRPr lang="zh-CN" altLang="en-US"/>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9"/>
            </p:custDataLst>
          </p:nvPr>
        </p:nvSpPr>
        <p:spPr>
          <a:xfrm>
            <a:off x="586800" y="1764000"/>
            <a:ext cx="3956400" cy="40932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10"/>
            </p:custDataLst>
          </p:nvPr>
        </p:nvSpPr>
        <p:spPr>
          <a:xfrm>
            <a:off x="5101200" y="769938"/>
            <a:ext cx="6480000" cy="5087937"/>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635" y="-10160"/>
            <a:ext cx="12192000" cy="2663825"/>
          </a:xfrm>
          <a:prstGeom prst="rect">
            <a:avLst/>
          </a:prstGeom>
          <a:solidFill>
            <a:schemeClr val="tx2">
              <a:lumMod val="10000"/>
              <a:alpha val="8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8" name="任意形状 9"/>
          <p:cNvSpPr/>
          <p:nvPr userDrawn="1">
            <p:custDataLst>
              <p:tags r:id="rId3"/>
            </p:custDataLst>
          </p:nvPr>
        </p:nvSpPr>
        <p:spPr>
          <a:xfrm rot="16200000">
            <a:off x="-15208" y="5080"/>
            <a:ext cx="1243965" cy="1213485"/>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20000"/>
                </a:schemeClr>
              </a:gs>
              <a:gs pos="100000">
                <a:schemeClr val="bg2">
                  <a:alpha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6" name="任意形状 8"/>
          <p:cNvSpPr/>
          <p:nvPr userDrawn="1">
            <p:custDataLst>
              <p:tags r:id="rId4"/>
            </p:custDataLst>
          </p:nvPr>
        </p:nvSpPr>
        <p:spPr>
          <a:xfrm>
            <a:off x="10349230" y="-9939"/>
            <a:ext cx="1847215" cy="1801495"/>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40000"/>
                </a:schemeClr>
              </a:gs>
              <a:gs pos="100000">
                <a:schemeClr val="bg2">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2" name="标题 1"/>
          <p:cNvSpPr>
            <a:spLocks noGrp="1"/>
          </p:cNvSpPr>
          <p:nvPr>
            <p:ph type="title"/>
            <p:custDataLst>
              <p:tags r:id="rId5"/>
            </p:custDataLst>
          </p:nvPr>
        </p:nvSpPr>
        <p:spPr>
          <a:xfrm>
            <a:off x="612000" y="781200"/>
            <a:ext cx="10976400" cy="626400"/>
          </a:xfrm>
        </p:spPr>
        <p:txBody>
          <a:bodyPr anchor="ctr">
            <a:normAutofit/>
          </a:bodyPr>
          <a:lstStyle>
            <a:lvl1pPr algn="ctr">
              <a:defRPr sz="3600" baseline="0">
                <a:solidFill>
                  <a:schemeClr val="accent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9"/>
            </p:custDataLst>
          </p:nvPr>
        </p:nvSpPr>
        <p:spPr>
          <a:xfrm>
            <a:off x="612000" y="1659600"/>
            <a:ext cx="10975975" cy="828000"/>
          </a:xfrm>
        </p:spPr>
        <p:txBody>
          <a:bodyPr/>
          <a:lstStyle>
            <a:lvl1pPr algn="ct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
        <p:nvSpPr>
          <p:cNvPr id="9" name="内容占位符 8"/>
          <p:cNvSpPr>
            <a:spLocks noGrp="1"/>
          </p:cNvSpPr>
          <p:nvPr>
            <p:ph sz="quarter" idx="14"/>
            <p:custDataLst>
              <p:tags r:id="rId10"/>
            </p:custDataLst>
          </p:nvPr>
        </p:nvSpPr>
        <p:spPr>
          <a:xfrm>
            <a:off x="612775" y="2808000"/>
            <a:ext cx="10965600" cy="34308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3810" y="5026661"/>
            <a:ext cx="12192000" cy="1828799"/>
          </a:xfrm>
          <a:prstGeom prst="rect">
            <a:avLst/>
          </a:prstGeom>
          <a:solidFill>
            <a:schemeClr val="tx2">
              <a:lumMod val="10000"/>
              <a:alpha val="8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10" name="任意形状 9"/>
          <p:cNvSpPr/>
          <p:nvPr userDrawn="1">
            <p:custDataLst>
              <p:tags r:id="rId3"/>
            </p:custDataLst>
          </p:nvPr>
        </p:nvSpPr>
        <p:spPr>
          <a:xfrm rot="10800000">
            <a:off x="0" y="5902960"/>
            <a:ext cx="976630" cy="95250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tx2">
                  <a:lumMod val="95000"/>
                  <a:alpha val="20000"/>
                </a:schemeClr>
              </a:gs>
              <a:gs pos="100000">
                <a:schemeClr val="bg2">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a:highlight>
                <a:srgbClr val="1171F1"/>
              </a:highlight>
            </a:endParaRPr>
          </a:p>
        </p:txBody>
      </p:sp>
      <p:sp>
        <p:nvSpPr>
          <p:cNvPr id="2" name="标题 1"/>
          <p:cNvSpPr>
            <a:spLocks noGrp="1"/>
          </p:cNvSpPr>
          <p:nvPr>
            <p:ph type="title"/>
            <p:custDataLst>
              <p:tags r:id="rId4"/>
            </p:custDataLst>
          </p:nvPr>
        </p:nvSpPr>
        <p:spPr>
          <a:xfrm>
            <a:off x="604800" y="669600"/>
            <a:ext cx="10976400" cy="565200"/>
          </a:xfrm>
        </p:spPr>
        <p:txBody>
          <a:bodyPr anchor="ctr">
            <a:normAutofit/>
          </a:bodyPr>
          <a:lstStyle>
            <a:lvl1pPr algn="ctr">
              <a:defRPr sz="3200" baseline="0">
                <a:solidFill>
                  <a:schemeClr val="accent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8"/>
            </p:custDataLst>
          </p:nvPr>
        </p:nvSpPr>
        <p:spPr>
          <a:xfrm>
            <a:off x="604837" y="1681200"/>
            <a:ext cx="10990800" cy="32112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文本占位符 8"/>
          <p:cNvSpPr>
            <a:spLocks noGrp="1"/>
          </p:cNvSpPr>
          <p:nvPr>
            <p:ph type="body" sz="quarter" idx="14"/>
            <p:custDataLst>
              <p:tags r:id="rId9"/>
            </p:custDataLst>
          </p:nvPr>
        </p:nvSpPr>
        <p:spPr>
          <a:xfrm>
            <a:off x="594000" y="5180400"/>
            <a:ext cx="11001600" cy="10116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12192000" cy="914400"/>
          </a:xfrm>
          <a:prstGeom prst="rect">
            <a:avLst/>
          </a:prstGeom>
          <a:solidFill>
            <a:schemeClr val="tx2">
              <a:lumMod val="10000"/>
              <a:alpha val="8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579755" y="237490"/>
            <a:ext cx="11031220" cy="506730"/>
          </a:xfrm>
        </p:spPr>
        <p:txBody>
          <a:bodyPr wrap="none">
            <a:noAutofit/>
          </a:bodyPr>
          <a:lstStyle>
            <a:lvl1pPr algn="l">
              <a:defRPr sz="2800" baseline="0">
                <a:solidFill>
                  <a:schemeClr val="accent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1" name="文本占位符 10"/>
          <p:cNvSpPr>
            <a:spLocks noGrp="1"/>
          </p:cNvSpPr>
          <p:nvPr>
            <p:ph type="body" sz="quarter" idx="15"/>
            <p:custDataLst>
              <p:tags r:id="rId9"/>
            </p:custDataLst>
          </p:nvPr>
        </p:nvSpPr>
        <p:spPr>
          <a:xfrm>
            <a:off x="572400" y="4816800"/>
            <a:ext cx="53424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
        <p:nvSpPr>
          <p:cNvPr id="13" name="文本占位符 12"/>
          <p:cNvSpPr>
            <a:spLocks noGrp="1"/>
          </p:cNvSpPr>
          <p:nvPr>
            <p:ph type="body" sz="quarter" idx="16"/>
            <p:custDataLst>
              <p:tags r:id="rId10"/>
            </p:custDataLst>
          </p:nvPr>
        </p:nvSpPr>
        <p:spPr>
          <a:xfrm>
            <a:off x="6253200" y="4813200"/>
            <a:ext cx="53676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959224"/>
            <a:ext cx="12192000" cy="4939553"/>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hasCustomPrompt="1"/>
            <p:custDataLst>
              <p:tags r:id="rId3"/>
            </p:custDataLst>
          </p:nvPr>
        </p:nvSpPr>
        <p:spPr>
          <a:xfrm>
            <a:off x="1522800" y="1339200"/>
            <a:ext cx="9144000" cy="2386800"/>
          </a:xfrm>
        </p:spPr>
        <p:txBody>
          <a:bodyPr anchor="b">
            <a:normAutofit/>
          </a:bodyPr>
          <a:lstStyle>
            <a:lvl1pPr algn="ctr">
              <a:defRPr sz="6000" baseline="0">
                <a:solidFill>
                  <a:schemeClr val="accent1"/>
                </a:solidFill>
                <a:latin typeface="Arial" panose="020B0604020202020204" pitchFamily="34" charset="0"/>
                <a:ea typeface="微软雅黑" panose="020B0503020204020204" charset="-122"/>
              </a:defRPr>
            </a:lvl1pPr>
          </a:lstStyle>
          <a:p>
            <a:r>
              <a:rPr lang="zh-CN" altLang="en-US"/>
              <a:t>单击此处编辑标题</a:t>
            </a:r>
            <a:endParaRPr lang="zh-CN" altLang="en-US"/>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7"/>
            </p:custDataLst>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5" name="图片 4" descr="pic_half_left"/>
          <p:cNvPicPr>
            <a:picLocks noChangeAspect="1"/>
          </p:cNvPicPr>
          <p:nvPr/>
        </p:nvPicPr>
        <p:blipFill>
          <a:blip r:embed="rId2"/>
          <a:stretch>
            <a:fillRect/>
          </a:stretch>
        </p:blipFill>
        <p:spPr>
          <a:xfrm>
            <a:off x="0" y="1397000"/>
            <a:ext cx="3743960" cy="4064000"/>
          </a:xfrm>
          <a:prstGeom prst="rect">
            <a:avLst/>
          </a:prstGeom>
        </p:spPr>
      </p:pic>
      <p:pic>
        <p:nvPicPr>
          <p:cNvPr id="6" name="图片 5" descr="pic_half_right"/>
          <p:cNvPicPr>
            <a:picLocks noChangeAspect="1"/>
          </p:cNvPicPr>
          <p:nvPr/>
        </p:nvPicPr>
        <p:blipFill>
          <a:blip r:embed="rId3"/>
          <a:stretch>
            <a:fillRect/>
          </a:stretch>
        </p:blipFill>
        <p:spPr>
          <a:xfrm>
            <a:off x="8447405" y="1397000"/>
            <a:ext cx="3743960" cy="4064000"/>
          </a:xfrm>
          <a:prstGeom prst="rect">
            <a:avLst/>
          </a:prstGeom>
        </p:spPr>
      </p:pic>
      <p:sp>
        <p:nvSpPr>
          <p:cNvPr id="16" name="日期占位符 15"/>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18" name="灯片编号占位符 17"/>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2" name="标题 2"/>
          <p:cNvSpPr/>
          <p:nvPr>
            <p:ph type="ctrTitle" idx="2" hasCustomPrompt="1"/>
            <p:custDataLst>
              <p:tags r:id="rId4"/>
            </p:custDataLst>
          </p:nvPr>
        </p:nvSpPr>
        <p:spPr>
          <a:xfrm>
            <a:off x="2921000" y="1973312"/>
            <a:ext cx="6350051" cy="2911380"/>
          </a:xfrm>
        </p:spPr>
        <p:txBody>
          <a:bodyPr vert="horz" wrap="square" lIns="0" tIns="0" rIns="0" bIns="0" rtlCol="0" anchor="ctr" anchorCtr="0">
            <a:normAutofit/>
          </a:bodyPr>
          <a:lstStyle>
            <a:lvl1pPr marL="0" marR="0" lvl="0" algn="ctr" defTabSz="914400" rtl="0" eaLnBrk="1" fontAlgn="auto" latinLnBrk="0" hangingPunct="1">
              <a:lnSpc>
                <a:spcPct val="100000"/>
              </a:lnSpc>
              <a:spcBef>
                <a:spcPct val="0"/>
              </a:spcBef>
              <a:spcAft>
                <a:spcPct val="0"/>
              </a:spcAft>
              <a:buClrTx/>
              <a:buSzTx/>
              <a:buFontTx/>
              <a:buNone/>
              <a:defRPr kumimoji="0" lang="zh-CN" altLang="en-US" sz="6600" b="1" i="0" u="none" strike="noStrike" kern="1200" cap="none" spc="600" normalizeH="0" baseline="0" noProof="0">
                <a:ln>
                  <a:noFill/>
                </a:ln>
                <a:solidFill>
                  <a:schemeClr val="dk1">
                    <a:lumMod val="85000"/>
                    <a:lumOff val="15000"/>
                  </a:schemeClr>
                </a:solidFill>
                <a:effectLst/>
                <a:uLnTx/>
                <a:uFillTx/>
                <a:latin typeface="Arial" panose="020B0604020202020204" pitchFamily="34" charset="0"/>
                <a:ea typeface="汉仪尚巍手书W" panose="00020600040101010101" charset="-122"/>
                <a:cs typeface="+mj-cs"/>
                <a:sym typeface="+mn-ea"/>
              </a:defRPr>
            </a:lvl1pPr>
          </a:lstStyle>
          <a:p>
            <a:pPr lvl="0"/>
            <a:r>
              <a:rPr>
                <a:sym typeface="+mn-ea"/>
              </a:rPr>
              <a:t>编辑标题</a:t>
            </a:r>
            <a:endParaRPr>
              <a:sym typeface="+mn-ea"/>
            </a:endParaRP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8" name="图片 7" descr="0_pic_quater_left_up"/>
          <p:cNvPicPr>
            <a:picLocks noChangeAspect="1"/>
          </p:cNvPicPr>
          <p:nvPr/>
        </p:nvPicPr>
        <p:blipFill>
          <a:blip r:embed="rId2"/>
          <a:stretch>
            <a:fillRect/>
          </a:stretch>
        </p:blipFill>
        <p:spPr>
          <a:xfrm>
            <a:off x="0" y="0"/>
            <a:ext cx="720090" cy="859790"/>
          </a:xfrm>
          <a:prstGeom prst="rect">
            <a:avLst/>
          </a:prstGeom>
        </p:spPr>
      </p:pic>
      <p:pic>
        <p:nvPicPr>
          <p:cNvPr id="7" name="图片 6" descr="1_pic_quater_right_up"/>
          <p:cNvPicPr>
            <a:picLocks noChangeAspect="1"/>
          </p:cNvPicPr>
          <p:nvPr/>
        </p:nvPicPr>
        <p:blipFill>
          <a:blip r:embed="rId3"/>
          <a:stretch>
            <a:fillRect/>
          </a:stretch>
        </p:blipFill>
        <p:spPr>
          <a:xfrm>
            <a:off x="11471275" y="6322060"/>
            <a:ext cx="720090" cy="535305"/>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2" name="图片 1" descr="pic_half_top"/>
          <p:cNvPicPr>
            <a:picLocks noChangeAspect="1"/>
          </p:cNvPicPr>
          <p:nvPr/>
        </p:nvPicPr>
        <p:blipFill>
          <a:blip r:embed="rId2"/>
          <a:stretch>
            <a:fillRect/>
          </a:stretch>
        </p:blipFill>
        <p:spPr>
          <a:xfrm>
            <a:off x="4064000" y="5756910"/>
            <a:ext cx="4064000" cy="1100455"/>
          </a:xfrm>
          <a:prstGeom prst="rect">
            <a:avLst/>
          </a:prstGeom>
        </p:spPr>
      </p:pic>
      <p:sp>
        <p:nvSpPr>
          <p:cNvPr id="4" name="日期占位符 3"/>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3" name="标题 7"/>
          <p:cNvSpPr/>
          <p:nvPr>
            <p:ph type="ctrTitle" idx="2" hasCustomPrompt="1"/>
            <p:custDataLst>
              <p:tags r:id="rId3"/>
            </p:custDataLst>
          </p:nvPr>
        </p:nvSpPr>
        <p:spPr>
          <a:xfrm>
            <a:off x="2168251" y="2949225"/>
            <a:ext cx="7855574" cy="861695"/>
          </a:xfrm>
        </p:spPr>
        <p:txBody>
          <a:bodyPr vert="horz" wrap="square" lIns="0" tIns="0" rIns="0" bIns="0" rtlCol="0" anchor="b" anchorCtr="0">
            <a:normAutofit/>
          </a:bodyPr>
          <a:lstStyle>
            <a:lvl1pPr marL="0" marR="0" lvl="0" algn="ctr" defTabSz="914400" rtl="0" eaLnBrk="1" fontAlgn="auto" latinLnBrk="0" hangingPunct="1">
              <a:lnSpc>
                <a:spcPct val="100000"/>
              </a:lnSpc>
              <a:spcBef>
                <a:spcPct val="0"/>
              </a:spcBef>
              <a:spcAft>
                <a:spcPct val="0"/>
              </a:spcAft>
              <a:buClrTx/>
              <a:buSzTx/>
              <a:buFontTx/>
              <a:buNone/>
              <a:defRPr kumimoji="0" lang="zh-CN" altLang="en-US" sz="5200" b="1" i="0" u="none" strike="noStrike" kern="1200" cap="none" spc="600" normalizeH="0" baseline="0" noProof="0">
                <a:ln>
                  <a:noFill/>
                </a:ln>
                <a:solidFill>
                  <a:schemeClr val="dk1">
                    <a:lumMod val="85000"/>
                    <a:lumOff val="15000"/>
                  </a:schemeClr>
                </a:solidFill>
                <a:effectLst/>
                <a:uLnTx/>
                <a:uFillTx/>
                <a:latin typeface="Arial" panose="020B0604020202020204" pitchFamily="34" charset="0"/>
                <a:ea typeface="汉仪尚巍手书W" panose="00020600040101010101" charset="-122"/>
                <a:cs typeface="+mj-cs"/>
                <a:sym typeface="Arial" panose="020B0604020202020204" pitchFamily="34" charset="0"/>
              </a:defRPr>
            </a:lvl1pPr>
          </a:lstStyle>
          <a:p>
            <a:pPr lvl="0"/>
            <a:r>
              <a:rPr>
                <a:sym typeface="+mn-ea"/>
              </a:rPr>
              <a:t>编辑标题</a:t>
            </a:r>
            <a:endParaRPr>
              <a:sym typeface="+mn-ea"/>
            </a:endParaRPr>
          </a:p>
        </p:txBody>
      </p:sp>
      <p:sp>
        <p:nvSpPr>
          <p:cNvPr id="7" name="副标题 8"/>
          <p:cNvSpPr/>
          <p:nvPr>
            <p:ph type="subTitle" idx="3" hasCustomPrompt="1"/>
            <p:custDataLst>
              <p:tags r:id="rId4"/>
            </p:custDataLst>
          </p:nvPr>
        </p:nvSpPr>
        <p:spPr>
          <a:xfrm>
            <a:off x="2789051" y="3864466"/>
            <a:ext cx="6613974" cy="580564"/>
          </a:xfrm>
        </p:spPr>
        <p:txBody>
          <a:bodyPr vert="horz" wrap="square" lIns="0" tIns="0" rIns="0" bIns="0" rtlCol="0" anchor="t">
            <a:normAutofit/>
          </a:bodyPr>
          <a:lstStyle>
            <a:lvl1pPr marL="0" marR="0" lvl="0" indent="0" algn="ctr" defTabSz="914400" rtl="0" eaLnBrk="1" fontAlgn="auto" latinLnBrk="0" hangingPunct="1">
              <a:lnSpc>
                <a:spcPct val="130000"/>
              </a:lnSpc>
              <a:spcBef>
                <a:spcPct val="0"/>
              </a:spcBef>
              <a:spcAft>
                <a:spcPct val="0"/>
              </a:spcAft>
              <a:buClrTx/>
              <a:buSzTx/>
              <a:buFont typeface="Arial" panose="020B0604020202020204" pitchFamily="34" charset="0"/>
              <a:buNone/>
              <a:defRPr kumimoji="0" lang="zh-CN" altLang="en-US" sz="2400" b="0" i="0" u="none" strike="noStrike" kern="1200" cap="none" spc="200" normalizeH="0" baseline="0" noProof="0" err="1">
                <a:ln>
                  <a:noFill/>
                </a:ln>
                <a:solidFill>
                  <a:schemeClr val="dk1">
                    <a:lumMod val="65000"/>
                    <a:lumOff val="35000"/>
                  </a:schemeClr>
                </a:solidFill>
                <a:effectLst/>
                <a:uLnTx/>
                <a:uFillTx/>
                <a:latin typeface="Arial" panose="020B0604020202020204" pitchFamily="34" charset="0"/>
                <a:ea typeface="隶书" panose="02010509060101010101" charset="-122"/>
                <a:cs typeface="微软雅黑" panose="020B0503020204020204" charset="-122"/>
                <a:sym typeface="Arial" panose="020B0604020202020204" pitchFamily="34" charset="0"/>
              </a:defRPr>
            </a:lvl1pPr>
            <a:lvl2pPr marL="457200" indent="0" algn="ctr" defTabSz="914400" rtl="0" eaLnBrk="1" fontAlgn="auto" latinLnBrk="0" hangingPunct="1">
              <a:lnSpc>
                <a:spcPct val="120000"/>
              </a:lnSpc>
              <a:spcBef>
                <a:spcPct val="0"/>
              </a:spcBef>
              <a:spcAft>
                <a:spcPts val="1000"/>
              </a:spcAft>
              <a:buFont typeface="Arial" panose="020B0604020202020204" pitchFamily="34" charset="0"/>
              <a:buNone/>
              <a:tabLst>
                <a:tab pos="1609725" algn="l"/>
              </a:tabLst>
              <a:defRPr sz="20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914400" indent="0" algn="ctr" defTabSz="914400" rtl="0" eaLnBrk="1" fontAlgn="auto" latinLnBrk="0" hangingPunct="1">
              <a:lnSpc>
                <a:spcPct val="12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371600" indent="0" algn="ctr" defTabSz="914400" rtl="0" eaLnBrk="1" fontAlgn="auto" latinLnBrk="0" hangingPunct="1">
              <a:lnSpc>
                <a:spcPct val="12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1828800" indent="0" algn="ctr" defTabSz="914400" rtl="0" eaLnBrk="1" fontAlgn="auto" latinLnBrk="0" hangingPunct="1">
              <a:lnSpc>
                <a:spcPct val="12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a:sym typeface="+mn-ea"/>
              </a:rPr>
              <a:t>单击此处编辑副标题</a:t>
            </a:r>
            <a:endParaRPr>
              <a:sym typeface="+mn-ea"/>
            </a:endParaRPr>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9" name="图片 8" descr="0_pic_quater_left_up"/>
          <p:cNvPicPr>
            <a:picLocks noChangeAspect="1"/>
          </p:cNvPicPr>
          <p:nvPr/>
        </p:nvPicPr>
        <p:blipFill>
          <a:blip r:embed="rId2"/>
          <a:stretch>
            <a:fillRect/>
          </a:stretch>
        </p:blipFill>
        <p:spPr>
          <a:xfrm>
            <a:off x="0" y="0"/>
            <a:ext cx="720090" cy="859790"/>
          </a:xfrm>
          <a:prstGeom prst="rect">
            <a:avLst/>
          </a:prstGeom>
        </p:spPr>
      </p:pic>
      <p:pic>
        <p:nvPicPr>
          <p:cNvPr id="8" name="图片 7" descr="1_pic_quater_right_up"/>
          <p:cNvPicPr>
            <a:picLocks noChangeAspect="1"/>
          </p:cNvPicPr>
          <p:nvPr/>
        </p:nvPicPr>
        <p:blipFill>
          <a:blip r:embed="rId3"/>
          <a:stretch>
            <a:fillRect/>
          </a:stretch>
        </p:blipFill>
        <p:spPr>
          <a:xfrm>
            <a:off x="11471275" y="6322060"/>
            <a:ext cx="720090" cy="535305"/>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隶书" panose="02010509060101010101" charset="-122"/>
              </a:defRPr>
            </a:lvl1pPr>
            <a:lvl2pPr eaLnBrk="1" fontAlgn="auto" latinLnBrk="0" hangingPunct="1">
              <a:defRPr sz="1600">
                <a:solidFill>
                  <a:schemeClr val="tx1"/>
                </a:solidFill>
                <a:latin typeface="Arial" panose="020B0604020202020204" pitchFamily="34" charset="0"/>
                <a:ea typeface="隶书" panose="02010509060101010101" charset="-122"/>
              </a:defRPr>
            </a:lvl2pPr>
            <a:lvl3pPr eaLnBrk="1" fontAlgn="auto" latinLnBrk="0" hangingPunct="1">
              <a:defRPr sz="1600">
                <a:solidFill>
                  <a:schemeClr val="tx1"/>
                </a:solidFill>
                <a:latin typeface="Arial" panose="020B0604020202020204" pitchFamily="34" charset="0"/>
                <a:ea typeface="隶书" panose="02010509060101010101" charset="-122"/>
              </a:defRPr>
            </a:lvl3pPr>
            <a:lvl4pPr eaLnBrk="1" fontAlgn="auto" latinLnBrk="0" hangingPunct="1">
              <a:defRPr sz="1600">
                <a:solidFill>
                  <a:schemeClr val="tx1"/>
                </a:solidFill>
                <a:latin typeface="Arial" panose="020B0604020202020204" pitchFamily="34" charset="0"/>
                <a:ea typeface="隶书" panose="02010509060101010101" charset="-122"/>
              </a:defRPr>
            </a:lvl4pPr>
            <a:lvl5pPr eaLnBrk="1" fontAlgn="auto" latinLnBrk="0" hangingPunct="1">
              <a:defRPr sz="160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7" name="灯片编号占位符 6"/>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1" name="图片 10" descr="0_pic_quater_left_up"/>
          <p:cNvPicPr>
            <a:picLocks noChangeAspect="1"/>
          </p:cNvPicPr>
          <p:nvPr/>
        </p:nvPicPr>
        <p:blipFill>
          <a:blip r:embed="rId2"/>
          <a:stretch>
            <a:fillRect/>
          </a:stretch>
        </p:blipFill>
        <p:spPr>
          <a:xfrm>
            <a:off x="0" y="0"/>
            <a:ext cx="720090" cy="859790"/>
          </a:xfrm>
          <a:prstGeom prst="rect">
            <a:avLst/>
          </a:prstGeom>
        </p:spPr>
      </p:pic>
      <p:pic>
        <p:nvPicPr>
          <p:cNvPr id="10" name="图片 9" descr="1_pic_quater_right_up"/>
          <p:cNvPicPr>
            <a:picLocks noChangeAspect="1"/>
          </p:cNvPicPr>
          <p:nvPr/>
        </p:nvPicPr>
        <p:blipFill>
          <a:blip r:embed="rId3"/>
          <a:stretch>
            <a:fillRect/>
          </a:stretch>
        </p:blipFill>
        <p:spPr>
          <a:xfrm>
            <a:off x="11471275" y="6322060"/>
            <a:ext cx="720090" cy="535305"/>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anose="020B0604020202020204" pitchFamily="34" charset="0"/>
                <a:ea typeface="隶书"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Arial" panose="020B0604020202020204" pitchFamily="34" charset="0"/>
                <a:ea typeface="隶书"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9" name="灯片编号占位符 8"/>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6" name="图片 5" descr="pic_half_left"/>
          <p:cNvPicPr>
            <a:picLocks noChangeAspect="1"/>
          </p:cNvPicPr>
          <p:nvPr/>
        </p:nvPicPr>
        <p:blipFill>
          <a:blip r:embed="rId2"/>
          <a:stretch>
            <a:fillRect/>
          </a:stretch>
        </p:blipFill>
        <p:spPr>
          <a:xfrm>
            <a:off x="0" y="1397000"/>
            <a:ext cx="3743960" cy="4064000"/>
          </a:xfrm>
          <a:prstGeom prst="rect">
            <a:avLst/>
          </a:prstGeom>
        </p:spPr>
      </p:pic>
      <p:sp>
        <p:nvSpPr>
          <p:cNvPr id="2" name="标题 1"/>
          <p:cNvSpPr>
            <a:spLocks noGrp="1"/>
          </p:cNvSpPr>
          <p:nvPr>
            <p:ph type="title"/>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4" name="灯片编号占位符 3"/>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pic>
        <p:nvPicPr>
          <p:cNvPr id="9" name="图片 8" descr="0_pic_quater_left_up"/>
          <p:cNvPicPr>
            <a:picLocks noChangeAspect="1"/>
          </p:cNvPicPr>
          <p:nvPr/>
        </p:nvPicPr>
        <p:blipFill>
          <a:blip r:embed="rId2"/>
          <a:stretch>
            <a:fillRect/>
          </a:stretch>
        </p:blipFill>
        <p:spPr>
          <a:xfrm>
            <a:off x="0" y="0"/>
            <a:ext cx="720090" cy="859790"/>
          </a:xfrm>
          <a:prstGeom prst="rect">
            <a:avLst/>
          </a:prstGeom>
        </p:spPr>
      </p:pic>
      <p:pic>
        <p:nvPicPr>
          <p:cNvPr id="8" name="图片 7" descr="1_pic_quater_right_up"/>
          <p:cNvPicPr>
            <a:picLocks noChangeAspect="1"/>
          </p:cNvPicPr>
          <p:nvPr/>
        </p:nvPicPr>
        <p:blipFill>
          <a:blip r:embed="rId3"/>
          <a:stretch>
            <a:fillRect/>
          </a:stretch>
        </p:blipFill>
        <p:spPr>
          <a:xfrm>
            <a:off x="11471275" y="6322060"/>
            <a:ext cx="720090" cy="535305"/>
          </a:xfrm>
          <a:prstGeom prst="rect">
            <a:avLst/>
          </a:prstGeom>
        </p:spPr>
      </p:pic>
      <p:sp>
        <p:nvSpPr>
          <p:cNvPr id="2" name="标题 1"/>
          <p:cNvSpPr>
            <a:spLocks noGrp="1"/>
          </p:cNvSpPr>
          <p:nvPr>
            <p:ph type="title"/>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隶书" panose="02010509060101010101" charset="-122"/>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隶书" panose="02010509060101010101"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7" name="灯片编号占位符 6"/>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FABC47A4-756D-490B-A52F-7D9E2C9FC05F}" type="slidenum">
              <a:rPr lang="zh-CN" altLang="en-US" smtClean="0"/>
            </a:fld>
            <a:endParaRPr lang="zh-CN" altLang="en-US"/>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8" name="图片 7" descr="0_pic_quater_left_up"/>
          <p:cNvPicPr>
            <a:picLocks noChangeAspect="1"/>
          </p:cNvPicPr>
          <p:nvPr/>
        </p:nvPicPr>
        <p:blipFill>
          <a:blip r:embed="rId2"/>
          <a:stretch>
            <a:fillRect/>
          </a:stretch>
        </p:blipFill>
        <p:spPr>
          <a:xfrm>
            <a:off x="0" y="0"/>
            <a:ext cx="720090" cy="859790"/>
          </a:xfrm>
          <a:prstGeom prst="rect">
            <a:avLst/>
          </a:prstGeom>
        </p:spPr>
      </p:pic>
      <p:pic>
        <p:nvPicPr>
          <p:cNvPr id="7" name="图片 6" descr="1_pic_quater_right_up"/>
          <p:cNvPicPr>
            <a:picLocks noChangeAspect="1"/>
          </p:cNvPicPr>
          <p:nvPr/>
        </p:nvPicPr>
        <p:blipFill>
          <a:blip r:embed="rId3"/>
          <a:stretch>
            <a:fillRect/>
          </a:stretch>
        </p:blipFill>
        <p:spPr>
          <a:xfrm>
            <a:off x="11471275" y="6322060"/>
            <a:ext cx="720090" cy="535305"/>
          </a:xfrm>
          <a:prstGeom prst="rect">
            <a:avLst/>
          </a:prstGeom>
        </p:spPr>
      </p:pic>
      <p:sp>
        <p:nvSpPr>
          <p:cNvPr id="2" name="竖排标题 1"/>
          <p:cNvSpPr>
            <a:spLocks noGrp="1"/>
          </p:cNvSpPr>
          <p:nvPr>
            <p:ph type="title" orient="ver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隶书" panose="02010509060101010101" charset="-122"/>
              </a:defRPr>
            </a:lvl1pPr>
            <a:lvl2pPr indent="0" eaLnBrk="1" fontAlgn="auto" latinLnBrk="0" hangingPunct="1">
              <a:defRPr>
                <a:solidFill>
                  <a:schemeClr val="tx1"/>
                </a:solidFill>
                <a:latin typeface="Arial" panose="020B0604020202020204" pitchFamily="34" charset="0"/>
                <a:ea typeface="隶书" panose="02010509060101010101" charset="-122"/>
              </a:defRPr>
            </a:lvl2pPr>
            <a:lvl3pPr indent="0" eaLnBrk="1" fontAlgn="auto" latinLnBrk="0" hangingPunct="1">
              <a:defRPr>
                <a:solidFill>
                  <a:schemeClr val="tx1"/>
                </a:solidFill>
                <a:latin typeface="Arial" panose="020B0604020202020204" pitchFamily="34" charset="0"/>
                <a:ea typeface="隶书" panose="02010509060101010101" charset="-122"/>
              </a:defRPr>
            </a:lvl3pPr>
            <a:lvl4pPr indent="0" eaLnBrk="1" fontAlgn="auto" latinLnBrk="0" hangingPunct="1">
              <a:defRPr>
                <a:solidFill>
                  <a:schemeClr val="tx1"/>
                </a:solidFill>
                <a:latin typeface="Arial" panose="020B0604020202020204" pitchFamily="34" charset="0"/>
                <a:ea typeface="隶书" panose="02010509060101010101" charset="-122"/>
              </a:defRPr>
            </a:lvl4pPr>
            <a:lvl5pPr indent="0" eaLnBrk="1" fontAlgn="auto" latinLnBrk="0" hangingPunct="1">
              <a:defRPr>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2" name="图片 1" descr="0_pic_quater_left_up"/>
          <p:cNvPicPr>
            <a:picLocks noChangeAspect="1"/>
          </p:cNvPicPr>
          <p:nvPr/>
        </p:nvPicPr>
        <p:blipFill>
          <a:blip r:embed="rId2"/>
          <a:stretch>
            <a:fillRect/>
          </a:stretch>
        </p:blipFill>
        <p:spPr>
          <a:xfrm>
            <a:off x="0" y="0"/>
            <a:ext cx="720090" cy="859790"/>
          </a:xfrm>
          <a:prstGeom prst="rect">
            <a:avLst/>
          </a:prstGeom>
        </p:spPr>
      </p:pic>
      <p:pic>
        <p:nvPicPr>
          <p:cNvPr id="6" name="图片 5" descr="1_pic_quater_right_up"/>
          <p:cNvPicPr>
            <a:picLocks noChangeAspect="1"/>
          </p:cNvPicPr>
          <p:nvPr/>
        </p:nvPicPr>
        <p:blipFill>
          <a:blip r:embed="rId3"/>
          <a:stretch>
            <a:fillRect/>
          </a:stretch>
        </p:blipFill>
        <p:spPr>
          <a:xfrm>
            <a:off x="11471275" y="6322060"/>
            <a:ext cx="720090" cy="535305"/>
          </a:xfrm>
          <a:prstGeom prst="rect">
            <a:avLst/>
          </a:prstGeom>
        </p:spPr>
      </p:pic>
      <p:sp>
        <p:nvSpPr>
          <p:cNvPr id="3" name="日期占位符 2"/>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669930" y="952508"/>
            <a:ext cx="10852237" cy="5388907"/>
          </a:xfrm>
        </p:spPr>
        <p:txBody>
          <a:bodyPr/>
          <a:lstStyle>
            <a:lvl1pPr>
              <a:defRPr>
                <a:solidFill>
                  <a:schemeClr val="tx1"/>
                </a:solidFill>
                <a:latin typeface="Arial" panose="020B0604020202020204" pitchFamily="34" charset="0"/>
                <a:ea typeface="隶书" panose="02010509060101010101" charset="-122"/>
              </a:defRPr>
            </a:lvl1pPr>
            <a:lvl2pPr>
              <a:defRPr>
                <a:solidFill>
                  <a:schemeClr val="tx1"/>
                </a:solidFill>
                <a:latin typeface="Arial" panose="020B0604020202020204" pitchFamily="34" charset="0"/>
                <a:ea typeface="隶书" panose="02010509060101010101" charset="-122"/>
              </a:defRPr>
            </a:lvl2pPr>
            <a:lvl3pPr>
              <a:defRPr>
                <a:solidFill>
                  <a:schemeClr val="tx1"/>
                </a:solidFill>
                <a:latin typeface="Arial" panose="020B0604020202020204" pitchFamily="34" charset="0"/>
                <a:ea typeface="隶书" panose="02010509060101010101" charset="-122"/>
              </a:defRPr>
            </a:lvl3pPr>
            <a:lvl4pPr>
              <a:defRPr>
                <a:solidFill>
                  <a:schemeClr val="tx1"/>
                </a:solidFill>
                <a:latin typeface="Arial" panose="020B0604020202020204" pitchFamily="34" charset="0"/>
                <a:ea typeface="隶书" panose="02010509060101010101" charset="-122"/>
              </a:defRPr>
            </a:lvl4pPr>
            <a:lvl5pPr>
              <a:defRPr>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2" name="图片 1" descr="pic_half_left"/>
          <p:cNvPicPr>
            <a:picLocks noChangeAspect="1"/>
          </p:cNvPicPr>
          <p:nvPr/>
        </p:nvPicPr>
        <p:blipFill>
          <a:blip r:embed="rId2"/>
          <a:stretch>
            <a:fillRect/>
          </a:stretch>
        </p:blipFill>
        <p:spPr>
          <a:xfrm>
            <a:off x="0" y="1397000"/>
            <a:ext cx="3743960" cy="4064000"/>
          </a:xfrm>
          <a:prstGeom prst="rect">
            <a:avLst/>
          </a:prstGeom>
        </p:spPr>
      </p:pic>
      <p:pic>
        <p:nvPicPr>
          <p:cNvPr id="6" name="图片 5" descr="pic_half_right"/>
          <p:cNvPicPr>
            <a:picLocks noChangeAspect="1"/>
          </p:cNvPicPr>
          <p:nvPr/>
        </p:nvPicPr>
        <p:blipFill>
          <a:blip r:embed="rId3"/>
          <a:stretch>
            <a:fillRect/>
          </a:stretch>
        </p:blipFill>
        <p:spPr>
          <a:xfrm>
            <a:off x="8447405" y="1397000"/>
            <a:ext cx="3743960" cy="4064000"/>
          </a:xfrm>
          <a:prstGeom prst="rect">
            <a:avLst/>
          </a:prstGeom>
        </p:spPr>
      </p:pic>
      <p:sp>
        <p:nvSpPr>
          <p:cNvPr id="3" name="日期占位符 2"/>
          <p:cNvSpPr>
            <a:spLocks noGrp="1"/>
          </p:cNvSpPr>
          <p:nvPr>
            <p:ph type="dt" sz="half" idx="10"/>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标题 2"/>
          <p:cNvSpPr>
            <a:spLocks noGrp="1"/>
          </p:cNvSpPr>
          <p:nvPr>
            <p:ph type="title" hasCustomPrompt="1"/>
            <p:custDataLst>
              <p:tags r:id="rId4"/>
            </p:custDataLst>
          </p:nvPr>
        </p:nvSpPr>
        <p:spPr>
          <a:xfrm>
            <a:off x="2921000" y="2255929"/>
            <a:ext cx="6350051" cy="1323340"/>
          </a:xfrm>
        </p:spPr>
        <p:txBody>
          <a:bodyPr vert="horz" wrap="square" lIns="0" tIns="0" rIns="0" bIns="0" rtlCol="0" anchor="b" anchorCtr="0">
            <a:normAutofit lnSpcReduction="10000"/>
          </a:bodyPr>
          <a:lstStyle>
            <a:lvl1pPr marL="0" marR="0" algn="ctr" defTabSz="914400" rtl="0" eaLnBrk="1" fontAlgn="auto" latinLnBrk="0" hangingPunct="1">
              <a:lnSpc>
                <a:spcPct val="100000"/>
              </a:lnSpc>
              <a:spcBef>
                <a:spcPct val="0"/>
              </a:spcBef>
              <a:buClrTx/>
              <a:buSzTx/>
              <a:buFontTx/>
              <a:buNone/>
              <a:defRPr kumimoji="0" lang="zh-CN" altLang="en-US" sz="8200" b="1" i="0" u="none" strike="noStrike" kern="1200" cap="none" spc="1000" normalizeH="0" baseline="0" noProof="1">
                <a:solidFill>
                  <a:schemeClr val="dk1">
                    <a:lumMod val="85000"/>
                    <a:lumOff val="15000"/>
                  </a:schemeClr>
                </a:solidFill>
                <a:uFillTx/>
                <a:latin typeface="Arial" panose="020B0604020202020204" pitchFamily="34" charset="0"/>
                <a:ea typeface="汉仪尚巍手书W" panose="00020600040101010101" charset="-122"/>
                <a:cs typeface="+mj-cs"/>
              </a:defRPr>
            </a:lvl1pPr>
          </a:lstStyle>
          <a:p>
            <a:pPr lvl="0"/>
            <a:r>
              <a:rPr>
                <a:sym typeface="+mn-ea"/>
              </a:rPr>
              <a:t>编辑标题</a:t>
            </a:r>
            <a:endParaRPr>
              <a:sym typeface="+mn-ea"/>
            </a:endParaRPr>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pic>
        <p:nvPicPr>
          <p:cNvPr id="7" name="图片 6" descr="0_pic_quater_left_up"/>
          <p:cNvPicPr>
            <a:picLocks noChangeAspect="1"/>
          </p:cNvPicPr>
          <p:nvPr>
            <p:custDataLst>
              <p:tags r:id="rId2"/>
            </p:custDataLst>
          </p:nvPr>
        </p:nvPicPr>
        <p:blipFill>
          <a:blip r:embed="rId3"/>
          <a:stretch>
            <a:fillRect/>
          </a:stretch>
        </p:blipFill>
        <p:spPr>
          <a:xfrm>
            <a:off x="0" y="0"/>
            <a:ext cx="720090" cy="859790"/>
          </a:xfrm>
          <a:prstGeom prst="rect">
            <a:avLst/>
          </a:prstGeom>
        </p:spPr>
      </p:pic>
      <p:pic>
        <p:nvPicPr>
          <p:cNvPr id="6" name="图片 5" descr="1_pic_quater_right_up"/>
          <p:cNvPicPr>
            <a:picLocks noChangeAspect="1"/>
          </p:cNvPicPr>
          <p:nvPr>
            <p:custDataLst>
              <p:tags r:id="rId4"/>
            </p:custDataLst>
          </p:nvPr>
        </p:nvPicPr>
        <p:blipFill>
          <a:blip r:embed="rId5"/>
          <a:stretch>
            <a:fillRect/>
          </a:stretch>
        </p:blipFill>
        <p:spPr>
          <a:xfrm>
            <a:off x="11471275" y="6322060"/>
            <a:ext cx="720090" cy="535305"/>
          </a:xfrm>
          <a:prstGeom prst="rect">
            <a:avLst/>
          </a:prstGeom>
        </p:spPr>
      </p:pic>
      <p:sp>
        <p:nvSpPr>
          <p:cNvPr id="2" name="标题 1"/>
          <p:cNvSpPr>
            <a:spLocks noGrp="1"/>
          </p:cNvSpPr>
          <p:nvPr>
            <p:ph type="title"/>
            <p:custDataLst>
              <p:tags r:id="rId6"/>
            </p:custDataLst>
          </p:nvPr>
        </p:nvSpPr>
        <p:spPr/>
        <p:txBody>
          <a:bodyPr/>
          <a:lstStyle>
            <a:lvl1pPr>
              <a:defRPr baseline="0">
                <a:solidFill>
                  <a:schemeClr val="tx1"/>
                </a:solidFill>
                <a:latin typeface="Arial" panose="020B0604020202020204" pitchFamily="34" charset="0"/>
                <a:ea typeface="隶书"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7"/>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custDataLst>
              <p:tags r:id="rId9"/>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9" name="矩形 8"/>
          <p:cNvSpPr/>
          <p:nvPr>
            <p:custDataLst>
              <p:tags r:id="rId2"/>
            </p:custDataLst>
          </p:nvPr>
        </p:nvSpPr>
        <p:spPr>
          <a:xfrm>
            <a:off x="291465" y="303530"/>
            <a:ext cx="11608435" cy="6250305"/>
          </a:xfrm>
          <a:prstGeom prst="rect">
            <a:avLst/>
          </a:prstGeom>
          <a:solidFill>
            <a:schemeClr val="tx2"/>
          </a:solidFill>
          <a:ln w="1270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0_pic_quater_right_down"/>
          <p:cNvPicPr>
            <a:picLocks noChangeAspect="1"/>
          </p:cNvPicPr>
          <p:nvPr>
            <p:custDataLst>
              <p:tags r:id="rId3"/>
            </p:custDataLst>
          </p:nvPr>
        </p:nvPicPr>
        <p:blipFill>
          <a:blip r:embed="rId4"/>
          <a:stretch>
            <a:fillRect/>
          </a:stretch>
        </p:blipFill>
        <p:spPr>
          <a:xfrm>
            <a:off x="11471275" y="0"/>
            <a:ext cx="720090" cy="859790"/>
          </a:xfrm>
          <a:prstGeom prst="rect">
            <a:avLst/>
          </a:prstGeom>
        </p:spPr>
      </p:pic>
      <p:pic>
        <p:nvPicPr>
          <p:cNvPr id="6" name="图片 5" descr="1_pic_quater_left_down"/>
          <p:cNvPicPr>
            <a:picLocks noChangeAspect="1"/>
          </p:cNvPicPr>
          <p:nvPr>
            <p:custDataLst>
              <p:tags r:id="rId5"/>
            </p:custDataLst>
          </p:nvPr>
        </p:nvPicPr>
        <p:blipFill>
          <a:blip r:embed="rId6"/>
          <a:stretch>
            <a:fillRect/>
          </a:stretch>
        </p:blipFill>
        <p:spPr>
          <a:xfrm>
            <a:off x="0" y="6322060"/>
            <a:ext cx="720090" cy="535305"/>
          </a:xfrm>
          <a:prstGeom prst="rect">
            <a:avLst/>
          </a:prstGeom>
        </p:spPr>
      </p:pic>
      <p:sp>
        <p:nvSpPr>
          <p:cNvPr id="2" name="标题 1"/>
          <p:cNvSpPr>
            <a:spLocks noGrp="1"/>
          </p:cNvSpPr>
          <p:nvPr>
            <p:ph type="title" hasCustomPrompt="1"/>
            <p:custDataLst>
              <p:tags r:id="rId7"/>
            </p:custDataLst>
          </p:nvPr>
        </p:nvSpPr>
        <p:spPr>
          <a:xfrm>
            <a:off x="1281600" y="1249200"/>
            <a:ext cx="9626400" cy="723600"/>
          </a:xfrm>
        </p:spPr>
        <p:txBody>
          <a:bodyPr anchor="ctr"/>
          <a:lstStyle>
            <a:lvl1pPr>
              <a:defRPr sz="3200" baseline="0">
                <a:solidFill>
                  <a:schemeClr val="tx1"/>
                </a:solidFill>
                <a:latin typeface="Arial" panose="020B0604020202020204" pitchFamily="34" charset="0"/>
                <a:ea typeface="隶书" panose="02010509060101010101" charset="-122"/>
              </a:defRPr>
            </a:lvl1pPr>
          </a:lstStyle>
          <a:p>
            <a:r>
              <a:rPr lang="zh-CN" altLang="en-US"/>
              <a:t>单击此处编辑标题</a:t>
            </a:r>
            <a:endParaRPr lang="zh-CN" altLang="en-US"/>
          </a:p>
        </p:txBody>
      </p:sp>
      <p:sp>
        <p:nvSpPr>
          <p:cNvPr id="7" name="内容占位符 6"/>
          <p:cNvSpPr>
            <a:spLocks noGrp="1"/>
          </p:cNvSpPr>
          <p:nvPr>
            <p:ph sz="quarter" idx="13"/>
            <p:custDataLst>
              <p:tags r:id="rId8"/>
            </p:custDataLst>
          </p:nvPr>
        </p:nvSpPr>
        <p:spPr>
          <a:xfrm>
            <a:off x="1281113" y="2163600"/>
            <a:ext cx="9626600" cy="3445200"/>
          </a:xfrm>
        </p:spPr>
        <p:txBody>
          <a:bodyPr/>
          <a:lstStyle>
            <a:lvl1pPr>
              <a:defRPr baseline="0">
                <a:solidFill>
                  <a:schemeClr val="tx1"/>
                </a:solidFill>
                <a:latin typeface="Arial" panose="020B0604020202020204" pitchFamily="34" charset="0"/>
                <a:ea typeface="隶书" panose="02010509060101010101" charset="-122"/>
              </a:defRPr>
            </a:lvl1pPr>
            <a:lvl2pPr>
              <a:defRPr baseline="0">
                <a:solidFill>
                  <a:schemeClr val="tx1"/>
                </a:solidFill>
                <a:latin typeface="Arial" panose="020B0604020202020204" pitchFamily="34" charset="0"/>
                <a:ea typeface="隶书" panose="02010509060101010101" charset="-122"/>
              </a:defRPr>
            </a:lvl2pPr>
            <a:lvl3pPr>
              <a:defRPr baseline="0">
                <a:solidFill>
                  <a:schemeClr val="tx1"/>
                </a:solidFill>
                <a:latin typeface="Arial" panose="020B0604020202020204" pitchFamily="34" charset="0"/>
                <a:ea typeface="隶书" panose="02010509060101010101" charset="-122"/>
              </a:defRPr>
            </a:lvl3pPr>
            <a:lvl4pPr>
              <a:defRPr baseline="0">
                <a:solidFill>
                  <a:schemeClr val="tx1"/>
                </a:solidFill>
                <a:latin typeface="Arial" panose="020B0604020202020204" pitchFamily="34" charset="0"/>
                <a:ea typeface="隶书" panose="02010509060101010101" charset="-122"/>
              </a:defRPr>
            </a:lvl4pPr>
            <a:lvl5pPr>
              <a:defRPr baseline="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日期占位符 2"/>
          <p:cNvSpPr>
            <a:spLocks noGrp="1"/>
          </p:cNvSpPr>
          <p:nvPr>
            <p:ph type="dt" sz="half" idx="10"/>
            <p:custDataLst>
              <p:tags r:id="rId9"/>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custDataLst>
              <p:tags r:id="rId11"/>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4824095" cy="6858000"/>
          </a:xfrm>
          <a:prstGeom prst="rect">
            <a:avLst/>
          </a:prstGeom>
          <a:solidFill>
            <a:schemeClr val="tx2"/>
          </a:solidFill>
          <a:ln w="1270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0_pic_quater_right_down"/>
          <p:cNvPicPr>
            <a:picLocks noChangeAspect="1"/>
          </p:cNvPicPr>
          <p:nvPr>
            <p:custDataLst>
              <p:tags r:id="rId3"/>
            </p:custDataLst>
          </p:nvPr>
        </p:nvPicPr>
        <p:blipFill>
          <a:blip r:embed="rId4"/>
          <a:stretch>
            <a:fillRect/>
          </a:stretch>
        </p:blipFill>
        <p:spPr>
          <a:xfrm>
            <a:off x="11471275" y="0"/>
            <a:ext cx="720090" cy="859790"/>
          </a:xfrm>
          <a:prstGeom prst="rect">
            <a:avLst/>
          </a:prstGeom>
        </p:spPr>
      </p:pic>
      <p:pic>
        <p:nvPicPr>
          <p:cNvPr id="6" name="图片 5" descr="1_pic_quater_left_down"/>
          <p:cNvPicPr>
            <a:picLocks noChangeAspect="1"/>
          </p:cNvPicPr>
          <p:nvPr>
            <p:custDataLst>
              <p:tags r:id="rId5"/>
            </p:custDataLst>
          </p:nvPr>
        </p:nvPicPr>
        <p:blipFill>
          <a:blip r:embed="rId6"/>
          <a:stretch>
            <a:fillRect/>
          </a:stretch>
        </p:blipFill>
        <p:spPr>
          <a:xfrm>
            <a:off x="0" y="6322060"/>
            <a:ext cx="720090" cy="535305"/>
          </a:xfrm>
          <a:prstGeom prst="rect">
            <a:avLst/>
          </a:prstGeom>
        </p:spPr>
      </p:pic>
      <p:sp>
        <p:nvSpPr>
          <p:cNvPr id="2" name="标题 1"/>
          <p:cNvSpPr>
            <a:spLocks noGrp="1"/>
          </p:cNvSpPr>
          <p:nvPr>
            <p:ph type="title" hasCustomPrompt="1"/>
            <p:custDataLst>
              <p:tags r:id="rId7"/>
            </p:custDataLst>
          </p:nvPr>
        </p:nvSpPr>
        <p:spPr>
          <a:xfrm>
            <a:off x="583200" y="770400"/>
            <a:ext cx="3960000" cy="882000"/>
          </a:xfrm>
        </p:spPr>
        <p:txBody>
          <a:bodyPr anchor="ctr" anchorCtr="0"/>
          <a:lstStyle>
            <a:lvl1pPr>
              <a:defRPr sz="3600" baseline="0">
                <a:solidFill>
                  <a:schemeClr val="tx1"/>
                </a:solidFill>
                <a:latin typeface="Arial" panose="020B0604020202020204" pitchFamily="34" charset="0"/>
                <a:ea typeface="隶书" panose="02010509060101010101" charset="-122"/>
              </a:defRPr>
            </a:lvl1pPr>
          </a:lstStyle>
          <a:p>
            <a:r>
              <a:rPr lang="zh-CN" altLang="en-US"/>
              <a:t>单击编辑标题</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11"/>
            </p:custDataLst>
          </p:nvPr>
        </p:nvSpPr>
        <p:spPr>
          <a:xfrm>
            <a:off x="586800" y="1764000"/>
            <a:ext cx="3956400" cy="4093200"/>
          </a:xfrm>
        </p:spPr>
        <p:txBody>
          <a:bodyPr/>
          <a:lstStyle>
            <a:lvl1pPr>
              <a:defRPr baseline="0">
                <a:solidFill>
                  <a:schemeClr val="tx1"/>
                </a:solidFill>
                <a:latin typeface="Arial" panose="020B0604020202020204" pitchFamily="34" charset="0"/>
                <a:ea typeface="隶书" panose="02010509060101010101" charset="-122"/>
              </a:defRPr>
            </a:lvl1pPr>
            <a:lvl2pPr>
              <a:defRPr baseline="0">
                <a:solidFill>
                  <a:schemeClr val="tx1"/>
                </a:solidFill>
                <a:latin typeface="Arial" panose="020B0604020202020204" pitchFamily="34" charset="0"/>
                <a:ea typeface="隶书" panose="02010509060101010101" charset="-122"/>
              </a:defRPr>
            </a:lvl2pPr>
            <a:lvl3pPr>
              <a:defRPr baseline="0">
                <a:solidFill>
                  <a:schemeClr val="tx1"/>
                </a:solidFill>
                <a:latin typeface="Arial" panose="020B0604020202020204" pitchFamily="34" charset="0"/>
                <a:ea typeface="隶书" panose="02010509060101010101" charset="-122"/>
              </a:defRPr>
            </a:lvl3pPr>
            <a:lvl4pPr>
              <a:defRPr baseline="0">
                <a:solidFill>
                  <a:schemeClr val="tx1"/>
                </a:solidFill>
                <a:latin typeface="Arial" panose="020B0604020202020204" pitchFamily="34" charset="0"/>
                <a:ea typeface="隶书" panose="02010509060101010101" charset="-122"/>
              </a:defRPr>
            </a:lvl4pPr>
            <a:lvl5pPr>
              <a:defRPr baseline="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12"/>
            </p:custDataLst>
          </p:nvPr>
        </p:nvSpPr>
        <p:spPr>
          <a:xfrm>
            <a:off x="5101200" y="769938"/>
            <a:ext cx="6480000" cy="5087937"/>
          </a:xfrm>
        </p:spPr>
        <p:txBody>
          <a:bodyPr/>
          <a:lstStyle>
            <a:lvl1pPr>
              <a:defRPr baseline="0">
                <a:solidFill>
                  <a:schemeClr val="tx1"/>
                </a:solidFill>
                <a:latin typeface="Arial" panose="020B0604020202020204" pitchFamily="34" charset="0"/>
                <a:ea typeface="隶书" panose="02010509060101010101" charset="-122"/>
              </a:defRPr>
            </a:lvl1pPr>
            <a:lvl2pPr>
              <a:defRPr baseline="0">
                <a:solidFill>
                  <a:schemeClr val="tx1"/>
                </a:solidFill>
                <a:latin typeface="Arial" panose="020B0604020202020204" pitchFamily="34" charset="0"/>
                <a:ea typeface="隶书" panose="02010509060101010101" charset="-122"/>
              </a:defRPr>
            </a:lvl2pPr>
            <a:lvl3pPr>
              <a:defRPr baseline="0">
                <a:solidFill>
                  <a:schemeClr val="tx1"/>
                </a:solidFill>
                <a:latin typeface="Arial" panose="020B0604020202020204" pitchFamily="34" charset="0"/>
                <a:ea typeface="隶书" panose="02010509060101010101" charset="-122"/>
              </a:defRPr>
            </a:lvl3pPr>
            <a:lvl4pPr>
              <a:defRPr baseline="0">
                <a:solidFill>
                  <a:schemeClr val="tx1"/>
                </a:solidFill>
                <a:latin typeface="Arial" panose="020B0604020202020204" pitchFamily="34" charset="0"/>
                <a:ea typeface="隶书" panose="02010509060101010101" charset="-122"/>
              </a:defRPr>
            </a:lvl4pPr>
            <a:lvl5pPr>
              <a:defRPr baseline="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12192000" cy="2663825"/>
          </a:xfrm>
          <a:prstGeom prst="rect">
            <a:avLst/>
          </a:prstGeom>
          <a:solidFill>
            <a:schemeClr val="tx2"/>
          </a:solidFill>
          <a:ln w="1270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0_pic_quater_right_down"/>
          <p:cNvPicPr>
            <a:picLocks noChangeAspect="1"/>
          </p:cNvPicPr>
          <p:nvPr>
            <p:custDataLst>
              <p:tags r:id="rId3"/>
            </p:custDataLst>
          </p:nvPr>
        </p:nvPicPr>
        <p:blipFill>
          <a:blip r:embed="rId4"/>
          <a:stretch>
            <a:fillRect/>
          </a:stretch>
        </p:blipFill>
        <p:spPr>
          <a:xfrm>
            <a:off x="11471275" y="0"/>
            <a:ext cx="720090" cy="859790"/>
          </a:xfrm>
          <a:prstGeom prst="rect">
            <a:avLst/>
          </a:prstGeom>
        </p:spPr>
      </p:pic>
      <p:pic>
        <p:nvPicPr>
          <p:cNvPr id="6" name="图片 5" descr="1_pic_quater_left_down"/>
          <p:cNvPicPr>
            <a:picLocks noChangeAspect="1"/>
          </p:cNvPicPr>
          <p:nvPr>
            <p:custDataLst>
              <p:tags r:id="rId5"/>
            </p:custDataLst>
          </p:nvPr>
        </p:nvPicPr>
        <p:blipFill>
          <a:blip r:embed="rId6"/>
          <a:stretch>
            <a:fillRect/>
          </a:stretch>
        </p:blipFill>
        <p:spPr>
          <a:xfrm>
            <a:off x="0" y="6322060"/>
            <a:ext cx="720090" cy="535305"/>
          </a:xfrm>
          <a:prstGeom prst="rect">
            <a:avLst/>
          </a:prstGeom>
        </p:spPr>
      </p:pic>
      <p:sp>
        <p:nvSpPr>
          <p:cNvPr id="2" name="标题 1"/>
          <p:cNvSpPr>
            <a:spLocks noGrp="1"/>
          </p:cNvSpPr>
          <p:nvPr>
            <p:ph type="title"/>
            <p:custDataLst>
              <p:tags r:id="rId7"/>
            </p:custDataLst>
          </p:nvPr>
        </p:nvSpPr>
        <p:spPr>
          <a:xfrm>
            <a:off x="612000" y="781200"/>
            <a:ext cx="10976400" cy="626400"/>
          </a:xfrm>
        </p:spPr>
        <p:txBody>
          <a:bodyPr anchor="ctr"/>
          <a:lstStyle>
            <a:lvl1pPr algn="ctr">
              <a:defRPr sz="3600" baseline="0">
                <a:solidFill>
                  <a:schemeClr val="tx1"/>
                </a:solidFill>
                <a:latin typeface="Arial" panose="020B0604020202020204" pitchFamily="34" charset="0"/>
                <a:ea typeface="隶书"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11"/>
            </p:custDataLst>
          </p:nvPr>
        </p:nvSpPr>
        <p:spPr>
          <a:xfrm>
            <a:off x="612000" y="1659600"/>
            <a:ext cx="10975975" cy="828000"/>
          </a:xfrm>
        </p:spPr>
        <p:txBody>
          <a:bodyPr/>
          <a:lstStyle>
            <a:lvl1pPr algn="ctr">
              <a:defRPr baseline="0">
                <a:solidFill>
                  <a:schemeClr val="tx1"/>
                </a:solidFill>
                <a:latin typeface="Arial" panose="020B0604020202020204" pitchFamily="34" charset="0"/>
                <a:ea typeface="隶书" panose="02010509060101010101" charset="-122"/>
              </a:defRPr>
            </a:lvl1pPr>
          </a:lstStyle>
          <a:p>
            <a:pPr lvl="0"/>
            <a:r>
              <a:rPr lang="zh-CN" altLang="en-US"/>
              <a:t>单击此处编辑母版文本样式</a:t>
            </a:r>
            <a:endParaRPr lang="zh-CN" altLang="en-US"/>
          </a:p>
        </p:txBody>
      </p:sp>
      <p:sp>
        <p:nvSpPr>
          <p:cNvPr id="9" name="内容占位符 8"/>
          <p:cNvSpPr>
            <a:spLocks noGrp="1"/>
          </p:cNvSpPr>
          <p:nvPr>
            <p:ph sz="quarter" idx="14"/>
            <p:custDataLst>
              <p:tags r:id="rId12"/>
            </p:custDataLst>
          </p:nvPr>
        </p:nvSpPr>
        <p:spPr>
          <a:xfrm>
            <a:off x="612775" y="2808000"/>
            <a:ext cx="10965600" cy="3430800"/>
          </a:xfrm>
        </p:spPr>
        <p:txBody>
          <a:bodyPr/>
          <a:lstStyle>
            <a:lvl1pPr>
              <a:defRPr baseline="0">
                <a:solidFill>
                  <a:schemeClr val="tx1"/>
                </a:solidFill>
                <a:latin typeface="Arial" panose="020B0604020202020204" pitchFamily="34" charset="0"/>
                <a:ea typeface="隶书" panose="02010509060101010101" charset="-122"/>
              </a:defRPr>
            </a:lvl1pPr>
            <a:lvl2pPr>
              <a:defRPr baseline="0">
                <a:solidFill>
                  <a:schemeClr val="tx1"/>
                </a:solidFill>
                <a:latin typeface="Arial" panose="020B0604020202020204" pitchFamily="34" charset="0"/>
                <a:ea typeface="隶书" panose="02010509060101010101" charset="-122"/>
              </a:defRPr>
            </a:lvl2pPr>
            <a:lvl3pPr>
              <a:defRPr baseline="0">
                <a:solidFill>
                  <a:schemeClr val="tx1"/>
                </a:solidFill>
                <a:latin typeface="Arial" panose="020B0604020202020204" pitchFamily="34" charset="0"/>
                <a:ea typeface="隶书" panose="02010509060101010101" charset="-122"/>
              </a:defRPr>
            </a:lvl3pPr>
            <a:lvl4pPr>
              <a:defRPr baseline="0">
                <a:solidFill>
                  <a:schemeClr val="tx1"/>
                </a:solidFill>
                <a:latin typeface="Arial" panose="020B0604020202020204" pitchFamily="34" charset="0"/>
                <a:ea typeface="隶书" panose="02010509060101010101" charset="-122"/>
              </a:defRPr>
            </a:lvl4pPr>
            <a:lvl5pPr>
              <a:defRPr baseline="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10" name="矩形 9"/>
          <p:cNvSpPr/>
          <p:nvPr>
            <p:custDataLst>
              <p:tags r:id="rId2"/>
            </p:custDataLst>
          </p:nvPr>
        </p:nvSpPr>
        <p:spPr>
          <a:xfrm>
            <a:off x="0" y="5028565"/>
            <a:ext cx="12192000" cy="1829435"/>
          </a:xfrm>
          <a:prstGeom prst="rect">
            <a:avLst/>
          </a:prstGeom>
          <a:solidFill>
            <a:schemeClr val="tx2"/>
          </a:solidFill>
          <a:ln w="1270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0_pic_quater_right_down"/>
          <p:cNvPicPr>
            <a:picLocks noChangeAspect="1"/>
          </p:cNvPicPr>
          <p:nvPr>
            <p:custDataLst>
              <p:tags r:id="rId3"/>
            </p:custDataLst>
          </p:nvPr>
        </p:nvPicPr>
        <p:blipFill>
          <a:blip r:embed="rId4"/>
          <a:stretch>
            <a:fillRect/>
          </a:stretch>
        </p:blipFill>
        <p:spPr>
          <a:xfrm>
            <a:off x="11471275" y="0"/>
            <a:ext cx="720090" cy="859790"/>
          </a:xfrm>
          <a:prstGeom prst="rect">
            <a:avLst/>
          </a:prstGeom>
        </p:spPr>
      </p:pic>
      <p:pic>
        <p:nvPicPr>
          <p:cNvPr id="6" name="图片 5" descr="1_pic_quater_left_down"/>
          <p:cNvPicPr>
            <a:picLocks noChangeAspect="1"/>
          </p:cNvPicPr>
          <p:nvPr>
            <p:custDataLst>
              <p:tags r:id="rId5"/>
            </p:custDataLst>
          </p:nvPr>
        </p:nvPicPr>
        <p:blipFill>
          <a:blip r:embed="rId6"/>
          <a:stretch>
            <a:fillRect/>
          </a:stretch>
        </p:blipFill>
        <p:spPr>
          <a:xfrm>
            <a:off x="0" y="6322060"/>
            <a:ext cx="720090" cy="535305"/>
          </a:xfrm>
          <a:prstGeom prst="rect">
            <a:avLst/>
          </a:prstGeom>
        </p:spPr>
      </p:pic>
      <p:sp>
        <p:nvSpPr>
          <p:cNvPr id="2" name="标题 1"/>
          <p:cNvSpPr>
            <a:spLocks noGrp="1"/>
          </p:cNvSpPr>
          <p:nvPr>
            <p:ph type="title"/>
            <p:custDataLst>
              <p:tags r:id="rId7"/>
            </p:custDataLst>
          </p:nvPr>
        </p:nvSpPr>
        <p:spPr>
          <a:xfrm>
            <a:off x="604800" y="669600"/>
            <a:ext cx="10976400" cy="565200"/>
          </a:xfrm>
        </p:spPr>
        <p:txBody>
          <a:bodyPr anchor="ctr" anchorCtr="0"/>
          <a:lstStyle>
            <a:lvl1pPr algn="ctr">
              <a:defRPr sz="3200" baseline="0">
                <a:solidFill>
                  <a:schemeClr val="tx1"/>
                </a:solidFill>
                <a:latin typeface="Arial" panose="020B0604020202020204" pitchFamily="34" charset="0"/>
                <a:ea typeface="隶书"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604837" y="1681200"/>
            <a:ext cx="10990800" cy="3211200"/>
          </a:xfrm>
        </p:spPr>
        <p:txBody>
          <a:bodyPr/>
          <a:lstStyle>
            <a:lvl1pPr>
              <a:defRPr baseline="0">
                <a:solidFill>
                  <a:schemeClr val="tx1"/>
                </a:solidFill>
                <a:latin typeface="Arial" panose="020B0604020202020204" pitchFamily="34" charset="0"/>
                <a:ea typeface="隶书" panose="02010509060101010101" charset="-122"/>
              </a:defRPr>
            </a:lvl1pPr>
            <a:lvl2pPr>
              <a:defRPr baseline="0">
                <a:solidFill>
                  <a:schemeClr val="tx1"/>
                </a:solidFill>
                <a:latin typeface="Arial" panose="020B0604020202020204" pitchFamily="34" charset="0"/>
                <a:ea typeface="隶书" panose="02010509060101010101" charset="-122"/>
              </a:defRPr>
            </a:lvl2pPr>
            <a:lvl3pPr>
              <a:defRPr baseline="0">
                <a:solidFill>
                  <a:schemeClr val="tx1"/>
                </a:solidFill>
                <a:latin typeface="Arial" panose="020B0604020202020204" pitchFamily="34" charset="0"/>
                <a:ea typeface="隶书" panose="02010509060101010101" charset="-122"/>
              </a:defRPr>
            </a:lvl3pPr>
            <a:lvl4pPr>
              <a:defRPr baseline="0">
                <a:solidFill>
                  <a:schemeClr val="tx1"/>
                </a:solidFill>
                <a:latin typeface="Arial" panose="020B0604020202020204" pitchFamily="34" charset="0"/>
                <a:ea typeface="隶书" panose="02010509060101010101" charset="-122"/>
              </a:defRPr>
            </a:lvl4pPr>
            <a:lvl5pPr>
              <a:defRPr baseline="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文本占位符 8"/>
          <p:cNvSpPr>
            <a:spLocks noGrp="1"/>
          </p:cNvSpPr>
          <p:nvPr>
            <p:ph type="body" sz="quarter" idx="14"/>
            <p:custDataLst>
              <p:tags r:id="rId12"/>
            </p:custDataLst>
          </p:nvPr>
        </p:nvSpPr>
        <p:spPr>
          <a:xfrm>
            <a:off x="594000" y="5180400"/>
            <a:ext cx="11001600" cy="1011600"/>
          </a:xfrm>
        </p:spPr>
        <p:txBody>
          <a:bodyPr/>
          <a:lstStyle>
            <a:lvl1pPr>
              <a:defRPr baseline="0">
                <a:solidFill>
                  <a:schemeClr val="tx1"/>
                </a:solidFill>
                <a:latin typeface="Arial" panose="020B0604020202020204" pitchFamily="34" charset="0"/>
                <a:ea typeface="隶书" panose="02010509060101010101"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12192000" cy="914400"/>
          </a:xfrm>
          <a:prstGeom prst="rect">
            <a:avLst/>
          </a:prstGeom>
          <a:solidFill>
            <a:schemeClr val="tx2"/>
          </a:solidFill>
          <a:ln w="1270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0_pic_quater_right_down"/>
          <p:cNvPicPr>
            <a:picLocks noChangeAspect="1"/>
          </p:cNvPicPr>
          <p:nvPr>
            <p:custDataLst>
              <p:tags r:id="rId3"/>
            </p:custDataLst>
          </p:nvPr>
        </p:nvPicPr>
        <p:blipFill>
          <a:blip r:embed="rId4"/>
          <a:stretch>
            <a:fillRect/>
          </a:stretch>
        </p:blipFill>
        <p:spPr>
          <a:xfrm>
            <a:off x="11426190" y="0"/>
            <a:ext cx="765175" cy="914400"/>
          </a:xfrm>
          <a:prstGeom prst="rect">
            <a:avLst/>
          </a:prstGeom>
        </p:spPr>
      </p:pic>
      <p:pic>
        <p:nvPicPr>
          <p:cNvPr id="6" name="图片 5" descr="1_pic_quater_left_down"/>
          <p:cNvPicPr>
            <a:picLocks noChangeAspect="1"/>
          </p:cNvPicPr>
          <p:nvPr>
            <p:custDataLst>
              <p:tags r:id="rId5"/>
            </p:custDataLst>
          </p:nvPr>
        </p:nvPicPr>
        <p:blipFill>
          <a:blip r:embed="rId6"/>
          <a:stretch>
            <a:fillRect/>
          </a:stretch>
        </p:blipFill>
        <p:spPr>
          <a:xfrm>
            <a:off x="0" y="6322060"/>
            <a:ext cx="720090" cy="535305"/>
          </a:xfrm>
          <a:prstGeom prst="rect">
            <a:avLst/>
          </a:prstGeom>
        </p:spPr>
      </p:pic>
      <p:sp>
        <p:nvSpPr>
          <p:cNvPr id="2" name="标题 1"/>
          <p:cNvSpPr>
            <a:spLocks noGrp="1"/>
          </p:cNvSpPr>
          <p:nvPr>
            <p:ph type="title"/>
            <p:custDataLst>
              <p:tags r:id="rId7"/>
            </p:custDataLst>
          </p:nvPr>
        </p:nvSpPr>
        <p:spPr>
          <a:xfrm>
            <a:off x="579600" y="237600"/>
            <a:ext cx="11037600" cy="441964"/>
          </a:xfrm>
        </p:spPr>
        <p:txBody>
          <a:bodyPr/>
          <a:lstStyle>
            <a:lvl1pPr>
              <a:defRPr baseline="0">
                <a:solidFill>
                  <a:schemeClr val="tx1"/>
                </a:solidFill>
                <a:latin typeface="Arial" panose="020B0604020202020204" pitchFamily="34" charset="0"/>
                <a:ea typeface="隶书" panose="02010509060101010101"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579600" y="1663200"/>
            <a:ext cx="5342400" cy="2894400"/>
          </a:xfrm>
        </p:spPr>
        <p:txBody>
          <a:bodyPr/>
          <a:lstStyle>
            <a:lvl1pPr>
              <a:defRPr baseline="0">
                <a:solidFill>
                  <a:schemeClr val="tx1"/>
                </a:solidFill>
                <a:latin typeface="Arial" panose="020B0604020202020204" pitchFamily="34" charset="0"/>
                <a:ea typeface="隶书" panose="02010509060101010101" charset="-122"/>
              </a:defRPr>
            </a:lvl1pPr>
            <a:lvl2pPr>
              <a:defRPr baseline="0">
                <a:solidFill>
                  <a:schemeClr val="tx1"/>
                </a:solidFill>
                <a:latin typeface="Arial" panose="020B0604020202020204" pitchFamily="34" charset="0"/>
                <a:ea typeface="隶书" panose="02010509060101010101" charset="-122"/>
              </a:defRPr>
            </a:lvl2pPr>
            <a:lvl3pPr>
              <a:defRPr baseline="0">
                <a:solidFill>
                  <a:schemeClr val="tx1"/>
                </a:solidFill>
                <a:latin typeface="Arial" panose="020B0604020202020204" pitchFamily="34" charset="0"/>
                <a:ea typeface="隶书" panose="02010509060101010101" charset="-122"/>
              </a:defRPr>
            </a:lvl3pPr>
            <a:lvl4pPr>
              <a:defRPr baseline="0">
                <a:solidFill>
                  <a:schemeClr val="tx1"/>
                </a:solidFill>
                <a:latin typeface="Arial" panose="020B0604020202020204" pitchFamily="34" charset="0"/>
                <a:ea typeface="隶书" panose="02010509060101010101" charset="-122"/>
              </a:defRPr>
            </a:lvl4pPr>
            <a:lvl5pPr>
              <a:defRPr baseline="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12"/>
            </p:custDataLst>
          </p:nvPr>
        </p:nvSpPr>
        <p:spPr>
          <a:xfrm>
            <a:off x="6242400" y="1663200"/>
            <a:ext cx="5367600" cy="2894400"/>
          </a:xfrm>
        </p:spPr>
        <p:txBody>
          <a:bodyPr/>
          <a:lstStyle>
            <a:lvl1pPr>
              <a:defRPr baseline="0">
                <a:solidFill>
                  <a:schemeClr val="tx1"/>
                </a:solidFill>
                <a:latin typeface="Arial" panose="020B0604020202020204" pitchFamily="34" charset="0"/>
                <a:ea typeface="隶书" panose="02010509060101010101" charset="-122"/>
              </a:defRPr>
            </a:lvl1pPr>
            <a:lvl2pPr>
              <a:defRPr baseline="0">
                <a:solidFill>
                  <a:schemeClr val="tx1"/>
                </a:solidFill>
                <a:latin typeface="Arial" panose="020B0604020202020204" pitchFamily="34" charset="0"/>
                <a:ea typeface="隶书" panose="02010509060101010101" charset="-122"/>
              </a:defRPr>
            </a:lvl2pPr>
            <a:lvl3pPr>
              <a:defRPr baseline="0">
                <a:solidFill>
                  <a:schemeClr val="tx1"/>
                </a:solidFill>
                <a:latin typeface="Arial" panose="020B0604020202020204" pitchFamily="34" charset="0"/>
                <a:ea typeface="隶书" panose="02010509060101010101" charset="-122"/>
              </a:defRPr>
            </a:lvl3pPr>
            <a:lvl4pPr>
              <a:defRPr baseline="0">
                <a:solidFill>
                  <a:schemeClr val="tx1"/>
                </a:solidFill>
                <a:latin typeface="Arial" panose="020B0604020202020204" pitchFamily="34" charset="0"/>
                <a:ea typeface="隶书" panose="02010509060101010101" charset="-122"/>
              </a:defRPr>
            </a:lvl4pPr>
            <a:lvl5pPr>
              <a:defRPr baseline="0">
                <a:solidFill>
                  <a:schemeClr val="tx1"/>
                </a:solidFill>
                <a:latin typeface="Arial" panose="020B0604020202020204" pitchFamily="34" charset="0"/>
                <a:ea typeface="隶书" panose="02010509060101010101"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1" name="文本占位符 10"/>
          <p:cNvSpPr>
            <a:spLocks noGrp="1"/>
          </p:cNvSpPr>
          <p:nvPr>
            <p:ph type="body" sz="quarter" idx="15"/>
            <p:custDataLst>
              <p:tags r:id="rId13"/>
            </p:custDataLst>
          </p:nvPr>
        </p:nvSpPr>
        <p:spPr>
          <a:xfrm>
            <a:off x="572400" y="4816800"/>
            <a:ext cx="5342400" cy="781200"/>
          </a:xfrm>
        </p:spPr>
        <p:txBody>
          <a:bodyPr/>
          <a:lstStyle>
            <a:lvl1pPr>
              <a:defRPr baseline="0">
                <a:solidFill>
                  <a:schemeClr val="tx1"/>
                </a:solidFill>
                <a:latin typeface="Arial" panose="020B0604020202020204" pitchFamily="34" charset="0"/>
                <a:ea typeface="隶书" panose="02010509060101010101" charset="-122"/>
              </a:defRPr>
            </a:lvl1pPr>
          </a:lstStyle>
          <a:p>
            <a:pPr lvl="0"/>
            <a:r>
              <a:rPr lang="zh-CN" altLang="en-US"/>
              <a:t>单击此处编辑母版文本样式</a:t>
            </a:r>
            <a:endParaRPr lang="zh-CN" altLang="en-US"/>
          </a:p>
        </p:txBody>
      </p:sp>
      <p:sp>
        <p:nvSpPr>
          <p:cNvPr id="13" name="文本占位符 12"/>
          <p:cNvSpPr>
            <a:spLocks noGrp="1"/>
          </p:cNvSpPr>
          <p:nvPr>
            <p:ph type="body" sz="quarter" idx="16"/>
            <p:custDataLst>
              <p:tags r:id="rId14"/>
            </p:custDataLst>
          </p:nvPr>
        </p:nvSpPr>
        <p:spPr>
          <a:xfrm>
            <a:off x="6253200" y="4813200"/>
            <a:ext cx="5367600" cy="781200"/>
          </a:xfrm>
        </p:spPr>
        <p:txBody>
          <a:bodyPr/>
          <a:lstStyle>
            <a:lvl1pPr>
              <a:defRPr baseline="0">
                <a:solidFill>
                  <a:schemeClr val="tx1"/>
                </a:solidFill>
                <a:latin typeface="Arial" panose="020B0604020202020204" pitchFamily="34" charset="0"/>
                <a:ea typeface="隶书" panose="02010509060101010101" charset="-122"/>
              </a:defRPr>
            </a:lvl1pPr>
          </a:lstStyle>
          <a:p>
            <a:pPr lvl="0"/>
            <a:r>
              <a:rPr lang="zh-CN" altLang="en-US"/>
              <a:t>单击此处编辑母版文本样式</a:t>
            </a:r>
            <a:endParaRPr lang="zh-CN" altLang="en-US"/>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9" name="矩形 8"/>
          <p:cNvSpPr/>
          <p:nvPr>
            <p:custDataLst>
              <p:tags r:id="rId2"/>
            </p:custDataLst>
          </p:nvPr>
        </p:nvSpPr>
        <p:spPr>
          <a:xfrm>
            <a:off x="0" y="953135"/>
            <a:ext cx="12192000" cy="4951095"/>
          </a:xfrm>
          <a:prstGeom prst="rect">
            <a:avLst/>
          </a:prstGeom>
          <a:solidFill>
            <a:schemeClr val="tx2"/>
          </a:solidFill>
          <a:ln w="1270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0_pic_quater_right_down"/>
          <p:cNvPicPr>
            <a:picLocks noChangeAspect="1"/>
          </p:cNvPicPr>
          <p:nvPr>
            <p:custDataLst>
              <p:tags r:id="rId3"/>
            </p:custDataLst>
          </p:nvPr>
        </p:nvPicPr>
        <p:blipFill>
          <a:blip r:embed="rId4"/>
          <a:stretch>
            <a:fillRect/>
          </a:stretch>
        </p:blipFill>
        <p:spPr>
          <a:xfrm>
            <a:off x="10571480" y="0"/>
            <a:ext cx="1619885" cy="1934210"/>
          </a:xfrm>
          <a:prstGeom prst="rect">
            <a:avLst/>
          </a:prstGeom>
        </p:spPr>
      </p:pic>
      <p:pic>
        <p:nvPicPr>
          <p:cNvPr id="6" name="图片 5" descr="1_pic_quater_left_down"/>
          <p:cNvPicPr>
            <a:picLocks noChangeAspect="1"/>
          </p:cNvPicPr>
          <p:nvPr>
            <p:custDataLst>
              <p:tags r:id="rId5"/>
            </p:custDataLst>
          </p:nvPr>
        </p:nvPicPr>
        <p:blipFill>
          <a:blip r:embed="rId6"/>
          <a:stretch>
            <a:fillRect/>
          </a:stretch>
        </p:blipFill>
        <p:spPr>
          <a:xfrm>
            <a:off x="0" y="5652135"/>
            <a:ext cx="1619885" cy="1205230"/>
          </a:xfrm>
          <a:prstGeom prst="rect">
            <a:avLst/>
          </a:prstGeom>
        </p:spPr>
      </p:pic>
      <p:sp>
        <p:nvSpPr>
          <p:cNvPr id="2" name="标题 1"/>
          <p:cNvSpPr>
            <a:spLocks noGrp="1"/>
          </p:cNvSpPr>
          <p:nvPr>
            <p:ph type="title" hasCustomPrompt="1"/>
            <p:custDataLst>
              <p:tags r:id="rId7"/>
            </p:custDataLst>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隶书" panose="02010509060101010101" charset="-122"/>
              </a:defRPr>
            </a:lvl1pPr>
          </a:lstStyle>
          <a:p>
            <a:r>
              <a:rPr lang="zh-CN" altLang="en-US"/>
              <a:t>单击此处编辑标题</a:t>
            </a:r>
            <a:endParaRPr lang="zh-CN" altLang="en-US"/>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sz="quarter" idx="13"/>
            <p:custDataLst>
              <p:tags r:id="rId11"/>
            </p:custDataLst>
          </p:nvPr>
        </p:nvSpPr>
        <p:spPr>
          <a:xfrm>
            <a:off x="1522413" y="3862800"/>
            <a:ext cx="9144000" cy="1656000"/>
          </a:xfrm>
        </p:spPr>
        <p:txBody>
          <a:bodyPr/>
          <a:lstStyle>
            <a:lvl1pPr algn="ctr">
              <a:defRPr baseline="0">
                <a:solidFill>
                  <a:schemeClr val="tx1"/>
                </a:solidFill>
                <a:latin typeface="Arial" panose="020B0604020202020204" pitchFamily="34" charset="0"/>
                <a:ea typeface="隶书" panose="02010509060101010101" charset="-122"/>
              </a:defRPr>
            </a:lvl1pPr>
          </a:lstStyle>
          <a:p>
            <a:pPr lvl="0"/>
            <a:r>
              <a:rPr lang="zh-CN" altLang="en-US"/>
              <a:t>单击此处编辑母版文本样式</a:t>
            </a:r>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2.xml"/><Relationship Id="rId18" Type="http://schemas.openxmlformats.org/officeDocument/2006/relationships/image" Target="file:///D:\qq&#25991;&#20214;\712321467\Image\C2C\Image2\%7b75232B38-A165-1FB7-499C-2E1C792CACB5%7d.png" TargetMode="External"/><Relationship Id="rId17" Type="http://schemas.openxmlformats.org/officeDocument/2006/relationships/image" Target="../media/image1.png"/><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7" Type="http://schemas.openxmlformats.org/officeDocument/2006/relationships/theme" Target="../theme/theme2.xml"/><Relationship Id="rId26" Type="http://schemas.openxmlformats.org/officeDocument/2006/relationships/image" Target="file:///D:\qq&#25991;&#20214;\712321467\Image\C2C\Image2\%7b75232B38-A165-1FB7-499C-2E1C792CACB5%7d.png" TargetMode="External"/><Relationship Id="rId25" Type="http://schemas.openxmlformats.org/officeDocument/2006/relationships/image" Target="../media/image1.png"/><Relationship Id="rId24" Type="http://schemas.openxmlformats.org/officeDocument/2006/relationships/tags" Target="../tags/tag187.xml"/><Relationship Id="rId23" Type="http://schemas.openxmlformats.org/officeDocument/2006/relationships/tags" Target="../tags/tag186.xml"/><Relationship Id="rId22" Type="http://schemas.openxmlformats.org/officeDocument/2006/relationships/tags" Target="../tags/tag185.xml"/><Relationship Id="rId21" Type="http://schemas.openxmlformats.org/officeDocument/2006/relationships/tags" Target="../tags/tag184.xml"/><Relationship Id="rId20" Type="http://schemas.openxmlformats.org/officeDocument/2006/relationships/tags" Target="../tags/tag183.xml"/><Relationship Id="rId2" Type="http://schemas.openxmlformats.org/officeDocument/2006/relationships/slideLayout" Target="../slideLayouts/slideLayout13.xml"/><Relationship Id="rId19" Type="http://schemas.openxmlformats.org/officeDocument/2006/relationships/tags" Target="../tags/tag182.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8.xml"/><Relationship Id="rId8" Type="http://schemas.openxmlformats.org/officeDocument/2006/relationships/slideLayout" Target="../slideLayouts/slideLayout37.xml"/><Relationship Id="rId7" Type="http://schemas.openxmlformats.org/officeDocument/2006/relationships/slideLayout" Target="../slideLayouts/slideLayout36.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 Id="rId3" Type="http://schemas.openxmlformats.org/officeDocument/2006/relationships/slideLayout" Target="../slideLayouts/slideLayout32.xml"/><Relationship Id="rId24" Type="http://schemas.openxmlformats.org/officeDocument/2006/relationships/theme" Target="../theme/theme3.xml"/><Relationship Id="rId23" Type="http://schemas.openxmlformats.org/officeDocument/2006/relationships/image" Target="file:///D:\qq&#25991;&#20214;\712321467\Image\C2C\Image2\%7b75232B38-A165-1FB7-499C-2E1C792CACB5%7d.png" TargetMode="External"/><Relationship Id="rId22" Type="http://schemas.openxmlformats.org/officeDocument/2006/relationships/image" Target="../media/image1.png"/><Relationship Id="rId21" Type="http://schemas.openxmlformats.org/officeDocument/2006/relationships/tags" Target="../tags/tag254.xml"/><Relationship Id="rId20" Type="http://schemas.openxmlformats.org/officeDocument/2006/relationships/tags" Target="../tags/tag253.xml"/><Relationship Id="rId2" Type="http://schemas.openxmlformats.org/officeDocument/2006/relationships/slideLayout" Target="../slideLayouts/slideLayout31.xml"/><Relationship Id="rId19" Type="http://schemas.openxmlformats.org/officeDocument/2006/relationships/tags" Target="../tags/tag252.xml"/><Relationship Id="rId18" Type="http://schemas.openxmlformats.org/officeDocument/2006/relationships/slideLayout" Target="../slideLayouts/slideLayout47.xml"/><Relationship Id="rId17" Type="http://schemas.openxmlformats.org/officeDocument/2006/relationships/slideLayout" Target="../slideLayouts/slideLayout46.xml"/><Relationship Id="rId16" Type="http://schemas.openxmlformats.org/officeDocument/2006/relationships/slideLayout" Target="../slideLayouts/slideLayout45.xml"/><Relationship Id="rId15" Type="http://schemas.openxmlformats.org/officeDocument/2006/relationships/slideLayout" Target="../slideLayouts/slideLayout44.xml"/><Relationship Id="rId14" Type="http://schemas.openxmlformats.org/officeDocument/2006/relationships/slideLayout" Target="../slideLayouts/slideLayout43.xml"/><Relationship Id="rId13" Type="http://schemas.openxmlformats.org/officeDocument/2006/relationships/slideLayout" Target="../slideLayouts/slideLayout42.xml"/><Relationship Id="rId12" Type="http://schemas.openxmlformats.org/officeDocument/2006/relationships/slideLayout" Target="../slideLayouts/slideLayout41.xml"/><Relationship Id="rId11" Type="http://schemas.openxmlformats.org/officeDocument/2006/relationships/slideLayout" Target="../slideLayouts/slideLayout40.xml"/><Relationship Id="rId10" Type="http://schemas.openxmlformats.org/officeDocument/2006/relationships/slideLayout" Target="../slideLayouts/slideLayout39.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a:p>
        </p:txBody>
      </p:sp>
      <p:pic>
        <p:nvPicPr>
          <p:cNvPr id="7" name="图片 1073743875" descr="学科网 zxxk.com"/>
          <p:cNvPicPr>
            <a:picLocks noChangeAspect="1"/>
          </p:cNvPicPr>
          <p:nvPr/>
        </p:nvPicPr>
        <p:blipFill>
          <a:blip r:embed="rId17" r:link="rId18"/>
          <a:stretch>
            <a:fillRect/>
          </a:stretch>
        </p:blipFill>
        <p:spPr>
          <a:xfrm>
            <a:off x="838200" y="365125"/>
            <a:ext cx="9525" cy="9525"/>
          </a:xfrm>
          <a:prstGeom prst="rect">
            <a:avLst/>
          </a:prstGeom>
          <a:noFill/>
          <a:ln>
            <a:noFill/>
            <a:miter lim="800000"/>
            <a:headEnd/>
            <a:tailEnd/>
          </a:ln>
        </p:spPr>
      </p:pic>
    </p:spTree>
    <p:custDataLst>
      <p:tags r:id="rId19"/>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91440" tIns="45720" rIns="91440" bIns="45720" rtlCol="0" anchor="t"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
        <p:nvSpPr>
          <p:cNvPr id="7" name="KSO_TEMPLATE" hidden="1"/>
          <p:cNvSpPr/>
          <p:nvPr userDrawn="1">
            <p:custDataLst>
              <p:tags r:id="rId24"/>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1073743875" descr="学科网 zxxk.com"/>
          <p:cNvPicPr>
            <a:picLocks noChangeAspect="1"/>
          </p:cNvPicPr>
          <p:nvPr/>
        </p:nvPicPr>
        <p:blipFill>
          <a:blip r:embed="rId25" r:link="rId26"/>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ransition/>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accent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wrap="square"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20"/>
            </p:custDataLst>
          </p:nvPr>
        </p:nvSpPr>
        <p:spPr>
          <a:xfrm>
            <a:off x="669882" y="961398"/>
            <a:ext cx="10852237" cy="5388907"/>
          </a:xfrm>
          <a:prstGeom prst="rect">
            <a:avLst/>
          </a:prstGeom>
        </p:spPr>
        <p:txBody>
          <a:bodyPr vert="horz" wrap="square" lIns="90170" tIns="46990" rIns="90170" bIns="4699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79742" y="6349833"/>
            <a:ext cx="2700000" cy="3168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隶书" panose="02010509060101010101" charset="-122"/>
                <a:cs typeface="隶书" panose="02010509060101010101"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116000" y="6349833"/>
            <a:ext cx="3960000" cy="3168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隶书" panose="02010509060101010101" charset="-122"/>
                <a:cs typeface="隶书" panose="02010509060101010101" charset="-122"/>
              </a:defRPr>
            </a:lvl1pPr>
          </a:lstStyle>
          <a:p>
            <a:endParaRPr lang="zh-CN" altLang="en-US"/>
          </a:p>
        </p:txBody>
      </p:sp>
      <p:sp>
        <p:nvSpPr>
          <p:cNvPr id="6" name="灯片编号占位符 5"/>
          <p:cNvSpPr>
            <a:spLocks noGrp="1"/>
          </p:cNvSpPr>
          <p:nvPr>
            <p:ph type="sldNum" sz="quarter" idx="4"/>
          </p:nvPr>
        </p:nvSpPr>
        <p:spPr>
          <a:xfrm>
            <a:off x="8610600" y="6349833"/>
            <a:ext cx="2700000" cy="3168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隶书" panose="02010509060101010101" charset="-122"/>
                <a:cs typeface="隶书" panose="02010509060101010101" charset="-122"/>
              </a:defRPr>
            </a:lvl1pPr>
          </a:lstStyle>
          <a:p>
            <a:fld id="{49AE70B2-8BF9-45C0-BB95-33D1B9D3A854}" type="slidenum">
              <a:rPr lang="zh-CN" altLang="en-US" smtClean="0"/>
            </a:fld>
            <a:endParaRPr lang="zh-CN" altLang="en-US"/>
          </a:p>
        </p:txBody>
      </p:sp>
      <p:sp>
        <p:nvSpPr>
          <p:cNvPr id="7" name="KSO_TEMPLATE" hidden="1"/>
          <p:cNvSpPr/>
          <p:nvPr userDrawn="1">
            <p:custDataLst>
              <p:tags r:id="rId21"/>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1073743875" descr="学科网 zxxk.com"/>
          <p:cNvPicPr>
            <a:picLocks noChangeAspect="1"/>
          </p:cNvPicPr>
          <p:nvPr/>
        </p:nvPicPr>
        <p:blipFill>
          <a:blip r:embed="rId22" r:link="rId23"/>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ransition/>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隶书" panose="02010509060101010101"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隶书" panose="02010509060101010101"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tags" Target="../tags/tag256.xml"/><Relationship Id="rId1" Type="http://schemas.openxmlformats.org/officeDocument/2006/relationships/tags" Target="../tags/tag255.xml"/></Relationships>
</file>

<file path=ppt/slides/_rels/slide2.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tags" Target="../tags/tag264.xml"/><Relationship Id="rId7" Type="http://schemas.openxmlformats.org/officeDocument/2006/relationships/tags" Target="../tags/tag263.xml"/><Relationship Id="rId6" Type="http://schemas.openxmlformats.org/officeDocument/2006/relationships/tags" Target="../tags/tag262.xml"/><Relationship Id="rId5" Type="http://schemas.openxmlformats.org/officeDocument/2006/relationships/tags" Target="../tags/tag261.xml"/><Relationship Id="rId4" Type="http://schemas.openxmlformats.org/officeDocument/2006/relationships/tags" Target="../tags/tag260.xml"/><Relationship Id="rId3" Type="http://schemas.openxmlformats.org/officeDocument/2006/relationships/tags" Target="../tags/tag259.xml"/><Relationship Id="rId2" Type="http://schemas.openxmlformats.org/officeDocument/2006/relationships/tags" Target="../tags/tag258.xml"/><Relationship Id="rId18" Type="http://schemas.openxmlformats.org/officeDocument/2006/relationships/slideLayout" Target="../slideLayouts/slideLayout18.xml"/><Relationship Id="rId17" Type="http://schemas.openxmlformats.org/officeDocument/2006/relationships/tags" Target="../tags/tag269.xml"/><Relationship Id="rId16" Type="http://schemas.openxmlformats.org/officeDocument/2006/relationships/image" Target="../media/image2.svg"/><Relationship Id="rId15" Type="http://schemas.openxmlformats.org/officeDocument/2006/relationships/image" Target="../media/image11.png"/><Relationship Id="rId14" Type="http://schemas.openxmlformats.org/officeDocument/2006/relationships/tags" Target="../tags/tag268.xml"/><Relationship Id="rId13" Type="http://schemas.openxmlformats.org/officeDocument/2006/relationships/tags" Target="../tags/tag267.xml"/><Relationship Id="rId12" Type="http://schemas.openxmlformats.org/officeDocument/2006/relationships/tags" Target="../tags/tag266.xml"/><Relationship Id="rId11" Type="http://schemas.openxmlformats.org/officeDocument/2006/relationships/tags" Target="../tags/tag265.xml"/><Relationship Id="rId10" Type="http://schemas.openxmlformats.org/officeDocument/2006/relationships/image" Target="../media/image1.svg"/><Relationship Id="rId1" Type="http://schemas.openxmlformats.org/officeDocument/2006/relationships/tags" Target="../tags/tag25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0.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3.xml"/><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5.xml"/><Relationship Id="rId1" Type="http://schemas.openxmlformats.org/officeDocument/2006/relationships/tags" Target="../tags/tag274.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9.xml"/></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18.xml"/><Relationship Id="rId6" Type="http://schemas.openxmlformats.org/officeDocument/2006/relationships/tags" Target="../tags/tag284.xml"/><Relationship Id="rId5" Type="http://schemas.openxmlformats.org/officeDocument/2006/relationships/tags" Target="../tags/tag283.xml"/><Relationship Id="rId4" Type="http://schemas.openxmlformats.org/officeDocument/2006/relationships/tags" Target="../tags/tag282.xml"/><Relationship Id="rId3" Type="http://schemas.openxmlformats.org/officeDocument/2006/relationships/tags" Target="../tags/tag281.xml"/><Relationship Id="rId2" Type="http://schemas.openxmlformats.org/officeDocument/2006/relationships/image" Target="../media/image13.jpeg"/><Relationship Id="rId1" Type="http://schemas.openxmlformats.org/officeDocument/2006/relationships/tags" Target="../tags/tag28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5.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8.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9.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0.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1.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93.xml"/><Relationship Id="rId2" Type="http://schemas.openxmlformats.org/officeDocument/2006/relationships/image" Target="../media/image14.png"/><Relationship Id="rId1" Type="http://schemas.openxmlformats.org/officeDocument/2006/relationships/tags" Target="../tags/tag29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4.xml"/></Relationships>
</file>

<file path=ppt/slides/_rels/slide22.xml.rels><?xml version="1.0" encoding="UTF-8" standalone="yes"?>
<Relationships xmlns="http://schemas.openxmlformats.org/package/2006/relationships"><Relationship Id="rId9" Type="http://schemas.openxmlformats.org/officeDocument/2006/relationships/tags" Target="../tags/tag302.xml"/><Relationship Id="rId8" Type="http://schemas.openxmlformats.org/officeDocument/2006/relationships/tags" Target="../tags/tag301.xml"/><Relationship Id="rId7" Type="http://schemas.openxmlformats.org/officeDocument/2006/relationships/tags" Target="../tags/tag300.xml"/><Relationship Id="rId6" Type="http://schemas.openxmlformats.org/officeDocument/2006/relationships/tags" Target="../tags/tag299.xml"/><Relationship Id="rId5" Type="http://schemas.openxmlformats.org/officeDocument/2006/relationships/tags" Target="../tags/tag298.xml"/><Relationship Id="rId4" Type="http://schemas.openxmlformats.org/officeDocument/2006/relationships/tags" Target="../tags/tag297.xml"/><Relationship Id="rId3" Type="http://schemas.openxmlformats.org/officeDocument/2006/relationships/tags" Target="../tags/tag296.xml"/><Relationship Id="rId2" Type="http://schemas.openxmlformats.org/officeDocument/2006/relationships/image" Target="../media/image15.jpeg"/><Relationship Id="rId14" Type="http://schemas.openxmlformats.org/officeDocument/2006/relationships/slideLayout" Target="../slideLayouts/slideLayout18.xml"/><Relationship Id="rId13" Type="http://schemas.openxmlformats.org/officeDocument/2006/relationships/tags" Target="../tags/tag306.xml"/><Relationship Id="rId12" Type="http://schemas.openxmlformats.org/officeDocument/2006/relationships/tags" Target="../tags/tag305.xml"/><Relationship Id="rId11" Type="http://schemas.openxmlformats.org/officeDocument/2006/relationships/tags" Target="../tags/tag304.xml"/><Relationship Id="rId10" Type="http://schemas.openxmlformats.org/officeDocument/2006/relationships/tags" Target="../tags/tag303.xml"/><Relationship Id="rId1" Type="http://schemas.openxmlformats.org/officeDocument/2006/relationships/tags" Target="../tags/tag295.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8.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9.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0.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4.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5.xml"/></Relationships>
</file>

<file path=ppt/slides/_rels/slide32.xml.rels><?xml version="1.0" encoding="UTF-8" standalone="yes"?>
<Relationships xmlns="http://schemas.openxmlformats.org/package/2006/relationships"><Relationship Id="rId9" Type="http://schemas.openxmlformats.org/officeDocument/2006/relationships/tags" Target="../tags/tag324.xml"/><Relationship Id="rId8" Type="http://schemas.openxmlformats.org/officeDocument/2006/relationships/tags" Target="../tags/tag323.xml"/><Relationship Id="rId7" Type="http://schemas.openxmlformats.org/officeDocument/2006/relationships/tags" Target="../tags/tag322.xml"/><Relationship Id="rId6" Type="http://schemas.openxmlformats.org/officeDocument/2006/relationships/tags" Target="../tags/tag321.xml"/><Relationship Id="rId5" Type="http://schemas.openxmlformats.org/officeDocument/2006/relationships/tags" Target="../tags/tag320.xml"/><Relationship Id="rId4" Type="http://schemas.openxmlformats.org/officeDocument/2006/relationships/tags" Target="../tags/tag319.xml"/><Relationship Id="rId3" Type="http://schemas.openxmlformats.org/officeDocument/2006/relationships/tags" Target="../tags/tag318.xml"/><Relationship Id="rId2" Type="http://schemas.openxmlformats.org/officeDocument/2006/relationships/tags" Target="../tags/tag317.xml"/><Relationship Id="rId14" Type="http://schemas.openxmlformats.org/officeDocument/2006/relationships/slideLayout" Target="../slideLayouts/slideLayout18.xml"/><Relationship Id="rId13" Type="http://schemas.openxmlformats.org/officeDocument/2006/relationships/tags" Target="../tags/tag328.xml"/><Relationship Id="rId12" Type="http://schemas.openxmlformats.org/officeDocument/2006/relationships/tags" Target="../tags/tag327.xml"/><Relationship Id="rId11" Type="http://schemas.openxmlformats.org/officeDocument/2006/relationships/tags" Target="../tags/tag326.xml"/><Relationship Id="rId10" Type="http://schemas.openxmlformats.org/officeDocument/2006/relationships/tags" Target="../tags/tag325.xml"/><Relationship Id="rId1" Type="http://schemas.openxmlformats.org/officeDocument/2006/relationships/tags" Target="../tags/tag316.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9.xml"/><Relationship Id="rId1" Type="http://schemas.openxmlformats.org/officeDocument/2006/relationships/image" Target="../media/image16.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30.xml"/><Relationship Id="rId1" Type="http://schemas.openxmlformats.org/officeDocument/2006/relationships/image" Target="../media/image17.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1.xml"/></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334.xml"/><Relationship Id="rId2" Type="http://schemas.openxmlformats.org/officeDocument/2006/relationships/tags" Target="../tags/tag333.xml"/><Relationship Id="rId1" Type="http://schemas.openxmlformats.org/officeDocument/2006/relationships/tags" Target="../tags/tag33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5.xml"/></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338.xml"/><Relationship Id="rId2" Type="http://schemas.openxmlformats.org/officeDocument/2006/relationships/tags" Target="../tags/tag337.xml"/><Relationship Id="rId1" Type="http://schemas.openxmlformats.org/officeDocument/2006/relationships/tags" Target="../tags/tag336.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1.xml"/></Relationships>
</file>

<file path=ppt/slides/_rels/slide42.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tags" Target="../tags/tag345.xml"/><Relationship Id="rId4" Type="http://schemas.openxmlformats.org/officeDocument/2006/relationships/tags" Target="../tags/tag344.xml"/><Relationship Id="rId3" Type="http://schemas.openxmlformats.org/officeDocument/2006/relationships/tags" Target="../tags/tag343.xml"/><Relationship Id="rId2" Type="http://schemas.openxmlformats.org/officeDocument/2006/relationships/image" Target="../media/image18.jpeg"/><Relationship Id="rId1" Type="http://schemas.openxmlformats.org/officeDocument/2006/relationships/tags" Target="../tags/tag3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6.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7.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8.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9.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0.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1.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2.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3.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4.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5.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6.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7.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58.xml"/><Relationship Id="rId1"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p:nvPr>
            <p:ph type="ctrTitle" idx="2"/>
            <p:custDataLst>
              <p:tags r:id="rId1"/>
            </p:custDataLst>
          </p:nvPr>
        </p:nvSpPr>
        <p:spPr>
          <a:xfrm>
            <a:off x="2921000" y="1658987"/>
            <a:ext cx="6350051" cy="2911380"/>
          </a:xfrm>
        </p:spPr>
        <p:txBody>
          <a:bodyPr>
            <a:normAutofit/>
          </a:bodyPr>
          <a:lstStyle/>
          <a:p>
            <a:pPr marL="0" indent="0" algn="ctr">
              <a:lnSpc>
                <a:spcPct val="100000"/>
              </a:lnSpc>
              <a:spcBef>
                <a:spcPct val="0"/>
              </a:spcBef>
              <a:buSzTx/>
              <a:buNone/>
            </a:pPr>
            <a:r>
              <a:rPr lang="zh-CN" altLang="zh-CN" sz="4600" spc="300">
                <a:solidFill>
                  <a:schemeClr val="dk1">
                    <a:lumMod val="85000"/>
                    <a:lumOff val="15000"/>
                  </a:schemeClr>
                </a:solidFill>
                <a:latin typeface="方正公文小标宋" panose="02000500000000000000" charset="-122"/>
                <a:ea typeface="方正公文小标宋" panose="02000500000000000000" charset="-122"/>
                <a:cs typeface="方正公文小标宋" panose="02000500000000000000" charset="-122"/>
              </a:rPr>
              <a:t>2023年深圳市高三年级第二次调研考试</a:t>
            </a:r>
            <a:br>
              <a:rPr lang="zh-CN" altLang="zh-CN" sz="4600" spc="300">
                <a:solidFill>
                  <a:schemeClr val="dk1">
                    <a:lumMod val="85000"/>
                    <a:lumOff val="15000"/>
                  </a:schemeClr>
                </a:solidFill>
                <a:latin typeface="方正公文小标宋" panose="02000500000000000000" charset="-122"/>
                <a:ea typeface="方正公文小标宋" panose="02000500000000000000" charset="-122"/>
                <a:cs typeface="方正公文小标宋" panose="02000500000000000000" charset="-122"/>
              </a:rPr>
            </a:br>
            <a:r>
              <a:rPr lang="zh-CN" altLang="zh-CN" sz="4600" spc="300">
                <a:solidFill>
                  <a:schemeClr val="dk1">
                    <a:lumMod val="85000"/>
                    <a:lumOff val="15000"/>
                  </a:schemeClr>
                </a:solidFill>
                <a:latin typeface="方正公文小标宋" panose="02000500000000000000" charset="-122"/>
                <a:ea typeface="方正公文小标宋" panose="02000500000000000000" charset="-122"/>
                <a:cs typeface="方正公文小标宋" panose="02000500000000000000" charset="-122"/>
              </a:rPr>
              <a:t>语文试卷解析</a:t>
            </a:r>
            <a:r>
              <a:rPr lang="zh-CN" altLang="zh-CN" sz="4600" spc="300">
                <a:solidFill>
                  <a:schemeClr val="dk1">
                    <a:lumMod val="85000"/>
                    <a:lumOff val="15000"/>
                  </a:schemeClr>
                </a:solidFill>
                <a:cs typeface="汉仪尚巍手书W" panose="00020600040101010101" charset="-122"/>
              </a:rPr>
              <a:t> </a:t>
            </a:r>
            <a:endParaRPr lang="zh-CN" altLang="zh-CN" sz="4600" spc="300">
              <a:solidFill>
                <a:schemeClr val="dk1">
                  <a:lumMod val="85000"/>
                  <a:lumOff val="15000"/>
                </a:schemeClr>
              </a:solidFill>
              <a:cs typeface="汉仪尚巍手书W" panose="00020600040101010101" charset="-122"/>
            </a:endParaRPr>
          </a:p>
        </p:txBody>
      </p:sp>
    </p:spTree>
    <p:custDataLst>
      <p:tags r:id="rId2"/>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图文框 6"/>
          <p:cNvSpPr/>
          <p:nvPr>
            <p:custDataLst>
              <p:tags r:id="rId1"/>
            </p:custDataLst>
          </p:nvPr>
        </p:nvSpPr>
        <p:spPr>
          <a:xfrm>
            <a:off x="457204" y="457204"/>
            <a:ext cx="11277690" cy="5943648"/>
          </a:xfrm>
          <a:prstGeom prst="frame">
            <a:avLst>
              <a:gd name="adj1" fmla="val 1004"/>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lt1"/>
              </a:solidFill>
              <a:latin typeface="微软雅黑" panose="020B0503020204020204" charset="-122"/>
              <a:ea typeface="微软雅黑" panose="020B0503020204020204" charset="-122"/>
            </a:endParaRPr>
          </a:p>
        </p:txBody>
      </p:sp>
      <p:sp>
        <p:nvSpPr>
          <p:cNvPr id="8" name="任意多边形: 形状 20"/>
          <p:cNvSpPr>
            <a:spLocks noChangeAspect="1"/>
          </p:cNvSpPr>
          <p:nvPr>
            <p:custDataLst>
              <p:tags r:id="rId2"/>
            </p:custDataLst>
          </p:nvPr>
        </p:nvSpPr>
        <p:spPr>
          <a:xfrm rot="10800000" flipH="1" flipV="1">
            <a:off x="1000125" y="302895"/>
            <a:ext cx="1007745" cy="795020"/>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587" h="1252">
                <a:moveTo>
                  <a:pt x="1385" y="0"/>
                </a:moveTo>
                <a:lnTo>
                  <a:pt x="1410" y="36"/>
                </a:lnTo>
                <a:cubicBezTo>
                  <a:pt x="1439" y="68"/>
                  <a:pt x="1474" y="98"/>
                  <a:pt x="1515" y="125"/>
                </a:cubicBezTo>
                <a:lnTo>
                  <a:pt x="1542" y="139"/>
                </a:lnTo>
                <a:cubicBezTo>
                  <a:pt x="1540" y="139"/>
                  <a:pt x="1291" y="309"/>
                  <a:pt x="1257" y="635"/>
                </a:cubicBezTo>
                <a:lnTo>
                  <a:pt x="1587" y="635"/>
                </a:lnTo>
                <a:lnTo>
                  <a:pt x="1587" y="1252"/>
                </a:lnTo>
                <a:lnTo>
                  <a:pt x="905" y="1252"/>
                </a:lnTo>
                <a:lnTo>
                  <a:pt x="905" y="700"/>
                </a:lnTo>
                <a:cubicBezTo>
                  <a:pt x="929" y="237"/>
                  <a:pt x="1385" y="5"/>
                  <a:pt x="1385" y="0"/>
                </a:cubicBezTo>
                <a:close/>
                <a:moveTo>
                  <a:pt x="480" y="0"/>
                </a:moveTo>
                <a:lnTo>
                  <a:pt x="505" y="36"/>
                </a:lnTo>
                <a:cubicBezTo>
                  <a:pt x="534" y="68"/>
                  <a:pt x="569" y="98"/>
                  <a:pt x="610" y="125"/>
                </a:cubicBezTo>
                <a:lnTo>
                  <a:pt x="637" y="139"/>
                </a:lnTo>
                <a:cubicBezTo>
                  <a:pt x="635" y="139"/>
                  <a:pt x="386" y="309"/>
                  <a:pt x="352" y="635"/>
                </a:cubicBezTo>
                <a:lnTo>
                  <a:pt x="682" y="635"/>
                </a:lnTo>
                <a:lnTo>
                  <a:pt x="682" y="1252"/>
                </a:lnTo>
                <a:lnTo>
                  <a:pt x="0" y="1252"/>
                </a:lnTo>
                <a:lnTo>
                  <a:pt x="0" y="700"/>
                </a:lnTo>
                <a:cubicBezTo>
                  <a:pt x="24" y="237"/>
                  <a:pt x="480" y="5"/>
                  <a:pt x="480" y="0"/>
                </a:cubicBezTo>
                <a:close/>
              </a:path>
            </a:pathLst>
          </a:custGeom>
          <a:solidFill>
            <a:schemeClr val="accent1">
              <a:alpha val="15000"/>
            </a:schemeClr>
          </a:solidFill>
          <a:ln w="31750" cap="rnd">
            <a:noFill/>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9" name="任意多边形: 形状 19"/>
          <p:cNvSpPr>
            <a:spLocks noChangeAspect="1"/>
          </p:cNvSpPr>
          <p:nvPr>
            <p:custDataLst>
              <p:tags r:id="rId3"/>
            </p:custDataLst>
          </p:nvPr>
        </p:nvSpPr>
        <p:spPr>
          <a:xfrm rot="10800000" flipH="1" flipV="1">
            <a:off x="819785" y="302895"/>
            <a:ext cx="1007745" cy="795020"/>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587" h="1252">
                <a:moveTo>
                  <a:pt x="481" y="0"/>
                </a:moveTo>
                <a:lnTo>
                  <a:pt x="505" y="36"/>
                </a:lnTo>
                <a:cubicBezTo>
                  <a:pt x="534" y="68"/>
                  <a:pt x="570" y="98"/>
                  <a:pt x="610" y="125"/>
                </a:cubicBezTo>
                <a:lnTo>
                  <a:pt x="638" y="139"/>
                </a:lnTo>
                <a:cubicBezTo>
                  <a:pt x="636" y="139"/>
                  <a:pt x="386" y="309"/>
                  <a:pt x="352" y="635"/>
                </a:cubicBezTo>
                <a:lnTo>
                  <a:pt x="683" y="635"/>
                </a:lnTo>
                <a:lnTo>
                  <a:pt x="683" y="1252"/>
                </a:lnTo>
                <a:lnTo>
                  <a:pt x="0" y="1252"/>
                </a:lnTo>
                <a:lnTo>
                  <a:pt x="0" y="700"/>
                </a:lnTo>
                <a:cubicBezTo>
                  <a:pt x="24" y="237"/>
                  <a:pt x="480" y="5"/>
                  <a:pt x="481" y="0"/>
                </a:cubicBezTo>
                <a:close/>
                <a:moveTo>
                  <a:pt x="1385" y="0"/>
                </a:moveTo>
                <a:lnTo>
                  <a:pt x="1409" y="36"/>
                </a:lnTo>
                <a:cubicBezTo>
                  <a:pt x="1438" y="68"/>
                  <a:pt x="1474" y="98"/>
                  <a:pt x="1514" y="125"/>
                </a:cubicBezTo>
                <a:lnTo>
                  <a:pt x="1542" y="139"/>
                </a:lnTo>
                <a:cubicBezTo>
                  <a:pt x="1540" y="139"/>
                  <a:pt x="1290" y="309"/>
                  <a:pt x="1256" y="635"/>
                </a:cubicBezTo>
                <a:lnTo>
                  <a:pt x="1587" y="635"/>
                </a:lnTo>
                <a:lnTo>
                  <a:pt x="1587" y="1252"/>
                </a:lnTo>
                <a:lnTo>
                  <a:pt x="904" y="1252"/>
                </a:lnTo>
                <a:lnTo>
                  <a:pt x="904" y="700"/>
                </a:lnTo>
                <a:cubicBezTo>
                  <a:pt x="928" y="237"/>
                  <a:pt x="1384" y="5"/>
                  <a:pt x="1385" y="0"/>
                </a:cubicBezTo>
                <a:close/>
              </a:path>
            </a:pathLst>
          </a:custGeom>
          <a:noFill/>
          <a:ln w="31750"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4" name="文本框 3"/>
          <p:cNvSpPr txBox="1"/>
          <p:nvPr>
            <p:custDataLst>
              <p:tags r:id="rId4"/>
            </p:custDataLst>
          </p:nvPr>
        </p:nvSpPr>
        <p:spPr>
          <a:xfrm>
            <a:off x="532765" y="2743200"/>
            <a:ext cx="4589780" cy="1371600"/>
          </a:xfrm>
          <a:prstGeom prst="rect">
            <a:avLst/>
          </a:prstGeom>
          <a:noFill/>
        </p:spPr>
        <p:txBody>
          <a:bodyPr wrap="square" lIns="63500" tIns="25400" rIns="63500" bIns="25400" rtlCol="0" anchor="ctr" anchorCtr="0">
            <a:noAutofit/>
          </a:bodyPr>
          <a:lstStyle/>
          <a:p>
            <a:pPr marL="0" indent="0" algn="l">
              <a:lnSpc>
                <a:spcPct val="110000"/>
              </a:lnSpc>
              <a:spcBef>
                <a:spcPct val="0"/>
              </a:spcBef>
              <a:spcAft>
                <a:spcPct val="0"/>
              </a:spcAft>
              <a:buSzTx/>
            </a:pPr>
            <a:r>
              <a:rPr lang="zh-CN" altLang="en-US" sz="4400" b="1" spc="230">
                <a:solidFill>
                  <a:schemeClr val="accent1"/>
                </a:solidFill>
                <a:uFillTx/>
                <a:latin typeface="微软雅黑" panose="020B0503020204020204" charset="-122"/>
                <a:ea typeface="微软雅黑" panose="020B0503020204020204" charset="-122"/>
              </a:rPr>
              <a:t>现代文阅读（一）</a:t>
            </a:r>
            <a:endParaRPr lang="zh-CN" altLang="en-US" sz="4400" b="1" spc="230">
              <a:solidFill>
                <a:schemeClr val="accent1"/>
              </a:solidFill>
              <a:uFillTx/>
              <a:latin typeface="微软雅黑" panose="020B0503020204020204" charset="-122"/>
              <a:ea typeface="微软雅黑" panose="020B0503020204020204" charset="-122"/>
            </a:endParaRPr>
          </a:p>
        </p:txBody>
      </p:sp>
      <p:sp>
        <p:nvSpPr>
          <p:cNvPr id="5" name="圆角矩形 5"/>
          <p:cNvSpPr/>
          <p:nvPr>
            <p:custDataLst>
              <p:tags r:id="rId5"/>
            </p:custDataLst>
          </p:nvPr>
        </p:nvSpPr>
        <p:spPr>
          <a:xfrm>
            <a:off x="5019020" y="927188"/>
            <a:ext cx="2477658" cy="5003624"/>
          </a:xfrm>
          <a:prstGeom prst="roundRect">
            <a:avLst>
              <a:gd name="adj" fmla="val 50000"/>
            </a:avLst>
          </a:prstGeom>
          <a:solidFill>
            <a:schemeClr val="lt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6" name="椭圆 5"/>
          <p:cNvSpPr/>
          <p:nvPr>
            <p:custDataLst>
              <p:tags r:id="rId6"/>
            </p:custDataLst>
          </p:nvPr>
        </p:nvSpPr>
        <p:spPr>
          <a:xfrm>
            <a:off x="5350675" y="1275564"/>
            <a:ext cx="1813418" cy="1813418"/>
          </a:xfrm>
          <a:prstGeom prst="ellipse">
            <a:avLst/>
          </a:prstGeom>
          <a:gradFill>
            <a:gsLst>
              <a:gs pos="0">
                <a:schemeClr val="accent1">
                  <a:lumMod val="40000"/>
                  <a:lumOff val="60000"/>
                </a:schemeClr>
              </a:gs>
              <a:gs pos="66000">
                <a:schemeClr val="accent1"/>
              </a:gs>
            </a:gsLst>
            <a:lin ang="2700000" scaled="0"/>
          </a:gradFill>
          <a:ln>
            <a:noFill/>
          </a:ln>
          <a:effectLst>
            <a:outerShdw blurRad="241300" dist="25400" dir="5400000" algn="t" rotWithShape="0">
              <a:schemeClr val="accent1">
                <a:alpha val="4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10" name="文本框 9"/>
          <p:cNvSpPr txBox="1"/>
          <p:nvPr>
            <p:custDataLst>
              <p:tags r:id="rId7"/>
            </p:custDataLst>
          </p:nvPr>
        </p:nvSpPr>
        <p:spPr>
          <a:xfrm>
            <a:off x="5216748" y="3416026"/>
            <a:ext cx="2037846" cy="1999923"/>
          </a:xfrm>
          <a:prstGeom prst="rect">
            <a:avLst/>
          </a:prstGeom>
          <a:noFill/>
        </p:spPr>
        <p:txBody>
          <a:bodyPr wrap="square" lIns="0" tIns="0" rIns="0" rtlCol="0">
            <a:normAutofit/>
          </a:bodyPr>
          <a:lstStyle/>
          <a:p>
            <a:pPr marL="0" lvl="0" indent="0" algn="l">
              <a:lnSpc>
                <a:spcPct val="120000"/>
              </a:lnSpc>
              <a:spcBef>
                <a:spcPct val="0"/>
              </a:spcBef>
              <a:spcAft>
                <a:spcPts val="800"/>
              </a:spcAft>
              <a:buSzTx/>
            </a:pPr>
            <a:r>
              <a:rPr lang="en-US" altLang="zh-CN" sz="2100" spc="130">
                <a:solidFill>
                  <a:schemeClr val="dk1"/>
                </a:solidFill>
                <a:uFillTx/>
                <a:latin typeface="微软雅黑" panose="020B0503020204020204" charset="-122"/>
                <a:ea typeface="微软雅黑" panose="020B0503020204020204" charset="-122"/>
              </a:rPr>
              <a:t>李小君、龙迪勇《从图像到文学：中国现代小说的空间叙事》</a:t>
            </a:r>
            <a:endParaRPr lang="en-US" altLang="zh-CN" sz="2100" spc="130">
              <a:solidFill>
                <a:schemeClr val="dk1"/>
              </a:solidFill>
              <a:uFillTx/>
              <a:latin typeface="微软雅黑" panose="020B0503020204020204" charset="-122"/>
              <a:ea typeface="微软雅黑" panose="020B0503020204020204" charset="-122"/>
            </a:endParaRPr>
          </a:p>
        </p:txBody>
      </p:sp>
      <p:pic>
        <p:nvPicPr>
          <p:cNvPr id="23" name="图片 40"/>
          <p:cNvPicPr>
            <a:picLocks noChangeAspect="1"/>
          </p:cNvPicPr>
          <p:nvPr>
            <p:custDataLst>
              <p:tags r:id="rId8"/>
            </p:custDataLst>
          </p:nvPr>
        </p:nvPicPr>
        <p:blipFill>
          <a:blip r:embed="rId9">
            <a:extLst>
              <a:ext uri="{96DAC541-7B7A-43D3-8B79-37D633B846F1}">
                <asvg:svgBlip xmlns:asvg="http://schemas.microsoft.com/office/drawing/2016/SVG/main" r:embed="rId10"/>
              </a:ext>
            </a:extLst>
          </a:blip>
          <a:stretch>
            <a:fillRect/>
          </a:stretch>
        </p:blipFill>
        <p:spPr>
          <a:xfrm>
            <a:off x="5918297" y="1841329"/>
            <a:ext cx="681890" cy="681890"/>
          </a:xfrm>
          <a:prstGeom prst="rect">
            <a:avLst/>
          </a:prstGeom>
        </p:spPr>
      </p:pic>
      <p:sp>
        <p:nvSpPr>
          <p:cNvPr id="11" name="圆角矩形 10"/>
          <p:cNvSpPr/>
          <p:nvPr>
            <p:custDataLst>
              <p:tags r:id="rId11"/>
            </p:custDataLst>
          </p:nvPr>
        </p:nvSpPr>
        <p:spPr>
          <a:xfrm>
            <a:off x="8836522" y="927188"/>
            <a:ext cx="2477658" cy="5003624"/>
          </a:xfrm>
          <a:prstGeom prst="roundRect">
            <a:avLst>
              <a:gd name="adj" fmla="val 50000"/>
            </a:avLst>
          </a:prstGeom>
          <a:solidFill>
            <a:schemeClr val="lt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12" name="椭圆 11"/>
          <p:cNvSpPr/>
          <p:nvPr>
            <p:custDataLst>
              <p:tags r:id="rId12"/>
            </p:custDataLst>
          </p:nvPr>
        </p:nvSpPr>
        <p:spPr>
          <a:xfrm>
            <a:off x="9169107" y="1275564"/>
            <a:ext cx="1813418" cy="1813418"/>
          </a:xfrm>
          <a:prstGeom prst="ellipse">
            <a:avLst/>
          </a:prstGeom>
          <a:gradFill>
            <a:gsLst>
              <a:gs pos="0">
                <a:schemeClr val="accent2">
                  <a:lumMod val="20000"/>
                  <a:lumOff val="80000"/>
                </a:schemeClr>
              </a:gs>
              <a:gs pos="66000">
                <a:schemeClr val="accent2"/>
              </a:gs>
            </a:gsLst>
            <a:lin ang="2700000" scaled="0"/>
          </a:gradFill>
          <a:ln>
            <a:noFill/>
          </a:ln>
          <a:effectLst>
            <a:outerShdw blurRad="241300" dist="25400" dir="5400000" algn="t" rotWithShape="0">
              <a:schemeClr val="accent2">
                <a:alpha val="4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13" name="文本框 12"/>
          <p:cNvSpPr txBox="1"/>
          <p:nvPr>
            <p:custDataLst>
              <p:tags r:id="rId13"/>
            </p:custDataLst>
          </p:nvPr>
        </p:nvSpPr>
        <p:spPr>
          <a:xfrm>
            <a:off x="9049508" y="3416026"/>
            <a:ext cx="2037846" cy="1999923"/>
          </a:xfrm>
          <a:prstGeom prst="rect">
            <a:avLst/>
          </a:prstGeom>
          <a:noFill/>
        </p:spPr>
        <p:txBody>
          <a:bodyPr wrap="square" lIns="0" tIns="0" rIns="0" rtlCol="0">
            <a:normAutofit/>
          </a:bodyPr>
          <a:lstStyle>
            <a:defPPr>
              <a:defRPr lang="zh-CN"/>
            </a:defPPr>
            <a:lvl1pPr algn="ctr">
              <a:lnSpc>
                <a:spcPct val="120000"/>
              </a:lnSpc>
              <a:spcBef>
                <a:spcPct val="0"/>
              </a:spcBef>
              <a:spcAft>
                <a:spcPct val="0"/>
              </a:spcAft>
              <a:defRPr>
                <a:uFillTx/>
                <a:latin typeface="Arial" panose="020B0604020202020204" pitchFamily="34" charset="0"/>
                <a:ea typeface="微软雅黑" panose="020B0503020204020204" charset="-122"/>
              </a:defRPr>
            </a:lvl1pPr>
          </a:lstStyle>
          <a:p>
            <a:pPr marL="0" lvl="0" indent="0" algn="l">
              <a:lnSpc>
                <a:spcPct val="120000"/>
              </a:lnSpc>
              <a:spcAft>
                <a:spcPts val="800"/>
              </a:spcAft>
              <a:buSzTx/>
            </a:pPr>
            <a:r>
              <a:rPr lang="en-US" altLang="zh-CN" sz="2100" spc="180">
                <a:solidFill>
                  <a:schemeClr val="dk1"/>
                </a:solidFill>
                <a:latin typeface="微软雅黑" panose="020B0503020204020204" charset="-122"/>
                <a:ea typeface="微软雅黑" panose="020B0503020204020204" charset="-122"/>
              </a:rPr>
              <a:t>刘巍《图像时代的文学功能》</a:t>
            </a:r>
            <a:endParaRPr lang="en-US" altLang="zh-CN" sz="2100" spc="180">
              <a:solidFill>
                <a:schemeClr val="dk1"/>
              </a:solidFill>
              <a:latin typeface="微软雅黑" panose="020B0503020204020204" charset="-122"/>
              <a:ea typeface="微软雅黑" panose="020B0503020204020204" charset="-122"/>
            </a:endParaRPr>
          </a:p>
        </p:txBody>
      </p:sp>
      <p:pic>
        <p:nvPicPr>
          <p:cNvPr id="24" name="图片 41"/>
          <p:cNvPicPr>
            <a:picLocks noChangeAspect="1"/>
          </p:cNvPicPr>
          <p:nvPr>
            <p:custDataLst>
              <p:tags r:id="rId14"/>
            </p:custDataLst>
          </p:nvPr>
        </p:nvPicPr>
        <p:blipFill>
          <a:blip r:embed="rId15">
            <a:extLst>
              <a:ext uri="{96DAC541-7B7A-43D3-8B79-37D633B846F1}">
                <asvg:svgBlip xmlns:asvg="http://schemas.microsoft.com/office/drawing/2016/SVG/main" r:embed="rId16"/>
              </a:ext>
            </a:extLst>
          </a:blip>
          <a:stretch>
            <a:fillRect/>
          </a:stretch>
        </p:blipFill>
        <p:spPr>
          <a:xfrm>
            <a:off x="9709787" y="1841329"/>
            <a:ext cx="681890" cy="681890"/>
          </a:xfrm>
          <a:prstGeom prst="rect">
            <a:avLst/>
          </a:prstGeom>
        </p:spPr>
      </p:pic>
    </p:spTree>
    <p:custDataLst>
      <p:tags r:id="rId17"/>
    </p:custData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36855" y="305435"/>
            <a:ext cx="11718290" cy="6247130"/>
          </a:xfrm>
          <a:prstGeom prst="rect">
            <a:avLst/>
          </a:prstGeom>
          <a:noFill/>
          <a:ln w="9525">
            <a:noFill/>
          </a:ln>
        </p:spPr>
        <p:txBody>
          <a:bodyPr wrap="square">
            <a:spAutoFit/>
          </a:bodyPr>
          <a:lstStyle/>
          <a:p>
            <a:pPr indent="0"/>
            <a:r>
              <a:rPr lang="zh-CN" sz="2400" b="0">
                <a:solidFill>
                  <a:srgbClr val="0C0C0C"/>
                </a:solidFill>
                <a:ea typeface="黑体" panose="02010609060101010101" charset="-122"/>
              </a:rPr>
              <a:t>材料一：</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作为两种最主要、也最具代表性的艺术形式，文学和图像之间既存在对立或相互竞争，也存在合作或相互模仿。一方面，语词的时间性使其在叙事上，具有图像叙事难以企及的天然优势，而图像的直观性和在场感，不可避免地给文学叙事带来冲击。另一方面，为了强化叙事效果，两者都会或多或少地受彼方叙事策略的影响，进而突破自身媒介的限制展开故事。比如，</a:t>
            </a:r>
            <a:r>
              <a:rPr lang="zh-CN" sz="2400" b="0" u="sng">
                <a:solidFill>
                  <a:srgbClr val="0C0C0C"/>
                </a:solidFill>
                <a:latin typeface="仿宋" panose="02010609060101010101" charset="-122"/>
                <a:ea typeface="仿宋" panose="02010609060101010101" charset="-122"/>
              </a:rPr>
              <a:t>当代小说受图像的影响，突破传统小说的因果线性逻辑和语词叙事的时间性，追求图像的直观性和在场感，从而凸显故事的空间维度，达到不同以往的艺术境界。</a:t>
            </a:r>
            <a:r>
              <a:rPr lang="en-US" altLang="zh-CN" sz="2400" b="0" u="sng">
                <a:gradFill>
                  <a:gsLst>
                    <a:gs pos="0">
                      <a:srgbClr val="7B32B2"/>
                    </a:gs>
                    <a:gs pos="100000">
                      <a:srgbClr val="401A5D"/>
                    </a:gs>
                  </a:gsLst>
                  <a:lin scaled="0"/>
                </a:gradFill>
                <a:ea typeface="华文楷体" panose="02010600040101010101" charset="-122"/>
              </a:rPr>
              <a:t>1\A</a:t>
            </a:r>
            <a:endParaRPr lang="zh-CN" sz="2400" b="0" u="sng">
              <a:gradFill>
                <a:gsLst>
                  <a:gs pos="0">
                    <a:srgbClr val="7B32B2"/>
                  </a:gs>
                  <a:gs pos="100000">
                    <a:srgbClr val="401A5D"/>
                  </a:gs>
                </a:gsLst>
                <a:lin scaled="0"/>
              </a:gradFill>
              <a:ea typeface="华文楷体" panose="02010600040101010101" charset="-122"/>
            </a:endParaRPr>
          </a:p>
          <a:p>
            <a:pPr indent="0"/>
            <a:r>
              <a:rPr lang="zh-CN" altLang="en-US" sz="2000">
                <a:solidFill>
                  <a:srgbClr val="7030A0"/>
                </a:solidFill>
                <a:latin typeface="华康隶书体W7" panose="03000709000000000000" charset="-122"/>
                <a:ea typeface="华康隶书体W7" panose="03000709000000000000" charset="-122"/>
                <a:sym typeface="+mn-ea"/>
              </a:rPr>
              <a:t>（</a:t>
            </a:r>
            <a:r>
              <a:rPr lang="zh-CN" sz="2000">
                <a:solidFill>
                  <a:srgbClr val="7030A0"/>
                </a:solidFill>
                <a:latin typeface="华康隶书体W7" panose="03000709000000000000" charset="-122"/>
                <a:ea typeface="华康隶书体W7" panose="03000709000000000000" charset="-122"/>
                <a:sym typeface="+mn-ea"/>
              </a:rPr>
              <a:t>文学和图像之间既存在对立或相互竞争，也存在合作或相互模仿）</a:t>
            </a:r>
            <a:endParaRPr lang="zh-CN" sz="2000" b="0">
              <a:solidFill>
                <a:srgbClr val="7030A0"/>
              </a:solidFill>
              <a:latin typeface="华康隶书体W7" panose="03000709000000000000" charset="-122"/>
              <a:ea typeface="华康隶书体W7" panose="03000709000000000000" charset="-122"/>
            </a:endParaRPr>
          </a:p>
          <a:p>
            <a:pPr indent="0"/>
            <a:r>
              <a:rPr lang="en-US" altLang="zh-CN" sz="2000" b="0">
                <a:solidFill>
                  <a:srgbClr val="0C0C0C"/>
                </a:solidFill>
                <a:ea typeface="华文楷体" panose="02010600040101010101" charset="-122"/>
              </a:rPr>
              <a:t>      </a:t>
            </a:r>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文学受图像的影响，首先体现在对故事内容或题材的选取上。敏锐的现代作家往往会因某幅图像带来的视觉震撼而产生创作冲动，借语词将图像内容部分或整体地转译、再现出来，形成故事从图像到文字的同质异构转化。</a:t>
            </a:r>
            <a:r>
              <a:rPr lang="zh-CN" sz="2400" b="0" u="sng">
                <a:solidFill>
                  <a:srgbClr val="0C0C0C"/>
                </a:solidFill>
                <a:latin typeface="仿宋" panose="02010609060101010101" charset="-122"/>
                <a:ea typeface="仿宋" panose="02010609060101010101" charset="-122"/>
              </a:rPr>
              <a:t>鲁迅先生在《示众》中，用细致的语言对看客们围观杀头的情景进行反复刻画。相比语词解读的私人性，图像解读的公共性创造了一个主客体转换的空间，受众由解读主体变成被解读与被言说的对象</a:t>
            </a:r>
            <a:r>
              <a:rPr lang="en-US" altLang="zh-CN" sz="2400" u="sng">
                <a:gradFill>
                  <a:gsLst>
                    <a:gs pos="0">
                      <a:srgbClr val="7B32B2"/>
                    </a:gs>
                    <a:gs pos="100000">
                      <a:srgbClr val="401A5D"/>
                    </a:gs>
                  </a:gsLst>
                  <a:lin scaled="0"/>
                </a:gradFill>
                <a:ea typeface="华文楷体" panose="02010600040101010101" charset="-122"/>
                <a:sym typeface="+mn-ea"/>
              </a:rPr>
              <a:t>1\B</a:t>
            </a:r>
            <a:endParaRPr lang="zh-CN" sz="2400" b="0" u="sng">
              <a:gradFill>
                <a:gsLst>
                  <a:gs pos="0">
                    <a:srgbClr val="7B32B2"/>
                  </a:gs>
                  <a:gs pos="100000">
                    <a:srgbClr val="401A5D"/>
                  </a:gs>
                </a:gsLst>
                <a:lin scaled="0"/>
              </a:gradFill>
              <a:ea typeface="华文楷体" panose="02010600040101010101" charset="-122"/>
            </a:endParaRPr>
          </a:p>
          <a:p>
            <a:pPr indent="0"/>
            <a:r>
              <a:rPr lang="zh-CN" sz="2400" b="0" u="sng">
                <a:solidFill>
                  <a:srgbClr val="0C0C0C"/>
                </a:solidFill>
                <a:latin typeface="仿宋" panose="02010609060101010101" charset="-122"/>
                <a:ea typeface="仿宋" panose="02010609060101010101" charset="-122"/>
              </a:rPr>
              <a:t>。</a:t>
            </a:r>
            <a:r>
              <a:rPr lang="zh-CN" sz="2400" b="0">
                <a:solidFill>
                  <a:srgbClr val="0C0C0C"/>
                </a:solidFill>
                <a:ea typeface="华文楷体" panose="02010600040101010101" charset="-122"/>
              </a:rPr>
              <a:t>正是在这个基于图像而创设的空间中，充当看客的、愚钝麻木的同胞给鲁迅带来了强烈的心灵冲击，使他意识到国民劣根性的根深蒂固。</a:t>
            </a:r>
            <a:endParaRPr lang="zh-CN" sz="2400" b="0">
              <a:solidFill>
                <a:srgbClr val="0C0C0C"/>
              </a:solidFill>
              <a:ea typeface="华文楷体" panose="02010600040101010101" charset="-122"/>
            </a:endParaRPr>
          </a:p>
          <a:p>
            <a:pPr indent="0"/>
            <a:r>
              <a:rPr lang="zh-CN" sz="2000">
                <a:solidFill>
                  <a:srgbClr val="7030A0"/>
                </a:solidFill>
                <a:latin typeface="华康隶书体W7" panose="03000709000000000000" charset="-122"/>
                <a:ea typeface="华康隶书体W7" panose="03000709000000000000" charset="-122"/>
                <a:sym typeface="+mn-ea"/>
              </a:rPr>
              <a:t>（文学受图像的影响，表现在敏锐的现代作家往往直接转译图像内容。）</a:t>
            </a:r>
            <a:endParaRPr lang="zh-CN" sz="2000" b="0">
              <a:solidFill>
                <a:srgbClr val="7030A0"/>
              </a:solidFill>
              <a:latin typeface="华康隶书体W7" panose="03000709000000000000" charset="-122"/>
              <a:ea typeface="华康隶书体W7" panose="03000709000000000000" charset="-122"/>
              <a:sym typeface="+mn-ea"/>
            </a:endParaRPr>
          </a:p>
        </p:txBody>
      </p:sp>
    </p:spTree>
    <p:custDataLst>
      <p:tags r:id="rId1"/>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96520" y="74930"/>
            <a:ext cx="12095480" cy="6924040"/>
          </a:xfrm>
          <a:prstGeom prst="rect">
            <a:avLst/>
          </a:prstGeom>
          <a:noFill/>
          <a:ln w="9525">
            <a:noFill/>
          </a:ln>
        </p:spPr>
        <p:txBody>
          <a:bodyPr wrap="square">
            <a:spAutoFit/>
          </a:bodyPr>
          <a:lstStyle/>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除了直接转译图像内容之外，文学家还注意到图像在唤起知性和强化记忆方面的强势作用。劳拉</a:t>
            </a:r>
            <a:r>
              <a:rPr lang="en-US" sz="2400" b="0">
                <a:solidFill>
                  <a:srgbClr val="0C0C0C"/>
                </a:solidFill>
                <a:latin typeface="Times New Roman" panose="02020603050405020304" charset="0"/>
              </a:rPr>
              <a:t>·</a:t>
            </a:r>
            <a:r>
              <a:rPr lang="zh-CN" sz="2400" b="0">
                <a:solidFill>
                  <a:srgbClr val="0C0C0C"/>
                </a:solidFill>
                <a:ea typeface="华文楷体" panose="02010600040101010101" charset="-122"/>
              </a:rPr>
              <a:t>里斯曾将宣传广告语比作“钉子”，而将视觉形象比作“锤子”，指出只有依靠“图像之锤”才能更准确有力地将“产品之钉”嵌入消费者的大脑。文学创作对颜色、形状等造型艺术的表现媒介加以利用，从而引发受众视觉层面的联想。鲁迅的小说中有大量对于颜色的运用，如</a:t>
            </a:r>
            <a:r>
              <a:rPr lang="zh-CN" sz="2400" b="0">
                <a:solidFill>
                  <a:srgbClr val="0C0C0C"/>
                </a:solidFill>
                <a:ea typeface="楷体" panose="02010609060101010101" charset="-122"/>
              </a:rPr>
              <a:t>《药》</a:t>
            </a:r>
            <a:r>
              <a:rPr lang="zh-CN" sz="2400" b="0">
                <a:solidFill>
                  <a:srgbClr val="0C0C0C"/>
                </a:solidFill>
                <a:ea typeface="华文楷体" panose="02010600040101010101" charset="-122"/>
              </a:rPr>
              <a:t>中“红红白白的”破灯笼映照下，老栓从“碧绿的”包中掏出“红黑的”人血馒头，一连串颜色的对比描写形成强烈的视觉冲击，使受众如见其形、如临其境，凸显封建社会的黑暗及人的麻木与愚昧。</a:t>
            </a:r>
            <a:endParaRPr lang="zh-CN" sz="2400" b="0">
              <a:solidFill>
                <a:srgbClr val="0C0C0C"/>
              </a:solidFill>
              <a:ea typeface="华文楷体" panose="02010600040101010101" charset="-122"/>
            </a:endParaRPr>
          </a:p>
          <a:p>
            <a:pPr indent="266700"/>
            <a:r>
              <a:rPr lang="zh-CN" sz="2000">
                <a:solidFill>
                  <a:srgbClr val="7030A0"/>
                </a:solidFill>
                <a:latin typeface="华康隶书体W7" panose="03000709000000000000" charset="-122"/>
                <a:ea typeface="华康隶书体W7" panose="03000709000000000000" charset="-122"/>
                <a:sym typeface="+mn-ea"/>
              </a:rPr>
              <a:t>（文学受图像的影响，还表现在注意并学习图像唤起知性和强化记忆方面的强势作用上。）</a:t>
            </a:r>
            <a:endParaRPr lang="zh-CN" sz="20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此外，文学作品中借助语词来营造场景画面和故事三维空间，也可形成视觉层面的“图像之锤”，使受众产生深刻的体悟和持久的印象。通过弱化或消隐故事发展的时间线而将多种意象并置组合，从而形成类似“视觉锤”的空间画面感。</a:t>
            </a:r>
            <a:r>
              <a:rPr lang="en-US" altLang="zh-CN" sz="2400" b="0" u="sng">
                <a:solidFill>
                  <a:srgbClr val="0C0C0C"/>
                </a:solidFill>
                <a:latin typeface="仿宋" panose="02010609060101010101" charset="-122"/>
                <a:ea typeface="仿宋" panose="02010609060101010101" charset="-122"/>
              </a:rPr>
              <a:t>在鲁迅的短篇小说《伤逝》中，故事的时间序列被消隐甚至切断，作者视线移动所形成的空间场景为读者绘制了一幅生动的图景</a:t>
            </a:r>
            <a:r>
              <a:rPr lang="en-US" altLang="zh-CN" sz="2400" b="0" u="sng">
                <a:gradFill>
                  <a:gsLst>
                    <a:gs pos="0">
                      <a:srgbClr val="7B32B2"/>
                    </a:gs>
                    <a:gs pos="100000">
                      <a:srgbClr val="401A5D"/>
                    </a:gs>
                  </a:gsLst>
                  <a:lin scaled="0"/>
                </a:gradFill>
                <a:ea typeface="华文楷体" panose="02010600040101010101" charset="-122"/>
              </a:rPr>
              <a:t>2\</a:t>
            </a:r>
            <a:r>
              <a:rPr lang="en-US" altLang="zh-CN" sz="2400" u="sng">
                <a:gradFill>
                  <a:gsLst>
                    <a:gs pos="0">
                      <a:srgbClr val="7B32B2"/>
                    </a:gs>
                    <a:gs pos="100000">
                      <a:srgbClr val="401A5D"/>
                    </a:gs>
                  </a:gsLst>
                  <a:lin scaled="0"/>
                </a:gradFill>
                <a:ea typeface="华文楷体" panose="02010600040101010101" charset="-122"/>
                <a:sym typeface="+mn-ea"/>
              </a:rPr>
              <a:t>C</a:t>
            </a:r>
            <a:r>
              <a:rPr lang="en-US" altLang="zh-CN" sz="2400" b="0">
                <a:solidFill>
                  <a:srgbClr val="0C0C0C"/>
                </a:solidFill>
                <a:latin typeface="仿宋" panose="02010609060101010101" charset="-122"/>
                <a:ea typeface="仿宋" panose="02010609060101010101" charset="-122"/>
              </a:rPr>
              <a:t>。</a:t>
            </a:r>
            <a:r>
              <a:rPr lang="en-US" altLang="zh-CN" sz="2400" b="0">
                <a:solidFill>
                  <a:srgbClr val="0C0C0C"/>
                </a:solidFill>
                <a:ea typeface="华文楷体" panose="02010600040101010101" charset="-122"/>
              </a:rPr>
              <a:t>随着“镜头”的缓慢移动，由外到内、由远及近，破窗、半枯的槐树、老紫藤、方桌、败壁、床板等一系列意象被逐个呈现在受众眼前，故事的线性发展被中断，此刻会馆的沉寂与破败强化了“我”当下际遇的无望和艰难。故事场景的再现性描写及建构的空间带给读者强烈的在场体验和具象的画面感，语词叙事达到空间立体化效果。</a:t>
            </a:r>
            <a:endParaRPr lang="en-US" altLang="zh-CN" sz="2400" b="0">
              <a:solidFill>
                <a:srgbClr val="0C0C0C"/>
              </a:solidFill>
              <a:ea typeface="华文楷体" panose="02010600040101010101" charset="-122"/>
            </a:endParaRPr>
          </a:p>
          <a:p>
            <a:pPr indent="266700"/>
            <a:r>
              <a:rPr lang="zh-CN" sz="2000">
                <a:solidFill>
                  <a:srgbClr val="7030A0"/>
                </a:solidFill>
                <a:latin typeface="华康隶书体W7" panose="03000709000000000000" charset="-122"/>
                <a:ea typeface="华康隶书体W7" panose="03000709000000000000" charset="-122"/>
                <a:sym typeface="+mn-ea"/>
              </a:rPr>
              <a:t>（反过来，文学作品营造的场景画面和故事三维空间，也可形成视觉层面的“图像之锤”，使受众体悟深刻、印象持久。）</a:t>
            </a:r>
            <a:r>
              <a:rPr lang="zh-CN" sz="2000" b="0">
                <a:solidFill>
                  <a:srgbClr val="7030A0"/>
                </a:solidFill>
                <a:latin typeface="华康隶书体W7" panose="03000709000000000000" charset="-122"/>
                <a:ea typeface="华康隶书体W7" panose="03000709000000000000" charset="-122"/>
              </a:rPr>
              <a:t> </a:t>
            </a:r>
            <a:r>
              <a:rPr lang="zh-CN" sz="2400" b="0">
                <a:solidFill>
                  <a:srgbClr val="7030A0"/>
                </a:solidFill>
                <a:latin typeface="华康隶书体W7" panose="03000709000000000000" charset="-122"/>
                <a:ea typeface="华康隶书体W7" panose="03000709000000000000" charset="-122"/>
              </a:rPr>
              <a:t>  </a:t>
            </a:r>
            <a:r>
              <a:rPr lang="en-US" altLang="zh-CN" sz="2400" b="0">
                <a:solidFill>
                  <a:srgbClr val="0C0C0C"/>
                </a:solidFill>
                <a:ea typeface="华文楷体" panose="02010600040101010101" charset="-122"/>
              </a:rPr>
              <a:t>         </a:t>
            </a:r>
            <a:endParaRPr lang="en-US" altLang="zh-CN" sz="2400" b="0">
              <a:solidFill>
                <a:srgbClr val="0C0C0C"/>
              </a:solidFill>
              <a:ea typeface="华文楷体" panose="02010600040101010101" charset="-122"/>
            </a:endParaRPr>
          </a:p>
          <a:p>
            <a:pPr indent="266700"/>
            <a:r>
              <a:rPr lang="en-US" altLang="zh-CN" sz="2000" b="0">
                <a:solidFill>
                  <a:srgbClr val="0C0C0C"/>
                </a:solidFill>
                <a:latin typeface="仿宋" panose="02010609060101010101" charset="-122"/>
                <a:ea typeface="仿宋" panose="02010609060101010101" charset="-122"/>
              </a:rPr>
              <a:t>                             （摘编自李小君、龙迪勇《从图像到文学：中国现代小说的空间叙事》）</a:t>
            </a:r>
            <a:endParaRPr lang="en-US" altLang="zh-CN" sz="2000" b="0">
              <a:solidFill>
                <a:srgbClr val="0C0C0C"/>
              </a:solidFill>
              <a:latin typeface="仿宋" panose="02010609060101010101" charset="-122"/>
              <a:ea typeface="仿宋" panose="02010609060101010101" charset="-122"/>
            </a:endParaRPr>
          </a:p>
        </p:txBody>
      </p:sp>
    </p:spTree>
    <p:custDataLst>
      <p:tags r:id="rId1"/>
    </p:custData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7195" y="795020"/>
            <a:ext cx="11357610" cy="5200650"/>
          </a:xfrm>
          <a:prstGeom prst="rect">
            <a:avLst/>
          </a:prstGeom>
          <a:noFill/>
          <a:ln w="9525">
            <a:noFill/>
          </a:ln>
        </p:spPr>
        <p:txBody>
          <a:bodyPr wrap="square">
            <a:spAutoFit/>
          </a:bodyPr>
          <a:lstStyle/>
          <a:p>
            <a:pPr indent="0"/>
            <a:r>
              <a:rPr lang="zh-CN" sz="2400" b="0">
                <a:solidFill>
                  <a:srgbClr val="0C0C0C"/>
                </a:solidFill>
                <a:ea typeface="黑体" panose="02010609060101010101" charset="-122"/>
              </a:rPr>
              <a:t>材料二：</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endParaRPr lang="en-US" alt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我们一直强调图像对文学的冲击和遮蔽，却忽略文学自身的特性。今天，我们要有勇气去挖掘并强调文学功能的异质性，即它在图像时代不同于以往时代、也不同于其他艺术的特有功能。</a:t>
            </a:r>
            <a:endParaRPr lang="zh-CN" sz="2400" b="0">
              <a:solidFill>
                <a:srgbClr val="0C0C0C"/>
              </a:solidFill>
              <a:ea typeface="华文楷体" panose="02010600040101010101" charset="-122"/>
            </a:endParaRPr>
          </a:p>
          <a:p>
            <a:pPr indent="0"/>
            <a:r>
              <a:rPr lang="en-US" altLang="zh-CN" sz="2000">
                <a:solidFill>
                  <a:srgbClr val="7030A0"/>
                </a:solidFill>
                <a:latin typeface="华康隶书体W7" panose="03000709000000000000" charset="-122"/>
                <a:ea typeface="华康隶书体W7" panose="03000709000000000000" charset="-122"/>
                <a:sym typeface="+mn-ea"/>
              </a:rPr>
              <a:t>   </a:t>
            </a:r>
            <a:r>
              <a:rPr lang="zh-CN" sz="2000">
                <a:solidFill>
                  <a:srgbClr val="7030A0"/>
                </a:solidFill>
                <a:latin typeface="华康隶书体W7" panose="03000709000000000000" charset="-122"/>
                <a:ea typeface="华康隶书体W7" panose="03000709000000000000" charset="-122"/>
                <a:sym typeface="+mn-ea"/>
              </a:rPr>
              <a:t>（提出论点：要有勇气去挖掘并强调文学在图像时代不同于以往时代、也不同于其他艺术的特有功能）</a:t>
            </a:r>
            <a:r>
              <a:rPr lang="zh-CN" sz="2000" b="0">
                <a:solidFill>
                  <a:srgbClr val="7030A0"/>
                </a:solidFill>
                <a:latin typeface="华康隶书体W7" panose="03000709000000000000" charset="-122"/>
                <a:ea typeface="华康隶书体W7" panose="03000709000000000000" charset="-122"/>
              </a:rPr>
              <a:t>      </a:t>
            </a:r>
            <a:r>
              <a:rPr lang="en-US" altLang="zh-CN" sz="2400" b="0">
                <a:solidFill>
                  <a:srgbClr val="0C0C0C"/>
                </a:solidFill>
                <a:ea typeface="华文楷体" panose="02010600040101010101" charset="-122"/>
              </a:rPr>
              <a:t> </a:t>
            </a:r>
            <a:endParaRPr lang="en-US" alt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u="sng">
                <a:solidFill>
                  <a:srgbClr val="0C0C0C"/>
                </a:solidFill>
                <a:latin typeface="仿宋" panose="02010609060101010101" charset="-122"/>
                <a:ea typeface="仿宋" panose="02010609060101010101" charset="-122"/>
                <a:cs typeface="仿宋" panose="02010609060101010101" charset="-122"/>
              </a:rPr>
              <a:t>首先</a:t>
            </a:r>
            <a:r>
              <a:rPr lang="en-US" sz="2400" b="0" u="sng">
                <a:solidFill>
                  <a:srgbClr val="0C0C0C"/>
                </a:solidFill>
                <a:latin typeface="仿宋" panose="02010609060101010101" charset="-122"/>
                <a:ea typeface="仿宋" panose="02010609060101010101" charset="-122"/>
                <a:cs typeface="仿宋" panose="02010609060101010101" charset="-122"/>
              </a:rPr>
              <a:t>,</a:t>
            </a:r>
            <a:r>
              <a:rPr lang="zh-CN" sz="2400" b="0" u="sng">
                <a:solidFill>
                  <a:srgbClr val="0C0C0C"/>
                </a:solidFill>
                <a:latin typeface="仿宋" panose="02010609060101010101" charset="-122"/>
                <a:ea typeface="仿宋" panose="02010609060101010101" charset="-122"/>
                <a:cs typeface="仿宋" panose="02010609060101010101" charset="-122"/>
              </a:rPr>
              <a:t>与二十世纪文学注重历史思考与现实批判不同, </a:t>
            </a:r>
            <a:r>
              <a:rPr lang="zh-CN" sz="2400" u="sng">
                <a:solidFill>
                  <a:srgbClr val="0C0C0C"/>
                </a:solidFill>
                <a:latin typeface="仿宋" panose="02010609060101010101" charset="-122"/>
                <a:ea typeface="仿宋" panose="02010609060101010101" charset="-122"/>
                <a:cs typeface="仿宋" panose="02010609060101010101" charset="-122"/>
              </a:rPr>
              <a:t>当下文学的功能越来越细致、切实, 个体经验的书写代替道德情操的弘扬成为作品的主题。</a:t>
            </a:r>
            <a:r>
              <a:rPr lang="zh-CN" sz="2400" b="0" u="sng">
                <a:solidFill>
                  <a:srgbClr val="0C0C0C"/>
                </a:solidFill>
                <a:latin typeface="仿宋" panose="02010609060101010101" charset="-122"/>
                <a:ea typeface="仿宋" panose="02010609060101010101" charset="-122"/>
              </a:rPr>
              <a:t>图像传播的发达使文学写作与阅读、观看无障碍化，人人可以借助自媒体分享经历和观点，文学已成为公共领域的个人实践。文学的功能更多地指向敞开自我而非给出意义。</a:t>
            </a:r>
            <a:r>
              <a:rPr lang="en-US" altLang="zh-CN" sz="2400" b="0" u="sng">
                <a:gradFill>
                  <a:gsLst>
                    <a:gs pos="0">
                      <a:srgbClr val="7B32B2"/>
                    </a:gs>
                    <a:gs pos="100000">
                      <a:srgbClr val="401A5D"/>
                    </a:gs>
                  </a:gsLst>
                  <a:lin scaled="0"/>
                </a:gradFill>
                <a:ea typeface="华文楷体" panose="02010600040101010101" charset="-122"/>
              </a:rPr>
              <a:t>1\C</a:t>
            </a:r>
            <a:r>
              <a:rPr lang="zh-CN" sz="2400" b="0">
                <a:solidFill>
                  <a:srgbClr val="0C0C0C"/>
                </a:solidFill>
                <a:ea typeface="华文楷体" panose="02010600040101010101" charset="-122"/>
              </a:rPr>
              <a:t>比如</a:t>
            </a:r>
            <a:r>
              <a:rPr lang="zh-CN" sz="2400" b="0">
                <a:solidFill>
                  <a:srgbClr val="0C0C0C"/>
                </a:solidFill>
                <a:ea typeface="宋体" pitchFamily="2" charset="-122"/>
              </a:rPr>
              <a:t>，</a:t>
            </a:r>
            <a:r>
              <a:rPr lang="zh-CN" sz="2400" b="0" u="sng">
                <a:solidFill>
                  <a:srgbClr val="0C0C0C"/>
                </a:solidFill>
                <a:ea typeface="华文楷体" panose="02010600040101010101" charset="-122"/>
              </a:rPr>
              <a:t>属于网络类型小说之一的职场小说</a:t>
            </a:r>
            <a:r>
              <a:rPr lang="en-US" sz="2400" b="0" u="sng">
                <a:solidFill>
                  <a:srgbClr val="0C0C0C"/>
                </a:solidFill>
                <a:latin typeface="宋体" pitchFamily="2" charset="-122"/>
              </a:rPr>
              <a:t>,</a:t>
            </a:r>
            <a:r>
              <a:rPr lang="zh-CN" sz="2400" b="0" u="sng">
                <a:solidFill>
                  <a:srgbClr val="0C0C0C"/>
                </a:solidFill>
                <a:ea typeface="华文楷体" panose="02010600040101010101" charset="-122"/>
              </a:rPr>
              <a:t>凭着实用好看、贴近草根、展示成功而成为大众的新宠。</a:t>
            </a:r>
            <a:r>
              <a:rPr lang="en-US" altLang="zh-CN" sz="2400" u="sng">
                <a:gradFill>
                  <a:gsLst>
                    <a:gs pos="0">
                      <a:srgbClr val="7B32B2"/>
                    </a:gs>
                    <a:gs pos="100000">
                      <a:srgbClr val="401A5D"/>
                    </a:gs>
                  </a:gsLst>
                  <a:lin scaled="0"/>
                </a:gradFill>
                <a:ea typeface="华文楷体" panose="02010600040101010101" charset="-122"/>
                <a:sym typeface="+mn-ea"/>
              </a:rPr>
              <a:t>1\D</a:t>
            </a:r>
            <a:endParaRPr lang="zh-CN" sz="2400" b="0">
              <a:solidFill>
                <a:srgbClr val="0C0C0C"/>
              </a:solidFill>
              <a:ea typeface="华文楷体" panose="02010600040101010101" charset="-122"/>
            </a:endParaRPr>
          </a:p>
          <a:p>
            <a:pPr indent="0"/>
            <a:r>
              <a:rPr lang="zh-CN" sz="2400">
                <a:solidFill>
                  <a:srgbClr val="0C0C0C"/>
                </a:solidFill>
                <a:ea typeface="华文楷体" panose="02010600040101010101" charset="-122"/>
                <a:sym typeface="+mn-ea"/>
              </a:rPr>
              <a:t> </a:t>
            </a:r>
            <a:r>
              <a:rPr lang="en-US" altLang="zh-CN" sz="2400">
                <a:solidFill>
                  <a:srgbClr val="0C0C0C"/>
                </a:solidFill>
                <a:ea typeface="华文楷体" panose="02010600040101010101" charset="-122"/>
                <a:sym typeface="+mn-ea"/>
              </a:rPr>
              <a:t>  </a:t>
            </a:r>
            <a:r>
              <a:rPr lang="zh-CN" sz="2000" b="0">
                <a:solidFill>
                  <a:srgbClr val="7030A0"/>
                </a:solidFill>
                <a:latin typeface="华康隶书体W7" panose="03000709000000000000" charset="-122"/>
                <a:ea typeface="华康隶书体W7" panose="03000709000000000000" charset="-122"/>
              </a:rPr>
              <a:t>（当下文学的功能</a:t>
            </a:r>
            <a:r>
              <a:rPr lang="zh-CN" sz="2000">
                <a:solidFill>
                  <a:srgbClr val="7030A0"/>
                </a:solidFill>
                <a:latin typeface="华康隶书体W7" panose="03000709000000000000" charset="-122"/>
                <a:ea typeface="华康隶书体W7" panose="03000709000000000000" charset="-122"/>
                <a:sym typeface="+mn-ea"/>
              </a:rPr>
              <a:t>越来越细致、切实, 越来越指向个体经验而非给出意义）</a:t>
            </a:r>
            <a:endParaRPr lang="zh-CN" sz="2000" b="0">
              <a:solidFill>
                <a:srgbClr val="7030A0"/>
              </a:solidFill>
              <a:latin typeface="华康隶书体W7" panose="03000709000000000000" charset="-122"/>
              <a:ea typeface="华康隶书体W7" panose="03000709000000000000" charset="-122"/>
            </a:endParaRPr>
          </a:p>
        </p:txBody>
      </p:sp>
    </p:spTree>
    <p:custDataLst>
      <p:tags r:id="rId1"/>
    </p:custData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61620" y="475615"/>
            <a:ext cx="11668760" cy="5877560"/>
          </a:xfrm>
          <a:prstGeom prst="rect">
            <a:avLst/>
          </a:prstGeom>
          <a:noFill/>
          <a:ln w="9525">
            <a:noFill/>
          </a:ln>
        </p:spPr>
        <p:txBody>
          <a:bodyPr wrap="square">
            <a:spAutoFit/>
          </a:bodyPr>
          <a:lstStyle/>
          <a:p>
            <a:pPr indent="266700" algn="l"/>
            <a:r>
              <a:rPr lang="en-US" altLang="zh-CN" sz="2100" b="0">
                <a:solidFill>
                  <a:srgbClr val="0C0C0C"/>
                </a:solidFill>
                <a:ea typeface="华文楷体" panose="02010600040101010101" charset="-122"/>
              </a:rPr>
              <a:t>   </a:t>
            </a:r>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其次</a:t>
            </a:r>
            <a:r>
              <a:rPr lang="en-US" sz="2400" b="0">
                <a:solidFill>
                  <a:srgbClr val="0C0C0C"/>
                </a:solidFill>
                <a:latin typeface="宋体" pitchFamily="2" charset="-122"/>
              </a:rPr>
              <a:t>,</a:t>
            </a:r>
            <a:r>
              <a:rPr lang="zh-CN" sz="2400" b="0">
                <a:solidFill>
                  <a:srgbClr val="0C0C0C"/>
                </a:solidFill>
                <a:ea typeface="华文楷体" panose="02010600040101010101" charset="-122"/>
              </a:rPr>
              <a:t>文学是语言的艺术</a:t>
            </a:r>
            <a:r>
              <a:rPr lang="zh-CN" sz="2400" b="0">
                <a:solidFill>
                  <a:srgbClr val="0C0C0C"/>
                </a:solidFill>
                <a:ea typeface="宋体" pitchFamily="2" charset="-122"/>
              </a:rPr>
              <a:t>，</a:t>
            </a:r>
            <a:r>
              <a:rPr lang="zh-CN" sz="2400" b="0">
                <a:solidFill>
                  <a:srgbClr val="0C0C0C"/>
                </a:solidFill>
                <a:ea typeface="华文楷体" panose="02010600040101010101" charset="-122"/>
              </a:rPr>
              <a:t>语言媒介是文学最具区别性的特质和优势</a:t>
            </a:r>
            <a:r>
              <a:rPr lang="en-US" sz="2400" b="0">
                <a:solidFill>
                  <a:srgbClr val="0C0C0C"/>
                </a:solidFill>
                <a:latin typeface="宋体" pitchFamily="2" charset="-122"/>
              </a:rPr>
              <a:t>,</a:t>
            </a:r>
            <a:r>
              <a:rPr lang="zh-CN" sz="2400" b="0">
                <a:solidFill>
                  <a:srgbClr val="0C0C0C"/>
                </a:solidFill>
                <a:ea typeface="华文楷体" panose="02010600040101010101" charset="-122"/>
              </a:rPr>
              <a:t>语言使人们在图像的多义中找到核心。图像凭着多维立体的成像方式将所有信息一股脑儿地抛向观众，共时的具体化和多义性使人们面对图像时需要认知、筛选和领悟。越是多元就越要强调核心，而这一过程是借助语言完成的。</a:t>
            </a:r>
            <a:r>
              <a:rPr lang="zh-CN" sz="2400" b="0" u="sng">
                <a:solidFill>
                  <a:srgbClr val="0C0C0C"/>
                </a:solidFill>
                <a:latin typeface="仿宋" panose="02010609060101010101" charset="-122"/>
                <a:ea typeface="仿宋" panose="02010609060101010101" charset="-122"/>
              </a:rPr>
              <a:t>图像时代信息的发达，使我们比以往任何时候都能更迅捷、更直观地了解世界、感受世界；然而，我们也因此被表象轰炸得眩晕，而无法接近世界的本质。</a:t>
            </a:r>
            <a:r>
              <a:rPr lang="en-US" altLang="zh-CN" sz="2400" b="0" u="sng">
                <a:gradFill>
                  <a:gsLst>
                    <a:gs pos="0">
                      <a:srgbClr val="7B32B2"/>
                    </a:gs>
                    <a:gs pos="100000">
                      <a:srgbClr val="401A5D"/>
                    </a:gs>
                  </a:gsLst>
                  <a:lin scaled="0"/>
                </a:gradFill>
                <a:ea typeface="华文楷体" panose="02010600040101010101" charset="-122"/>
              </a:rPr>
              <a:t>2\B</a:t>
            </a:r>
            <a:r>
              <a:rPr lang="zh-CN" sz="2400" b="0">
                <a:solidFill>
                  <a:srgbClr val="0C0C0C"/>
                </a:solidFill>
                <a:ea typeface="华文楷体" panose="02010600040101010101" charset="-122"/>
              </a:rPr>
              <a:t>图像的局限性在于无法将人的心理变化过程一层层地揭示出来。而语言有能力使非语言信息语言化，使图像符码化，人们透过语言解码去感受、理解、提升图像。</a:t>
            </a:r>
            <a:r>
              <a:rPr lang="zh-CN" sz="2400" b="0" u="sng">
                <a:solidFill>
                  <a:srgbClr val="0C0C0C"/>
                </a:solidFill>
                <a:latin typeface="仿宋" panose="02010609060101010101" charset="-122"/>
                <a:ea typeface="仿宋" panose="02010609060101010101" charset="-122"/>
                <a:cs typeface="仿宋" panose="02010609060101010101" charset="-122"/>
              </a:rPr>
              <a:t>语言具备将并不现成、也不确定的东西加以分离、辨别、归置的能力，从而到达事物本质的深度</a:t>
            </a:r>
            <a:r>
              <a:rPr lang="zh-CN" sz="2400" b="0">
                <a:solidFill>
                  <a:srgbClr val="0C0C0C"/>
                </a:solidFill>
                <a:latin typeface="仿宋" panose="02010609060101010101" charset="-122"/>
                <a:ea typeface="仿宋" panose="02010609060101010101" charset="-122"/>
                <a:cs typeface="仿宋" panose="02010609060101010101" charset="-122"/>
              </a:rPr>
              <a:t>。</a:t>
            </a:r>
            <a:r>
              <a:rPr lang="zh-CN" sz="2400" b="0">
                <a:solidFill>
                  <a:srgbClr val="0C0C0C"/>
                </a:solidFill>
                <a:latin typeface="方正楷体_GB2312" panose="02000000000000000000" charset="-122"/>
                <a:ea typeface="方正楷体_GB2312" panose="02000000000000000000" charset="-122"/>
                <a:cs typeface="仿宋" panose="02010609060101010101" charset="-122"/>
              </a:rPr>
              <a:t>罗中立的《父亲》如果去掉标题，画面中的老者不过是中国几亿农民肖像的典型。</a:t>
            </a:r>
            <a:r>
              <a:rPr lang="zh-CN" sz="2400" b="0" u="sng">
                <a:solidFill>
                  <a:srgbClr val="0C0C0C"/>
                </a:solidFill>
                <a:latin typeface="仿宋" panose="02010609060101010101" charset="-122"/>
                <a:ea typeface="仿宋" panose="02010609060101010101" charset="-122"/>
                <a:cs typeface="仿宋" panose="02010609060101010101" charset="-122"/>
              </a:rPr>
              <a:t>只因标题的点睛，“父亲”脸上的皱纹才更显沧桑，其画作才更具撼人心魄的力度。它不只是一个被看到的对象，也是内涵深刻、需要解读的意义载体，而语言帮助人们清除理解的障碍。语言/文学的这种钩沉本质的认知作用对图像来说是不可替代的功能。</a:t>
            </a:r>
            <a:r>
              <a:rPr lang="en-US" altLang="zh-CN" sz="2400" b="0" u="sng">
                <a:gradFill>
                  <a:gsLst>
                    <a:gs pos="0">
                      <a:srgbClr val="7B32B2"/>
                    </a:gs>
                    <a:gs pos="100000">
                      <a:srgbClr val="401A5D"/>
                    </a:gs>
                  </a:gsLst>
                  <a:lin scaled="0"/>
                </a:gradFill>
                <a:ea typeface="华文楷体" panose="02010600040101010101" charset="-122"/>
              </a:rPr>
              <a:t>2\D</a:t>
            </a:r>
            <a:endParaRPr lang="en-US" altLang="zh-CN" sz="2400" b="0" u="sng">
              <a:gradFill>
                <a:gsLst>
                  <a:gs pos="0">
                    <a:srgbClr val="7B32B2"/>
                  </a:gs>
                  <a:gs pos="100000">
                    <a:srgbClr val="401A5D"/>
                  </a:gs>
                </a:gsLst>
                <a:lin scaled="0"/>
              </a:gradFill>
              <a:ea typeface="华文楷体" panose="02010600040101010101" charset="-122"/>
            </a:endParaRPr>
          </a:p>
          <a:p>
            <a:pPr indent="266700" algn="l"/>
            <a:r>
              <a:rPr lang="zh-CN" sz="2000">
                <a:solidFill>
                  <a:srgbClr val="7030A0"/>
                </a:solidFill>
                <a:latin typeface="华康隶书体W7" panose="03000709000000000000" charset="-122"/>
                <a:ea typeface="华康隶书体W7" panose="03000709000000000000" charset="-122"/>
                <a:sym typeface="+mn-ea"/>
              </a:rPr>
              <a:t>(通过对比语言和图像，指出当下文学最具区别性的特质和优势是语言媒介,能使人们在图像的多义中找到核心。)</a:t>
            </a:r>
            <a:endParaRPr lang="zh-CN" sz="2000" b="0">
              <a:solidFill>
                <a:srgbClr val="7030A0"/>
              </a:solidFill>
              <a:latin typeface="华康隶书体W7" panose="03000709000000000000" charset="-122"/>
              <a:ea typeface="华康隶书体W7" panose="03000709000000000000" charset="-122"/>
            </a:endParaRPr>
          </a:p>
          <a:p>
            <a:pPr indent="266700" algn="l"/>
            <a:r>
              <a:rPr lang="en-US" altLang="zh-CN" sz="2400" b="0">
                <a:solidFill>
                  <a:srgbClr val="0C0C0C"/>
                </a:solidFill>
                <a:ea typeface="宋体" pitchFamily="2" charset="-122"/>
              </a:rPr>
              <a:t>                                                                       </a:t>
            </a:r>
            <a:r>
              <a:rPr lang="en-US" altLang="zh-CN" sz="2400" b="0">
                <a:solidFill>
                  <a:srgbClr val="0C0C0C"/>
                </a:solidFill>
                <a:latin typeface="仿宋" panose="02010609060101010101" charset="-122"/>
                <a:ea typeface="仿宋" panose="02010609060101010101" charset="-122"/>
                <a:cs typeface="仿宋" panose="02010609060101010101" charset="-122"/>
              </a:rPr>
              <a:t> </a:t>
            </a:r>
            <a:r>
              <a:rPr lang="zh-CN" sz="2400" b="0">
                <a:solidFill>
                  <a:srgbClr val="0C0C0C"/>
                </a:solidFill>
                <a:latin typeface="仿宋" panose="02010609060101010101" charset="-122"/>
                <a:ea typeface="仿宋" panose="02010609060101010101" charset="-122"/>
                <a:cs typeface="仿宋" panose="02010609060101010101" charset="-122"/>
              </a:rPr>
              <a:t>（摘编自刘巍《图像时代的文学功能》）</a:t>
            </a:r>
            <a:endParaRPr lang="zh-CN" altLang="en-US" sz="2400" b="0">
              <a:solidFill>
                <a:srgbClr val="0C0C0C"/>
              </a:solidFill>
              <a:latin typeface="仿宋" panose="02010609060101010101" charset="-122"/>
              <a:ea typeface="仿宋" panose="02010609060101010101" charset="-122"/>
              <a:cs typeface="仿宋" panose="02010609060101010101" charset="-122"/>
            </a:endParaRPr>
          </a:p>
        </p:txBody>
      </p:sp>
      <p:pic>
        <p:nvPicPr>
          <p:cNvPr id="2" name="图片 1"/>
          <p:cNvPicPr>
            <a:picLocks noChangeAspect="1"/>
          </p:cNvPicPr>
          <p:nvPr/>
        </p:nvPicPr>
        <p:blipFill>
          <a:blip r:embed="rId1"/>
          <a:stretch>
            <a:fillRect/>
          </a:stretch>
        </p:blipFill>
        <p:spPr>
          <a:xfrm>
            <a:off x="10250170" y="4972685"/>
            <a:ext cx="1329055" cy="1885315"/>
          </a:xfrm>
          <a:prstGeom prst="rect">
            <a:avLst/>
          </a:prstGeom>
        </p:spPr>
      </p:pic>
    </p:spTree>
    <p:custDataLst>
      <p:tags r:id="rId2"/>
    </p:custData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0" y="0"/>
            <a:ext cx="12099290" cy="4169410"/>
          </a:xfrm>
          <a:prstGeom prst="rect">
            <a:avLst/>
          </a:prstGeom>
          <a:noFill/>
          <a:ln w="9525">
            <a:noFill/>
          </a:ln>
        </p:spPr>
        <p:txBody>
          <a:bodyPr wrap="square">
            <a:spAutoFit/>
          </a:bodyPr>
          <a:lstStyle/>
          <a:p>
            <a:pPr indent="0" fontAlgn="auto">
              <a:lnSpc>
                <a:spcPts val="3180"/>
              </a:lnSpc>
            </a:pP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．下列对材料相关内容的理解和分析，不正确的一项是（</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C</a:t>
            </a:r>
            <a:endParaRPr lang="en-US" sz="2400" b="0">
              <a:solidFill>
                <a:srgbClr val="0C0C0C"/>
              </a:solidFill>
              <a:latin typeface="Times New Roman" panose="02020603050405020304" charset="0"/>
            </a:endParaRPr>
          </a:p>
          <a:p>
            <a:pPr indent="0" fontAlgn="auto">
              <a:lnSpc>
                <a:spcPts val="3180"/>
              </a:lnSpc>
            </a:pP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A</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．传统小说注重因果线性逻辑和语词叙事的时间性，当代小说通过模仿图像叙事、凸显故事的空间维度，获得新的发展。</a:t>
            </a:r>
            <a:r>
              <a:rPr lang="zh-CN" sz="2400" b="0">
                <a:solidFill>
                  <a:srgbClr val="7030A0"/>
                </a:solidFill>
                <a:latin typeface="华康隶书体W7" panose="03000709000000000000" charset="-122"/>
                <a:ea typeface="华康隶书体W7" panose="03000709000000000000" charset="-122"/>
                <a:cs typeface="华康隶书体W7" panose="03000709000000000000" charset="-122"/>
              </a:rPr>
              <a:t>（</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材料一</a:t>
            </a:r>
            <a:r>
              <a:rPr lang="zh-CN" sz="2400" b="0">
                <a:solidFill>
                  <a:srgbClr val="7030A0"/>
                </a:solidFill>
                <a:latin typeface="华康隶书体W7" panose="03000709000000000000" charset="-122"/>
                <a:ea typeface="华康隶书体W7" panose="03000709000000000000" charset="-122"/>
                <a:cs typeface="华康隶书体W7" panose="03000709000000000000" charset="-122"/>
              </a:rPr>
              <a:t>第</a:t>
            </a:r>
            <a:r>
              <a:rPr lang="en-US" altLang="zh-CN" sz="2400" b="0">
                <a:solidFill>
                  <a:srgbClr val="7030A0"/>
                </a:solidFill>
                <a:latin typeface="华康隶书体W7" panose="03000709000000000000" charset="-122"/>
                <a:ea typeface="华康隶书体W7" panose="03000709000000000000" charset="-122"/>
                <a:cs typeface="华康隶书体W7" panose="03000709000000000000" charset="-122"/>
              </a:rPr>
              <a:t>1</a:t>
            </a:r>
            <a:r>
              <a:rPr lang="zh-CN" altLang="en-US" sz="2400" b="0">
                <a:solidFill>
                  <a:srgbClr val="7030A0"/>
                </a:solidFill>
                <a:latin typeface="华康隶书体W7" panose="03000709000000000000" charset="-122"/>
                <a:ea typeface="华康隶书体W7" panose="03000709000000000000" charset="-122"/>
                <a:cs typeface="华康隶书体W7" panose="03000709000000000000" charset="-122"/>
              </a:rPr>
              <a:t>段</a:t>
            </a:r>
            <a:r>
              <a:rPr lang="zh-CN" sz="2400" b="0">
                <a:solidFill>
                  <a:srgbClr val="7030A0"/>
                </a:solidFill>
                <a:latin typeface="华康隶书体W7" panose="03000709000000000000" charset="-122"/>
                <a:ea typeface="华康隶书体W7" panose="03000709000000000000" charset="-122"/>
                <a:cs typeface="华康隶书体W7" panose="03000709000000000000" charset="-122"/>
              </a:rPr>
              <a:t>）</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B</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．鲁迅在《示众》中刻画的看客群体，既是围观杀人场景的主体，同时作为被审视的客体，成为鲁迅解读、批判的对象。</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（材料一第</a:t>
            </a:r>
            <a:r>
              <a:rPr lang="en-US" alt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2</a:t>
            </a:r>
            <a:r>
              <a:rPr lang="zh-CN" altLang="en-US"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段</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C</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．图像传播的发达对文学产生较大影响，当下的文学作品尤为重视个人经验的展示，而</a:t>
            </a:r>
            <a:r>
              <a:rPr lang="zh-CN" sz="2400" b="0">
                <a:solidFill>
                  <a:srgbClr val="0C0C0C"/>
                </a:solidFill>
                <a:highlight>
                  <a:srgbClr val="FFFF00"/>
                </a:highlight>
                <a:latin typeface="方正楷体_GB2312" panose="02000000000000000000" charset="-122"/>
                <a:ea typeface="方正楷体_GB2312" panose="02000000000000000000" charset="-122"/>
                <a:cs typeface="方正楷体_GB2312" panose="02000000000000000000" charset="-122"/>
              </a:rPr>
              <a:t>不愿意</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进行历史思考与现实批判。</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（材料二第</a:t>
            </a:r>
            <a:r>
              <a:rPr lang="en-US" alt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2</a:t>
            </a:r>
            <a:r>
              <a:rPr lang="zh-CN" altLang="en-US"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段</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D</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．图像时代，自媒体的流行让文学写作与阅读、观看变得很容易，而职场小说的火热说明文学的新功能得到公众的认同。</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（材料二第</a:t>
            </a:r>
            <a:r>
              <a:rPr lang="en-US" alt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2</a:t>
            </a:r>
            <a:r>
              <a:rPr lang="zh-CN" altLang="en-US"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段</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a:t>
            </a:r>
            <a:r>
              <a:rPr lang="en-US"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 
</a:t>
            </a:r>
            <a:endParaRPr lang="zh-CN" alt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4" name="文本框 3"/>
          <p:cNvSpPr txBox="1"/>
          <p:nvPr>
            <p:custDataLst>
              <p:tags r:id="rId1"/>
            </p:custDataLst>
          </p:nvPr>
        </p:nvSpPr>
        <p:spPr>
          <a:xfrm>
            <a:off x="0" y="4049395"/>
            <a:ext cx="12191365" cy="1568450"/>
          </a:xfrm>
          <a:prstGeom prst="rect">
            <a:avLst/>
          </a:prstGeom>
          <a:noFill/>
        </p:spPr>
        <p:txBody>
          <a:bodyPr wrap="square" rtlCol="0">
            <a:spAutoFit/>
          </a:bodyPr>
          <a:lstStyle/>
          <a:p>
            <a:r>
              <a:rPr lang="en-US" altLang="zh-CN" sz="2400">
                <a:latin typeface="华文楷体" panose="02010600040101010101" charset="-122"/>
                <a:ea typeface="华文楷体" panose="02010600040101010101" charset="-122"/>
                <a:cs typeface="华文楷体" panose="02010600040101010101" charset="-122"/>
              </a:rPr>
              <a:t>C(</a:t>
            </a:r>
            <a:r>
              <a:rPr lang="en-US" altLang="zh-CN" sz="2400" b="1">
                <a:solidFill>
                  <a:srgbClr val="FF0000"/>
                </a:solidFill>
                <a:latin typeface="华文楷体" panose="02010600040101010101" charset="-122"/>
                <a:ea typeface="华文楷体" panose="02010600040101010101" charset="-122"/>
                <a:cs typeface="华文楷体" panose="02010600040101010101" charset="-122"/>
              </a:rPr>
              <a:t>“</a:t>
            </a:r>
            <a:r>
              <a:rPr lang="zh-CN" sz="2400" b="1">
                <a:solidFill>
                  <a:srgbClr val="FF0000"/>
                </a:solidFill>
                <a:latin typeface="华文楷体" panose="02010600040101010101" charset="-122"/>
                <a:ea typeface="华文楷体" panose="02010600040101010101" charset="-122"/>
                <a:cs typeface="华文楷体" panose="02010600040101010101" charset="-122"/>
                <a:sym typeface="+mn-ea"/>
              </a:rPr>
              <a:t>而不愿意进行历史思考与现实批判</a:t>
            </a:r>
            <a:r>
              <a:rPr lang="en-US" altLang="zh-CN" sz="2400">
                <a:solidFill>
                  <a:srgbClr val="0C0C0C"/>
                </a:solidFill>
                <a:latin typeface="华文楷体" panose="02010600040101010101" charset="-122"/>
                <a:ea typeface="华文楷体" panose="02010600040101010101" charset="-122"/>
                <a:cs typeface="华文楷体" panose="02010600040101010101" charset="-122"/>
                <a:sym typeface="+mn-ea"/>
              </a:rPr>
              <a:t>”</a:t>
            </a:r>
            <a:endParaRPr lang="en-US" altLang="zh-CN" sz="2400">
              <a:solidFill>
                <a:srgbClr val="0C0C0C"/>
              </a:solidFill>
              <a:latin typeface="华文楷体" panose="02010600040101010101" charset="-122"/>
              <a:ea typeface="华文楷体" panose="02010600040101010101" charset="-122"/>
              <a:cs typeface="华文楷体" panose="02010600040101010101" charset="-122"/>
              <a:sym typeface="+mn-ea"/>
            </a:endParaRPr>
          </a:p>
          <a:p>
            <a:r>
              <a:rPr lang="zh-CN" altLang="en-US" sz="2400">
                <a:solidFill>
                  <a:srgbClr val="0C0C0C"/>
                </a:solidFill>
                <a:latin typeface="华文楷体" panose="02010600040101010101" charset="-122"/>
                <a:ea typeface="华文楷体" panose="02010600040101010101" charset="-122"/>
                <a:cs typeface="华文楷体" panose="02010600040101010101" charset="-122"/>
                <a:sym typeface="+mn-ea"/>
              </a:rPr>
              <a:t>根据原文</a:t>
            </a:r>
            <a:r>
              <a:rPr lang="en-US" altLang="zh-CN" sz="24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sym typeface="+mn-ea"/>
              </a:rPr>
              <a:t>“</a:t>
            </a:r>
            <a:r>
              <a:rPr lang="zh-CN" sz="24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sym typeface="+mn-ea"/>
              </a:rPr>
              <a:t>与二十世纪文学注重历史思考与现实批判不同, 当下文学的功能越来越细致、切实, 个体经验的书写代替道德情操的弘扬成为作品的主题。</a:t>
            </a:r>
            <a:r>
              <a:rPr lang="en-US" altLang="zh-CN" sz="24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sym typeface="+mn-ea"/>
              </a:rPr>
              <a:t>”</a:t>
            </a:r>
            <a:r>
              <a:rPr lang="zh-CN" altLang="en-US" sz="24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sym typeface="+mn-ea"/>
              </a:rPr>
              <a:t>，</a:t>
            </a:r>
            <a:endParaRPr lang="zh-CN" altLang="en-US" sz="24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sym typeface="+mn-ea"/>
            </a:endParaRPr>
          </a:p>
          <a:p>
            <a:r>
              <a:rPr lang="zh-CN" altLang="en-US" sz="2400">
                <a:solidFill>
                  <a:srgbClr val="0C0C0C"/>
                </a:solidFill>
                <a:latin typeface="华文楷体" panose="02010600040101010101" charset="-122"/>
                <a:ea typeface="华文楷体" panose="02010600040101010101" charset="-122"/>
                <a:cs typeface="华文楷体" panose="02010600040101010101" charset="-122"/>
                <a:sym typeface="+mn-ea"/>
              </a:rPr>
              <a:t>重视个人经验展示，不代表就不愿意进行历史思考和现实批判。属于</a:t>
            </a:r>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于文无据</a:t>
            </a:r>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a:t>
            </a:r>
            <a:r>
              <a:rPr lang="zh-CN" altLang="en-US" sz="2400">
                <a:solidFill>
                  <a:srgbClr val="0C0C0C"/>
                </a:solidFill>
                <a:latin typeface="华文楷体" panose="02010600040101010101" charset="-122"/>
                <a:ea typeface="华文楷体" panose="02010600040101010101" charset="-122"/>
                <a:cs typeface="华文楷体" panose="02010600040101010101" charset="-122"/>
                <a:sym typeface="+mn-ea"/>
              </a:rPr>
              <a:t>。</a:t>
            </a:r>
            <a:r>
              <a:rPr lang="en-US" altLang="zh-CN" sz="2400">
                <a:latin typeface="华文楷体" panose="02010600040101010101" charset="-122"/>
                <a:ea typeface="华文楷体" panose="02010600040101010101" charset="-122"/>
                <a:cs typeface="华文楷体" panose="02010600040101010101" charset="-122"/>
              </a:rPr>
              <a:t>)</a:t>
            </a:r>
            <a:endParaRPr lang="en-US" altLang="zh-CN" sz="2400">
              <a:latin typeface="华文楷体" panose="02010600040101010101" charset="-122"/>
              <a:ea typeface="华文楷体" panose="02010600040101010101" charset="-122"/>
              <a:cs typeface="华文楷体" panose="02010600040101010101" charset="-122"/>
            </a:endParaRPr>
          </a:p>
        </p:txBody>
      </p:sp>
    </p:spTree>
    <p:custDataLst>
      <p:tags r:id="rId2"/>
    </p:custData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35" y="0"/>
            <a:ext cx="12191365" cy="4169410"/>
          </a:xfrm>
          <a:prstGeom prst="rect">
            <a:avLst/>
          </a:prstGeom>
          <a:noFill/>
          <a:ln w="9525">
            <a:noFill/>
          </a:ln>
        </p:spPr>
        <p:txBody>
          <a:bodyPr wrap="square">
            <a:spAutoFit/>
          </a:bodyPr>
          <a:lstStyle/>
          <a:p>
            <a:pPr indent="0" fontAlgn="auto">
              <a:lnSpc>
                <a:spcPts val="3180"/>
              </a:lnSpc>
            </a:pP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2．根据材料内容，下列说法不正确的一项是（3分）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D</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A．材料一与材料二都谈到图像与文学的不同，都承认图像对文学造成了冲击，也都赞成或倾向于赞成图像与文学间存在合作关系。</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B．我们常用“眼花缭乱”表达对复杂图像的观感，这表明图像虽然直观、形象，但也容易让人迷失在庞杂、多元的图像信息之中。</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（材料二第</a:t>
            </a:r>
            <a:r>
              <a:rPr lang="en-US" alt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3</a:t>
            </a:r>
            <a:r>
              <a:rPr lang="zh-CN" altLang="en-US"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段</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C．马致远的诗句“枯藤老树昏鸦，小桥流水人家”，借助语词来营造场景画面，与鲁迅的小说《伤逝》对会馆的描写有相似之处。</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（材料一第</a:t>
            </a:r>
            <a:r>
              <a:rPr lang="en-US" alt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4</a:t>
            </a:r>
            <a:r>
              <a:rPr lang="zh-CN" altLang="en-US"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段</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D．罗中立的画作标题《父亲》具有点睛之妙，如果改为《农民》，人们对画作的解读将大不相同，这说明语言使图像产生了多义性。</a:t>
            </a:r>
            <a:r>
              <a:rPr lang="en-US"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材料二第</a:t>
            </a:r>
            <a:r>
              <a:rPr lang="en-US" alt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3</a:t>
            </a:r>
            <a:r>
              <a:rPr lang="zh-CN" altLang="en-US"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段</a:t>
            </a:r>
            <a:r>
              <a:rPr lang="zh-CN" sz="2400">
                <a:solidFill>
                  <a:srgbClr val="7030A0"/>
                </a:solidFill>
                <a:latin typeface="华康隶书体W7" panose="03000709000000000000" charset="-122"/>
                <a:ea typeface="华康隶书体W7" panose="03000709000000000000" charset="-122"/>
                <a:cs typeface="华康隶书体W7" panose="03000709000000000000" charset="-122"/>
                <a:sym typeface="+mn-ea"/>
              </a:rPr>
              <a:t>）</a:t>
            </a:r>
            <a:endPar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endParaRPr>
          </a:p>
          <a:p>
            <a:pPr indent="0" fontAlgn="auto">
              <a:lnSpc>
                <a:spcPts val="3180"/>
              </a:lnSpc>
            </a:pP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5" name="文本框 4"/>
          <p:cNvSpPr txBox="1"/>
          <p:nvPr/>
        </p:nvSpPr>
        <p:spPr>
          <a:xfrm>
            <a:off x="0" y="4098290"/>
            <a:ext cx="12192000" cy="2245360"/>
          </a:xfrm>
          <a:prstGeom prst="rect">
            <a:avLst/>
          </a:prstGeom>
          <a:noFill/>
        </p:spPr>
        <p:txBody>
          <a:bodyPr wrap="square" rtlCol="0">
            <a:spAutoFit/>
          </a:bodyPr>
          <a:lstStyle/>
          <a:p>
            <a:pPr indent="0" fontAlgn="auto">
              <a:lnSpc>
                <a:spcPts val="2800"/>
              </a:lnSpc>
            </a:pPr>
            <a:r>
              <a:rPr lang="zh-CN" sz="2000" b="1">
                <a:solidFill>
                  <a:srgbClr val="FF0000"/>
                </a:solidFill>
                <a:latin typeface="楷体" panose="02010609060101010101" charset="-122"/>
                <a:ea typeface="楷体" panose="02010609060101010101" charset="-122"/>
                <a:cs typeface="楷体" panose="02010609060101010101" charset="-122"/>
              </a:rPr>
              <a:t>D( “</a:t>
            </a:r>
            <a:r>
              <a:rPr lang="zh-CN" sz="2000" b="1">
                <a:solidFill>
                  <a:srgbClr val="FF0000"/>
                </a:solidFill>
                <a:latin typeface="楷体" panose="02010609060101010101" charset="-122"/>
                <a:ea typeface="楷体" panose="02010609060101010101" charset="-122"/>
                <a:cs typeface="楷体" panose="02010609060101010101" charset="-122"/>
                <a:sym typeface="+mn-ea"/>
              </a:rPr>
              <a:t>说明语言使图像产生了多义性</a:t>
            </a:r>
            <a:r>
              <a:rPr lang="zh-CN" sz="2000" b="1">
                <a:solidFill>
                  <a:srgbClr val="FF0000"/>
                </a:solidFill>
                <a:latin typeface="楷体" panose="02010609060101010101" charset="-122"/>
                <a:ea typeface="楷体" panose="02010609060101010101" charset="-122"/>
                <a:cs typeface="楷体" panose="02010609060101010101" charset="-122"/>
              </a:rPr>
              <a:t>” 错，</a:t>
            </a:r>
            <a:endParaRPr lang="zh-CN" sz="2000" b="1">
              <a:solidFill>
                <a:srgbClr val="FF0000"/>
              </a:solidFill>
              <a:latin typeface="楷体" panose="02010609060101010101" charset="-122"/>
              <a:ea typeface="楷体" panose="02010609060101010101" charset="-122"/>
              <a:cs typeface="楷体" panose="02010609060101010101" charset="-122"/>
            </a:endParaRPr>
          </a:p>
          <a:p>
            <a:pPr indent="0" fontAlgn="auto">
              <a:lnSpc>
                <a:spcPts val="2800"/>
              </a:lnSpc>
            </a:pPr>
            <a:r>
              <a:rPr lang="zh-CN" sz="2000" b="1">
                <a:solidFill>
                  <a:srgbClr val="FF0000"/>
                </a:solidFill>
                <a:latin typeface="楷体" panose="02010609060101010101" charset="-122"/>
                <a:ea typeface="楷体" panose="02010609060101010101" charset="-122"/>
                <a:cs typeface="楷体" panose="02010609060101010101" charset="-122"/>
              </a:rPr>
              <a:t>根据原文：</a:t>
            </a:r>
            <a:r>
              <a:rPr lang="zh-CN" sz="2000" b="1">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rPr>
              <a:t>“</a:t>
            </a:r>
            <a:r>
              <a:rPr lang="zh-CN" sz="2000" b="1">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sym typeface="+mn-ea"/>
              </a:rPr>
              <a:t>图像凭着多维立体的成像方式将所有信息一股脑儿地抛向观众，共时的具体化和多义性</a:t>
            </a:r>
            <a:r>
              <a:rPr lang="zh-CN" sz="2000" b="1">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rPr>
              <a:t>”可知，图像本身具有多义性；</a:t>
            </a:r>
            <a:r>
              <a:rPr lang="zh-CN" sz="2000" b="1">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sym typeface="+mn-ea"/>
              </a:rPr>
              <a:t>根据原文：</a:t>
            </a:r>
            <a:r>
              <a:rPr lang="zh-CN" sz="2000" b="1">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rPr>
              <a:t>“</a:t>
            </a:r>
            <a:r>
              <a:rPr lang="zh-CN" sz="2000" b="1">
                <a:gradFill>
                  <a:gsLst>
                    <a:gs pos="0">
                      <a:srgbClr val="007BD3"/>
                    </a:gs>
                    <a:gs pos="100000">
                      <a:srgbClr val="034373"/>
                    </a:gs>
                  </a:gsLst>
                  <a:lin scaled="0"/>
                </a:gradFill>
                <a:latin typeface="楷体" panose="02010609060101010101" charset="-122"/>
                <a:ea typeface="楷体" panose="02010609060101010101" charset="-122"/>
                <a:cs typeface="楷体" panose="02010609060101010101" charset="-122"/>
                <a:sym typeface="+mn-ea"/>
              </a:rPr>
              <a:t>只因标题的点睛，“父亲”脸上的皱纹才更显沧桑，其画作才更具撼人心魄的力度。它不只是一个被看到的对象，也是内涵深刻、需要解读的意义载体，而语言帮助人们清除理解的障碍。”</a:t>
            </a:r>
            <a:r>
              <a:rPr lang="zh-CN" sz="2000" b="1">
                <a:solidFill>
                  <a:srgbClr val="FF0000"/>
                </a:solidFill>
                <a:latin typeface="楷体" panose="02010609060101010101" charset="-122"/>
                <a:ea typeface="楷体" panose="02010609060101010101" charset="-122"/>
                <a:cs typeface="楷体" panose="02010609060101010101" charset="-122"/>
                <a:sym typeface="+mn-ea"/>
              </a:rPr>
              <a:t>可知，《父亲》这一标题，帮助人们清除了理解的障碍，在图像的多义中找到核心解读的意义载体，是父亲而不是农民或其他人。</a:t>
            </a:r>
            <a:r>
              <a:rPr lang="zh-CN" sz="2000" b="1">
                <a:solidFill>
                  <a:srgbClr val="FF0000"/>
                </a:solidFill>
                <a:latin typeface="楷体" panose="02010609060101010101" charset="-122"/>
                <a:ea typeface="楷体" panose="02010609060101010101" charset="-122"/>
                <a:cs typeface="楷体" panose="02010609060101010101" charset="-122"/>
              </a:rPr>
              <a:t> )</a:t>
            </a:r>
            <a:endParaRPr lang="zh-CN" sz="2000" b="1">
              <a:solidFill>
                <a:srgbClr val="FF0000"/>
              </a:solidFill>
              <a:latin typeface="楷体" panose="02010609060101010101" charset="-122"/>
              <a:ea typeface="楷体" panose="02010609060101010101" charset="-122"/>
              <a:cs typeface="楷体" panose="02010609060101010101" charset="-122"/>
            </a:endParaRPr>
          </a:p>
        </p:txBody>
      </p:sp>
    </p:spTree>
    <p:custDataLst>
      <p:tags r:id="rId1"/>
    </p:custData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0" y="-635"/>
            <a:ext cx="12088495" cy="3731895"/>
          </a:xfrm>
          <a:prstGeom prst="rect">
            <a:avLst/>
          </a:prstGeom>
          <a:noFill/>
          <a:ln w="9525">
            <a:noFill/>
          </a:ln>
        </p:spPr>
        <p:txBody>
          <a:bodyPr wrap="square">
            <a:noAutofit/>
          </a:bodyPr>
          <a:lstStyle/>
          <a:p>
            <a:pPr indent="0" fontAlgn="auto">
              <a:lnSpc>
                <a:spcPts val="3180"/>
              </a:lnSpc>
            </a:pP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3．下列选项，最适合作为论据来支撑材料二观点的一项是（3分）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B</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A．中国十大传世绘画名作之一《洛神赋图》，是东晋画家顾恺之依照曹植的名篇《洛神赋》而创作出来的绝世精品。</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B．某同学在公众号中谈到，观赏仇英的名画《兰亭修禊图》时，想起学过的课文《兰亭集序》，更觉画作情韵悠长。</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C．魏晋至隋唐时期，诗与画是分离的，题画诗也并非题在画内，虽然画作本身已经不知所踪，但诗歌依然流传至今。</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fontAlgn="auto">
              <a:lnSpc>
                <a:spcPts val="3180"/>
              </a:lnSpc>
            </a:pP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D．英国学者豪厄尔斯认为在“视觉世界”里，公众离开了图像几乎寸步难行，“按图索骥”已经成了一种思维定势。</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5" name="文本框 4"/>
          <p:cNvSpPr txBox="1"/>
          <p:nvPr/>
        </p:nvSpPr>
        <p:spPr>
          <a:xfrm>
            <a:off x="0" y="3789680"/>
            <a:ext cx="12088495" cy="2563495"/>
          </a:xfrm>
          <a:prstGeom prst="rect">
            <a:avLst/>
          </a:prstGeom>
          <a:noFill/>
        </p:spPr>
        <p:txBody>
          <a:bodyPr wrap="square" rtlCol="0" anchor="t">
            <a:noAutofit/>
          </a:bodyPr>
          <a:lstStyle/>
          <a:p>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B</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a:t>
            </a:r>
            <a:r>
              <a:rPr lang="zh-CN" sz="2400" b="1">
                <a:solidFill>
                  <a:srgbClr val="FF0000"/>
                </a:solidFill>
                <a:latin typeface="华文楷体" panose="02010600040101010101" charset="-122"/>
                <a:ea typeface="华文楷体" panose="02010600040101010101" charset="-122"/>
                <a:cs typeface="华文楷体" panose="02010600040101010101" charset="-122"/>
                <a:sym typeface="+mn-ea"/>
              </a:rPr>
              <a:t>材料二观点：文学在图像时代的特有功能，一是当下文学的功能越来越细致、切实, 越来越指向个体经验而非给出意义；二是当下文学能使人们在图像的多义中找到核心。</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A</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强调画家对文学作品的模仿；</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C</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强调诗画分离，诗歌流传时间跨度长；</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D</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强调了图像在视觉世界的重要性，都不涉及文学在当下的独特功能。</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B</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项中，观赏名画，想起名篇，更觉画作情韵悠长，体现了文学语言帮助人们清除对画作理解的障碍，使画作不只是一个被看到的对象，也是内涵深刻、需要解读的意义载体，因而更觉情韵悠长</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p:txBody>
      </p:sp>
    </p:spTree>
    <p:custDataLst>
      <p:tags r:id="rId1"/>
    </p:custData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35" y="60325"/>
            <a:ext cx="12192000" cy="1534160"/>
          </a:xfrm>
          <a:prstGeom prst="rect">
            <a:avLst/>
          </a:prstGeom>
          <a:noFill/>
          <a:ln w="9525">
            <a:noFill/>
          </a:ln>
        </p:spPr>
        <p:txBody>
          <a:bodyPr wrap="square">
            <a:noAutofit/>
          </a:bodyPr>
          <a:lstStyle/>
          <a:p>
            <a:pPr indent="0">
              <a:buNone/>
            </a:pP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4</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．比喻论证利用两个事物的相似点来论证一个比较抽象的事理。请分析劳拉·里斯“图像之锤”这一比喻所包含的相似点及论证的事理。（</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4</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endParaRPr lang="en-US" b="0">
              <a:solidFill>
                <a:srgbClr val="0C0C0C"/>
              </a:solidFill>
              <a:latin typeface="Times New Roman" panose="02020603050405020304" charset="0"/>
              <a:ea typeface="宋体" pitchFamily="2" charset="-122"/>
            </a:endParaRPr>
          </a:p>
          <a:p>
            <a:endParaRPr lang="zh-CN" altLang="en-US" b="0">
              <a:solidFill>
                <a:srgbClr val="0C0C0C"/>
              </a:solidFill>
              <a:ea typeface="宋体" pitchFamily="2" charset="-122"/>
            </a:endParaRPr>
          </a:p>
        </p:txBody>
      </p:sp>
      <p:sp>
        <p:nvSpPr>
          <p:cNvPr id="4" name="文本框 3"/>
          <p:cNvSpPr txBox="1"/>
          <p:nvPr/>
        </p:nvSpPr>
        <p:spPr>
          <a:xfrm>
            <a:off x="-76200" y="5038725"/>
            <a:ext cx="12193905" cy="1198880"/>
          </a:xfrm>
          <a:prstGeom prst="rect">
            <a:avLst/>
          </a:prstGeom>
          <a:noFill/>
          <a:ln w="9525">
            <a:noFill/>
          </a:ln>
        </p:spPr>
        <p:txBody>
          <a:bodyPr wrap="square">
            <a:spAutoFit/>
          </a:bodyPr>
          <a:lstStyle/>
          <a:p>
            <a:pPr indent="0">
              <a:buNone/>
            </a:pPr>
            <a:r>
              <a:rPr lang="en-US" altLang="zh-CN" sz="2400" b="0">
                <a:solidFill>
                  <a:srgbClr val="0C0C0C"/>
                </a:solidFill>
                <a:ea typeface="宋体" pitchFamily="2" charset="-122"/>
              </a:rPr>
              <a:t>     </a:t>
            </a:r>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①相似点：锤子具有冲击力，而图像具有视觉冲击力；锤子能使钉子深入木板，而图像能使广告语深入脑海。</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indent="0">
              <a:buNone/>
            </a:pPr>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 </a:t>
            </a:r>
            <a:r>
              <a:rPr lang="en-US" altLang="zh-CN" sz="2400" b="0">
                <a:solidFill>
                  <a:srgbClr val="0C0C0C"/>
                </a:solidFill>
                <a:latin typeface="华康隶书体W7" panose="03000709000000000000" charset="-122"/>
                <a:ea typeface="华康隶书体W7" panose="03000709000000000000" charset="-122"/>
                <a:cs typeface="华康隶书体W7" panose="03000709000000000000" charset="-122"/>
              </a:rPr>
              <a:t>  </a:t>
            </a:r>
            <a:r>
              <a:rPr lang="en-US" sz="2400" b="0">
                <a:solidFill>
                  <a:srgbClr val="0C0C0C"/>
                </a:solidFill>
                <a:latin typeface="华康隶书体W7" panose="03000709000000000000" charset="-122"/>
                <a:ea typeface="华康隶书体W7" panose="03000709000000000000" charset="-122"/>
                <a:cs typeface="华康隶书体W7" panose="03000709000000000000" charset="-122"/>
              </a:rPr>
              <a:t>②</a:t>
            </a:r>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事理：图像在唤起知性、强化记忆方面具有强势作用。</a:t>
            </a:r>
            <a:endParaRPr lang="zh-CN" altLang="en-US" sz="2400" b="0">
              <a:solidFill>
                <a:srgbClr val="0C0C0C"/>
              </a:solidFill>
              <a:latin typeface="华康隶书体W7" panose="03000709000000000000" charset="-122"/>
              <a:ea typeface="华康隶书体W7" panose="03000709000000000000" charset="-122"/>
              <a:cs typeface="华康隶书体W7" panose="03000709000000000000" charset="-122"/>
            </a:endParaRPr>
          </a:p>
        </p:txBody>
      </p:sp>
      <p:sp>
        <p:nvSpPr>
          <p:cNvPr id="5" name="文本框 4"/>
          <p:cNvSpPr txBox="1"/>
          <p:nvPr/>
        </p:nvSpPr>
        <p:spPr>
          <a:xfrm>
            <a:off x="0" y="1037590"/>
            <a:ext cx="12117705" cy="829945"/>
          </a:xfrm>
          <a:prstGeom prst="rect">
            <a:avLst/>
          </a:prstGeom>
          <a:solidFill>
            <a:schemeClr val="accent3">
              <a:lumMod val="20000"/>
              <a:lumOff val="80000"/>
            </a:schemeClr>
          </a:solidFill>
        </p:spPr>
        <p:txBody>
          <a:bodyPr wrap="square" rtlCol="0" anchor="t">
            <a:spAutoFit/>
          </a:bodyPr>
          <a:lstStyle/>
          <a:p>
            <a:r>
              <a:rPr lang="en-US" altLang="zh-CN" sz="2400">
                <a:solidFill>
                  <a:srgbClr val="0C0C0C"/>
                </a:solidFill>
                <a:ea typeface="华文楷体" panose="02010600040101010101" charset="-122"/>
                <a:sym typeface="+mn-ea"/>
              </a:rPr>
              <a:t>  </a:t>
            </a:r>
            <a:r>
              <a:rPr lang="en-US" altLang="zh-CN" sz="2400">
                <a:solidFill>
                  <a:srgbClr val="0C0C0C"/>
                </a:solidFill>
                <a:latin typeface="仿宋" panose="02010609060101010101" charset="-122"/>
                <a:ea typeface="仿宋" panose="02010609060101010101" charset="-122"/>
                <a:cs typeface="仿宋" panose="02010609060101010101" charset="-122"/>
                <a:sym typeface="+mn-ea"/>
              </a:rPr>
              <a:t>    </a:t>
            </a:r>
            <a:r>
              <a:rPr lang="zh-CN" sz="2400">
                <a:solidFill>
                  <a:srgbClr val="0C0C0C"/>
                </a:solidFill>
                <a:latin typeface="仿宋" panose="02010609060101010101" charset="-122"/>
                <a:ea typeface="仿宋" panose="02010609060101010101" charset="-122"/>
                <a:cs typeface="仿宋" panose="02010609060101010101" charset="-122"/>
                <a:sym typeface="+mn-ea"/>
              </a:rPr>
              <a:t>劳拉</a:t>
            </a:r>
            <a:r>
              <a:rPr lang="en-US" sz="2400">
                <a:solidFill>
                  <a:srgbClr val="0C0C0C"/>
                </a:solidFill>
                <a:latin typeface="仿宋" panose="02010609060101010101" charset="-122"/>
                <a:ea typeface="仿宋" panose="02010609060101010101" charset="-122"/>
                <a:cs typeface="仿宋" panose="02010609060101010101" charset="-122"/>
                <a:sym typeface="+mn-ea"/>
              </a:rPr>
              <a:t>·</a:t>
            </a:r>
            <a:r>
              <a:rPr lang="zh-CN" sz="2400">
                <a:solidFill>
                  <a:srgbClr val="0C0C0C"/>
                </a:solidFill>
                <a:latin typeface="仿宋" panose="02010609060101010101" charset="-122"/>
                <a:ea typeface="仿宋" panose="02010609060101010101" charset="-122"/>
                <a:cs typeface="仿宋" panose="02010609060101010101" charset="-122"/>
                <a:sym typeface="+mn-ea"/>
              </a:rPr>
              <a:t>里斯曾将宣传广告语比作“钉子”，而将视觉形象比作“锤子”，指出只有依靠“图像之锤”才能更准确有力地将“产品之钉”嵌入消费者的大脑。</a:t>
            </a:r>
            <a:endParaRPr lang="zh-CN" altLang="en-US" sz="2400">
              <a:solidFill>
                <a:srgbClr val="0C0C0C"/>
              </a:solidFill>
              <a:latin typeface="仿宋" panose="02010609060101010101" charset="-122"/>
              <a:ea typeface="仿宋" panose="02010609060101010101" charset="-122"/>
              <a:cs typeface="仿宋" panose="02010609060101010101" charset="-122"/>
              <a:sym typeface="+mn-ea"/>
            </a:endParaRPr>
          </a:p>
        </p:txBody>
      </p:sp>
      <p:sp>
        <p:nvSpPr>
          <p:cNvPr id="6" name="文本框 5"/>
          <p:cNvSpPr txBox="1"/>
          <p:nvPr/>
        </p:nvSpPr>
        <p:spPr>
          <a:xfrm>
            <a:off x="635" y="2005965"/>
            <a:ext cx="12191365" cy="2676525"/>
          </a:xfrm>
          <a:prstGeom prst="rect">
            <a:avLst/>
          </a:prstGeom>
          <a:noFill/>
        </p:spPr>
        <p:txBody>
          <a:bodyPr wrap="square" rtlCol="0">
            <a:spAutoFit/>
          </a:bodyPr>
          <a:lstStyle/>
          <a:p>
            <a:r>
              <a:rPr lang="zh-CN" altLang="en-US" sz="2400" b="1">
                <a:solidFill>
                  <a:srgbClr val="FF0000"/>
                </a:solidFill>
                <a:latin typeface="华文楷体" panose="02010600040101010101" charset="-122"/>
                <a:ea typeface="华文楷体" panose="02010600040101010101" charset="-122"/>
                <a:cs typeface="华文楷体" panose="02010600040101010101" charset="-122"/>
              </a:rPr>
              <a:t>解析</a:t>
            </a:r>
            <a:r>
              <a:rPr lang="en-US" altLang="zh-CN" sz="2400" b="1">
                <a:solidFill>
                  <a:srgbClr val="FF0000"/>
                </a:solidFill>
                <a:latin typeface="华文楷体" panose="02010600040101010101" charset="-122"/>
                <a:ea typeface="华文楷体" panose="02010600040101010101" charset="-122"/>
                <a:cs typeface="华文楷体" panose="02010600040101010101" charset="-122"/>
              </a:rPr>
              <a:t>:</a:t>
            </a:r>
            <a:endParaRPr lang="en-US" altLang="zh-CN" sz="2400" b="1">
              <a:solidFill>
                <a:srgbClr val="FF0000"/>
              </a:solidFill>
              <a:latin typeface="华文楷体" panose="02010600040101010101" charset="-122"/>
              <a:ea typeface="华文楷体" panose="02010600040101010101" charset="-122"/>
              <a:cs typeface="华文楷体" panose="02010600040101010101" charset="-122"/>
            </a:endParaRPr>
          </a:p>
          <a:p>
            <a:r>
              <a:rPr lang="en-US" altLang="zh-CN" sz="2400" b="1">
                <a:solidFill>
                  <a:srgbClr val="FF0000"/>
                </a:solidFill>
                <a:latin typeface="华文楷体" panose="02010600040101010101" charset="-122"/>
                <a:ea typeface="华文楷体" panose="02010600040101010101" charset="-122"/>
                <a:cs typeface="华文楷体" panose="02010600040101010101" charset="-122"/>
              </a:rPr>
              <a:t>    </a:t>
            </a:r>
            <a:r>
              <a:rPr lang="zh-CN" altLang="en-US" sz="2400" b="1">
                <a:solidFill>
                  <a:srgbClr val="FF0000"/>
                </a:solidFill>
                <a:latin typeface="华文楷体" panose="02010600040101010101" charset="-122"/>
                <a:ea typeface="华文楷体" panose="02010600040101010101" charset="-122"/>
                <a:cs typeface="华文楷体" panose="02010600040101010101" charset="-122"/>
              </a:rPr>
              <a:t>本题考查对论点与论证方法的</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理解</a:t>
            </a:r>
            <a:r>
              <a:rPr lang="zh-CN" altLang="en-US" sz="2400" b="1">
                <a:solidFill>
                  <a:srgbClr val="FF0000"/>
                </a:solidFill>
                <a:latin typeface="华文楷体" panose="02010600040101010101" charset="-122"/>
                <a:ea typeface="华文楷体" panose="02010600040101010101" charset="-122"/>
                <a:cs typeface="华文楷体" panose="02010600040101010101" charset="-122"/>
              </a:rPr>
              <a:t>运用。</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endParaRPr>
          </a:p>
          <a:p>
            <a:r>
              <a:rPr lang="zh-CN" altLang="en-US" sz="2400" b="1">
                <a:solidFill>
                  <a:srgbClr val="FF0000"/>
                </a:solidFill>
                <a:latin typeface="华文楷体" panose="02010600040101010101" charset="-122"/>
                <a:ea typeface="华文楷体" panose="02010600040101010101" charset="-122"/>
                <a:cs typeface="华文楷体" panose="02010600040101010101" charset="-122"/>
              </a:rPr>
              <a:t> </a:t>
            </a:r>
            <a:r>
              <a:rPr lang="en-US" altLang="zh-CN" sz="2400" b="1">
                <a:solidFill>
                  <a:srgbClr val="FF0000"/>
                </a:solidFill>
                <a:latin typeface="华文楷体" panose="02010600040101010101" charset="-122"/>
                <a:ea typeface="华文楷体" panose="02010600040101010101" charset="-122"/>
                <a:cs typeface="华文楷体" panose="02010600040101010101" charset="-122"/>
              </a:rPr>
              <a:t>   </a:t>
            </a:r>
            <a:r>
              <a:rPr lang="zh-CN" altLang="en-US" sz="2400" b="1">
                <a:solidFill>
                  <a:srgbClr val="FF0000"/>
                </a:solidFill>
                <a:latin typeface="华文楷体" panose="02010600040101010101" charset="-122"/>
                <a:ea typeface="华文楷体" panose="02010600040101010101" charset="-122"/>
                <a:cs typeface="华文楷体" panose="02010600040101010101" charset="-122"/>
              </a:rPr>
              <a:t>该比喻出现在材料一第三段，目的在论证“</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图像在唤起知性和强化记忆方面的强势作用。”要分析比喻的相似点，就要分别找出本体与喻体及其特点，再寻找其相似点。</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 </a:t>
            </a:r>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   </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该比喻中</a:t>
            </a:r>
            <a:r>
              <a:rPr lang="zh-CN" altLang="en-US" sz="24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sym typeface="+mn-ea"/>
              </a:rPr>
              <a:t>视觉形象、宣传广告语为</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本体，喻体分别</a:t>
            </a:r>
            <a:r>
              <a:rPr lang="zh-CN" altLang="en-US" sz="24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sym typeface="+mn-ea"/>
              </a:rPr>
              <a:t>为锤子和钉子</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 </a:t>
            </a:r>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   </a:t>
            </a:r>
            <a:r>
              <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rPr>
              <a:t>相似点为锤子</a:t>
            </a:r>
            <a:r>
              <a:rPr lang="zh-CN" sz="2400" b="1">
                <a:solidFill>
                  <a:srgbClr val="FF0000"/>
                </a:solidFill>
                <a:latin typeface="华文楷体" panose="02010600040101010101" charset="-122"/>
                <a:ea typeface="华文楷体" panose="02010600040101010101" charset="-122"/>
                <a:cs typeface="华文楷体" panose="02010600040101010101" charset="-122"/>
                <a:sym typeface="+mn-ea"/>
              </a:rPr>
              <a:t>锤子具有冲击力，而图像具有视觉冲击力；</a:t>
            </a:r>
            <a:endParaRPr lang="zh-CN" sz="2400" b="1">
              <a:solidFill>
                <a:srgbClr val="FF0000"/>
              </a:solidFill>
              <a:latin typeface="华文楷体" panose="02010600040101010101" charset="-122"/>
              <a:ea typeface="华文楷体" panose="02010600040101010101" charset="-122"/>
              <a:cs typeface="华文楷体" panose="02010600040101010101" charset="-122"/>
              <a:sym typeface="+mn-ea"/>
            </a:endParaRPr>
          </a:p>
          <a:p>
            <a:r>
              <a:rPr lang="zh-CN" sz="2400" b="1">
                <a:solidFill>
                  <a:srgbClr val="FF0000"/>
                </a:solidFill>
                <a:latin typeface="华文楷体" panose="02010600040101010101" charset="-122"/>
                <a:ea typeface="华文楷体" panose="02010600040101010101" charset="-122"/>
                <a:cs typeface="华文楷体" panose="02010600040101010101" charset="-122"/>
                <a:sym typeface="+mn-ea"/>
              </a:rPr>
              <a:t> </a:t>
            </a:r>
            <a:r>
              <a:rPr lang="en-US" altLang="zh-CN" sz="2400" b="1">
                <a:solidFill>
                  <a:srgbClr val="FF0000"/>
                </a:solidFill>
                <a:latin typeface="华文楷体" panose="02010600040101010101" charset="-122"/>
                <a:ea typeface="华文楷体" panose="02010600040101010101" charset="-122"/>
                <a:cs typeface="华文楷体" panose="02010600040101010101" charset="-122"/>
                <a:sym typeface="+mn-ea"/>
              </a:rPr>
              <a:t>   </a:t>
            </a:r>
            <a:r>
              <a:rPr lang="zh-CN" sz="2400" b="1">
                <a:solidFill>
                  <a:srgbClr val="FF0000"/>
                </a:solidFill>
                <a:latin typeface="华文楷体" panose="02010600040101010101" charset="-122"/>
                <a:ea typeface="华文楷体" panose="02010600040101010101" charset="-122"/>
                <a:cs typeface="华文楷体" panose="02010600040101010101" charset="-122"/>
                <a:sym typeface="+mn-ea"/>
              </a:rPr>
              <a:t>锤子能使钉子深入木板，而图像能使广告语深入脑海。</a:t>
            </a:r>
            <a:endParaRPr lang="zh-CN" altLang="en-US" sz="2400" b="1">
              <a:solidFill>
                <a:srgbClr val="FF0000"/>
              </a:solidFill>
              <a:latin typeface="华文楷体" panose="02010600040101010101" charset="-122"/>
              <a:ea typeface="华文楷体" panose="02010600040101010101" charset="-122"/>
              <a:cs typeface="华文楷体" panose="02010600040101010101" charset="-122"/>
              <a:sym typeface="+mn-ea"/>
            </a:endParaRPr>
          </a:p>
        </p:txBody>
      </p:sp>
    </p:spTree>
    <p:custDataLst>
      <p:tags r:id="rId1"/>
    </p:custData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60020"/>
            <a:ext cx="12118975" cy="829945"/>
          </a:xfrm>
          <a:prstGeom prst="rect">
            <a:avLst/>
          </a:prstGeom>
          <a:noFill/>
        </p:spPr>
        <p:txBody>
          <a:bodyPr wrap="square" rtlCol="0" anchor="t">
            <a:spAutoFit/>
          </a:bodyPr>
          <a:lstStyle/>
          <a:p>
            <a:pPr indent="0">
              <a:buNone/>
            </a:pP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5．有同学表示，自己非常喜欢看根据文学名著改编的电视剧，但并不喜欢读原著，因为图像比语言文字更有意思。请你根据材料</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劝说他多读原著</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，列出要点即可。（4分）</a:t>
            </a:r>
            <a:endPar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endParaRPr>
          </a:p>
        </p:txBody>
      </p:sp>
      <p:sp>
        <p:nvSpPr>
          <p:cNvPr id="100" name="文本框 99"/>
          <p:cNvSpPr txBox="1"/>
          <p:nvPr/>
        </p:nvSpPr>
        <p:spPr>
          <a:xfrm>
            <a:off x="635" y="4742815"/>
            <a:ext cx="12118340" cy="1198880"/>
          </a:xfrm>
          <a:prstGeom prst="rect">
            <a:avLst/>
          </a:prstGeom>
          <a:noFill/>
          <a:ln w="9525">
            <a:noFill/>
          </a:ln>
        </p:spPr>
        <p:txBody>
          <a:bodyPr wrap="square">
            <a:spAutoFit/>
          </a:bodyPr>
          <a:lstStyle/>
          <a:p>
            <a:pPr marL="200025" indent="-200025"/>
            <a:r>
              <a:rPr lang="zh-CN" sz="2400" b="0">
                <a:solidFill>
                  <a:srgbClr val="FF0000"/>
                </a:solidFill>
                <a:latin typeface="华文楷体" panose="02010600040101010101" charset="-122"/>
                <a:ea typeface="华文楷体" panose="02010600040101010101" charset="-122"/>
                <a:cs typeface="华文楷体" panose="02010600040101010101" charset="-122"/>
              </a:rPr>
              <a:t>①文学借鉴图像的叙事策略，同样能带给读者强烈的在场体验和具象的画面感。</a:t>
            </a:r>
            <a:endParaRPr lang="zh-CN" sz="2400" b="0">
              <a:solidFill>
                <a:srgbClr val="FF0000"/>
              </a:solidFill>
              <a:latin typeface="华文楷体" panose="02010600040101010101" charset="-122"/>
              <a:ea typeface="华文楷体" panose="02010600040101010101" charset="-122"/>
              <a:cs typeface="华文楷体" panose="02010600040101010101" charset="-122"/>
            </a:endParaRPr>
          </a:p>
          <a:p>
            <a:pPr marL="200025" indent="-200025"/>
            <a:r>
              <a:rPr lang="zh-CN" sz="2400" b="0">
                <a:solidFill>
                  <a:srgbClr val="FF0000"/>
                </a:solidFill>
                <a:latin typeface="华文楷体" panose="02010600040101010101" charset="-122"/>
                <a:ea typeface="华文楷体" panose="02010600040101010101" charset="-122"/>
                <a:cs typeface="华文楷体" panose="02010600040101010101" charset="-122"/>
              </a:rPr>
              <a:t>②文学在揭示心理、洞察本质方面优势明显，在阅读原著之后再观看电视剧，能获得更深的理解和更美妙的体验。</a:t>
            </a:r>
            <a:endParaRPr lang="zh-CN" sz="2400" b="0">
              <a:solidFill>
                <a:srgbClr val="FF0000"/>
              </a:solidFill>
              <a:latin typeface="华文楷体" panose="02010600040101010101" charset="-122"/>
              <a:ea typeface="华文楷体" panose="02010600040101010101" charset="-122"/>
              <a:cs typeface="华文楷体" panose="02010600040101010101" charset="-122"/>
            </a:endParaRPr>
          </a:p>
        </p:txBody>
      </p:sp>
      <p:sp>
        <p:nvSpPr>
          <p:cNvPr id="6" name="文本框 5"/>
          <p:cNvSpPr txBox="1"/>
          <p:nvPr/>
        </p:nvSpPr>
        <p:spPr>
          <a:xfrm>
            <a:off x="-73025" y="1087755"/>
            <a:ext cx="12192000" cy="3476625"/>
          </a:xfrm>
          <a:prstGeom prst="rect">
            <a:avLst/>
          </a:prstGeom>
          <a:noFill/>
        </p:spPr>
        <p:txBody>
          <a:bodyPr wrap="square" rtlCol="0" anchor="t">
            <a:spAutoFit/>
          </a:bodyPr>
          <a:lstStyle/>
          <a:p>
            <a:r>
              <a:rPr lang="en-US" altLang="zh-CN" sz="2000">
                <a:solidFill>
                  <a:schemeClr val="tx1"/>
                </a:solidFill>
                <a:latin typeface="方正楷体_GB2312" panose="02000000000000000000" charset="-122"/>
                <a:ea typeface="方正楷体_GB2312" panose="02000000000000000000" charset="-122"/>
                <a:sym typeface="+mn-ea"/>
              </a:rPr>
              <a:t>    </a:t>
            </a:r>
            <a:r>
              <a:rPr lang="zh-CN" sz="2000">
                <a:solidFill>
                  <a:schemeClr val="tx1"/>
                </a:solidFill>
                <a:latin typeface="方正楷体_GB2312" panose="02000000000000000000" charset="-122"/>
                <a:ea typeface="方正楷体_GB2312" panose="02000000000000000000" charset="-122"/>
                <a:sym typeface="+mn-ea"/>
              </a:rPr>
              <a:t>解析</a:t>
            </a:r>
            <a:r>
              <a:rPr lang="en-US" altLang="zh-CN" sz="2000">
                <a:solidFill>
                  <a:schemeClr val="tx1"/>
                </a:solidFill>
                <a:latin typeface="方正楷体_GB2312" panose="02000000000000000000" charset="-122"/>
                <a:ea typeface="方正楷体_GB2312" panose="02000000000000000000" charset="-122"/>
                <a:sym typeface="+mn-ea"/>
              </a:rPr>
              <a:t>:</a:t>
            </a:r>
            <a:endParaRPr lang="en-US" altLang="zh-CN" sz="2000">
              <a:solidFill>
                <a:schemeClr val="tx1"/>
              </a:solidFill>
              <a:latin typeface="方正楷体_GB2312" panose="02000000000000000000" charset="-122"/>
              <a:ea typeface="方正楷体_GB2312" panose="02000000000000000000" charset="-122"/>
              <a:sym typeface="+mn-ea"/>
            </a:endParaRPr>
          </a:p>
          <a:p>
            <a:r>
              <a:rPr lang="en-US" altLang="zh-CN" sz="2000">
                <a:solidFill>
                  <a:schemeClr val="tx1"/>
                </a:solidFill>
                <a:latin typeface="方正楷体_GB2312" panose="02000000000000000000" charset="-122"/>
                <a:ea typeface="方正楷体_GB2312" panose="02000000000000000000" charset="-122"/>
                <a:sym typeface="+mn-ea"/>
              </a:rPr>
              <a:t>    </a:t>
            </a:r>
            <a:r>
              <a:rPr lang="zh-CN" sz="2000">
                <a:solidFill>
                  <a:schemeClr val="tx1"/>
                </a:solidFill>
                <a:latin typeface="方正楷体_GB2312" panose="02000000000000000000" charset="-122"/>
                <a:ea typeface="方正楷体_GB2312" panose="02000000000000000000" charset="-122"/>
                <a:sym typeface="+mn-ea"/>
              </a:rPr>
              <a:t>本题考查归纳文本信息并迁移的能力，要求考生理解文本的同时，解决情境中的问题。</a:t>
            </a:r>
            <a:endParaRPr lang="zh-CN" sz="2000">
              <a:solidFill>
                <a:schemeClr val="tx1"/>
              </a:solidFill>
              <a:latin typeface="方正楷体_GB2312" panose="02000000000000000000" charset="-122"/>
              <a:ea typeface="方正楷体_GB2312" panose="02000000000000000000" charset="-122"/>
              <a:sym typeface="+mn-ea"/>
            </a:endParaRPr>
          </a:p>
          <a:p>
            <a:r>
              <a:rPr lang="zh-CN" sz="2000">
                <a:solidFill>
                  <a:schemeClr val="tx1"/>
                </a:solidFill>
                <a:latin typeface="方正楷体_GB2312" panose="02000000000000000000" charset="-122"/>
                <a:ea typeface="方正楷体_GB2312" panose="02000000000000000000" charset="-122"/>
                <a:sym typeface="+mn-ea"/>
              </a:rPr>
              <a:t> </a:t>
            </a:r>
            <a:r>
              <a:rPr lang="en-US" altLang="zh-CN" sz="2000">
                <a:solidFill>
                  <a:schemeClr val="tx1"/>
                </a:solidFill>
                <a:latin typeface="方正楷体_GB2312" panose="02000000000000000000" charset="-122"/>
                <a:ea typeface="方正楷体_GB2312" panose="02000000000000000000" charset="-122"/>
                <a:sym typeface="+mn-ea"/>
              </a:rPr>
              <a:t>   </a:t>
            </a:r>
            <a:r>
              <a:rPr lang="zh-CN" sz="2000">
                <a:solidFill>
                  <a:schemeClr val="tx1"/>
                </a:solidFill>
                <a:latin typeface="方正楷体_GB2312" panose="02000000000000000000" charset="-122"/>
                <a:ea typeface="方正楷体_GB2312" panose="02000000000000000000" charset="-122"/>
                <a:sym typeface="+mn-ea"/>
              </a:rPr>
              <a:t>喜欢看电视剧，不喜欢读原著，是不理解图像与语言文字的特点，劝说其改变态度，</a:t>
            </a:r>
            <a:r>
              <a:rPr lang="zh-CN" sz="2000">
                <a:solidFill>
                  <a:schemeClr val="tx1"/>
                </a:solidFill>
                <a:highlight>
                  <a:srgbClr val="FFFF00"/>
                </a:highlight>
                <a:latin typeface="方正楷体_GB2312" panose="02000000000000000000" charset="-122"/>
                <a:ea typeface="方正楷体_GB2312" panose="02000000000000000000" charset="-122"/>
                <a:sym typeface="+mn-ea"/>
              </a:rPr>
              <a:t>应从语文文字或文学的在图像时代的特有功能上入手</a:t>
            </a:r>
            <a:r>
              <a:rPr lang="zh-CN" sz="2000">
                <a:solidFill>
                  <a:schemeClr val="tx1"/>
                </a:solidFill>
                <a:latin typeface="方正楷体_GB2312" panose="02000000000000000000" charset="-122"/>
                <a:ea typeface="方正楷体_GB2312" panose="02000000000000000000" charset="-122"/>
                <a:sym typeface="+mn-ea"/>
              </a:rPr>
              <a:t>，归纳要点即可。</a:t>
            </a:r>
            <a:endParaRPr lang="zh-CN" sz="2000">
              <a:solidFill>
                <a:schemeClr val="tx1"/>
              </a:solidFill>
              <a:latin typeface="方正楷体_GB2312" panose="02000000000000000000" charset="-122"/>
              <a:ea typeface="方正楷体_GB2312" panose="02000000000000000000" charset="-122"/>
              <a:sym typeface="+mn-ea"/>
            </a:endParaRPr>
          </a:p>
          <a:p>
            <a:r>
              <a:rPr lang="zh-CN" sz="2000">
                <a:solidFill>
                  <a:schemeClr val="tx1"/>
                </a:solidFill>
                <a:latin typeface="方正楷体_GB2312" panose="02000000000000000000" charset="-122"/>
                <a:ea typeface="方正楷体_GB2312" panose="02000000000000000000" charset="-122"/>
                <a:sym typeface="+mn-ea"/>
              </a:rPr>
              <a:t> </a:t>
            </a:r>
            <a:r>
              <a:rPr lang="en-US" altLang="zh-CN" sz="2000">
                <a:solidFill>
                  <a:schemeClr val="tx1"/>
                </a:solidFill>
                <a:latin typeface="方正楷体_GB2312" panose="02000000000000000000" charset="-122"/>
                <a:ea typeface="方正楷体_GB2312" panose="02000000000000000000" charset="-122"/>
                <a:sym typeface="+mn-ea"/>
              </a:rPr>
              <a:t> </a:t>
            </a:r>
            <a:r>
              <a:rPr lang="en-US" altLang="zh-CN" sz="2000" b="1">
                <a:solidFill>
                  <a:schemeClr val="tx1"/>
                </a:solidFill>
                <a:latin typeface="方正楷体_GB2312" panose="02000000000000000000" charset="-122"/>
                <a:ea typeface="方正楷体_GB2312" panose="02000000000000000000" charset="-122"/>
                <a:sym typeface="+mn-ea"/>
              </a:rPr>
              <a:t>  </a:t>
            </a:r>
            <a:r>
              <a:rPr lang="zh-CN" sz="2000" b="1">
                <a:solidFill>
                  <a:schemeClr val="tx1"/>
                </a:solidFill>
                <a:latin typeface="方正楷体_GB2312" panose="02000000000000000000" charset="-122"/>
                <a:ea typeface="方正楷体_GB2312" panose="02000000000000000000" charset="-122"/>
                <a:sym typeface="+mn-ea"/>
              </a:rPr>
              <a:t>如材料一第一段：</a:t>
            </a:r>
            <a:r>
              <a:rPr lang="zh-CN" sz="2000" b="1">
                <a:solidFill>
                  <a:srgbClr val="FF0000"/>
                </a:solidFill>
                <a:latin typeface="方正楷体_GB2312" panose="02000000000000000000" charset="-122"/>
                <a:ea typeface="方正楷体_GB2312" panose="02000000000000000000" charset="-122"/>
                <a:sym typeface="+mn-ea"/>
              </a:rPr>
              <a:t>当代小说</a:t>
            </a:r>
            <a:r>
              <a:rPr lang="zh-CN" sz="2000" b="1">
                <a:solidFill>
                  <a:schemeClr val="tx1"/>
                </a:solidFill>
                <a:latin typeface="方正楷体_GB2312" panose="02000000000000000000" charset="-122"/>
                <a:ea typeface="方正楷体_GB2312" panose="02000000000000000000" charset="-122"/>
                <a:sym typeface="+mn-ea"/>
              </a:rPr>
              <a:t>受图像的影响，突破传统小说的因果线性逻辑和语词叙事的时间性，</a:t>
            </a:r>
            <a:r>
              <a:rPr lang="zh-CN" sz="2000" b="1">
                <a:solidFill>
                  <a:srgbClr val="FF0000"/>
                </a:solidFill>
                <a:latin typeface="方正楷体_GB2312" panose="02000000000000000000" charset="-122"/>
                <a:ea typeface="方正楷体_GB2312" panose="02000000000000000000" charset="-122"/>
                <a:sym typeface="+mn-ea"/>
              </a:rPr>
              <a:t>追求图像的直观性和在场感</a:t>
            </a:r>
            <a:r>
              <a:rPr lang="zh-CN" sz="2000" b="1">
                <a:solidFill>
                  <a:schemeClr val="tx1"/>
                </a:solidFill>
                <a:latin typeface="方正楷体_GB2312" panose="02000000000000000000" charset="-122"/>
                <a:ea typeface="方正楷体_GB2312" panose="02000000000000000000" charset="-122"/>
                <a:sym typeface="+mn-ea"/>
              </a:rPr>
              <a:t>，从而凸显故事的空间维度，达到不同以往的艺术境界。</a:t>
            </a:r>
            <a:endParaRPr lang="zh-CN" sz="2000" b="1">
              <a:solidFill>
                <a:schemeClr val="tx1"/>
              </a:solidFill>
              <a:latin typeface="方正楷体_GB2312" panose="02000000000000000000" charset="-122"/>
              <a:ea typeface="方正楷体_GB2312" panose="02000000000000000000" charset="-122"/>
              <a:sym typeface="+mn-ea"/>
            </a:endParaRPr>
          </a:p>
          <a:p>
            <a:r>
              <a:rPr lang="zh-CN" sz="2000" b="1">
                <a:solidFill>
                  <a:schemeClr val="tx1"/>
                </a:solidFill>
                <a:latin typeface="方正楷体_GB2312" panose="02000000000000000000" charset="-122"/>
                <a:ea typeface="方正楷体_GB2312" panose="02000000000000000000" charset="-122"/>
                <a:sym typeface="+mn-ea"/>
              </a:rPr>
              <a:t> </a:t>
            </a:r>
            <a:r>
              <a:rPr lang="en-US" altLang="zh-CN" sz="2000" b="1">
                <a:solidFill>
                  <a:schemeClr val="tx1"/>
                </a:solidFill>
                <a:latin typeface="方正楷体_GB2312" panose="02000000000000000000" charset="-122"/>
                <a:ea typeface="方正楷体_GB2312" panose="02000000000000000000" charset="-122"/>
                <a:sym typeface="+mn-ea"/>
              </a:rPr>
              <a:t>   </a:t>
            </a:r>
            <a:r>
              <a:rPr lang="zh-CN" sz="2000" b="1">
                <a:solidFill>
                  <a:schemeClr val="tx1"/>
                </a:solidFill>
                <a:latin typeface="方正楷体_GB2312" panose="02000000000000000000" charset="-122"/>
                <a:ea typeface="方正楷体_GB2312" panose="02000000000000000000" charset="-122"/>
                <a:sym typeface="+mn-ea"/>
              </a:rPr>
              <a:t>第四段：</a:t>
            </a:r>
            <a:r>
              <a:rPr lang="en-US" altLang="zh-CN" sz="2000" b="1">
                <a:solidFill>
                  <a:srgbClr val="0C0C0C"/>
                </a:solidFill>
                <a:ea typeface="华文楷体" panose="02010600040101010101" charset="-122"/>
                <a:sym typeface="+mn-ea"/>
              </a:rPr>
              <a:t>文学作品中借助语词来营造场景画面和故事三维空间，</a:t>
            </a:r>
            <a:r>
              <a:rPr lang="en-US" altLang="zh-CN" sz="2000" b="1">
                <a:solidFill>
                  <a:srgbClr val="FF0000"/>
                </a:solidFill>
                <a:ea typeface="华文楷体" panose="02010600040101010101" charset="-122"/>
                <a:sym typeface="+mn-ea"/>
              </a:rPr>
              <a:t>带给读者强烈的在场体验和具象的画面感，语词叙事达到空间立体化效果。</a:t>
            </a:r>
            <a:endParaRPr lang="en-US" altLang="zh-CN" sz="2000" b="1">
              <a:solidFill>
                <a:srgbClr val="0C0C0C"/>
              </a:solidFill>
              <a:ea typeface="华文楷体" panose="02010600040101010101" charset="-122"/>
              <a:sym typeface="+mn-ea"/>
            </a:endParaRPr>
          </a:p>
          <a:p>
            <a:r>
              <a:rPr lang="en-US" altLang="zh-CN" sz="2000" b="1">
                <a:solidFill>
                  <a:srgbClr val="0C0C0C"/>
                </a:solidFill>
                <a:ea typeface="华文楷体" panose="02010600040101010101" charset="-122"/>
                <a:sym typeface="+mn-ea"/>
              </a:rPr>
              <a:t>        </a:t>
            </a:r>
            <a:r>
              <a:rPr lang="zh-CN" altLang="en-US" sz="2000" b="1">
                <a:solidFill>
                  <a:srgbClr val="0C0C0C"/>
                </a:solidFill>
                <a:ea typeface="华文楷体" panose="02010600040101010101" charset="-122"/>
                <a:sym typeface="+mn-ea"/>
              </a:rPr>
              <a:t>材料二第三段：图像凭着多维立体的成像方式将所有信息一股脑儿地抛向观众，共时的具体化和多义性使人们面对图像时需要认知、筛选和领悟。而文学是语言的艺术，语言媒介是文学最具区别性的特质和优势,</a:t>
            </a:r>
            <a:r>
              <a:rPr lang="zh-CN" altLang="en-US" sz="2000" b="1">
                <a:solidFill>
                  <a:srgbClr val="FF0000"/>
                </a:solidFill>
                <a:ea typeface="华文楷体" panose="02010600040101010101" charset="-122"/>
                <a:sym typeface="+mn-ea"/>
              </a:rPr>
              <a:t>语言使人们在图像的多义中找到核心，从而获得更深的理解和更美妙的体验。</a:t>
            </a:r>
            <a:endParaRPr lang="zh-CN" altLang="en-US" sz="2000" b="1">
              <a:solidFill>
                <a:srgbClr val="FF0000"/>
              </a:solidFill>
              <a:ea typeface="华文楷体" panose="02010600040101010101" charset="-122"/>
              <a:sym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0">
                                            <p:txEl>
                                              <p:pRg st="0" end="0"/>
                                            </p:txEl>
                                          </p:spTgt>
                                        </p:tgtEl>
                                        <p:attrNameLst>
                                          <p:attrName>style.visibility</p:attrName>
                                        </p:attrNameLst>
                                      </p:cBhvr>
                                      <p:to>
                                        <p:strVal val="visible"/>
                                      </p:to>
                                    </p:set>
                                    <p:anim calcmode="lin" valueType="num">
                                      <p:cBhvr additive="base">
                                        <p:cTn id="43" dur="500" fill="hold"/>
                                        <p:tgtEl>
                                          <p:spTgt spid="100">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0">
                                            <p:txEl>
                                              <p:pRg st="1" end="1"/>
                                            </p:txEl>
                                          </p:spTgt>
                                        </p:tgtEl>
                                        <p:attrNameLst>
                                          <p:attrName>style.visibility</p:attrName>
                                        </p:attrNameLst>
                                      </p:cBhvr>
                                      <p:to>
                                        <p:strVal val="visible"/>
                                      </p:to>
                                    </p:set>
                                    <p:anim calcmode="lin" valueType="num">
                                      <p:cBhvr additive="base">
                                        <p:cTn id="49" dur="500" fill="hold"/>
                                        <p:tgtEl>
                                          <p:spTgt spid="100">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custDataLst>
              <p:tags r:id="rId1"/>
            </p:custDataLst>
          </p:nvPr>
        </p:nvPicPr>
        <p:blipFill>
          <a:blip r:embed="rId2"/>
          <a:srcRect l="32508" r="32508"/>
          <a:stretch>
            <a:fillRect/>
          </a:stretch>
        </p:blipFill>
        <p:spPr>
          <a:xfrm>
            <a:off x="7590249" y="0"/>
            <a:ext cx="4591833" cy="6857999"/>
          </a:xfrm>
          <a:custGeom>
            <a:avLst/>
            <a:gdLst>
              <a:gd name="connsiteX0" fmla="*/ 1544293 w 4591833"/>
              <a:gd name="connsiteY0" fmla="*/ 0 h 6857999"/>
              <a:gd name="connsiteX1" fmla="*/ 4591833 w 4591833"/>
              <a:gd name="connsiteY1" fmla="*/ 0 h 6857999"/>
              <a:gd name="connsiteX2" fmla="*/ 4591833 w 4591833"/>
              <a:gd name="connsiteY2" fmla="*/ 1143499 h 6857999"/>
              <a:gd name="connsiteX3" fmla="*/ 4581915 w 4591833"/>
              <a:gd name="connsiteY3" fmla="*/ 1142998 h 6857999"/>
              <a:gd name="connsiteX4" fmla="*/ 2295914 w 4591833"/>
              <a:gd name="connsiteY4" fmla="*/ 3428999 h 6857999"/>
              <a:gd name="connsiteX5" fmla="*/ 4581915 w 4591833"/>
              <a:gd name="connsiteY5" fmla="*/ 5715000 h 6857999"/>
              <a:gd name="connsiteX6" fmla="*/ 4591833 w 4591833"/>
              <a:gd name="connsiteY6" fmla="*/ 5714499 h 6857999"/>
              <a:gd name="connsiteX7" fmla="*/ 4591833 w 4591833"/>
              <a:gd name="connsiteY7" fmla="*/ 6857999 h 6857999"/>
              <a:gd name="connsiteX8" fmla="*/ 1550070 w 4591833"/>
              <a:gd name="connsiteY8" fmla="*/ 6857999 h 6857999"/>
              <a:gd name="connsiteX9" fmla="*/ 1342011 w 4591833"/>
              <a:gd name="connsiteY9" fmla="*/ 6668903 h 6857999"/>
              <a:gd name="connsiteX10" fmla="*/ 5961 w 4591833"/>
              <a:gd name="connsiteY10" fmla="*/ 3664784 h 6857999"/>
              <a:gd name="connsiteX11" fmla="*/ 0 w 4591833"/>
              <a:gd name="connsiteY11" fmla="*/ 3429037 h 6857999"/>
              <a:gd name="connsiteX12" fmla="*/ 0 w 4591833"/>
              <a:gd name="connsiteY12" fmla="*/ 3428964 h 6857999"/>
              <a:gd name="connsiteX13" fmla="*/ 6726 w 4591833"/>
              <a:gd name="connsiteY13" fmla="*/ 3178578 h 6857999"/>
              <a:gd name="connsiteX14" fmla="*/ 1501138 w 4591833"/>
              <a:gd name="connsiteY14" fmla="*/ 37382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91833" h="6857999">
                <a:moveTo>
                  <a:pt x="1544293" y="0"/>
                </a:moveTo>
                <a:lnTo>
                  <a:pt x="4591833" y="0"/>
                </a:lnTo>
                <a:lnTo>
                  <a:pt x="4591833" y="1143499"/>
                </a:lnTo>
                <a:lnTo>
                  <a:pt x="4581915" y="1142998"/>
                </a:lnTo>
                <a:cubicBezTo>
                  <a:pt x="3319392" y="1142998"/>
                  <a:pt x="2295914" y="2166476"/>
                  <a:pt x="2295914" y="3428999"/>
                </a:cubicBezTo>
                <a:cubicBezTo>
                  <a:pt x="2295914" y="4691522"/>
                  <a:pt x="3319392" y="5715000"/>
                  <a:pt x="4581915" y="5715000"/>
                </a:cubicBezTo>
                <a:lnTo>
                  <a:pt x="4591833" y="5714499"/>
                </a:lnTo>
                <a:lnTo>
                  <a:pt x="4591833" y="6857999"/>
                </a:lnTo>
                <a:lnTo>
                  <a:pt x="1550070" y="6857999"/>
                </a:lnTo>
                <a:lnTo>
                  <a:pt x="1342011" y="6668903"/>
                </a:lnTo>
                <a:cubicBezTo>
                  <a:pt x="564671" y="5891562"/>
                  <a:pt x="65341" y="4836210"/>
                  <a:pt x="5961" y="3664784"/>
                </a:cubicBezTo>
                <a:lnTo>
                  <a:pt x="0" y="3429037"/>
                </a:lnTo>
                <a:lnTo>
                  <a:pt x="0" y="3428964"/>
                </a:lnTo>
                <a:lnTo>
                  <a:pt x="6726" y="3178578"/>
                </a:lnTo>
                <a:cubicBezTo>
                  <a:pt x="73710" y="1934969"/>
                  <a:pt x="636594" y="823157"/>
                  <a:pt x="1501138" y="37382"/>
                </a:cubicBezTo>
                <a:close/>
              </a:path>
            </a:pathLst>
          </a:custGeom>
        </p:spPr>
      </p:pic>
      <p:sp>
        <p:nvSpPr>
          <p:cNvPr id="15" name="任意多边形: 形状 14"/>
          <p:cNvSpPr/>
          <p:nvPr>
            <p:custDataLst>
              <p:tags r:id="rId3"/>
            </p:custDataLst>
          </p:nvPr>
        </p:nvSpPr>
        <p:spPr>
          <a:xfrm>
            <a:off x="11116609" y="2373442"/>
            <a:ext cx="1075391" cy="2111114"/>
          </a:xfrm>
          <a:custGeom>
            <a:avLst/>
            <a:gdLst>
              <a:gd name="connsiteX0" fmla="*/ 1055557 w 1075391"/>
              <a:gd name="connsiteY0" fmla="*/ 0 h 2111114"/>
              <a:gd name="connsiteX1" fmla="*/ 1075391 w 1075391"/>
              <a:gd name="connsiteY1" fmla="*/ 1002 h 2111114"/>
              <a:gd name="connsiteX2" fmla="*/ 1075391 w 1075391"/>
              <a:gd name="connsiteY2" fmla="*/ 2110113 h 2111114"/>
              <a:gd name="connsiteX3" fmla="*/ 1055557 w 1075391"/>
              <a:gd name="connsiteY3" fmla="*/ 2111114 h 2111114"/>
              <a:gd name="connsiteX4" fmla="*/ 0 w 1075391"/>
              <a:gd name="connsiteY4" fmla="*/ 1055557 h 2111114"/>
              <a:gd name="connsiteX5" fmla="*/ 1055557 w 1075391"/>
              <a:gd name="connsiteY5" fmla="*/ 0 h 2111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5391" h="2111114">
                <a:moveTo>
                  <a:pt x="1055557" y="0"/>
                </a:moveTo>
                <a:lnTo>
                  <a:pt x="1075391" y="1002"/>
                </a:lnTo>
                <a:lnTo>
                  <a:pt x="1075391" y="2110113"/>
                </a:lnTo>
                <a:lnTo>
                  <a:pt x="1055557" y="2111114"/>
                </a:lnTo>
                <a:cubicBezTo>
                  <a:pt x="472589" y="2111114"/>
                  <a:pt x="0" y="1638525"/>
                  <a:pt x="0" y="1055557"/>
                </a:cubicBezTo>
                <a:cubicBezTo>
                  <a:pt x="0" y="472589"/>
                  <a:pt x="472589" y="0"/>
                  <a:pt x="1055557" y="0"/>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11" name="Title 6"/>
          <p:cNvSpPr txBox="1"/>
          <p:nvPr>
            <p:custDataLst>
              <p:tags r:id="rId4"/>
            </p:custDataLst>
          </p:nvPr>
        </p:nvSpPr>
        <p:spPr>
          <a:xfrm>
            <a:off x="762006" y="2121559"/>
            <a:ext cx="4876825" cy="2310130"/>
          </a:xfrm>
          <a:prstGeom prst="rect">
            <a:avLst/>
          </a:prstGeom>
          <a:noFill/>
          <a:ln w="3175">
            <a:noFill/>
            <a:prstDash val="dash"/>
          </a:ln>
        </p:spPr>
        <p:txBody>
          <a:bodyPr wrap="square" lIns="63500" tIns="25400" rIns="63500" bIns="25400" anchor="b"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indent="0" algn="l" fontAlgn="ctr">
              <a:lnSpc>
                <a:spcPct val="120000"/>
              </a:lnSpc>
              <a:spcBef>
                <a:spcPct val="0"/>
              </a:spcBef>
              <a:spcAft>
                <a:spcPts val="800"/>
              </a:spcAft>
              <a:buSzTx/>
              <a:buFont typeface="Wingdings" panose="05000000000000000000" charset="0"/>
            </a:pPr>
            <a:r>
              <a:rPr lang="zh-CN" altLang="en-US" sz="4800" b="1" spc="230">
                <a:solidFill>
                  <a:schemeClr val="accent1"/>
                </a:solidFill>
                <a:uFillTx/>
                <a:latin typeface="微软雅黑" panose="020B0503020204020204" charset="-122"/>
                <a:ea typeface="微软雅黑" panose="020B0503020204020204" charset="-122"/>
                <a:cs typeface="+mn-cs"/>
              </a:rPr>
              <a:t>现代文阅读（二）</a:t>
            </a:r>
            <a:endParaRPr lang="zh-CN" altLang="en-US" sz="4800" b="1" spc="230">
              <a:solidFill>
                <a:schemeClr val="accent1"/>
              </a:solidFill>
              <a:uFillTx/>
              <a:latin typeface="微软雅黑" panose="020B0503020204020204" charset="-122"/>
              <a:ea typeface="微软雅黑" panose="020B0503020204020204" charset="-122"/>
              <a:cs typeface="+mn-cs"/>
            </a:endParaRPr>
          </a:p>
          <a:p>
            <a:pPr marL="584200" lvl="1" indent="0" algn="l" fontAlgn="auto">
              <a:lnSpc>
                <a:spcPct val="120000"/>
              </a:lnSpc>
              <a:spcBef>
                <a:spcPct val="0"/>
              </a:spcBef>
              <a:spcAft>
                <a:spcPts val="800"/>
              </a:spcAft>
              <a:buSzTx/>
              <a:buNone/>
            </a:pPr>
            <a:r>
              <a:rPr lang="zh-CN" sz="3600" spc="280">
                <a:ln w="3175">
                  <a:noFill/>
                  <a:prstDash val="dash"/>
                </a:ln>
                <a:solidFill>
                  <a:schemeClr val="dk1">
                    <a:lumMod val="75000"/>
                    <a:lumOff val="25000"/>
                  </a:schemeClr>
                </a:solidFill>
                <a:uFillTx/>
                <a:latin typeface="方正楷体_GB2312" panose="02000000000000000000" charset="-122"/>
                <a:ea typeface="方正楷体_GB2312" panose="02000000000000000000" charset="-122"/>
                <a:cs typeface="微软雅黑" panose="020B0503020204020204" charset="-122"/>
                <a:sym typeface="+mn-ea"/>
              </a:rPr>
              <a:t>何士光《远行》</a:t>
            </a:r>
            <a:r>
              <a:rPr lang="zh-CN" sz="3600" spc="28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sym typeface="+mn-ea"/>
              </a:rPr>
              <a:t>     </a:t>
            </a:r>
            <a:endParaRPr lang="zh-CN" sz="3600" spc="28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sym typeface="+mn-ea"/>
            </a:endParaRPr>
          </a:p>
        </p:txBody>
      </p:sp>
      <p:sp>
        <p:nvSpPr>
          <p:cNvPr id="2" name="矩形 3"/>
          <p:cNvSpPr/>
          <p:nvPr>
            <p:custDataLst>
              <p:tags r:id="rId5"/>
            </p:custDataLst>
          </p:nvPr>
        </p:nvSpPr>
        <p:spPr>
          <a:xfrm>
            <a:off x="0" y="1523985"/>
            <a:ext cx="152401" cy="3810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Tree>
    <p:custDataLst>
      <p:tags r:id="rId6"/>
    </p:custData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0" y="69850"/>
            <a:ext cx="12191365" cy="6788785"/>
          </a:xfrm>
          <a:prstGeom prst="rect">
            <a:avLst/>
          </a:prstGeom>
          <a:noFill/>
          <a:ln w="9525">
            <a:noFill/>
          </a:ln>
        </p:spPr>
        <p:txBody>
          <a:bodyPr wrap="square">
            <a:noAutofit/>
          </a:bodyPr>
          <a:lstStyle/>
          <a:p>
            <a:pPr indent="0" algn="l" fontAlgn="auto">
              <a:buNone/>
            </a:pPr>
            <a:r>
              <a:rPr lang="en-US" altLang="zh-CN" sz="2400" b="1">
                <a:solidFill>
                  <a:srgbClr val="0C0C0C"/>
                </a:solidFill>
                <a:ea typeface="宋体" pitchFamily="2" charset="-122"/>
              </a:rPr>
              <a:t>                                                 </a:t>
            </a:r>
            <a:r>
              <a:rPr lang="en-US" altLang="zh-CN" sz="2800" b="1">
                <a:solidFill>
                  <a:srgbClr val="0C0C0C"/>
                </a:solidFill>
                <a:ea typeface="宋体" pitchFamily="2" charset="-122"/>
              </a:rPr>
              <a:t> </a:t>
            </a:r>
            <a:r>
              <a:rPr lang="zh-CN" sz="2800" b="1">
                <a:solidFill>
                  <a:srgbClr val="0C0C0C"/>
                </a:solidFill>
                <a:highlight>
                  <a:srgbClr val="FFFF00"/>
                </a:highlight>
                <a:ea typeface="宋体" pitchFamily="2" charset="-122"/>
              </a:rPr>
              <a:t>远</a:t>
            </a:r>
            <a:r>
              <a:rPr lang="en-US" sz="2800" b="1">
                <a:solidFill>
                  <a:srgbClr val="0C0C0C"/>
                </a:solidFill>
                <a:highlight>
                  <a:srgbClr val="FFFF00"/>
                </a:highlight>
                <a:latin typeface="宋体" pitchFamily="2" charset="-122"/>
                <a:cs typeface="Times New Roman" panose="02020603050405020304" charset="0"/>
              </a:rPr>
              <a:t>  </a:t>
            </a:r>
            <a:r>
              <a:rPr lang="zh-CN" sz="2800" b="1">
                <a:solidFill>
                  <a:srgbClr val="0C0C0C"/>
                </a:solidFill>
                <a:highlight>
                  <a:srgbClr val="FFFF00"/>
                </a:highlight>
                <a:ea typeface="宋体" pitchFamily="2" charset="-122"/>
              </a:rPr>
              <a:t>行</a:t>
            </a:r>
            <a:r>
              <a:rPr lang="en-US" sz="2800" b="0">
                <a:solidFill>
                  <a:srgbClr val="0C0C0C"/>
                </a:solidFill>
                <a:latin typeface="等线" panose="02010600030101010101" charset="-122"/>
                <a:cs typeface="Times New Roman" panose="02020603050405020304" charset="0"/>
              </a:rPr>
              <a:t> </a:t>
            </a:r>
            <a:r>
              <a:rPr lang="en-US" sz="2400" b="0">
                <a:solidFill>
                  <a:srgbClr val="0C0C0C"/>
                </a:solidFill>
                <a:latin typeface="等线" panose="02010600030101010101" charset="-122"/>
                <a:cs typeface="Times New Roman" panose="02020603050405020304" charset="0"/>
              </a:rPr>
              <a:t>    </a:t>
            </a:r>
            <a:r>
              <a:rPr lang="zh-CN" sz="2000" b="0">
                <a:solidFill>
                  <a:srgbClr val="0C0C0C"/>
                </a:solidFill>
                <a:ea typeface="宋体" pitchFamily="2" charset="-122"/>
              </a:rPr>
              <a:t>何士光</a:t>
            </a:r>
            <a:r>
              <a:rPr lang="zh-CN" sz="2000" b="0">
                <a:solidFill>
                  <a:srgbClr val="0C0C0C"/>
                </a:solidFill>
                <a:highlight>
                  <a:srgbClr val="FFFF00"/>
                </a:highlight>
                <a:ea typeface="宋体" pitchFamily="2" charset="-122"/>
              </a:rPr>
              <a:t>（意寓屯子人走出生活地域探求外面的世界）</a:t>
            </a:r>
            <a:endParaRPr lang="en-US" altLang="zh-CN" sz="2400" b="0">
              <a:solidFill>
                <a:srgbClr val="0C0C0C"/>
              </a:solidFill>
              <a:ea typeface="华文楷体" panose="02010600040101010101" charset="-122"/>
            </a:endParaRPr>
          </a:p>
          <a:p>
            <a:pPr indent="0" algn="l" fontAlgn="auto">
              <a:buNone/>
            </a:pPr>
            <a:r>
              <a:rPr lang="en-US" altLang="zh-CN" sz="2400" b="0">
                <a:solidFill>
                  <a:srgbClr val="0C0C0C"/>
                </a:solidFill>
                <a:ea typeface="华文楷体" panose="02010600040101010101" charset="-122"/>
              </a:rPr>
              <a:t>       </a:t>
            </a:r>
            <a:r>
              <a:rPr lang="zh-CN" altLang="en-US" sz="2400" b="0">
                <a:solidFill>
                  <a:schemeClr val="accent1">
                    <a:lumMod val="75000"/>
                  </a:schemeClr>
                </a:solidFill>
                <a:ea typeface="华文楷体" panose="02010600040101010101" charset="-122"/>
              </a:rPr>
              <a:t>【</a:t>
            </a:r>
            <a:r>
              <a:rPr lang="zh-CN" sz="2400" b="0">
                <a:solidFill>
                  <a:srgbClr val="0C0C0C"/>
                </a:solidFill>
                <a:ea typeface="华文楷体" panose="02010600040101010101" charset="-122"/>
              </a:rPr>
              <a:t>这辆长途客车看起来</a:t>
            </a:r>
            <a:r>
              <a:rPr lang="zh-CN" sz="2400" b="0">
                <a:solidFill>
                  <a:srgbClr val="FF0000"/>
                </a:solidFill>
                <a:ea typeface="华文楷体" panose="02010600040101010101" charset="-122"/>
              </a:rPr>
              <a:t>遍体鳞伤</a:t>
            </a:r>
            <a:r>
              <a:rPr lang="zh-CN" sz="2400" b="0">
                <a:solidFill>
                  <a:srgbClr val="0C0C0C"/>
                </a:solidFill>
                <a:ea typeface="华文楷体" panose="02010600040101010101" charset="-122"/>
              </a:rPr>
              <a:t>，车身不止一处磕碰，车窗也缺了玻璃。人们像火燎一样地，从车门里挤进去，从车窗里翻进去。</a:t>
            </a:r>
            <a:r>
              <a:rPr lang="en-US" sz="2400" b="0">
                <a:solidFill>
                  <a:srgbClr val="0C0C0C"/>
                </a:solidFill>
                <a:latin typeface="华文楷体" panose="02010600040101010101" charset="-122"/>
              </a:rPr>
              <a:t> </a:t>
            </a:r>
            <a:endParaRPr lang="en-US" sz="2400" b="0">
              <a:solidFill>
                <a:srgbClr val="0C0C0C"/>
              </a:solidFill>
              <a:latin typeface="华文楷体" panose="02010600040101010101" charset="-122"/>
            </a:endParaRPr>
          </a:p>
          <a:p>
            <a:pPr indent="0" algn="l" fontAlgn="auto">
              <a:buNone/>
            </a:pPr>
            <a:r>
              <a:rPr lang="en-US" sz="2400" b="1">
                <a:solidFill>
                  <a:srgbClr val="FF0000"/>
                </a:solidFill>
                <a:latin typeface="华文楷体" panose="02010600040101010101" charset="-122"/>
                <a:ea typeface="华文楷体" panose="02010600040101010101" charset="-122"/>
                <a:cs typeface="华文楷体" panose="02010600040101010101" charset="-122"/>
                <a:sym typeface="+mn-ea"/>
              </a:rPr>
              <a:t>①</a:t>
            </a:r>
            <a:r>
              <a:rPr lang="zh-CN" sz="2400" b="1">
                <a:solidFill>
                  <a:srgbClr val="FF0000"/>
                </a:solidFill>
                <a:latin typeface="华文楷体" panose="02010600040101010101" charset="-122"/>
                <a:ea typeface="华文楷体" panose="02010600040101010101" charset="-122"/>
                <a:cs typeface="华文楷体" panose="02010600040101010101" charset="-122"/>
                <a:sym typeface="+mn-ea"/>
              </a:rPr>
              <a:t>客车遍体鳞伤，象征着过去年代留下许多创伤和痛苦；</a:t>
            </a:r>
            <a:r>
              <a:rPr lang="en-US" sz="2400" b="0">
                <a:solidFill>
                  <a:srgbClr val="0C0C0C"/>
                </a:solidFill>
                <a:latin typeface="华文楷体" panose="02010600040101010101" charset="-122"/>
              </a:rPr>
              <a:t>      </a:t>
            </a:r>
            <a:endParaRPr lang="en-US" sz="2400" b="0">
              <a:solidFill>
                <a:srgbClr val="0C0C0C"/>
              </a:solidFill>
              <a:latin typeface="华文楷体" panose="02010600040101010101" charset="-122"/>
            </a:endParaRPr>
          </a:p>
          <a:p>
            <a:pPr indent="0" algn="l" fontAlgn="auto">
              <a:buNone/>
            </a:pPr>
            <a:r>
              <a:rPr lang="en-US" sz="2400" b="0">
                <a:solidFill>
                  <a:srgbClr val="0C0C0C"/>
                </a:solidFill>
                <a:latin typeface="华文楷体" panose="02010600040101010101" charset="-122"/>
              </a:rPr>
              <a:t>  </a:t>
            </a:r>
            <a:endParaRPr lang="en-US" sz="2400" b="0">
              <a:solidFill>
                <a:srgbClr val="0C0C0C"/>
              </a:solidFill>
              <a:latin typeface="华文楷体" panose="02010600040101010101" charset="-122"/>
            </a:endParaRPr>
          </a:p>
          <a:p>
            <a:pPr indent="0" algn="l" fontAlgn="auto">
              <a:buNone/>
            </a:pPr>
            <a:r>
              <a:rPr lang="en-US" sz="2400" b="0">
                <a:solidFill>
                  <a:srgbClr val="0C0C0C"/>
                </a:solidFill>
                <a:latin typeface="华文楷体" panose="02010600040101010101" charset="-122"/>
              </a:rPr>
              <a:t>     “</a:t>
            </a:r>
            <a:r>
              <a:rPr lang="zh-CN" sz="2400" b="0">
                <a:solidFill>
                  <a:srgbClr val="0C0C0C"/>
                </a:solidFill>
                <a:ea typeface="华文楷体" panose="02010600040101010101" charset="-122"/>
              </a:rPr>
              <a:t>不要翻窗子好不好</a:t>
            </a:r>
            <a:r>
              <a:rPr lang="en-US" sz="2400" b="0">
                <a:solidFill>
                  <a:srgbClr val="0C0C0C"/>
                </a:solidFill>
                <a:latin typeface="楷体" panose="02010609060101010101" charset="-122"/>
              </a:rPr>
              <a:t>!</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驾驶员吴老八大声喊道，</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麻袋都放车顶上！还有背篼</a:t>
            </a:r>
            <a:r>
              <a:rPr lang="en-US" sz="2400" b="0">
                <a:solidFill>
                  <a:srgbClr val="0C0C0C"/>
                </a:solidFill>
                <a:latin typeface="楷体" panose="02010609060101010101" charset="-122"/>
              </a:rPr>
              <a:t>……</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尽管他急得快哭出来，人们却再也听不见</a:t>
            </a:r>
            <a:r>
              <a:rPr lang="en-US" sz="2400" b="0">
                <a:solidFill>
                  <a:srgbClr val="0C0C0C"/>
                </a:solidFill>
                <a:latin typeface="楷体" panose="02010609060101010101" charset="-122"/>
              </a:rPr>
              <a:t>……
</a:t>
            </a:r>
            <a:endParaRPr lang="zh-CN" sz="2400" b="0">
              <a:solidFill>
                <a:srgbClr val="0C0C0C"/>
              </a:solidFill>
              <a:ea typeface="华文楷体" panose="02010600040101010101" charset="-122"/>
            </a:endParaRPr>
          </a:p>
          <a:p>
            <a:pPr indent="0" algn="l" fontAlgn="auto">
              <a:buNone/>
            </a:pPr>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正是上午九点，</a:t>
            </a:r>
            <a:r>
              <a:rPr lang="zh-CN" sz="2400" b="0" u="sng">
                <a:solidFill>
                  <a:srgbClr val="0C0C0C"/>
                </a:solidFill>
                <a:highlight>
                  <a:srgbClr val="FFFF00"/>
                </a:highlight>
                <a:ea typeface="华文楷体" panose="02010600040101010101" charset="-122"/>
              </a:rPr>
              <a:t>梨花屯到处映着春天的阳光，远处的望乡岩无比青翠，场头的核桃树闪闪发亮</a:t>
            </a:r>
            <a:r>
              <a:rPr lang="en-US" altLang="zh-CN" sz="2400">
                <a:solidFill>
                  <a:srgbClr val="0070C0"/>
                </a:solidFill>
                <a:ea typeface="华文楷体" panose="02010600040101010101" charset="-122"/>
                <a:sym typeface="+mn-ea"/>
              </a:rPr>
              <a:t>7\A</a:t>
            </a:r>
            <a:r>
              <a:rPr lang="zh-CN" sz="2400" b="0">
                <a:solidFill>
                  <a:srgbClr val="0C0C0C"/>
                </a:solidFill>
                <a:ea typeface="华文楷体" panose="02010600040101010101" charset="-122"/>
              </a:rPr>
              <a:t>。到梨花屯之前，吴老八就嘱咐售票员小芳，在车窗售好票再打开车门。一开始还算顺利，蜂涌而来的人们有些愕然，但还是老实地挤在车窗前。</a:t>
            </a:r>
            <a:endParaRPr lang="zh-CN" sz="2400" b="0">
              <a:solidFill>
                <a:srgbClr val="0C0C0C"/>
              </a:solidFill>
              <a:ea typeface="华文楷体" panose="02010600040101010101" charset="-122"/>
            </a:endParaRPr>
          </a:p>
          <a:p>
            <a:pPr indent="0" algn="l" fontAlgn="auto">
              <a:buNone/>
            </a:pPr>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不一会，吴老八听见有人敲响另一面的车窗。</a:t>
            </a:r>
            <a:r>
              <a:rPr lang="en-US" sz="2400" b="0">
                <a:solidFill>
                  <a:srgbClr val="0C0C0C"/>
                </a:solidFill>
                <a:latin typeface="华文楷体" panose="02010600040101010101" charset="-122"/>
              </a:rPr>
              <a:t>       </a:t>
            </a:r>
            <a:r>
              <a:rPr lang="en-US" sz="2400" b="0" u="sng">
                <a:solidFill>
                  <a:srgbClr val="0C0C0C"/>
                </a:solidFill>
                <a:latin typeface="华文楷体" panose="02010600040101010101" charset="-122"/>
              </a:rPr>
              <a:t>“</a:t>
            </a:r>
            <a:r>
              <a:rPr lang="zh-CN" sz="2400" b="0" u="sng">
                <a:solidFill>
                  <a:srgbClr val="0C0C0C"/>
                </a:solidFill>
                <a:ea typeface="华文楷体" panose="02010600040101010101" charset="-122"/>
              </a:rPr>
              <a:t>撕一张票下来，老八</a:t>
            </a:r>
            <a:r>
              <a:rPr lang="en-US" sz="2400" b="0" u="sng">
                <a:solidFill>
                  <a:srgbClr val="0C0C0C"/>
                </a:solidFill>
                <a:latin typeface="楷体" panose="02010609060101010101" charset="-122"/>
              </a:rPr>
              <a:t>!</a:t>
            </a:r>
            <a:r>
              <a:rPr lang="en-US" sz="2400" b="0" u="sng">
                <a:solidFill>
                  <a:srgbClr val="0C0C0C"/>
                </a:solidFill>
                <a:latin typeface="华文楷体" panose="02010600040101010101" charset="-122"/>
              </a:rPr>
              <a:t>”
</a:t>
            </a:r>
            <a:endParaRPr lang="zh-CN" sz="2400" b="0" u="sng">
              <a:solidFill>
                <a:srgbClr val="0C0C0C"/>
              </a:solidFill>
              <a:ea typeface="华文楷体" panose="02010600040101010101" charset="-122"/>
            </a:endParaRPr>
          </a:p>
          <a:p>
            <a:pPr indent="0" algn="l" fontAlgn="auto">
              <a:buNone/>
            </a:pPr>
            <a:r>
              <a:rPr lang="en-US" altLang="zh-CN" sz="2400" b="0" u="sng">
                <a:solidFill>
                  <a:srgbClr val="0C0C0C"/>
                </a:solidFill>
                <a:ea typeface="华文楷体" panose="02010600040101010101" charset="-122"/>
              </a:rPr>
              <a:t>        </a:t>
            </a:r>
            <a:r>
              <a:rPr lang="zh-CN" sz="2400" b="0" u="sng">
                <a:solidFill>
                  <a:srgbClr val="0C0C0C"/>
                </a:solidFill>
                <a:ea typeface="华文楷体" panose="02010600040101010101" charset="-122"/>
              </a:rPr>
              <a:t>刘书记虽已退休，语气依旧不容商量。吴老八到汽车运输学校去学习，组织意见那一栏曾有刘书记粗大的笔迹。</a:t>
            </a:r>
            <a:r>
              <a:rPr lang="en-US" altLang="zh-CN" sz="2400" b="0" u="sng">
                <a:solidFill>
                  <a:srgbClr val="FF0000"/>
                </a:solidFill>
                <a:latin typeface="方正大标宋简体" panose="02010601030101010101" charset="-122"/>
                <a:ea typeface="方正大标宋简体" panose="02010601030101010101" charset="-122"/>
              </a:rPr>
              <a:t>6\A</a:t>
            </a:r>
            <a:r>
              <a:rPr lang="zh-CN" altLang="en-US" sz="2400" b="0" u="sng">
                <a:solidFill>
                  <a:srgbClr val="FF0000"/>
                </a:solidFill>
                <a:latin typeface="方正大标宋简体" panose="02010601030101010101" charset="-122"/>
                <a:ea typeface="方正大标宋简体" panose="02010601030101010101" charset="-122"/>
              </a:rPr>
              <a:t>【6A．退休的刘书记向吴老八拿票时不容商量，后来又出面维护好秩序，表明他在群众中很有威信。】</a:t>
            </a:r>
            <a:endParaRPr lang="zh-CN" sz="2400" b="0" u="sng">
              <a:solidFill>
                <a:srgbClr val="0C0C0C"/>
              </a:solidFill>
              <a:ea typeface="华文楷体" panose="02010600040101010101" charset="-122"/>
            </a:endParaRPr>
          </a:p>
          <a:p>
            <a:pPr indent="0" algn="l" fontAlgn="auto">
              <a:buNone/>
            </a:pPr>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吴老八只得让小芳把票给刘书记递过去。小芳动作麻利，又把另一张票递到她舅舅晋麻子的手中。</a:t>
            </a:r>
            <a:endParaRPr lang="zh-CN" altLang="en-US" sz="2400" b="0">
              <a:solidFill>
                <a:srgbClr val="0C0C0C"/>
              </a:solidFill>
              <a:ea typeface="华文楷体" panose="02010600040101010101" charset="-122"/>
            </a:endParaRPr>
          </a:p>
        </p:txBody>
      </p:sp>
    </p:spTree>
    <p:custDataLst>
      <p:tags r:id="rId1"/>
    </p:custData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0" y="125095"/>
            <a:ext cx="12127865" cy="6000750"/>
          </a:xfrm>
          <a:prstGeom prst="rect">
            <a:avLst/>
          </a:prstGeom>
          <a:noFill/>
          <a:ln w="9525">
            <a:noFill/>
          </a:ln>
        </p:spPr>
        <p:txBody>
          <a:bodyPr wrap="square">
            <a:spAutoFit/>
          </a:bodyPr>
          <a:lstStyle/>
          <a:p>
            <a:pPr indent="266700"/>
            <a:r>
              <a:rPr lang="en-US" sz="2400" b="0">
                <a:solidFill>
                  <a:srgbClr val="0C0C0C"/>
                </a:solidFill>
                <a:latin typeface="华文楷体" panose="02010600040101010101" charset="-122"/>
              </a:rPr>
              <a:t>  “</a:t>
            </a:r>
            <a:r>
              <a:rPr lang="zh-CN" sz="2400" b="0">
                <a:solidFill>
                  <a:srgbClr val="0C0C0C"/>
                </a:solidFill>
                <a:ea typeface="华文楷体" panose="02010600040101010101" charset="-122"/>
              </a:rPr>
              <a:t>哎哟，你们搞哪样名堂</a:t>
            </a:r>
            <a:r>
              <a:rPr lang="en-US" sz="2400" b="0">
                <a:solidFill>
                  <a:srgbClr val="0C0C0C"/>
                </a:solidFill>
                <a:latin typeface="楷体" panose="02010609060101010101" charset="-122"/>
                <a:cs typeface="Times New Roman" panose="02020603050405020304" charset="0"/>
              </a:rPr>
              <a:t>?</a:t>
            </a:r>
            <a:r>
              <a:rPr lang="en-US" sz="2400" b="0">
                <a:solidFill>
                  <a:srgbClr val="0C0C0C"/>
                </a:solidFill>
                <a:latin typeface="华文楷体" panose="02010600040101010101" charset="-122"/>
              </a:rPr>
              <a:t>”      “</a:t>
            </a:r>
            <a:r>
              <a:rPr lang="zh-CN" sz="2400" b="0">
                <a:solidFill>
                  <a:srgbClr val="0C0C0C"/>
                </a:solidFill>
                <a:ea typeface="华文楷体" panose="02010600040101010101" charset="-122"/>
              </a:rPr>
              <a:t>不行</a:t>
            </a:r>
            <a:r>
              <a:rPr lang="en-US" sz="2400" b="0">
                <a:solidFill>
                  <a:srgbClr val="0C0C0C"/>
                </a:solidFill>
                <a:latin typeface="楷体" panose="02010609060101010101" charset="-122"/>
              </a:rPr>
              <a:t>!</a:t>
            </a:r>
            <a:r>
              <a:rPr lang="zh-CN" sz="2400" b="0">
                <a:solidFill>
                  <a:srgbClr val="0C0C0C"/>
                </a:solidFill>
                <a:ea typeface="华文楷体" panose="02010600040101010101" charset="-122"/>
              </a:rPr>
              <a:t>不行</a:t>
            </a:r>
            <a:r>
              <a:rPr lang="en-US" sz="2400" b="0">
                <a:solidFill>
                  <a:srgbClr val="0C0C0C"/>
                </a:solidFill>
                <a:latin typeface="楷体_GB2312" charset="0"/>
              </a:rPr>
              <a:t>!</a:t>
            </a:r>
            <a:r>
              <a:rPr lang="en-US" sz="2400" b="0">
                <a:solidFill>
                  <a:srgbClr val="0C0C0C"/>
                </a:solidFill>
                <a:latin typeface="华文楷体" panose="02010600040101010101" charset="-122"/>
              </a:rPr>
              <a:t>”
</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车厢四周顿时吵成一片。没有人会认为自己不要紧，人人都有说不出的忿忿。</a:t>
            </a:r>
            <a:r>
              <a:rPr lang="en-US" sz="2400" b="0">
                <a:solidFill>
                  <a:srgbClr val="0C0C0C"/>
                </a:solidFill>
                <a:latin typeface="华文楷体" panose="02010600040101010101" charset="-122"/>
              </a:rPr>
              <a:t>       “</a:t>
            </a:r>
            <a:r>
              <a:rPr lang="zh-CN" sz="2400" b="0">
                <a:solidFill>
                  <a:srgbClr val="0C0C0C"/>
                </a:solidFill>
                <a:ea typeface="华文楷体" panose="02010600040101010101" charset="-122"/>
              </a:rPr>
              <a:t>老子不跟他们说这些</a:t>
            </a:r>
            <a:r>
              <a:rPr lang="en-US" sz="2400" b="0">
                <a:solidFill>
                  <a:srgbClr val="0C0C0C"/>
                </a:solidFill>
                <a:latin typeface="华文楷体" panose="02010600040101010101" charset="-122"/>
              </a:rPr>
              <a:t>!”
</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张裁缝家的老幺扒住车窗，一飞身便进了车厢，又一下子把车门拉开。</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u="sng">
                <a:solidFill>
                  <a:srgbClr val="0C0C0C"/>
                </a:solidFill>
                <a:ea typeface="华文楷体" panose="02010600040101010101" charset="-122"/>
              </a:rPr>
              <a:t>冯家老三一横身子就把住车门，</a:t>
            </a:r>
            <a:r>
              <a:rPr lang="zh-CN" sz="2400" b="0" u="sng">
                <a:solidFill>
                  <a:srgbClr val="0C0C0C"/>
                </a:solidFill>
                <a:highlight>
                  <a:srgbClr val="00FF00"/>
                </a:highlight>
                <a:ea typeface="华文楷体" panose="02010600040101010101" charset="-122"/>
              </a:rPr>
              <a:t>一夫当关便万夫莫开</a:t>
            </a:r>
            <a:r>
              <a:rPr lang="en-US" altLang="zh-CN" sz="2400" u="sng">
                <a:solidFill>
                  <a:srgbClr val="0070C0"/>
                </a:solidFill>
                <a:ea typeface="华文楷体" panose="02010600040101010101" charset="-122"/>
                <a:sym typeface="+mn-ea"/>
              </a:rPr>
              <a:t>7\B</a:t>
            </a:r>
            <a:r>
              <a:rPr lang="zh-CN" sz="2400" b="0" u="sng">
                <a:solidFill>
                  <a:srgbClr val="0C0C0C"/>
                </a:solidFill>
                <a:ea typeface="华文楷体" panose="02010600040101010101" charset="-122"/>
              </a:rPr>
              <a:t>，大哥、二哥不由分说地把麻袋往车厢里抬</a:t>
            </a:r>
            <a:r>
              <a:rPr lang="en-US" altLang="zh-CN" sz="2400">
                <a:solidFill>
                  <a:srgbClr val="0070C0"/>
                </a:solidFill>
                <a:latin typeface="方正大标宋简体" panose="02010601030101010101" charset="-122"/>
                <a:ea typeface="方正大标宋简体" panose="02010601030101010101" charset="-122"/>
                <a:sym typeface="+mn-ea"/>
              </a:rPr>
              <a:t>6\B</a:t>
            </a:r>
            <a:r>
              <a:rPr lang="zh-CN" sz="2400" b="0">
                <a:solidFill>
                  <a:srgbClr val="0C0C0C"/>
                </a:solidFill>
                <a:ea typeface="华文楷体" panose="02010600040101010101" charset="-122"/>
              </a:rPr>
              <a:t>。其他人也蜂拥而上。</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en-US" altLang="zh-CN" sz="2400" b="0">
                <a:solidFill>
                  <a:schemeClr val="bg1"/>
                </a:solidFill>
                <a:highlight>
                  <a:srgbClr val="0000FF"/>
                </a:highlight>
                <a:ea typeface="华文楷体" panose="02010600040101010101" charset="-122"/>
              </a:rPr>
              <a:t>   </a:t>
            </a:r>
            <a:r>
              <a:rPr lang="zh-CN" sz="2400" b="0">
                <a:solidFill>
                  <a:schemeClr val="bg1"/>
                </a:solidFill>
                <a:highlight>
                  <a:srgbClr val="0000FF"/>
                </a:highlight>
                <a:ea typeface="华文楷体" panose="02010600040101010101" charset="-122"/>
              </a:rPr>
              <a:t>于是，便发生开头的一幕。</a:t>
            </a:r>
            <a:r>
              <a:rPr lang="zh-CN" sz="2400" b="0">
                <a:solidFill>
                  <a:schemeClr val="tx1"/>
                </a:solidFill>
                <a:latin typeface="方正大标宋简体" panose="02010601030101010101" charset="-122"/>
                <a:ea typeface="方正大标宋简体" panose="02010601030101010101" charset="-122"/>
                <a:cs typeface="方正大标宋简体" panose="02010601030101010101" charset="-122"/>
              </a:rPr>
              <a:t>第</a:t>
            </a:r>
            <a:r>
              <a:rPr lang="en-US" altLang="zh-CN" sz="2400" b="0">
                <a:solidFill>
                  <a:schemeClr val="tx1"/>
                </a:solidFill>
                <a:latin typeface="方正大标宋简体" panose="02010601030101010101" charset="-122"/>
                <a:ea typeface="方正大标宋简体" panose="02010601030101010101" charset="-122"/>
                <a:cs typeface="方正大标宋简体" panose="02010601030101010101" charset="-122"/>
              </a:rPr>
              <a:t>8</a:t>
            </a:r>
            <a:r>
              <a:rPr lang="zh-CN" altLang="en-US" sz="2400" b="0">
                <a:solidFill>
                  <a:schemeClr val="tx1"/>
                </a:solidFill>
                <a:latin typeface="方正大标宋简体" panose="02010601030101010101" charset="-122"/>
                <a:ea typeface="方正大标宋简体" panose="02010601030101010101" charset="-122"/>
                <a:cs typeface="方正大标宋简体" panose="02010601030101010101" charset="-122"/>
              </a:rPr>
              <a:t>题</a:t>
            </a:r>
            <a:endParaRPr lang="en-US" altLang="en-US" sz="2400" b="0">
              <a:solidFill>
                <a:schemeClr val="tx1"/>
              </a:solidFill>
              <a:latin typeface="方正大标宋简体" panose="02010601030101010101" charset="-122"/>
              <a:ea typeface="方正大标宋简体" panose="02010601030101010101" charset="-122"/>
              <a:cs typeface="方正大标宋简体" panose="02010601030101010101" charset="-122"/>
            </a:endParaRPr>
          </a:p>
          <a:p>
            <a:pPr indent="266700"/>
            <a:r>
              <a:rPr lang="zh-CN" altLang="en-US" sz="2400" b="0">
                <a:solidFill>
                  <a:schemeClr val="tx1"/>
                </a:solidFill>
                <a:highlight>
                  <a:srgbClr val="FFFF00"/>
                </a:highlight>
                <a:latin typeface="黑体" charset="0"/>
                <a:ea typeface="黑体" charset="0"/>
                <a:cs typeface="方正大标宋简体" panose="02010601030101010101" charset="-122"/>
              </a:rPr>
              <a:t>先说了上车的结果，再回溯上车的具体情节，属于什么叙述顺序？有何作用？</a:t>
            </a:r>
            <a:endParaRPr lang="en-US" altLang="en-US" sz="2400" b="0">
              <a:solidFill>
                <a:schemeClr val="tx1"/>
              </a:solidFill>
              <a:highlight>
                <a:srgbClr val="FFFF00"/>
              </a:highlight>
              <a:latin typeface="黑体" charset="0"/>
              <a:ea typeface="黑体" charset="0"/>
              <a:cs typeface="方正大标宋简体" panose="02010601030101010101" charset="-122"/>
            </a:endParaRPr>
          </a:p>
          <a:p>
            <a:pPr indent="266700"/>
            <a:endParaRPr lang="en-US" altLang="en-US" sz="2400" b="0">
              <a:solidFill>
                <a:schemeClr val="tx1"/>
              </a:solidFill>
              <a:latin typeface="方正大标宋简体" panose="02010601030101010101" charset="-122"/>
              <a:ea typeface="方正大标宋简体" panose="02010601030101010101" charset="-122"/>
              <a:cs typeface="方正大标宋简体" panose="02010601030101010101" charset="-122"/>
            </a:endParaRPr>
          </a:p>
          <a:p>
            <a:pPr indent="266700"/>
            <a:r>
              <a:rPr lang="en-US" sz="2400" b="0">
                <a:solidFill>
                  <a:srgbClr val="0C0C0C"/>
                </a:solidFill>
                <a:latin typeface="华文楷体" panose="02010600040101010101" charset="-122"/>
              </a:rPr>
              <a:t>   “</a:t>
            </a:r>
            <a:r>
              <a:rPr lang="zh-CN" sz="2400" b="0">
                <a:solidFill>
                  <a:srgbClr val="0C0C0C"/>
                </a:solidFill>
                <a:ea typeface="华文楷体" panose="02010600040101010101" charset="-122"/>
              </a:rPr>
              <a:t>不要忙</a:t>
            </a:r>
            <a:r>
              <a:rPr lang="zh-CN" sz="2400" b="0">
                <a:solidFill>
                  <a:srgbClr val="0C0C0C"/>
                </a:solidFill>
                <a:ea typeface="楷体" panose="02010609060101010101" charset="-122"/>
              </a:rPr>
              <a:t>！</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吴老八继续声嘶力竭地吼道。但人们各自为战，没有人愿意收回已经伸出去的胳膊，还窥探着把腿也横过去。</a:t>
            </a:r>
            <a:r>
              <a:rPr lang="en-US" sz="2400" b="0">
                <a:solidFill>
                  <a:srgbClr val="0C0C0C"/>
                </a:solidFill>
                <a:latin typeface="华文楷体" panose="02010600040101010101" charset="-122"/>
              </a:rPr>
              <a:t>      </a:t>
            </a:r>
            <a:r>
              <a:rPr lang="en-US" sz="2400" b="0" u="sng">
                <a:solidFill>
                  <a:srgbClr val="0C0C0C"/>
                </a:solidFill>
                <a:highlight>
                  <a:srgbClr val="00FFFF"/>
                </a:highlight>
                <a:latin typeface="华文楷体" panose="02010600040101010101" charset="-122"/>
              </a:rPr>
              <a:t> “</a:t>
            </a:r>
            <a:r>
              <a:rPr lang="zh-CN" sz="2400" b="0" u="sng">
                <a:solidFill>
                  <a:srgbClr val="0C0C0C"/>
                </a:solidFill>
                <a:highlight>
                  <a:srgbClr val="00FFFF"/>
                </a:highlight>
                <a:ea typeface="华文楷体" panose="02010600040101010101" charset="-122"/>
              </a:rPr>
              <a:t>哞</a:t>
            </a:r>
            <a:r>
              <a:rPr lang="en-US" sz="2400" b="0" u="sng">
                <a:solidFill>
                  <a:srgbClr val="0C0C0C"/>
                </a:solidFill>
                <a:highlight>
                  <a:srgbClr val="00FFFF"/>
                </a:highlight>
                <a:latin typeface="华文楷体" panose="02010600040101010101" charset="-122"/>
              </a:rPr>
              <a:t>——”</a:t>
            </a:r>
            <a:r>
              <a:rPr lang="zh-CN" sz="2400" b="0" u="sng">
                <a:solidFill>
                  <a:srgbClr val="0C0C0C"/>
                </a:solidFill>
                <a:highlight>
                  <a:srgbClr val="00FFFF"/>
                </a:highlight>
                <a:ea typeface="华文楷体" panose="02010600040101010101" charset="-122"/>
              </a:rPr>
              <a:t>，不远的草岗上的牛恰到好处地叫起来了，仿佛在嘲弄吴老八，又仿佛在嘲弄全体男女</a:t>
            </a:r>
            <a:r>
              <a:rPr lang="en-US" sz="2400" b="0" u="sng">
                <a:solidFill>
                  <a:srgbClr val="0C0C0C"/>
                </a:solidFill>
                <a:highlight>
                  <a:srgbClr val="00FFFF"/>
                </a:highlight>
                <a:latin typeface="Times New Roman" panose="02020603050405020304" charset="0"/>
                <a:ea typeface="楷体" panose="02010609060101010101" charset="-122"/>
              </a:rPr>
              <a:t>……</a:t>
            </a:r>
            <a:r>
              <a:rPr lang="en-US" altLang="zh-CN" sz="2400">
                <a:solidFill>
                  <a:srgbClr val="0070C0"/>
                </a:solidFill>
                <a:ea typeface="华文楷体" panose="02010600040101010101" charset="-122"/>
                <a:sym typeface="+mn-ea"/>
              </a:rPr>
              <a:t>7\C</a:t>
            </a:r>
            <a:endParaRPr lang="zh-CN" sz="2400" b="0" u="sng">
              <a:solidFill>
                <a:srgbClr val="0C0C0C"/>
              </a:solidFill>
              <a:highlight>
                <a:srgbClr val="00FFFF"/>
              </a:highlight>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车呢，也就长久地停下来了。车上越来越热，上了车的人们又陆续下了车，衣服放在座位上占着座，麻袋和背篓依旧占了大半个的车厢。</a:t>
            </a:r>
            <a:endParaRPr lang="zh-CN" altLang="en-US" sz="2400" b="0">
              <a:solidFill>
                <a:srgbClr val="0C0C0C"/>
              </a:solidFill>
              <a:ea typeface="华文楷体" panose="02010600040101010101" charset="-122"/>
            </a:endParaRPr>
          </a:p>
        </p:txBody>
      </p:sp>
    </p:spTree>
    <p:custDataLst>
      <p:tags r:id="rId1"/>
    </p:custData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0" y="635"/>
            <a:ext cx="12192000" cy="6613525"/>
          </a:xfrm>
          <a:prstGeom prst="rect">
            <a:avLst/>
          </a:prstGeom>
          <a:noFill/>
          <a:ln w="9525">
            <a:noFill/>
          </a:ln>
        </p:spPr>
        <p:txBody>
          <a:bodyPr wrap="square">
            <a:noAutofit/>
          </a:bodyPr>
          <a:lstStyle/>
          <a:p>
            <a:pPr indent="266700"/>
            <a:r>
              <a:rPr lang="en-US" altLang="zh-CN" b="0">
                <a:solidFill>
                  <a:srgbClr val="0C0C0C"/>
                </a:solidFill>
                <a:ea typeface="华文楷体" panose="02010600040101010101" charset="-122"/>
              </a:rPr>
              <a:t>     </a:t>
            </a:r>
            <a:r>
              <a:rPr lang="zh-CN" sz="2400" b="0">
                <a:solidFill>
                  <a:srgbClr val="0C0C0C"/>
                </a:solidFill>
                <a:ea typeface="华文楷体" panose="02010600040101010101" charset="-122"/>
              </a:rPr>
              <a:t>供销社的杜主任站在路边狠狠地抽着烟。他当然知道那些麻袋是冯氏三兄弟的，上车时就吆喝他们赶快搬开。过去数十年的岁月里，在梨花屯这个大家庭中，杜主任就像一位掌管分配大权的父辈，烟酒糖茶，大小日杂，哪一样不经他的手才到众人手上</a:t>
            </a:r>
            <a:r>
              <a:rPr lang="zh-CN" sz="2400" b="0">
                <a:solidFill>
                  <a:srgbClr val="0C0C0C"/>
                </a:solidFill>
                <a:ea typeface="楷体" panose="02010609060101010101" charset="-122"/>
              </a:rPr>
              <a:t>？</a:t>
            </a:r>
            <a:r>
              <a:rPr lang="zh-CN" sz="2400" b="0">
                <a:solidFill>
                  <a:srgbClr val="0C0C0C"/>
                </a:solidFill>
                <a:ea typeface="华文楷体" panose="02010600040101010101" charset="-122"/>
              </a:rPr>
              <a:t>但万万没想到，日子来到眼下，这事竟变成了做生意，而且还要和冯家这样的个体户挤在一起。冯家老大冯有富也完全不把杜主任放在眼里，只顾与旁人豪爽地说着话。</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altLang="en-US" sz="2400">
                <a:solidFill>
                  <a:schemeClr val="accent1">
                    <a:lumMod val="75000"/>
                  </a:schemeClr>
                </a:solidFill>
                <a:ea typeface="华文楷体" panose="02010600040101010101" charset="-122"/>
                <a:sym typeface="+mn-ea"/>
              </a:rPr>
              <a:t>【</a:t>
            </a:r>
            <a:r>
              <a:rPr lang="zh-CN" sz="2400" b="0" u="sng">
                <a:solidFill>
                  <a:srgbClr val="0C0C0C"/>
                </a:solidFill>
                <a:highlight>
                  <a:srgbClr val="FFFF00"/>
                </a:highlight>
                <a:ea typeface="华文楷体" panose="02010600040101010101" charset="-122"/>
              </a:rPr>
              <a:t>太阳洒下令人目眩的白光，</a:t>
            </a:r>
            <a:r>
              <a:rPr lang="en-US" altLang="zh-CN" sz="2400" b="0">
                <a:solidFill>
                  <a:srgbClr val="0070C0"/>
                </a:solidFill>
                <a:ea typeface="华文楷体" panose="02010600040101010101" charset="-122"/>
              </a:rPr>
              <a:t>7\A</a:t>
            </a:r>
            <a:r>
              <a:rPr lang="zh-CN" altLang="en-US" sz="2400" b="0">
                <a:solidFill>
                  <a:srgbClr val="0070C0"/>
                </a:solidFill>
                <a:ea typeface="华文楷体" panose="02010600040101010101" charset="-122"/>
              </a:rPr>
              <a:t>【A．小说配合人物的活动，不时穿插对乡野风光的描写，既能增添田园的气息，又能舒缓叙事的节奏。】</a:t>
            </a:r>
            <a:r>
              <a:rPr lang="zh-CN" sz="2400" b="0">
                <a:solidFill>
                  <a:srgbClr val="0C0C0C"/>
                </a:solidFill>
                <a:ea typeface="华文楷体" panose="02010600040101010101" charset="-122"/>
              </a:rPr>
              <a:t>众人的脊背隐隐发烫。不大有人走动，也没有人说话。大家都有些泄气，剩下的只有漫长的相持和等待。</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如果以为这辆车就会没法开走，这就有些失算了。这就没有弄清楚我们梨花屯这一片土地上的日子，也没有弄清楚这一片土地上人们的脾骨。</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1" i="1">
                <a:solidFill>
                  <a:srgbClr val="0C0C0C"/>
                </a:solidFill>
                <a:ea typeface="华文楷体" panose="02010600040101010101" charset="-122"/>
              </a:rPr>
              <a:t>清早人们等车时可是喜气洋洋的。梨花屯所有要远行的人，都指望着这辆长途客车。要知道，从梨花屯伸延出去的这条大路，在之前相当长的时间里，都是没有客车的。</a:t>
            </a:r>
            <a:endParaRPr lang="zh-CN" sz="2400" b="1" i="1">
              <a:solidFill>
                <a:srgbClr val="0C0C0C"/>
              </a:solidFill>
              <a:ea typeface="华文楷体" panose="02010600040101010101" charset="-122"/>
            </a:endParaRPr>
          </a:p>
          <a:p>
            <a:pPr indent="266700"/>
            <a:r>
              <a:rPr lang="en-US" altLang="zh-CN" sz="2400" b="1" i="1">
                <a:solidFill>
                  <a:srgbClr val="0C0C0C"/>
                </a:solidFill>
                <a:ea typeface="华文楷体" panose="02010600040101010101" charset="-122"/>
              </a:rPr>
              <a:t>    </a:t>
            </a:r>
            <a:r>
              <a:rPr lang="zh-CN" sz="2400" b="1" i="1">
                <a:solidFill>
                  <a:srgbClr val="0C0C0C"/>
                </a:solidFill>
                <a:ea typeface="华文楷体" panose="02010600040101010101" charset="-122"/>
              </a:rPr>
              <a:t>远远地，在那些长满枞树的土丘之间，出现了一个会动的光点。这光点仿佛搔爬在人们的心上，让人又惊又喜，一时还有些说不出的怀疑，怕它到头来并没有变成一辆车，又怕它从哪儿斜逸出去消失不见。渐渐地，那一点光亮庞大起来，连轮子和喷出来的油烟也清晰可见。那一刻虽没有红旗招展，却是人欢马叫，热火朝天。</a:t>
            </a:r>
            <a:endParaRPr lang="zh-CN" sz="2400" b="1" i="1">
              <a:solidFill>
                <a:srgbClr val="0C0C0C"/>
              </a:solidFill>
              <a:ea typeface="华文楷体" panose="02010600040101010101" charset="-122"/>
            </a:endParaRPr>
          </a:p>
          <a:p>
            <a:pPr indent="266700"/>
            <a:r>
              <a:rPr lang="zh-CN" altLang="en-US" sz="2400" b="0">
                <a:solidFill>
                  <a:srgbClr val="FF0000"/>
                </a:solidFill>
                <a:highlight>
                  <a:srgbClr val="FFFF00"/>
                </a:highlight>
                <a:latin typeface="黑体" charset="0"/>
                <a:ea typeface="黑体" charset="0"/>
              </a:rPr>
              <a:t>将先前人们怀着期盼等车与在沮丧中相持等车的顺序颠倒，这部分写了哪些人？什么叙述顺序？有何作用？</a:t>
            </a:r>
            <a:endParaRPr lang="zh-CN" altLang="en-US" sz="2400" b="0">
              <a:solidFill>
                <a:srgbClr val="FF0000"/>
              </a:solidFill>
              <a:highlight>
                <a:srgbClr val="FFFF00"/>
              </a:highlight>
              <a:latin typeface="黑体" charset="0"/>
              <a:ea typeface="黑体" charset="0"/>
            </a:endParaRPr>
          </a:p>
        </p:txBody>
      </p:sp>
    </p:spTree>
    <p:custDataLst>
      <p:tags r:id="rId1"/>
    </p:custData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0" y="0"/>
            <a:ext cx="12118975" cy="6733540"/>
          </a:xfrm>
          <a:prstGeom prst="rect">
            <a:avLst/>
          </a:prstGeom>
          <a:noFill/>
          <a:ln w="9525">
            <a:noFill/>
          </a:ln>
        </p:spPr>
        <p:txBody>
          <a:bodyPr wrap="square">
            <a:noAutofit/>
          </a:bodyPr>
          <a:lstStyle/>
          <a:p>
            <a:pPr indent="266700"/>
            <a:r>
              <a:rPr lang="en-US" altLang="zh-CN" b="0">
                <a:solidFill>
                  <a:srgbClr val="0C0C0C"/>
                </a:solidFill>
                <a:ea typeface="华文楷体" panose="02010600040101010101" charset="-122"/>
              </a:rPr>
              <a:t>      </a:t>
            </a:r>
            <a:r>
              <a:rPr lang="zh-CN" sz="2400" b="0">
                <a:solidFill>
                  <a:schemeClr val="bg1"/>
                </a:solidFill>
                <a:highlight>
                  <a:srgbClr val="0000FF"/>
                </a:highlight>
                <a:ea typeface="华文楷体" panose="02010600040101010101" charset="-122"/>
              </a:rPr>
              <a:t>对于这一辆车，大家一直是情切切而意绵绵的。一个个心里都十分清楚，到头来，这辆车还是会开来的，当然也要继续开下去。</a:t>
            </a:r>
            <a:r>
              <a:rPr lang="zh-CN" sz="2400">
                <a:latin typeface="方正大标宋简体" panose="02010601030101010101" charset="-122"/>
                <a:ea typeface="方正大标宋简体" panose="02010601030101010101" charset="-122"/>
                <a:cs typeface="方正大标宋简体" panose="02010601030101010101" charset="-122"/>
                <a:sym typeface="+mn-ea"/>
              </a:rPr>
              <a:t>第</a:t>
            </a:r>
            <a:r>
              <a:rPr lang="en-US" altLang="zh-CN" sz="2400">
                <a:latin typeface="方正大标宋简体" panose="02010601030101010101" charset="-122"/>
                <a:ea typeface="方正大标宋简体" panose="02010601030101010101" charset="-122"/>
                <a:cs typeface="方正大标宋简体" panose="02010601030101010101" charset="-122"/>
                <a:sym typeface="+mn-ea"/>
              </a:rPr>
              <a:t>8</a:t>
            </a:r>
            <a:r>
              <a:rPr lang="zh-CN" altLang="en-US" sz="2400">
                <a:latin typeface="方正大标宋简体" panose="02010601030101010101" charset="-122"/>
                <a:ea typeface="方正大标宋简体" panose="02010601030101010101" charset="-122"/>
                <a:cs typeface="方正大标宋简体" panose="02010601030101010101" charset="-122"/>
                <a:sym typeface="+mn-ea"/>
              </a:rPr>
              <a:t>题</a:t>
            </a:r>
            <a:endParaRPr lang="zh-CN" altLang="en-US" sz="2400">
              <a:latin typeface="方正大标宋简体" panose="02010601030101010101" charset="-122"/>
              <a:ea typeface="方正大标宋简体" panose="02010601030101010101" charset="-122"/>
              <a:cs typeface="方正大标宋简体" panose="02010601030101010101" charset="-122"/>
              <a:sym typeface="+mn-ea"/>
            </a:endParaRPr>
          </a:p>
          <a:p>
            <a:pPr indent="266700"/>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孟铁匠忽然站起身来，朝着冯家兄弟走过去。</a:t>
            </a:r>
            <a:r>
              <a:rPr lang="zh-CN" sz="2400" b="0" u="sng">
                <a:solidFill>
                  <a:srgbClr val="0C0C0C"/>
                </a:solidFill>
                <a:ea typeface="华文楷体" panose="02010600040101010101" charset="-122"/>
              </a:rPr>
              <a:t>村里的铁工厂早已东歪西倒，去年孟铁匠把厂子承包了，收益还不少</a:t>
            </a:r>
            <a:r>
              <a:rPr lang="en-US" altLang="zh-CN" sz="2400" u="sng">
                <a:solidFill>
                  <a:srgbClr val="0070C0"/>
                </a:solidFill>
                <a:latin typeface="方正大标宋简体" panose="02010601030101010101" charset="-122"/>
                <a:ea typeface="方正大标宋简体" panose="02010601030101010101" charset="-122"/>
                <a:sym typeface="+mn-ea"/>
              </a:rPr>
              <a:t>6\C</a:t>
            </a:r>
            <a:r>
              <a:rPr lang="zh-CN" altLang="en-US" sz="2400" u="sng">
                <a:solidFill>
                  <a:srgbClr val="0070C0"/>
                </a:solidFill>
                <a:latin typeface="方正大标宋简体" panose="02010601030101010101" charset="-122"/>
                <a:ea typeface="方正大标宋简体" panose="02010601030101010101" charset="-122"/>
                <a:sym typeface="+mn-ea"/>
              </a:rPr>
              <a:t>【C．孟铁匠敢承包旧铁工厂并获得收益，说明他有魄力、有能力，为下文他带头解决问题做好铺垫。】</a:t>
            </a:r>
            <a:r>
              <a:rPr lang="zh-CN" sz="2400" b="0" u="sng">
                <a:solidFill>
                  <a:srgbClr val="0C0C0C"/>
                </a:solidFill>
                <a:ea typeface="华文楷体" panose="02010600040101010101" charset="-122"/>
              </a:rPr>
              <a:t>。</a:t>
            </a:r>
            <a:r>
              <a:rPr lang="zh-CN" sz="2400" b="0">
                <a:solidFill>
                  <a:srgbClr val="0C0C0C"/>
                </a:solidFill>
                <a:ea typeface="华文楷体" panose="02010600040101010101" charset="-122"/>
              </a:rPr>
              <a:t>孟铁匠一起身，冯有富就看在眼里，差不多同时站起来了。</a:t>
            </a:r>
            <a:r>
              <a:rPr lang="zh-CN" sz="2400" b="0" u="sng">
                <a:solidFill>
                  <a:srgbClr val="0C0C0C"/>
                </a:solidFill>
                <a:highlight>
                  <a:srgbClr val="00FF00"/>
                </a:highlight>
                <a:ea typeface="华文楷体" panose="02010600040101010101" charset="-122"/>
              </a:rPr>
              <a:t>天下英雄唯有使君与操</a:t>
            </a:r>
            <a:r>
              <a:rPr lang="en-US" altLang="zh-CN" sz="2400">
                <a:solidFill>
                  <a:srgbClr val="0070C0"/>
                </a:solidFill>
                <a:ea typeface="华文楷体" panose="02010600040101010101" charset="-122"/>
                <a:sym typeface="+mn-ea"/>
              </a:rPr>
              <a:t>7\B</a:t>
            </a:r>
            <a:r>
              <a:rPr lang="zh-CN" sz="2400" b="0">
                <a:solidFill>
                  <a:srgbClr val="0C0C0C"/>
                </a:solidFill>
                <a:ea typeface="华文楷体" panose="02010600040101010101" charset="-122"/>
              </a:rPr>
              <a:t>，</a:t>
            </a:r>
            <a:r>
              <a:rPr lang="zh-CN" sz="2400" b="0" u="sng">
                <a:solidFill>
                  <a:srgbClr val="0C0C0C"/>
                </a:solidFill>
                <a:ea typeface="华文楷体" panose="02010600040101010101" charset="-122"/>
              </a:rPr>
              <a:t>他冯有富不能不领孟铁匠的情，英雄总要惜英雄。</a:t>
            </a:r>
            <a:r>
              <a:rPr lang="en-US" sz="2400" b="0" u="sng">
                <a:solidFill>
                  <a:srgbClr val="0C0C0C"/>
                </a:solidFill>
                <a:latin typeface="华文楷体" panose="02010600040101010101" charset="-122"/>
              </a:rPr>
              <a:t>       “</a:t>
            </a:r>
            <a:r>
              <a:rPr lang="zh-CN" sz="2400" b="0" u="sng">
                <a:solidFill>
                  <a:srgbClr val="0C0C0C"/>
                </a:solidFill>
                <a:ea typeface="华文楷体" panose="02010600040101010101" charset="-122"/>
              </a:rPr>
              <a:t>几位兄弟</a:t>
            </a:r>
            <a:r>
              <a:rPr lang="zh-CN" sz="2400" b="0" u="sng">
                <a:solidFill>
                  <a:srgbClr val="0C0C0C"/>
                </a:solidFill>
                <a:ea typeface="楷体" panose="02010609060101010101" charset="-122"/>
              </a:rPr>
              <a:t>，</a:t>
            </a:r>
            <a:r>
              <a:rPr lang="en-US" sz="2400" b="0" u="sng">
                <a:solidFill>
                  <a:srgbClr val="0C0C0C"/>
                </a:solidFill>
                <a:latin typeface="华文楷体" panose="02010600040101010101" charset="-122"/>
              </a:rPr>
              <a:t>”</a:t>
            </a:r>
            <a:r>
              <a:rPr lang="zh-CN" sz="2400" b="0" u="sng">
                <a:solidFill>
                  <a:srgbClr val="0C0C0C"/>
                </a:solidFill>
                <a:ea typeface="华文楷体" panose="02010600040101010101" charset="-122"/>
              </a:rPr>
              <a:t>孟铁匠略略侧了身子，对着冯家兄弟，</a:t>
            </a:r>
            <a:r>
              <a:rPr lang="en-US" sz="2400" b="0" u="sng">
                <a:solidFill>
                  <a:srgbClr val="0C0C0C"/>
                </a:solidFill>
                <a:latin typeface="华文楷体" panose="02010600040101010101" charset="-122"/>
              </a:rPr>
              <a:t>“</a:t>
            </a:r>
            <a:r>
              <a:rPr lang="zh-CN" sz="2400" b="0" u="sng">
                <a:solidFill>
                  <a:srgbClr val="0C0C0C"/>
                </a:solidFill>
                <a:ea typeface="华文楷体" panose="02010600040101010101" charset="-122"/>
              </a:rPr>
              <a:t>来，帮我一把，把麻袋抬下来。</a:t>
            </a:r>
            <a:r>
              <a:rPr lang="en-US" sz="2400" b="0" u="sng">
                <a:solidFill>
                  <a:srgbClr val="0C0C0C"/>
                </a:solidFill>
                <a:latin typeface="华文楷体" panose="02010600040101010101" charset="-122"/>
              </a:rPr>
              <a:t>”</a:t>
            </a:r>
            <a:r>
              <a:rPr lang="en-US" altLang="zh-CN" sz="2400" u="sng">
                <a:solidFill>
                  <a:srgbClr val="0070C0"/>
                </a:solidFill>
                <a:latin typeface="方正大标宋简体" panose="02010601030101010101" charset="-122"/>
                <a:ea typeface="方正大标宋简体" panose="02010601030101010101" charset="-122"/>
                <a:sym typeface="+mn-ea"/>
              </a:rPr>
              <a:t>6\B
</a:t>
            </a:r>
            <a:endParaRPr lang="zh-CN" sz="2400" b="0" u="sng">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站着的人们，蹲着的人们，全都动起来了，一齐向车厢那儿撵过去。</a:t>
            </a:r>
            <a:r>
              <a:rPr lang="en-US" sz="2400" b="0">
                <a:solidFill>
                  <a:srgbClr val="0C0C0C"/>
                </a:solidFill>
                <a:latin typeface="华文楷体" panose="02010600040101010101" charset="-122"/>
              </a:rPr>
              <a:t>      </a:t>
            </a:r>
            <a:endParaRPr lang="en-US" sz="2400" b="0">
              <a:solidFill>
                <a:srgbClr val="0C0C0C"/>
              </a:solidFill>
              <a:latin typeface="华文楷体" panose="02010600040101010101" charset="-122"/>
            </a:endParaRPr>
          </a:p>
          <a:p>
            <a:pPr indent="266700"/>
            <a:r>
              <a:rPr lang="en-US" sz="2400" b="0">
                <a:solidFill>
                  <a:srgbClr val="0C0C0C"/>
                </a:solidFill>
                <a:latin typeface="华文楷体" panose="02010600040101010101" charset="-122"/>
              </a:rPr>
              <a:t> </a:t>
            </a:r>
            <a:r>
              <a:rPr lang="en-US" sz="2400" b="0" u="sng">
                <a:solidFill>
                  <a:srgbClr val="0C0C0C"/>
                </a:solidFill>
                <a:latin typeface="华文楷体" panose="02010600040101010101" charset="-122"/>
              </a:rPr>
              <a:t>“</a:t>
            </a:r>
            <a:r>
              <a:rPr lang="zh-CN" sz="2400" b="0" u="sng">
                <a:solidFill>
                  <a:srgbClr val="0C0C0C"/>
                </a:solidFill>
                <a:ea typeface="华文楷体" panose="02010600040101010101" charset="-122"/>
              </a:rPr>
              <a:t>不要乱来</a:t>
            </a:r>
            <a:r>
              <a:rPr lang="zh-CN" sz="2400" b="0" u="sng">
                <a:solidFill>
                  <a:srgbClr val="0C0C0C"/>
                </a:solidFill>
                <a:ea typeface="楷体" panose="02010609060101010101" charset="-122"/>
              </a:rPr>
              <a:t>！</a:t>
            </a:r>
            <a:r>
              <a:rPr lang="zh-CN" sz="2400" b="0" u="sng">
                <a:solidFill>
                  <a:srgbClr val="0C0C0C"/>
                </a:solidFill>
                <a:ea typeface="华文楷体" panose="02010600040101010101" charset="-122"/>
              </a:rPr>
              <a:t>车上那些背篼，也都要拿下来！</a:t>
            </a:r>
            <a:r>
              <a:rPr lang="en-US" sz="2400" b="0" u="sng">
                <a:solidFill>
                  <a:srgbClr val="0C0C0C"/>
                </a:solidFill>
                <a:latin typeface="华文楷体" panose="02010600040101010101" charset="-122"/>
              </a:rPr>
              <a:t>”</a:t>
            </a:r>
            <a:r>
              <a:rPr lang="zh-CN" sz="2400" b="0" u="sng">
                <a:solidFill>
                  <a:srgbClr val="0C0C0C"/>
                </a:solidFill>
                <a:ea typeface="华文楷体" panose="02010600040101010101" charset="-122"/>
              </a:rPr>
              <a:t>一个宏亮的声音吼道。这是刘书记，这边那边地指挥着。这一回，人们似乎也不打算乱来了</a:t>
            </a:r>
            <a:r>
              <a:rPr lang="en-US" altLang="zh-CN" sz="2400" b="0" u="sng">
                <a:solidFill>
                  <a:srgbClr val="0070C0"/>
                </a:solidFill>
                <a:latin typeface="方正大标宋简体" panose="02010601030101010101" charset="-122"/>
                <a:ea typeface="方正大标宋简体" panose="02010601030101010101" charset="-122"/>
              </a:rPr>
              <a:t>6\A</a:t>
            </a:r>
            <a:r>
              <a:rPr lang="zh-CN" sz="2400" b="0">
                <a:solidFill>
                  <a:srgbClr val="0C0C0C"/>
                </a:solidFill>
                <a:ea typeface="华文楷体" panose="02010600040101010101" charset="-122"/>
              </a:rPr>
              <a:t>。</a:t>
            </a:r>
            <a:r>
              <a:rPr lang="en-US" sz="2400" b="0">
                <a:solidFill>
                  <a:srgbClr val="0C0C0C"/>
                </a:solidFill>
                <a:latin typeface="华文楷体" panose="02010600040101010101" charset="-122"/>
              </a:rPr>
              <a:t>       </a:t>
            </a:r>
            <a:endParaRPr lang="en-US" sz="2400" b="0">
              <a:solidFill>
                <a:srgbClr val="0C0C0C"/>
              </a:solidFill>
              <a:latin typeface="华文楷体" panose="02010600040101010101" charset="-122"/>
            </a:endParaRPr>
          </a:p>
          <a:p>
            <a:pPr indent="266700"/>
            <a:endParaRPr lang="en-US" sz="2400" b="0">
              <a:solidFill>
                <a:srgbClr val="0C0C0C"/>
              </a:solidFill>
              <a:latin typeface="华文楷体" panose="02010600040101010101" charset="-122"/>
            </a:endParaRPr>
          </a:p>
          <a:p>
            <a:pPr indent="266700"/>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听我的</a:t>
            </a:r>
            <a:r>
              <a:rPr lang="en-US" sz="2400" b="0">
                <a:solidFill>
                  <a:srgbClr val="0C0C0C"/>
                </a:solidFill>
                <a:latin typeface="楷体" panose="02010609060101010101" charset="-122"/>
              </a:rPr>
              <a:t>! </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张裁缝家的老幺立在车顶上调兵遣将，说不出的雄姿英发。</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麻袋先上</a:t>
            </a:r>
            <a:r>
              <a:rPr lang="zh-CN" sz="2400" b="0">
                <a:solidFill>
                  <a:srgbClr val="0C0C0C"/>
                </a:solidFill>
                <a:ea typeface="楷体" panose="02010609060101010101" charset="-122"/>
              </a:rPr>
              <a:t>！</a:t>
            </a:r>
            <a:r>
              <a:rPr lang="zh-CN" sz="2400" b="0">
                <a:solidFill>
                  <a:srgbClr val="0C0C0C"/>
                </a:solidFill>
                <a:ea typeface="华文楷体" panose="02010600040101010101" charset="-122"/>
              </a:rPr>
              <a:t>背篼</a:t>
            </a:r>
            <a:r>
              <a:rPr lang="zh-CN" sz="2400" b="0">
                <a:solidFill>
                  <a:srgbClr val="0C0C0C"/>
                </a:solidFill>
                <a:ea typeface="楷体" panose="02010609060101010101" charset="-122"/>
              </a:rPr>
              <a:t>！</a:t>
            </a:r>
            <a:r>
              <a:rPr lang="zh-CN" sz="2400" b="0">
                <a:solidFill>
                  <a:srgbClr val="0C0C0C"/>
                </a:solidFill>
                <a:ea typeface="华文楷体" panose="02010600040101010101" charset="-122"/>
              </a:rPr>
              <a:t>背篼拿上来</a:t>
            </a:r>
            <a:r>
              <a:rPr lang="zh-CN" sz="2400" b="0">
                <a:solidFill>
                  <a:srgbClr val="0C0C0C"/>
                </a:solidFill>
                <a:ea typeface="楷体" panose="02010609060101010101" charset="-122"/>
              </a:rPr>
              <a:t>！</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转瞬间，原来空荡荡的车顶上，一张旧篷布鼓胀起来，牢牢地用绳子系好。</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u="sng">
                <a:solidFill>
                  <a:srgbClr val="0C0C0C"/>
                </a:solidFill>
                <a:highlight>
                  <a:srgbClr val="FFFF00"/>
                </a:highlight>
                <a:ea typeface="华文楷体" panose="02010600040101010101" charset="-122"/>
              </a:rPr>
              <a:t>阳光依旧明亮</a:t>
            </a:r>
            <a:r>
              <a:rPr lang="en-US" altLang="zh-CN" sz="2400">
                <a:solidFill>
                  <a:srgbClr val="0070C0"/>
                </a:solidFill>
                <a:ea typeface="华文楷体" panose="02010600040101010101" charset="-122"/>
                <a:sym typeface="+mn-ea"/>
              </a:rPr>
              <a:t>7\A</a:t>
            </a:r>
            <a:r>
              <a:rPr lang="zh-CN" sz="2400" b="0">
                <a:solidFill>
                  <a:srgbClr val="0C0C0C"/>
                </a:solidFill>
                <a:ea typeface="华文楷体" panose="02010600040101010101" charset="-122"/>
              </a:rPr>
              <a:t>，车厢内依旧拥挤，却又让人全然感觉不到拥挤。坐的坐，站的站，人人都有自己的位置，也注意着不去侵犯别人的立足之地。仿佛曾有的那些荡倚冲冒从未发生过。</a:t>
            </a:r>
            <a:endParaRPr lang="zh-CN" altLang="en-US" sz="2400" b="0">
              <a:solidFill>
                <a:srgbClr val="0C0C0C"/>
              </a:solidFill>
              <a:ea typeface="华文楷体" panose="02010600040101010101" charset="-122"/>
            </a:endParaRPr>
          </a:p>
        </p:txBody>
      </p:sp>
    </p:spTree>
    <p:custDataLst>
      <p:tags r:id="rId1"/>
    </p:custData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72390" y="499745"/>
            <a:ext cx="12263755" cy="4523105"/>
          </a:xfrm>
          <a:prstGeom prst="rect">
            <a:avLst/>
          </a:prstGeom>
          <a:noFill/>
          <a:ln w="9525">
            <a:noFill/>
          </a:ln>
        </p:spPr>
        <p:txBody>
          <a:bodyPr wrap="square">
            <a:spAutoFit/>
          </a:bodyPr>
          <a:lstStyle/>
          <a:p>
            <a:pPr indent="266700"/>
            <a:r>
              <a:rPr lang="en-US" altLang="zh-CN" sz="2400" b="0">
                <a:solidFill>
                  <a:srgbClr val="0C0C0C"/>
                </a:solidFill>
                <a:ea typeface="华文楷体" panose="02010600040101010101" charset="-122"/>
              </a:rPr>
              <a:t>    </a:t>
            </a:r>
            <a:r>
              <a:rPr lang="en-US" altLang="zh-CN" sz="2400" b="0" u="sng">
                <a:solidFill>
                  <a:srgbClr val="0C0C0C"/>
                </a:solidFill>
                <a:highlight>
                  <a:srgbClr val="00FFFF"/>
                </a:highlight>
                <a:ea typeface="华文楷体" panose="02010600040101010101" charset="-122"/>
              </a:rPr>
              <a:t> </a:t>
            </a:r>
            <a:r>
              <a:rPr lang="zh-CN" sz="2400" b="0" u="sng">
                <a:solidFill>
                  <a:srgbClr val="0C0C0C"/>
                </a:solidFill>
                <a:highlight>
                  <a:srgbClr val="00FFFF"/>
                </a:highlight>
                <a:ea typeface="华文楷体" panose="02010600040101010101" charset="-122"/>
              </a:rPr>
              <a:t>牛叫声还是拖长着，却好像在说</a:t>
            </a:r>
            <a:r>
              <a:rPr lang="en-US" sz="2400" b="0" u="sng">
                <a:solidFill>
                  <a:srgbClr val="0C0C0C"/>
                </a:solidFill>
                <a:highlight>
                  <a:srgbClr val="00FFFF"/>
                </a:highlight>
                <a:latin typeface="华文楷体" panose="02010600040101010101" charset="-122"/>
              </a:rPr>
              <a:t>“</a:t>
            </a:r>
            <a:r>
              <a:rPr lang="zh-CN" sz="2400" b="0" u="sng">
                <a:solidFill>
                  <a:srgbClr val="0C0C0C"/>
                </a:solidFill>
                <a:highlight>
                  <a:srgbClr val="00FFFF"/>
                </a:highlight>
                <a:ea typeface="华文楷体" panose="02010600040101010101" charset="-122"/>
              </a:rPr>
              <a:t>好啊</a:t>
            </a:r>
            <a:r>
              <a:rPr lang="en-US" sz="2400" b="0" u="sng">
                <a:solidFill>
                  <a:srgbClr val="0C0C0C"/>
                </a:solidFill>
                <a:highlight>
                  <a:srgbClr val="00FFFF"/>
                </a:highlight>
                <a:latin typeface="华文楷体" panose="02010600040101010101" charset="-122"/>
              </a:rPr>
              <a:t>——</a:t>
            </a:r>
            <a:r>
              <a:rPr lang="zh-CN" sz="2400" b="0" u="sng">
                <a:solidFill>
                  <a:srgbClr val="0C0C0C"/>
                </a:solidFill>
                <a:highlight>
                  <a:srgbClr val="00FFFF"/>
                </a:highlight>
                <a:ea typeface="华文楷体" panose="02010600040101010101" charset="-122"/>
              </a:rPr>
              <a:t>，好啊</a:t>
            </a:r>
            <a:r>
              <a:rPr lang="en-US" sz="2400" b="0" u="sng">
                <a:solidFill>
                  <a:srgbClr val="0C0C0C"/>
                </a:solidFill>
                <a:highlight>
                  <a:srgbClr val="00FFFF"/>
                </a:highlight>
                <a:latin typeface="华文楷体" panose="02010600040101010101" charset="-122"/>
              </a:rPr>
              <a:t>——”</a:t>
            </a:r>
            <a:r>
              <a:rPr lang="en-US" altLang="zh-CN" sz="2400">
                <a:solidFill>
                  <a:srgbClr val="0070C0"/>
                </a:solidFill>
                <a:ea typeface="华文楷体" panose="02010600040101010101" charset="-122"/>
                <a:sym typeface="+mn-ea"/>
              </a:rPr>
              <a:t>7\C</a:t>
            </a:r>
            <a:r>
              <a:rPr lang="en-US" sz="2400" b="0">
                <a:solidFill>
                  <a:srgbClr val="0C0C0C"/>
                </a:solidFill>
                <a:latin typeface="华文楷体" panose="02010600040101010101" charset="-122"/>
              </a:rPr>
              <a:t>     “</a:t>
            </a:r>
            <a:r>
              <a:rPr lang="zh-CN" sz="2400" b="0">
                <a:solidFill>
                  <a:srgbClr val="0C0C0C"/>
                </a:solidFill>
                <a:ea typeface="华文楷体" panose="02010600040101010101" charset="-122"/>
              </a:rPr>
              <a:t>请大家坐好了</a:t>
            </a:r>
            <a:r>
              <a:rPr lang="zh-CN" sz="2400" b="0">
                <a:solidFill>
                  <a:srgbClr val="0C0C0C"/>
                </a:solidFill>
                <a:ea typeface="楷体" panose="02010609060101010101" charset="-122"/>
              </a:rPr>
              <a:t>！</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吴老八终于这样说，连自己也有些好笑，又对大家笑了笑。
</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大家当然坐得很好，一致对吴老八报以成功的微笑，当然，也是带歉意的。</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endParaRPr lang="en-US" alt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啊</a:t>
            </a:r>
            <a:r>
              <a:rPr lang="zh-CN" sz="2400" b="0">
                <a:solidFill>
                  <a:srgbClr val="0C0C0C"/>
                </a:solidFill>
                <a:ea typeface="楷体" panose="02010609060101010101" charset="-122"/>
              </a:rPr>
              <a:t>！</a:t>
            </a:r>
            <a:r>
              <a:rPr lang="zh-CN" sz="2400" b="0">
                <a:solidFill>
                  <a:srgbClr val="0C0C0C"/>
                </a:solidFill>
                <a:ea typeface="华文楷体" panose="02010600040101010101" charset="-122"/>
              </a:rPr>
              <a:t>远行</a:t>
            </a:r>
            <a:r>
              <a:rPr lang="zh-CN" sz="2400" b="0">
                <a:solidFill>
                  <a:srgbClr val="0C0C0C"/>
                </a:solidFill>
                <a:ea typeface="楷体" panose="02010609060101010101" charset="-122"/>
              </a:rPr>
              <a:t>！</a:t>
            </a:r>
            <a:endParaRPr 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endParaRPr lang="en-US" altLang="zh-CN" sz="2400" b="0">
              <a:solidFill>
                <a:srgbClr val="0C0C0C"/>
              </a:solidFill>
              <a:ea typeface="华文楷体" panose="02010600040101010101" charset="-122"/>
            </a:endParaRPr>
          </a:p>
          <a:p>
            <a:pPr indent="266700"/>
            <a:r>
              <a:rPr lang="en-US" altLang="zh-CN" sz="2400" b="0">
                <a:solidFill>
                  <a:srgbClr val="0C0C0C"/>
                </a:solidFill>
                <a:ea typeface="华文楷体" panose="02010600040101010101" charset="-122"/>
              </a:rPr>
              <a:t>    </a:t>
            </a:r>
            <a:r>
              <a:rPr lang="zh-CN" sz="2400" b="0" u="sng">
                <a:solidFill>
                  <a:srgbClr val="0C0C0C"/>
                </a:solidFill>
                <a:highlight>
                  <a:srgbClr val="FFFF00"/>
                </a:highlight>
                <a:ea typeface="华文楷体" panose="02010600040101010101" charset="-122"/>
              </a:rPr>
              <a:t>毗连的水田和青葱的土丘开始旋转，电线起伏地在一旁追逐，大片大片的菜花，朝着人们的面庞迎上来，跟着又退下去</a:t>
            </a:r>
            <a:r>
              <a:rPr lang="en-US" altLang="zh-CN" sz="2400">
                <a:solidFill>
                  <a:srgbClr val="0070C0"/>
                </a:solidFill>
                <a:ea typeface="华文楷体" panose="02010600040101010101" charset="-122"/>
                <a:sym typeface="+mn-ea"/>
              </a:rPr>
              <a:t>7\A</a:t>
            </a:r>
            <a:r>
              <a:rPr lang="en-US" sz="2400" b="0">
                <a:solidFill>
                  <a:srgbClr val="0C0C0C"/>
                </a:solidFill>
                <a:latin typeface="楷体" panose="02010609060101010101" charset="-122"/>
              </a:rPr>
              <a:t>……</a:t>
            </a:r>
            <a:r>
              <a:rPr lang="zh-CN" sz="2400" b="0">
                <a:solidFill>
                  <a:srgbClr val="0C0C0C"/>
                </a:solidFill>
                <a:ea typeface="华文楷体" panose="02010600040101010101" charset="-122"/>
              </a:rPr>
              <a:t>路上有人下车，也有人上车，希望不会有什么跌宕。吴老八脸上浮起一丝微笑。也不会怎么的，车还会开下去的，等看见屹立的烟囱</a:t>
            </a:r>
            <a:r>
              <a:rPr lang="en-US" sz="2400" b="0">
                <a:solidFill>
                  <a:srgbClr val="0C0C0C"/>
                </a:solidFill>
                <a:latin typeface="楷体" panose="02010609060101010101" charset="-122"/>
              </a:rPr>
              <a:t>,</a:t>
            </a:r>
            <a:r>
              <a:rPr lang="zh-CN" sz="2400" b="0">
                <a:solidFill>
                  <a:srgbClr val="0C0C0C"/>
                </a:solidFill>
                <a:ea typeface="华文楷体" panose="02010600040101010101" charset="-122"/>
              </a:rPr>
              <a:t>县城就快到了</a:t>
            </a:r>
            <a:r>
              <a:rPr lang="en-US" sz="2400" b="0">
                <a:solidFill>
                  <a:srgbClr val="0C0C0C"/>
                </a:solidFill>
                <a:latin typeface="楷体" panose="02010609060101010101" charset="-122"/>
              </a:rPr>
              <a:t>……</a:t>
            </a:r>
            <a:endParaRPr lang="zh-CN" sz="2400" b="0">
              <a:solidFill>
                <a:srgbClr val="0C0C0C"/>
              </a:solidFill>
              <a:ea typeface="宋体" pitchFamily="2" charset="-122"/>
            </a:endParaRPr>
          </a:p>
          <a:p>
            <a:pPr indent="266700"/>
            <a:r>
              <a:rPr lang="en-US" altLang="zh-CN" sz="2400" b="0">
                <a:solidFill>
                  <a:srgbClr val="0C0C0C"/>
                </a:solidFill>
                <a:ea typeface="宋体" pitchFamily="2" charset="-122"/>
              </a:rPr>
              <a:t>                                                          </a:t>
            </a:r>
            <a:r>
              <a:rPr lang="zh-CN" sz="2400" b="0">
                <a:solidFill>
                  <a:srgbClr val="0C0C0C"/>
                </a:solidFill>
                <a:latin typeface="仿宋" panose="02010609060101010101" charset="-122"/>
                <a:ea typeface="仿宋" panose="02010609060101010101" charset="-122"/>
                <a:cs typeface="仿宋" panose="02010609060101010101" charset="-122"/>
              </a:rPr>
              <a:t>（原载《人民文学》</a:t>
            </a:r>
            <a:r>
              <a:rPr lang="en-US" sz="2400" b="0">
                <a:solidFill>
                  <a:srgbClr val="0C0C0C"/>
                </a:solidFill>
                <a:latin typeface="仿宋" panose="02010609060101010101" charset="-122"/>
                <a:ea typeface="仿宋" panose="02010609060101010101" charset="-122"/>
                <a:cs typeface="仿宋" panose="02010609060101010101" charset="-122"/>
              </a:rPr>
              <a:t>1985</a:t>
            </a:r>
            <a:r>
              <a:rPr lang="zh-CN" sz="2400" b="0">
                <a:solidFill>
                  <a:srgbClr val="0C0C0C"/>
                </a:solidFill>
                <a:latin typeface="仿宋" panose="02010609060101010101" charset="-122"/>
                <a:ea typeface="仿宋" panose="02010609060101010101" charset="-122"/>
                <a:cs typeface="仿宋" panose="02010609060101010101" charset="-122"/>
              </a:rPr>
              <a:t>年第</a:t>
            </a:r>
            <a:r>
              <a:rPr lang="en-US" sz="2400" b="0">
                <a:solidFill>
                  <a:srgbClr val="0C0C0C"/>
                </a:solidFill>
                <a:latin typeface="仿宋" panose="02010609060101010101" charset="-122"/>
                <a:ea typeface="仿宋" panose="02010609060101010101" charset="-122"/>
                <a:cs typeface="仿宋" panose="02010609060101010101" charset="-122"/>
              </a:rPr>
              <a:t>8</a:t>
            </a:r>
            <a:r>
              <a:rPr lang="zh-CN" sz="2400" b="0">
                <a:solidFill>
                  <a:srgbClr val="0C0C0C"/>
                </a:solidFill>
                <a:latin typeface="仿宋" panose="02010609060101010101" charset="-122"/>
                <a:ea typeface="仿宋" panose="02010609060101010101" charset="-122"/>
                <a:cs typeface="仿宋" panose="02010609060101010101" charset="-122"/>
              </a:rPr>
              <a:t>期，有删改）</a:t>
            </a:r>
            <a:endParaRPr lang="zh-CN" altLang="en-US" sz="2400" b="0">
              <a:solidFill>
                <a:srgbClr val="0C0C0C"/>
              </a:solidFill>
              <a:latin typeface="仿宋" panose="02010609060101010101" charset="-122"/>
              <a:ea typeface="仿宋" panose="02010609060101010101" charset="-122"/>
              <a:cs typeface="仿宋" panose="02010609060101010101" charset="-122"/>
            </a:endParaRPr>
          </a:p>
        </p:txBody>
      </p:sp>
    </p:spTree>
    <p:custDataLst>
      <p:tags r:id="rId1"/>
    </p:custData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0" y="143510"/>
            <a:ext cx="12070715" cy="3784600"/>
          </a:xfrm>
          <a:prstGeom prst="rect">
            <a:avLst/>
          </a:prstGeom>
          <a:noFill/>
          <a:ln w="9525">
            <a:noFill/>
          </a:ln>
        </p:spPr>
        <p:txBody>
          <a:bodyPr wrap="square">
            <a:spAutoFit/>
          </a:bodyPr>
          <a:lstStyle/>
          <a:p>
            <a:pPr indent="0"/>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6</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．下列对本文相关内容的理解，不正确的一项是（</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A</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．退休的刘书记向吴老八拿票时不容商量，后来又出面维护好秩序，表明他在群众中很有威信。</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B</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．冯家三兄弟前后两次抬麻袋，反映他们既有着冲动、蛮横的一面，但也有着通情达理的一面。</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C</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．孟铁匠敢承包旧铁工厂并获得收益，说明他有魄力、有能力，为下文他带头解决问题做好铺垫。</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D</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．小说真实反映转型时期的社会面貌，既有过去年代遗留的不良风气，也有新政策带来的新气象。
</a:t>
            </a:r>
            <a:endParaRPr lang="zh-CN" alt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5" name="文本框 4"/>
          <p:cNvSpPr txBox="1"/>
          <p:nvPr/>
        </p:nvSpPr>
        <p:spPr>
          <a:xfrm>
            <a:off x="66675" y="4476115"/>
            <a:ext cx="12004040" cy="1814830"/>
          </a:xfrm>
          <a:prstGeom prst="rect">
            <a:avLst/>
          </a:prstGeom>
          <a:noFill/>
        </p:spPr>
        <p:txBody>
          <a:bodyPr wrap="square" rtlCol="0">
            <a:spAutoFit/>
          </a:bodyPr>
          <a:lstStyle/>
          <a:p>
            <a:r>
              <a:rPr lang="zh-CN" sz="2800" b="1">
                <a:solidFill>
                  <a:srgbClr val="7030A0"/>
                </a:solidFill>
                <a:latin typeface="华康隶书体W7" panose="03000709000000000000" charset="-122"/>
                <a:ea typeface="华康隶书体W7" panose="03000709000000000000" charset="-122"/>
              </a:rPr>
              <a:t>A(</a:t>
            </a:r>
            <a:r>
              <a:rPr lang="zh-CN" sz="2800" b="1">
                <a:solidFill>
                  <a:srgbClr val="FF0000"/>
                </a:solidFill>
                <a:latin typeface="华文楷体" panose="02010600040101010101" charset="-122"/>
                <a:ea typeface="华文楷体" panose="02010600040101010101" charset="-122"/>
                <a:cs typeface="华文楷体" panose="02010600040101010101" charset="-122"/>
              </a:rPr>
              <a:t>“</a:t>
            </a:r>
            <a:r>
              <a:rPr lang="zh-CN" sz="2800">
                <a:solidFill>
                  <a:srgbClr val="FF0000"/>
                </a:solidFill>
                <a:latin typeface="华文楷体" panose="02010600040101010101" charset="-122"/>
                <a:ea typeface="华文楷体" panose="02010600040101010101" charset="-122"/>
                <a:cs typeface="华文楷体" panose="02010600040101010101" charset="-122"/>
                <a:sym typeface="+mn-ea"/>
              </a:rPr>
              <a:t>表明他在群众中很有威信”错，拿票不容商量，体现的是刘书记自以为高人一等的恶劣作风，后来出面维持秩序，是在孟铁匠和冯有富带领群众即将解决麻袋问题的时候站出来维持秩序，体现的是刘书记见风使舵的做派，而不是很有威信的体现。</a:t>
            </a:r>
            <a:r>
              <a:rPr lang="zh-CN" sz="2000">
                <a:solidFill>
                  <a:srgbClr val="7030A0"/>
                </a:solidFill>
                <a:latin typeface="华康隶书体W7" panose="03000709000000000000" charset="-122"/>
                <a:ea typeface="华康隶书体W7" panose="03000709000000000000" charset="-122"/>
              </a:rPr>
              <a:t>)</a:t>
            </a:r>
            <a:endParaRPr lang="zh-CN" sz="2000">
              <a:solidFill>
                <a:srgbClr val="7030A0"/>
              </a:solidFill>
              <a:latin typeface="华康隶书体W7" panose="03000709000000000000" charset="-122"/>
              <a:ea typeface="华康隶书体W7" panose="03000709000000000000" charset="-122"/>
            </a:endParaRPr>
          </a:p>
        </p:txBody>
      </p:sp>
    </p:spTree>
    <p:custDataLst>
      <p:tags r:id="rId1"/>
    </p:custData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0325" y="635"/>
            <a:ext cx="12028805" cy="4100195"/>
          </a:xfrm>
          <a:prstGeom prst="rect">
            <a:avLst/>
          </a:prstGeom>
          <a:noFill/>
          <a:ln w="9525">
            <a:noFill/>
          </a:ln>
        </p:spPr>
        <p:txBody>
          <a:bodyPr wrap="square">
            <a:noAutofit/>
          </a:bodyPr>
          <a:lstStyle/>
          <a:p>
            <a:pPr indent="0"/>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7</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．下列对本文艺术特点的分析鉴赏，说法不正确的一项是（</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B</a:t>
            </a:r>
            <a:endParaRPr lang="en-US" sz="2400" b="0">
              <a:solidFill>
                <a:srgbClr val="0C0C0C"/>
              </a:solidFill>
              <a:latin typeface="Times New Roman" panose="02020603050405020304" charset="0"/>
              <a:ea typeface="宋体" pitchFamily="2"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A</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．小说配合人物的活动，不时穿插对乡野风光的描写，既能增添田园的气息，又能舒缓叙事的节奏。</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B</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．“一夫当关便万夫莫开”“天下英雄唯有使君与操”等句子化用古代诗文，意在营造古朴典雅的诗意美。</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C</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．小说两次写到田野里拖着长音的牛叫，与情节发展相呼应，又带有诙谐意味，增添了小说的趣味性。</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D</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．小说既表现同一人物在不同年代的心态，也描写不同人物在同一场景中的表现，丰富了形象，深化了主题。
</a:t>
            </a:r>
            <a:endParaRPr lang="zh-CN" alt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5" name="文本框 4"/>
          <p:cNvSpPr txBox="1"/>
          <p:nvPr/>
        </p:nvSpPr>
        <p:spPr>
          <a:xfrm>
            <a:off x="60325" y="3519170"/>
            <a:ext cx="12028805" cy="2676525"/>
          </a:xfrm>
          <a:prstGeom prst="rect">
            <a:avLst/>
          </a:prstGeom>
          <a:noFill/>
        </p:spPr>
        <p:txBody>
          <a:bodyPr wrap="square" rtlCol="0">
            <a:spAutoFit/>
          </a:bodyPr>
          <a:lstStyle/>
          <a:p>
            <a:r>
              <a:rPr lang="zh-CN" sz="2800">
                <a:solidFill>
                  <a:srgbClr val="FF0000"/>
                </a:solidFill>
                <a:latin typeface="华文楷体" panose="02010600040101010101" charset="-122"/>
                <a:ea typeface="华文楷体" panose="02010600040101010101" charset="-122"/>
                <a:cs typeface="华文楷体" panose="02010600040101010101" charset="-122"/>
              </a:rPr>
              <a:t>B(“</a:t>
            </a:r>
            <a:r>
              <a:rPr lang="zh-CN" sz="2800">
                <a:solidFill>
                  <a:srgbClr val="FF0000"/>
                </a:solidFill>
                <a:latin typeface="华文楷体" panose="02010600040101010101" charset="-122"/>
                <a:ea typeface="华文楷体" panose="02010600040101010101" charset="-122"/>
                <a:cs typeface="华文楷体" panose="02010600040101010101" charset="-122"/>
                <a:sym typeface="+mn-ea"/>
              </a:rPr>
              <a:t>意在营造古朴典雅的诗意美”错，化用古代诗文，目的在于暗示当时的环境与古代的相似之处。如“一夫当关便万夫莫开”</a:t>
            </a:r>
            <a:r>
              <a:rPr lang="zh-CN" sz="2800">
                <a:solidFill>
                  <a:srgbClr val="FF0000"/>
                </a:solidFill>
                <a:latin typeface="华文楷体" panose="02010600040101010101" charset="-122"/>
                <a:ea typeface="华文楷体" panose="02010600040101010101" charset="-122"/>
                <a:cs typeface="华文楷体" panose="02010600040101010101" charset="-122"/>
              </a:rPr>
              <a:t>显然化用了李白的著名诗《 蜀道难》的典故</a:t>
            </a:r>
            <a:r>
              <a:rPr lang="zh-CN" sz="2800">
                <a:solidFill>
                  <a:srgbClr val="FF0000"/>
                </a:solidFill>
                <a:latin typeface="华文楷体" panose="02010600040101010101" charset="-122"/>
                <a:ea typeface="华文楷体" panose="02010600040101010101" charset="-122"/>
                <a:cs typeface="华文楷体" panose="02010600040101010101" charset="-122"/>
                <a:sym typeface="+mn-ea"/>
              </a:rPr>
              <a:t>，</a:t>
            </a:r>
            <a:r>
              <a:rPr lang="zh-CN" sz="2800">
                <a:solidFill>
                  <a:srgbClr val="FF0000"/>
                </a:solidFill>
                <a:latin typeface="华文楷体" panose="02010600040101010101" charset="-122"/>
                <a:ea typeface="华文楷体" panose="02010600040101010101" charset="-122"/>
                <a:cs typeface="华文楷体" panose="02010600040101010101" charset="-122"/>
              </a:rPr>
              <a:t>李白正从蜀道 之 险象环生而暗示 出对国家大事的忧虑， </a:t>
            </a:r>
            <a:r>
              <a:rPr lang="zh-CN" sz="28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rPr>
              <a:t>表现出太平盛世中潜着的危机</a:t>
            </a:r>
            <a:r>
              <a:rPr lang="zh-CN" sz="2800">
                <a:solidFill>
                  <a:srgbClr val="FF0000"/>
                </a:solidFill>
                <a:latin typeface="华文楷体" panose="02010600040101010101" charset="-122"/>
                <a:ea typeface="华文楷体" panose="02010600040101010101" charset="-122"/>
                <a:cs typeface="华文楷体" panose="02010600040101010101" charset="-122"/>
              </a:rPr>
              <a:t>。</a:t>
            </a:r>
            <a:r>
              <a:rPr lang="zh-CN" sz="2800">
                <a:solidFill>
                  <a:srgbClr val="FF0000"/>
                </a:solidFill>
                <a:latin typeface="华文楷体" panose="02010600040101010101" charset="-122"/>
                <a:ea typeface="华文楷体" panose="02010600040101010101" charset="-122"/>
                <a:cs typeface="华文楷体" panose="02010600040101010101" charset="-122"/>
                <a:sym typeface="+mn-ea"/>
              </a:rPr>
              <a:t>“天下英雄唯有使君与操”</a:t>
            </a:r>
            <a:r>
              <a:rPr lang="zh-CN" sz="2800">
                <a:solidFill>
                  <a:srgbClr val="FF0000"/>
                </a:solidFill>
                <a:latin typeface="华文楷体" panose="02010600040101010101" charset="-122"/>
                <a:ea typeface="华文楷体" panose="02010600040101010101" charset="-122"/>
                <a:cs typeface="华文楷体" panose="02010600040101010101" charset="-122"/>
              </a:rPr>
              <a:t> ，化用《三国演义》中的语句，</a:t>
            </a:r>
            <a:r>
              <a:rPr lang="zh-CN" sz="2800" b="1">
                <a:gradFill>
                  <a:gsLst>
                    <a:gs pos="0">
                      <a:srgbClr val="007BD3"/>
                    </a:gs>
                    <a:gs pos="100000">
                      <a:srgbClr val="034373"/>
                    </a:gs>
                  </a:gsLst>
                  <a:lin scaled="0"/>
                </a:gradFill>
                <a:latin typeface="华文楷体" panose="02010600040101010101" charset="-122"/>
                <a:ea typeface="华文楷体" panose="02010600040101010101" charset="-122"/>
                <a:cs typeface="华文楷体" panose="02010600040101010101" charset="-122"/>
              </a:rPr>
              <a:t>暗示社会转型时期，需要有正真的英雄站出来，带领前进</a:t>
            </a:r>
            <a:r>
              <a:rPr lang="zh-CN" sz="2800">
                <a:solidFill>
                  <a:srgbClr val="FF0000"/>
                </a:solidFill>
                <a:latin typeface="华文楷体" panose="02010600040101010101" charset="-122"/>
                <a:ea typeface="华文楷体" panose="02010600040101010101" charset="-122"/>
                <a:cs typeface="华文楷体" panose="02010600040101010101" charset="-122"/>
              </a:rPr>
              <a:t>。作家化用了这样的诗句，正表明了生活景象与社会大事之间的联系)</a:t>
            </a:r>
            <a:endParaRPr lang="zh-CN" sz="2800">
              <a:solidFill>
                <a:srgbClr val="FF0000"/>
              </a:solidFill>
              <a:latin typeface="华文楷体" panose="02010600040101010101" charset="-122"/>
              <a:ea typeface="华文楷体" panose="02010600040101010101" charset="-122"/>
              <a:cs typeface="华文楷体" panose="02010600040101010101" charset="-122"/>
            </a:endParaRPr>
          </a:p>
        </p:txBody>
      </p:sp>
      <p:sp>
        <p:nvSpPr>
          <p:cNvPr id="2" name="文本框 1"/>
          <p:cNvSpPr txBox="1"/>
          <p:nvPr/>
        </p:nvSpPr>
        <p:spPr>
          <a:xfrm>
            <a:off x="8283575" y="6548755"/>
            <a:ext cx="4064000" cy="368300"/>
          </a:xfrm>
          <a:prstGeom prst="rect">
            <a:avLst/>
          </a:prstGeom>
          <a:noFill/>
        </p:spPr>
        <p:txBody>
          <a:bodyPr wrap="square" rtlCol="0">
            <a:spAutoFit/>
          </a:bodyPr>
          <a:p>
            <a:endParaRPr lang="zh-CN" altLang="en-US"/>
          </a:p>
        </p:txBody>
      </p:sp>
    </p:spTree>
    <p:custDataLst>
      <p:tags r:id="rId1"/>
    </p:custData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35" y="199390"/>
            <a:ext cx="12108180" cy="835660"/>
          </a:xfrm>
          <a:prstGeom prst="rect">
            <a:avLst/>
          </a:prstGeom>
          <a:noFill/>
          <a:ln w="9525">
            <a:noFill/>
          </a:ln>
        </p:spPr>
        <p:txBody>
          <a:bodyPr wrap="square">
            <a:noAutofit/>
          </a:bodyPr>
          <a:lstStyle/>
          <a:p>
            <a:pPr indent="0">
              <a:buNone/>
            </a:pP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 8</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．小说在写</a:t>
            </a:r>
            <a:r>
              <a:rPr lang="zh-CN" sz="2400" b="0">
                <a:solidFill>
                  <a:srgbClr val="0C0C0C"/>
                </a:solidFill>
                <a:highlight>
                  <a:srgbClr val="00FF00"/>
                </a:highlight>
                <a:latin typeface="方正大标宋简体" panose="02010601030101010101" charset="-122"/>
                <a:ea typeface="方正大标宋简体" panose="02010601030101010101" charset="-122"/>
                <a:cs typeface="方正大标宋简体" panose="02010601030101010101" charset="-122"/>
              </a:rPr>
              <a:t>争着上车</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和</a:t>
            </a:r>
            <a:r>
              <a:rPr lang="zh-CN" sz="2400" b="0">
                <a:solidFill>
                  <a:srgbClr val="0C0C0C"/>
                </a:solidFill>
                <a:highlight>
                  <a:srgbClr val="00FF00"/>
                </a:highlight>
                <a:latin typeface="方正大标宋简体" panose="02010601030101010101" charset="-122"/>
                <a:ea typeface="方正大标宋简体" panose="02010601030101010101" charset="-122"/>
                <a:cs typeface="方正大标宋简体" panose="02010601030101010101" charset="-122"/>
              </a:rPr>
              <a:t>等待车来</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这</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两个场景</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时，两次打乱了</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情节的先后顺序</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，这样叙述带来了怎样的</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文学效果</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？请结合小说相关部分简要分析。（</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6</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endParaRPr lang="en-US" b="0">
              <a:solidFill>
                <a:srgbClr val="0C0C0C"/>
              </a:solidFill>
              <a:latin typeface="Times New Roman" panose="02020603050405020304" charset="0"/>
              <a:ea typeface="宋体" pitchFamily="2" charset="-122"/>
            </a:endParaRPr>
          </a:p>
          <a:p>
            <a:endParaRPr lang="zh-CN" altLang="en-US" b="0">
              <a:solidFill>
                <a:srgbClr val="0C0C0C"/>
              </a:solidFill>
              <a:ea typeface="宋体" pitchFamily="2" charset="-122"/>
            </a:endParaRPr>
          </a:p>
        </p:txBody>
      </p:sp>
      <p:sp>
        <p:nvSpPr>
          <p:cNvPr id="4" name="文本框 3"/>
          <p:cNvSpPr txBox="1"/>
          <p:nvPr/>
        </p:nvSpPr>
        <p:spPr>
          <a:xfrm>
            <a:off x="635" y="4140835"/>
            <a:ext cx="12192000" cy="1814830"/>
          </a:xfrm>
          <a:prstGeom prst="rect">
            <a:avLst/>
          </a:prstGeom>
          <a:noFill/>
          <a:ln w="9525">
            <a:noFill/>
          </a:ln>
        </p:spPr>
        <p:txBody>
          <a:bodyPr wrap="square">
            <a:spAutoFit/>
          </a:bodyPr>
          <a:lstStyle/>
          <a:p>
            <a:pPr indent="0">
              <a:buNone/>
            </a:pPr>
            <a:r>
              <a:rPr lang="en-US" sz="2800" b="1">
                <a:solidFill>
                  <a:srgbClr val="FF0000"/>
                </a:solidFill>
                <a:latin typeface="华文楷体" panose="02010600040101010101" charset="-122"/>
                <a:ea typeface="华文楷体" panose="02010600040101010101" charset="-122"/>
                <a:cs typeface="华康隶书体W7" panose="03000709000000000000" charset="-122"/>
              </a:rPr>
              <a:t>①</a:t>
            </a:r>
            <a:r>
              <a:rPr lang="zh-CN" sz="2800" b="1">
                <a:solidFill>
                  <a:srgbClr val="FF0000"/>
                </a:solidFill>
                <a:latin typeface="华文楷体" panose="02010600040101010101" charset="-122"/>
                <a:ea typeface="华文楷体" panose="02010600040101010101" charset="-122"/>
                <a:cs typeface="华康隶书体W7" panose="03000709000000000000" charset="-122"/>
              </a:rPr>
              <a:t>小说先写人们争上车的混乱，接着交代之前引发混乱的缘由。这样写为故事设置悬念，营造出紧张气氛，能激起读者阅读的兴趣。</a:t>
            </a:r>
            <a:endParaRPr lang="zh-CN" sz="2800" b="1">
              <a:solidFill>
                <a:srgbClr val="FF0000"/>
              </a:solidFill>
              <a:latin typeface="华文楷体" panose="02010600040101010101" charset="-122"/>
              <a:ea typeface="华文楷体" panose="02010600040101010101" charset="-122"/>
              <a:cs typeface="华康隶书体W7" panose="03000709000000000000" charset="-122"/>
            </a:endParaRPr>
          </a:p>
          <a:p>
            <a:pPr indent="0">
              <a:buNone/>
            </a:pPr>
            <a:r>
              <a:rPr lang="en-US" sz="2800" b="1">
                <a:solidFill>
                  <a:srgbClr val="FF0000"/>
                </a:solidFill>
                <a:latin typeface="华文楷体" panose="02010600040101010101" charset="-122"/>
                <a:ea typeface="华文楷体" panose="02010600040101010101" charset="-122"/>
                <a:cs typeface="华康隶书体W7" panose="03000709000000000000" charset="-122"/>
              </a:rPr>
              <a:t>②</a:t>
            </a:r>
            <a:r>
              <a:rPr lang="zh-CN" sz="2800" b="1">
                <a:solidFill>
                  <a:srgbClr val="FF0000"/>
                </a:solidFill>
                <a:latin typeface="华文楷体" panose="02010600040101010101" charset="-122"/>
                <a:ea typeface="华文楷体" panose="02010600040101010101" charset="-122"/>
                <a:cs typeface="华康隶书体W7" panose="03000709000000000000" charset="-122"/>
              </a:rPr>
              <a:t>小说先写人们在沮丧中相持等待，转而写之前人们怀着期盼的心情等车来的情景。这样写使小说的叙事有了波澜，也为后文人们行动的转变做好铺垫。</a:t>
            </a:r>
            <a:endParaRPr lang="zh-CN" altLang="en-US" sz="2800" b="1">
              <a:solidFill>
                <a:srgbClr val="FF0000"/>
              </a:solidFill>
              <a:latin typeface="华文楷体" panose="02010600040101010101" charset="-122"/>
              <a:ea typeface="华文楷体" panose="02010600040101010101" charset="-122"/>
              <a:cs typeface="华康隶书体W7" panose="03000709000000000000" charset="-122"/>
            </a:endParaRPr>
          </a:p>
        </p:txBody>
      </p:sp>
      <p:pic>
        <p:nvPicPr>
          <p:cNvPr id="5" name="图片 4"/>
          <p:cNvPicPr>
            <a:picLocks noChangeAspect="1"/>
          </p:cNvPicPr>
          <p:nvPr>
            <p:custDataLst>
              <p:tags r:id="rId1"/>
            </p:custDataLst>
          </p:nvPr>
        </p:nvPicPr>
        <p:blipFill>
          <a:blip r:embed="rId2"/>
          <a:stretch>
            <a:fillRect/>
          </a:stretch>
        </p:blipFill>
        <p:spPr>
          <a:xfrm>
            <a:off x="240030" y="1198880"/>
            <a:ext cx="11713845" cy="2503170"/>
          </a:xfrm>
          <a:prstGeom prst="rect">
            <a:avLst/>
          </a:prstGeom>
        </p:spPr>
      </p:pic>
    </p:spTree>
    <p:custDataLst>
      <p:tags r:id="rId3"/>
    </p:custData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1595" y="405765"/>
            <a:ext cx="12130405" cy="1158240"/>
          </a:xfrm>
          <a:prstGeom prst="rect">
            <a:avLst/>
          </a:prstGeom>
          <a:noFill/>
        </p:spPr>
        <p:txBody>
          <a:bodyPr wrap="square" rtlCol="0" anchor="t">
            <a:spAutoFit/>
          </a:bodyPr>
          <a:lstStyle/>
          <a:p>
            <a:pPr indent="0" fontAlgn="auto">
              <a:lnSpc>
                <a:spcPts val="4160"/>
              </a:lnSpc>
              <a:buNone/>
            </a:pPr>
            <a:r>
              <a:rPr lang="en-US" sz="2800">
                <a:solidFill>
                  <a:srgbClr val="0C0C0C"/>
                </a:solidFill>
                <a:latin typeface="+mj-ea"/>
                <a:ea typeface="+mj-ea"/>
                <a:cs typeface="+mj-ea"/>
                <a:sym typeface="+mn-ea"/>
              </a:rPr>
              <a:t>9</a:t>
            </a:r>
            <a:r>
              <a:rPr lang="zh-CN" sz="2800">
                <a:solidFill>
                  <a:srgbClr val="0C0C0C"/>
                </a:solidFill>
                <a:latin typeface="+mj-ea"/>
                <a:ea typeface="+mj-ea"/>
                <a:cs typeface="+mj-ea"/>
                <a:sym typeface="+mn-ea"/>
              </a:rPr>
              <a:t>．小说中长途客车开始</a:t>
            </a:r>
            <a:r>
              <a:rPr lang="zh-CN" sz="2800">
                <a:solidFill>
                  <a:srgbClr val="0C0C0C"/>
                </a:solidFill>
                <a:highlight>
                  <a:srgbClr val="00FF00"/>
                </a:highlight>
                <a:latin typeface="+mj-ea"/>
                <a:ea typeface="+mj-ea"/>
                <a:cs typeface="+mj-ea"/>
                <a:sym typeface="+mn-ea"/>
              </a:rPr>
              <a:t>遍体鳞伤</a:t>
            </a:r>
            <a:r>
              <a:rPr lang="zh-CN" sz="2800">
                <a:solidFill>
                  <a:srgbClr val="0C0C0C"/>
                </a:solidFill>
                <a:latin typeface="+mj-ea"/>
                <a:ea typeface="+mj-ea"/>
                <a:cs typeface="+mj-ea"/>
                <a:sym typeface="+mn-ea"/>
              </a:rPr>
              <a:t>，</a:t>
            </a:r>
            <a:r>
              <a:rPr lang="zh-CN" sz="2800">
                <a:solidFill>
                  <a:srgbClr val="0C0C0C"/>
                </a:solidFill>
                <a:highlight>
                  <a:srgbClr val="00FF00"/>
                </a:highlight>
                <a:latin typeface="+mj-ea"/>
                <a:ea typeface="+mj-ea"/>
                <a:cs typeface="+mj-ea"/>
                <a:sym typeface="+mn-ea"/>
              </a:rPr>
              <a:t>混乱不堪</a:t>
            </a:r>
            <a:r>
              <a:rPr lang="zh-CN" sz="2800">
                <a:solidFill>
                  <a:srgbClr val="0C0C0C"/>
                </a:solidFill>
                <a:latin typeface="+mj-ea"/>
                <a:ea typeface="+mj-ea"/>
                <a:cs typeface="+mj-ea"/>
                <a:sym typeface="+mn-ea"/>
              </a:rPr>
              <a:t>，后来</a:t>
            </a:r>
            <a:r>
              <a:rPr lang="zh-CN" sz="2800">
                <a:solidFill>
                  <a:srgbClr val="0C0C0C"/>
                </a:solidFill>
                <a:highlight>
                  <a:srgbClr val="00FF00"/>
                </a:highlight>
                <a:latin typeface="+mj-ea"/>
                <a:ea typeface="+mj-ea"/>
                <a:cs typeface="+mj-ea"/>
                <a:sym typeface="+mn-ea"/>
              </a:rPr>
              <a:t>秩序井然</a:t>
            </a:r>
            <a:r>
              <a:rPr lang="zh-CN" sz="2800">
                <a:solidFill>
                  <a:srgbClr val="0C0C0C"/>
                </a:solidFill>
                <a:latin typeface="+mj-ea"/>
                <a:ea typeface="+mj-ea"/>
                <a:cs typeface="+mj-ea"/>
                <a:sym typeface="+mn-ea"/>
              </a:rPr>
              <a:t>，最终成功远行，这具有</a:t>
            </a:r>
            <a:r>
              <a:rPr lang="zh-CN" sz="2800">
                <a:solidFill>
                  <a:srgbClr val="0C0C0C"/>
                </a:solidFill>
                <a:highlight>
                  <a:srgbClr val="FFFF00"/>
                </a:highlight>
                <a:latin typeface="+mj-ea"/>
                <a:ea typeface="+mj-ea"/>
                <a:cs typeface="+mj-ea"/>
                <a:sym typeface="+mn-ea"/>
              </a:rPr>
              <a:t>象征意味</a:t>
            </a:r>
            <a:r>
              <a:rPr lang="zh-CN" sz="2800">
                <a:solidFill>
                  <a:srgbClr val="0C0C0C"/>
                </a:solidFill>
                <a:latin typeface="+mj-ea"/>
                <a:ea typeface="+mj-ea"/>
                <a:cs typeface="+mj-ea"/>
                <a:sym typeface="+mn-ea"/>
              </a:rPr>
              <a:t>。请谈谈你的理解。（</a:t>
            </a:r>
            <a:r>
              <a:rPr lang="en-US" sz="2800">
                <a:solidFill>
                  <a:srgbClr val="0C0C0C"/>
                </a:solidFill>
                <a:latin typeface="+mj-ea"/>
                <a:ea typeface="+mj-ea"/>
                <a:cs typeface="+mj-ea"/>
                <a:sym typeface="+mn-ea"/>
              </a:rPr>
              <a:t>6</a:t>
            </a:r>
            <a:r>
              <a:rPr lang="zh-CN" sz="2800">
                <a:solidFill>
                  <a:srgbClr val="0C0C0C"/>
                </a:solidFill>
                <a:latin typeface="+mj-ea"/>
                <a:ea typeface="+mj-ea"/>
                <a:cs typeface="+mj-ea"/>
                <a:sym typeface="+mn-ea"/>
              </a:rPr>
              <a:t>分）</a:t>
            </a:r>
            <a:endParaRPr lang="zh-CN" altLang="en-US" sz="2800">
              <a:solidFill>
                <a:srgbClr val="0C0C0C"/>
              </a:solidFill>
              <a:latin typeface="+mj-ea"/>
              <a:ea typeface="+mj-ea"/>
              <a:cs typeface="+mj-ea"/>
              <a:sym typeface="+mn-ea"/>
            </a:endParaRPr>
          </a:p>
        </p:txBody>
      </p:sp>
      <p:sp>
        <p:nvSpPr>
          <p:cNvPr id="100" name="文本框 99"/>
          <p:cNvSpPr txBox="1"/>
          <p:nvPr/>
        </p:nvSpPr>
        <p:spPr>
          <a:xfrm>
            <a:off x="172085" y="1802765"/>
            <a:ext cx="12019915" cy="4831080"/>
          </a:xfrm>
          <a:prstGeom prst="rect">
            <a:avLst/>
          </a:prstGeom>
          <a:noFill/>
          <a:ln w="9525">
            <a:noFill/>
          </a:ln>
        </p:spPr>
        <p:txBody>
          <a:bodyPr wrap="square">
            <a:spAutoFit/>
          </a:bodyPr>
          <a:lstStyle/>
          <a:p>
            <a:pPr marL="200025" indent="-200025"/>
            <a:r>
              <a:rPr lang="en-US" sz="2800" b="1">
                <a:solidFill>
                  <a:srgbClr val="0C0C0C"/>
                </a:solidFill>
                <a:highlight>
                  <a:srgbClr val="FFFF00"/>
                </a:highlight>
                <a:latin typeface="楷体" charset="0"/>
                <a:ea typeface="楷体" charset="0"/>
                <a:cs typeface="楷体" charset="0"/>
              </a:rPr>
              <a:t> </a:t>
            </a:r>
            <a:r>
              <a:rPr lang="zh-CN" altLang="en-US" sz="2800" b="1">
                <a:solidFill>
                  <a:srgbClr val="0C0C0C"/>
                </a:solidFill>
                <a:highlight>
                  <a:srgbClr val="FFFF00"/>
                </a:highlight>
                <a:latin typeface="楷体" charset="0"/>
                <a:ea typeface="楷体" charset="0"/>
                <a:cs typeface="楷体" charset="0"/>
              </a:rPr>
              <a:t>远行象征什么？</a:t>
            </a:r>
            <a:endParaRPr lang="zh-CN" altLang="en-US" sz="2800" b="1">
              <a:solidFill>
                <a:srgbClr val="0C0C0C"/>
              </a:solidFill>
              <a:highlight>
                <a:srgbClr val="FFFF00"/>
              </a:highlight>
              <a:latin typeface="楷体" charset="0"/>
              <a:ea typeface="楷体" charset="0"/>
              <a:cs typeface="楷体" charset="0"/>
            </a:endParaRPr>
          </a:p>
          <a:p>
            <a:pPr marL="200025" indent="-200025"/>
            <a:r>
              <a:rPr lang="zh-CN" altLang="en-US" sz="2800" b="1">
                <a:solidFill>
                  <a:srgbClr val="0C0C0C"/>
                </a:solidFill>
                <a:highlight>
                  <a:srgbClr val="FFFF00"/>
                </a:highlight>
                <a:latin typeface="楷体" charset="0"/>
                <a:ea typeface="楷体" charset="0"/>
                <a:cs typeface="楷体" charset="0"/>
                <a:sym typeface="+mn-ea"/>
              </a:rPr>
              <a:t>客车呢？—</a:t>
            </a:r>
            <a:r>
              <a:rPr lang="zh-CN" altLang="en-US" sz="2800" b="1">
                <a:solidFill>
                  <a:srgbClr val="0C0C0C"/>
                </a:solidFill>
                <a:latin typeface="楷体" charset="0"/>
                <a:ea typeface="楷体" charset="0"/>
                <a:cs typeface="楷体" charset="0"/>
                <a:sym typeface="+mn-ea"/>
              </a:rPr>
              <a:t>—</a:t>
            </a:r>
            <a:r>
              <a:rPr lang="zh-CN" altLang="en-US" sz="2800" b="1">
                <a:solidFill>
                  <a:srgbClr val="0C0C0C"/>
                </a:solidFill>
                <a:latin typeface="楷体" charset="0"/>
                <a:ea typeface="楷体" charset="0"/>
                <a:cs typeface="楷体" charset="0"/>
              </a:rPr>
              <a:t>客车是连接旧生活与新世界的媒介，具有象征意义。</a:t>
            </a:r>
            <a:endParaRPr lang="zh-CN" altLang="en-US" sz="2800" b="1">
              <a:solidFill>
                <a:srgbClr val="0C0C0C"/>
              </a:solidFill>
              <a:latin typeface="楷体" charset="0"/>
              <a:ea typeface="楷体" charset="0"/>
              <a:cs typeface="楷体" charset="0"/>
            </a:endParaRPr>
          </a:p>
          <a:p>
            <a:pPr marL="200025" indent="-200025"/>
            <a:r>
              <a:rPr lang="zh-CN" altLang="en-US" sz="2800" b="1">
                <a:solidFill>
                  <a:srgbClr val="0C0C0C"/>
                </a:solidFill>
                <a:highlight>
                  <a:srgbClr val="FFFF00"/>
                </a:highlight>
                <a:latin typeface="楷体" charset="0"/>
                <a:ea typeface="楷体" charset="0"/>
                <a:cs typeface="楷体" charset="0"/>
              </a:rPr>
              <a:t>乘车远行的变化—</a:t>
            </a:r>
            <a:r>
              <a:rPr lang="zh-CN" altLang="en-US" sz="2800" b="1">
                <a:solidFill>
                  <a:srgbClr val="0C0C0C"/>
                </a:solidFill>
                <a:latin typeface="楷体" charset="0"/>
                <a:ea typeface="楷体" charset="0"/>
                <a:cs typeface="楷体" charset="0"/>
              </a:rPr>
              <a:t>—反应人们在变革时期的变化，以小见大。</a:t>
            </a:r>
            <a:endParaRPr lang="en-US" sz="2800" b="1">
              <a:solidFill>
                <a:srgbClr val="0C0C0C"/>
              </a:solidFill>
              <a:latin typeface="楷体" charset="0"/>
              <a:ea typeface="楷体" charset="0"/>
              <a:cs typeface="楷体" charset="0"/>
            </a:endParaRPr>
          </a:p>
          <a:p>
            <a:pPr marL="200025" indent="-200025"/>
            <a:r>
              <a:rPr lang="en-US" sz="2800" b="1">
                <a:solidFill>
                  <a:srgbClr val="FF0000"/>
                </a:solidFill>
                <a:latin typeface="楷体" charset="0"/>
                <a:ea typeface="楷体" charset="0"/>
                <a:cs typeface="楷体" charset="0"/>
              </a:rPr>
              <a:t>①</a:t>
            </a:r>
            <a:r>
              <a:rPr lang="zh-CN" sz="2800" b="1">
                <a:solidFill>
                  <a:srgbClr val="FF0000"/>
                </a:solidFill>
                <a:latin typeface="楷体" charset="0"/>
                <a:ea typeface="楷体" charset="0"/>
                <a:cs typeface="楷体" charset="0"/>
              </a:rPr>
              <a:t>客车遍体鳞伤，象征着过去年代留下许多创伤和痛苦；客车混乱不堪，象征时代变革引起种种矛盾和冲突。</a:t>
            </a:r>
            <a:endParaRPr lang="zh-CN" sz="2800" b="1">
              <a:solidFill>
                <a:srgbClr val="FF0000"/>
              </a:solidFill>
              <a:latin typeface="楷体" charset="0"/>
              <a:ea typeface="楷体" charset="0"/>
              <a:cs typeface="楷体" charset="0"/>
            </a:endParaRPr>
          </a:p>
          <a:p>
            <a:pPr marL="200025" indent="-200025"/>
            <a:r>
              <a:rPr lang="zh-CN" sz="2800" b="1">
                <a:solidFill>
                  <a:schemeClr val="tx1"/>
                </a:solidFill>
                <a:latin typeface="楷体" charset="0"/>
                <a:ea typeface="楷体" charset="0"/>
                <a:cs typeface="楷体" charset="0"/>
              </a:rPr>
              <a:t>混乱必然难以前行，有序才可通途，带头改变陋习，引领车上的人相互帮助、协调共进，预示变革的力量和集体的向心力。</a:t>
            </a:r>
            <a:endParaRPr lang="zh-CN" sz="2800" b="1">
              <a:solidFill>
                <a:schemeClr val="tx1"/>
              </a:solidFill>
              <a:latin typeface="楷体" charset="0"/>
              <a:ea typeface="楷体" charset="0"/>
              <a:cs typeface="楷体" charset="0"/>
            </a:endParaRPr>
          </a:p>
          <a:p>
            <a:pPr marL="200025" indent="-200025"/>
            <a:r>
              <a:rPr lang="zh-CN" sz="2800" b="1">
                <a:solidFill>
                  <a:srgbClr val="FF0000"/>
                </a:solidFill>
                <a:latin typeface="楷体" charset="0"/>
                <a:ea typeface="楷体" charset="0"/>
                <a:cs typeface="楷体" charset="0"/>
              </a:rPr>
              <a:t> ②客车变得秩序井然，象征人们有着共同的期待，能够达成共识，合力解决变革中出现的问题。</a:t>
            </a:r>
            <a:endParaRPr lang="zh-CN" sz="2800" b="1">
              <a:solidFill>
                <a:srgbClr val="FF0000"/>
              </a:solidFill>
              <a:latin typeface="楷体" charset="0"/>
              <a:ea typeface="楷体" charset="0"/>
              <a:cs typeface="楷体" charset="0"/>
            </a:endParaRPr>
          </a:p>
          <a:p>
            <a:pPr marL="200025" indent="-200025"/>
            <a:r>
              <a:rPr lang="zh-CN" sz="2800" b="1">
                <a:solidFill>
                  <a:srgbClr val="FF0000"/>
                </a:solidFill>
                <a:latin typeface="楷体" charset="0"/>
                <a:ea typeface="楷体" charset="0"/>
                <a:cs typeface="楷体" charset="0"/>
              </a:rPr>
              <a:t> ③客车成功远行，象征在经历波折之后，社会将继续向前发展，人们将集体奔向美好的新生活。</a:t>
            </a:r>
            <a:endParaRPr lang="zh-CN" altLang="en-US" sz="2800" b="1">
              <a:solidFill>
                <a:srgbClr val="FF0000"/>
              </a:solidFill>
              <a:latin typeface="楷体" charset="0"/>
              <a:ea typeface="楷体" charset="0"/>
              <a:cs typeface="楷体" charset="0"/>
            </a:endParaRPr>
          </a:p>
        </p:txBody>
      </p:sp>
    </p:spTree>
    <p:custDataLst>
      <p:tags r:id="rId1"/>
    </p:custData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custDataLst>
              <p:tags r:id="rId1"/>
            </p:custDataLst>
          </p:nvPr>
        </p:nvPicPr>
        <p:blipFill>
          <a:blip r:embed="rId2"/>
          <a:stretch>
            <a:fillRect/>
          </a:stretch>
        </p:blipFill>
        <p:spPr>
          <a:xfrm flipH="1">
            <a:off x="0" y="0"/>
            <a:ext cx="6095999" cy="6858000"/>
          </a:xfrm>
          <a:custGeom>
            <a:avLst/>
            <a:gdLst>
              <a:gd name="connsiteX0" fmla="*/ 6081129 w 6095999"/>
              <a:gd name="connsiteY0" fmla="*/ 0 h 6858000"/>
              <a:gd name="connsiteX1" fmla="*/ 6095999 w 6095999"/>
              <a:gd name="connsiteY1" fmla="*/ 0 h 6858000"/>
              <a:gd name="connsiteX2" fmla="*/ 6095999 w 6095999"/>
              <a:gd name="connsiteY2" fmla="*/ 6858000 h 6858000"/>
              <a:gd name="connsiteX3" fmla="*/ 0 w 6095999"/>
              <a:gd name="connsiteY3" fmla="*/ 6858000 h 6858000"/>
              <a:gd name="connsiteX4" fmla="*/ 0 w 6095999"/>
              <a:gd name="connsiteY4" fmla="*/ 6843039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5999" h="6858000">
                <a:moveTo>
                  <a:pt x="6081129" y="0"/>
                </a:moveTo>
                <a:lnTo>
                  <a:pt x="6095999" y="0"/>
                </a:lnTo>
                <a:lnTo>
                  <a:pt x="6095999" y="6858000"/>
                </a:lnTo>
                <a:lnTo>
                  <a:pt x="0" y="6858000"/>
                </a:lnTo>
                <a:lnTo>
                  <a:pt x="0" y="6843039"/>
                </a:lnTo>
                <a:close/>
              </a:path>
            </a:pathLst>
          </a:custGeom>
        </p:spPr>
      </p:pic>
      <p:sp>
        <p:nvSpPr>
          <p:cNvPr id="17" name="任意多边形: 形状 16"/>
          <p:cNvSpPr/>
          <p:nvPr>
            <p:custDataLst>
              <p:tags r:id="rId3"/>
            </p:custDataLst>
          </p:nvPr>
        </p:nvSpPr>
        <p:spPr>
          <a:xfrm flipV="1">
            <a:off x="358017" y="185057"/>
            <a:ext cx="5767010" cy="6487886"/>
          </a:xfrm>
          <a:custGeom>
            <a:avLst/>
            <a:gdLst>
              <a:gd name="connsiteX0" fmla="*/ 6096000 w 6096000"/>
              <a:gd name="connsiteY0" fmla="*/ 14961 h 6858000"/>
              <a:gd name="connsiteX1" fmla="*/ 6096000 w 6096000"/>
              <a:gd name="connsiteY1" fmla="*/ 203645 h 6858000"/>
              <a:gd name="connsiteX2" fmla="*/ 182547 w 6096000"/>
              <a:gd name="connsiteY2" fmla="*/ 6858000 h 6858000"/>
              <a:gd name="connsiteX3" fmla="*/ 14871 w 6096000"/>
              <a:gd name="connsiteY3" fmla="*/ 6858000 h 6858000"/>
              <a:gd name="connsiteX4" fmla="*/ 0 w 6096000"/>
              <a:gd name="connsiteY4" fmla="*/ 0 h 6858000"/>
              <a:gd name="connsiteX5" fmla="*/ 1 w 6096000"/>
              <a:gd name="connsiteY5" fmla="*/ 0 h 6858000"/>
              <a:gd name="connsiteX6" fmla="*/ 1 w 6096000"/>
              <a:gd name="connsiteY6" fmla="*/ 6858000 h 6858000"/>
              <a:gd name="connsiteX7" fmla="*/ 0 w 6096000"/>
              <a:gd name="connsiteY7" fmla="*/ 6858000 h 6858000"/>
              <a:gd name="connsiteX8" fmla="*/ 0 w 6096000"/>
              <a:gd name="connsiteY8" fmla="*/ 188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858000">
                <a:moveTo>
                  <a:pt x="6096000" y="14961"/>
                </a:moveTo>
                <a:lnTo>
                  <a:pt x="6096000" y="203645"/>
                </a:lnTo>
                <a:lnTo>
                  <a:pt x="182547" y="6858000"/>
                </a:lnTo>
                <a:lnTo>
                  <a:pt x="14871" y="6858000"/>
                </a:lnTo>
                <a:close/>
                <a:moveTo>
                  <a:pt x="0" y="0"/>
                </a:moveTo>
                <a:lnTo>
                  <a:pt x="1" y="0"/>
                </a:lnTo>
                <a:lnTo>
                  <a:pt x="1" y="6858000"/>
                </a:lnTo>
                <a:lnTo>
                  <a:pt x="0" y="6858000"/>
                </a:lnTo>
                <a:lnTo>
                  <a:pt x="0" y="1886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sym typeface="Arial" panose="020B0604020202020204" pitchFamily="34" charset="0"/>
            </a:endParaRPr>
          </a:p>
        </p:txBody>
      </p:sp>
      <p:sp>
        <p:nvSpPr>
          <p:cNvPr id="18" name="任意多边形: 形状 17"/>
          <p:cNvSpPr/>
          <p:nvPr>
            <p:custDataLst>
              <p:tags r:id="rId4"/>
            </p:custDataLst>
          </p:nvPr>
        </p:nvSpPr>
        <p:spPr>
          <a:xfrm flipV="1">
            <a:off x="748309" y="185057"/>
            <a:ext cx="5376822" cy="6048924"/>
          </a:xfrm>
          <a:custGeom>
            <a:avLst/>
            <a:gdLst>
              <a:gd name="connsiteX0" fmla="*/ 6096000 w 6096000"/>
              <a:gd name="connsiteY0" fmla="*/ 14961 h 6858000"/>
              <a:gd name="connsiteX1" fmla="*/ 6096000 w 6096000"/>
              <a:gd name="connsiteY1" fmla="*/ 203645 h 6858000"/>
              <a:gd name="connsiteX2" fmla="*/ 182547 w 6096000"/>
              <a:gd name="connsiteY2" fmla="*/ 6858000 h 6858000"/>
              <a:gd name="connsiteX3" fmla="*/ 14871 w 6096000"/>
              <a:gd name="connsiteY3" fmla="*/ 6858000 h 6858000"/>
              <a:gd name="connsiteX4" fmla="*/ 0 w 6096000"/>
              <a:gd name="connsiteY4" fmla="*/ 0 h 6858000"/>
              <a:gd name="connsiteX5" fmla="*/ 1 w 6096000"/>
              <a:gd name="connsiteY5" fmla="*/ 0 h 6858000"/>
              <a:gd name="connsiteX6" fmla="*/ 1 w 6096000"/>
              <a:gd name="connsiteY6" fmla="*/ 6858000 h 6858000"/>
              <a:gd name="connsiteX7" fmla="*/ 0 w 6096000"/>
              <a:gd name="connsiteY7" fmla="*/ 6858000 h 6858000"/>
              <a:gd name="connsiteX8" fmla="*/ 0 w 6096000"/>
              <a:gd name="connsiteY8" fmla="*/ 188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858000">
                <a:moveTo>
                  <a:pt x="6096000" y="14961"/>
                </a:moveTo>
                <a:lnTo>
                  <a:pt x="6096000" y="203645"/>
                </a:lnTo>
                <a:lnTo>
                  <a:pt x="182547" y="6858000"/>
                </a:lnTo>
                <a:lnTo>
                  <a:pt x="14871" y="6858000"/>
                </a:lnTo>
                <a:close/>
                <a:moveTo>
                  <a:pt x="0" y="0"/>
                </a:moveTo>
                <a:lnTo>
                  <a:pt x="1" y="0"/>
                </a:lnTo>
                <a:lnTo>
                  <a:pt x="1" y="6858000"/>
                </a:lnTo>
                <a:lnTo>
                  <a:pt x="0" y="6858000"/>
                </a:lnTo>
                <a:lnTo>
                  <a:pt x="0" y="188683"/>
                </a:ln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sym typeface="Arial" panose="020B0604020202020204" pitchFamily="34" charset="0"/>
            </a:endParaRPr>
          </a:p>
        </p:txBody>
      </p:sp>
      <p:sp>
        <p:nvSpPr>
          <p:cNvPr id="19" name="文本框 18"/>
          <p:cNvSpPr txBox="1"/>
          <p:nvPr>
            <p:custDataLst>
              <p:tags r:id="rId5"/>
            </p:custDataLst>
          </p:nvPr>
        </p:nvSpPr>
        <p:spPr>
          <a:xfrm>
            <a:off x="6127639" y="1525760"/>
            <a:ext cx="4461440" cy="1132319"/>
          </a:xfrm>
          <a:prstGeom prst="rect">
            <a:avLst/>
          </a:prstGeom>
          <a:noFill/>
        </p:spPr>
        <p:txBody>
          <a:bodyPr wrap="square" lIns="91440" tIns="45720" rIns="91440" bIns="45720" rtlCol="0" anchor="b">
            <a:normAutofit/>
          </a:bodyPr>
          <a:lstStyle/>
          <a:p>
            <a:pPr marL="0" indent="0" algn="l">
              <a:lnSpc>
                <a:spcPct val="100000"/>
              </a:lnSpc>
              <a:spcBef>
                <a:spcPct val="0"/>
              </a:spcBef>
              <a:spcAft>
                <a:spcPct val="0"/>
              </a:spcAft>
              <a:buSzTx/>
            </a:pPr>
            <a:r>
              <a:rPr lang="zh-CN" altLang="en-US" sz="5400" b="1" spc="380">
                <a:solidFill>
                  <a:schemeClr val="accent1"/>
                </a:solidFill>
                <a:latin typeface="微软雅黑" panose="020B0503020204020204" charset="-122"/>
                <a:ea typeface="微软雅黑" panose="020B0503020204020204" charset="-122"/>
              </a:rPr>
              <a:t>文言文阅读</a:t>
            </a:r>
            <a:endParaRPr lang="zh-CN" altLang="en-US" sz="5400" b="1" spc="380">
              <a:solidFill>
                <a:schemeClr val="accent1"/>
              </a:solidFill>
              <a:latin typeface="微软雅黑" panose="020B0503020204020204" charset="-122"/>
              <a:ea typeface="微软雅黑" panose="020B0503020204020204" charset="-122"/>
            </a:endParaRPr>
          </a:p>
        </p:txBody>
      </p:sp>
      <p:sp>
        <p:nvSpPr>
          <p:cNvPr id="20" name="文本框 19"/>
          <p:cNvSpPr txBox="1"/>
          <p:nvPr>
            <p:custDataLst>
              <p:tags r:id="rId6"/>
            </p:custDataLst>
          </p:nvPr>
        </p:nvSpPr>
        <p:spPr>
          <a:xfrm>
            <a:off x="6127639" y="2809760"/>
            <a:ext cx="4479073" cy="2478682"/>
          </a:xfrm>
          <a:prstGeom prst="rect">
            <a:avLst/>
          </a:prstGeom>
          <a:noFill/>
        </p:spPr>
        <p:txBody>
          <a:bodyPr wrap="square" lIns="91440" tIns="45720" rIns="91440" bIns="45720" rtlCol="0">
            <a:normAutofit/>
          </a:bodyPr>
          <a:lstStyle/>
          <a:p>
            <a:pPr marL="0" lvl="0" indent="0" algn="l">
              <a:lnSpc>
                <a:spcPct val="100000"/>
              </a:lnSpc>
              <a:spcBef>
                <a:spcPct val="0"/>
              </a:spcBef>
              <a:spcAft>
                <a:spcPts val="800"/>
              </a:spcAft>
              <a:buSzTx/>
            </a:pPr>
            <a:endParaRPr lang="zh-CN" sz="3200" spc="260">
              <a:solidFill>
                <a:schemeClr val="tx1"/>
              </a:solidFill>
              <a:latin typeface="方正楷体_GB2312" panose="02000000000000000000" charset="-122"/>
              <a:ea typeface="方正楷体_GB2312" panose="02000000000000000000" charset="-122"/>
              <a:sym typeface="+mn-ea"/>
            </a:endParaRPr>
          </a:p>
          <a:p>
            <a:pPr marL="0" lvl="0" indent="0" algn="l">
              <a:lnSpc>
                <a:spcPct val="100000"/>
              </a:lnSpc>
              <a:spcBef>
                <a:spcPct val="0"/>
              </a:spcBef>
              <a:spcAft>
                <a:spcPts val="800"/>
              </a:spcAft>
              <a:buSzTx/>
            </a:pPr>
            <a:r>
              <a:rPr lang="zh-CN" sz="3200" spc="260">
                <a:solidFill>
                  <a:schemeClr val="tx1"/>
                </a:solidFill>
                <a:latin typeface="方正楷体_GB2312" panose="02000000000000000000" charset="-122"/>
                <a:ea typeface="方正楷体_GB2312" panose="02000000000000000000" charset="-122"/>
                <a:sym typeface="+mn-ea"/>
              </a:rPr>
              <a:t>吕不韦《吕氏春秋》</a:t>
            </a:r>
            <a:endParaRPr lang="zh-CN" sz="3200" spc="260">
              <a:solidFill>
                <a:schemeClr val="tx1"/>
              </a:solidFill>
              <a:latin typeface="方正楷体_GB2312" panose="02000000000000000000" charset="-122"/>
              <a:ea typeface="方正楷体_GB2312" panose="02000000000000000000" charset="-122"/>
              <a:sym typeface="+mn-ea"/>
            </a:endParaRPr>
          </a:p>
        </p:txBody>
      </p:sp>
      <p:grpSp>
        <p:nvGrpSpPr>
          <p:cNvPr id="4" name="组合 3"/>
          <p:cNvGrpSpPr/>
          <p:nvPr>
            <p:custDataLst>
              <p:tags r:id="rId7"/>
            </p:custDataLst>
          </p:nvPr>
        </p:nvGrpSpPr>
        <p:grpSpPr>
          <a:xfrm>
            <a:off x="5138493" y="1106708"/>
            <a:ext cx="2154587" cy="1080000"/>
            <a:chOff x="5708957" y="1036960"/>
            <a:chExt cx="2154587" cy="1080000"/>
          </a:xfrm>
          <a:solidFill>
            <a:schemeClr val="accent1">
              <a:alpha val="53000"/>
            </a:schemeClr>
          </a:solidFill>
        </p:grpSpPr>
        <p:sp>
          <p:nvSpPr>
            <p:cNvPr id="22" name="矩形 21"/>
            <p:cNvSpPr/>
            <p:nvPr>
              <p:custDataLst>
                <p:tags r:id="rId8"/>
              </p:custDataLst>
            </p:nvPr>
          </p:nvSpPr>
          <p:spPr>
            <a:xfrm>
              <a:off x="5708957" y="1208540"/>
              <a:ext cx="2154587" cy="957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sym typeface="Arial" panose="020B0604020202020204" pitchFamily="34" charset="0"/>
              </a:endParaRPr>
            </a:p>
          </p:txBody>
        </p:sp>
        <p:sp>
          <p:nvSpPr>
            <p:cNvPr id="24" name="矩形 23"/>
            <p:cNvSpPr/>
            <p:nvPr>
              <p:custDataLst>
                <p:tags r:id="rId9"/>
              </p:custDataLst>
            </p:nvPr>
          </p:nvSpPr>
          <p:spPr>
            <a:xfrm rot="5400000">
              <a:off x="5437030" y="1529063"/>
              <a:ext cx="1080000" cy="95793"/>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sym typeface="Arial" panose="020B0604020202020204" pitchFamily="34" charset="0"/>
              </a:endParaRPr>
            </a:p>
          </p:txBody>
        </p:sp>
      </p:grpSp>
      <p:grpSp>
        <p:nvGrpSpPr>
          <p:cNvPr id="10" name="组合 9"/>
          <p:cNvGrpSpPr/>
          <p:nvPr>
            <p:custDataLst>
              <p:tags r:id="rId10"/>
            </p:custDataLst>
          </p:nvPr>
        </p:nvGrpSpPr>
        <p:grpSpPr>
          <a:xfrm flipH="1" flipV="1">
            <a:off x="9441271" y="4627495"/>
            <a:ext cx="2154587" cy="1080000"/>
            <a:chOff x="5708957" y="1036960"/>
            <a:chExt cx="2154587" cy="1080000"/>
          </a:xfrm>
          <a:solidFill>
            <a:schemeClr val="accent1">
              <a:alpha val="53000"/>
            </a:schemeClr>
          </a:solidFill>
        </p:grpSpPr>
        <p:sp>
          <p:nvSpPr>
            <p:cNvPr id="12" name="矩形 11"/>
            <p:cNvSpPr/>
            <p:nvPr>
              <p:custDataLst>
                <p:tags r:id="rId11"/>
              </p:custDataLst>
            </p:nvPr>
          </p:nvSpPr>
          <p:spPr>
            <a:xfrm>
              <a:off x="5708957" y="1208540"/>
              <a:ext cx="2154587" cy="957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sym typeface="Arial" panose="020B0604020202020204" pitchFamily="34" charset="0"/>
              </a:endParaRPr>
            </a:p>
          </p:txBody>
        </p:sp>
        <p:sp>
          <p:nvSpPr>
            <p:cNvPr id="13" name="矩形 12"/>
            <p:cNvSpPr/>
            <p:nvPr>
              <p:custDataLst>
                <p:tags r:id="rId12"/>
              </p:custDataLst>
            </p:nvPr>
          </p:nvSpPr>
          <p:spPr>
            <a:xfrm rot="5400000">
              <a:off x="5437030" y="1529063"/>
              <a:ext cx="1080000" cy="957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sym typeface="Arial" panose="020B0604020202020204" pitchFamily="34" charset="0"/>
              </a:endParaRPr>
            </a:p>
          </p:txBody>
        </p:sp>
      </p:grpSp>
    </p:spTree>
    <p:custDataLst>
      <p:tags r:id="rId13"/>
    </p:custData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66370" y="90805"/>
            <a:ext cx="11780520" cy="4154170"/>
          </a:xfrm>
          <a:prstGeom prst="rect">
            <a:avLst/>
          </a:prstGeom>
          <a:noFill/>
          <a:ln w="9525">
            <a:noFill/>
          </a:ln>
        </p:spPr>
        <p:txBody>
          <a:bodyPr wrap="square">
            <a:spAutoFit/>
          </a:bodyPr>
          <a:lstStyle/>
          <a:p>
            <a:pPr indent="266700"/>
            <a:r>
              <a:rPr lang="en-US" altLang="zh-CN" b="0">
                <a:solidFill>
                  <a:srgbClr val="0C0C0C"/>
                </a:solidFill>
                <a:ea typeface="华文楷体" panose="02010600040101010101" charset="-122"/>
              </a:rPr>
              <a:t>     </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功名大立，天也</a:t>
            </a:r>
            <a:r>
              <a:rPr lang="en-US"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判断句</a:t>
            </a:r>
            <a:r>
              <a:rPr lang="en-US"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为</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（因为）</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是故，</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因</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（就）</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不</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慎</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（慎重）（对待）</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其</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人</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（人的主观努力）</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，不可。夫</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舜遇尧，天也</a:t>
            </a:r>
            <a:r>
              <a:rPr lang="en-US"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r>
              <a:rPr lang="zh-CN"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判断句</a:t>
            </a:r>
            <a:r>
              <a:rPr lang="en-US"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。舜</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耕于历山</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（状后）</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u="sng">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陶</a:t>
            </a:r>
            <a:r>
              <a:rPr lang="zh-CN" altLang="zh-CN" sz="2400" b="0" u="sng">
                <a:solidFill>
                  <a:srgbClr val="0C0C0C"/>
                </a:solidFill>
                <a:latin typeface="方正楷体_GB2312" panose="02000000000000000000" charset="-122"/>
                <a:ea typeface="方正楷体_GB2312" panose="02000000000000000000" charset="-122"/>
                <a:cs typeface="方正楷体_GB2312" panose="02000000000000000000" charset="-122"/>
              </a:rPr>
              <a:t>（制作陶器）</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于河滨</a:t>
            </a:r>
            <a:r>
              <a:rPr lang="zh-CN"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（状后）</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，天下</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说</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（通“悦”，喜欢）</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之，秀士</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从</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（跟随）</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之，人也。夫禹遇舜，天也。禹</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周</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（名词作动词，周游）</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于天下，以求贤者，事利</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黔首</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（百姓），禹</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尽</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（尽力）为之，</a:t>
            </a:r>
            <a:r>
              <a:rPr lang="zh-CN" sz="2400" b="0" u="sng">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人也</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a:solidFill>
                  <a:srgbClr val="0C0C0C"/>
                </a:solidFill>
                <a:ea typeface="楷体" panose="02010609060101010101" charset="-122"/>
                <a:sym typeface="+mn-ea"/>
              </a:rPr>
              <a:t>这些就是个人的努力</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endPar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endParaRPr>
          </a:p>
          <a:p>
            <a:pPr indent="266700"/>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   </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舜之</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（取独）</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耕渔，其</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贤不肖</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贤能与不肖</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与</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为</a:t>
            </a:r>
            <a:r>
              <a:rPr lang="zh-CN" sz="2400" b="0">
                <a:solidFill>
                  <a:srgbClr val="0C0C0C"/>
                </a:solidFill>
                <a:ea typeface="楷体" panose="02010609060101010101" charset="-122"/>
              </a:rPr>
              <a:t>（担任）</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天子</a:t>
            </a:r>
            <a:r>
              <a:rPr lang="zh-CN" sz="2400" b="0">
                <a:solidFill>
                  <a:srgbClr val="0C0C0C"/>
                </a:solidFill>
                <a:ea typeface="楷体" panose="02010609060101010101" charset="-122"/>
              </a:rPr>
              <a:t>（的时候）</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同。</a:t>
            </a:r>
            <a:r>
              <a:rPr lang="en-US" altLang="zh-CN" sz="2400" b="0">
                <a:solidFill>
                  <a:schemeClr val="bg1"/>
                </a:solidFill>
                <a:highlight>
                  <a:srgbClr val="FF00FF"/>
                </a:highlight>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其未</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遇</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a:solidFill>
                  <a:srgbClr val="0C0C0C"/>
                </a:solidFill>
                <a:ea typeface="楷体" panose="02010609060101010101" charset="-122"/>
                <a:sym typeface="+mn-ea"/>
              </a:rPr>
              <a:t>遇到有利时机</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）时也，</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以</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（率领）</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其</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徒属</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（下属）</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堀</a:t>
            </a:r>
            <a:r>
              <a:rPr lang="zh-CN"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kū</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穿洞，这里理解为</a:t>
            </a:r>
            <a:r>
              <a:rPr lang="zh-CN"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开垦</a:t>
            </a:r>
            <a:r>
              <a:rPr lang="zh-CN"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地财</a:t>
            </a:r>
            <a:r>
              <a:rPr lang="zh-CN" sz="2400" b="0">
                <a:solidFill>
                  <a:srgbClr val="0C0C0C"/>
                </a:solidFill>
                <a:ea typeface="楷体" panose="02010609060101010101" charset="-122"/>
              </a:rPr>
              <a:t>（大地的财富；埋藏在地下的财宝）（指开垦种地）</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取</a:t>
            </a:r>
            <a:r>
              <a:rPr lang="zh-CN" sz="2400" b="0">
                <a:solidFill>
                  <a:srgbClr val="0C0C0C"/>
                </a:solidFill>
                <a:ea typeface="楷体" panose="02010609060101010101" charset="-122"/>
              </a:rPr>
              <a:t>（获取）</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水利</a:t>
            </a:r>
            <a:r>
              <a:rPr lang="zh-CN" sz="2400" b="0">
                <a:solidFill>
                  <a:srgbClr val="0C0C0C"/>
                </a:solidFill>
                <a:ea typeface="楷体" panose="02010609060101010101" charset="-122"/>
              </a:rPr>
              <a:t>（水中的利益）（指打鱼）</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，编蒲苇，手足</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胼胝pián zhī</a:t>
            </a:r>
            <a:r>
              <a:rPr lang="zh-CN" sz="2400" b="0">
                <a:solidFill>
                  <a:srgbClr val="0C0C0C"/>
                </a:solidFill>
                <a:ea typeface="楷体" panose="02010609060101010101" charset="-122"/>
              </a:rPr>
              <a:t>（名作动，生了老茧）</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不</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居</a:t>
            </a:r>
            <a:r>
              <a:rPr lang="zh-CN" sz="2400" b="0">
                <a:solidFill>
                  <a:srgbClr val="0C0C0C"/>
                </a:solidFill>
                <a:ea typeface="楷体" panose="02010609060101010101" charset="-122"/>
              </a:rPr>
              <a:t>（停留）</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，然后免于冻馁之患。</a:t>
            </a:r>
            <a:r>
              <a:rPr lang="en-US" altLang="zh-CN" sz="2400" b="0">
                <a:solidFill>
                  <a:schemeClr val="bg1"/>
                </a:solidFill>
                <a:highlight>
                  <a:srgbClr val="FF00FF"/>
                </a:highlight>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其遇时也，登为天子，贤士</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归</a:t>
            </a:r>
            <a:r>
              <a:rPr lang="zh-CN" sz="2400" b="0">
                <a:solidFill>
                  <a:srgbClr val="0C0C0C"/>
                </a:solidFill>
                <a:ea typeface="楷体" panose="02010609060101010101" charset="-122"/>
              </a:rPr>
              <a:t>(</a:t>
            </a:r>
            <a:r>
              <a:rPr lang="zh-CN" sz="2400">
                <a:solidFill>
                  <a:srgbClr val="0C0C0C"/>
                </a:solidFill>
                <a:ea typeface="楷体" panose="02010609060101010101" charset="-122"/>
                <a:sym typeface="+mn-ea"/>
              </a:rPr>
              <a:t>归附</a:t>
            </a:r>
            <a:r>
              <a:rPr lang="zh-CN" sz="2400" b="0">
                <a:solidFill>
                  <a:srgbClr val="0C0C0C"/>
                </a:solidFill>
                <a:ea typeface="楷体" panose="0201060906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之，万民</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誉</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a:solidFill>
                  <a:srgbClr val="0C0C0C"/>
                </a:solidFill>
                <a:ea typeface="楷体" panose="02010609060101010101" charset="-122"/>
                <a:sym typeface="+mn-ea"/>
              </a:rPr>
              <a:t>赞誉</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之。</a:t>
            </a:r>
            <a:r>
              <a:rPr lang="en-US" altLang="zh-CN" sz="2400">
                <a:solidFill>
                  <a:schemeClr val="bg1"/>
                </a:solidFill>
                <a:highlight>
                  <a:srgbClr val="FF00FF"/>
                </a:highlight>
                <a:latin typeface="方正大标宋简体" panose="02010601030101010101" charset="-122"/>
                <a:ea typeface="方正大标宋简体" panose="02010601030101010101" charset="-122"/>
                <a:cs typeface="方正大标宋简体" panose="02010601030101010101" charset="-122"/>
                <a:sym typeface="+mn-ea"/>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尽有</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之</a:t>
            </a:r>
            <a:r>
              <a:rPr lang="zh-CN" sz="2400" b="0">
                <a:solidFill>
                  <a:srgbClr val="0C0C0C"/>
                </a:solidFill>
                <a:ea typeface="楷体" panose="02010609060101010101" charset="-122"/>
              </a:rPr>
              <a:t>(代指天下)</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，贤非</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加</a:t>
            </a:r>
            <a:r>
              <a:rPr lang="zh-CN" sz="2400" b="0">
                <a:solidFill>
                  <a:srgbClr val="0C0C0C"/>
                </a:solidFill>
                <a:ea typeface="楷体" panose="02010609060101010101" charset="-122"/>
              </a:rPr>
              <a:t>（增加）</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也；尽无之，贤非</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损</a:t>
            </a:r>
            <a:r>
              <a:rPr lang="zh-CN" sz="2400" b="0">
                <a:solidFill>
                  <a:srgbClr val="0C0C0C"/>
                </a:solidFill>
                <a:ea typeface="楷体" panose="02010609060101010101" charset="-122"/>
              </a:rPr>
              <a:t>（减损）</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也。</a:t>
            </a:r>
            <a:endParaRPr lang="zh-CN" alt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endParaRPr>
          </a:p>
        </p:txBody>
      </p:sp>
      <p:sp>
        <p:nvSpPr>
          <p:cNvPr id="2" name="文本框 1"/>
          <p:cNvSpPr txBox="1"/>
          <p:nvPr/>
        </p:nvSpPr>
        <p:spPr>
          <a:xfrm>
            <a:off x="166370" y="4304665"/>
            <a:ext cx="11858625" cy="2553335"/>
          </a:xfrm>
          <a:prstGeom prst="rect">
            <a:avLst/>
          </a:prstGeom>
          <a:solidFill>
            <a:schemeClr val="accent4">
              <a:lumMod val="20000"/>
              <a:lumOff val="80000"/>
            </a:schemeClr>
          </a:solidFill>
          <a:ln w="9525">
            <a:noFill/>
          </a:ln>
        </p:spPr>
        <p:txBody>
          <a:bodyPr wrap="square">
            <a:spAutoFit/>
          </a:bodyPr>
          <a:lstStyle/>
          <a:p>
            <a:pPr indent="266700"/>
            <a:r>
              <a:rPr lang="en-US" altLang="zh-CN" b="0">
                <a:solidFill>
                  <a:srgbClr val="0C0C0C"/>
                </a:solidFill>
                <a:ea typeface="楷体" panose="02010609060101010101" charset="-122"/>
              </a:rPr>
              <a:t>   </a:t>
            </a:r>
            <a:r>
              <a:rPr lang="en-US" altLang="zh-CN" sz="2000" b="0">
                <a:solidFill>
                  <a:srgbClr val="0C0C0C"/>
                </a:solidFill>
                <a:ea typeface="楷体" panose="02010609060101010101" charset="-122"/>
              </a:rPr>
              <a:t> </a:t>
            </a:r>
            <a:r>
              <a:rPr lang="zh-CN" sz="2000" b="0">
                <a:solidFill>
                  <a:srgbClr val="0C0C0C"/>
                </a:solidFill>
                <a:ea typeface="楷体" panose="02010609060101010101" charset="-122"/>
              </a:rPr>
              <a:t>能建立大的功名，要靠天意。因为这个缘故，就不慎重对待人的主观努力，是不行的。舜遇到尧那样的明君，是天意；舜在历山种地，在黄河边制作陶器，天下人很喜欢他，杰出的人士都跟随着他，这是人为努力的结果。禹遇到舜那样的明君，是天意；禹周游天下寻求贤德之人，对百姓有利的事情，禹都做了，这些就是个人的努力。</a:t>
            </a:r>
            <a:endParaRPr lang="zh-CN" sz="2000" b="0">
              <a:solidFill>
                <a:srgbClr val="0C0C0C"/>
              </a:solidFill>
              <a:ea typeface="楷体" panose="02010609060101010101" charset="-122"/>
            </a:endParaRPr>
          </a:p>
          <a:p>
            <a:pPr indent="266700"/>
            <a:r>
              <a:rPr lang="en-US" altLang="zh-CN" sz="2000" b="0">
                <a:solidFill>
                  <a:srgbClr val="0C0C0C"/>
                </a:solidFill>
                <a:ea typeface="楷体" panose="02010609060101010101" charset="-122"/>
              </a:rPr>
              <a:t>       </a:t>
            </a:r>
            <a:r>
              <a:rPr lang="zh-CN" sz="2000" b="0">
                <a:solidFill>
                  <a:srgbClr val="0C0C0C"/>
                </a:solidFill>
                <a:ea typeface="楷体" panose="02010609060101010101" charset="-122"/>
              </a:rPr>
              <a:t>舜种地捕鱼的时候，他的贤与不肖的情况同当天子时是一样的。在没有遇到有利时机的时候，他带领下属开垦耕种，依水打鱼，编蒲苇，手和脚磨出茧子都不休息，然后才免于冻饿之苦。当遇到有利的时机，他当了天子，贤德的人全归附他，所有的人都赞誉他。拥有整个天下，舜的贤德并没有增加；未有寸土之地，他的贤德也不因此减损。</a:t>
            </a:r>
            <a:endParaRPr lang="zh-CN" altLang="en-US" sz="2000" b="0">
              <a:solidFill>
                <a:srgbClr val="0C0C0C"/>
              </a:solidFill>
              <a:ea typeface="楷体" panose="02010609060101010101" charset="-122"/>
            </a:endParaRPr>
          </a:p>
        </p:txBody>
      </p:sp>
    </p:spTree>
    <p:custDataLst>
      <p:tags r:id="rId1"/>
    </p:custData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8615" y="239395"/>
            <a:ext cx="11324590" cy="3415030"/>
          </a:xfrm>
          <a:prstGeom prst="rect">
            <a:avLst/>
          </a:prstGeom>
          <a:noFill/>
          <a:ln w="9525">
            <a:noFill/>
          </a:ln>
        </p:spPr>
        <p:txBody>
          <a:bodyPr wrap="square">
            <a:spAutoFit/>
          </a:bodyPr>
          <a:lstStyle/>
          <a:p>
            <a:pPr indent="266700"/>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    </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百里奚</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之</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（取独）</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未遇时也，</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亡</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（逃亡）（于）</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虢而</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虏</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（被俘虏）</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晋，</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饭</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（喂养）</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牛于秦，</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传</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（通</a:t>
            </a:r>
            <a:r>
              <a:rPr lang="en-US"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alt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转</a:t>
            </a:r>
            <a:r>
              <a:rPr lang="en-US" alt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鬻</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（动词：卖）</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以五羊之皮</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（状后）</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u="wavy">
                <a:solidFill>
                  <a:srgbClr val="0C0C0C"/>
                </a:solidFill>
                <a:latin typeface="方正大标宋简体" panose="02010601030101010101" charset="-122"/>
                <a:ea typeface="方正大标宋简体" panose="02010601030101010101" charset="-122"/>
                <a:cs typeface="方正大标宋简体" panose="02010601030101010101" charset="-122"/>
              </a:rPr>
              <a:t>公孙枝得而</a:t>
            </a:r>
            <a:r>
              <a:rPr lang="zh-CN" sz="2400" b="0" u="wavy">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说</a:t>
            </a:r>
            <a:r>
              <a:rPr lang="zh-CN"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（通“悦”，喜欢）</a:t>
            </a:r>
            <a:r>
              <a:rPr lang="zh-CN" sz="2400" b="0" u="wavy">
                <a:solidFill>
                  <a:srgbClr val="0C0C0C"/>
                </a:solidFill>
                <a:latin typeface="方正大标宋简体" panose="02010601030101010101" charset="-122"/>
                <a:ea typeface="方正大标宋简体" panose="02010601030101010101" charset="-122"/>
                <a:cs typeface="方正大标宋简体" panose="02010601030101010101" charset="-122"/>
              </a:rPr>
              <a:t>之，献</a:t>
            </a:r>
            <a:r>
              <a:rPr lang="zh-CN" sz="2400" b="0" u="wavy">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诸</a:t>
            </a:r>
            <a:r>
              <a:rPr lang="zh-CN" sz="2400" b="0" u="wavy">
                <a:solidFill>
                  <a:srgbClr val="0C0C0C"/>
                </a:solidFill>
                <a:latin typeface="方正楷体_GB2312" panose="02000000000000000000" charset="-122"/>
                <a:ea typeface="方正楷体_GB2312" panose="02000000000000000000" charset="-122"/>
                <a:cs typeface="方正大标宋简体" panose="02010601030101010101" charset="-122"/>
              </a:rPr>
              <a:t>（兼词：之于）</a:t>
            </a:r>
            <a:r>
              <a:rPr lang="zh-CN" sz="2400" b="0" u="wavy">
                <a:solidFill>
                  <a:srgbClr val="0C0C0C"/>
                </a:solidFill>
                <a:latin typeface="方正大标宋简体" panose="02010601030101010101" charset="-122"/>
                <a:ea typeface="方正大标宋简体" panose="02010601030101010101" charset="-122"/>
                <a:cs typeface="方正大标宋简体" panose="02010601030101010101" charset="-122"/>
              </a:rPr>
              <a:t>缪公，</a:t>
            </a:r>
            <a:r>
              <a:rPr lang="zh-CN" sz="2400" b="0" u="wavy">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三日</a:t>
            </a:r>
            <a:r>
              <a:rPr lang="zh-CN" sz="2400" b="0" u="wavy">
                <a:solidFill>
                  <a:srgbClr val="0C0C0C"/>
                </a:solidFill>
                <a:latin typeface="方正楷体_GB2312" panose="02000000000000000000" charset="-122"/>
                <a:ea typeface="方正楷体_GB2312" panose="02000000000000000000" charset="-122"/>
                <a:cs typeface="方正大标宋简体" panose="02010601030101010101" charset="-122"/>
              </a:rPr>
              <a:t>（过了三天）</a:t>
            </a:r>
            <a:r>
              <a:rPr lang="zh-CN" sz="2400" b="0" u="wavy">
                <a:solidFill>
                  <a:srgbClr val="0C0C0C"/>
                </a:solidFill>
                <a:latin typeface="方正大标宋简体" panose="02010601030101010101" charset="-122"/>
                <a:ea typeface="方正大标宋简体" panose="02010601030101010101" charset="-122"/>
                <a:cs typeface="方正大标宋简体" panose="02010601030101010101" charset="-122"/>
              </a:rPr>
              <a:t>，请</a:t>
            </a:r>
            <a:r>
              <a:rPr lang="zh-CN" sz="2400" b="0" u="wavy">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属事</a:t>
            </a:r>
            <a:r>
              <a:rPr lang="zh-CN" sz="2400" b="0" u="wavy">
                <a:solidFill>
                  <a:srgbClr val="0C0C0C"/>
                </a:solidFill>
                <a:latin typeface="方正楷体_GB2312" panose="02000000000000000000" charset="-122"/>
                <a:ea typeface="方正楷体_GB2312" panose="02000000000000000000" charset="-122"/>
                <a:cs typeface="方正大标宋简体" panose="02010601030101010101" charset="-122"/>
              </a:rPr>
              <a:t>（嘱，吩咐事情，此处译为授予官职）</a:t>
            </a:r>
            <a:r>
              <a:rPr lang="zh-CN" sz="2400" b="0" u="wavy">
                <a:solidFill>
                  <a:srgbClr val="0C0C0C"/>
                </a:solidFill>
                <a:latin typeface="方正大标宋简体" panose="02010601030101010101" charset="-122"/>
                <a:ea typeface="方正大标宋简体" panose="02010601030101010101" charset="-122"/>
                <a:cs typeface="方正大标宋简体" panose="02010601030101010101" charset="-122"/>
              </a:rPr>
              <a:t>焉。</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缪公曰：</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买之五羊之皮而属事</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焉</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（兼词，于之，给他）</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无乃</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（无乃……乎，恐怕……吧）</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天下笑</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乎</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公孙枝对曰：</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信贤而任之，君之明也</a:t>
            </a:r>
            <a:r>
              <a:rPr lang="zh-CN" sz="2400" b="0" u="sng">
                <a:solidFill>
                  <a:srgbClr val="0C0C0C"/>
                </a:solidFill>
                <a:latin typeface="方正楷体_GB2312" panose="02000000000000000000" charset="-122"/>
                <a:ea typeface="方正楷体_GB2312" panose="02000000000000000000" charset="-122"/>
                <a:cs typeface="方正大标宋简体" panose="02010601030101010101" charset="-122"/>
              </a:rPr>
              <a:t>（判断句）</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；让贤而</a:t>
            </a:r>
            <a:r>
              <a:rPr lang="zh-CN" sz="2400" b="0" u="sng">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下</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u="sng">
                <a:solidFill>
                  <a:srgbClr val="0C0C0C"/>
                </a:solidFill>
                <a:ea typeface="楷体" panose="02010609060101010101" charset="-122"/>
                <a:sym typeface="+mn-ea"/>
              </a:rPr>
              <a:t>甘居其下</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）之，臣之忠也</a:t>
            </a:r>
            <a:r>
              <a:rPr lang="zh-CN" sz="2400">
                <a:solidFill>
                  <a:srgbClr val="0C0C0C"/>
                </a:solidFill>
                <a:latin typeface="方正楷体_GB2312" panose="02000000000000000000" charset="-122"/>
                <a:ea typeface="方正楷体_GB2312" panose="02000000000000000000" charset="-122"/>
                <a:cs typeface="方正大标宋简体" panose="02010601030101010101" charset="-122"/>
                <a:sym typeface="+mn-ea"/>
              </a:rPr>
              <a:t>（判断句）</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。君为明君，臣为忠臣。彼信贤，境内将服，敌国</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且</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（将）</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畏</a:t>
            </a:r>
            <a:r>
              <a:rPr lang="zh-CN" alt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夫谁暇（</a:t>
            </a:r>
            <a:r>
              <a:rPr lang="zh-CN" sz="2400">
                <a:solidFill>
                  <a:srgbClr val="0C0C0C"/>
                </a:solidFill>
                <a:ea typeface="楷体" panose="02010609060101010101" charset="-122"/>
                <a:sym typeface="+mn-ea"/>
              </a:rPr>
              <a:t>有闲暇</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）笑哉</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缪公遂用之。谋无不当，举必有功，非加贤也。</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使</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（假设）</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百里奚虽贤，无得缪公</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（重用）</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，必无此名矣。</a:t>
            </a:r>
            <a:endParaRPr lang="zh-CN" alt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endParaRPr>
          </a:p>
        </p:txBody>
      </p:sp>
      <p:sp>
        <p:nvSpPr>
          <p:cNvPr id="2" name="文本框 1"/>
          <p:cNvSpPr txBox="1"/>
          <p:nvPr/>
        </p:nvSpPr>
        <p:spPr>
          <a:xfrm>
            <a:off x="348615" y="4102100"/>
            <a:ext cx="11569700" cy="2245360"/>
          </a:xfrm>
          <a:prstGeom prst="rect">
            <a:avLst/>
          </a:prstGeom>
          <a:solidFill>
            <a:schemeClr val="accent4">
              <a:lumMod val="20000"/>
              <a:lumOff val="80000"/>
            </a:schemeClr>
          </a:solidFill>
          <a:ln w="9525">
            <a:noFill/>
          </a:ln>
        </p:spPr>
        <p:txBody>
          <a:bodyPr wrap="square">
            <a:spAutoFit/>
          </a:bodyPr>
          <a:lstStyle/>
          <a:p>
            <a:pPr indent="266700"/>
            <a:r>
              <a:rPr lang="zh-CN" sz="2000" b="0">
                <a:solidFill>
                  <a:srgbClr val="0C0C0C"/>
                </a:solidFill>
                <a:ea typeface="楷体" panose="02010609060101010101" charset="-122"/>
              </a:rPr>
              <a:t>百里奚没有遇到有利时机的时候，从虢国逃出，被晋国俘虏，后在秦国喂牛，以五张羊皮的价格被转卖。公孙枝得到百里奚之后很喜欢他，把他推荐给秦穆公，过了三天，请求委任他官职。穆公说：“只用五张羊皮买下他却委任他官职，恐怕要被天下耻笑吧！”公孙枝回答说：“信任贤才而任用他，这是君主英明，让位给贤人而自己甘居贤人之下，这是臣子的忠诚。君主是英明的君主，臣子是忠诚的臣子。他如果确实贤德，国内的臣民都会服从，敌国都将畏惧，谁还会有闲暇耻笑呢？”穆公于是就任用了百里奚。百里奚出谋划无不得当，做事情必定成功，这并不说明他的贤德增加了。百里奚虽然贤能，假如没有得到缪公的重用，必定不会留下这样的美名。</a:t>
            </a:r>
            <a:endParaRPr lang="zh-CN" altLang="en-US" sz="2000" b="0">
              <a:solidFill>
                <a:srgbClr val="0C0C0C"/>
              </a:solidFill>
              <a:ea typeface="楷体" panose="02010609060101010101" charset="-122"/>
            </a:endParaRPr>
          </a:p>
        </p:txBody>
      </p:sp>
    </p:spTree>
    <p:custDataLst>
      <p:tags r:id="rId1"/>
    </p:custData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92430" y="816610"/>
            <a:ext cx="11619230" cy="2306955"/>
          </a:xfrm>
          <a:prstGeom prst="rect">
            <a:avLst/>
          </a:prstGeom>
          <a:noFill/>
          <a:ln w="9525">
            <a:noFill/>
          </a:ln>
        </p:spPr>
        <p:txBody>
          <a:bodyPr wrap="square">
            <a:spAutoFit/>
          </a:bodyPr>
          <a:lstStyle/>
          <a:p>
            <a:pPr indent="266700"/>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    </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孔子</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穷</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被困</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）于陈、蔡之间，七日不尝食，</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藜羹</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（代指野菜）</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不</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糁</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（shēn谷物磨成的小碎粒）</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。孔子弦歌（</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抚琴唱歌</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）于室，颜回择菜于外。子路与子贡相与</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（一起）</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而言曰：</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夫子</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逐</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被放逐</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）于鲁，伐树于宋，穷于陈、蔡。</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夫子（竟然）弦歌鼓舞，未尝绝音。盖君子</a:t>
            </a:r>
            <a:r>
              <a:rPr lang="zh-CN" sz="2400" b="0" u="sng">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之</a:t>
            </a:r>
            <a:r>
              <a:rPr lang="zh-CN" sz="2400" b="0" u="sng">
                <a:solidFill>
                  <a:srgbClr val="0C0C0C"/>
                </a:solidFill>
                <a:latin typeface="方正楷体_GB2312" panose="02000000000000000000" charset="-122"/>
                <a:ea typeface="方正楷体_GB2312" panose="02000000000000000000" charset="-122"/>
                <a:cs typeface="方正楷体_GB2312" panose="02000000000000000000" charset="-122"/>
              </a:rPr>
              <a:t>（取独）</a:t>
            </a:r>
            <a:r>
              <a:rPr lang="zh-CN" sz="2400" b="0" u="sng">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无所丑</a:t>
            </a:r>
            <a:r>
              <a:rPr lang="zh-CN" sz="2400" b="0" u="sng">
                <a:solidFill>
                  <a:srgbClr val="0C0C0C"/>
                </a:solidFill>
                <a:latin typeface="方正楷体_GB2312" panose="02000000000000000000" charset="-122"/>
                <a:ea typeface="方正楷体_GB2312" panose="02000000000000000000" charset="-122"/>
                <a:cs typeface="方正楷体_GB2312" panose="02000000000000000000" charset="-122"/>
              </a:rPr>
              <a:t>（不知耻）</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也若此乎</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颜回无以对，入以（之）告孔子。孔子喟然而叹曰：</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由与赐</a:t>
            </a:r>
            <a:r>
              <a:rPr lang="zh-CN" sz="2400" b="0" u="sng">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小人</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a:t>
            </a:r>
            <a:r>
              <a:rPr lang="zh-CN" sz="2400" u="sng">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见识浅陋的人</a:t>
            </a:r>
            <a:r>
              <a:rPr lang="zh-CN" sz="2400" b="0" u="sng">
                <a:solidFill>
                  <a:srgbClr val="0C0C0C"/>
                </a:solidFill>
                <a:latin typeface="方正大标宋简体" panose="02010601030101010101" charset="-122"/>
                <a:ea typeface="方正大标宋简体" panose="02010601030101010101" charset="-122"/>
                <a:cs typeface="方正大标宋简体" panose="02010601030101010101" charset="-122"/>
              </a:rPr>
              <a:t>）也</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（判断句）</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。召，吾</a:t>
            </a:r>
            <a:r>
              <a:rPr lang="zh-CN" sz="2400" b="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rPr>
              <a:t>语</a:t>
            </a:r>
            <a:r>
              <a:rPr lang="zh-CN" sz="2400" b="0">
                <a:solidFill>
                  <a:srgbClr val="0C0C0C"/>
                </a:solidFill>
                <a:latin typeface="方正楷体_GB2312" panose="02000000000000000000" charset="-122"/>
                <a:ea typeface="方正楷体_GB2312" panose="02000000000000000000" charset="-122"/>
                <a:cs typeface="方正大标宋简体" panose="02010601030101010101" charset="-122"/>
              </a:rPr>
              <a:t>（告诉）</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之。</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a:t>
            </a:r>
            <a:endParaRPr lang="zh-CN" altLang="en-US" b="0">
              <a:solidFill>
                <a:srgbClr val="0C0C0C"/>
              </a:solidFill>
              <a:latin typeface="方正大标宋简体" panose="02010601030101010101" charset="-122"/>
              <a:ea typeface="方正大标宋简体" panose="02010601030101010101" charset="-122"/>
              <a:cs typeface="方正大标宋简体" panose="02010601030101010101" charset="-122"/>
            </a:endParaRPr>
          </a:p>
        </p:txBody>
      </p:sp>
      <p:sp>
        <p:nvSpPr>
          <p:cNvPr id="2" name="文本框 1"/>
          <p:cNvSpPr txBox="1"/>
          <p:nvPr/>
        </p:nvSpPr>
        <p:spPr>
          <a:xfrm>
            <a:off x="480060" y="4091305"/>
            <a:ext cx="11231245" cy="1322070"/>
          </a:xfrm>
          <a:prstGeom prst="rect">
            <a:avLst/>
          </a:prstGeom>
          <a:solidFill>
            <a:schemeClr val="accent4">
              <a:lumMod val="20000"/>
              <a:lumOff val="80000"/>
            </a:schemeClr>
          </a:solidFill>
          <a:ln w="9525">
            <a:noFill/>
          </a:ln>
        </p:spPr>
        <p:txBody>
          <a:bodyPr wrap="square">
            <a:spAutoFit/>
          </a:bodyPr>
          <a:lstStyle/>
          <a:p>
            <a:pPr indent="0"/>
            <a:r>
              <a:rPr lang="en-US" alt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       </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孔子被困于陈蔡之间，七日吃不到粮食，野菜里一粒米都没有。孔子在室内抚琴唱歌，颜回在外面择菜，子路与子贡说：“夫子在鲁国被放逐，在宋国砍树，在陈、蔡被困，竟然还抚琴唱歌，击鼓跳舞，不曾停止。难道君子就不知耻到这般地步吗？”颜回无话可答，进门告诉孔子。孔子感慨地说：“子路和子贡是见识浅陋的人。叫进来，我有话对他们说。”</a:t>
            </a:r>
            <a:endParaRPr lang="zh-CN" altLang="en-US" sz="20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Tree>
    <p:custDataLst>
      <p:tags r:id="rId1"/>
    </p:custData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08610" y="309880"/>
            <a:ext cx="11499215" cy="4039235"/>
          </a:xfrm>
          <a:prstGeom prst="rect">
            <a:avLst/>
          </a:prstGeom>
          <a:noFill/>
        </p:spPr>
        <p:txBody>
          <a:bodyPr wrap="square" rtlCol="0" anchor="t">
            <a:noAutofit/>
          </a:bodyPr>
          <a:lstStyle/>
          <a:p>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子路与子贡入，子贡曰：</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如此</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（像这样）</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者，可谓</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穷</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（困窘）</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矣！</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孔子曰：</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君子</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达</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通达</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）于</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道</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道义</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）之谓达，穷于道之谓穷。今丘</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(孔子自称)</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也拘</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（拘泥，理解为恪守）</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仁义之道，以遭</a:t>
            </a:r>
            <a:r>
              <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（遭逢，此处译为面对）</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乱世之患，其</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所</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适得其所</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）也，</a:t>
            </a:r>
            <a:r>
              <a:rPr lang="zh-CN" sz="2400" u="sng">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何穷之谓</a:t>
            </a:r>
            <a:r>
              <a:rPr lang="zh-CN" sz="2400">
                <a:solidFill>
                  <a:srgbClr val="0C0C0C"/>
                </a:solidFill>
                <a:ea typeface="楷体" panose="02010609060101010101" charset="-122"/>
                <a:sym typeface="+mn-ea"/>
              </a:rPr>
              <a:t>（宾前）</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？故</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内省</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反省自身</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）而</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不疚于道</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无愧于正道</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），临难而不失其德（</a:t>
            </a:r>
            <a:r>
              <a:rPr lang="zh-CN" sz="2400">
                <a:solidFill>
                  <a:srgbClr val="0C0C0C"/>
                </a:solidFill>
                <a:ea typeface="楷体" panose="02010609060101010101" charset="-122"/>
                <a:sym typeface="+mn-ea"/>
              </a:rPr>
              <a:t>丧失美德</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），大寒既至，霜雪既降，吾是以</a:t>
            </a:r>
            <a:r>
              <a:rPr lang="zh-CN" sz="2400">
                <a:solidFill>
                  <a:srgbClr val="0C0C0C"/>
                </a:solidFill>
                <a:ea typeface="楷体" panose="02010609060101010101" charset="-122"/>
                <a:sym typeface="+mn-ea"/>
              </a:rPr>
              <a:t>（因此）</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知松柏之茂也。陈、蔡之厄（</a:t>
            </a:r>
            <a:r>
              <a:rPr lang="zh-CN" sz="2400">
                <a:solidFill>
                  <a:srgbClr val="0C0C0C"/>
                </a:solidFill>
                <a:ea typeface="楷体" panose="02010609060101010101" charset="-122"/>
                <a:sym typeface="+mn-ea"/>
              </a:rPr>
              <a:t>困阻</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），于丘</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其</a:t>
            </a:r>
            <a:r>
              <a:rPr lang="zh-CN" sz="2400">
                <a:solidFill>
                  <a:srgbClr val="0C0C0C"/>
                </a:solidFill>
                <a:ea typeface="楷体" panose="02010609060101010101" charset="-122"/>
                <a:sym typeface="+mn-ea"/>
              </a:rPr>
              <a:t>（衬音词，不译）</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幸乎！</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孔子</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烈然</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毅然的样子</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）返</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瑟而弦</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抚琴演奏</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），子路抗然（</a:t>
            </a:r>
            <a:r>
              <a:rPr lang="zh-CN" sz="2400">
                <a:solidFill>
                  <a:srgbClr val="0C0C0C"/>
                </a:solidFill>
                <a:ea typeface="楷体" panose="02010609060101010101" charset="-122"/>
                <a:sym typeface="+mn-ea"/>
              </a:rPr>
              <a:t>情绪高昂的样子</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）执</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干</a:t>
            </a:r>
            <a:r>
              <a:rPr lang="zh-CN" sz="2400">
                <a:solidFill>
                  <a:srgbClr val="0C0C0C"/>
                </a:solidFill>
                <a:ea typeface="楷体" panose="02010609060101010101" charset="-122"/>
                <a:sym typeface="+mn-ea"/>
              </a:rPr>
              <a:t>（盾牌）</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而舞。子贡曰：</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吾不知天之高也，不知地之</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下</a:t>
            </a:r>
            <a:r>
              <a:rPr lang="zh-CN" sz="2400">
                <a:solidFill>
                  <a:srgbClr val="0C0C0C"/>
                </a:solidFill>
                <a:ea typeface="楷体" panose="02010609060101010101" charset="-122"/>
                <a:sym typeface="+mn-ea"/>
              </a:rPr>
              <a:t>（深）</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也。</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古之得道者，穷亦乐，达亦乐，</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所乐</a:t>
            </a:r>
            <a:r>
              <a:rPr lang="zh-CN" sz="2400">
                <a:solidFill>
                  <a:srgbClr val="0C0C0C"/>
                </a:solidFill>
                <a:ea typeface="楷体" panose="02010609060101010101" charset="-122"/>
                <a:sym typeface="+mn-ea"/>
              </a:rPr>
              <a:t>（所字结构，快乐的原因）</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非</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穷达</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a:t>
            </a:r>
            <a:r>
              <a:rPr lang="zh-CN" sz="2400">
                <a:solidFill>
                  <a:srgbClr val="0C0C0C"/>
                </a:solidFill>
                <a:ea typeface="楷体" panose="02010609060101010101" charset="-122"/>
                <a:sym typeface="+mn-ea"/>
              </a:rPr>
              <a:t>困窘和显达的际遇</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）也，</a:t>
            </a:r>
            <a:r>
              <a:rPr lang="zh-CN" sz="2400">
                <a:solidFill>
                  <a:srgbClr val="0C0C0C"/>
                </a:solidFill>
                <a:ea typeface="楷体" panose="02010609060101010101" charset="-122"/>
                <a:sym typeface="+mn-ea"/>
              </a:rPr>
              <a:t>（而是对道义的通达）</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。道得于此，则穷达</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一</a:t>
            </a:r>
            <a:r>
              <a:rPr lang="zh-CN" sz="2400">
                <a:solidFill>
                  <a:srgbClr val="0C0C0C"/>
                </a:solidFill>
                <a:ea typeface="楷体" panose="02010609060101010101" charset="-122"/>
                <a:sym typeface="+mn-ea"/>
              </a:rPr>
              <a:t>（一样的，等同的）</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也。</a:t>
            </a:r>
            <a:endPar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endParaRPr>
          </a:p>
          <a:p>
            <a:r>
              <a:rPr lang="en-US" altLang="zh-CN">
                <a:solidFill>
                  <a:srgbClr val="0C0C0C"/>
                </a:solidFill>
                <a:ea typeface="宋体" pitchFamily="2" charset="-122"/>
                <a:sym typeface="+mn-ea"/>
              </a:rPr>
              <a:t>                                                                                                                                     </a:t>
            </a:r>
            <a:r>
              <a:rPr lang="zh-CN">
                <a:solidFill>
                  <a:srgbClr val="0C0C0C"/>
                </a:solidFill>
                <a:ea typeface="宋体" pitchFamily="2" charset="-122"/>
                <a:sym typeface="+mn-ea"/>
              </a:rPr>
              <a:t>（摘编自《吕氏春秋》）</a:t>
            </a:r>
            <a:endParaRPr lang="zh-CN" altLang="en-US">
              <a:solidFill>
                <a:srgbClr val="0C0C0C"/>
              </a:solidFill>
              <a:ea typeface="宋体" pitchFamily="2" charset="-122"/>
              <a:sym typeface="+mn-ea"/>
            </a:endParaRPr>
          </a:p>
        </p:txBody>
      </p:sp>
      <p:sp>
        <p:nvSpPr>
          <p:cNvPr id="100" name="文本框 99"/>
          <p:cNvSpPr txBox="1"/>
          <p:nvPr/>
        </p:nvSpPr>
        <p:spPr>
          <a:xfrm>
            <a:off x="309245" y="4434205"/>
            <a:ext cx="11498580" cy="2245360"/>
          </a:xfrm>
          <a:prstGeom prst="rect">
            <a:avLst/>
          </a:prstGeom>
          <a:solidFill>
            <a:schemeClr val="accent4">
              <a:lumMod val="20000"/>
              <a:lumOff val="80000"/>
            </a:schemeClr>
          </a:solidFill>
          <a:ln w="9525">
            <a:noFill/>
          </a:ln>
        </p:spPr>
        <p:txBody>
          <a:bodyPr wrap="square">
            <a:spAutoFit/>
          </a:bodyPr>
          <a:lstStyle/>
          <a:p>
            <a:pPr indent="266700"/>
            <a:r>
              <a:rPr lang="en-US" altLang="zh-CN" b="0">
                <a:solidFill>
                  <a:srgbClr val="0C0C0C"/>
                </a:solidFill>
                <a:ea typeface="楷体" panose="02010609060101010101" charset="-122"/>
              </a:rPr>
              <a:t>   </a:t>
            </a:r>
            <a:r>
              <a:rPr lang="zh-CN" sz="2000" b="0">
                <a:solidFill>
                  <a:srgbClr val="0C0C0C"/>
                </a:solidFill>
                <a:ea typeface="楷体" panose="02010609060101010101" charset="-122"/>
              </a:rPr>
              <a:t>子路和子贡进来，子贡说：“这种情况应该算是困窘了！”孔子说：“君子通达于道义叫做</a:t>
            </a:r>
            <a:r>
              <a:rPr lang="en-US" sz="2000" b="0">
                <a:solidFill>
                  <a:srgbClr val="0C0C0C"/>
                </a:solidFill>
                <a:latin typeface="楷体" panose="02010609060101010101" charset="-122"/>
              </a:rPr>
              <a:t>‘</a:t>
            </a:r>
            <a:r>
              <a:rPr lang="zh-CN" sz="2000" b="0">
                <a:solidFill>
                  <a:srgbClr val="0C0C0C"/>
                </a:solidFill>
                <a:ea typeface="楷体" panose="02010609060101010101" charset="-122"/>
              </a:rPr>
              <a:t>达</a:t>
            </a:r>
            <a:r>
              <a:rPr lang="en-US" sz="2000" b="0">
                <a:solidFill>
                  <a:srgbClr val="0C0C0C"/>
                </a:solidFill>
                <a:latin typeface="楷体" panose="02010609060101010101" charset="-122"/>
              </a:rPr>
              <a:t>’</a:t>
            </a:r>
            <a:r>
              <a:rPr lang="zh-CN" sz="2000" b="0">
                <a:solidFill>
                  <a:srgbClr val="0C0C0C"/>
                </a:solidFill>
                <a:ea typeface="楷体" panose="02010609060101010101" charset="-122"/>
              </a:rPr>
              <a:t>，困窘于道义才叫</a:t>
            </a:r>
            <a:r>
              <a:rPr lang="en-US" sz="2000" b="0">
                <a:solidFill>
                  <a:srgbClr val="0C0C0C"/>
                </a:solidFill>
                <a:latin typeface="楷体" panose="02010609060101010101" charset="-122"/>
              </a:rPr>
              <a:t>‘</a:t>
            </a:r>
            <a:r>
              <a:rPr lang="zh-CN" sz="2000" b="0">
                <a:solidFill>
                  <a:srgbClr val="0C0C0C"/>
                </a:solidFill>
                <a:ea typeface="楷体" panose="02010609060101010101" charset="-122"/>
              </a:rPr>
              <a:t>穷</a:t>
            </a:r>
            <a:r>
              <a:rPr lang="en-US" sz="2000" b="0">
                <a:solidFill>
                  <a:srgbClr val="0C0C0C"/>
                </a:solidFill>
                <a:latin typeface="楷体" panose="02010609060101010101" charset="-122"/>
              </a:rPr>
              <a:t>’</a:t>
            </a:r>
            <a:r>
              <a:rPr lang="zh-CN" sz="2000" b="0">
                <a:solidFill>
                  <a:srgbClr val="0C0C0C"/>
                </a:solidFill>
                <a:ea typeface="楷体" panose="02010609060101010101" charset="-122"/>
              </a:rPr>
              <a:t>。如今我仍然恪守仁义之道，以面对乱世的艰难，可谓适得其所，哪来穷困之说？所以反省自身应无愧于正道，面对困难应不丧失美德。大寒到了，霜雪已降，我因此了解松柏的茂盛。陈、蔡的困阻，对我来说也许算是一件幸事吧。”孔子毅然转身，开始抚琴演奏，子路情绪昂然，开始执盾而舞。子贡说：“我不知天之高不可攀，也不知地之深不可测。”古代的得道者，困窘时也快乐，显达时也快乐，令他快乐的并不是困窘和显达的际遇（而是对道义的通达）。对他们来说，通达道义而到了这种境界，困窘和显达是一样的。</a:t>
            </a:r>
            <a:endParaRPr lang="zh-CN" altLang="en-US" sz="2000" b="0">
              <a:solidFill>
                <a:srgbClr val="0C0C0C"/>
              </a:solidFill>
              <a:ea typeface="楷体" panose="02010609060101010101" charset="-122"/>
            </a:endParaRPr>
          </a:p>
        </p:txBody>
      </p:sp>
    </p:spTree>
    <p:custDataLst>
      <p:tags r:id="rId1"/>
    </p:custData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71195" y="553085"/>
            <a:ext cx="10603865" cy="1938020"/>
          </a:xfrm>
          <a:prstGeom prst="rect">
            <a:avLst/>
          </a:prstGeom>
          <a:noFill/>
          <a:ln w="9525">
            <a:noFill/>
          </a:ln>
        </p:spPr>
        <p:txBody>
          <a:bodyPr wrap="square">
            <a:spAutoFit/>
          </a:bodyPr>
          <a:lstStyle/>
          <a:p>
            <a:pPr indent="0">
              <a:buNone/>
            </a:pP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10</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．文中画波浪线的部分有三处需加句读，请用铅笔将答题卡上相应位置的答案标号涂黑。涂对一处得</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分，超过三处不得分。（</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endPar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endParaRPr>
          </a:p>
          <a:p>
            <a:pPr marL="266700" indent="-266700"/>
            <a:endPar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endParaRPr>
          </a:p>
          <a:p>
            <a:pPr marL="266700" indent="-266700" algn="ctr"/>
            <a:endParaRPr lang="zh-CN" sz="2400" b="0">
              <a:solidFill>
                <a:srgbClr val="0C0C0C"/>
              </a:solidFill>
              <a:latin typeface="仿宋" panose="02010609060101010101" charset="-122"/>
              <a:ea typeface="仿宋" panose="02010609060101010101" charset="-122"/>
              <a:cs typeface="仿宋" panose="02010609060101010101" charset="-122"/>
            </a:endParaRPr>
          </a:p>
          <a:p>
            <a:pPr marL="266700" indent="-266700" algn="ctr"/>
            <a:r>
              <a:rPr lang="zh-CN" sz="2400" b="0" spc="370">
                <a:solidFill>
                  <a:srgbClr val="0C0C0C"/>
                </a:solidFill>
                <a:uFillTx/>
                <a:latin typeface="仿宋" panose="02010609060101010101" charset="-122"/>
                <a:ea typeface="仿宋" panose="02010609060101010101" charset="-122"/>
                <a:cs typeface="仿宋" panose="02010609060101010101" charset="-122"/>
              </a:rPr>
              <a:t>公孙枝</a:t>
            </a:r>
            <a:r>
              <a:rPr lang="en-US" sz="2400" b="0" spc="370">
                <a:solidFill>
                  <a:srgbClr val="0C0C0C"/>
                </a:solidFill>
                <a:uFillTx/>
                <a:latin typeface="仿宋" panose="02010609060101010101" charset="-122"/>
                <a:ea typeface="仿宋" panose="02010609060101010101" charset="-122"/>
                <a:cs typeface="仿宋" panose="02010609060101010101" charset="-122"/>
              </a:rPr>
              <a:t>A</a:t>
            </a:r>
            <a:r>
              <a:rPr lang="zh-CN" sz="2400" b="0" spc="370">
                <a:solidFill>
                  <a:srgbClr val="0C0C0C"/>
                </a:solidFill>
                <a:uFillTx/>
                <a:latin typeface="仿宋" panose="02010609060101010101" charset="-122"/>
                <a:ea typeface="仿宋" panose="02010609060101010101" charset="-122"/>
                <a:cs typeface="仿宋" panose="02010609060101010101" charset="-122"/>
              </a:rPr>
              <a:t>得</a:t>
            </a:r>
            <a:r>
              <a:rPr lang="en-US" sz="2400" b="0" spc="370">
                <a:solidFill>
                  <a:srgbClr val="0C0C0C"/>
                </a:solidFill>
                <a:uFillTx/>
                <a:latin typeface="仿宋" panose="02010609060101010101" charset="-122"/>
                <a:ea typeface="仿宋" panose="02010609060101010101" charset="-122"/>
                <a:cs typeface="仿宋" panose="02010609060101010101" charset="-122"/>
              </a:rPr>
              <a:t>B</a:t>
            </a:r>
            <a:r>
              <a:rPr lang="zh-CN" sz="2400" b="0" spc="370">
                <a:solidFill>
                  <a:srgbClr val="0C0C0C"/>
                </a:solidFill>
                <a:uFillTx/>
                <a:latin typeface="仿宋" panose="02010609060101010101" charset="-122"/>
                <a:ea typeface="仿宋" panose="02010609060101010101" charset="-122"/>
                <a:cs typeface="仿宋" panose="02010609060101010101" charset="-122"/>
              </a:rPr>
              <a:t>而</a:t>
            </a:r>
            <a:r>
              <a:rPr lang="en-US" sz="2400" b="0" spc="370">
                <a:solidFill>
                  <a:srgbClr val="0C0C0C"/>
                </a:solidFill>
                <a:uFillTx/>
                <a:latin typeface="仿宋" panose="02010609060101010101" charset="-122"/>
                <a:ea typeface="仿宋" panose="02010609060101010101" charset="-122"/>
                <a:cs typeface="仿宋" panose="02010609060101010101" charset="-122"/>
              </a:rPr>
              <a:t>C</a:t>
            </a:r>
            <a:r>
              <a:rPr lang="zh-CN" sz="2400" b="0" spc="370">
                <a:solidFill>
                  <a:srgbClr val="0C0C0C"/>
                </a:solidFill>
                <a:uFillTx/>
                <a:latin typeface="仿宋" panose="02010609060101010101" charset="-122"/>
                <a:ea typeface="仿宋" panose="02010609060101010101" charset="-122"/>
                <a:cs typeface="仿宋" panose="02010609060101010101" charset="-122"/>
              </a:rPr>
              <a:t>说</a:t>
            </a:r>
            <a:r>
              <a:rPr lang="en-US" sz="2400" b="0" spc="370">
                <a:solidFill>
                  <a:srgbClr val="0C0C0C"/>
                </a:solidFill>
                <a:uFillTx/>
                <a:latin typeface="仿宋" panose="02010609060101010101" charset="-122"/>
                <a:ea typeface="仿宋" panose="02010609060101010101" charset="-122"/>
                <a:cs typeface="仿宋" panose="02010609060101010101" charset="-122"/>
              </a:rPr>
              <a:t>D</a:t>
            </a:r>
            <a:r>
              <a:rPr lang="zh-CN" sz="2400" b="0" spc="370">
                <a:solidFill>
                  <a:srgbClr val="0C0C0C"/>
                </a:solidFill>
                <a:uFillTx/>
                <a:latin typeface="仿宋" panose="02010609060101010101" charset="-122"/>
                <a:ea typeface="仿宋" panose="02010609060101010101" charset="-122"/>
                <a:cs typeface="仿宋" panose="02010609060101010101" charset="-122"/>
              </a:rPr>
              <a:t>之</a:t>
            </a:r>
            <a:r>
              <a:rPr lang="en-US" sz="2400" b="0" spc="370">
                <a:solidFill>
                  <a:srgbClr val="0C0C0C"/>
                </a:solidFill>
                <a:uFillTx/>
                <a:latin typeface="仿宋" panose="02010609060101010101" charset="-122"/>
                <a:ea typeface="仿宋" panose="02010609060101010101" charset="-122"/>
                <a:cs typeface="仿宋" panose="02010609060101010101" charset="-122"/>
              </a:rPr>
              <a:t>E</a:t>
            </a:r>
            <a:r>
              <a:rPr lang="zh-CN" sz="2400" b="0" spc="370">
                <a:solidFill>
                  <a:srgbClr val="0C0C0C"/>
                </a:solidFill>
                <a:uFillTx/>
                <a:latin typeface="仿宋" panose="02010609060101010101" charset="-122"/>
                <a:ea typeface="仿宋" panose="02010609060101010101" charset="-122"/>
                <a:cs typeface="仿宋" panose="02010609060101010101" charset="-122"/>
              </a:rPr>
              <a:t>献</a:t>
            </a:r>
            <a:r>
              <a:rPr lang="en-US" sz="2400" b="0" spc="370">
                <a:solidFill>
                  <a:srgbClr val="0C0C0C"/>
                </a:solidFill>
                <a:uFillTx/>
                <a:latin typeface="仿宋" panose="02010609060101010101" charset="-122"/>
                <a:ea typeface="仿宋" panose="02010609060101010101" charset="-122"/>
                <a:cs typeface="仿宋" panose="02010609060101010101" charset="-122"/>
              </a:rPr>
              <a:t>F</a:t>
            </a:r>
            <a:r>
              <a:rPr lang="zh-CN" sz="2400" b="0" spc="370">
                <a:solidFill>
                  <a:srgbClr val="0C0C0C"/>
                </a:solidFill>
                <a:uFillTx/>
                <a:latin typeface="仿宋" panose="02010609060101010101" charset="-122"/>
                <a:ea typeface="仿宋" panose="02010609060101010101" charset="-122"/>
                <a:cs typeface="仿宋" panose="02010609060101010101" charset="-122"/>
              </a:rPr>
              <a:t>诸</a:t>
            </a:r>
            <a:r>
              <a:rPr lang="en-US" sz="2400" b="0" spc="370">
                <a:solidFill>
                  <a:srgbClr val="0C0C0C"/>
                </a:solidFill>
                <a:uFillTx/>
                <a:latin typeface="仿宋" panose="02010609060101010101" charset="-122"/>
                <a:ea typeface="仿宋" panose="02010609060101010101" charset="-122"/>
                <a:cs typeface="仿宋" panose="02010609060101010101" charset="-122"/>
              </a:rPr>
              <a:t>G</a:t>
            </a:r>
            <a:r>
              <a:rPr lang="zh-CN" sz="2400" b="0" spc="370">
                <a:solidFill>
                  <a:srgbClr val="0C0C0C"/>
                </a:solidFill>
                <a:uFillTx/>
                <a:latin typeface="仿宋" panose="02010609060101010101" charset="-122"/>
                <a:ea typeface="仿宋" panose="02010609060101010101" charset="-122"/>
                <a:cs typeface="仿宋" panose="02010609060101010101" charset="-122"/>
              </a:rPr>
              <a:t>缪公</a:t>
            </a:r>
            <a:r>
              <a:rPr lang="en-US" sz="2400" b="0" spc="370">
                <a:solidFill>
                  <a:srgbClr val="0C0C0C"/>
                </a:solidFill>
                <a:uFillTx/>
                <a:latin typeface="仿宋" panose="02010609060101010101" charset="-122"/>
                <a:ea typeface="仿宋" panose="02010609060101010101" charset="-122"/>
                <a:cs typeface="仿宋" panose="02010609060101010101" charset="-122"/>
              </a:rPr>
              <a:t>H</a:t>
            </a:r>
            <a:r>
              <a:rPr lang="zh-CN" sz="2400" b="0" spc="370">
                <a:solidFill>
                  <a:srgbClr val="0C0C0C"/>
                </a:solidFill>
                <a:uFillTx/>
                <a:latin typeface="仿宋" panose="02010609060101010101" charset="-122"/>
                <a:ea typeface="仿宋" panose="02010609060101010101" charset="-122"/>
                <a:cs typeface="仿宋" panose="02010609060101010101" charset="-122"/>
              </a:rPr>
              <a:t>三日</a:t>
            </a:r>
            <a:r>
              <a:rPr lang="en-US" sz="2400" b="0" spc="370">
                <a:solidFill>
                  <a:srgbClr val="0C0C0C"/>
                </a:solidFill>
                <a:uFillTx/>
                <a:latin typeface="仿宋" panose="02010609060101010101" charset="-122"/>
                <a:ea typeface="仿宋" panose="02010609060101010101" charset="-122"/>
                <a:cs typeface="仿宋" panose="02010609060101010101" charset="-122"/>
              </a:rPr>
              <a:t>I</a:t>
            </a:r>
            <a:r>
              <a:rPr lang="zh-CN" sz="2400" b="0" spc="370">
                <a:solidFill>
                  <a:srgbClr val="0C0C0C"/>
                </a:solidFill>
                <a:uFillTx/>
                <a:latin typeface="仿宋" panose="02010609060101010101" charset="-122"/>
                <a:ea typeface="仿宋" panose="02010609060101010101" charset="-122"/>
                <a:cs typeface="仿宋" panose="02010609060101010101" charset="-122"/>
              </a:rPr>
              <a:t>请</a:t>
            </a:r>
            <a:r>
              <a:rPr lang="en-US" sz="2400" b="0" spc="370">
                <a:solidFill>
                  <a:srgbClr val="0C0C0C"/>
                </a:solidFill>
                <a:uFillTx/>
                <a:latin typeface="仿宋" panose="02010609060101010101" charset="-122"/>
                <a:ea typeface="仿宋" panose="02010609060101010101" charset="-122"/>
                <a:cs typeface="仿宋" panose="02010609060101010101" charset="-122"/>
              </a:rPr>
              <a:t>J</a:t>
            </a:r>
            <a:r>
              <a:rPr lang="zh-CN" sz="2400" b="0" spc="370">
                <a:solidFill>
                  <a:srgbClr val="0C0C0C"/>
                </a:solidFill>
                <a:uFillTx/>
                <a:latin typeface="仿宋" panose="02010609060101010101" charset="-122"/>
                <a:ea typeface="仿宋" panose="02010609060101010101" charset="-122"/>
                <a:cs typeface="仿宋" panose="02010609060101010101" charset="-122"/>
              </a:rPr>
              <a:t>属</a:t>
            </a:r>
            <a:r>
              <a:rPr lang="en-US" sz="2400" b="0" spc="370">
                <a:solidFill>
                  <a:srgbClr val="0C0C0C"/>
                </a:solidFill>
                <a:uFillTx/>
                <a:latin typeface="仿宋" panose="02010609060101010101" charset="-122"/>
                <a:ea typeface="仿宋" panose="02010609060101010101" charset="-122"/>
                <a:cs typeface="仿宋" panose="02010609060101010101" charset="-122"/>
              </a:rPr>
              <a:t>K</a:t>
            </a:r>
            <a:r>
              <a:rPr lang="zh-CN" sz="2400" b="0" spc="370">
                <a:solidFill>
                  <a:srgbClr val="0C0C0C"/>
                </a:solidFill>
                <a:uFillTx/>
                <a:latin typeface="仿宋" panose="02010609060101010101" charset="-122"/>
                <a:ea typeface="仿宋" panose="02010609060101010101" charset="-122"/>
                <a:cs typeface="仿宋" panose="02010609060101010101" charset="-122"/>
              </a:rPr>
              <a:t>事</a:t>
            </a:r>
            <a:r>
              <a:rPr lang="en-US" sz="2400" b="0" spc="370">
                <a:solidFill>
                  <a:srgbClr val="0C0C0C"/>
                </a:solidFill>
                <a:uFillTx/>
                <a:latin typeface="仿宋" panose="02010609060101010101" charset="-122"/>
                <a:ea typeface="仿宋" panose="02010609060101010101" charset="-122"/>
                <a:cs typeface="仿宋" panose="02010609060101010101" charset="-122"/>
              </a:rPr>
              <a:t>L</a:t>
            </a:r>
            <a:r>
              <a:rPr lang="zh-CN" sz="2400" b="0" spc="370">
                <a:solidFill>
                  <a:srgbClr val="0C0C0C"/>
                </a:solidFill>
                <a:uFillTx/>
                <a:latin typeface="仿宋" panose="02010609060101010101" charset="-122"/>
                <a:ea typeface="仿宋" panose="02010609060101010101" charset="-122"/>
                <a:cs typeface="仿宋" panose="02010609060101010101" charset="-122"/>
              </a:rPr>
              <a:t>焉。</a:t>
            </a:r>
            <a:endParaRPr lang="zh-CN" altLang="en-US" sz="2400" b="0" spc="370">
              <a:solidFill>
                <a:srgbClr val="0C0C0C"/>
              </a:solidFill>
              <a:uFillTx/>
              <a:latin typeface="仿宋" panose="02010609060101010101" charset="-122"/>
              <a:ea typeface="仿宋" panose="02010609060101010101" charset="-122"/>
              <a:cs typeface="仿宋" panose="02010609060101010101" charset="-122"/>
            </a:endParaRPr>
          </a:p>
        </p:txBody>
      </p:sp>
      <p:sp>
        <p:nvSpPr>
          <p:cNvPr id="2" name="文本框 1"/>
          <p:cNvSpPr txBox="1"/>
          <p:nvPr/>
        </p:nvSpPr>
        <p:spPr>
          <a:xfrm>
            <a:off x="1254125" y="3932555"/>
            <a:ext cx="9683750" cy="953135"/>
          </a:xfrm>
          <a:prstGeom prst="rect">
            <a:avLst/>
          </a:prstGeom>
          <a:noFill/>
        </p:spPr>
        <p:txBody>
          <a:bodyPr wrap="square" rtlCol="0" anchor="t">
            <a:spAutoFit/>
          </a:bodyPr>
          <a:lstStyle/>
          <a:p>
            <a:r>
              <a:rPr lang="zh-CN" sz="2800">
                <a:solidFill>
                  <a:schemeClr val="tx1"/>
                </a:solidFill>
                <a:latin typeface="华康隶书体W7" panose="03000709000000000000" charset="-122"/>
                <a:ea typeface="华康隶书体W7" panose="03000709000000000000" charset="-122"/>
                <a:sym typeface="+mn-ea"/>
              </a:rPr>
              <a:t>译文：公孙枝得到百里奚之后很喜欢他，把他推荐给秦穆公，过了三天，请求委任他官职。</a:t>
            </a:r>
            <a:endParaRPr lang="zh-CN" altLang="en-US" sz="2800">
              <a:solidFill>
                <a:schemeClr val="tx1"/>
              </a:solidFill>
              <a:latin typeface="华康隶书体W7" panose="03000709000000000000" charset="-122"/>
              <a:ea typeface="华康隶书体W7" panose="03000709000000000000" charset="-122"/>
              <a:sym typeface="+mn-ea"/>
            </a:endParaRPr>
          </a:p>
        </p:txBody>
      </p:sp>
      <p:sp>
        <p:nvSpPr>
          <p:cNvPr id="3" name="文本框 2"/>
          <p:cNvSpPr txBox="1"/>
          <p:nvPr/>
        </p:nvSpPr>
        <p:spPr>
          <a:xfrm>
            <a:off x="1118870" y="2684145"/>
            <a:ext cx="10083165" cy="460375"/>
          </a:xfrm>
          <a:prstGeom prst="rect">
            <a:avLst/>
          </a:prstGeom>
          <a:noFill/>
        </p:spPr>
        <p:txBody>
          <a:bodyPr wrap="square" rtlCol="0" anchor="t">
            <a:spAutoFit/>
          </a:bodyPr>
          <a:lstStyle/>
          <a:p>
            <a:pPr marL="266700" indent="-266700" algn="ctr"/>
            <a:r>
              <a:rPr lang="zh-CN"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rPr>
              <a:t>公孙枝得而说之</a:t>
            </a:r>
            <a:r>
              <a:rPr lang="zh-CN" altLang="en-US"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rPr>
              <a:t>，</a:t>
            </a:r>
            <a:r>
              <a:rPr lang="zh-CN"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rPr>
              <a:t>献诸缪公</a:t>
            </a:r>
            <a:r>
              <a:rPr lang="zh-CN" altLang="en-US"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rPr>
              <a:t>。</a:t>
            </a:r>
            <a:r>
              <a:rPr lang="zh-CN"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rPr>
              <a:t>三日</a:t>
            </a:r>
            <a:r>
              <a:rPr lang="zh-CN" altLang="en-US"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rPr>
              <a:t>，</a:t>
            </a:r>
            <a:r>
              <a:rPr lang="zh-CN"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rPr>
              <a:t>请属事焉。</a:t>
            </a:r>
            <a:endParaRPr lang="zh-CN" altLang="en-US" sz="2400" spc="370">
              <a:solidFill>
                <a:schemeClr val="accent1"/>
              </a:solidFill>
              <a:uFillTx/>
              <a:latin typeface="方正大标宋简体" panose="02010601030101010101" charset="-122"/>
              <a:ea typeface="方正大标宋简体" panose="02010601030101010101" charset="-122"/>
              <a:cs typeface="仿宋" panose="02010609060101010101" charset="-122"/>
              <a:sym typeface="+mn-ea"/>
            </a:endParaRPr>
          </a:p>
        </p:txBody>
      </p:sp>
      <p:sp>
        <p:nvSpPr>
          <p:cNvPr id="4" name="文本框 3"/>
          <p:cNvSpPr txBox="1"/>
          <p:nvPr/>
        </p:nvSpPr>
        <p:spPr>
          <a:xfrm>
            <a:off x="2925445" y="3354070"/>
            <a:ext cx="6096000" cy="460375"/>
          </a:xfrm>
          <a:prstGeom prst="rect">
            <a:avLst/>
          </a:prstGeom>
          <a:noFill/>
        </p:spPr>
        <p:txBody>
          <a:bodyPr wrap="square" rtlCol="0" anchor="t">
            <a:spAutoFit/>
          </a:bodyPr>
          <a:lstStyle/>
          <a:p>
            <a:pPr indent="0" algn="ctr">
              <a:buNone/>
            </a:pPr>
            <a:r>
              <a:rPr lang="en-US" sz="2400">
                <a:solidFill>
                  <a:srgbClr val="0C0C0C"/>
                </a:solidFill>
                <a:latin typeface="Times New Roman" panose="02020603050405020304" charset="0"/>
                <a:cs typeface="Times New Roman" panose="02020603050405020304" charset="0"/>
                <a:sym typeface="+mn-ea"/>
              </a:rPr>
              <a:t>E</a:t>
            </a:r>
            <a:r>
              <a:rPr lang="en-US" sz="2400">
                <a:solidFill>
                  <a:srgbClr val="0C0C0C"/>
                </a:solidFill>
                <a:latin typeface="宋体" pitchFamily="2" charset="-122"/>
                <a:ea typeface="宋体" pitchFamily="2" charset="-122"/>
                <a:cs typeface="宋体" pitchFamily="2" charset="-122"/>
                <a:sym typeface="+mn-ea"/>
              </a:rPr>
              <a:t>、</a:t>
            </a:r>
            <a:r>
              <a:rPr lang="en-US" sz="2400">
                <a:solidFill>
                  <a:srgbClr val="0C0C0C"/>
                </a:solidFill>
                <a:latin typeface="Times New Roman" panose="02020603050405020304" charset="0"/>
                <a:cs typeface="Times New Roman" panose="02020603050405020304" charset="0"/>
                <a:sym typeface="+mn-ea"/>
              </a:rPr>
              <a:t>H</a:t>
            </a:r>
            <a:r>
              <a:rPr lang="en-US" sz="2400">
                <a:solidFill>
                  <a:srgbClr val="0C0C0C"/>
                </a:solidFill>
                <a:latin typeface="宋体" pitchFamily="2" charset="-122"/>
                <a:ea typeface="宋体" pitchFamily="2" charset="-122"/>
                <a:cs typeface="宋体" pitchFamily="2" charset="-122"/>
                <a:sym typeface="+mn-ea"/>
              </a:rPr>
              <a:t>、</a:t>
            </a:r>
            <a:r>
              <a:rPr lang="en-US" sz="2400">
                <a:solidFill>
                  <a:srgbClr val="0C0C0C"/>
                </a:solidFill>
                <a:latin typeface="Times New Roman" panose="02020603050405020304" charset="0"/>
                <a:cs typeface="Times New Roman" panose="02020603050405020304" charset="0"/>
                <a:sym typeface="+mn-ea"/>
              </a:rPr>
              <a:t>I</a:t>
            </a:r>
            <a:endParaRPr lang="en-US" altLang="en-US" sz="2400">
              <a:solidFill>
                <a:srgbClr val="0C0C0C"/>
              </a:solidFill>
              <a:latin typeface="Times New Roman" panose="02020603050405020304" charset="0"/>
              <a:cs typeface="Times New Roman" panose="02020603050405020304" charset="0"/>
              <a:sym typeface="+mn-ea"/>
            </a:endParaRPr>
          </a:p>
        </p:txBody>
      </p:sp>
    </p:spTree>
    <p:custDataLst>
      <p:tags r:id="rId1"/>
    </p:custData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13360" y="285115"/>
            <a:ext cx="11663680" cy="3415030"/>
          </a:xfrm>
          <a:prstGeom prst="rect">
            <a:avLst/>
          </a:prstGeom>
          <a:noFill/>
          <a:ln w="9525">
            <a:noFill/>
          </a:ln>
        </p:spPr>
        <p:txBody>
          <a:bodyPr wrap="square">
            <a:spAutoFit/>
          </a:bodyPr>
          <a:lstStyle/>
          <a:p>
            <a:pPr indent="0"/>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11</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．下列对文中加点的词语及相关内容的解说，不正确的一项是（</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B</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．“秀士从之”与“天下云集响应，赢粮而景从”（《过秦论》）两句中的“从”字含义相同。</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B</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．“手足胼胝不居”与“君子食无求饱，居无求安”（《论语》）两句中的“居”字含义相同。</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C</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．“其遇时也，登为天子”与“不拘于时”（《师说》）两句中的“时”字含义不同。</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D</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．“由与赐小人也”与</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亲贤臣，远小人</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（《出师表》）两句中的“小人”含义不同。
</a:t>
            </a:r>
            <a:endParaRPr lang="zh-CN" alt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2" name="文本框 1"/>
          <p:cNvSpPr txBox="1"/>
          <p:nvPr/>
        </p:nvSpPr>
        <p:spPr>
          <a:xfrm>
            <a:off x="320040" y="4387215"/>
            <a:ext cx="11475720" cy="1383665"/>
          </a:xfrm>
          <a:prstGeom prst="rect">
            <a:avLst/>
          </a:prstGeom>
          <a:noFill/>
        </p:spPr>
        <p:txBody>
          <a:bodyPr wrap="square" rtlCol="0">
            <a:spAutoFit/>
          </a:bodyPr>
          <a:lstStyle/>
          <a:p>
            <a:r>
              <a:rPr lang="en-US" altLang="zh-CN" sz="2800">
                <a:latin typeface="华康隶书体W7" panose="03000709000000000000" charset="-122"/>
                <a:ea typeface="华康隶书体W7" panose="03000709000000000000" charset="-122"/>
              </a:rPr>
              <a:t>     </a:t>
            </a:r>
            <a:r>
              <a:rPr lang="zh-CN" sz="2800">
                <a:latin typeface="华康隶书体W7" panose="03000709000000000000" charset="-122"/>
                <a:ea typeface="华康隶书体W7" panose="03000709000000000000" charset="-122"/>
              </a:rPr>
              <a:t>B（A中“从”均指“跟随、归附”之意；B中，前指“停歇”，后指“居所”，意思不同；C中，前指“有利的时机”，后指“时俗”，意思不同；D中前指“见识浅陋的人”，后指“奸恶之人”，含义不同。）</a:t>
            </a:r>
            <a:endParaRPr lang="zh-CN" sz="2800">
              <a:latin typeface="华康隶书体W7" panose="03000709000000000000" charset="-122"/>
              <a:ea typeface="华康隶书体W7" panose="03000709000000000000" charset="-122"/>
            </a:endParaRPr>
          </a:p>
        </p:txBody>
      </p:sp>
    </p:spTree>
    <p:custDataLst>
      <p:tags r:id="rId1"/>
    </p:custData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4170" y="13970"/>
            <a:ext cx="11544300" cy="3784600"/>
          </a:xfrm>
          <a:prstGeom prst="rect">
            <a:avLst/>
          </a:prstGeom>
          <a:noFill/>
          <a:ln w="9525">
            <a:noFill/>
          </a:ln>
        </p:spPr>
        <p:txBody>
          <a:bodyPr wrap="square">
            <a:spAutoFit/>
          </a:bodyPr>
          <a:lstStyle/>
          <a:p>
            <a:pPr indent="0"/>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12</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．下列对原文有关内容的概述，不正确的一项是（</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C</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A</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．舜遇见尧，禹遇见舜，源于天意；舜、禹为民服务、赢得民心，则体现本人的努力。成就大功名不能忽略天意，也不能轻视个人努力。</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B</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．舜耕地捕鱼时，带着部属辛勤劳作，得以免去冻饿之苦；成为天子后，得到百姓的爱戴。无论处境如何改变，舜的贤德始终不变。</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C</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．公孙枝大力举荐百里奚，在缪公担心重用贱民会被人耻笑时，据理力争以打消缪公的顾虑。作者认为他是谋划得当、举荐有功的贤臣。</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D</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．孔子告诉弟子，霜雪能彰显松柏的气节，陈、蔡之厄也能彰显自己对道义的坚守，应该算是幸事；听罢，子贡为先前不理解老师而惭愧。
</a:t>
            </a:r>
            <a:endParaRPr lang="zh-CN" alt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2" name="文本框 1"/>
          <p:cNvSpPr txBox="1"/>
          <p:nvPr/>
        </p:nvSpPr>
        <p:spPr>
          <a:xfrm>
            <a:off x="310515" y="3648710"/>
            <a:ext cx="11521440" cy="829945"/>
          </a:xfrm>
          <a:prstGeom prst="rect">
            <a:avLst/>
          </a:prstGeom>
          <a:solidFill>
            <a:schemeClr val="accent4">
              <a:lumMod val="20000"/>
              <a:lumOff val="80000"/>
            </a:schemeClr>
          </a:solidFill>
        </p:spPr>
        <p:txBody>
          <a:bodyPr wrap="square" rtlCol="0" anchor="t">
            <a:spAutoFit/>
          </a:bodyPr>
          <a:lstStyle/>
          <a:p>
            <a:pPr indent="266700"/>
            <a:r>
              <a:rPr lang="en-US" alt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   </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缪公遂用之。谋无不当，举必有功，非加贤也。</a:t>
            </a:r>
            <a:r>
              <a:rPr lang="zh-CN" sz="2400">
                <a:solidFill>
                  <a:srgbClr val="0C0C0C"/>
                </a:solidFill>
                <a:highlight>
                  <a:srgbClr val="FFFF00"/>
                </a:highlight>
                <a:latin typeface="方正大标宋简体" panose="02010601030101010101" charset="-122"/>
                <a:ea typeface="方正大标宋简体" panose="02010601030101010101" charset="-122"/>
                <a:cs typeface="方正大标宋简体" panose="02010601030101010101" charset="-122"/>
                <a:sym typeface="+mn-ea"/>
              </a:rPr>
              <a:t>使</a:t>
            </a:r>
            <a:r>
              <a:rPr lang="zh-CN" sz="2400">
                <a:solidFill>
                  <a:srgbClr val="0C0C0C"/>
                </a:solidFill>
                <a:latin typeface="方正楷体_GB2312" panose="02000000000000000000" charset="-122"/>
                <a:ea typeface="方正楷体_GB2312" panose="02000000000000000000" charset="-122"/>
                <a:cs typeface="方正大标宋简体" panose="02010601030101010101" charset="-122"/>
                <a:sym typeface="+mn-ea"/>
              </a:rPr>
              <a:t>（假设）</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百里奚虽贤，无得缪公</a:t>
            </a:r>
            <a:r>
              <a:rPr lang="zh-CN" sz="2400">
                <a:solidFill>
                  <a:srgbClr val="0C0C0C"/>
                </a:solidFill>
                <a:latin typeface="方正楷体_GB2312" panose="02000000000000000000" charset="-122"/>
                <a:ea typeface="方正楷体_GB2312" panose="02000000000000000000" charset="-122"/>
                <a:cs typeface="方正大标宋简体" panose="02010601030101010101" charset="-122"/>
                <a:sym typeface="+mn-ea"/>
              </a:rPr>
              <a:t>（重用）</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，必无此名矣。</a:t>
            </a:r>
            <a:endParaRPr lang="zh-CN" alt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endParaRPr>
          </a:p>
        </p:txBody>
      </p:sp>
      <p:sp>
        <p:nvSpPr>
          <p:cNvPr id="3" name="文本框 2"/>
          <p:cNvSpPr txBox="1"/>
          <p:nvPr/>
        </p:nvSpPr>
        <p:spPr>
          <a:xfrm>
            <a:off x="571500" y="5103495"/>
            <a:ext cx="11017885" cy="1198880"/>
          </a:xfrm>
          <a:prstGeom prst="rect">
            <a:avLst/>
          </a:prstGeom>
          <a:noFill/>
        </p:spPr>
        <p:txBody>
          <a:bodyPr wrap="square" rtlCol="0">
            <a:spAutoFit/>
          </a:bodyPr>
          <a:lstStyle/>
          <a:p>
            <a:r>
              <a:rPr lang="en-US" altLang="zh-CN" sz="2400">
                <a:latin typeface="华康隶书体W7" panose="03000709000000000000" charset="-122"/>
                <a:ea typeface="华康隶书体W7" panose="03000709000000000000" charset="-122"/>
                <a:cs typeface="华康隶书体W7" panose="03000709000000000000" charset="-122"/>
              </a:rPr>
              <a:t>C</a:t>
            </a:r>
            <a:r>
              <a:rPr lang="zh-CN" altLang="en-US" sz="2400">
                <a:latin typeface="华康隶书体W7" panose="03000709000000000000" charset="-122"/>
                <a:ea typeface="华康隶书体W7" panose="03000709000000000000" charset="-122"/>
                <a:cs typeface="华康隶书体W7" panose="03000709000000000000" charset="-122"/>
              </a:rPr>
              <a:t>（</a:t>
            </a:r>
            <a:r>
              <a:rPr lang="en-US" altLang="zh-CN" sz="2400">
                <a:latin typeface="华康隶书体W7" panose="03000709000000000000" charset="-122"/>
                <a:ea typeface="华康隶书体W7" panose="03000709000000000000" charset="-122"/>
                <a:cs typeface="华康隶书体W7" panose="03000709000000000000" charset="-122"/>
              </a:rPr>
              <a:t>“</a:t>
            </a:r>
            <a:r>
              <a:rPr 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作者认为他是谋划得当、举荐有功的贤臣。</a:t>
            </a:r>
            <a:r>
              <a:rPr lang="en-US" altLang="zh-CN" sz="2400">
                <a:latin typeface="华康隶书体W7" panose="03000709000000000000" charset="-122"/>
                <a:ea typeface="华康隶书体W7" panose="03000709000000000000" charset="-122"/>
                <a:cs typeface="华康隶书体W7" panose="03000709000000000000" charset="-122"/>
              </a:rPr>
              <a:t>”</a:t>
            </a:r>
            <a:r>
              <a:rPr lang="zh-CN" altLang="en-US" sz="2400">
                <a:latin typeface="华康隶书体W7" panose="03000709000000000000" charset="-122"/>
                <a:ea typeface="华康隶书体W7" panose="03000709000000000000" charset="-122"/>
                <a:cs typeface="华康隶书体W7" panose="03000709000000000000" charset="-122"/>
              </a:rPr>
              <a:t>错误，</a:t>
            </a:r>
            <a:r>
              <a:rPr lang="en-US" altLang="zh-CN" sz="2400">
                <a:latin typeface="华康隶书体W7" panose="03000709000000000000" charset="-122"/>
                <a:ea typeface="华康隶书体W7" panose="03000709000000000000" charset="-122"/>
                <a:cs typeface="华康隶书体W7" panose="03000709000000000000" charset="-122"/>
              </a:rPr>
              <a:t>“</a:t>
            </a:r>
            <a:r>
              <a:rPr 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谋无不当，举必有功</a:t>
            </a:r>
            <a:r>
              <a:rPr lang="en-US" alt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a:t>
            </a:r>
            <a:r>
              <a:rPr lang="zh-CN" altLang="en-US"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的意思是</a:t>
            </a:r>
            <a:r>
              <a:rPr lang="en-US" alt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a:t>
            </a:r>
            <a:r>
              <a:rPr 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谋划无不得当，做事情必定成功</a:t>
            </a:r>
            <a:r>
              <a:rPr lang="en-US" alt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a:t>
            </a:r>
            <a:r>
              <a:rPr lang="zh-CN" altLang="en-US"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，这是对百里奚的评价，不是对公孙枝。</a:t>
            </a:r>
            <a:r>
              <a:rPr lang="zh-CN" altLang="en-US" sz="2400">
                <a:latin typeface="华康隶书体W7" panose="03000709000000000000" charset="-122"/>
                <a:ea typeface="华康隶书体W7" panose="03000709000000000000" charset="-122"/>
                <a:cs typeface="华康隶书体W7" panose="03000709000000000000" charset="-122"/>
              </a:rPr>
              <a:t>）</a:t>
            </a:r>
            <a:endParaRPr lang="zh-CN" altLang="en-US" sz="2400">
              <a:latin typeface="华康隶书体W7" panose="03000709000000000000" charset="-122"/>
              <a:ea typeface="华康隶书体W7" panose="03000709000000000000" charset="-122"/>
              <a:cs typeface="华康隶书体W7" panose="03000709000000000000" charset="-122"/>
            </a:endParaRPr>
          </a:p>
        </p:txBody>
      </p:sp>
    </p:spTree>
    <p:custDataLst>
      <p:tags r:id="rId1"/>
    </p:custData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99415" y="544830"/>
            <a:ext cx="11551920" cy="3846195"/>
          </a:xfrm>
          <a:prstGeom prst="rect">
            <a:avLst/>
          </a:prstGeom>
          <a:noFill/>
          <a:ln w="9525">
            <a:noFill/>
          </a:ln>
        </p:spPr>
        <p:txBody>
          <a:bodyPr wrap="square">
            <a:spAutoFit/>
          </a:bodyPr>
          <a:lstStyle/>
          <a:p>
            <a:pPr indent="0"/>
            <a:r>
              <a:rPr lang="en-US" sz="2800" b="0">
                <a:solidFill>
                  <a:srgbClr val="0C0C0C"/>
                </a:solidFill>
                <a:latin typeface="方正大标宋简体" panose="02010601030101010101" charset="-122"/>
                <a:ea typeface="方正大标宋简体" panose="02010601030101010101" charset="-122"/>
                <a:cs typeface="方正大标宋简体" panose="02010601030101010101" charset="-122"/>
              </a:rPr>
              <a:t>13</a:t>
            </a:r>
            <a:r>
              <a:rPr lang="zh-CN" sz="2800" b="0">
                <a:solidFill>
                  <a:srgbClr val="0C0C0C"/>
                </a:solidFill>
                <a:latin typeface="方正大标宋简体" panose="02010601030101010101" charset="-122"/>
                <a:ea typeface="方正大标宋简体" panose="02010601030101010101" charset="-122"/>
                <a:cs typeface="方正大标宋简体" panose="02010601030101010101" charset="-122"/>
              </a:rPr>
              <a:t>．把文中画横线的句子翻译成现代汉语。（</a:t>
            </a:r>
            <a:r>
              <a:rPr lang="en-US" sz="2800" b="0">
                <a:solidFill>
                  <a:srgbClr val="0C0C0C"/>
                </a:solidFill>
                <a:latin typeface="方正大标宋简体" panose="02010601030101010101" charset="-122"/>
                <a:ea typeface="方正大标宋简体" panose="02010601030101010101" charset="-122"/>
                <a:cs typeface="方正大标宋简体" panose="02010601030101010101" charset="-122"/>
              </a:rPr>
              <a:t>8</a:t>
            </a:r>
            <a:r>
              <a:rPr lang="zh-CN" sz="28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endParaRPr lang="zh-CN" sz="2800" b="0">
              <a:solidFill>
                <a:srgbClr val="0C0C0C"/>
              </a:solidFill>
              <a:latin typeface="Times New Roman" panose="02020603050405020304" charset="0"/>
              <a:ea typeface="宋体" pitchFamily="2" charset="-122"/>
            </a:endParaRPr>
          </a:p>
          <a:p>
            <a:pPr indent="0"/>
            <a:r>
              <a:rPr lang="zh-CN" sz="2800" b="0">
                <a:solidFill>
                  <a:schemeClr val="accent1"/>
                </a:solidFill>
                <a:latin typeface="方正楷体_GB2312" panose="02000000000000000000" charset="-122"/>
                <a:ea typeface="方正楷体_GB2312" panose="02000000000000000000" charset="-122"/>
                <a:cs typeface="方正楷体_GB2312" panose="02000000000000000000" charset="-122"/>
              </a:rPr>
              <a:t>（</a:t>
            </a:r>
            <a:r>
              <a:rPr lang="en-US" sz="2800" b="0">
                <a:solidFill>
                  <a:schemeClr val="accent1"/>
                </a:solidFill>
                <a:latin typeface="方正楷体_GB2312" panose="02000000000000000000" charset="-122"/>
                <a:ea typeface="方正楷体_GB2312" panose="02000000000000000000" charset="-122"/>
                <a:cs typeface="方正楷体_GB2312" panose="02000000000000000000" charset="-122"/>
              </a:rPr>
              <a:t>1</a:t>
            </a:r>
            <a:r>
              <a:rPr lang="zh-CN" sz="2800" b="0">
                <a:solidFill>
                  <a:schemeClr val="accent1"/>
                </a:solidFill>
                <a:latin typeface="方正楷体_GB2312" panose="02000000000000000000" charset="-122"/>
                <a:ea typeface="方正楷体_GB2312" panose="02000000000000000000" charset="-122"/>
                <a:cs typeface="方正楷体_GB2312" panose="02000000000000000000" charset="-122"/>
              </a:rPr>
              <a:t>）信贤而任之，君之明也；让贤而下之，臣之忠也。</a:t>
            </a:r>
            <a:endParaRPr lang="zh-CN" sz="2800" b="0">
              <a:solidFill>
                <a:srgbClr val="0C0C0C"/>
              </a:solidFill>
              <a:latin typeface="方正大标宋简体" panose="02010601030101010101" charset="-122"/>
              <a:ea typeface="方正大标宋简体" panose="02010601030101010101" charset="-122"/>
              <a:cs typeface="方正大标宋简体" panose="02010601030101010101" charset="-122"/>
            </a:endParaRPr>
          </a:p>
          <a:p>
            <a:pPr indent="0"/>
            <a:r>
              <a:rPr lang="zh-CN" sz="2800" b="0">
                <a:solidFill>
                  <a:srgbClr val="0C0C0C"/>
                </a:solidFill>
                <a:latin typeface="仿宋" panose="02010609060101010101" charset="-122"/>
                <a:ea typeface="仿宋" panose="02010609060101010101" charset="-122"/>
                <a:cs typeface="方正大标宋简体" panose="02010601030101010101" charset="-122"/>
              </a:rPr>
              <a:t>信任贤才而任用他，这是君主英明；让位给贤人而自己甘居贤人之下，这是臣子的忠诚</a:t>
            </a:r>
            <a:r>
              <a:rPr lang="zh-CN" sz="2800" b="0">
                <a:solidFill>
                  <a:srgbClr val="0C0C0C"/>
                </a:solidFill>
                <a:latin typeface="仿宋" panose="02010609060101010101" charset="-122"/>
                <a:ea typeface="仿宋" panose="02010609060101010101" charset="-122"/>
                <a:cs typeface="方正楷体_GB2312" panose="02000000000000000000" charset="-122"/>
              </a:rPr>
              <a:t>。</a:t>
            </a:r>
            <a:endParaRPr lang="zh-CN"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a:p>
            <a:pPr indent="0"/>
            <a:r>
              <a:rPr lang="en-US" altLang="zh-CN" sz="2400">
                <a:solidFill>
                  <a:srgbClr val="0C0C0C"/>
                </a:solidFill>
                <a:ea typeface="宋体" pitchFamily="2" charset="-122"/>
                <a:sym typeface="+mn-ea"/>
              </a:rPr>
              <a:t>   </a:t>
            </a:r>
            <a:r>
              <a:rPr lang="en-US"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   (</a:t>
            </a:r>
            <a:r>
              <a:rPr lang="zh-CN"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关键得分点：明，下，两个判断句</a:t>
            </a:r>
            <a:r>
              <a:rPr lang="en-US" alt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endParaRPr lang="zh-CN" sz="2400">
              <a:solidFill>
                <a:srgbClr val="0C0C0C"/>
              </a:solidFill>
              <a:latin typeface="方正楷体_GB2312" panose="02000000000000000000" charset="-122"/>
              <a:ea typeface="方正楷体_GB2312" panose="02000000000000000000" charset="-122"/>
              <a:cs typeface="方正楷体_GB2312" panose="02000000000000000000" charset="-122"/>
              <a:sym typeface="+mn-ea"/>
            </a:endParaRPr>
          </a:p>
          <a:p>
            <a:pPr indent="0"/>
            <a:endParaRPr lang="zh-CN" sz="2400">
              <a:solidFill>
                <a:srgbClr val="0C0C0C"/>
              </a:solidFill>
              <a:ea typeface="宋体" pitchFamily="2" charset="-122"/>
              <a:sym typeface="+mn-ea"/>
            </a:endParaRPr>
          </a:p>
          <a:p>
            <a:pPr indent="0"/>
            <a:r>
              <a:rPr lang="zh-CN" sz="2800" b="0">
                <a:solidFill>
                  <a:schemeClr val="accent1"/>
                </a:solidFill>
                <a:latin typeface="方正楷体_GB2312" panose="02000000000000000000" charset="-122"/>
                <a:ea typeface="方正楷体_GB2312" panose="02000000000000000000" charset="-122"/>
                <a:cs typeface="方正楷体_GB2312" panose="02000000000000000000" charset="-122"/>
              </a:rPr>
              <a:t>(2）夫子弦歌鼓舞，未尝绝音。盖君子之无所丑也若此乎？</a:t>
            </a:r>
            <a:endParaRPr lang="zh-CN" sz="2800" b="0">
              <a:solidFill>
                <a:schemeClr val="accent1"/>
              </a:solidFill>
              <a:latin typeface="方正楷体_GB2312" panose="02000000000000000000" charset="-122"/>
              <a:ea typeface="方正楷体_GB2312" panose="02000000000000000000" charset="-122"/>
              <a:cs typeface="方正楷体_GB2312" panose="02000000000000000000" charset="-122"/>
            </a:endParaRPr>
          </a:p>
          <a:p>
            <a:r>
              <a:rPr lang="zh-CN" sz="2800">
                <a:solidFill>
                  <a:srgbClr val="0C0C0C"/>
                </a:solidFill>
                <a:latin typeface="仿宋" panose="02010609060101010101" charset="-122"/>
                <a:ea typeface="仿宋" panose="02010609060101010101" charset="-122"/>
                <a:cs typeface="方正大标宋简体" panose="02010601030101010101" charset="-122"/>
                <a:sym typeface="+mn-ea"/>
              </a:rPr>
              <a:t>老师抚琴唱歌击鼓跳舞，未曾停止。难道君子不知羞耻到这般地步了吗？</a:t>
            </a:r>
            <a:endParaRPr lang="zh-CN" sz="2800">
              <a:solidFill>
                <a:srgbClr val="0C0C0C"/>
              </a:solidFill>
              <a:latin typeface="仿宋" panose="02010609060101010101" charset="-122"/>
              <a:ea typeface="仿宋" panose="02010609060101010101" charset="-122"/>
              <a:cs typeface="方正大标宋简体" panose="02010601030101010101" charset="-122"/>
              <a:sym typeface="+mn-ea"/>
            </a:endParaRPr>
          </a:p>
          <a:p>
            <a:pPr indent="0"/>
            <a:r>
              <a:rPr lang="en-US" altLang="zh-CN" sz="28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    (</a:t>
            </a:r>
            <a:r>
              <a:rPr lang="zh-CN" altLang="zh-CN" sz="28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关键得分点：</a:t>
            </a:r>
            <a:r>
              <a:rPr lang="zh-CN" altLang="zh-CN" sz="2800">
                <a:solidFill>
                  <a:schemeClr val="tx1"/>
                </a:solidFill>
                <a:latin typeface="方正楷体_GB2312" panose="02000000000000000000" charset="-122"/>
                <a:ea typeface="方正楷体_GB2312" panose="02000000000000000000" charset="-122"/>
                <a:cs typeface="方正楷体_GB2312" panose="02000000000000000000" charset="-122"/>
                <a:sym typeface="+mn-ea"/>
              </a:rPr>
              <a:t>弦歌鼓舞，</a:t>
            </a:r>
            <a:r>
              <a:rPr lang="zh-CN" sz="2800">
                <a:solidFill>
                  <a:schemeClr val="tx1"/>
                </a:solidFill>
                <a:latin typeface="方正楷体_GB2312" panose="02000000000000000000" charset="-122"/>
                <a:ea typeface="方正楷体_GB2312" panose="02000000000000000000" charset="-122"/>
                <a:cs typeface="方正楷体_GB2312" panose="02000000000000000000" charset="-122"/>
                <a:sym typeface="+mn-ea"/>
              </a:rPr>
              <a:t>无所丑</a:t>
            </a:r>
            <a:r>
              <a:rPr lang="zh-CN" altLang="zh-CN" sz="2800">
                <a:solidFill>
                  <a:schemeClr val="tx1"/>
                </a:solidFill>
                <a:latin typeface="方正楷体_GB2312" panose="02000000000000000000" charset="-122"/>
                <a:ea typeface="方正楷体_GB2312" panose="02000000000000000000" charset="-122"/>
                <a:cs typeface="方正楷体_GB2312" panose="02000000000000000000" charset="-122"/>
                <a:sym typeface="+mn-ea"/>
              </a:rPr>
              <a:t>，</a:t>
            </a:r>
            <a:r>
              <a:rPr lang="zh-CN" sz="2800">
                <a:solidFill>
                  <a:schemeClr val="tx1"/>
                </a:solidFill>
                <a:latin typeface="方正楷体_GB2312" panose="02000000000000000000" charset="-122"/>
                <a:ea typeface="方正楷体_GB2312" panose="02000000000000000000" charset="-122"/>
                <a:cs typeface="方正楷体_GB2312" panose="02000000000000000000" charset="-122"/>
                <a:sym typeface="+mn-ea"/>
              </a:rPr>
              <a:t>若此</a:t>
            </a:r>
            <a:r>
              <a:rPr lang="en-US" altLang="zh-CN" sz="28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endParaRPr lang="zh-CN" sz="2800" b="0">
              <a:solidFill>
                <a:srgbClr val="0C0C0C"/>
              </a:solidFill>
              <a:latin typeface="仿宋" panose="02010609060101010101" charset="-122"/>
              <a:ea typeface="仿宋" panose="02010609060101010101" charset="-122"/>
              <a:cs typeface="方正大标宋简体" panose="02010601030101010101" charset="-122"/>
              <a:sym typeface="+mn-ea"/>
            </a:endParaRPr>
          </a:p>
        </p:txBody>
      </p:sp>
    </p:spTree>
    <p:custDataLst>
      <p:tags r:id="rId1"/>
    </p:custData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69265" y="426085"/>
            <a:ext cx="10676890" cy="460375"/>
          </a:xfrm>
          <a:prstGeom prst="rect">
            <a:avLst/>
          </a:prstGeom>
          <a:noFill/>
        </p:spPr>
        <p:txBody>
          <a:bodyPr wrap="square" rtlCol="0" anchor="t">
            <a:spAutoFit/>
          </a:bodyPr>
          <a:lstStyle/>
          <a:p>
            <a:pPr indent="0"/>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14. </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对“穷”的理解，孔子与子路、子贡两弟子明显不同，请简要概括。（</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3</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分）</a:t>
            </a:r>
            <a:endParaRPr lang="zh-CN" alt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endParaRPr>
          </a:p>
        </p:txBody>
      </p:sp>
      <p:sp>
        <p:nvSpPr>
          <p:cNvPr id="100" name="文本框 99"/>
          <p:cNvSpPr txBox="1"/>
          <p:nvPr/>
        </p:nvSpPr>
        <p:spPr>
          <a:xfrm>
            <a:off x="803275" y="4568825"/>
            <a:ext cx="10586085" cy="1568450"/>
          </a:xfrm>
          <a:prstGeom prst="rect">
            <a:avLst/>
          </a:prstGeom>
          <a:noFill/>
          <a:ln w="9525">
            <a:noFill/>
          </a:ln>
        </p:spPr>
        <p:txBody>
          <a:bodyPr wrap="square">
            <a:spAutoFit/>
          </a:bodyPr>
          <a:lstStyle/>
          <a:p>
            <a:pPr marL="200025" indent="-200025"/>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参考答案：</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子贡等弟子认为被困陈、蔡，处境困窘为“穷”。（1分）</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而孔子认为遭遇乱世、处境困窘不是“穷”，失于仁义之道才是“穷”。（2分）</a:t>
            </a:r>
            <a:endParaRPr lang="zh-CN" altLang="en-US" sz="2400" b="0">
              <a:solidFill>
                <a:srgbClr val="0C0C0C"/>
              </a:solidFill>
              <a:latin typeface="华康隶书体W7" panose="03000709000000000000" charset="-122"/>
              <a:ea typeface="华康隶书体W7" panose="03000709000000000000" charset="-122"/>
              <a:cs typeface="华康隶书体W7" panose="03000709000000000000" charset="-122"/>
            </a:endParaRPr>
          </a:p>
        </p:txBody>
      </p:sp>
      <p:sp>
        <p:nvSpPr>
          <p:cNvPr id="2" name="文本框 1"/>
          <p:cNvSpPr txBox="1"/>
          <p:nvPr/>
        </p:nvSpPr>
        <p:spPr>
          <a:xfrm>
            <a:off x="668020" y="1159510"/>
            <a:ext cx="10957560" cy="706755"/>
          </a:xfrm>
          <a:prstGeom prst="rect">
            <a:avLst/>
          </a:prstGeom>
          <a:solidFill>
            <a:schemeClr val="accent4">
              <a:lumMod val="20000"/>
              <a:lumOff val="80000"/>
            </a:schemeClr>
          </a:solidFill>
        </p:spPr>
        <p:txBody>
          <a:bodyPr wrap="square" rtlCol="0" anchor="t">
            <a:spAutoFit/>
          </a:bodyPr>
          <a:lstStyle/>
          <a:p>
            <a:r>
              <a:rPr lang="zh-CN"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子路与子贡相与（一起）而言曰：</a:t>
            </a:r>
            <a:r>
              <a:rPr lang="en-US"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r>
              <a:rPr lang="zh-CN"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夫子</a:t>
            </a:r>
            <a:r>
              <a:rPr lang="zh-CN" sz="2000">
                <a:solidFill>
                  <a:srgbClr val="0C0C0C"/>
                </a:solidFill>
                <a:highlight>
                  <a:srgbClr val="FFFF00"/>
                </a:highlight>
                <a:latin typeface="方正楷体_GB2312" panose="02000000000000000000" charset="-122"/>
                <a:ea typeface="方正楷体_GB2312" panose="02000000000000000000" charset="-122"/>
                <a:cs typeface="方正楷体_GB2312" panose="02000000000000000000" charset="-122"/>
                <a:sym typeface="+mn-ea"/>
              </a:rPr>
              <a:t>逐</a:t>
            </a:r>
            <a:r>
              <a:rPr lang="zh-CN"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（被放逐）于鲁，伐树于宋，穷于陈、蔡。</a:t>
            </a:r>
            <a:r>
              <a:rPr lang="zh-CN" sz="2000" u="sng">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夫子（竟然）弦歌鼓舞，未尝绝音。盖君子</a:t>
            </a:r>
            <a:r>
              <a:rPr lang="zh-CN" sz="2000" u="sng">
                <a:solidFill>
                  <a:srgbClr val="0C0C0C"/>
                </a:solidFill>
                <a:highlight>
                  <a:srgbClr val="FFFF00"/>
                </a:highlight>
                <a:latin typeface="方正楷体_GB2312" panose="02000000000000000000" charset="-122"/>
                <a:ea typeface="方正楷体_GB2312" panose="02000000000000000000" charset="-122"/>
                <a:cs typeface="方正楷体_GB2312" panose="02000000000000000000" charset="-122"/>
                <a:sym typeface="+mn-ea"/>
              </a:rPr>
              <a:t>之</a:t>
            </a:r>
            <a:r>
              <a:rPr lang="zh-CN" sz="2000" u="sng">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（取独）</a:t>
            </a:r>
            <a:r>
              <a:rPr lang="zh-CN" sz="2000" u="sng">
                <a:solidFill>
                  <a:srgbClr val="0C0C0C"/>
                </a:solidFill>
                <a:highlight>
                  <a:srgbClr val="FFFF00"/>
                </a:highlight>
                <a:latin typeface="方正楷体_GB2312" panose="02000000000000000000" charset="-122"/>
                <a:ea typeface="方正楷体_GB2312" panose="02000000000000000000" charset="-122"/>
                <a:cs typeface="方正楷体_GB2312" panose="02000000000000000000" charset="-122"/>
                <a:sym typeface="+mn-ea"/>
              </a:rPr>
              <a:t>无所丑</a:t>
            </a:r>
            <a:r>
              <a:rPr lang="zh-CN" sz="2000" u="sng">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（不知耻）也若此乎</a:t>
            </a:r>
            <a:r>
              <a:rPr lang="zh-CN"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r>
              <a:rPr lang="en-US"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a:t>
            </a:r>
            <a:endParaRPr lang="en-US" altLang="en-US"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endParaRPr>
          </a:p>
        </p:txBody>
      </p:sp>
      <p:sp>
        <p:nvSpPr>
          <p:cNvPr id="3" name="文本框 2"/>
          <p:cNvSpPr txBox="1"/>
          <p:nvPr/>
        </p:nvSpPr>
        <p:spPr>
          <a:xfrm>
            <a:off x="668020" y="2139315"/>
            <a:ext cx="10855960" cy="1630045"/>
          </a:xfrm>
          <a:prstGeom prst="rect">
            <a:avLst/>
          </a:prstGeom>
          <a:solidFill>
            <a:schemeClr val="accent4">
              <a:lumMod val="20000"/>
              <a:lumOff val="80000"/>
            </a:schemeClr>
          </a:solidFill>
        </p:spPr>
        <p:txBody>
          <a:bodyPr wrap="square" rtlCol="0" anchor="t">
            <a:spAutoFit/>
          </a:bodyPr>
          <a:lstStyle/>
          <a:p>
            <a:pPr algn="l">
              <a:buClrTx/>
              <a:buSzTx/>
              <a:buFontTx/>
            </a:pPr>
            <a:r>
              <a:rPr lang="zh-CN"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rPr>
              <a:t>孔子曰：“君子达（通达）于道（道义）之谓达，穷于道之谓穷。今丘(孔子自称)也拘（拘泥，理解为恪守）仁义之道，以遭（遭逢，此处译为面对）乱世之患，其所（适得其所）也，何穷之谓（宾前）？故内省（反省自身）而不疚于道（无愧于正道），临难而不失其德（丧失美德），大寒既至，霜雪既降，吾是以（因此）知松柏之茂也。陈、蔡之厄（困阻），于丘其（衬音词，不译）幸乎！”</a:t>
            </a:r>
            <a:endParaRPr lang="zh-CN" sz="2000">
              <a:solidFill>
                <a:srgbClr val="0C0C0C"/>
              </a:solidFill>
              <a:latin typeface="方正楷体_GB2312" panose="02000000000000000000" charset="-122"/>
              <a:ea typeface="方正楷体_GB2312" panose="02000000000000000000" charset="-122"/>
              <a:cs typeface="方正楷体_GB2312" panose="02000000000000000000" charset="-122"/>
              <a:sym typeface="+mn-ea"/>
            </a:endParaRPr>
          </a:p>
        </p:txBody>
      </p:sp>
    </p:spTree>
    <p:custDataLst>
      <p:tags r:id="rId1"/>
    </p:custData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图文框 4"/>
          <p:cNvSpPr/>
          <p:nvPr>
            <p:custDataLst>
              <p:tags r:id="rId1"/>
            </p:custDataLst>
          </p:nvPr>
        </p:nvSpPr>
        <p:spPr>
          <a:xfrm>
            <a:off x="459105" y="461645"/>
            <a:ext cx="11292205" cy="5934075"/>
          </a:xfrm>
          <a:prstGeom prst="frame">
            <a:avLst>
              <a:gd name="adj1" fmla="val 1004"/>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lt1"/>
              </a:solidFill>
              <a:latin typeface="微软雅黑" panose="020B0503020204020204" charset="-122"/>
              <a:ea typeface="微软雅黑" panose="020B0503020204020204" charset="-122"/>
            </a:endParaRPr>
          </a:p>
        </p:txBody>
      </p:sp>
      <p:sp>
        <p:nvSpPr>
          <p:cNvPr id="2" name="任意多边形: 形状 20"/>
          <p:cNvSpPr>
            <a:spLocks noChangeAspect="1"/>
          </p:cNvSpPr>
          <p:nvPr>
            <p:custDataLst>
              <p:tags r:id="rId2"/>
            </p:custDataLst>
          </p:nvPr>
        </p:nvSpPr>
        <p:spPr>
          <a:xfrm rot="10800000" flipH="1" flipV="1">
            <a:off x="1000125" y="302895"/>
            <a:ext cx="1007745" cy="795020"/>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587" h="1252">
                <a:moveTo>
                  <a:pt x="1385" y="0"/>
                </a:moveTo>
                <a:lnTo>
                  <a:pt x="1410" y="36"/>
                </a:lnTo>
                <a:cubicBezTo>
                  <a:pt x="1439" y="68"/>
                  <a:pt x="1474" y="98"/>
                  <a:pt x="1515" y="125"/>
                </a:cubicBezTo>
                <a:lnTo>
                  <a:pt x="1542" y="139"/>
                </a:lnTo>
                <a:cubicBezTo>
                  <a:pt x="1540" y="139"/>
                  <a:pt x="1291" y="309"/>
                  <a:pt x="1257" y="635"/>
                </a:cubicBezTo>
                <a:lnTo>
                  <a:pt x="1587" y="635"/>
                </a:lnTo>
                <a:lnTo>
                  <a:pt x="1587" y="1252"/>
                </a:lnTo>
                <a:lnTo>
                  <a:pt x="905" y="1252"/>
                </a:lnTo>
                <a:lnTo>
                  <a:pt x="905" y="700"/>
                </a:lnTo>
                <a:cubicBezTo>
                  <a:pt x="929" y="237"/>
                  <a:pt x="1385" y="5"/>
                  <a:pt x="1385" y="0"/>
                </a:cubicBezTo>
                <a:close/>
                <a:moveTo>
                  <a:pt x="480" y="0"/>
                </a:moveTo>
                <a:lnTo>
                  <a:pt x="505" y="36"/>
                </a:lnTo>
                <a:cubicBezTo>
                  <a:pt x="534" y="68"/>
                  <a:pt x="569" y="98"/>
                  <a:pt x="610" y="125"/>
                </a:cubicBezTo>
                <a:lnTo>
                  <a:pt x="637" y="139"/>
                </a:lnTo>
                <a:cubicBezTo>
                  <a:pt x="635" y="139"/>
                  <a:pt x="386" y="309"/>
                  <a:pt x="352" y="635"/>
                </a:cubicBezTo>
                <a:lnTo>
                  <a:pt x="682" y="635"/>
                </a:lnTo>
                <a:lnTo>
                  <a:pt x="682" y="1252"/>
                </a:lnTo>
                <a:lnTo>
                  <a:pt x="0" y="1252"/>
                </a:lnTo>
                <a:lnTo>
                  <a:pt x="0" y="700"/>
                </a:lnTo>
                <a:cubicBezTo>
                  <a:pt x="24" y="237"/>
                  <a:pt x="480" y="5"/>
                  <a:pt x="480" y="0"/>
                </a:cubicBezTo>
                <a:close/>
              </a:path>
            </a:pathLst>
          </a:custGeom>
          <a:solidFill>
            <a:schemeClr val="accent1">
              <a:lumMod val="20000"/>
              <a:lumOff val="80000"/>
            </a:schemeClr>
          </a:solidFill>
          <a:ln w="31750" cap="rnd">
            <a:noFill/>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30" name="任意多边形: 形状 19"/>
          <p:cNvSpPr>
            <a:spLocks noChangeAspect="1"/>
          </p:cNvSpPr>
          <p:nvPr>
            <p:custDataLst>
              <p:tags r:id="rId3"/>
            </p:custDataLst>
          </p:nvPr>
        </p:nvSpPr>
        <p:spPr>
          <a:xfrm rot="10800000" flipH="1" flipV="1">
            <a:off x="819785" y="302895"/>
            <a:ext cx="1007745" cy="795020"/>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587" h="1252">
                <a:moveTo>
                  <a:pt x="481" y="0"/>
                </a:moveTo>
                <a:lnTo>
                  <a:pt x="505" y="36"/>
                </a:lnTo>
                <a:cubicBezTo>
                  <a:pt x="534" y="68"/>
                  <a:pt x="570" y="98"/>
                  <a:pt x="610" y="125"/>
                </a:cubicBezTo>
                <a:lnTo>
                  <a:pt x="638" y="139"/>
                </a:lnTo>
                <a:cubicBezTo>
                  <a:pt x="636" y="139"/>
                  <a:pt x="386" y="309"/>
                  <a:pt x="352" y="635"/>
                </a:cubicBezTo>
                <a:lnTo>
                  <a:pt x="683" y="635"/>
                </a:lnTo>
                <a:lnTo>
                  <a:pt x="683" y="1252"/>
                </a:lnTo>
                <a:lnTo>
                  <a:pt x="0" y="1252"/>
                </a:lnTo>
                <a:lnTo>
                  <a:pt x="0" y="700"/>
                </a:lnTo>
                <a:cubicBezTo>
                  <a:pt x="24" y="237"/>
                  <a:pt x="480" y="5"/>
                  <a:pt x="481" y="0"/>
                </a:cubicBezTo>
                <a:close/>
                <a:moveTo>
                  <a:pt x="1385" y="0"/>
                </a:moveTo>
                <a:lnTo>
                  <a:pt x="1409" y="36"/>
                </a:lnTo>
                <a:cubicBezTo>
                  <a:pt x="1438" y="68"/>
                  <a:pt x="1474" y="98"/>
                  <a:pt x="1514" y="125"/>
                </a:cubicBezTo>
                <a:lnTo>
                  <a:pt x="1542" y="139"/>
                </a:lnTo>
                <a:cubicBezTo>
                  <a:pt x="1540" y="139"/>
                  <a:pt x="1290" y="309"/>
                  <a:pt x="1256" y="635"/>
                </a:cubicBezTo>
                <a:lnTo>
                  <a:pt x="1587" y="635"/>
                </a:lnTo>
                <a:lnTo>
                  <a:pt x="1587" y="1252"/>
                </a:lnTo>
                <a:lnTo>
                  <a:pt x="904" y="1252"/>
                </a:lnTo>
                <a:lnTo>
                  <a:pt x="904" y="700"/>
                </a:lnTo>
                <a:cubicBezTo>
                  <a:pt x="928" y="237"/>
                  <a:pt x="1384" y="5"/>
                  <a:pt x="1385" y="0"/>
                </a:cubicBezTo>
                <a:close/>
              </a:path>
            </a:pathLst>
          </a:custGeom>
          <a:noFill/>
          <a:ln w="31750"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4" name="文本框 3"/>
          <p:cNvSpPr txBox="1"/>
          <p:nvPr>
            <p:custDataLst>
              <p:tags r:id="rId4"/>
            </p:custDataLst>
          </p:nvPr>
        </p:nvSpPr>
        <p:spPr>
          <a:xfrm>
            <a:off x="1371611" y="2743193"/>
            <a:ext cx="2743238" cy="1371613"/>
          </a:xfrm>
          <a:prstGeom prst="rect">
            <a:avLst/>
          </a:prstGeom>
          <a:noFill/>
        </p:spPr>
        <p:txBody>
          <a:bodyPr wrap="square" rtlCol="0" anchor="ctr">
            <a:noAutofit/>
          </a:bodyPr>
          <a:lstStyle/>
          <a:p>
            <a:pPr marL="0" indent="0" algn="l">
              <a:lnSpc>
                <a:spcPct val="110000"/>
              </a:lnSpc>
              <a:spcBef>
                <a:spcPct val="0"/>
              </a:spcBef>
              <a:spcAft>
                <a:spcPct val="0"/>
              </a:spcAft>
              <a:buSzTx/>
            </a:pPr>
            <a:r>
              <a:rPr lang="zh-CN" altLang="en-US" sz="3800" b="1" spc="220">
                <a:solidFill>
                  <a:schemeClr val="accent1"/>
                </a:solidFill>
                <a:latin typeface="微软雅黑" panose="020B0503020204020204" charset="-122"/>
                <a:ea typeface="微软雅黑" panose="020B0503020204020204" charset="-122"/>
              </a:rPr>
              <a:t>古诗词鉴赏</a:t>
            </a:r>
            <a:endParaRPr lang="zh-CN" altLang="en-US" sz="3800" b="1" spc="220">
              <a:solidFill>
                <a:schemeClr val="accent1"/>
              </a:solidFill>
              <a:latin typeface="微软雅黑" panose="020B0503020204020204" charset="-122"/>
              <a:ea typeface="微软雅黑" panose="020B0503020204020204" charset="-122"/>
            </a:endParaRPr>
          </a:p>
        </p:txBody>
      </p:sp>
      <p:sp>
        <p:nvSpPr>
          <p:cNvPr id="6" name="矩形 5"/>
          <p:cNvSpPr/>
          <p:nvPr>
            <p:custDataLst>
              <p:tags r:id="rId5"/>
            </p:custDataLst>
          </p:nvPr>
        </p:nvSpPr>
        <p:spPr>
          <a:xfrm>
            <a:off x="4724400" y="847205"/>
            <a:ext cx="2788742" cy="5164431"/>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13" name="矩形 12"/>
          <p:cNvSpPr/>
          <p:nvPr>
            <p:custDataLst>
              <p:tags r:id="rId6"/>
            </p:custDataLst>
          </p:nvPr>
        </p:nvSpPr>
        <p:spPr>
          <a:xfrm>
            <a:off x="4724400" y="847205"/>
            <a:ext cx="2788742" cy="895931"/>
          </a:xfrm>
          <a:prstGeom prst="rect">
            <a:avLst/>
          </a:prstGeom>
          <a:solidFill>
            <a:schemeClr val="dk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23" name="文本框 22"/>
          <p:cNvSpPr txBox="1"/>
          <p:nvPr>
            <p:custDataLst>
              <p:tags r:id="rId7"/>
            </p:custDataLst>
          </p:nvPr>
        </p:nvSpPr>
        <p:spPr>
          <a:xfrm>
            <a:off x="5139136" y="2185633"/>
            <a:ext cx="1944969" cy="3196748"/>
          </a:xfrm>
          <a:prstGeom prst="rect">
            <a:avLst/>
          </a:prstGeom>
          <a:noFill/>
        </p:spPr>
        <p:txBody>
          <a:bodyPr wrap="square" rtlCol="0" anchor="ctr">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ct val="120000"/>
              </a:lnSpc>
              <a:spcBef>
                <a:spcPct val="0"/>
              </a:spcBef>
              <a:spcAft>
                <a:spcPts val="800"/>
              </a:spcAft>
              <a:buSzTx/>
            </a:pPr>
            <a:r>
              <a:rPr lang="en-US" altLang="zh-CN" sz="2800" spc="200">
                <a:solidFill>
                  <a:schemeClr val="lt1"/>
                </a:solidFill>
                <a:uFillTx/>
                <a:latin typeface="微软雅黑" panose="020B0503020204020204" charset="-122"/>
                <a:ea typeface="微软雅黑" panose="020B0503020204020204" charset="-122"/>
              </a:rPr>
              <a:t>（唐）李商隐《宿骆氏亭寄怀崔雍崔衮》</a:t>
            </a:r>
            <a:endParaRPr lang="en-US" altLang="zh-CN" sz="2800" spc="200">
              <a:solidFill>
                <a:schemeClr val="lt1"/>
              </a:solidFill>
              <a:uFillTx/>
              <a:latin typeface="微软雅黑" panose="020B0503020204020204" charset="-122"/>
              <a:ea typeface="微软雅黑" panose="020B0503020204020204" charset="-122"/>
            </a:endParaRPr>
          </a:p>
        </p:txBody>
      </p:sp>
      <p:sp>
        <p:nvSpPr>
          <p:cNvPr id="25" name="文本框 24"/>
          <p:cNvSpPr txBox="1"/>
          <p:nvPr>
            <p:custDataLst>
              <p:tags r:id="rId8"/>
            </p:custDataLst>
          </p:nvPr>
        </p:nvSpPr>
        <p:spPr>
          <a:xfrm>
            <a:off x="5853357" y="1001154"/>
            <a:ext cx="688142" cy="605700"/>
          </a:xfrm>
          <a:prstGeom prst="rect">
            <a:avLst/>
          </a:prstGeom>
          <a:noFill/>
          <a:extLst>
            <a:ext uri="{909E8E84-426E-40DD-AFC4-6F175D3DCCD1}">
              <a14:hiddenFill xmlns:a14="http://schemas.microsoft.com/office/drawing/2010/main">
                <a:grpFill/>
              </a14:hiddenFill>
            </a:ext>
          </a:extLst>
        </p:spPr>
        <p:txBody>
          <a:bodyPr wrap="square" lIns="0" tIns="0" rIns="0" bIns="0" rtlCol="0" anchor="ctr">
            <a:normAutofit/>
          </a:bodyPr>
          <a:lstStyle/>
          <a:p>
            <a:pPr algn="ctr">
              <a:lnSpc>
                <a:spcPct val="100000"/>
              </a:lnSpc>
              <a:spcBef>
                <a:spcPct val="0"/>
              </a:spcBef>
              <a:spcAft>
                <a:spcPct val="0"/>
              </a:spcAft>
            </a:pPr>
            <a:r>
              <a:rPr lang="en-US" altLang="zh-CN" sz="2800" b="1" spc="300">
                <a:solidFill>
                  <a:schemeClr val="lt1"/>
                </a:solidFill>
                <a:uFillTx/>
                <a:latin typeface="微软雅黑" panose="020B0503020204020204" charset="-122"/>
                <a:ea typeface="微软雅黑" panose="020B0503020204020204" charset="-122"/>
              </a:rPr>
              <a:t>01</a:t>
            </a:r>
            <a:endParaRPr lang="en-US" altLang="zh-CN" sz="2800" b="1" spc="300">
              <a:solidFill>
                <a:schemeClr val="lt1"/>
              </a:solidFill>
              <a:uFillTx/>
              <a:latin typeface="微软雅黑" panose="020B0503020204020204" charset="-122"/>
              <a:ea typeface="微软雅黑" panose="020B0503020204020204" charset="-122"/>
            </a:endParaRPr>
          </a:p>
        </p:txBody>
      </p:sp>
      <p:sp>
        <p:nvSpPr>
          <p:cNvPr id="116" name="矩形 115"/>
          <p:cNvSpPr/>
          <p:nvPr>
            <p:custDataLst>
              <p:tags r:id="rId9"/>
            </p:custDataLst>
          </p:nvPr>
        </p:nvSpPr>
        <p:spPr>
          <a:xfrm>
            <a:off x="8642099" y="847205"/>
            <a:ext cx="2788742" cy="5164431"/>
          </a:xfrm>
          <a:prstGeom prst="rect">
            <a:avLst/>
          </a:prstGeom>
          <a:solidFill>
            <a:schemeClr val="lt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117" name="矩形 116"/>
          <p:cNvSpPr/>
          <p:nvPr>
            <p:custDataLst>
              <p:tags r:id="rId10"/>
            </p:custDataLst>
          </p:nvPr>
        </p:nvSpPr>
        <p:spPr>
          <a:xfrm>
            <a:off x="8642099" y="847205"/>
            <a:ext cx="2788742" cy="895931"/>
          </a:xfrm>
          <a:prstGeom prst="rect">
            <a:avLst/>
          </a:prstGeom>
          <a:solidFill>
            <a:schemeClr val="dk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118" name="文本框 117"/>
          <p:cNvSpPr txBox="1"/>
          <p:nvPr>
            <p:custDataLst>
              <p:tags r:id="rId11"/>
            </p:custDataLst>
          </p:nvPr>
        </p:nvSpPr>
        <p:spPr>
          <a:xfrm>
            <a:off x="9056835" y="2185633"/>
            <a:ext cx="1944969" cy="3196748"/>
          </a:xfrm>
          <a:prstGeom prst="rect">
            <a:avLst/>
          </a:prstGeom>
          <a:noFill/>
        </p:spPr>
        <p:txBody>
          <a:bodyPr wrap="square" rtlCol="0" anchor="ctr">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ct val="120000"/>
              </a:lnSpc>
              <a:spcBef>
                <a:spcPct val="0"/>
              </a:spcBef>
              <a:spcAft>
                <a:spcPts val="800"/>
              </a:spcAft>
              <a:buSzTx/>
            </a:pPr>
            <a:r>
              <a:rPr lang="en-US" altLang="zh-CN" sz="2800" spc="200">
                <a:solidFill>
                  <a:schemeClr val="lt1"/>
                </a:solidFill>
                <a:uFillTx/>
                <a:latin typeface="微软雅黑" panose="020B0503020204020204" charset="-122"/>
                <a:ea typeface="微软雅黑" panose="020B0503020204020204" charset="-122"/>
                <a:sym typeface="+mn-ea"/>
              </a:rPr>
              <a:t>（宋）苏轼《赠刘景文》　　</a:t>
            </a:r>
            <a:endParaRPr lang="en-US" altLang="zh-CN" sz="2800" spc="200">
              <a:solidFill>
                <a:schemeClr val="lt1"/>
              </a:solidFill>
              <a:uFillTx/>
              <a:latin typeface="微软雅黑" panose="020B0503020204020204" charset="-122"/>
              <a:ea typeface="微软雅黑" panose="020B0503020204020204" charset="-122"/>
              <a:sym typeface="+mn-ea"/>
            </a:endParaRPr>
          </a:p>
        </p:txBody>
      </p:sp>
      <p:sp>
        <p:nvSpPr>
          <p:cNvPr id="119" name="文本框 118"/>
          <p:cNvSpPr txBox="1"/>
          <p:nvPr>
            <p:custDataLst>
              <p:tags r:id="rId12"/>
            </p:custDataLst>
          </p:nvPr>
        </p:nvSpPr>
        <p:spPr>
          <a:xfrm>
            <a:off x="9771056" y="1001154"/>
            <a:ext cx="688142" cy="605700"/>
          </a:xfrm>
          <a:prstGeom prst="rect">
            <a:avLst/>
          </a:prstGeom>
          <a:noFill/>
          <a:extLst>
            <a:ext uri="{909E8E84-426E-40DD-AFC4-6F175D3DCCD1}">
              <a14:hiddenFill xmlns:a14="http://schemas.microsoft.com/office/drawing/2010/main">
                <a:grpFill/>
              </a14:hiddenFill>
            </a:ext>
          </a:extLst>
        </p:spPr>
        <p:txBody>
          <a:bodyPr wrap="square" lIns="0" tIns="0" rIns="0" bIns="0" rtlCol="0" anchor="ctr">
            <a:normAutofit/>
          </a:bodyPr>
          <a:lstStyle/>
          <a:p>
            <a:pPr algn="ctr">
              <a:lnSpc>
                <a:spcPct val="100000"/>
              </a:lnSpc>
              <a:spcBef>
                <a:spcPct val="0"/>
              </a:spcBef>
              <a:spcAft>
                <a:spcPct val="0"/>
              </a:spcAft>
            </a:pPr>
            <a:r>
              <a:rPr lang="en-US" altLang="zh-CN" sz="2800" b="1" spc="300">
                <a:solidFill>
                  <a:schemeClr val="lt1"/>
                </a:solidFill>
                <a:uFillTx/>
                <a:latin typeface="微软雅黑" panose="020B0503020204020204" charset="-122"/>
                <a:ea typeface="微软雅黑" panose="020B0503020204020204" charset="-122"/>
              </a:rPr>
              <a:t>02</a:t>
            </a:r>
            <a:endParaRPr lang="en-US" altLang="zh-CN" sz="2800" b="1" spc="300">
              <a:solidFill>
                <a:schemeClr val="lt1"/>
              </a:solidFill>
              <a:uFillTx/>
              <a:latin typeface="微软雅黑" panose="020B0503020204020204" charset="-122"/>
              <a:ea typeface="微软雅黑" panose="020B0503020204020204" charset="-122"/>
            </a:endParaRPr>
          </a:p>
        </p:txBody>
      </p:sp>
    </p:spTree>
    <p:custDataLst>
      <p:tags r:id="rId13"/>
    </p:custData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23215" y="205105"/>
            <a:ext cx="11633835" cy="2168525"/>
          </a:xfrm>
          <a:prstGeom prst="rect">
            <a:avLst/>
          </a:prstGeom>
          <a:noFill/>
          <a:ln w="28575" cmpd="dbl">
            <a:solidFill>
              <a:schemeClr val="accent1">
                <a:shade val="50000"/>
              </a:schemeClr>
            </a:solidFill>
            <a:prstDash val="solid"/>
          </a:ln>
        </p:spPr>
        <p:txBody>
          <a:bodyPr wrap="square">
            <a:spAutoFit/>
          </a:bodyPr>
          <a:lstStyle/>
          <a:p>
            <a:pPr indent="0"/>
            <a:r>
              <a:rPr lang="zh-CN" sz="2100" b="0">
                <a:solidFill>
                  <a:srgbClr val="0C0C0C"/>
                </a:solidFill>
                <a:ea typeface="宋体" pitchFamily="2" charset="-122"/>
              </a:rPr>
              <a:t>阅读下面这两首诗，完成</a:t>
            </a:r>
            <a:r>
              <a:rPr lang="en-US" sz="2100" b="0">
                <a:solidFill>
                  <a:srgbClr val="0C0C0C"/>
                </a:solidFill>
                <a:latin typeface="Times New Roman" panose="02020603050405020304" charset="0"/>
                <a:ea typeface="宋体" pitchFamily="2" charset="-122"/>
              </a:rPr>
              <a:t>15</a:t>
            </a:r>
            <a:r>
              <a:rPr lang="zh-CN" sz="2100" b="0">
                <a:solidFill>
                  <a:srgbClr val="0C0C0C"/>
                </a:solidFill>
                <a:ea typeface="宋体" pitchFamily="2" charset="-122"/>
              </a:rPr>
              <a:t>～</a:t>
            </a:r>
            <a:r>
              <a:rPr lang="en-US" sz="2100" b="0">
                <a:solidFill>
                  <a:srgbClr val="0C0C0C"/>
                </a:solidFill>
                <a:latin typeface="Times New Roman" panose="02020603050405020304" charset="0"/>
                <a:ea typeface="宋体" pitchFamily="2" charset="-122"/>
              </a:rPr>
              <a:t>16</a:t>
            </a:r>
            <a:r>
              <a:rPr lang="zh-CN" sz="2100" b="0">
                <a:solidFill>
                  <a:srgbClr val="0C0C0C"/>
                </a:solidFill>
                <a:ea typeface="宋体" pitchFamily="2" charset="-122"/>
              </a:rPr>
              <a:t>题。</a:t>
            </a:r>
            <a:r>
              <a:rPr lang="en-US" sz="2400" b="1">
                <a:solidFill>
                  <a:srgbClr val="0C0C0C"/>
                </a:solidFill>
                <a:latin typeface="宋体" pitchFamily="2" charset="-122"/>
              </a:rPr>
              <a:t>    
</a:t>
            </a:r>
            <a:endParaRPr lang="en-US" sz="2400" b="1">
              <a:solidFill>
                <a:srgbClr val="0C0C0C"/>
              </a:solidFill>
              <a:latin typeface="宋体" pitchFamily="2" charset="-122"/>
            </a:endParaRPr>
          </a:p>
          <a:p>
            <a:pPr indent="0" algn="ctr"/>
            <a:r>
              <a:rPr lang="zh-CN" sz="2400" b="1">
                <a:solidFill>
                  <a:srgbClr val="0C0C0C"/>
                </a:solidFill>
                <a:ea typeface="宋体" pitchFamily="2" charset="-122"/>
              </a:rPr>
              <a:t>宿骆氏亭寄怀崔雍崔衮</a:t>
            </a:r>
            <a:r>
              <a:rPr lang="zh-CN" sz="2100" b="1">
                <a:solidFill>
                  <a:srgbClr val="0C0C0C"/>
                </a:solidFill>
                <a:ea typeface="宋体" pitchFamily="2" charset="-122"/>
              </a:rPr>
              <a:t>　</a:t>
            </a:r>
            <a:r>
              <a:rPr lang="zh-CN" b="0">
                <a:solidFill>
                  <a:srgbClr val="0C0C0C"/>
                </a:solidFill>
                <a:ea typeface="宋体" pitchFamily="2" charset="-122"/>
              </a:rPr>
              <a:t>（唐）李商隐</a:t>
            </a:r>
            <a:r>
              <a:rPr lang="zh-CN" sz="2100" b="0">
                <a:solidFill>
                  <a:srgbClr val="0C0C0C"/>
                </a:solidFill>
                <a:ea typeface="华文楷体" panose="02010600040101010101" charset="-122"/>
              </a:rPr>
              <a:t>竹坞无尘水槛清，相思迢递隔重城。秋阴不散霜飞晚，留得枯荷听雨声。</a:t>
            </a:r>
            <a:r>
              <a:rPr lang="en-US" sz="2400" b="1">
                <a:solidFill>
                  <a:srgbClr val="0C0C0C"/>
                </a:solidFill>
                <a:latin typeface="宋体" pitchFamily="2" charset="-122"/>
              </a:rPr>
              <a:t>   </a:t>
            </a:r>
            <a:r>
              <a:rPr lang="zh-CN" sz="2400" b="1">
                <a:solidFill>
                  <a:srgbClr val="0C0C0C"/>
                </a:solidFill>
                <a:ea typeface="宋体" pitchFamily="2" charset="-122"/>
              </a:rPr>
              <a:t>赠刘景文</a:t>
            </a:r>
            <a:r>
              <a:rPr lang="zh-CN" sz="2100" b="1">
                <a:solidFill>
                  <a:srgbClr val="0C0C0C"/>
                </a:solidFill>
                <a:ea typeface="宋体" pitchFamily="2" charset="-122"/>
              </a:rPr>
              <a:t>　</a:t>
            </a:r>
            <a:r>
              <a:rPr lang="zh-CN" b="0">
                <a:solidFill>
                  <a:srgbClr val="0C0C0C"/>
                </a:solidFill>
                <a:ea typeface="宋体" pitchFamily="2" charset="-122"/>
              </a:rPr>
              <a:t>（宋）苏轼</a:t>
            </a:r>
            <a:r>
              <a:rPr lang="zh-CN" sz="2100" b="0">
                <a:solidFill>
                  <a:srgbClr val="0C0C0C"/>
                </a:solidFill>
                <a:ea typeface="华文楷体" panose="02010600040101010101" charset="-122"/>
              </a:rPr>
              <a:t>荷尽已无擎雨盖，菊残犹有傲霜枝。一年好景君须记，最是橙黄橘绿时。
</a:t>
            </a:r>
            <a:endParaRPr lang="zh-CN" altLang="en-US" sz="2100" b="0">
              <a:solidFill>
                <a:srgbClr val="0C0C0C"/>
              </a:solidFill>
              <a:ea typeface="华文楷体" panose="02010600040101010101" charset="-122"/>
            </a:endParaRPr>
          </a:p>
        </p:txBody>
      </p:sp>
      <p:sp>
        <p:nvSpPr>
          <p:cNvPr id="2" name="文本框 1"/>
          <p:cNvSpPr txBox="1"/>
          <p:nvPr/>
        </p:nvSpPr>
        <p:spPr>
          <a:xfrm>
            <a:off x="2964180" y="2520950"/>
            <a:ext cx="8930640" cy="2306955"/>
          </a:xfrm>
          <a:prstGeom prst="rect">
            <a:avLst/>
          </a:prstGeom>
          <a:noFill/>
          <a:ln w="28575" cmpd="dbl">
            <a:solidFill>
              <a:schemeClr val="accent1">
                <a:shade val="50000"/>
              </a:schemeClr>
            </a:solidFill>
            <a:prstDash val="solid"/>
          </a:ln>
        </p:spPr>
        <p:txBody>
          <a:bodyPr wrap="square" rtlCol="0" anchor="t">
            <a:spAutoFit/>
          </a:bodyPr>
          <a:lstStyle/>
          <a:p>
            <a:r>
              <a:rPr lang="zh-CN" altLang="en-US">
                <a:latin typeface="仿宋" panose="02010609060101010101" charset="-122"/>
                <a:ea typeface="仿宋" panose="02010609060101010101" charset="-122"/>
                <a:cs typeface="仿宋" panose="02010609060101010101" charset="-122"/>
              </a:rPr>
              <a:t>李商隐（约813年～约858年），字义山，号玉谿生，怀州河内（今河南省沁阳市）人 。晚唐著名诗人，和杜牧合称“小李杜”。开成二年（837年），进士及第，起家秘书省校书郎，迁弘农县尉，成为泾原节度使王茂元（岳父）幕僚。卷入“牛李党争”的政治旋涡，备受排挤，一生困顿不得志。大中末年，病逝于郑州。李商隐是晚唐乃至整个唐代，为数不多的刻意追求诗美的诗人。擅长诗歌写作，骈文文学价值颇高。其诗构思新奇，风格秾丽，尤其是一些爱情诗和无题诗写得缠绵悱恻，优美动人，广为传诵。但部分诗歌（以《锦瑟》为代表）过于隐晦迷离，难于索解，至有“诗家总爱西昆好，独恨无人作郑笺”之说。</a:t>
            </a:r>
            <a:endParaRPr lang="zh-CN" altLang="en-US">
              <a:latin typeface="仿宋" panose="02010609060101010101" charset="-122"/>
              <a:ea typeface="仿宋" panose="02010609060101010101" charset="-122"/>
              <a:cs typeface="仿宋" panose="02010609060101010101" charset="-122"/>
            </a:endParaRPr>
          </a:p>
        </p:txBody>
      </p:sp>
      <p:sp>
        <p:nvSpPr>
          <p:cNvPr id="3" name="文本框 2"/>
          <p:cNvSpPr txBox="1"/>
          <p:nvPr/>
        </p:nvSpPr>
        <p:spPr>
          <a:xfrm>
            <a:off x="323215" y="5132070"/>
            <a:ext cx="11633200" cy="1630045"/>
          </a:xfrm>
          <a:prstGeom prst="rect">
            <a:avLst/>
          </a:prstGeom>
          <a:solidFill>
            <a:schemeClr val="accent4">
              <a:lumMod val="20000"/>
              <a:lumOff val="80000"/>
            </a:schemeClr>
          </a:solidFill>
        </p:spPr>
        <p:txBody>
          <a:bodyPr wrap="square" rtlCol="0" anchor="t">
            <a:spAutoFit/>
          </a:bodyPr>
          <a:lstStyle/>
          <a:p>
            <a:r>
              <a:rPr lang="en-US" altLang="zh-CN" sz="2000">
                <a:latin typeface="华康隶书体W7" panose="03000709000000000000" charset="-122"/>
                <a:ea typeface="华康隶书体W7" panose="03000709000000000000" charset="-122"/>
                <a:cs typeface="方正楷体_GB2312" panose="02000000000000000000" charset="-122"/>
              </a:rPr>
              <a:t>    </a:t>
            </a:r>
            <a:r>
              <a:rPr lang="zh-CN" altLang="en-US" sz="2000">
                <a:latin typeface="华康隶书体W7" panose="03000709000000000000" charset="-122"/>
                <a:ea typeface="华康隶书体W7" panose="03000709000000000000" charset="-122"/>
                <a:cs typeface="方正楷体_GB2312" panose="02000000000000000000" charset="-122"/>
              </a:rPr>
              <a:t>创作背景：</a:t>
            </a:r>
            <a:r>
              <a:rPr lang="zh-CN" altLang="en-US" sz="2000">
                <a:latin typeface="方正楷体_GB2312" panose="02000000000000000000" charset="-122"/>
                <a:ea typeface="方正楷体_GB2312" panose="02000000000000000000" charset="-122"/>
                <a:cs typeface="方正楷体_GB2312" panose="02000000000000000000" charset="-122"/>
              </a:rPr>
              <a:t>唐文宗大和七年（834年），李商隐应试不中，投奔时任华州刺史的表叔崔戎。第二年，崔戎调任兖州观察使，没想刚到兖州就病故了。崔戎对李商隐不仅有亲戚之情，还有知遇之恩。崔戎的两个儿子崔雍、崔衮和李商隐也是情深义重。这首诗当作于唐文宗大和八年（835年）。当时李商隐离开崔家，旅宿在骆姓人家的园亭里，寂寥中怀念起崔雍、崔衮两位从表兄弟，写下了这首很有情韵的小诗。</a:t>
            </a:r>
            <a:endParaRPr lang="zh-CN" altLang="en-US" sz="2000">
              <a:latin typeface="方正楷体_GB2312" panose="02000000000000000000" charset="-122"/>
              <a:ea typeface="方正楷体_GB2312" panose="02000000000000000000" charset="-122"/>
              <a:cs typeface="方正楷体_GB2312" panose="02000000000000000000" charset="-122"/>
            </a:endParaRPr>
          </a:p>
        </p:txBody>
      </p:sp>
      <p:pic>
        <p:nvPicPr>
          <p:cNvPr id="4" name="图片 3"/>
          <p:cNvPicPr/>
          <p:nvPr/>
        </p:nvPicPr>
        <p:blipFill>
          <a:blip r:embed="rId1"/>
          <a:stretch>
            <a:fillRect/>
          </a:stretch>
        </p:blipFill>
        <p:spPr>
          <a:xfrm>
            <a:off x="323215" y="2440940"/>
            <a:ext cx="2544445" cy="2306320"/>
          </a:xfrm>
          <a:prstGeom prst="rect">
            <a:avLst/>
          </a:prstGeom>
          <a:noFill/>
          <a:ln w="9525">
            <a:noFill/>
          </a:ln>
        </p:spPr>
      </p:pic>
    </p:spTree>
    <p:custDataLst>
      <p:tags r:id="rId2"/>
    </p:custData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3350" y="205105"/>
            <a:ext cx="11823700" cy="2168525"/>
          </a:xfrm>
          <a:prstGeom prst="rect">
            <a:avLst/>
          </a:prstGeom>
          <a:noFill/>
          <a:ln w="28575" cmpd="dbl">
            <a:solidFill>
              <a:schemeClr val="accent1">
                <a:shade val="50000"/>
              </a:schemeClr>
            </a:solidFill>
            <a:prstDash val="solid"/>
          </a:ln>
        </p:spPr>
        <p:txBody>
          <a:bodyPr wrap="square">
            <a:spAutoFit/>
          </a:bodyPr>
          <a:lstStyle/>
          <a:p>
            <a:pPr indent="0"/>
            <a:r>
              <a:rPr lang="zh-CN" sz="2100" b="0">
                <a:solidFill>
                  <a:srgbClr val="0C0C0C"/>
                </a:solidFill>
                <a:ea typeface="宋体" pitchFamily="2" charset="-122"/>
              </a:rPr>
              <a:t>阅读下面这两首诗，完成</a:t>
            </a:r>
            <a:r>
              <a:rPr lang="en-US" sz="2100" b="0">
                <a:solidFill>
                  <a:srgbClr val="0C0C0C"/>
                </a:solidFill>
                <a:latin typeface="Times New Roman" panose="02020603050405020304" charset="0"/>
                <a:ea typeface="宋体" pitchFamily="2" charset="-122"/>
              </a:rPr>
              <a:t>15</a:t>
            </a:r>
            <a:r>
              <a:rPr lang="zh-CN" sz="2100" b="0">
                <a:solidFill>
                  <a:srgbClr val="0C0C0C"/>
                </a:solidFill>
                <a:ea typeface="宋体" pitchFamily="2" charset="-122"/>
              </a:rPr>
              <a:t>～</a:t>
            </a:r>
            <a:r>
              <a:rPr lang="en-US" sz="2100" b="0">
                <a:solidFill>
                  <a:srgbClr val="0C0C0C"/>
                </a:solidFill>
                <a:latin typeface="Times New Roman" panose="02020603050405020304" charset="0"/>
                <a:ea typeface="宋体" pitchFamily="2" charset="-122"/>
              </a:rPr>
              <a:t>16</a:t>
            </a:r>
            <a:r>
              <a:rPr lang="zh-CN" sz="2100" b="0">
                <a:solidFill>
                  <a:srgbClr val="0C0C0C"/>
                </a:solidFill>
                <a:ea typeface="宋体" pitchFamily="2" charset="-122"/>
              </a:rPr>
              <a:t>题。</a:t>
            </a:r>
            <a:r>
              <a:rPr lang="en-US" sz="2400" b="1">
                <a:solidFill>
                  <a:srgbClr val="0C0C0C"/>
                </a:solidFill>
                <a:latin typeface="宋体" pitchFamily="2" charset="-122"/>
              </a:rPr>
              <a:t>    
</a:t>
            </a:r>
            <a:endParaRPr lang="en-US" sz="2400" b="1">
              <a:solidFill>
                <a:srgbClr val="0C0C0C"/>
              </a:solidFill>
              <a:latin typeface="宋体" pitchFamily="2" charset="-122"/>
            </a:endParaRPr>
          </a:p>
          <a:p>
            <a:pPr indent="0" algn="ctr"/>
            <a:r>
              <a:rPr lang="zh-CN" sz="2400" b="1">
                <a:solidFill>
                  <a:srgbClr val="0C0C0C"/>
                </a:solidFill>
                <a:ea typeface="宋体" pitchFamily="2" charset="-122"/>
              </a:rPr>
              <a:t>宿骆氏亭寄怀崔雍崔衮</a:t>
            </a:r>
            <a:r>
              <a:rPr lang="zh-CN" sz="2100" b="1">
                <a:solidFill>
                  <a:srgbClr val="0C0C0C"/>
                </a:solidFill>
                <a:ea typeface="宋体" pitchFamily="2" charset="-122"/>
              </a:rPr>
              <a:t>　</a:t>
            </a:r>
            <a:r>
              <a:rPr lang="zh-CN" b="0">
                <a:solidFill>
                  <a:srgbClr val="0C0C0C"/>
                </a:solidFill>
                <a:ea typeface="宋体" pitchFamily="2" charset="-122"/>
              </a:rPr>
              <a:t>（唐）李商隐</a:t>
            </a:r>
            <a:r>
              <a:rPr lang="zh-CN" sz="2100" b="0">
                <a:solidFill>
                  <a:srgbClr val="0C0C0C"/>
                </a:solidFill>
                <a:ea typeface="华文楷体" panose="02010600040101010101" charset="-122"/>
              </a:rPr>
              <a:t>竹坞无尘水槛清，相思迢递隔重城。秋阴不散霜飞晚，留得枯荷听雨声。</a:t>
            </a:r>
            <a:r>
              <a:rPr lang="en-US" sz="2400" b="1">
                <a:solidFill>
                  <a:srgbClr val="0C0C0C"/>
                </a:solidFill>
                <a:latin typeface="宋体" pitchFamily="2" charset="-122"/>
              </a:rPr>
              <a:t>   </a:t>
            </a:r>
            <a:r>
              <a:rPr lang="zh-CN" sz="2400" b="1">
                <a:solidFill>
                  <a:srgbClr val="0C0C0C"/>
                </a:solidFill>
                <a:ea typeface="宋体" pitchFamily="2" charset="-122"/>
              </a:rPr>
              <a:t>赠刘景文</a:t>
            </a:r>
            <a:r>
              <a:rPr lang="zh-CN" sz="2100" b="1">
                <a:solidFill>
                  <a:srgbClr val="0C0C0C"/>
                </a:solidFill>
                <a:ea typeface="宋体" pitchFamily="2" charset="-122"/>
              </a:rPr>
              <a:t>　</a:t>
            </a:r>
            <a:r>
              <a:rPr lang="zh-CN" b="0">
                <a:solidFill>
                  <a:srgbClr val="0C0C0C"/>
                </a:solidFill>
                <a:ea typeface="宋体" pitchFamily="2" charset="-122"/>
              </a:rPr>
              <a:t>（宋）苏轼</a:t>
            </a:r>
            <a:r>
              <a:rPr lang="zh-CN" sz="2100" b="0">
                <a:solidFill>
                  <a:srgbClr val="0C0C0C"/>
                </a:solidFill>
                <a:ea typeface="华文楷体" panose="02010600040101010101" charset="-122"/>
              </a:rPr>
              <a:t>荷尽已无擎雨盖，菊残犹有傲霜枝。一年好景君须记，最是橙黄橘绿时。
</a:t>
            </a:r>
            <a:endParaRPr lang="zh-CN" altLang="en-US" sz="2100" b="0">
              <a:solidFill>
                <a:srgbClr val="0C0C0C"/>
              </a:solidFill>
              <a:ea typeface="华文楷体" panose="02010600040101010101" charset="-122"/>
            </a:endParaRPr>
          </a:p>
        </p:txBody>
      </p:sp>
      <p:sp>
        <p:nvSpPr>
          <p:cNvPr id="2" name="文本框 1"/>
          <p:cNvSpPr txBox="1"/>
          <p:nvPr/>
        </p:nvSpPr>
        <p:spPr>
          <a:xfrm>
            <a:off x="2750820" y="2447290"/>
            <a:ext cx="9206865" cy="2861310"/>
          </a:xfrm>
          <a:prstGeom prst="rect">
            <a:avLst/>
          </a:prstGeom>
          <a:noFill/>
          <a:ln w="28575" cmpd="dbl">
            <a:solidFill>
              <a:schemeClr val="accent1">
                <a:shade val="50000"/>
              </a:schemeClr>
            </a:solidFill>
            <a:prstDash val="solid"/>
          </a:ln>
        </p:spPr>
        <p:txBody>
          <a:bodyPr wrap="square" rtlCol="0" anchor="t">
            <a:spAutoFit/>
          </a:bodyPr>
          <a:lstStyle/>
          <a:p>
            <a:r>
              <a:rPr lang="en-US" altLang="zh-CN" sz="2000">
                <a:latin typeface="仿宋" panose="02010609060101010101" charset="-122"/>
                <a:ea typeface="仿宋" panose="02010609060101010101" charset="-122"/>
                <a:cs typeface="仿宋" panose="02010609060101010101" charset="-122"/>
              </a:rPr>
              <a:t>    </a:t>
            </a:r>
            <a:r>
              <a:rPr lang="zh-CN" altLang="en-US" sz="2000">
                <a:latin typeface="仿宋" panose="02010609060101010101" charset="-122"/>
                <a:ea typeface="仿宋" panose="02010609060101010101" charset="-122"/>
                <a:cs typeface="仿宋" panose="02010609060101010101" charset="-122"/>
              </a:rPr>
              <a:t>苏轼（1037年1月8日—1101年8月24日），字子瞻，号东坡居士，世称苏东坡，汉族，眉州眉山（今四川省眉山市）人。北宋文学家、书法家、美食家、画家，历史治水名人 ，苏洵的儿子。嘉祐二年（1057年），参加殿试中乙科，赐进士及第（一说赐进士出身） 。嘉祐六年（1061年），参加制科考试，授大理评事、佥书凤翔府判官。宋神宗时，曾在杭州、密州、徐州、湖州等地任职。元丰三年（1080年），因“乌台诗案”，被贬为黄州团练副使。宋哲宗即位后，出任翰林学士、侍读学士、礼部尚书等职，外放治理杭州、颍州、扬州、定州等地。随着新党执政，被贬惠州、儋州。宋徽宗时，获赦北还，病逝于常州。南宋时期，追赠太师，谥号“文忠”。</a:t>
            </a:r>
            <a:endParaRPr lang="zh-CN" altLang="en-US" sz="2000">
              <a:latin typeface="仿宋" panose="02010609060101010101" charset="-122"/>
              <a:ea typeface="仿宋" panose="02010609060101010101" charset="-122"/>
              <a:cs typeface="仿宋" panose="02010609060101010101" charset="-122"/>
            </a:endParaRPr>
          </a:p>
        </p:txBody>
      </p:sp>
      <p:sp>
        <p:nvSpPr>
          <p:cNvPr id="3" name="文本框 2"/>
          <p:cNvSpPr txBox="1"/>
          <p:nvPr/>
        </p:nvSpPr>
        <p:spPr>
          <a:xfrm>
            <a:off x="2651760" y="5528310"/>
            <a:ext cx="9305925" cy="1014730"/>
          </a:xfrm>
          <a:prstGeom prst="rect">
            <a:avLst/>
          </a:prstGeom>
          <a:solidFill>
            <a:schemeClr val="accent4">
              <a:lumMod val="20000"/>
              <a:lumOff val="80000"/>
            </a:schemeClr>
          </a:solidFill>
        </p:spPr>
        <p:txBody>
          <a:bodyPr wrap="square" rtlCol="0" anchor="t">
            <a:spAutoFit/>
          </a:bodyPr>
          <a:lstStyle/>
          <a:p>
            <a:r>
              <a:rPr lang="en-US" altLang="zh-CN" sz="2000">
                <a:latin typeface="华康隶书体W7" panose="03000709000000000000" charset="-122"/>
                <a:ea typeface="华康隶书体W7" panose="03000709000000000000" charset="-122"/>
                <a:cs typeface="方正楷体_GB2312" panose="02000000000000000000" charset="-122"/>
              </a:rPr>
              <a:t>    </a:t>
            </a:r>
            <a:r>
              <a:rPr lang="zh-CN" altLang="en-US" sz="2000">
                <a:latin typeface="华康隶书体W7" panose="03000709000000000000" charset="-122"/>
                <a:ea typeface="华康隶书体W7" panose="03000709000000000000" charset="-122"/>
                <a:cs typeface="方正楷体_GB2312" panose="02000000000000000000" charset="-122"/>
              </a:rPr>
              <a:t>创作背景：</a:t>
            </a:r>
            <a:r>
              <a:rPr lang="zh-CN" altLang="en-US" sz="2000">
                <a:latin typeface="方正楷体_GB2312" panose="02000000000000000000" charset="-122"/>
                <a:ea typeface="方正楷体_GB2312" panose="02000000000000000000" charset="-122"/>
                <a:cs typeface="方正楷体_GB2312" panose="02000000000000000000" charset="-122"/>
              </a:rPr>
              <a:t>此诗是苏轼于宋哲宗元佑五年（1090年）任杭州太守时所作。苏轼在杭州见刘时，刘已五十八岁。经苏轼向朝廷竭力保举，刘才得到小小升迁。不想只过了两年，景文就死去了。苏轼感刘人生坎坷遭遇，应当时景色作此诗作。</a:t>
            </a:r>
            <a:endParaRPr lang="zh-CN" altLang="en-US" sz="2000">
              <a:latin typeface="方正楷体_GB2312" panose="02000000000000000000" charset="-122"/>
              <a:ea typeface="方正楷体_GB2312" panose="02000000000000000000" charset="-122"/>
              <a:cs typeface="方正楷体_GB2312" panose="02000000000000000000" charset="-122"/>
            </a:endParaRPr>
          </a:p>
        </p:txBody>
      </p:sp>
      <p:pic>
        <p:nvPicPr>
          <p:cNvPr id="101" name="图片 100"/>
          <p:cNvPicPr/>
          <p:nvPr/>
        </p:nvPicPr>
        <p:blipFill>
          <a:blip r:embed="rId1"/>
          <a:stretch>
            <a:fillRect/>
          </a:stretch>
        </p:blipFill>
        <p:spPr>
          <a:xfrm>
            <a:off x="133350" y="2516505"/>
            <a:ext cx="2457450" cy="4026535"/>
          </a:xfrm>
          <a:prstGeom prst="rect">
            <a:avLst/>
          </a:prstGeom>
          <a:noFill/>
          <a:ln w="9525">
            <a:noFill/>
          </a:ln>
        </p:spPr>
      </p:pic>
    </p:spTree>
    <p:custDataLst>
      <p:tags r:id="rId2"/>
    </p:custData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25450" y="967105"/>
            <a:ext cx="11551920" cy="1198880"/>
          </a:xfrm>
          <a:prstGeom prst="rect">
            <a:avLst/>
          </a:prstGeom>
          <a:solidFill>
            <a:schemeClr val="accent4">
              <a:lumMod val="20000"/>
              <a:lumOff val="80000"/>
            </a:schemeClr>
          </a:solidFill>
        </p:spPr>
        <p:txBody>
          <a:bodyPr wrap="square" rtlCol="0" anchor="t">
            <a:spAutoFit/>
          </a:bodyPr>
          <a:lstStyle/>
          <a:p>
            <a:r>
              <a:rPr lang="en-US" altLang="zh-CN" sz="2400">
                <a:solidFill>
                  <a:srgbClr val="FF0000"/>
                </a:solidFill>
                <a:latin typeface="方正大标宋简体" panose="02010601030101010101" charset="-122"/>
                <a:ea typeface="方正大标宋简体" panose="02010601030101010101" charset="-122"/>
                <a:cs typeface="方正大标宋简体" panose="02010601030101010101" charset="-122"/>
              </a:rPr>
              <a:t>   </a:t>
            </a:r>
            <a:r>
              <a:rPr lang="en-US" altLang="zh-CN" sz="2000">
                <a:solidFill>
                  <a:srgbClr val="FF0000"/>
                </a:solidFill>
                <a:latin typeface="方正大标宋简体" panose="02010601030101010101" charset="-122"/>
                <a:ea typeface="方正大标宋简体" panose="02010601030101010101" charset="-122"/>
                <a:cs typeface="方正大标宋简体" panose="02010601030101010101" charset="-122"/>
              </a:rPr>
              <a:t>  </a:t>
            </a:r>
            <a:r>
              <a:rPr lang="zh-CN" altLang="en-US" sz="2400">
                <a:solidFill>
                  <a:srgbClr val="FF0000"/>
                </a:solidFill>
                <a:latin typeface="方正大标宋简体" panose="02010601030101010101" charset="-122"/>
                <a:ea typeface="方正大标宋简体" panose="02010601030101010101" charset="-122"/>
                <a:cs typeface="方正大标宋简体" panose="02010601030101010101" charset="-122"/>
              </a:rPr>
              <a:t>译文</a:t>
            </a:r>
            <a:r>
              <a:rPr lang="en-US" altLang="zh-CN" sz="2400">
                <a:solidFill>
                  <a:srgbClr val="FF0000"/>
                </a:solidFill>
                <a:latin typeface="方正大标宋简体" panose="02010601030101010101" charset="-122"/>
                <a:ea typeface="方正大标宋简体" panose="02010601030101010101" charset="-122"/>
                <a:cs typeface="方正大标宋简体" panose="02010601030101010101" charset="-122"/>
              </a:rPr>
              <a:t>:</a:t>
            </a:r>
            <a:r>
              <a:rPr lang="zh-CN" altLang="en-US" sz="2400">
                <a:latin typeface="方正楷体_GB2312" panose="02000000000000000000" charset="-122"/>
                <a:ea typeface="方正楷体_GB2312" panose="02000000000000000000" charset="-122"/>
              </a:rPr>
              <a:t>竹丛里船坞深静无尘，临水的亭榭分外幽清。相思之情啊飞向远方，可却隔着重重的高城。秋空上阴云连日不散，霜飞的时节也来迟了。留得满地枯残的荷叶，好听深夜萧瑟的雨声。</a:t>
            </a:r>
            <a:endParaRPr lang="zh-CN" altLang="en-US" sz="2400">
              <a:latin typeface="方正楷体_GB2312" panose="02000000000000000000" charset="-122"/>
              <a:ea typeface="方正楷体_GB2312" panose="02000000000000000000" charset="-122"/>
            </a:endParaRPr>
          </a:p>
        </p:txBody>
      </p:sp>
      <p:sp>
        <p:nvSpPr>
          <p:cNvPr id="5" name="文本框 4"/>
          <p:cNvSpPr txBox="1"/>
          <p:nvPr/>
        </p:nvSpPr>
        <p:spPr>
          <a:xfrm>
            <a:off x="679450" y="137160"/>
            <a:ext cx="10913110" cy="829945"/>
          </a:xfrm>
          <a:prstGeom prst="rect">
            <a:avLst/>
          </a:prstGeom>
          <a:noFill/>
        </p:spPr>
        <p:txBody>
          <a:bodyPr wrap="square" rtlCol="0" anchor="t">
            <a:spAutoFit/>
          </a:bodyPr>
          <a:lstStyle/>
          <a:p>
            <a:pPr algn="ctr"/>
            <a:r>
              <a:rPr lang="zh-CN" sz="2400" b="1">
                <a:solidFill>
                  <a:srgbClr val="0C0C0C"/>
                </a:solidFill>
                <a:ea typeface="宋体" pitchFamily="2" charset="-122"/>
                <a:sym typeface="+mn-ea"/>
              </a:rPr>
              <a:t>宿骆氏亭寄怀崔雍崔衮　</a:t>
            </a:r>
            <a:r>
              <a:rPr lang="zh-CN" sz="2400">
                <a:solidFill>
                  <a:srgbClr val="0C0C0C"/>
                </a:solidFill>
                <a:ea typeface="宋体" pitchFamily="2" charset="-122"/>
                <a:sym typeface="+mn-ea"/>
              </a:rPr>
              <a:t>（唐）李商隐</a:t>
            </a:r>
            <a:r>
              <a:rPr lang="zh-CN" sz="2400">
                <a:solidFill>
                  <a:srgbClr val="0C0C0C"/>
                </a:solidFill>
                <a:ea typeface="华文楷体" panose="02010600040101010101" charset="-122"/>
                <a:sym typeface="+mn-ea"/>
              </a:rPr>
              <a:t>竹坞无尘水槛清，相思迢递隔重城。秋阴不散霜飞晚，留得枯荷听雨声。
</a:t>
            </a:r>
            <a:endParaRPr lang="zh-CN" altLang="en-US" sz="2400">
              <a:solidFill>
                <a:srgbClr val="0C0C0C"/>
              </a:solidFill>
              <a:ea typeface="华文楷体" panose="02010600040101010101" charset="-122"/>
              <a:sym typeface="+mn-ea"/>
            </a:endParaRPr>
          </a:p>
        </p:txBody>
      </p:sp>
      <p:sp>
        <p:nvSpPr>
          <p:cNvPr id="6" name="文本框 5"/>
          <p:cNvSpPr txBox="1"/>
          <p:nvPr/>
        </p:nvSpPr>
        <p:spPr>
          <a:xfrm>
            <a:off x="117475" y="2497455"/>
            <a:ext cx="11859260" cy="4154170"/>
          </a:xfrm>
          <a:prstGeom prst="rect">
            <a:avLst/>
          </a:prstGeom>
          <a:noFill/>
          <a:ln w="12700" cmpd="sng">
            <a:solidFill>
              <a:schemeClr val="accent1">
                <a:shade val="50000"/>
              </a:schemeClr>
            </a:solidFill>
            <a:prstDash val="solid"/>
          </a:ln>
        </p:spPr>
        <p:txBody>
          <a:bodyPr wrap="square" rtlCol="0" anchor="t">
            <a:spAutoFit/>
          </a:bodyPr>
          <a:lstStyle/>
          <a:p>
            <a:r>
              <a:rPr lang="en-US" altLang="zh-CN" sz="1600">
                <a:latin typeface="仿宋" panose="02010609060101010101" charset="-122"/>
                <a:ea typeface="仿宋" panose="02010609060101010101" charset="-122"/>
                <a:cs typeface="仿宋" panose="02010609060101010101" charset="-122"/>
              </a:rPr>
              <a:t>    </a:t>
            </a:r>
            <a:r>
              <a:rPr lang="zh-CN" altLang="en-US" sz="2400">
                <a:solidFill>
                  <a:srgbClr val="FF0000"/>
                </a:solidFill>
                <a:latin typeface="方正大标宋简体" panose="02010601030101010101" charset="-122"/>
                <a:ea typeface="方正大标宋简体" panose="02010601030101010101" charset="-122"/>
                <a:cs typeface="仿宋" panose="02010609060101010101" charset="-122"/>
              </a:rPr>
              <a:t>赏析：</a:t>
            </a:r>
            <a:r>
              <a:rPr lang="zh-CN" altLang="en-US" sz="2400">
                <a:latin typeface="仿宋" panose="02010609060101010101" charset="-122"/>
                <a:ea typeface="仿宋" panose="02010609060101010101" charset="-122"/>
                <a:cs typeface="仿宋" panose="02010609060101010101" charset="-122"/>
              </a:rPr>
              <a:t>此诗首句写骆氏亭，翠竹、清水把这座亭轩映衬得格外清幽雅洁，诗人置身其间，颇有远离尘嚣之感。接着写诗人对友人的思念，诗人眼下所宿的骆氏亭和崔氏兄弟所在的长安，中间隔着重重的城池，路途迢迢，诗人的思念之情宛如随风飘荡的游丝，悠悠然飘向友人所在的长安。诗人因境界的清幽而倍感孤寂，因无好友共赏幽胜而微感惆怅。“秋阴不散霜飞晚”，又回到眼前景物，渲染气氛，烘托情绪。时令已届深秋，但连日天气阴霾，孕育着雨意，所以霜也下得晚了。天色一片迷蒙，本来就因相思而耿耿不寐的诗人，心情不免更加黯淡，而这种心情又反过来更增加了相思的程度。诗人是在旅途中暂宿骆氏亭，此地近一段时期的天气，包括霜期之晚，自然是出之揣测，这揣测的根据就是“秋阴不散”与“留得枯荷”。这句一方面是为末句作铺垫（由于“秋阴不散”故有“雨”；由于“霜飞晚”故“留得残荷”），另一方面又兼有渲染气氛、烘托情绪的作用。</a:t>
            </a:r>
            <a:endParaRPr lang="zh-CN" altLang="en-US" sz="2400">
              <a:latin typeface="仿宋" panose="02010609060101010101" charset="-122"/>
              <a:ea typeface="仿宋" panose="02010609060101010101" charset="-122"/>
              <a:cs typeface="仿宋" panose="02010609060101010101" charset="-122"/>
            </a:endParaRPr>
          </a:p>
        </p:txBody>
      </p:sp>
    </p:spTree>
    <p:custDataLst>
      <p:tags r:id="rId1"/>
    </p:custData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57175" y="2277110"/>
            <a:ext cx="11720830" cy="4523105"/>
          </a:xfrm>
          <a:prstGeom prst="rect">
            <a:avLst/>
          </a:prstGeom>
          <a:noFill/>
          <a:ln w="12700" cmpd="sng">
            <a:solidFill>
              <a:schemeClr val="accent1">
                <a:shade val="50000"/>
              </a:schemeClr>
            </a:solidFill>
            <a:prstDash val="solid"/>
          </a:ln>
        </p:spPr>
        <p:txBody>
          <a:bodyPr wrap="square" rtlCol="0" anchor="t">
            <a:spAutoFit/>
          </a:bodyPr>
          <a:lstStyle/>
          <a:p>
            <a:r>
              <a:rPr lang="en-US" altLang="zh-CN" sz="2400">
                <a:latin typeface="仿宋" panose="02010609060101010101" charset="-122"/>
                <a:ea typeface="仿宋" panose="02010609060101010101" charset="-122"/>
                <a:cs typeface="仿宋" panose="02010609060101010101" charset="-122"/>
                <a:sym typeface="+mn-ea"/>
              </a:rPr>
              <a:t>    </a:t>
            </a:r>
            <a:r>
              <a:rPr lang="zh-CN" altLang="en-US" sz="2400">
                <a:latin typeface="仿宋" panose="02010609060101010101" charset="-122"/>
                <a:ea typeface="仿宋" panose="02010609060101010101" charset="-122"/>
                <a:cs typeface="仿宋" panose="02010609060101010101" charset="-122"/>
                <a:sym typeface="+mn-ea"/>
              </a:rPr>
              <a:t>末句是全篇的点睛之笔，写诗人聆听雨打枯荷的声音和诗人的心情变化过程。诗人原来是一直在那里思念着远隔重城的朋友的，由于神驰天外竟没有留意天气的变化。不知不觉间，下起了淅沥的小雨，雨点点点滴滴地洒落在枯荷上，发出一阵错落有致的声响。诗人这才意外地发现，这萧瑟的秋雨敲打残荷的声韵竟别有一种美的情趣。枯荷给人一种残败衰飒之感，本无可“留”的价值；但自己这样一个旅宿思友整夜不眠的人，却因聆听枯荷秋雨的清韵而略慰相思，稍解寂寞，所以反而深幸枯荷之“留”了。“留”蕴涵有一种不期而遇的喜悦。而诗人“听”到的，也不止是那凄楚的雨声。枯荷秋雨的清韵，常人难解其中滋味。这单调而凄清的声音却又更增加了环境的寂寥，从而更加深了对朋友的思念。这首诗虽然写了秋亭夜雨的景色，写得历历如画，但它并不是一首写景诗，而是一首抒情诗。“宿骆氏亭”所见所闻是“寄怀”的凭借，“相思”二字微露端倪，后两句暗藏彻夜不眠之意，诗人的思友之情暗寓其中，可以说是以景寄情、寓情于景的。诗的意境清秀疏朗，而蕴涵其中的心境又是极为深远的。</a:t>
            </a:r>
            <a:endParaRPr lang="zh-CN" altLang="en-US" sz="2400">
              <a:latin typeface="仿宋" panose="02010609060101010101" charset="-122"/>
              <a:ea typeface="仿宋" panose="02010609060101010101" charset="-122"/>
              <a:cs typeface="仿宋" panose="02010609060101010101" charset="-122"/>
              <a:sym typeface="+mn-ea"/>
            </a:endParaRPr>
          </a:p>
        </p:txBody>
      </p:sp>
      <p:sp>
        <p:nvSpPr>
          <p:cNvPr id="5" name="文本框 4"/>
          <p:cNvSpPr txBox="1"/>
          <p:nvPr>
            <p:custDataLst>
              <p:tags r:id="rId1"/>
            </p:custDataLst>
          </p:nvPr>
        </p:nvSpPr>
        <p:spPr>
          <a:xfrm>
            <a:off x="679450" y="137160"/>
            <a:ext cx="10913110" cy="829945"/>
          </a:xfrm>
          <a:prstGeom prst="rect">
            <a:avLst/>
          </a:prstGeom>
          <a:noFill/>
        </p:spPr>
        <p:txBody>
          <a:bodyPr wrap="square" rtlCol="0" anchor="t">
            <a:spAutoFit/>
          </a:bodyPr>
          <a:lstStyle/>
          <a:p>
            <a:pPr algn="ctr"/>
            <a:r>
              <a:rPr lang="zh-CN" sz="2400" b="1">
                <a:solidFill>
                  <a:srgbClr val="0C0C0C"/>
                </a:solidFill>
                <a:ea typeface="宋体" pitchFamily="2" charset="-122"/>
                <a:sym typeface="+mn-ea"/>
              </a:rPr>
              <a:t>宿骆氏亭寄怀崔雍崔衮　</a:t>
            </a:r>
            <a:r>
              <a:rPr lang="zh-CN" sz="2400">
                <a:solidFill>
                  <a:srgbClr val="0C0C0C"/>
                </a:solidFill>
                <a:ea typeface="宋体" pitchFamily="2" charset="-122"/>
                <a:sym typeface="+mn-ea"/>
              </a:rPr>
              <a:t>（唐）李商隐</a:t>
            </a:r>
            <a:r>
              <a:rPr lang="zh-CN" sz="2400">
                <a:solidFill>
                  <a:srgbClr val="0C0C0C"/>
                </a:solidFill>
                <a:ea typeface="华文楷体" panose="02010600040101010101" charset="-122"/>
                <a:sym typeface="+mn-ea"/>
              </a:rPr>
              <a:t>竹坞无尘水槛清，相思迢递隔重城。秋阴不散霜飞晚，留得枯荷听雨声。
</a:t>
            </a:r>
            <a:endParaRPr lang="zh-CN" altLang="en-US" sz="2400">
              <a:solidFill>
                <a:srgbClr val="0C0C0C"/>
              </a:solidFill>
              <a:ea typeface="华文楷体" panose="02010600040101010101" charset="-122"/>
              <a:sym typeface="+mn-ea"/>
            </a:endParaRPr>
          </a:p>
        </p:txBody>
      </p:sp>
      <p:sp>
        <p:nvSpPr>
          <p:cNvPr id="6" name="文本框 5"/>
          <p:cNvSpPr txBox="1"/>
          <p:nvPr>
            <p:custDataLst>
              <p:tags r:id="rId2"/>
            </p:custDataLst>
          </p:nvPr>
        </p:nvSpPr>
        <p:spPr>
          <a:xfrm>
            <a:off x="256540" y="967105"/>
            <a:ext cx="11720830" cy="1198880"/>
          </a:xfrm>
          <a:prstGeom prst="rect">
            <a:avLst/>
          </a:prstGeom>
          <a:solidFill>
            <a:schemeClr val="accent4">
              <a:lumMod val="20000"/>
              <a:lumOff val="80000"/>
            </a:schemeClr>
          </a:solidFill>
        </p:spPr>
        <p:txBody>
          <a:bodyPr wrap="square" rtlCol="0" anchor="t">
            <a:spAutoFit/>
          </a:bodyPr>
          <a:lstStyle/>
          <a:p>
            <a:r>
              <a:rPr lang="en-US" altLang="zh-CN" sz="2400">
                <a:solidFill>
                  <a:srgbClr val="FF0000"/>
                </a:solidFill>
                <a:latin typeface="方正大标宋简体" panose="02010601030101010101" charset="-122"/>
                <a:ea typeface="方正大标宋简体" panose="02010601030101010101" charset="-122"/>
                <a:cs typeface="方正大标宋简体" panose="02010601030101010101" charset="-122"/>
              </a:rPr>
              <a:t>   </a:t>
            </a:r>
            <a:r>
              <a:rPr lang="en-US" altLang="zh-CN" sz="2000">
                <a:solidFill>
                  <a:srgbClr val="FF0000"/>
                </a:solidFill>
                <a:latin typeface="方正大标宋简体" panose="02010601030101010101" charset="-122"/>
                <a:ea typeface="方正大标宋简体" panose="02010601030101010101" charset="-122"/>
                <a:cs typeface="方正大标宋简体" panose="02010601030101010101" charset="-122"/>
              </a:rPr>
              <a:t>  </a:t>
            </a:r>
            <a:r>
              <a:rPr lang="zh-CN" altLang="en-US" sz="2400">
                <a:solidFill>
                  <a:srgbClr val="FF0000"/>
                </a:solidFill>
                <a:latin typeface="方正大标宋简体" panose="02010601030101010101" charset="-122"/>
                <a:ea typeface="方正大标宋简体" panose="02010601030101010101" charset="-122"/>
                <a:cs typeface="方正大标宋简体" panose="02010601030101010101" charset="-122"/>
              </a:rPr>
              <a:t>译文</a:t>
            </a:r>
            <a:r>
              <a:rPr lang="en-US" altLang="zh-CN" sz="2400">
                <a:solidFill>
                  <a:srgbClr val="FF0000"/>
                </a:solidFill>
                <a:latin typeface="方正大标宋简体" panose="02010601030101010101" charset="-122"/>
                <a:ea typeface="方正大标宋简体" panose="02010601030101010101" charset="-122"/>
                <a:cs typeface="方正大标宋简体" panose="02010601030101010101" charset="-122"/>
              </a:rPr>
              <a:t>:</a:t>
            </a:r>
            <a:r>
              <a:rPr lang="zh-CN" altLang="en-US" sz="2400">
                <a:latin typeface="方正楷体_GB2312" panose="02000000000000000000" charset="-122"/>
                <a:ea typeface="方正楷体_GB2312" panose="02000000000000000000" charset="-122"/>
              </a:rPr>
              <a:t>竹丛里船坞深静无尘，临水的亭榭分外幽清。相思之情啊飞向远方，可却隔着重重的高城。秋空上阴云连日不散，霜飞的时节也来迟了。留得满地枯残的荷叶，好听深夜萧瑟的雨声。</a:t>
            </a:r>
            <a:endParaRPr lang="zh-CN" altLang="en-US" sz="2400">
              <a:latin typeface="方正楷体_GB2312" panose="02000000000000000000" charset="-122"/>
              <a:ea typeface="方正楷体_GB2312" panose="02000000000000000000" charset="-122"/>
            </a:endParaRPr>
          </a:p>
        </p:txBody>
      </p:sp>
    </p:spTree>
    <p:custDataLst>
      <p:tags r:id="rId3"/>
    </p:custData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514475" y="0"/>
            <a:ext cx="9772015" cy="783590"/>
          </a:xfrm>
          <a:prstGeom prst="rect">
            <a:avLst/>
          </a:prstGeom>
          <a:noFill/>
        </p:spPr>
        <p:txBody>
          <a:bodyPr wrap="square" rtlCol="0" anchor="t">
            <a:spAutoFit/>
          </a:bodyPr>
          <a:lstStyle/>
          <a:p>
            <a:pPr indent="0" algn="ctr"/>
            <a:r>
              <a:rPr lang="en-US" sz="2400" b="1">
                <a:solidFill>
                  <a:srgbClr val="0C0C0C"/>
                </a:solidFill>
                <a:latin typeface="宋体" pitchFamily="2" charset="-122"/>
                <a:sym typeface="+mn-ea"/>
              </a:rPr>
              <a:t>   </a:t>
            </a:r>
            <a:r>
              <a:rPr lang="zh-CN" sz="2400" b="1">
                <a:solidFill>
                  <a:srgbClr val="0C0C0C"/>
                </a:solidFill>
                <a:ea typeface="宋体" pitchFamily="2" charset="-122"/>
                <a:sym typeface="+mn-ea"/>
              </a:rPr>
              <a:t>赠刘景文</a:t>
            </a:r>
            <a:r>
              <a:rPr lang="zh-CN" sz="2100" b="1">
                <a:solidFill>
                  <a:srgbClr val="0C0C0C"/>
                </a:solidFill>
                <a:ea typeface="宋体" pitchFamily="2" charset="-122"/>
                <a:sym typeface="+mn-ea"/>
              </a:rPr>
              <a:t>　</a:t>
            </a:r>
            <a:r>
              <a:rPr lang="zh-CN">
                <a:solidFill>
                  <a:srgbClr val="0C0C0C"/>
                </a:solidFill>
                <a:ea typeface="宋体" pitchFamily="2" charset="-122"/>
                <a:sym typeface="+mn-ea"/>
              </a:rPr>
              <a:t>（宋）苏轼</a:t>
            </a:r>
            <a:r>
              <a:rPr lang="zh-CN" sz="2100">
                <a:solidFill>
                  <a:srgbClr val="0C0C0C"/>
                </a:solidFill>
                <a:ea typeface="华文楷体" panose="02010600040101010101" charset="-122"/>
                <a:sym typeface="+mn-ea"/>
              </a:rPr>
              <a:t>荷尽已无擎雨盖，菊残犹有傲霜枝。一年好景君须记，最是橙黄橘绿时。
</a:t>
            </a:r>
            <a:endParaRPr lang="zh-CN" altLang="en-US" sz="2100">
              <a:solidFill>
                <a:srgbClr val="0C0C0C"/>
              </a:solidFill>
              <a:ea typeface="华文楷体" panose="02010600040101010101" charset="-122"/>
              <a:sym typeface="+mn-ea"/>
            </a:endParaRPr>
          </a:p>
        </p:txBody>
      </p:sp>
      <p:sp>
        <p:nvSpPr>
          <p:cNvPr id="5" name="文本框 4"/>
          <p:cNvSpPr txBox="1"/>
          <p:nvPr/>
        </p:nvSpPr>
        <p:spPr>
          <a:xfrm>
            <a:off x="357505" y="783590"/>
            <a:ext cx="11476355" cy="829945"/>
          </a:xfrm>
          <a:prstGeom prst="rect">
            <a:avLst/>
          </a:prstGeom>
          <a:solidFill>
            <a:schemeClr val="accent4">
              <a:lumMod val="20000"/>
              <a:lumOff val="80000"/>
            </a:schemeClr>
          </a:solidFill>
        </p:spPr>
        <p:txBody>
          <a:bodyPr wrap="square" rtlCol="0" anchor="t">
            <a:spAutoFit/>
          </a:bodyPr>
          <a:lstStyle/>
          <a:p>
            <a:r>
              <a:rPr lang="en-US" altLang="zh-CN" sz="2400">
                <a:solidFill>
                  <a:srgbClr val="FF0000"/>
                </a:solidFill>
                <a:latin typeface="方正大标宋简体" panose="02010601030101010101" charset="-122"/>
                <a:ea typeface="方正大标宋简体" panose="02010601030101010101" charset="-122"/>
              </a:rPr>
              <a:t>      </a:t>
            </a:r>
            <a:r>
              <a:rPr lang="zh-CN" altLang="en-US" sz="2400">
                <a:solidFill>
                  <a:srgbClr val="FF0000"/>
                </a:solidFill>
                <a:latin typeface="方正大标宋简体" panose="02010601030101010101" charset="-122"/>
                <a:ea typeface="方正大标宋简体" panose="02010601030101010101" charset="-122"/>
              </a:rPr>
              <a:t>译文：</a:t>
            </a:r>
            <a:r>
              <a:rPr lang="zh-CN" altLang="en-US" sz="2400">
                <a:latin typeface="方正楷体_GB2312" panose="02000000000000000000" charset="-122"/>
                <a:ea typeface="方正楷体_GB2312" panose="02000000000000000000" charset="-122"/>
              </a:rPr>
              <a:t>荷花凋谢连那擎雨的荷叶也枯萎了，只有那开败了菊花的花枝还傲寒斗霜。一年中最好的景致你一定要记住，那就是在橙子金黄、橘子青绿的秋末冬初的时节啊。</a:t>
            </a:r>
            <a:endParaRPr lang="zh-CN" altLang="en-US" sz="2400">
              <a:latin typeface="方正楷体_GB2312" panose="02000000000000000000" charset="-122"/>
              <a:ea typeface="方正楷体_GB2312" panose="02000000000000000000" charset="-122"/>
            </a:endParaRPr>
          </a:p>
        </p:txBody>
      </p:sp>
      <p:sp>
        <p:nvSpPr>
          <p:cNvPr id="6" name="文本框 5"/>
          <p:cNvSpPr txBox="1"/>
          <p:nvPr/>
        </p:nvSpPr>
        <p:spPr>
          <a:xfrm>
            <a:off x="357505" y="1956435"/>
            <a:ext cx="11476355" cy="4540885"/>
          </a:xfrm>
          <a:prstGeom prst="rect">
            <a:avLst/>
          </a:prstGeom>
          <a:noFill/>
          <a:ln w="12700" cmpd="sng">
            <a:solidFill>
              <a:schemeClr val="accent1">
                <a:shade val="50000"/>
              </a:schemeClr>
            </a:solidFill>
            <a:prstDash val="solid"/>
          </a:ln>
        </p:spPr>
        <p:txBody>
          <a:bodyPr wrap="square" rtlCol="0" anchor="t">
            <a:noAutofit/>
          </a:bodyPr>
          <a:lstStyle/>
          <a:p>
            <a:pPr>
              <a:lnSpc>
                <a:spcPct val="100000"/>
              </a:lnSpc>
            </a:pPr>
            <a:r>
              <a:rPr lang="en-US" altLang="zh-CN" sz="2400">
                <a:solidFill>
                  <a:srgbClr val="FF0000"/>
                </a:solidFill>
                <a:latin typeface="方正大标宋简体" panose="02010601030101010101" charset="-122"/>
                <a:ea typeface="方正大标宋简体" panose="02010601030101010101" charset="-122"/>
                <a:cs typeface="仿宋" panose="02010609060101010101" charset="-122"/>
              </a:rPr>
              <a:t>     </a:t>
            </a:r>
            <a:r>
              <a:rPr lang="zh-CN" altLang="en-US" sz="2400">
                <a:solidFill>
                  <a:srgbClr val="FF0000"/>
                </a:solidFill>
                <a:latin typeface="方正大标宋简体" panose="02010601030101010101" charset="-122"/>
                <a:ea typeface="方正大标宋简体" panose="02010601030101010101" charset="-122"/>
                <a:cs typeface="仿宋" panose="02010609060101010101" charset="-122"/>
              </a:rPr>
              <a:t>赏析：</a:t>
            </a:r>
            <a:r>
              <a:rPr lang="zh-CN" altLang="en-US" sz="2400">
                <a:latin typeface="仿宋" panose="02010609060101010101" charset="-122"/>
                <a:ea typeface="仿宋" panose="02010609060101010101" charset="-122"/>
                <a:cs typeface="仿宋" panose="02010609060101010101" charset="-122"/>
              </a:rPr>
              <a:t>这首诗写的是初冬的景色。为了突出“橙黄橘绿，这一年中最好的景致，诗人先用高度概括的笔墨描绘了一幅残秋的图景：那曾经碧叶接天、红花映日的诸莲塘荷，现在早已翠减红衰，枯败的茎叶再也不能举起绿伞，遮挡风雨了；独立疏篱的残菊，虽然蒂有余香，却亦枝无全叶，唯有那挺拔的枝干斗风傲霜，依然劲节。这里，诗人只选择了荷与菊这两种分别在夏、秋独占胜场的花，写出它们的衰残，来衬托橙橘的岁寒之心。诗人的高明还在于，他不是简单地写出荷、菊花朵的凋零，而将描写的笔触伸向了荷叶和菊枝。终荷花之一生，荷叶都是为之增姿，不可或缺的。苏轼深知此理，才用擎雨无盖表明荷败净尽，真可谓曲笔传神。同样，菊之所以被誉为霜下之杰，不仅因为它蕊寒香冷，姿怀贞秀，还因为它有挺拔劲节的枝干。花残了，杖还能傲霜独立，才能充分体现它孤标傲世的品格。诗人的观察可谓细致，诗人把握事物本质的能力亦可谓强。这两句字面相对，内容相连，是谓“流水对”。“已无”、“犹有”，一气呵成，写出二花之异。</a:t>
            </a:r>
            <a:endParaRPr lang="zh-CN" altLang="en-US" sz="2400">
              <a:latin typeface="仿宋" panose="02010609060101010101" charset="-122"/>
              <a:ea typeface="仿宋" panose="02010609060101010101" charset="-122"/>
              <a:cs typeface="仿宋" panose="02010609060101010101" charset="-122"/>
            </a:endParaRPr>
          </a:p>
          <a:p>
            <a:pPr>
              <a:lnSpc>
                <a:spcPct val="100000"/>
              </a:lnSpc>
            </a:pPr>
            <a:endParaRPr lang="zh-CN" altLang="en-US" sz="2400">
              <a:latin typeface="仿宋" panose="02010609060101010101" charset="-122"/>
              <a:ea typeface="仿宋" panose="02010609060101010101" charset="-122"/>
              <a:cs typeface="仿宋" panose="02010609060101010101" charset="-122"/>
            </a:endParaRPr>
          </a:p>
        </p:txBody>
      </p:sp>
    </p:spTree>
    <p:custDataLst>
      <p:tags r:id="rId1"/>
    </p:custData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86055" y="1691005"/>
            <a:ext cx="11819890" cy="5166995"/>
          </a:xfrm>
          <a:prstGeom prst="rect">
            <a:avLst/>
          </a:prstGeom>
          <a:noFill/>
          <a:ln w="12700" cmpd="sng">
            <a:solidFill>
              <a:schemeClr val="accent1">
                <a:shade val="50000"/>
              </a:schemeClr>
            </a:solidFill>
            <a:prstDash val="solid"/>
          </a:ln>
        </p:spPr>
        <p:txBody>
          <a:bodyPr wrap="square" rtlCol="0" anchor="t">
            <a:noAutofit/>
          </a:bodyPr>
          <a:lstStyle/>
          <a:p>
            <a:r>
              <a:rPr lang="en-US" altLang="zh-CN" sz="2400">
                <a:latin typeface="仿宋" panose="02010609060101010101" charset="-122"/>
                <a:ea typeface="仿宋" panose="02010609060101010101" charset="-122"/>
                <a:cs typeface="仿宋" panose="02010609060101010101" charset="-122"/>
                <a:sym typeface="+mn-ea"/>
              </a:rPr>
              <a:t>    </a:t>
            </a:r>
            <a:r>
              <a:rPr lang="zh-CN" altLang="en-US" sz="2400">
                <a:latin typeface="仿宋" panose="02010609060101010101" charset="-122"/>
                <a:ea typeface="仿宋" panose="02010609060101010101" charset="-122"/>
                <a:cs typeface="仿宋" panose="02010609060101010101" charset="-122"/>
                <a:sym typeface="+mn-ea"/>
              </a:rPr>
              <a:t>可是，不论是先谢还是后凋，它们毕竟都过时了，不得不退出竞争，让位于生机盎然的初冬骄子──橙和橘。至此，诗人才满怀喜悦地提醒人们：请记住，一年中最美好的风光还是在“青黄杂糅，文章烂兮”（屈原《橘颂》）的初冬时节。这里橙橘并提，实则偏重于橘。从屈原的《橘颂》到张九龄的《感遇（江南有丹橘）》，橘树一直是诗人歌颂的“嘉树”，橘实则“可以荐嘉客”。橘树那“经冬犹绿林”、“自有岁寒心”的坚贞节操，岂止荷、菊不如，直欲与松柏媲美了。“菊残犹有傲霜枝”，后来就有人借用它比喻坚贞不屈的人。</a:t>
            </a:r>
            <a:endParaRPr lang="zh-CN" altLang="en-US" sz="2400">
              <a:latin typeface="仿宋" panose="02010609060101010101" charset="-122"/>
              <a:ea typeface="仿宋" panose="02010609060101010101" charset="-122"/>
              <a:cs typeface="仿宋" panose="02010609060101010101" charset="-122"/>
            </a:endParaRPr>
          </a:p>
          <a:p>
            <a:r>
              <a:rPr lang="zh-CN" altLang="en-US" sz="2400">
                <a:latin typeface="仿宋" panose="02010609060101010101" charset="-122"/>
                <a:ea typeface="仿宋" panose="02010609060101010101" charset="-122"/>
                <a:cs typeface="仿宋" panose="02010609060101010101" charset="-122"/>
                <a:sym typeface="+mn-ea"/>
              </a:rPr>
              <a:t>    苏诗融写景、咏物、赞人于一体，借物喻人，赞颂刘景文的品格和节操。把那些“悲秋伤春”的诗人眼中最为萧条的初冬写得富有生意和诗意，于此也可见他旷达开朗、不同寻常的性情和胸襟。真是浅语遥情，耐人寻味。苏轼这首诗虽为赠刘景文而作，所咏却是初冬景物，了无一字涉及刘氏本人的道德文章。这似乎不是题中应有之义，但实际上，作者的高明之处正在于将对刘氏品格和节操的称颂，不着痕迹地糅合在对初冬景物的描写中。因为在作者看来，一年中最美好的风光，莫过于橙黄橘绿的初冬景色。而橘树和松柏一样，是最足以代表人的高尚品格和坚贞的节操。</a:t>
            </a:r>
            <a:endParaRPr lang="zh-CN" altLang="en-US" sz="2400">
              <a:latin typeface="仿宋" panose="02010609060101010101" charset="-122"/>
              <a:ea typeface="仿宋" panose="02010609060101010101" charset="-122"/>
              <a:cs typeface="仿宋" panose="02010609060101010101" charset="-122"/>
              <a:sym typeface="+mn-ea"/>
            </a:endParaRPr>
          </a:p>
        </p:txBody>
      </p:sp>
      <p:sp>
        <p:nvSpPr>
          <p:cNvPr id="5" name="文本框 4"/>
          <p:cNvSpPr txBox="1"/>
          <p:nvPr>
            <p:custDataLst>
              <p:tags r:id="rId1"/>
            </p:custDataLst>
          </p:nvPr>
        </p:nvSpPr>
        <p:spPr>
          <a:xfrm>
            <a:off x="1514475" y="0"/>
            <a:ext cx="9772015" cy="783590"/>
          </a:xfrm>
          <a:prstGeom prst="rect">
            <a:avLst/>
          </a:prstGeom>
          <a:noFill/>
        </p:spPr>
        <p:txBody>
          <a:bodyPr wrap="square" rtlCol="0" anchor="t">
            <a:spAutoFit/>
          </a:bodyPr>
          <a:lstStyle/>
          <a:p>
            <a:pPr indent="0" algn="ctr"/>
            <a:r>
              <a:rPr lang="en-US" sz="2400" b="1">
                <a:solidFill>
                  <a:srgbClr val="0C0C0C"/>
                </a:solidFill>
                <a:latin typeface="宋体" pitchFamily="2" charset="-122"/>
                <a:sym typeface="+mn-ea"/>
              </a:rPr>
              <a:t>   </a:t>
            </a:r>
            <a:r>
              <a:rPr lang="zh-CN" sz="2400" b="1">
                <a:solidFill>
                  <a:srgbClr val="0C0C0C"/>
                </a:solidFill>
                <a:ea typeface="宋体" pitchFamily="2" charset="-122"/>
                <a:sym typeface="+mn-ea"/>
              </a:rPr>
              <a:t>赠刘景文</a:t>
            </a:r>
            <a:r>
              <a:rPr lang="zh-CN" sz="2100" b="1">
                <a:solidFill>
                  <a:srgbClr val="0C0C0C"/>
                </a:solidFill>
                <a:ea typeface="宋体" pitchFamily="2" charset="-122"/>
                <a:sym typeface="+mn-ea"/>
              </a:rPr>
              <a:t>　</a:t>
            </a:r>
            <a:r>
              <a:rPr lang="zh-CN">
                <a:solidFill>
                  <a:srgbClr val="0C0C0C"/>
                </a:solidFill>
                <a:ea typeface="宋体" pitchFamily="2" charset="-122"/>
                <a:sym typeface="+mn-ea"/>
              </a:rPr>
              <a:t>（宋）苏轼</a:t>
            </a:r>
            <a:r>
              <a:rPr lang="zh-CN" sz="2100">
                <a:solidFill>
                  <a:srgbClr val="0C0C0C"/>
                </a:solidFill>
                <a:ea typeface="华文楷体" panose="02010600040101010101" charset="-122"/>
                <a:sym typeface="+mn-ea"/>
              </a:rPr>
              <a:t>荷尽已无擎雨盖，菊残犹有傲霜枝。一年好景君须记，最是橙黄橘绿时。
</a:t>
            </a:r>
            <a:endParaRPr lang="zh-CN" altLang="en-US" sz="2100">
              <a:solidFill>
                <a:srgbClr val="0C0C0C"/>
              </a:solidFill>
              <a:ea typeface="华文楷体" panose="02010600040101010101" charset="-122"/>
              <a:sym typeface="+mn-ea"/>
            </a:endParaRPr>
          </a:p>
        </p:txBody>
      </p:sp>
      <p:sp>
        <p:nvSpPr>
          <p:cNvPr id="6" name="文本框 5"/>
          <p:cNvSpPr txBox="1"/>
          <p:nvPr>
            <p:custDataLst>
              <p:tags r:id="rId2"/>
            </p:custDataLst>
          </p:nvPr>
        </p:nvSpPr>
        <p:spPr>
          <a:xfrm>
            <a:off x="357505" y="783590"/>
            <a:ext cx="11476355" cy="829945"/>
          </a:xfrm>
          <a:prstGeom prst="rect">
            <a:avLst/>
          </a:prstGeom>
          <a:solidFill>
            <a:schemeClr val="accent4">
              <a:lumMod val="20000"/>
              <a:lumOff val="80000"/>
            </a:schemeClr>
          </a:solidFill>
        </p:spPr>
        <p:txBody>
          <a:bodyPr wrap="square" rtlCol="0" anchor="t">
            <a:spAutoFit/>
          </a:bodyPr>
          <a:lstStyle/>
          <a:p>
            <a:r>
              <a:rPr lang="en-US" altLang="zh-CN" sz="2400">
                <a:solidFill>
                  <a:srgbClr val="FF0000"/>
                </a:solidFill>
                <a:latin typeface="方正大标宋简体" panose="02010601030101010101" charset="-122"/>
                <a:ea typeface="方正大标宋简体" panose="02010601030101010101" charset="-122"/>
              </a:rPr>
              <a:t>      </a:t>
            </a:r>
            <a:r>
              <a:rPr lang="zh-CN" altLang="en-US" sz="2400">
                <a:solidFill>
                  <a:srgbClr val="FF0000"/>
                </a:solidFill>
                <a:latin typeface="方正大标宋简体" panose="02010601030101010101" charset="-122"/>
                <a:ea typeface="方正大标宋简体" panose="02010601030101010101" charset="-122"/>
              </a:rPr>
              <a:t>译文：</a:t>
            </a:r>
            <a:r>
              <a:rPr lang="zh-CN" altLang="en-US" sz="2400">
                <a:latin typeface="方正楷体_GB2312" panose="02000000000000000000" charset="-122"/>
                <a:ea typeface="方正楷体_GB2312" panose="02000000000000000000" charset="-122"/>
              </a:rPr>
              <a:t>荷花凋谢连那擎雨的荷叶也枯萎了，只有那开败了菊花的花枝还傲寒斗霜。一年中最好的景致你一定要记住，那就是在橙子金黄、橘子青绿的秋末冬初的时节啊。</a:t>
            </a:r>
            <a:endParaRPr lang="zh-CN" altLang="en-US" sz="2400">
              <a:latin typeface="方正楷体_GB2312" panose="02000000000000000000" charset="-122"/>
              <a:ea typeface="方正楷体_GB2312" panose="02000000000000000000" charset="-122"/>
            </a:endParaRPr>
          </a:p>
        </p:txBody>
      </p:sp>
    </p:spTree>
    <p:custDataLst>
      <p:tags r:id="rId3"/>
    </p:custData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06095" y="466090"/>
            <a:ext cx="10569575" cy="1938020"/>
          </a:xfrm>
          <a:prstGeom prst="rect">
            <a:avLst/>
          </a:prstGeom>
          <a:noFill/>
          <a:ln w="9525">
            <a:noFill/>
          </a:ln>
        </p:spPr>
        <p:txBody>
          <a:bodyPr wrap="square">
            <a:spAutoFit/>
          </a:bodyPr>
          <a:lstStyle/>
          <a:p>
            <a:pPr indent="0"/>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15</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．下列对这两首诗的理解和赏析，不正确的一项是（</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r>
              <a:rPr lang="en-US" alt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B</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A</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．两首诗都是寄赠友人之作，不过李诗侧重抒写自我，而苏诗意在勉励友人。</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B</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．两首诗中荷之枯萎与《离骚》中“唯草木之零落兮”，均有美人迟暮之意。</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C</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．李诗以“重城”借指人事的阻隔，而苏诗以“傲霜枝”象征人的精神风骨。</a:t>
            </a:r>
            <a:r>
              <a:rPr lang="en-US" sz="2400" b="0">
                <a:solidFill>
                  <a:srgbClr val="0C0C0C"/>
                </a:solidFill>
                <a:latin typeface="方正楷体_GB2312" panose="02000000000000000000" charset="-122"/>
                <a:ea typeface="方正楷体_GB2312" panose="02000000000000000000" charset="-122"/>
                <a:cs typeface="方正楷体_GB2312" panose="02000000000000000000" charset="-122"/>
              </a:rPr>
              <a:t>D</a:t>
            </a:r>
            <a:r>
              <a:rPr lang="zh-CN" sz="2400" b="0">
                <a:solidFill>
                  <a:srgbClr val="0C0C0C"/>
                </a:solidFill>
                <a:latin typeface="方正楷体_GB2312" panose="02000000000000000000" charset="-122"/>
                <a:ea typeface="方正楷体_GB2312" panose="02000000000000000000" charset="-122"/>
                <a:cs typeface="方正楷体_GB2312" panose="02000000000000000000" charset="-122"/>
              </a:rPr>
              <a:t>．李诗“秋阴不散”与苏诗“橙黄橘绿”色调上一暗一明，反映不同的心境。
</a:t>
            </a:r>
            <a:endParaRPr lang="zh-CN" altLang="en-US" sz="24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2" name="文本框 1"/>
          <p:cNvSpPr txBox="1"/>
          <p:nvPr/>
        </p:nvSpPr>
        <p:spPr>
          <a:xfrm>
            <a:off x="492760" y="3429000"/>
            <a:ext cx="11169650" cy="1938020"/>
          </a:xfrm>
          <a:prstGeom prst="rect">
            <a:avLst/>
          </a:prstGeom>
          <a:noFill/>
        </p:spPr>
        <p:txBody>
          <a:bodyPr wrap="square" rtlCol="0">
            <a:spAutoFit/>
          </a:bodyPr>
          <a:lstStyle/>
          <a:p>
            <a:r>
              <a:rPr lang="en-US" altLang="zh-CN" sz="2400">
                <a:latin typeface="华康隶书体W7" panose="03000709000000000000" charset="-122"/>
                <a:ea typeface="华康隶书体W7" panose="03000709000000000000" charset="-122"/>
                <a:cs typeface="华康隶书体W7" panose="03000709000000000000" charset="-122"/>
              </a:rPr>
              <a:t>    B(“</a:t>
            </a:r>
            <a:r>
              <a:rPr 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均有美人迟暮之意</a:t>
            </a:r>
            <a:r>
              <a:rPr lang="en-US" altLang="zh-CN" sz="2400">
                <a:latin typeface="华康隶书体W7" panose="03000709000000000000" charset="-122"/>
                <a:ea typeface="华康隶书体W7" panose="03000709000000000000" charset="-122"/>
                <a:cs typeface="华康隶书体W7" panose="03000709000000000000" charset="-122"/>
              </a:rPr>
              <a:t>”</a:t>
            </a:r>
            <a:r>
              <a:rPr lang="zh-CN" altLang="en-US" sz="2400">
                <a:latin typeface="华康隶书体W7" panose="03000709000000000000" charset="-122"/>
                <a:ea typeface="华康隶书体W7" panose="03000709000000000000" charset="-122"/>
                <a:cs typeface="华康隶书体W7" panose="03000709000000000000" charset="-122"/>
              </a:rPr>
              <a:t>错，</a:t>
            </a:r>
            <a:r>
              <a:rPr lang="zh-CN" altLang="en-US" sz="2400">
                <a:latin typeface="华康隶书体W7" panose="03000709000000000000" charset="-122"/>
                <a:ea typeface="华康隶书体W7" panose="03000709000000000000" charset="-122"/>
                <a:cs typeface="华康隶书体W7" panose="03000709000000000000" charset="-122"/>
                <a:sym typeface="+mn-ea"/>
              </a:rPr>
              <a:t>《离骚》中，屈原想到草木不断地在飘零凋谢，不禁担忧美人也会日益衰老。而</a:t>
            </a:r>
            <a:r>
              <a:rPr lang="zh-CN" altLang="en-US" sz="2400">
                <a:latin typeface="华康隶书体W7" panose="03000709000000000000" charset="-122"/>
                <a:ea typeface="华康隶书体W7" panose="03000709000000000000" charset="-122"/>
                <a:cs typeface="华康隶书体W7" panose="03000709000000000000" charset="-122"/>
              </a:rPr>
              <a:t>李诗中</a:t>
            </a:r>
            <a:r>
              <a:rPr lang="zh-CN" sz="2400">
                <a:solidFill>
                  <a:srgbClr val="0C0C0C"/>
                </a:solidFill>
                <a:latin typeface="华康隶书体W7" panose="03000709000000000000" charset="-122"/>
                <a:ea typeface="华康隶书体W7" panose="03000709000000000000" charset="-122"/>
                <a:cs typeface="华康隶书体W7" panose="03000709000000000000" charset="-122"/>
                <a:sym typeface="+mn-ea"/>
              </a:rPr>
              <a:t>荷之枯萎，是全篇的点睛之笔，写诗人聆听雨打枯荷的声音和诗人的心情变化过程。诗人原来是一直在那里思念着远隔重城的朋友的，意外地发现，这萧瑟的秋雨敲打残荷的声韵竟别有一种美的情趣。苏诗中荷之枯萎，用来衬托</a:t>
            </a:r>
            <a:r>
              <a:rPr lang="zh-CN" altLang="en-US" sz="2400">
                <a:latin typeface="华康隶书体W7" panose="03000709000000000000" charset="-122"/>
                <a:ea typeface="华康隶书体W7" panose="03000709000000000000" charset="-122"/>
                <a:cs typeface="华康隶书体W7" panose="03000709000000000000" charset="-122"/>
                <a:sym typeface="+mn-ea"/>
              </a:rPr>
              <a:t>生机盎然的初冬骄子──橙和橘。</a:t>
            </a:r>
            <a:r>
              <a:rPr lang="en-US" altLang="zh-CN" sz="2400">
                <a:latin typeface="华康隶书体W7" panose="03000709000000000000" charset="-122"/>
                <a:ea typeface="华康隶书体W7" panose="03000709000000000000" charset="-122"/>
                <a:cs typeface="华康隶书体W7" panose="03000709000000000000" charset="-122"/>
              </a:rPr>
              <a:t>)</a:t>
            </a:r>
            <a:endParaRPr lang="en-US" altLang="zh-CN" sz="2400">
              <a:latin typeface="华康隶书体W7" panose="03000709000000000000" charset="-122"/>
              <a:ea typeface="华康隶书体W7" panose="03000709000000000000" charset="-122"/>
              <a:cs typeface="华康隶书体W7" panose="03000709000000000000" charset="-122"/>
            </a:endParaRPr>
          </a:p>
        </p:txBody>
      </p:sp>
    </p:spTree>
    <p:custDataLst>
      <p:tags r:id="rId1"/>
    </p:custData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44195" y="253365"/>
            <a:ext cx="11033125" cy="829945"/>
          </a:xfrm>
          <a:prstGeom prst="rect">
            <a:avLst/>
          </a:prstGeom>
          <a:noFill/>
          <a:ln w="9525">
            <a:noFill/>
          </a:ln>
        </p:spPr>
        <p:txBody>
          <a:bodyPr wrap="square">
            <a:spAutoFit/>
          </a:bodyPr>
          <a:lstStyle/>
          <a:p>
            <a:pPr indent="0">
              <a:buNone/>
            </a:pP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16</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．有学者认为，唐诗常蕴含深情，而宋诗常寄寓哲理。请结合两首诗歌，对此进行简要分析。（</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6</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endParaRPr lang="zh-CN" alt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endParaRPr>
          </a:p>
        </p:txBody>
      </p:sp>
      <p:sp>
        <p:nvSpPr>
          <p:cNvPr id="4" name="文本框 3"/>
          <p:cNvSpPr txBox="1"/>
          <p:nvPr/>
        </p:nvSpPr>
        <p:spPr>
          <a:xfrm>
            <a:off x="593725" y="2346325"/>
            <a:ext cx="11004550" cy="3107690"/>
          </a:xfrm>
          <a:prstGeom prst="rect">
            <a:avLst/>
          </a:prstGeom>
          <a:noFill/>
          <a:ln w="9525">
            <a:noFill/>
          </a:ln>
        </p:spPr>
        <p:txBody>
          <a:bodyPr wrap="square">
            <a:spAutoFit/>
          </a:bodyPr>
          <a:lstStyle/>
          <a:p>
            <a:pPr indent="0">
              <a:buNone/>
            </a:pPr>
            <a:r>
              <a:rPr lang="zh-CN" sz="2800" b="0">
                <a:solidFill>
                  <a:srgbClr val="0C0C0C"/>
                </a:solidFill>
                <a:latin typeface="华康隶书体W7" panose="03000709000000000000" charset="-122"/>
                <a:ea typeface="华康隶书体W7" panose="03000709000000000000" charset="-122"/>
              </a:rPr>
              <a:t>参考答案：</a:t>
            </a:r>
            <a:endParaRPr lang="zh-CN" sz="2800" b="0">
              <a:solidFill>
                <a:srgbClr val="0C0C0C"/>
              </a:solidFill>
              <a:latin typeface="华康隶书体W7" panose="03000709000000000000" charset="-122"/>
              <a:ea typeface="华康隶书体W7" panose="03000709000000000000" charset="-122"/>
            </a:endParaRPr>
          </a:p>
          <a:p>
            <a:pPr indent="0">
              <a:buNone/>
            </a:pPr>
            <a:r>
              <a:rPr lang="en-US" altLang="zh-CN" sz="2800" b="0">
                <a:solidFill>
                  <a:srgbClr val="0C0C0C"/>
                </a:solidFill>
                <a:latin typeface="华康隶书体W7" panose="03000709000000000000" charset="-122"/>
                <a:ea typeface="华康隶书体W7" panose="03000709000000000000" charset="-122"/>
              </a:rPr>
              <a:t>     </a:t>
            </a:r>
            <a:r>
              <a:rPr lang="zh-CN" sz="2800" b="0">
                <a:solidFill>
                  <a:srgbClr val="0C0C0C"/>
                </a:solidFill>
                <a:latin typeface="华康隶书体W7" panose="03000709000000000000" charset="-122"/>
                <a:ea typeface="华康隶书体W7" panose="03000709000000000000" charset="-122"/>
              </a:rPr>
              <a:t>①唐诗常借意象、意境来抒发情感，如李诗借竹坞、秋阴、飞霜、枯荷等意象，描绘出凄清冷寂的秋日听雨图，含蓄深沉地传达出对友人的思念。</a:t>
            </a:r>
            <a:endParaRPr lang="zh-CN" sz="2800" b="0">
              <a:solidFill>
                <a:srgbClr val="0C0C0C"/>
              </a:solidFill>
              <a:latin typeface="华康隶书体W7" panose="03000709000000000000" charset="-122"/>
              <a:ea typeface="华康隶书体W7" panose="03000709000000000000" charset="-122"/>
            </a:endParaRPr>
          </a:p>
          <a:p>
            <a:pPr indent="0">
              <a:buNone/>
            </a:pPr>
            <a:r>
              <a:rPr lang="en-US" altLang="zh-CN" sz="2800" b="0">
                <a:solidFill>
                  <a:srgbClr val="0C0C0C"/>
                </a:solidFill>
                <a:latin typeface="华康隶书体W7" panose="03000709000000000000" charset="-122"/>
                <a:ea typeface="华康隶书体W7" panose="03000709000000000000" charset="-122"/>
              </a:rPr>
              <a:t>    </a:t>
            </a:r>
            <a:r>
              <a:rPr lang="zh-CN" sz="2800" b="0">
                <a:solidFill>
                  <a:srgbClr val="0C0C0C"/>
                </a:solidFill>
                <a:latin typeface="华康隶书体W7" panose="03000709000000000000" charset="-122"/>
                <a:ea typeface="华康隶书体W7" panose="03000709000000000000" charset="-122"/>
              </a:rPr>
              <a:t>②宋诗常借生活现象来阐发哲理，如苏诗描写秋冬季节有萧条衰败的一面，更有生机勃勃的一面，借此阐发人生虽有不幸也不应消沉，而应乐观向上的道理。</a:t>
            </a:r>
            <a:endParaRPr lang="zh-CN" altLang="en-US" sz="2800" b="0">
              <a:solidFill>
                <a:srgbClr val="0C0C0C"/>
              </a:solidFill>
              <a:latin typeface="华康隶书体W7" panose="03000709000000000000" charset="-122"/>
              <a:ea typeface="华康隶书体W7" panose="03000709000000000000" charset="-122"/>
            </a:endParaRPr>
          </a:p>
        </p:txBody>
      </p:sp>
    </p:spTree>
    <p:custDataLst>
      <p:tags r:id="rId1"/>
    </p:custData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02260" y="262890"/>
            <a:ext cx="11539220" cy="1999615"/>
          </a:xfrm>
          <a:prstGeom prst="rect">
            <a:avLst/>
          </a:prstGeom>
          <a:noFill/>
          <a:ln w="9525">
            <a:noFill/>
          </a:ln>
        </p:spPr>
        <p:txBody>
          <a:bodyPr wrap="square">
            <a:spAutoFit/>
          </a:bodyPr>
          <a:lstStyle/>
          <a:p>
            <a:pPr indent="0"/>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17</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．补写出下列句子中的空缺部分。（</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6</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endParaRPr lang="zh-CN" b="0">
              <a:solidFill>
                <a:srgbClr val="0C0C0C"/>
              </a:solidFill>
              <a:latin typeface="Times New Roman" panose="02020603050405020304" charset="0"/>
              <a:ea typeface="宋体" pitchFamily="2" charset="-122"/>
            </a:endParaRPr>
          </a:p>
          <a:p>
            <a:pPr indent="0"/>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en-US" sz="2000" b="0">
                <a:solidFill>
                  <a:srgbClr val="0C0C0C"/>
                </a:solidFill>
                <a:latin typeface="方正楷体_GB2312" panose="02000000000000000000" charset="-122"/>
                <a:ea typeface="方正楷体_GB2312" panose="02000000000000000000" charset="-122"/>
                <a:cs typeface="方正楷体_GB2312" panose="02000000000000000000" charset="-122"/>
              </a:rPr>
              <a:t>1</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）王维《山居秋暝》中</a:t>
            </a:r>
            <a:r>
              <a:rPr lang="en-US"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en-US" sz="2000" b="0" u="sng">
                <a:solidFill>
                  <a:srgbClr val="0C0C0C"/>
                </a:solidFill>
                <a:latin typeface="方正楷体_GB2312" panose="02000000000000000000" charset="-122"/>
                <a:ea typeface="方正楷体_GB2312" panose="02000000000000000000" charset="-122"/>
                <a:cs typeface="方正楷体_GB2312" panose="02000000000000000000" charset="-122"/>
              </a:rPr>
              <a:t>          </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en-US" sz="2000" b="0" u="sng">
                <a:solidFill>
                  <a:srgbClr val="0C0C0C"/>
                </a:solidFill>
                <a:latin typeface="方正楷体_GB2312" panose="02000000000000000000" charset="-122"/>
                <a:ea typeface="方正楷体_GB2312" panose="02000000000000000000" charset="-122"/>
                <a:cs typeface="方正楷体_GB2312" panose="02000000000000000000" charset="-122"/>
              </a:rPr>
              <a:t>          </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”两句，通过描写</a:t>
            </a:r>
            <a:r>
              <a:rPr lang="zh-CN" sz="2000" b="0">
                <a:solidFill>
                  <a:srgbClr val="0C0C0C"/>
                </a:solidFill>
                <a:highlight>
                  <a:srgbClr val="FFFF00"/>
                </a:highlight>
                <a:latin typeface="方正楷体_GB2312" panose="02000000000000000000" charset="-122"/>
                <a:ea typeface="方正楷体_GB2312" panose="02000000000000000000" charset="-122"/>
                <a:cs typeface="方正楷体_GB2312" panose="02000000000000000000" charset="-122"/>
              </a:rPr>
              <a:t>人与环境</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和谐融合的生活图景，表达诗人对山居生活的喜爱之情。（</a:t>
            </a:r>
            <a:r>
              <a:rPr lang="en-US" sz="2000" b="0">
                <a:solidFill>
                  <a:srgbClr val="0C0C0C"/>
                </a:solidFill>
                <a:latin typeface="方正楷体_GB2312" panose="02000000000000000000" charset="-122"/>
                <a:ea typeface="方正楷体_GB2312" panose="02000000000000000000" charset="-122"/>
                <a:cs typeface="方正楷体_GB2312" panose="02000000000000000000" charset="-122"/>
              </a:rPr>
              <a:t>2</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）《答司马谏议书》中，王安石认为，国君决心改变士大夫们养成的种种陋习，</a:t>
            </a:r>
            <a:r>
              <a:rPr lang="en-US"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en-US" sz="2000" b="0" u="sng">
                <a:solidFill>
                  <a:srgbClr val="0C0C0C"/>
                </a:solidFill>
                <a:latin typeface="方正楷体_GB2312" panose="02000000000000000000" charset="-122"/>
                <a:ea typeface="方正楷体_GB2312" panose="02000000000000000000" charset="-122"/>
                <a:cs typeface="方正楷体_GB2312" panose="02000000000000000000" charset="-122"/>
              </a:rPr>
              <a:t>          </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en-US" sz="2000" b="0" u="sng">
                <a:solidFill>
                  <a:srgbClr val="0C0C0C"/>
                </a:solidFill>
                <a:latin typeface="方正楷体_GB2312" panose="02000000000000000000" charset="-122"/>
                <a:ea typeface="方正楷体_GB2312" panose="02000000000000000000" charset="-122"/>
                <a:cs typeface="方正楷体_GB2312" panose="02000000000000000000" charset="-122"/>
              </a:rPr>
              <a:t>          </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”，才招致众人的强烈反对。（</a:t>
            </a:r>
            <a:r>
              <a:rPr lang="en-US" sz="2000" b="0">
                <a:solidFill>
                  <a:srgbClr val="0C0C0C"/>
                </a:solidFill>
                <a:latin typeface="方正楷体_GB2312" panose="02000000000000000000" charset="-122"/>
                <a:ea typeface="方正楷体_GB2312" panose="02000000000000000000" charset="-122"/>
                <a:cs typeface="方正楷体_GB2312" panose="02000000000000000000" charset="-122"/>
              </a:rPr>
              <a:t>3</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）“人间”常作为展示生存环境或表达生命体验的载体在古诗词中出现，比如</a:t>
            </a:r>
            <a:r>
              <a:rPr lang="en-US"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en-US" sz="2000" b="0" u="sng">
                <a:solidFill>
                  <a:srgbClr val="0C0C0C"/>
                </a:solidFill>
                <a:latin typeface="方正楷体_GB2312" panose="02000000000000000000" charset="-122"/>
                <a:ea typeface="方正楷体_GB2312" panose="02000000000000000000" charset="-122"/>
                <a:cs typeface="方正楷体_GB2312" panose="02000000000000000000" charset="-122"/>
              </a:rPr>
              <a:t>          </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en-US" sz="2000" b="0" u="sng">
                <a:solidFill>
                  <a:srgbClr val="0C0C0C"/>
                </a:solidFill>
                <a:latin typeface="方正楷体_GB2312" panose="02000000000000000000" charset="-122"/>
                <a:ea typeface="方正楷体_GB2312" panose="02000000000000000000" charset="-122"/>
                <a:cs typeface="方正楷体_GB2312" panose="02000000000000000000" charset="-122"/>
              </a:rPr>
              <a:t>          </a:t>
            </a:r>
            <a:r>
              <a:rPr lang="en-US" sz="2000" b="0">
                <a:solidFill>
                  <a:srgbClr val="0C0C0C"/>
                </a:solidFill>
                <a:latin typeface="方正楷体_GB2312" panose="02000000000000000000" charset="-122"/>
                <a:ea typeface="方正楷体_GB2312" panose="02000000000000000000" charset="-122"/>
                <a:cs typeface="方正楷体_GB2312" panose="02000000000000000000" charset="-122"/>
              </a:rPr>
              <a:t>”</a:t>
            </a:r>
            <a:r>
              <a:rPr lang="zh-CN" sz="2000" b="0">
                <a:solidFill>
                  <a:srgbClr val="0C0C0C"/>
                </a:solidFill>
                <a:latin typeface="方正楷体_GB2312" panose="02000000000000000000" charset="-122"/>
                <a:ea typeface="方正楷体_GB2312" panose="02000000000000000000" charset="-122"/>
                <a:cs typeface="方正楷体_GB2312" panose="02000000000000000000" charset="-122"/>
              </a:rPr>
              <a:t>。
</a:t>
            </a:r>
            <a:endParaRPr lang="zh-CN" altLang="en-US" sz="2000" b="0">
              <a:solidFill>
                <a:srgbClr val="0C0C0C"/>
              </a:solidFill>
              <a:latin typeface="方正楷体_GB2312" panose="02000000000000000000" charset="-122"/>
              <a:ea typeface="方正楷体_GB2312" panose="02000000000000000000" charset="-122"/>
              <a:cs typeface="方正楷体_GB2312" panose="02000000000000000000" charset="-122"/>
            </a:endParaRPr>
          </a:p>
        </p:txBody>
      </p:sp>
      <p:sp>
        <p:nvSpPr>
          <p:cNvPr id="4" name="文本框 3"/>
          <p:cNvSpPr txBox="1"/>
          <p:nvPr/>
        </p:nvSpPr>
        <p:spPr>
          <a:xfrm>
            <a:off x="501650" y="3061970"/>
            <a:ext cx="11188065" cy="3476625"/>
          </a:xfrm>
          <a:prstGeom prst="rect">
            <a:avLst/>
          </a:prstGeom>
          <a:solidFill>
            <a:schemeClr val="accent4">
              <a:lumMod val="20000"/>
              <a:lumOff val="80000"/>
            </a:schemeClr>
          </a:solidFill>
          <a:ln w="9525">
            <a:noFill/>
          </a:ln>
        </p:spPr>
        <p:txBody>
          <a:bodyPr wrap="square">
            <a:spAutoFit/>
          </a:bodyPr>
          <a:lstStyle/>
          <a:p>
            <a:pPr marL="200025" indent="-200025"/>
            <a:r>
              <a:rPr lang="zh-CN" sz="2000" b="0">
                <a:solidFill>
                  <a:srgbClr val="0C0C0C"/>
                </a:solidFill>
                <a:latin typeface="仿宋" panose="02010609060101010101" charset="-122"/>
                <a:ea typeface="仿宋" panose="02010609060101010101" charset="-122"/>
                <a:cs typeface="仿宋" panose="02010609060101010101" charset="-122"/>
              </a:rPr>
              <a:t>（1）竹喧归浣女，莲动下渔舟</a:t>
            </a:r>
            <a:endParaRPr lang="zh-CN" sz="2000" b="0">
              <a:solidFill>
                <a:srgbClr val="0C0C0C"/>
              </a:solidFill>
              <a:latin typeface="仿宋" panose="02010609060101010101" charset="-122"/>
              <a:ea typeface="仿宋" panose="02010609060101010101" charset="-122"/>
              <a:cs typeface="仿宋" panose="02010609060101010101" charset="-122"/>
            </a:endParaRPr>
          </a:p>
          <a:p>
            <a:pPr marL="200025" indent="-200025"/>
            <a:r>
              <a:rPr lang="zh-CN" sz="2000" b="0">
                <a:solidFill>
                  <a:srgbClr val="0C0C0C"/>
                </a:solidFill>
                <a:latin typeface="仿宋" panose="02010609060101010101" charset="-122"/>
                <a:ea typeface="仿宋" panose="02010609060101010101" charset="-122"/>
                <a:cs typeface="仿宋" panose="02010609060101010101" charset="-122"/>
              </a:rPr>
              <a:t>（2）而某不量敌之众寡，欲出力助上以抗之</a:t>
            </a:r>
            <a:endParaRPr lang="zh-CN" sz="2000" b="0">
              <a:solidFill>
                <a:srgbClr val="0C0C0C"/>
              </a:solidFill>
              <a:latin typeface="仿宋" panose="02010609060101010101" charset="-122"/>
              <a:ea typeface="仿宋" panose="02010609060101010101" charset="-122"/>
              <a:cs typeface="仿宋" panose="02010609060101010101" charset="-122"/>
            </a:endParaRPr>
          </a:p>
          <a:p>
            <a:pPr marL="200025" indent="-200025"/>
            <a:r>
              <a:rPr lang="zh-CN" sz="2000" b="0">
                <a:solidFill>
                  <a:srgbClr val="0C0C0C"/>
                </a:solidFill>
                <a:latin typeface="仿宋" panose="02010609060101010101" charset="-122"/>
                <a:ea typeface="仿宋" panose="02010609060101010101" charset="-122"/>
                <a:cs typeface="仿宋" panose="02010609060101010101" charset="-122"/>
              </a:rPr>
              <a:t>（3）参考示例1. 金风玉露一相逢，便胜却人间无数。——秦观《鹊桥仙》参考示例2. 人间四月芳菲尽，山寺桃花始盛开。——白居易《大林寺桃花》参考示例3. 起舞弄清影，何似在人间。——苏轼《水调歌头》参考示例4. 流水落花春去也，天上人间。——李煜《浪淘沙令》参考示例5. 粉骨碎身浑不怕，要留清白在人间。——于谦《石灰吟》参考示例6. 天若有情天亦老，人间正道是沧桑。——毛泽东《七律·人民解放军占领南京》参考示例7. 此曲只应天上有，人间能得几回闻。——杜甫《赠花卿》参考示例8. 天意怜幽草，人间重晚晴。——李商隐《晚晴》参考示例9. 律回岁晚冰霜少，春到人间草木知。——张栻《立春偶成》
</a:t>
            </a:r>
            <a:endParaRPr lang="zh-CN" altLang="en-US" sz="2000" b="0">
              <a:solidFill>
                <a:srgbClr val="0C0C0C"/>
              </a:solidFill>
              <a:latin typeface="仿宋" panose="02010609060101010101" charset="-122"/>
              <a:ea typeface="仿宋" panose="02010609060101010101" charset="-122"/>
              <a:cs typeface="仿宋" panose="02010609060101010101" charset="-122"/>
            </a:endParaRPr>
          </a:p>
        </p:txBody>
      </p:sp>
    </p:spTree>
    <p:custDataLst>
      <p:tags r:id="rId1"/>
    </p:custData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custDataLst>
              <p:tags r:id="rId1"/>
            </p:custDataLst>
          </p:nvPr>
        </p:nvPicPr>
        <p:blipFill>
          <a:blip r:embed="rId2"/>
          <a:srcRect t="31250" b="31250"/>
          <a:stretch>
            <a:fillRect/>
          </a:stretch>
        </p:blipFill>
        <p:spPr>
          <a:xfrm>
            <a:off x="44" y="0"/>
            <a:ext cx="12192000" cy="6858000"/>
          </a:xfrm>
          <a:custGeom>
            <a:avLst/>
            <a:gdLst/>
            <a:ahLst/>
            <a:cxnLst>
              <a:cxn ang="3">
                <a:pos x="hc" y="t"/>
              </a:cxn>
              <a:cxn ang="cd2">
                <a:pos x="l" y="vc"/>
              </a:cxn>
              <a:cxn ang="cd4">
                <a:pos x="hc" y="b"/>
              </a:cxn>
              <a:cxn ang="0">
                <a:pos x="r" y="vc"/>
              </a:cxn>
            </a:cxnLst>
            <a:rect l="l" t="t" r="r" b="b"/>
            <a:pathLst>
              <a:path w="19200" h="10800">
                <a:moveTo>
                  <a:pt x="0" y="0"/>
                </a:moveTo>
                <a:lnTo>
                  <a:pt x="19200" y="0"/>
                </a:lnTo>
                <a:lnTo>
                  <a:pt x="19200" y="10800"/>
                </a:lnTo>
                <a:lnTo>
                  <a:pt x="0" y="10800"/>
                </a:lnTo>
                <a:lnTo>
                  <a:pt x="0" y="0"/>
                </a:lnTo>
                <a:close/>
              </a:path>
            </a:pathLst>
          </a:custGeom>
        </p:spPr>
      </p:pic>
      <p:sp>
        <p:nvSpPr>
          <p:cNvPr id="4" name="装饰 1"/>
          <p:cNvSpPr/>
          <p:nvPr>
            <p:custDataLst>
              <p:tags r:id="rId3"/>
            </p:custDataLst>
          </p:nvPr>
        </p:nvSpPr>
        <p:spPr>
          <a:xfrm flipH="1">
            <a:off x="4721225" y="0"/>
            <a:ext cx="7470775" cy="6858635"/>
          </a:xfrm>
          <a:custGeom>
            <a:avLst/>
            <a:gdLst>
              <a:gd name="connsiteX0" fmla="*/ 0 w 5831863"/>
              <a:gd name="connsiteY0" fmla="*/ 0 h 5073906"/>
              <a:gd name="connsiteX1" fmla="*/ 3773052 w 5831863"/>
              <a:gd name="connsiteY1" fmla="*/ 0 h 5073906"/>
              <a:gd name="connsiteX2" fmla="*/ 5831863 w 5831863"/>
              <a:gd name="connsiteY2" fmla="*/ 5073906 h 5073906"/>
              <a:gd name="connsiteX3" fmla="*/ 0 w 5831863"/>
              <a:gd name="connsiteY3" fmla="*/ 5073906 h 5073906"/>
            </a:gdLst>
            <a:ahLst/>
            <a:cxnLst>
              <a:cxn ang="0">
                <a:pos x="connsiteX0" y="connsiteY0"/>
              </a:cxn>
              <a:cxn ang="0">
                <a:pos x="connsiteX1" y="connsiteY1"/>
              </a:cxn>
              <a:cxn ang="0">
                <a:pos x="connsiteX2" y="connsiteY2"/>
              </a:cxn>
              <a:cxn ang="0">
                <a:pos x="connsiteX3" y="connsiteY3"/>
              </a:cxn>
            </a:cxnLst>
            <a:rect l="l" t="t" r="r" b="b"/>
            <a:pathLst>
              <a:path w="5831863" h="5073906">
                <a:moveTo>
                  <a:pt x="0" y="0"/>
                </a:moveTo>
                <a:lnTo>
                  <a:pt x="3773052" y="0"/>
                </a:lnTo>
                <a:lnTo>
                  <a:pt x="5831863" y="5073906"/>
                </a:lnTo>
                <a:lnTo>
                  <a:pt x="0" y="5073906"/>
                </a:lnTo>
                <a:close/>
              </a:path>
            </a:pathLst>
          </a:custGeom>
          <a:solidFill>
            <a:srgbClr val="FFFFFF">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920000" rtlCol="0" anchor="ctr">
            <a:normAutofit/>
          </a:bodyPr>
          <a:lstStyle/>
          <a:p>
            <a:pPr lvl="0"/>
            <a:endParaRPr lang="en-US" altLang="zh-CN" sz="3735" b="1">
              <a:solidFill>
                <a:schemeClr val="dk1"/>
              </a:solidFill>
              <a:uFillTx/>
              <a:latin typeface="微软雅黑" panose="020B0503020204020204" charset="-122"/>
              <a:ea typeface="微软雅黑" panose="020B0503020204020204" charset="-122"/>
              <a:cs typeface="+mj-cs"/>
              <a:sym typeface="Arial" panose="020B0604020202020204" pitchFamily="34" charset="0"/>
            </a:endParaRPr>
          </a:p>
        </p:txBody>
      </p:sp>
      <p:sp>
        <p:nvSpPr>
          <p:cNvPr id="11" name="Title 6"/>
          <p:cNvSpPr txBox="1"/>
          <p:nvPr>
            <p:custDataLst>
              <p:tags r:id="rId4"/>
            </p:custDataLst>
          </p:nvPr>
        </p:nvSpPr>
        <p:spPr>
          <a:xfrm>
            <a:off x="7029503" y="3019448"/>
            <a:ext cx="4876838" cy="1219200"/>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00000"/>
              </a:lnSpc>
              <a:spcBef>
                <a:spcPct val="0"/>
              </a:spcBef>
              <a:spcAft>
                <a:spcPts val="800"/>
              </a:spcAft>
              <a:buSzTx/>
              <a:buNone/>
            </a:pPr>
            <a:r>
              <a:rPr lang="zh-CN" altLang="en-US" sz="4400" spc="280">
                <a:ln w="3175">
                  <a:noFill/>
                  <a:prstDash val="dash"/>
                </a:ln>
                <a:solidFill>
                  <a:srgbClr val="0070C0"/>
                </a:solidFill>
                <a:uFillTx/>
                <a:latin typeface="方正公文小标宋" panose="02000500000000000000" charset="-122"/>
                <a:ea typeface="方正公文小标宋" panose="02000500000000000000" charset="-122"/>
                <a:cs typeface="微软雅黑" panose="020B0503020204020204" charset="-122"/>
              </a:rPr>
              <a:t>语言文字运用</a:t>
            </a:r>
            <a:endParaRPr lang="zh-CN" altLang="en-US" sz="4400" spc="280">
              <a:ln w="3175">
                <a:noFill/>
                <a:prstDash val="dash"/>
              </a:ln>
              <a:solidFill>
                <a:srgbClr val="0070C0"/>
              </a:solidFill>
              <a:uFillTx/>
              <a:latin typeface="方正公文小标宋" panose="02000500000000000000" charset="-122"/>
              <a:ea typeface="方正公文小标宋" panose="02000500000000000000" charset="-122"/>
              <a:cs typeface="微软雅黑" panose="020B0503020204020204" charset="-122"/>
            </a:endParaRPr>
          </a:p>
        </p:txBody>
      </p:sp>
    </p:spTree>
    <p:custDataLst>
      <p:tags r:id="rId5"/>
    </p:custData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80670" y="618490"/>
            <a:ext cx="11510645" cy="5262245"/>
          </a:xfrm>
          <a:prstGeom prst="rect">
            <a:avLst/>
          </a:prstGeom>
          <a:noFill/>
          <a:ln w="9525">
            <a:noFill/>
          </a:ln>
        </p:spPr>
        <p:txBody>
          <a:bodyPr wrap="square">
            <a:spAutoFit/>
          </a:bodyPr>
          <a:lstStyle/>
          <a:p>
            <a:pPr indent="0"/>
            <a:r>
              <a:rPr lang="zh-CN" sz="2400" b="0">
                <a:solidFill>
                  <a:srgbClr val="0C0C0C"/>
                </a:solidFill>
                <a:ea typeface="宋体" pitchFamily="2" charset="-122"/>
              </a:rPr>
              <a:t>阅读下面的文字，完成</a:t>
            </a:r>
            <a:r>
              <a:rPr lang="en-US" sz="2400" b="0">
                <a:solidFill>
                  <a:srgbClr val="0C0C0C"/>
                </a:solidFill>
                <a:latin typeface="Times New Roman" panose="02020603050405020304" charset="0"/>
              </a:rPr>
              <a:t>18</a:t>
            </a:r>
            <a:r>
              <a:rPr lang="zh-CN" sz="2400" b="0">
                <a:solidFill>
                  <a:srgbClr val="0C0C0C"/>
                </a:solidFill>
                <a:ea typeface="宋体" pitchFamily="2" charset="-122"/>
              </a:rPr>
              <a:t>～</a:t>
            </a:r>
            <a:r>
              <a:rPr lang="en-US" sz="2400" b="0">
                <a:solidFill>
                  <a:srgbClr val="0C0C0C"/>
                </a:solidFill>
                <a:latin typeface="Times New Roman" panose="02020603050405020304" charset="0"/>
                <a:ea typeface="宋体" pitchFamily="2" charset="-122"/>
              </a:rPr>
              <a:t>2</a:t>
            </a:r>
            <a:r>
              <a:rPr lang="en-US" sz="2400" b="0">
                <a:solidFill>
                  <a:srgbClr val="0C0C0C"/>
                </a:solidFill>
                <a:latin typeface="Times New Roman" panose="02020603050405020304" charset="0"/>
              </a:rPr>
              <a:t>0</a:t>
            </a:r>
            <a:r>
              <a:rPr lang="zh-CN" sz="2400" b="0">
                <a:solidFill>
                  <a:srgbClr val="0C0C0C"/>
                </a:solidFill>
                <a:ea typeface="宋体" pitchFamily="2" charset="-122"/>
              </a:rPr>
              <a:t>题。</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这趟开往太行山深处的绿皮慢火车，时速不到45公里，大约10分钟就停靠一次，貌似与追求高速度、高效率的</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高铁时代</a:t>
            </a:r>
            <a:r>
              <a:rPr lang="en-US" sz="2400" b="0">
                <a:solidFill>
                  <a:srgbClr val="0C0C0C"/>
                </a:solidFill>
                <a:latin typeface="华文楷体" panose="02010600040101010101" charset="-122"/>
              </a:rPr>
              <a:t>”</a:t>
            </a:r>
            <a:r>
              <a:rPr lang="en-US" sz="2400" b="0" u="sng">
                <a:solidFill>
                  <a:srgbClr val="0C0C0C"/>
                </a:solidFill>
                <a:latin typeface="华文楷体" panose="02010600040101010101" charset="-122"/>
                <a:cs typeface="楷体_GB2312" charset="0"/>
              </a:rPr>
              <a:t>   </a:t>
            </a:r>
            <a:r>
              <a:rPr lang="en-US" sz="2400" b="0" u="sng">
                <a:solidFill>
                  <a:srgbClr val="0C0C0C"/>
                </a:solidFill>
                <a:latin typeface="华文楷体" panose="02010600040101010101" charset="-122"/>
              </a:rPr>
              <a:t>①   </a:t>
            </a:r>
            <a:r>
              <a:rPr lang="zh-CN" sz="2400" b="0">
                <a:solidFill>
                  <a:srgbClr val="0C0C0C"/>
                </a:solidFill>
                <a:ea typeface="华文楷体" panose="02010600040101010101" charset="-122"/>
              </a:rPr>
              <a:t>。但在山高路险的偏远山区，却是当地不可或缺的交通工具。</a:t>
            </a:r>
            <a:r>
              <a:rPr lang="zh-CN" sz="2400" b="0" u="wavy">
                <a:solidFill>
                  <a:srgbClr val="0C0C0C"/>
                </a:solidFill>
                <a:ea typeface="华文楷体" panose="02010600040101010101" charset="-122"/>
              </a:rPr>
              <a:t>这趟火车每逢村庄必作为停靠站，乘客又允许先上车后买票，所以被村民们亲切地称之为</a:t>
            </a:r>
            <a:r>
              <a:rPr lang="en-US" sz="2400" b="0" u="wavy">
                <a:solidFill>
                  <a:srgbClr val="0C0C0C"/>
                </a:solidFill>
                <a:latin typeface="华文楷体" panose="02010600040101010101" charset="-122"/>
              </a:rPr>
              <a:t>“</a:t>
            </a:r>
            <a:r>
              <a:rPr lang="zh-CN" sz="2400" b="0" u="wavy">
                <a:solidFill>
                  <a:srgbClr val="0C0C0C"/>
                </a:solidFill>
                <a:ea typeface="华文楷体" panose="02010600040101010101" charset="-122"/>
              </a:rPr>
              <a:t>铁公交</a:t>
            </a:r>
            <a:r>
              <a:rPr lang="en-US" sz="2400" b="0" u="wavy">
                <a:solidFill>
                  <a:srgbClr val="0C0C0C"/>
                </a:solidFill>
                <a:latin typeface="华文楷体" panose="02010600040101010101" charset="-122"/>
              </a:rPr>
              <a:t>”</a:t>
            </a:r>
            <a:r>
              <a:rPr lang="zh-CN" sz="2400" b="0" u="wavy">
                <a:solidFill>
                  <a:srgbClr val="0C0C0C"/>
                </a:solidFill>
                <a:ea typeface="华文楷体" panose="02010600040101010101" charset="-122"/>
              </a:rPr>
              <a:t>。</a:t>
            </a:r>
            <a:r>
              <a:rPr lang="zh-CN" sz="2400" b="0">
                <a:solidFill>
                  <a:srgbClr val="0C0C0C"/>
                </a:solidFill>
                <a:ea typeface="华文楷体" panose="02010600040101010101" charset="-122"/>
              </a:rPr>
              <a:t>村民只要花费很少的钱，就可以把大山里的蔬果、家禽等运到大山外的集市，既增加收入又开阔眼界，在勤劳致富的道路上又向前迈进一步。</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慢火车所经之处山清水秀，吸引众多游客前来观光休闲。孔庄本是一座</a:t>
            </a:r>
            <a:r>
              <a:rPr lang="en-US" sz="2400" b="0" u="sng">
                <a:solidFill>
                  <a:srgbClr val="0C0C0C"/>
                </a:solidFill>
                <a:latin typeface="华文楷体" panose="02010600040101010101" charset="-122"/>
                <a:cs typeface="楷体_GB2312" charset="0"/>
              </a:rPr>
              <a:t>   </a:t>
            </a:r>
            <a:r>
              <a:rPr lang="en-US" sz="2400" b="0" u="sng">
                <a:solidFill>
                  <a:srgbClr val="0C0C0C"/>
                </a:solidFill>
                <a:latin typeface="华文楷体" panose="02010600040101010101" charset="-122"/>
              </a:rPr>
              <a:t>②    </a:t>
            </a:r>
            <a:r>
              <a:rPr lang="zh-CN" sz="2400" b="0">
                <a:solidFill>
                  <a:srgbClr val="0C0C0C"/>
                </a:solidFill>
                <a:ea typeface="华文楷体" panose="02010600040101010101" charset="-122"/>
              </a:rPr>
              <a:t>的小村庄，以前很少人知道。慢火车开通后，乘车来游玩的游客</a:t>
            </a:r>
            <a:r>
              <a:rPr lang="en-US" sz="2400" b="0" u="sng">
                <a:solidFill>
                  <a:srgbClr val="0C0C0C"/>
                </a:solidFill>
                <a:latin typeface="华文楷体" panose="02010600040101010101" charset="-122"/>
                <a:cs typeface="楷体_GB2312" charset="0"/>
              </a:rPr>
              <a:t>   </a:t>
            </a:r>
            <a:r>
              <a:rPr lang="en-US" sz="2400" b="0" u="sng">
                <a:solidFill>
                  <a:srgbClr val="0C0C0C"/>
                </a:solidFill>
                <a:latin typeface="华文楷体" panose="02010600040101010101" charset="-122"/>
              </a:rPr>
              <a:t>③    </a:t>
            </a:r>
            <a:r>
              <a:rPr lang="zh-CN" sz="2400" b="0">
                <a:solidFill>
                  <a:srgbClr val="0C0C0C"/>
                </a:solidFill>
                <a:ea typeface="华文楷体" panose="02010600040101010101" charset="-122"/>
              </a:rPr>
              <a:t>。愈发高涨的旅游热使得外出务工青年纷纷回乡创业，推广农家乐，推销农产品</a:t>
            </a:r>
            <a:r>
              <a:rPr lang="en-US" sz="2400" b="0">
                <a:solidFill>
                  <a:srgbClr val="0C0C0C"/>
                </a:solidFill>
                <a:latin typeface="楷体" panose="02010609060101010101" charset="-122"/>
              </a:rPr>
              <a:t>……</a:t>
            </a:r>
            <a:r>
              <a:rPr lang="zh-CN" sz="2400" b="0">
                <a:solidFill>
                  <a:srgbClr val="0C0C0C"/>
                </a:solidFill>
                <a:ea typeface="华文楷体" panose="02010600040101010101" charset="-122"/>
              </a:rPr>
              <a:t>日子越过越红火。孔庄的变化仅仅是个缩影，沿途的上党、后寨等村子也发生</a:t>
            </a:r>
            <a:r>
              <a:rPr lang="en-US" sz="2400" b="0" u="sng">
                <a:solidFill>
                  <a:srgbClr val="0C0C0C"/>
                </a:solidFill>
                <a:latin typeface="华文楷体" panose="02010600040101010101" charset="-122"/>
                <a:cs typeface="楷体_GB2312" charset="0"/>
              </a:rPr>
              <a:t>   </a:t>
            </a:r>
            <a:r>
              <a:rPr lang="en-US" sz="2400" b="0" u="sng">
                <a:solidFill>
                  <a:srgbClr val="0C0C0C"/>
                </a:solidFill>
                <a:latin typeface="华文楷体" panose="02010600040101010101" charset="-122"/>
              </a:rPr>
              <a:t>④   </a:t>
            </a:r>
            <a:r>
              <a:rPr lang="zh-CN" sz="2400" b="0">
                <a:solidFill>
                  <a:srgbClr val="0C0C0C"/>
                </a:solidFill>
                <a:ea typeface="华文楷体" panose="02010600040101010101" charset="-122"/>
              </a:rPr>
              <a:t>的变化。昔日闭塞的小村庄如今成了游人如织的网红景点。</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这一抹悠然前行的绿色，将继续把“人民铁路为人民”的不变情怀，书写在广袤的神州大地上。</a:t>
            </a:r>
            <a:endParaRPr lang="zh-CN" altLang="en-US" sz="2400" b="0">
              <a:solidFill>
                <a:srgbClr val="0C0C0C"/>
              </a:solidFill>
              <a:ea typeface="华文楷体" panose="02010600040101010101" charset="-122"/>
            </a:endParaRPr>
          </a:p>
        </p:txBody>
      </p:sp>
    </p:spTree>
    <p:custDataLst>
      <p:tags r:id="rId1"/>
    </p:custData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11505" y="347345"/>
            <a:ext cx="10908030" cy="1383665"/>
          </a:xfrm>
          <a:prstGeom prst="rect">
            <a:avLst/>
          </a:prstGeom>
          <a:noFill/>
          <a:ln w="9525">
            <a:noFill/>
          </a:ln>
        </p:spPr>
        <p:txBody>
          <a:bodyPr wrap="square">
            <a:spAutoFit/>
          </a:bodyPr>
          <a:lstStyle/>
          <a:p>
            <a:pPr indent="0">
              <a:buNone/>
            </a:pP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18</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．文中画波浪线的句子有三处语病，请进行修改，使语言表达准确流畅。可以改变语序、少量增删词语，但不得改变原意。（</a:t>
            </a:r>
            <a:r>
              <a:rPr lang="en-US" sz="2400" b="0">
                <a:solidFill>
                  <a:srgbClr val="0C0C0C"/>
                </a:solidFill>
                <a:latin typeface="方正大标宋简体" panose="02010601030101010101" charset="-122"/>
                <a:ea typeface="方正大标宋简体" panose="02010601030101010101" charset="-122"/>
                <a:cs typeface="方正大标宋简体" panose="02010601030101010101" charset="-122"/>
              </a:rPr>
              <a:t>3</a:t>
            </a:r>
            <a:r>
              <a:rPr lang="zh-CN" sz="2400" b="0">
                <a:solidFill>
                  <a:srgbClr val="0C0C0C"/>
                </a:solidFill>
                <a:latin typeface="方正大标宋简体" panose="02010601030101010101" charset="-122"/>
                <a:ea typeface="方正大标宋简体" panose="02010601030101010101" charset="-122"/>
                <a:cs typeface="方正大标宋简体" panose="02010601030101010101" charset="-122"/>
              </a:rPr>
              <a:t>分）</a:t>
            </a:r>
            <a:r>
              <a:rPr lang="en-US" b="0">
                <a:solidFill>
                  <a:srgbClr val="0C0C0C"/>
                </a:solidFill>
                <a:latin typeface="Times New Roman" panose="02020603050405020304" charset="0"/>
                <a:ea typeface="宋体" pitchFamily="2" charset="-122"/>
              </a:rPr>
              <a:t> 
</a:t>
            </a:r>
            <a:endParaRPr lang="en-US" altLang="en-US" b="0">
              <a:solidFill>
                <a:srgbClr val="0C0C0C"/>
              </a:solidFill>
              <a:latin typeface="Times New Roman" panose="02020603050405020304" charset="0"/>
              <a:ea typeface="宋体" pitchFamily="2" charset="-122"/>
            </a:endParaRPr>
          </a:p>
        </p:txBody>
      </p:sp>
      <p:sp>
        <p:nvSpPr>
          <p:cNvPr id="4" name="文本框 3"/>
          <p:cNvSpPr txBox="1"/>
          <p:nvPr/>
        </p:nvSpPr>
        <p:spPr>
          <a:xfrm>
            <a:off x="475615" y="4067175"/>
            <a:ext cx="11282045" cy="2306955"/>
          </a:xfrm>
          <a:prstGeom prst="rect">
            <a:avLst/>
          </a:prstGeom>
          <a:noFill/>
          <a:ln w="9525">
            <a:noFill/>
          </a:ln>
        </p:spPr>
        <p:txBody>
          <a:bodyPr wrap="square">
            <a:spAutoFit/>
          </a:bodyPr>
          <a:lstStyle/>
          <a:p>
            <a:pPr indent="0">
              <a:buNone/>
            </a:pPr>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示例1：</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indent="0">
              <a:buNone/>
            </a:pPr>
            <a:r>
              <a:rPr lang="zh-CN" sz="2400" b="0">
                <a:solidFill>
                  <a:srgbClr val="0C0C0C"/>
                </a:solidFill>
                <a:latin typeface="仿宋" panose="02010609060101010101" charset="-122"/>
                <a:ea typeface="仿宋" panose="02010609060101010101" charset="-122"/>
                <a:cs typeface="仿宋" panose="02010609060101010101" charset="-122"/>
              </a:rPr>
              <a:t>这趟火车每逢村庄必停靠，又允许乘客先上车后买票，所以被村民们亲切地称为“铁公交”。</a:t>
            </a:r>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示例2：
</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indent="0">
              <a:buNone/>
            </a:pPr>
            <a:r>
              <a:rPr lang="zh-CN" sz="2400" b="0">
                <a:solidFill>
                  <a:srgbClr val="0C0C0C"/>
                </a:solidFill>
                <a:latin typeface="仿宋" panose="02010609060101010101" charset="-122"/>
                <a:ea typeface="仿宋" panose="02010609060101010101" charset="-122"/>
                <a:cs typeface="仿宋" panose="02010609060101010101" charset="-122"/>
              </a:rPr>
              <a:t>这趟火车把每个村庄都作为停靠站，乘客又可以先上车后买票，所以村民们亲切地称它为“铁公交”。</a:t>
            </a:r>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[正确修改一处得1分，共3分。]</a:t>
            </a:r>
            <a:endParaRPr lang="zh-CN" altLang="en-US" sz="2400" b="0">
              <a:solidFill>
                <a:srgbClr val="0C0C0C"/>
              </a:solidFill>
              <a:latin typeface="华康隶书体W7" panose="03000709000000000000" charset="-122"/>
              <a:ea typeface="华康隶书体W7" panose="03000709000000000000" charset="-122"/>
              <a:cs typeface="华康隶书体W7" panose="03000709000000000000" charset="-122"/>
            </a:endParaRPr>
          </a:p>
        </p:txBody>
      </p:sp>
      <p:sp>
        <p:nvSpPr>
          <p:cNvPr id="2" name="文本框 1"/>
          <p:cNvSpPr txBox="1"/>
          <p:nvPr/>
        </p:nvSpPr>
        <p:spPr>
          <a:xfrm>
            <a:off x="535305" y="1430655"/>
            <a:ext cx="11086465" cy="829945"/>
          </a:xfrm>
          <a:prstGeom prst="rect">
            <a:avLst/>
          </a:prstGeom>
          <a:solidFill>
            <a:schemeClr val="accent4">
              <a:lumMod val="20000"/>
              <a:lumOff val="80000"/>
            </a:schemeClr>
          </a:solidFill>
        </p:spPr>
        <p:txBody>
          <a:bodyPr wrap="square" rtlCol="0" anchor="t">
            <a:spAutoFit/>
          </a:bodyPr>
          <a:lstStyle/>
          <a:p>
            <a:r>
              <a:rPr lang="zh-CN" sz="2400" u="wavy">
                <a:solidFill>
                  <a:srgbClr val="0070C0"/>
                </a:solidFill>
                <a:latin typeface="华文细黑" panose="02010600040101010101" charset="-122"/>
                <a:ea typeface="华文细黑" panose="02010600040101010101" charset="-122"/>
                <a:cs typeface="华文细黑" panose="02010600040101010101" charset="-122"/>
                <a:sym typeface="+mn-ea"/>
              </a:rPr>
              <a:t>这趟火车每逢村庄必作为停靠站，乘客又允许先上车后买票，所以被村民们亲切地称之为</a:t>
            </a:r>
            <a:r>
              <a:rPr lang="en-US" sz="2400" u="wavy">
                <a:solidFill>
                  <a:srgbClr val="0070C0"/>
                </a:solidFill>
                <a:latin typeface="华文细黑" panose="02010600040101010101" charset="-122"/>
                <a:ea typeface="华文细黑" panose="02010600040101010101" charset="-122"/>
                <a:cs typeface="华文细黑" panose="02010600040101010101" charset="-122"/>
                <a:sym typeface="+mn-ea"/>
              </a:rPr>
              <a:t>“</a:t>
            </a:r>
            <a:r>
              <a:rPr lang="zh-CN" sz="2400" u="wavy">
                <a:solidFill>
                  <a:srgbClr val="0070C0"/>
                </a:solidFill>
                <a:latin typeface="华文细黑" panose="02010600040101010101" charset="-122"/>
                <a:ea typeface="华文细黑" panose="02010600040101010101" charset="-122"/>
                <a:cs typeface="华文细黑" panose="02010600040101010101" charset="-122"/>
                <a:sym typeface="+mn-ea"/>
              </a:rPr>
              <a:t>铁公交</a:t>
            </a:r>
            <a:r>
              <a:rPr lang="en-US" sz="2400" u="wavy">
                <a:solidFill>
                  <a:srgbClr val="0070C0"/>
                </a:solidFill>
                <a:latin typeface="华文细黑" panose="02010600040101010101" charset="-122"/>
                <a:ea typeface="华文细黑" panose="02010600040101010101" charset="-122"/>
                <a:cs typeface="华文细黑" panose="02010600040101010101" charset="-122"/>
                <a:sym typeface="+mn-ea"/>
              </a:rPr>
              <a:t>”</a:t>
            </a:r>
            <a:r>
              <a:rPr lang="zh-CN" sz="2400" u="wavy">
                <a:solidFill>
                  <a:srgbClr val="0070C0"/>
                </a:solidFill>
                <a:latin typeface="华文细黑" panose="02010600040101010101" charset="-122"/>
                <a:ea typeface="华文细黑" panose="02010600040101010101" charset="-122"/>
                <a:cs typeface="华文细黑" panose="02010600040101010101" charset="-122"/>
                <a:sym typeface="+mn-ea"/>
              </a:rPr>
              <a:t>。</a:t>
            </a:r>
            <a:endParaRPr lang="zh-CN" altLang="en-US" sz="2400" u="wavy">
              <a:solidFill>
                <a:srgbClr val="0070C0"/>
              </a:solidFill>
              <a:latin typeface="华文细黑" panose="02010600040101010101" charset="-122"/>
              <a:ea typeface="华文细黑" panose="02010600040101010101" charset="-122"/>
              <a:cs typeface="华文细黑" panose="02010600040101010101" charset="-122"/>
              <a:sym typeface="+mn-ea"/>
            </a:endParaRPr>
          </a:p>
        </p:txBody>
      </p:sp>
      <p:sp>
        <p:nvSpPr>
          <p:cNvPr id="3" name="文本框 2"/>
          <p:cNvSpPr txBox="1"/>
          <p:nvPr/>
        </p:nvSpPr>
        <p:spPr>
          <a:xfrm>
            <a:off x="534670" y="2597785"/>
            <a:ext cx="11087100" cy="1198880"/>
          </a:xfrm>
          <a:prstGeom prst="rect">
            <a:avLst/>
          </a:prstGeom>
          <a:solidFill>
            <a:schemeClr val="accent4">
              <a:lumMod val="20000"/>
              <a:lumOff val="80000"/>
            </a:schemeClr>
          </a:solidFill>
        </p:spPr>
        <p:txBody>
          <a:bodyPr wrap="square" rtlCol="0">
            <a:spAutoFit/>
          </a:bodyPr>
          <a:lstStyle/>
          <a:p>
            <a:r>
              <a:rPr lang="en-US" altLang="zh-CN" sz="2400">
                <a:latin typeface="方正大标宋简体" panose="02010601030101010101" charset="-122"/>
                <a:ea typeface="方正大标宋简体" panose="02010601030101010101" charset="-122"/>
                <a:cs typeface="方正大标宋简体" panose="02010601030101010101" charset="-122"/>
              </a:rPr>
              <a:t>   </a:t>
            </a:r>
            <a:r>
              <a:rPr lang="zh-CN" altLang="en-US" sz="2400">
                <a:latin typeface="方正大标宋简体" panose="02010601030101010101" charset="-122"/>
                <a:ea typeface="方正大标宋简体" panose="02010601030101010101" charset="-122"/>
                <a:cs typeface="方正大标宋简体" panose="02010601030101010101" charset="-122"/>
              </a:rPr>
              <a:t>【解析】：</a:t>
            </a:r>
            <a:r>
              <a:rPr lang="zh-CN" altLang="en-US" sz="2400">
                <a:latin typeface="方正楷体简体" panose="02010601030101010101" charset="-122"/>
                <a:ea typeface="方正楷体简体" panose="02010601030101010101" charset="-122"/>
                <a:cs typeface="方正楷体简体" panose="02010601030101010101" charset="-122"/>
              </a:rPr>
              <a:t>本句有三处语病。一是</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火车</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与</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停靠站</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主宾搭配不当；二是主客颠倒，</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乘客又允许</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，应该是</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乘客被允许</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或</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又允许乘客</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；三是成分赘余，</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sz="2400" u="wavy">
                <a:solidFill>
                  <a:srgbClr val="0C0C0C"/>
                </a:solidFill>
                <a:latin typeface="方正楷体简体" panose="02010601030101010101" charset="-122"/>
                <a:ea typeface="方正楷体简体" panose="02010601030101010101" charset="-122"/>
                <a:cs typeface="方正楷体简体" panose="02010601030101010101" charset="-122"/>
                <a:sym typeface="+mn-ea"/>
              </a:rPr>
              <a:t>称之为</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，多了一个</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之</a:t>
            </a:r>
            <a:r>
              <a:rPr lang="en-US" altLang="zh-CN" sz="2400">
                <a:latin typeface="方正楷体简体" panose="02010601030101010101" charset="-122"/>
                <a:ea typeface="方正楷体简体" panose="02010601030101010101" charset="-122"/>
                <a:cs typeface="方正楷体简体" panose="02010601030101010101" charset="-122"/>
              </a:rPr>
              <a:t>”</a:t>
            </a:r>
            <a:r>
              <a:rPr lang="zh-CN" altLang="en-US" sz="2400">
                <a:latin typeface="方正楷体简体" panose="02010601030101010101" charset="-122"/>
                <a:ea typeface="方正楷体简体" panose="02010601030101010101" charset="-122"/>
                <a:cs typeface="方正楷体简体" panose="02010601030101010101" charset="-122"/>
              </a:rPr>
              <a:t>字</a:t>
            </a:r>
            <a:endParaRPr lang="zh-CN" altLang="en-US" sz="2400">
              <a:latin typeface="方正楷体简体" panose="02010601030101010101" charset="-122"/>
              <a:ea typeface="方正楷体简体" panose="02010601030101010101" charset="-122"/>
              <a:cs typeface="方正楷体简体" panose="02010601030101010101" charset="-122"/>
            </a:endParaRPr>
          </a:p>
        </p:txBody>
      </p:sp>
    </p:spTree>
    <p:custDataLst>
      <p:tags r:id="rId1"/>
    </p:custData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27050" y="137160"/>
            <a:ext cx="11228070" cy="829945"/>
          </a:xfrm>
          <a:prstGeom prst="rect">
            <a:avLst/>
          </a:prstGeom>
          <a:noFill/>
        </p:spPr>
        <p:txBody>
          <a:bodyPr wrap="square" rtlCol="0" anchor="t">
            <a:spAutoFit/>
          </a:bodyPr>
          <a:lstStyle/>
          <a:p>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19</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．请在文中横线处填入恰当的成语。（</a:t>
            </a:r>
            <a:r>
              <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4</a:t>
            </a:r>
            <a:r>
              <a:rPr lang="zh-CN"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rPr>
              <a:t>分）</a:t>
            </a:r>
            <a:endParaRPr 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endParaRPr>
          </a:p>
          <a:p>
            <a:endParaRPr lang="en-US" altLang="en-US" sz="2400">
              <a:solidFill>
                <a:srgbClr val="0C0C0C"/>
              </a:solidFill>
              <a:latin typeface="方正大标宋简体" panose="02010601030101010101" charset="-122"/>
              <a:ea typeface="方正大标宋简体" panose="02010601030101010101" charset="-122"/>
              <a:cs typeface="方正大标宋简体" panose="02010601030101010101" charset="-122"/>
              <a:sym typeface="+mn-ea"/>
            </a:endParaRPr>
          </a:p>
        </p:txBody>
      </p:sp>
      <p:sp>
        <p:nvSpPr>
          <p:cNvPr id="100" name="文本框 99"/>
          <p:cNvSpPr txBox="1"/>
          <p:nvPr/>
        </p:nvSpPr>
        <p:spPr>
          <a:xfrm>
            <a:off x="527050" y="5812155"/>
            <a:ext cx="10671175" cy="829945"/>
          </a:xfrm>
          <a:prstGeom prst="rect">
            <a:avLst/>
          </a:prstGeom>
          <a:noFill/>
          <a:ln w="9525">
            <a:noFill/>
          </a:ln>
        </p:spPr>
        <p:txBody>
          <a:bodyPr wrap="square">
            <a:spAutoFit/>
          </a:bodyPr>
          <a:lstStyle/>
          <a:p>
            <a:pPr marL="200025" indent="-200025"/>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①格格不入  ②默默无闻  ③络绎不绝  ④翻天覆地 </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400" b="0">
                <a:solidFill>
                  <a:srgbClr val="0C0C0C"/>
                </a:solidFill>
                <a:latin typeface="仿宋" panose="02010609060101010101" charset="-122"/>
                <a:ea typeface="仿宋" panose="02010609060101010101" charset="-122"/>
                <a:cs typeface="仿宋" panose="02010609060101010101" charset="-122"/>
              </a:rPr>
              <a:t> [正确填写一处得1分，要求词义、语法均符合要求。共4分]</a:t>
            </a:r>
            <a:endParaRPr lang="zh-CN" altLang="en-US" sz="2400" b="0">
              <a:solidFill>
                <a:srgbClr val="0C0C0C"/>
              </a:solidFill>
              <a:latin typeface="仿宋" panose="02010609060101010101" charset="-122"/>
              <a:ea typeface="仿宋" panose="02010609060101010101" charset="-122"/>
              <a:cs typeface="仿宋" panose="02010609060101010101" charset="-122"/>
            </a:endParaRPr>
          </a:p>
        </p:txBody>
      </p:sp>
      <p:sp>
        <p:nvSpPr>
          <p:cNvPr id="2" name="文本框 1"/>
          <p:cNvSpPr txBox="1"/>
          <p:nvPr/>
        </p:nvSpPr>
        <p:spPr>
          <a:xfrm>
            <a:off x="248285" y="736600"/>
            <a:ext cx="11696065" cy="4892675"/>
          </a:xfrm>
          <a:prstGeom prst="rect">
            <a:avLst/>
          </a:prstGeom>
          <a:solidFill>
            <a:schemeClr val="accent4">
              <a:lumMod val="20000"/>
              <a:lumOff val="80000"/>
            </a:schemeClr>
          </a:solidFill>
        </p:spPr>
        <p:txBody>
          <a:bodyPr wrap="square" rtlCol="0" anchor="t">
            <a:spAutoFit/>
          </a:bodyPr>
          <a:lstStyle/>
          <a:p>
            <a:pPr indent="0"/>
            <a:r>
              <a:rPr lang="en-US" altLang="zh-CN" sz="2400">
                <a:solidFill>
                  <a:srgbClr val="0C0C0C"/>
                </a:solidFill>
                <a:ea typeface="华文楷体" panose="02010600040101010101" charset="-122"/>
                <a:sym typeface="+mn-ea"/>
              </a:rPr>
              <a:t>       </a:t>
            </a:r>
            <a:r>
              <a:rPr lang="zh-CN" sz="2400">
                <a:solidFill>
                  <a:srgbClr val="0C0C0C"/>
                </a:solidFill>
                <a:ea typeface="华文楷体" panose="02010600040101010101" charset="-122"/>
                <a:sym typeface="+mn-ea"/>
              </a:rPr>
              <a:t>这趟开往太行山深处的绿皮慢火车，时速不到45公里，大约10分钟就停靠一次，貌似与追求高速度、高效率的</a:t>
            </a:r>
            <a:r>
              <a:rPr lang="en-US" sz="2400">
                <a:solidFill>
                  <a:srgbClr val="0C0C0C"/>
                </a:solidFill>
                <a:latin typeface="华文楷体" panose="02010600040101010101" charset="-122"/>
                <a:sym typeface="+mn-ea"/>
              </a:rPr>
              <a:t>“</a:t>
            </a:r>
            <a:r>
              <a:rPr lang="zh-CN" sz="2400">
                <a:solidFill>
                  <a:srgbClr val="0C0C0C"/>
                </a:solidFill>
                <a:ea typeface="华文楷体" panose="02010600040101010101" charset="-122"/>
                <a:sym typeface="+mn-ea"/>
              </a:rPr>
              <a:t>高铁时代</a:t>
            </a:r>
            <a:r>
              <a:rPr lang="en-US" sz="2400">
                <a:solidFill>
                  <a:srgbClr val="0C0C0C"/>
                </a:solidFill>
                <a:latin typeface="华文楷体" panose="02010600040101010101" charset="-122"/>
                <a:sym typeface="+mn-ea"/>
              </a:rPr>
              <a:t>”</a:t>
            </a:r>
            <a:r>
              <a:rPr lang="en-US" sz="2400" u="sng">
                <a:solidFill>
                  <a:srgbClr val="0C0C0C"/>
                </a:solidFill>
                <a:latin typeface="华文楷体" panose="02010600040101010101" charset="-122"/>
                <a:cs typeface="楷体_GB2312" charset="0"/>
                <a:sym typeface="+mn-ea"/>
              </a:rPr>
              <a:t>   </a:t>
            </a:r>
            <a:r>
              <a:rPr lang="en-US" sz="2400" u="sng">
                <a:solidFill>
                  <a:srgbClr val="0C0C0C"/>
                </a:solidFill>
                <a:latin typeface="华文楷体" panose="02010600040101010101" charset="-122"/>
                <a:sym typeface="+mn-ea"/>
              </a:rPr>
              <a:t>①   </a:t>
            </a:r>
            <a:r>
              <a:rPr lang="zh-CN" sz="2400">
                <a:solidFill>
                  <a:srgbClr val="0C0C0C"/>
                </a:solidFill>
                <a:ea typeface="华文楷体" panose="02010600040101010101" charset="-122"/>
                <a:sym typeface="+mn-ea"/>
              </a:rPr>
              <a:t>。但在山高路险的偏远山区，却是当地不可或缺的交通工具。</a:t>
            </a:r>
            <a:r>
              <a:rPr lang="zh-CN" sz="2400" u="wavy">
                <a:solidFill>
                  <a:srgbClr val="0C0C0C"/>
                </a:solidFill>
                <a:ea typeface="华文楷体" panose="02010600040101010101" charset="-122"/>
                <a:sym typeface="+mn-ea"/>
              </a:rPr>
              <a:t>这趟火车每逢村庄必作为停靠站，乘客又允许先上车后买票，所以被村民们亲切地称之为</a:t>
            </a:r>
            <a:r>
              <a:rPr lang="en-US" sz="2400" u="wavy">
                <a:solidFill>
                  <a:srgbClr val="0C0C0C"/>
                </a:solidFill>
                <a:latin typeface="华文楷体" panose="02010600040101010101" charset="-122"/>
                <a:sym typeface="+mn-ea"/>
              </a:rPr>
              <a:t>“</a:t>
            </a:r>
            <a:r>
              <a:rPr lang="zh-CN" sz="2400" u="wavy">
                <a:solidFill>
                  <a:srgbClr val="0C0C0C"/>
                </a:solidFill>
                <a:ea typeface="华文楷体" panose="02010600040101010101" charset="-122"/>
                <a:sym typeface="+mn-ea"/>
              </a:rPr>
              <a:t>铁公交</a:t>
            </a:r>
            <a:r>
              <a:rPr lang="en-US" sz="2400" u="wavy">
                <a:solidFill>
                  <a:srgbClr val="0C0C0C"/>
                </a:solidFill>
                <a:latin typeface="华文楷体" panose="02010600040101010101" charset="-122"/>
                <a:sym typeface="+mn-ea"/>
              </a:rPr>
              <a:t>”</a:t>
            </a:r>
            <a:r>
              <a:rPr lang="zh-CN" sz="2400" u="wavy">
                <a:solidFill>
                  <a:srgbClr val="0C0C0C"/>
                </a:solidFill>
                <a:ea typeface="华文楷体" panose="02010600040101010101" charset="-122"/>
                <a:sym typeface="+mn-ea"/>
              </a:rPr>
              <a:t>。</a:t>
            </a:r>
            <a:r>
              <a:rPr lang="zh-CN" sz="2400">
                <a:solidFill>
                  <a:srgbClr val="0C0C0C"/>
                </a:solidFill>
                <a:ea typeface="华文楷体" panose="02010600040101010101" charset="-122"/>
                <a:sym typeface="+mn-ea"/>
              </a:rPr>
              <a:t>村民只要花费很少的钱，就可以把大山里的蔬果、家禽等运到大山外的集市，既增加收入又开阔眼界，在勤劳致富的道路上又向前迈进一步。</a:t>
            </a:r>
            <a:endParaRPr lang="zh-CN" sz="2400" b="0">
              <a:solidFill>
                <a:srgbClr val="0C0C0C"/>
              </a:solidFill>
              <a:ea typeface="华文楷体" panose="02010600040101010101" charset="-122"/>
            </a:endParaRPr>
          </a:p>
          <a:p>
            <a:pPr indent="0"/>
            <a:r>
              <a:rPr lang="en-US" altLang="zh-CN" sz="2400">
                <a:solidFill>
                  <a:srgbClr val="0C0C0C"/>
                </a:solidFill>
                <a:ea typeface="华文楷体" panose="02010600040101010101" charset="-122"/>
                <a:sym typeface="+mn-ea"/>
              </a:rPr>
              <a:t>        </a:t>
            </a:r>
            <a:r>
              <a:rPr lang="zh-CN" sz="2400">
                <a:solidFill>
                  <a:srgbClr val="0C0C0C"/>
                </a:solidFill>
                <a:ea typeface="华文楷体" panose="02010600040101010101" charset="-122"/>
                <a:sym typeface="+mn-ea"/>
              </a:rPr>
              <a:t>慢火车所经之处山清水秀，吸引众多游客前来观光休闲。孔庄本是一座</a:t>
            </a:r>
            <a:r>
              <a:rPr lang="en-US" sz="2400" u="sng">
                <a:solidFill>
                  <a:srgbClr val="0C0C0C"/>
                </a:solidFill>
                <a:latin typeface="华文楷体" panose="02010600040101010101" charset="-122"/>
                <a:cs typeface="楷体_GB2312" charset="0"/>
                <a:sym typeface="+mn-ea"/>
              </a:rPr>
              <a:t>   </a:t>
            </a:r>
            <a:r>
              <a:rPr lang="en-US" sz="2400" u="sng">
                <a:solidFill>
                  <a:srgbClr val="0C0C0C"/>
                </a:solidFill>
                <a:latin typeface="华文楷体" panose="02010600040101010101" charset="-122"/>
                <a:sym typeface="+mn-ea"/>
              </a:rPr>
              <a:t>②    </a:t>
            </a:r>
            <a:r>
              <a:rPr lang="zh-CN" sz="2400">
                <a:solidFill>
                  <a:srgbClr val="0C0C0C"/>
                </a:solidFill>
                <a:ea typeface="华文楷体" panose="02010600040101010101" charset="-122"/>
                <a:sym typeface="+mn-ea"/>
              </a:rPr>
              <a:t>的小村庄，以前很少人知道。慢火车开通后，乘车来游玩的游客</a:t>
            </a:r>
            <a:r>
              <a:rPr lang="en-US" sz="2400" u="sng">
                <a:solidFill>
                  <a:srgbClr val="0C0C0C"/>
                </a:solidFill>
                <a:latin typeface="华文楷体" panose="02010600040101010101" charset="-122"/>
                <a:cs typeface="楷体_GB2312" charset="0"/>
                <a:sym typeface="+mn-ea"/>
              </a:rPr>
              <a:t>   </a:t>
            </a:r>
            <a:r>
              <a:rPr lang="en-US" sz="2400" u="sng">
                <a:solidFill>
                  <a:srgbClr val="0C0C0C"/>
                </a:solidFill>
                <a:latin typeface="华文楷体" panose="02010600040101010101" charset="-122"/>
                <a:sym typeface="+mn-ea"/>
              </a:rPr>
              <a:t>③    </a:t>
            </a:r>
            <a:r>
              <a:rPr lang="zh-CN" sz="2400">
                <a:solidFill>
                  <a:srgbClr val="0C0C0C"/>
                </a:solidFill>
                <a:ea typeface="华文楷体" panose="02010600040101010101" charset="-122"/>
                <a:sym typeface="+mn-ea"/>
              </a:rPr>
              <a:t>。愈发高涨的旅游热使得外出务工青年纷纷回乡创业，推广农家乐，推销农产品</a:t>
            </a:r>
            <a:r>
              <a:rPr lang="en-US" sz="2400">
                <a:solidFill>
                  <a:srgbClr val="0C0C0C"/>
                </a:solidFill>
                <a:latin typeface="楷体" panose="02010609060101010101" charset="-122"/>
                <a:sym typeface="+mn-ea"/>
              </a:rPr>
              <a:t>……</a:t>
            </a:r>
            <a:r>
              <a:rPr lang="zh-CN" sz="2400">
                <a:solidFill>
                  <a:srgbClr val="0C0C0C"/>
                </a:solidFill>
                <a:ea typeface="华文楷体" panose="02010600040101010101" charset="-122"/>
                <a:sym typeface="+mn-ea"/>
              </a:rPr>
              <a:t>日子越过越红火。孔庄的变化仅仅是个缩影，沿途的上党、后寨等村子也发生</a:t>
            </a:r>
            <a:r>
              <a:rPr lang="en-US" sz="2400" u="sng">
                <a:solidFill>
                  <a:srgbClr val="0C0C0C"/>
                </a:solidFill>
                <a:latin typeface="华文楷体" panose="02010600040101010101" charset="-122"/>
                <a:cs typeface="楷体_GB2312" charset="0"/>
                <a:sym typeface="+mn-ea"/>
              </a:rPr>
              <a:t>   </a:t>
            </a:r>
            <a:r>
              <a:rPr lang="en-US" sz="2400" u="sng">
                <a:solidFill>
                  <a:srgbClr val="0C0C0C"/>
                </a:solidFill>
                <a:latin typeface="华文楷体" panose="02010600040101010101" charset="-122"/>
                <a:sym typeface="+mn-ea"/>
              </a:rPr>
              <a:t>④   </a:t>
            </a:r>
            <a:r>
              <a:rPr lang="zh-CN" sz="2400">
                <a:solidFill>
                  <a:srgbClr val="0C0C0C"/>
                </a:solidFill>
                <a:ea typeface="华文楷体" panose="02010600040101010101" charset="-122"/>
                <a:sym typeface="+mn-ea"/>
              </a:rPr>
              <a:t>的变化。昔日闭塞的小村庄如今成了游人如织的网红景点。</a:t>
            </a:r>
            <a:endParaRPr lang="zh-CN" sz="2400" b="0">
              <a:solidFill>
                <a:srgbClr val="0C0C0C"/>
              </a:solidFill>
              <a:ea typeface="华文楷体" panose="02010600040101010101" charset="-122"/>
            </a:endParaRPr>
          </a:p>
          <a:p>
            <a:pPr indent="0"/>
            <a:r>
              <a:rPr lang="en-US" altLang="zh-CN" sz="2400">
                <a:solidFill>
                  <a:srgbClr val="0C0C0C"/>
                </a:solidFill>
                <a:ea typeface="华文楷体" panose="02010600040101010101" charset="-122"/>
                <a:sym typeface="+mn-ea"/>
              </a:rPr>
              <a:t>       </a:t>
            </a:r>
            <a:r>
              <a:rPr lang="zh-CN" sz="2400">
                <a:solidFill>
                  <a:srgbClr val="0C0C0C"/>
                </a:solidFill>
                <a:ea typeface="华文楷体" panose="02010600040101010101" charset="-122"/>
                <a:sym typeface="+mn-ea"/>
              </a:rPr>
              <a:t>这一抹悠然前行的绿色，将继续把“人民铁路为人民”的不变情怀，书写在广袤的神州大地上。</a:t>
            </a:r>
            <a:endParaRPr lang="zh-CN" altLang="en-US" sz="2400">
              <a:solidFill>
                <a:srgbClr val="0C0C0C"/>
              </a:solidFill>
              <a:ea typeface="华文楷体" panose="02010600040101010101" charset="-122"/>
              <a:sym typeface="+mn-ea"/>
            </a:endParaRPr>
          </a:p>
        </p:txBody>
      </p:sp>
    </p:spTree>
    <p:custDataLst>
      <p:tags r:id="rId1"/>
    </p:custData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67970" y="207645"/>
            <a:ext cx="11650980" cy="460375"/>
          </a:xfrm>
          <a:prstGeom prst="rect">
            <a:avLst/>
          </a:prstGeom>
          <a:noFill/>
        </p:spPr>
        <p:txBody>
          <a:bodyPr wrap="square" rtlCol="0" anchor="t">
            <a:spAutoFit/>
          </a:bodyPr>
          <a:lstStyle/>
          <a:p>
            <a:r>
              <a:rPr lang="en-US" sz="2400">
                <a:solidFill>
                  <a:srgbClr val="0C0C0C"/>
                </a:solidFill>
                <a:latin typeface="方正公文小标宋" panose="02000500000000000000" charset="-122"/>
                <a:ea typeface="方正公文小标宋" panose="02000500000000000000" charset="-122"/>
                <a:cs typeface="方正公文小标宋" panose="02000500000000000000" charset="-122"/>
                <a:sym typeface="+mn-ea"/>
              </a:rPr>
              <a:t>20</a:t>
            </a:r>
            <a:r>
              <a:rPr lang="zh-CN" sz="2400">
                <a:solidFill>
                  <a:srgbClr val="0C0C0C"/>
                </a:solidFill>
                <a:latin typeface="方正公文小标宋" panose="02000500000000000000" charset="-122"/>
                <a:ea typeface="方正公文小标宋" panose="02000500000000000000" charset="-122"/>
                <a:cs typeface="方正公文小标宋" panose="02000500000000000000" charset="-122"/>
                <a:sym typeface="+mn-ea"/>
              </a:rPr>
              <a:t>．请为这则新闻拟写标题，要求使用对偶或比喻的修辞手法，不超过</a:t>
            </a:r>
            <a:r>
              <a:rPr lang="en-US" sz="2400">
                <a:solidFill>
                  <a:srgbClr val="0C0C0C"/>
                </a:solidFill>
                <a:latin typeface="方正公文小标宋" panose="02000500000000000000" charset="-122"/>
                <a:ea typeface="方正公文小标宋" panose="02000500000000000000" charset="-122"/>
                <a:cs typeface="方正公文小标宋" panose="02000500000000000000" charset="-122"/>
                <a:sym typeface="+mn-ea"/>
              </a:rPr>
              <a:t>16</a:t>
            </a:r>
            <a:r>
              <a:rPr lang="zh-CN" sz="2400">
                <a:solidFill>
                  <a:srgbClr val="0C0C0C"/>
                </a:solidFill>
                <a:latin typeface="方正公文小标宋" panose="02000500000000000000" charset="-122"/>
                <a:ea typeface="方正公文小标宋" panose="02000500000000000000" charset="-122"/>
                <a:cs typeface="方正公文小标宋" panose="02000500000000000000" charset="-122"/>
                <a:sym typeface="+mn-ea"/>
              </a:rPr>
              <a:t>个字。（</a:t>
            </a:r>
            <a:r>
              <a:rPr lang="en-US" sz="2400">
                <a:solidFill>
                  <a:srgbClr val="0C0C0C"/>
                </a:solidFill>
                <a:latin typeface="方正公文小标宋" panose="02000500000000000000" charset="-122"/>
                <a:ea typeface="方正公文小标宋" panose="02000500000000000000" charset="-122"/>
                <a:cs typeface="方正公文小标宋" panose="02000500000000000000" charset="-122"/>
                <a:sym typeface="+mn-ea"/>
              </a:rPr>
              <a:t>4</a:t>
            </a:r>
            <a:r>
              <a:rPr lang="zh-CN" sz="2400">
                <a:solidFill>
                  <a:srgbClr val="0C0C0C"/>
                </a:solidFill>
                <a:latin typeface="方正公文小标宋" panose="02000500000000000000" charset="-122"/>
                <a:ea typeface="方正公文小标宋" panose="02000500000000000000" charset="-122"/>
                <a:cs typeface="方正公文小标宋" panose="02000500000000000000" charset="-122"/>
                <a:sym typeface="+mn-ea"/>
              </a:rPr>
              <a:t>分）</a:t>
            </a:r>
            <a:endParaRPr lang="zh-CN" altLang="en-US" sz="2400">
              <a:solidFill>
                <a:srgbClr val="0C0C0C"/>
              </a:solidFill>
              <a:latin typeface="方正公文小标宋" panose="02000500000000000000" charset="-122"/>
              <a:ea typeface="方正公文小标宋" panose="02000500000000000000" charset="-122"/>
              <a:cs typeface="方正公文小标宋" panose="02000500000000000000" charset="-122"/>
              <a:sym typeface="+mn-ea"/>
            </a:endParaRPr>
          </a:p>
        </p:txBody>
      </p:sp>
      <p:sp>
        <p:nvSpPr>
          <p:cNvPr id="100" name="文本框 99"/>
          <p:cNvSpPr txBox="1"/>
          <p:nvPr/>
        </p:nvSpPr>
        <p:spPr>
          <a:xfrm>
            <a:off x="499110" y="4614545"/>
            <a:ext cx="11193780" cy="1198880"/>
          </a:xfrm>
          <a:prstGeom prst="rect">
            <a:avLst/>
          </a:prstGeom>
          <a:noFill/>
          <a:ln w="9525">
            <a:noFill/>
          </a:ln>
        </p:spPr>
        <p:txBody>
          <a:bodyPr wrap="square">
            <a:spAutoFit/>
          </a:bodyPr>
          <a:lstStyle/>
          <a:p>
            <a:pPr marL="200025" indent="-200025"/>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示例1：搭乘绿皮慢火车，奔向红火新生活</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400" b="0">
                <a:solidFill>
                  <a:srgbClr val="0C0C0C"/>
                </a:solidFill>
                <a:latin typeface="华康隶书体W7" panose="03000709000000000000" charset="-122"/>
                <a:ea typeface="华康隶书体W7" panose="03000709000000000000" charset="-122"/>
                <a:cs typeface="华康隶书体W7" panose="03000709000000000000" charset="-122"/>
              </a:rPr>
              <a:t>示例2：“铁公交”谱写乡村振兴新篇章</a:t>
            </a:r>
            <a:endParaRPr lang="zh-CN" sz="2400" b="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400" b="0">
                <a:solidFill>
                  <a:srgbClr val="0C0C0C"/>
                </a:solidFill>
                <a:latin typeface="仿宋" panose="02010609060101010101" charset="-122"/>
                <a:ea typeface="仿宋" panose="02010609060101010101" charset="-122"/>
                <a:cs typeface="仿宋" panose="02010609060101010101" charset="-122"/>
              </a:rPr>
              <a:t>[给分点：慢火车/铁公交，乡村振兴/乡村新生活，表达连贯，修辞手法]</a:t>
            </a:r>
            <a:endParaRPr lang="zh-CN" altLang="en-US" sz="2400" b="0">
              <a:solidFill>
                <a:srgbClr val="0C0C0C"/>
              </a:solidFill>
              <a:latin typeface="仿宋" panose="02010609060101010101" charset="-122"/>
              <a:ea typeface="仿宋" panose="02010609060101010101" charset="-122"/>
              <a:cs typeface="仿宋" panose="02010609060101010101" charset="-122"/>
            </a:endParaRPr>
          </a:p>
        </p:txBody>
      </p:sp>
      <p:sp>
        <p:nvSpPr>
          <p:cNvPr id="2" name="文本框 1"/>
          <p:cNvSpPr txBox="1"/>
          <p:nvPr/>
        </p:nvSpPr>
        <p:spPr>
          <a:xfrm>
            <a:off x="321310" y="1094740"/>
            <a:ext cx="11371580" cy="3169285"/>
          </a:xfrm>
          <a:prstGeom prst="rect">
            <a:avLst/>
          </a:prstGeom>
          <a:noFill/>
          <a:ln w="12700" cmpd="sng">
            <a:solidFill>
              <a:schemeClr val="accent1">
                <a:shade val="50000"/>
              </a:schemeClr>
            </a:solidFill>
            <a:prstDash val="solid"/>
          </a:ln>
        </p:spPr>
        <p:txBody>
          <a:bodyPr wrap="square" rtlCol="0" anchor="t">
            <a:spAutoFit/>
          </a:bodyPr>
          <a:lstStyle/>
          <a:p>
            <a:r>
              <a:rPr lang="en-US" altLang="zh-CN" sz="2000">
                <a:latin typeface="仿宋" panose="02010609060101010101" charset="-122"/>
                <a:ea typeface="仿宋" panose="02010609060101010101" charset="-122"/>
                <a:cs typeface="仿宋" panose="02010609060101010101" charset="-122"/>
              </a:rPr>
              <a:t>   </a:t>
            </a:r>
            <a:r>
              <a:rPr lang="zh-CN" altLang="en-US" sz="2000">
                <a:latin typeface="方正公文小标宋" panose="02000500000000000000" charset="-122"/>
                <a:ea typeface="方正公文小标宋" panose="02000500000000000000" charset="-122"/>
                <a:cs typeface="仿宋" panose="02010609060101010101" charset="-122"/>
              </a:rPr>
              <a:t>【解析】：</a:t>
            </a:r>
            <a:r>
              <a:rPr lang="zh-CN" altLang="en-US" sz="2000">
                <a:latin typeface="仿宋" panose="02010609060101010101" charset="-122"/>
                <a:ea typeface="仿宋" panose="02010609060101010101" charset="-122"/>
                <a:cs typeface="仿宋" panose="02010609060101010101" charset="-122"/>
              </a:rPr>
              <a:t>新闻标题拟写，要注意一下两点。</a:t>
            </a:r>
            <a:endParaRPr lang="zh-CN" altLang="en-US" sz="2000">
              <a:latin typeface="仿宋" panose="02010609060101010101" charset="-122"/>
              <a:ea typeface="仿宋" panose="02010609060101010101" charset="-122"/>
              <a:cs typeface="仿宋" panose="02010609060101010101" charset="-122"/>
            </a:endParaRPr>
          </a:p>
          <a:p>
            <a:r>
              <a:rPr lang="zh-CN" altLang="en-US" sz="2000">
                <a:latin typeface="仿宋" panose="02010609060101010101" charset="-122"/>
                <a:ea typeface="仿宋" panose="02010609060101010101" charset="-122"/>
                <a:cs typeface="仿宋" panose="02010609060101010101" charset="-122"/>
              </a:rPr>
              <a:t> </a:t>
            </a:r>
            <a:r>
              <a:rPr lang="en-US" altLang="zh-CN" sz="2000">
                <a:latin typeface="仿宋" panose="02010609060101010101" charset="-122"/>
                <a:ea typeface="仿宋" panose="02010609060101010101" charset="-122"/>
                <a:cs typeface="仿宋" panose="02010609060101010101" charset="-122"/>
              </a:rPr>
              <a:t>  </a:t>
            </a:r>
            <a:r>
              <a:rPr lang="zh-CN" altLang="en-US" sz="2000">
                <a:latin typeface="仿宋" panose="02010609060101010101" charset="-122"/>
                <a:ea typeface="仿宋" panose="02010609060101010101" charset="-122"/>
                <a:cs typeface="仿宋" panose="02010609060101010101" charset="-122"/>
              </a:rPr>
              <a:t>首先，新闻标题要有吸引力。新闻是给人看的，如果对读者没有吸引力，激发不了受众阅读兴趣，那它的传播价值和传播效果便无从产生。有人曾说：“新闻工作者的职业可以说是一半搞新闻，一半搞诱惑。新闻的好坏还得看他吸引力的大小。”如果你的新闻标题不具吸引力，那它就不足以引发读者对整个新闻进行有效的阅读。而新闻标题又是增强新闻吸引力的第一要件。因此新闻标题的吸引力很重要。</a:t>
            </a:r>
            <a:endParaRPr lang="zh-CN" altLang="en-US" sz="2000">
              <a:latin typeface="仿宋" panose="02010609060101010101" charset="-122"/>
              <a:ea typeface="仿宋" panose="02010609060101010101" charset="-122"/>
              <a:cs typeface="仿宋" panose="02010609060101010101" charset="-122"/>
            </a:endParaRPr>
          </a:p>
          <a:p>
            <a:r>
              <a:rPr lang="en-US" altLang="zh-CN" sz="2000">
                <a:latin typeface="仿宋" panose="02010609060101010101" charset="-122"/>
                <a:ea typeface="仿宋" panose="02010609060101010101" charset="-122"/>
                <a:cs typeface="仿宋" panose="02010609060101010101" charset="-122"/>
              </a:rPr>
              <a:t>    </a:t>
            </a:r>
            <a:r>
              <a:rPr lang="zh-CN" altLang="en-US" sz="2000">
                <a:latin typeface="仿宋" panose="02010609060101010101" charset="-122"/>
                <a:ea typeface="仿宋" panose="02010609060101010101" charset="-122"/>
                <a:cs typeface="仿宋" panose="02010609060101010101" charset="-122"/>
              </a:rPr>
              <a:t>其次，新闻标题要概括全文内容。标题应已经概括了全文的内容。如果新闻标题只有吸引力，而与全文的内容无关，那就是我们常说的标题党了。所以，在给新闻稿做标题时，最好把吸引力和概括全文内容这两个原则同时予以落实。这样，新闻才会更受人关注。</a:t>
            </a:r>
            <a:endParaRPr lang="zh-CN" altLang="en-US" sz="2000">
              <a:latin typeface="仿宋" panose="02010609060101010101" charset="-122"/>
              <a:ea typeface="仿宋" panose="02010609060101010101" charset="-122"/>
              <a:cs typeface="仿宋" panose="02010609060101010101" charset="-122"/>
            </a:endParaRPr>
          </a:p>
          <a:p>
            <a:r>
              <a:rPr lang="en-US" altLang="zh-CN" sz="2000">
                <a:latin typeface="仿宋" panose="02010609060101010101" charset="-122"/>
                <a:ea typeface="仿宋" panose="02010609060101010101" charset="-122"/>
                <a:cs typeface="仿宋" panose="02010609060101010101" charset="-122"/>
              </a:rPr>
              <a:t>    </a:t>
            </a:r>
            <a:endParaRPr lang="zh-CN" altLang="en-US" sz="2000">
              <a:latin typeface="仿宋" panose="02010609060101010101" charset="-122"/>
              <a:ea typeface="仿宋" panose="02010609060101010101" charset="-122"/>
              <a:cs typeface="仿宋" panose="02010609060101010101" charset="-122"/>
            </a:endParaRPr>
          </a:p>
        </p:txBody>
      </p:sp>
    </p:spTree>
    <p:custDataLst>
      <p:tags r:id="rId1"/>
    </p:custData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47955" y="454025"/>
            <a:ext cx="11476355" cy="4523105"/>
          </a:xfrm>
          <a:prstGeom prst="rect">
            <a:avLst/>
          </a:prstGeom>
          <a:noFill/>
          <a:ln w="9525">
            <a:noFill/>
          </a:ln>
        </p:spPr>
        <p:txBody>
          <a:bodyPr wrap="square">
            <a:spAutoFit/>
          </a:bodyPr>
          <a:lstStyle/>
          <a:p>
            <a:pPr indent="0"/>
            <a:r>
              <a:rPr lang="zh-CN" sz="2400" b="0">
                <a:solidFill>
                  <a:srgbClr val="0C0C0C"/>
                </a:solidFill>
                <a:ea typeface="宋体" pitchFamily="2" charset="-122"/>
              </a:rPr>
              <a:t>阅读下面的文字，完成</a:t>
            </a:r>
            <a:r>
              <a:rPr lang="en-US" sz="2400" b="0">
                <a:solidFill>
                  <a:srgbClr val="0C0C0C"/>
                </a:solidFill>
                <a:latin typeface="Times New Roman" panose="02020603050405020304" charset="0"/>
                <a:ea typeface="宋体" pitchFamily="2" charset="-122"/>
              </a:rPr>
              <a:t>21</a:t>
            </a:r>
            <a:r>
              <a:rPr lang="zh-CN" sz="2400" b="0">
                <a:solidFill>
                  <a:srgbClr val="0C0C0C"/>
                </a:solidFill>
                <a:ea typeface="宋体" pitchFamily="2" charset="-122"/>
              </a:rPr>
              <a:t>～</a:t>
            </a:r>
            <a:r>
              <a:rPr lang="en-US" sz="2400" b="0">
                <a:solidFill>
                  <a:srgbClr val="0C0C0C"/>
                </a:solidFill>
                <a:latin typeface="Times New Roman" panose="02020603050405020304" charset="0"/>
                <a:ea typeface="宋体" pitchFamily="2" charset="-122"/>
              </a:rPr>
              <a:t>22</a:t>
            </a:r>
            <a:r>
              <a:rPr lang="zh-CN" sz="2400" b="0">
                <a:solidFill>
                  <a:srgbClr val="0C0C0C"/>
                </a:solidFill>
                <a:ea typeface="宋体" pitchFamily="2" charset="-122"/>
              </a:rPr>
              <a:t>题。</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都说春暖花开，为何冰天雪地中也有植物开花？</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其实，植物开花、展叶、结实等，都反映其对生存环境的适应。植物只有在恰当的时节开花，才能获得更大的生存优势，从而达到繁衍自身、延续基因的目的。</a:t>
            </a:r>
            <a:r>
              <a:rPr lang="en-US" sz="2400" b="0" u="sng">
                <a:solidFill>
                  <a:srgbClr val="0C0C0C"/>
                </a:solidFill>
                <a:latin typeface="华文楷体" panose="02010600040101010101" charset="-122"/>
                <a:cs typeface="楷体_GB2312" charset="0"/>
              </a:rPr>
              <a:t>    </a:t>
            </a:r>
            <a:r>
              <a:rPr lang="en-US" sz="2400" b="0" u="sng">
                <a:solidFill>
                  <a:srgbClr val="0C0C0C"/>
                </a:solidFill>
                <a:latin typeface="华文楷体" panose="02010600040101010101" charset="-122"/>
              </a:rPr>
              <a:t>①    </a:t>
            </a:r>
            <a:r>
              <a:rPr lang="zh-CN" sz="2400" b="0">
                <a:solidFill>
                  <a:srgbClr val="0C0C0C"/>
                </a:solidFill>
                <a:ea typeface="华文楷体" panose="02010600040101010101" charset="-122"/>
              </a:rPr>
              <a:t>也遵循这条规律。通常来说，春、夏、秋三季温度较高，昆虫、鸟类等动物较多、较活跃，更容易帮助植物完成花粉传播</a:t>
            </a:r>
            <a:r>
              <a:rPr lang="zh-CN" sz="2400" b="1">
                <a:solidFill>
                  <a:srgbClr val="0C0C0C"/>
                </a:solidFill>
                <a:ea typeface="华文楷体" panose="02010600040101010101" charset="-122"/>
              </a:rPr>
              <a:t>。</a:t>
            </a:r>
            <a:r>
              <a:rPr lang="zh-CN" sz="2400" b="0">
                <a:solidFill>
                  <a:srgbClr val="0C0C0C"/>
                </a:solidFill>
                <a:ea typeface="华文楷体" panose="02010600040101010101" charset="-122"/>
              </a:rPr>
              <a:t>（</a:t>
            </a:r>
            <a:r>
              <a:rPr lang="en-US" sz="2400" b="0">
                <a:solidFill>
                  <a:srgbClr val="0C0C0C"/>
                </a:solidFill>
                <a:latin typeface="华文楷体" panose="02010600040101010101" charset="-122"/>
                <a:cs typeface="楷体_GB2312" charset="0"/>
              </a:rPr>
              <a:t>     </a:t>
            </a:r>
            <a:r>
              <a:rPr lang="zh-CN" sz="2400" b="0">
                <a:solidFill>
                  <a:srgbClr val="0C0C0C"/>
                </a:solidFill>
                <a:ea typeface="华文楷体" panose="02010600040101010101" charset="-122"/>
              </a:rPr>
              <a:t>）。冬天依然有蜂类、蛾类等传粉动物在活动，虽然它们的数量相对较少，但此时开花的植物也变少了。因此，腊梅等植物在冬季开花，就可以躲开激烈的传粉竞争，成功实现繁衍。</a:t>
            </a:r>
            <a:endParaRPr lang="zh-CN" sz="2400" b="0">
              <a:solidFill>
                <a:srgbClr val="0C0C0C"/>
              </a:solidFill>
              <a:ea typeface="华文楷体" panose="02010600040101010101" charset="-122"/>
            </a:endParaRPr>
          </a:p>
          <a:p>
            <a:pPr indent="0"/>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虽然冰天雪地中植物也可以开花，但是</a:t>
            </a:r>
            <a:r>
              <a:rPr lang="en-US" sz="2400" b="0" u="sng">
                <a:solidFill>
                  <a:srgbClr val="0C0C0C"/>
                </a:solidFill>
                <a:latin typeface="华文楷体" panose="02010600040101010101" charset="-122"/>
                <a:cs typeface="楷体_GB2312" charset="0"/>
              </a:rPr>
              <a:t>     </a:t>
            </a:r>
            <a:r>
              <a:rPr lang="en-US" sz="2400" b="0" u="sng">
                <a:solidFill>
                  <a:srgbClr val="0C0C0C"/>
                </a:solidFill>
                <a:latin typeface="华文楷体" panose="02010600040101010101" charset="-122"/>
              </a:rPr>
              <a:t>②     </a:t>
            </a:r>
            <a:r>
              <a:rPr lang="zh-CN" sz="2400" b="0">
                <a:solidFill>
                  <a:srgbClr val="0C0C0C"/>
                </a:solidFill>
                <a:ea typeface="华文楷体" panose="02010600040101010101" charset="-122"/>
              </a:rPr>
              <a:t>。因为在极端低温下，腊梅等植物也无法顺利开花。它们往往选择在初冬或者冬末气温略微回升时</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绽开笑颜</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。此外，由于叶片不如花朵耐寒，为了避免先生长的叶片受到低温伤害，腊梅等植物还进化出</a:t>
            </a:r>
            <a:r>
              <a:rPr lang="en-US" sz="2400" b="0" u="sng">
                <a:solidFill>
                  <a:srgbClr val="0C0C0C"/>
                </a:solidFill>
                <a:latin typeface="华文楷体" panose="02010600040101010101" charset="-122"/>
                <a:cs typeface="楷体_GB2312" charset="0"/>
              </a:rPr>
              <a:t>     </a:t>
            </a:r>
            <a:r>
              <a:rPr lang="en-US" sz="2400" b="0" u="sng">
                <a:solidFill>
                  <a:srgbClr val="0C0C0C"/>
                </a:solidFill>
                <a:latin typeface="华文楷体" panose="02010600040101010101" charset="-122"/>
              </a:rPr>
              <a:t>③     </a:t>
            </a:r>
            <a:r>
              <a:rPr lang="zh-CN" sz="2400" b="0">
                <a:solidFill>
                  <a:srgbClr val="0C0C0C"/>
                </a:solidFill>
                <a:ea typeface="华文楷体" panose="02010600040101010101" charset="-122"/>
              </a:rPr>
              <a:t>，所以寒冬里腊梅繁花满枝时，叶片依然稀少。</a:t>
            </a:r>
            <a:endParaRPr lang="zh-CN" altLang="en-US" sz="2400" b="0">
              <a:solidFill>
                <a:srgbClr val="0C0C0C"/>
              </a:solidFill>
              <a:ea typeface="华文楷体" panose="02010600040101010101" charset="-122"/>
            </a:endParaRPr>
          </a:p>
        </p:txBody>
      </p:sp>
    </p:spTree>
    <p:custDataLst>
      <p:tags r:id="rId1"/>
    </p:custData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40715" y="290195"/>
            <a:ext cx="10909935" cy="1938020"/>
          </a:xfrm>
          <a:prstGeom prst="rect">
            <a:avLst/>
          </a:prstGeom>
          <a:noFill/>
          <a:ln w="9525">
            <a:noFill/>
          </a:ln>
        </p:spPr>
        <p:txBody>
          <a:bodyPr wrap="square">
            <a:spAutoFit/>
          </a:bodyPr>
          <a:lstStyle/>
          <a:p>
            <a:pPr indent="0"/>
            <a:r>
              <a:rPr lang="en-US" sz="2400" b="0">
                <a:solidFill>
                  <a:srgbClr val="0C0C0C"/>
                </a:solidFill>
                <a:latin typeface="方正公文小标宋" panose="02000500000000000000" charset="-122"/>
                <a:ea typeface="方正公文小标宋" panose="02000500000000000000" charset="-122"/>
                <a:cs typeface="方正公文小标宋" panose="02000500000000000000" charset="-122"/>
              </a:rPr>
              <a:t>21</a:t>
            </a:r>
            <a:r>
              <a:rPr lang="zh-CN" sz="2400" b="0">
                <a:solidFill>
                  <a:srgbClr val="0C0C0C"/>
                </a:solidFill>
                <a:latin typeface="方正公文小标宋" panose="02000500000000000000" charset="-122"/>
                <a:ea typeface="方正公文小标宋" panose="02000500000000000000" charset="-122"/>
                <a:cs typeface="方正公文小标宋" panose="02000500000000000000" charset="-122"/>
              </a:rPr>
              <a:t>．下列填入文中括号内的语句，衔接最恰当的一项是（</a:t>
            </a:r>
            <a:r>
              <a:rPr lang="en-US" sz="2400" b="0">
                <a:solidFill>
                  <a:srgbClr val="0C0C0C"/>
                </a:solidFill>
                <a:latin typeface="方正公文小标宋" panose="02000500000000000000" charset="-122"/>
                <a:ea typeface="方正公文小标宋" panose="02000500000000000000" charset="-122"/>
                <a:cs typeface="方正公文小标宋" panose="02000500000000000000" charset="-122"/>
              </a:rPr>
              <a:t>3</a:t>
            </a:r>
            <a:r>
              <a:rPr lang="zh-CN" sz="2400" b="0">
                <a:solidFill>
                  <a:srgbClr val="0C0C0C"/>
                </a:solidFill>
                <a:latin typeface="方正公文小标宋" panose="02000500000000000000" charset="-122"/>
                <a:ea typeface="方正公文小标宋" panose="02000500000000000000" charset="-122"/>
                <a:cs typeface="方正公文小标宋" panose="02000500000000000000" charset="-122"/>
              </a:rPr>
              <a:t>分）</a:t>
            </a:r>
            <a:r>
              <a:rPr lang="en-US" altLang="zh-CN" sz="2400" b="0">
                <a:solidFill>
                  <a:srgbClr val="0C0C0C"/>
                </a:solidFill>
                <a:latin typeface="方正公文小标宋" panose="02000500000000000000" charset="-122"/>
                <a:ea typeface="方正公文小标宋" panose="02000500000000000000" charset="-122"/>
                <a:cs typeface="方正公文小标宋" panose="02000500000000000000" charset="-122"/>
              </a:rPr>
              <a:t>A</a:t>
            </a:r>
            <a:r>
              <a:rPr lang="en-US" sz="2400" b="0">
                <a:solidFill>
                  <a:srgbClr val="0C0C0C"/>
                </a:solidFill>
                <a:latin typeface="方正楷体简体" panose="02010601030101010101" charset="-122"/>
                <a:ea typeface="方正楷体简体" panose="02010601030101010101" charset="-122"/>
                <a:cs typeface="方正楷体简体" panose="02010601030101010101" charset="-122"/>
              </a:rPr>
              <a:t>A</a:t>
            </a:r>
            <a:r>
              <a:rPr lang="zh-CN" sz="2400" b="0">
                <a:solidFill>
                  <a:srgbClr val="0C0C0C"/>
                </a:solidFill>
                <a:latin typeface="方正楷体简体" panose="02010601030101010101" charset="-122"/>
                <a:ea typeface="方正楷体简体" panose="02010601030101010101" charset="-122"/>
                <a:cs typeface="方正楷体简体" panose="02010601030101010101" charset="-122"/>
              </a:rPr>
              <a:t>．但是因为开花的植物也很多，传粉竞争异常激烈</a:t>
            </a:r>
            <a:r>
              <a:rPr lang="en-US" sz="2400" b="0">
                <a:solidFill>
                  <a:srgbClr val="0C0C0C"/>
                </a:solidFill>
                <a:latin typeface="方正楷体简体" panose="02010601030101010101" charset="-122"/>
                <a:ea typeface="方正楷体简体" panose="02010601030101010101" charset="-122"/>
                <a:cs typeface="方正楷体简体" panose="02010601030101010101" charset="-122"/>
              </a:rPr>
              <a:t>B</a:t>
            </a:r>
            <a:r>
              <a:rPr lang="zh-CN" sz="2400" b="0">
                <a:solidFill>
                  <a:srgbClr val="0C0C0C"/>
                </a:solidFill>
                <a:latin typeface="方正楷体简体" panose="02010601030101010101" charset="-122"/>
                <a:ea typeface="方正楷体简体" panose="02010601030101010101" charset="-122"/>
                <a:cs typeface="方正楷体简体" panose="02010601030101010101" charset="-122"/>
              </a:rPr>
              <a:t>．但是传粉竞争异常激烈，因为开花的植物也很多</a:t>
            </a:r>
            <a:r>
              <a:rPr lang="en-US" sz="2400" b="0">
                <a:solidFill>
                  <a:srgbClr val="0C0C0C"/>
                </a:solidFill>
                <a:latin typeface="方正楷体简体" panose="02010601030101010101" charset="-122"/>
                <a:ea typeface="方正楷体简体" panose="02010601030101010101" charset="-122"/>
                <a:cs typeface="方正楷体简体" panose="02010601030101010101" charset="-122"/>
              </a:rPr>
              <a:t>C</a:t>
            </a:r>
            <a:r>
              <a:rPr lang="zh-CN" sz="2400" b="0">
                <a:solidFill>
                  <a:srgbClr val="0C0C0C"/>
                </a:solidFill>
                <a:latin typeface="方正楷体简体" panose="02010601030101010101" charset="-122"/>
                <a:ea typeface="方正楷体简体" panose="02010601030101010101" charset="-122"/>
                <a:cs typeface="方正楷体简体" panose="02010601030101010101" charset="-122"/>
              </a:rPr>
              <a:t>．但是因为传粉竞争异常激烈，开花的植物也很多</a:t>
            </a:r>
            <a:r>
              <a:rPr lang="en-US" sz="2400" b="0">
                <a:solidFill>
                  <a:srgbClr val="0C0C0C"/>
                </a:solidFill>
                <a:latin typeface="方正楷体简体" panose="02010601030101010101" charset="-122"/>
                <a:ea typeface="方正楷体简体" panose="02010601030101010101" charset="-122"/>
                <a:cs typeface="方正楷体简体" panose="02010601030101010101" charset="-122"/>
              </a:rPr>
              <a:t>D</a:t>
            </a:r>
            <a:r>
              <a:rPr lang="zh-CN" sz="2400" b="0">
                <a:solidFill>
                  <a:srgbClr val="0C0C0C"/>
                </a:solidFill>
                <a:latin typeface="方正楷体简体" panose="02010601030101010101" charset="-122"/>
                <a:ea typeface="方正楷体简体" panose="02010601030101010101" charset="-122"/>
                <a:cs typeface="方正楷体简体" panose="02010601030101010101" charset="-122"/>
              </a:rPr>
              <a:t>．但是开花的植物很多，引发异常激烈的传粉竞争
</a:t>
            </a:r>
            <a:endParaRPr lang="zh-CN" altLang="en-US" sz="2400" b="0">
              <a:solidFill>
                <a:srgbClr val="0C0C0C"/>
              </a:solidFill>
              <a:latin typeface="方正楷体简体" panose="02010601030101010101" charset="-122"/>
              <a:ea typeface="方正楷体简体" panose="02010601030101010101" charset="-122"/>
              <a:cs typeface="方正楷体简体" panose="02010601030101010101" charset="-122"/>
            </a:endParaRPr>
          </a:p>
        </p:txBody>
      </p:sp>
      <p:sp>
        <p:nvSpPr>
          <p:cNvPr id="2" name="文本框 1"/>
          <p:cNvSpPr txBox="1"/>
          <p:nvPr/>
        </p:nvSpPr>
        <p:spPr>
          <a:xfrm>
            <a:off x="426085" y="2823845"/>
            <a:ext cx="11124565" cy="1568450"/>
          </a:xfrm>
          <a:prstGeom prst="rect">
            <a:avLst/>
          </a:prstGeom>
          <a:solidFill>
            <a:schemeClr val="accent4">
              <a:lumMod val="20000"/>
              <a:lumOff val="80000"/>
            </a:schemeClr>
          </a:solidFill>
        </p:spPr>
        <p:txBody>
          <a:bodyPr wrap="square" rtlCol="0" anchor="t">
            <a:spAutoFit/>
          </a:bodyPr>
          <a:lstStyle/>
          <a:p>
            <a:pPr indent="0"/>
            <a:r>
              <a:rPr lang="en-US" altLang="zh-CN" sz="2400">
                <a:solidFill>
                  <a:srgbClr val="0C0C0C"/>
                </a:solidFill>
                <a:latin typeface="仿宋" panose="02010609060101010101" charset="-122"/>
                <a:ea typeface="仿宋" panose="02010609060101010101" charset="-122"/>
                <a:cs typeface="仿宋" panose="02010609060101010101" charset="-122"/>
                <a:sym typeface="+mn-ea"/>
              </a:rPr>
              <a:t>    </a:t>
            </a:r>
            <a:r>
              <a:rPr lang="zh-CN" sz="2400">
                <a:solidFill>
                  <a:srgbClr val="0C0C0C"/>
                </a:solidFill>
                <a:latin typeface="仿宋" panose="02010609060101010101" charset="-122"/>
                <a:ea typeface="仿宋" panose="02010609060101010101" charset="-122"/>
                <a:cs typeface="仿宋" panose="02010609060101010101" charset="-122"/>
                <a:sym typeface="+mn-ea"/>
              </a:rPr>
              <a:t>通常来说，春、夏、秋三季温度较高，昆虫、鸟类等动物较多、较活跃，更容易帮助植物完成花粉传播</a:t>
            </a:r>
            <a:r>
              <a:rPr lang="zh-CN" sz="2400" b="1">
                <a:solidFill>
                  <a:srgbClr val="0C0C0C"/>
                </a:solidFill>
                <a:latin typeface="仿宋" panose="02010609060101010101" charset="-122"/>
                <a:ea typeface="仿宋" panose="02010609060101010101" charset="-122"/>
                <a:cs typeface="仿宋" panose="02010609060101010101" charset="-122"/>
                <a:sym typeface="+mn-ea"/>
              </a:rPr>
              <a:t>。</a:t>
            </a:r>
            <a:r>
              <a:rPr lang="zh-CN" sz="2400">
                <a:solidFill>
                  <a:srgbClr val="0C0C0C"/>
                </a:solidFill>
                <a:latin typeface="仿宋" panose="02010609060101010101" charset="-122"/>
                <a:ea typeface="仿宋" panose="02010609060101010101" charset="-122"/>
                <a:cs typeface="仿宋" panose="02010609060101010101" charset="-122"/>
                <a:sym typeface="+mn-ea"/>
              </a:rPr>
              <a:t>（</a:t>
            </a:r>
            <a:r>
              <a:rPr lang="en-US" sz="2400">
                <a:solidFill>
                  <a:srgbClr val="0C0C0C"/>
                </a:solidFill>
                <a:latin typeface="仿宋" panose="02010609060101010101" charset="-122"/>
                <a:ea typeface="仿宋" panose="02010609060101010101" charset="-122"/>
                <a:cs typeface="仿宋" panose="02010609060101010101" charset="-122"/>
                <a:sym typeface="+mn-ea"/>
              </a:rPr>
              <a:t>     </a:t>
            </a:r>
            <a:r>
              <a:rPr lang="zh-CN" sz="2400">
                <a:solidFill>
                  <a:srgbClr val="0C0C0C"/>
                </a:solidFill>
                <a:latin typeface="仿宋" panose="02010609060101010101" charset="-122"/>
                <a:ea typeface="仿宋" panose="02010609060101010101" charset="-122"/>
                <a:cs typeface="仿宋" panose="02010609060101010101" charset="-122"/>
                <a:sym typeface="+mn-ea"/>
              </a:rPr>
              <a:t>）。冬天依然有蜂类、蛾类等传粉动物在活动，虽然它们的数量相对较少，但此时开花的植物也变少了。因此，腊梅等植物在冬季开花，就可以躲开激烈的传粉竞争，成功实现繁衍。</a:t>
            </a:r>
            <a:endParaRPr lang="zh-CN" altLang="en-US" sz="2400">
              <a:solidFill>
                <a:srgbClr val="0C0C0C"/>
              </a:solidFill>
              <a:latin typeface="仿宋" panose="02010609060101010101" charset="-122"/>
              <a:ea typeface="仿宋" panose="02010609060101010101" charset="-122"/>
              <a:cs typeface="仿宋" panose="02010609060101010101" charset="-122"/>
              <a:sym typeface="+mn-ea"/>
            </a:endParaRPr>
          </a:p>
        </p:txBody>
      </p:sp>
    </p:spTree>
    <p:custDataLst>
      <p:tags r:id="rId1"/>
    </p:custData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721995" y="796290"/>
            <a:ext cx="10730865" cy="829945"/>
          </a:xfrm>
          <a:prstGeom prst="rect">
            <a:avLst/>
          </a:prstGeom>
          <a:noFill/>
          <a:ln w="9525">
            <a:noFill/>
          </a:ln>
        </p:spPr>
        <p:txBody>
          <a:bodyPr wrap="square">
            <a:spAutoFit/>
          </a:bodyPr>
          <a:lstStyle/>
          <a:p>
            <a:pPr indent="0">
              <a:buNone/>
            </a:pPr>
            <a:r>
              <a:rPr lang="en-US" sz="2400" b="0">
                <a:solidFill>
                  <a:srgbClr val="0C0C0C"/>
                </a:solidFill>
                <a:latin typeface="方正公文小标宋" panose="02000500000000000000" charset="-122"/>
                <a:ea typeface="方正公文小标宋" panose="02000500000000000000" charset="-122"/>
                <a:cs typeface="方正公文小标宋" panose="02000500000000000000" charset="-122"/>
              </a:rPr>
              <a:t>22</a:t>
            </a:r>
            <a:r>
              <a:rPr lang="zh-CN" sz="2400" b="0">
                <a:solidFill>
                  <a:srgbClr val="0C0C0C"/>
                </a:solidFill>
                <a:latin typeface="方正公文小标宋" panose="02000500000000000000" charset="-122"/>
                <a:ea typeface="方正公文小标宋" panose="02000500000000000000" charset="-122"/>
                <a:cs typeface="方正公文小标宋" panose="02000500000000000000" charset="-122"/>
              </a:rPr>
              <a:t>．请在文中横线处补写恰当的语句，使整段文字语意完整连贯，内容贴切，逻辑严密。每处不超过</a:t>
            </a:r>
            <a:r>
              <a:rPr lang="en-US" sz="2400" b="0">
                <a:solidFill>
                  <a:srgbClr val="0C0C0C"/>
                </a:solidFill>
                <a:latin typeface="方正公文小标宋" panose="02000500000000000000" charset="-122"/>
                <a:ea typeface="方正公文小标宋" panose="02000500000000000000" charset="-122"/>
                <a:cs typeface="方正公文小标宋" panose="02000500000000000000" charset="-122"/>
              </a:rPr>
              <a:t>10</a:t>
            </a:r>
            <a:r>
              <a:rPr lang="zh-CN" sz="2400" b="0">
                <a:solidFill>
                  <a:srgbClr val="0C0C0C"/>
                </a:solidFill>
                <a:latin typeface="方正公文小标宋" panose="02000500000000000000" charset="-122"/>
                <a:ea typeface="方正公文小标宋" panose="02000500000000000000" charset="-122"/>
                <a:cs typeface="方正公文小标宋" panose="02000500000000000000" charset="-122"/>
              </a:rPr>
              <a:t>个字。（</a:t>
            </a:r>
            <a:r>
              <a:rPr lang="en-US" sz="2400" b="0">
                <a:solidFill>
                  <a:srgbClr val="0C0C0C"/>
                </a:solidFill>
                <a:latin typeface="方正公文小标宋" panose="02000500000000000000" charset="-122"/>
                <a:ea typeface="方正公文小标宋" panose="02000500000000000000" charset="-122"/>
                <a:cs typeface="方正公文小标宋" panose="02000500000000000000" charset="-122"/>
              </a:rPr>
              <a:t>6</a:t>
            </a:r>
            <a:r>
              <a:rPr lang="zh-CN" sz="2400" b="0">
                <a:solidFill>
                  <a:srgbClr val="0C0C0C"/>
                </a:solidFill>
                <a:latin typeface="方正公文小标宋" panose="02000500000000000000" charset="-122"/>
                <a:ea typeface="方正公文小标宋" panose="02000500000000000000" charset="-122"/>
                <a:cs typeface="方正公文小标宋" panose="02000500000000000000" charset="-122"/>
              </a:rPr>
              <a:t>分）</a:t>
            </a:r>
            <a:endParaRPr lang="zh-CN" altLang="en-US" sz="2400" b="0">
              <a:solidFill>
                <a:srgbClr val="0C0C0C"/>
              </a:solidFill>
              <a:latin typeface="方正公文小标宋" panose="02000500000000000000" charset="-122"/>
              <a:ea typeface="方正公文小标宋" panose="02000500000000000000" charset="-122"/>
              <a:cs typeface="方正公文小标宋" panose="02000500000000000000" charset="-122"/>
            </a:endParaRPr>
          </a:p>
        </p:txBody>
      </p:sp>
      <p:sp>
        <p:nvSpPr>
          <p:cNvPr id="4" name="文本框 3"/>
          <p:cNvSpPr txBox="1"/>
          <p:nvPr/>
        </p:nvSpPr>
        <p:spPr>
          <a:xfrm>
            <a:off x="826770" y="2434590"/>
            <a:ext cx="10841355" cy="1814830"/>
          </a:xfrm>
          <a:prstGeom prst="rect">
            <a:avLst/>
          </a:prstGeom>
          <a:noFill/>
          <a:ln w="9525">
            <a:noFill/>
          </a:ln>
        </p:spPr>
        <p:txBody>
          <a:bodyPr wrap="square">
            <a:spAutoFit/>
          </a:bodyPr>
          <a:lstStyle/>
          <a:p>
            <a:pPr marL="200025" indent="-200025"/>
            <a:r>
              <a:rPr lang="zh-CN" sz="2800">
                <a:solidFill>
                  <a:srgbClr val="0C0C0C"/>
                </a:solidFill>
                <a:latin typeface="华康隶书体W7" panose="03000709000000000000" charset="-122"/>
                <a:ea typeface="华康隶书体W7" panose="03000709000000000000" charset="-122"/>
                <a:cs typeface="华康隶书体W7" panose="03000709000000000000" charset="-122"/>
              </a:rPr>
              <a:t>参考答案：</a:t>
            </a:r>
            <a:endParaRPr lang="zh-CN" sz="280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800">
                <a:solidFill>
                  <a:srgbClr val="0C0C0C"/>
                </a:solidFill>
                <a:latin typeface="华康隶书体W7" panose="03000709000000000000" charset="-122"/>
                <a:ea typeface="华康隶书体W7" panose="03000709000000000000" charset="-122"/>
                <a:cs typeface="华康隶书体W7" panose="03000709000000000000" charset="-122"/>
              </a:rPr>
              <a:t>①冬天开花的植物  </a:t>
            </a:r>
            <a:endParaRPr lang="zh-CN" sz="280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800">
                <a:solidFill>
                  <a:srgbClr val="0C0C0C"/>
                </a:solidFill>
                <a:latin typeface="华康隶书体W7" panose="03000709000000000000" charset="-122"/>
                <a:ea typeface="华康隶书体W7" panose="03000709000000000000" charset="-122"/>
                <a:cs typeface="华康隶书体W7" panose="03000709000000000000" charset="-122"/>
              </a:rPr>
              <a:t>②气温并非越低越好</a:t>
            </a:r>
            <a:r>
              <a:rPr lang="en-US" sz="2800">
                <a:solidFill>
                  <a:srgbClr val="0C0C0C"/>
                </a:solidFill>
                <a:latin typeface="华康隶书体W7" panose="03000709000000000000" charset="-122"/>
                <a:ea typeface="华康隶书体W7" panose="03000709000000000000" charset="-122"/>
                <a:cs typeface="华康隶书体W7" panose="03000709000000000000" charset="-122"/>
              </a:rPr>
              <a:t> </a:t>
            </a:r>
            <a:endParaRPr lang="en-US" sz="2800">
              <a:solidFill>
                <a:srgbClr val="0C0C0C"/>
              </a:solidFill>
              <a:latin typeface="华康隶书体W7" panose="03000709000000000000" charset="-122"/>
              <a:ea typeface="华康隶书体W7" panose="03000709000000000000" charset="-122"/>
              <a:cs typeface="华康隶书体W7" panose="03000709000000000000" charset="-122"/>
            </a:endParaRPr>
          </a:p>
          <a:p>
            <a:pPr marL="200025" indent="-200025"/>
            <a:r>
              <a:rPr lang="zh-CN" sz="2800">
                <a:solidFill>
                  <a:srgbClr val="0C0C0C"/>
                </a:solidFill>
                <a:latin typeface="华康隶书体W7" panose="03000709000000000000" charset="-122"/>
                <a:ea typeface="华康隶书体W7" panose="03000709000000000000" charset="-122"/>
                <a:cs typeface="华康隶书体W7" panose="03000709000000000000" charset="-122"/>
              </a:rPr>
              <a:t>③先开花后展叶的能力</a:t>
            </a:r>
            <a:endParaRPr lang="zh-CN" altLang="en-US" sz="2800">
              <a:solidFill>
                <a:srgbClr val="0C0C0C"/>
              </a:solidFill>
              <a:latin typeface="华康隶书体W7" panose="03000709000000000000" charset="-122"/>
              <a:ea typeface="华康隶书体W7" panose="03000709000000000000" charset="-122"/>
              <a:cs typeface="华康隶书体W7" panose="03000709000000000000" charset="-122"/>
            </a:endParaRPr>
          </a:p>
        </p:txBody>
      </p:sp>
    </p:spTree>
    <p:custDataLst>
      <p:tags r:id="rId1"/>
    </p:custData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65760" y="824230"/>
            <a:ext cx="11419205" cy="4815840"/>
          </a:xfrm>
          <a:prstGeom prst="rect">
            <a:avLst/>
          </a:prstGeom>
          <a:noFill/>
          <a:ln w="9525">
            <a:noFill/>
          </a:ln>
        </p:spPr>
        <p:txBody>
          <a:bodyPr wrap="square">
            <a:spAutoFit/>
          </a:bodyPr>
          <a:lstStyle/>
          <a:p>
            <a:pPr indent="0">
              <a:lnSpc>
                <a:spcPct val="160000"/>
              </a:lnSpc>
            </a:pPr>
            <a:r>
              <a:rPr lang="zh-CN" sz="2400" b="0">
                <a:solidFill>
                  <a:srgbClr val="0C0C0C"/>
                </a:solidFill>
                <a:ea typeface="黑体" panose="02010609060101010101" charset="-122"/>
              </a:rPr>
              <a:t>四、写作（</a:t>
            </a:r>
            <a:r>
              <a:rPr lang="en-US" sz="2400" b="0">
                <a:solidFill>
                  <a:srgbClr val="0C0C0C"/>
                </a:solidFill>
                <a:latin typeface="Times New Roman" panose="02020603050405020304" charset="0"/>
                <a:ea typeface="黑体" panose="02010609060101010101" charset="-122"/>
              </a:rPr>
              <a:t>60 </a:t>
            </a:r>
            <a:r>
              <a:rPr lang="zh-CN" sz="2400" b="0">
                <a:solidFill>
                  <a:srgbClr val="0C0C0C"/>
                </a:solidFill>
                <a:ea typeface="黑体" panose="02010609060101010101" charset="-122"/>
              </a:rPr>
              <a:t>分）</a:t>
            </a:r>
            <a:r>
              <a:rPr lang="en-US" sz="2400" b="0">
                <a:solidFill>
                  <a:srgbClr val="0C0C0C"/>
                </a:solidFill>
                <a:latin typeface="Times New Roman" panose="02020603050405020304" charset="0"/>
                <a:ea typeface="宋体" pitchFamily="2" charset="-122"/>
              </a:rPr>
              <a:t>23</a:t>
            </a:r>
            <a:r>
              <a:rPr lang="zh-CN" sz="2400" b="0">
                <a:solidFill>
                  <a:srgbClr val="0C0C0C"/>
                </a:solidFill>
                <a:ea typeface="宋体" pitchFamily="2" charset="-122"/>
              </a:rPr>
              <a:t>．阅读下面的材料，根据要求写作。（</a:t>
            </a:r>
            <a:r>
              <a:rPr lang="en-US" sz="2400" b="0">
                <a:solidFill>
                  <a:srgbClr val="0C0C0C"/>
                </a:solidFill>
                <a:latin typeface="Times New Roman" panose="02020603050405020304" charset="0"/>
                <a:ea typeface="宋体" pitchFamily="2" charset="-122"/>
              </a:rPr>
              <a:t>60</a:t>
            </a:r>
            <a:r>
              <a:rPr lang="zh-CN" sz="2400" b="0">
                <a:solidFill>
                  <a:srgbClr val="0C0C0C"/>
                </a:solidFill>
                <a:ea typeface="宋体" pitchFamily="2" charset="-122"/>
              </a:rPr>
              <a:t>分）
</a:t>
            </a:r>
            <a:endParaRPr lang="zh-CN" sz="2400" b="0">
              <a:solidFill>
                <a:srgbClr val="0C0C0C"/>
              </a:solidFill>
              <a:ea typeface="华文楷体" panose="02010600040101010101" charset="-122"/>
            </a:endParaRPr>
          </a:p>
          <a:p>
            <a:pPr indent="0">
              <a:lnSpc>
                <a:spcPct val="160000"/>
              </a:lnSpc>
            </a:pPr>
            <a:r>
              <a:rPr lang="en-US" altLang="zh-CN" sz="2400" b="0">
                <a:solidFill>
                  <a:srgbClr val="0C0C0C"/>
                </a:solidFill>
                <a:ea typeface="华文楷体" panose="02010600040101010101" charset="-122"/>
              </a:rPr>
              <a:t>        </a:t>
            </a:r>
            <a:r>
              <a:rPr lang="zh-CN" sz="2400" b="0">
                <a:solidFill>
                  <a:srgbClr val="0C0C0C"/>
                </a:solidFill>
                <a:ea typeface="华文楷体" panose="02010600040101010101" charset="-122"/>
              </a:rPr>
              <a:t>清代思想家王夫之有句名言</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天下有定理而无定法。</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定理</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，可理解为不变的原理、规律；</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定法</a:t>
            </a:r>
            <a:r>
              <a:rPr lang="en-US" sz="2400" b="0">
                <a:solidFill>
                  <a:srgbClr val="0C0C0C"/>
                </a:solidFill>
                <a:latin typeface="华文楷体" panose="02010600040101010101" charset="-122"/>
              </a:rPr>
              <a:t>”</a:t>
            </a:r>
            <a:r>
              <a:rPr lang="zh-CN" sz="2400" b="0">
                <a:solidFill>
                  <a:srgbClr val="0C0C0C"/>
                </a:solidFill>
                <a:ea typeface="华文楷体" panose="02010600040101010101" charset="-122"/>
              </a:rPr>
              <a:t>，可理解为不变的方法、策略。今天，这句名言仍然值得人们深思。</a:t>
            </a:r>
            <a:endParaRPr lang="zh-CN" sz="2400" b="0">
              <a:solidFill>
                <a:srgbClr val="0C0C0C"/>
              </a:solidFill>
              <a:ea typeface="宋体" pitchFamily="2" charset="-122"/>
            </a:endParaRPr>
          </a:p>
          <a:p>
            <a:pPr indent="0">
              <a:lnSpc>
                <a:spcPct val="160000"/>
              </a:lnSpc>
            </a:pPr>
            <a:r>
              <a:rPr lang="en-US" altLang="zh-CN" sz="2400" b="0">
                <a:solidFill>
                  <a:srgbClr val="0C0C0C"/>
                </a:solidFill>
                <a:ea typeface="宋体" pitchFamily="2" charset="-122"/>
              </a:rPr>
              <a:t>       </a:t>
            </a:r>
            <a:r>
              <a:rPr lang="zh-CN" sz="2400" b="0">
                <a:solidFill>
                  <a:srgbClr val="0C0C0C"/>
                </a:solidFill>
                <a:ea typeface="宋体" pitchFamily="2" charset="-122"/>
              </a:rPr>
              <a:t>请结合材料写一篇文章，体现你的感悟与思考。</a:t>
            </a:r>
            <a:endParaRPr lang="zh-CN" sz="2400" b="0">
              <a:solidFill>
                <a:srgbClr val="0C0C0C"/>
              </a:solidFill>
              <a:latin typeface="Times New Roman" panose="02020603050405020304" charset="0"/>
              <a:ea typeface="宋体" pitchFamily="2" charset="-122"/>
            </a:endParaRPr>
          </a:p>
          <a:p>
            <a:pPr indent="0">
              <a:lnSpc>
                <a:spcPct val="160000"/>
              </a:lnSpc>
            </a:pPr>
            <a:r>
              <a:rPr lang="en-US" altLang="zh-CN" sz="2400" b="0">
                <a:solidFill>
                  <a:srgbClr val="0C0C0C"/>
                </a:solidFill>
                <a:latin typeface="Times New Roman" panose="02020603050405020304" charset="0"/>
                <a:ea typeface="宋体" pitchFamily="2" charset="-122"/>
              </a:rPr>
              <a:t>       </a:t>
            </a:r>
            <a:r>
              <a:rPr lang="zh-CN" sz="2400" b="0">
                <a:solidFill>
                  <a:srgbClr val="0C0C0C"/>
                </a:solidFill>
                <a:latin typeface="Times New Roman" panose="02020603050405020304" charset="0"/>
                <a:ea typeface="宋体" pitchFamily="2" charset="-122"/>
              </a:rPr>
              <a:t>要求：选准角度，确定立意，明确文体，自拟标题；不要套作，不得抄袭；不得泄露个人信息；不少于</a:t>
            </a:r>
            <a:r>
              <a:rPr lang="en-US" sz="2400" b="0">
                <a:solidFill>
                  <a:srgbClr val="0C0C0C"/>
                </a:solidFill>
                <a:latin typeface="Times New Roman" panose="02020603050405020304" charset="0"/>
                <a:ea typeface="宋体" pitchFamily="2" charset="-122"/>
              </a:rPr>
              <a:t>800</a:t>
            </a:r>
            <a:r>
              <a:rPr lang="zh-CN" sz="2400" b="0">
                <a:solidFill>
                  <a:srgbClr val="0C0C0C"/>
                </a:solidFill>
                <a:ea typeface="宋体" pitchFamily="2" charset="-122"/>
              </a:rPr>
              <a:t>字。</a:t>
            </a:r>
            <a:endParaRPr lang="zh-CN" altLang="en-US" sz="2400" b="0">
              <a:solidFill>
                <a:srgbClr val="0C0C0C"/>
              </a:solidFill>
              <a:ea typeface="宋体" pitchFamily="2" charset="-122"/>
            </a:endParaRPr>
          </a:p>
        </p:txBody>
      </p:sp>
    </p:spTree>
    <p:custDataLst>
      <p:tags r:id="rId1"/>
    </p:custData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7320" y="548005"/>
            <a:ext cx="11896725" cy="5262245"/>
          </a:xfrm>
          <a:prstGeom prst="rect">
            <a:avLst/>
          </a:prstGeom>
          <a:noFill/>
        </p:spPr>
        <p:txBody>
          <a:bodyPr wrap="square" rtlCol="0" anchor="t">
            <a:spAutoFit/>
          </a:bodyPr>
          <a:lstStyle/>
          <a:p>
            <a:r>
              <a:rPr lang="zh-CN" altLang="en-US" sz="2400">
                <a:latin typeface="方正公文小标宋" panose="02000500000000000000" charset="-122"/>
                <a:ea typeface="方正公文小标宋" panose="02000500000000000000" charset="-122"/>
                <a:cs typeface="方正公文小标宋" panose="02000500000000000000" charset="-122"/>
              </a:rPr>
              <a:t>审题</a:t>
            </a:r>
            <a:endParaRPr lang="en-US" altLang="zh-CN"/>
          </a:p>
          <a:p>
            <a:r>
              <a:rPr lang="en-US" altLang="zh-CN" sz="2400">
                <a:latin typeface="方正楷体简体" panose="02010601030101010101" charset="-122"/>
                <a:ea typeface="方正楷体简体" panose="02010601030101010101" charset="-122"/>
                <a:cs typeface="方正楷体简体" panose="02010601030101010101" charset="-122"/>
              </a:rPr>
              <a:t>      </a:t>
            </a:r>
            <a:endParaRPr lang="en-US" altLang="zh-CN"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“清代思想家王夫之有句名言……”——这句话有理据。按高中历史中国古代史的知识，学生基本知道王夫之是朴素唯物主义思想者，和顾炎武、李贽、黄宗羲“出现在同一页面上”。</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天下有定理而无定法。”——这就是说，定理类似于颠扑不破的真理或一些客观规律，即便有外界左右，但客观规律也是轻易难以改变的，至少于青少年而言，个人之力不可能达到。“而”表示转折或并列，无定法，意思是一个新的名词“定法”是不存在的。</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“定理”，可理解为不变的原理、规律；——这个不存在理解障碍，因为数理化定理天天用。</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“定法”，可理解为不变的方法、策略。——这个存在理解障碍，因为学生大多会自由替换成“法则”“法规”“教条”“常规”等。</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endParaRPr lang="zh-CN" altLang="en-US" sz="2400">
              <a:latin typeface="方正楷体简体" panose="02010601030101010101" charset="-122"/>
              <a:ea typeface="方正楷体简体" panose="02010601030101010101" charset="-122"/>
              <a:cs typeface="方正楷体简体" panose="02010601030101010101" charset="-122"/>
            </a:endParaRPr>
          </a:p>
        </p:txBody>
      </p:sp>
    </p:spTree>
    <p:custDataLst>
      <p:tags r:id="rId1"/>
    </p:custData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52425" y="4143375"/>
            <a:ext cx="11010900" cy="2306955"/>
          </a:xfrm>
          <a:prstGeom prst="rect">
            <a:avLst/>
          </a:prstGeom>
          <a:noFill/>
        </p:spPr>
        <p:txBody>
          <a:bodyPr wrap="square" rtlCol="0" anchor="t">
            <a:spAutoFit/>
          </a:bodyPr>
          <a:lstStyle/>
          <a:p>
            <a:r>
              <a:rPr lang="zh-CN" altLang="en-US" sz="2400">
                <a:latin typeface="方正公文小标宋" panose="02000500000000000000" charset="-122"/>
                <a:ea typeface="方正公文小标宋" panose="02000500000000000000" charset="-122"/>
              </a:rPr>
              <a:t>参考立意</a:t>
            </a:r>
            <a:endParaRPr lang="zh-CN" altLang="en-US" sz="2400">
              <a:latin typeface="方正公文小标宋" panose="02000500000000000000" charset="-122"/>
              <a:ea typeface="方正公文小标宋" panose="02000500000000000000" charset="-122"/>
            </a:endParaRPr>
          </a:p>
          <a:p>
            <a:r>
              <a:rPr lang="en-US" altLang="zh-CN" sz="2400">
                <a:latin typeface="仿宋" panose="02010609060101010101" charset="-122"/>
                <a:ea typeface="仿宋" panose="02010609060101010101" charset="-122"/>
              </a:rPr>
              <a:t>    </a:t>
            </a:r>
            <a:r>
              <a:rPr lang="zh-CN" altLang="en-US" sz="2400">
                <a:latin typeface="仿宋" panose="02010609060101010101" charset="-122"/>
                <a:ea typeface="仿宋" panose="02010609060101010101" charset="-122"/>
              </a:rPr>
              <a:t>1.当代青年要实现人生梦想，既要遵循社会发展的客观规律，又要解放思想，运用不同方法，走符合自身个性特点的有效的路径来实现人生梦想；</a:t>
            </a:r>
            <a:endParaRPr lang="zh-CN" altLang="en-US" sz="2400">
              <a:latin typeface="仿宋" panose="02010609060101010101" charset="-122"/>
              <a:ea typeface="仿宋" panose="02010609060101010101" charset="-122"/>
            </a:endParaRPr>
          </a:p>
          <a:p>
            <a:r>
              <a:rPr lang="en-US" altLang="zh-CN" sz="2400">
                <a:latin typeface="仿宋" panose="02010609060101010101" charset="-122"/>
                <a:ea typeface="仿宋" panose="02010609060101010101" charset="-122"/>
              </a:rPr>
              <a:t>    </a:t>
            </a:r>
            <a:r>
              <a:rPr lang="zh-CN" altLang="en-US" sz="2400">
                <a:latin typeface="仿宋" panose="02010609060101010101" charset="-122"/>
                <a:ea typeface="仿宋" panose="02010609060101010101" charset="-122"/>
              </a:rPr>
              <a:t>2.为人做事，企业事业发展都要遵纪守法，但是完成事业的方法可以千姿百态，多种多样，这样才可能有效实现企事业发展的目标。</a:t>
            </a:r>
            <a:endParaRPr lang="zh-CN" altLang="en-US" sz="2400">
              <a:latin typeface="仿宋" panose="02010609060101010101" charset="-122"/>
              <a:ea typeface="仿宋" panose="02010609060101010101" charset="-122"/>
            </a:endParaRPr>
          </a:p>
          <a:p>
            <a:r>
              <a:rPr lang="en-US" altLang="zh-CN" sz="2400">
                <a:latin typeface="仿宋" panose="02010609060101010101" charset="-122"/>
                <a:ea typeface="仿宋" panose="02010609060101010101" charset="-122"/>
              </a:rPr>
              <a:t>    </a:t>
            </a:r>
            <a:r>
              <a:rPr lang="zh-CN" altLang="en-US" sz="2400">
                <a:latin typeface="仿宋" panose="02010609060101010101" charset="-122"/>
                <a:ea typeface="仿宋" panose="02010609060101010101" charset="-122"/>
              </a:rPr>
              <a:t>3. 遵循历史发展规律，采用多种策略达成发展目标。</a:t>
            </a:r>
            <a:endParaRPr lang="zh-CN" altLang="en-US" sz="2400">
              <a:latin typeface="仿宋" panose="02010609060101010101" charset="-122"/>
              <a:ea typeface="仿宋" panose="02010609060101010101" charset="-122"/>
            </a:endParaRPr>
          </a:p>
        </p:txBody>
      </p:sp>
      <p:sp>
        <p:nvSpPr>
          <p:cNvPr id="5" name="文本框 4"/>
          <p:cNvSpPr txBox="1"/>
          <p:nvPr/>
        </p:nvSpPr>
        <p:spPr>
          <a:xfrm>
            <a:off x="190500" y="125730"/>
            <a:ext cx="11876405" cy="3784600"/>
          </a:xfrm>
          <a:prstGeom prst="rect">
            <a:avLst/>
          </a:prstGeom>
          <a:noFill/>
        </p:spPr>
        <p:txBody>
          <a:bodyPr wrap="square" rtlCol="0" anchor="t">
            <a:spAutoFit/>
          </a:bodyPr>
          <a:lstStyle/>
          <a:p>
            <a:r>
              <a:rPr lang="en-US" altLang="zh-CN" sz="2400">
                <a:latin typeface="方正楷体简体" panose="02010601030101010101" charset="-122"/>
                <a:ea typeface="方正楷体简体" panose="02010601030101010101" charset="-122"/>
                <a:cs typeface="方正楷体简体" panose="02010601030101010101" charset="-122"/>
                <a:sym typeface="+mn-ea"/>
              </a:rPr>
              <a:t>       </a:t>
            </a:r>
            <a:r>
              <a:rPr lang="zh-CN" altLang="en-US" sz="2400">
                <a:latin typeface="方正楷体简体" panose="02010601030101010101" charset="-122"/>
                <a:ea typeface="方正楷体简体" panose="02010601030101010101" charset="-122"/>
                <a:cs typeface="方正楷体简体" panose="02010601030101010101" charset="-122"/>
                <a:sym typeface="+mn-ea"/>
              </a:rPr>
              <a:t>今天，这句名言仍然值得人们深思。——“今天”是考生写作的当下情境，是立足中微观的。或者命题人隐隐地提示你：今天，我为什么要命这道题，你为什么要写这篇文章。这句名言是上文的复现或复述。“值得人们深思”指的是王夫之的话有很多价值，至少文本价值和哲思价值是有的，但是见之于写作实践层面，还有讲好自己故事的价值。</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sym typeface="+mn-ea"/>
              </a:rPr>
              <a:t>       </a:t>
            </a:r>
            <a:r>
              <a:rPr lang="zh-CN" altLang="en-US" sz="2400">
                <a:latin typeface="方正楷体简体" panose="02010601030101010101" charset="-122"/>
                <a:ea typeface="方正楷体简体" panose="02010601030101010101" charset="-122"/>
                <a:cs typeface="方正楷体简体" panose="02010601030101010101" charset="-122"/>
                <a:sym typeface="+mn-ea"/>
              </a:rPr>
              <a:t>咬文嚼字一点，什么叫“仍然”，什么叫“依旧”。仍然衔接了材料和写作、他的认知和你的启示、过往的泛泛的经验和你的实际体验的什么。“仍然”不是不变，而是三个蒸馏，一是字面意思不变，二是情境变了字面意思可以阐释多重，三是自我变了虽不能至心向往之。</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sym typeface="+mn-ea"/>
              </a:rPr>
              <a:t>       </a:t>
            </a:r>
            <a:r>
              <a:rPr lang="zh-CN" altLang="en-US" sz="2400">
                <a:latin typeface="方正楷体简体" panose="02010601030101010101" charset="-122"/>
                <a:ea typeface="方正楷体简体" panose="02010601030101010101" charset="-122"/>
                <a:cs typeface="方正楷体简体" panose="02010601030101010101" charset="-122"/>
                <a:sym typeface="+mn-ea"/>
              </a:rPr>
              <a:t>再咬文嚼字一点，反刍一下，“引起了人们的深思”的“引起”。引起是写作动力的“事理引动”，“仍然”呢？古今联动吗？</a:t>
            </a:r>
            <a:endParaRPr lang="zh-CN" altLang="en-US" sz="2400">
              <a:latin typeface="方正楷体简体" panose="02010601030101010101" charset="-122"/>
              <a:ea typeface="方正楷体简体" panose="02010601030101010101" charset="-122"/>
              <a:cs typeface="方正楷体简体" panose="02010601030101010101" charset="-122"/>
              <a:sym typeface="+mn-ea"/>
            </a:endParaRPr>
          </a:p>
        </p:txBody>
      </p:sp>
    </p:spTree>
    <p:custDataLst>
      <p:tags r:id="rId1"/>
    </p:custData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97815" y="118745"/>
            <a:ext cx="11674475" cy="6739255"/>
          </a:xfrm>
          <a:prstGeom prst="rect">
            <a:avLst/>
          </a:prstGeom>
          <a:noFill/>
        </p:spPr>
        <p:txBody>
          <a:bodyPr wrap="square" rtlCol="0" anchor="t">
            <a:spAutoFit/>
          </a:bodyPr>
          <a:lstStyle/>
          <a:p>
            <a:pPr algn="ctr"/>
            <a:r>
              <a:rPr lang="zh-CN" altLang="en-US" sz="2400"/>
              <a:t>千江有水千江月，万法不拘万事成</a:t>
            </a:r>
            <a:endParaRPr lang="zh-CN" altLang="en-US" sz="2400"/>
          </a:p>
          <a:p>
            <a:pPr algn="ctr"/>
            <a:r>
              <a:rPr lang="zh-CN" altLang="en-US" sz="2400">
                <a:latin typeface="仿宋" panose="02010609060101010101" charset="-122"/>
                <a:ea typeface="仿宋" panose="02010609060101010101" charset="-122"/>
              </a:rPr>
              <a:t>龚志民</a:t>
            </a:r>
            <a:endParaRPr lang="zh-CN" altLang="en-US" sz="2400">
              <a:latin typeface="仿宋" panose="02010609060101010101" charset="-122"/>
              <a:ea typeface="仿宋" panose="02010609060101010101" charset="-122"/>
            </a:endParaRPr>
          </a:p>
          <a:p>
            <a:pPr indent="457200" fontAlgn="auto"/>
            <a:endParaRPr lang="zh-CN" altLang="en-US" sz="2400">
              <a:latin typeface="方正楷体简体" panose="02010601030101010101" charset="-122"/>
              <a:ea typeface="方正楷体简体" panose="02010601030101010101" charset="-122"/>
              <a:cs typeface="方正楷体简体" panose="02010601030101010101" charset="-122"/>
            </a:endParaRPr>
          </a:p>
          <a:p>
            <a:pPr indent="457200" fontAlgn="auto"/>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军队要寻求胜之理，于是有了《孙子兵法》；社会要实现美好愿景，于是有了寻找“幸福感”之路；体育要不断追求刷新极限，于是就有了追求“更快,更高,更强”的种种途径。胜利、幸福、更高等，都是“理”、是方向、是原则，不是具体的解决方案和行动路径。有了“理”，还得有解决的“法”，才能成事。</a:t>
            </a:r>
            <a:endParaRPr lang="zh-CN" altLang="en-US" sz="2400">
              <a:latin typeface="方正楷体简体" panose="02010601030101010101" charset="-122"/>
              <a:ea typeface="方正楷体简体" panose="02010601030101010101" charset="-122"/>
              <a:cs typeface="方正楷体简体" panose="02010601030101010101" charset="-122"/>
            </a:endParaRPr>
          </a:p>
          <a:p>
            <a:pPr indent="457200" fontAlgn="auto"/>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千江有水千江月，万法不拘万事成。月不变，溪千条；月入水，形各异。拘于“死理”而刻舟求剑，则会失去实事求是的明眸；不遵循“定理”而自行其是，法易成为不切实际的瞎指挥。不同时代、不同国家、不同环境的执行者，针对同一目标，有千差万别的方法手段。</a:t>
            </a:r>
            <a:endParaRPr lang="zh-CN" altLang="en-US" sz="2400">
              <a:latin typeface="方正楷体简体" panose="02010601030101010101" charset="-122"/>
              <a:ea typeface="方正楷体简体" panose="02010601030101010101" charset="-122"/>
              <a:cs typeface="方正楷体简体" panose="02010601030101010101" charset="-122"/>
            </a:endParaRPr>
          </a:p>
          <a:p>
            <a:pPr indent="457200" fontAlgn="auto"/>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虽变化万端，而理为一贯。“幸福感”的内涵和实现方法，在陶渊明、范进的人生中，一隐一进，有着不同的解释和实现方法。《孙子兵法》中“置之死地而后生”的用兵之理，被马稷守街亭时，把王炸打成了烂牌；而在《上甘岭》中，志愿军把“置之死地而后生”之“理”变成了王炸般的经典战例。法必须随势而变，正确与否有待实践检验。任何先入之见、人为预设的美好，在瞬息万变的形势面前，都很容易如鸡蛋般碎裂。</a:t>
            </a:r>
            <a:endParaRPr lang="zh-CN" altLang="en-US" sz="2400">
              <a:latin typeface="方正楷体简体" panose="02010601030101010101" charset="-122"/>
              <a:ea typeface="方正楷体简体" panose="02010601030101010101" charset="-122"/>
              <a:cs typeface="方正楷体简体" panose="02010601030101010101" charset="-122"/>
            </a:endParaRPr>
          </a:p>
          <a:p>
            <a:pPr indent="457200" fontAlgn="auto"/>
            <a:endParaRPr lang="zh-CN" altLang="en-US" sz="2400">
              <a:latin typeface="方正楷体简体" panose="02010601030101010101" charset="-122"/>
              <a:ea typeface="方正楷体简体" panose="02010601030101010101" charset="-122"/>
              <a:cs typeface="方正楷体简体" panose="02010601030101010101" charset="-122"/>
            </a:endParaRPr>
          </a:p>
        </p:txBody>
      </p:sp>
    </p:spTree>
    <p:custDataLst>
      <p:tags r:id="rId1"/>
    </p:custDataLst>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0685" y="335915"/>
            <a:ext cx="11304270" cy="6000750"/>
          </a:xfrm>
          <a:prstGeom prst="rect">
            <a:avLst/>
          </a:prstGeom>
          <a:noFill/>
        </p:spPr>
        <p:txBody>
          <a:bodyPr wrap="square" rtlCol="0" anchor="t">
            <a:spAutoFit/>
          </a:bodyPr>
          <a:lstStyle/>
          <a:p>
            <a:pPr indent="457200" fontAlgn="auto"/>
            <a:r>
              <a:rPr lang="zh-CN" altLang="en-US" sz="2400">
                <a:latin typeface="方正楷体简体" panose="02010601030101010101" charset="-122"/>
                <a:ea typeface="方正楷体简体" panose="02010601030101010101" charset="-122"/>
                <a:cs typeface="方正楷体简体" panose="02010601030101010101" charset="-122"/>
                <a:sym typeface="+mn-ea"/>
              </a:rPr>
              <a:t>“理”的真伪，在于检验；法的高下，决定效果，“法”的效果阐释“理”的高下。马克思主义当然是真理，但社会主义在前苏联降下了旗帜，让社会主义之“理”降至冰点；中国式社会主义现代化的成功，又让世界看到了东方的红色曙光。马列主义经典中没有现成的“农村包围城市”的武装革命成功之“法”，毛泽东同志开辟了这一独特的中国革命道路，理存而法变，中国革命为之焕然一新。只有定理，没有不变的法。邓小平用社会主义市场经济让中国解放了生产力，日益富裕；而中国的道路方向之“理”，中国共产党的领导、红色初心，从来没有变过，变的是解决现实问题的方法，不变的是目标、道路方向。</a:t>
            </a:r>
            <a:endParaRPr lang="zh-CN" altLang="en-US" sz="2400">
              <a:latin typeface="方正楷体简体" panose="02010601030101010101" charset="-122"/>
              <a:ea typeface="方正楷体简体" panose="02010601030101010101" charset="-122"/>
              <a:cs typeface="方正楷体简体" panose="02010601030101010101" charset="-122"/>
            </a:endParaRPr>
          </a:p>
          <a:p>
            <a:pPr indent="457200" fontAlgn="auto"/>
            <a:r>
              <a:rPr lang="zh-CN" altLang="en-US" sz="2400">
                <a:latin typeface="方正楷体简体" panose="02010601030101010101" charset="-122"/>
                <a:ea typeface="方正楷体简体" panose="02010601030101010101" charset="-122"/>
                <a:cs typeface="方正楷体简体" panose="02010601030101010101" charset="-122"/>
                <a:sym typeface="+mn-ea"/>
              </a:rPr>
              <a:t>习近平总书记语重心长地说“守江山,守的是人民的心”“人民就是江山”。强调的是“得民心”的治国之理。武侯祠有副对联：“能攻心则反侧自消，自古知兵非好战；不审势即宽严皆误，后来治蜀要深思。”说的也是这个道理：选择战与不战，选择严治与宽治，是法；得民心才是不变的“理”。理歪了，法不能救；法无效，理也难以服人。</a:t>
            </a:r>
            <a:endParaRPr lang="zh-CN" altLang="en-US" sz="2400">
              <a:latin typeface="方正楷体简体" panose="02010601030101010101" charset="-122"/>
              <a:ea typeface="方正楷体简体" panose="02010601030101010101" charset="-122"/>
              <a:cs typeface="方正楷体简体" panose="02010601030101010101" charset="-122"/>
            </a:endParaRPr>
          </a:p>
          <a:p>
            <a:pPr indent="457200" fontAlgn="auto"/>
            <a:r>
              <a:rPr lang="zh-CN" altLang="en-US" sz="2400">
                <a:latin typeface="方正楷体简体" panose="02010601030101010101" charset="-122"/>
                <a:ea typeface="方正楷体简体" panose="02010601030101010101" charset="-122"/>
                <a:cs typeface="方正楷体简体" panose="02010601030101010101" charset="-122"/>
                <a:sym typeface="+mn-ea"/>
              </a:rPr>
              <a:t>当下，发展大方向已定，“理”是定理；我们苦苦寻觅的，是实现民族伟大复兴目标的“法”。我们应不拘成法、勇于创新，把梦想植于国家发展复兴之“理”，把眼光投向一心谋发展领先的创新之“法”，实现百年中国梦。</a:t>
            </a:r>
            <a:endParaRPr lang="zh-CN" altLang="en-US" sz="2400">
              <a:latin typeface="方正楷体简体" panose="02010601030101010101" charset="-122"/>
              <a:ea typeface="方正楷体简体" panose="02010601030101010101" charset="-122"/>
              <a:cs typeface="方正楷体简体" panose="02010601030101010101" charset="-122"/>
              <a:sym typeface="+mn-ea"/>
            </a:endParaRPr>
          </a:p>
        </p:txBody>
      </p:sp>
    </p:spTree>
    <p:custDataLst>
      <p:tags r:id="rId1"/>
    </p:custData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86410" y="927735"/>
            <a:ext cx="11219815" cy="4892675"/>
          </a:xfrm>
          <a:prstGeom prst="rect">
            <a:avLst/>
          </a:prstGeom>
          <a:noFill/>
        </p:spPr>
        <p:txBody>
          <a:bodyPr wrap="square" rtlCol="0" anchor="t">
            <a:spAutoFit/>
          </a:bodyPr>
          <a:lstStyle/>
          <a:p>
            <a:r>
              <a:rPr lang="zh-CN" altLang="en-US" sz="2400">
                <a:latin typeface="方正公文小标宋" panose="02000500000000000000" charset="-122"/>
                <a:ea typeface="方正公文小标宋" panose="02000500000000000000" charset="-122"/>
                <a:cs typeface="方正楷体简体" panose="02010601030101010101" charset="-122"/>
              </a:rPr>
              <a:t>点评：</a:t>
            </a:r>
            <a:endParaRPr lang="en-US" altLang="zh-CN" sz="2400">
              <a:latin typeface="方正公文小标宋" panose="02000500000000000000" charset="-122"/>
              <a:ea typeface="方正公文小标宋" panose="02000500000000000000" charset="-122"/>
              <a:cs typeface="方正楷体简体" panose="02010601030101010101" charset="-122"/>
            </a:endParaRPr>
          </a:p>
          <a:p>
            <a:r>
              <a:rPr lang="en-US" altLang="zh-CN" sz="2000">
                <a:latin typeface="方正楷体简体" panose="02010601030101010101" charset="-122"/>
                <a:ea typeface="方正楷体简体" panose="02010601030101010101" charset="-122"/>
                <a:cs typeface="方正楷体简体" panose="02010601030101010101" charset="-122"/>
              </a:rPr>
              <a:t> </a:t>
            </a:r>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题目“万法不拘万事成”，不仅仅富有诗意文采，而且高度概括了这道作文题的写作内涵，可谓立意精准，语言表达精炼。</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开头一段的写作，不拘于应试作文“先引用命题材料”的写法，而以兵法运用和体育竞技追求发论，然后明确提出了中心论点“有了理，还得有解决的法，才能成事”，不事雕琢，自然天成。</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中间三个主体段落，分别用“千江有水千江月，万法不拘万事成”“虽变化万端，而理为一贯”“理的真伪，在于检验；法的高下，决定效果，法的效果阐释理的高下”三个中心句，各自领起各自的议论分析内容，层层递进；而每一段中的例证分析既典型，又具有个性，均紧紧扣住论点进行有效说理。</a:t>
            </a:r>
            <a:endParaRPr lang="zh-CN" altLang="en-US" sz="2400">
              <a:latin typeface="方正楷体简体" panose="02010601030101010101" charset="-122"/>
              <a:ea typeface="方正楷体简体" panose="02010601030101010101" charset="-122"/>
              <a:cs typeface="方正楷体简体" panose="02010601030101010101" charset="-122"/>
            </a:endParaRPr>
          </a:p>
          <a:p>
            <a:r>
              <a:rPr lang="en-US" altLang="zh-CN" sz="2400">
                <a:latin typeface="方正楷体简体" panose="02010601030101010101" charset="-122"/>
                <a:ea typeface="方正楷体简体" panose="02010601030101010101" charset="-122"/>
                <a:cs typeface="方正楷体简体" panose="02010601030101010101" charset="-122"/>
              </a:rPr>
              <a:t>      </a:t>
            </a:r>
            <a:r>
              <a:rPr lang="zh-CN" altLang="en-US" sz="2400">
                <a:latin typeface="方正楷体简体" panose="02010601030101010101" charset="-122"/>
                <a:ea typeface="方正楷体简体" panose="02010601030101010101" charset="-122"/>
                <a:cs typeface="方正楷体简体" panose="02010601030101010101" charset="-122"/>
              </a:rPr>
              <a:t>最后两段，联系现实议论，突出“民心”和“民族的伟大复兴”之不变的“定理”，唯需一心谋划发展领先的创新之“法”。这就写出了这篇作文的现实价值，主旨得以升华。（点评人：陈继英）</a:t>
            </a:r>
            <a:endParaRPr lang="zh-CN" altLang="en-US" sz="2400">
              <a:latin typeface="方正楷体简体" panose="02010601030101010101" charset="-122"/>
              <a:ea typeface="方正楷体简体" panose="02010601030101010101" charset="-122"/>
              <a:cs typeface="方正楷体简体" panose="02010601030101010101" charset="-122"/>
            </a:endParaRPr>
          </a:p>
        </p:txBody>
      </p:sp>
      <p:pic>
        <p:nvPicPr>
          <p:cNvPr id="5" name="New picture"/>
          <p:cNvPicPr/>
          <p:nvPr/>
        </p:nvPicPr>
        <p:blipFill>
          <a:blip r:embed="rId1"/>
          <a:stretch>
            <a:fillRect/>
          </a:stretch>
        </p:blipFill>
        <p:spPr>
          <a:xfrm>
            <a:off x="11430000" y="11480800"/>
            <a:ext cx="317500" cy="228600"/>
          </a:xfrm>
          <a:prstGeom prst="cube">
            <a:avLst/>
          </a:prstGeom>
        </p:spPr>
      </p:pic>
    </p:spTree>
    <p:custDataLst>
      <p:tags r:id="rId2"/>
    </p:custDataLst>
  </p:cSld>
  <p:clrMapOvr>
    <a:masterClrMapping/>
  </p:clrMapOvr>
  <p:transition/>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y*7"/>
  <p:tag name="KSO_WM_UNIT_INDEX" val="7"/>
  <p:tag name="KSO_WM_UNIT_LAYERLEVEL" val="1"/>
  <p:tag name="KSO_WM_UNIT_TYPE" val="y"/>
</p:tagLst>
</file>

<file path=ppt/tags/tag6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y*1"/>
  <p:tag name="KSO_WM_UNIT_INDEX" val="1"/>
  <p:tag name="KSO_WM_UNIT_LAYERLEVEL" val="1"/>
  <p:tag name="KSO_WM_UNIT_TYPE" val="y"/>
</p:tagLst>
</file>

<file path=ppt/tags/tag6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y*2"/>
  <p:tag name="KSO_WM_UNIT_INDEX" val="2"/>
  <p:tag name="KSO_WM_UNIT_LAYERLEVEL" val="1"/>
  <p:tag name="KSO_WM_UNIT_TYPE" val="y"/>
</p:tagLst>
</file>

<file path=ppt/tags/tag6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y*3"/>
  <p:tag name="KSO_WM_UNIT_INDEX" val="3"/>
  <p:tag name="KSO_WM_UNIT_LAYERLEVEL" val="1"/>
  <p:tag name="KSO_WM_UNIT_TYPE" val="y"/>
</p:tagLst>
</file>

<file path=ppt/tags/tag6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y*4"/>
  <p:tag name="KSO_WM_UNIT_INDEX" val="4"/>
  <p:tag name="KSO_WM_UNIT_LAYERLEVEL" val="1"/>
  <p:tag name="KSO_WM_UNIT_TYPE" val="y"/>
</p:tagLst>
</file>

<file path=ppt/tags/tag6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y*5"/>
  <p:tag name="KSO_WM_UNIT_INDEX" val="5"/>
  <p:tag name="KSO_WM_UNIT_LAYERLEVEL" val="1"/>
  <p:tag name="KSO_WM_UNIT_TYPE" val="y"/>
</p:tagLst>
</file>

<file path=ppt/tags/tag6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y*6"/>
  <p:tag name="KSO_WM_UNIT_INDEX" val="6"/>
  <p:tag name="KSO_WM_UNIT_LAYERLEVEL" val="1"/>
  <p:tag name="KSO_WM_UNIT_TYPE" val="y"/>
</p:tagLst>
</file>

<file path=ppt/tags/tag7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8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8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8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8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9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9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9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9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0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0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10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10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10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10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0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0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0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1.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32.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33.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34.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35.xml><?xml version="1.0" encoding="utf-8"?>
<p:tagLst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3*i*1"/>
  <p:tag name="KSO_WM_UNIT_INDEX" val="1"/>
  <p:tag name="KSO_WM_UNIT_LAYERLEVEL" val="1"/>
  <p:tag name="KSO_WM_UNIT_SUBTYPE" val="h"/>
  <p:tag name="KSO_WM_UNIT_TYPE" val="i"/>
</p:tagLst>
</file>

<file path=ppt/tags/tag136.xml><?xml version="1.0" encoding="utf-8"?>
<p:tagLst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37.xml><?xml version="1.0" encoding="utf-8"?>
<p:tagLst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38.xml><?xml version="1.0" encoding="utf-8"?>
<p:tagLst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39.xml><?xml version="1.0" encoding="utf-8"?>
<p:tagLst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40.xml><?xml version="1.0" encoding="utf-8"?>
<p:tagLst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41.xml><?xml version="1.0" encoding="utf-8"?>
<p:tagLst xmlns:p="http://schemas.openxmlformats.org/presentationml/2006/main">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4*i*1"/>
  <p:tag name="KSO_WM_UNIT_INDEX" val="1"/>
  <p:tag name="KSO_WM_UNIT_LAYERLEVEL" val="1"/>
  <p:tag name="KSO_WM_UNIT_SUBTYPE" val="h"/>
  <p:tag name="KSO_WM_UNIT_TYPE" val="i"/>
</p:tagLst>
</file>

<file path=ppt/tags/tag142.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43.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44.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45.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46.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47.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48.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49.xml><?xml version="1.0" encoding="utf-8"?>
<p:tagLst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50.xml><?xml version="1.0" encoding="utf-8"?>
<p:tagLst xmlns:p="http://schemas.openxmlformats.org/presentationml/2006/main">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5*i*1"/>
  <p:tag name="KSO_WM_UNIT_INDEX" val="1"/>
  <p:tag name="KSO_WM_UNIT_LAYERLEVEL" val="1"/>
  <p:tag name="KSO_WM_UNIT_SUBTYPE" val="h"/>
  <p:tag name="KSO_WM_UNIT_TYPE" val="i"/>
</p:tagLst>
</file>

<file path=ppt/tags/tag151.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2.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3.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4.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5.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6.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7.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8.xml><?xml version="1.0" encoding="utf-8"?>
<p:tagLst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59.xml><?xml version="1.0" encoding="utf-8"?>
<p:tagLst xmlns:p="http://schemas.openxmlformats.org/presentationml/2006/main">
  <p:tag name="KSO_WM_BEAUTIFY_FLAG" val="#wm#"/>
  <p:tag name="KSO_WM_SLIDE_BACKGROUND_TYPE" val="bottomTop"/>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6*i*1"/>
  <p:tag name="KSO_WM_UNIT_INDEX" val="1"/>
  <p:tag name="KSO_WM_UNIT_LAYERLEVEL" val="1"/>
  <p:tag name="KSO_WM_UNIT_SUBTYPE" val="h"/>
  <p:tag name="KSO_WM_UNIT_TYPE" val="i"/>
</p:tagLst>
</file>

<file path=ppt/tags/tag160.xml><?xml version="1.0" encoding="utf-8"?>
<p:tagLst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61.xml><?xml version="1.0" encoding="utf-8"?>
<p:tagLst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62.xml><?xml version="1.0" encoding="utf-8"?>
<p:tagLst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63.xml><?xml version="1.0" encoding="utf-8"?>
<p:tagLst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64.xml><?xml version="1.0" encoding="utf-8"?>
<p:tagLst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65.xml><?xml version="1.0" encoding="utf-8"?>
<p:tagLst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66.xml><?xml version="1.0" encoding="utf-8"?>
<p:tagLst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67.xml><?xml version="1.0" encoding="utf-8"?>
<p:tagLst xmlns:p="http://schemas.openxmlformats.org/presentationml/2006/main">
  <p:tag name="KSO_WM_BEAUTIFY_FLAG" val="#wm#"/>
  <p:tag name="KSO_WM_SLIDE_BACKGROUND_TYPE" val="navigation"/>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7*i*1"/>
  <p:tag name="KSO_WM_UNIT_INDEX" val="1"/>
  <p:tag name="KSO_WM_UNIT_LAYERLEVEL" val="1"/>
  <p:tag name="KSO_WM_UNIT_SUBTYPE" val="h"/>
  <p:tag name="KSO_WM_UNIT_TYPE" val="i"/>
</p:tagLst>
</file>

<file path=ppt/tags/tag168.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69.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70.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71.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72.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73.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74.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75.xml><?xml version="1.0" encoding="utf-8"?>
<p:tagLst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76.xml><?xml version="1.0" encoding="utf-8"?>
<p:tagLst xmlns:p="http://schemas.openxmlformats.org/presentationml/2006/main">
  <p:tag name="KSO_WM_BEAUTIFY_FLAG" val="#wm#"/>
  <p:tag name="KSO_WM_SLIDE_BACKGROUND_TYPE" val="bel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8*i*1"/>
  <p:tag name="KSO_WM_UNIT_INDEX" val="1"/>
  <p:tag name="KSO_WM_UNIT_LAYERLEVEL" val="1"/>
  <p:tag name="KSO_WM_UNIT_SUBTYPE" val="h"/>
  <p:tag name="KSO_WM_UNIT_TYPE" val="i"/>
</p:tagLst>
</file>

<file path=ppt/tags/tag177.xml><?xml version="1.0" encoding="utf-8"?>
<p:tagLst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78.xml><?xml version="1.0" encoding="utf-8"?>
<p:tagLst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79.xml><?xml version="1.0" encoding="utf-8"?>
<p:tagLst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80.xml><?xml version="1.0" encoding="utf-8"?>
<p:tagLst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81.xml><?xml version="1.0" encoding="utf-8"?>
<p:tagLst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82.xml><?xml version="1.0" encoding="utf-8"?>
<p:tagLst xmlns:p="http://schemas.openxmlformats.org/presentationml/2006/main">
  <p:tag name="KSO_WM_BEAUTIFY_FLAG" val="#wm#"/>
  <p:tag name="KSO_WM_TAG_VERSION" val="1.0"/>
  <p:tag name="KSO_WM_TEMPLATE_CATEGORY" val="custom"/>
  <p:tag name="KSO_WM_TEMPLATE_INDEX" val="20206916"/>
  <p:tag name="KSO_WM_UNIT_COMPATIBLE" val="0"/>
  <p:tag name="KSO_WM_UNIT_DIAGRAM_ISNUMVISUAL" val="0"/>
  <p:tag name="KSO_WM_UNIT_DIAGRAM_ISREFERUNIT" val="0"/>
  <p:tag name="KSO_WM_UNIT_HIGHLIGHT" val="0"/>
  <p:tag name="KSO_WM_UNIT_ID" val="_0**"/>
  <p:tag name="KSO_WM_UNIT_LAYERLEVEL" val="1"/>
</p:tagLst>
</file>

<file path=ppt/tags/tag183.xml><?xml version="1.0" encoding="utf-8"?>
<p:tagLst xmlns:p="http://schemas.openxmlformats.org/presentationml/2006/main">
  <p:tag name="KSO_WM_BEAUTIFY_FLAG" val="#wm#"/>
  <p:tag name="KSO_WM_TAG_VERSION" val="1.0"/>
  <p:tag name="KSO_WM_TEMPLATE_CATEGORY" val="custom"/>
  <p:tag name="KSO_WM_TEMPLATE_INDEX" val="20206916"/>
  <p:tag name="KSO_WM_UNIT_COMPATIBLE" val="0"/>
  <p:tag name="KSO_WM_UNIT_DIAGRAM_ISNUMVISUAL" val="0"/>
  <p:tag name="KSO_WM_UNIT_DIAGRAM_ISREFERUNIT" val="0"/>
  <p:tag name="KSO_WM_UNIT_HIGHLIGHT" val="0"/>
  <p:tag name="KSO_WM_UNIT_ID" val="_0**"/>
  <p:tag name="KSO_WM_UNIT_LAYERLEVEL" val="1"/>
</p:tagLst>
</file>

<file path=ppt/tags/tag18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7.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6916"/>
  <p:tag name="KSO_WM_TEMPLATE_MASTER_THUMB_INDEX" val="12"/>
  <p:tag name="KSO_WM_TEMPLATE_MASTER_TYPE" val="1"/>
  <p:tag name="KSO_WM_TEMPLATE_SUBCATEGORY" val="0"/>
  <p:tag name="KSO_WM_TEMPLATE_THUMBS_INDEX" val="1、4、7、8、10、11、12、13、15"/>
</p:tagLst>
</file>

<file path=ppt/tags/tag188.xml><?xml version="1.0" encoding="utf-8"?>
<p:tagLst xmlns:p="http://schemas.openxmlformats.org/presentationml/2006/main">
  <p:tag name="KSO_WM_ASSEMBLE_CHIP_INDEX" val="a637fc3e58384d899de7935bb8b73c11"/>
  <p:tag name="KSO_WM_BEAUTIFY_FLAG" val="#wm#"/>
  <p:tag name="KSO_WM_CHIP_FILLAREA_FILL_RULE" val="{&quot;fill_align&quot;:&quot;cm&quot;,&quot;fill_mode&quot;:&quot;adaptive&quot;,&quot;sacle_strategy&quot;:&quot;smart&quot;}"/>
  <p:tag name="KSO_WM_CHIP_GROUPID" val="5ebd08f10ac41c4a0a525426"/>
  <p:tag name="KSO_WM_CHIP_XID" val="5ebd08f10ac41c4a0a525427"/>
  <p:tag name="KSO_WM_TAG_VERSION" val="1.0"/>
  <p:tag name="KSO_WM_TEMPLATE_ASSEMBLE_GROUPID" val="5f701f2a0ff15d9a40eb6d88"/>
  <p:tag name="KSO_WM_TEMPLATE_ASSEMBLE_XID" val="5f701f2a0ff15d9a40eb6d88"/>
  <p:tag name="KSO_WM_TEMPLATE_CATEGORY" val="custom"/>
  <p:tag name="KSO_WM_TEMPLATE_INDEX" val="20211617"/>
  <p:tag name="KSO_WM_UNIT_BLOCK" val="0"/>
  <p:tag name="KSO_WM_UNIT_COMPATIBLE" val="0"/>
  <p:tag name="KSO_WM_UNIT_DEC_AREA_ID" val="38319ded498042aaae091b0277c8b9dc"/>
  <p:tag name="KSO_WM_UNIT_DEFAULT_FONT" val="44;67;4"/>
  <p:tag name="KSO_WM_UNIT_DIAGRAM_ISNUMVISUAL" val="0"/>
  <p:tag name="KSO_WM_UNIT_DIAGRAM_ISREFERUNIT" val="0"/>
  <p:tag name="KSO_WM_UNIT_HIGHLIGHT" val="0"/>
  <p:tag name="KSO_WM_UNIT_ID" val="custom20211617_1*a*1"/>
  <p:tag name="KSO_WM_UNIT_INDEX" val="1"/>
  <p:tag name="KSO_WM_UNIT_ISCONTENTSTITLE" val="0"/>
  <p:tag name="KSO_WM_UNIT_ISNUMDGMTITLE" val="0"/>
  <p:tag name="KSO_WM_UNIT_LAYERLEVEL" val="1"/>
  <p:tag name="KSO_WM_UNIT_NOCLEAR" val="0"/>
  <p:tag name="KSO_WM_UNIT_PRESET_TEXT" val="国学经典 儒家典范"/>
  <p:tag name="KSO_WM_UNIT_TEXT_FILL_FORE_SCHEMECOLOR_INDEX" val="13"/>
  <p:tag name="KSO_WM_UNIT_TEXT_FILL_FORE_SCHEMECOLOR_INDEX_BRIGHTNESS" val="0.15"/>
  <p:tag name="KSO_WM_UNIT_TEXT_FILL_TYPE" val="1"/>
  <p:tag name="KSO_WM_UNIT_TYPE" val="a"/>
  <p:tag name="KSO_WM_UNIT_VALUE" val="24"/>
</p:tagLst>
</file>

<file path=ppt/tags/tag189.xml><?xml version="1.0" encoding="utf-8"?>
<p:tagLst xmlns:p="http://schemas.openxmlformats.org/presentationml/2006/main">
  <p:tag name="KSO_WM_ASSEMBLE_CHIP_INDEX" val="770ebb60f52248b089ea54088fcd7ebd"/>
  <p:tag name="KSO_WM_BEAUTIFY_FLAG" val="#wm#"/>
  <p:tag name="KSO_WM_CHIP_FILLAREA_FILL_RULE" val="{&quot;fill_align&quot;:&quot;cm&quot;,&quot;fill_mode&quot;:&quot;adaptive&quot;,&quot;sacle_strategy&quot;:&quot;smart&quot;}"/>
  <p:tag name="KSO_WM_CHIP_GROUPID" val="5f2a28776a8109a98fd91e06"/>
  <p:tag name="KSO_WM_CHIP_XID" val="5f2a28776a8109a98fd91e07"/>
  <p:tag name="KSO_WM_TAG_VERSION" val="1.0"/>
  <p:tag name="KSO_WM_TEMPLATE_ASSEMBLE_GROUPID" val="5f701f2a0ff15d9a40eb6d6e"/>
  <p:tag name="KSO_WM_TEMPLATE_ASSEMBLE_XID" val="5f701f2a0ff15d9a40eb6d6e"/>
  <p:tag name="KSO_WM_TEMPLATE_CATEGORY" val="custom"/>
  <p:tag name="KSO_WM_TEMPLATE_INDEX" val="20211617"/>
  <p:tag name="KSO_WM_UNIT_BLOCK" val="0"/>
  <p:tag name="KSO_WM_UNIT_COMPATIBLE" val="0"/>
  <p:tag name="KSO_WM_UNIT_DEC_AREA_ID" val="5a1d2f0d6e0a47de9146c5ae05228bd0"/>
  <p:tag name="KSO_WM_UNIT_DEFAULT_FONT" val="24;58;4"/>
  <p:tag name="KSO_WM_UNIT_DIAGRAM_ISNUMVISUAL" val="0"/>
  <p:tag name="KSO_WM_UNIT_DIAGRAM_ISREFERUNIT" val="0"/>
  <p:tag name="KSO_WM_UNIT_HIGHLIGHT" val="0"/>
  <p:tag name="KSO_WM_UNIT_ID" val="custom20211617_1*a*1"/>
  <p:tag name="KSO_WM_UNIT_INDEX" val="1"/>
  <p:tag name="KSO_WM_UNIT_ISCONTENTSTITLE" val="0"/>
  <p:tag name="KSO_WM_UNIT_ISNUMDGMTITLE" val="0"/>
  <p:tag name="KSO_WM_UNIT_LAYERLEVEL" val="1"/>
  <p:tag name="KSO_WM_UNIT_NOCLEAR" val="0"/>
  <p:tag name="KSO_WM_UNIT_PRESET_TEXT" val="单击编辑章节内容"/>
  <p:tag name="KSO_WM_UNIT_TEXT_FILL_FORE_SCHEMECOLOR_INDEX" val="13"/>
  <p:tag name="KSO_WM_UNIT_TEXT_FILL_FORE_SCHEMECOLOR_INDEX_BRIGHTNESS" val="0.15"/>
  <p:tag name="KSO_WM_UNIT_TEXT_FILL_TYPE" val="1"/>
  <p:tag name="KSO_WM_UNIT_TYPE" val="a"/>
  <p:tag name="KSO_WM_UNIT_VALUE" val="12"/>
</p:tagLst>
</file>

<file path=ppt/tags/tag190.xml><?xml version="1.0" encoding="utf-8"?>
<p:tagLst xmlns:p="http://schemas.openxmlformats.org/presentationml/2006/main">
  <p:tag name="KSO_WM_ASSEMBLE_CHIP_INDEX" val="770ebb60f52248b089ea54088fcd7ebd"/>
  <p:tag name="KSO_WM_BEAUTIFY_FLAG" val="#wm#"/>
  <p:tag name="KSO_WM_CHIP_FILLAREA_FILL_RULE" val="{&quot;fill_align&quot;:&quot;cm&quot;,&quot;fill_mode&quot;:&quot;adaptive&quot;,&quot;sacle_strategy&quot;:&quot;smart&quot;}"/>
  <p:tag name="KSO_WM_CHIP_GROUPID" val="5f2a28776a8109a98fd91e06"/>
  <p:tag name="KSO_WM_CHIP_XID" val="5f2a28776a8109a98fd91e07"/>
  <p:tag name="KSO_WM_TAG_VERSION" val="1.0"/>
  <p:tag name="KSO_WM_TEMPLATE_ASSEMBLE_GROUPID" val="5f701f2a0ff15d9a40eb6d6e"/>
  <p:tag name="KSO_WM_TEMPLATE_ASSEMBLE_XID" val="5f701f2a0ff15d9a40eb6d6e"/>
  <p:tag name="KSO_WM_TEMPLATE_CATEGORY" val="custom"/>
  <p:tag name="KSO_WM_TEMPLATE_INDEX" val="20211617"/>
  <p:tag name="KSO_WM_UNIT_BLOCK" val="0"/>
  <p:tag name="KSO_WM_UNIT_COMPATIBLE" val="0"/>
  <p:tag name="KSO_WM_UNIT_DEC_AREA_ID" val="85992fddb7ee4d91938f354bcc10f5a4"/>
  <p:tag name="KSO_WM_UNIT_DEFAULT_FONT" val="18;24;2"/>
  <p:tag name="KSO_WM_UNIT_DIAGRAM_ISNUMVISUAL" val="0"/>
  <p:tag name="KSO_WM_UNIT_DIAGRAM_ISREFERUNIT" val="0"/>
  <p:tag name="KSO_WM_UNIT_HIGHLIGHT" val="0"/>
  <p:tag name="KSO_WM_UNIT_ID" val="custom20211617_1*b*1"/>
  <p:tag name="KSO_WM_UNIT_INDEX" val="1"/>
  <p:tag name="KSO_WM_UNIT_ISCONTENTSTITLE" val="0"/>
  <p:tag name="KSO_WM_UNIT_ISNUMDGMTITLE" val="0"/>
  <p:tag name="KSO_WM_UNIT_LAYERLEVEL" val="1"/>
  <p:tag name="KSO_WM_UNIT_NOCLEAR" val="0"/>
  <p:tag name="KSO_WM_UNIT_PRESET_TEXT" val="单击此处输入你的副标题。"/>
  <p:tag name="KSO_WM_UNIT_TEXT_FILL_FORE_SCHEMECOLOR_INDEX" val="13"/>
  <p:tag name="KSO_WM_UNIT_TEXT_FILL_FORE_SCHEMECOLOR_INDEX_BRIGHTNESS" val="0.35"/>
  <p:tag name="KSO_WM_UNIT_TEXT_FILL_TYPE" val="1"/>
  <p:tag name="KSO_WM_UNIT_TYPE" val="b"/>
  <p:tag name="KSO_WM_UNIT_VALUE" val="26"/>
</p:tagLst>
</file>

<file path=ppt/tags/tag191.xml><?xml version="1.0" encoding="utf-8"?>
<p:tagLst xmlns:p="http://schemas.openxmlformats.org/presentationml/2006/main">
  <p:tag name="KSO_WM_ASSEMBLE_CHIP_INDEX" val="69a3c674bd3844c5bd375aa1cd65fb41"/>
  <p:tag name="KSO_WM_BEAUTIFY_FLAG" val="#wm#"/>
  <p:tag name="KSO_WM_CHIP_FILLAREA_FILL_RULE" val="{&quot;fill_align&quot;:&quot;cm&quot;,&quot;fill_mode&quot;:&quot;adaptive&quot;,&quot;sacle_strategy&quot;:&quot;smart&quot;}"/>
  <p:tag name="KSO_WM_CHIP_GROUPID" val="5ebe339f0ac41c4a0a5255b8"/>
  <p:tag name="KSO_WM_CHIP_XID" val="5ebe339f0ac41c4a0a5255b9"/>
  <p:tag name="KSO_WM_TAG_VERSION" val="1.0"/>
  <p:tag name="KSO_WM_TEMPLATE_ASSEMBLE_GROUPID" val="5f701f2a0ff15d9a40eb6dae"/>
  <p:tag name="KSO_WM_TEMPLATE_ASSEMBLE_XID" val="5f701f2a0ff15d9a40eb6dae"/>
  <p:tag name="KSO_WM_TEMPLATE_CATEGORY" val="custom"/>
  <p:tag name="KSO_WM_TEMPLATE_INDEX" val="20211617"/>
  <p:tag name="KSO_WM_UNIT_BLOCK" val="0"/>
  <p:tag name="KSO_WM_UNIT_COMPATIBLE" val="0"/>
  <p:tag name="KSO_WM_UNIT_DEC_AREA_ID" val="2ba831345e534e09bec45c0ba0ea8386"/>
  <p:tag name="KSO_WM_UNIT_DEFAULT_FONT" val="66;88;4"/>
  <p:tag name="KSO_WM_UNIT_DIAGRAM_ISNUMVISUAL" val="0"/>
  <p:tag name="KSO_WM_UNIT_DIAGRAM_ISREFERUNIT" val="0"/>
  <p:tag name="KSO_WM_UNIT_HIGHLIGHT" val="0"/>
  <p:tag name="KSO_WM_UNIT_ID" val="custom20211617_1*a*1"/>
  <p:tag name="KSO_WM_UNIT_INDEX" val="1"/>
  <p:tag name="KSO_WM_UNIT_ISCONTENTSTITLE" val="0"/>
  <p:tag name="KSO_WM_UNIT_ISNUMDGMTITLE" val="0"/>
  <p:tag name="KSO_WM_UNIT_LAYERLEVEL" val="1"/>
  <p:tag name="KSO_WM_UNIT_NOCLEAR" val="1"/>
  <p:tag name="KSO_WM_UNIT_PRESET_TEXT" val="谢谢观看"/>
  <p:tag name="KSO_WM_UNIT_TEXT_FILL_FORE_SCHEMECOLOR_INDEX" val="13"/>
  <p:tag name="KSO_WM_UNIT_TEXT_FILL_FORE_SCHEMECOLOR_INDEX_BRIGHTNESS" val="0.15"/>
  <p:tag name="KSO_WM_UNIT_TEXT_FILL_TYPE" val="1"/>
  <p:tag name="KSO_WM_UNIT_TYPE" val="a"/>
  <p:tag name="KSO_WM_UNIT_VALUE" val="6"/>
</p:tagLst>
</file>

<file path=ppt/tags/tag192.xml><?xml version="1.0" encoding="utf-8"?>
<p:tagLst xmlns:p="http://schemas.openxmlformats.org/presentationml/2006/main">
  <p:tag name="KSO_WM_SLIDE_BACKGROUND_TYPE" val="general"/>
</p:tagLst>
</file>

<file path=ppt/tags/tag193.xml><?xml version="1.0" encoding="utf-8"?>
<p:tagLst xmlns:p="http://schemas.openxmlformats.org/presentationml/2006/main">
  <p:tag name="KSO_WM_SLIDE_BACKGROUND_TYPE" val="general"/>
</p:tagLst>
</file>

<file path=ppt/tags/tag194.xml><?xml version="1.0" encoding="utf-8"?>
<p:tagLst xmlns:p="http://schemas.openxmlformats.org/presentationml/2006/main">
  <p:tag name="KSO_WM_SLIDE_BACKGROUND_TYPE" val="general"/>
</p:tagLst>
</file>

<file path=ppt/tags/tag195.xml><?xml version="1.0" encoding="utf-8"?>
<p:tagLst xmlns:p="http://schemas.openxmlformats.org/presentationml/2006/main">
  <p:tag name="KSO_WM_SLIDE_BACKGROUND_TYPE" val="general"/>
</p:tagLst>
</file>

<file path=ppt/tags/tag196.xml><?xml version="1.0" encoding="utf-8"?>
<p:tagLst xmlns:p="http://schemas.openxmlformats.org/presentationml/2006/main">
  <p:tag name="KSO_WM_SLIDE_BACKGROUND_TYPE" val="general"/>
</p:tagLst>
</file>

<file path=ppt/tags/tag197.xml><?xml version="1.0" encoding="utf-8"?>
<p:tagLst xmlns:p="http://schemas.openxmlformats.org/presentationml/2006/main">
  <p:tag name="KSO_WM_SLIDE_BACKGROUND_TYPE" val="general"/>
</p:tagLst>
</file>

<file path=ppt/tags/tag198.xml><?xml version="1.0" encoding="utf-8"?>
<p:tagLst xmlns:p="http://schemas.openxmlformats.org/presentationml/2006/main">
  <p:tag name="KSO_WM_SLIDE_BACKGROUND_TYPE" val="frame"/>
  <p:tag name="KSO_WM_UNIT_IGNORE_FIXCOLOR" val="1"/>
  <p:tag name="KSO_WM_UNIT_SUBTYPE" val="h"/>
  <p:tag name="KSO_WM_UNIT_TYPE" val="i"/>
</p:tagLst>
</file>

<file path=ppt/tags/tag199.xml><?xml version="1.0" encoding="utf-8"?>
<p:tagLst xmlns:p="http://schemas.openxmlformats.org/presentationml/2006/main">
  <p:tag name="KSO_WM_SLIDE_BACKGROUND_TYPE" val="frame"/>
</p:tagLst>
</file>

<file path=ppt/tags/tag200.xml><?xml version="1.0" encoding="utf-8"?>
<p:tagLst xmlns:p="http://schemas.openxmlformats.org/presentationml/2006/main">
  <p:tag name="KSO_WM_SLIDE_BACKGROUND_TYPE" val="frame"/>
</p:tagLst>
</file>

<file path=ppt/tags/tag201.xml><?xml version="1.0" encoding="utf-8"?>
<p:tagLst xmlns:p="http://schemas.openxmlformats.org/presentationml/2006/main">
  <p:tag name="KSO_WM_SLIDE_BACKGROUND_TYPE" val="frame"/>
</p:tagLst>
</file>

<file path=ppt/tags/tag202.xml><?xml version="1.0" encoding="utf-8"?>
<p:tagLst xmlns:p="http://schemas.openxmlformats.org/presentationml/2006/main">
  <p:tag name="KSO_WM_SLIDE_BACKGROUND_TYPE" val="frame"/>
</p:tagLst>
</file>

<file path=ppt/tags/tag203.xml><?xml version="1.0" encoding="utf-8"?>
<p:tagLst xmlns:p="http://schemas.openxmlformats.org/presentationml/2006/main">
  <p:tag name="KSO_WM_SLIDE_BACKGROUND_TYPE" val="frame"/>
</p:tagLst>
</file>

<file path=ppt/tags/tag204.xml><?xml version="1.0" encoding="utf-8"?>
<p:tagLst xmlns:p="http://schemas.openxmlformats.org/presentationml/2006/main">
  <p:tag name="KSO_WM_SLIDE_BACKGROUND_TYPE" val="frame"/>
</p:tagLst>
</file>

<file path=ppt/tags/tag205.xml><?xml version="1.0" encoding="utf-8"?>
<p:tagLst xmlns:p="http://schemas.openxmlformats.org/presentationml/2006/main">
  <p:tag name="KSO_WM_SLIDE_BACKGROUND_TYPE" val="frame"/>
</p:tagLst>
</file>

<file path=ppt/tags/tag206.xml><?xml version="1.0" encoding="utf-8"?>
<p:tagLst xmlns:p="http://schemas.openxmlformats.org/presentationml/2006/main">
  <p:tag name="KSO_WM_SLIDE_BACKGROUND_TYPE" val="leftRight"/>
  <p:tag name="KSO_WM_UNIT_IGNORE_FIXCOLOR" val="1"/>
  <p:tag name="KSO_WM_UNIT_SUBTYPE" val="h"/>
  <p:tag name="KSO_WM_UNIT_TYPE" val="i"/>
</p:tagLst>
</file>

<file path=ppt/tags/tag207.xml><?xml version="1.0" encoding="utf-8"?>
<p:tagLst xmlns:p="http://schemas.openxmlformats.org/presentationml/2006/main">
  <p:tag name="KSO_WM_SLIDE_BACKGROUND_TYPE" val="leftRight"/>
</p:tagLst>
</file>

<file path=ppt/tags/tag208.xml><?xml version="1.0" encoding="utf-8"?>
<p:tagLst xmlns:p="http://schemas.openxmlformats.org/presentationml/2006/main">
  <p:tag name="KSO_WM_SLIDE_BACKGROUND_TYPE" val="leftRight"/>
</p:tagLst>
</file>

<file path=ppt/tags/tag209.xml><?xml version="1.0" encoding="utf-8"?>
<p:tagLst xmlns:p="http://schemas.openxmlformats.org/presentationml/2006/main">
  <p:tag name="KSO_WM_SLIDE_BACKGROUND_TYPE" val="leftRight"/>
</p:tagLst>
</file>

<file path=ppt/tags/tag210.xml><?xml version="1.0" encoding="utf-8"?>
<p:tagLst xmlns:p="http://schemas.openxmlformats.org/presentationml/2006/main">
  <p:tag name="KSO_WM_SLIDE_BACKGROUND_TYPE" val="leftRight"/>
</p:tagLst>
</file>

<file path=ppt/tags/tag211.xml><?xml version="1.0" encoding="utf-8"?>
<p:tagLst xmlns:p="http://schemas.openxmlformats.org/presentationml/2006/main">
  <p:tag name="KSO_WM_SLIDE_BACKGROUND_TYPE" val="leftRight"/>
</p:tagLst>
</file>

<file path=ppt/tags/tag212.xml><?xml version="1.0" encoding="utf-8"?>
<p:tagLst xmlns:p="http://schemas.openxmlformats.org/presentationml/2006/main">
  <p:tag name="KSO_WM_SLIDE_BACKGROUND_TYPE" val="leftRight"/>
</p:tagLst>
</file>

<file path=ppt/tags/tag213.xml><?xml version="1.0" encoding="utf-8"?>
<p:tagLst xmlns:p="http://schemas.openxmlformats.org/presentationml/2006/main">
  <p:tag name="KSO_WM_SLIDE_BACKGROUND_TYPE" val="leftRight"/>
</p:tagLst>
</file>

<file path=ppt/tags/tag214.xml><?xml version="1.0" encoding="utf-8"?>
<p:tagLst xmlns:p="http://schemas.openxmlformats.org/presentationml/2006/main">
  <p:tag name="KSO_WM_SLIDE_BACKGROUND_TYPE" val="leftRight"/>
</p:tagLst>
</file>

<file path=ppt/tags/tag215.xml><?xml version="1.0" encoding="utf-8"?>
<p:tagLst xmlns:p="http://schemas.openxmlformats.org/presentationml/2006/main">
  <p:tag name="KSO_WM_SLIDE_BACKGROUND_TYPE" val="topBottom"/>
  <p:tag name="KSO_WM_UNIT_IGNORE_FIXCOLOR" val="1"/>
  <p:tag name="KSO_WM_UNIT_SUBTYPE" val="h"/>
  <p:tag name="KSO_WM_UNIT_TYPE" val="i"/>
</p:tagLst>
</file>

<file path=ppt/tags/tag216.xml><?xml version="1.0" encoding="utf-8"?>
<p:tagLst xmlns:p="http://schemas.openxmlformats.org/presentationml/2006/main">
  <p:tag name="KSO_WM_SLIDE_BACKGROUND_TYPE" val="topBottom"/>
</p:tagLst>
</file>

<file path=ppt/tags/tag217.xml><?xml version="1.0" encoding="utf-8"?>
<p:tagLst xmlns:p="http://schemas.openxmlformats.org/presentationml/2006/main">
  <p:tag name="KSO_WM_SLIDE_BACKGROUND_TYPE" val="topBottom"/>
</p:tagLst>
</file>

<file path=ppt/tags/tag218.xml><?xml version="1.0" encoding="utf-8"?>
<p:tagLst xmlns:p="http://schemas.openxmlformats.org/presentationml/2006/main">
  <p:tag name="KSO_WM_SLIDE_BACKGROUND_TYPE" val="topBottom"/>
</p:tagLst>
</file>

<file path=ppt/tags/tag219.xml><?xml version="1.0" encoding="utf-8"?>
<p:tagLst xmlns:p="http://schemas.openxmlformats.org/presentationml/2006/main">
  <p:tag name="KSO_WM_SLIDE_BACKGROUND_TYPE" val="topBottom"/>
</p:tagLst>
</file>

<file path=ppt/tags/tag220.xml><?xml version="1.0" encoding="utf-8"?>
<p:tagLst xmlns:p="http://schemas.openxmlformats.org/presentationml/2006/main">
  <p:tag name="KSO_WM_SLIDE_BACKGROUND_TYPE" val="topBottom"/>
</p:tagLst>
</file>

<file path=ppt/tags/tag221.xml><?xml version="1.0" encoding="utf-8"?>
<p:tagLst xmlns:p="http://schemas.openxmlformats.org/presentationml/2006/main">
  <p:tag name="KSO_WM_SLIDE_BACKGROUND_TYPE" val="topBottom"/>
</p:tagLst>
</file>

<file path=ppt/tags/tag222.xml><?xml version="1.0" encoding="utf-8"?>
<p:tagLst xmlns:p="http://schemas.openxmlformats.org/presentationml/2006/main">
  <p:tag name="KSO_WM_SLIDE_BACKGROUND_TYPE" val="topBottom"/>
</p:tagLst>
</file>

<file path=ppt/tags/tag223.xml><?xml version="1.0" encoding="utf-8"?>
<p:tagLst xmlns:p="http://schemas.openxmlformats.org/presentationml/2006/main">
  <p:tag name="KSO_WM_SLIDE_BACKGROUND_TYPE" val="topBottom"/>
</p:tagLst>
</file>

<file path=ppt/tags/tag224.xml><?xml version="1.0" encoding="utf-8"?>
<p:tagLst xmlns:p="http://schemas.openxmlformats.org/presentationml/2006/main">
  <p:tag name="KSO_WM_SLIDE_BACKGROUND_TYPE" val="bottomTop"/>
  <p:tag name="KSO_WM_UNIT_IGNORE_FIXCOLOR" val="1"/>
  <p:tag name="KSO_WM_UNIT_SUBTYPE" val="h"/>
  <p:tag name="KSO_WM_UNIT_TYPE" val="i"/>
</p:tagLst>
</file>

<file path=ppt/tags/tag225.xml><?xml version="1.0" encoding="utf-8"?>
<p:tagLst xmlns:p="http://schemas.openxmlformats.org/presentationml/2006/main">
  <p:tag name="KSO_WM_SLIDE_BACKGROUND_TYPE" val="bottomTop"/>
</p:tagLst>
</file>

<file path=ppt/tags/tag226.xml><?xml version="1.0" encoding="utf-8"?>
<p:tagLst xmlns:p="http://schemas.openxmlformats.org/presentationml/2006/main">
  <p:tag name="KSO_WM_SLIDE_BACKGROUND_TYPE" val="bottomTop"/>
</p:tagLst>
</file>

<file path=ppt/tags/tag227.xml><?xml version="1.0" encoding="utf-8"?>
<p:tagLst xmlns:p="http://schemas.openxmlformats.org/presentationml/2006/main">
  <p:tag name="KSO_WM_SLIDE_BACKGROUND_TYPE" val="bottomTop"/>
</p:tagLst>
</file>

<file path=ppt/tags/tag228.xml><?xml version="1.0" encoding="utf-8"?>
<p:tagLst xmlns:p="http://schemas.openxmlformats.org/presentationml/2006/main">
  <p:tag name="KSO_WM_SLIDE_BACKGROUND_TYPE" val="bottomTop"/>
</p:tagLst>
</file>

<file path=ppt/tags/tag229.xml><?xml version="1.0" encoding="utf-8"?>
<p:tagLst xmlns:p="http://schemas.openxmlformats.org/presentationml/2006/main">
  <p:tag name="KSO_WM_SLIDE_BACKGROUND_TYPE" val="bottomTop"/>
</p:tagLst>
</file>

<file path=ppt/tags/tag230.xml><?xml version="1.0" encoding="utf-8"?>
<p:tagLst xmlns:p="http://schemas.openxmlformats.org/presentationml/2006/main">
  <p:tag name="KSO_WM_SLIDE_BACKGROUND_TYPE" val="bottomTop"/>
</p:tagLst>
</file>

<file path=ppt/tags/tag231.xml><?xml version="1.0" encoding="utf-8"?>
<p:tagLst xmlns:p="http://schemas.openxmlformats.org/presentationml/2006/main">
  <p:tag name="KSO_WM_SLIDE_BACKGROUND_TYPE" val="bottomTop"/>
</p:tagLst>
</file>

<file path=ppt/tags/tag232.xml><?xml version="1.0" encoding="utf-8"?>
<p:tagLst xmlns:p="http://schemas.openxmlformats.org/presentationml/2006/main">
  <p:tag name="KSO_WM_SLIDE_BACKGROUND_TYPE" val="bottomTop"/>
</p:tagLst>
</file>

<file path=ppt/tags/tag233.xml><?xml version="1.0" encoding="utf-8"?>
<p:tagLst xmlns:p="http://schemas.openxmlformats.org/presentationml/2006/main">
  <p:tag name="KSO_WM_SLIDE_BACKGROUND_TYPE" val="navigation"/>
  <p:tag name="KSO_WM_UNIT_IGNORE_FIXCOLOR" val="1"/>
  <p:tag name="KSO_WM_UNIT_SUBTYPE" val="h"/>
  <p:tag name="KSO_WM_UNIT_TYPE" val="i"/>
</p:tagLst>
</file>

<file path=ppt/tags/tag234.xml><?xml version="1.0" encoding="utf-8"?>
<p:tagLst xmlns:p="http://schemas.openxmlformats.org/presentationml/2006/main">
  <p:tag name="KSO_WM_SLIDE_BACKGROUND_TYPE" val="navigation"/>
</p:tagLst>
</file>

<file path=ppt/tags/tag235.xml><?xml version="1.0" encoding="utf-8"?>
<p:tagLst xmlns:p="http://schemas.openxmlformats.org/presentationml/2006/main">
  <p:tag name="KSO_WM_SLIDE_BACKGROUND_TYPE" val="navigation"/>
</p:tagLst>
</file>

<file path=ppt/tags/tag236.xml><?xml version="1.0" encoding="utf-8"?>
<p:tagLst xmlns:p="http://schemas.openxmlformats.org/presentationml/2006/main">
  <p:tag name="KSO_WM_SLIDE_BACKGROUND_TYPE" val="navigation"/>
</p:tagLst>
</file>

<file path=ppt/tags/tag237.xml><?xml version="1.0" encoding="utf-8"?>
<p:tagLst xmlns:p="http://schemas.openxmlformats.org/presentationml/2006/main">
  <p:tag name="KSO_WM_SLIDE_BACKGROUND_TYPE" val="navigation"/>
</p:tagLst>
</file>

<file path=ppt/tags/tag238.xml><?xml version="1.0" encoding="utf-8"?>
<p:tagLst xmlns:p="http://schemas.openxmlformats.org/presentationml/2006/main">
  <p:tag name="KSO_WM_SLIDE_BACKGROUND_TYPE" val="navigation"/>
</p:tagLst>
</file>

<file path=ppt/tags/tag239.xml><?xml version="1.0" encoding="utf-8"?>
<p:tagLst xmlns:p="http://schemas.openxmlformats.org/presentationml/2006/main">
  <p:tag name="KSO_WM_SLIDE_BACKGROUND_TYPE" val="navigation"/>
</p:tagLst>
</file>

<file path=ppt/tags/tag240.xml><?xml version="1.0" encoding="utf-8"?>
<p:tagLst xmlns:p="http://schemas.openxmlformats.org/presentationml/2006/main">
  <p:tag name="KSO_WM_SLIDE_BACKGROUND_TYPE" val="navigation"/>
</p:tagLst>
</file>

<file path=ppt/tags/tag241.xml><?xml version="1.0" encoding="utf-8"?>
<p:tagLst xmlns:p="http://schemas.openxmlformats.org/presentationml/2006/main">
  <p:tag name="KSO_WM_SLIDE_BACKGROUND_TYPE" val="navigation"/>
</p:tagLst>
</file>

<file path=ppt/tags/tag242.xml><?xml version="1.0" encoding="utf-8"?>
<p:tagLst xmlns:p="http://schemas.openxmlformats.org/presentationml/2006/main">
  <p:tag name="KSO_WM_SLIDE_BACKGROUND_TYPE" val="navigation"/>
</p:tagLst>
</file>

<file path=ppt/tags/tag243.xml><?xml version="1.0" encoding="utf-8"?>
<p:tagLst xmlns:p="http://schemas.openxmlformats.org/presentationml/2006/main">
  <p:tag name="KSO_WM_SLIDE_BACKGROUND_TYPE" val="navigation"/>
</p:tagLst>
</file>

<file path=ppt/tags/tag244.xml><?xml version="1.0" encoding="utf-8"?>
<p:tagLst xmlns:p="http://schemas.openxmlformats.org/presentationml/2006/main">
  <p:tag name="KSO_WM_SLIDE_BACKGROUND_TYPE" val="belt"/>
  <p:tag name="KSO_WM_UNIT_IGNORE_FIXCOLOR" val="1"/>
  <p:tag name="KSO_WM_UNIT_SUBTYPE" val="h"/>
  <p:tag name="KSO_WM_UNIT_TYPE" val="i"/>
</p:tagLst>
</file>

<file path=ppt/tags/tag245.xml><?xml version="1.0" encoding="utf-8"?>
<p:tagLst xmlns:p="http://schemas.openxmlformats.org/presentationml/2006/main">
  <p:tag name="KSO_WM_SLIDE_BACKGROUND_TYPE" val="belt"/>
</p:tagLst>
</file>

<file path=ppt/tags/tag246.xml><?xml version="1.0" encoding="utf-8"?>
<p:tagLst xmlns:p="http://schemas.openxmlformats.org/presentationml/2006/main">
  <p:tag name="KSO_WM_SLIDE_BACKGROUND_TYPE" val="belt"/>
</p:tagLst>
</file>

<file path=ppt/tags/tag247.xml><?xml version="1.0" encoding="utf-8"?>
<p:tagLst xmlns:p="http://schemas.openxmlformats.org/presentationml/2006/main">
  <p:tag name="KSO_WM_SLIDE_BACKGROUND_TYPE" val="belt"/>
</p:tagLst>
</file>

<file path=ppt/tags/tag248.xml><?xml version="1.0" encoding="utf-8"?>
<p:tagLst xmlns:p="http://schemas.openxmlformats.org/presentationml/2006/main">
  <p:tag name="KSO_WM_SLIDE_BACKGROUND_TYPE" val="belt"/>
</p:tagLst>
</file>

<file path=ppt/tags/tag249.xml><?xml version="1.0" encoding="utf-8"?>
<p:tagLst xmlns:p="http://schemas.openxmlformats.org/presentationml/2006/main">
  <p:tag name="KSO_WM_SLIDE_BACKGROUND_TYPE" val="belt"/>
</p:tagLst>
</file>

<file path=ppt/tags/tag250.xml><?xml version="1.0" encoding="utf-8"?>
<p:tagLst xmlns:p="http://schemas.openxmlformats.org/presentationml/2006/main">
  <p:tag name="KSO_WM_SLIDE_BACKGROUND_TYPE" val="belt"/>
</p:tagLst>
</file>

<file path=ppt/tags/tag251.xml><?xml version="1.0" encoding="utf-8"?>
<p:tagLst xmlns:p="http://schemas.openxmlformats.org/presentationml/2006/main">
  <p:tag name="KSO_WM_SLIDE_BACKGROUND_TYPE" val="belt"/>
</p:tagLst>
</file>

<file path=ppt/tags/tag252.xml><?xml version="1.0" encoding="utf-8"?>
<p:tagLst xmlns:p="http://schemas.openxmlformats.org/presentationml/2006/main">
  <p:tag name="KSO_WM_TEMPLATE_CATEGORY" val="custom"/>
  <p:tag name="KSO_WM_TEMPLATE_INDEX" val="20204191"/>
</p:tagLst>
</file>

<file path=ppt/tags/tag253.xml><?xml version="1.0" encoding="utf-8"?>
<p:tagLst xmlns:p="http://schemas.openxmlformats.org/presentationml/2006/main">
  <p:tag name="KSO_WM_TEMPLATE_CATEGORY" val="custom"/>
  <p:tag name="KSO_WM_TEMPLATE_INDEX" val="20204191"/>
</p:tagLst>
</file>

<file path=ppt/tags/tag254.xml><?xml version="1.0" encoding="utf-8"?>
<p:tagLst xmlns:p="http://schemas.openxmlformats.org/presentationml/2006/main">
  <p:tag name="KSO_WM_BEAUTIFY_FLAG" val="#wm#"/>
  <p:tag name="KSO_WM_TAG_VERSION" val="1.0"/>
  <p:tag name="KSO_WM_TEMPLATE_CATEGORY" val="custom"/>
  <p:tag name="KSO_WM_TEMPLATE_INDEX" val="20204191"/>
</p:tagLst>
</file>

<file path=ppt/tags/tag255.xml><?xml version="1.0" encoding="utf-8"?>
<p:tagLst xmlns:p="http://schemas.openxmlformats.org/presentationml/2006/main">
  <p:tag name="KSO_WM_ASSEMBLE_CHIP_INDEX" val="a637fc3e58384d899de7935bb8b73c11"/>
  <p:tag name="KSO_WM_BEAUTIFY_FLAG" val="#wm#"/>
  <p:tag name="KSO_WM_CHIP_FILLAREA_FILL_RULE" val="{&quot;fill_align&quot;:&quot;cm&quot;,&quot;fill_mode&quot;:&quot;adaptive&quot;,&quot;sacle_strategy&quot;:&quot;smart&quot;}"/>
  <p:tag name="KSO_WM_CHIP_GROUPID" val="5ebd08f10ac41c4a0a525426"/>
  <p:tag name="KSO_WM_CHIP_XID" val="5ebd08f10ac41c4a0a525427"/>
  <p:tag name="KSO_WM_TAG_VERSION" val="1.0"/>
  <p:tag name="KSO_WM_TEMPLATE_CATEGORY" val="custom"/>
  <p:tag name="KSO_WM_TEMPLATE_INDEX" val="20204191"/>
  <p:tag name="KSO_WM_UNIT_BLOCK" val="0"/>
  <p:tag name="KSO_WM_UNIT_COMPATIBLE" val="0"/>
  <p:tag name="KSO_WM_UNIT_DEC_AREA_ID" val="38319ded498042aaae091b0277c8b9dc"/>
  <p:tag name="KSO_WM_UNIT_DEFAULT_FONT" val="44;67;4"/>
  <p:tag name="KSO_WM_UNIT_DIAGRAM_ISNUMVISUAL" val="0"/>
  <p:tag name="KSO_WM_UNIT_DIAGRAM_ISREFERUNIT" val="0"/>
  <p:tag name="KSO_WM_UNIT_HIGHLIGHT" val="0"/>
  <p:tag name="KSO_WM_UNIT_ID" val="custom20204191_1*a*1"/>
  <p:tag name="KSO_WM_UNIT_INDEX" val="1"/>
  <p:tag name="KSO_WM_UNIT_ISCONTENTSTITLE" val="0"/>
  <p:tag name="KSO_WM_UNIT_ISNUMDGMTITLE" val="0"/>
  <p:tag name="KSO_WM_UNIT_LAYERLEVEL" val="1"/>
  <p:tag name="KSO_WM_UNIT_NOCLEAR" val="0"/>
  <p:tag name="KSO_WM_UNIT_PRESET_TEXT" val="国学经典 儒家典范"/>
  <p:tag name="KSO_WM_UNIT_TEXT_FILL_FORE_SCHEMECOLOR_INDEX" val="13"/>
  <p:tag name="KSO_WM_UNIT_TEXT_FILL_FORE_SCHEMECOLOR_INDEX_BRIGHTNESS" val="0.15"/>
  <p:tag name="KSO_WM_UNIT_TEXT_FILL_TYPE" val="1"/>
  <p:tag name="KSO_WM_UNIT_TYPE" val="a"/>
  <p:tag name="KSO_WM_UNIT_VALUE" val="24"/>
</p:tagLst>
</file>

<file path=ppt/tags/tag256.xml><?xml version="1.0" encoding="utf-8"?>
<p:tagLst xmlns:p="http://schemas.openxmlformats.org/presentationml/2006/main">
  <p:tag name="KSO_WM_BEAUTIFY_FLAG" val="#wm#"/>
  <p:tag name="KSO_WM_CHIP_FILLPROP" val="[[{&quot;fill_id&quot;:&quot;ec905e4ba1574a7a8cf2c58eed8cd40d&quot;,&quot;fill_align&quot;:&quot;cm&quot;,&quot;text_align&quot;:&quot;cm&quot;,&quot;text_direction&quot;:&quot;horizontal&quot;,&quot;chip_types&quot;:[&quot;text&quot;,&quot;header&quot;]}]]"/>
  <p:tag name="KSO_WM_CHIP_GROUPID" val="5ebf6661ddc3daf3fef3f760"/>
  <p:tag name="KSO_WM_CHIP_INFOS" val="{&quot;layout_type&quot;:&quot;formiddle&quot;,&quot;slide_type&quot;:[&quot;title&quot;],&quot;aspect_ratio&quot;:&quot;16:9&quot;}"/>
  <p:tag name="KSO_WM_CHIP_XID" val="5ebe041a0ac41c4a0a52557c"/>
  <p:tag name="KSO_WM_SLIDE_BACKGROUND_TYPE" val="general"/>
  <p:tag name="KSO_WM_SLIDE_BK_DARK_LIGHT" val="2"/>
  <p:tag name="KSO_WM_SLIDE_ID" val="custom20204191_1"/>
  <p:tag name="KSO_WM_SLIDE_INDEX" val="1"/>
  <p:tag name="KSO_WM_SLIDE_ITEM_CNT" val="0"/>
  <p:tag name="KSO_WM_SLIDE_LAYOUT" val="a"/>
  <p:tag name="KSO_WM_SLIDE_LAYOUT_CNT" val="1"/>
  <p:tag name="KSO_WM_SLIDE_LAYOUT_INFO" val="{&quot;id&quot;:&quot;2020-09-27T13:12:31&quot;,&quot;margin&quot;:{&quot;bottom&quot;:5.481410026550293,&quot;left&quot;:8.11388874053955,&quot;right&quot;:8.113747596740723,&quot;top&quot;:5.4814229011535645},&quot;type&quot;:0}"/>
  <p:tag name="KSO_WM_SLIDE_POSITION" val="230*39"/>
  <p:tag name="KSO_WM_SLIDE_SIZE" val="500*460"/>
  <p:tag name="KSO_WM_SLIDE_SUBTYPE" val="pureTxt"/>
  <p:tag name="KSO_WM_SLIDE_SUPPORT_FEATURE_TYPE" val="0"/>
  <p:tag name="KSO_WM_SLIDE_TYPE" val="title"/>
  <p:tag name="KSO_WM_TAG_VERSION" val="1.0"/>
  <p:tag name="KSO_WM_TEMPLATE_ASSEMBLE_GROUPID" val="5f701f2a0ff15d9a40eb6d88"/>
  <p:tag name="KSO_WM_TEMPLATE_ASSEMBLE_XID" val="5f701f2a0ff15d9a40eb6d88"/>
  <p:tag name="KSO_WM_TEMPLATE_CATEGORY" val="custom"/>
  <p:tag name="KSO_WM_TEMPLATE_COLOR_TYPE" val="1"/>
  <p:tag name="KSO_WM_TEMPLATE_INDEX" val="20204191"/>
  <p:tag name="KSO_WM_TEMPLATE_MASTER_THUMB_INDEX" val="13"/>
  <p:tag name="KSO_WM_TEMPLATE_MASTER_TYPE" val="1"/>
  <p:tag name="KSO_WM_TEMPLATE_SUBCATEGORY" val="21"/>
  <p:tag name="KSO_WM_TEMPLATE_THUMBS_INDEX" val="1、2、7、15、16、33"/>
  <p:tag name="KSO_WM_UNIT_SHOW_EDIT_AREA_INDICATION" val="1"/>
  <p:tag name="KSO_WM_SPECIAL_SOURCE" val="bdnull"/>
</p:tagLst>
</file>

<file path=ppt/tags/tag257.xml><?xml version="1.0" encoding="utf-8"?>
<p:tagLst xmlns:p="http://schemas.openxmlformats.org/presentationml/2006/main">
  <p:tag name="KSO_WM_BEAUTIFY_FLAG" val="#wm#"/>
  <p:tag name="KSO_WM_CHIP_GROUPID" val="5e757e9369be4861f5f86151"/>
  <p:tag name="KSO_WM_CHIP_XID" val="5f5f2f928e478fb0c58a92be"/>
  <p:tag name="KSO_WM_TAG_VERSION" val="1.0"/>
  <p:tag name="KSO_WM_TEMPLATE_ASSEMBLE_GROUPID" val="60656ea44054ed1e2fb7fce3"/>
  <p:tag name="KSO_WM_TEMPLATE_ASSEMBLE_XID" val="60656ea44054ed1e2fb7fce3"/>
  <p:tag name="KSO_WM_TEMPLATE_CATEGORY" val="diagram"/>
  <p:tag name="KSO_WM_TEMPLATE_INDEX" val="20211053"/>
  <p:tag name="KSO_WM_UNIT_BLOCK" val="0"/>
  <p:tag name="KSO_WM_UNIT_COMPATIBLE" val="0"/>
  <p:tag name="KSO_WM_UNIT_DEC_AREA_ID" val="e9873f812e524d0fb7e1a2e0256e75d5"/>
  <p:tag name="KSO_WM_UNIT_DECORATE_INFO" val="{&quot;ReferentInfo&quot;:{&quot;Id&quot;:&quot;slide&quot;,&quot;X&quot;:{&quot;Pos&quot;:1},&quot;Y&quot;:{&quot;Pos&quot;:1}},&quot;DecorateInfoX&quot;:{&quot;Pos&quot;:1,&quot;IsAbs&quot;:false},&quot;DecorateInfoY&quot;:{&quot;Pos&quot;:1,&quot;IsAbs&quot;:false},&quot;DecorateInfoW&quot;:{&quot;IsAbs&quot;:false},&quot;DecorateInfoH&quot;:{&quot;IsAbs&quot;:false},&quot;whChangeMode&quot;:1}"/>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11053_1*i*1"/>
  <p:tag name="KSO_WM_UNIT_INDEX" val="1"/>
  <p:tag name="KSO_WM_UNIT_LAYERLEVEL" val="1"/>
  <p:tag name="KSO_WM_UNIT_SM_LIMIT_TYPE" val="2"/>
  <p:tag name="KSO_WM_UNIT_TEXT_FILL_FORE_SCHEMECOLOR_INDEX" val="14"/>
  <p:tag name="KSO_WM_UNIT_TEXT_FILL_FORE_SCHEMECOLOR_INDEX_BRIGHTNESS" val="0"/>
  <p:tag name="KSO_WM_UNIT_TEXT_FILL_TYPE" val="1"/>
  <p:tag name="KSO_WM_UNIT_TYPE" val="i"/>
  <p:tag name="KSO_WM_UNIT_VALUE" val="1320"/>
</p:tagLst>
</file>

<file path=ppt/tags/tag258.xml><?xml version="1.0" encoding="utf-8"?>
<p:tagLst xmlns:p="http://schemas.openxmlformats.org/presentationml/2006/main">
  <p:tag name="KSO_WM_BEAUTIFY_FLAG" val="#wm#"/>
  <p:tag name="KSO_WM_CHIP_GROUPID" val="5e757e9369be4861f5f86151"/>
  <p:tag name="KSO_WM_CHIP_XID" val="5f5f2f928e478fb0c58a92be"/>
  <p:tag name="KSO_WM_TAG_VERSION" val="1.0"/>
  <p:tag name="KSO_WM_TEMPLATE_ASSEMBLE_GROUPID" val="60656ea44054ed1e2fb7fce3"/>
  <p:tag name="KSO_WM_TEMPLATE_ASSEMBLE_XID" val="60656ea44054ed1e2fb7fce3"/>
  <p:tag name="KSO_WM_TEMPLATE_CATEGORY" val="diagram"/>
  <p:tag name="KSO_WM_TEMPLATE_INDEX" val="20211053"/>
  <p:tag name="KSO_WM_UNIT_BLOCK" val="0"/>
  <p:tag name="KSO_WM_UNIT_COMPATIBLE" val="0"/>
  <p:tag name="KSO_WM_UNIT_DEC_AREA_ID" val="c6caebd249174d3d8044106ecfb73dfb"/>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11053_1*i*2"/>
  <p:tag name="KSO_WM_UNIT_INDEX" val="2"/>
  <p:tag name="KSO_WM_UNIT_LAYERLEVEL" val="1"/>
  <p:tag name="KSO_WM_UNIT_SM_LIMIT_TYPE" val="2"/>
  <p:tag name="KSO_WM_UNIT_TEXT_FILL_FORE_SCHEMECOLOR_INDEX" val="2"/>
  <p:tag name="KSO_WM_UNIT_TEXT_FILL_FORE_SCHEMECOLOR_INDEX_BRIGHTNESS" val="0"/>
  <p:tag name="KSO_WM_UNIT_TEXT_FILL_TYPE" val="1"/>
  <p:tag name="KSO_WM_UNIT_TYPE" val="i"/>
  <p:tag name="KSO_WM_UNIT_VALUE" val="12"/>
</p:tagLst>
</file>

<file path=ppt/tags/tag259.xml><?xml version="1.0" encoding="utf-8"?>
<p:tagLst xmlns:p="http://schemas.openxmlformats.org/presentationml/2006/main">
  <p:tag name="KSO_WM_BEAUTIFY_FLAG" val="#wm#"/>
  <p:tag name="KSO_WM_CHIP_GROUPID" val="5e757e9369be4861f5f86151"/>
  <p:tag name="KSO_WM_CHIP_XID" val="5f5f2f928e478fb0c58a92be"/>
  <p:tag name="KSO_WM_TAG_VERSION" val="1.0"/>
  <p:tag name="KSO_WM_TEMPLATE_ASSEMBLE_GROUPID" val="60656ea44054ed1e2fb7fce3"/>
  <p:tag name="KSO_WM_TEMPLATE_ASSEMBLE_XID" val="60656ea44054ed1e2fb7fce3"/>
  <p:tag name="KSO_WM_TEMPLATE_CATEGORY" val="diagram"/>
  <p:tag name="KSO_WM_TEMPLATE_INDEX" val="20211053"/>
  <p:tag name="KSO_WM_UNIT_BLOCK" val="0"/>
  <p:tag name="KSO_WM_UNIT_COMPATIBLE" val="0"/>
  <p:tag name="KSO_WM_UNIT_DEC_AREA_ID" val="b8b40de74c0541c590e79b004c1b352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1}"/>
  <p:tag name="KSO_WM_UNIT_DIAGRAM_ISNUMVISUAL" val="0"/>
  <p:tag name="KSO_WM_UNIT_DIAGRAM_ISREFERUNIT" val="0"/>
  <p:tag name="KSO_WM_UNIT_HIGHLIGHT" val="0"/>
  <p:tag name="KSO_WM_UNIT_ID" val="diagram20211053_1*i*3"/>
  <p:tag name="KSO_WM_UNIT_INDEX" val="3"/>
  <p:tag name="KSO_WM_UNIT_LAYERLEVEL" val="1"/>
  <p:tag name="KSO_WM_UNIT_LINE_FILL_TYPE" val="2"/>
  <p:tag name="KSO_WM_UNIT_LINE_FORE_SCHEMECOLOR_INDEX" val="5"/>
  <p:tag name="KSO_WM_UNIT_LINE_FORE_SCHEMECOLOR_INDEX_BRIGHTNESS" val="0"/>
  <p:tag name="KSO_WM_UNIT_SM_LIMIT_TYPE" val="2"/>
  <p:tag name="KSO_WM_UNIT_TEXT_FILL_FORE_SCHEMECOLOR_INDEX" val="2"/>
  <p:tag name="KSO_WM_UNIT_TEXT_FILL_FORE_SCHEMECOLOR_INDEX_BRIGHTNESS" val="0"/>
  <p:tag name="KSO_WM_UNIT_TEXT_FILL_TYPE" val="1"/>
  <p:tag name="KSO_WM_UNIT_TYPE" val="i"/>
  <p:tag name="KSO_WM_UNIT_VALUE" val="12"/>
</p:tagLst>
</file>

<file path=ppt/tags/tag260.xml><?xml version="1.0" encoding="utf-8"?>
<p:tagLst xmlns:p="http://schemas.openxmlformats.org/presentationml/2006/main">
  <p:tag name="KSO_WM_ASSEMBLE_CHIP_INDEX" val="c5526dd6e7b9462195f7ee2319d26a58"/>
  <p:tag name="KSO_WM_BEAUTIFY_FLAG" val="#wm#"/>
  <p:tag name="KSO_WM_CHIP_FILLAREA_FILL_RULE" val="{&quot;fill_align&quot;:&quot;cm&quot;,&quot;fill_mode&quot;:&quot;full&quot;,&quot;sacle_strategy&quot;:&quot;smart&quot;}"/>
  <p:tag name="KSO_WM_CHIP_GROUPID" val="5e7881253197e252a37019b5"/>
  <p:tag name="KSO_WM_CHIP_XID" val="5e7881253197e252a37019b6"/>
  <p:tag name="KSO_WM_TAG_VERSION" val="1.0"/>
  <p:tag name="KSO_WM_TEMPLATE_ASSEMBLE_GROUPID" val="60656ea44054ed1e2fb7fce3"/>
  <p:tag name="KSO_WM_TEMPLATE_ASSEMBLE_XID" val="60656ea44054ed1e2fb7fce3"/>
  <p:tag name="KSO_WM_TEMPLATE_CATEGORY" val="diagram"/>
  <p:tag name="KSO_WM_TEMPLATE_INDEX" val="20211053"/>
  <p:tag name="KSO_WM_UNIT_BLOCK" val="0"/>
  <p:tag name="KSO_WM_UNIT_COMPATIBLE" val="0"/>
  <p:tag name="KSO_WM_UNIT_DEC_AREA_ID" val="0aa8f16afba5439196142a2f4dda97cd"/>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24;44;4"/>
  <p:tag name="KSO_WM_UNIT_DIAGRAM_ISNUMVISUAL" val="0"/>
  <p:tag name="KSO_WM_UNIT_DIAGRAM_ISREFERUNIT" val="0"/>
  <p:tag name="KSO_WM_UNIT_HIGHLIGHT" val="0"/>
  <p:tag name="KSO_WM_UNIT_ID" val="diagram20211053_1*a*1"/>
  <p:tag name="KSO_WM_UNIT_INDEX" val="1"/>
  <p:tag name="KSO_WM_UNIT_ISCONTENTSTITLE" val="0"/>
  <p:tag name="KSO_WM_UNIT_ISNUMDGMTITLE" val="0"/>
  <p:tag name="KSO_WM_UNIT_LAYERLEVEL" val="1"/>
  <p:tag name="KSO_WM_UNIT_NOCLEAR" val="0"/>
  <p:tag name="KSO_WM_UNIT_PRESET_TEXT" val="标题"/>
  <p:tag name="KSO_WM_UNIT_SHOW_EDIT_AREA_INDICATION" val="1"/>
  <p:tag name="KSO_WM_UNIT_SM_LIMIT_TYPE" val="2"/>
  <p:tag name="KSO_WM_UNIT_TEXT_FILL_FORE_SCHEMECOLOR_INDEX" val="13"/>
  <p:tag name="KSO_WM_UNIT_TEXT_FILL_FORE_SCHEMECOLOR_INDEX_BRIGHTNESS" val="0"/>
  <p:tag name="KSO_WM_UNIT_TEXT_FILL_TYPE" val="1"/>
  <p:tag name="KSO_WM_UNIT_TYPE" val="a"/>
  <p:tag name="KSO_WM_UNIT_VALUE" val="12"/>
</p:tagLst>
</file>

<file path=ppt/tags/tag26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FILL_FORE_SCHEMECOLOR_INDEX" val="14"/>
  <p:tag name="KSO_WM_UNIT_FILL_FORE_SCHEMECOLOR_INDEX_BRIGHTNESS" val="-0.05"/>
  <p:tag name="KSO_WM_UNIT_FILL_TYPE" val="1"/>
  <p:tag name="KSO_WM_UNIT_HIGHLIGHT" val="0"/>
  <p:tag name="KSO_WM_UNIT_ID" val="diagram20228769_1*l_h_i*1_1_1"/>
  <p:tag name="KSO_WM_UNIT_INDEX" val="1_1_1"/>
  <p:tag name="KSO_WM_UNIT_LAYERLEVEL" val="1_1_1"/>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26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FILL_FORE_SCHEMECOLOR_INDEX_1" val="5"/>
  <p:tag name="KSO_WM_UNIT_FILL_FORE_SCHEMECOLOR_INDEX_1_BRIGHTNESS" val="0.6"/>
  <p:tag name="KSO_WM_UNIT_FILL_FORE_SCHEMECOLOR_INDEX_1_POS" val="0"/>
  <p:tag name="KSO_WM_UNIT_FILL_FORE_SCHEMECOLOR_INDEX_1_TRANS" val="0"/>
  <p:tag name="KSO_WM_UNIT_FILL_FORE_SCHEMECOLOR_INDEX_2" val="5"/>
  <p:tag name="KSO_WM_UNIT_FILL_FORE_SCHEMECOLOR_INDEX_2_BRIGHTNESS" val="0"/>
  <p:tag name="KSO_WM_UNIT_FILL_FORE_SCHEMECOLOR_INDEX_2_POS" val="0.66"/>
  <p:tag name="KSO_WM_UNIT_FILL_FORE_SCHEMECOLOR_INDEX_2_TRANS" val="0"/>
  <p:tag name="KSO_WM_UNIT_FILL_GRADIENT_ANGLE" val="45"/>
  <p:tag name="KSO_WM_UNIT_FILL_GRADIENT_DIRECTION" val="0"/>
  <p:tag name="KSO_WM_UNIT_FILL_GRADIENT_TYPE" val="0"/>
  <p:tag name="KSO_WM_UNIT_FILL_TYPE" val="3"/>
  <p:tag name="KSO_WM_UNIT_HIGHLIGHT" val="0"/>
  <p:tag name="KSO_WM_UNIT_ID" val="diagram20228769_1*l_h_i*1_1_2"/>
  <p:tag name="KSO_WM_UNIT_INDEX" val="1_1_2"/>
  <p:tag name="KSO_WM_UNIT_LAYERLEVEL" val="1_1_1"/>
  <p:tag name="KSO_WM_UNIT_SHADOW_SCHEMECOLOR_INDEX" val="5"/>
  <p:tag name="KSO_WM_UNIT_SHADOW_SCHEMECOLOR_INDEX_BRIGHTNESS" val="0"/>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26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HIGHLIGHT" val="0"/>
  <p:tag name="KSO_WM_UNIT_ID" val="diagram20228769_1*l_h_f*1_1_1"/>
  <p:tag name="KSO_WM_UNIT_INDEX" val="1_1_1"/>
  <p:tag name="KSO_WM_UNIT_LAYERLEVEL" val="1_1_1"/>
  <p:tag name="KSO_WM_UNIT_NOCLEAR" val="0"/>
  <p:tag name="KSO_WM_UNIT_PRESET_TEXT" val="请言简意赅的阐述您的观点"/>
  <p:tag name="KSO_WM_UNIT_SUBTYPE" val="a"/>
  <p:tag name="KSO_WM_UNIT_TEXT_FILL_FORE_SCHEMECOLOR_INDEX" val="13"/>
  <p:tag name="KSO_WM_UNIT_TEXT_FILL_FORE_SCHEMECOLOR_INDEX_BRIGHTNESS" val="0"/>
  <p:tag name="KSO_WM_UNIT_TEXT_FILL_TYPE" val="1"/>
  <p:tag name="KSO_WM_UNIT_TYPE" val="l_h_f"/>
  <p:tag name="KSO_WM_UNIT_USESOURCEFORMAT_APPLY" val="1"/>
</p:tagLst>
</file>

<file path=ppt/tags/tag26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HIGHLIGHT" val="0"/>
  <p:tag name="KSO_WM_UNIT_ID" val="diagram20228769_1*l_h_i*1_1_3"/>
  <p:tag name="KSO_WM_UNIT_INDEX" val="1_1_3"/>
  <p:tag name="KSO_WM_UNIT_LAYERLEVEL" val="1_1_1"/>
  <p:tag name="KSO_WM_UNIT_TYPE" val="l_h_i"/>
  <p:tag name="KSO_WM_UNIT_USESOURCEFORMAT_APPLY" val="1"/>
</p:tagLst>
</file>

<file path=ppt/tags/tag26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FILL_FORE_SCHEMECOLOR_INDEX" val="14"/>
  <p:tag name="KSO_WM_UNIT_FILL_FORE_SCHEMECOLOR_INDEX_BRIGHTNESS" val="-0.05"/>
  <p:tag name="KSO_WM_UNIT_FILL_TYPE" val="1"/>
  <p:tag name="KSO_WM_UNIT_HIGHLIGHT" val="0"/>
  <p:tag name="KSO_WM_UNIT_ID" val="diagram20228769_1*l_h_i*1_2_1"/>
  <p:tag name="KSO_WM_UNIT_INDEX" val="1_2_1"/>
  <p:tag name="KSO_WM_UNIT_LAYERLEVEL" val="1_1_1"/>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26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FILL_FORE_SCHEMECOLOR_INDEX_1" val="6"/>
  <p:tag name="KSO_WM_UNIT_FILL_FORE_SCHEMECOLOR_INDEX_1_BRIGHTNESS" val="0.8"/>
  <p:tag name="KSO_WM_UNIT_FILL_FORE_SCHEMECOLOR_INDEX_1_POS" val="0"/>
  <p:tag name="KSO_WM_UNIT_FILL_FORE_SCHEMECOLOR_INDEX_1_TRANS" val="0"/>
  <p:tag name="KSO_WM_UNIT_FILL_FORE_SCHEMECOLOR_INDEX_2" val="6"/>
  <p:tag name="KSO_WM_UNIT_FILL_FORE_SCHEMECOLOR_INDEX_2_BRIGHTNESS" val="0"/>
  <p:tag name="KSO_WM_UNIT_FILL_FORE_SCHEMECOLOR_INDEX_2_POS" val="0.66"/>
  <p:tag name="KSO_WM_UNIT_FILL_FORE_SCHEMECOLOR_INDEX_2_TRANS" val="0"/>
  <p:tag name="KSO_WM_UNIT_FILL_GRADIENT_ANGLE" val="45"/>
  <p:tag name="KSO_WM_UNIT_FILL_GRADIENT_DIRECTION" val="0"/>
  <p:tag name="KSO_WM_UNIT_FILL_GRADIENT_TYPE" val="0"/>
  <p:tag name="KSO_WM_UNIT_FILL_TYPE" val="3"/>
  <p:tag name="KSO_WM_UNIT_HIGHLIGHT" val="0"/>
  <p:tag name="KSO_WM_UNIT_ID" val="diagram20228769_1*l_h_i*1_2_2"/>
  <p:tag name="KSO_WM_UNIT_INDEX" val="1_2_2"/>
  <p:tag name="KSO_WM_UNIT_LAYERLEVEL" val="1_1_1"/>
  <p:tag name="KSO_WM_UNIT_SHADOW_SCHEMECOLOR_INDEX" val="6"/>
  <p:tag name="KSO_WM_UNIT_SHADOW_SCHEMECOLOR_INDEX_BRIGHTNESS" val="0"/>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26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HIGHLIGHT" val="0"/>
  <p:tag name="KSO_WM_UNIT_ID" val="diagram20228769_1*l_h_f*1_2_1"/>
  <p:tag name="KSO_WM_UNIT_INDEX" val="1_2_1"/>
  <p:tag name="KSO_WM_UNIT_LAYERLEVEL" val="1_1_1"/>
  <p:tag name="KSO_WM_UNIT_NOCLEAR" val="0"/>
  <p:tag name="KSO_WM_UNIT_PRESET_TEXT" val="请言简意赅的阐述您的观点"/>
  <p:tag name="KSO_WM_UNIT_SUBTYPE" val="a"/>
  <p:tag name="KSO_WM_UNIT_TEXT_FILL_FORE_SCHEMECOLOR_INDEX" val="13"/>
  <p:tag name="KSO_WM_UNIT_TEXT_FILL_FORE_SCHEMECOLOR_INDEX_BRIGHTNESS" val="0"/>
  <p:tag name="KSO_WM_UNIT_TEXT_FILL_TYPE" val="1"/>
  <p:tag name="KSO_WM_UNIT_TYPE" val="l_h_f"/>
  <p:tag name="KSO_WM_UNIT_USESOURCEFORMAT_APPLY" val="1"/>
</p:tagLst>
</file>

<file path=ppt/tags/tag26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28769"/>
  <p:tag name="KSO_WM_UNIT_COMPATIBLE" val="0"/>
  <p:tag name="KSO_WM_UNIT_DIAGRAM_ISNUMVISUAL" val="0"/>
  <p:tag name="KSO_WM_UNIT_DIAGRAM_ISREFERUNIT" val="0"/>
  <p:tag name="KSO_WM_UNIT_HIGHLIGHT" val="0"/>
  <p:tag name="KSO_WM_UNIT_ID" val="diagram20228769_1*l_h_i*1_2_3"/>
  <p:tag name="KSO_WM_UNIT_INDEX" val="1_2_3"/>
  <p:tag name="KSO_WM_UNIT_LAYERLEVEL" val="1_1_1"/>
  <p:tag name="KSO_WM_UNIT_TYPE" val="l_h_i"/>
  <p:tag name="KSO_WM_UNIT_USESOURCEFORMAT_APPLY" val="1"/>
</p:tagLst>
</file>

<file path=ppt/tags/tag269.xml><?xml version="1.0" encoding="utf-8"?>
<p:tagLst xmlns:p="http://schemas.openxmlformats.org/presentationml/2006/main">
  <p:tag name="KSO_WM_BEAUTIFY_FLAG" val="#wm#"/>
  <p:tag name="KSO_WM_CHIP_DECFILLPROP" val="[]"/>
  <p:tag name="KSO_WM_CHIP_FILLPROP" val="[[{&quot;text_align&quot;:&quot;cm&quot;,&quot;text_direction&quot;:&quot;horizontal&quot;,&quot;support_big_font&quot;:false,&quot;fill_id&quot;:&quot;4b3d06a1f10d40ff8e06d4f6d0ab0ea3&quot;,&quot;fill_align&quot;:&quot;cm&quot;,&quot;chip_types&quot;:[&quot;text&quot;,&quot;header&quot;]},{&quot;text_align&quot;:&quot;lm&quot;,&quot;text_direction&quot;:&quot;horizontal&quot;,&quot;support_features&quot;:[&quot;collage&quot;,&quot;carousel&quot;,&quot;creativecrop&quot;],&quot;support_big_font&quot;:false,&quot;fill_id&quot;:&quot;8e40daf4927f4521bed00751a0febf31&quot;,&quot;fill_align&quot;:&quot;cm&quot;,&quot;chip_types&quot;:[&quot;diagram&quot;,&quot;pictext&quot;,&quot;text&quot;,&quot;picture&quot;,&quot;chart&quot;,&quot;table&quot;,&quot;video&quot;]}]]"/>
  <p:tag name="KSO_WM_CHIP_GROUPID" val="5e757e9369be4861f5f86151"/>
  <p:tag name="KSO_WM_CHIP_INFOS" val="{&quot;type&quot;:0,&quot;layout_type&quot;:&quot;leftright&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f5f2f928e478fb0c58a92be"/>
  <p:tag name="KSO_WM_SLIDE_BACKGROUND" val="[&quot;general&quot;]"/>
  <p:tag name="KSO_WM_SLIDE_BACKGROUND_TYPE" val="general"/>
  <p:tag name="KSO_WM_SLIDE_BK_DARK_LIGHT" val="2"/>
  <p:tag name="KSO_WM_SLIDE_CAN_ADD_NAVIGATION" val="1"/>
  <p:tag name="KSO_WM_SLIDE_ID" val="diagram20211053_1"/>
  <p:tag name="KSO_WM_SLIDE_INDEX" val="1"/>
  <p:tag name="KSO_WM_SLIDE_ITEM_CNT" val="0"/>
  <p:tag name="KSO_WM_SLIDE_LAYOUT" val="a_d"/>
  <p:tag name="KSO_WM_SLIDE_LAYOUT_CNT" val="1_1"/>
  <p:tag name="KSO_WM_SLIDE_LAYOUT_INFO" val="{&quot;backgroundInfo&quot;:[{&quot;bottom&quot;:0,&quot;bottomAbs&quot;:false,&quot;left&quot;:0,&quot;leftAbs&quot;:false,&quot;right&quot;:0,&quot;rightAbs&quot;:false,&quot;top&quot;:0,&quot;topAbs&quot;:false,&quot;type&quot;:&quot;general&quot;}],&quot;direction&quot;:1,&quot;id&quot;:&quot;2021-04-01T15:10:24&quot;,&quot;maxSize&quot;:{&quot;size1&quot;:51.3},&quot;minSize&quot;:{&quot;size1&quot;:36.3},&quot;normalSize&quot;:{&quot;size1&quot;:36.6625},&quot;subLayout&quot;:[{&quot;id&quot;:&quot;2021-04-01T15:10:24&quot;,&quot;margin&quot;:{&quot;bottom&quot;:3.8450000286102295,&quot;left&quot;:2.5399999618530273,&quot;right&quot;:0,&quot;top&quot;:3.8450000286102295},&quot;type&quot;:0},{&quot;id&quot;:&quot;2021-04-01T15:10:24&quot;,&quot;margin&quot;:{&quot;bottom&quot;:2.575000047683716,&quot;left&quot;:1.243999719619751,&quot;right&quot;:2.1519999504089355,&quot;top&quot;:2.575000047683716},&quot;type&quot;:0}],&quot;type&quot;:0}"/>
  <p:tag name="KSO_WM_SLIDE_POSITION" val="36*23"/>
  <p:tag name="KSO_WM_SLIDE_RATIO" val="1.777778"/>
  <p:tag name="KSO_WM_SLIDE_SIZE" val="888*481"/>
  <p:tag name="KSO_WM_SLIDE_SUBTYPE" val="picTxt"/>
  <p:tag name="KSO_WM_SLIDE_SUPPORT_FEATURE_TYPE" val="7"/>
  <p:tag name="KSO_WM_SLIDE_TYPE" val="text"/>
  <p:tag name="KSO_WM_TAG_VERSION" val="1.0"/>
  <p:tag name="KSO_WM_TEMPLATE_ASSEMBLE_GROUPID" val="60656ea44054ed1e2fb7fce3"/>
  <p:tag name="KSO_WM_TEMPLATE_ASSEMBLE_XID" val="60656ea44054ed1e2fb7fce3"/>
  <p:tag name="KSO_WM_TEMPLATE_CATEGORY" val="diagram"/>
  <p:tag name="KSO_WM_TEMPLATE_COLOR_TYPE" val="1"/>
  <p:tag name="KSO_WM_TEMPLATE_INDEX" val="20211053"/>
  <p:tag name="KSO_WM_TEMPLATE_MASTER_TYPE" val="0"/>
  <p:tag name="KSO_WM_TEMPLATE_SUBCATEGORY" val="21"/>
  <p:tag name="KSO_WM_SPECIAL_SOURCE" val="bdnull"/>
</p:tagLst>
</file>

<file path=ppt/tags/tag270.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2.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3.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4.xml><?xml version="1.0" encoding="utf-8"?>
<p:tagLst xmlns:p="http://schemas.openxmlformats.org/presentationml/2006/main">
  <p:tag name="KSO_WM_BEAUTIFY_FLAG" val=""/>
</p:tagLst>
</file>

<file path=ppt/tags/tag275.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6.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7.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7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80.xml><?xml version="1.0" encoding="utf-8"?>
<p:tagLst xmlns:p="http://schemas.openxmlformats.org/presentationml/2006/main">
  <p:tag name="KSO_WM_BEAUTIFY_FLAG" val="#wm#"/>
  <p:tag name="KSO_WM_DIAGRAM_GROUP_CODE" val="ζ1-1"/>
  <p:tag name="KSO_WM_TAG_VERSION" val="1.0"/>
  <p:tag name="KSO_WM_TEMPLATE_CATEGORY" val="diagram"/>
  <p:tag name="KSO_WM_TEMPLATE_INDEX" val="20216659"/>
  <p:tag name="KSO_WM_UNIT_COMPATIBLE" val="0"/>
  <p:tag name="KSO_WM_UNIT_DIAGRAM_ISNUMVISUAL" val="0"/>
  <p:tag name="KSO_WM_UNIT_DIAGRAM_ISREFERUNIT" val="0"/>
  <p:tag name="KSO_WM_UNIT_DIAGRAM_MODELTYPE" val="creativePicture"/>
  <p:tag name="KSO_WM_UNIT_HIGHLIGHT" val="0"/>
  <p:tag name="KSO_WM_UNIT_ID" val="diagram20216659_1*ζ_h_d*1_1_1"/>
  <p:tag name="KSO_WM_UNIT_INDEX" val="1_1_1"/>
  <p:tag name="KSO_WM_UNIT_LAYERLEVEL" val="1_1_1"/>
  <p:tag name="KSO_WM_UNIT_PICTURE_DOCKSIDE" val="cb,rm,ct"/>
  <p:tag name="KSO_WM_UNIT_PICTURE_TOWARD" val="1"/>
  <p:tag name="KSO_WM_UNIT_TYPE" val="ζ_h_d"/>
  <p:tag name="KSO_WM_UNIT_USESOURCEFORMAT_APPLY" val="1"/>
  <p:tag name="KSO_WM_UNIT_VALUE" val="1903*1275"/>
</p:tagLst>
</file>

<file path=ppt/tags/tag281.xml><?xml version="1.0" encoding="utf-8"?>
<p:tagLst xmlns:p="http://schemas.openxmlformats.org/presentationml/2006/main">
  <p:tag name="KSO_WM_BEAUTIFY_FLAG" val="#wm#"/>
  <p:tag name="KSO_WM_DIAGRAM_GROUP_CODE" val="ζ1-1"/>
  <p:tag name="KSO_WM_TAG_VERSION" val="1.0"/>
  <p:tag name="KSO_WM_TEMPLATE_CATEGORY" val="diagram"/>
  <p:tag name="KSO_WM_TEMPLATE_INDEX" val="20216659"/>
  <p:tag name="KSO_WM_UNIT_COMPATIBLE" val="0"/>
  <p:tag name="KSO_WM_UNIT_DIAGRAM_ISNUMVISUAL" val="0"/>
  <p:tag name="KSO_WM_UNIT_DIAGRAM_ISREFERUNIT" val="0"/>
  <p:tag name="KSO_WM_UNIT_DIAGRAM_MODELTYPE" val="creativePicture"/>
  <p:tag name="KSO_WM_UNIT_FILL_FORE_SCHEMECOLOR_INDEX" val="5"/>
  <p:tag name="KSO_WM_UNIT_FILL_FORE_SCHEMECOLOR_INDEX_BRIGHTNESS" val="0"/>
  <p:tag name="KSO_WM_UNIT_FILL_TYPE" val="1"/>
  <p:tag name="KSO_WM_UNIT_HIGHLIGHT" val="0"/>
  <p:tag name="KSO_WM_UNIT_ID" val="diagram20216659_1*ζ_h_i*1_1_1"/>
  <p:tag name="KSO_WM_UNIT_INDEX" val="1_1_1"/>
  <p:tag name="KSO_WM_UNIT_LAYERLEVEL" val="1_1_1"/>
  <p:tag name="KSO_WM_UNIT_PICTURE_DOCKSIDE" val="cb,rm,ct"/>
  <p:tag name="KSO_WM_UNIT_PICTURE_TOWARD" val="1"/>
  <p:tag name="KSO_WM_UNIT_TEXT_FILL_FORE_SCHEMECOLOR_INDEX" val="2"/>
  <p:tag name="KSO_WM_UNIT_TEXT_FILL_FORE_SCHEMECOLOR_INDEX_BRIGHTNESS" val="0"/>
  <p:tag name="KSO_WM_UNIT_TEXT_FILL_TYPE" val="1"/>
  <p:tag name="KSO_WM_UNIT_TYPE" val="ζ_h_i"/>
  <p:tag name="KSO_WM_UNIT_USESOURCEFORMAT_APPLY" val="1"/>
</p:tagLst>
</file>

<file path=ppt/tags/tag282.xml><?xml version="1.0" encoding="utf-8"?>
<p:tagLst xmlns:p="http://schemas.openxmlformats.org/presentationml/2006/main">
  <p:tag name="KSO_WM_ASSEMBLE_CHIP_INDEX" val="eb5b89d6e4734d329a7f2fbe005a0135"/>
  <p:tag name="KSO_WM_BEAUTIFY_FLAG" val="#wm#"/>
  <p:tag name="KSO_WM_CHIP_FILLAREA_FILL_RULE" val="{&quot;fill_align&quot;:&quot;lb&quot;,&quot;fill_mode&quot;:&quot;full&quot;,&quot;sacle_strategy&quot;:&quot;smart&quot;}"/>
  <p:tag name="KSO_WM_CHIP_GROUPID" val="5e6b05596848fb12bee65ac8"/>
  <p:tag name="KSO_WM_CHIP_XID" val="5e6b05596848fb12bee65aca"/>
  <p:tag name="KSO_WM_TAG_VERSION" val="1.0"/>
  <p:tag name="KSO_WM_TEMPLATE_ASSEMBLE_GROUPID" val="606570404054ed1e2fb814a1"/>
  <p:tag name="KSO_WM_TEMPLATE_ASSEMBLE_XID" val="606570404054ed1e2fb814a1"/>
  <p:tag name="KSO_WM_TEMPLATE_CATEGORY" val="diagram"/>
  <p:tag name="KSO_WM_TEMPLATE_INDEX" val="20217046"/>
  <p:tag name="KSO_WM_UNIT_BLOCK" val="0"/>
  <p:tag name="KSO_WM_UNIT_COMPATIBLE" val="0"/>
  <p:tag name="KSO_WM_UNIT_DEC_AREA_ID" val="1eaf4cfc1d784f3cb4ad2a3a1bc107b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7046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
  <p:tag name="KSO_WM_UNIT_SHOW_EDIT_AREA_INDICATION" val="1"/>
  <p:tag name="KSO_WM_UNIT_SM_LIMIT_TYPE" val="2"/>
  <p:tag name="KSO_WM_UNIT_SUBTYPE" val="a"/>
  <p:tag name="KSO_WM_UNIT_SUPPORT_BIG_FONT" val="1"/>
  <p:tag name="KSO_WM_UNIT_TEXT_FILL_FORE_SCHEMECOLOR_INDEX" val="13"/>
  <p:tag name="KSO_WM_UNIT_TEXT_FILL_FORE_SCHEMECOLOR_INDEX_BRIGHTNESS" val="0.25"/>
  <p:tag name="KSO_WM_UNIT_TEXT_FILL_TYPE" val="1"/>
  <p:tag name="KSO_WM_UNIT_TEXT_SUBTYPE" val="a"/>
  <p:tag name="KSO_WM_UNIT_TYPE" val="f"/>
  <p:tag name="KSO_WM_UNIT_VALUE" val="84"/>
</p:tagLst>
</file>

<file path=ppt/tags/tag283.xml><?xml version="1.0" encoding="utf-8"?>
<p:tagLst xmlns:p="http://schemas.openxmlformats.org/presentationml/2006/main">
  <p:tag name="KSO_WM_BEAUTIFY_FLAG" val="#wm#"/>
  <p:tag name="KSO_WM_CHIP_GROUPID" val="5fadf73b998712faa657abd6"/>
  <p:tag name="KSO_WM_CHIP_XID" val="5fadf73b998712faa657abd7"/>
  <p:tag name="KSO_WM_TAG_VERSION" val="1.0"/>
  <p:tag name="KSO_WM_TEMPLATE_ASSEMBLE_GROUPID" val="606570404054ed1e2fb814a1"/>
  <p:tag name="KSO_WM_TEMPLATE_ASSEMBLE_XID" val="606570404054ed1e2fb814a1"/>
  <p:tag name="KSO_WM_TEMPLATE_CATEGORY" val="diagram"/>
  <p:tag name="KSO_WM_TEMPLATE_INDEX" val="20217046"/>
  <p:tag name="KSO_WM_UNIT_BLOCK" val="0"/>
  <p:tag name="KSO_WM_UNIT_COMPATIBLE" val="0"/>
  <p:tag name="KSO_WM_UNIT_DEC_AREA_ID" val="2fa775eb38dc401a82f159f864fb291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17046_1*i*1"/>
  <p:tag name="KSO_WM_UNIT_INDEX" val="1"/>
  <p:tag name="KSO_WM_UNIT_LAYERLEVEL" val="1"/>
  <p:tag name="KSO_WM_UNIT_SM_LIMIT_TYPE" val="1"/>
  <p:tag name="KSO_WM_UNIT_TEXT_FILL_FORE_SCHEMECOLOR_INDEX" val="2"/>
  <p:tag name="KSO_WM_UNIT_TEXT_FILL_FORE_SCHEMECOLOR_INDEX_BRIGHTNESS" val="0"/>
  <p:tag name="KSO_WM_UNIT_TEXT_FILL_TYPE" val="1"/>
  <p:tag name="KSO_WM_UNIT_TYPE" val="i"/>
  <p:tag name="KSO_WM_UNIT_VALUE" val="0"/>
</p:tagLst>
</file>

<file path=ppt/tags/tag284.xml><?xml version="1.0" encoding="utf-8"?>
<p:tagLst xmlns:p="http://schemas.openxmlformats.org/presentationml/2006/main">
  <p:tag name="KSO_WM_BEAUTIFY_FLAG" val="#wm#"/>
  <p:tag name="KSO_WM_CHIP_DECFILLPROP" val="[]"/>
  <p:tag name="KSO_WM_CHIP_FILLPROP" val="[[{&quot;text_align&quot;:&quot;cm&quot;,&quot;text_direction&quot;:&quot;horizontal&quot;,&quot;support_features&quot;:[&quot;creativepic&quot;],&quot;support_big_font&quot;:false,&quot;picture_toward&quot;:1,&quot;picture_dockside&quot;:[&quot;cb&quot;,&quot;rm&quot;,&quot;ct&quot;],&quot;fill_id&quot;:&quot;4c8080feb3514c4084c32dcdf0a35904&quot;,&quot;fill_align&quot;:&quot;cm&quot;,&quot;chip_types&quot;:[&quot;picture&quot;]},{&quot;text_align&quot;:&quot;lb&quot;,&quot;text_direction&quot;:&quot;horizontal&quot;,&quot;support_big_font&quot;:true,&quot;picture_toward&quot;:0,&quot;picture_dockside&quot;:[],&quot;fill_id&quot;:&quot;fbbb26a76a2149cbb36ad93fd7d50dc6&quot;,&quot;fill_align&quot;:&quot;lb&quot;,&quot;chip_types&quot;:[&quot;text&quot;]}]]"/>
  <p:tag name="KSO_WM_CHIP_GROUPID" val="5fadf73b998712faa657abd6"/>
  <p:tag name="KSO_WM_CHIP_INFOS" val="{&quot;type&quot;:0,&quot;layout_type&quot;:&quot;leftright&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fadf73b998712faa657abd7"/>
  <p:tag name="KSO_WM_SLIDE_BACKGROUND_TYPE" val="general"/>
  <p:tag name="KSO_WM_SLIDE_BK_DARK_LIGHT" val="2"/>
  <p:tag name="KSO_WM_SLIDE_ID" val="diagram20217046_1"/>
  <p:tag name="KSO_WM_SLIDE_INDEX" val="1"/>
  <p:tag name="KSO_WM_SLIDE_ITEM_CNT" val="0"/>
  <p:tag name="KSO_WM_SLIDE_LAYOUT" val="d_f"/>
  <p:tag name="KSO_WM_SLIDE_LAYOUT_CNT" val="1_1"/>
  <p:tag name="KSO_WM_SLIDE_LAYOUT_INFO" val="{&quot;direction&quot;:1,&quot;id&quot;:&quot;2021-04-01T16:15:42&quot;,&quot;maxSize&quot;:{&quot;size1&quot;:57.5},&quot;minSize&quot;:{&quot;size1&quot;:32.6},&quot;normalSize&quot;:{&quot;size1&quot;:46.35},&quot;subLayout&quot;:[{&quot;id&quot;:&quot;2021-04-01T16:15:42&quot;,&quot;margin&quot;:{&quot;bottom&quot;:1.6929999589920044,&quot;left&quot;:2.117000102996826,&quot;right&quot;:0.02600000612437725,&quot;top&quot;:1.6929999589920044},&quot;type&quot;:0},{&quot;id&quot;:&quot;2021-04-01T16:15:42&quot;,&quot;margin&quot;:{&quot;bottom&quot;:0,&quot;left&quot;:1.6670000553131104,&quot;right&quot;:0,&quot;top&quot;:0},&quot;type&quot;:0}],&quot;type&quot;:0}"/>
  <p:tag name="KSO_WM_SLIDE_POSITION" val="0*0"/>
  <p:tag name="KSO_WM_SLIDE_RATIO" val="1.777778"/>
  <p:tag name="KSO_WM_SLIDE_SIZE" val="960*540"/>
  <p:tag name="KSO_WM_SLIDE_SUBTYPE" val="picTxt"/>
  <p:tag name="KSO_WM_SLIDE_SUPPORT_FEATURE_TYPE" val="8"/>
  <p:tag name="KSO_WM_SLIDE_TYPE" val="text"/>
  <p:tag name="KSO_WM_TAG_VERSION" val="1.0"/>
  <p:tag name="KSO_WM_TEMPLATE_ASSEMBLE_GROUPID" val="606570404054ed1e2fb814a1"/>
  <p:tag name="KSO_WM_TEMPLATE_ASSEMBLE_XID" val="606570404054ed1e2fb814a1"/>
  <p:tag name="KSO_WM_TEMPLATE_CATEGORY" val="diagram"/>
  <p:tag name="KSO_WM_TEMPLATE_COLOR_TYPE" val="1"/>
  <p:tag name="KSO_WM_TEMPLATE_INDEX" val="20217046"/>
  <p:tag name="KSO_WM_TEMPLATE_MASTER_TYPE" val="0"/>
  <p:tag name="KSO_WM_TEMPLATE_SUBCATEGORY" val="21"/>
  <p:tag name="KSO_WM_SPECIAL_SOURCE" val="bdnull"/>
</p:tagLst>
</file>

<file path=ppt/tags/tag285.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86.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87.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8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8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90.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9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92.xml><?xml version="1.0" encoding="utf-8"?>
<p:tagLst xmlns:p="http://schemas.openxmlformats.org/presentationml/2006/main">
  <p:tag name="KSO_WM_BEAUTIFY_FLAG" val=""/>
</p:tagLst>
</file>

<file path=ppt/tags/tag293.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94.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295.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HIGHLIGHT" val="0"/>
  <p:tag name="KSO_WM_UNIT_ID" val="diagram20204029_1*i*3"/>
  <p:tag name="KSO_WM_UNIT_INDEX" val="3"/>
  <p:tag name="KSO_WM_UNIT_LAYERLEVEL" val="1"/>
  <p:tag name="KSO_WM_UNIT_TYPE" val="i"/>
</p:tagLst>
</file>

<file path=ppt/tags/tag296.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04029_1*i*4"/>
  <p:tag name="KSO_WM_UNIT_INDEX" val="4"/>
  <p:tag name="KSO_WM_UNIT_LAYERLEVEL" val="1"/>
  <p:tag name="KSO_WM_UNIT_TEXT_FILL_FORE_SCHEMECOLOR_INDEX" val="2"/>
  <p:tag name="KSO_WM_UNIT_TEXT_FILL_FORE_SCHEMECOLOR_INDEX_BRIGHTNESS" val="0"/>
  <p:tag name="KSO_WM_UNIT_TEXT_FILL_TYPE" val="1"/>
  <p:tag name="KSO_WM_UNIT_TYPE" val="i"/>
</p:tagLst>
</file>

<file path=ppt/tags/tag297.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04029_1*i*5"/>
  <p:tag name="KSO_WM_UNIT_INDEX" val="5"/>
  <p:tag name="KSO_WM_UNIT_LAYERLEVEL" val="1"/>
  <p:tag name="KSO_WM_UNIT_TEXT_FILL_FORE_SCHEMECOLOR_INDEX" val="2"/>
  <p:tag name="KSO_WM_UNIT_TEXT_FILL_FORE_SCHEMECOLOR_INDEX_BRIGHTNESS" val="0"/>
  <p:tag name="KSO_WM_UNIT_TEXT_FILL_TYPE" val="1"/>
  <p:tag name="KSO_WM_UNIT_TYPE" val="i"/>
</p:tagLst>
</file>

<file path=ppt/tags/tag298.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HIGHLIGHT" val="0"/>
  <p:tag name="KSO_WM_UNIT_ID" val="diagram20204029_1*a*1"/>
  <p:tag name="KSO_WM_UNIT_INDEX" val="1"/>
  <p:tag name="KSO_WM_UNIT_ISCONTENTSTITLE" val="0"/>
  <p:tag name="KSO_WM_UNIT_ISNUMDGMTITLE" val="0"/>
  <p:tag name="KSO_WM_UNIT_LAYERLEVEL" val="1"/>
  <p:tag name="KSO_WM_UNIT_NOCLEAR" val="0"/>
  <p:tag name="KSO_WM_UNIT_PRESET_TEXT" val="单击此处添加标题"/>
  <p:tag name="KSO_WM_UNIT_TEXT_FILL_FORE_SCHEMECOLOR_INDEX" val="13"/>
  <p:tag name="KSO_WM_UNIT_TEXT_FILL_FORE_SCHEMECOLOR_INDEX_BRIGHTNESS" val="0.25"/>
  <p:tag name="KSO_WM_UNIT_TEXT_FILL_TYPE" val="1"/>
  <p:tag name="KSO_WM_UNIT_TYPE" val="a"/>
  <p:tag name="KSO_WM_UNIT_VALUE" val="11"/>
</p:tagLst>
</file>

<file path=ppt/tags/tag299.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HIGHLIGHT" val="0"/>
  <p:tag name="KSO_WM_UNIT_ID" val="diagram20204029_1*f*1"/>
  <p:tag name="KSO_WM_UNIT_INDEX" val="1"/>
  <p:tag name="KSO_WM_UNIT_LAYERLEVEL" val="1"/>
  <p:tag name="KSO_WM_UNIT_NOCLEAR" val="0"/>
  <p:tag name="KSO_WM_UNIT_PRESET_TEXT" val="单击此处添加文本具体内容，简明扼要的阐述您的观点。根据需要可酌情增减文字，以便观者准确的理解您传达的思想。&#13;单击此处添加文本具体内容，简明扼要的阐述您的观点。根据需要可酌情增减文字，以便观者准确的理解您传达的思想。"/>
  <p:tag name="KSO_WM_UNIT_SUBTYPE" val="a"/>
  <p:tag name="KSO_WM_UNIT_TEXT_FILL_FORE_SCHEMECOLOR_INDEX" val="13"/>
  <p:tag name="KSO_WM_UNIT_TEXT_FILL_FORE_SCHEMECOLOR_INDEX_BRIGHTNESS" val="0.25"/>
  <p:tag name="KSO_WM_UNIT_TEXT_FILL_TYPE" val="1"/>
  <p:tag name="KSO_WM_UNIT_TYPE" val="f"/>
  <p:tag name="KSO_WM_UNIT_VALUE" val="250"/>
</p:tagLst>
</file>

<file path=ppt/tags/tag300.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HIGHLIGHT" val="0"/>
  <p:tag name="KSO_WM_UNIT_ID" val="diagram20204029_1*i*8"/>
  <p:tag name="KSO_WM_UNIT_INDEX" val="8"/>
  <p:tag name="KSO_WM_UNIT_LAYERLEVEL" val="1"/>
  <p:tag name="KSO_WM_UNIT_TYPE" val="i"/>
</p:tagLst>
</file>

<file path=ppt/tags/tag301.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04029_1*i*6"/>
  <p:tag name="KSO_WM_UNIT_INDEX" val="6"/>
  <p:tag name="KSO_WM_UNIT_LAYERLEVEL" val="1"/>
  <p:tag name="KSO_WM_UNIT_TEXT_FILL_FORE_SCHEMECOLOR_INDEX" val="2"/>
  <p:tag name="KSO_WM_UNIT_TEXT_FILL_FORE_SCHEMECOLOR_INDEX_BRIGHTNESS" val="0"/>
  <p:tag name="KSO_WM_UNIT_TEXT_FILL_TYPE" val="1"/>
  <p:tag name="KSO_WM_UNIT_TYPE" val="i"/>
</p:tagLst>
</file>

<file path=ppt/tags/tag302.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04029_1*i*8"/>
  <p:tag name="KSO_WM_UNIT_INDEX" val="8"/>
  <p:tag name="KSO_WM_UNIT_LAYERLEVEL" val="1"/>
  <p:tag name="KSO_WM_UNIT_TEXT_FILL_FORE_SCHEMECOLOR_INDEX" val="2"/>
  <p:tag name="KSO_WM_UNIT_TEXT_FILL_FORE_SCHEMECOLOR_INDEX_BRIGHTNESS" val="0"/>
  <p:tag name="KSO_WM_UNIT_TEXT_FILL_TYPE" val="1"/>
  <p:tag name="KSO_WM_UNIT_TYPE" val="i"/>
</p:tagLst>
</file>

<file path=ppt/tags/tag303.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HIGHLIGHT" val="0"/>
  <p:tag name="KSO_WM_UNIT_ID" val="diagram20204029_1*i*9"/>
  <p:tag name="KSO_WM_UNIT_INDEX" val="9"/>
  <p:tag name="KSO_WM_UNIT_LAYERLEVEL" val="1"/>
  <p:tag name="KSO_WM_UNIT_TYPE" val="i"/>
</p:tagLst>
</file>

<file path=ppt/tags/tag304.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04029_1*i*7"/>
  <p:tag name="KSO_WM_UNIT_INDEX" val="7"/>
  <p:tag name="KSO_WM_UNIT_LAYERLEVEL" val="1"/>
  <p:tag name="KSO_WM_UNIT_TEXT_FILL_FORE_SCHEMECOLOR_INDEX" val="2"/>
  <p:tag name="KSO_WM_UNIT_TEXT_FILL_FORE_SCHEMECOLOR_INDEX_BRIGHTNESS" val="0"/>
  <p:tag name="KSO_WM_UNIT_TEXT_FILL_TYPE" val="1"/>
  <p:tag name="KSO_WM_UNIT_TYPE" val="i"/>
</p:tagLst>
</file>

<file path=ppt/tags/tag305.xml><?xml version="1.0" encoding="utf-8"?>
<p:tagLst xmlns:p="http://schemas.openxmlformats.org/presentationml/2006/main">
  <p:tag name="KSO_WM_BEAUTIFY_FLAG" val="#wm#"/>
  <p:tag name="KSO_WM_TAG_VERSION" val="1.0"/>
  <p:tag name="KSO_WM_TEMPLATE_CATEGORY" val="diagram"/>
  <p:tag name="KSO_WM_TEMPLATE_INDEX" val="20204029"/>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04029_1*i*9"/>
  <p:tag name="KSO_WM_UNIT_INDEX" val="9"/>
  <p:tag name="KSO_WM_UNIT_LAYERLEVEL" val="1"/>
  <p:tag name="KSO_WM_UNIT_TEXT_FILL_FORE_SCHEMECOLOR_INDEX" val="2"/>
  <p:tag name="KSO_WM_UNIT_TEXT_FILL_FORE_SCHEMECOLOR_INDEX_BRIGHTNESS" val="0"/>
  <p:tag name="KSO_WM_UNIT_TEXT_FILL_TYPE" val="1"/>
  <p:tag name="KSO_WM_UNIT_TYPE" val="i"/>
</p:tagLst>
</file>

<file path=ppt/tags/tag306.xml><?xml version="1.0" encoding="utf-8"?>
<p:tagLst xmlns:p="http://schemas.openxmlformats.org/presentationml/2006/main">
  <p:tag name="KSO_WM_BEAUTIFY_FLAG" val="#wm#"/>
  <p:tag name="KSO_WM_SLIDE_BACKGROUND_TYPE" val="general"/>
  <p:tag name="KSO_WM_SLIDE_BK_DARK_LIGHT" val="2"/>
  <p:tag name="KSO_WM_SLIDE_ID" val="diagram20204029_1"/>
  <p:tag name="KSO_WM_SLIDE_INDEX" val="1"/>
  <p:tag name="KSO_WM_SLIDE_ITEM_CNT" val="0"/>
  <p:tag name="KSO_WM_SLIDE_LAYOUT" val="a_f"/>
  <p:tag name="KSO_WM_SLIDE_LAYOUT_CNT" val="1_1"/>
  <p:tag name="KSO_WM_SLIDE_POSITION" val="0*0"/>
  <p:tag name="KSO_WM_SLIDE_SIZE" val="934*540"/>
  <p:tag name="KSO_WM_SLIDE_SUBTYPE" val="pureTxt"/>
  <p:tag name="KSO_WM_SLIDE_TYPE" val="text"/>
  <p:tag name="KSO_WM_TAG_VERSION" val="1.0"/>
  <p:tag name="KSO_WM_TEMPLATE_CATEGORY" val="diagram"/>
  <p:tag name="KSO_WM_TEMPLATE_COLOR_TYPE" val="1"/>
  <p:tag name="KSO_WM_TEMPLATE_INDEX" val="20204029"/>
  <p:tag name="KSO_WM_TEMPLATE_MASTER_TYPE" val="0"/>
  <p:tag name="KSO_WM_TEMPLATE_SUBCATEGORY" val="0"/>
  <p:tag name="KSO_WM_SPECIAL_SOURCE" val="bdnull"/>
</p:tagLst>
</file>

<file path=ppt/tags/tag307.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0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0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10.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1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12.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13.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14.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15.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16.xml><?xml version="1.0" encoding="utf-8"?>
<p:tagLst xmlns:p="http://schemas.openxmlformats.org/presentationml/2006/main">
  <p:tag name="KSO_WM_BEAUTIFY_FLAG" val="#wm#"/>
  <p:tag name="KSO_WM_CHIP_GROUPID" val="5e757e9369be4861f5f86151"/>
  <p:tag name="KSO_WM_CHIP_XID" val="5e7600a5c2fe05cf1f263aea"/>
  <p:tag name="KSO_WM_TAG_VERSION" val="1.0"/>
  <p:tag name="KSO_WM_TEMPLATE_ASSEMBLE_GROUPID" val="5ee986149390e3092d7977d0"/>
  <p:tag name="KSO_WM_TEMPLATE_ASSEMBLE_XID" val="5ee986149390e3092d7977d0"/>
  <p:tag name="KSO_WM_TEMPLATE_CATEGORY" val="diagram"/>
  <p:tag name="KSO_WM_TEMPLATE_INDEX" val="20207608"/>
  <p:tag name="KSO_WM_UNIT_BLOCK" val="0"/>
  <p:tag name="KSO_WM_UNIT_COMPATIBLE" val="0"/>
  <p:tag name="KSO_WM_UNIT_DECORATE_INFO" val="{&quot;DecorateInfoX&quot;:{&quot;IsLeft&quot;:false,&quot;IsRight&quot;:false,&quot;IsAbs&quot;:false},&quot;DecorateInfoY&quot;:{&quot;IsTop&quot;:false,&quot;IsBottom&quot;:false,&quot;IsAbs&quot;:false},&quot;DecorateInfoW&quot;:{&quot;IsAbs&quot;:true},&quot;DecorateInfoH&quot;:{&quot;IsAbs&quot;:true}}"/>
  <p:tag name="KSO_WM_UNIT_DIAGRAM_ISNUMVISUAL" val="0"/>
  <p:tag name="KSO_WM_UNIT_DIAGRAM_ISREFERUNIT" val="0"/>
  <p:tag name="KSO_WM_UNIT_FILL_FORE_SCHEMECOLOR_INDEX" val="5"/>
  <p:tag name="KSO_WM_UNIT_FILL_FORE_SCHEMECOLOR_INDEX_BRIGHTNESS" val="0.6"/>
  <p:tag name="KSO_WM_UNIT_FILL_TYPE" val="1"/>
  <p:tag name="KSO_WM_UNIT_HIGHLIGHT" val="0"/>
  <p:tag name="KSO_WM_UNIT_ID" val="diagram20207608_1*i*1"/>
  <p:tag name="KSO_WM_UNIT_INDEX" val="1"/>
  <p:tag name="KSO_WM_UNIT_LAYERLEVEL" val="1"/>
  <p:tag name="KSO_WM_UNIT_SM_LIMIT_TYPE" val="1"/>
  <p:tag name="KSO_WM_UNIT_TEXT_FILL_FORE_SCHEMECOLOR_INDEX" val="14"/>
  <p:tag name="KSO_WM_UNIT_TEXT_FILL_FORE_SCHEMECOLOR_INDEX_BRIGHTNESS" val="0"/>
  <p:tag name="KSO_WM_UNIT_TEXT_FILL_TYPE" val="1"/>
  <p:tag name="KSO_WM_UNIT_TYPE" val="i"/>
  <p:tag name="KSO_WM_UNIT_VALUE" val="1320"/>
</p:tagLst>
</file>

<file path=ppt/tags/tag317.xml><?xml version="1.0" encoding="utf-8"?>
<p:tagLst xmlns:p="http://schemas.openxmlformats.org/presentationml/2006/main">
  <p:tag name="KSO_WM_BEAUTIFY_FLAG" val="#wm#"/>
  <p:tag name="KSO_WM_CHIP_GROUPID" val="5e757e9369be4861f5f86151"/>
  <p:tag name="KSO_WM_CHIP_XID" val="5e7600a5c2fe05cf1f263aea"/>
  <p:tag name="KSO_WM_TAG_VERSION" val="1.0"/>
  <p:tag name="KSO_WM_TEMPLATE_ASSEMBLE_GROUPID" val="5ee986149390e3092d7977d0"/>
  <p:tag name="KSO_WM_TEMPLATE_ASSEMBLE_XID" val="5ee986149390e3092d7977d0"/>
  <p:tag name="KSO_WM_TEMPLATE_CATEGORY" val="diagram"/>
  <p:tag name="KSO_WM_TEMPLATE_INDEX" val="20207608"/>
  <p:tag name="KSO_WM_UNIT_BLOCK" val="0"/>
  <p:tag name="KSO_WM_UNIT_COMPATIBLE" val="0"/>
  <p:tag name="KSO_WM_UNIT_DECORATE_INFO" val="{&quot;DecorateInfoX&quot;:{&quot;IsLeft&quot;:false,&quot;IsRight&quot;:false,&quot;IsAbs&quot;:false},&quot;DecorateInfoY&quot;:{&quot;IsTop&quot;:false,&quot;IsBottom&quot;:false,&quot;IsAbs&quot;:false},&quot;DecorateInfoW&quot;:{&quot;IsAbs&quot;:true},&quot;DecorateInfoH&quot;:{&quot;IsAbs&quot;:true}}"/>
  <p:tag name="KSO_WM_UNIT_DIAGRAM_ISNUMVISUAL" val="0"/>
  <p:tag name="KSO_WM_UNIT_DIAGRAM_ISREFERUNIT" val="0"/>
  <p:tag name="KSO_WM_UNIT_FILL_FORE_SCHEMECOLOR_INDEX" val="5"/>
  <p:tag name="KSO_WM_UNIT_FILL_FORE_SCHEMECOLOR_INDEX_BRIGHTNESS" val="0.8"/>
  <p:tag name="KSO_WM_UNIT_FILL_TYPE" val="1"/>
  <p:tag name="KSO_WM_UNIT_HIGHLIGHT" val="0"/>
  <p:tag name="KSO_WM_UNIT_ID" val="diagram20207608_1*i*2"/>
  <p:tag name="KSO_WM_UNIT_INDEX" val="2"/>
  <p:tag name="KSO_WM_UNIT_LAYERLEVEL" val="1"/>
  <p:tag name="KSO_WM_UNIT_SM_LIMIT_TYPE" val="1"/>
  <p:tag name="KSO_WM_UNIT_TEXT_FILL_FORE_SCHEMECOLOR_INDEX" val="2"/>
  <p:tag name="KSO_WM_UNIT_TEXT_FILL_FORE_SCHEMECOLOR_INDEX_BRIGHTNESS" val="0"/>
  <p:tag name="KSO_WM_UNIT_TEXT_FILL_TYPE" val="1"/>
  <p:tag name="KSO_WM_UNIT_TYPE" val="i"/>
  <p:tag name="KSO_WM_UNIT_VALUE" val="12"/>
</p:tagLst>
</file>

<file path=ppt/tags/tag318.xml><?xml version="1.0" encoding="utf-8"?>
<p:tagLst xmlns:p="http://schemas.openxmlformats.org/presentationml/2006/main">
  <p:tag name="KSO_WM_BEAUTIFY_FLAG" val="#wm#"/>
  <p:tag name="KSO_WM_CHIP_GROUPID" val="5e757e9369be4861f5f86151"/>
  <p:tag name="KSO_WM_CHIP_XID" val="5e7600a5c2fe05cf1f263aea"/>
  <p:tag name="KSO_WM_TAG_VERSION" val="1.0"/>
  <p:tag name="KSO_WM_TEMPLATE_ASSEMBLE_GROUPID" val="5ee986149390e3092d7977d0"/>
  <p:tag name="KSO_WM_TEMPLATE_ASSEMBLE_XID" val="5ee986149390e3092d7977d0"/>
  <p:tag name="KSO_WM_TEMPLATE_CATEGORY" val="diagram"/>
  <p:tag name="KSO_WM_TEMPLATE_INDEX" val="20207608"/>
  <p:tag name="KSO_WM_UNIT_BLOCK" val="0"/>
  <p:tag name="KSO_WM_UNIT_COMPATIBLE" val="0"/>
  <p:tag name="KSO_WM_UNIT_DECORATE_INFO" val="{&quot;DecorateInfoX&quot;:{&quot;IsLeft&quot;:false,&quot;IsRight&quot;:false,&quot;IsAbs&quot;:false},&quot;DecorateInfoY&quot;:{&quot;IsTop&quot;:false,&quot;IsBottom&quot;:false,&quot;IsAbs&quot;:false},&quot;DecorateInfoW&quot;:{&quot;IsAbs&quot;:true},&quot;DecorateInfoH&quot;:{&quot;IsAbs&quot;:true}}"/>
  <p:tag name="KSO_WM_UNIT_DIAGRAM_ISNUMVISUAL" val="0"/>
  <p:tag name="KSO_WM_UNIT_DIAGRAM_ISREFERUNIT" val="0"/>
  <p:tag name="KSO_WM_UNIT_HIGHLIGHT" val="0"/>
  <p:tag name="KSO_WM_UNIT_ID" val="diagram20207608_1*i*3"/>
  <p:tag name="KSO_WM_UNIT_INDEX" val="3"/>
  <p:tag name="KSO_WM_UNIT_LAYERLEVEL" val="1"/>
  <p:tag name="KSO_WM_UNIT_LINE_FILL_TYPE" val="2"/>
  <p:tag name="KSO_WM_UNIT_LINE_FORE_SCHEMECOLOR_INDEX" val="5"/>
  <p:tag name="KSO_WM_UNIT_LINE_FORE_SCHEMECOLOR_INDEX_BRIGHTNESS" val="0"/>
  <p:tag name="KSO_WM_UNIT_SM_LIMIT_TYPE" val="1"/>
  <p:tag name="KSO_WM_UNIT_TEXT_FILL_FORE_SCHEMECOLOR_INDEX" val="2"/>
  <p:tag name="KSO_WM_UNIT_TEXT_FILL_FORE_SCHEMECOLOR_INDEX_BRIGHTNESS" val="0"/>
  <p:tag name="KSO_WM_UNIT_TEXT_FILL_TYPE" val="1"/>
  <p:tag name="KSO_WM_UNIT_TYPE" val="i"/>
  <p:tag name="KSO_WM_UNIT_VALUE" val="12"/>
</p:tagLst>
</file>

<file path=ppt/tags/tag319.xml><?xml version="1.0" encoding="utf-8"?>
<p:tagLst xmlns:p="http://schemas.openxmlformats.org/presentationml/2006/main">
  <p:tag name="KSO_WM_ASSEMBLE_CHIP_INDEX" val="9d4057af2cd848edaae27d1ce6c46c9d"/>
  <p:tag name="KSO_WM_BEAUTIFY_FLAG" val="#wm#"/>
  <p:tag name="KSO_WM_CHIP_GROUPID" val="5e7881253197e252a37019b5"/>
  <p:tag name="KSO_WM_CHIP_XID" val="5e7881253197e252a37019b6"/>
  <p:tag name="KSO_WM_TAG_VERSION" val="1.0"/>
  <p:tag name="KSO_WM_TEMPLATE_ASSEMBLE_GROUPID" val="5ee986149390e3092d7977d0"/>
  <p:tag name="KSO_WM_TEMPLATE_ASSEMBLE_XID" val="5ee986149390e3092d7977d0"/>
  <p:tag name="KSO_WM_TEMPLATE_CATEGORY" val="diagram"/>
  <p:tag name="KSO_WM_TEMPLATE_INDEX" val="20207608"/>
  <p:tag name="KSO_WM_UNIT_BLOCK" val="0"/>
  <p:tag name="KSO_WM_UNIT_COMPATIBLE" val="0"/>
  <p:tag name="KSO_WM_UNIT_DEC_AREA_ID" val="c7bade10f4a1414fabf01c3ec605ae26"/>
  <p:tag name="KSO_WM_UNIT_DEFAULT_FONT" val="24;44;4"/>
  <p:tag name="KSO_WM_UNIT_DIAGRAM_ISNUMVISUAL" val="0"/>
  <p:tag name="KSO_WM_UNIT_DIAGRAM_ISREFERUNIT" val="0"/>
  <p:tag name="KSO_WM_UNIT_HIGHLIGHT" val="0"/>
  <p:tag name="KSO_WM_UNIT_ID" val="diagram20207608_1*a*1"/>
  <p:tag name="KSO_WM_UNIT_INDEX" val="1"/>
  <p:tag name="KSO_WM_UNIT_ISCONTENTSTITLE" val="0"/>
  <p:tag name="KSO_WM_UNIT_ISNUMDGMTITLE" val="0"/>
  <p:tag name="KSO_WM_UNIT_LAYERLEVEL" val="1"/>
  <p:tag name="KSO_WM_UNIT_NOCLEAR" val="0"/>
  <p:tag name="KSO_WM_UNIT_PRESET_TEXT" val="单击此处添加大标题内容"/>
  <p:tag name="KSO_WM_UNIT_SHOW_EDIT_AREA_INDICATION" val="1"/>
  <p:tag name="KSO_WM_UNIT_TEXT_FILL_FORE_SCHEMECOLOR_INDEX" val="13"/>
  <p:tag name="KSO_WM_UNIT_TEXT_FILL_FORE_SCHEMECOLOR_INDEX_BRIGHTNESS" val="0"/>
  <p:tag name="KSO_WM_UNIT_TEXT_FILL_TYPE" val="1"/>
  <p:tag name="KSO_WM_UNIT_TYPE" val="a"/>
  <p:tag name="KSO_WM_UNIT_VALUE" val="16"/>
</p:tagLst>
</file>

<file path=ppt/tags/tag32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10685_1*l_h_i*1_1_1"/>
  <p:tag name="KSO_WM_UNIT_INDEX" val="1_1_1"/>
  <p:tag name="KSO_WM_UNIT_LAYERLEVEL" val="1_1_1"/>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32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FILL_FORE_SCHEMECOLOR_INDEX" val="13"/>
  <p:tag name="KSO_WM_UNIT_FILL_FORE_SCHEMECOLOR_INDEX_BRIGHTNESS" val="0.25"/>
  <p:tag name="KSO_WM_UNIT_FILL_TYPE" val="1"/>
  <p:tag name="KSO_WM_UNIT_HIGHLIGHT" val="0"/>
  <p:tag name="KSO_WM_UNIT_ID" val="diagram20210685_1*l_h_i*1_1_3"/>
  <p:tag name="KSO_WM_UNIT_INDEX" val="1_1_3"/>
  <p:tag name="KSO_WM_UNIT_LAYERLEVEL" val="1_1_1"/>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32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HIGHLIGHT" val="0"/>
  <p:tag name="KSO_WM_UNIT_ID" val="diagram20210685_1*l_h_f*1_1_1"/>
  <p:tag name="KSO_WM_UNIT_INDEX" val="1_1_1"/>
  <p:tag name="KSO_WM_UNIT_LAYERLEVEL" val="1_1_1"/>
  <p:tag name="KSO_WM_UNIT_NOCLEAR" val="0"/>
  <p:tag name="KSO_WM_UNIT_PRESET_TEXT" val="在此输入正文准确理解你所传达的信息"/>
  <p:tag name="KSO_WM_UNIT_SUBTYPE" val="a"/>
  <p:tag name="KSO_WM_UNIT_TEXT_FILL_FORE_SCHEMECOLOR_INDEX" val="13"/>
  <p:tag name="KSO_WM_UNIT_TEXT_FILL_FORE_SCHEMECOLOR_INDEX_BRIGHTNESS" val="0.25"/>
  <p:tag name="KSO_WM_UNIT_TEXT_FILL_TYPE" val="1"/>
  <p:tag name="KSO_WM_UNIT_TYPE" val="l_h_f"/>
  <p:tag name="KSO_WM_UNIT_USESOURCEFORMAT_APPLY" val="1"/>
  <p:tag name="KSO_WM_UNIT_VALUE" val="20"/>
</p:tagLst>
</file>

<file path=ppt/tags/tag32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HIGHLIGHT" val="0"/>
  <p:tag name="KSO_WM_UNIT_ID" val="diagram20210685_1*l_h_i*1_1_2"/>
  <p:tag name="KSO_WM_UNIT_INDEX" val="1_1_2"/>
  <p:tag name="KSO_WM_UNIT_LAYERLEVEL" val="1_1_1"/>
  <p:tag name="KSO_WM_UNIT_SUBTYPE" val="d"/>
  <p:tag name="KSO_WM_UNIT_TEXT_FILL_FORE_SCHEMECOLOR_INDEX" val="14"/>
  <p:tag name="KSO_WM_UNIT_TEXT_FILL_FORE_SCHEMECOLOR_INDEX_BRIGHTNESS" val="0"/>
  <p:tag name="KSO_WM_UNIT_TEXT_FILL_TYPE" val="1"/>
  <p:tag name="KSO_WM_UNIT_TYPE" val="l_h_i"/>
  <p:tag name="KSO_WM_UNIT_USESOURCEFORMAT_APPLY" val="1"/>
</p:tagLst>
</file>

<file path=ppt/tags/tag32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FILL_FORE_SCHEMECOLOR_INDEX" val="14"/>
  <p:tag name="KSO_WM_UNIT_FILL_FORE_SCHEMECOLOR_INDEX_BRIGHTNESS" val="-0.15"/>
  <p:tag name="KSO_WM_UNIT_FILL_TYPE" val="1"/>
  <p:tag name="KSO_WM_UNIT_HIGHLIGHT" val="0"/>
  <p:tag name="KSO_WM_UNIT_ID" val="diagram20210685_1*l_h_i*1_2_1"/>
  <p:tag name="KSO_WM_UNIT_INDEX" val="1_2_1"/>
  <p:tag name="KSO_WM_UNIT_LAYERLEVEL" val="1_1_1"/>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32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FILL_FORE_SCHEMECOLOR_INDEX" val="13"/>
  <p:tag name="KSO_WM_UNIT_FILL_FORE_SCHEMECOLOR_INDEX_BRIGHTNESS" val="0.25"/>
  <p:tag name="KSO_WM_UNIT_FILL_TYPE" val="1"/>
  <p:tag name="KSO_WM_UNIT_HIGHLIGHT" val="0"/>
  <p:tag name="KSO_WM_UNIT_ID" val="diagram20210685_1*l_h_i*1_2_3"/>
  <p:tag name="KSO_WM_UNIT_INDEX" val="1_2_3"/>
  <p:tag name="KSO_WM_UNIT_LAYERLEVEL" val="1_1_1"/>
  <p:tag name="KSO_WM_UNIT_TEXT_FILL_FORE_SCHEMECOLOR_INDEX" val="2"/>
  <p:tag name="KSO_WM_UNIT_TEXT_FILL_FORE_SCHEMECOLOR_INDEX_BRIGHTNESS" val="0"/>
  <p:tag name="KSO_WM_UNIT_TEXT_FILL_TYPE" val="1"/>
  <p:tag name="KSO_WM_UNIT_TYPE" val="l_h_i"/>
  <p:tag name="KSO_WM_UNIT_USESOURCEFORMAT_APPLY" val="1"/>
</p:tagLst>
</file>

<file path=ppt/tags/tag32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HIGHLIGHT" val="0"/>
  <p:tag name="KSO_WM_UNIT_ID" val="diagram20210685_1*l_h_f*1_2_1"/>
  <p:tag name="KSO_WM_UNIT_INDEX" val="1_2_1"/>
  <p:tag name="KSO_WM_UNIT_LAYERLEVEL" val="1_1_1"/>
  <p:tag name="KSO_WM_UNIT_NOCLEAR" val="0"/>
  <p:tag name="KSO_WM_UNIT_PRESET_TEXT" val="在此输入正文准确理解你所传达的信息"/>
  <p:tag name="KSO_WM_UNIT_SUBTYPE" val="a"/>
  <p:tag name="KSO_WM_UNIT_TEXT_FILL_FORE_SCHEMECOLOR_INDEX" val="13"/>
  <p:tag name="KSO_WM_UNIT_TEXT_FILL_FORE_SCHEMECOLOR_INDEX_BRIGHTNESS" val="0.25"/>
  <p:tag name="KSO_WM_UNIT_TEXT_FILL_TYPE" val="1"/>
  <p:tag name="KSO_WM_UNIT_TYPE" val="l_h_f"/>
  <p:tag name="KSO_WM_UNIT_USESOURCEFORMAT_APPLY" val="1"/>
  <p:tag name="KSO_WM_UNIT_VALUE" val="20"/>
</p:tagLst>
</file>

<file path=ppt/tags/tag32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210685"/>
  <p:tag name="KSO_WM_UNIT_COMPATIBLE" val="0"/>
  <p:tag name="KSO_WM_UNIT_DIAGRAM_ISNUMVISUAL" val="0"/>
  <p:tag name="KSO_WM_UNIT_DIAGRAM_ISREFERUNIT" val="0"/>
  <p:tag name="KSO_WM_UNIT_HIGHLIGHT" val="0"/>
  <p:tag name="KSO_WM_UNIT_ID" val="diagram20210685_1*l_h_i*1_2_2"/>
  <p:tag name="KSO_WM_UNIT_INDEX" val="1_2_2"/>
  <p:tag name="KSO_WM_UNIT_LAYERLEVEL" val="1_1_1"/>
  <p:tag name="KSO_WM_UNIT_SUBTYPE" val="d"/>
  <p:tag name="KSO_WM_UNIT_TEXT_FILL_FORE_SCHEMECOLOR_INDEX" val="14"/>
  <p:tag name="KSO_WM_UNIT_TEXT_FILL_FORE_SCHEMECOLOR_INDEX_BRIGHTNESS" val="0"/>
  <p:tag name="KSO_WM_UNIT_TEXT_FILL_TYPE" val="1"/>
  <p:tag name="KSO_WM_UNIT_TYPE" val="l_h_i"/>
  <p:tag name="KSO_WM_UNIT_USESOURCEFORMAT_APPLY" val="1"/>
</p:tagLst>
</file>

<file path=ppt/tags/tag328.xml><?xml version="1.0" encoding="utf-8"?>
<p:tagLst xmlns:p="http://schemas.openxmlformats.org/presentationml/2006/main">
  <p:tag name="KSO_WM_BEAUTIFY_FLAG" val="#wm#"/>
  <p:tag name="KSO_WM_CHIP_FILLPROP" val="[[{&quot;fill_id&quot;:&quot;4b3d06a1f10d40ff8e06d4f6d0ab0ea3&quot;,&quot;fill_align&quot;:&quot;rm&quot;,&quot;text_align&quot;:&quot;lm&quot;,&quot;text_direction&quot;:&quot;horizontal&quot;,&quot;chip_types&quot;:[&quot;header&quot;]},{&quot;fill_id&quot;:&quot;8e40daf4927f4521bed00751a0febf31&quot;,&quot;fill_align&quot;:&quot;lm&quot;,&quot;text_align&quot;:&quot;lm&quot;,&quot;text_direction&quot;:&quot;horizontal&quot;,&quot;chip_types&quot;:[&quot;picture&quot;,&quot;diagram&quot;,&quot;pictext&quot;,&quot;table&quot;,&quot;chart&quot;,&quot;video&quot;,&quot;text&quot;],&quot;support_features&quot;:[&quot;collage&quot;,&quot;carousel&quot;,&quot;creativecrop&quot;]}],[{&quot;fill_id&quot;:&quot;4b3d06a1f10d40ff8e06d4f6d0ab0ea3&quot;,&quot;fill_align&quot;:&quot;cm&quot;,&quot;text_align&quot;:&quot;cm&quot;,&quot;text_direction&quot;:&quot;horizontal&quot;,&quot;chip_types&quot;:[&quot;header&quot;]},{&quot;fill_id&quot;:&quot;8e40daf4927f4521bed00751a0febf31&quot;,&quot;fill_align&quot;:&quot;lm&quot;,&quot;text_align&quot;:&quot;lm&quot;,&quot;text_direction&quot;:&quot;horizontal&quot;,&quot;chip_types&quot;:[&quot;picture&quot;,&quot;diagram&quot;,&quot;pictext&quot;,&quot;table&quot;,&quot;chart&quot;,&quot;video&quot;,&quot;text&quot;],&quot;support_features&quot;:[&quot;collage&quot;,&quot;carousel&quot;,&quot;creativecrop&quot;]}],[{&quot;fill_id&quot;:&quot;4b3d06a1f10d40ff8e06d4f6d0ab0ea3&quot;,&quot;fill_align&quot;:&quot;cm&quot;,&quot;text_align&quot;:&quot;cm&quot;,&quot;text_direction&quot;:&quot;horizontal&quot;,&quot;chip_types&quot;:[&quot;header&quot;]},{&quot;fill_id&quot;:&quot;8e40daf4927f4521bed00751a0febf31&quot;,&quot;fill_align&quot;:&quot;cm&quot;,&quot;text_align&quot;:&quot;cm&quot;,&quot;text_direction&quot;:&quot;horizontal&quot;,&quot;chip_types&quot;:[&quot;picture&quot;,&quot;diagram&quot;,&quot;pictext&quot;,&quot;table&quot;,&quot;chart&quot;,&quot;video&quot;],&quot;support_features&quot;:[&quot;collage&quot;,&quot;carousel&quot;,&quot;creativecrop&quot;]}]]"/>
  <p:tag name="KSO_WM_CHIP_GROUPID" val="5e757e9369be4861f5f86151"/>
  <p:tag name="KSO_WM_CHIP_INFOS" val="{&quot;layout_type&quot;:&quot;leftright&quot;,&quot;tags&quot;:{&quot;style&quot;:[&quot;商务&quot;,&quot;简约&quot;,&quot;文艺清新&quot;,&quot;卡通&quot;,&quot;欧美风&quot;,&quot;黑板风&quot;,&quot;渐变风&quot;]},&quot;slide_type&quot;:[&quot;text&quot;],&quot;aspect_ratio&quot;:&quot;16:9&quot;}"/>
  <p:tag name="KSO_WM_CHIP_XID" val="5e7600a5c2fe05cf1f263aea"/>
  <p:tag name="KSO_WM_SLIDE_BACKGROUND" val="[&quot;general&quot;]"/>
  <p:tag name="KSO_WM_SLIDE_BACKGROUND_TYPE" val="general"/>
  <p:tag name="KSO_WM_SLIDE_BK_DARK_LIGHT" val="2"/>
  <p:tag name="KSO_WM_SLIDE_ID" val="diagram20207608_1"/>
  <p:tag name="KSO_WM_SLIDE_INDEX" val="1"/>
  <p:tag name="KSO_WM_SLIDE_ITEM_CNT" val="0"/>
  <p:tag name="KSO_WM_SLIDE_LAYOUT" val="a_d"/>
  <p:tag name="KSO_WM_SLIDE_LAYOUT_CNT" val="1_1"/>
  <p:tag name="KSO_WM_SLIDE_LAYOUT_INFO" val="{&quot;backgroundInfo&quot;:[{&quot;bottom&quot;:0,&quot;bottomAbs&quot;:false,&quot;left&quot;:0,&quot;leftAbs&quot;:false,&quot;right&quot;:0,&quot;rightAbs&quot;:false,&quot;top&quot;:0,&quot;topAbs&quot;:false,&quot;type&quot;:&quot;general&quot;}],&quot;direction&quot;:1,&quot;id&quot;:&quot;2020-06-17T10:55:21&quot;,&quot;maxSize&quot;:{&quot;size1&quot;:43.8},&quot;minSize&quot;:{&quot;size1&quot;:38.8},&quot;normalSize&quot;:{&quot;size1&quot;:38.80010416666666},&quot;subLayout&quot;:[{&quot;id&quot;:&quot;2020-06-17T10:55:21&quot;,&quot;margin&quot;:{&quot;bottom&quot;:3.809999942779541,&quot;left&quot;:2.117000102996826,&quot;right&quot;:0.4230000674724579,&quot;top&quot;:3.809999942779541},&quot;type&quot;:0},{&quot;id&quot;:&quot;2020-06-17T10:55:21&quot;,&quot;margin&quot;:{&quot;bottom&quot;:2.117000102996826,&quot;left&quot;:0,&quot;right&quot;:2.117000102996826,&quot;top&quot;:2.117000102996826},&quot;type&quot;:0}],&quot;type&quot;:0}"/>
  <p:tag name="KSO_WM_SLIDE_POSITION" val="36*23"/>
  <p:tag name="KSO_WM_SLIDE_RATIO" val="1.777778"/>
  <p:tag name="KSO_WM_SLIDE_SIZE" val="889*480"/>
  <p:tag name="KSO_WM_SLIDE_SUBTYPE" val="picTxt"/>
  <p:tag name="KSO_WM_SLIDE_SUPPORT_FEATURE_TYPE" val="7"/>
  <p:tag name="KSO_WM_SLIDE_TYPE" val="text"/>
  <p:tag name="KSO_WM_TAG_VERSION" val="1.0"/>
  <p:tag name="KSO_WM_TEMPLATE_ASSEMBLE_GROUPID" val="5ee986149390e3092d7977d0"/>
  <p:tag name="KSO_WM_TEMPLATE_ASSEMBLE_XID" val="5ee986149390e3092d7977d0"/>
  <p:tag name="KSO_WM_TEMPLATE_CATEGORY" val="diagram"/>
  <p:tag name="KSO_WM_TEMPLATE_COLOR_TYPE" val="1"/>
  <p:tag name="KSO_WM_TEMPLATE_INDEX" val="20207608"/>
  <p:tag name="KSO_WM_TEMPLATE_MASTER_TYPE" val="0"/>
  <p:tag name="KSO_WM_TEMPLATE_SUBCATEGORY" val="21"/>
  <p:tag name="KSO_WM_SPECIAL_SOURCE" val="bdnull"/>
</p:tagLst>
</file>

<file path=ppt/tags/tag32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30.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3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32.xml><?xml version="1.0" encoding="utf-8"?>
<p:tagLst xmlns:p="http://schemas.openxmlformats.org/presentationml/2006/main">
  <p:tag name="KSO_WM_BEAUTIFY_FLAG" val=""/>
</p:tagLst>
</file>

<file path=ppt/tags/tag333.xml><?xml version="1.0" encoding="utf-8"?>
<p:tagLst xmlns:p="http://schemas.openxmlformats.org/presentationml/2006/main">
  <p:tag name="KSO_WM_BEAUTIFY_FLAG" val=""/>
</p:tagLst>
</file>

<file path=ppt/tags/tag334.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35.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36.xml><?xml version="1.0" encoding="utf-8"?>
<p:tagLst xmlns:p="http://schemas.openxmlformats.org/presentationml/2006/main">
  <p:tag name="KSO_WM_BEAUTIFY_FLAG" val=""/>
</p:tagLst>
</file>

<file path=ppt/tags/tag337.xml><?xml version="1.0" encoding="utf-8"?>
<p:tagLst xmlns:p="http://schemas.openxmlformats.org/presentationml/2006/main">
  <p:tag name="KSO_WM_BEAUTIFY_FLAG" val=""/>
</p:tagLst>
</file>

<file path=ppt/tags/tag33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3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40.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4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42.xml><?xml version="1.0" encoding="utf-8"?>
<p:tagLst xmlns:p="http://schemas.openxmlformats.org/presentationml/2006/main">
  <p:tag name="KSO_WM_ASSEMBLE_CHIP_INDEX" val="20320f637f9644ec9d3fd3c50fd11987"/>
  <p:tag name="KSO_WM_BEAUTIFY_FLAG" val="#wm#"/>
  <p:tag name="KSO_WM_CHIP_FILLAREA_FILL_RULE" val="{&quot;fill_align&quot;:&quot;cm&quot;,&quot;fill_mode&quot;:&quot;full&quot;,&quot;sacle_strategy&quot;:&quot;smart&quot;}"/>
  <p:tag name="KSO_WM_CHIP_GROUPID" val="5e7310da9a230a26b9e88a19"/>
  <p:tag name="KSO_WM_CHIP_XID" val="5e7310da9a230a26b9e88a1a"/>
  <p:tag name="KSO_WM_TAG_VERSION" val="1.0"/>
  <p:tag name="KSO_WM_TEMPLATE_ASSEMBLE_GROUPID" val="60656f2e4054ed1e2fb8050e"/>
  <p:tag name="KSO_WM_TEMPLATE_ASSEMBLE_XID" val="60656f2e4054ed1e2fb8050e"/>
  <p:tag name="KSO_WM_TEMPLATE_CATEGORY" val="diagram"/>
  <p:tag name="KSO_WM_TEMPLATE_INDEX" val="20212163"/>
  <p:tag name="KSO_WM_UNIT_COMPATIBLE" val="1"/>
  <p:tag name="KSO_WM_UNIT_DEC_AREA_ID" val="f1df4dffc5c1480c8e9649c8e3c36a2d"/>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IAGRAM_ISNUMVISUAL" val="0"/>
  <p:tag name="KSO_WM_UNIT_DIAGRAM_ISREFERUNIT" val="0"/>
  <p:tag name="KSO_WM_UNIT_HIGHLIGHT" val="0"/>
  <p:tag name="KSO_WM_UNIT_ID" val="diagram20212163_1*d*1"/>
  <p:tag name="KSO_WM_UNIT_INDEX" val="1"/>
  <p:tag name="KSO_WM_UNIT_LAYERLEVEL" val="1"/>
  <p:tag name="KSO_WM_UNIT_MASK_COLOR_TYPE" val="theme"/>
  <p:tag name="KSO_WM_UNIT_PLACING_PICTURE" val="20320f637f9644ec9d3fd3c50fd11987"/>
  <p:tag name="KSO_WM_UNIT_SM_LIMIT_TYPE" val="2"/>
  <p:tag name="KSO_WM_UNIT_TYPE" val="d"/>
  <p:tag name="KSO_WM_UNIT_VALUE" val="1904*3384"/>
</p:tagLst>
</file>

<file path=ppt/tags/tag343.xml><?xml version="1.0" encoding="utf-8"?>
<p:tagLst xmlns:p="http://schemas.openxmlformats.org/presentationml/2006/main">
  <p:tag name="KSO_WM_BEAUTIFY_FLAG" val="#wm#"/>
  <p:tag name="KSO_WM_CHIP_GROUPID" val="5eedbe1ffa6683b8872baa9b"/>
  <p:tag name="KSO_WM_CHIP_XID" val="5eedbe1ffa6683b8872baa9c"/>
  <p:tag name="KSO_WM_TAG_VERSION" val="1.0"/>
  <p:tag name="KSO_WM_TEMPLATE_ASSEMBLE_GROUPID" val="60656f2e4054ed1e2fb8050e"/>
  <p:tag name="KSO_WM_TEMPLATE_ASSEMBLE_XID" val="60656f2e4054ed1e2fb8050e"/>
  <p:tag name="KSO_WM_TEMPLATE_CATEGORY" val="diagram"/>
  <p:tag name="KSO_WM_TEMPLATE_INDEX" val="20212163"/>
  <p:tag name="KSO_WM_UNIT_BLOCK" val="0"/>
  <p:tag name="KSO_WM_UNIT_COMPATIBLE" val="0"/>
  <p:tag name="KSO_WM_UNIT_DEC_AREA_ID" val="44ab529575ae43a78e11c13014548692"/>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IAGRAM_ISNUMVISUAL" val="0"/>
  <p:tag name="KSO_WM_UNIT_DIAGRAM_ISREFERUNIT" val="0"/>
  <p:tag name="KSO_WM_UNIT_HIGHLIGHT" val="0"/>
  <p:tag name="KSO_WM_UNIT_ID" val="diagram20212163_1*i*1"/>
  <p:tag name="KSO_WM_UNIT_INDEX" val="1"/>
  <p:tag name="KSO_WM_UNIT_ISCONTENTSTITLE" val="0"/>
  <p:tag name="KSO_WM_UNIT_ISNUMDGMTITLE" val="0"/>
  <p:tag name="KSO_WM_UNIT_LAYERLEVEL" val="1"/>
  <p:tag name="KSO_WM_UNIT_MASK_COLOR_TYPE" val="theme"/>
  <p:tag name="KSO_WM_UNIT_NOCLEAR" val="0"/>
  <p:tag name="KSO_WM_UNIT_SM_LIMIT_TYPE" val="2"/>
  <p:tag name="KSO_WM_UNIT_TEXT_FILL_FORE_SCHEMECOLOR_INDEX" val="13"/>
  <p:tag name="KSO_WM_UNIT_TEXT_FILL_FORE_SCHEMECOLOR_INDEX_BRIGHTNESS" val="-0.25"/>
  <p:tag name="KSO_WM_UNIT_TEXT_FILL_TYPE" val="1"/>
  <p:tag name="KSO_WM_UNIT_TYPE" val="i"/>
  <p:tag name="KSO_WM_UNIT_VALUE" val="180"/>
</p:tagLst>
</file>

<file path=ppt/tags/tag344.xml><?xml version="1.0" encoding="utf-8"?>
<p:tagLst xmlns:p="http://schemas.openxmlformats.org/presentationml/2006/main">
  <p:tag name="KSO_WM_ASSEMBLE_CHIP_INDEX" val="75203f18303e40beb5f75ad05270cb5b"/>
  <p:tag name="KSO_WM_BEAUTIFY_FLAG" val="#wm#"/>
  <p:tag name="KSO_WM_CHIP_FILLAREA_FILL_RULE" val="{&quot;fill_align&quot;:&quot;cm&quot;,&quot;fill_mode&quot;:&quot;full&quot;,&quot;sacle_strategy&quot;:&quot;smart&quot;}"/>
  <p:tag name="KSO_WM_CHIP_GROUPID" val="5e6b05596848fb12bee65ac8"/>
  <p:tag name="KSO_WM_CHIP_XID" val="5e6b05596848fb12bee65aca"/>
  <p:tag name="KSO_WM_TAG_VERSION" val="1.0"/>
  <p:tag name="KSO_WM_TEMPLATE_ASSEMBLE_GROUPID" val="60656f2e4054ed1e2fb8050e"/>
  <p:tag name="KSO_WM_TEMPLATE_ASSEMBLE_XID" val="60656f2e4054ed1e2fb8050e"/>
  <p:tag name="KSO_WM_TEMPLATE_CATEGORY" val="diagram"/>
  <p:tag name="KSO_WM_TEMPLATE_INDEX" val="20212163"/>
  <p:tag name="KSO_WM_UNIT_BLOCK" val="0"/>
  <p:tag name="KSO_WM_UNIT_COMPATIBLE" val="0"/>
  <p:tag name="KSO_WM_UNIT_DEC_AREA_ID" val="7a392c2d2f9e40b0bf6e56423ce9de1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2163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
  <p:tag name="KSO_WM_UNIT_SHOW_EDIT_AREA_INDICATION" val="1"/>
  <p:tag name="KSO_WM_UNIT_SM_LIMIT_TYPE" val="2"/>
  <p:tag name="KSO_WM_UNIT_SUBTYPE" val="a"/>
  <p:tag name="KSO_WM_UNIT_TEXT_FILL_FORE_SCHEMECOLOR_INDEX" val="13"/>
  <p:tag name="KSO_WM_UNIT_TEXT_FILL_FORE_SCHEMECOLOR_INDEX_BRIGHTNESS" val="0.25"/>
  <p:tag name="KSO_WM_UNIT_TEXT_FILL_TYPE" val="1"/>
  <p:tag name="KSO_WM_UNIT_TEXT_SUBTYPE" val="a"/>
  <p:tag name="KSO_WM_UNIT_TYPE" val="f"/>
  <p:tag name="KSO_WM_UNIT_VALUE" val="84"/>
</p:tagLst>
</file>

<file path=ppt/tags/tag345.xml><?xml version="1.0" encoding="utf-8"?>
<p:tagLst xmlns:p="http://schemas.openxmlformats.org/presentationml/2006/main">
  <p:tag name="KSO_WM_BEAUTIFY_FLAG" val="#wm#"/>
  <p:tag name="KSO_WM_CHIP_DECFILLPROP" val="[]"/>
  <p:tag name="KSO_WM_CHIP_FILLPROP" val="[[{&quot;text_align&quot;:&quot;lm&quot;,&quot;text_direction&quot;:&quot;horizontal&quot;,&quot;support_big_font&quot;:false,&quot;fill_id&quot;:&quot;da651bf5e7c04b97bc33a25489ffccf9&quot;,&quot;fill_align&quot;:&quot;cm&quot;,&quot;chip_types&quot;:[&quot;picture&quot;]},{&quot;text_align&quot;:&quot;cm&quot;,&quot;text_direction&quot;:&quot;horizontal&quot;,&quot;support_big_font&quot;:false,&quot;fill_id&quot;:&quot;499344432d154640bf1635446ad4dd24&quot;,&quot;fill_align&quot;:&quot;cm&quot;,&quot;chip_types&quot;:[&quot;text&quot;,&quot;header&quot;]}],[{&quot;text_align&quot;:&quot;lm&quot;,&quot;text_direction&quot;:&quot;horizontal&quot;,&quot;support_big_font&quot;:false,&quot;fill_id&quot;:&quot;da651bf5e7c04b97bc33a25489ffccf9&quot;,&quot;fill_align&quot;:&quot;cm&quot;,&quot;chip_types&quot;:[&quot;picture&quot;]},{&quot;text_align&quot;:&quot;lm&quot;,&quot;text_direction&quot;:&quot;horizontal&quot;,&quot;support_big_font&quot;:false,&quot;fill_id&quot;:&quot;499344432d154640bf1635446ad4dd24&quot;,&quot;fill_align&quot;:&quot;cm&quot;,&quot;chip_types&quot;:[&quot;text&quot;]}]]"/>
  <p:tag name="KSO_WM_CHIP_GROUPID" val="5eedbe1ffa6683b8872baa9b"/>
  <p:tag name="KSO_WM_CHIP_INFOS" val="{&quot;type&quot;:0,&quot;layout_type&quot;:&quot;full&quot;,&quot;layout_feature&quot;:2,&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eedbe1ffa6683b8872baa9c"/>
  <p:tag name="KSO_WM_SLIDE_BACKGROUND" val="[&quot;general&quot;]"/>
  <p:tag name="KSO_WM_SLIDE_BACKGROUND_TYPE" val="general"/>
  <p:tag name="KSO_WM_SLIDE_BK_DARK_LIGHT" val="2"/>
  <p:tag name="KSO_WM_SLIDE_ID" val="diagram20212163_1"/>
  <p:tag name="KSO_WM_SLIDE_INDEX" val="1"/>
  <p:tag name="KSO_WM_SLIDE_ITEM_CNT" val="0"/>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direction&quot;:1,&quot;id&quot;:&quot;2021-04-01T15:32:41&quot;,&quot;maxSize&quot;:{&quot;size1&quot;:53.8},&quot;minSize&quot;:{&quot;size1&quot;:53.8},&quot;normalSize&quot;:{&quot;size1&quot;:53.8},&quot;subLayout&quot;:[{&quot;id&quot;:&quot;2021-04-01T15:32:41&quot;,&quot;margin&quot;:{&quot;bottom&quot;:2.117000102996826,&quot;left&quot;:18.202999114990234,&quot;right&quot;:1.5520000457763672,&quot;top&quot;:8.043000221252441},&quot;type&quot;:0},{&quot;id&quot;:&quot;2021-04-01T15:32:41&quot;,&quot;margin&quot;:{&quot;bottom&quot;:4.268000602722168,&quot;left&quot;:0.4230000376701355,&quot;right&quot;:1.6929999589920044,&quot;top&quot;:5.927000522613525},&quot;type&quot;:0}],&quot;type&quot;:0}"/>
  <p:tag name="KSO_WM_SLIDE_POSITION" val="0*0"/>
  <p:tag name="KSO_WM_SLIDE_RATIO" val="1.777778"/>
  <p:tag name="KSO_WM_SLIDE_SIZE" val="960*540"/>
  <p:tag name="KSO_WM_SLIDE_SUBTYPE" val="picTxt"/>
  <p:tag name="KSO_WM_SLIDE_SUPPORT_FEATURE_TYPE" val="0"/>
  <p:tag name="KSO_WM_SLIDE_TYPE" val="text"/>
  <p:tag name="KSO_WM_TAG_VERSION" val="1.0"/>
  <p:tag name="KSO_WM_TEMPLATE_ASSEMBLE_GROUPID" val="60656f2e4054ed1e2fb8050e"/>
  <p:tag name="KSO_WM_TEMPLATE_ASSEMBLE_XID" val="60656f2e4054ed1e2fb8050e"/>
  <p:tag name="KSO_WM_TEMPLATE_CATEGORY" val="diagram"/>
  <p:tag name="KSO_WM_TEMPLATE_COLOR_TYPE" val="1"/>
  <p:tag name="KSO_WM_TEMPLATE_INDEX" val="20212163"/>
  <p:tag name="KSO_WM_TEMPLATE_MASTER_TYPE" val="0"/>
  <p:tag name="KSO_WM_TEMPLATE_SUBCATEGORY" val="21"/>
  <p:tag name="KSO_WM_SPECIAL_SOURCE" val="bdnull"/>
</p:tagLst>
</file>

<file path=ppt/tags/tag346.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47.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4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4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0.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2.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3.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4.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5.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6.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7.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359.xml><?xml version="1.0" encoding="utf-8"?>
<p:tagLst xmlns:p="http://schemas.openxmlformats.org/presentationml/2006/main">
  <p:tag name="AS_OS" val="Unix 3.10 unknown"/>
  <p:tag name="AS_RELEASE_DATE" val="2020.11.30"/>
  <p:tag name="AS_TITLE" val="Aspose.Slides for Java"/>
  <p:tag name="AS_VERSION" val="20.11"/>
  <p:tag name="COMMONDATA" val="eyJoZGlkIjoiNzZiY2JlNjRiNjhlYTNjYTFiMTg2ZDkwNzVmOWI2ODkifQ=="/>
  <p:tag name="KSO_WPP_MARK_KEY" val="95752a23-5809-4252-842e-34eee66934b8"/>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gs>
            <a:gs pos="100000">
              <a:schemeClr val="phClr">
                <a:lumMod val="85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D9D9D9"/>
      </a:dk2>
      <a:lt2>
        <a:srgbClr val="FFFFFF"/>
      </a:lt2>
      <a:accent1>
        <a:srgbClr val="577CCE"/>
      </a:accent1>
      <a:accent2>
        <a:srgbClr val="5999AF"/>
      </a:accent2>
      <a:accent3>
        <a:srgbClr val="5BA080"/>
      </a:accent3>
      <a:accent4>
        <a:srgbClr val="8BAA69"/>
      </a:accent4>
      <a:accent5>
        <a:srgbClr val="D6B250"/>
      </a:accent5>
      <a:accent6>
        <a:srgbClr val="E79647"/>
      </a:accent6>
      <a:hlink>
        <a:srgbClr val="0000FF"/>
      </a:hlink>
      <a:folHlink>
        <a:srgbClr val="FF00FF"/>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
      <a:dk1>
        <a:srgbClr val="000000"/>
      </a:dk1>
      <a:lt1>
        <a:srgbClr val="FFFFFF"/>
      </a:lt1>
      <a:dk2>
        <a:srgbClr val="ECEDEF"/>
      </a:dk2>
      <a:lt2>
        <a:srgbClr val="FCFCFD"/>
      </a:lt2>
      <a:accent1>
        <a:srgbClr val="373A40"/>
      </a:accent1>
      <a:accent2>
        <a:srgbClr val="333B3D"/>
      </a:accent2>
      <a:accent3>
        <a:srgbClr val="333B38"/>
      </a:accent3>
      <a:accent4>
        <a:srgbClr val="373934"/>
      </a:accent4>
      <a:accent5>
        <a:srgbClr val="3C3833"/>
      </a:accent5>
      <a:accent6>
        <a:srgbClr val="3F3735"/>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22023</Words>
  <Application>WPS 文字</Application>
  <PresentationFormat/>
  <Paragraphs>401</Paragraphs>
  <Slides>55</Slides>
  <Notes>0</Notes>
  <HiddenSlides>0</HiddenSlides>
  <MMClips>0</MMClips>
  <ScaleCrop>false</ScaleCrop>
  <HeadingPairs>
    <vt:vector size="6" baseType="variant">
      <vt:variant>
        <vt:lpstr>已用的字体</vt:lpstr>
      </vt:variant>
      <vt:variant>
        <vt:i4>47</vt:i4>
      </vt:variant>
      <vt:variant>
        <vt:lpstr>主题</vt:lpstr>
      </vt:variant>
      <vt:variant>
        <vt:i4>3</vt:i4>
      </vt:variant>
      <vt:variant>
        <vt:lpstr>幻灯片标题</vt:lpstr>
      </vt:variant>
      <vt:variant>
        <vt:i4>55</vt:i4>
      </vt:variant>
    </vt:vector>
  </HeadingPairs>
  <TitlesOfParts>
    <vt:vector size="105" baseType="lpstr">
      <vt:lpstr>Arial</vt:lpstr>
      <vt:lpstr>宋体</vt:lpstr>
      <vt:lpstr>Wingdings</vt:lpstr>
      <vt:lpstr>Wingdings</vt:lpstr>
      <vt:lpstr>微软雅黑</vt:lpstr>
      <vt:lpstr>汉仪旗黑</vt:lpstr>
      <vt:lpstr>隶书</vt:lpstr>
      <vt:lpstr>报隶-简</vt:lpstr>
      <vt:lpstr>汉仪尚巍手书W</vt:lpstr>
      <vt:lpstr>苹方-简</vt:lpstr>
      <vt:lpstr>方正公文小标宋</vt:lpstr>
      <vt:lpstr>汉仪书宋二KW</vt:lpstr>
      <vt:lpstr>黑体</vt:lpstr>
      <vt:lpstr>汉仪中黑KW</vt:lpstr>
      <vt:lpstr>华文楷体</vt:lpstr>
      <vt:lpstr>仿宋</vt:lpstr>
      <vt:lpstr>华康隶书体W7</vt:lpstr>
      <vt:lpstr>Times New Roman</vt:lpstr>
      <vt:lpstr>楷体</vt:lpstr>
      <vt:lpstr>汉仪楷体KW</vt:lpstr>
      <vt:lpstr>方正楷体_GB2312</vt:lpstr>
      <vt:lpstr>方正大标宋简体</vt:lpstr>
      <vt:lpstr>Segoe UI</vt:lpstr>
      <vt:lpstr>汉仪楷体简</vt:lpstr>
      <vt:lpstr>等线</vt:lpstr>
      <vt:lpstr>楷体_GB2312</vt:lpstr>
      <vt:lpstr>方正仿宋_GBK</vt:lpstr>
      <vt:lpstr>华文细黑</vt:lpstr>
      <vt:lpstr>方正楷体简体</vt:lpstr>
      <vt:lpstr>宋体</vt:lpstr>
      <vt:lpstr>Arial Unicode MS</vt:lpstr>
      <vt:lpstr>Calibri</vt:lpstr>
      <vt:lpstr>Helvetica Neue</vt:lpstr>
      <vt:lpstr>汉仪中等线KW</vt:lpstr>
      <vt:lpstr>黑体-简</vt:lpstr>
      <vt:lpstr>仿宋</vt:lpstr>
      <vt:lpstr>华康隶书体W7</vt:lpstr>
      <vt:lpstr>华文细黑</vt:lpstr>
      <vt:lpstr>微软雅黑</vt:lpstr>
      <vt:lpstr>方正公文小标宋</vt:lpstr>
      <vt:lpstr>方正大标宋简体</vt:lpstr>
      <vt:lpstr>方正楷体_GB2312</vt:lpstr>
      <vt:lpstr>方正楷体简体</vt:lpstr>
      <vt:lpstr>楷体</vt:lpstr>
      <vt:lpstr>汉仪尚巍手书W</vt:lpstr>
      <vt:lpstr>等线</vt:lpstr>
      <vt:lpstr>黑体</vt:lpstr>
      <vt:lpstr>Office 主题​​</vt:lpstr>
      <vt:lpstr>1_Office 主题​​</vt:lpstr>
      <vt:lpstr>2_Office 主题​​</vt:lpstr>
      <vt:lpstr>2023年深圳市高三年级第二次调研考试 语文试卷解析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Silly~袁子</cp:lastModifiedBy>
  <cp:revision>10</cp:revision>
  <cp:lastPrinted>2023-04-27T04:03:30Z</cp:lastPrinted>
  <dcterms:created xsi:type="dcterms:W3CDTF">2023-04-27T04:03:30Z</dcterms:created>
  <dcterms:modified xsi:type="dcterms:W3CDTF">2023-04-27T04:03:30Z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6FA55F491001103645DD4964003F4641</vt:lpwstr>
  </property>
  <property fmtid="{D5CDD505-2E9C-101B-9397-08002B2CF9AE}" pid="7" name="KSOProductBuildVer">
    <vt:lpwstr>2052-5.1.1.7662</vt:lpwstr>
  </property>
</Properties>
</file>