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C54EA-C1E8-4D38-87D0-0228EB45AEE2}" type="datetimeFigureOut">
              <a:rPr lang="zh-CN" altLang="en-US" smtClean="0"/>
              <a:t>2015/10/19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90983-B375-45AE-8BFF-614C080619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89458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C54EA-C1E8-4D38-87D0-0228EB45AEE2}" type="datetimeFigureOut">
              <a:rPr lang="zh-CN" altLang="en-US" smtClean="0"/>
              <a:t>2015/10/19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90983-B375-45AE-8BFF-614C080619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3087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C54EA-C1E8-4D38-87D0-0228EB45AEE2}" type="datetimeFigureOut">
              <a:rPr lang="zh-CN" altLang="en-US" smtClean="0"/>
              <a:t>2015/10/19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90983-B375-45AE-8BFF-614C080619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42574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C54EA-C1E8-4D38-87D0-0228EB45AEE2}" type="datetimeFigureOut">
              <a:rPr lang="zh-CN" altLang="en-US" smtClean="0"/>
              <a:t>2015/10/19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90983-B375-45AE-8BFF-614C080619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51249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C54EA-C1E8-4D38-87D0-0228EB45AEE2}" type="datetimeFigureOut">
              <a:rPr lang="zh-CN" altLang="en-US" smtClean="0"/>
              <a:t>2015/10/19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90983-B375-45AE-8BFF-614C080619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65053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C54EA-C1E8-4D38-87D0-0228EB45AEE2}" type="datetimeFigureOut">
              <a:rPr lang="zh-CN" altLang="en-US" smtClean="0"/>
              <a:t>2015/10/19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90983-B375-45AE-8BFF-614C080619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01881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C54EA-C1E8-4D38-87D0-0228EB45AEE2}" type="datetimeFigureOut">
              <a:rPr lang="zh-CN" altLang="en-US" smtClean="0"/>
              <a:t>2015/10/19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90983-B375-45AE-8BFF-614C080619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9164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C54EA-C1E8-4D38-87D0-0228EB45AEE2}" type="datetimeFigureOut">
              <a:rPr lang="zh-CN" altLang="en-US" smtClean="0"/>
              <a:t>2015/10/19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90983-B375-45AE-8BFF-614C080619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4148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C54EA-C1E8-4D38-87D0-0228EB45AEE2}" type="datetimeFigureOut">
              <a:rPr lang="zh-CN" altLang="en-US" smtClean="0"/>
              <a:t>2015/10/19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90983-B375-45AE-8BFF-614C080619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8725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描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C54EA-C1E8-4D38-87D0-0228EB45AEE2}" type="datetimeFigureOut">
              <a:rPr lang="zh-CN" altLang="en-US" smtClean="0"/>
              <a:t>2015/10/19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90983-B375-45AE-8BFF-614C080619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44721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引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C54EA-C1E8-4D38-87D0-0228EB45AEE2}" type="datetimeFigureOut">
              <a:rPr lang="zh-CN" altLang="en-US" smtClean="0"/>
              <a:t>2015/10/19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90983-B375-45AE-8BFF-614C080619A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903176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C54EA-C1E8-4D38-87D0-0228EB45AEE2}" type="datetimeFigureOut">
              <a:rPr lang="zh-CN" altLang="en-US" smtClean="0"/>
              <a:t>2015/10/19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90983-B375-45AE-8BFF-614C080619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03758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言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C54EA-C1E8-4D38-87D0-0228EB45AEE2}" type="datetimeFigureOut">
              <a:rPr lang="zh-CN" altLang="en-US" smtClean="0"/>
              <a:t>2015/10/19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90983-B375-45AE-8BFF-614C080619A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275489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真或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C54EA-C1E8-4D38-87D0-0228EB45AEE2}" type="datetimeFigureOut">
              <a:rPr lang="zh-CN" altLang="en-US" smtClean="0"/>
              <a:t>2015/10/19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90983-B375-45AE-8BFF-614C080619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13477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C54EA-C1E8-4D38-87D0-0228EB45AEE2}" type="datetimeFigureOut">
              <a:rPr lang="zh-CN" altLang="en-US" smtClean="0"/>
              <a:t>2015/10/19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90983-B375-45AE-8BFF-614C080619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12455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C54EA-C1E8-4D38-87D0-0228EB45AEE2}" type="datetimeFigureOut">
              <a:rPr lang="zh-CN" altLang="en-US" smtClean="0"/>
              <a:t>2015/10/19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90983-B375-45AE-8BFF-614C080619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8682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5C54EA-C1E8-4D38-87D0-0228EB45AEE2}" type="datetimeFigureOut">
              <a:rPr lang="zh-CN" altLang="en-US" smtClean="0"/>
              <a:t>2015/10/19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FCB90983-B375-45AE-8BFF-614C080619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0283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28643" y="2281704"/>
            <a:ext cx="7766936" cy="1646302"/>
          </a:xfrm>
        </p:spPr>
        <p:txBody>
          <a:bodyPr/>
          <a:lstStyle/>
          <a:p>
            <a:r>
              <a:rPr lang="zh-CN" altLang="en-US" dirty="0" smtClean="0"/>
              <a:t>旋转知识总结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46212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95196" y="391236"/>
            <a:ext cx="8596668" cy="1320800"/>
          </a:xfrm>
        </p:spPr>
        <p:txBody>
          <a:bodyPr/>
          <a:lstStyle/>
          <a:p>
            <a:r>
              <a:rPr lang="zh-CN" altLang="en-US" dirty="0" smtClean="0"/>
              <a:t>点的对称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95196" y="1051636"/>
            <a:ext cx="9886033" cy="5304736"/>
          </a:xfrm>
        </p:spPr>
        <p:txBody>
          <a:bodyPr>
            <a:normAutofit fontScale="92500" lnSpcReduction="10000"/>
          </a:bodyPr>
          <a:lstStyle/>
          <a:p>
            <a:r>
              <a:rPr lang="en-US" altLang="zh-CN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8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关于原点对称</a:t>
            </a:r>
            <a:endParaRPr lang="en-US" altLang="zh-CN" sz="2800" b="1" dirty="0" smtClean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例</a:t>
            </a:r>
            <a:r>
              <a:rPr lang="en-US" altLang="zh-CN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：已知点</a:t>
            </a:r>
            <a:r>
              <a:rPr lang="en-US" altLang="zh-CN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M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-3,5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）关于</a:t>
            </a:r>
            <a:r>
              <a:rPr lang="en-US" altLang="zh-CN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x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轴对称点为（    ），关于</a:t>
            </a:r>
            <a:r>
              <a:rPr lang="en-US" altLang="zh-CN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y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轴对称点（     ），关于原点对称的点为（      ）</a:t>
            </a:r>
            <a:endParaRPr lang="en-US" altLang="zh-CN" sz="28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zh-CN" altLang="en-US" sz="28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拓展应用：作图（找出关键点，连线即可，切记要简单说明作图过程并写结论）</a:t>
            </a:r>
            <a:endParaRPr lang="en-US" altLang="zh-CN" sz="28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8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关于某一点对称</a:t>
            </a:r>
            <a:endParaRPr lang="en-US" altLang="zh-CN" sz="2800" b="1" dirty="0" smtClean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例</a:t>
            </a:r>
            <a:r>
              <a:rPr lang="en-US" altLang="zh-CN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：（</a:t>
            </a:r>
            <a:r>
              <a:rPr lang="en-US" altLang="zh-CN" sz="2800" dirty="0" smtClean="0"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1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）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已知点</a:t>
            </a:r>
            <a:r>
              <a:rPr lang="en-US" altLang="zh-CN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A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的坐标为（</a:t>
            </a:r>
            <a:r>
              <a:rPr lang="en-US" altLang="zh-CN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-2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0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），点</a:t>
            </a:r>
            <a:r>
              <a:rPr lang="en-US" altLang="zh-CN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B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坐标为（</a:t>
            </a:r>
            <a:r>
              <a:rPr lang="en-US" altLang="zh-CN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3,0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），则点</a:t>
            </a:r>
            <a:r>
              <a:rPr lang="en-US" altLang="zh-CN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A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关于点</a:t>
            </a:r>
            <a:r>
              <a:rPr lang="en-US" altLang="zh-CN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B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的对称点为（      ）</a:t>
            </a:r>
            <a:endParaRPr lang="en-US" altLang="zh-CN" sz="28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）已知点</a:t>
            </a:r>
            <a:r>
              <a:rPr lang="en-US" altLang="zh-CN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A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0,3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），点</a:t>
            </a:r>
            <a:r>
              <a:rPr lang="en-US" altLang="zh-CN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B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0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-2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），则点</a:t>
            </a:r>
            <a:r>
              <a:rPr lang="en-US" altLang="zh-CN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A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关于点</a:t>
            </a:r>
            <a:r>
              <a:rPr lang="en-US" altLang="zh-CN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B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的对称点为（     ）</a:t>
            </a:r>
            <a:endParaRPr lang="en-US" altLang="zh-CN" sz="28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）已知点</a:t>
            </a:r>
            <a:r>
              <a:rPr lang="en-US" altLang="zh-CN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A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-2,3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），点</a:t>
            </a:r>
            <a:r>
              <a:rPr lang="en-US" altLang="zh-CN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B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0,1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），则点</a:t>
            </a:r>
            <a:r>
              <a:rPr lang="en-US" altLang="zh-CN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A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关于点</a:t>
            </a:r>
            <a:r>
              <a:rPr lang="en-US" altLang="zh-CN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B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的对称点为（     ）</a:t>
            </a:r>
            <a:endParaRPr lang="en-US" altLang="zh-CN" sz="28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80666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内容占位符 2"/>
              <p:cNvSpPr>
                <a:spLocks noGrp="1"/>
              </p:cNvSpPr>
              <p:nvPr>
                <p:ph idx="1"/>
              </p:nvPr>
            </p:nvSpPr>
            <p:spPr>
              <a:xfrm>
                <a:off x="513561" y="686631"/>
                <a:ext cx="10718546" cy="3880773"/>
              </a:xfrm>
            </p:spPr>
            <p:txBody>
              <a:bodyPr/>
              <a:lstStyle/>
              <a:p>
                <a:r>
                  <a:rPr lang="en-US" altLang="zh-CN" sz="2800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3.</a:t>
                </a:r>
                <a:r>
                  <a:rPr lang="zh-CN" altLang="en-US" sz="2800" b="1" dirty="0">
                    <a:solidFill>
                      <a:srgbClr val="FF0000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关于直线对称</a:t>
                </a:r>
                <a:endParaRPr lang="en-US" altLang="zh-CN" sz="2800" b="1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  <a:p>
                <a:pPr marL="0" indent="0">
                  <a:buNone/>
                </a:pPr>
                <a:r>
                  <a:rPr lang="zh-CN" altLang="en-US" sz="2800" dirty="0" smtClean="0"/>
                  <a:t>（</a:t>
                </a:r>
                <a:r>
                  <a:rPr lang="en-US" altLang="zh-CN" sz="2800" dirty="0" smtClean="0"/>
                  <a:t>1</a:t>
                </a:r>
                <a:r>
                  <a:rPr lang="zh-CN" altLang="en-US" sz="2800" dirty="0" smtClean="0"/>
                  <a:t>）点</a:t>
                </a:r>
                <a:r>
                  <a:rPr lang="en-US" altLang="zh-CN" sz="2800" dirty="0" smtClean="0"/>
                  <a:t>A</a:t>
                </a:r>
                <a:r>
                  <a:rPr lang="zh-CN" altLang="en-US" sz="2800" dirty="0" smtClean="0"/>
                  <a:t>（</a:t>
                </a:r>
                <a:r>
                  <a:rPr lang="en-US" altLang="zh-CN" sz="2800" dirty="0" smtClean="0"/>
                  <a:t>1,2</a:t>
                </a:r>
                <a:r>
                  <a:rPr lang="zh-CN" altLang="en-US" sz="2800" dirty="0" smtClean="0"/>
                  <a:t>）关于</a:t>
                </a:r>
                <a:r>
                  <a:rPr lang="en-US" altLang="zh-CN" sz="2800" dirty="0" smtClean="0"/>
                  <a:t>x</a:t>
                </a:r>
                <a:r>
                  <a:rPr lang="zh-CN" altLang="en-US" sz="2800" dirty="0" smtClean="0"/>
                  <a:t>轴对称点为（               ）</a:t>
                </a:r>
                <a:endParaRPr lang="en-US" altLang="zh-CN" sz="2800" dirty="0" smtClean="0"/>
              </a:p>
              <a:p>
                <a:pPr marL="0" indent="0">
                  <a:buNone/>
                </a:pPr>
                <a:r>
                  <a:rPr lang="zh-CN" altLang="en-US" sz="2800" dirty="0" smtClean="0"/>
                  <a:t>（</a:t>
                </a:r>
                <a:r>
                  <a:rPr lang="en-US" altLang="zh-CN" sz="2800" dirty="0" smtClean="0"/>
                  <a:t>2</a:t>
                </a:r>
                <a:r>
                  <a:rPr lang="zh-CN" altLang="en-US" sz="2800" dirty="0" smtClean="0"/>
                  <a:t>）点</a:t>
                </a:r>
                <a:r>
                  <a:rPr lang="en-US" altLang="zh-CN" sz="2800" dirty="0" smtClean="0"/>
                  <a:t>A</a:t>
                </a:r>
                <a:r>
                  <a:rPr lang="zh-CN" altLang="en-US" sz="2800" dirty="0" smtClean="0"/>
                  <a:t>（</a:t>
                </a:r>
                <a:r>
                  <a:rPr lang="en-US" altLang="zh-CN" sz="2800" dirty="0" smtClean="0"/>
                  <a:t>1,2</a:t>
                </a:r>
                <a:r>
                  <a:rPr lang="zh-CN" altLang="en-US" sz="2800" dirty="0" smtClean="0"/>
                  <a:t>）关于</a:t>
                </a:r>
                <a:r>
                  <a:rPr lang="en-US" altLang="zh-CN" sz="2800" dirty="0" smtClean="0"/>
                  <a:t>y</a:t>
                </a:r>
                <a:r>
                  <a:rPr lang="zh-CN" altLang="en-US" sz="2800" dirty="0" smtClean="0"/>
                  <a:t>轴对称点为（                ）</a:t>
                </a:r>
                <a:endParaRPr lang="en-US" altLang="zh-CN" sz="2800" dirty="0" smtClean="0"/>
              </a:p>
              <a:p>
                <a:pPr marL="0" indent="0">
                  <a:buNone/>
                </a:pPr>
                <a:r>
                  <a:rPr lang="zh-CN" altLang="en-US" sz="2800" dirty="0" smtClean="0"/>
                  <a:t>（</a:t>
                </a:r>
                <a:r>
                  <a:rPr lang="en-US" altLang="zh-CN" sz="2800" dirty="0" smtClean="0"/>
                  <a:t>3</a:t>
                </a:r>
                <a:r>
                  <a:rPr lang="zh-CN" altLang="en-US" sz="2800" dirty="0" smtClean="0"/>
                  <a:t>）点</a:t>
                </a:r>
                <a:r>
                  <a:rPr lang="en-US" altLang="zh-CN" sz="2800" dirty="0" smtClean="0"/>
                  <a:t>A</a:t>
                </a:r>
                <a:r>
                  <a:rPr lang="zh-CN" altLang="en-US" sz="2800" dirty="0" smtClean="0"/>
                  <a:t>（</a:t>
                </a:r>
                <a:r>
                  <a:rPr lang="en-US" altLang="zh-CN" sz="2800" dirty="0" smtClean="0"/>
                  <a:t>1,2</a:t>
                </a:r>
                <a:r>
                  <a:rPr lang="zh-CN" altLang="en-US" sz="2800" dirty="0" smtClean="0"/>
                  <a:t>）关于</a:t>
                </a:r>
                <a:r>
                  <a:rPr lang="en-US" altLang="zh-CN" sz="2800" dirty="0" smtClean="0"/>
                  <a:t>y=x</a:t>
                </a:r>
                <a:r>
                  <a:rPr lang="zh-CN" altLang="en-US" sz="2800" dirty="0" smtClean="0"/>
                  <a:t>这条直线的对称点为（        ）</a:t>
                </a:r>
                <a:endParaRPr lang="en-US" altLang="zh-CN" sz="2800" dirty="0" smtClean="0"/>
              </a:p>
              <a:p>
                <a:pPr marL="0" indent="0">
                  <a:buNone/>
                </a:pPr>
                <a:r>
                  <a:rPr lang="zh-CN" altLang="en-US" sz="2800" dirty="0" smtClean="0"/>
                  <a:t>（</a:t>
                </a:r>
                <a:r>
                  <a:rPr lang="en-US" altLang="zh-CN" sz="2800" dirty="0" smtClean="0"/>
                  <a:t>4</a:t>
                </a:r>
                <a:r>
                  <a:rPr lang="zh-CN" altLang="en-US" sz="2800" dirty="0" smtClean="0"/>
                  <a:t>）点</a:t>
                </a:r>
                <a:r>
                  <a:rPr lang="en-US" altLang="zh-CN" sz="2800" dirty="0" smtClean="0"/>
                  <a:t>A</a:t>
                </a:r>
                <a:r>
                  <a:rPr lang="zh-CN" altLang="en-US" sz="2800" dirty="0" smtClean="0"/>
                  <a:t>（</a:t>
                </a:r>
                <a:r>
                  <a:rPr lang="en-US" altLang="zh-CN" sz="2800" dirty="0" smtClean="0"/>
                  <a:t>1</a:t>
                </a:r>
                <a:r>
                  <a:rPr lang="zh-CN" altLang="en-US" sz="2800" dirty="0" smtClean="0"/>
                  <a:t>，</a:t>
                </a:r>
                <a:r>
                  <a:rPr lang="en-US" altLang="zh-CN" sz="2800" dirty="0"/>
                  <a:t>2</a:t>
                </a:r>
                <a:r>
                  <a:rPr lang="zh-CN" altLang="en-US" sz="2800" dirty="0" smtClean="0"/>
                  <a:t>）关于直线</a:t>
                </a:r>
                <a:r>
                  <a:rPr lang="en-US" altLang="zh-CN" sz="2800" dirty="0" smtClean="0"/>
                  <a:t>y=-x</a:t>
                </a:r>
                <a:r>
                  <a:rPr lang="zh-CN" altLang="en-US" sz="2800" dirty="0" smtClean="0"/>
                  <a:t>的对称点为（        ）</a:t>
                </a:r>
                <a:endParaRPr lang="en-US" altLang="zh-CN" sz="2800" dirty="0" smtClean="0"/>
              </a:p>
              <a:p>
                <a:r>
                  <a:rPr lang="zh-CN" altLang="en-US" sz="2800" dirty="0" smtClean="0"/>
                  <a:t>思考：已知点</a:t>
                </a:r>
                <a:r>
                  <a:rPr lang="en-US" altLang="zh-CN" sz="2800" dirty="0" smtClean="0"/>
                  <a:t>A</a:t>
                </a:r>
                <a:r>
                  <a:rPr lang="zh-CN" altLang="en-US" sz="2800" dirty="0" smtClean="0"/>
                  <a:t>（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altLang="zh-CN" sz="2800" b="0" i="1" smtClean="0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zh-CN" altLang="en-US" sz="2800" dirty="0" smtClean="0"/>
                  <a:t>）</a:t>
                </a:r>
                <a:r>
                  <a:rPr lang="en-US" altLang="zh-CN" sz="2800" dirty="0" smtClean="0"/>
                  <a:t>B</a:t>
                </a:r>
                <a:r>
                  <a:rPr lang="zh-CN" altLang="en-US" sz="2800" dirty="0"/>
                  <a:t> （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8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zh-CN" sz="2800" i="1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altLang="zh-CN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800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zh-CN" altLang="en-US" sz="2800" dirty="0" smtClean="0"/>
                  <a:t>）关于直线</a:t>
                </a:r>
                <a:r>
                  <a:rPr lang="en-US" altLang="zh-CN" sz="2800" dirty="0" smtClean="0"/>
                  <a:t>y=2x+3</a:t>
                </a:r>
                <a:r>
                  <a:rPr lang="zh-CN" altLang="en-US" sz="2800" dirty="0" smtClean="0"/>
                  <a:t>对称，则</a:t>
                </a:r>
                <a:endParaRPr lang="en-US" altLang="zh-CN" sz="2800" dirty="0" smtClean="0"/>
              </a:p>
              <a:p>
                <a:pPr marL="0" indent="0">
                  <a:buNone/>
                </a:pPr>
                <a:r>
                  <a:rPr lang="zh-CN" altLang="en-US" sz="2800" dirty="0" smtClean="0"/>
                  <a:t>点的坐标有什么关系呢？</a:t>
                </a:r>
                <a:endParaRPr lang="zh-CN" altLang="en-US" sz="2800" dirty="0"/>
              </a:p>
            </p:txBody>
          </p:sp>
        </mc:Choice>
        <mc:Fallback xmlns="">
          <p:sp>
            <p:nvSpPr>
              <p:cNvPr id="3" name="内容占位符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13561" y="686631"/>
                <a:ext cx="10718546" cy="3880773"/>
              </a:xfrm>
              <a:blipFill rotWithShape="0">
                <a:blip r:embed="rId2"/>
                <a:stretch>
                  <a:fillRect l="-1137" t="-1730" b="-361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14452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99913" y="268406"/>
            <a:ext cx="8596668" cy="1320800"/>
          </a:xfrm>
        </p:spPr>
        <p:txBody>
          <a:bodyPr/>
          <a:lstStyle/>
          <a:p>
            <a:r>
              <a:rPr lang="zh-CN" altLang="en-US" dirty="0" smtClean="0"/>
              <a:t>直线的对称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99913" y="1246189"/>
            <a:ext cx="8596668" cy="3880773"/>
          </a:xfrm>
        </p:spPr>
        <p:txBody>
          <a:bodyPr>
            <a:normAutofit/>
          </a:bodyPr>
          <a:lstStyle/>
          <a:p>
            <a:r>
              <a:rPr lang="zh-CN" altLang="en-US" sz="2800" dirty="0" smtClean="0"/>
              <a:t>已知一次函数</a:t>
            </a:r>
            <a:r>
              <a:rPr lang="en-US" altLang="zh-CN" sz="2800" dirty="0" smtClean="0"/>
              <a:t>y=3x+5</a:t>
            </a:r>
            <a:r>
              <a:rPr lang="zh-CN" altLang="en-US" sz="2800" dirty="0" smtClean="0"/>
              <a:t>的图象，现将其绕坐标原点</a:t>
            </a:r>
            <a:r>
              <a:rPr lang="en-US" altLang="zh-CN" sz="2800" dirty="0" smtClean="0"/>
              <a:t>O</a:t>
            </a:r>
            <a:r>
              <a:rPr lang="zh-CN" altLang="en-US" sz="2800" dirty="0" smtClean="0"/>
              <a:t>旋转</a:t>
            </a:r>
            <a:r>
              <a:rPr lang="en-US" altLang="zh-CN" sz="2800" dirty="0" smtClean="0"/>
              <a:t>180°</a:t>
            </a:r>
            <a:r>
              <a:rPr lang="zh-CN" altLang="en-US" sz="2800" dirty="0" smtClean="0"/>
              <a:t>，则旋转后的直线方程为：</a:t>
            </a:r>
            <a:endParaRPr lang="en-US" altLang="zh-CN" sz="2800" dirty="0" smtClean="0"/>
          </a:p>
          <a:p>
            <a:r>
              <a:rPr lang="zh-CN" altLang="en-US" sz="2800" dirty="0" smtClean="0"/>
              <a:t>已知一次函数</a:t>
            </a:r>
            <a:r>
              <a:rPr lang="en-US" altLang="zh-CN" sz="2800" dirty="0" smtClean="0"/>
              <a:t>y=</a:t>
            </a:r>
            <a:r>
              <a:rPr lang="en-US" altLang="zh-CN" sz="2800" dirty="0" err="1" smtClean="0"/>
              <a:t>kx+b</a:t>
            </a:r>
            <a:r>
              <a:rPr lang="zh-CN" altLang="en-US" sz="2800" dirty="0" smtClean="0"/>
              <a:t>，则其关于原点对称的直线方程为（          ）</a:t>
            </a:r>
            <a:endParaRPr lang="en-US" altLang="zh-CN" sz="2800" dirty="0" smtClean="0"/>
          </a:p>
          <a:p>
            <a:pPr marL="0" indent="0">
              <a:buNone/>
            </a:pPr>
            <a:r>
              <a:rPr lang="zh-CN" altLang="en-US" sz="2800" dirty="0" smtClean="0"/>
              <a:t>提升：</a:t>
            </a:r>
            <a:endParaRPr lang="en-US" altLang="zh-CN" sz="2800" dirty="0" smtClean="0"/>
          </a:p>
          <a:p>
            <a:pPr marL="0" indent="0">
              <a:buNone/>
            </a:pPr>
            <a:r>
              <a:rPr lang="zh-CN" altLang="en-US" sz="2800" dirty="0" smtClean="0"/>
              <a:t>二次函数</a:t>
            </a:r>
            <a:r>
              <a:rPr lang="en-US" altLang="zh-CN" sz="2800" dirty="0" smtClean="0"/>
              <a:t>y=-2x²+1</a:t>
            </a:r>
            <a:r>
              <a:rPr lang="zh-CN" altLang="en-US" sz="2800" dirty="0" smtClean="0"/>
              <a:t>的图象绕原点</a:t>
            </a:r>
            <a:r>
              <a:rPr lang="en-US" altLang="zh-CN" sz="2800" dirty="0" smtClean="0"/>
              <a:t>O</a:t>
            </a:r>
            <a:r>
              <a:rPr lang="zh-CN" altLang="en-US" sz="2800" dirty="0" smtClean="0"/>
              <a:t>旋转</a:t>
            </a:r>
            <a:r>
              <a:rPr lang="en-US" altLang="zh-CN" sz="2800" dirty="0" smtClean="0"/>
              <a:t>180°</a:t>
            </a:r>
            <a:r>
              <a:rPr lang="zh-CN" altLang="en-US" sz="2800" dirty="0" smtClean="0"/>
              <a:t>，则旋转后的抛物线方程为（                  ）</a:t>
            </a:r>
            <a:endParaRPr lang="en-US" altLang="zh-CN" sz="2800" dirty="0" smtClean="0"/>
          </a:p>
        </p:txBody>
      </p:sp>
    </p:spTree>
    <p:extLst>
      <p:ext uri="{BB962C8B-B14F-4D97-AF65-F5344CB8AC3E}">
        <p14:creationId xmlns:p14="http://schemas.microsoft.com/office/powerpoint/2010/main" val="1292774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72617" y="254759"/>
            <a:ext cx="8596668" cy="1320800"/>
          </a:xfrm>
        </p:spPr>
        <p:txBody>
          <a:bodyPr/>
          <a:lstStyle/>
          <a:p>
            <a:r>
              <a:rPr lang="zh-CN" altLang="en-US" dirty="0" smtClean="0"/>
              <a:t>利用旋转解决问题</a:t>
            </a:r>
            <a:endParaRPr lang="zh-CN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内容占位符 2"/>
              <p:cNvSpPr>
                <a:spLocks noGrp="1"/>
              </p:cNvSpPr>
              <p:nvPr>
                <p:ph idx="1"/>
              </p:nvPr>
            </p:nvSpPr>
            <p:spPr>
              <a:xfrm>
                <a:off x="254252" y="1109711"/>
                <a:ext cx="9831443" cy="3880773"/>
              </a:xfrm>
            </p:spPr>
            <p:txBody>
              <a:bodyPr>
                <a:normAutofit fontScale="92500"/>
              </a:bodyPr>
              <a:lstStyle/>
              <a:p>
                <a:r>
                  <a:rPr lang="en-US" altLang="zh-CN" sz="2800" dirty="0" smtClean="0"/>
                  <a:t>1.</a:t>
                </a:r>
                <a:r>
                  <a:rPr lang="zh-CN" altLang="en-US" sz="2800" dirty="0" smtClean="0"/>
                  <a:t>正方形</a:t>
                </a:r>
                <a:r>
                  <a:rPr lang="en-US" altLang="zh-CN" sz="2800" dirty="0" smtClean="0"/>
                  <a:t>ABCD</a:t>
                </a:r>
                <a:r>
                  <a:rPr lang="zh-CN" altLang="en-US" sz="2800" dirty="0" smtClean="0"/>
                  <a:t>内有一点</a:t>
                </a:r>
                <a:r>
                  <a:rPr lang="en-US" altLang="zh-CN" sz="2800" dirty="0" smtClean="0"/>
                  <a:t>P</a:t>
                </a:r>
                <a:r>
                  <a:rPr lang="zh-CN" altLang="en-US" sz="2800" dirty="0" smtClean="0"/>
                  <a:t>，且</a:t>
                </a:r>
                <a:r>
                  <a:rPr lang="en-US" altLang="zh-CN" sz="2800" dirty="0" smtClean="0"/>
                  <a:t>PA=1</a:t>
                </a:r>
                <a:r>
                  <a:rPr lang="zh-CN" altLang="en-US" sz="2800" dirty="0" smtClean="0"/>
                  <a:t>，</a:t>
                </a:r>
                <a:r>
                  <a:rPr lang="en-US" altLang="zh-CN" sz="2800" dirty="0" smtClean="0"/>
                  <a:t>PB=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altLang="zh-CN" sz="280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e>
                    </m:rad>
                  </m:oMath>
                </a14:m>
                <a:r>
                  <a:rPr lang="en-US" altLang="zh-CN" sz="2800" dirty="0" smtClean="0"/>
                  <a:t>,PC=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altLang="zh-CN" sz="28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e>
                    </m:rad>
                  </m:oMath>
                </a14:m>
                <a:r>
                  <a:rPr lang="zh-CN" altLang="en-US" sz="2800" dirty="0" smtClean="0"/>
                  <a:t>，</a:t>
                </a:r>
                <a:endParaRPr lang="en-US" altLang="zh-CN" sz="2800" dirty="0" smtClean="0"/>
              </a:p>
              <a:p>
                <a:pPr marL="0" indent="0">
                  <a:buNone/>
                </a:pPr>
                <a:r>
                  <a:rPr lang="zh-CN" altLang="en-US" sz="2800" dirty="0" smtClean="0"/>
                  <a:t>求∠</a:t>
                </a:r>
                <a:r>
                  <a:rPr lang="en-US" altLang="zh-CN" sz="2800" dirty="0" smtClean="0"/>
                  <a:t>APB</a:t>
                </a:r>
                <a:r>
                  <a:rPr lang="zh-CN" altLang="en-US" sz="2800" dirty="0" smtClean="0"/>
                  <a:t>的度数</a:t>
                </a:r>
                <a:r>
                  <a:rPr lang="en-US" altLang="zh-CN" sz="2800" dirty="0" smtClean="0"/>
                  <a:t>.</a:t>
                </a:r>
              </a:p>
              <a:p>
                <a:pPr marL="0" indent="0">
                  <a:buNone/>
                </a:pPr>
                <a:endParaRPr lang="en-US" altLang="zh-CN" sz="2800" dirty="0"/>
              </a:p>
              <a:p>
                <a:pPr marL="0" indent="0">
                  <a:buNone/>
                </a:pPr>
                <a:endParaRPr lang="en-US" altLang="zh-CN" sz="2800" dirty="0" smtClean="0"/>
              </a:p>
              <a:p>
                <a:pPr marL="0" indent="0">
                  <a:buNone/>
                </a:pPr>
                <a:endParaRPr lang="en-US" altLang="zh-CN" sz="2800" dirty="0"/>
              </a:p>
              <a:p>
                <a:pPr marL="0" indent="0">
                  <a:buNone/>
                </a:pPr>
                <a:r>
                  <a:rPr lang="en-US" altLang="zh-CN" sz="2800" dirty="0" smtClean="0"/>
                  <a:t>2.</a:t>
                </a:r>
                <a:r>
                  <a:rPr lang="zh-CN" altLang="en-US" sz="2800" dirty="0" smtClean="0"/>
                  <a:t>将五个边长为</a:t>
                </a:r>
                <a:r>
                  <a:rPr lang="en-US" altLang="zh-CN" sz="2800" dirty="0" smtClean="0"/>
                  <a:t>2cm</a:t>
                </a:r>
                <a:r>
                  <a:rPr lang="zh-CN" altLang="en-US" sz="2800" dirty="0" smtClean="0"/>
                  <a:t>的正方形如图摆放，点</a:t>
                </a:r>
                <a:r>
                  <a:rPr lang="en-US" altLang="zh-CN" sz="2800" dirty="0" smtClean="0"/>
                  <a:t>A</a:t>
                </a:r>
                <a:r>
                  <a:rPr lang="zh-CN" altLang="en-US" sz="2800" dirty="0" smtClean="0"/>
                  <a:t>，</a:t>
                </a:r>
                <a:r>
                  <a:rPr lang="en-US" altLang="zh-CN" sz="2800" dirty="0" smtClean="0"/>
                  <a:t>B</a:t>
                </a:r>
                <a:r>
                  <a:rPr lang="zh-CN" altLang="en-US" sz="2800" dirty="0" smtClean="0"/>
                  <a:t>，</a:t>
                </a:r>
                <a:r>
                  <a:rPr lang="en-US" altLang="zh-CN" sz="2800" dirty="0" smtClean="0"/>
                  <a:t>C</a:t>
                </a:r>
                <a:r>
                  <a:rPr lang="zh-CN" altLang="en-US" sz="2800" dirty="0" smtClean="0"/>
                  <a:t>，</a:t>
                </a:r>
                <a:r>
                  <a:rPr lang="en-US" altLang="zh-CN" sz="2800" dirty="0" smtClean="0"/>
                  <a:t>D</a:t>
                </a:r>
                <a:r>
                  <a:rPr lang="zh-CN" altLang="en-US" sz="2800" dirty="0" smtClean="0"/>
                  <a:t>分别是四个正方形的对称中心，则图中四块阴影部分的面积为 （    ）</a:t>
                </a:r>
                <a:endParaRPr lang="zh-CN" altLang="en-US" sz="2800" dirty="0"/>
              </a:p>
            </p:txBody>
          </p:sp>
        </mc:Choice>
        <mc:Fallback xmlns="">
          <p:sp>
            <p:nvSpPr>
              <p:cNvPr id="3" name="内容占位符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4252" y="1109711"/>
                <a:ext cx="9831443" cy="3880773"/>
              </a:xfrm>
              <a:blipFill rotWithShape="0">
                <a:blip r:embed="rId2"/>
                <a:stretch>
                  <a:fillRect l="-1117" t="-785" r="-49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9885" y="4653887"/>
            <a:ext cx="2782649" cy="1603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144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67901" y="213815"/>
            <a:ext cx="8596668" cy="1320800"/>
          </a:xfrm>
        </p:spPr>
        <p:txBody>
          <a:bodyPr/>
          <a:lstStyle/>
          <a:p>
            <a:r>
              <a:rPr lang="zh-CN" altLang="en-US" dirty="0" smtClean="0"/>
              <a:t>拓展提高</a:t>
            </a:r>
            <a:endParaRPr lang="zh-CN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内容占位符 2"/>
              <p:cNvSpPr>
                <a:spLocks noGrp="1"/>
              </p:cNvSpPr>
              <p:nvPr>
                <p:ph idx="1"/>
              </p:nvPr>
            </p:nvSpPr>
            <p:spPr>
              <a:xfrm>
                <a:off x="377083" y="1205245"/>
                <a:ext cx="8596668" cy="3880773"/>
              </a:xfrm>
            </p:spPr>
            <p:txBody>
              <a:bodyPr>
                <a:normAutofit/>
              </a:bodyPr>
              <a:lstStyle/>
              <a:p>
                <a:r>
                  <a:rPr lang="zh-CN" altLang="en-US" sz="2400" dirty="0" smtClean="0"/>
                  <a:t>如图，在正方形</a:t>
                </a:r>
                <a:r>
                  <a:rPr lang="en-US" altLang="zh-CN" sz="2400" dirty="0" smtClean="0"/>
                  <a:t>ABCD</a:t>
                </a:r>
                <a:r>
                  <a:rPr lang="zh-CN" altLang="en-US" sz="2400" dirty="0" smtClean="0"/>
                  <a:t>外取一点</a:t>
                </a:r>
                <a:r>
                  <a:rPr lang="en-US" altLang="zh-CN" sz="2400" dirty="0" smtClean="0"/>
                  <a:t>E</a:t>
                </a:r>
                <a:r>
                  <a:rPr lang="zh-CN" altLang="en-US" sz="2400" dirty="0" smtClean="0"/>
                  <a:t>，连接</a:t>
                </a:r>
                <a:r>
                  <a:rPr lang="en-US" altLang="zh-CN" sz="2400" dirty="0" smtClean="0"/>
                  <a:t>AE,BE,DE</a:t>
                </a:r>
                <a:r>
                  <a:rPr lang="zh-CN" altLang="en-US" sz="2400" dirty="0" smtClean="0"/>
                  <a:t>，过点</a:t>
                </a:r>
                <a:r>
                  <a:rPr lang="en-US" altLang="zh-CN" sz="2400" dirty="0" smtClean="0"/>
                  <a:t>A</a:t>
                </a:r>
                <a:r>
                  <a:rPr lang="zh-CN" altLang="en-US" sz="2400" dirty="0" smtClean="0"/>
                  <a:t>作</a:t>
                </a:r>
                <a:r>
                  <a:rPr lang="en-US" altLang="zh-CN" sz="2400" dirty="0" smtClean="0"/>
                  <a:t>AE</a:t>
                </a:r>
                <a:r>
                  <a:rPr lang="zh-CN" altLang="en-US" sz="2400" dirty="0" smtClean="0"/>
                  <a:t>的垂线交</a:t>
                </a:r>
                <a:r>
                  <a:rPr lang="en-US" altLang="zh-CN" sz="2400" dirty="0" smtClean="0"/>
                  <a:t>DE</a:t>
                </a:r>
                <a:r>
                  <a:rPr lang="zh-CN" altLang="en-US" sz="2400" dirty="0" smtClean="0"/>
                  <a:t>于点</a:t>
                </a:r>
                <a:r>
                  <a:rPr lang="en-US" altLang="zh-CN" sz="2400" dirty="0" smtClean="0"/>
                  <a:t>P</a:t>
                </a:r>
                <a:r>
                  <a:rPr lang="zh-CN" altLang="en-US" sz="2400" dirty="0" smtClean="0"/>
                  <a:t>，若</a:t>
                </a:r>
                <a:r>
                  <a:rPr lang="en-US" altLang="zh-CN" sz="2400" dirty="0" smtClean="0"/>
                  <a:t>AE=AP=1</a:t>
                </a:r>
                <a:r>
                  <a:rPr lang="zh-CN" altLang="en-US" sz="2400" dirty="0" smtClean="0"/>
                  <a:t>，</a:t>
                </a:r>
                <a:r>
                  <a:rPr lang="en-US" altLang="zh-CN" sz="2400" dirty="0" smtClean="0"/>
                  <a:t>PB=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e>
                    </m:rad>
                    <m:r>
                      <a:rPr lang="en-US" altLang="zh-CN" sz="2400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zh-CN" altLang="en-US" sz="2400" i="1">
                        <a:latin typeface="Cambria Math" panose="02040503050406030204" pitchFamily="18" charset="0"/>
                      </a:rPr>
                      <m:t>下列</m:t>
                    </m:r>
                    <m:r>
                      <a:rPr lang="zh-CN" altLang="en-US" sz="2400" i="1" smtClean="0">
                        <a:latin typeface="Cambria Math" panose="02040503050406030204" pitchFamily="18" charset="0"/>
                      </a:rPr>
                      <m:t>结论</m:t>
                    </m:r>
                    <m:r>
                      <a:rPr lang="zh-CN" altLang="en-US" sz="2400" b="0" i="1" smtClean="0">
                        <a:latin typeface="Cambria Math" panose="02040503050406030204" pitchFamily="18" charset="0"/>
                      </a:rPr>
                      <m:t>：</m:t>
                    </m:r>
                  </m:oMath>
                </a14:m>
                <a:r>
                  <a:rPr lang="zh-CN" altLang="en-US" sz="2400" dirty="0" smtClean="0"/>
                  <a:t>①△</a:t>
                </a:r>
                <a:r>
                  <a:rPr lang="en-US" altLang="zh-CN" sz="2400" dirty="0" smtClean="0"/>
                  <a:t>APD</a:t>
                </a:r>
                <a:r>
                  <a:rPr lang="zh-CN" altLang="en-US" sz="2400" dirty="0" smtClean="0"/>
                  <a:t>≌△</a:t>
                </a:r>
                <a:r>
                  <a:rPr lang="en-US" altLang="zh-CN" sz="2400" dirty="0" smtClean="0"/>
                  <a:t>AEB</a:t>
                </a:r>
                <a:r>
                  <a:rPr lang="zh-CN" altLang="en-US" sz="2400" dirty="0" smtClean="0"/>
                  <a:t>；②点</a:t>
                </a:r>
                <a:r>
                  <a:rPr lang="en-US" altLang="zh-CN" sz="2400" dirty="0" smtClean="0"/>
                  <a:t>B</a:t>
                </a:r>
                <a:r>
                  <a:rPr lang="zh-CN" altLang="en-US" sz="2400" dirty="0" smtClean="0"/>
                  <a:t>到直线</a:t>
                </a:r>
                <a:r>
                  <a:rPr lang="en-US" altLang="zh-CN" sz="2400" dirty="0" smtClean="0"/>
                  <a:t>AE</a:t>
                </a:r>
                <a:r>
                  <a:rPr lang="zh-CN" altLang="en-US" sz="2400" dirty="0" smtClean="0"/>
                  <a:t>的距离为根号</a:t>
                </a:r>
                <a:r>
                  <a:rPr lang="en-US" altLang="zh-CN" sz="2400" dirty="0" smtClean="0"/>
                  <a:t>2;</a:t>
                </a:r>
              </a:p>
              <a:p>
                <a:pPr marL="0" indent="0">
                  <a:buNone/>
                </a:pPr>
                <a:r>
                  <a:rPr lang="en-US" altLang="zh-CN" sz="2400" dirty="0"/>
                  <a:t> </a:t>
                </a:r>
                <a:r>
                  <a:rPr lang="en-US" altLang="zh-CN" sz="2400" dirty="0" smtClean="0"/>
                  <a:t> </a:t>
                </a:r>
                <a:r>
                  <a:rPr lang="zh-CN" altLang="en-US" sz="2400" dirty="0" smtClean="0"/>
                  <a:t>③</a:t>
                </a:r>
                <a:r>
                  <a:rPr lang="en-US" altLang="zh-CN" sz="2400" dirty="0" smtClean="0"/>
                  <a:t>EB</a:t>
                </a:r>
                <a:r>
                  <a:rPr lang="zh-CN" altLang="en-US" sz="2400" dirty="0" smtClean="0"/>
                  <a:t>⊥</a:t>
                </a:r>
                <a:r>
                  <a:rPr lang="en-US" altLang="zh-CN" sz="2400" dirty="0" smtClean="0"/>
                  <a:t>ED</a:t>
                </a:r>
                <a:r>
                  <a:rPr lang="zh-CN" altLang="en-US" sz="2400" dirty="0" smtClean="0"/>
                  <a:t>；④</a:t>
                </a:r>
                <a:r>
                  <a:rPr lang="en-US" altLang="zh-CN" sz="2400" dirty="0" smtClean="0"/>
                  <a:t>S</a:t>
                </a:r>
                <a:r>
                  <a:rPr lang="zh-CN" altLang="en-US" sz="2400" dirty="0" smtClean="0"/>
                  <a:t>△</a:t>
                </a:r>
                <a:r>
                  <a:rPr lang="en-US" altLang="zh-CN" sz="2400" dirty="0" smtClean="0"/>
                  <a:t>APD+S</a:t>
                </a:r>
                <a:r>
                  <a:rPr lang="zh-CN" altLang="en-US" sz="2400" dirty="0" smtClean="0"/>
                  <a:t>△</a:t>
                </a:r>
                <a:r>
                  <a:rPr lang="en-US" altLang="zh-CN" sz="2400" dirty="0" smtClean="0"/>
                  <a:t>APB=1+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altLang="zh-CN" sz="24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6</m:t>
                        </m:r>
                      </m:e>
                    </m:rad>
                  </m:oMath>
                </a14:m>
                <a:r>
                  <a:rPr lang="zh-CN" altLang="en-US" sz="2400" dirty="0" smtClean="0"/>
                  <a:t>；⑤</a:t>
                </a:r>
                <a:r>
                  <a:rPr lang="en-US" altLang="zh-CN" sz="2400" dirty="0" smtClean="0"/>
                  <a:t>S</a:t>
                </a:r>
                <a:r>
                  <a:rPr lang="zh-CN" altLang="en-US" sz="2400" dirty="0" smtClean="0"/>
                  <a:t>正方形</a:t>
                </a:r>
                <a:r>
                  <a:rPr lang="en-US" altLang="zh-CN" sz="2400" dirty="0" smtClean="0"/>
                  <a:t>ABCD=4+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altLang="zh-CN" sz="24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6</m:t>
                        </m:r>
                      </m:e>
                    </m:rad>
                    <m:r>
                      <a:rPr lang="zh-CN" altLang="en-US" sz="2400" b="0" i="1" smtClean="0">
                        <a:latin typeface="Cambria Math" panose="02040503050406030204" pitchFamily="18" charset="0"/>
                      </a:rPr>
                      <m:t>，</m:t>
                    </m:r>
                  </m:oMath>
                </a14:m>
                <a:r>
                  <a:rPr lang="zh-CN" altLang="en-US" sz="2400" dirty="0" smtClean="0"/>
                  <a:t>其中正确的是：</a:t>
                </a:r>
                <a:endParaRPr lang="zh-CN" altLang="en-US" sz="2400" dirty="0"/>
              </a:p>
            </p:txBody>
          </p:sp>
        </mc:Choice>
        <mc:Fallback xmlns="">
          <p:sp>
            <p:nvSpPr>
              <p:cNvPr id="3" name="内容占位符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77083" y="1205245"/>
                <a:ext cx="8596668" cy="3880773"/>
              </a:xfrm>
              <a:blipFill rotWithShape="0">
                <a:blip r:embed="rId2"/>
                <a:stretch>
                  <a:fillRect l="-1135" t="-157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9156" y="2866946"/>
            <a:ext cx="3809069" cy="3210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242605"/>
      </p:ext>
    </p:extLst>
  </p:cSld>
  <p:clrMapOvr>
    <a:masterClrMapping/>
  </p:clrMapOvr>
</p:sld>
</file>

<file path=ppt/theme/theme1.xml><?xml version="1.0" encoding="utf-8"?>
<a:theme xmlns:a="http://schemas.openxmlformats.org/drawingml/2006/main" name="平面">
  <a:themeElements>
    <a:clrScheme name="平面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平面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平面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63</TotalTime>
  <Words>362</Words>
  <Application>Microsoft Office PowerPoint</Application>
  <PresentationFormat>宽屏</PresentationFormat>
  <Paragraphs>31</Paragraphs>
  <Slides>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5" baseType="lpstr">
      <vt:lpstr>方正姚体</vt:lpstr>
      <vt:lpstr>黑体</vt:lpstr>
      <vt:lpstr>华文新魏</vt:lpstr>
      <vt:lpstr>Arial</vt:lpstr>
      <vt:lpstr>Cambria Math</vt:lpstr>
      <vt:lpstr>Trebuchet MS</vt:lpstr>
      <vt:lpstr>Wingdings</vt:lpstr>
      <vt:lpstr>Wingdings 3</vt:lpstr>
      <vt:lpstr>平面</vt:lpstr>
      <vt:lpstr>旋转知识总结</vt:lpstr>
      <vt:lpstr>点的对称</vt:lpstr>
      <vt:lpstr>PowerPoint 演示文稿</vt:lpstr>
      <vt:lpstr>直线的对称</vt:lpstr>
      <vt:lpstr>利用旋转解决问题</vt:lpstr>
      <vt:lpstr>拓展提高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旋转知识总结</dc:title>
  <dc:creator>admin</dc:creator>
  <cp:lastModifiedBy>admin</cp:lastModifiedBy>
  <cp:revision>4</cp:revision>
  <dcterms:created xsi:type="dcterms:W3CDTF">2015-10-19T00:47:28Z</dcterms:created>
  <dcterms:modified xsi:type="dcterms:W3CDTF">2015-10-19T02:30:47Z</dcterms:modified>
</cp:coreProperties>
</file>