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</p:sldMasterIdLst>
  <p:notesMasterIdLst>
    <p:notesMasterId r:id="rId6"/>
  </p:notesMasterIdLst>
  <p:sldIdLst>
    <p:sldId id="454" r:id="rId7"/>
    <p:sldId id="341" r:id="rId8"/>
    <p:sldId id="345" r:id="rId9"/>
    <p:sldId id="346" r:id="rId10"/>
    <p:sldId id="347" r:id="rId11"/>
    <p:sldId id="349" r:id="rId12"/>
    <p:sldId id="350" r:id="rId13"/>
    <p:sldId id="351" r:id="rId14"/>
    <p:sldId id="758" r:id="rId15"/>
    <p:sldId id="532" r:id="rId16"/>
    <p:sldId id="529" r:id="rId17"/>
    <p:sldId id="533" r:id="rId18"/>
    <p:sldId id="534" r:id="rId19"/>
    <p:sldId id="527" r:id="rId20"/>
    <p:sldId id="361" r:id="rId21"/>
    <p:sldId id="531" r:id="rId22"/>
    <p:sldId id="798" r:id="rId23"/>
    <p:sldId id="362" r:id="rId24"/>
    <p:sldId id="363" r:id="rId25"/>
    <p:sldId id="364" r:id="rId26"/>
    <p:sldId id="365" r:id="rId27"/>
    <p:sldId id="366" r:id="rId28"/>
    <p:sldId id="367" r:id="rId29"/>
    <p:sldId id="369" r:id="rId30"/>
    <p:sldId id="640" r:id="rId31"/>
    <p:sldId id="641" r:id="rId32"/>
  </p:sldIdLst>
  <p:sldSz cx="9144000" cy="6858000" type="screen4x3"/>
  <p:notesSz cx="6858000" cy="9144000"/>
  <p:custDataLst>
    <p:tags r:id="rId33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2">
          <p15:clr>
            <a:srgbClr val="A4A3A4"/>
          </p15:clr>
        </p15:guide>
        <p15:guide id="2" pos="3007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9"/>
    <p:restoredTop sz="94581"/>
  </p:normalViewPr>
  <p:slideViewPr>
    <p:cSldViewPr showGuides="1">
      <p:cViewPr varScale="1">
        <p:scale>
          <a:sx n="73" d="100"/>
          <a:sy n="73" d="100"/>
        </p:scale>
        <p:origin x="594" y="78"/>
      </p:cViewPr>
      <p:guideLst>
        <p:guide orient="horz" pos="2202"/>
        <p:guide pos="30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slide" Target="slides/slide20.xml" /><Relationship Id="rId27" Type="http://schemas.openxmlformats.org/officeDocument/2006/relationships/slide" Target="slides/slide21.xml" /><Relationship Id="rId28" Type="http://schemas.openxmlformats.org/officeDocument/2006/relationships/slide" Target="slides/slide22.xml" /><Relationship Id="rId29" Type="http://schemas.openxmlformats.org/officeDocument/2006/relationships/slide" Target="slides/slide23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4.xml" /><Relationship Id="rId31" Type="http://schemas.openxmlformats.org/officeDocument/2006/relationships/slide" Target="slides/slide25.xml" /><Relationship Id="rId32" Type="http://schemas.openxmlformats.org/officeDocument/2006/relationships/slide" Target="slides/slide26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Relationship Id="rId2" Type="http://schemas.openxmlformats.org/officeDocument/2006/relationships/image" Target="../media/image8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2" name="页眉占位符 460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46083" name="日期占位符 4608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algn="r" fontAlgn="base"/>
            <a:endParaRPr lang="zh-CN" altLang="en-US" sz="1200" strike="noStrike" noProof="1"/>
          </a:p>
        </p:txBody>
      </p:sp>
      <p:sp>
        <p:nvSpPr>
          <p:cNvPr id="74756" name="幻灯片图像占位符 46083"/>
          <p:cNvSpPr>
            <a:spLocks noGrp="1" noRot="1" noChangeAspect="1" noTextEdit="1"/>
          </p:cNvSpPr>
          <p:nvPr>
            <p:ph type="sldImg" idx="6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57" name="文本占位符 46084"/>
          <p:cNvSpPr>
            <a:spLocks noGrp="1"/>
          </p:cNvSpPr>
          <p:nvPr>
            <p:ph type="body" sz="quarter" idx="7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0"/>
            <a:r>
              <a:rPr lang="zh-CN" altLang="en-US"/>
              <a:t>第二级</a:t>
            </a:r>
          </a:p>
          <a:p>
            <a:pPr lvl="2" indent="0"/>
            <a:r>
              <a:rPr lang="zh-CN" altLang="en-US"/>
              <a:t>第三级</a:t>
            </a:r>
          </a:p>
          <a:p>
            <a:pPr lvl="3" indent="0"/>
            <a:r>
              <a:rPr lang="zh-CN" altLang="en-US"/>
              <a:t>第四级</a:t>
            </a:r>
          </a:p>
          <a:p>
            <a:pPr lvl="4" indent="0"/>
            <a:r>
              <a:rPr lang="zh-CN" altLang="en-US"/>
              <a:t>第五级</a:t>
            </a:r>
          </a:p>
        </p:txBody>
      </p:sp>
      <p:sp>
        <p:nvSpPr>
          <p:cNvPr id="46086" name="页脚占位符 4608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fontAlgn="base"/>
            <a:endParaRPr lang="zh-CN" altLang="en-US" sz="1200" strike="noStrike" noProof="1"/>
          </a:p>
        </p:txBody>
      </p:sp>
      <p:sp>
        <p:nvSpPr>
          <p:cNvPr id="46087" name="灯片编号占位符 4608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fontAlgn="base"/>
            <a:fld id="{9A0DB2DC-4C9A-4742-B13C-FB6460FD3503}" type="slidenum">
              <a:rPr lang="zh-CN" altLang="en-US" sz="12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144102867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png" /><Relationship Id="rId14" Type="http://schemas.openxmlformats.org/officeDocument/2006/relationships/image" Target="../media/image2.png" /><Relationship Id="rId15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slideLayout" Target="../slideLayouts/slideLayout24.xml" /><Relationship Id="rId13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slideLayout" Target="../slideLayouts/slideLayout34.xml" /><Relationship Id="rId11" Type="http://schemas.openxmlformats.org/officeDocument/2006/relationships/slideLayout" Target="../slideLayouts/slideLayout35.xml" /><Relationship Id="rId12" Type="http://schemas.openxmlformats.org/officeDocument/2006/relationships/slideLayout" Target="../slideLayouts/slideLayout36.xml" /><Relationship Id="rId13" Type="http://schemas.openxmlformats.org/officeDocument/2006/relationships/theme" Target="../theme/theme3.xml" /><Relationship Id="rId2" Type="http://schemas.openxmlformats.org/officeDocument/2006/relationships/slideLayout" Target="../slideLayouts/slideLayout26.xml" /><Relationship Id="rId3" Type="http://schemas.openxmlformats.org/officeDocument/2006/relationships/slideLayout" Target="../slideLayouts/slideLayout27.xml" /><Relationship Id="rId4" Type="http://schemas.openxmlformats.org/officeDocument/2006/relationships/slideLayout" Target="../slideLayouts/slideLayout28.xml" /><Relationship Id="rId5" Type="http://schemas.openxmlformats.org/officeDocument/2006/relationships/slideLayout" Target="../slideLayouts/slideLayout29.xml" /><Relationship Id="rId6" Type="http://schemas.openxmlformats.org/officeDocument/2006/relationships/slideLayout" Target="../slideLayouts/slideLayout30.xml" /><Relationship Id="rId7" Type="http://schemas.openxmlformats.org/officeDocument/2006/relationships/slideLayout" Target="../slideLayouts/slideLayout31.xml" /><Relationship Id="rId8" Type="http://schemas.openxmlformats.org/officeDocument/2006/relationships/slideLayout" Target="../slideLayouts/slideLayout32.xml" /><Relationship Id="rId9" Type="http://schemas.openxmlformats.org/officeDocument/2006/relationships/slideLayout" Target="../slideLayouts/slideLayout3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7.xml" /><Relationship Id="rId10" Type="http://schemas.openxmlformats.org/officeDocument/2006/relationships/slideLayout" Target="../slideLayouts/slideLayout46.xml" /><Relationship Id="rId11" Type="http://schemas.openxmlformats.org/officeDocument/2006/relationships/slideLayout" Target="../slideLayouts/slideLayout47.xml" /><Relationship Id="rId12" Type="http://schemas.openxmlformats.org/officeDocument/2006/relationships/slideLayout" Target="../slideLayouts/slideLayout48.xml" /><Relationship Id="rId13" Type="http://schemas.openxmlformats.org/officeDocument/2006/relationships/theme" Target="../theme/theme4.xml" /><Relationship Id="rId2" Type="http://schemas.openxmlformats.org/officeDocument/2006/relationships/slideLayout" Target="../slideLayouts/slideLayout38.xml" /><Relationship Id="rId3" Type="http://schemas.openxmlformats.org/officeDocument/2006/relationships/slideLayout" Target="../slideLayouts/slideLayout39.xml" /><Relationship Id="rId4" Type="http://schemas.openxmlformats.org/officeDocument/2006/relationships/slideLayout" Target="../slideLayouts/slideLayout40.xml" /><Relationship Id="rId5" Type="http://schemas.openxmlformats.org/officeDocument/2006/relationships/slideLayout" Target="../slideLayouts/slideLayout41.xml" /><Relationship Id="rId6" Type="http://schemas.openxmlformats.org/officeDocument/2006/relationships/slideLayout" Target="../slideLayouts/slideLayout42.xml" /><Relationship Id="rId7" Type="http://schemas.openxmlformats.org/officeDocument/2006/relationships/slideLayout" Target="../slideLayouts/slideLayout43.xml" /><Relationship Id="rId8" Type="http://schemas.openxmlformats.org/officeDocument/2006/relationships/slideLayout" Target="../slideLayouts/slideLayout44.xml" /><Relationship Id="rId9" Type="http://schemas.openxmlformats.org/officeDocument/2006/relationships/slideLayout" Target="../slideLayouts/slideLayout45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9.xml" /><Relationship Id="rId10" Type="http://schemas.openxmlformats.org/officeDocument/2006/relationships/slideLayout" Target="../slideLayouts/slideLayout58.xml" /><Relationship Id="rId11" Type="http://schemas.openxmlformats.org/officeDocument/2006/relationships/slideLayout" Target="../slideLayouts/slideLayout59.xml" /><Relationship Id="rId12" Type="http://schemas.openxmlformats.org/officeDocument/2006/relationships/slideLayout" Target="../slideLayouts/slideLayout60.xml" /><Relationship Id="rId13" Type="http://schemas.openxmlformats.org/officeDocument/2006/relationships/theme" Target="../theme/theme5.xml" /><Relationship Id="rId2" Type="http://schemas.openxmlformats.org/officeDocument/2006/relationships/slideLayout" Target="../slideLayouts/slideLayout50.xml" /><Relationship Id="rId3" Type="http://schemas.openxmlformats.org/officeDocument/2006/relationships/slideLayout" Target="../slideLayouts/slideLayout51.xml" /><Relationship Id="rId4" Type="http://schemas.openxmlformats.org/officeDocument/2006/relationships/slideLayout" Target="../slideLayouts/slideLayout52.xml" /><Relationship Id="rId5" Type="http://schemas.openxmlformats.org/officeDocument/2006/relationships/slideLayout" Target="../slideLayouts/slideLayout53.xml" /><Relationship Id="rId6" Type="http://schemas.openxmlformats.org/officeDocument/2006/relationships/slideLayout" Target="../slideLayouts/slideLayout54.xml" /><Relationship Id="rId7" Type="http://schemas.openxmlformats.org/officeDocument/2006/relationships/slideLayout" Target="../slideLayouts/slideLayout55.xml" /><Relationship Id="rId8" Type="http://schemas.openxmlformats.org/officeDocument/2006/relationships/slideLayout" Target="../slideLayouts/slideLayout56.xml" /><Relationship Id="rId9" Type="http://schemas.openxmlformats.org/officeDocument/2006/relationships/slideLayout" Target="../slideLayouts/slideLayout5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grpSp>
        <p:nvGrpSpPr>
          <p:cNvPr id="8" name="Group 9"/>
          <p:cNvGrpSpPr/>
          <p:nvPr userDrawn="1"/>
        </p:nvGrpSpPr>
        <p:grpSpPr>
          <a:xfrm>
            <a:off x="7727315" y="30479"/>
            <a:ext cx="1416685" cy="473075"/>
            <a:chExt cx="1135203" cy="341359"/>
          </a:xfrm>
        </p:grpSpPr>
        <p:pic>
          <p:nvPicPr>
            <p:cNvPr id="9" name="image3.png"/>
            <p:cNvPicPr/>
            <p:nvPr/>
          </p:nvPicPr>
          <p:blipFill>
            <a:blip r:embed="rId13"/>
            <a:stretch>
              <a:fillRect/>
            </a:stretch>
          </p:blipFill>
          <p:spPr>
            <a:xfrm>
              <a:off x="281542" y="0"/>
              <a:ext cx="490406" cy="177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" name="image4.png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187459"/>
              <a:ext cx="1135204" cy="1539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099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5123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标题 737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73730"/>
          <p:cNvSpPr>
            <a:spLocks noGrp="1"/>
          </p:cNvSpPr>
          <p:nvPr>
            <p:ph type="body" idx="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8575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73732" name="日期占位符 737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/>
          </a:p>
        </p:txBody>
      </p:sp>
      <p:sp>
        <p:nvSpPr>
          <p:cNvPr id="73733" name="页脚占位符 737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73734" name="灯片编号占位符 737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ransition/>
  <p:timing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3.emf" /><Relationship Id="rId3" Type="http://schemas.openxmlformats.org/officeDocument/2006/relationships/image" Target="../media/image4.emf" /><Relationship Id="rId4" Type="http://schemas.openxmlformats.org/officeDocument/2006/relationships/image" Target="../media/image5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5.xml" /><Relationship Id="rId2" Type="http://schemas.openxmlformats.org/officeDocument/2006/relationships/image" Target="../media/image6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oleObject" Target="../embeddings/Microsoft_Word_97_-_2003___1.doc" TargetMode="Internal" /><Relationship Id="rId3" Type="http://schemas.openxmlformats.org/officeDocument/2006/relationships/oleObject" Target="../embeddings/oleObject1.bin" /><Relationship Id="rId4" Type="http://schemas.openxmlformats.org/officeDocument/2006/relationships/image" Target="../media/image7.emf" /><Relationship Id="rId5" Type="http://schemas.openxmlformats.org/officeDocument/2006/relationships/oleObject" Target="../embeddings/Microsoft_Word_97_-_2003___2.doc" TargetMode="Internal" /><Relationship Id="rId6" Type="http://schemas.openxmlformats.org/officeDocument/2006/relationships/oleObject" Target="../embeddings/oleObject2.bin" /><Relationship Id="rId7" Type="http://schemas.openxmlformats.org/officeDocument/2006/relationships/image" Target="../media/image8.emf" /><Relationship Id="rId8" Type="http://schemas.openxmlformats.org/officeDocument/2006/relationships/image" Target="../media/image9.png" /><Relationship Id="rId9" Type="http://schemas.openxmlformats.org/officeDocument/2006/relationships/vmlDrawing" Target="../drawings/vmlDrawing1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10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11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2" Type="http://schemas.openxmlformats.org/officeDocument/2006/relationships/image" Target="../media/image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NULL" TargetMode="External" /><Relationship Id="rId3" Type="http://schemas.openxmlformats.org/officeDocument/2006/relationships/image" Target="../media/image1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3.xml" /><Relationship Id="rId2" Type="http://schemas.openxmlformats.org/officeDocument/2006/relationships/image" Target="../media/image6.png" /><Relationship Id="rId3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3175" y="2994025"/>
            <a:ext cx="62642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50" noProof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经典力学的局限性</a:t>
            </a:r>
            <a:endParaRPr lang="zh-CN" altLang="en-US" sz="3300" noProof="1">
              <a:solidFill>
                <a:srgbClr val="5A585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0595" name="文本框 10"/>
          <p:cNvSpPr txBox="1"/>
          <p:nvPr/>
        </p:nvSpPr>
        <p:spPr>
          <a:xfrm>
            <a:off x="3390900" y="4073525"/>
            <a:ext cx="2362200" cy="106363"/>
          </a:xfrm>
          <a:prstGeom prst="rect">
            <a:avLst/>
          </a:prstGeom>
          <a:noFill/>
          <a:ln w="9525" cap="flat" cmpd="sng">
            <a:solidFill>
              <a:srgbClr val="5A585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00" b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授课教师：</a:t>
            </a:r>
            <a:r>
              <a:rPr lang="en-US" altLang="zh-CN" sz="100" b="1" err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docer</a:t>
            </a:r>
            <a:r>
              <a:rPr lang="zh-CN" altLang="en-US" sz="100" b="1">
                <a:solidFill>
                  <a:srgbClr val="5A585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读秀</a:t>
            </a:r>
          </a:p>
        </p:txBody>
      </p:sp>
      <p:sp>
        <p:nvSpPr>
          <p:cNvPr id="13" name="平行四边形 12"/>
          <p:cNvSpPr/>
          <p:nvPr/>
        </p:nvSpPr>
        <p:spPr>
          <a:xfrm>
            <a:off x="882650" y="0"/>
            <a:ext cx="7646988" cy="6000750"/>
          </a:xfrm>
          <a:prstGeom prst="parallelogram">
            <a:avLst>
              <a:gd name="adj" fmla="val 5222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 panose="020b0503020204020204" charset="-122"/>
              <a:cs typeface="+mn-cs"/>
            </a:endParaRPr>
          </a:p>
        </p:txBody>
      </p:sp>
      <p:pic>
        <p:nvPicPr>
          <p:cNvPr id="110597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688" y="4745038"/>
            <a:ext cx="639762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0598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675" y="2143125"/>
            <a:ext cx="1038225" cy="541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0599" name="组合 188"/>
          <p:cNvGrpSpPr/>
          <p:nvPr/>
        </p:nvGrpSpPr>
        <p:grpSpPr>
          <a:xfrm>
            <a:off x="1878013" y="1338263"/>
            <a:ext cx="809625" cy="947737"/>
            <a:chExt cx="1077912" cy="1262063"/>
          </a:xfrm>
        </p:grpSpPr>
        <p:sp>
          <p:nvSpPr>
            <p:cNvPr id="110600" name="Freeform 171"/>
            <p:cNvSpPr/>
            <p:nvPr/>
          </p:nvSpPr>
          <p:spPr>
            <a:xfrm>
              <a:off x="0" y="4762"/>
              <a:ext cx="1077912" cy="1257301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84" h="332">
                  <a:moveTo>
                    <a:pt x="67" y="173"/>
                  </a:moveTo>
                  <a:cubicBezTo>
                    <a:pt x="67" y="173"/>
                    <a:pt x="72" y="167"/>
                    <a:pt x="67" y="154"/>
                  </a:cubicBezTo>
                  <a:cubicBezTo>
                    <a:pt x="63" y="143"/>
                    <a:pt x="44" y="101"/>
                    <a:pt x="39" y="87"/>
                  </a:cubicBezTo>
                  <a:cubicBezTo>
                    <a:pt x="34" y="89"/>
                    <a:pt x="26" y="89"/>
                    <a:pt x="24" y="8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5" y="32"/>
                    <a:pt x="92" y="0"/>
                    <a:pt x="100" y="2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3" y="55"/>
                    <a:pt x="108" y="60"/>
                    <a:pt x="102" y="65"/>
                  </a:cubicBezTo>
                  <a:cubicBezTo>
                    <a:pt x="108" y="79"/>
                    <a:pt x="126" y="120"/>
                    <a:pt x="130" y="131"/>
                  </a:cubicBezTo>
                  <a:cubicBezTo>
                    <a:pt x="135" y="144"/>
                    <a:pt x="145" y="144"/>
                    <a:pt x="145" y="144"/>
                  </a:cubicBezTo>
                  <a:cubicBezTo>
                    <a:pt x="163" y="148"/>
                    <a:pt x="284" y="204"/>
                    <a:pt x="255" y="245"/>
                  </a:cubicBezTo>
                  <a:cubicBezTo>
                    <a:pt x="230" y="281"/>
                    <a:pt x="172" y="301"/>
                    <a:pt x="160" y="305"/>
                  </a:cubicBezTo>
                  <a:cubicBezTo>
                    <a:pt x="148" y="310"/>
                    <a:pt x="91" y="332"/>
                    <a:pt x="48" y="320"/>
                  </a:cubicBezTo>
                  <a:cubicBezTo>
                    <a:pt x="0" y="307"/>
                    <a:pt x="55" y="187"/>
                    <a:pt x="67" y="173"/>
                  </a:cubicBezTo>
                  <a:close/>
                </a:path>
              </a:pathLst>
            </a:custGeom>
            <a:solidFill>
              <a:srgbClr val="609DA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01" name="Freeform 172"/>
            <p:cNvSpPr/>
            <p:nvPr/>
          </p:nvSpPr>
          <p:spPr>
            <a:xfrm>
              <a:off x="128587" y="765175"/>
              <a:ext cx="303212" cy="4476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0" h="118">
                  <a:moveTo>
                    <a:pt x="80" y="96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80" y="96"/>
                    <a:pt x="34" y="104"/>
                    <a:pt x="23" y="81"/>
                  </a:cubicBezTo>
                  <a:cubicBezTo>
                    <a:pt x="13" y="59"/>
                    <a:pt x="39" y="0"/>
                    <a:pt x="39" y="0"/>
                  </a:cubicBezTo>
                  <a:cubicBezTo>
                    <a:pt x="39" y="0"/>
                    <a:pt x="0" y="62"/>
                    <a:pt x="10" y="90"/>
                  </a:cubicBezTo>
                  <a:cubicBezTo>
                    <a:pt x="21" y="118"/>
                    <a:pt x="80" y="96"/>
                    <a:pt x="80" y="96"/>
                  </a:cubicBezTo>
                  <a:close/>
                </a:path>
              </a:pathLst>
            </a:custGeom>
            <a:solidFill>
              <a:srgbClr val="B0E6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02" name="Freeform 173"/>
            <p:cNvSpPr/>
            <p:nvPr/>
          </p:nvSpPr>
          <p:spPr>
            <a:xfrm>
              <a:off x="7938" y="0"/>
              <a:ext cx="420687" cy="3571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0" h="94">
                  <a:moveTo>
                    <a:pt x="39" y="92"/>
                  </a:moveTo>
                  <a:cubicBezTo>
                    <a:pt x="34" y="94"/>
                    <a:pt x="21" y="91"/>
                    <a:pt x="19" y="85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0" y="33"/>
                    <a:pt x="89" y="0"/>
                    <a:pt x="98" y="22"/>
                  </a:cubicBezTo>
                  <a:cubicBezTo>
                    <a:pt x="110" y="52"/>
                    <a:pt x="110" y="52"/>
                    <a:pt x="110" y="52"/>
                  </a:cubicBezTo>
                  <a:cubicBezTo>
                    <a:pt x="111" y="56"/>
                    <a:pt x="106" y="61"/>
                    <a:pt x="100" y="66"/>
                  </a:cubicBezTo>
                  <a:lnTo>
                    <a:pt x="39" y="9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03" name="Freeform 174"/>
            <p:cNvSpPr/>
            <p:nvPr/>
          </p:nvSpPr>
          <p:spPr>
            <a:xfrm>
              <a:off x="65087" y="60325"/>
              <a:ext cx="268287" cy="1333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1" h="35">
                  <a:moveTo>
                    <a:pt x="31" y="9"/>
                  </a:moveTo>
                  <a:cubicBezTo>
                    <a:pt x="48" y="3"/>
                    <a:pt x="68" y="0"/>
                    <a:pt x="69" y="4"/>
                  </a:cubicBezTo>
                  <a:cubicBezTo>
                    <a:pt x="71" y="8"/>
                    <a:pt x="57" y="19"/>
                    <a:pt x="40" y="26"/>
                  </a:cubicBezTo>
                  <a:cubicBezTo>
                    <a:pt x="23" y="33"/>
                    <a:pt x="3" y="35"/>
                    <a:pt x="2" y="31"/>
                  </a:cubicBezTo>
                  <a:cubicBezTo>
                    <a:pt x="0" y="27"/>
                    <a:pt x="14" y="16"/>
                    <a:pt x="31" y="9"/>
                  </a:cubicBezTo>
                  <a:close/>
                </a:path>
              </a:pathLst>
            </a:custGeom>
            <a:solidFill>
              <a:srgbClr val="F6D8A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604" name="组合 171"/>
          <p:cNvGrpSpPr/>
          <p:nvPr/>
        </p:nvGrpSpPr>
        <p:grpSpPr>
          <a:xfrm>
            <a:off x="227013" y="2327275"/>
            <a:ext cx="938212" cy="938213"/>
            <a:chExt cx="1249363" cy="1249363"/>
          </a:xfrm>
        </p:grpSpPr>
        <p:sp>
          <p:nvSpPr>
            <p:cNvPr id="110605" name="Freeform 37"/>
            <p:cNvSpPr/>
            <p:nvPr/>
          </p:nvSpPr>
          <p:spPr>
            <a:xfrm>
              <a:off x="0" y="0"/>
              <a:ext cx="1249363" cy="12493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33" h="333">
                  <a:moveTo>
                    <a:pt x="243" y="61"/>
                  </a:moveTo>
                  <a:cubicBezTo>
                    <a:pt x="245" y="63"/>
                    <a:pt x="219" y="104"/>
                    <a:pt x="182" y="155"/>
                  </a:cubicBezTo>
                  <a:cubicBezTo>
                    <a:pt x="266" y="141"/>
                    <a:pt x="331" y="133"/>
                    <a:pt x="332" y="138"/>
                  </a:cubicBezTo>
                  <a:cubicBezTo>
                    <a:pt x="333" y="142"/>
                    <a:pt x="268" y="157"/>
                    <a:pt x="184" y="172"/>
                  </a:cubicBezTo>
                  <a:cubicBezTo>
                    <a:pt x="236" y="210"/>
                    <a:pt x="274" y="241"/>
                    <a:pt x="272" y="243"/>
                  </a:cubicBezTo>
                  <a:cubicBezTo>
                    <a:pt x="270" y="246"/>
                    <a:pt x="229" y="220"/>
                    <a:pt x="177" y="183"/>
                  </a:cubicBezTo>
                  <a:cubicBezTo>
                    <a:pt x="191" y="266"/>
                    <a:pt x="199" y="331"/>
                    <a:pt x="195" y="332"/>
                  </a:cubicBezTo>
                  <a:cubicBezTo>
                    <a:pt x="191" y="333"/>
                    <a:pt x="176" y="268"/>
                    <a:pt x="161" y="185"/>
                  </a:cubicBezTo>
                  <a:cubicBezTo>
                    <a:pt x="123" y="236"/>
                    <a:pt x="92" y="274"/>
                    <a:pt x="89" y="272"/>
                  </a:cubicBezTo>
                  <a:cubicBezTo>
                    <a:pt x="87" y="270"/>
                    <a:pt x="113" y="229"/>
                    <a:pt x="150" y="178"/>
                  </a:cubicBezTo>
                  <a:cubicBezTo>
                    <a:pt x="67" y="192"/>
                    <a:pt x="1" y="200"/>
                    <a:pt x="1" y="195"/>
                  </a:cubicBezTo>
                  <a:cubicBezTo>
                    <a:pt x="0" y="191"/>
                    <a:pt x="64" y="176"/>
                    <a:pt x="148" y="161"/>
                  </a:cubicBezTo>
                  <a:cubicBezTo>
                    <a:pt x="97" y="124"/>
                    <a:pt x="59" y="93"/>
                    <a:pt x="61" y="90"/>
                  </a:cubicBezTo>
                  <a:cubicBezTo>
                    <a:pt x="62" y="87"/>
                    <a:pt x="103" y="114"/>
                    <a:pt x="155" y="150"/>
                  </a:cubicBezTo>
                  <a:cubicBezTo>
                    <a:pt x="141" y="67"/>
                    <a:pt x="133" y="2"/>
                    <a:pt x="137" y="1"/>
                  </a:cubicBezTo>
                  <a:cubicBezTo>
                    <a:pt x="142" y="0"/>
                    <a:pt x="156" y="65"/>
                    <a:pt x="171" y="148"/>
                  </a:cubicBezTo>
                  <a:cubicBezTo>
                    <a:pt x="209" y="97"/>
                    <a:pt x="240" y="59"/>
                    <a:pt x="243" y="61"/>
                  </a:cubicBezTo>
                  <a:close/>
                </a:path>
              </a:pathLst>
            </a:custGeom>
            <a:solidFill>
              <a:srgbClr val="D9E9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06" name="Freeform 38"/>
            <p:cNvSpPr/>
            <p:nvPr/>
          </p:nvSpPr>
          <p:spPr>
            <a:xfrm>
              <a:off x="217487" y="220663"/>
              <a:ext cx="811213" cy="8112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" h="216">
                  <a:moveTo>
                    <a:pt x="158" y="39"/>
                  </a:moveTo>
                  <a:cubicBezTo>
                    <a:pt x="160" y="40"/>
                    <a:pt x="143" y="67"/>
                    <a:pt x="119" y="100"/>
                  </a:cubicBezTo>
                  <a:cubicBezTo>
                    <a:pt x="173" y="91"/>
                    <a:pt x="215" y="86"/>
                    <a:pt x="216" y="89"/>
                  </a:cubicBezTo>
                  <a:cubicBezTo>
                    <a:pt x="216" y="92"/>
                    <a:pt x="174" y="101"/>
                    <a:pt x="120" y="111"/>
                  </a:cubicBezTo>
                  <a:cubicBezTo>
                    <a:pt x="153" y="135"/>
                    <a:pt x="178" y="156"/>
                    <a:pt x="177" y="157"/>
                  </a:cubicBezTo>
                  <a:cubicBezTo>
                    <a:pt x="175" y="159"/>
                    <a:pt x="149" y="142"/>
                    <a:pt x="115" y="118"/>
                  </a:cubicBezTo>
                  <a:cubicBezTo>
                    <a:pt x="125" y="172"/>
                    <a:pt x="130" y="215"/>
                    <a:pt x="127" y="215"/>
                  </a:cubicBezTo>
                  <a:cubicBezTo>
                    <a:pt x="124" y="216"/>
                    <a:pt x="114" y="174"/>
                    <a:pt x="105" y="119"/>
                  </a:cubicBezTo>
                  <a:cubicBezTo>
                    <a:pt x="80" y="153"/>
                    <a:pt x="60" y="177"/>
                    <a:pt x="58" y="176"/>
                  </a:cubicBezTo>
                  <a:cubicBezTo>
                    <a:pt x="57" y="175"/>
                    <a:pt x="74" y="148"/>
                    <a:pt x="98" y="115"/>
                  </a:cubicBezTo>
                  <a:cubicBezTo>
                    <a:pt x="44" y="124"/>
                    <a:pt x="1" y="129"/>
                    <a:pt x="1" y="126"/>
                  </a:cubicBezTo>
                  <a:cubicBezTo>
                    <a:pt x="0" y="123"/>
                    <a:pt x="42" y="114"/>
                    <a:pt x="96" y="104"/>
                  </a:cubicBezTo>
                  <a:cubicBezTo>
                    <a:pt x="63" y="80"/>
                    <a:pt x="38" y="60"/>
                    <a:pt x="40" y="58"/>
                  </a:cubicBezTo>
                  <a:cubicBezTo>
                    <a:pt x="41" y="56"/>
                    <a:pt x="67" y="73"/>
                    <a:pt x="101" y="97"/>
                  </a:cubicBezTo>
                  <a:cubicBezTo>
                    <a:pt x="92" y="43"/>
                    <a:pt x="87" y="1"/>
                    <a:pt x="89" y="0"/>
                  </a:cubicBezTo>
                  <a:cubicBezTo>
                    <a:pt x="92" y="0"/>
                    <a:pt x="102" y="42"/>
                    <a:pt x="112" y="96"/>
                  </a:cubicBezTo>
                  <a:cubicBezTo>
                    <a:pt x="136" y="62"/>
                    <a:pt x="156" y="38"/>
                    <a:pt x="158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607" name="组合 176"/>
          <p:cNvGrpSpPr/>
          <p:nvPr/>
        </p:nvGrpSpPr>
        <p:grpSpPr>
          <a:xfrm>
            <a:off x="2436813" y="4516438"/>
            <a:ext cx="887412" cy="889000"/>
            <a:chExt cx="1182688" cy="1185863"/>
          </a:xfrm>
        </p:grpSpPr>
        <p:sp>
          <p:nvSpPr>
            <p:cNvPr id="110608" name="Freeform 28"/>
            <p:cNvSpPr>
              <a:spLocks noEditPoints="1"/>
            </p:cNvSpPr>
            <p:nvPr/>
          </p:nvSpPr>
          <p:spPr>
            <a:xfrm>
              <a:off x="371475" y="0"/>
              <a:ext cx="439738" cy="11858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7" h="316">
                  <a:moveTo>
                    <a:pt x="58" y="0"/>
                  </a:moveTo>
                  <a:cubicBezTo>
                    <a:pt x="91" y="0"/>
                    <a:pt x="117" y="71"/>
                    <a:pt x="117" y="158"/>
                  </a:cubicBezTo>
                  <a:cubicBezTo>
                    <a:pt x="117" y="245"/>
                    <a:pt x="91" y="316"/>
                    <a:pt x="58" y="316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85" y="290"/>
                    <a:pt x="107" y="231"/>
                    <a:pt x="107" y="158"/>
                  </a:cubicBezTo>
                  <a:cubicBezTo>
                    <a:pt x="107" y="85"/>
                    <a:pt x="85" y="26"/>
                    <a:pt x="58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58" y="316"/>
                  </a:moveTo>
                  <a:cubicBezTo>
                    <a:pt x="26" y="316"/>
                    <a:pt x="0" y="245"/>
                    <a:pt x="0" y="158"/>
                  </a:cubicBezTo>
                  <a:cubicBezTo>
                    <a:pt x="0" y="71"/>
                    <a:pt x="26" y="0"/>
                    <a:pt x="58" y="0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32" y="26"/>
                    <a:pt x="10" y="85"/>
                    <a:pt x="10" y="158"/>
                  </a:cubicBezTo>
                  <a:cubicBezTo>
                    <a:pt x="10" y="231"/>
                    <a:pt x="32" y="290"/>
                    <a:pt x="58" y="290"/>
                  </a:cubicBezTo>
                  <a:lnTo>
                    <a:pt x="58" y="316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09" name="Freeform 29"/>
            <p:cNvSpPr>
              <a:spLocks noEditPoints="1"/>
            </p:cNvSpPr>
            <p:nvPr/>
          </p:nvSpPr>
          <p:spPr>
            <a:xfrm>
              <a:off x="0" y="374650"/>
              <a:ext cx="1182688" cy="4349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5" h="115">
                  <a:moveTo>
                    <a:pt x="157" y="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315" y="26"/>
                    <a:pt x="315" y="58"/>
                  </a:cubicBezTo>
                  <a:cubicBezTo>
                    <a:pt x="315" y="90"/>
                    <a:pt x="245" y="116"/>
                    <a:pt x="157" y="11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230" y="106"/>
                    <a:pt x="290" y="85"/>
                    <a:pt x="290" y="58"/>
                  </a:cubicBezTo>
                  <a:cubicBezTo>
                    <a:pt x="290" y="31"/>
                    <a:pt x="230" y="9"/>
                    <a:pt x="157" y="9"/>
                  </a:cubicBezTo>
                  <a:cubicBezTo>
                    <a:pt x="157" y="9"/>
                    <a:pt x="157" y="9"/>
                    <a:pt x="157" y="9"/>
                  </a:cubicBezTo>
                  <a:lnTo>
                    <a:pt x="157" y="0"/>
                  </a:lnTo>
                  <a:close/>
                  <a:moveTo>
                    <a:pt x="0" y="58"/>
                  </a:moveTo>
                  <a:cubicBezTo>
                    <a:pt x="0" y="26"/>
                    <a:pt x="70" y="0"/>
                    <a:pt x="157" y="0"/>
                  </a:cubicBezTo>
                  <a:cubicBezTo>
                    <a:pt x="157" y="9"/>
                    <a:pt x="157" y="9"/>
                    <a:pt x="157" y="9"/>
                  </a:cubicBezTo>
                  <a:cubicBezTo>
                    <a:pt x="84" y="9"/>
                    <a:pt x="25" y="31"/>
                    <a:pt x="25" y="58"/>
                  </a:cubicBezTo>
                  <a:cubicBezTo>
                    <a:pt x="25" y="85"/>
                    <a:pt x="84" y="106"/>
                    <a:pt x="157" y="10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70" y="116"/>
                    <a:pt x="0" y="90"/>
                    <a:pt x="0" y="5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0" name="Freeform 30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48" y="63"/>
                    <a:pt x="162" y="75"/>
                    <a:pt x="176" y="89"/>
                  </a:cubicBezTo>
                  <a:cubicBezTo>
                    <a:pt x="237" y="150"/>
                    <a:pt x="269" y="219"/>
                    <a:pt x="246" y="241"/>
                  </a:cubicBezTo>
                  <a:cubicBezTo>
                    <a:pt x="228" y="259"/>
                    <a:pt x="183" y="244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75" y="225"/>
                    <a:pt x="213" y="238"/>
                    <a:pt x="228" y="223"/>
                  </a:cubicBezTo>
                  <a:cubicBezTo>
                    <a:pt x="247" y="204"/>
                    <a:pt x="221" y="147"/>
                    <a:pt x="169" y="95"/>
                  </a:cubicBezTo>
                  <a:cubicBezTo>
                    <a:pt x="158" y="84"/>
                    <a:pt x="146" y="74"/>
                    <a:pt x="134" y="65"/>
                  </a:cubicBezTo>
                  <a:lnTo>
                    <a:pt x="134" y="53"/>
                  </a:lnTo>
                  <a:close/>
                  <a:moveTo>
                    <a:pt x="23" y="18"/>
                  </a:moveTo>
                  <a:cubicBezTo>
                    <a:pt x="41" y="0"/>
                    <a:pt x="86" y="16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94" y="34"/>
                    <a:pt x="56" y="21"/>
                    <a:pt x="41" y="36"/>
                  </a:cubicBezTo>
                  <a:cubicBezTo>
                    <a:pt x="22" y="55"/>
                    <a:pt x="48" y="113"/>
                    <a:pt x="100" y="164"/>
                  </a:cubicBezTo>
                  <a:cubicBezTo>
                    <a:pt x="111" y="176"/>
                    <a:pt x="123" y="186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121" y="197"/>
                    <a:pt x="107" y="184"/>
                    <a:pt x="93" y="171"/>
                  </a:cubicBezTo>
                  <a:cubicBezTo>
                    <a:pt x="32" y="109"/>
                    <a:pt x="0" y="41"/>
                    <a:pt x="23" y="1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1" name="Freeform 31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83" y="16"/>
                    <a:pt x="228" y="0"/>
                    <a:pt x="246" y="18"/>
                  </a:cubicBezTo>
                  <a:cubicBezTo>
                    <a:pt x="269" y="41"/>
                    <a:pt x="237" y="109"/>
                    <a:pt x="176" y="171"/>
                  </a:cubicBezTo>
                  <a:cubicBezTo>
                    <a:pt x="162" y="184"/>
                    <a:pt x="148" y="197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46" y="186"/>
                    <a:pt x="158" y="176"/>
                    <a:pt x="169" y="164"/>
                  </a:cubicBezTo>
                  <a:cubicBezTo>
                    <a:pt x="221" y="113"/>
                    <a:pt x="247" y="55"/>
                    <a:pt x="228" y="36"/>
                  </a:cubicBezTo>
                  <a:cubicBezTo>
                    <a:pt x="213" y="21"/>
                    <a:pt x="175" y="34"/>
                    <a:pt x="134" y="65"/>
                  </a:cubicBezTo>
                  <a:lnTo>
                    <a:pt x="134" y="53"/>
                  </a:lnTo>
                  <a:close/>
                  <a:moveTo>
                    <a:pt x="23" y="241"/>
                  </a:moveTo>
                  <a:cubicBezTo>
                    <a:pt x="0" y="219"/>
                    <a:pt x="32" y="150"/>
                    <a:pt x="93" y="89"/>
                  </a:cubicBezTo>
                  <a:cubicBezTo>
                    <a:pt x="107" y="75"/>
                    <a:pt x="121" y="63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23" y="74"/>
                    <a:pt x="111" y="84"/>
                    <a:pt x="100" y="95"/>
                  </a:cubicBezTo>
                  <a:cubicBezTo>
                    <a:pt x="48" y="147"/>
                    <a:pt x="22" y="204"/>
                    <a:pt x="41" y="223"/>
                  </a:cubicBezTo>
                  <a:cubicBezTo>
                    <a:pt x="56" y="238"/>
                    <a:pt x="94" y="225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86" y="244"/>
                    <a:pt x="41" y="259"/>
                    <a:pt x="23" y="241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2" name="Oval 32"/>
            <p:cNvSpPr/>
            <p:nvPr/>
          </p:nvSpPr>
          <p:spPr>
            <a:xfrm>
              <a:off x="500062" y="498475"/>
              <a:ext cx="184150" cy="184150"/>
            </a:xfrm>
            <a:prstGeom prst="ellipse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0613" name="组合 177"/>
          <p:cNvGrpSpPr/>
          <p:nvPr/>
        </p:nvGrpSpPr>
        <p:grpSpPr>
          <a:xfrm>
            <a:off x="4505325" y="4579938"/>
            <a:ext cx="682625" cy="739775"/>
            <a:chExt cx="909638" cy="987425"/>
          </a:xfrm>
        </p:grpSpPr>
        <p:sp>
          <p:nvSpPr>
            <p:cNvPr id="110614" name="Freeform 58"/>
            <p:cNvSpPr/>
            <p:nvPr/>
          </p:nvSpPr>
          <p:spPr>
            <a:xfrm>
              <a:off x="217488" y="211138"/>
              <a:ext cx="612775" cy="7270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3" h="194">
                  <a:moveTo>
                    <a:pt x="44" y="20"/>
                  </a:moveTo>
                  <a:cubicBezTo>
                    <a:pt x="77" y="0"/>
                    <a:pt x="120" y="12"/>
                    <a:pt x="139" y="45"/>
                  </a:cubicBezTo>
                  <a:cubicBezTo>
                    <a:pt x="152" y="66"/>
                    <a:pt x="151" y="92"/>
                    <a:pt x="140" y="112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78" y="149"/>
                    <a:pt x="78" y="149"/>
                    <a:pt x="78" y="149"/>
                  </a:cubicBezTo>
                  <a:cubicBezTo>
                    <a:pt x="54" y="148"/>
                    <a:pt x="32" y="136"/>
                    <a:pt x="19" y="114"/>
                  </a:cubicBezTo>
                  <a:cubicBezTo>
                    <a:pt x="0" y="81"/>
                    <a:pt x="11" y="39"/>
                    <a:pt x="44" y="20"/>
                  </a:cubicBez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5" name="Freeform 59"/>
            <p:cNvSpPr>
              <a:spLocks noEditPoints="1"/>
            </p:cNvSpPr>
            <p:nvPr/>
          </p:nvSpPr>
          <p:spPr>
            <a:xfrm>
              <a:off x="439738" y="506413"/>
              <a:ext cx="288925" cy="3238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7" h="86">
                  <a:moveTo>
                    <a:pt x="54" y="81"/>
                  </a:moveTo>
                  <a:cubicBezTo>
                    <a:pt x="55" y="82"/>
                    <a:pt x="55" y="84"/>
                    <a:pt x="54" y="85"/>
                  </a:cubicBezTo>
                  <a:cubicBezTo>
                    <a:pt x="53" y="86"/>
                    <a:pt x="51" y="86"/>
                    <a:pt x="50" y="8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9" y="31"/>
                  </a:cubicBezTo>
                  <a:cubicBezTo>
                    <a:pt x="17" y="32"/>
                    <a:pt x="26" y="30"/>
                    <a:pt x="34" y="26"/>
                  </a:cubicBezTo>
                  <a:cubicBezTo>
                    <a:pt x="42" y="21"/>
                    <a:pt x="48" y="15"/>
                    <a:pt x="50" y="6"/>
                  </a:cubicBezTo>
                  <a:cubicBezTo>
                    <a:pt x="51" y="5"/>
                    <a:pt x="51" y="4"/>
                    <a:pt x="51" y="2"/>
                  </a:cubicBezTo>
                  <a:cubicBezTo>
                    <a:pt x="51" y="1"/>
                    <a:pt x="53" y="0"/>
                    <a:pt x="54" y="0"/>
                  </a:cubicBezTo>
                  <a:cubicBezTo>
                    <a:pt x="55" y="0"/>
                    <a:pt x="56" y="1"/>
                    <a:pt x="57" y="2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71"/>
                    <a:pt x="76" y="73"/>
                    <a:pt x="75" y="73"/>
                  </a:cubicBezTo>
                  <a:cubicBezTo>
                    <a:pt x="73" y="73"/>
                    <a:pt x="72" y="73"/>
                    <a:pt x="71" y="71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0" y="20"/>
                    <a:pt x="44" y="26"/>
                    <a:pt x="37" y="30"/>
                  </a:cubicBezTo>
                  <a:cubicBezTo>
                    <a:pt x="29" y="35"/>
                    <a:pt x="20" y="37"/>
                    <a:pt x="11" y="37"/>
                  </a:cubicBezTo>
                  <a:lnTo>
                    <a:pt x="54" y="81"/>
                  </a:lnTo>
                  <a:close/>
                  <a:moveTo>
                    <a:pt x="4" y="38"/>
                  </a:moveTo>
                  <a:cubicBezTo>
                    <a:pt x="1" y="34"/>
                    <a:pt x="1" y="34"/>
                    <a:pt x="1" y="34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30"/>
                    <a:pt x="3" y="29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lnTo>
                    <a:pt x="4" y="38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6" name="Freeform 60"/>
            <p:cNvSpPr/>
            <p:nvPr/>
          </p:nvSpPr>
          <p:spPr>
            <a:xfrm>
              <a:off x="541338" y="698500"/>
              <a:ext cx="327025" cy="2889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7" h="77">
                  <a:moveTo>
                    <a:pt x="0" y="39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6" y="39"/>
                    <a:pt x="87" y="42"/>
                    <a:pt x="80" y="47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7"/>
                    <a:pt x="26" y="74"/>
                    <a:pt x="22" y="69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7" name="Freeform 61"/>
            <p:cNvSpPr/>
            <p:nvPr/>
          </p:nvSpPr>
          <p:spPr>
            <a:xfrm>
              <a:off x="409575" y="0"/>
              <a:ext cx="60325" cy="1920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51">
                  <a:moveTo>
                    <a:pt x="0" y="4"/>
                  </a:moveTo>
                  <a:cubicBezTo>
                    <a:pt x="0" y="2"/>
                    <a:pt x="1" y="1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9"/>
                    <a:pt x="14" y="50"/>
                    <a:pt x="12" y="51"/>
                  </a:cubicBezTo>
                  <a:cubicBezTo>
                    <a:pt x="11" y="51"/>
                    <a:pt x="9" y="50"/>
                    <a:pt x="8" y="4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8" name="Freeform 62"/>
            <p:cNvSpPr/>
            <p:nvPr/>
          </p:nvSpPr>
          <p:spPr>
            <a:xfrm>
              <a:off x="555625" y="0"/>
              <a:ext cx="57150" cy="1920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5" h="51">
                  <a:moveTo>
                    <a:pt x="8" y="3"/>
                  </a:move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5" y="2"/>
                    <a:pt x="14" y="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5" y="51"/>
                    <a:pt x="3" y="51"/>
                  </a:cubicBezTo>
                  <a:cubicBezTo>
                    <a:pt x="1" y="50"/>
                    <a:pt x="0" y="48"/>
                    <a:pt x="0" y="47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19" name="Freeform 63"/>
            <p:cNvSpPr/>
            <p:nvPr/>
          </p:nvSpPr>
          <p:spPr>
            <a:xfrm>
              <a:off x="661988" y="57150"/>
              <a:ext cx="111125" cy="1730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23" y="2"/>
                  </a:moveTo>
                  <a:cubicBezTo>
                    <a:pt x="24" y="1"/>
                    <a:pt x="26" y="0"/>
                    <a:pt x="28" y="1"/>
                  </a:cubicBezTo>
                  <a:cubicBezTo>
                    <a:pt x="30" y="2"/>
                    <a:pt x="30" y="4"/>
                    <a:pt x="29" y="6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6" y="46"/>
                    <a:pt x="4" y="46"/>
                    <a:pt x="3" y="45"/>
                  </a:cubicBezTo>
                  <a:cubicBezTo>
                    <a:pt x="1" y="45"/>
                    <a:pt x="0" y="42"/>
                    <a:pt x="1" y="41"/>
                  </a:cubicBezTo>
                  <a:lnTo>
                    <a:pt x="23" y="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0" name="Freeform 64"/>
            <p:cNvSpPr/>
            <p:nvPr/>
          </p:nvSpPr>
          <p:spPr>
            <a:xfrm>
              <a:off x="750888" y="169863"/>
              <a:ext cx="158750" cy="1349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2" h="36">
                  <a:moveTo>
                    <a:pt x="36" y="1"/>
                  </a:moveTo>
                  <a:cubicBezTo>
                    <a:pt x="37" y="0"/>
                    <a:pt x="39" y="0"/>
                    <a:pt x="40" y="1"/>
                  </a:cubicBezTo>
                  <a:cubicBezTo>
                    <a:pt x="42" y="3"/>
                    <a:pt x="41" y="5"/>
                    <a:pt x="40" y="6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6"/>
                    <a:pt x="3" y="36"/>
                    <a:pt x="1" y="34"/>
                  </a:cubicBezTo>
                  <a:cubicBezTo>
                    <a:pt x="0" y="33"/>
                    <a:pt x="0" y="31"/>
                    <a:pt x="2" y="29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1" name="Freeform 65"/>
            <p:cNvSpPr/>
            <p:nvPr/>
          </p:nvSpPr>
          <p:spPr>
            <a:xfrm>
              <a:off x="247650" y="60325"/>
              <a:ext cx="112713" cy="1730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1" y="5"/>
                  </a:moveTo>
                  <a:cubicBezTo>
                    <a:pt x="0" y="4"/>
                    <a:pt x="0" y="2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2"/>
                    <a:pt x="29" y="44"/>
                    <a:pt x="28" y="45"/>
                  </a:cubicBezTo>
                  <a:cubicBezTo>
                    <a:pt x="26" y="46"/>
                    <a:pt x="24" y="45"/>
                    <a:pt x="23" y="44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2" name="Freeform 66"/>
            <p:cNvSpPr/>
            <p:nvPr/>
          </p:nvSpPr>
          <p:spPr>
            <a:xfrm>
              <a:off x="117475" y="169863"/>
              <a:ext cx="153988" cy="1381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1" h="37">
                  <a:moveTo>
                    <a:pt x="1" y="7"/>
                  </a:moveTo>
                  <a:cubicBezTo>
                    <a:pt x="0" y="6"/>
                    <a:pt x="0" y="4"/>
                    <a:pt x="1" y="2"/>
                  </a:cubicBezTo>
                  <a:cubicBezTo>
                    <a:pt x="2" y="1"/>
                    <a:pt x="4" y="0"/>
                    <a:pt x="6" y="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31"/>
                    <a:pt x="41" y="33"/>
                    <a:pt x="40" y="35"/>
                  </a:cubicBezTo>
                  <a:cubicBezTo>
                    <a:pt x="39" y="36"/>
                    <a:pt x="37" y="37"/>
                    <a:pt x="35" y="35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3" name="Freeform 67"/>
            <p:cNvSpPr/>
            <p:nvPr/>
          </p:nvSpPr>
          <p:spPr>
            <a:xfrm>
              <a:off x="30163" y="319088"/>
              <a:ext cx="184150" cy="873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2" y="8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8" y="17"/>
                    <a:pt x="49" y="19"/>
                    <a:pt x="49" y="21"/>
                  </a:cubicBezTo>
                  <a:cubicBezTo>
                    <a:pt x="48" y="22"/>
                    <a:pt x="46" y="23"/>
                    <a:pt x="44" y="23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4" name="Freeform 68"/>
            <p:cNvSpPr/>
            <p:nvPr/>
          </p:nvSpPr>
          <p:spPr>
            <a:xfrm>
              <a:off x="0" y="492125"/>
              <a:ext cx="195263" cy="269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2" h="7">
                  <a:moveTo>
                    <a:pt x="4" y="7"/>
                  </a:move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0" y="0"/>
                    <a:pt x="52" y="2"/>
                    <a:pt x="52" y="4"/>
                  </a:cubicBezTo>
                  <a:cubicBezTo>
                    <a:pt x="52" y="5"/>
                    <a:pt x="50" y="7"/>
                    <a:pt x="48" y="7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5" name="Freeform 69"/>
            <p:cNvSpPr/>
            <p:nvPr/>
          </p:nvSpPr>
          <p:spPr>
            <a:xfrm>
              <a:off x="30163" y="604838"/>
              <a:ext cx="184150" cy="857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5" y="22"/>
                  </a:moveTo>
                  <a:cubicBezTo>
                    <a:pt x="3" y="23"/>
                    <a:pt x="1" y="22"/>
                    <a:pt x="1" y="20"/>
                  </a:cubicBezTo>
                  <a:cubicBezTo>
                    <a:pt x="0" y="19"/>
                    <a:pt x="1" y="17"/>
                    <a:pt x="3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6" y="0"/>
                    <a:pt x="48" y="1"/>
                    <a:pt x="49" y="3"/>
                  </a:cubicBezTo>
                  <a:cubicBezTo>
                    <a:pt x="49" y="4"/>
                    <a:pt x="49" y="6"/>
                    <a:pt x="47" y="7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0626" name="Freeform 34"/>
          <p:cNvSpPr>
            <a:spLocks noEditPoints="1"/>
          </p:cNvSpPr>
          <p:nvPr/>
        </p:nvSpPr>
        <p:spPr>
          <a:xfrm>
            <a:off x="5964238" y="5075238"/>
            <a:ext cx="504825" cy="514350"/>
          </a:xfrm>
          <a:custGeom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82">
                <a:moveTo>
                  <a:pt x="126" y="24"/>
                </a:moveTo>
                <a:cubicBezTo>
                  <a:pt x="165" y="42"/>
                  <a:pt x="165" y="42"/>
                  <a:pt x="165" y="42"/>
                </a:cubicBezTo>
                <a:cubicBezTo>
                  <a:pt x="175" y="47"/>
                  <a:pt x="179" y="59"/>
                  <a:pt x="175" y="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7" y="170"/>
                  <a:pt x="127" y="172"/>
                  <a:pt x="126" y="173"/>
                </a:cubicBezTo>
                <a:cubicBezTo>
                  <a:pt x="126" y="139"/>
                  <a:pt x="126" y="139"/>
                  <a:pt x="126" y="139"/>
                </a:cubicBezTo>
                <a:cubicBezTo>
                  <a:pt x="126" y="139"/>
                  <a:pt x="126" y="138"/>
                  <a:pt x="126" y="138"/>
                </a:cubicBezTo>
                <a:cubicBezTo>
                  <a:pt x="131" y="128"/>
                  <a:pt x="131" y="128"/>
                  <a:pt x="131" y="128"/>
                </a:cubicBezTo>
                <a:cubicBezTo>
                  <a:pt x="132" y="126"/>
                  <a:pt x="131" y="124"/>
                  <a:pt x="130" y="12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33" y="117"/>
                  <a:pt x="133" y="117"/>
                  <a:pt x="133" y="117"/>
                </a:cubicBezTo>
                <a:cubicBezTo>
                  <a:pt x="134" y="118"/>
                  <a:pt x="136" y="117"/>
                  <a:pt x="137" y="115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42" y="104"/>
                  <a:pt x="142" y="102"/>
                  <a:pt x="140" y="101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81"/>
                  <a:pt x="126" y="81"/>
                  <a:pt x="126" y="81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5" y="90"/>
                  <a:pt x="151" y="88"/>
                  <a:pt x="153" y="83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2" y="63"/>
                  <a:pt x="160" y="58"/>
                  <a:pt x="155" y="55"/>
                </a:cubicBezTo>
                <a:cubicBezTo>
                  <a:pt x="126" y="42"/>
                  <a:pt x="126" y="42"/>
                  <a:pt x="126" y="42"/>
                </a:cubicBezTo>
                <a:lnTo>
                  <a:pt x="126" y="24"/>
                </a:lnTo>
                <a:close/>
                <a:moveTo>
                  <a:pt x="105" y="14"/>
                </a:moveTo>
                <a:cubicBezTo>
                  <a:pt x="126" y="24"/>
                  <a:pt x="126" y="24"/>
                  <a:pt x="126" y="24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05" y="32"/>
                  <a:pt x="105" y="32"/>
                  <a:pt x="105" y="32"/>
                </a:cubicBezTo>
                <a:lnTo>
                  <a:pt x="105" y="14"/>
                </a:lnTo>
                <a:close/>
                <a:moveTo>
                  <a:pt x="126" y="173"/>
                </a:moveTo>
                <a:cubicBezTo>
                  <a:pt x="121" y="179"/>
                  <a:pt x="112" y="182"/>
                  <a:pt x="105" y="180"/>
                </a:cubicBezTo>
                <a:cubicBezTo>
                  <a:pt x="105" y="159"/>
                  <a:pt x="105" y="159"/>
                  <a:pt x="105" y="159"/>
                </a:cubicBezTo>
                <a:cubicBezTo>
                  <a:pt x="112" y="162"/>
                  <a:pt x="112" y="162"/>
                  <a:pt x="112" y="162"/>
                </a:cubicBezTo>
                <a:cubicBezTo>
                  <a:pt x="113" y="163"/>
                  <a:pt x="115" y="162"/>
                  <a:pt x="116" y="160"/>
                </a:cubicBezTo>
                <a:cubicBezTo>
                  <a:pt x="120" y="151"/>
                  <a:pt x="120" y="151"/>
                  <a:pt x="120" y="151"/>
                </a:cubicBezTo>
                <a:cubicBezTo>
                  <a:pt x="121" y="149"/>
                  <a:pt x="121" y="147"/>
                  <a:pt x="119" y="146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22" y="139"/>
                  <a:pt x="122" y="139"/>
                  <a:pt x="122" y="139"/>
                </a:cubicBezTo>
                <a:cubicBezTo>
                  <a:pt x="123" y="140"/>
                  <a:pt x="125" y="140"/>
                  <a:pt x="126" y="139"/>
                </a:cubicBezTo>
                <a:lnTo>
                  <a:pt x="126" y="173"/>
                </a:lnTo>
                <a:close/>
                <a:moveTo>
                  <a:pt x="126" y="81"/>
                </a:moveTo>
                <a:cubicBezTo>
                  <a:pt x="126" y="94"/>
                  <a:pt x="126" y="94"/>
                  <a:pt x="126" y="94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7" y="90"/>
                  <a:pt x="115" y="91"/>
                  <a:pt x="114" y="9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4"/>
                  <a:pt x="110" y="106"/>
                  <a:pt x="111" y="107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08" y="114"/>
                  <a:pt x="108" y="114"/>
                  <a:pt x="108" y="114"/>
                </a:cubicBezTo>
                <a:cubicBezTo>
                  <a:pt x="107" y="113"/>
                  <a:pt x="105" y="113"/>
                  <a:pt x="105" y="114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8" y="88"/>
                  <a:pt x="107" y="86"/>
                  <a:pt x="106" y="85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72"/>
                  <a:pt x="105" y="72"/>
                  <a:pt x="105" y="72"/>
                </a:cubicBezTo>
                <a:lnTo>
                  <a:pt x="126" y="81"/>
                </a:lnTo>
                <a:close/>
                <a:moveTo>
                  <a:pt x="86" y="5"/>
                </a:moveTo>
                <a:cubicBezTo>
                  <a:pt x="105" y="14"/>
                  <a:pt x="105" y="14"/>
                  <a:pt x="105" y="14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86" y="23"/>
                  <a:pt x="86" y="23"/>
                  <a:pt x="86" y="23"/>
                </a:cubicBezTo>
                <a:lnTo>
                  <a:pt x="86" y="5"/>
                </a:lnTo>
                <a:close/>
                <a:moveTo>
                  <a:pt x="105" y="180"/>
                </a:moveTo>
                <a:cubicBezTo>
                  <a:pt x="103" y="180"/>
                  <a:pt x="102" y="179"/>
                  <a:pt x="101" y="179"/>
                </a:cubicBezTo>
                <a:cubicBezTo>
                  <a:pt x="86" y="172"/>
                  <a:pt x="86" y="172"/>
                  <a:pt x="86" y="172"/>
                </a:cubicBezTo>
                <a:cubicBezTo>
                  <a:pt x="86" y="135"/>
                  <a:pt x="86" y="135"/>
                  <a:pt x="86" y="135"/>
                </a:cubicBezTo>
                <a:cubicBezTo>
                  <a:pt x="86" y="134"/>
                  <a:pt x="86" y="134"/>
                  <a:pt x="86" y="134"/>
                </a:cubicBezTo>
                <a:cubicBezTo>
                  <a:pt x="86" y="133"/>
                  <a:pt x="86" y="132"/>
                  <a:pt x="86" y="131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8" y="123"/>
                  <a:pt x="88" y="123"/>
                  <a:pt x="88" y="123"/>
                </a:cubicBezTo>
                <a:cubicBezTo>
                  <a:pt x="89" y="124"/>
                  <a:pt x="91" y="123"/>
                  <a:pt x="92" y="122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97" y="110"/>
                  <a:pt x="97" y="108"/>
                  <a:pt x="95" y="108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95"/>
                  <a:pt x="86" y="95"/>
                  <a:pt x="86" y="95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100" y="102"/>
                  <a:pt x="102" y="101"/>
                  <a:pt x="103" y="99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4" y="114"/>
                  <a:pt x="104" y="115"/>
                  <a:pt x="104" y="115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8" y="127"/>
                  <a:pt x="99" y="129"/>
                  <a:pt x="101" y="129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6" y="135"/>
                  <a:pt x="94" y="136"/>
                  <a:pt x="93" y="138"/>
                </a:cubicBezTo>
                <a:cubicBezTo>
                  <a:pt x="89" y="148"/>
                  <a:pt x="89" y="148"/>
                  <a:pt x="89" y="148"/>
                </a:cubicBezTo>
                <a:cubicBezTo>
                  <a:pt x="88" y="149"/>
                  <a:pt x="88" y="151"/>
                  <a:pt x="90" y="152"/>
                </a:cubicBezTo>
                <a:cubicBezTo>
                  <a:pt x="105" y="159"/>
                  <a:pt x="105" y="159"/>
                  <a:pt x="105" y="159"/>
                </a:cubicBezTo>
                <a:lnTo>
                  <a:pt x="105" y="180"/>
                </a:lnTo>
                <a:close/>
                <a:moveTo>
                  <a:pt x="105" y="72"/>
                </a:moveTo>
                <a:cubicBezTo>
                  <a:pt x="105" y="84"/>
                  <a:pt x="105" y="84"/>
                  <a:pt x="105" y="84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63"/>
                  <a:pt x="86" y="63"/>
                  <a:pt x="86" y="63"/>
                </a:cubicBezTo>
                <a:lnTo>
                  <a:pt x="105" y="72"/>
                </a:lnTo>
                <a:close/>
                <a:moveTo>
                  <a:pt x="79" y="2"/>
                </a:moveTo>
                <a:cubicBezTo>
                  <a:pt x="86" y="5"/>
                  <a:pt x="86" y="5"/>
                  <a:pt x="86" y="5"/>
                </a:cubicBezTo>
                <a:cubicBezTo>
                  <a:pt x="86" y="23"/>
                  <a:pt x="86" y="23"/>
                  <a:pt x="86" y="23"/>
                </a:cubicBezTo>
                <a:cubicBezTo>
                  <a:pt x="75" y="18"/>
                  <a:pt x="75" y="18"/>
                  <a:pt x="75" y="18"/>
                </a:cubicBezTo>
                <a:cubicBezTo>
                  <a:pt x="74" y="17"/>
                  <a:pt x="72" y="17"/>
                  <a:pt x="70" y="17"/>
                </a:cubicBezTo>
                <a:cubicBezTo>
                  <a:pt x="70" y="0"/>
                  <a:pt x="70" y="0"/>
                  <a:pt x="70" y="0"/>
                </a:cubicBezTo>
                <a:cubicBezTo>
                  <a:pt x="73" y="0"/>
                  <a:pt x="76" y="1"/>
                  <a:pt x="79" y="2"/>
                </a:cubicBezTo>
                <a:close/>
                <a:moveTo>
                  <a:pt x="86" y="172"/>
                </a:moveTo>
                <a:cubicBezTo>
                  <a:pt x="70" y="164"/>
                  <a:pt x="70" y="164"/>
                  <a:pt x="70" y="164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9" y="147"/>
                  <a:pt x="81" y="146"/>
                  <a:pt x="81" y="144"/>
                </a:cubicBezTo>
                <a:cubicBezTo>
                  <a:pt x="86" y="135"/>
                  <a:pt x="86" y="135"/>
                  <a:pt x="86" y="135"/>
                </a:cubicBezTo>
                <a:lnTo>
                  <a:pt x="86" y="172"/>
                </a:lnTo>
                <a:close/>
                <a:moveTo>
                  <a:pt x="86" y="63"/>
                </a:moveTo>
                <a:cubicBezTo>
                  <a:pt x="86" y="76"/>
                  <a:pt x="86" y="76"/>
                  <a:pt x="86" y="76"/>
                </a:cubicBezTo>
                <a:cubicBezTo>
                  <a:pt x="84" y="75"/>
                  <a:pt x="84" y="75"/>
                  <a:pt x="84" y="75"/>
                </a:cubicBezTo>
                <a:cubicBezTo>
                  <a:pt x="82" y="74"/>
                  <a:pt x="81" y="75"/>
                  <a:pt x="80" y="77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8"/>
                  <a:pt x="75" y="90"/>
                  <a:pt x="77" y="91"/>
                </a:cubicBezTo>
                <a:cubicBezTo>
                  <a:pt x="86" y="95"/>
                  <a:pt x="86" y="95"/>
                  <a:pt x="86" y="95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74" y="97"/>
                  <a:pt x="74" y="97"/>
                  <a:pt x="74" y="97"/>
                </a:cubicBezTo>
                <a:cubicBezTo>
                  <a:pt x="72" y="97"/>
                  <a:pt x="71" y="97"/>
                  <a:pt x="70" y="98"/>
                </a:cubicBezTo>
                <a:cubicBezTo>
                  <a:pt x="70" y="79"/>
                  <a:pt x="70" y="79"/>
                  <a:pt x="70" y="79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2"/>
                  <a:pt x="73" y="70"/>
                  <a:pt x="71" y="69"/>
                </a:cubicBezTo>
                <a:cubicBezTo>
                  <a:pt x="70" y="68"/>
                  <a:pt x="70" y="68"/>
                  <a:pt x="70" y="68"/>
                </a:cubicBezTo>
                <a:cubicBezTo>
                  <a:pt x="70" y="55"/>
                  <a:pt x="70" y="55"/>
                  <a:pt x="70" y="55"/>
                </a:cubicBezTo>
                <a:lnTo>
                  <a:pt x="86" y="63"/>
                </a:lnTo>
                <a:close/>
                <a:moveTo>
                  <a:pt x="86" y="122"/>
                </a:moveTo>
                <a:cubicBezTo>
                  <a:pt x="86" y="131"/>
                  <a:pt x="86" y="131"/>
                  <a:pt x="86" y="131"/>
                </a:cubicBezTo>
                <a:cubicBezTo>
                  <a:pt x="86" y="131"/>
                  <a:pt x="85" y="130"/>
                  <a:pt x="84" y="130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15"/>
                  <a:pt x="70" y="115"/>
                  <a:pt x="70" y="115"/>
                </a:cubicBezTo>
                <a:lnTo>
                  <a:pt x="86" y="122"/>
                </a:lnTo>
                <a:close/>
                <a:moveTo>
                  <a:pt x="70" y="164"/>
                </a:moveTo>
                <a:cubicBezTo>
                  <a:pt x="58" y="159"/>
                  <a:pt x="58" y="159"/>
                  <a:pt x="58" y="159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70" y="142"/>
                  <a:pt x="70" y="142"/>
                  <a:pt x="70" y="142"/>
                </a:cubicBezTo>
                <a:lnTo>
                  <a:pt x="70" y="164"/>
                </a:lnTo>
                <a:close/>
                <a:moveTo>
                  <a:pt x="58" y="4"/>
                </a:moveTo>
                <a:cubicBezTo>
                  <a:pt x="62" y="2"/>
                  <a:pt x="66" y="0"/>
                  <a:pt x="70" y="0"/>
                </a:cubicBezTo>
                <a:cubicBezTo>
                  <a:pt x="70" y="17"/>
                  <a:pt x="70" y="17"/>
                  <a:pt x="70" y="17"/>
                </a:cubicBezTo>
                <a:cubicBezTo>
                  <a:pt x="67" y="18"/>
                  <a:pt x="64" y="20"/>
                  <a:pt x="62" y="23"/>
                </a:cubicBezTo>
                <a:cubicBezTo>
                  <a:pt x="58" y="31"/>
                  <a:pt x="58" y="31"/>
                  <a:pt x="58" y="31"/>
                </a:cubicBezTo>
                <a:lnTo>
                  <a:pt x="58" y="4"/>
                </a:lnTo>
                <a:close/>
                <a:moveTo>
                  <a:pt x="70" y="55"/>
                </a:moveTo>
                <a:cubicBezTo>
                  <a:pt x="70" y="68"/>
                  <a:pt x="70" y="68"/>
                  <a:pt x="70" y="68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1"/>
                  <a:pt x="60" y="51"/>
                </a:cubicBezTo>
                <a:lnTo>
                  <a:pt x="70" y="55"/>
                </a:lnTo>
                <a:close/>
                <a:moveTo>
                  <a:pt x="70" y="79"/>
                </a:moveTo>
                <a:cubicBezTo>
                  <a:pt x="70" y="98"/>
                  <a:pt x="70" y="98"/>
                  <a:pt x="70" y="98"/>
                </a:cubicBezTo>
                <a:cubicBezTo>
                  <a:pt x="70" y="98"/>
                  <a:pt x="69" y="99"/>
                  <a:pt x="69" y="9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4" y="111"/>
                  <a:pt x="65" y="112"/>
                  <a:pt x="66" y="113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61" y="119"/>
                  <a:pt x="59" y="120"/>
                  <a:pt x="59" y="122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62" y="96"/>
                  <a:pt x="62" y="96"/>
                  <a:pt x="62" y="96"/>
                </a:cubicBezTo>
                <a:cubicBezTo>
                  <a:pt x="63" y="94"/>
                  <a:pt x="62" y="92"/>
                  <a:pt x="61" y="91"/>
                </a:cubicBezTo>
                <a:cubicBezTo>
                  <a:pt x="58" y="90"/>
                  <a:pt x="58" y="90"/>
                  <a:pt x="58" y="90"/>
                </a:cubicBezTo>
                <a:cubicBezTo>
                  <a:pt x="58" y="82"/>
                  <a:pt x="58" y="82"/>
                  <a:pt x="58" y="82"/>
                </a:cubicBezTo>
                <a:cubicBezTo>
                  <a:pt x="64" y="85"/>
                  <a:pt x="64" y="85"/>
                  <a:pt x="64" y="85"/>
                </a:cubicBezTo>
                <a:cubicBezTo>
                  <a:pt x="65" y="85"/>
                  <a:pt x="67" y="85"/>
                  <a:pt x="68" y="83"/>
                </a:cubicBezTo>
                <a:lnTo>
                  <a:pt x="70" y="79"/>
                </a:lnTo>
                <a:close/>
                <a:moveTo>
                  <a:pt x="58" y="159"/>
                </a:moveTo>
                <a:cubicBezTo>
                  <a:pt x="52" y="156"/>
                  <a:pt x="52" y="156"/>
                  <a:pt x="52" y="15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7"/>
                  <a:pt x="52" y="116"/>
                  <a:pt x="52" y="11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5" y="108"/>
                  <a:pt x="57" y="107"/>
                  <a:pt x="58" y="106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4" y="132"/>
                  <a:pt x="54" y="132"/>
                  <a:pt x="54" y="132"/>
                </a:cubicBezTo>
                <a:cubicBezTo>
                  <a:pt x="53" y="133"/>
                  <a:pt x="54" y="135"/>
                  <a:pt x="56" y="136"/>
                </a:cubicBezTo>
                <a:cubicBezTo>
                  <a:pt x="58" y="137"/>
                  <a:pt x="58" y="137"/>
                  <a:pt x="58" y="137"/>
                </a:cubicBezTo>
                <a:lnTo>
                  <a:pt x="58" y="159"/>
                </a:lnTo>
                <a:close/>
                <a:moveTo>
                  <a:pt x="52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3" y="9"/>
                  <a:pt x="56" y="6"/>
                  <a:pt x="58" y="4"/>
                </a:cubicBezTo>
                <a:cubicBezTo>
                  <a:pt x="58" y="31"/>
                  <a:pt x="58" y="31"/>
                  <a:pt x="58" y="31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42"/>
                  <a:pt x="55" y="47"/>
                  <a:pt x="58" y="50"/>
                </a:cubicBezTo>
                <a:cubicBezTo>
                  <a:pt x="58" y="63"/>
                  <a:pt x="58" y="63"/>
                  <a:pt x="58" y="63"/>
                </a:cubicBezTo>
                <a:cubicBezTo>
                  <a:pt x="52" y="60"/>
                  <a:pt x="52" y="60"/>
                  <a:pt x="52" y="60"/>
                </a:cubicBezTo>
                <a:lnTo>
                  <a:pt x="52" y="12"/>
                </a:lnTo>
                <a:close/>
                <a:moveTo>
                  <a:pt x="58" y="82"/>
                </a:moveTo>
                <a:cubicBezTo>
                  <a:pt x="58" y="90"/>
                  <a:pt x="58" y="90"/>
                  <a:pt x="58" y="90"/>
                </a:cubicBezTo>
                <a:cubicBezTo>
                  <a:pt x="52" y="87"/>
                  <a:pt x="52" y="87"/>
                  <a:pt x="52" y="87"/>
                </a:cubicBezTo>
                <a:cubicBezTo>
                  <a:pt x="52" y="79"/>
                  <a:pt x="52" y="79"/>
                  <a:pt x="52" y="79"/>
                </a:cubicBezTo>
                <a:lnTo>
                  <a:pt x="58" y="82"/>
                </a:lnTo>
                <a:close/>
                <a:moveTo>
                  <a:pt x="52" y="156"/>
                </a:moveTo>
                <a:cubicBezTo>
                  <a:pt x="36" y="148"/>
                  <a:pt x="36" y="148"/>
                  <a:pt x="36" y="148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43" y="130"/>
                  <a:pt x="43" y="130"/>
                  <a:pt x="43" y="130"/>
                </a:cubicBezTo>
                <a:cubicBezTo>
                  <a:pt x="44" y="130"/>
                  <a:pt x="46" y="130"/>
                  <a:pt x="47" y="128"/>
                </a:cubicBezTo>
                <a:cubicBezTo>
                  <a:pt x="52" y="119"/>
                  <a:pt x="52" y="119"/>
                  <a:pt x="52" y="119"/>
                </a:cubicBezTo>
                <a:lnTo>
                  <a:pt x="52" y="156"/>
                </a:lnTo>
                <a:close/>
                <a:moveTo>
                  <a:pt x="36" y="46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60"/>
                  <a:pt x="52" y="60"/>
                  <a:pt x="52" y="60"/>
                </a:cubicBezTo>
                <a:cubicBezTo>
                  <a:pt x="50" y="59"/>
                  <a:pt x="50" y="59"/>
                  <a:pt x="50" y="59"/>
                </a:cubicBezTo>
                <a:cubicBezTo>
                  <a:pt x="48" y="58"/>
                  <a:pt x="46" y="59"/>
                  <a:pt x="45" y="61"/>
                </a:cubicBezTo>
                <a:cubicBezTo>
                  <a:pt x="41" y="70"/>
                  <a:pt x="41" y="70"/>
                  <a:pt x="41" y="70"/>
                </a:cubicBezTo>
                <a:cubicBezTo>
                  <a:pt x="40" y="72"/>
                  <a:pt x="41" y="74"/>
                  <a:pt x="42" y="75"/>
                </a:cubicBezTo>
                <a:cubicBezTo>
                  <a:pt x="52" y="79"/>
                  <a:pt x="52" y="79"/>
                  <a:pt x="52" y="79"/>
                </a:cubicBezTo>
                <a:cubicBezTo>
                  <a:pt x="52" y="87"/>
                  <a:pt x="52" y="87"/>
                  <a:pt x="52" y="87"/>
                </a:cubicBezTo>
                <a:cubicBezTo>
                  <a:pt x="39" y="81"/>
                  <a:pt x="39" y="81"/>
                  <a:pt x="39" y="81"/>
                </a:cubicBezTo>
                <a:cubicBezTo>
                  <a:pt x="38" y="81"/>
                  <a:pt x="37" y="81"/>
                  <a:pt x="36" y="82"/>
                </a:cubicBezTo>
                <a:lnTo>
                  <a:pt x="36" y="46"/>
                </a:lnTo>
                <a:close/>
                <a:moveTo>
                  <a:pt x="52" y="106"/>
                </a:move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1" y="114"/>
                  <a:pt x="50" y="114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99"/>
                  <a:pt x="36" y="99"/>
                  <a:pt x="36" y="99"/>
                </a:cubicBezTo>
                <a:lnTo>
                  <a:pt x="52" y="106"/>
                </a:lnTo>
                <a:close/>
                <a:moveTo>
                  <a:pt x="36" y="148"/>
                </a:moveTo>
                <a:cubicBezTo>
                  <a:pt x="15" y="139"/>
                  <a:pt x="15" y="139"/>
                  <a:pt x="15" y="139"/>
                </a:cubicBezTo>
                <a:cubicBezTo>
                  <a:pt x="5" y="134"/>
                  <a:pt x="0" y="122"/>
                  <a:pt x="5" y="111"/>
                </a:cubicBezTo>
                <a:cubicBezTo>
                  <a:pt x="36" y="46"/>
                  <a:pt x="36" y="46"/>
                  <a:pt x="36" y="46"/>
                </a:cubicBezTo>
                <a:cubicBezTo>
                  <a:pt x="36" y="82"/>
                  <a:pt x="36" y="82"/>
                  <a:pt x="36" y="82"/>
                </a:cubicBezTo>
                <a:cubicBezTo>
                  <a:pt x="35" y="82"/>
                  <a:pt x="35" y="83"/>
                  <a:pt x="35" y="83"/>
                </a:cubicBezTo>
                <a:cubicBezTo>
                  <a:pt x="30" y="93"/>
                  <a:pt x="30" y="93"/>
                  <a:pt x="30" y="93"/>
                </a:cubicBezTo>
                <a:cubicBezTo>
                  <a:pt x="30" y="95"/>
                  <a:pt x="30" y="96"/>
                  <a:pt x="32" y="97"/>
                </a:cubicBezTo>
                <a:cubicBezTo>
                  <a:pt x="36" y="99"/>
                  <a:pt x="36" y="99"/>
                  <a:pt x="36" y="99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27" y="103"/>
                  <a:pt x="25" y="104"/>
                  <a:pt x="24" y="106"/>
                </a:cubicBezTo>
                <a:cubicBezTo>
                  <a:pt x="20" y="115"/>
                  <a:pt x="20" y="115"/>
                  <a:pt x="20" y="115"/>
                </a:cubicBezTo>
                <a:cubicBezTo>
                  <a:pt x="19" y="117"/>
                  <a:pt x="20" y="119"/>
                  <a:pt x="21" y="120"/>
                </a:cubicBezTo>
                <a:cubicBezTo>
                  <a:pt x="36" y="126"/>
                  <a:pt x="36" y="126"/>
                  <a:pt x="36" y="126"/>
                </a:cubicBezTo>
                <a:lnTo>
                  <a:pt x="36" y="148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10627" name="组合 178"/>
          <p:cNvGrpSpPr/>
          <p:nvPr/>
        </p:nvGrpSpPr>
        <p:grpSpPr>
          <a:xfrm>
            <a:off x="7737475" y="3903663"/>
            <a:ext cx="928688" cy="555625"/>
            <a:chExt cx="1238250" cy="739775"/>
          </a:xfrm>
        </p:grpSpPr>
        <p:sp>
          <p:nvSpPr>
            <p:cNvPr id="110628" name="Freeform 39"/>
            <p:cNvSpPr>
              <a:spLocks noEditPoints="1"/>
            </p:cNvSpPr>
            <p:nvPr/>
          </p:nvSpPr>
          <p:spPr>
            <a:xfrm>
              <a:off x="0" y="0"/>
              <a:ext cx="792163" cy="7016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1" h="187">
                  <a:moveTo>
                    <a:pt x="105" y="0"/>
                  </a:moveTo>
                  <a:cubicBezTo>
                    <a:pt x="117" y="0"/>
                    <a:pt x="129" y="3"/>
                    <a:pt x="140" y="7"/>
                  </a:cubicBezTo>
                  <a:cubicBezTo>
                    <a:pt x="188" y="26"/>
                    <a:pt x="211" y="80"/>
                    <a:pt x="192" y="128"/>
                  </a:cubicBezTo>
                  <a:cubicBezTo>
                    <a:pt x="177" y="165"/>
                    <a:pt x="142" y="187"/>
                    <a:pt x="105" y="187"/>
                  </a:cubicBezTo>
                  <a:cubicBezTo>
                    <a:pt x="105" y="169"/>
                    <a:pt x="105" y="169"/>
                    <a:pt x="105" y="169"/>
                  </a:cubicBezTo>
                  <a:cubicBezTo>
                    <a:pt x="135" y="169"/>
                    <a:pt x="164" y="151"/>
                    <a:pt x="176" y="122"/>
                  </a:cubicBezTo>
                  <a:cubicBezTo>
                    <a:pt x="191" y="83"/>
                    <a:pt x="172" y="39"/>
                    <a:pt x="133" y="23"/>
                  </a:cubicBezTo>
                  <a:cubicBezTo>
                    <a:pt x="124" y="20"/>
                    <a:pt x="115" y="18"/>
                    <a:pt x="105" y="18"/>
                  </a:cubicBezTo>
                  <a:lnTo>
                    <a:pt x="105" y="0"/>
                  </a:lnTo>
                  <a:close/>
                  <a:moveTo>
                    <a:pt x="19" y="59"/>
                  </a:moveTo>
                  <a:cubicBezTo>
                    <a:pt x="33" y="23"/>
                    <a:pt x="68" y="0"/>
                    <a:pt x="105" y="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75" y="18"/>
                    <a:pt x="47" y="36"/>
                    <a:pt x="35" y="65"/>
                  </a:cubicBezTo>
                  <a:cubicBezTo>
                    <a:pt x="19" y="104"/>
                    <a:pt x="38" y="148"/>
                    <a:pt x="77" y="164"/>
                  </a:cubicBezTo>
                  <a:cubicBezTo>
                    <a:pt x="86" y="168"/>
                    <a:pt x="96" y="169"/>
                    <a:pt x="105" y="169"/>
                  </a:cubicBezTo>
                  <a:cubicBezTo>
                    <a:pt x="105" y="187"/>
                    <a:pt x="105" y="187"/>
                    <a:pt x="105" y="187"/>
                  </a:cubicBezTo>
                  <a:cubicBezTo>
                    <a:pt x="94" y="187"/>
                    <a:pt x="82" y="185"/>
                    <a:pt x="71" y="180"/>
                  </a:cubicBezTo>
                  <a:cubicBezTo>
                    <a:pt x="23" y="161"/>
                    <a:pt x="0" y="107"/>
                    <a:pt x="19" y="59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29" name="Freeform 40"/>
            <p:cNvSpPr/>
            <p:nvPr/>
          </p:nvSpPr>
          <p:spPr>
            <a:xfrm>
              <a:off x="668337" y="423862"/>
              <a:ext cx="349250" cy="2143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" h="135">
                  <a:moveTo>
                    <a:pt x="198" y="135"/>
                  </a:moveTo>
                  <a:lnTo>
                    <a:pt x="220" y="78"/>
                  </a:lnTo>
                  <a:lnTo>
                    <a:pt x="21" y="0"/>
                  </a:lnTo>
                  <a:lnTo>
                    <a:pt x="0" y="54"/>
                  </a:lnTo>
                  <a:lnTo>
                    <a:pt x="198" y="135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30" name="Freeform 41"/>
            <p:cNvSpPr/>
            <p:nvPr/>
          </p:nvSpPr>
          <p:spPr>
            <a:xfrm>
              <a:off x="769937" y="449262"/>
              <a:ext cx="468313" cy="2905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5" h="77">
                  <a:moveTo>
                    <a:pt x="95" y="73"/>
                  </a:moveTo>
                  <a:cubicBezTo>
                    <a:pt x="105" y="77"/>
                    <a:pt x="117" y="72"/>
                    <a:pt x="121" y="62"/>
                  </a:cubicBezTo>
                  <a:cubicBezTo>
                    <a:pt x="125" y="51"/>
                    <a:pt x="120" y="40"/>
                    <a:pt x="110" y="3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0" y="0"/>
                    <a:pt x="8" y="5"/>
                    <a:pt x="4" y="15"/>
                  </a:cubicBezTo>
                  <a:cubicBezTo>
                    <a:pt x="0" y="25"/>
                    <a:pt x="5" y="37"/>
                    <a:pt x="15" y="41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31" name="Freeform 42"/>
            <p:cNvSpPr/>
            <p:nvPr/>
          </p:nvSpPr>
          <p:spPr>
            <a:xfrm>
              <a:off x="93662" y="30162"/>
              <a:ext cx="434975" cy="4762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5" h="127">
                  <a:moveTo>
                    <a:pt x="116" y="19"/>
                  </a:moveTo>
                  <a:cubicBezTo>
                    <a:pt x="116" y="20"/>
                    <a:pt x="116" y="21"/>
                    <a:pt x="116" y="23"/>
                  </a:cubicBezTo>
                  <a:cubicBezTo>
                    <a:pt x="116" y="79"/>
                    <a:pt x="72" y="124"/>
                    <a:pt x="17" y="127"/>
                  </a:cubicBezTo>
                  <a:cubicBezTo>
                    <a:pt x="4" y="107"/>
                    <a:pt x="0" y="81"/>
                    <a:pt x="10" y="57"/>
                  </a:cubicBezTo>
                  <a:cubicBezTo>
                    <a:pt x="26" y="19"/>
                    <a:pt x="70" y="0"/>
                    <a:pt x="108" y="15"/>
                  </a:cubicBezTo>
                  <a:cubicBezTo>
                    <a:pt x="111" y="16"/>
                    <a:pt x="114" y="17"/>
                    <a:pt x="116" y="19"/>
                  </a:cubicBezTo>
                  <a:close/>
                </a:path>
              </a:pathLst>
            </a:custGeom>
            <a:solidFill>
              <a:srgbClr val="36656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632" name="组合 175"/>
          <p:cNvGrpSpPr/>
          <p:nvPr/>
        </p:nvGrpSpPr>
        <p:grpSpPr>
          <a:xfrm>
            <a:off x="6988175" y="4340225"/>
            <a:ext cx="757238" cy="1044575"/>
            <a:chExt cx="1009650" cy="1392238"/>
          </a:xfrm>
        </p:grpSpPr>
        <p:sp>
          <p:nvSpPr>
            <p:cNvPr id="110633" name="Freeform 146"/>
            <p:cNvSpPr/>
            <p:nvPr/>
          </p:nvSpPr>
          <p:spPr>
            <a:xfrm>
              <a:off x="0" y="0"/>
              <a:ext cx="1009650" cy="13922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371">
                  <a:moveTo>
                    <a:pt x="23" y="76"/>
                  </a:moveTo>
                  <a:cubicBezTo>
                    <a:pt x="153" y="336"/>
                    <a:pt x="153" y="336"/>
                    <a:pt x="153" y="336"/>
                  </a:cubicBezTo>
                  <a:cubicBezTo>
                    <a:pt x="166" y="362"/>
                    <a:pt x="200" y="371"/>
                    <a:pt x="228" y="357"/>
                  </a:cubicBezTo>
                  <a:cubicBezTo>
                    <a:pt x="256" y="342"/>
                    <a:pt x="269" y="310"/>
                    <a:pt x="256" y="285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6" y="19"/>
                    <a:pt x="138" y="13"/>
                    <a:pt x="136" y="8"/>
                  </a:cubicBezTo>
                  <a:cubicBezTo>
                    <a:pt x="133" y="3"/>
                    <a:pt x="127" y="0"/>
                    <a:pt x="122" y="3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2" y="63"/>
                    <a:pt x="0" y="70"/>
                    <a:pt x="2" y="75"/>
                  </a:cubicBezTo>
                  <a:cubicBezTo>
                    <a:pt x="5" y="80"/>
                    <a:pt x="11" y="82"/>
                    <a:pt x="16" y="79"/>
                  </a:cubicBezTo>
                  <a:lnTo>
                    <a:pt x="23" y="76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34" name="Freeform 147"/>
            <p:cNvSpPr/>
            <p:nvPr/>
          </p:nvSpPr>
          <p:spPr>
            <a:xfrm>
              <a:off x="277812" y="407988"/>
              <a:ext cx="663575" cy="9128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7" h="243">
                  <a:moveTo>
                    <a:pt x="77" y="0"/>
                  </a:moveTo>
                  <a:cubicBezTo>
                    <a:pt x="167" y="179"/>
                    <a:pt x="167" y="179"/>
                    <a:pt x="167" y="179"/>
                  </a:cubicBezTo>
                  <a:cubicBezTo>
                    <a:pt x="177" y="198"/>
                    <a:pt x="168" y="222"/>
                    <a:pt x="146" y="233"/>
                  </a:cubicBezTo>
                  <a:cubicBezTo>
                    <a:pt x="125" y="243"/>
                    <a:pt x="100" y="237"/>
                    <a:pt x="90" y="217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635" name="组合 174"/>
          <p:cNvGrpSpPr/>
          <p:nvPr/>
        </p:nvGrpSpPr>
        <p:grpSpPr>
          <a:xfrm>
            <a:off x="7631113" y="2665413"/>
            <a:ext cx="968375" cy="539750"/>
            <a:chExt cx="1290638" cy="720725"/>
          </a:xfrm>
        </p:grpSpPr>
        <p:sp>
          <p:nvSpPr>
            <p:cNvPr id="110636" name="Freeform 148"/>
            <p:cNvSpPr/>
            <p:nvPr/>
          </p:nvSpPr>
          <p:spPr>
            <a:xfrm>
              <a:off x="0" y="0"/>
              <a:ext cx="1290638" cy="7207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44" h="192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33" y="138"/>
                    <a:pt x="333" y="138"/>
                    <a:pt x="333" y="138"/>
                  </a:cubicBezTo>
                  <a:cubicBezTo>
                    <a:pt x="341" y="142"/>
                    <a:pt x="344" y="151"/>
                    <a:pt x="340" y="159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24" y="189"/>
                    <a:pt x="315" y="192"/>
                    <a:pt x="308" y="18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37" name="Freeform 149"/>
            <p:cNvSpPr/>
            <p:nvPr/>
          </p:nvSpPr>
          <p:spPr>
            <a:xfrm>
              <a:off x="1163638" y="638175"/>
              <a:ext cx="90488" cy="746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" h="20">
                  <a:moveTo>
                    <a:pt x="24" y="0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6" y="17"/>
                    <a:pt x="10" y="20"/>
                    <a:pt x="5" y="20"/>
                  </a:cubicBezTo>
                  <a:cubicBezTo>
                    <a:pt x="3" y="20"/>
                    <a:pt x="2" y="20"/>
                    <a:pt x="0" y="19"/>
                  </a:cubicBezTo>
                  <a:cubicBezTo>
                    <a:pt x="2" y="20"/>
                    <a:pt x="3" y="20"/>
                    <a:pt x="5" y="20"/>
                  </a:cubicBezTo>
                  <a:cubicBezTo>
                    <a:pt x="10" y="20"/>
                    <a:pt x="16" y="17"/>
                    <a:pt x="18" y="12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EEB2A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38" name="Freeform 150"/>
            <p:cNvSpPr/>
            <p:nvPr/>
          </p:nvSpPr>
          <p:spPr>
            <a:xfrm>
              <a:off x="1076325" y="577850"/>
              <a:ext cx="177800" cy="1349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7" h="36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9" y="11"/>
                    <a:pt x="5" y="18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2" y="35"/>
                    <a:pt x="23" y="35"/>
                  </a:cubicBezTo>
                  <a:cubicBezTo>
                    <a:pt x="25" y="36"/>
                    <a:pt x="26" y="36"/>
                    <a:pt x="28" y="36"/>
                  </a:cubicBezTo>
                  <a:cubicBezTo>
                    <a:pt x="33" y="36"/>
                    <a:pt x="39" y="33"/>
                    <a:pt x="41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39" name="Freeform 151"/>
            <p:cNvSpPr/>
            <p:nvPr/>
          </p:nvSpPr>
          <p:spPr>
            <a:xfrm>
              <a:off x="0" y="0"/>
              <a:ext cx="1174750" cy="6683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3" h="178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13" y="128"/>
                    <a:pt x="313" y="128"/>
                    <a:pt x="313" y="128"/>
                  </a:cubicBezTo>
                  <a:cubicBezTo>
                    <a:pt x="307" y="147"/>
                    <a:pt x="298" y="164"/>
                    <a:pt x="287" y="17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0" name="Freeform 152"/>
            <p:cNvSpPr/>
            <p:nvPr/>
          </p:nvSpPr>
          <p:spPr>
            <a:xfrm>
              <a:off x="165100" y="203200"/>
              <a:ext cx="911225" cy="4651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3" h="124">
                  <a:moveTo>
                    <a:pt x="0" y="0"/>
                  </a:move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1" name="Freeform 153"/>
            <p:cNvSpPr>
              <a:spLocks noEditPoints="1"/>
            </p:cNvSpPr>
            <p:nvPr/>
          </p:nvSpPr>
          <p:spPr>
            <a:xfrm>
              <a:off x="1017588" y="577850"/>
              <a:ext cx="115888" cy="904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" h="24"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31" y="0"/>
                  </a:moveTo>
                  <a:cubicBezTo>
                    <a:pt x="31" y="1"/>
                    <a:pt x="30" y="2"/>
                    <a:pt x="29" y="4"/>
                  </a:cubicBezTo>
                  <a:cubicBezTo>
                    <a:pt x="30" y="2"/>
                    <a:pt x="31" y="1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2" name="Freeform 154"/>
            <p:cNvSpPr>
              <a:spLocks noEditPoints="1"/>
            </p:cNvSpPr>
            <p:nvPr/>
          </p:nvSpPr>
          <p:spPr>
            <a:xfrm>
              <a:off x="0" y="0"/>
              <a:ext cx="1133475" cy="6683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2" h="178">
                  <a:moveTo>
                    <a:pt x="287" y="146"/>
                  </a:moveTo>
                  <a:cubicBezTo>
                    <a:pt x="287" y="146"/>
                    <a:pt x="287" y="146"/>
                    <a:pt x="287" y="146"/>
                  </a:cubicBezTo>
                  <a:cubicBezTo>
                    <a:pt x="287" y="146"/>
                    <a:pt x="287" y="146"/>
                    <a:pt x="287" y="146"/>
                  </a:cubicBezTo>
                  <a:cubicBezTo>
                    <a:pt x="282" y="155"/>
                    <a:pt x="277" y="162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87" y="178"/>
                    <a:pt x="287" y="178"/>
                    <a:pt x="287" y="178"/>
                  </a:cubicBezTo>
                  <a:cubicBezTo>
                    <a:pt x="292" y="172"/>
                    <a:pt x="296" y="165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6"/>
                    <a:pt x="302" y="155"/>
                    <a:pt x="302" y="154"/>
                  </a:cubicBezTo>
                  <a:cubicBezTo>
                    <a:pt x="287" y="146"/>
                    <a:pt x="287" y="146"/>
                    <a:pt x="287" y="146"/>
                  </a:cubicBezTo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3" name="Freeform 155"/>
            <p:cNvSpPr/>
            <p:nvPr/>
          </p:nvSpPr>
          <p:spPr>
            <a:xfrm>
              <a:off x="0" y="0"/>
              <a:ext cx="1114425" cy="6381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7" h="170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297" y="120"/>
                    <a:pt x="297" y="120"/>
                    <a:pt x="297" y="120"/>
                  </a:cubicBezTo>
                  <a:cubicBezTo>
                    <a:pt x="291" y="139"/>
                    <a:pt x="283" y="156"/>
                    <a:pt x="271" y="170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BD99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4" name="Freeform 156"/>
            <p:cNvSpPr/>
            <p:nvPr/>
          </p:nvSpPr>
          <p:spPr>
            <a:xfrm>
              <a:off x="1017588" y="547688"/>
              <a:ext cx="58738" cy="904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24">
                  <a:moveTo>
                    <a:pt x="16" y="0"/>
                  </a:moveTo>
                  <a:cubicBezTo>
                    <a:pt x="11" y="9"/>
                    <a:pt x="6" y="16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" y="16"/>
                    <a:pt x="11" y="9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FBD38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5" name="Freeform 157"/>
            <p:cNvSpPr/>
            <p:nvPr/>
          </p:nvSpPr>
          <p:spPr>
            <a:xfrm>
              <a:off x="168275" y="112713"/>
              <a:ext cx="908050" cy="5254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1" h="140">
                  <a:moveTo>
                    <a:pt x="14" y="0"/>
                  </a:moveTo>
                  <a:cubicBezTo>
                    <a:pt x="14" y="1"/>
                    <a:pt x="14" y="1"/>
                    <a:pt x="13" y="2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32" y="132"/>
                    <a:pt x="237" y="125"/>
                    <a:pt x="242" y="11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C05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6" name="Freeform 158"/>
            <p:cNvSpPr/>
            <p:nvPr/>
          </p:nvSpPr>
          <p:spPr>
            <a:xfrm>
              <a:off x="0" y="0"/>
              <a:ext cx="261938" cy="20320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0" h="54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7" y="12"/>
                    <a:pt x="64" y="21"/>
                    <a:pt x="59" y="30"/>
                  </a:cubicBezTo>
                  <a:cubicBezTo>
                    <a:pt x="55" y="39"/>
                    <a:pt x="50" y="47"/>
                    <a:pt x="44" y="54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7" name="Freeform 159"/>
            <p:cNvSpPr/>
            <p:nvPr/>
          </p:nvSpPr>
          <p:spPr>
            <a:xfrm>
              <a:off x="165100" y="200025"/>
              <a:ext cx="3175" cy="31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DE8C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8" name="Freeform 160"/>
            <p:cNvSpPr/>
            <p:nvPr/>
          </p:nvSpPr>
          <p:spPr>
            <a:xfrm>
              <a:off x="168275" y="128588"/>
              <a:ext cx="46038" cy="714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19">
                  <a:moveTo>
                    <a:pt x="12" y="0"/>
                  </a:moveTo>
                  <a:cubicBezTo>
                    <a:pt x="8" y="7"/>
                    <a:pt x="4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3"/>
                    <a:pt x="8" y="7"/>
                    <a:pt x="12" y="0"/>
                  </a:cubicBezTo>
                </a:path>
              </a:pathLst>
            </a:custGeom>
            <a:solidFill>
              <a:srgbClr val="FCDBA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49" name="Freeform 161"/>
            <p:cNvSpPr/>
            <p:nvPr/>
          </p:nvSpPr>
          <p:spPr>
            <a:xfrm>
              <a:off x="0" y="0"/>
              <a:ext cx="220663" cy="20320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9" h="54"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5" y="53"/>
                    <a:pt x="45" y="53"/>
                  </a:cubicBezTo>
                  <a:cubicBezTo>
                    <a:pt x="49" y="47"/>
                    <a:pt x="53" y="41"/>
                    <a:pt x="57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9" y="31"/>
                    <a:pt x="59" y="30"/>
                    <a:pt x="59" y="3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650" name="Freeform 162"/>
            <p:cNvSpPr/>
            <p:nvPr/>
          </p:nvSpPr>
          <p:spPr>
            <a:xfrm>
              <a:off x="0" y="0"/>
              <a:ext cx="85725" cy="682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3" h="18">
                  <a:moveTo>
                    <a:pt x="15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18" y="13"/>
                    <a:pt x="16" y="15"/>
                    <a:pt x="15" y="18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1" name="矩形 80"/>
          <p:cNvSpPr/>
          <p:nvPr/>
        </p:nvSpPr>
        <p:spPr>
          <a:xfrm>
            <a:off x="2646363" y="1384300"/>
            <a:ext cx="5953125" cy="5286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200" b="1" strike="noStrike" noProof="1"/>
              <a:t>高中化学新人教版必修第一册</a:t>
            </a:r>
          </a:p>
        </p:txBody>
      </p:sp>
      <p:sp>
        <p:nvSpPr>
          <p:cNvPr id="80" name="矩形 79"/>
          <p:cNvSpPr/>
          <p:nvPr/>
        </p:nvSpPr>
        <p:spPr>
          <a:xfrm>
            <a:off x="1581150" y="3282950"/>
            <a:ext cx="5614988" cy="10572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z="1350" strike="noStrike" noProof="1"/>
          </a:p>
        </p:txBody>
      </p:sp>
      <p:sp>
        <p:nvSpPr>
          <p:cNvPr id="82" name="矩形 81"/>
          <p:cNvSpPr/>
          <p:nvPr/>
        </p:nvSpPr>
        <p:spPr>
          <a:xfrm>
            <a:off x="1976438" y="2846388"/>
            <a:ext cx="5614988" cy="862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3600" b="1" strike="noStrike" noProof="1">
                <a:solidFill>
                  <a:schemeClr val="accent2">
                    <a:lumMod val="75000"/>
                  </a:schemeClr>
                </a:solidFill>
              </a:rPr>
              <a:t>1.3 </a:t>
            </a:r>
            <a:r>
              <a:rPr lang="zh-CN" altLang="en-US" sz="3600" b="1" strike="noStrike" noProof="1">
                <a:solidFill>
                  <a:schemeClr val="accent2">
                    <a:lumMod val="75000"/>
                  </a:schemeClr>
                </a:solidFill>
              </a:rPr>
              <a:t>氧化还原反应</a:t>
            </a:r>
          </a:p>
        </p:txBody>
      </p:sp>
      <p:sp>
        <p:nvSpPr>
          <p:cNvPr id="110654" name="文本框 1"/>
          <p:cNvSpPr txBox="1"/>
          <p:nvPr/>
        </p:nvSpPr>
        <p:spPr>
          <a:xfrm>
            <a:off x="1927225" y="3762375"/>
            <a:ext cx="654050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课时   氧化还原反应的表示与规律</a:t>
            </a:r>
          </a:p>
        </p:txBody>
      </p:sp>
      <p:sp>
        <p:nvSpPr>
          <p:cNvPr id="162" name="Freeform 14"/>
          <p:cNvSpPr/>
          <p:nvPr/>
        </p:nvSpPr>
        <p:spPr>
          <a:xfrm>
            <a:off x="166688" y="4179888"/>
            <a:ext cx="1960563" cy="1960563"/>
          </a:xfrm>
          <a:custGeom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1" y="0"/>
                </a:moveTo>
                <a:lnTo>
                  <a:pt x="19579" y="0"/>
                </a:lnTo>
                <a:lnTo>
                  <a:pt x="20209" y="79"/>
                </a:lnTo>
                <a:lnTo>
                  <a:pt x="20760" y="420"/>
                </a:lnTo>
                <a:lnTo>
                  <a:pt x="21180" y="814"/>
                </a:lnTo>
                <a:lnTo>
                  <a:pt x="21495" y="1365"/>
                </a:lnTo>
                <a:lnTo>
                  <a:pt x="21600" y="2021"/>
                </a:lnTo>
                <a:lnTo>
                  <a:pt x="21600" y="19579"/>
                </a:lnTo>
                <a:lnTo>
                  <a:pt x="21495" y="20209"/>
                </a:lnTo>
                <a:lnTo>
                  <a:pt x="21180" y="20760"/>
                </a:lnTo>
                <a:lnTo>
                  <a:pt x="20760" y="21180"/>
                </a:lnTo>
                <a:lnTo>
                  <a:pt x="20209" y="21443"/>
                </a:lnTo>
                <a:lnTo>
                  <a:pt x="19579" y="21600"/>
                </a:lnTo>
                <a:lnTo>
                  <a:pt x="2021" y="21600"/>
                </a:lnTo>
                <a:lnTo>
                  <a:pt x="1391" y="21443"/>
                </a:lnTo>
                <a:lnTo>
                  <a:pt x="840" y="21180"/>
                </a:lnTo>
                <a:lnTo>
                  <a:pt x="420" y="20760"/>
                </a:lnTo>
                <a:lnTo>
                  <a:pt x="105" y="20209"/>
                </a:lnTo>
                <a:lnTo>
                  <a:pt x="0" y="19579"/>
                </a:lnTo>
                <a:lnTo>
                  <a:pt x="0" y="2021"/>
                </a:lnTo>
                <a:lnTo>
                  <a:pt x="105" y="1365"/>
                </a:lnTo>
                <a:lnTo>
                  <a:pt x="420" y="814"/>
                </a:lnTo>
                <a:lnTo>
                  <a:pt x="840" y="420"/>
                </a:lnTo>
                <a:lnTo>
                  <a:pt x="1391" y="79"/>
                </a:lnTo>
                <a:lnTo>
                  <a:pt x="2021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 anchor="ctr"/>
          <a:lstStyle/>
          <a:p>
            <a:pPr algn="ctr" fontAlgn="base">
              <a:defRPr sz="8400">
                <a:solidFill>
                  <a:srgbClr val="AE002B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pPr>
            <a:endParaRPr sz="2400" strike="noStrike" noProof="1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1617" name="TextBox 1"/>
          <p:cNvSpPr txBox="1"/>
          <p:nvPr/>
        </p:nvSpPr>
        <p:spPr>
          <a:xfrm>
            <a:off x="0" y="0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【复习回顾】</a:t>
            </a: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分析下列反应的氧化剂、还原剂、氧化产物、还原产物</a:t>
            </a:r>
          </a:p>
        </p:txBody>
      </p:sp>
      <p:sp>
        <p:nvSpPr>
          <p:cNvPr id="111618" name="TextBox 3"/>
          <p:cNvSpPr txBox="1"/>
          <p:nvPr/>
        </p:nvSpPr>
        <p:spPr>
          <a:xfrm>
            <a:off x="0" y="3429000"/>
            <a:ext cx="81724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2H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S+SO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=3S</a:t>
            </a:r>
            <a:r>
              <a:rPr lang="en-US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+2H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32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1619" name="TextBox 4"/>
          <p:cNvSpPr txBox="1"/>
          <p:nvPr/>
        </p:nvSpPr>
        <p:spPr>
          <a:xfrm>
            <a:off x="0" y="1844675"/>
            <a:ext cx="914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Cu+4HNO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浓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)=Cu(NO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+2NO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↑+H</a:t>
            </a:r>
            <a:r>
              <a:rPr lang="en-US" altLang="zh-CN" sz="32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32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1620" name="文本框 99335"/>
          <p:cNvSpPr txBox="1"/>
          <p:nvPr/>
        </p:nvSpPr>
        <p:spPr>
          <a:xfrm>
            <a:off x="6948488" y="1557338"/>
            <a:ext cx="20161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zh-CN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9337" name="文本框 99336"/>
          <p:cNvSpPr txBox="1"/>
          <p:nvPr/>
        </p:nvSpPr>
        <p:spPr>
          <a:xfrm>
            <a:off x="1547813" y="3141663"/>
            <a:ext cx="287972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-2      +4                0</a:t>
            </a:r>
          </a:p>
        </p:txBody>
      </p:sp>
      <p:sp>
        <p:nvSpPr>
          <p:cNvPr id="99339" name="文本框 99338"/>
          <p:cNvSpPr txBox="1"/>
          <p:nvPr/>
        </p:nvSpPr>
        <p:spPr>
          <a:xfrm>
            <a:off x="971550" y="1484313"/>
            <a:ext cx="7056438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0                    +5                         +2                               +4</a:t>
            </a:r>
          </a:p>
        </p:txBody>
      </p:sp>
      <p:sp>
        <p:nvSpPr>
          <p:cNvPr id="99340" name="直接连接符 99339"/>
          <p:cNvSpPr/>
          <p:nvPr/>
        </p:nvSpPr>
        <p:spPr>
          <a:xfrm flipH="1">
            <a:off x="2484438" y="1268413"/>
            <a:ext cx="0" cy="360362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99341" name="直接连接符 99340"/>
          <p:cNvSpPr/>
          <p:nvPr/>
        </p:nvSpPr>
        <p:spPr>
          <a:xfrm flipH="1" flipV="1">
            <a:off x="1258888" y="1268413"/>
            <a:ext cx="0" cy="287337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99342" name="直接连接符 99341"/>
          <p:cNvSpPr/>
          <p:nvPr/>
        </p:nvSpPr>
        <p:spPr>
          <a:xfrm flipH="1">
            <a:off x="2330450" y="2965450"/>
            <a:ext cx="0" cy="360363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99343" name="直接连接符 99342"/>
          <p:cNvSpPr/>
          <p:nvPr/>
        </p:nvSpPr>
        <p:spPr>
          <a:xfrm flipH="1" flipV="1">
            <a:off x="1835150" y="2852738"/>
            <a:ext cx="0" cy="287337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7" grpId="0"/>
      <p:bldP spid="993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41" name="文本框 21507"/>
          <p:cNvSpPr txBox="1"/>
          <p:nvPr/>
        </p:nvSpPr>
        <p:spPr>
          <a:xfrm>
            <a:off x="0" y="836613"/>
            <a:ext cx="40386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200" b="1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3200" b="1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双线桥法：</a:t>
            </a:r>
            <a:endParaRPr lang="zh-CN" altLang="en-US" sz="3200" b="1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2642" name="矩形 21541"/>
          <p:cNvSpPr/>
          <p:nvPr/>
        </p:nvSpPr>
        <p:spPr>
          <a:xfrm>
            <a:off x="0" y="0"/>
            <a:ext cx="914400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一、氧化还原反应电子转移情况的表示方法</a:t>
            </a:r>
          </a:p>
        </p:txBody>
      </p:sp>
      <p:sp>
        <p:nvSpPr>
          <p:cNvPr id="21543" name="圆角矩形 21542"/>
          <p:cNvSpPr/>
          <p:nvPr/>
        </p:nvSpPr>
        <p:spPr>
          <a:xfrm>
            <a:off x="0" y="4076700"/>
            <a:ext cx="9144000" cy="259238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57150">
            <a:noFill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zh-CN" altLang="en-US" sz="2400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方法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  <a:p>
            <a:pPr eaLnBrk="0" hangingPunct="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a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标价态：</a:t>
            </a:r>
          </a:p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、连双线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  <a:p>
            <a:pPr eaLnBrk="0" hangingPunct="0"/>
            <a:r>
              <a:rPr lang="en-US" altLang="zh-CN" sz="24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双箭号跨过等号，从反应物指向生成物，</a:t>
            </a:r>
            <a:r>
              <a:rPr lang="zh-CN" altLang="en-US" sz="2400" b="1" u="sng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起止为同一元素</a:t>
            </a:r>
            <a:r>
              <a:rPr lang="zh-CN" altLang="en-US" sz="24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、注得失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  <a:p>
            <a:pPr eaLnBrk="0" hangingPunct="0"/>
            <a:r>
              <a:rPr lang="en-US" altLang="zh-CN" sz="24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注明失去或得到电子的总数，得或失两字不能省略；</a:t>
            </a:r>
          </a:p>
          <a:p>
            <a:pPr eaLnBrk="0" hangingPunct="0"/>
            <a:r>
              <a:rPr lang="en-US" altLang="zh-CN" sz="2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★ ★ ★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转移的电子数 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还原剂失电子总数 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 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氧化剂得电子总数</a:t>
            </a: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45" name="文本框 21544"/>
          <p:cNvSpPr txBox="1"/>
          <p:nvPr/>
        </p:nvSpPr>
        <p:spPr>
          <a:xfrm>
            <a:off x="2411413" y="836613"/>
            <a:ext cx="6732587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表示同种元素的原子或离子的电子得失。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1546" name="组合 21545"/>
          <p:cNvGrpSpPr/>
          <p:nvPr/>
        </p:nvGrpSpPr>
        <p:grpSpPr>
          <a:xfrm>
            <a:off x="3419475" y="2133600"/>
            <a:ext cx="2160588" cy="360363"/>
            <a:chOff x="912" y="2016"/>
            <a:chExt cx="2736" cy="192"/>
          </a:xfrm>
        </p:grpSpPr>
        <p:sp>
          <p:nvSpPr>
            <p:cNvPr id="112646" name="直接连接符 21546"/>
            <p:cNvSpPr/>
            <p:nvPr/>
          </p:nvSpPr>
          <p:spPr>
            <a:xfrm flipH="1" flipV="1">
              <a:off x="912" y="2016"/>
              <a:ext cx="0" cy="19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2647" name="直接连接符 21547"/>
            <p:cNvSpPr/>
            <p:nvPr/>
          </p:nvSpPr>
          <p:spPr>
            <a:xfrm>
              <a:off x="912" y="2016"/>
              <a:ext cx="273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2648" name="直接连接符 21548"/>
            <p:cNvSpPr/>
            <p:nvPr/>
          </p:nvSpPr>
          <p:spPr>
            <a:xfrm flipH="1">
              <a:off x="3648" y="2016"/>
              <a:ext cx="0" cy="19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pSp>
        <p:nvGrpSpPr>
          <p:cNvPr id="21551" name="组合 21550"/>
          <p:cNvGrpSpPr/>
          <p:nvPr/>
        </p:nvGrpSpPr>
        <p:grpSpPr>
          <a:xfrm>
            <a:off x="1547813" y="3068638"/>
            <a:ext cx="2736850" cy="319087"/>
            <a:chOff x="2304" y="2448"/>
            <a:chExt cx="2688" cy="240"/>
          </a:xfrm>
        </p:grpSpPr>
        <p:sp>
          <p:nvSpPr>
            <p:cNvPr id="112650" name="直接连接符 21551"/>
            <p:cNvSpPr/>
            <p:nvPr/>
          </p:nvSpPr>
          <p:spPr>
            <a:xfrm flipH="1">
              <a:off x="2304" y="2496"/>
              <a:ext cx="0" cy="192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2651" name="直接连接符 21552"/>
            <p:cNvSpPr/>
            <p:nvPr/>
          </p:nvSpPr>
          <p:spPr>
            <a:xfrm>
              <a:off x="2304" y="2688"/>
              <a:ext cx="2688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2652" name="直接连接符 21553"/>
            <p:cNvSpPr/>
            <p:nvPr/>
          </p:nvSpPr>
          <p:spPr>
            <a:xfrm flipH="1" flipV="1">
              <a:off x="4992" y="2448"/>
              <a:ext cx="0" cy="2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112653" name="文本框 21571"/>
          <p:cNvSpPr txBox="1"/>
          <p:nvPr/>
        </p:nvSpPr>
        <p:spPr>
          <a:xfrm>
            <a:off x="5499100" y="6731000"/>
            <a:ext cx="3429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endParaRPr lang="en-US" altLang="zh-CN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54" name="文本框 21572"/>
          <p:cNvSpPr txBox="1"/>
          <p:nvPr/>
        </p:nvSpPr>
        <p:spPr>
          <a:xfrm>
            <a:off x="1260475" y="2709863"/>
            <a:ext cx="6324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 + 4 HCl = MnCl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 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↑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+ 2H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21574" name="文本框 21573"/>
          <p:cNvSpPr txBox="1"/>
          <p:nvPr/>
        </p:nvSpPr>
        <p:spPr>
          <a:xfrm>
            <a:off x="1331913" y="2422525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+4</a:t>
            </a:r>
            <a:endParaRPr lang="en-US" altLang="zh-CN">
              <a:solidFill>
                <a:srgbClr val="CC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75" name="矩形 21574"/>
          <p:cNvSpPr/>
          <p:nvPr/>
        </p:nvSpPr>
        <p:spPr>
          <a:xfrm>
            <a:off x="3924300" y="2373313"/>
            <a:ext cx="5095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</a:t>
            </a:r>
          </a:p>
        </p:txBody>
      </p:sp>
      <p:sp>
        <p:nvSpPr>
          <p:cNvPr id="21576" name="矩形 21575"/>
          <p:cNvSpPr/>
          <p:nvPr/>
        </p:nvSpPr>
        <p:spPr>
          <a:xfrm>
            <a:off x="3203575" y="2420938"/>
            <a:ext cx="438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</a:p>
        </p:txBody>
      </p:sp>
      <p:sp>
        <p:nvSpPr>
          <p:cNvPr id="21577" name="矩形 21576"/>
          <p:cNvSpPr/>
          <p:nvPr/>
        </p:nvSpPr>
        <p:spPr>
          <a:xfrm>
            <a:off x="5364163" y="24209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21578" name="文本框 21577"/>
          <p:cNvSpPr txBox="1"/>
          <p:nvPr/>
        </p:nvSpPr>
        <p:spPr>
          <a:xfrm>
            <a:off x="1403350" y="3429000"/>
            <a:ext cx="49688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</a:t>
            </a:r>
            <a:r>
              <a:rPr lang="en-US" altLang="zh-CN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2e</a:t>
            </a:r>
            <a:r>
              <a:rPr lang="en-US" altLang="zh-CN" b="1" baseline="3000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en-US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，化合价降低，被还原</a:t>
            </a:r>
          </a:p>
        </p:txBody>
      </p:sp>
      <p:sp>
        <p:nvSpPr>
          <p:cNvPr id="21579" name="文本框 21578"/>
          <p:cNvSpPr txBox="1"/>
          <p:nvPr/>
        </p:nvSpPr>
        <p:spPr>
          <a:xfrm>
            <a:off x="3348038" y="1700213"/>
            <a:ext cx="38163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失</a:t>
            </a:r>
            <a:r>
              <a:rPr lang="en-US" altLang="zh-CN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2e</a:t>
            </a:r>
            <a:r>
              <a:rPr lang="en-US" altLang="zh-CN" b="1" baseline="30000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化合价升高，被氧化</a:t>
            </a:r>
          </a:p>
        </p:txBody>
      </p:sp>
      <p:sp>
        <p:nvSpPr>
          <p:cNvPr id="21580" name="文本框 21579"/>
          <p:cNvSpPr txBox="1"/>
          <p:nvPr/>
        </p:nvSpPr>
        <p:spPr>
          <a:xfrm>
            <a:off x="1295400" y="4005263"/>
            <a:ext cx="7669213" cy="460375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rgbClr val="00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分析说明参加反应的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分子</a:t>
            </a:r>
            <a:r>
              <a:rPr lang="en-US" altLang="zh-CN" sz="2400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HCl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只有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分子</a:t>
            </a:r>
            <a:r>
              <a:rPr lang="en-US" altLang="zh-CN" sz="2400" b="1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HCl</a:t>
            </a:r>
            <a:r>
              <a:rPr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被氧化</a:t>
            </a:r>
            <a:r>
              <a:rPr lang="en-US" altLang="zh-CN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43" grpId="0"/>
      <p:bldP spid="21545" grpId="0"/>
      <p:bldP spid="21574" grpId="0"/>
      <p:bldP spid="21575" grpId="0"/>
      <p:bldP spid="21576" grpId="0"/>
      <p:bldP spid="21577" grpId="0"/>
      <p:bldP spid="21578" grpId="0"/>
      <p:bldP spid="21579" grpId="0"/>
      <p:bldP spid="215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3665" name="文本框 29697"/>
          <p:cNvSpPr txBox="1"/>
          <p:nvPr/>
        </p:nvSpPr>
        <p:spPr>
          <a:xfrm>
            <a:off x="179388" y="1196975"/>
            <a:ext cx="896461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endParaRPr lang="en-US" altLang="zh-CN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66" name="文本框 29722"/>
          <p:cNvSpPr txBox="1"/>
          <p:nvPr/>
        </p:nvSpPr>
        <p:spPr>
          <a:xfrm>
            <a:off x="0" y="1584008"/>
            <a:ext cx="81565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Zn+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CuCl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ZnCl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+Cu</a:t>
            </a:r>
          </a:p>
        </p:txBody>
      </p:sp>
      <p:sp>
        <p:nvSpPr>
          <p:cNvPr id="113667" name="矩形 29728"/>
          <p:cNvSpPr/>
          <p:nvPr/>
        </p:nvSpPr>
        <p:spPr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zh-CN" altLang="en-US" sz="32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练习</a:t>
            </a:r>
            <a:r>
              <a:rPr lang="en-US" altLang="zh-CN" sz="32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：指出下列反应的氧化剂、还原剂、氧化产物和还原产物，并用双线桥表示电子转移的方向和数目。</a:t>
            </a:r>
          </a:p>
        </p:txBody>
      </p:sp>
      <p:sp>
        <p:nvSpPr>
          <p:cNvPr id="113668" name="Rectangle 3"/>
          <p:cNvSpPr/>
          <p:nvPr/>
        </p:nvSpPr>
        <p:spPr>
          <a:xfrm>
            <a:off x="0" y="2325370"/>
            <a:ext cx="908685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3Cl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+ 6KOH = KClO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+ 5KCl + 3H</a:t>
            </a:r>
            <a:r>
              <a:rPr lang="en-US" altLang="zh-CN" sz="28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29733" name="矩形 29732"/>
          <p:cNvSpPr/>
          <p:nvPr/>
        </p:nvSpPr>
        <p:spPr>
          <a:xfrm>
            <a:off x="0" y="5516563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方法</a:t>
            </a:r>
            <a:r>
              <a:rPr lang="en-US" altLang="zh-CN" sz="3200" b="1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a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32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标价态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、连双线  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、注得失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</p:txBody>
      </p:sp>
      <p:sp>
        <p:nvSpPr>
          <p:cNvPr id="23" name="Rectangle 42"/>
          <p:cNvSpPr>
            <a:spLocks noChangeArrowheads="1"/>
          </p:cNvSpPr>
          <p:nvPr/>
        </p:nvSpPr>
        <p:spPr bwMode="auto">
          <a:xfrm>
            <a:off x="873125" y="2938145"/>
            <a:ext cx="734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3Cu + 8HNO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= 3Cu(NO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+ 2NO↑ + 4H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114703" name="文本框 65583"/>
          <p:cNvSpPr txBox="1"/>
          <p:nvPr/>
        </p:nvSpPr>
        <p:spPr>
          <a:xfrm>
            <a:off x="27940" y="2935288"/>
            <a:ext cx="161925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sp>
        <p:nvSpPr>
          <p:cNvPr id="114714" name="文本框 65594"/>
          <p:cNvSpPr txBox="1"/>
          <p:nvPr/>
        </p:nvSpPr>
        <p:spPr>
          <a:xfrm>
            <a:off x="0" y="3563938"/>
            <a:ext cx="8820150" cy="552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KClO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000" b="1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+ 6HCl = KCl + 3Cl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↑ + 3H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114716" name="矩形 65597"/>
          <p:cNvSpPr/>
          <p:nvPr/>
        </p:nvSpPr>
        <p:spPr>
          <a:xfrm>
            <a:off x="27940" y="4235768"/>
            <a:ext cx="9144000" cy="68199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zh-CN" altLang="en-US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2KMnO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+16HCl=2MnCl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+2KCl+5Cl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↑+8H</a:t>
            </a:r>
            <a:r>
              <a:rPr lang="en-US" altLang="zh-CN" sz="3000" b="1" baseline="-25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42"/>
          <p:cNvSpPr>
            <a:spLocks noChangeArrowheads="1"/>
          </p:cNvSpPr>
          <p:nvPr/>
        </p:nvSpPr>
        <p:spPr bwMode="auto">
          <a:xfrm>
            <a:off x="1060450" y="1285875"/>
            <a:ext cx="734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3Cu + 8HNO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 3Cu(NO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+ 2NO↑ + 4H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O</a:t>
            </a:r>
          </a:p>
        </p:txBody>
      </p:sp>
      <p:sp>
        <p:nvSpPr>
          <p:cNvPr id="24" name="Rectangle 43"/>
          <p:cNvSpPr/>
          <p:nvPr/>
        </p:nvSpPr>
        <p:spPr>
          <a:xfrm>
            <a:off x="1365250" y="1076325"/>
            <a:ext cx="5353050" cy="42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200" b="1" err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0             +5               +2                     +2</a:t>
            </a:r>
            <a:endParaRPr lang="en-US" altLang="zh-CN" sz="2200" b="1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grpSp>
        <p:nvGrpSpPr>
          <p:cNvPr id="11" name="组合 64"/>
          <p:cNvGrpSpPr/>
          <p:nvPr/>
        </p:nvGrpSpPr>
        <p:grpSpPr>
          <a:xfrm>
            <a:off x="582613" y="441325"/>
            <a:ext cx="3675062" cy="725488"/>
            <a:chOff x="539722" y="273980"/>
            <a:chExt cx="3675087" cy="726128"/>
          </a:xfrm>
        </p:grpSpPr>
        <p:sp>
          <p:nvSpPr>
            <p:cNvPr id="114692" name="Rectangle 46"/>
            <p:cNvSpPr/>
            <p:nvPr/>
          </p:nvSpPr>
          <p:spPr>
            <a:xfrm>
              <a:off x="539722" y="273980"/>
              <a:ext cx="3674770" cy="4603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    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失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3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2e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</a:t>
              </a:r>
            </a:p>
          </p:txBody>
        </p:sp>
        <p:grpSp>
          <p:nvGrpSpPr>
            <p:cNvPr id="114693" name="Group 92"/>
            <p:cNvGrpSpPr/>
            <p:nvPr/>
          </p:nvGrpSpPr>
          <p:grpSpPr>
            <a:xfrm>
              <a:off x="1469570" y="734356"/>
              <a:ext cx="2745239" cy="265752"/>
              <a:chOff x="2653" y="962"/>
              <a:chExt cx="2256" cy="144"/>
            </a:xfrm>
          </p:grpSpPr>
          <p:sp>
            <p:nvSpPr>
              <p:cNvPr id="114694" name="Line 93"/>
              <p:cNvSpPr/>
              <p:nvPr/>
            </p:nvSpPr>
            <p:spPr>
              <a:xfrm flipH="1" flipV="1">
                <a:off x="2653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695" name="Line 94"/>
              <p:cNvSpPr/>
              <p:nvPr/>
            </p:nvSpPr>
            <p:spPr>
              <a:xfrm>
                <a:off x="2653" y="962"/>
                <a:ext cx="225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696" name="Line 95"/>
              <p:cNvSpPr/>
              <p:nvPr/>
            </p:nvSpPr>
            <p:spPr>
              <a:xfrm flipH="1">
                <a:off x="4909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grpSp>
        <p:nvGrpSpPr>
          <p:cNvPr id="13" name="组合 65"/>
          <p:cNvGrpSpPr/>
          <p:nvPr/>
        </p:nvGrpSpPr>
        <p:grpSpPr>
          <a:xfrm>
            <a:off x="2627313" y="1747838"/>
            <a:ext cx="3643312" cy="682625"/>
            <a:chOff x="2571736" y="1571612"/>
            <a:chExt cx="3643338" cy="683328"/>
          </a:xfrm>
        </p:grpSpPr>
        <p:sp>
          <p:nvSpPr>
            <p:cNvPr id="114698" name="Rectangle 47"/>
            <p:cNvSpPr/>
            <p:nvPr/>
          </p:nvSpPr>
          <p:spPr>
            <a:xfrm>
              <a:off x="2571736" y="1794091"/>
              <a:ext cx="3303929" cy="4608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2 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3e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</a:t>
              </a:r>
            </a:p>
          </p:txBody>
        </p:sp>
        <p:grpSp>
          <p:nvGrpSpPr>
            <p:cNvPr id="114699" name="Group 96"/>
            <p:cNvGrpSpPr/>
            <p:nvPr/>
          </p:nvGrpSpPr>
          <p:grpSpPr>
            <a:xfrm>
              <a:off x="2786050" y="1571612"/>
              <a:ext cx="3429024" cy="194313"/>
              <a:chOff x="3421" y="1538"/>
              <a:chExt cx="1776" cy="144"/>
            </a:xfrm>
          </p:grpSpPr>
          <p:sp>
            <p:nvSpPr>
              <p:cNvPr id="114700" name="Line 97"/>
              <p:cNvSpPr/>
              <p:nvPr/>
            </p:nvSpPr>
            <p:spPr>
              <a:xfrm flipH="1" flipV="1">
                <a:off x="3421" y="1538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701" name="Line 98"/>
              <p:cNvSpPr/>
              <p:nvPr/>
            </p:nvSpPr>
            <p:spPr>
              <a:xfrm>
                <a:off x="3421" y="1682"/>
                <a:ext cx="177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702" name="Line 99"/>
              <p:cNvSpPr/>
              <p:nvPr/>
            </p:nvSpPr>
            <p:spPr>
              <a:xfrm flipH="1" flipV="1">
                <a:off x="5197" y="1538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114703" name="文本框 65583"/>
          <p:cNvSpPr txBox="1"/>
          <p:nvPr/>
        </p:nvSpPr>
        <p:spPr>
          <a:xfrm>
            <a:off x="0" y="1316038"/>
            <a:ext cx="161925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</a:p>
        </p:txBody>
      </p:sp>
      <p:grpSp>
        <p:nvGrpSpPr>
          <p:cNvPr id="65585" name="组合 65584"/>
          <p:cNvGrpSpPr/>
          <p:nvPr/>
        </p:nvGrpSpPr>
        <p:grpSpPr>
          <a:xfrm>
            <a:off x="1619250" y="2941638"/>
            <a:ext cx="3744913" cy="161925"/>
            <a:chOff x="1066" y="935"/>
            <a:chExt cx="2222" cy="240"/>
          </a:xfrm>
        </p:grpSpPr>
        <p:sp>
          <p:nvSpPr>
            <p:cNvPr id="114705" name="直接连接符 65585"/>
            <p:cNvSpPr/>
            <p:nvPr/>
          </p:nvSpPr>
          <p:spPr>
            <a:xfrm flipH="1" flipV="1">
              <a:off x="1066" y="935"/>
              <a:ext cx="0" cy="24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4706" name="直接连接符 65586"/>
            <p:cNvSpPr/>
            <p:nvPr/>
          </p:nvSpPr>
          <p:spPr>
            <a:xfrm>
              <a:off x="1088" y="940"/>
              <a:ext cx="2182" cy="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4707" name="直接连接符 65587"/>
            <p:cNvSpPr/>
            <p:nvPr/>
          </p:nvSpPr>
          <p:spPr>
            <a:xfrm flipH="1">
              <a:off x="3288" y="940"/>
              <a:ext cx="0" cy="22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pSp>
        <p:nvGrpSpPr>
          <p:cNvPr id="65589" name="组合 65588"/>
          <p:cNvGrpSpPr/>
          <p:nvPr/>
        </p:nvGrpSpPr>
        <p:grpSpPr>
          <a:xfrm>
            <a:off x="3203575" y="3409950"/>
            <a:ext cx="2160588" cy="217488"/>
            <a:chOff x="2154" y="1389"/>
            <a:chExt cx="1225" cy="306"/>
          </a:xfrm>
        </p:grpSpPr>
        <p:sp>
          <p:nvSpPr>
            <p:cNvPr id="114709" name="直接连接符 65589"/>
            <p:cNvSpPr/>
            <p:nvPr/>
          </p:nvSpPr>
          <p:spPr>
            <a:xfrm flipH="1">
              <a:off x="2163" y="1455"/>
              <a:ext cx="0" cy="24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4710" name="直接连接符 65590"/>
            <p:cNvSpPr/>
            <p:nvPr/>
          </p:nvSpPr>
          <p:spPr>
            <a:xfrm>
              <a:off x="2154" y="1682"/>
              <a:ext cx="1225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4711" name="直接连接符 65591"/>
            <p:cNvSpPr/>
            <p:nvPr/>
          </p:nvSpPr>
          <p:spPr>
            <a:xfrm flipH="1" flipV="1">
              <a:off x="3334" y="1389"/>
              <a:ext cx="0" cy="28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65593" name="文本框 65592"/>
          <p:cNvSpPr txBox="1"/>
          <p:nvPr/>
        </p:nvSpPr>
        <p:spPr>
          <a:xfrm>
            <a:off x="3914775" y="3627438"/>
            <a:ext cx="20161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失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5×e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65594" name="文本框 65593"/>
          <p:cNvSpPr txBox="1"/>
          <p:nvPr/>
        </p:nvSpPr>
        <p:spPr>
          <a:xfrm>
            <a:off x="2046288" y="2506663"/>
            <a:ext cx="3662362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5e</a:t>
            </a:r>
            <a:r>
              <a:rPr lang="en-US" altLang="zh-CN" sz="2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14714" name="文本框 65594"/>
          <p:cNvSpPr txBox="1"/>
          <p:nvPr/>
        </p:nvSpPr>
        <p:spPr>
          <a:xfrm>
            <a:off x="0" y="2938463"/>
            <a:ext cx="8820150" cy="552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0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0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KClO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000" b="1" err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+ 6HCl = KCl + 3Cl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↑ + 3H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65596" name="Rectangle 43"/>
          <p:cNvSpPr/>
          <p:nvPr/>
        </p:nvSpPr>
        <p:spPr>
          <a:xfrm>
            <a:off x="1258888" y="2732088"/>
            <a:ext cx="6337300" cy="4270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2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+5                   -1                        0</a:t>
            </a:r>
          </a:p>
        </p:txBody>
      </p:sp>
      <p:sp>
        <p:nvSpPr>
          <p:cNvPr id="114716" name="矩形 65597"/>
          <p:cNvSpPr/>
          <p:nvPr/>
        </p:nvSpPr>
        <p:spPr>
          <a:xfrm>
            <a:off x="0" y="4673600"/>
            <a:ext cx="9144000" cy="6826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2KMnO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+16HCl=2MnCl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+2KCl+5Cl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↑+8H</a:t>
            </a:r>
            <a:r>
              <a:rPr lang="en-US" altLang="zh-CN" sz="3000" b="1" baseline="-250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5599" name="Rectangle 43"/>
          <p:cNvSpPr/>
          <p:nvPr/>
        </p:nvSpPr>
        <p:spPr>
          <a:xfrm>
            <a:off x="1619250" y="4559300"/>
            <a:ext cx="6337300" cy="42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2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+7                    -1       +2                             0</a:t>
            </a:r>
          </a:p>
        </p:txBody>
      </p:sp>
      <p:grpSp>
        <p:nvGrpSpPr>
          <p:cNvPr id="2" name="组合 64"/>
          <p:cNvGrpSpPr/>
          <p:nvPr/>
        </p:nvGrpSpPr>
        <p:grpSpPr>
          <a:xfrm>
            <a:off x="1246188" y="4070350"/>
            <a:ext cx="3506787" cy="727075"/>
            <a:chOff x="987400" y="273345"/>
            <a:chExt cx="3507129" cy="726763"/>
          </a:xfrm>
        </p:grpSpPr>
        <p:sp>
          <p:nvSpPr>
            <p:cNvPr id="114719" name="Rectangle 46"/>
            <p:cNvSpPr/>
            <p:nvPr/>
          </p:nvSpPr>
          <p:spPr>
            <a:xfrm>
              <a:off x="987400" y="273345"/>
              <a:ext cx="3507129" cy="4603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    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2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5e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  </a:t>
              </a:r>
            </a:p>
          </p:txBody>
        </p:sp>
        <p:grpSp>
          <p:nvGrpSpPr>
            <p:cNvPr id="114720" name="Group 92"/>
            <p:cNvGrpSpPr/>
            <p:nvPr/>
          </p:nvGrpSpPr>
          <p:grpSpPr>
            <a:xfrm>
              <a:off x="1469570" y="734356"/>
              <a:ext cx="2745239" cy="265752"/>
              <a:chOff x="2653" y="962"/>
              <a:chExt cx="2256" cy="144"/>
            </a:xfrm>
          </p:grpSpPr>
          <p:sp>
            <p:nvSpPr>
              <p:cNvPr id="114721" name="Line 93"/>
              <p:cNvSpPr/>
              <p:nvPr/>
            </p:nvSpPr>
            <p:spPr>
              <a:xfrm flipH="1" flipV="1">
                <a:off x="2653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722" name="Line 94"/>
              <p:cNvSpPr/>
              <p:nvPr/>
            </p:nvSpPr>
            <p:spPr>
              <a:xfrm>
                <a:off x="2653" y="962"/>
                <a:ext cx="225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723" name="Line 95"/>
              <p:cNvSpPr/>
              <p:nvPr/>
            </p:nvSpPr>
            <p:spPr>
              <a:xfrm flipH="1">
                <a:off x="4909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grpSp>
        <p:nvGrpSpPr>
          <p:cNvPr id="3" name="组合 65"/>
          <p:cNvGrpSpPr/>
          <p:nvPr/>
        </p:nvGrpSpPr>
        <p:grpSpPr>
          <a:xfrm>
            <a:off x="3419475" y="5233988"/>
            <a:ext cx="3643313" cy="682625"/>
            <a:chOff x="2571736" y="1571612"/>
            <a:chExt cx="3643338" cy="683328"/>
          </a:xfrm>
        </p:grpSpPr>
        <p:sp>
          <p:nvSpPr>
            <p:cNvPr id="114725" name="Rectangle 47"/>
            <p:cNvSpPr/>
            <p:nvPr/>
          </p:nvSpPr>
          <p:spPr>
            <a:xfrm>
              <a:off x="2571736" y="1794091"/>
              <a:ext cx="2778779" cy="4608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/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  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失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10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r>
                <a:rPr lang="en-US" altLang="zh-CN" sz="2400" b="1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</a:t>
              </a:r>
            </a:p>
          </p:txBody>
        </p:sp>
        <p:grpSp>
          <p:nvGrpSpPr>
            <p:cNvPr id="114726" name="Group 96"/>
            <p:cNvGrpSpPr/>
            <p:nvPr/>
          </p:nvGrpSpPr>
          <p:grpSpPr>
            <a:xfrm>
              <a:off x="2786050" y="1571612"/>
              <a:ext cx="3429024" cy="194313"/>
              <a:chOff x="3421" y="1538"/>
              <a:chExt cx="1776" cy="144"/>
            </a:xfrm>
          </p:grpSpPr>
          <p:sp>
            <p:nvSpPr>
              <p:cNvPr id="114727" name="Line 97"/>
              <p:cNvSpPr/>
              <p:nvPr/>
            </p:nvSpPr>
            <p:spPr>
              <a:xfrm flipH="1" flipV="1">
                <a:off x="3421" y="1538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728" name="Line 98"/>
              <p:cNvSpPr/>
              <p:nvPr/>
            </p:nvSpPr>
            <p:spPr>
              <a:xfrm>
                <a:off x="3421" y="1682"/>
                <a:ext cx="177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4729" name="Line 99"/>
              <p:cNvSpPr/>
              <p:nvPr/>
            </p:nvSpPr>
            <p:spPr>
              <a:xfrm flipH="1" flipV="1">
                <a:off x="5197" y="1538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114730" name="文本框 65611"/>
          <p:cNvSpPr txBox="1"/>
          <p:nvPr/>
        </p:nvSpPr>
        <p:spPr>
          <a:xfrm>
            <a:off x="0" y="3175"/>
            <a:ext cx="406082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【易错题分析】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5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5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5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5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65596" grpId="0"/>
      <p:bldP spid="655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5713" name="文本框 92161"/>
          <p:cNvSpPr txBox="1"/>
          <p:nvPr/>
        </p:nvSpPr>
        <p:spPr>
          <a:xfrm>
            <a:off x="0" y="0"/>
            <a:ext cx="4038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单线桥法：</a:t>
            </a:r>
            <a:endParaRPr lang="zh-CN" altLang="en-US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163" name="文本框 92162"/>
          <p:cNvSpPr txBox="1"/>
          <p:nvPr/>
        </p:nvSpPr>
        <p:spPr>
          <a:xfrm>
            <a:off x="323850" y="692150"/>
            <a:ext cx="853281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表示不同种元素的原子或离子间电子的转移情况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5715" name="文本框 92163"/>
          <p:cNvSpPr txBox="1"/>
          <p:nvPr/>
        </p:nvSpPr>
        <p:spPr>
          <a:xfrm>
            <a:off x="5962650" y="6400800"/>
            <a:ext cx="3048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</a:rPr>
              <a:t>         </a:t>
            </a:r>
            <a:endParaRPr lang="en-US" altLang="zh-CN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65" name="矩形 92164"/>
          <p:cNvSpPr/>
          <p:nvPr/>
        </p:nvSpPr>
        <p:spPr>
          <a:xfrm>
            <a:off x="1347788" y="3724275"/>
            <a:ext cx="7762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2e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</a:p>
        </p:txBody>
      </p:sp>
      <p:sp>
        <p:nvSpPr>
          <p:cNvPr id="115717" name="文本框 92165"/>
          <p:cNvSpPr txBox="1"/>
          <p:nvPr/>
        </p:nvSpPr>
        <p:spPr>
          <a:xfrm>
            <a:off x="323850" y="4675188"/>
            <a:ext cx="6324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 + 4 HCl = MnCl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 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</a:rPr>
              <a:t>↑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+ 2H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grpSp>
        <p:nvGrpSpPr>
          <p:cNvPr id="92167" name="组合 92166"/>
          <p:cNvGrpSpPr/>
          <p:nvPr/>
        </p:nvGrpSpPr>
        <p:grpSpPr>
          <a:xfrm flipH="1">
            <a:off x="684213" y="4149725"/>
            <a:ext cx="1828800" cy="304800"/>
            <a:chOff x="384" y="1296"/>
            <a:chExt cx="1152" cy="192"/>
          </a:xfrm>
        </p:grpSpPr>
        <p:sp>
          <p:nvSpPr>
            <p:cNvPr id="115719" name="直接连接符 92167"/>
            <p:cNvSpPr/>
            <p:nvPr/>
          </p:nvSpPr>
          <p:spPr>
            <a:xfrm flipH="1">
              <a:off x="384" y="1296"/>
              <a:ext cx="0" cy="144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5720" name="直接连接符 92168"/>
            <p:cNvSpPr/>
            <p:nvPr/>
          </p:nvSpPr>
          <p:spPr>
            <a:xfrm>
              <a:off x="384" y="1296"/>
              <a:ext cx="1152" cy="0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5721" name="直接连接符 92169"/>
            <p:cNvSpPr/>
            <p:nvPr/>
          </p:nvSpPr>
          <p:spPr>
            <a:xfrm flipH="1">
              <a:off x="1536" y="1296"/>
              <a:ext cx="0" cy="192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92171" name="文本框 92170"/>
          <p:cNvSpPr txBox="1"/>
          <p:nvPr/>
        </p:nvSpPr>
        <p:spPr>
          <a:xfrm>
            <a:off x="476250" y="4459288"/>
            <a:ext cx="533400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+4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72" name="矩形 92171"/>
          <p:cNvSpPr/>
          <p:nvPr/>
        </p:nvSpPr>
        <p:spPr>
          <a:xfrm>
            <a:off x="3068638" y="4443413"/>
            <a:ext cx="45561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</a:t>
            </a:r>
          </a:p>
        </p:txBody>
      </p:sp>
      <p:sp>
        <p:nvSpPr>
          <p:cNvPr id="92173" name="矩形 92172"/>
          <p:cNvSpPr/>
          <p:nvPr/>
        </p:nvSpPr>
        <p:spPr>
          <a:xfrm>
            <a:off x="2305050" y="4443413"/>
            <a:ext cx="395288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-1</a:t>
            </a:r>
          </a:p>
        </p:txBody>
      </p:sp>
      <p:sp>
        <p:nvSpPr>
          <p:cNvPr id="92174" name="矩形 92173"/>
          <p:cNvSpPr/>
          <p:nvPr/>
        </p:nvSpPr>
        <p:spPr>
          <a:xfrm>
            <a:off x="4532313" y="4443413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</a:p>
        </p:txBody>
      </p:sp>
      <p:sp>
        <p:nvSpPr>
          <p:cNvPr id="92175" name="圆角矩形 92174"/>
          <p:cNvSpPr/>
          <p:nvPr/>
        </p:nvSpPr>
        <p:spPr>
          <a:xfrm>
            <a:off x="179388" y="1412875"/>
            <a:ext cx="8713787" cy="2376488"/>
          </a:xfrm>
          <a:prstGeom prst="roundRect">
            <a:avLst>
              <a:gd name="adj" fmla="val 16667"/>
            </a:avLst>
          </a:prstGeom>
          <a:solidFill>
            <a:srgbClr val="CCFFFF"/>
          </a:solidFill>
          <a:ln w="57150">
            <a:noFill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eaLnBrk="0" hangingPunct="0"/>
            <a:r>
              <a:rPr lang="zh-CN" altLang="en-US" sz="2800" b="1">
                <a:solidFill>
                  <a:srgbClr val="0066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步骤：</a:t>
            </a:r>
          </a:p>
          <a:p>
            <a:pPr eaLnBrk="0" hangingPunct="0"/>
            <a:r>
              <a:rPr lang="zh-CN" altLang="en-US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）、标价态</a:t>
            </a: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（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）、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连单线：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箭号不跨过等号，起点为</a:t>
            </a:r>
            <a:r>
              <a:rPr lang="zh-CN" altLang="en-US" sz="2800" b="1" u="sng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失电子元</a:t>
            </a:r>
          </a:p>
          <a:p>
            <a:pPr eaLnBrk="0" hangingPunct="0"/>
            <a:r>
              <a:rPr lang="zh-CN" altLang="en-US" sz="2800" b="1" u="sng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素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，终点为</a:t>
            </a:r>
            <a:r>
              <a:rPr lang="zh-CN" altLang="en-US" sz="2800" b="1" u="sng">
                <a:solidFill>
                  <a:srgbClr val="008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得电子元素</a:t>
            </a:r>
            <a:r>
              <a:rPr lang="zh-CN" altLang="en-US" sz="28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 eaLnBrk="0" hangingPunct="0"/>
            <a:r>
              <a:rPr lang="zh-CN" altLang="en-US" sz="2800" b="1">
                <a:solidFill>
                  <a:srgbClr val="CC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）、注总数：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只标电子转移总数，不标得与失。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3" grpId="0"/>
      <p:bldP spid="92165" grpId="0"/>
      <p:bldP spid="92171" grpId="0"/>
      <p:bldP spid="92172" grpId="0"/>
      <p:bldP spid="92173" grpId="0"/>
      <p:bldP spid="92174" grpId="0"/>
      <p:bldP spid="92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6385" name="Rectangle 17"/>
          <p:cNvSpPr/>
          <p:nvPr/>
        </p:nvSpPr>
        <p:spPr>
          <a:xfrm>
            <a:off x="1277620" y="2103120"/>
            <a:ext cx="10242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12e</a:t>
            </a:r>
            <a:r>
              <a:rPr lang="en-US" altLang="zh-CN" sz="2400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grpSp>
        <p:nvGrpSpPr>
          <p:cNvPr id="2" name="Group 18"/>
          <p:cNvGrpSpPr/>
          <p:nvPr/>
        </p:nvGrpSpPr>
        <p:grpSpPr>
          <a:xfrm>
            <a:off x="1458913" y="2501583"/>
            <a:ext cx="304800" cy="304800"/>
            <a:chExt cx="192" cy="192"/>
          </a:xfrm>
        </p:grpSpPr>
        <p:sp>
          <p:nvSpPr>
            <p:cNvPr id="116739" name="Line 19"/>
            <p:cNvSpPr/>
            <p:nvPr/>
          </p:nvSpPr>
          <p:spPr>
            <a:xfrm flipH="1">
              <a:off x="192" y="0"/>
              <a:ext cx="0" cy="14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6740" name="Line 20"/>
            <p:cNvSpPr/>
            <p:nvPr/>
          </p:nvSpPr>
          <p:spPr>
            <a:xfrm flipH="1">
              <a:off x="0" y="0"/>
              <a:ext cx="0" cy="19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16741" name="Line 21"/>
            <p:cNvSpPr/>
            <p:nvPr/>
          </p:nvSpPr>
          <p:spPr>
            <a:xfrm>
              <a:off x="0" y="0"/>
              <a:ext cx="192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16742" name="Rectangle 33"/>
          <p:cNvSpPr/>
          <p:nvPr/>
        </p:nvSpPr>
        <p:spPr>
          <a:xfrm>
            <a:off x="755650" y="4471670"/>
            <a:ext cx="74676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 err="1">
                <a:latin typeface="Times New Roman" panose="02020603050405020304" pitchFamily="18" charset="0"/>
                <a:cs typeface="Times New Roman" panose="02020603050405020304" pitchFamily="18" charset="0"/>
              </a:rPr>
              <a:t> + 2NaOH = NaCl +NaClO +H</a:t>
            </a:r>
            <a:r>
              <a: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altLang="zh-CN" sz="2800" b="1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368" name="Rectangle 39"/>
          <p:cNvSpPr/>
          <p:nvPr/>
        </p:nvSpPr>
        <p:spPr>
          <a:xfrm>
            <a:off x="0" y="1686878"/>
            <a:ext cx="34925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自身氧化还原反应</a:t>
            </a:r>
          </a:p>
        </p:txBody>
      </p:sp>
      <p:sp>
        <p:nvSpPr>
          <p:cNvPr id="100369" name="Rectangle 40"/>
          <p:cNvSpPr/>
          <p:nvPr/>
        </p:nvSpPr>
        <p:spPr>
          <a:xfrm>
            <a:off x="0" y="3387725"/>
            <a:ext cx="225107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歧化反应</a:t>
            </a:r>
          </a:p>
        </p:txBody>
      </p:sp>
      <p:grpSp>
        <p:nvGrpSpPr>
          <p:cNvPr id="4" name="Group 59"/>
          <p:cNvGrpSpPr/>
          <p:nvPr/>
        </p:nvGrpSpPr>
        <p:grpSpPr>
          <a:xfrm>
            <a:off x="762000" y="3758141"/>
            <a:ext cx="825500" cy="813224"/>
            <a:chOff x="1112" y="2519"/>
            <a:chExt cx="520" cy="780"/>
          </a:xfrm>
        </p:grpSpPr>
        <p:sp>
          <p:nvSpPr>
            <p:cNvPr id="116746" name="Rectangle 36"/>
            <p:cNvSpPr/>
            <p:nvPr/>
          </p:nvSpPr>
          <p:spPr>
            <a:xfrm>
              <a:off x="1112" y="2519"/>
              <a:ext cx="520" cy="5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>
                <a:spcBef>
                  <a:spcPct val="50000"/>
                </a:spcBef>
                <a:buFont typeface="Arial" panose="020b0604020202020204" pitchFamily="34" charset="0"/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r>
                <a:rPr lang="en-US" altLang="zh-CN" sz="2800" b="1" baseline="3000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-</a:t>
              </a:r>
            </a:p>
          </p:txBody>
        </p:sp>
        <p:grpSp>
          <p:nvGrpSpPr>
            <p:cNvPr id="116747" name="Group 57"/>
            <p:cNvGrpSpPr/>
            <p:nvPr/>
          </p:nvGrpSpPr>
          <p:grpSpPr>
            <a:xfrm>
              <a:off x="1200" y="2928"/>
              <a:ext cx="128" cy="371"/>
              <a:chOff x="1392" y="3312"/>
              <a:chExt cx="96" cy="139"/>
            </a:xfrm>
          </p:grpSpPr>
          <p:sp>
            <p:nvSpPr>
              <p:cNvPr id="116748" name="Line 44"/>
              <p:cNvSpPr/>
              <p:nvPr/>
            </p:nvSpPr>
            <p:spPr>
              <a:xfrm>
                <a:off x="1392" y="3312"/>
                <a:ext cx="91" cy="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6749" name="Line 45"/>
              <p:cNvSpPr/>
              <p:nvPr/>
            </p:nvSpPr>
            <p:spPr>
              <a:xfrm flipH="1">
                <a:off x="1392" y="3312"/>
                <a:ext cx="0" cy="139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6750" name="Line 46"/>
              <p:cNvSpPr/>
              <p:nvPr/>
            </p:nvSpPr>
            <p:spPr>
              <a:xfrm flipH="1">
                <a:off x="1488" y="3312"/>
                <a:ext cx="0" cy="139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116751" name="Text Box 47"/>
          <p:cNvSpPr txBox="1"/>
          <p:nvPr/>
        </p:nvSpPr>
        <p:spPr>
          <a:xfrm>
            <a:off x="755650" y="6216650"/>
            <a:ext cx="58674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2H</a:t>
            </a:r>
            <a:r>
              <a: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S+ SO</a:t>
            </a:r>
            <a:r>
              <a: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=3S↓+2H</a:t>
            </a:r>
            <a:r>
              <a: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100377" name="Text Box 48"/>
          <p:cNvSpPr txBox="1"/>
          <p:nvPr/>
        </p:nvSpPr>
        <p:spPr>
          <a:xfrm>
            <a:off x="0" y="5183188"/>
            <a:ext cx="27352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归中反应</a:t>
            </a:r>
          </a:p>
        </p:txBody>
      </p:sp>
      <p:grpSp>
        <p:nvGrpSpPr>
          <p:cNvPr id="6" name="Group 60"/>
          <p:cNvGrpSpPr/>
          <p:nvPr/>
        </p:nvGrpSpPr>
        <p:grpSpPr>
          <a:xfrm>
            <a:off x="1485265" y="6021705"/>
            <a:ext cx="516890" cy="295275"/>
            <a:chOff x="2304" y="3696"/>
            <a:chExt cx="336" cy="186"/>
          </a:xfrm>
        </p:grpSpPr>
        <p:sp>
          <p:nvSpPr>
            <p:cNvPr id="116754" name="Line 49"/>
            <p:cNvSpPr/>
            <p:nvPr/>
          </p:nvSpPr>
          <p:spPr>
            <a:xfrm flipH="1" flipV="1">
              <a:off x="2304" y="3696"/>
              <a:ext cx="0" cy="18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6755" name="Line 50"/>
            <p:cNvSpPr/>
            <p:nvPr/>
          </p:nvSpPr>
          <p:spPr>
            <a:xfrm>
              <a:off x="2304" y="3696"/>
              <a:ext cx="336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16756" name="Line 51"/>
            <p:cNvSpPr/>
            <p:nvPr/>
          </p:nvSpPr>
          <p:spPr>
            <a:xfrm flipH="1">
              <a:off x="2640" y="3696"/>
              <a:ext cx="0" cy="18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186420" name="Text Box 52"/>
          <p:cNvSpPr txBox="1"/>
          <p:nvPr/>
        </p:nvSpPr>
        <p:spPr>
          <a:xfrm>
            <a:off x="1485265" y="5499735"/>
            <a:ext cx="9055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</p:txBody>
      </p:sp>
      <p:grpSp>
        <p:nvGrpSpPr>
          <p:cNvPr id="116758" name="组合 100386"/>
          <p:cNvGrpSpPr/>
          <p:nvPr/>
        </p:nvGrpSpPr>
        <p:grpSpPr>
          <a:xfrm>
            <a:off x="684530" y="2441197"/>
            <a:ext cx="6358255" cy="890884"/>
            <a:chOff x="431" y="1002"/>
            <a:chExt cx="3600" cy="561"/>
          </a:xfrm>
        </p:grpSpPr>
        <p:sp>
          <p:nvSpPr>
            <p:cNvPr id="116759" name="Rectangle 16"/>
            <p:cNvSpPr/>
            <p:nvPr/>
          </p:nvSpPr>
          <p:spPr>
            <a:xfrm>
              <a:off x="431" y="1162"/>
              <a:ext cx="360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buFont typeface="Arial" panose="020b0604020202020204" pitchFamily="34" charset="0"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2KClO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 ==  2KCl +3O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↑</a:t>
              </a:r>
            </a:p>
          </p:txBody>
        </p:sp>
        <p:sp>
          <p:nvSpPr>
            <p:cNvPr id="116760" name="Text Box 54"/>
            <p:cNvSpPr txBox="1"/>
            <p:nvPr/>
          </p:nvSpPr>
          <p:spPr>
            <a:xfrm>
              <a:off x="1215" y="1002"/>
              <a:ext cx="3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>
                <a:buFont typeface="Arial" panose="020b0604020202020204" pitchFamily="34" charset="0"/>
              </a:pPr>
              <a:r>
                <a:rPr lang="en-US" altLang="zh-CN" sz="2800" b="1">
                  <a:latin typeface="Times New Roman" panose="02020603050405020304" pitchFamily="18" charset="0"/>
                </a:rPr>
                <a:t>△</a:t>
              </a:r>
            </a:p>
          </p:txBody>
        </p:sp>
        <p:sp>
          <p:nvSpPr>
            <p:cNvPr id="116761" name="Text Box 55"/>
            <p:cNvSpPr txBox="1"/>
            <p:nvPr/>
          </p:nvSpPr>
          <p:spPr>
            <a:xfrm>
              <a:off x="1177" y="1331"/>
              <a:ext cx="737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>
                <a:buFont typeface="Arial" panose="020b0604020202020204" pitchFamily="34" charset="0"/>
              </a:pPr>
              <a:r>
                <a:rPr lang="en-US" altLang="zh-CN" sz="1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MnO</a:t>
              </a:r>
              <a:r>
                <a:rPr lang="en-US" altLang="zh-CN" sz="1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</p:grpSp>
      <p:sp>
        <p:nvSpPr>
          <p:cNvPr id="116762" name="Rectangle 56"/>
          <p:cNvSpPr/>
          <p:nvPr/>
        </p:nvSpPr>
        <p:spPr>
          <a:xfrm>
            <a:off x="0" y="0"/>
            <a:ext cx="9144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Font typeface="Arial" panose="020b0604020202020204" pitchFamily="34" charset="0"/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、用单线桥表示下列氧化还原反应</a:t>
            </a:r>
          </a:p>
        </p:txBody>
      </p:sp>
      <p:sp>
        <p:nvSpPr>
          <p:cNvPr id="3" name="Rectangle 42"/>
          <p:cNvSpPr>
            <a:spLocks noChangeArrowheads="1"/>
          </p:cNvSpPr>
          <p:nvPr/>
        </p:nvSpPr>
        <p:spPr bwMode="auto">
          <a:xfrm>
            <a:off x="371475" y="1054735"/>
            <a:ext cx="734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3Cu + 8HNO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 3Cu(NO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+ 2NO↑ + 4H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O</a:t>
            </a:r>
          </a:p>
        </p:txBody>
      </p:sp>
      <p:grpSp>
        <p:nvGrpSpPr>
          <p:cNvPr id="117783" name="组合 64"/>
          <p:cNvGrpSpPr/>
          <p:nvPr/>
        </p:nvGrpSpPr>
        <p:grpSpPr>
          <a:xfrm>
            <a:off x="288925" y="590550"/>
            <a:ext cx="1868488" cy="555625"/>
            <a:chOff x="539722" y="273980"/>
            <a:chExt cx="3675087" cy="726128"/>
          </a:xfrm>
        </p:grpSpPr>
        <p:sp>
          <p:nvSpPr>
            <p:cNvPr id="117784" name="Rectangle 46"/>
            <p:cNvSpPr/>
            <p:nvPr/>
          </p:nvSpPr>
          <p:spPr>
            <a:xfrm>
              <a:off x="539722" y="273980"/>
              <a:ext cx="3674770" cy="601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       </a:t>
              </a:r>
            </a:p>
          </p:txBody>
        </p:sp>
        <p:grpSp>
          <p:nvGrpSpPr>
            <p:cNvPr id="117785" name="Group 92"/>
            <p:cNvGrpSpPr/>
            <p:nvPr/>
          </p:nvGrpSpPr>
          <p:grpSpPr>
            <a:xfrm>
              <a:off x="1469570" y="734356"/>
              <a:ext cx="2745239" cy="265752"/>
              <a:chOff x="2653" y="962"/>
              <a:chExt cx="2256" cy="144"/>
            </a:xfrm>
          </p:grpSpPr>
          <p:sp>
            <p:nvSpPr>
              <p:cNvPr id="117786" name="Line 93"/>
              <p:cNvSpPr/>
              <p:nvPr/>
            </p:nvSpPr>
            <p:spPr>
              <a:xfrm flipH="1" flipV="1">
                <a:off x="2653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87" name="Line 94"/>
              <p:cNvSpPr/>
              <p:nvPr/>
            </p:nvSpPr>
            <p:spPr>
              <a:xfrm>
                <a:off x="2653" y="962"/>
                <a:ext cx="225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88" name="Line 95"/>
              <p:cNvSpPr/>
              <p:nvPr/>
            </p:nvSpPr>
            <p:spPr>
              <a:xfrm flipH="1">
                <a:off x="4909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117789" name="文本框 8"/>
          <p:cNvSpPr txBox="1"/>
          <p:nvPr/>
        </p:nvSpPr>
        <p:spPr>
          <a:xfrm>
            <a:off x="1104583" y="482600"/>
            <a:ext cx="58737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6e</a:t>
            </a:r>
            <a:r>
              <a:rPr lang="en-US" altLang="zh-CN" sz="2400" b="1" baseline="3000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-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7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8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0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85" grpId="0"/>
      <p:bldP spid="100368" grpId="0"/>
      <p:bldP spid="100369" grpId="0"/>
      <p:bldP spid="100377" grpId="0"/>
      <p:bldP spid="186420" grpId="0"/>
      <p:bldP spid="1177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7761" name="文本框 94209"/>
          <p:cNvSpPr txBox="1"/>
          <p:nvPr/>
        </p:nvSpPr>
        <p:spPr>
          <a:xfrm>
            <a:off x="0" y="476250"/>
            <a:ext cx="8153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99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双线桥</a:t>
            </a:r>
            <a:r>
              <a:rPr lang="en-US" altLang="zh-CN" sz="3200" b="1">
                <a:solidFill>
                  <a:srgbClr val="0099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endParaRPr lang="en-US" altLang="zh-CN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4211" name="文本框 94210"/>
          <p:cNvSpPr txBox="1"/>
          <p:nvPr/>
        </p:nvSpPr>
        <p:spPr>
          <a:xfrm>
            <a:off x="396875" y="1363663"/>
            <a:ext cx="862330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双箭号从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反应物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指向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生成物</a:t>
            </a: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且起止为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同一元素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4212" name="文本框 94211"/>
          <p:cNvSpPr txBox="1"/>
          <p:nvPr/>
        </p:nvSpPr>
        <p:spPr>
          <a:xfrm>
            <a:off x="1127125" y="1885950"/>
            <a:ext cx="50768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注明得与失和电子数目。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7764" name="矩形 94212"/>
          <p:cNvSpPr/>
          <p:nvPr/>
        </p:nvSpPr>
        <p:spPr>
          <a:xfrm>
            <a:off x="0" y="3108325"/>
            <a:ext cx="1606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99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单线桥</a:t>
            </a:r>
            <a:r>
              <a:rPr lang="en-US" altLang="zh-CN" sz="3200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</a:p>
        </p:txBody>
      </p:sp>
      <p:sp>
        <p:nvSpPr>
          <p:cNvPr id="94214" name="文本框 94213"/>
          <p:cNvSpPr txBox="1"/>
          <p:nvPr/>
        </p:nvSpPr>
        <p:spPr>
          <a:xfrm>
            <a:off x="542925" y="4005263"/>
            <a:ext cx="8623300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箭号起点为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失电子元素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，终点为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得电子元素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 b="1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4215" name="文本框 94214"/>
          <p:cNvSpPr txBox="1"/>
          <p:nvPr/>
        </p:nvSpPr>
        <p:spPr>
          <a:xfrm>
            <a:off x="1152525" y="4614863"/>
            <a:ext cx="581025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不标得与失，只标电子数目。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4216" name="矩形 94215"/>
          <p:cNvSpPr/>
          <p:nvPr/>
        </p:nvSpPr>
        <p:spPr>
          <a:xfrm>
            <a:off x="12700" y="5229225"/>
            <a:ext cx="9394825" cy="865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zh-CN" altLang="en-US" sz="2800" b="1">
                <a:solidFill>
                  <a:srgbClr val="008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两种方法都应注意：</a:t>
            </a:r>
          </a:p>
          <a:p>
            <a:pPr eaLnBrk="0" hangingPunct="0">
              <a:lnSpc>
                <a:spcPct val="9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1、箭头、箭尾一定要对准物质中的某元素。</a:t>
            </a:r>
          </a:p>
        </p:txBody>
      </p:sp>
      <p:sp>
        <p:nvSpPr>
          <p:cNvPr id="94217" name="Rectangle 193"/>
          <p:cNvSpPr/>
          <p:nvPr/>
        </p:nvSpPr>
        <p:spPr>
          <a:xfrm>
            <a:off x="0" y="6189663"/>
            <a:ext cx="9144000" cy="450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altLang="zh-CN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2</a:t>
            </a:r>
            <a:r>
              <a:rPr lang="zh-CN" altLang="en-US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、转移的电子数</a:t>
            </a:r>
            <a:r>
              <a:rPr lang="en-US" altLang="zh-CN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zh-CN" altLang="en-US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还原剂失电子总数 </a:t>
            </a:r>
            <a:r>
              <a:rPr lang="en-US" altLang="zh-CN" sz="2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氧化剂得电子总数</a:t>
            </a:r>
          </a:p>
        </p:txBody>
      </p:sp>
      <p:sp>
        <p:nvSpPr>
          <p:cNvPr id="23" name="Rectangle 42"/>
          <p:cNvSpPr>
            <a:spLocks noChangeArrowheads="1"/>
          </p:cNvSpPr>
          <p:nvPr/>
        </p:nvSpPr>
        <p:spPr bwMode="auto">
          <a:xfrm>
            <a:off x="1679575" y="366713"/>
            <a:ext cx="734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3Cu + 8HNO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 3Cu(NO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+ 2NO↑ + 4H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O</a:t>
            </a:r>
          </a:p>
        </p:txBody>
      </p:sp>
      <p:grpSp>
        <p:nvGrpSpPr>
          <p:cNvPr id="117770" name="组合 64"/>
          <p:cNvGrpSpPr/>
          <p:nvPr/>
        </p:nvGrpSpPr>
        <p:grpSpPr>
          <a:xfrm>
            <a:off x="1150938" y="-55562"/>
            <a:ext cx="3675062" cy="560387"/>
            <a:chOff x="566394" y="290886"/>
            <a:chExt cx="3674770" cy="709222"/>
          </a:xfrm>
        </p:grpSpPr>
        <p:sp>
          <p:nvSpPr>
            <p:cNvPr id="117771" name="Rectangle 46"/>
            <p:cNvSpPr/>
            <p:nvPr/>
          </p:nvSpPr>
          <p:spPr>
            <a:xfrm>
              <a:off x="566394" y="290886"/>
              <a:ext cx="3674770" cy="58363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    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失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3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2e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</a:t>
              </a:r>
            </a:p>
          </p:txBody>
        </p:sp>
        <p:grpSp>
          <p:nvGrpSpPr>
            <p:cNvPr id="117772" name="Group 92"/>
            <p:cNvGrpSpPr/>
            <p:nvPr/>
          </p:nvGrpSpPr>
          <p:grpSpPr>
            <a:xfrm>
              <a:off x="1469570" y="734356"/>
              <a:ext cx="2745239" cy="265752"/>
              <a:chOff x="2653" y="962"/>
              <a:chExt cx="2256" cy="144"/>
            </a:xfrm>
          </p:grpSpPr>
          <p:sp>
            <p:nvSpPr>
              <p:cNvPr id="117773" name="Line 93"/>
              <p:cNvSpPr/>
              <p:nvPr/>
            </p:nvSpPr>
            <p:spPr>
              <a:xfrm flipH="1" flipV="1">
                <a:off x="2653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74" name="Line 94"/>
              <p:cNvSpPr/>
              <p:nvPr/>
            </p:nvSpPr>
            <p:spPr>
              <a:xfrm>
                <a:off x="2653" y="962"/>
                <a:ext cx="225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75" name="Line 95"/>
              <p:cNvSpPr/>
              <p:nvPr/>
            </p:nvSpPr>
            <p:spPr>
              <a:xfrm flipH="1">
                <a:off x="4909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grpSp>
        <p:nvGrpSpPr>
          <p:cNvPr id="117776" name="组合 65"/>
          <p:cNvGrpSpPr/>
          <p:nvPr/>
        </p:nvGrpSpPr>
        <p:grpSpPr>
          <a:xfrm>
            <a:off x="3213100" y="722313"/>
            <a:ext cx="3643313" cy="611187"/>
            <a:chOff x="2571736" y="1571612"/>
            <a:chExt cx="3643338" cy="901127"/>
          </a:xfrm>
        </p:grpSpPr>
        <p:sp>
          <p:nvSpPr>
            <p:cNvPr id="117777" name="Rectangle 47"/>
            <p:cNvSpPr/>
            <p:nvPr/>
          </p:nvSpPr>
          <p:spPr>
            <a:xfrm>
              <a:off x="2571736" y="1794091"/>
              <a:ext cx="3303929" cy="6786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</a:t>
              </a:r>
              <a:r>
                <a:rPr lang="zh-CN" altLang="en-US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2 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×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3e</a:t>
              </a:r>
              <a:r>
                <a:rPr lang="en-US" altLang="zh-CN" sz="2400" b="1" baseline="30000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</a:t>
              </a:r>
            </a:p>
          </p:txBody>
        </p:sp>
        <p:grpSp>
          <p:nvGrpSpPr>
            <p:cNvPr id="117778" name="Group 96"/>
            <p:cNvGrpSpPr/>
            <p:nvPr/>
          </p:nvGrpSpPr>
          <p:grpSpPr>
            <a:xfrm>
              <a:off x="2786050" y="1571612"/>
              <a:ext cx="3429024" cy="194313"/>
              <a:chOff x="3421" y="1538"/>
              <a:chExt cx="1776" cy="144"/>
            </a:xfrm>
          </p:grpSpPr>
          <p:sp>
            <p:nvSpPr>
              <p:cNvPr id="117779" name="Line 97"/>
              <p:cNvSpPr/>
              <p:nvPr/>
            </p:nvSpPr>
            <p:spPr>
              <a:xfrm flipH="1" flipV="1">
                <a:off x="3421" y="1538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80" name="Line 98"/>
              <p:cNvSpPr/>
              <p:nvPr/>
            </p:nvSpPr>
            <p:spPr>
              <a:xfrm>
                <a:off x="3421" y="1682"/>
                <a:ext cx="177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81" name="Line 99"/>
              <p:cNvSpPr/>
              <p:nvPr/>
            </p:nvSpPr>
            <p:spPr>
              <a:xfrm flipH="1" flipV="1">
                <a:off x="5197" y="1538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2" name="Rectangle 42"/>
          <p:cNvSpPr>
            <a:spLocks noChangeArrowheads="1"/>
          </p:cNvSpPr>
          <p:nvPr/>
        </p:nvSpPr>
        <p:spPr bwMode="auto">
          <a:xfrm>
            <a:off x="1803400" y="3182620"/>
            <a:ext cx="7340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3Cu + 8HNO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= 3Cu(NO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+ 2NO↑ + 4H</a:t>
            </a:r>
            <a:r>
              <a:rPr kumimoji="0" lang="en-US" altLang="zh-CN" sz="2800" b="1" i="0" u="none" strike="noStrike" kern="1200" cap="none" spc="0" normalizeH="0" baseline="-2500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O</a:t>
            </a:r>
          </a:p>
        </p:txBody>
      </p:sp>
      <p:grpSp>
        <p:nvGrpSpPr>
          <p:cNvPr id="117783" name="组合 64"/>
          <p:cNvGrpSpPr/>
          <p:nvPr/>
        </p:nvGrpSpPr>
        <p:grpSpPr>
          <a:xfrm>
            <a:off x="1689100" y="2801620"/>
            <a:ext cx="1868488" cy="555625"/>
            <a:chOff x="539722" y="273980"/>
            <a:chExt cx="3675087" cy="726128"/>
          </a:xfrm>
        </p:grpSpPr>
        <p:sp>
          <p:nvSpPr>
            <p:cNvPr id="117784" name="Rectangle 46"/>
            <p:cNvSpPr/>
            <p:nvPr/>
          </p:nvSpPr>
          <p:spPr>
            <a:xfrm>
              <a:off x="539722" y="273980"/>
              <a:ext cx="3674770" cy="60164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eaLnBrk="0" hangingPunct="0"/>
              <a:r>
                <a:rPr lang="en-US" altLang="zh-CN" sz="2400" b="1">
                  <a:solidFill>
                    <a:srgbClr val="FF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                       </a:t>
              </a:r>
            </a:p>
          </p:txBody>
        </p:sp>
        <p:grpSp>
          <p:nvGrpSpPr>
            <p:cNvPr id="117785" name="Group 92"/>
            <p:cNvGrpSpPr/>
            <p:nvPr/>
          </p:nvGrpSpPr>
          <p:grpSpPr>
            <a:xfrm>
              <a:off x="1469570" y="734356"/>
              <a:ext cx="2745239" cy="265752"/>
              <a:chOff x="2653" y="962"/>
              <a:chExt cx="2256" cy="144"/>
            </a:xfrm>
          </p:grpSpPr>
          <p:sp>
            <p:nvSpPr>
              <p:cNvPr id="117786" name="Line 93"/>
              <p:cNvSpPr/>
              <p:nvPr/>
            </p:nvSpPr>
            <p:spPr>
              <a:xfrm flipH="1" flipV="1">
                <a:off x="2653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87" name="Line 94"/>
              <p:cNvSpPr/>
              <p:nvPr/>
            </p:nvSpPr>
            <p:spPr>
              <a:xfrm>
                <a:off x="2653" y="962"/>
                <a:ext cx="2256" cy="0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17788" name="Line 95"/>
              <p:cNvSpPr/>
              <p:nvPr/>
            </p:nvSpPr>
            <p:spPr>
              <a:xfrm flipH="1">
                <a:off x="4909" y="962"/>
                <a:ext cx="0" cy="144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</p:grpSp>
      </p:grpSp>
      <p:sp>
        <p:nvSpPr>
          <p:cNvPr id="117789" name="文本框 8"/>
          <p:cNvSpPr txBox="1"/>
          <p:nvPr/>
        </p:nvSpPr>
        <p:spPr>
          <a:xfrm>
            <a:off x="2189163" y="2679700"/>
            <a:ext cx="58737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6e</a:t>
            </a:r>
            <a:r>
              <a:rPr lang="en-US" altLang="zh-CN" sz="2400" b="1" baseline="3000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-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94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94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/>
      <p:bldP spid="94212" grpId="0"/>
      <p:bldP spid="94214" grpId="0"/>
      <p:bldP spid="94215" grpId="0"/>
      <p:bldP spid="94216" grpId="0"/>
      <p:bldP spid="942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7217" name="矩形 137217"/>
          <p:cNvSpPr/>
          <p:nvPr/>
        </p:nvSpPr>
        <p:spPr>
          <a:xfrm>
            <a:off x="0" y="726123"/>
            <a:ext cx="9144000" cy="540639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把氯气通入浓氨水中，发生下述反应：</a:t>
            </a:r>
          </a:p>
          <a:p>
            <a:pPr eaLnBrk="0" hangingPunct="0">
              <a:lnSpc>
                <a:spcPct val="120000"/>
              </a:lnSpc>
            </a:pP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3Cl</a:t>
            </a:r>
            <a:r>
              <a:rPr lang="en-US" altLang="zh-CN" sz="3200" b="1" baseline="-2500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+8NH</a:t>
            </a:r>
            <a:r>
              <a:rPr lang="en-US" altLang="zh-CN" sz="3200" b="1" baseline="-2500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6NH</a:t>
            </a:r>
            <a:r>
              <a:rPr lang="en-US" altLang="zh-CN" sz="3200" b="1" baseline="-2500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Cl+N</a:t>
            </a:r>
            <a:r>
              <a:rPr lang="en-US" altLang="zh-CN" sz="3200" b="1" baseline="-2500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eaLnBrk="0" hangingPunct="0">
              <a:lnSpc>
                <a:spcPct val="120000"/>
              </a:lnSpc>
            </a:pP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）用双线桥法表示该反应中电子转移的情况。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）氧化剂是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，还原产物是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，氧化剂与还原剂的分子数之比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）若有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28gN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生成，则被氧化的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NH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的质量是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____g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37219" name="文本框 137218"/>
          <p:cNvSpPr txBox="1"/>
          <p:nvPr/>
        </p:nvSpPr>
        <p:spPr>
          <a:xfrm>
            <a:off x="4572000" y="4254818"/>
            <a:ext cx="13684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3:2</a:t>
            </a:r>
          </a:p>
        </p:txBody>
      </p:sp>
      <p:sp>
        <p:nvSpPr>
          <p:cNvPr id="137220" name="文本框 137219"/>
          <p:cNvSpPr txBox="1"/>
          <p:nvPr/>
        </p:nvSpPr>
        <p:spPr>
          <a:xfrm>
            <a:off x="0" y="5402580"/>
            <a:ext cx="990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34</a:t>
            </a:r>
          </a:p>
        </p:txBody>
      </p:sp>
      <p:sp>
        <p:nvSpPr>
          <p:cNvPr id="137223" name="文本框 137222"/>
          <p:cNvSpPr txBox="1"/>
          <p:nvPr/>
        </p:nvSpPr>
        <p:spPr>
          <a:xfrm>
            <a:off x="2722563" y="3726180"/>
            <a:ext cx="11430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137224" name="文本框 137223"/>
          <p:cNvSpPr txBox="1"/>
          <p:nvPr/>
        </p:nvSpPr>
        <p:spPr>
          <a:xfrm>
            <a:off x="6172200" y="3726180"/>
            <a:ext cx="1295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</a:p>
        </p:txBody>
      </p:sp>
      <p:grpSp>
        <p:nvGrpSpPr>
          <p:cNvPr id="137225" name="组合 137224"/>
          <p:cNvGrpSpPr/>
          <p:nvPr/>
        </p:nvGrpSpPr>
        <p:grpSpPr>
          <a:xfrm>
            <a:off x="1905000" y="2430780"/>
            <a:ext cx="2819400" cy="228600"/>
            <a:chOff x="3168" y="3744"/>
            <a:chExt cx="1680" cy="288"/>
          </a:xfrm>
        </p:grpSpPr>
        <p:sp>
          <p:nvSpPr>
            <p:cNvPr id="2" name="直接连接符 137225"/>
            <p:cNvSpPr/>
            <p:nvPr/>
          </p:nvSpPr>
          <p:spPr>
            <a:xfrm flipH="1">
              <a:off x="3168" y="3772"/>
              <a:ext cx="0" cy="2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" name="直接连接符 137226"/>
            <p:cNvSpPr/>
            <p:nvPr/>
          </p:nvSpPr>
          <p:spPr>
            <a:xfrm>
              <a:off x="3168" y="4022"/>
              <a:ext cx="1680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" name="直接连接符 137227"/>
            <p:cNvSpPr/>
            <p:nvPr/>
          </p:nvSpPr>
          <p:spPr>
            <a:xfrm flipH="1" flipV="1">
              <a:off x="4848" y="3744"/>
              <a:ext cx="0" cy="28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137229" name="文本框 137228"/>
          <p:cNvSpPr txBox="1"/>
          <p:nvPr/>
        </p:nvSpPr>
        <p:spPr>
          <a:xfrm>
            <a:off x="1447800" y="1516380"/>
            <a:ext cx="2362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得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6×e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</a:p>
        </p:txBody>
      </p:sp>
      <p:sp>
        <p:nvSpPr>
          <p:cNvPr id="137230" name="文本框 137229"/>
          <p:cNvSpPr txBox="1"/>
          <p:nvPr/>
        </p:nvSpPr>
        <p:spPr>
          <a:xfrm>
            <a:off x="2057400" y="258318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失</a:t>
            </a:r>
            <a:r>
              <a:rPr lang="en-US" altLang="zh-CN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2×3e</a:t>
            </a:r>
            <a:r>
              <a:rPr lang="en-US" altLang="zh-CN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37231" name="组合 137230"/>
          <p:cNvGrpSpPr/>
          <p:nvPr/>
        </p:nvGrpSpPr>
        <p:grpSpPr>
          <a:xfrm>
            <a:off x="990600" y="1973580"/>
            <a:ext cx="3124200" cy="228600"/>
            <a:chOff x="2369" y="2478"/>
            <a:chExt cx="1872" cy="240"/>
          </a:xfrm>
        </p:grpSpPr>
        <p:sp>
          <p:nvSpPr>
            <p:cNvPr id="5" name="直接连接符 137231"/>
            <p:cNvSpPr/>
            <p:nvPr/>
          </p:nvSpPr>
          <p:spPr>
            <a:xfrm flipH="1">
              <a:off x="2369" y="2478"/>
              <a:ext cx="0" cy="2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6" name="直接连接符 137232"/>
            <p:cNvSpPr/>
            <p:nvPr/>
          </p:nvSpPr>
          <p:spPr>
            <a:xfrm>
              <a:off x="2369" y="2478"/>
              <a:ext cx="1872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7" name="直接连接符 137233"/>
            <p:cNvSpPr/>
            <p:nvPr/>
          </p:nvSpPr>
          <p:spPr>
            <a:xfrm flipH="1">
              <a:off x="4241" y="2478"/>
              <a:ext cx="0" cy="24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pic>
        <p:nvPicPr>
          <p:cNvPr id="123908" name="Picture 30" descr="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660"/>
            <a:ext cx="1828800" cy="5251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7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7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37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37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"/>
                                        <p:tgtEl>
                                          <p:spTgt spid="13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"/>
                                        <p:tgtEl>
                                          <p:spTgt spid="137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/>
      <p:bldP spid="137220" grpId="0"/>
      <p:bldP spid="137223" grpId="0"/>
      <p:bldP spid="137224" grpId="0"/>
      <p:bldP spid="137229" grpId="0"/>
      <p:bldP spid="1372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18785" name="Object 4"/>
          <p:cNvGraphicFramePr>
            <a:graphicFrameLocks noChangeAspect="1"/>
          </p:cNvGraphicFramePr>
          <p:nvPr/>
        </p:nvGraphicFramePr>
        <p:xfrm>
          <a:off x="500063" y="1982788"/>
          <a:ext cx="8032750" cy="1590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3524885" imgH="699770" progId="Word.Document.8">
                  <p:embed/>
                </p:oleObj>
              </mc:Choice>
              <mc:Fallback>
                <p:oleObj r:id="rId2" imgW="3524885" imgH="69977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0063" y="1982788"/>
                        <a:ext cx="8032750" cy="1590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8786" name="Object 8"/>
          <p:cNvGraphicFramePr>
            <a:graphicFrameLocks noChangeAspect="1"/>
          </p:cNvGraphicFramePr>
          <p:nvPr/>
        </p:nvGraphicFramePr>
        <p:xfrm>
          <a:off x="0" y="1576388"/>
          <a:ext cx="6965950" cy="38020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3312160" imgH="1512570" progId="Word.Document.8">
                  <p:embed/>
                </p:oleObj>
              </mc:Choice>
              <mc:Fallback>
                <p:oleObj r:id="rId5" imgW="3312160" imgH="151257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rcRect r="18661"/>
                      <a:stretch>
                        <a:fillRect/>
                      </a:stretch>
                    </p:blipFill>
                    <p:spPr>
                      <a:xfrm>
                        <a:off x="0" y="1576388"/>
                        <a:ext cx="6965950" cy="3802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9" name="矩形 6"/>
          <p:cNvSpPr/>
          <p:nvPr/>
        </p:nvSpPr>
        <p:spPr>
          <a:xfrm>
            <a:off x="5813425" y="3722688"/>
            <a:ext cx="11525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zh-CN" altLang="en-US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8788" name="内容占位符 2"/>
          <p:cNvSpPr txBox="1"/>
          <p:nvPr/>
        </p:nvSpPr>
        <p:spPr>
          <a:xfrm>
            <a:off x="0" y="0"/>
            <a:ext cx="91440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pPr hangingPunct="0"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二、氧化还原反应的规律</a:t>
            </a:r>
          </a:p>
          <a:p>
            <a:pPr hangingPunct="0"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、强弱规律（物质的氧化性、还原性强弱比较）</a:t>
            </a:r>
            <a:endParaRPr lang="zh-CN" altLang="en-US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8789" name="内容占位符 1"/>
          <p:cNvSpPr/>
          <p:nvPr/>
        </p:nvSpPr>
        <p:spPr>
          <a:xfrm>
            <a:off x="-107950" y="1020763"/>
            <a:ext cx="8640763" cy="5588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28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）根据氧化还原反应方程式来判断</a:t>
            </a:r>
            <a:endParaRPr lang="zh-CN" altLang="en-US" sz="2800" b="1">
              <a:latin typeface="宋体" panose="02010600030101010101" pitchFamily="2" charset="-122"/>
              <a:ea typeface="Courier New" panose="02070309020205020404" pitchFamily="49" charset="0"/>
            </a:endParaRPr>
          </a:p>
        </p:txBody>
      </p:sp>
      <p:sp>
        <p:nvSpPr>
          <p:cNvPr id="28683" name="Text Box 11"/>
          <p:cNvSpPr txBox="1"/>
          <p:nvPr/>
        </p:nvSpPr>
        <p:spPr>
          <a:xfrm>
            <a:off x="1619250" y="6272213"/>
            <a:ext cx="4791075" cy="52228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口诀：产物之“性”小于剂。</a:t>
            </a:r>
          </a:p>
        </p:txBody>
      </p:sp>
      <p:pic>
        <p:nvPicPr>
          <p:cNvPr id="8" name="Picture 4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721" b="53966"/>
          <a:stretch>
            <a:fillRect/>
          </a:stretch>
        </p:blipFill>
        <p:spPr>
          <a:xfrm>
            <a:off x="238125" y="5378450"/>
            <a:ext cx="7991475" cy="4222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352425" y="5811838"/>
            <a:ext cx="36004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氧化性                还原性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29150" y="5800725"/>
            <a:ext cx="36004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还原性             氧化性</a:t>
            </a:r>
          </a:p>
        </p:txBody>
      </p:sp>
      <p:sp>
        <p:nvSpPr>
          <p:cNvPr id="124934" name="Rectangle 30"/>
          <p:cNvSpPr/>
          <p:nvPr/>
        </p:nvSpPr>
        <p:spPr>
          <a:xfrm>
            <a:off x="352425" y="1982788"/>
            <a:ext cx="5832475" cy="2762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-2     0         0                  -2</a:t>
            </a:r>
            <a:endParaRPr lang="en-US" altLang="zh-CN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4935" name="Rectangle 30"/>
          <p:cNvSpPr/>
          <p:nvPr/>
        </p:nvSpPr>
        <p:spPr>
          <a:xfrm>
            <a:off x="352425" y="2524125"/>
            <a:ext cx="6983413" cy="27781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-1       0                                0                                          -2</a:t>
            </a:r>
            <a:endParaRPr lang="en-US" altLang="zh-CN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4936" name="Rectangle 30"/>
          <p:cNvSpPr/>
          <p:nvPr/>
        </p:nvSpPr>
        <p:spPr>
          <a:xfrm>
            <a:off x="352425" y="3079750"/>
            <a:ext cx="5832475" cy="2762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eaLnBrk="0" hangingPunct="0"/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-2      0             -1      0</a:t>
            </a:r>
            <a:endParaRPr lang="en-US" altLang="zh-CN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28683" grpId="0"/>
      <p:bldP spid="9" grpId="0"/>
      <p:bldP spid="10" grpId="0"/>
      <p:bldP spid="124934" grpId="0"/>
      <p:bldP spid="124935" grpId="0"/>
      <p:bldP spid="1249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9809" name="Rectangle 2"/>
          <p:cNvSpPr/>
          <p:nvPr/>
        </p:nvSpPr>
        <p:spPr>
          <a:xfrm>
            <a:off x="14288" y="0"/>
            <a:ext cx="9144000" cy="3860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5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【变式】已知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均有还原性，它们在酸性溶液中还原性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强弱顺序为 </a:t>
            </a:r>
          </a:p>
          <a:p>
            <a:pPr eaLnBrk="0" hangingPunct="0">
              <a:lnSpc>
                <a:spcPct val="125000"/>
              </a:lnSpc>
            </a:pPr>
            <a:r>
              <a:rPr lang="en-US" altLang="zh-CN" sz="2800" b="1" err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 Fe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 H</a:t>
            </a:r>
            <a:r>
              <a:rPr lang="en-US" altLang="zh-CN" sz="2800" b="1" baseline="-30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30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 I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&lt;SO</a:t>
            </a:r>
            <a:r>
              <a:rPr lang="en-US" altLang="zh-CN" sz="2800" b="1" baseline="-30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。下列反应不能发生的是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eaLnBrk="0" hangingPunct="0">
              <a:lnSpc>
                <a:spcPct val="125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 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O=2Fe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+4H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</a:p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B. I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+ 2H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O=H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+ 2HI</a:t>
            </a:r>
          </a:p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C. 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=SO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↑+O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↑+2H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D. 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+ 2I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I</a:t>
            </a:r>
            <a:r>
              <a:rPr lang="en-US" altLang="zh-CN" sz="2800" b="1" baseline="-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800" b="1" baseline="-300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342313" y="11430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476" name="Rectangle 5"/>
          <p:cNvSpPr/>
          <p:nvPr/>
        </p:nvSpPr>
        <p:spPr>
          <a:xfrm>
            <a:off x="14288" y="4214495"/>
            <a:ext cx="63007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3200" b="1" i="0" u="none" strike="noStrike" kern="1200" cap="none" spc="0" normalizeH="0" baseline="0" noProof="1">
                <a:solidFill>
                  <a:srgbClr val="00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考点：判断反应进行的方向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0833" name="Text Box 2"/>
          <p:cNvSpPr txBox="1"/>
          <p:nvPr/>
        </p:nvSpPr>
        <p:spPr>
          <a:xfrm>
            <a:off x="0" y="4076700"/>
            <a:ext cx="9056688" cy="15113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65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比较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KMnO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MnO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的氧化性强弱</a:t>
            </a:r>
          </a:p>
          <a:p>
            <a:pPr>
              <a:lnSpc>
                <a:spcPct val="165000"/>
              </a:lnSpc>
            </a:pPr>
            <a:r>
              <a:rPr lang="zh-CN" altLang="en-US" sz="2800" b="1" u="sng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 b="1" u="sng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20834" name="Picture 3"/>
          <p:cNvPicPr>
            <a:picLocks noChangeAspect="1"/>
          </p:cNvPicPr>
          <p:nvPr/>
        </p:nvPicPr>
        <p:blipFill>
          <a:blip r:embed="rId2">
            <a:lum bright="-78000" contrast="100000"/>
          </a:blip>
          <a:srcRect l="5121" r="2744" b="31915"/>
          <a:stretch>
            <a:fillRect/>
          </a:stretch>
        </p:blipFill>
        <p:spPr>
          <a:xfrm>
            <a:off x="0" y="1628775"/>
            <a:ext cx="9144000" cy="2376488"/>
          </a:xfrm>
          <a:prstGeom prst="rect">
            <a:avLst/>
          </a:prstGeom>
          <a:noFill/>
          <a:ln w="2857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0835" name="Text Box 4"/>
          <p:cNvSpPr txBox="1"/>
          <p:nvPr/>
        </p:nvSpPr>
        <p:spPr>
          <a:xfrm>
            <a:off x="0" y="0"/>
            <a:ext cx="78517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根据反应条件判断</a:t>
            </a:r>
          </a:p>
        </p:txBody>
      </p:sp>
      <p:sp>
        <p:nvSpPr>
          <p:cNvPr id="120836" name="Text Box 5"/>
          <p:cNvSpPr txBox="1"/>
          <p:nvPr/>
        </p:nvSpPr>
        <p:spPr>
          <a:xfrm>
            <a:off x="0" y="893763"/>
            <a:ext cx="4462463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、有如下反应</a:t>
            </a:r>
          </a:p>
        </p:txBody>
      </p:sp>
      <p:sp>
        <p:nvSpPr>
          <p:cNvPr id="131081" name="Text Box 9"/>
          <p:cNvSpPr txBox="1"/>
          <p:nvPr/>
        </p:nvSpPr>
        <p:spPr>
          <a:xfrm>
            <a:off x="112713" y="4832350"/>
            <a:ext cx="56165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KMnO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&gt;MnO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&gt;O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&gt;Cl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1857" name="Text Box 2"/>
          <p:cNvSpPr txBox="1"/>
          <p:nvPr/>
        </p:nvSpPr>
        <p:spPr>
          <a:xfrm>
            <a:off x="0" y="0"/>
            <a:ext cx="6764338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altLang="en-US" sz="2800" b="1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根据产物中元素的价态判断</a:t>
            </a:r>
          </a:p>
        </p:txBody>
      </p:sp>
      <p:sp>
        <p:nvSpPr>
          <p:cNvPr id="121858" name="Text Box 3"/>
          <p:cNvSpPr txBox="1"/>
          <p:nvPr/>
        </p:nvSpPr>
        <p:spPr>
          <a:xfrm>
            <a:off x="0" y="584200"/>
            <a:ext cx="9144000" cy="3105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、有如下反应：</a:t>
            </a:r>
          </a:p>
          <a:p>
            <a:pPr>
              <a:lnSpc>
                <a:spcPct val="14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2Fe + 3Cl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=2FeCl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Fe + S =FeS</a:t>
            </a:r>
            <a:endParaRPr lang="en-US" altLang="zh-CN" sz="2800" b="1" baseline="-250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Cu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过量）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==2Fe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Cu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</a:p>
          <a:p>
            <a:pPr>
              <a:lnSpc>
                <a:spcPct val="140000"/>
              </a:lnSpc>
            </a:pP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3Zn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过量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==2Fe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+ 3Zn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</a:p>
          <a:p>
            <a:pPr>
              <a:lnSpc>
                <a:spcPct val="14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比较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的氧化性以及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Zn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Cu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的还原性</a:t>
            </a:r>
          </a:p>
        </p:txBody>
      </p:sp>
      <p:sp>
        <p:nvSpPr>
          <p:cNvPr id="121859" name="Rectangle 4"/>
          <p:cNvSpPr/>
          <p:nvPr/>
        </p:nvSpPr>
        <p:spPr>
          <a:xfrm>
            <a:off x="2484438" y="1195388"/>
            <a:ext cx="593725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16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点燃</a:t>
            </a:r>
          </a:p>
        </p:txBody>
      </p:sp>
      <p:sp>
        <p:nvSpPr>
          <p:cNvPr id="121860" name="Rectangle 5"/>
          <p:cNvSpPr/>
          <p:nvPr/>
        </p:nvSpPr>
        <p:spPr>
          <a:xfrm>
            <a:off x="5148263" y="1196975"/>
            <a:ext cx="417512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</a:p>
        </p:txBody>
      </p:sp>
      <p:grpSp>
        <p:nvGrpSpPr>
          <p:cNvPr id="2" name="Group 13"/>
          <p:cNvGrpSpPr/>
          <p:nvPr/>
        </p:nvGrpSpPr>
        <p:grpSpPr>
          <a:xfrm>
            <a:off x="177800" y="4730750"/>
            <a:ext cx="8788400" cy="1955800"/>
            <a:chOff x="0" y="2750"/>
            <a:chExt cx="5760" cy="1331"/>
          </a:xfrm>
        </p:grpSpPr>
        <p:grpSp>
          <p:nvGrpSpPr>
            <p:cNvPr id="121862" name="Group 6"/>
            <p:cNvGrpSpPr/>
            <p:nvPr/>
          </p:nvGrpSpPr>
          <p:grpSpPr>
            <a:xfrm>
              <a:off x="0" y="2750"/>
              <a:ext cx="5760" cy="1331"/>
              <a:chOff x="0" y="2569"/>
              <a:chExt cx="5760" cy="1331"/>
            </a:xfrm>
          </p:grpSpPr>
          <p:grpSp>
            <p:nvGrpSpPr>
              <p:cNvPr id="121863" name="Group 7"/>
              <p:cNvGrpSpPr/>
              <p:nvPr/>
            </p:nvGrpSpPr>
            <p:grpSpPr>
              <a:xfrm>
                <a:off x="0" y="2569"/>
                <a:ext cx="5760" cy="1315"/>
                <a:chOff x="612" y="255"/>
                <a:chExt cx="4788" cy="952"/>
              </a:xfrm>
            </p:grpSpPr>
            <p:pic>
              <p:nvPicPr>
                <p:cNvPr id="121864" name="Picture 2"/>
                <p:cNvPicPr>
                  <a:picLocks noChangeAspect="1"/>
                </p:cNvPicPr>
                <p:nvPr/>
              </p:nvPicPr>
              <p:blipFill>
                <a:blip r:embed="rId2">
                  <a:lum bright="-35999" contrast="54000"/>
                </a:blip>
                <a:srcRect t="8482" b="72870"/>
                <a:stretch>
                  <a:fillRect/>
                </a:stretch>
              </p:blipFill>
              <p:spPr>
                <a:xfrm>
                  <a:off x="612" y="255"/>
                  <a:ext cx="4788" cy="499"/>
                </a:xfrm>
                <a:prstGeom prst="rect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pic>
            <p:pic>
              <p:nvPicPr>
                <p:cNvPr id="121865" name="Picture 2"/>
                <p:cNvPicPr>
                  <a:picLocks noChangeAspect="1"/>
                </p:cNvPicPr>
                <p:nvPr/>
              </p:nvPicPr>
              <p:blipFill>
                <a:blip r:embed="rId2">
                  <a:lum bright="-35999" contrast="54000"/>
                </a:blip>
                <a:srcRect t="54260" b="28812"/>
                <a:stretch>
                  <a:fillRect/>
                </a:stretch>
              </p:blipFill>
              <p:spPr>
                <a:xfrm>
                  <a:off x="612" y="754"/>
                  <a:ext cx="4788" cy="453"/>
                </a:xfrm>
                <a:prstGeom prst="rect">
                  <a:avLst/>
                </a:prstGeom>
                <a:noFill/>
                <a:ln w="952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pic>
          </p:grpSp>
          <p:sp>
            <p:nvSpPr>
              <p:cNvPr id="121866" name="Rectangle 10"/>
              <p:cNvSpPr/>
              <p:nvPr/>
            </p:nvSpPr>
            <p:spPr>
              <a:xfrm>
                <a:off x="24" y="2584"/>
                <a:ext cx="5715" cy="1316"/>
              </a:xfrm>
              <a:prstGeom prst="rect">
                <a:avLst/>
              </a:prstGeom>
              <a:noFill/>
              <a:ln w="57150" cap="flat" cmpd="thinThick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21867" name="Rectangle 11"/>
            <p:cNvSpPr/>
            <p:nvPr/>
          </p:nvSpPr>
          <p:spPr>
            <a:xfrm>
              <a:off x="1791" y="3113"/>
              <a:ext cx="545" cy="272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1868" name="Rectangle 12"/>
            <p:cNvSpPr/>
            <p:nvPr/>
          </p:nvSpPr>
          <p:spPr>
            <a:xfrm>
              <a:off x="1744" y="3748"/>
              <a:ext cx="560" cy="294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2111" name="矩形 3"/>
          <p:cNvSpPr/>
          <p:nvPr/>
        </p:nvSpPr>
        <p:spPr>
          <a:xfrm>
            <a:off x="1042988" y="3789363"/>
            <a:ext cx="7129462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氧化性：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      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还原性：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Zn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＞</a:t>
            </a:r>
            <a:r>
              <a:rPr lang="en-US" altLang="zh-CN" sz="28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881" name="Text Box 3"/>
          <p:cNvSpPr txBox="1"/>
          <p:nvPr/>
        </p:nvSpPr>
        <p:spPr>
          <a:xfrm>
            <a:off x="-39687" y="735965"/>
            <a:ext cx="9144000" cy="82359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金属活动性顺序（常见元素）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K   Ca   Na   Mg   Al   Zn   Fe  …  Cu   Hg   Ag  </a:t>
            </a:r>
          </a:p>
        </p:txBody>
      </p:sp>
      <p:sp>
        <p:nvSpPr>
          <p:cNvPr id="122882" name="Line 4"/>
          <p:cNvSpPr/>
          <p:nvPr/>
        </p:nvSpPr>
        <p:spPr>
          <a:xfrm>
            <a:off x="158433" y="1559243"/>
            <a:ext cx="8272462" cy="142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22883" name="Text Box 5"/>
          <p:cNvSpPr txBox="1"/>
          <p:nvPr/>
        </p:nvSpPr>
        <p:spPr>
          <a:xfrm>
            <a:off x="2285683" y="1573530"/>
            <a:ext cx="4038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还原性逐渐减弱</a:t>
            </a:r>
          </a:p>
        </p:txBody>
      </p:sp>
      <p:sp>
        <p:nvSpPr>
          <p:cNvPr id="122886" name="Text Box 6"/>
          <p:cNvSpPr txBox="1"/>
          <p:nvPr/>
        </p:nvSpPr>
        <p:spPr>
          <a:xfrm>
            <a:off x="-39687" y="2092643"/>
            <a:ext cx="9144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K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Ca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Na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Mg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Al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Zn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…  Cu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Hg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Ag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</a:p>
        </p:txBody>
      </p:sp>
      <p:sp>
        <p:nvSpPr>
          <p:cNvPr id="122887" name="Line 7"/>
          <p:cNvSpPr/>
          <p:nvPr/>
        </p:nvSpPr>
        <p:spPr>
          <a:xfrm flipV="1">
            <a:off x="207963" y="2597468"/>
            <a:ext cx="8331200" cy="142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22888" name="Text Box 8"/>
          <p:cNvSpPr txBox="1"/>
          <p:nvPr/>
        </p:nvSpPr>
        <p:spPr>
          <a:xfrm>
            <a:off x="2354263" y="2599055"/>
            <a:ext cx="4038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氧化性逐渐增强</a:t>
            </a:r>
          </a:p>
        </p:txBody>
      </p:sp>
      <p:sp>
        <p:nvSpPr>
          <p:cNvPr id="2" name="Text Box 9"/>
          <p:cNvSpPr txBox="1"/>
          <p:nvPr/>
        </p:nvSpPr>
        <p:spPr>
          <a:xfrm>
            <a:off x="0" y="3216593"/>
            <a:ext cx="8610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非金属活动性顺序（常见元素）</a:t>
            </a:r>
          </a:p>
        </p:txBody>
      </p:sp>
      <p:sp>
        <p:nvSpPr>
          <p:cNvPr id="3" name="Text Box 10"/>
          <p:cNvSpPr txBox="1"/>
          <p:nvPr/>
        </p:nvSpPr>
        <p:spPr>
          <a:xfrm>
            <a:off x="625158" y="3735388"/>
            <a:ext cx="4343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Br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I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S</a:t>
            </a:r>
          </a:p>
        </p:txBody>
      </p:sp>
      <p:sp>
        <p:nvSpPr>
          <p:cNvPr id="122891" name="Text Box 11"/>
          <p:cNvSpPr txBox="1"/>
          <p:nvPr/>
        </p:nvSpPr>
        <p:spPr>
          <a:xfrm>
            <a:off x="623570" y="4521200"/>
            <a:ext cx="4343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	Cl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Br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I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	S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890" name="Line 12"/>
          <p:cNvSpPr/>
          <p:nvPr/>
        </p:nvSpPr>
        <p:spPr>
          <a:xfrm>
            <a:off x="117158" y="4311650"/>
            <a:ext cx="835501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22893" name="Line 13"/>
          <p:cNvSpPr/>
          <p:nvPr/>
        </p:nvSpPr>
        <p:spPr>
          <a:xfrm>
            <a:off x="193358" y="5102225"/>
            <a:ext cx="8355012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22892" name="Text Box 14"/>
          <p:cNvSpPr txBox="1"/>
          <p:nvPr/>
        </p:nvSpPr>
        <p:spPr>
          <a:xfrm>
            <a:off x="5119370" y="3735388"/>
            <a:ext cx="4038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氧化性逐渐减弱</a:t>
            </a:r>
          </a:p>
        </p:txBody>
      </p:sp>
      <p:sp>
        <p:nvSpPr>
          <p:cNvPr id="122895" name="Text Box 15"/>
          <p:cNvSpPr txBox="1"/>
          <p:nvPr/>
        </p:nvSpPr>
        <p:spPr>
          <a:xfrm>
            <a:off x="5119370" y="4598988"/>
            <a:ext cx="4038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还原性逐渐增强</a:t>
            </a:r>
          </a:p>
        </p:txBody>
      </p:sp>
      <p:sp>
        <p:nvSpPr>
          <p:cNvPr id="122894" name="Text Box 124"/>
          <p:cNvSpPr txBox="1"/>
          <p:nvPr/>
        </p:nvSpPr>
        <p:spPr>
          <a:xfrm>
            <a:off x="-39687" y="29210"/>
            <a:ext cx="91440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根据金属活动性顺序和非金属活动顺序判断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0" y="5351145"/>
            <a:ext cx="9144000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【记忆】</a:t>
            </a:r>
          </a:p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常见的氧化剂的氧化性强弱：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Cl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&gt;Br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Fe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3</a:t>
            </a:r>
            <a:r>
              <a:rPr lang="zh-CN" altLang="en-US" sz="3200" b="1" baseline="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＋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&gt;I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</a:t>
            </a:r>
            <a:r>
              <a:rPr lang="en-US" altLang="zh-CN" sz="3200" b="1" baseline="-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SO</a:t>
            </a:r>
            <a:r>
              <a:rPr lang="en-US" altLang="zh-CN" sz="3200" b="1" baseline="-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4</a:t>
            </a:r>
            <a:endParaRPr lang="en-US" altLang="zh-CN" sz="3200" b="1" baseline="-25000">
              <a:solidFill>
                <a:srgbClr val="FF0000"/>
              </a:solidFill>
              <a:latin typeface="Times New Roman" panose="02020603050405020304" pitchFamily="18" charset="0"/>
              <a:cs typeface="Courier New" panose="02070309020205020404" pitchFamily="49" charset="0"/>
              <a:sym typeface="+mn-ea"/>
            </a:endParaRPr>
          </a:p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常见的还原剂的还原性强弱：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SO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3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2-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&gt;I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Fe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2</a:t>
            </a:r>
            <a:r>
              <a:rPr lang="zh-CN" altLang="en-US" sz="3200" b="1" baseline="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＋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&gt;Br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-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  <a:sym typeface="+mn-ea"/>
              </a:rPr>
              <a:t>&gt;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Cl</a:t>
            </a:r>
            <a:r>
              <a:rPr lang="en-US" sz="3200" b="1" baseline="300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-</a:t>
            </a:r>
            <a:endParaRPr lang="en-US" sz="3200" b="1" baseline="30000">
              <a:solidFill>
                <a:srgbClr val="FF0000"/>
              </a:solidFill>
              <a:latin typeface="Times New Roman" panose="02020603050405020304" pitchFamily="18" charset="0"/>
              <a:ea typeface="Courier New" panose="02070309020205020404" pitchFamily="49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2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6" grpId="0"/>
      <p:bldP spid="122888" grpId="0"/>
      <p:bldP spid="122891" grpId="0"/>
      <p:bldP spid="122895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4929" name="矩形 4"/>
          <p:cNvSpPr/>
          <p:nvPr/>
        </p:nvSpPr>
        <p:spPr>
          <a:xfrm>
            <a:off x="0" y="0"/>
            <a:ext cx="3743325" cy="65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、先后律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4930" name="文本占位符 2"/>
          <p:cNvSpPr txBox="1"/>
          <p:nvPr/>
        </p:nvSpPr>
        <p:spPr>
          <a:xfrm>
            <a:off x="0" y="650875"/>
            <a:ext cx="9144000" cy="18018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indent="431800" eaLnBrk="0" hangingPunct="0">
              <a:lnSpc>
                <a:spcPct val="110000"/>
              </a:lnSpc>
            </a:pPr>
            <a:r>
              <a:rPr lang="zh-CN" altLang="en-US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一种氧化剂与几种还原剂相遇时，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优先与还原性最强的还原剂反应</a:t>
            </a:r>
            <a:r>
              <a:rPr lang="zh-CN" altLang="en-US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；同理，一种还原剂遇到多种氧化剂时，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优先与氧化性最强的氧化剂</a:t>
            </a:r>
            <a:r>
              <a:rPr lang="zh-CN" altLang="en-US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反应。</a:t>
            </a:r>
            <a:endParaRPr lang="zh-CN" altLang="en-US" sz="2800" b="1">
              <a:solidFill>
                <a:srgbClr val="0A0A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4931" name="文本框 108547"/>
          <p:cNvSpPr txBox="1"/>
          <p:nvPr/>
        </p:nvSpPr>
        <p:spPr>
          <a:xfrm>
            <a:off x="0" y="2284413"/>
            <a:ext cx="9144000" cy="21583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例题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</a:p>
          <a:p>
            <a:pPr eaLnBrk="0" hangingPunct="0"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(1)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在含有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Cu(NO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Mg(NO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AgNO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的溶液中加入适量的锌粉，首先置换出来的是                                  （     ）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Mg            B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Cu                 C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Ag            D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</a:p>
        </p:txBody>
      </p:sp>
      <p:sp>
        <p:nvSpPr>
          <p:cNvPr id="108549" name="文本框 108548"/>
          <p:cNvSpPr txBox="1"/>
          <p:nvPr/>
        </p:nvSpPr>
        <p:spPr>
          <a:xfrm>
            <a:off x="8130540" y="3365183"/>
            <a:ext cx="550863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45058" name="Rectangle 14"/>
          <p:cNvSpPr/>
          <p:nvPr/>
        </p:nvSpPr>
        <p:spPr>
          <a:xfrm>
            <a:off x="0" y="4678681"/>
            <a:ext cx="9144000" cy="10388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defTabSz="914400">
              <a:lnSpc>
                <a:spcPct val="110000"/>
              </a:lnSpc>
              <a:tabLst>
                <a:tab pos="2790825"/>
              </a:tabLst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在含有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Fe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Cu</a:t>
            </a:r>
            <a:r>
              <a:rPr lang="en-US" altLang="zh-CN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的溶液中加入铁粉， 铁粉依次与</a:t>
            </a:r>
            <a:r>
              <a:rPr lang="zh-CN" altLang="en-US" sz="2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CN" altLang="en-US" sz="2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CN" altLang="en-US" sz="2800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11225" y="5100638"/>
            <a:ext cx="9223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97710" y="5100638"/>
            <a:ext cx="100330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Cu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65513" y="5100638"/>
            <a:ext cx="703262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28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9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3905" name="Rectangle 2"/>
          <p:cNvSpPr>
            <a:spLocks noGrp="1"/>
          </p:cNvSpPr>
          <p:nvPr>
            <p:ph type="body"/>
          </p:nvPr>
        </p:nvSpPr>
        <p:spPr>
          <a:xfrm>
            <a:off x="22225" y="749300"/>
            <a:ext cx="9144000" cy="1930400"/>
          </a:xfrm>
        </p:spPr>
        <p:txBody>
          <a:bodyPr vert="horz" wrap="square" lIns="90633" tIns="45317" rIns="90633" bIns="45317" anchor="t"/>
          <a:lstStyle/>
          <a:p>
            <a:pPr marL="339725" indent="-339725" defTabSz="906780">
              <a:lnSpc>
                <a:spcPct val="120000"/>
              </a:lnSpc>
              <a:buNone/>
            </a:pPr>
            <a:r>
              <a:rPr lang="en-US" altLang="zh-CN" sz="2800" b="1"/>
              <a:t>1</a:t>
            </a:r>
            <a:r>
              <a:rPr lang="zh-CN" altLang="en-US" sz="2800" b="1"/>
              <a:t>、根据反应式： </a:t>
            </a:r>
            <a:r>
              <a:rPr lang="en-US" altLang="zh-CN" sz="2800" b="1"/>
              <a:t>①2Fe</a:t>
            </a:r>
            <a:r>
              <a:rPr lang="en-US" altLang="zh-CN" sz="2800" b="1" baseline="30000"/>
              <a:t>3+</a:t>
            </a:r>
            <a:r>
              <a:rPr lang="en-US" altLang="zh-CN" sz="2800" b="1"/>
              <a:t>+2I</a:t>
            </a:r>
            <a:r>
              <a:rPr lang="en-US" altLang="zh-CN" sz="2800" b="1" baseline="30000"/>
              <a:t>- </a:t>
            </a:r>
            <a:r>
              <a:rPr lang="en-US" altLang="zh-CN" sz="2800" b="1"/>
              <a:t>═</a:t>
            </a:r>
            <a:r>
              <a:rPr lang="en-US" altLang="zh-CN" sz="2800" b="1" baseline="30000"/>
              <a:t> </a:t>
            </a:r>
            <a:r>
              <a:rPr lang="en-US" altLang="zh-CN" sz="2800" b="1"/>
              <a:t>2Fe</a:t>
            </a:r>
            <a:r>
              <a:rPr lang="en-US" altLang="zh-CN" sz="2800" b="1" baseline="30000"/>
              <a:t>2+</a:t>
            </a:r>
            <a:r>
              <a:rPr lang="en-US" altLang="zh-CN" sz="2800" b="1"/>
              <a:t>+I</a:t>
            </a:r>
            <a:r>
              <a:rPr lang="en-US" altLang="zh-CN" sz="2800" b="1" baseline="-25000"/>
              <a:t>2</a:t>
            </a:r>
            <a:r>
              <a:rPr lang="en-US" altLang="zh-CN" sz="2800" b="1"/>
              <a:t>                          </a:t>
            </a:r>
          </a:p>
          <a:p>
            <a:pPr marL="339725" indent="-339725" defTabSz="906780">
              <a:lnSpc>
                <a:spcPct val="120000"/>
              </a:lnSpc>
              <a:buNone/>
            </a:pPr>
            <a:r>
              <a:rPr lang="en-US" altLang="zh-CN" sz="2800" b="1"/>
              <a:t>                            ②2Fe</a:t>
            </a:r>
            <a:r>
              <a:rPr lang="en-US" altLang="zh-CN" sz="2800" b="1" baseline="30000"/>
              <a:t>2+</a:t>
            </a:r>
            <a:r>
              <a:rPr lang="en-US" altLang="zh-CN" sz="2800" b="1"/>
              <a:t>+Br</a:t>
            </a:r>
            <a:r>
              <a:rPr lang="en-US" altLang="zh-CN" sz="2800" b="1" baseline="-25000"/>
              <a:t>2 </a:t>
            </a:r>
            <a:r>
              <a:rPr lang="en-US" altLang="zh-CN" sz="2800" b="1"/>
              <a:t>═</a:t>
            </a:r>
            <a:r>
              <a:rPr lang="en-US" altLang="zh-CN" sz="2800" b="1" baseline="-25000"/>
              <a:t> </a:t>
            </a:r>
            <a:r>
              <a:rPr lang="en-US" altLang="zh-CN" sz="2800" b="1"/>
              <a:t>2Fe</a:t>
            </a:r>
            <a:r>
              <a:rPr lang="en-US" altLang="zh-CN" sz="2800" b="1" baseline="30000"/>
              <a:t>3+</a:t>
            </a:r>
            <a:r>
              <a:rPr lang="en-US" altLang="zh-CN" sz="2800" b="1"/>
              <a:t>+2Br</a:t>
            </a:r>
            <a:r>
              <a:rPr lang="en-US" altLang="zh-CN" sz="2800" b="1" baseline="30000"/>
              <a:t>-</a:t>
            </a:r>
          </a:p>
          <a:p>
            <a:pPr marL="339725" indent="-339725" defTabSz="906780">
              <a:lnSpc>
                <a:spcPct val="120000"/>
              </a:lnSpc>
              <a:buNone/>
            </a:pPr>
            <a:r>
              <a:rPr lang="zh-CN" altLang="en-US" sz="2800" b="1"/>
              <a:t>可判断离子的还原性从强到弱的顺序是                 </a:t>
            </a:r>
            <a:r>
              <a:rPr lang="en-US" altLang="zh-CN" sz="2800" b="1"/>
              <a:t>(        )</a:t>
            </a:r>
          </a:p>
        </p:txBody>
      </p:sp>
      <p:sp>
        <p:nvSpPr>
          <p:cNvPr id="123906" name="Rectangle 4"/>
          <p:cNvSpPr/>
          <p:nvPr/>
        </p:nvSpPr>
        <p:spPr>
          <a:xfrm>
            <a:off x="228600" y="2707005"/>
            <a:ext cx="8686800" cy="144462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/>
          <a:lstStyle/>
          <a:p>
            <a:pPr marL="339725" indent="-339725" defTabSz="906780" eaLnBrk="0" hangingPunct="0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A.Br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&gt;Fe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&gt;I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	         B. I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&gt;Fe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Br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339725" indent="-339725" defTabSz="906780" eaLnBrk="0" hangingPunct="0">
              <a:lnSpc>
                <a:spcPct val="120000"/>
              </a:lnSpc>
              <a:spcBef>
                <a:spcPct val="20000"/>
              </a:spcBef>
            </a:pP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C.Br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&gt;I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&gt;Fe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	         D. Fe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&gt;I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&gt;Br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</a:p>
        </p:txBody>
      </p:sp>
      <p:sp>
        <p:nvSpPr>
          <p:cNvPr id="200710" name="Text Box 6"/>
          <p:cNvSpPr txBox="1"/>
          <p:nvPr/>
        </p:nvSpPr>
        <p:spPr>
          <a:xfrm>
            <a:off x="8143558" y="1942465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pic>
        <p:nvPicPr>
          <p:cNvPr id="123908" name="Picture 30" descr="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" cy="749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0709" name="Rectangle 5"/>
          <p:cNvSpPr/>
          <p:nvPr/>
        </p:nvSpPr>
        <p:spPr>
          <a:xfrm>
            <a:off x="0" y="4618355"/>
            <a:ext cx="9144000" cy="212788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/>
          <a:lstStyle/>
          <a:p>
            <a:pPr marL="0" indent="0" defTabSz="906780" eaLnBrk="0" hangingPunct="0">
              <a:lnSpc>
                <a:spcPct val="10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【能力提升】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已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知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:Cl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+2Br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=2Cl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+Br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Cl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+2I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2Cl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+I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Br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+2I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=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2Br</a:t>
            </a:r>
            <a:r>
              <a:rPr lang="en-US" altLang="zh-CN" sz="2800" b="1" baseline="30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-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+I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800" b="1" baseline="-2500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339725" indent="-339725" defTabSz="906780" eaLnBrk="0" hangingPunct="0">
              <a:lnSpc>
                <a:spcPct val="100000"/>
              </a:lnSpc>
              <a:spcBef>
                <a:spcPct val="2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少量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+FeI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或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FeBr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溶液的离子反应方程式</a:t>
            </a:r>
          </a:p>
          <a:p>
            <a:pPr marL="339725" indent="-339725" defTabSz="906780" eaLnBrk="0" hangingPunct="0">
              <a:lnSpc>
                <a:spcPct val="100000"/>
              </a:lnSpc>
              <a:spcBef>
                <a:spcPct val="2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过量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+FeI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或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FeBr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溶液的离子反应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sym typeface="+mn-ea"/>
              </a:rPr>
              <a:t>方程式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0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0" grpId="0"/>
      <p:bldP spid="2007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7885113" y="259175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0"/>
            <a:ext cx="9144000" cy="3709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2、现有下列三个氧化还原反应：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①2FeCl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＋2KI=2FeCl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＋2KCl＋I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②2FeCl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＋Cl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=2FeCl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③2KMnO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+16HCl(浓)=2KCl+2MnCl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+5Cl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↑+8H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若某溶液中含有Fe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、Cl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和I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，要除去I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而不氧化Fe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2＋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和Cl</a:t>
            </a:r>
            <a:r>
              <a:rPr lang="zh-CN" altLang="en-US" sz="28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，可以加入的试剂是                                     (　　)</a:t>
            </a:r>
          </a:p>
          <a:p>
            <a:pPr algn="l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A.Cl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B.KMnO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C.FeCl</a:t>
            </a:r>
            <a:r>
              <a:rPr lang="zh-CN" altLang="en-US" sz="28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D.HCl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6977" name="Rectangle 2"/>
          <p:cNvSpPr/>
          <p:nvPr/>
        </p:nvSpPr>
        <p:spPr>
          <a:xfrm>
            <a:off x="0" y="30163"/>
            <a:ext cx="2147888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．难易律： </a:t>
            </a:r>
          </a:p>
        </p:txBody>
      </p:sp>
      <p:sp>
        <p:nvSpPr>
          <p:cNvPr id="126978" name="Rectangle 3"/>
          <p:cNvSpPr/>
          <p:nvPr/>
        </p:nvSpPr>
        <p:spPr>
          <a:xfrm>
            <a:off x="0" y="679768"/>
            <a:ext cx="9144000" cy="121094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越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易失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电子的物质，失后就越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难得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电子；越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易得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电子的物质，得后就越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难失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电子。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25953" name="矩形 107521"/>
          <p:cNvSpPr/>
          <p:nvPr/>
        </p:nvSpPr>
        <p:spPr>
          <a:xfrm>
            <a:off x="0" y="2474278"/>
            <a:ext cx="9144000" cy="267525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例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5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、以下有关氧化还原反应的说法正确的是       （     ）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A.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在氧化还原反应中，失去电子的元素化合价降低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B.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金属原子失电子越多，其还原性就越强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C.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金属单质在氧化还原反应中只能作还原剂   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D.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氧化剂失去电子总数和还原剂得到电子总数相等</a:t>
            </a:r>
          </a:p>
        </p:txBody>
      </p:sp>
      <p:sp>
        <p:nvSpPr>
          <p:cNvPr id="3" name="矩形 2"/>
          <p:cNvSpPr/>
          <p:nvPr/>
        </p:nvSpPr>
        <p:spPr>
          <a:xfrm>
            <a:off x="8114983" y="2474595"/>
            <a:ext cx="439420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107524" name="矩形 107523"/>
          <p:cNvSpPr/>
          <p:nvPr/>
        </p:nvSpPr>
        <p:spPr>
          <a:xfrm>
            <a:off x="0" y="5603558"/>
            <a:ext cx="9144000" cy="1124585"/>
          </a:xfrm>
          <a:prstGeom prst="rect">
            <a:avLst/>
          </a:prstGeom>
          <a:noFill/>
          <a:ln w="9525">
            <a:noFill/>
          </a:ln>
          <a:effectLst>
            <a:prstShdw prst="shdw11" dir="16200000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solidFill>
                  <a:srgbClr val="0000CC"/>
                </a:solidFill>
                <a:latin typeface="Garamond" panose="02020404030301010803" pitchFamily="18" charset="0"/>
                <a:ea typeface="宋体" panose="02010600030101010101" pitchFamily="2" charset="-122"/>
              </a:rPr>
              <a:t>【点拨】</a:t>
            </a:r>
            <a:r>
              <a:rPr lang="zh-CN" altLang="en-US" sz="2800" b="1">
                <a:solidFill>
                  <a:srgbClr val="008000"/>
                </a:solidFill>
                <a:latin typeface="Garamond" panose="02020404030301010803" pitchFamily="18" charset="0"/>
                <a:ea typeface="宋体" panose="02010600030101010101" pitchFamily="2" charset="-122"/>
              </a:rPr>
              <a:t>氧化性和还原性的强弱只取决于</a:t>
            </a:r>
            <a:r>
              <a:rPr lang="zh-CN" altLang="en-US" sz="2800" b="1">
                <a:solidFill>
                  <a:srgbClr val="FF0000"/>
                </a:solidFill>
                <a:latin typeface="Garamond" panose="02020404030301010803" pitchFamily="18" charset="0"/>
                <a:ea typeface="宋体" panose="02010600030101010101" pitchFamily="2" charset="-122"/>
              </a:rPr>
              <a:t>电子得失的难易程度</a:t>
            </a:r>
            <a:r>
              <a:rPr lang="zh-CN" altLang="en-US" sz="2800" b="1">
                <a:solidFill>
                  <a:srgbClr val="008000"/>
                </a:solidFill>
                <a:latin typeface="Garamond" panose="02020404030301010803" pitchFamily="18" charset="0"/>
                <a:ea typeface="宋体" panose="02010600030101010101" pitchFamily="2" charset="-122"/>
              </a:rPr>
              <a:t>，而与</a:t>
            </a:r>
            <a:r>
              <a:rPr lang="zh-CN" altLang="en-US" sz="2800" b="1">
                <a:solidFill>
                  <a:srgbClr val="FF0000"/>
                </a:solidFill>
                <a:latin typeface="Garamond" panose="02020404030301010803" pitchFamily="18" charset="0"/>
                <a:ea typeface="宋体" panose="02010600030101010101" pitchFamily="2" charset="-122"/>
              </a:rPr>
              <a:t>电子得失的多少</a:t>
            </a:r>
            <a:r>
              <a:rPr lang="zh-CN" altLang="en-US" sz="2800" b="1">
                <a:solidFill>
                  <a:srgbClr val="008000"/>
                </a:solidFill>
                <a:latin typeface="Garamond" panose="02020404030301010803" pitchFamily="18" charset="0"/>
                <a:ea typeface="宋体" panose="02010600030101010101" pitchFamily="2" charset="-122"/>
              </a:rPr>
              <a:t>无关。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75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9025" name="Text Box 82"/>
          <p:cNvSpPr txBox="1"/>
          <p:nvPr/>
        </p:nvSpPr>
        <p:spPr>
          <a:xfrm>
            <a:off x="0" y="0"/>
            <a:ext cx="32035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、价态律：</a:t>
            </a:r>
          </a:p>
        </p:txBody>
      </p:sp>
      <p:sp>
        <p:nvSpPr>
          <p:cNvPr id="109571" name="Text Box 83"/>
          <p:cNvSpPr txBox="1"/>
          <p:nvPr/>
        </p:nvSpPr>
        <p:spPr>
          <a:xfrm>
            <a:off x="250825" y="692150"/>
            <a:ext cx="7977188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元素处于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最低价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只有还原性，无氧化性</a:t>
            </a:r>
          </a:p>
        </p:txBody>
      </p:sp>
      <p:sp>
        <p:nvSpPr>
          <p:cNvPr id="109572" name="Text Box 84"/>
          <p:cNvSpPr txBox="1"/>
          <p:nvPr/>
        </p:nvSpPr>
        <p:spPr>
          <a:xfrm>
            <a:off x="250825" y="1268413"/>
            <a:ext cx="7977188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元素处于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最高价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只有氧化性，无还原性</a:t>
            </a:r>
          </a:p>
        </p:txBody>
      </p:sp>
      <p:sp>
        <p:nvSpPr>
          <p:cNvPr id="109573" name="Text Box 85"/>
          <p:cNvSpPr txBox="1"/>
          <p:nvPr/>
        </p:nvSpPr>
        <p:spPr>
          <a:xfrm>
            <a:off x="250825" y="1844675"/>
            <a:ext cx="8497888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元素处于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中间价态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既有氧化性又有还原性</a:t>
            </a:r>
          </a:p>
        </p:txBody>
      </p:sp>
      <p:sp>
        <p:nvSpPr>
          <p:cNvPr id="109574" name="Text Box 82"/>
          <p:cNvSpPr txBox="1"/>
          <p:nvPr/>
        </p:nvSpPr>
        <p:spPr>
          <a:xfrm>
            <a:off x="44450" y="4135438"/>
            <a:ext cx="9144000" cy="11255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下列物质只具有氧化性的是（      ）；只具有还原性的是（     ）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;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即具有氧化性又具有还原性的是（     ）</a:t>
            </a:r>
          </a:p>
        </p:txBody>
      </p:sp>
      <p:sp>
        <p:nvSpPr>
          <p:cNvPr id="109575" name="Text Box 82"/>
          <p:cNvSpPr txBox="1"/>
          <p:nvPr/>
        </p:nvSpPr>
        <p:spPr>
          <a:xfrm>
            <a:off x="333375" y="5372100"/>
            <a:ext cx="78136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A. HCl      B. Fe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C. Cl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    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D. I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E. F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endParaRPr lang="en-US" altLang="zh-CN" sz="2800" b="1" baseline="300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9576" name="Text Box 82"/>
          <p:cNvSpPr txBox="1"/>
          <p:nvPr/>
        </p:nvSpPr>
        <p:spPr>
          <a:xfrm>
            <a:off x="6332538" y="4137025"/>
            <a:ext cx="1081087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9577" name="Text Box 82"/>
          <p:cNvSpPr txBox="1"/>
          <p:nvPr/>
        </p:nvSpPr>
        <p:spPr>
          <a:xfrm>
            <a:off x="1893888" y="4657725"/>
            <a:ext cx="1081087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9578" name="Text Box 82"/>
          <p:cNvSpPr txBox="1"/>
          <p:nvPr/>
        </p:nvSpPr>
        <p:spPr>
          <a:xfrm>
            <a:off x="8062913" y="4657725"/>
            <a:ext cx="1081087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AC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800" b="1" baseline="300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9034" name="Text Box 13"/>
          <p:cNvSpPr txBox="1"/>
          <p:nvPr/>
        </p:nvSpPr>
        <p:spPr>
          <a:xfrm>
            <a:off x="0" y="2636838"/>
            <a:ext cx="914400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例题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6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、下列微粒不具有还原性的是                       （     ）</a:t>
            </a:r>
          </a:p>
          <a:p>
            <a:pPr eaLnBrk="0" hangingPunct="0"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A.K	       B.Fe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              C.S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2-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             D.Na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+ </a:t>
            </a:r>
          </a:p>
        </p:txBody>
      </p:sp>
      <p:sp>
        <p:nvSpPr>
          <p:cNvPr id="130062" name="Rectangle 14"/>
          <p:cNvSpPr/>
          <p:nvPr/>
        </p:nvSpPr>
        <p:spPr>
          <a:xfrm>
            <a:off x="8101013" y="2708275"/>
            <a:ext cx="439737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pic>
        <p:nvPicPr>
          <p:cNvPr id="63518" name="Picture 30" descr="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08438"/>
            <a:ext cx="1619250" cy="663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/>
      <p:bldP spid="109572" grpId="0"/>
      <p:bldP spid="109573" grpId="0"/>
      <p:bldP spid="109574" grpId="0"/>
      <p:bldP spid="109575" grpId="0"/>
      <p:bldP spid="109576" grpId="0"/>
      <p:bldP spid="109577" grpId="0"/>
      <p:bldP spid="109578" grpId="0"/>
      <p:bldP spid="1300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0049" name="Text Box 70"/>
          <p:cNvSpPr txBox="1"/>
          <p:nvPr/>
        </p:nvSpPr>
        <p:spPr>
          <a:xfrm>
            <a:off x="0" y="0"/>
            <a:ext cx="2743200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、转化律</a:t>
            </a:r>
          </a:p>
        </p:txBody>
      </p:sp>
      <p:sp>
        <p:nvSpPr>
          <p:cNvPr id="130050" name="Rectangle 1"/>
          <p:cNvSpPr/>
          <p:nvPr/>
        </p:nvSpPr>
        <p:spPr>
          <a:xfrm>
            <a:off x="0" y="621348"/>
            <a:ext cx="9144000" cy="650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）归中规律</a:t>
            </a:r>
            <a:r>
              <a: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  </a:t>
            </a:r>
            <a:r>
              <a:rPr lang="zh-CN" altLang="en-US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高价</a:t>
            </a:r>
            <a:r>
              <a: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r>
              <a:rPr lang="zh-CN" altLang="en-US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低价</a:t>
            </a:r>
            <a:r>
              <a:rPr lang="en-US" altLang="zh-CN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→ </a:t>
            </a:r>
            <a:r>
              <a:rPr lang="zh-CN" altLang="en-US" sz="28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中间价</a:t>
            </a:r>
            <a:endParaRPr lang="zh-CN" altLang="en-US" sz="2600" b="1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8" name="Picture 1" descr="F:\化学人教版方正文件\R2-10.tif"/>
          <p:cNvPicPr>
            <a:picLocks noChangeAspect="1"/>
          </p:cNvPicPr>
          <p:nvPr/>
        </p:nvPicPr>
        <p:blipFill>
          <a:blip r:embed="rId3" r:link="rId2"/>
          <a:stretch>
            <a:fillRect/>
          </a:stretch>
        </p:blipFill>
        <p:spPr>
          <a:xfrm>
            <a:off x="175578" y="1586548"/>
            <a:ext cx="8791575" cy="3495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0052" name="矩形 110596"/>
          <p:cNvSpPr/>
          <p:nvPr/>
        </p:nvSpPr>
        <p:spPr>
          <a:xfrm>
            <a:off x="6162993" y="624840"/>
            <a:ext cx="3127375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 b="1">
                <a:solidFill>
                  <a:srgbClr val="00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（只靠拢</a:t>
            </a:r>
            <a:r>
              <a:rPr lang="en-US" altLang="zh-CN" sz="2800" b="1">
                <a:solidFill>
                  <a:srgbClr val="00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800" b="1">
                <a:solidFill>
                  <a:srgbClr val="0099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不交叉）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1073" name="Text Box 190"/>
          <p:cNvSpPr txBox="1"/>
          <p:nvPr/>
        </p:nvSpPr>
        <p:spPr>
          <a:xfrm>
            <a:off x="0" y="0"/>
            <a:ext cx="9144000" cy="1553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50000"/>
              </a:lnSpc>
              <a:spcBef>
                <a:spcPts val="600"/>
              </a:spcBef>
            </a:pPr>
            <a:r>
              <a:rPr lang="zh-CN" altLang="en-US" sz="2800" b="1">
                <a:solidFill>
                  <a:srgbClr val="33334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例题</a:t>
            </a:r>
            <a:r>
              <a:rPr lang="en-US" altLang="zh-CN" sz="2800" b="1">
                <a:solidFill>
                  <a:srgbClr val="33334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altLang="en-US" sz="2800" b="1">
                <a:solidFill>
                  <a:srgbClr val="33334D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指出下列反应中的氧化产物和还原产物：</a:t>
            </a:r>
          </a:p>
          <a:p>
            <a:pPr eaLnBrk="0" hangingPunct="0">
              <a:lnSpc>
                <a:spcPct val="150000"/>
              </a:lnSpc>
              <a:spcBef>
                <a:spcPts val="600"/>
              </a:spcBef>
            </a:pPr>
            <a:r>
              <a:rPr lang="zh-CN" altLang="en-US" sz="32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⑴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KClO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+ 6HCl  =  3Cl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 b="1" err="1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↑+ KCl + 3H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O</a:t>
            </a:r>
          </a:p>
        </p:txBody>
      </p:sp>
      <p:sp>
        <p:nvSpPr>
          <p:cNvPr id="3" name="Rectangle 30"/>
          <p:cNvSpPr/>
          <p:nvPr/>
        </p:nvSpPr>
        <p:spPr>
          <a:xfrm>
            <a:off x="874713" y="663575"/>
            <a:ext cx="6215062" cy="430213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+5            -1          0          -1</a:t>
            </a:r>
            <a:endParaRPr lang="en-US" altLang="zh-CN" sz="2800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1620" name="Text Box 190"/>
          <p:cNvSpPr txBox="1"/>
          <p:nvPr/>
        </p:nvSpPr>
        <p:spPr>
          <a:xfrm>
            <a:off x="250825" y="3284538"/>
            <a:ext cx="8893175" cy="7366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50000"/>
              </a:lnSpc>
              <a:spcBef>
                <a:spcPts val="600"/>
              </a:spcBef>
            </a:pPr>
            <a:r>
              <a:rPr lang="zh-CN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⑵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 + H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（浓）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S ↓+ SO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↑ + 2H</a:t>
            </a:r>
            <a:r>
              <a:rPr lang="en-US" altLang="zh-CN" sz="2800" b="1" baseline="-25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800" b="1">
              <a:solidFill>
                <a:srgbClr val="0A0A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2" name="Rectangle 30"/>
          <p:cNvSpPr/>
          <p:nvPr/>
        </p:nvSpPr>
        <p:spPr>
          <a:xfrm>
            <a:off x="989013" y="3213100"/>
            <a:ext cx="6215062" cy="43180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-2       +6                0     +4</a:t>
            </a:r>
            <a:endParaRPr lang="en-US" altLang="zh-CN" sz="2800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Text Box 190"/>
          <p:cNvSpPr txBox="1"/>
          <p:nvPr/>
        </p:nvSpPr>
        <p:spPr>
          <a:xfrm>
            <a:off x="250825" y="1844675"/>
            <a:ext cx="4429125" cy="6873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50000"/>
              </a:lnSpc>
              <a:spcBef>
                <a:spcPts val="600"/>
              </a:spcBef>
            </a:pP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氧化产物和还原产物：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Cl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endParaRPr lang="en-US" altLang="zh-CN" sz="2600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11623" name="Text Box 190"/>
          <p:cNvSpPr txBox="1"/>
          <p:nvPr/>
        </p:nvSpPr>
        <p:spPr>
          <a:xfrm>
            <a:off x="395288" y="4581525"/>
            <a:ext cx="2952750" cy="885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氧化产物：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        </a:t>
            </a:r>
          </a:p>
          <a:p>
            <a:pPr eaLnBrk="0" hangingPunct="0"/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还原产物：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sz="2600" b="1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5" name="组合 36"/>
          <p:cNvGrpSpPr/>
          <p:nvPr/>
        </p:nvGrpSpPr>
        <p:grpSpPr>
          <a:xfrm>
            <a:off x="5456238" y="2090738"/>
            <a:ext cx="3500437" cy="427037"/>
            <a:chOff x="5429256" y="2000240"/>
            <a:chExt cx="3500462" cy="427707"/>
          </a:xfrm>
        </p:grpSpPr>
        <p:sp>
          <p:nvSpPr>
            <p:cNvPr id="131080" name="Text Box 122"/>
            <p:cNvSpPr txBox="1"/>
            <p:nvPr/>
          </p:nvSpPr>
          <p:spPr>
            <a:xfrm>
              <a:off x="5429256" y="2000240"/>
              <a:ext cx="3500462" cy="4277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en-US" altLang="zh-CN" sz="2200" b="1">
                  <a:solidFill>
                    <a:srgbClr val="0000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-1  0  +1  +3  +5  +7</a:t>
              </a:r>
            </a:p>
          </p:txBody>
        </p:sp>
        <p:cxnSp>
          <p:nvCxnSpPr>
            <p:cNvPr id="19" name="直接箭头连接符 18"/>
            <p:cNvCxnSpPr/>
            <p:nvPr/>
          </p:nvCxnSpPr>
          <p:spPr bwMode="auto">
            <a:xfrm>
              <a:off x="5500694" y="2357987"/>
              <a:ext cx="3357585" cy="159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 Box 122"/>
          <p:cNvSpPr txBox="1"/>
          <p:nvPr/>
        </p:nvSpPr>
        <p:spPr>
          <a:xfrm>
            <a:off x="5867400" y="2492375"/>
            <a:ext cx="1785938" cy="42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2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两头变中间</a:t>
            </a:r>
          </a:p>
        </p:txBody>
      </p:sp>
      <p:grpSp>
        <p:nvGrpSpPr>
          <p:cNvPr id="6" name="组合 35"/>
          <p:cNvGrpSpPr/>
          <p:nvPr/>
        </p:nvGrpSpPr>
        <p:grpSpPr>
          <a:xfrm>
            <a:off x="5737225" y="1960563"/>
            <a:ext cx="428625" cy="214312"/>
            <a:chOff x="5715008" y="1857382"/>
            <a:chExt cx="428628" cy="214314"/>
          </a:xfrm>
        </p:grpSpPr>
        <p:cxnSp>
          <p:nvCxnSpPr>
            <p:cNvPr id="26" name="直接连接符 25"/>
            <p:cNvCxnSpPr/>
            <p:nvPr/>
          </p:nvCxnSpPr>
          <p:spPr>
            <a:xfrm rot="5400000" flipH="1" flipV="1">
              <a:off x="5607851" y="1964539"/>
              <a:ext cx="214314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715008" y="1857382"/>
              <a:ext cx="428628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34"/>
          <p:cNvGrpSpPr/>
          <p:nvPr/>
        </p:nvGrpSpPr>
        <p:grpSpPr>
          <a:xfrm>
            <a:off x="6183313" y="1947863"/>
            <a:ext cx="1643062" cy="214312"/>
            <a:chOff x="6143636" y="1857382"/>
            <a:chExt cx="1643074" cy="214314"/>
          </a:xfrm>
        </p:grpSpPr>
        <p:cxnSp>
          <p:nvCxnSpPr>
            <p:cNvPr id="29" name="直接连接符 28"/>
            <p:cNvCxnSpPr/>
            <p:nvPr/>
          </p:nvCxnSpPr>
          <p:spPr>
            <a:xfrm rot="5400000" flipH="1" flipV="1">
              <a:off x="7679553" y="1964539"/>
              <a:ext cx="214314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143636" y="1857382"/>
              <a:ext cx="1643074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直接箭头连接符 32"/>
          <p:cNvCxnSpPr/>
          <p:nvPr/>
        </p:nvCxnSpPr>
        <p:spPr>
          <a:xfrm rot="5400000">
            <a:off x="6035675" y="2109788"/>
            <a:ext cx="242888" cy="158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37"/>
          <p:cNvGrpSpPr/>
          <p:nvPr/>
        </p:nvGrpSpPr>
        <p:grpSpPr>
          <a:xfrm>
            <a:off x="4572000" y="4657725"/>
            <a:ext cx="3500438" cy="427038"/>
            <a:chOff x="5429256" y="2000240"/>
            <a:chExt cx="3500462" cy="427707"/>
          </a:xfrm>
        </p:grpSpPr>
        <p:sp>
          <p:nvSpPr>
            <p:cNvPr id="131091" name="Text Box 122"/>
            <p:cNvSpPr txBox="1"/>
            <p:nvPr/>
          </p:nvSpPr>
          <p:spPr>
            <a:xfrm>
              <a:off x="5429256" y="2000240"/>
              <a:ext cx="3500462" cy="4277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en-US" altLang="zh-CN" sz="2200" b="1">
                  <a:solidFill>
                    <a:srgbClr val="0000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-2  0  +4  +6</a:t>
              </a:r>
            </a:p>
          </p:txBody>
        </p:sp>
        <p:cxnSp>
          <p:nvCxnSpPr>
            <p:cNvPr id="40" name="直接箭头连接符 39"/>
            <p:cNvCxnSpPr/>
            <p:nvPr/>
          </p:nvCxnSpPr>
          <p:spPr bwMode="auto">
            <a:xfrm>
              <a:off x="5500694" y="2357988"/>
              <a:ext cx="2357455" cy="158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 Box 122"/>
          <p:cNvSpPr txBox="1"/>
          <p:nvPr/>
        </p:nvSpPr>
        <p:spPr>
          <a:xfrm>
            <a:off x="5003800" y="5013325"/>
            <a:ext cx="1785938" cy="42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2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两头变中间</a:t>
            </a:r>
          </a:p>
        </p:txBody>
      </p:sp>
      <p:grpSp>
        <p:nvGrpSpPr>
          <p:cNvPr id="9" name="组合 53"/>
          <p:cNvGrpSpPr/>
          <p:nvPr/>
        </p:nvGrpSpPr>
        <p:grpSpPr>
          <a:xfrm>
            <a:off x="4859338" y="4508500"/>
            <a:ext cx="430212" cy="242888"/>
            <a:chOff x="4786314" y="3514104"/>
            <a:chExt cx="429423" cy="243450"/>
          </a:xfrm>
        </p:grpSpPr>
        <p:grpSp>
          <p:nvGrpSpPr>
            <p:cNvPr id="131095" name="组合 41"/>
            <p:cNvGrpSpPr/>
            <p:nvPr/>
          </p:nvGrpSpPr>
          <p:grpSpPr>
            <a:xfrm>
              <a:off x="4786314" y="3514104"/>
              <a:ext cx="428628" cy="214314"/>
              <a:chOff x="5715008" y="1857382"/>
              <a:chExt cx="428628" cy="214314"/>
            </a:xfrm>
          </p:grpSpPr>
          <p:cxnSp>
            <p:nvCxnSpPr>
              <p:cNvPr id="43" name="直接连接符 42"/>
              <p:cNvCxnSpPr/>
              <p:nvPr/>
            </p:nvCxnSpPr>
            <p:spPr>
              <a:xfrm rot="5400000" flipH="1" flipV="1">
                <a:off x="5607589" y="1964772"/>
                <a:ext cx="214809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>
                <a:off x="5715008" y="1857382"/>
                <a:ext cx="427838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8" name="直接箭头连接符 47"/>
            <p:cNvCxnSpPr/>
            <p:nvPr/>
          </p:nvCxnSpPr>
          <p:spPr>
            <a:xfrm rot="5400000">
              <a:off x="5093220" y="3635036"/>
              <a:ext cx="243450" cy="158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54"/>
          <p:cNvGrpSpPr/>
          <p:nvPr/>
        </p:nvGrpSpPr>
        <p:grpSpPr>
          <a:xfrm>
            <a:off x="5867400" y="4494213"/>
            <a:ext cx="571500" cy="276225"/>
            <a:chOff x="5785653" y="3480975"/>
            <a:chExt cx="572297" cy="277373"/>
          </a:xfrm>
        </p:grpSpPr>
        <p:cxnSp>
          <p:nvCxnSpPr>
            <p:cNvPr id="46" name="直接连接符 45"/>
            <p:cNvCxnSpPr/>
            <p:nvPr/>
          </p:nvCxnSpPr>
          <p:spPr>
            <a:xfrm rot="5400000" flipH="1" flipV="1">
              <a:off x="6243958" y="3614067"/>
              <a:ext cx="227955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5785653" y="3500104"/>
              <a:ext cx="572297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箭头连接符 49"/>
            <p:cNvCxnSpPr/>
            <p:nvPr/>
          </p:nvCxnSpPr>
          <p:spPr>
            <a:xfrm rot="5400000">
              <a:off x="5647745" y="3618851"/>
              <a:ext cx="277373" cy="158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1620" grpId="0"/>
      <p:bldP spid="12" grpId="0"/>
      <p:bldP spid="13" grpId="0"/>
      <p:bldP spid="111623" grpId="0"/>
      <p:bldP spid="20" grpId="0"/>
      <p:bldP spid="4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42" name="矩形 14"/>
          <p:cNvSpPr/>
          <p:nvPr/>
        </p:nvSpPr>
        <p:spPr>
          <a:xfrm>
            <a:off x="0" y="0"/>
            <a:ext cx="9144000" cy="6915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0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）歧化规律： </a:t>
            </a:r>
            <a:r>
              <a:rPr lang="zh-CN" altLang="en-US" sz="30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中间价</a:t>
            </a:r>
            <a:r>
              <a:rPr lang="en-US" altLang="zh-CN" sz="30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→</a:t>
            </a:r>
            <a:r>
              <a:rPr lang="zh-CN" altLang="en-US" sz="30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高价</a:t>
            </a:r>
            <a:r>
              <a:rPr lang="en-US" altLang="zh-CN" sz="30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r>
              <a:rPr lang="zh-CN" altLang="en-US" sz="30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低价</a:t>
            </a:r>
            <a:endParaRPr lang="zh-CN" altLang="en-US" sz="2600" b="1">
              <a:solidFill>
                <a:srgbClr val="0A0A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2643" name="Rectangle 30"/>
          <p:cNvSpPr/>
          <p:nvPr/>
        </p:nvSpPr>
        <p:spPr>
          <a:xfrm>
            <a:off x="395288" y="1340485"/>
            <a:ext cx="5400675" cy="427038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0                      -1      +1</a:t>
            </a:r>
            <a:endParaRPr lang="en-US" altLang="zh-CN" sz="2800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1" name="组合 55"/>
          <p:cNvGrpSpPr/>
          <p:nvPr/>
        </p:nvGrpSpPr>
        <p:grpSpPr>
          <a:xfrm>
            <a:off x="5292725" y="907098"/>
            <a:ext cx="3500438" cy="427037"/>
            <a:chOff x="5429256" y="2000240"/>
            <a:chExt cx="3500462" cy="427707"/>
          </a:xfrm>
        </p:grpSpPr>
        <p:sp>
          <p:nvSpPr>
            <p:cNvPr id="132100" name="Text Box 122"/>
            <p:cNvSpPr txBox="1"/>
            <p:nvPr/>
          </p:nvSpPr>
          <p:spPr>
            <a:xfrm>
              <a:off x="5429256" y="2000240"/>
              <a:ext cx="3500462" cy="4277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/>
              <a:r>
                <a:rPr lang="en-US" altLang="zh-CN" sz="2200" b="1">
                  <a:solidFill>
                    <a:srgbClr val="0000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-1  0  +1  +3  +5  +7</a:t>
              </a:r>
            </a:p>
          </p:txBody>
        </p:sp>
        <p:cxnSp>
          <p:nvCxnSpPr>
            <p:cNvPr id="58" name="直接箭头连接符 57"/>
            <p:cNvCxnSpPr/>
            <p:nvPr/>
          </p:nvCxnSpPr>
          <p:spPr bwMode="auto">
            <a:xfrm>
              <a:off x="5500694" y="2357987"/>
              <a:ext cx="3357585" cy="159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组合 72"/>
          <p:cNvGrpSpPr/>
          <p:nvPr/>
        </p:nvGrpSpPr>
        <p:grpSpPr>
          <a:xfrm>
            <a:off x="5581650" y="691198"/>
            <a:ext cx="428625" cy="273050"/>
            <a:chOff x="5715008" y="5786454"/>
            <a:chExt cx="428628" cy="273152"/>
          </a:xfrm>
        </p:grpSpPr>
        <p:cxnSp>
          <p:nvCxnSpPr>
            <p:cNvPr id="61" name="直接连接符 60"/>
            <p:cNvCxnSpPr/>
            <p:nvPr/>
          </p:nvCxnSpPr>
          <p:spPr>
            <a:xfrm rot="5400000" flipH="1" flipV="1">
              <a:off x="5578432" y="5923030"/>
              <a:ext cx="273152" cy="0"/>
            </a:xfrm>
            <a:prstGeom prst="line">
              <a:avLst/>
            </a:prstGeom>
            <a:ln w="28575">
              <a:solidFill>
                <a:srgbClr val="FF0000"/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5715008" y="5786454"/>
              <a:ext cx="428628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71"/>
          <p:cNvGrpSpPr/>
          <p:nvPr/>
        </p:nvGrpSpPr>
        <p:grpSpPr>
          <a:xfrm>
            <a:off x="5940425" y="691198"/>
            <a:ext cx="571500" cy="287337"/>
            <a:chOff x="6143636" y="5786454"/>
            <a:chExt cx="571504" cy="286800"/>
          </a:xfrm>
        </p:grpSpPr>
        <p:cxnSp>
          <p:nvCxnSpPr>
            <p:cNvPr id="64" name="直接连接符 63"/>
            <p:cNvCxnSpPr/>
            <p:nvPr/>
          </p:nvCxnSpPr>
          <p:spPr>
            <a:xfrm rot="5400000" flipH="1" flipV="1">
              <a:off x="6571739" y="5929854"/>
              <a:ext cx="286800" cy="0"/>
            </a:xfrm>
            <a:prstGeom prst="line">
              <a:avLst/>
            </a:prstGeom>
            <a:ln w="28575">
              <a:solidFill>
                <a:srgbClr val="FF0000"/>
              </a:solidFill>
              <a:head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6143636" y="5786454"/>
              <a:ext cx="571504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6" name="直接箭头连接符 65"/>
          <p:cNvCxnSpPr/>
          <p:nvPr/>
        </p:nvCxnSpPr>
        <p:spPr>
          <a:xfrm rot="5400000">
            <a:off x="5965031" y="811054"/>
            <a:ext cx="241300" cy="1588"/>
          </a:xfrm>
          <a:prstGeom prst="straightConnector1">
            <a:avLst/>
          </a:prstGeom>
          <a:ln w="2857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654" name="Text Box 5"/>
          <p:cNvSpPr txBox="1"/>
          <p:nvPr/>
        </p:nvSpPr>
        <p:spPr>
          <a:xfrm>
            <a:off x="0" y="2978785"/>
            <a:ext cx="9144000" cy="28898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例题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8.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已知在热的碱性溶液中，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发生如下反应：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3NaClO→2NaCl+NaClO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。在相同条件下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也能发生类似的反应，其最终产物是                                 （       ）</a:t>
            </a:r>
          </a:p>
          <a:p>
            <a:pPr eaLnBrk="0" hangingPunct="0">
              <a:lnSpc>
                <a:spcPct val="13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	     B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</a:p>
          <a:p>
            <a:pPr eaLnBrk="0" hangingPunct="0">
              <a:lnSpc>
                <a:spcPct val="13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C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D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NaClO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sz="2800" b="1" baseline="-2500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8101013" y="407574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32111" name="矩形 14"/>
          <p:cNvSpPr/>
          <p:nvPr/>
        </p:nvSpPr>
        <p:spPr>
          <a:xfrm>
            <a:off x="250825" y="1556385"/>
            <a:ext cx="8572500" cy="7254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indent="266700" eaLnBrk="0" hangingPunct="0">
              <a:lnSpc>
                <a:spcPct val="130000"/>
              </a:lnSpc>
            </a:pPr>
            <a:r>
              <a:rPr lang="en-US" altLang="zh-CN" sz="32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3200" b="1" baseline="-30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+ H</a:t>
            </a:r>
            <a:r>
              <a:rPr lang="en-US" altLang="zh-CN" sz="3200" b="1" baseline="-30000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3200" b="1" err="1">
                <a:solidFill>
                  <a:srgbClr val="0A0A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 =HCl+HClO			</a:t>
            </a:r>
            <a:endParaRPr lang="en-US" altLang="zh-CN" sz="3200" b="1">
              <a:solidFill>
                <a:srgbClr val="0A0A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2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2" grpId="0"/>
      <p:bldP spid="112643" grpId="0"/>
      <p:bldP spid="112654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34145" name="Group 3"/>
          <p:cNvGrpSpPr/>
          <p:nvPr/>
        </p:nvGrpSpPr>
        <p:grpSpPr>
          <a:xfrm>
            <a:off x="439738" y="981075"/>
            <a:ext cx="6945312" cy="852488"/>
            <a:chOff x="-18" y="862"/>
            <a:chExt cx="4375" cy="537"/>
          </a:xfrm>
        </p:grpSpPr>
        <p:sp>
          <p:nvSpPr>
            <p:cNvPr id="134146" name="Rectangle 4"/>
            <p:cNvSpPr/>
            <p:nvPr/>
          </p:nvSpPr>
          <p:spPr>
            <a:xfrm>
              <a:off x="-18" y="973"/>
              <a:ext cx="4375" cy="4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eaLnBrk="0" hangingPunct="0">
                <a:lnSpc>
                  <a:spcPct val="120000"/>
                </a:lnSpc>
              </a:pPr>
              <a:r>
                <a:rPr lang="zh-CN" altLang="en-US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如</a:t>
              </a: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SO</a:t>
              </a:r>
              <a:r>
                <a:rPr lang="en-US" altLang="zh-CN" sz="32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 </a:t>
              </a:r>
              <a:r>
                <a:rPr lang="zh-CN" altLang="en-US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与浓</a:t>
              </a: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r>
                <a:rPr lang="en-US" altLang="zh-CN" sz="32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SO</a:t>
              </a:r>
              <a:r>
                <a:rPr lang="en-US" altLang="zh-CN" sz="3200" b="1" baseline="-2500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zh-CN" altLang="en-US" sz="3200" b="1">
                  <a:latin typeface="Times New Roman" panose="02020603050405020304" pitchFamily="18" charset="0"/>
                  <a:ea typeface="宋体" panose="02010600030101010101" pitchFamily="2" charset="-122"/>
                </a:rPr>
                <a:t>不发生氧化还原反应</a:t>
              </a:r>
            </a:p>
          </p:txBody>
        </p:sp>
        <p:sp>
          <p:nvSpPr>
            <p:cNvPr id="134147" name="Text Box 5"/>
            <p:cNvSpPr txBox="1"/>
            <p:nvPr/>
          </p:nvSpPr>
          <p:spPr>
            <a:xfrm>
              <a:off x="1474" y="862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+6</a:t>
              </a:r>
            </a:p>
          </p:txBody>
        </p:sp>
        <p:sp>
          <p:nvSpPr>
            <p:cNvPr id="134148" name="Text Box 6"/>
            <p:cNvSpPr txBox="1"/>
            <p:nvPr/>
          </p:nvSpPr>
          <p:spPr>
            <a:xfrm>
              <a:off x="204" y="862"/>
              <a:ext cx="4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+4</a:t>
              </a:r>
            </a:p>
          </p:txBody>
        </p:sp>
      </p:grpSp>
      <p:sp>
        <p:nvSpPr>
          <p:cNvPr id="134149" name="Rectangle 7"/>
          <p:cNvSpPr/>
          <p:nvPr/>
        </p:nvSpPr>
        <p:spPr>
          <a:xfrm>
            <a:off x="0" y="133033"/>
            <a:ext cx="70319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altLang="en-US" sz="2800" b="1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同种元素相邻价态间不发生氧化还原反应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34150" name="Rectangle 2"/>
          <p:cNvSpPr/>
          <p:nvPr/>
        </p:nvSpPr>
        <p:spPr>
          <a:xfrm>
            <a:off x="0" y="2055813"/>
            <a:ext cx="9144000" cy="1366837"/>
          </a:xfrm>
          <a:prstGeom prst="rect">
            <a:avLst/>
          </a:prstGeom>
          <a:noFill/>
          <a:ln w="9525">
            <a:noFill/>
          </a:ln>
        </p:spPr>
        <p:txBody>
          <a:bodyPr lIns="90633" tIns="45317" rIns="90633" bIns="45317" anchor="t"/>
          <a:lstStyle/>
          <a:p>
            <a:pPr defTabSz="906780"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Fe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能发生氧化还原反应，而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不发生氧化还原反应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21" name="文本框 113679"/>
          <p:cNvSpPr txBox="1"/>
          <p:nvPr/>
        </p:nvSpPr>
        <p:spPr>
          <a:xfrm>
            <a:off x="0" y="987425"/>
            <a:ext cx="9144000" cy="138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+ 6KOH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5KCl +KClO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+3H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的反应 中，氧化剂是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，被还原的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与被氧化的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质量之比为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113681" name="文本框 113680"/>
          <p:cNvSpPr txBox="1"/>
          <p:nvPr/>
        </p:nvSpPr>
        <p:spPr>
          <a:xfrm>
            <a:off x="352425" y="1741488"/>
            <a:ext cx="915988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altLang="zh-CN" sz="28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Cl</a:t>
            </a:r>
            <a:r>
              <a: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２</a:t>
            </a:r>
          </a:p>
        </p:txBody>
      </p:sp>
      <p:sp>
        <p:nvSpPr>
          <p:cNvPr id="113682" name="文本框 113681"/>
          <p:cNvSpPr txBox="1"/>
          <p:nvPr/>
        </p:nvSpPr>
        <p:spPr>
          <a:xfrm>
            <a:off x="7415213" y="1741488"/>
            <a:ext cx="1223962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５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１</a:t>
            </a:r>
          </a:p>
        </p:txBody>
      </p:sp>
      <p:sp>
        <p:nvSpPr>
          <p:cNvPr id="14" name="Rectangle 42"/>
          <p:cNvSpPr>
            <a:spLocks noChangeArrowheads="1"/>
          </p:cNvSpPr>
          <p:nvPr/>
        </p:nvSpPr>
        <p:spPr bwMode="auto">
          <a:xfrm>
            <a:off x="1417638" y="2698750"/>
            <a:ext cx="857250" cy="6000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0   </a:t>
            </a:r>
          </a:p>
          <a:p>
            <a:pPr marL="0" marR="0" lvl="0" indent="0" algn="l" defTabSz="914400" rtl="0" eaLnBrk="1" fontAlgn="base" latinLnBrk="0" hangingPunct="1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3Cl</a:t>
            </a:r>
            <a:r>
              <a:rPr kumimoji="0" lang="en-US" altLang="zh-CN" sz="2400" b="1" i="0" u="none" strike="noStrike" kern="1200" cap="none" spc="0" normalizeH="0" baseline="-25000" noProof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en-US" altLang="zh-CN" sz="2400" b="1" i="0" u="none" strike="noStrike" kern="1200" cap="none" spc="0" normalizeH="0" baseline="0" noProof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2" name="组合 81"/>
          <p:cNvGrpSpPr/>
          <p:nvPr/>
        </p:nvGrpSpPr>
        <p:grpSpPr>
          <a:xfrm>
            <a:off x="5918200" y="2378075"/>
            <a:ext cx="2071688" cy="600075"/>
            <a:chOff x="5786446" y="1789806"/>
            <a:chExt cx="2071702" cy="598956"/>
          </a:xfrm>
        </p:grpSpPr>
        <p:cxnSp>
          <p:nvCxnSpPr>
            <p:cNvPr id="26" name="直接箭头连接符 25"/>
            <p:cNvCxnSpPr/>
            <p:nvPr/>
          </p:nvCxnSpPr>
          <p:spPr bwMode="auto">
            <a:xfrm rot="10800000" flipH="1">
              <a:off x="5786446" y="2181187"/>
              <a:ext cx="1000132" cy="158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127" name="Rectangle 42"/>
            <p:cNvSpPr/>
            <p:nvPr/>
          </p:nvSpPr>
          <p:spPr>
            <a:xfrm>
              <a:off x="6786578" y="1789806"/>
              <a:ext cx="1071570" cy="5989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+5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KClO</a:t>
              </a:r>
              <a:r>
                <a:rPr lang="en-US" altLang="zh-CN" b="1" baseline="-25000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</p:grpSp>
      <p:grpSp>
        <p:nvGrpSpPr>
          <p:cNvPr id="3" name="组合 82"/>
          <p:cNvGrpSpPr/>
          <p:nvPr/>
        </p:nvGrpSpPr>
        <p:grpSpPr>
          <a:xfrm>
            <a:off x="6132513" y="3017838"/>
            <a:ext cx="1785937" cy="600075"/>
            <a:chOff x="6000760" y="2428890"/>
            <a:chExt cx="1785950" cy="600528"/>
          </a:xfrm>
        </p:grpSpPr>
        <p:cxnSp>
          <p:nvCxnSpPr>
            <p:cNvPr id="32" name="直接箭头连接符 31"/>
            <p:cNvCxnSpPr/>
            <p:nvPr/>
          </p:nvCxnSpPr>
          <p:spPr bwMode="auto">
            <a:xfrm>
              <a:off x="6000760" y="2819709"/>
              <a:ext cx="785818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130" name="Rectangle 42"/>
            <p:cNvSpPr/>
            <p:nvPr/>
          </p:nvSpPr>
          <p:spPr>
            <a:xfrm>
              <a:off x="6786578" y="2428890"/>
              <a:ext cx="1000132" cy="6005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-1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5KCl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</p:grpSp>
      <p:grpSp>
        <p:nvGrpSpPr>
          <p:cNvPr id="4" name="组合 77"/>
          <p:cNvGrpSpPr/>
          <p:nvPr/>
        </p:nvGrpSpPr>
        <p:grpSpPr>
          <a:xfrm>
            <a:off x="2132013" y="2698750"/>
            <a:ext cx="1285875" cy="600075"/>
            <a:chOff x="2000232" y="2109348"/>
            <a:chExt cx="1285884" cy="600528"/>
          </a:xfrm>
        </p:grpSpPr>
        <p:sp>
          <p:nvSpPr>
            <p:cNvPr id="133132" name="Rectangle 42"/>
            <p:cNvSpPr/>
            <p:nvPr/>
          </p:nvSpPr>
          <p:spPr>
            <a:xfrm>
              <a:off x="2500298" y="2109348"/>
              <a:ext cx="785818" cy="6005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0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6Cl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  <p:cxnSp>
          <p:nvCxnSpPr>
            <p:cNvPr id="36" name="直接箭头连接符 35"/>
            <p:cNvCxnSpPr/>
            <p:nvPr/>
          </p:nvCxnSpPr>
          <p:spPr bwMode="auto">
            <a:xfrm>
              <a:off x="2000232" y="2466805"/>
              <a:ext cx="500067" cy="158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组合 78"/>
          <p:cNvGrpSpPr/>
          <p:nvPr/>
        </p:nvGrpSpPr>
        <p:grpSpPr>
          <a:xfrm>
            <a:off x="3203575" y="2378075"/>
            <a:ext cx="1214438" cy="1239838"/>
            <a:chOff x="3071802" y="1789806"/>
            <a:chExt cx="1214446" cy="1239616"/>
          </a:xfrm>
        </p:grpSpPr>
        <p:sp>
          <p:nvSpPr>
            <p:cNvPr id="133135" name="Rectangle 42"/>
            <p:cNvSpPr/>
            <p:nvPr/>
          </p:nvSpPr>
          <p:spPr>
            <a:xfrm>
              <a:off x="3786182" y="1789806"/>
              <a:ext cx="500066" cy="5999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 err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Cl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  <p:sp>
          <p:nvSpPr>
            <p:cNvPr id="133136" name="Rectangle 42"/>
            <p:cNvSpPr/>
            <p:nvPr/>
          </p:nvSpPr>
          <p:spPr>
            <a:xfrm>
              <a:off x="3571868" y="2429454"/>
              <a:ext cx="714380" cy="5999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0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5Cl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  <p:cxnSp>
          <p:nvCxnSpPr>
            <p:cNvPr id="38" name="直接箭头连接符 37"/>
            <p:cNvCxnSpPr/>
            <p:nvPr/>
          </p:nvCxnSpPr>
          <p:spPr bwMode="auto">
            <a:xfrm flipV="1">
              <a:off x="3071802" y="2180261"/>
              <a:ext cx="714380" cy="28569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箭头连接符 39"/>
            <p:cNvCxnSpPr>
              <a:endCxn id="133136" idx="1"/>
            </p:cNvCxnSpPr>
            <p:nvPr/>
          </p:nvCxnSpPr>
          <p:spPr bwMode="auto">
            <a:xfrm>
              <a:off x="3071802" y="2500879"/>
              <a:ext cx="500066" cy="23014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79"/>
          <p:cNvGrpSpPr/>
          <p:nvPr/>
        </p:nvGrpSpPr>
        <p:grpSpPr>
          <a:xfrm>
            <a:off x="4408488" y="2378075"/>
            <a:ext cx="1509712" cy="600075"/>
            <a:chOff x="4277501" y="1789806"/>
            <a:chExt cx="1508945" cy="598956"/>
          </a:xfrm>
        </p:grpSpPr>
        <p:sp>
          <p:nvSpPr>
            <p:cNvPr id="133140" name="Rectangle 42"/>
            <p:cNvSpPr/>
            <p:nvPr/>
          </p:nvSpPr>
          <p:spPr>
            <a:xfrm>
              <a:off x="5286638" y="1789806"/>
              <a:ext cx="499808" cy="5989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+5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 err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Cl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  <p:sp>
          <p:nvSpPr>
            <p:cNvPr id="133141" name="Rectangle 46"/>
            <p:cNvSpPr/>
            <p:nvPr/>
          </p:nvSpPr>
          <p:spPr>
            <a:xfrm>
              <a:off x="4348902" y="1834173"/>
              <a:ext cx="856814" cy="39613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 eaLnBrk="0" hangingPunct="0"/>
              <a:r>
                <a:rPr lang="zh-CN" altLang="en-US" sz="2000" b="1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失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5e</a:t>
              </a:r>
              <a:r>
                <a:rPr lang="en-US" altLang="zh-CN" sz="2000" b="1" baseline="30000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endPara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  <p:cxnSp>
          <p:nvCxnSpPr>
            <p:cNvPr id="56" name="直接箭头连接符 55"/>
            <p:cNvCxnSpPr>
              <a:endCxn id="133136" idx="1"/>
            </p:cNvCxnSpPr>
            <p:nvPr/>
          </p:nvCxnSpPr>
          <p:spPr bwMode="auto">
            <a:xfrm rot="10800000" flipH="1">
              <a:off x="4277501" y="2190694"/>
              <a:ext cx="999616" cy="158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80"/>
          <p:cNvGrpSpPr/>
          <p:nvPr/>
        </p:nvGrpSpPr>
        <p:grpSpPr>
          <a:xfrm>
            <a:off x="4408488" y="3017838"/>
            <a:ext cx="1795462" cy="600075"/>
            <a:chOff x="4277501" y="2428890"/>
            <a:chExt cx="1794697" cy="600528"/>
          </a:xfrm>
        </p:grpSpPr>
        <p:sp>
          <p:nvSpPr>
            <p:cNvPr id="133144" name="Rectangle 42"/>
            <p:cNvSpPr/>
            <p:nvPr/>
          </p:nvSpPr>
          <p:spPr>
            <a:xfrm>
              <a:off x="5286721" y="2428890"/>
              <a:ext cx="785477" cy="60052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lnSpc>
                  <a:spcPts val="2000"/>
                </a:lnSpc>
              </a:pPr>
              <a:r>
                <a:rPr lang="en-US" altLang="zh-CN" sz="20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-1</a:t>
              </a:r>
            </a:p>
            <a:p>
              <a:pPr eaLnBrk="0" hangingPunct="0">
                <a:lnSpc>
                  <a:spcPts val="2000"/>
                </a:lnSpc>
              </a:pPr>
              <a:r>
                <a:rPr lang="en-US" altLang="zh-CN" b="1">
                  <a:solidFill>
                    <a:srgbClr val="0A0A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5Cl</a:t>
              </a:r>
              <a:r>
                <a:rPr lang="en-US" altLang="zh-CN" b="1">
                  <a:solidFill>
                    <a:srgbClr val="0A0AFF"/>
                  </a:solidFill>
                  <a:latin typeface="微软雅黑" panose="020b0503020204020204" charset="-122"/>
                  <a:ea typeface="微软雅黑" panose="020b0503020204020204" charset="-122"/>
                </a:rPr>
                <a:t> </a:t>
              </a:r>
            </a:p>
          </p:txBody>
        </p:sp>
        <p:cxnSp>
          <p:nvCxnSpPr>
            <p:cNvPr id="57" name="直接箭头连接符 56"/>
            <p:cNvCxnSpPr>
              <a:endCxn id="133136" idx="1"/>
            </p:cNvCxnSpPr>
            <p:nvPr/>
          </p:nvCxnSpPr>
          <p:spPr bwMode="auto">
            <a:xfrm rot="10800000" flipH="1">
              <a:off x="4277501" y="2829242"/>
              <a:ext cx="999698" cy="158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146" name="Rectangle 46"/>
            <p:cNvSpPr/>
            <p:nvPr/>
          </p:nvSpPr>
          <p:spPr>
            <a:xfrm>
              <a:off x="4348908" y="2428890"/>
              <a:ext cx="856885" cy="3971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 eaLnBrk="0" hangingPunct="0"/>
              <a:r>
                <a:rPr lang="zh-CN" altLang="en-US" sz="2000" b="1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得</a:t>
              </a:r>
              <a:r>
                <a:rPr lang="en-US" altLang="zh-CN" sz="2000" b="1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5e</a:t>
              </a:r>
              <a:r>
                <a:rPr lang="en-US" altLang="zh-CN" sz="2000" b="1" baseline="30000">
                  <a:solidFill>
                    <a:srgbClr val="000000"/>
                  </a:solidFill>
                  <a:latin typeface="Arial" panose="020b0604020202020204" pitchFamily="34" charset="0"/>
                  <a:ea typeface="华文行楷" panose="02010800040101010101" pitchFamily="2" charset="-122"/>
                </a:rPr>
                <a:t>-</a:t>
              </a:r>
              <a:endPara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endParaRPr>
            </a:p>
          </p:txBody>
        </p:sp>
      </p:grpSp>
      <p:pic>
        <p:nvPicPr>
          <p:cNvPr id="133147" name="Picture 30" descr="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8913"/>
            <a:ext cx="1828800" cy="749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1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81" grpId="0"/>
      <p:bldP spid="113682" grpId="0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5169" name="Text Box 192"/>
          <p:cNvSpPr txBox="1"/>
          <p:nvPr/>
        </p:nvSpPr>
        <p:spPr>
          <a:xfrm>
            <a:off x="0" y="0"/>
            <a:ext cx="658812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、得失电子守恒律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35170" name="Rectangle 193"/>
          <p:cNvSpPr/>
          <p:nvPr/>
        </p:nvSpPr>
        <p:spPr>
          <a:xfrm>
            <a:off x="755650" y="739775"/>
            <a:ext cx="67691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还原剂失电子总数 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氧化剂得电子总数</a:t>
            </a:r>
          </a:p>
        </p:txBody>
      </p:sp>
      <p:sp>
        <p:nvSpPr>
          <p:cNvPr id="135171" name="Rectangle 194"/>
          <p:cNvSpPr/>
          <p:nvPr/>
        </p:nvSpPr>
        <p:spPr>
          <a:xfrm>
            <a:off x="395288" y="1414463"/>
            <a:ext cx="6913562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或：化合价升高总数 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化合价降低总数</a:t>
            </a:r>
          </a:p>
        </p:txBody>
      </p:sp>
      <p:sp>
        <p:nvSpPr>
          <p:cNvPr id="135172" name="Text Box 4"/>
          <p:cNvSpPr txBox="1"/>
          <p:nvPr/>
        </p:nvSpPr>
        <p:spPr>
          <a:xfrm>
            <a:off x="0" y="4152583"/>
            <a:ext cx="9144000" cy="1641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例题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9.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已知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个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2-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恰好将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个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XO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还原，而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2-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被氧化为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2-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，则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X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元素在还原产物中的化合价是         （      ）      </a:t>
            </a:r>
          </a:p>
          <a:p>
            <a:pPr eaLnBrk="0" hangingPunct="0"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A.+1              B.+2              C.+3                D.+4</a:t>
            </a:r>
          </a:p>
        </p:txBody>
      </p:sp>
      <p:sp>
        <p:nvSpPr>
          <p:cNvPr id="101383" name="矩形 8"/>
          <p:cNvSpPr/>
          <p:nvPr/>
        </p:nvSpPr>
        <p:spPr>
          <a:xfrm>
            <a:off x="8074343" y="4684078"/>
            <a:ext cx="8921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1384" name="矩形 101383"/>
          <p:cNvSpPr/>
          <p:nvPr/>
        </p:nvSpPr>
        <p:spPr>
          <a:xfrm>
            <a:off x="-635" y="2220278"/>
            <a:ext cx="9144635" cy="1383665"/>
          </a:xfrm>
          <a:prstGeom prst="rect">
            <a:avLst/>
          </a:prstGeom>
          <a:noFill/>
          <a:ln w="19050">
            <a:noFill/>
          </a:ln>
          <a:effectLst>
            <a:prstShdw prst="shdw11" dir="16200000">
              <a:schemeClr val="bg2">
                <a:alpha val="50000"/>
              </a:schemeClr>
            </a:prstShdw>
          </a:effectLst>
        </p:spPr>
        <p:txBody>
          <a:bodyPr wrap="square" anchor="ctr">
            <a:spAutoFit/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N(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变价原子个数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×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每个原子化合价升高值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800" b="1" i="0" u="none" strike="noStrike" kern="1200" cap="none" spc="0" normalizeH="0" baseline="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N(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变价原子个数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×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每个原子化合价降低值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</a:p>
        </p:txBody>
      </p:sp>
      <p:sp>
        <p:nvSpPr>
          <p:cNvPr id="101385" name="文本框 101384"/>
          <p:cNvSpPr txBox="1"/>
          <p:nvPr/>
        </p:nvSpPr>
        <p:spPr>
          <a:xfrm>
            <a:off x="4420553" y="2660650"/>
            <a:ext cx="793750" cy="503238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000" b="1">
                <a:latin typeface="Garamond" panose="02020404030301010803" pitchFamily="18" charset="0"/>
                <a:ea typeface="宋体" panose="02010600030101010101" pitchFamily="2" charset="-122"/>
              </a:rPr>
              <a:t>=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38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38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>
                                            <p:txEl>
                                              <p:charRg st="2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1384">
                                            <p:txEl>
                                              <p:charRg st="2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1384">
                                            <p:txEl>
                                              <p:charRg st="20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1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3" grpId="0"/>
      <p:bldP spid="10138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6193" name="Rectangle 3"/>
          <p:cNvSpPr txBox="1"/>
          <p:nvPr/>
        </p:nvSpPr>
        <p:spPr>
          <a:xfrm>
            <a:off x="0" y="4005263"/>
            <a:ext cx="9144000" cy="172878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0" hangingPunct="0">
              <a:lnSpc>
                <a:spcPct val="130000"/>
              </a:lnSpc>
              <a:spcBef>
                <a:spcPct val="20000"/>
              </a:spcBef>
              <a:buFont typeface="Wingdings" panose="05000000000000000000" pitchFamily="2" charset="2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Zn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与足量的稀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HNO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反应，还原产物是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，则被还原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HNO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的个数是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———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参加反应的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HNO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个数是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+mn-ea"/>
              </a:rPr>
              <a:t>———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864168" y="4608513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</a:p>
        </p:txBody>
      </p:sp>
      <p:sp>
        <p:nvSpPr>
          <p:cNvPr id="136195" name="矩形 102403"/>
          <p:cNvSpPr/>
          <p:nvPr/>
        </p:nvSpPr>
        <p:spPr>
          <a:xfrm>
            <a:off x="0" y="1247775"/>
            <a:ext cx="9144000" cy="1708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一定条件下，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PbO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反应，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产物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Pb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，则与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Cr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＋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反应所需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PbO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的个数为               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　　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</a:p>
          <a:p>
            <a:pPr eaLnBrk="0" hangingPunct="0"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A.12               B.6                    C.4                         D.3  </a:t>
            </a:r>
          </a:p>
        </p:txBody>
      </p:sp>
      <p:sp>
        <p:nvSpPr>
          <p:cNvPr id="129030" name="Rectangle 6"/>
          <p:cNvSpPr/>
          <p:nvPr/>
        </p:nvSpPr>
        <p:spPr>
          <a:xfrm>
            <a:off x="7829550" y="1839913"/>
            <a:ext cx="420688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pic>
        <p:nvPicPr>
          <p:cNvPr id="136197" name="Picture 30" descr="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700"/>
            <a:ext cx="1828800" cy="749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7467918" y="4516438"/>
            <a:ext cx="11430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</a:p>
        </p:txBody>
      </p:sp>
      <p:pic>
        <p:nvPicPr>
          <p:cNvPr id="136198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477500" y="107315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9030" grpId="0"/>
      <p:bldP spid="2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5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265</Paragraphs>
  <Slides>26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43">
      <vt:lpstr>Arial</vt:lpstr>
      <vt:lpstr>宋体</vt:lpstr>
      <vt:lpstr>Cambria</vt:lpstr>
      <vt:lpstr>Calibri</vt:lpstr>
      <vt:lpstr>微软雅黑</vt:lpstr>
      <vt:lpstr>黑体</vt:lpstr>
      <vt:lpstr>Times New Roman</vt:lpstr>
      <vt:lpstr>Impact</vt:lpstr>
      <vt:lpstr>隶书</vt:lpstr>
      <vt:lpstr>楷体_GB2312</vt:lpstr>
      <vt:lpstr>华文行楷</vt:lpstr>
      <vt:lpstr>Courier New</vt:lpstr>
      <vt:lpstr>新宋体</vt:lpstr>
      <vt:lpstr>Garamond</vt:lpstr>
      <vt:lpstr>华文中宋</vt:lpstr>
      <vt:lpstr>Wingdings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2021-08-23T14:34:35.298</cp:lastPrinted>
  <dcterms:created xsi:type="dcterms:W3CDTF">2021-08-23T14:34:35Z</dcterms:created>
  <dcterms:modified xsi:type="dcterms:W3CDTF">2021-08-23T06:34:35Z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