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9"/>
  </p:notesMasterIdLst>
  <p:sldIdLst>
    <p:sldId id="261" r:id="rId2"/>
    <p:sldId id="257" r:id="rId3"/>
    <p:sldId id="263" r:id="rId4"/>
    <p:sldId id="267" r:id="rId5"/>
    <p:sldId id="262" r:id="rId6"/>
    <p:sldId id="295" r:id="rId7"/>
    <p:sldId id="297" r:id="rId8"/>
    <p:sldId id="265" r:id="rId9"/>
    <p:sldId id="266" r:id="rId10"/>
    <p:sldId id="296" r:id="rId11"/>
    <p:sldId id="275" r:id="rId12"/>
    <p:sldId id="293" r:id="rId13"/>
    <p:sldId id="294" r:id="rId14"/>
    <p:sldId id="288" r:id="rId15"/>
    <p:sldId id="298" r:id="rId16"/>
    <p:sldId id="299" r:id="rId17"/>
    <p:sldId id="291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F50"/>
    <a:srgbClr val="FFFAD9"/>
    <a:srgbClr val="ECECEC"/>
    <a:srgbClr val="FBFBFB"/>
    <a:srgbClr val="3F535E"/>
    <a:srgbClr val="EAF5EF"/>
    <a:srgbClr val="887974"/>
    <a:srgbClr val="99C9C9"/>
    <a:srgbClr val="F4C47A"/>
    <a:srgbClr val="EEA4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71" autoAdjust="0"/>
    <p:restoredTop sz="95990" autoAdjust="0"/>
  </p:normalViewPr>
  <p:slideViewPr>
    <p:cSldViewPr snapToGrid="0" showGuides="1">
      <p:cViewPr varScale="1">
        <p:scale>
          <a:sx n="70" d="100"/>
          <a:sy n="70" d="100"/>
        </p:scale>
        <p:origin x="612" y="114"/>
      </p:cViewPr>
      <p:guideLst>
        <p:guide orient="horz" pos="2137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96"/>
    </p:cViewPr>
  </p:sorter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418-4F1E-871D-7F7E28B869C4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418-4F1E-871D-7F7E28B869C4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418-4F1E-871D-7F7E28B869C4}"/>
              </c:ext>
            </c:extLst>
          </c:dPt>
          <c:val>
            <c:numRef>
              <c:f>Sheet1!$B$2:$B$4</c:f>
              <c:numCache>
                <c:formatCode>0%</c:formatCode>
                <c:ptCount val="3"/>
                <c:pt idx="0">
                  <c:v>0.68</c:v>
                </c:pt>
                <c:pt idx="1">
                  <c:v>0.2</c:v>
                </c:pt>
                <c:pt idx="2">
                  <c:v>0.12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F418-4F1E-871D-7F7E28B869C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销售额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strCache>
                      <c:ptCount val="3"/>
                      <c:pt idx="0">
                        <c:v>第一季度</c:v>
                      </c:pt>
                      <c:pt idx="1">
                        <c:v>第二季度</c:v>
                      </c:pt>
                      <c:pt idx="2">
                        <c:v>第三季度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418-4F1E-871D-7F7E28B869C4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418-4F1E-871D-7F7E28B869C4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418-4F1E-871D-7F7E28B869C4}"/>
              </c:ext>
            </c:extLst>
          </c:dPt>
          <c:val>
            <c:numRef>
              <c:f>Sheet1!$B$2:$B$4</c:f>
              <c:numCache>
                <c:formatCode>0%</c:formatCode>
                <c:ptCount val="3"/>
                <c:pt idx="0">
                  <c:v>0.68</c:v>
                </c:pt>
                <c:pt idx="1">
                  <c:v>0.2</c:v>
                </c:pt>
                <c:pt idx="2">
                  <c:v>0.12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F418-4F1E-871D-7F7E28B869C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 xmlns:c16="http://schemas.microsoft.com/office/drawing/2014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销售额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strCache>
                      <c:ptCount val="3"/>
                      <c:pt idx="0">
                        <c:v>第一季度</c:v>
                      </c:pt>
                      <c:pt idx="1">
                        <c:v>第二季度</c:v>
                      </c:pt>
                      <c:pt idx="2">
                        <c:v>第三季度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E886F5-40F6-4A79-81F8-2A7DC6571AE1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1EC35B-F2A3-42CE-8B81-EFBC2869FC1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134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AF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AC11F-A907-4738-9D37-97ACBDF0BF13}" type="datetimeFigureOut">
              <a:rPr lang="zh-CN" altLang="en-US" smtClean="0"/>
              <a:t>2018/11/27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E2B85-50B8-45DE-8322-85BA75D6F825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>
            <a:off x="1760815" y="-1889451"/>
            <a:ext cx="393145" cy="324802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>
            <a:off x="5250976" y="-1795706"/>
            <a:ext cx="326269" cy="314765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slide" Target="slide1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4.emf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slide" Target="slide17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 rot="13773592">
            <a:off x="9751078" y="3784208"/>
            <a:ext cx="2023582" cy="3566160"/>
            <a:chOff x="-532406" y="459443"/>
            <a:chExt cx="3533130" cy="5938763"/>
          </a:xfrm>
        </p:grpSpPr>
        <p:grpSp>
          <p:nvGrpSpPr>
            <p:cNvPr id="42" name="组合 41"/>
            <p:cNvGrpSpPr/>
            <p:nvPr/>
          </p:nvGrpSpPr>
          <p:grpSpPr>
            <a:xfrm>
              <a:off x="7629" y="459443"/>
              <a:ext cx="2993095" cy="5938763"/>
              <a:chOff x="17677" y="459443"/>
              <a:chExt cx="2993095" cy="5938763"/>
            </a:xfrm>
          </p:grpSpPr>
          <p:grpSp>
            <p:nvGrpSpPr>
              <p:cNvPr id="36" name="组合 35"/>
              <p:cNvGrpSpPr/>
              <p:nvPr/>
            </p:nvGrpSpPr>
            <p:grpSpPr>
              <a:xfrm>
                <a:off x="46345" y="459443"/>
                <a:ext cx="2964427" cy="5938763"/>
                <a:chOff x="71368" y="1018668"/>
                <a:chExt cx="2128806" cy="4790566"/>
              </a:xfrm>
            </p:grpSpPr>
            <p:sp>
              <p:nvSpPr>
                <p:cNvPr id="37" name="KSO_Shape"/>
                <p:cNvSpPr/>
                <p:nvPr/>
              </p:nvSpPr>
              <p:spPr bwMode="auto">
                <a:xfrm rot="2505385" flipH="1">
                  <a:off x="71368" y="1018668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38" name="KSO_Shape"/>
                <p:cNvSpPr/>
                <p:nvPr/>
              </p:nvSpPr>
              <p:spPr bwMode="auto">
                <a:xfrm rot="3927766" flipH="1">
                  <a:off x="617818" y="1694077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39" name="KSO_Shape"/>
                <p:cNvSpPr/>
                <p:nvPr/>
              </p:nvSpPr>
              <p:spPr bwMode="auto">
                <a:xfrm rot="6303978" flipH="1">
                  <a:off x="822404" y="2532067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0" name="KSO_Shape"/>
                <p:cNvSpPr/>
                <p:nvPr/>
              </p:nvSpPr>
              <p:spPr bwMode="auto">
                <a:xfrm rot="7934563" flipH="1">
                  <a:off x="669870" y="3363249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1" name="KSO_Shape"/>
                <p:cNvSpPr/>
                <p:nvPr/>
              </p:nvSpPr>
              <p:spPr bwMode="auto">
                <a:xfrm rot="8513465">
                  <a:off x="82499" y="3904234"/>
                  <a:ext cx="828277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chemeClr val="tx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28620" y="850573"/>
                <a:ext cx="2574916" cy="5158439"/>
                <a:chOff x="71368" y="1018668"/>
                <a:chExt cx="2128806" cy="4790566"/>
              </a:xfrm>
            </p:grpSpPr>
            <p:sp>
              <p:nvSpPr>
                <p:cNvPr id="25" name="KSO_Shape"/>
                <p:cNvSpPr/>
                <p:nvPr/>
              </p:nvSpPr>
              <p:spPr bwMode="auto">
                <a:xfrm rot="2505385" flipH="1">
                  <a:off x="71368" y="1018668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887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6" name="KSO_Shape"/>
                <p:cNvSpPr/>
                <p:nvPr/>
              </p:nvSpPr>
              <p:spPr bwMode="auto">
                <a:xfrm rot="3927766" flipH="1">
                  <a:off x="617818" y="1694077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887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7" name="KSO_Shape"/>
                <p:cNvSpPr/>
                <p:nvPr/>
              </p:nvSpPr>
              <p:spPr bwMode="auto">
                <a:xfrm rot="6303978" flipH="1">
                  <a:off x="822404" y="2532068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887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8" name="KSO_Shape"/>
                <p:cNvSpPr/>
                <p:nvPr/>
              </p:nvSpPr>
              <p:spPr bwMode="auto">
                <a:xfrm rot="7934563" flipH="1">
                  <a:off x="669870" y="3363249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887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9" name="KSO_Shape"/>
                <p:cNvSpPr/>
                <p:nvPr/>
              </p:nvSpPr>
              <p:spPr bwMode="auto">
                <a:xfrm rot="8513465">
                  <a:off x="82499" y="3904234"/>
                  <a:ext cx="828277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887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17677" y="1188236"/>
                <a:ext cx="2236885" cy="4481247"/>
                <a:chOff x="71368" y="1018668"/>
                <a:chExt cx="2128806" cy="4790566"/>
              </a:xfrm>
            </p:grpSpPr>
            <p:sp>
              <p:nvSpPr>
                <p:cNvPr id="5" name="KSO_Shape"/>
                <p:cNvSpPr/>
                <p:nvPr/>
              </p:nvSpPr>
              <p:spPr bwMode="auto">
                <a:xfrm rot="2505385" flipH="1">
                  <a:off x="71368" y="1018668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" name="KSO_Shape"/>
                <p:cNvSpPr/>
                <p:nvPr/>
              </p:nvSpPr>
              <p:spPr bwMode="auto">
                <a:xfrm rot="3927766" flipH="1">
                  <a:off x="617818" y="1694077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7" name="KSO_Shape"/>
                <p:cNvSpPr/>
                <p:nvPr/>
              </p:nvSpPr>
              <p:spPr bwMode="auto">
                <a:xfrm rot="6303978" flipH="1">
                  <a:off x="822404" y="2532068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" name="KSO_Shape"/>
                <p:cNvSpPr/>
                <p:nvPr/>
              </p:nvSpPr>
              <p:spPr bwMode="auto">
                <a:xfrm rot="7934563" flipH="1">
                  <a:off x="669870" y="3363249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" name="KSO_Shape"/>
                <p:cNvSpPr/>
                <p:nvPr/>
              </p:nvSpPr>
              <p:spPr bwMode="auto">
                <a:xfrm rot="8513465">
                  <a:off x="82499" y="3904234"/>
                  <a:ext cx="828277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19116" y="1381830"/>
                <a:ext cx="2038261" cy="4083335"/>
                <a:chOff x="71368" y="1018668"/>
                <a:chExt cx="2128806" cy="4790566"/>
              </a:xfrm>
            </p:grpSpPr>
            <p:sp>
              <p:nvSpPr>
                <p:cNvPr id="13" name="KSO_Shape"/>
                <p:cNvSpPr/>
                <p:nvPr/>
              </p:nvSpPr>
              <p:spPr bwMode="auto">
                <a:xfrm rot="2505385" flipH="1">
                  <a:off x="71368" y="1018668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99C9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4" name="KSO_Shape"/>
                <p:cNvSpPr/>
                <p:nvPr/>
              </p:nvSpPr>
              <p:spPr bwMode="auto">
                <a:xfrm rot="3927766" flipH="1">
                  <a:off x="617818" y="1694077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99C9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5" name="KSO_Shape"/>
                <p:cNvSpPr/>
                <p:nvPr/>
              </p:nvSpPr>
              <p:spPr bwMode="auto">
                <a:xfrm rot="6303978" flipH="1">
                  <a:off x="822404" y="2532068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99C9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6" name="KSO_Shape"/>
                <p:cNvSpPr/>
                <p:nvPr/>
              </p:nvSpPr>
              <p:spPr bwMode="auto">
                <a:xfrm rot="7934563" flipH="1">
                  <a:off x="669870" y="3363249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99C9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7" name="KSO_Shape"/>
                <p:cNvSpPr/>
                <p:nvPr/>
              </p:nvSpPr>
              <p:spPr bwMode="auto">
                <a:xfrm rot="8513465">
                  <a:off x="82499" y="3904234"/>
                  <a:ext cx="828277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99C9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</p:grpSp>
          <p:grpSp>
            <p:nvGrpSpPr>
              <p:cNvPr id="18" name="组合 17"/>
              <p:cNvGrpSpPr/>
              <p:nvPr/>
            </p:nvGrpSpPr>
            <p:grpSpPr>
              <a:xfrm>
                <a:off x="49771" y="1640269"/>
                <a:ext cx="1799884" cy="3605785"/>
                <a:chOff x="71368" y="1018668"/>
                <a:chExt cx="2128806" cy="4790566"/>
              </a:xfrm>
            </p:grpSpPr>
            <p:sp>
              <p:nvSpPr>
                <p:cNvPr id="19" name="KSO_Shape"/>
                <p:cNvSpPr/>
                <p:nvPr/>
              </p:nvSpPr>
              <p:spPr bwMode="auto">
                <a:xfrm rot="2505385" flipH="1">
                  <a:off x="71368" y="1018668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F4C4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0" name="KSO_Shape"/>
                <p:cNvSpPr/>
                <p:nvPr/>
              </p:nvSpPr>
              <p:spPr bwMode="auto">
                <a:xfrm rot="3927766" flipH="1">
                  <a:off x="617818" y="1694077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F4C4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1" name="KSO_Shape"/>
                <p:cNvSpPr/>
                <p:nvPr/>
              </p:nvSpPr>
              <p:spPr bwMode="auto">
                <a:xfrm rot="6303978" flipH="1">
                  <a:off x="822404" y="2532068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F4C4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2" name="KSO_Shape"/>
                <p:cNvSpPr/>
                <p:nvPr/>
              </p:nvSpPr>
              <p:spPr bwMode="auto">
                <a:xfrm rot="7934563" flipH="1">
                  <a:off x="669870" y="3363249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F4C4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3" name="KSO_Shape"/>
                <p:cNvSpPr/>
                <p:nvPr/>
              </p:nvSpPr>
              <p:spPr bwMode="auto">
                <a:xfrm rot="8513465">
                  <a:off x="82499" y="3904234"/>
                  <a:ext cx="828277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F4C4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</p:grpSp>
          <p:grpSp>
            <p:nvGrpSpPr>
              <p:cNvPr id="30" name="组合 29"/>
              <p:cNvGrpSpPr/>
              <p:nvPr/>
            </p:nvGrpSpPr>
            <p:grpSpPr>
              <a:xfrm>
                <a:off x="81070" y="1897636"/>
                <a:ext cx="1530495" cy="3066106"/>
                <a:chOff x="71368" y="1018668"/>
                <a:chExt cx="2128806" cy="4790566"/>
              </a:xfrm>
            </p:grpSpPr>
            <p:sp>
              <p:nvSpPr>
                <p:cNvPr id="31" name="KSO_Shape"/>
                <p:cNvSpPr/>
                <p:nvPr/>
              </p:nvSpPr>
              <p:spPr bwMode="auto">
                <a:xfrm rot="2505385" flipH="1">
                  <a:off x="71368" y="1018668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887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32" name="KSO_Shape"/>
                <p:cNvSpPr/>
                <p:nvPr/>
              </p:nvSpPr>
              <p:spPr bwMode="auto">
                <a:xfrm rot="3927766" flipH="1">
                  <a:off x="617818" y="1694077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887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33" name="KSO_Shape"/>
                <p:cNvSpPr/>
                <p:nvPr/>
              </p:nvSpPr>
              <p:spPr bwMode="auto">
                <a:xfrm rot="6303978" flipH="1">
                  <a:off x="822404" y="2532068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887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34" name="KSO_Shape"/>
                <p:cNvSpPr/>
                <p:nvPr/>
              </p:nvSpPr>
              <p:spPr bwMode="auto">
                <a:xfrm rot="7934563" flipH="1">
                  <a:off x="669870" y="3363249"/>
                  <a:ext cx="850540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887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35" name="KSO_Shape"/>
                <p:cNvSpPr/>
                <p:nvPr/>
              </p:nvSpPr>
              <p:spPr bwMode="auto">
                <a:xfrm rot="8513465">
                  <a:off x="82499" y="3904234"/>
                  <a:ext cx="828277" cy="1905000"/>
                </a:xfrm>
                <a:custGeom>
                  <a:avLst/>
                  <a:gdLst>
                    <a:gd name="T0" fmla="*/ 834078 w 9999"/>
                    <a:gd name="T1" fmla="*/ 1190852 h 9435"/>
                    <a:gd name="T2" fmla="*/ 794242 w 9999"/>
                    <a:gd name="T3" fmla="*/ 0 h 9435"/>
                    <a:gd name="T4" fmla="*/ 794242 w 9999"/>
                    <a:gd name="T5" fmla="*/ 0 h 9435"/>
                    <a:gd name="T6" fmla="*/ 169014 w 9999"/>
                    <a:gd name="T7" fmla="*/ 495280 h 9435"/>
                    <a:gd name="T8" fmla="*/ 264 w 9999"/>
                    <a:gd name="T9" fmla="*/ 978849 h 9435"/>
                    <a:gd name="T10" fmla="*/ 139116 w 9999"/>
                    <a:gd name="T11" fmla="*/ 1756598 h 9435"/>
                    <a:gd name="T12" fmla="*/ 139116 w 9999"/>
                    <a:gd name="T13" fmla="*/ 1756598 h 9435"/>
                    <a:gd name="T14" fmla="*/ 139116 w 9999"/>
                    <a:gd name="T15" fmla="*/ 1756598 h 9435"/>
                    <a:gd name="T16" fmla="*/ 139116 w 9999"/>
                    <a:gd name="T17" fmla="*/ 1756598 h 9435"/>
                    <a:gd name="T18" fmla="*/ 397297 w 9999"/>
                    <a:gd name="T19" fmla="*/ 919488 h 9435"/>
                    <a:gd name="T20" fmla="*/ 397297 w 9999"/>
                    <a:gd name="T21" fmla="*/ 919488 h 9435"/>
                    <a:gd name="T22" fmla="*/ 169981 w 9999"/>
                    <a:gd name="T23" fmla="*/ 1901971 h 9435"/>
                    <a:gd name="T24" fmla="*/ 834078 w 9999"/>
                    <a:gd name="T25" fmla="*/ 1190852 h 94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999" h="9435">
                      <a:moveTo>
                        <a:pt x="9485" y="5898"/>
                      </a:moveTo>
                      <a:cubicBezTo>
                        <a:pt x="10836" y="4628"/>
                        <a:pt x="9108" y="983"/>
                        <a:pt x="9032" y="0"/>
                      </a:cubicBezTo>
                      <a:cubicBezTo>
                        <a:pt x="7848" y="409"/>
                        <a:pt x="2860" y="1899"/>
                        <a:pt x="1922" y="2453"/>
                      </a:cubicBezTo>
                      <a:cubicBezTo>
                        <a:pt x="982" y="3006"/>
                        <a:pt x="58" y="3806"/>
                        <a:pt x="3" y="4848"/>
                      </a:cubicBezTo>
                      <a:cubicBezTo>
                        <a:pt x="-54" y="5888"/>
                        <a:pt x="753" y="8078"/>
                        <a:pt x="1582" y="8700"/>
                      </a:cubicBezTo>
                      <a:lnTo>
                        <a:pt x="4518" y="4554"/>
                      </a:lnTo>
                      <a:lnTo>
                        <a:pt x="1933" y="9420"/>
                      </a:lnTo>
                      <a:cubicBezTo>
                        <a:pt x="2761" y="9644"/>
                        <a:pt x="8302" y="7468"/>
                        <a:pt x="9485" y="5898"/>
                      </a:cubicBezTo>
                      <a:close/>
                    </a:path>
                  </a:pathLst>
                </a:custGeom>
                <a:solidFill>
                  <a:srgbClr val="887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>
                  <a:defPPr>
                    <a:defRPr lang="zh-CN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</p:grpSp>
        </p:grpSp>
        <p:sp>
          <p:nvSpPr>
            <p:cNvPr id="2" name="饼形 1"/>
            <p:cNvSpPr/>
            <p:nvPr/>
          </p:nvSpPr>
          <p:spPr>
            <a:xfrm>
              <a:off x="-532406" y="2821524"/>
              <a:ext cx="1027706" cy="1227573"/>
            </a:xfrm>
            <a:prstGeom prst="pie">
              <a:avLst>
                <a:gd name="adj1" fmla="val 16200000"/>
                <a:gd name="adj2" fmla="val 540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43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4" name="任意多边形 43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 smtClean="0"/>
              <a:t>1</a:t>
            </a:r>
            <a:endParaRPr lang="zh-CN" altLang="en-US" sz="4000" dirty="0"/>
          </a:p>
        </p:txBody>
      </p:sp>
      <p:sp>
        <p:nvSpPr>
          <p:cNvPr id="45" name="文本框 44"/>
          <p:cNvSpPr txBox="1"/>
          <p:nvPr/>
        </p:nvSpPr>
        <p:spPr>
          <a:xfrm>
            <a:off x="1238248" y="62845"/>
            <a:ext cx="7632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温故而知新</a:t>
            </a:r>
            <a:r>
              <a:rPr lang="en-US" altLang="zh-CN" sz="2800" b="1" dirty="0" smtClean="0"/>
              <a:t>——</a:t>
            </a:r>
            <a:r>
              <a:rPr lang="zh-CN" altLang="en-US" sz="2000" b="1" dirty="0" smtClean="0"/>
              <a:t>温习一元一次，类比形成二元一次初认知</a:t>
            </a:r>
            <a:endParaRPr lang="zh-CN" altLang="en-US" sz="2000" b="1" dirty="0"/>
          </a:p>
        </p:txBody>
      </p:sp>
      <p:sp>
        <p:nvSpPr>
          <p:cNvPr id="49" name="文本框 48"/>
          <p:cNvSpPr txBox="1"/>
          <p:nvPr/>
        </p:nvSpPr>
        <p:spPr>
          <a:xfrm>
            <a:off x="557902" y="994126"/>
            <a:ext cx="1076095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思考：下列方程哪些是一元一次方程？</a:t>
            </a:r>
            <a:endParaRPr lang="en-US" altLang="zh-CN" sz="2800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文本框 49"/>
              <p:cNvSpPr txBox="1"/>
              <p:nvPr/>
            </p:nvSpPr>
            <p:spPr>
              <a:xfrm>
                <a:off x="3336283" y="2381400"/>
                <a:ext cx="28619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800" b="0" i="1" smtClean="0">
                          <a:latin typeface="Cambria Math" panose="02040503050406030204" pitchFamily="18" charset="0"/>
                        </a:rPr>
                        <m:t>⑤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=16</m:t>
                      </m:r>
                    </m:oMath>
                  </m:oMathPara>
                </a14:m>
                <a:endParaRPr lang="en-US" altLang="zh-CN" sz="2800" dirty="0" smtClean="0"/>
              </a:p>
            </p:txBody>
          </p:sp>
        </mc:Choice>
        <mc:Fallback xmlns="">
          <p:sp>
            <p:nvSpPr>
              <p:cNvPr id="50" name="文本框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283" y="2381400"/>
                <a:ext cx="2861949" cy="52322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矩形 50"/>
              <p:cNvSpPr/>
              <p:nvPr/>
            </p:nvSpPr>
            <p:spPr>
              <a:xfrm>
                <a:off x="863306" y="1853762"/>
                <a:ext cx="240450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800" i="1" smtClean="0">
                          <a:latin typeface="Cambria Math" panose="02040503050406030204" pitchFamily="18" charset="0"/>
                        </a:rPr>
                        <m:t>①</m:t>
                      </m:r>
                      <m:r>
                        <a:rPr lang="en-US" altLang="zh-CN" sz="2800" i="1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altLang="zh-CN" sz="28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altLang="zh-CN" sz="2800" i="1">
                          <a:latin typeface="Cambria Math" panose="02040503050406030204" pitchFamily="18" charset="0"/>
                        </a:rPr>
                        <m:t>+5=0 </m:t>
                      </m:r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51" name="矩形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306" y="1853762"/>
                <a:ext cx="2404504" cy="52322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矩形 52"/>
              <p:cNvSpPr/>
              <p:nvPr/>
            </p:nvSpPr>
            <p:spPr>
              <a:xfrm>
                <a:off x="3498393" y="1825508"/>
                <a:ext cx="233371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800" b="0" i="1" smtClean="0">
                          <a:latin typeface="Cambria Math" panose="02040503050406030204" pitchFamily="18" charset="0"/>
                        </a:rPr>
                        <m:t>②</m:t>
                      </m:r>
                      <m:r>
                        <a:rPr lang="en-US" altLang="zh-CN" sz="280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altLang="zh-CN" sz="280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zh-CN" sz="280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altLang="zh-CN" sz="2800" i="1" smtClean="0">
                          <a:latin typeface="Cambria Math" panose="02040503050406030204" pitchFamily="18" charset="0"/>
                        </a:rPr>
                        <m:t>=10</m:t>
                      </m:r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53" name="矩形 5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8393" y="1825508"/>
                <a:ext cx="2333716" cy="52322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矩形 54"/>
              <p:cNvSpPr/>
              <p:nvPr/>
            </p:nvSpPr>
            <p:spPr>
              <a:xfrm>
                <a:off x="6336597" y="1764800"/>
                <a:ext cx="227305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800" b="0" dirty="0" smtClean="0"/>
                  <a:t>③</a:t>
                </a:r>
                <a14:m>
                  <m:oMath xmlns:m="http://schemas.openxmlformats.org/officeDocument/2006/math"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>
                        <a:latin typeface="Cambria Math" panose="02040503050406030204" pitchFamily="18" charset="0"/>
                      </a:rPr>
                      <m:t>−3=5</m:t>
                    </m:r>
                    <m:r>
                      <a:rPr lang="en-US" altLang="zh-CN" sz="2800"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altLang="zh-CN" sz="2800" dirty="0"/>
              </a:p>
            </p:txBody>
          </p:sp>
        </mc:Choice>
        <mc:Fallback xmlns="">
          <p:sp>
            <p:nvSpPr>
              <p:cNvPr id="55" name="矩形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6597" y="1764800"/>
                <a:ext cx="2273058" cy="523220"/>
              </a:xfrm>
              <a:prstGeom prst="rect">
                <a:avLst/>
              </a:prstGeom>
              <a:blipFill rotWithShape="0">
                <a:blip r:embed="rId5"/>
                <a:stretch>
                  <a:fillRect l="-5362" t="-12941" b="-329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矩形 55"/>
              <p:cNvSpPr/>
              <p:nvPr/>
            </p:nvSpPr>
            <p:spPr>
              <a:xfrm>
                <a:off x="759893" y="2349281"/>
                <a:ext cx="260013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800" b="0" i="1" smtClean="0">
                          <a:latin typeface="Cambria Math" panose="02040503050406030204" pitchFamily="18" charset="0"/>
                        </a:rPr>
                        <m:t>④</m:t>
                      </m:r>
                      <m:r>
                        <a:rPr lang="en-US" altLang="zh-CN" sz="2800" i="1">
                          <a:latin typeface="Cambria Math" panose="02040503050406030204" pitchFamily="18" charset="0"/>
                        </a:rPr>
                        <m:t>𝑥𝑦</m:t>
                      </m:r>
                      <m:r>
                        <a:rPr lang="en-US" altLang="zh-CN" sz="2800" i="1">
                          <a:latin typeface="Cambria Math" panose="02040503050406030204" pitchFamily="18" charset="0"/>
                        </a:rPr>
                        <m:t>+6=20 </m:t>
                      </m:r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56" name="矩形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893" y="2349281"/>
                <a:ext cx="2600135" cy="523220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文本框 58"/>
          <p:cNvSpPr txBox="1"/>
          <p:nvPr/>
        </p:nvSpPr>
        <p:spPr>
          <a:xfrm>
            <a:off x="451180" y="4482391"/>
            <a:ext cx="9521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一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元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：未知数个数为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 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一次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：含未知数的项的次数为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357862" y="3043402"/>
            <a:ext cx="113447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只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含有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一个未知数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，未知数的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次数都是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，等号两边都是整式，这样的方程叫做一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元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一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次</a:t>
            </a:r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方程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558596" y="1862867"/>
            <a:ext cx="2419881" cy="102822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6336597" y="2315517"/>
                <a:ext cx="2361063" cy="7030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⑥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+3=−2</m:t>
                    </m:r>
                  </m:oMath>
                </a14:m>
                <a:endParaRPr lang="zh-CN" altLang="en-US" sz="28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6597" y="2315517"/>
                <a:ext cx="2361063" cy="703013"/>
              </a:xfrm>
              <a:prstGeom prst="rect">
                <a:avLst/>
              </a:prstGeom>
              <a:blipFill rotWithShape="0">
                <a:blip r:embed="rId7"/>
                <a:stretch>
                  <a:fillRect l="-5155" t="-870" b="-69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右箭头 10">
            <a:hlinkClick r:id="rId8" action="ppaction://hlinksldjump"/>
          </p:cNvPr>
          <p:cNvSpPr/>
          <p:nvPr/>
        </p:nvSpPr>
        <p:spPr>
          <a:xfrm>
            <a:off x="11218058" y="6274356"/>
            <a:ext cx="801791" cy="4266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1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D0526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5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D0526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0" grpId="1"/>
      <p:bldP spid="51" grpId="0"/>
      <p:bldP spid="53" grpId="0"/>
      <p:bldP spid="53" grpId="1"/>
      <p:bldP spid="55" grpId="0"/>
      <p:bldP spid="56" grpId="0"/>
      <p:bldP spid="59" grpId="0"/>
      <p:bldP spid="67" grpId="0" animBg="1"/>
      <p:bldP spid="67" grpId="1" animBg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文本框 145"/>
          <p:cNvSpPr txBox="1"/>
          <p:nvPr/>
        </p:nvSpPr>
        <p:spPr>
          <a:xfrm>
            <a:off x="1937751" y="2134426"/>
            <a:ext cx="78709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 smtClean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二元一次方程组</a:t>
            </a:r>
            <a:endParaRPr lang="zh-CN" altLang="en-US" sz="60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196142" y="3388250"/>
            <a:ext cx="384752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dirty="0" smtClean="0">
                <a:ln w="0"/>
                <a:gradFill>
                  <a:gsLst>
                    <a:gs pos="0">
                      <a:schemeClr val="tx1"/>
                    </a:gs>
                    <a:gs pos="10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---</a:t>
            </a:r>
            <a:r>
              <a:rPr lang="zh-CN" altLang="en-US" sz="3200" dirty="0" smtClean="0">
                <a:ln w="0"/>
                <a:gradFill>
                  <a:gsLst>
                    <a:gs pos="0">
                      <a:schemeClr val="tx1"/>
                    </a:gs>
                    <a:gs pos="10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授课教师：刘瑞玲</a:t>
            </a:r>
            <a:endParaRPr lang="zh-CN" altLang="en-US" sz="3200" b="0" cap="none" spc="0" dirty="0">
              <a:ln w="0"/>
              <a:gradFill>
                <a:gsLst>
                  <a:gs pos="0">
                    <a:schemeClr val="tx1"/>
                  </a:gs>
                  <a:gs pos="10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38248" y="62845"/>
            <a:ext cx="751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探究归纳</a:t>
            </a:r>
            <a:r>
              <a:rPr lang="en-US" altLang="zh-CN" sz="3600" b="1" dirty="0" smtClean="0"/>
              <a:t>——</a:t>
            </a:r>
            <a:r>
              <a:rPr lang="zh-CN" altLang="en-US" sz="2000" b="1" dirty="0" smtClean="0"/>
              <a:t>类比一元，探究二元方程</a:t>
            </a:r>
            <a:r>
              <a:rPr lang="zh-CN" altLang="en-US" sz="2000" b="1" dirty="0"/>
              <a:t>概念</a:t>
            </a:r>
          </a:p>
        </p:txBody>
      </p:sp>
      <p:sp>
        <p:nvSpPr>
          <p:cNvPr id="10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 smtClean="0"/>
              <a:t>2</a:t>
            </a:r>
            <a:endParaRPr lang="zh-CN" altLang="en-US" sz="4000" dirty="0"/>
          </a:p>
        </p:txBody>
      </p:sp>
      <p:sp>
        <p:nvSpPr>
          <p:cNvPr id="6" name="矩形 5"/>
          <p:cNvSpPr/>
          <p:nvPr/>
        </p:nvSpPr>
        <p:spPr>
          <a:xfrm>
            <a:off x="1088310" y="1638127"/>
            <a:ext cx="9727061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 smtClean="0">
                <a:latin typeface="+mn-ea"/>
              </a:rPr>
              <a:t>含有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两个未知数</a:t>
            </a:r>
            <a:r>
              <a:rPr lang="zh-CN" altLang="en-US" sz="2800" b="1" dirty="0">
                <a:latin typeface="+mn-ea"/>
              </a:rPr>
              <a:t>，并且含有未知数的项的次数都是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的方程叫做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二元一次方程</a:t>
            </a:r>
            <a:r>
              <a:rPr lang="zh-CN" altLang="en-US" sz="2800" b="1" dirty="0">
                <a:latin typeface="+mn-ea"/>
              </a:rPr>
              <a:t>．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205441" y="2611239"/>
            <a:ext cx="1429223" cy="1382074"/>
            <a:chOff x="1081747" y="2931631"/>
            <a:chExt cx="4446434" cy="4571980"/>
          </a:xfrm>
        </p:grpSpPr>
        <p:graphicFrame>
          <p:nvGraphicFramePr>
            <p:cNvPr id="16" name="图表 15"/>
            <p:cNvGraphicFramePr/>
            <p:nvPr>
              <p:extLst>
                <p:ext uri="{D42A27DB-BD31-4B8C-83A1-F6EECF244321}">
                  <p14:modId xmlns:p14="http://schemas.microsoft.com/office/powerpoint/2010/main" val="1821093415"/>
                </p:ext>
              </p:extLst>
            </p:nvPr>
          </p:nvGraphicFramePr>
          <p:xfrm>
            <a:off x="1081747" y="2988380"/>
            <a:ext cx="4446434" cy="296428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17" name="组合 16"/>
            <p:cNvGrpSpPr/>
            <p:nvPr/>
          </p:nvGrpSpPr>
          <p:grpSpPr>
            <a:xfrm>
              <a:off x="1169516" y="2931631"/>
              <a:ext cx="3675152" cy="4571980"/>
              <a:chOff x="1952683" y="1552774"/>
              <a:chExt cx="3675152" cy="4571980"/>
            </a:xfrm>
          </p:grpSpPr>
          <p:grpSp>
            <p:nvGrpSpPr>
              <p:cNvPr id="19" name="组合 18"/>
              <p:cNvGrpSpPr/>
              <p:nvPr/>
            </p:nvGrpSpPr>
            <p:grpSpPr>
              <a:xfrm rot="21442319">
                <a:off x="1952683" y="4239924"/>
                <a:ext cx="1201225" cy="1884830"/>
                <a:chOff x="1335314" y="4786756"/>
                <a:chExt cx="1122806" cy="1761783"/>
              </a:xfrm>
            </p:grpSpPr>
            <p:grpSp>
              <p:nvGrpSpPr>
                <p:cNvPr id="21" name="组合 20"/>
                <p:cNvGrpSpPr/>
                <p:nvPr/>
              </p:nvGrpSpPr>
              <p:grpSpPr>
                <a:xfrm rot="21435440">
                  <a:off x="1441603" y="4786756"/>
                  <a:ext cx="1016517" cy="1761783"/>
                  <a:chOff x="4376258" y="4808160"/>
                  <a:chExt cx="1016517" cy="1761783"/>
                </a:xfrm>
              </p:grpSpPr>
              <p:sp>
                <p:nvSpPr>
                  <p:cNvPr id="23" name="任意多边形 22"/>
                  <p:cNvSpPr/>
                  <p:nvPr/>
                </p:nvSpPr>
                <p:spPr>
                  <a:xfrm rot="18857641">
                    <a:off x="3748178" y="5511022"/>
                    <a:ext cx="1687001" cy="430842"/>
                  </a:xfrm>
                  <a:custGeom>
                    <a:avLst/>
                    <a:gdLst>
                      <a:gd name="connsiteX0" fmla="*/ 1540473 w 1550160"/>
                      <a:gd name="connsiteY0" fmla="*/ 0 h 430842"/>
                      <a:gd name="connsiteX1" fmla="*/ 1550160 w 1550160"/>
                      <a:gd name="connsiteY1" fmla="*/ 430842 h 430842"/>
                      <a:gd name="connsiteX2" fmla="*/ 208312 w 1550160"/>
                      <a:gd name="connsiteY2" fmla="*/ 430842 h 430842"/>
                      <a:gd name="connsiteX3" fmla="*/ 0 w 1550160"/>
                      <a:gd name="connsiteY3" fmla="*/ 222530 h 430842"/>
                      <a:gd name="connsiteX4" fmla="*/ 0 w 1550160"/>
                      <a:gd name="connsiteY4" fmla="*/ 208312 h 430842"/>
                      <a:gd name="connsiteX5" fmla="*/ 208312 w 1550160"/>
                      <a:gd name="connsiteY5" fmla="*/ 0 h 4308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550160" h="430842">
                        <a:moveTo>
                          <a:pt x="1540473" y="0"/>
                        </a:moveTo>
                        <a:lnTo>
                          <a:pt x="1550160" y="430842"/>
                        </a:lnTo>
                        <a:lnTo>
                          <a:pt x="208312" y="430842"/>
                        </a:lnTo>
                        <a:cubicBezTo>
                          <a:pt x="93264" y="430842"/>
                          <a:pt x="0" y="337578"/>
                          <a:pt x="0" y="222530"/>
                        </a:cubicBezTo>
                        <a:lnTo>
                          <a:pt x="0" y="208312"/>
                        </a:lnTo>
                        <a:cubicBezTo>
                          <a:pt x="0" y="93264"/>
                          <a:pt x="93264" y="0"/>
                          <a:pt x="208312" y="0"/>
                        </a:cubicBezTo>
                        <a:close/>
                      </a:path>
                    </a:pathLst>
                  </a:custGeom>
                  <a:solidFill>
                    <a:schemeClr val="tx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4" name="矩形 23"/>
                  <p:cNvSpPr/>
                  <p:nvPr/>
                </p:nvSpPr>
                <p:spPr>
                  <a:xfrm rot="2615405">
                    <a:off x="5160547" y="4808160"/>
                    <a:ext cx="232228" cy="434872"/>
                  </a:xfrm>
                  <a:prstGeom prst="rect">
                    <a:avLst/>
                  </a:prstGeom>
                  <a:solidFill>
                    <a:schemeClr val="tx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cxnSp>
              <p:nvCxnSpPr>
                <p:cNvPr id="22" name="直接连接符 21"/>
                <p:cNvCxnSpPr/>
                <p:nvPr/>
              </p:nvCxnSpPr>
              <p:spPr>
                <a:xfrm flipH="1">
                  <a:off x="1335314" y="5370285"/>
                  <a:ext cx="725714" cy="783772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0" name="同心圆 19"/>
              <p:cNvSpPr/>
              <p:nvPr/>
            </p:nvSpPr>
            <p:spPr>
              <a:xfrm>
                <a:off x="2553296" y="1552774"/>
                <a:ext cx="3074539" cy="3074539"/>
              </a:xfrm>
              <a:prstGeom prst="donut">
                <a:avLst>
                  <a:gd name="adj" fmla="val 4730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7" name="文本框 6"/>
          <p:cNvSpPr txBox="1"/>
          <p:nvPr/>
        </p:nvSpPr>
        <p:spPr>
          <a:xfrm>
            <a:off x="1705870" y="2939883"/>
            <a:ext cx="5878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辨一辨，发现你的不同</a:t>
            </a:r>
            <a:endParaRPr lang="zh-CN" altLang="en-US" sz="2800" dirty="0"/>
          </a:p>
        </p:txBody>
      </p:sp>
      <p:grpSp>
        <p:nvGrpSpPr>
          <p:cNvPr id="34" name="组合 33"/>
          <p:cNvGrpSpPr/>
          <p:nvPr/>
        </p:nvGrpSpPr>
        <p:grpSpPr>
          <a:xfrm>
            <a:off x="574860" y="3667767"/>
            <a:ext cx="7393371" cy="2554545"/>
            <a:chOff x="-574595" y="612276"/>
            <a:chExt cx="8114161" cy="2554545"/>
          </a:xfrm>
        </p:grpSpPr>
        <p:sp>
          <p:nvSpPr>
            <p:cNvPr id="35" name="Text Box 2"/>
            <p:cNvSpPr txBox="1">
              <a:spLocks noChangeArrowheads="1"/>
            </p:cNvSpPr>
            <p:nvPr/>
          </p:nvSpPr>
          <p:spPr bwMode="auto">
            <a:xfrm>
              <a:off x="-574595" y="612276"/>
              <a:ext cx="8114161" cy="25545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b="1" dirty="0" smtClean="0">
                  <a:ea typeface="幼圆" panose="02010509060101010101" pitchFamily="49" charset="-122"/>
                </a:rPr>
                <a:t>练习</a:t>
              </a:r>
              <a:r>
                <a:rPr lang="en-US" altLang="zh-CN" b="1" dirty="0" smtClean="0">
                  <a:ea typeface="幼圆" panose="02010509060101010101" pitchFamily="49" charset="-122"/>
                </a:rPr>
                <a:t>1</a:t>
              </a:r>
              <a:r>
                <a:rPr lang="zh-CN" altLang="en-US" b="1" dirty="0" smtClean="0">
                  <a:ea typeface="幼圆" panose="02010509060101010101" pitchFamily="49" charset="-122"/>
                </a:rPr>
                <a:t>：下列方程哪些是</a:t>
              </a:r>
              <a:r>
                <a:rPr lang="zh-CN" altLang="en-US" b="1" dirty="0">
                  <a:ea typeface="幼圆" panose="02010509060101010101" pitchFamily="49" charset="-122"/>
                </a:rPr>
                <a:t>二元一次方程？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b="1" dirty="0">
                <a:ea typeface="幼圆" panose="02010509060101010101" pitchFamily="49" charset="-122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b="1" dirty="0"/>
                <a:t>（</a:t>
              </a:r>
              <a:r>
                <a:rPr lang="en-US" altLang="zh-CN" b="1" dirty="0"/>
                <a:t>1</a:t>
              </a:r>
              <a:r>
                <a:rPr lang="zh-CN" altLang="en-US" b="1" dirty="0"/>
                <a:t>）     </a:t>
              </a:r>
              <a:r>
                <a:rPr lang="en-US" altLang="zh-CN" b="1" dirty="0"/>
                <a:t>+2y=1         (2)x+       = -7      </a:t>
              </a:r>
              <a:endParaRPr lang="en-US" altLang="zh-CN" b="1" dirty="0" smtClean="0"/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zh-CN" b="1" dirty="0" smtClean="0"/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b="1" dirty="0" smtClean="0"/>
                <a:t>   (3)8xy-2x=5        </a:t>
              </a:r>
              <a:r>
                <a:rPr lang="zh-CN" altLang="en-US" b="1" dirty="0" smtClean="0"/>
                <a:t>（</a:t>
              </a:r>
              <a:r>
                <a:rPr lang="en-US" altLang="zh-CN" b="1" dirty="0" smtClean="0"/>
                <a:t>4</a:t>
              </a:r>
              <a:r>
                <a:rPr lang="zh-CN" altLang="en-US" b="1" dirty="0" smtClean="0"/>
                <a:t>）</a:t>
              </a:r>
              <a:r>
                <a:rPr lang="en-US" altLang="zh-CN" b="1" dirty="0" smtClean="0"/>
                <a:t>2x</a:t>
              </a:r>
              <a:r>
                <a:rPr lang="en-US" altLang="zh-CN" b="1" baseline="30000" dirty="0" smtClean="0"/>
                <a:t>2</a:t>
              </a:r>
              <a:r>
                <a:rPr lang="en-US" altLang="zh-CN" b="1" dirty="0" smtClean="0"/>
                <a:t>-x+1=0</a:t>
              </a:r>
              <a:endParaRPr lang="en-US" altLang="zh-CN" b="1" dirty="0"/>
            </a:p>
          </p:txBody>
        </p:sp>
        <p:grpSp>
          <p:nvGrpSpPr>
            <p:cNvPr id="36" name="Group 3"/>
            <p:cNvGrpSpPr>
              <a:grpSpLocks/>
            </p:cNvGrpSpPr>
            <p:nvPr/>
          </p:nvGrpSpPr>
          <p:grpSpPr bwMode="auto">
            <a:xfrm>
              <a:off x="554459" y="1311214"/>
              <a:ext cx="606236" cy="1066800"/>
              <a:chOff x="1827" y="150"/>
              <a:chExt cx="203" cy="575"/>
            </a:xfrm>
          </p:grpSpPr>
          <p:sp>
            <p:nvSpPr>
              <p:cNvPr id="40" name="Text Box 4"/>
              <p:cNvSpPr txBox="1">
                <a:spLocks noChangeArrowheads="1"/>
              </p:cNvSpPr>
              <p:nvPr/>
            </p:nvSpPr>
            <p:spPr bwMode="auto">
              <a:xfrm>
                <a:off x="1827" y="150"/>
                <a:ext cx="164" cy="5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kumimoji="1"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kumimoji="1"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b="1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b="1" dirty="0"/>
                  <a:t>x</a:t>
                </a:r>
              </a:p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b="1" dirty="0"/>
                  <a:t> 3</a:t>
                </a:r>
              </a:p>
            </p:txBody>
          </p:sp>
          <p:sp>
            <p:nvSpPr>
              <p:cNvPr id="41" name="Line 5"/>
              <p:cNvSpPr>
                <a:spLocks noChangeShapeType="1"/>
              </p:cNvSpPr>
              <p:nvPr/>
            </p:nvSpPr>
            <p:spPr bwMode="auto">
              <a:xfrm>
                <a:off x="1838" y="426"/>
                <a:ext cx="192" cy="0"/>
              </a:xfrm>
              <a:prstGeom prst="line">
                <a:avLst/>
              </a:prstGeom>
              <a:noFill/>
              <a:ln w="9525">
                <a:solidFill>
                  <a:srgbClr val="3333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7" name="Group 6"/>
            <p:cNvGrpSpPr>
              <a:grpSpLocks/>
            </p:cNvGrpSpPr>
            <p:nvPr/>
          </p:nvGrpSpPr>
          <p:grpSpPr bwMode="auto">
            <a:xfrm>
              <a:off x="4547575" y="1258888"/>
              <a:ext cx="532646" cy="1066800"/>
              <a:chOff x="1960" y="62"/>
              <a:chExt cx="192" cy="672"/>
            </a:xfrm>
          </p:grpSpPr>
          <p:sp>
            <p:nvSpPr>
              <p:cNvPr id="38" name="Text Box 7"/>
              <p:cNvSpPr txBox="1">
                <a:spLocks noChangeArrowheads="1"/>
              </p:cNvSpPr>
              <p:nvPr/>
            </p:nvSpPr>
            <p:spPr bwMode="auto">
              <a:xfrm>
                <a:off x="1960" y="62"/>
                <a:ext cx="176" cy="6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kumimoji="1"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kumimoji="1"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b="1" dirty="0"/>
                  <a:t> 1</a:t>
                </a:r>
              </a:p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b="1" dirty="0"/>
                  <a:t> y</a:t>
                </a:r>
              </a:p>
            </p:txBody>
          </p:sp>
          <p:sp>
            <p:nvSpPr>
              <p:cNvPr id="39" name="Line 8"/>
              <p:cNvSpPr>
                <a:spLocks noChangeShapeType="1"/>
              </p:cNvSpPr>
              <p:nvPr/>
            </p:nvSpPr>
            <p:spPr bwMode="auto">
              <a:xfrm>
                <a:off x="1960" y="448"/>
                <a:ext cx="192" cy="0"/>
              </a:xfrm>
              <a:prstGeom prst="line">
                <a:avLst/>
              </a:prstGeom>
              <a:noFill/>
              <a:ln w="9525">
                <a:solidFill>
                  <a:srgbClr val="3333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5" name="文本框 24"/>
          <p:cNvSpPr txBox="1"/>
          <p:nvPr/>
        </p:nvSpPr>
        <p:spPr>
          <a:xfrm>
            <a:off x="7968231" y="2925751"/>
            <a:ext cx="4598115" cy="2677656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tip1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en-US" altLang="zh-CN" sz="28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含两个未知数</a:t>
            </a:r>
            <a:endParaRPr lang="en-US" altLang="zh-CN" sz="28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tip2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en-US" altLang="zh-CN" sz="28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含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未知数的项的次数是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tip3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en-US" altLang="zh-CN" sz="2800" b="1" dirty="0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为整式方程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文本框 25"/>
              <p:cNvSpPr txBox="1"/>
              <p:nvPr/>
            </p:nvSpPr>
            <p:spPr>
              <a:xfrm>
                <a:off x="4995181" y="1215355"/>
                <a:ext cx="28619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800" i="1">
                          <a:latin typeface="Cambria Math" panose="02040503050406030204" pitchFamily="18" charset="0"/>
                        </a:rPr>
                        <m:t>④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=16</m:t>
                      </m:r>
                    </m:oMath>
                  </m:oMathPara>
                </a14:m>
                <a:endParaRPr lang="en-US" altLang="zh-CN" sz="2800" dirty="0" smtClean="0"/>
              </a:p>
            </p:txBody>
          </p:sp>
        </mc:Choice>
        <mc:Fallback xmlns="">
          <p:sp>
            <p:nvSpPr>
              <p:cNvPr id="26" name="文本框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5181" y="1215355"/>
                <a:ext cx="2861949" cy="52322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矩形 26"/>
              <p:cNvSpPr/>
              <p:nvPr/>
            </p:nvSpPr>
            <p:spPr>
              <a:xfrm>
                <a:off x="5102957" y="705833"/>
                <a:ext cx="233371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800" i="1">
                          <a:latin typeface="Cambria Math" panose="02040503050406030204" pitchFamily="18" charset="0"/>
                        </a:rPr>
                        <m:t>②</m:t>
                      </m:r>
                      <m:r>
                        <a:rPr lang="en-US" altLang="zh-CN" sz="280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altLang="zh-CN" sz="280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zh-CN" sz="280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altLang="zh-CN" sz="2800" i="1" smtClean="0">
                          <a:latin typeface="Cambria Math" panose="02040503050406030204" pitchFamily="18" charset="0"/>
                        </a:rPr>
                        <m:t>=10</m:t>
                      </m:r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27" name="矩形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957" y="705833"/>
                <a:ext cx="2333716" cy="52322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矩形 27"/>
              <p:cNvSpPr/>
              <p:nvPr/>
            </p:nvSpPr>
            <p:spPr>
              <a:xfrm>
                <a:off x="1238248" y="720759"/>
                <a:ext cx="240450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800" i="1" smtClean="0">
                          <a:latin typeface="Cambria Math" panose="02040503050406030204" pitchFamily="18" charset="0"/>
                        </a:rPr>
                        <m:t>①</m:t>
                      </m:r>
                      <m:r>
                        <a:rPr lang="en-US" altLang="zh-CN" sz="2800" i="1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altLang="zh-CN" sz="28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altLang="zh-CN" sz="2800" i="1">
                          <a:latin typeface="Cambria Math" panose="02040503050406030204" pitchFamily="18" charset="0"/>
                        </a:rPr>
                        <m:t>+5=0 </m:t>
                      </m:r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28" name="矩形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8248" y="720759"/>
                <a:ext cx="2404504" cy="52322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矩形 28"/>
              <p:cNvSpPr/>
              <p:nvPr/>
            </p:nvSpPr>
            <p:spPr>
              <a:xfrm>
                <a:off x="1303971" y="1207417"/>
                <a:ext cx="227305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800" b="0" dirty="0" smtClean="0"/>
                  <a:t>③</a:t>
                </a:r>
                <a14:m>
                  <m:oMath xmlns:m="http://schemas.openxmlformats.org/officeDocument/2006/math">
                    <m:r>
                      <a:rPr lang="en-US" altLang="zh-CN" sz="28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CN" sz="2800" i="1">
                        <a:latin typeface="Cambria Math" panose="02040503050406030204" pitchFamily="18" charset="0"/>
                      </a:rPr>
                      <m:t>−3=5</m:t>
                    </m:r>
                    <m:r>
                      <a:rPr lang="en-US" altLang="zh-CN" sz="2800"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altLang="zh-CN" sz="2800" dirty="0"/>
              </a:p>
            </p:txBody>
          </p:sp>
        </mc:Choice>
        <mc:Fallback xmlns="">
          <p:sp>
            <p:nvSpPr>
              <p:cNvPr id="29" name="矩形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3971" y="1207417"/>
                <a:ext cx="2273058" cy="523220"/>
              </a:xfrm>
              <a:prstGeom prst="rect">
                <a:avLst/>
              </a:prstGeom>
              <a:blipFill rotWithShape="0">
                <a:blip r:embed="rId6"/>
                <a:stretch>
                  <a:fillRect l="-5630" t="-11628" b="-313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右箭头 2"/>
          <p:cNvSpPr/>
          <p:nvPr/>
        </p:nvSpPr>
        <p:spPr>
          <a:xfrm>
            <a:off x="3577029" y="1213147"/>
            <a:ext cx="1418152" cy="26161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85915" y="723686"/>
            <a:ext cx="10054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对比</a:t>
            </a:r>
            <a:endParaRPr lang="zh-CN" altLang="en-US" sz="3200" b="1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" name="左箭头 4">
            <a:hlinkClick r:id="rId7" action="ppaction://hlinksldjump"/>
          </p:cNvPr>
          <p:cNvSpPr/>
          <p:nvPr/>
        </p:nvSpPr>
        <p:spPr>
          <a:xfrm>
            <a:off x="10713493" y="6086901"/>
            <a:ext cx="1160059" cy="5322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5" grpId="0" animBg="1"/>
      <p:bldP spid="26" grpId="1"/>
      <p:bldP spid="27" grpId="1"/>
      <p:bldP spid="28" grpId="0"/>
      <p:bldP spid="29" grpId="0"/>
      <p:bldP spid="3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69457" y="939347"/>
            <a:ext cx="1088367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2800" b="1" dirty="0">
                <a:latin typeface="楷体_GB2312" pitchFamily="49" charset="-122"/>
                <a:ea typeface="楷体_GB2312" pitchFamily="49" charset="-122"/>
              </a:rPr>
              <a:t>篮球联赛中，每场比赛都要分出胜负，每队胜一场得</a:t>
            </a:r>
            <a:r>
              <a:rPr kumimoji="0" lang="en-US" altLang="zh-CN" sz="28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kumimoji="0" lang="zh-CN" altLang="en-US" sz="2800" b="1" dirty="0">
                <a:latin typeface="楷体_GB2312" pitchFamily="49" charset="-122"/>
                <a:ea typeface="楷体_GB2312" pitchFamily="49" charset="-122"/>
              </a:rPr>
              <a:t>分，负一场得</a:t>
            </a:r>
            <a:r>
              <a:rPr kumimoji="0" lang="en-US" altLang="zh-CN" sz="28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kumimoji="0" lang="zh-CN" altLang="en-US" sz="2800" b="1" dirty="0">
                <a:latin typeface="楷体_GB2312" pitchFamily="49" charset="-122"/>
                <a:ea typeface="楷体_GB2312" pitchFamily="49" charset="-122"/>
              </a:rPr>
              <a:t>分．某队在</a:t>
            </a:r>
            <a:r>
              <a:rPr kumimoji="0" lang="en-US" altLang="zh-CN" sz="2800" b="1" dirty="0">
                <a:latin typeface="楷体_GB2312" pitchFamily="49" charset="-122"/>
                <a:ea typeface="楷体_GB2312" pitchFamily="49" charset="-122"/>
              </a:rPr>
              <a:t>10</a:t>
            </a:r>
            <a:r>
              <a:rPr kumimoji="0" lang="zh-CN" altLang="en-US" sz="2800" b="1" dirty="0">
                <a:latin typeface="楷体_GB2312" pitchFamily="49" charset="-122"/>
                <a:ea typeface="楷体_GB2312" pitchFamily="49" charset="-122"/>
              </a:rPr>
              <a:t>场比赛中得到</a:t>
            </a:r>
            <a:r>
              <a:rPr kumimoji="0" lang="en-US" altLang="zh-CN" sz="2800" b="1" dirty="0">
                <a:latin typeface="楷体_GB2312" pitchFamily="49" charset="-122"/>
                <a:ea typeface="楷体_GB2312" pitchFamily="49" charset="-122"/>
              </a:rPr>
              <a:t>16</a:t>
            </a:r>
            <a:r>
              <a:rPr kumimoji="0" lang="zh-CN" altLang="en-US" sz="2800" b="1" dirty="0">
                <a:latin typeface="楷体_GB2312" pitchFamily="49" charset="-122"/>
                <a:ea typeface="楷体_GB2312" pitchFamily="49" charset="-122"/>
              </a:rPr>
              <a:t>分，那么这个队胜负分别是多少</a:t>
            </a:r>
            <a:r>
              <a:rPr kumimoji="0" lang="zh-CN" altLang="en-US" sz="2800" b="1" dirty="0" smtClean="0">
                <a:latin typeface="楷体_GB2312" pitchFamily="49" charset="-122"/>
                <a:ea typeface="楷体_GB2312" pitchFamily="49" charset="-122"/>
              </a:rPr>
              <a:t>？</a:t>
            </a:r>
            <a:endParaRPr lang="zh-CN" altLang="en-US" sz="28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28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 smtClean="0"/>
              <a:t>2</a:t>
            </a:r>
            <a:endParaRPr lang="zh-CN" altLang="en-US" sz="4000" dirty="0"/>
          </a:p>
        </p:txBody>
      </p:sp>
      <p:sp>
        <p:nvSpPr>
          <p:cNvPr id="5" name="文本框 4"/>
          <p:cNvSpPr txBox="1"/>
          <p:nvPr/>
        </p:nvSpPr>
        <p:spPr>
          <a:xfrm>
            <a:off x="1238248" y="62845"/>
            <a:ext cx="7632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探究归纳</a:t>
            </a:r>
            <a:r>
              <a:rPr lang="en-US" altLang="zh-CN" sz="2800" b="1" dirty="0" smtClean="0"/>
              <a:t>——</a:t>
            </a:r>
            <a:r>
              <a:rPr lang="zh-CN" altLang="en-US" sz="2000" b="1" dirty="0"/>
              <a:t>呈现</a:t>
            </a:r>
            <a:r>
              <a:rPr lang="zh-CN" altLang="en-US" sz="2000" b="1" dirty="0" smtClean="0"/>
              <a:t>章节</a:t>
            </a:r>
            <a:r>
              <a:rPr lang="zh-CN" altLang="en-US" sz="2000" b="1" dirty="0"/>
              <a:t>故事，</a:t>
            </a:r>
            <a:r>
              <a:rPr lang="zh-CN" altLang="en-US" sz="2000" b="1" dirty="0" smtClean="0"/>
              <a:t>探究方程概念</a:t>
            </a:r>
            <a:endParaRPr lang="zh-CN" altLang="en-US" sz="2000" b="1" dirty="0"/>
          </a:p>
        </p:txBody>
      </p:sp>
      <p:grpSp>
        <p:nvGrpSpPr>
          <p:cNvPr id="26" name="组合 25"/>
          <p:cNvGrpSpPr/>
          <p:nvPr/>
        </p:nvGrpSpPr>
        <p:grpSpPr>
          <a:xfrm>
            <a:off x="10327761" y="4912869"/>
            <a:ext cx="2050738" cy="1945131"/>
            <a:chOff x="1081747" y="2931631"/>
            <a:chExt cx="4446434" cy="4571980"/>
          </a:xfrm>
        </p:grpSpPr>
        <p:graphicFrame>
          <p:nvGraphicFramePr>
            <p:cNvPr id="8" name="图表 7"/>
            <p:cNvGraphicFramePr/>
            <p:nvPr>
              <p:extLst>
                <p:ext uri="{D42A27DB-BD31-4B8C-83A1-F6EECF244321}">
                  <p14:modId xmlns:p14="http://schemas.microsoft.com/office/powerpoint/2010/main" val="217410465"/>
                </p:ext>
              </p:extLst>
            </p:nvPr>
          </p:nvGraphicFramePr>
          <p:xfrm>
            <a:off x="1081747" y="2988380"/>
            <a:ext cx="4446434" cy="296428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9" name="组合 8"/>
            <p:cNvGrpSpPr/>
            <p:nvPr/>
          </p:nvGrpSpPr>
          <p:grpSpPr>
            <a:xfrm>
              <a:off x="1169516" y="2931631"/>
              <a:ext cx="3675152" cy="4571980"/>
              <a:chOff x="1952683" y="1552774"/>
              <a:chExt cx="3675152" cy="4571980"/>
            </a:xfrm>
          </p:grpSpPr>
          <p:grpSp>
            <p:nvGrpSpPr>
              <p:cNvPr id="10" name="组合 9"/>
              <p:cNvGrpSpPr/>
              <p:nvPr/>
            </p:nvGrpSpPr>
            <p:grpSpPr>
              <a:xfrm rot="21442319">
                <a:off x="1952683" y="4239924"/>
                <a:ext cx="1201225" cy="1884830"/>
                <a:chOff x="1335314" y="4786756"/>
                <a:chExt cx="1122806" cy="1761783"/>
              </a:xfrm>
            </p:grpSpPr>
            <p:grpSp>
              <p:nvGrpSpPr>
                <p:cNvPr id="12" name="组合 11"/>
                <p:cNvGrpSpPr/>
                <p:nvPr/>
              </p:nvGrpSpPr>
              <p:grpSpPr>
                <a:xfrm rot="21435440">
                  <a:off x="1441603" y="4786756"/>
                  <a:ext cx="1016517" cy="1761783"/>
                  <a:chOff x="4376258" y="4808160"/>
                  <a:chExt cx="1016517" cy="1761783"/>
                </a:xfrm>
              </p:grpSpPr>
              <p:sp>
                <p:nvSpPr>
                  <p:cNvPr id="14" name="任意多边形 13"/>
                  <p:cNvSpPr/>
                  <p:nvPr/>
                </p:nvSpPr>
                <p:spPr>
                  <a:xfrm rot="18857641">
                    <a:off x="3748178" y="5511022"/>
                    <a:ext cx="1687001" cy="430842"/>
                  </a:xfrm>
                  <a:custGeom>
                    <a:avLst/>
                    <a:gdLst>
                      <a:gd name="connsiteX0" fmla="*/ 1540473 w 1550160"/>
                      <a:gd name="connsiteY0" fmla="*/ 0 h 430842"/>
                      <a:gd name="connsiteX1" fmla="*/ 1550160 w 1550160"/>
                      <a:gd name="connsiteY1" fmla="*/ 430842 h 430842"/>
                      <a:gd name="connsiteX2" fmla="*/ 208312 w 1550160"/>
                      <a:gd name="connsiteY2" fmla="*/ 430842 h 430842"/>
                      <a:gd name="connsiteX3" fmla="*/ 0 w 1550160"/>
                      <a:gd name="connsiteY3" fmla="*/ 222530 h 430842"/>
                      <a:gd name="connsiteX4" fmla="*/ 0 w 1550160"/>
                      <a:gd name="connsiteY4" fmla="*/ 208312 h 430842"/>
                      <a:gd name="connsiteX5" fmla="*/ 208312 w 1550160"/>
                      <a:gd name="connsiteY5" fmla="*/ 0 h 4308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550160" h="430842">
                        <a:moveTo>
                          <a:pt x="1540473" y="0"/>
                        </a:moveTo>
                        <a:lnTo>
                          <a:pt x="1550160" y="430842"/>
                        </a:lnTo>
                        <a:lnTo>
                          <a:pt x="208312" y="430842"/>
                        </a:lnTo>
                        <a:cubicBezTo>
                          <a:pt x="93264" y="430842"/>
                          <a:pt x="0" y="337578"/>
                          <a:pt x="0" y="222530"/>
                        </a:cubicBezTo>
                        <a:lnTo>
                          <a:pt x="0" y="208312"/>
                        </a:lnTo>
                        <a:cubicBezTo>
                          <a:pt x="0" y="93264"/>
                          <a:pt x="93264" y="0"/>
                          <a:pt x="208312" y="0"/>
                        </a:cubicBezTo>
                        <a:close/>
                      </a:path>
                    </a:pathLst>
                  </a:custGeom>
                  <a:solidFill>
                    <a:schemeClr val="tx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5" name="矩形 14"/>
                  <p:cNvSpPr/>
                  <p:nvPr/>
                </p:nvSpPr>
                <p:spPr>
                  <a:xfrm rot="2615405">
                    <a:off x="5160547" y="4808160"/>
                    <a:ext cx="232228" cy="434872"/>
                  </a:xfrm>
                  <a:prstGeom prst="rect">
                    <a:avLst/>
                  </a:prstGeom>
                  <a:solidFill>
                    <a:schemeClr val="tx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cxnSp>
              <p:nvCxnSpPr>
                <p:cNvPr id="13" name="直接连接符 12"/>
                <p:cNvCxnSpPr/>
                <p:nvPr/>
              </p:nvCxnSpPr>
              <p:spPr>
                <a:xfrm flipH="1">
                  <a:off x="1335314" y="5370285"/>
                  <a:ext cx="725714" cy="783772"/>
                </a:xfrm>
                <a:prstGeom prst="line">
                  <a:avLst/>
                </a:prstGeom>
                <a:ln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" name="同心圆 10"/>
              <p:cNvSpPr/>
              <p:nvPr/>
            </p:nvSpPr>
            <p:spPr>
              <a:xfrm>
                <a:off x="2553296" y="1552774"/>
                <a:ext cx="3074539" cy="3074539"/>
              </a:xfrm>
              <a:prstGeom prst="donut">
                <a:avLst>
                  <a:gd name="adj" fmla="val 4730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1215927" y="2324342"/>
            <a:ext cx="54721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设胜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场，负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y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场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	</a:t>
            </a:r>
          </a:p>
        </p:txBody>
      </p:sp>
      <p:sp>
        <p:nvSpPr>
          <p:cNvPr id="29" name="Text Box 8"/>
          <p:cNvSpPr txBox="1">
            <a:spLocks noChangeArrowheads="1"/>
          </p:cNvSpPr>
          <p:nvPr/>
        </p:nvSpPr>
        <p:spPr bwMode="auto">
          <a:xfrm>
            <a:off x="2363896" y="2848971"/>
            <a:ext cx="3743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</a:t>
            </a:r>
            <a:r>
              <a:rPr lang="en-US" altLang="zh-CN" sz="28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x+y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=10</a:t>
            </a:r>
          </a:p>
        </p:txBody>
      </p:sp>
      <p:sp>
        <p:nvSpPr>
          <p:cNvPr id="30" name="Text Box 9"/>
          <p:cNvSpPr txBox="1">
            <a:spLocks noChangeArrowheads="1"/>
          </p:cNvSpPr>
          <p:nvPr/>
        </p:nvSpPr>
        <p:spPr bwMode="auto">
          <a:xfrm>
            <a:off x="2362308" y="3425234"/>
            <a:ext cx="36734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2x+y=16</a:t>
            </a:r>
          </a:p>
        </p:txBody>
      </p:sp>
      <p:pic>
        <p:nvPicPr>
          <p:cNvPr id="24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395" y="2942565"/>
            <a:ext cx="715588" cy="1131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Rectangle 19"/>
          <p:cNvSpPr>
            <a:spLocks noChangeArrowheads="1"/>
          </p:cNvSpPr>
          <p:nvPr/>
        </p:nvSpPr>
        <p:spPr bwMode="auto">
          <a:xfrm>
            <a:off x="536133" y="4689549"/>
            <a:ext cx="115808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2800" b="1" dirty="0"/>
              <a:t>就组成了一个</a:t>
            </a:r>
            <a:r>
              <a:rPr kumimoji="0" lang="zh-CN" altLang="en-US" sz="2800" b="1" dirty="0">
                <a:solidFill>
                  <a:srgbClr val="0000FF"/>
                </a:solidFill>
              </a:rPr>
              <a:t>方程组</a:t>
            </a:r>
            <a:r>
              <a:rPr kumimoji="0" lang="zh-CN" altLang="en-US" sz="2800" b="1" dirty="0" smtClean="0"/>
              <a:t>．</a:t>
            </a:r>
            <a:endParaRPr kumimoji="0" lang="zh-CN" altLang="en-US" sz="2800" b="1" dirty="0"/>
          </a:p>
        </p:txBody>
      </p:sp>
      <p:sp>
        <p:nvSpPr>
          <p:cNvPr id="17" name="矩形 16"/>
          <p:cNvSpPr/>
          <p:nvPr/>
        </p:nvSpPr>
        <p:spPr>
          <a:xfrm>
            <a:off x="480510" y="5380695"/>
            <a:ext cx="103725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这个方程组含有几个未知数？含有未知数的项的次数是多少？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59731" y="5963099"/>
            <a:ext cx="71604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两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个未知数                                    次数为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1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25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2827" y="997178"/>
            <a:ext cx="1085962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400" b="1" dirty="0"/>
              <a:t>        </a:t>
            </a:r>
            <a:r>
              <a:rPr kumimoji="0" lang="zh-CN" altLang="en-US" sz="2800" b="1" dirty="0"/>
              <a:t>含有</a:t>
            </a:r>
            <a:r>
              <a:rPr kumimoji="0" lang="zh-CN" altLang="en-US" sz="2800" b="1" dirty="0">
                <a:solidFill>
                  <a:srgbClr val="FF0000"/>
                </a:solidFill>
              </a:rPr>
              <a:t>两个未知数</a:t>
            </a:r>
            <a:r>
              <a:rPr kumimoji="0" lang="zh-CN" altLang="en-US" sz="2800" b="1" dirty="0"/>
              <a:t>，</a:t>
            </a:r>
            <a:r>
              <a:rPr kumimoji="0" lang="zh-CN" altLang="en-US" sz="2800" b="1" dirty="0" smtClean="0"/>
              <a:t>每个含未知数</a:t>
            </a:r>
            <a:r>
              <a:rPr kumimoji="0" lang="zh-CN" altLang="en-US" sz="2800" b="1" dirty="0"/>
              <a:t>的项的</a:t>
            </a:r>
            <a:r>
              <a:rPr kumimoji="0" lang="zh-CN" altLang="en-US" sz="2800" b="1" dirty="0">
                <a:solidFill>
                  <a:srgbClr val="FF0000"/>
                </a:solidFill>
              </a:rPr>
              <a:t>次数</a:t>
            </a:r>
            <a:r>
              <a:rPr kumimoji="0" lang="zh-CN" altLang="en-US" sz="2800" b="1" dirty="0"/>
              <a:t>都是</a:t>
            </a:r>
            <a:r>
              <a:rPr kumimoji="0" lang="en-US" altLang="zh-CN" sz="2800" b="1" dirty="0">
                <a:solidFill>
                  <a:srgbClr val="FF0000"/>
                </a:solidFill>
              </a:rPr>
              <a:t>1</a:t>
            </a:r>
            <a:r>
              <a:rPr kumimoji="0" lang="zh-CN" altLang="en-US" sz="2800" b="1" dirty="0"/>
              <a:t>，并且</a:t>
            </a:r>
            <a:r>
              <a:rPr kumimoji="0" lang="zh-CN" altLang="en-US" sz="2800" b="1" dirty="0">
                <a:solidFill>
                  <a:srgbClr val="FF0000"/>
                </a:solidFill>
              </a:rPr>
              <a:t>一共有两个方程</a:t>
            </a:r>
            <a:r>
              <a:rPr kumimoji="0" lang="zh-CN" altLang="en-US" sz="2800" b="1" dirty="0"/>
              <a:t>，像这样的方程组叫做</a:t>
            </a:r>
            <a:r>
              <a:rPr kumimoji="0" lang="zh-CN" altLang="en-US" sz="2800" b="1" dirty="0">
                <a:solidFill>
                  <a:srgbClr val="FF0000"/>
                </a:solidFill>
              </a:rPr>
              <a:t>二元一次方程组</a:t>
            </a:r>
            <a:r>
              <a:rPr kumimoji="0" lang="zh-CN" altLang="en-US" sz="2800" b="1" dirty="0"/>
              <a:t>．</a:t>
            </a:r>
            <a:r>
              <a:rPr kumimoji="0" lang="zh-CN" altLang="en-US" sz="2800" b="1" dirty="0">
                <a:solidFill>
                  <a:srgbClr val="0000FF"/>
                </a:solidFill>
              </a:rPr>
              <a:t> </a:t>
            </a:r>
          </a:p>
        </p:txBody>
      </p: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729116" y="2393809"/>
            <a:ext cx="10403340" cy="2046287"/>
            <a:chOff x="113" y="1888"/>
            <a:chExt cx="5443" cy="1289"/>
          </a:xfrm>
        </p:grpSpPr>
        <p:sp>
          <p:nvSpPr>
            <p:cNvPr id="8" name="Text Box 7"/>
            <p:cNvSpPr txBox="1">
              <a:spLocks noChangeArrowheads="1"/>
            </p:cNvSpPr>
            <p:nvPr/>
          </p:nvSpPr>
          <p:spPr bwMode="auto">
            <a:xfrm>
              <a:off x="113" y="1888"/>
              <a:ext cx="5443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b="1" dirty="0" smtClean="0"/>
                <a:t>练</a:t>
              </a:r>
              <a:r>
                <a:rPr lang="zh-CN" altLang="en-US" b="1" dirty="0"/>
                <a:t>习</a:t>
              </a:r>
              <a:r>
                <a:rPr lang="en-US" altLang="zh-CN" b="1" dirty="0" smtClean="0"/>
                <a:t>2</a:t>
              </a:r>
              <a:r>
                <a:rPr lang="zh-CN" altLang="en-US" b="1" dirty="0" smtClean="0"/>
                <a:t>：考考</a:t>
              </a:r>
              <a:r>
                <a:rPr lang="zh-CN" altLang="en-US" b="1" dirty="0"/>
                <a:t>你的应变能力：下列</a:t>
              </a:r>
              <a:r>
                <a:rPr lang="zh-CN" altLang="en-US" b="1" dirty="0" smtClean="0"/>
                <a:t>方程组中</a:t>
              </a:r>
              <a:r>
                <a:rPr lang="zh-CN" altLang="en-US" b="1" dirty="0"/>
                <a:t>是二元一次方程组的有（　　　　　）</a:t>
              </a:r>
            </a:p>
          </p:txBody>
        </p:sp>
        <p:grpSp>
          <p:nvGrpSpPr>
            <p:cNvPr id="9" name="Group 20"/>
            <p:cNvGrpSpPr>
              <a:grpSpLocks/>
            </p:cNvGrpSpPr>
            <p:nvPr/>
          </p:nvGrpSpPr>
          <p:grpSpPr bwMode="auto">
            <a:xfrm>
              <a:off x="476" y="2568"/>
              <a:ext cx="4390" cy="609"/>
              <a:chOff x="476" y="2568"/>
              <a:chExt cx="4390" cy="609"/>
            </a:xfrm>
          </p:grpSpPr>
          <p:pic>
            <p:nvPicPr>
              <p:cNvPr id="11" name="Picture 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7" y="2659"/>
                <a:ext cx="412" cy="4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2" name="Picture 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7" y="2659"/>
                <a:ext cx="412" cy="4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4" name="Text Box 10"/>
              <p:cNvSpPr txBox="1">
                <a:spLocks noChangeArrowheads="1"/>
              </p:cNvSpPr>
              <p:nvPr/>
            </p:nvSpPr>
            <p:spPr bwMode="auto">
              <a:xfrm>
                <a:off x="930" y="2659"/>
                <a:ext cx="716" cy="5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kumimoji="1"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kumimoji="1"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/>
                  <a:t>3x-y=0</a:t>
                </a:r>
              </a:p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/>
                  <a:t>y=2x+1</a:t>
                </a:r>
              </a:p>
            </p:txBody>
          </p:sp>
          <p:sp>
            <p:nvSpPr>
              <p:cNvPr id="15" name="Text Box 11"/>
              <p:cNvSpPr txBox="1">
                <a:spLocks noChangeArrowheads="1"/>
              </p:cNvSpPr>
              <p:nvPr/>
            </p:nvSpPr>
            <p:spPr bwMode="auto">
              <a:xfrm>
                <a:off x="2064" y="2659"/>
                <a:ext cx="705" cy="5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kumimoji="1"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kumimoji="1"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/>
                  <a:t>5x-y=0</a:t>
                </a:r>
              </a:p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/>
                  <a:t>3x+z=1</a:t>
                </a:r>
                <a:endParaRPr lang="en-US" altLang="zh-CN" sz="1900" b="1">
                  <a:latin typeface="宋体" panose="02010600030101010101" pitchFamily="2" charset="-122"/>
                </a:endParaRPr>
              </a:p>
            </p:txBody>
          </p:sp>
          <p:sp>
            <p:nvSpPr>
              <p:cNvPr id="16" name="Text Box 12"/>
              <p:cNvSpPr txBox="1">
                <a:spLocks noChangeArrowheads="1"/>
              </p:cNvSpPr>
              <p:nvPr/>
            </p:nvSpPr>
            <p:spPr bwMode="auto">
              <a:xfrm>
                <a:off x="3198" y="2614"/>
                <a:ext cx="563" cy="5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kumimoji="1"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kumimoji="1"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 dirty="0" smtClean="0"/>
                  <a:t>2x-1=0</a:t>
                </a:r>
                <a:endParaRPr lang="en-US" altLang="zh-CN" sz="2400" dirty="0"/>
              </a:p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 dirty="0" err="1" smtClean="0"/>
                  <a:t>x+y</a:t>
                </a:r>
                <a:r>
                  <a:rPr lang="en-US" altLang="zh-CN" sz="2400" dirty="0" smtClean="0"/>
                  <a:t>=4</a:t>
                </a:r>
                <a:endParaRPr lang="en-US" altLang="zh-CN" sz="2400" dirty="0"/>
              </a:p>
            </p:txBody>
          </p:sp>
          <p:pic>
            <p:nvPicPr>
              <p:cNvPr id="17" name="Picture 1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0" y="2659"/>
                <a:ext cx="499" cy="4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8" name="Text Box 14"/>
              <p:cNvSpPr txBox="1">
                <a:spLocks noChangeArrowheads="1"/>
              </p:cNvSpPr>
              <p:nvPr/>
            </p:nvSpPr>
            <p:spPr bwMode="auto">
              <a:xfrm>
                <a:off x="4150" y="2568"/>
                <a:ext cx="716" cy="5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kumimoji="1"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kumimoji="1"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/>
                  <a:t>x+y=3</a:t>
                </a:r>
              </a:p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/>
                  <a:t>xy+3=1</a:t>
                </a:r>
              </a:p>
            </p:txBody>
          </p:sp>
          <p:sp>
            <p:nvSpPr>
              <p:cNvPr id="19" name="Text Box 15"/>
              <p:cNvSpPr txBox="1">
                <a:spLocks noChangeArrowheads="1"/>
              </p:cNvSpPr>
              <p:nvPr/>
            </p:nvSpPr>
            <p:spPr bwMode="auto">
              <a:xfrm>
                <a:off x="476" y="2750"/>
                <a:ext cx="3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kumimoji="1"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kumimoji="1"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/>
                  <a:t>(1)</a:t>
                </a:r>
              </a:p>
            </p:txBody>
          </p:sp>
          <p:sp>
            <p:nvSpPr>
              <p:cNvPr id="20" name="Text Box 16"/>
              <p:cNvSpPr txBox="1">
                <a:spLocks noChangeArrowheads="1"/>
              </p:cNvSpPr>
              <p:nvPr/>
            </p:nvSpPr>
            <p:spPr bwMode="auto">
              <a:xfrm>
                <a:off x="1610" y="2750"/>
                <a:ext cx="3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kumimoji="1"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kumimoji="1"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/>
                  <a:t>(2)</a:t>
                </a:r>
              </a:p>
            </p:txBody>
          </p:sp>
          <p:sp>
            <p:nvSpPr>
              <p:cNvPr id="21" name="Text Box 17"/>
              <p:cNvSpPr txBox="1">
                <a:spLocks noChangeArrowheads="1"/>
              </p:cNvSpPr>
              <p:nvPr/>
            </p:nvSpPr>
            <p:spPr bwMode="auto">
              <a:xfrm>
                <a:off x="2744" y="2750"/>
                <a:ext cx="3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kumimoji="1"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kumimoji="1"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/>
                  <a:t>(3)</a:t>
                </a:r>
              </a:p>
            </p:txBody>
          </p:sp>
          <p:sp>
            <p:nvSpPr>
              <p:cNvPr id="22" name="Text Box 18"/>
              <p:cNvSpPr txBox="1">
                <a:spLocks noChangeArrowheads="1"/>
              </p:cNvSpPr>
              <p:nvPr/>
            </p:nvSpPr>
            <p:spPr bwMode="auto">
              <a:xfrm>
                <a:off x="3651" y="2704"/>
                <a:ext cx="365" cy="29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kumimoji="1"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kumimoji="1"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400" dirty="0" smtClean="0"/>
                  <a:t>  (</a:t>
                </a:r>
                <a:r>
                  <a:rPr lang="en-US" altLang="zh-CN" sz="2400" dirty="0"/>
                  <a:t>4)</a:t>
                </a:r>
              </a:p>
            </p:txBody>
          </p:sp>
          <p:pic>
            <p:nvPicPr>
              <p:cNvPr id="23" name="Picture 19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33" y="2614"/>
                <a:ext cx="499" cy="4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2556343" y="3003409"/>
            <a:ext cx="3311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</a:rPr>
              <a:t>（１）（３）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50036" y="4862593"/>
            <a:ext cx="8993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注：二元一次方程组中，两个方程不一定是二元一次方程。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8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" name="任意多边形 28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/>
              <a:t>3</a:t>
            </a:r>
            <a:endParaRPr lang="zh-CN" altLang="en-US" sz="4000" dirty="0"/>
          </a:p>
        </p:txBody>
      </p:sp>
      <p:sp>
        <p:nvSpPr>
          <p:cNvPr id="30" name="文本框 29"/>
          <p:cNvSpPr txBox="1"/>
          <p:nvPr/>
        </p:nvSpPr>
        <p:spPr>
          <a:xfrm>
            <a:off x="1238248" y="62845"/>
            <a:ext cx="751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议一议</a:t>
            </a:r>
            <a:r>
              <a:rPr lang="en-US" altLang="zh-CN" sz="3600" b="1" dirty="0" smtClean="0"/>
              <a:t>——</a:t>
            </a:r>
            <a:r>
              <a:rPr lang="zh-CN" altLang="en-US" sz="2000" b="1" dirty="0" smtClean="0"/>
              <a:t>深度分析章节问题，理解方程组内涵</a:t>
            </a:r>
            <a:endParaRPr lang="zh-CN" altLang="en-US" sz="20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238249" y="-27815"/>
            <a:ext cx="6898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小组合作</a:t>
            </a:r>
            <a:r>
              <a:rPr lang="en-US" altLang="zh-CN" sz="2800" b="1" dirty="0" smtClean="0"/>
              <a:t>——</a:t>
            </a:r>
            <a:r>
              <a:rPr lang="zh-CN" altLang="en-US" sz="2000" b="1" dirty="0" smtClean="0"/>
              <a:t>寻找二元一次方程组的解</a:t>
            </a:r>
            <a:endParaRPr lang="zh-CN" altLang="en-US" sz="2000" b="1" dirty="0"/>
          </a:p>
        </p:txBody>
      </p:sp>
      <p:sp>
        <p:nvSpPr>
          <p:cNvPr id="5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 smtClean="0"/>
              <a:t>4</a:t>
            </a:r>
            <a:endParaRPr lang="zh-CN" altLang="en-US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647558" y="3799099"/>
                <a:ext cx="102834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你能求出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𝒙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+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𝒚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𝟏𝟎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的解吗？</a:t>
                </a:r>
                <a:endPara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558" y="3799099"/>
                <a:ext cx="10283483" cy="523220"/>
              </a:xfrm>
              <a:prstGeom prst="rect">
                <a:avLst/>
              </a:prstGeom>
              <a:blipFill rotWithShape="0">
                <a:blip r:embed="rId2"/>
                <a:stretch>
                  <a:fillRect l="-1186" t="-13953" b="-290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文本框 10"/>
          <p:cNvSpPr txBox="1"/>
          <p:nvPr/>
        </p:nvSpPr>
        <p:spPr>
          <a:xfrm>
            <a:off x="749984" y="2826155"/>
            <a:ext cx="96508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一般地，使二元一次方程两边的值相等的两个未知数的值，叫做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二元一次方程的解</a:t>
            </a:r>
            <a:r>
              <a:rPr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/>
              <p:cNvSpPr txBox="1"/>
              <p:nvPr/>
            </p:nvSpPr>
            <p:spPr>
              <a:xfrm>
                <a:off x="853853" y="4888490"/>
                <a:ext cx="7990449" cy="14884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zh-CN" sz="28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80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=1</m:t>
                            </m:r>
                          </m:e>
                          <m:e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=9</m:t>
                            </m:r>
                          </m:e>
                        </m:eqArr>
                        <m:r>
                          <a:rPr lang="en-US" altLang="zh-CN" sz="2800" b="0" i="1" smtClean="0">
                            <a:latin typeface="Cambria Math" panose="02040503050406030204" pitchFamily="18" charset="0"/>
                          </a:rPr>
                          <m:t>     </m:t>
                        </m:r>
                        <m:d>
                          <m:dPr>
                            <m:begChr m:val="{"/>
                            <m:endChr m:val=""/>
                            <m:ctrlP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eqArr>
                              <m:eqArrPr>
                                <m:ctrlPr>
                                  <a:rPr lang="en-US" altLang="zh-CN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eqArrPr>
                              <m:e>
                                <m:r>
                                  <a:rPr lang="en-US" altLang="zh-CN" sz="2800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US" altLang="zh-CN" sz="2800" b="0" i="1" smtClean="0">
                                    <a:latin typeface="Cambria Math" panose="02040503050406030204" pitchFamily="18" charset="0"/>
                                  </a:rPr>
                                  <m:t>=−3</m:t>
                                </m:r>
                              </m:e>
                              <m:e>
                                <m:r>
                                  <a:rPr lang="en-US" altLang="zh-CN" sz="2800" b="0" i="1" smtClean="0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  <m:r>
                                  <a:rPr lang="en-US" altLang="zh-CN" sz="2800" b="0" i="1" smtClean="0">
                                    <a:latin typeface="Cambria Math" panose="02040503050406030204" pitchFamily="18" charset="0"/>
                                  </a:rPr>
                                  <m:t>=13</m:t>
                                </m:r>
                              </m:e>
                            </m:eqArr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   </m:t>
                            </m:r>
                            <m:d>
                              <m:dPr>
                                <m:begChr m:val="{"/>
                                <m:endChr m:val=""/>
                                <m:ctrlPr>
                                  <a:rPr lang="en-US" altLang="zh-CN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eqArr>
                                  <m:eqArrPr>
                                    <m:ctrlPr>
                                      <a:rPr lang="en-US" altLang="zh-CN" sz="2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eqArrPr>
                                  <m:e>
                                    <m:r>
                                      <a:rPr lang="en-US" altLang="zh-CN" sz="2800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  <m:r>
                                      <a:rPr lang="en-US" altLang="zh-CN" sz="2800" b="0" i="1" smtClean="0">
                                        <a:latin typeface="Cambria Math" panose="02040503050406030204" pitchFamily="18" charset="0"/>
                                      </a:rPr>
                                      <m:t>=−2.5</m:t>
                                    </m:r>
                                  </m:e>
                                  <m:e>
                                    <m:r>
                                      <a:rPr lang="en-US" altLang="zh-CN" sz="2800" b="0" i="1" smtClean="0">
                                        <a:latin typeface="Cambria Math" panose="02040503050406030204" pitchFamily="18" charset="0"/>
                                      </a:rPr>
                                      <m:t>𝑦</m:t>
                                    </m:r>
                                    <m:r>
                                      <a:rPr lang="en-US" altLang="zh-CN" sz="2800" b="0" i="1" smtClean="0">
                                        <a:latin typeface="Cambria Math" panose="02040503050406030204" pitchFamily="18" charset="0"/>
                                      </a:rPr>
                                      <m:t>=12.5</m:t>
                                    </m:r>
                                  </m:e>
                                </m:eqArr>
                              </m:e>
                            </m:d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</a:rPr>
                              <m:t>…… </m:t>
                            </m:r>
                          </m:e>
                        </m:d>
                      </m:e>
                    </m:d>
                  </m:oMath>
                </a14:m>
                <a:r>
                  <a:rPr lang="en-US" altLang="zh-CN" sz="28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</a:t>
                </a:r>
              </a:p>
              <a:p>
                <a:endParaRPr lang="zh-CN" altLang="en-US" dirty="0"/>
              </a:p>
            </p:txBody>
          </p:sp>
        </mc:Choice>
        <mc:Fallback xmlns=""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3853" y="4888490"/>
                <a:ext cx="7990449" cy="148842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文本框 14"/>
          <p:cNvSpPr txBox="1"/>
          <p:nvPr/>
        </p:nvSpPr>
        <p:spPr>
          <a:xfrm>
            <a:off x="6848828" y="4888490"/>
            <a:ext cx="39909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注：二元一次方程的解为两个未知数的值，是一组解，用大括号表示。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/>
              <p:cNvSpPr txBox="1"/>
              <p:nvPr/>
            </p:nvSpPr>
            <p:spPr>
              <a:xfrm>
                <a:off x="2336222" y="967233"/>
                <a:ext cx="2441317" cy="523220"/>
              </a:xfrm>
              <a:prstGeom prst="rect">
                <a:avLst/>
              </a:prstGeom>
              <a:noFill/>
              <a:ln w="2222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0" i="1" dirty="0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𝑥</m:t>
                      </m:r>
                      <m:r>
                        <a:rPr lang="en-US" altLang="zh-CN" sz="2800" b="0" i="1" dirty="0" smtClean="0">
                          <a:latin typeface="Cambria Math" panose="02040503050406030204" pitchFamily="18" charset="0"/>
                          <a:ea typeface="宋体" panose="02010600030101010101" pitchFamily="2" charset="-122"/>
                        </a:rPr>
                        <m:t>−3=5</m:t>
                      </m:r>
                    </m:oMath>
                  </m:oMathPara>
                </a14:m>
                <a:endParaRPr lang="zh-CN" altLang="en-US" sz="28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18" name="文本框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6222" y="967233"/>
                <a:ext cx="2441317" cy="52322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 w="2222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右箭头 18"/>
          <p:cNvSpPr/>
          <p:nvPr/>
        </p:nvSpPr>
        <p:spPr>
          <a:xfrm>
            <a:off x="4849077" y="1061244"/>
            <a:ext cx="1172626" cy="305793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文本框 19"/>
              <p:cNvSpPr txBox="1"/>
              <p:nvPr/>
            </p:nvSpPr>
            <p:spPr>
              <a:xfrm>
                <a:off x="6068301" y="976796"/>
                <a:ext cx="2441317" cy="524118"/>
              </a:xfrm>
              <a:prstGeom prst="rect">
                <a:avLst/>
              </a:prstGeom>
              <a:noFill/>
              <a:ln w="2222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=10</m:t>
                      </m:r>
                    </m:oMath>
                  </m:oMathPara>
                </a14:m>
                <a:endParaRPr lang="zh-CN" altLang="en-US" sz="2800" dirty="0"/>
              </a:p>
            </p:txBody>
          </p:sp>
        </mc:Choice>
        <mc:Fallback xmlns="">
          <p:sp>
            <p:nvSpPr>
              <p:cNvPr id="20" name="文本框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8301" y="976796"/>
                <a:ext cx="2441317" cy="52411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  <a:ln w="2222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云形标注 21"/>
          <p:cNvSpPr/>
          <p:nvPr/>
        </p:nvSpPr>
        <p:spPr>
          <a:xfrm rot="6320048">
            <a:off x="9081847" y="211116"/>
            <a:ext cx="1258279" cy="4163193"/>
          </a:xfrm>
          <a:prstGeom prst="cloudCallou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599481" y="563720"/>
            <a:ext cx="164687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2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类比</a:t>
            </a:r>
            <a:endParaRPr lang="zh-CN" altLang="en-US" sz="3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左弧形箭头 23"/>
          <p:cNvSpPr/>
          <p:nvPr/>
        </p:nvSpPr>
        <p:spPr>
          <a:xfrm>
            <a:off x="1884784" y="1228843"/>
            <a:ext cx="451438" cy="110381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文本框 24"/>
              <p:cNvSpPr txBox="1"/>
              <p:nvPr/>
            </p:nvSpPr>
            <p:spPr>
              <a:xfrm>
                <a:off x="2401304" y="1953764"/>
                <a:ext cx="3139125" cy="523220"/>
              </a:xfrm>
              <a:prstGeom prst="rect">
                <a:avLst/>
              </a:prstGeom>
              <a:noFill/>
              <a:ln w="2222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𝟖</m:t>
                      </m:r>
                      <m:r>
                        <a:rPr lang="zh-CN" altLang="en-US" sz="2800" b="1" i="1" smtClean="0">
                          <a:latin typeface="Cambria Math" panose="02040503050406030204" pitchFamily="18" charset="0"/>
                        </a:rPr>
                        <m:t>是</m:t>
                      </m:r>
                      <m:r>
                        <a:rPr lang="zh-CN" altLang="en-US" sz="2800" b="1" i="1">
                          <a:latin typeface="Cambria Math" panose="02040503050406030204" pitchFamily="18" charset="0"/>
                        </a:rPr>
                        <m:t>方程</m:t>
                      </m:r>
                      <m:r>
                        <a:rPr lang="zh-CN" altLang="en-US" sz="2800" b="1" i="1" smtClean="0">
                          <a:latin typeface="Cambria Math" panose="02040503050406030204" pitchFamily="18" charset="0"/>
                        </a:rPr>
                        <m:t>的解</m:t>
                      </m:r>
                    </m:oMath>
                  </m:oMathPara>
                </a14:m>
                <a:endParaRPr lang="zh-CN" altLang="en-US" sz="2800" b="1" dirty="0"/>
              </a:p>
            </p:txBody>
          </p:sp>
        </mc:Choice>
        <mc:Fallback xmlns="">
          <p:sp>
            <p:nvSpPr>
              <p:cNvPr id="25" name="文本框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1304" y="1953764"/>
                <a:ext cx="3139125" cy="523220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  <a:ln w="2222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文本框 25"/>
          <p:cNvSpPr txBox="1"/>
          <p:nvPr/>
        </p:nvSpPr>
        <p:spPr>
          <a:xfrm rot="1127309">
            <a:off x="8588534" y="1872060"/>
            <a:ext cx="23301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什么是二元一次方程的解呢？</a:t>
            </a:r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714990" y="4272907"/>
            <a:ext cx="4318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二元一次方程有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无数组</a:t>
            </a:r>
            <a:r>
              <a:rPr lang="zh-CN" altLang="en-US" sz="2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解</a:t>
            </a:r>
            <a:r>
              <a:rPr lang="en-US" altLang="zh-CN" sz="2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en-US" sz="28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767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4" grpId="0"/>
      <p:bldP spid="15" grpId="0"/>
      <p:bldP spid="18" grpId="0" animBg="1"/>
      <p:bldP spid="19" grpId="0" animBg="1"/>
      <p:bldP spid="20" grpId="0" animBg="1"/>
      <p:bldP spid="22" grpId="0" animBg="1"/>
      <p:bldP spid="23" grpId="0"/>
      <p:bldP spid="24" grpId="0" animBg="1"/>
      <p:bldP spid="25" grpId="0" animBg="1"/>
      <p:bldP spid="26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238248" y="62845"/>
            <a:ext cx="6898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小组合作</a:t>
            </a:r>
            <a:r>
              <a:rPr lang="en-US" altLang="zh-CN" sz="2800" b="1" dirty="0" smtClean="0"/>
              <a:t>——</a:t>
            </a:r>
            <a:r>
              <a:rPr lang="zh-CN" altLang="en-US" sz="2000" b="1" dirty="0" smtClean="0"/>
              <a:t>寻找二元一次方程组的解</a:t>
            </a:r>
            <a:endParaRPr lang="zh-CN" altLang="en-US" sz="2000" b="1" dirty="0"/>
          </a:p>
        </p:txBody>
      </p:sp>
      <p:sp>
        <p:nvSpPr>
          <p:cNvPr id="5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 smtClean="0"/>
              <a:t>4</a:t>
            </a:r>
            <a:endParaRPr lang="zh-CN" altLang="en-US" sz="4000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800211" y="761476"/>
            <a:ext cx="1088367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篮球联赛中，每场比赛都要分出胜负，每队胜一场得</a:t>
            </a:r>
            <a:r>
              <a:rPr kumimoji="0"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分，负一场得</a:t>
            </a:r>
            <a:r>
              <a:rPr kumimoji="0"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分．某队在</a:t>
            </a:r>
            <a:r>
              <a:rPr kumimoji="0"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10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场比赛中得到</a:t>
            </a:r>
            <a:r>
              <a:rPr kumimoji="0"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16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分，那么这个队胜负分别是多少</a:t>
            </a:r>
            <a:r>
              <a:rPr kumimoji="0"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？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28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笑脸 1"/>
          <p:cNvSpPr/>
          <p:nvPr/>
        </p:nvSpPr>
        <p:spPr>
          <a:xfrm>
            <a:off x="272828" y="3502486"/>
            <a:ext cx="1508760" cy="12496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940166" y="3593038"/>
            <a:ext cx="974371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活动规则：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）请在学案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写出符合题意的方程的解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）前后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左右四人一组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互相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交流所写的解，看是否相同；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）对比两个方程的解，归纳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你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的发现。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469457" y="2029482"/>
            <a:ext cx="34339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2400" b="1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问题</a:t>
            </a:r>
            <a:r>
              <a:rPr kumimoji="0" lang="en-US" altLang="zh-CN" sz="2400" b="1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400" b="1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：请列出满足</a:t>
            </a:r>
            <a:r>
              <a:rPr kumimoji="0" lang="zh-CN" alt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方程</a:t>
            </a:r>
            <a:endParaRPr kumimoji="0" lang="zh-CN" altLang="en-US" sz="2400" b="1" dirty="0">
              <a:latin typeface="宋体" panose="02010600030101010101" pitchFamily="2" charset="-122"/>
            </a:endParaRPr>
          </a:p>
        </p:txBody>
      </p:sp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3003042"/>
              </p:ext>
            </p:extLst>
          </p:nvPr>
        </p:nvGraphicFramePr>
        <p:xfrm>
          <a:off x="3811753" y="2027065"/>
          <a:ext cx="2085001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公式" r:id="rId3" imgW="619244" imgH="180855" progId="Equation.3">
                  <p:embed/>
                </p:oleObj>
              </mc:Choice>
              <mc:Fallback>
                <p:oleObj name="公式" r:id="rId3" imgW="619244" imgH="18085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1753" y="2027065"/>
                        <a:ext cx="2085001" cy="53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5805097" y="2029481"/>
            <a:ext cx="764566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且符合实际意义的</a:t>
            </a:r>
            <a:r>
              <a:rPr kumimoji="0" lang="en-US" altLang="zh-CN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kumimoji="0" lang="zh-CN" alt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kumimoji="0" lang="zh-CN" alt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kumimoji="0" lang="zh-CN" altLang="en-US" sz="2400" b="1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值；</a:t>
            </a:r>
            <a:r>
              <a:rPr kumimoji="0" lang="zh-CN" altLang="en-US" sz="2400" b="1" dirty="0" smtClean="0">
                <a:latin typeface="宋体" panose="02010600030101010101" pitchFamily="2" charset="-122"/>
              </a:rPr>
              <a:t> </a:t>
            </a:r>
            <a:endParaRPr kumimoji="0"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14" name="Text Box 132"/>
          <p:cNvSpPr txBox="1">
            <a:spLocks noChangeArrowheads="1"/>
          </p:cNvSpPr>
          <p:nvPr/>
        </p:nvSpPr>
        <p:spPr bwMode="auto">
          <a:xfrm>
            <a:off x="469457" y="2765984"/>
            <a:ext cx="965214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2400" b="1" dirty="0" smtClean="0">
                <a:latin typeface="宋体" panose="02010600030101010101" pitchFamily="2" charset="-122"/>
              </a:rPr>
              <a:t>问题</a:t>
            </a:r>
            <a:r>
              <a:rPr kumimoji="0" lang="en-US" altLang="zh-CN" sz="2400" b="1" dirty="0" smtClean="0">
                <a:latin typeface="宋体" panose="02010600030101010101" pitchFamily="2" charset="-122"/>
              </a:rPr>
              <a:t>2</a:t>
            </a:r>
            <a:r>
              <a:rPr kumimoji="0" lang="zh-CN" altLang="en-US" sz="2400" b="1" dirty="0" smtClean="0">
                <a:latin typeface="宋体" panose="02010600030101010101" pitchFamily="2" charset="-122"/>
              </a:rPr>
              <a:t>：请列出满足方程</a:t>
            </a:r>
            <a:endParaRPr kumimoji="0" lang="zh-CN" altLang="en-US" sz="2400" b="1" dirty="0">
              <a:latin typeface="宋体" panose="02010600030101010101" pitchFamily="2" charset="-122"/>
            </a:endParaRPr>
          </a:p>
        </p:txBody>
      </p:sp>
      <p:graphicFrame>
        <p:nvGraphicFramePr>
          <p:cNvPr id="15" name="Object 1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9827919"/>
              </p:ext>
            </p:extLst>
          </p:nvPr>
        </p:nvGraphicFramePr>
        <p:xfrm>
          <a:off x="3780728" y="2791267"/>
          <a:ext cx="2147050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公式" r:id="rId5" imgW="695368" imgH="180855" progId="Equation.3">
                  <p:embed/>
                </p:oleObj>
              </mc:Choice>
              <mc:Fallback>
                <p:oleObj name="公式" r:id="rId5" imgW="695368" imgH="18085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0728" y="2791267"/>
                        <a:ext cx="2147050" cy="50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134"/>
          <p:cNvSpPr txBox="1">
            <a:spLocks noChangeArrowheads="1"/>
          </p:cNvSpPr>
          <p:nvPr/>
        </p:nvSpPr>
        <p:spPr bwMode="auto">
          <a:xfrm>
            <a:off x="5927778" y="2791267"/>
            <a:ext cx="5216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zh-CN" altLang="en-US" sz="2400" b="1" dirty="0" smtClean="0">
                <a:latin typeface="Arial" panose="020B0604020202020204" pitchFamily="34" charset="0"/>
              </a:rPr>
              <a:t>且符合实际意义的解</a:t>
            </a:r>
            <a:r>
              <a:rPr kumimoji="0" lang="en-US" altLang="zh-CN" sz="2400" b="1" dirty="0" smtClean="0">
                <a:latin typeface="Arial" panose="020B0604020202020204" pitchFamily="34" charset="0"/>
              </a:rPr>
              <a:t>.</a:t>
            </a:r>
            <a:endParaRPr kumimoji="0" lang="en-US" altLang="zh-CN" sz="24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58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10" grpId="0"/>
      <p:bldP spid="12" grpId="0"/>
      <p:bldP spid="14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720295" y="1666644"/>
            <a:ext cx="9357891" cy="591191"/>
            <a:chOff x="720295" y="1666644"/>
            <a:chExt cx="9357891" cy="591191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720295" y="1704236"/>
              <a:ext cx="16129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0" lang="zh-CN" altLang="en-US" sz="2800" b="1" dirty="0">
                  <a:cs typeface="Times New Roman" panose="02020603050405020304" pitchFamily="18" charset="0"/>
                </a:rPr>
                <a:t>满足方程</a:t>
              </a:r>
              <a:endParaRPr kumimoji="0" lang="zh-CN" altLang="en-US" sz="2800" b="1" dirty="0">
                <a:latin typeface="Arial" panose="020B0604020202020204" pitchFamily="34" charset="0"/>
              </a:endParaRPr>
            </a:p>
          </p:txBody>
        </p:sp>
        <p:graphicFrame>
          <p:nvGraphicFramePr>
            <p:cNvPr id="6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7203596"/>
                </p:ext>
              </p:extLst>
            </p:nvPr>
          </p:nvGraphicFramePr>
          <p:xfrm>
            <a:off x="2308513" y="1718085"/>
            <a:ext cx="1658938" cy="5397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28" name="公式" r:id="rId4" imgW="619244" imgH="180855" progId="Equation.3">
                    <p:embed/>
                  </p:oleObj>
                </mc:Choice>
                <mc:Fallback>
                  <p:oleObj name="公式" r:id="rId4" imgW="619244" imgH="18085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08513" y="1718085"/>
                          <a:ext cx="1658938" cy="5397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3994886" y="1666644"/>
              <a:ext cx="6083300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0" lang="zh-CN" altLang="en-US" sz="2800" b="1" dirty="0">
                  <a:cs typeface="Times New Roman" panose="02020603050405020304" pitchFamily="18" charset="0"/>
                </a:rPr>
                <a:t>且符合实际意义的</a:t>
              </a:r>
              <a:r>
                <a:rPr kumimoji="0" lang="en-US" altLang="zh-CN" sz="2800" b="1" dirty="0">
                  <a:cs typeface="Times New Roman" panose="02020603050405020304" pitchFamily="18" charset="0"/>
                </a:rPr>
                <a:t>x</a:t>
              </a:r>
              <a:r>
                <a:rPr kumimoji="0" lang="zh-CN" altLang="en-US" sz="2800" b="1" dirty="0">
                  <a:cs typeface="Times New Roman" panose="02020603050405020304" pitchFamily="18" charset="0"/>
                </a:rPr>
                <a:t>，</a:t>
              </a:r>
              <a:r>
                <a:rPr kumimoji="0" lang="en-US" altLang="zh-CN" sz="2800" b="1" dirty="0">
                  <a:cs typeface="Times New Roman" panose="02020603050405020304" pitchFamily="18" charset="0"/>
                </a:rPr>
                <a:t>y</a:t>
              </a:r>
              <a:r>
                <a:rPr kumimoji="0" lang="zh-CN" altLang="en-US" sz="2800" b="1" dirty="0">
                  <a:cs typeface="Times New Roman" panose="02020603050405020304" pitchFamily="18" charset="0"/>
                </a:rPr>
                <a:t>的值有哪些？</a:t>
              </a:r>
              <a:r>
                <a:rPr kumimoji="0" lang="zh-CN" altLang="en-US" sz="2800" b="1" dirty="0">
                  <a:latin typeface="Arial" panose="020B0604020202020204" pitchFamily="34" charset="0"/>
                </a:rPr>
                <a:t> </a:t>
              </a:r>
            </a:p>
          </p:txBody>
        </p:sp>
      </p:grpSp>
      <p:graphicFrame>
        <p:nvGraphicFramePr>
          <p:cNvPr id="8" name="Group 1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468056"/>
              </p:ext>
            </p:extLst>
          </p:nvPr>
        </p:nvGraphicFramePr>
        <p:xfrm>
          <a:off x="1022348" y="2352329"/>
          <a:ext cx="6264275" cy="1439862"/>
        </p:xfrm>
        <a:graphic>
          <a:graphicData uri="http://schemas.openxmlformats.org/drawingml/2006/table">
            <a:tbl>
              <a:tblPr/>
              <a:tblGrid>
                <a:gridCol w="431800"/>
                <a:gridCol w="576263"/>
                <a:gridCol w="500062"/>
                <a:gridCol w="508000"/>
                <a:gridCol w="503238"/>
                <a:gridCol w="504825"/>
                <a:gridCol w="503237"/>
                <a:gridCol w="576263"/>
                <a:gridCol w="504825"/>
                <a:gridCol w="503237"/>
                <a:gridCol w="504825"/>
                <a:gridCol w="647700"/>
              </a:tblGrid>
              <a:tr h="647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ext Box 86"/>
          <p:cNvSpPr txBox="1">
            <a:spLocks noChangeArrowheads="1"/>
          </p:cNvSpPr>
          <p:nvPr/>
        </p:nvSpPr>
        <p:spPr bwMode="auto">
          <a:xfrm>
            <a:off x="1597023" y="2463734"/>
            <a:ext cx="360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0</a:t>
            </a:r>
          </a:p>
        </p:txBody>
      </p:sp>
      <p:sp>
        <p:nvSpPr>
          <p:cNvPr id="11" name="Text Box 88"/>
          <p:cNvSpPr txBox="1">
            <a:spLocks noChangeArrowheads="1"/>
          </p:cNvSpPr>
          <p:nvPr/>
        </p:nvSpPr>
        <p:spPr bwMode="auto">
          <a:xfrm>
            <a:off x="2101848" y="2463734"/>
            <a:ext cx="360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2" name="Text Box 90"/>
          <p:cNvSpPr txBox="1">
            <a:spLocks noChangeArrowheads="1"/>
          </p:cNvSpPr>
          <p:nvPr/>
        </p:nvSpPr>
        <p:spPr bwMode="auto">
          <a:xfrm>
            <a:off x="2606673" y="24637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14" name="Text Box 92"/>
          <p:cNvSpPr txBox="1">
            <a:spLocks noChangeArrowheads="1"/>
          </p:cNvSpPr>
          <p:nvPr/>
        </p:nvSpPr>
        <p:spPr bwMode="auto">
          <a:xfrm>
            <a:off x="3109911" y="24637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15" name="Text Box 94"/>
          <p:cNvSpPr txBox="1">
            <a:spLocks noChangeArrowheads="1"/>
          </p:cNvSpPr>
          <p:nvPr/>
        </p:nvSpPr>
        <p:spPr bwMode="auto">
          <a:xfrm>
            <a:off x="3613148" y="24637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16" name="Text Box 95"/>
          <p:cNvSpPr txBox="1">
            <a:spLocks noChangeArrowheads="1"/>
          </p:cNvSpPr>
          <p:nvPr/>
        </p:nvSpPr>
        <p:spPr bwMode="auto">
          <a:xfrm>
            <a:off x="4117973" y="24637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17" name="Text Box 96"/>
          <p:cNvSpPr txBox="1">
            <a:spLocks noChangeArrowheads="1"/>
          </p:cNvSpPr>
          <p:nvPr/>
        </p:nvSpPr>
        <p:spPr bwMode="auto">
          <a:xfrm>
            <a:off x="4549773" y="2463734"/>
            <a:ext cx="5762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6</a:t>
            </a:r>
          </a:p>
        </p:txBody>
      </p:sp>
      <p:sp>
        <p:nvSpPr>
          <p:cNvPr id="18" name="Text Box 98"/>
          <p:cNvSpPr txBox="1">
            <a:spLocks noChangeArrowheads="1"/>
          </p:cNvSpPr>
          <p:nvPr/>
        </p:nvSpPr>
        <p:spPr bwMode="auto">
          <a:xfrm>
            <a:off x="5702298" y="24637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19" name="Text Box 99"/>
          <p:cNvSpPr txBox="1">
            <a:spLocks noChangeArrowheads="1"/>
          </p:cNvSpPr>
          <p:nvPr/>
        </p:nvSpPr>
        <p:spPr bwMode="auto">
          <a:xfrm>
            <a:off x="6205536" y="24637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20" name="Text Box 103"/>
          <p:cNvSpPr txBox="1">
            <a:spLocks noChangeArrowheads="1"/>
          </p:cNvSpPr>
          <p:nvPr/>
        </p:nvSpPr>
        <p:spPr bwMode="auto">
          <a:xfrm>
            <a:off x="6638923" y="2463734"/>
            <a:ext cx="6477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10</a:t>
            </a:r>
          </a:p>
        </p:txBody>
      </p:sp>
      <p:sp>
        <p:nvSpPr>
          <p:cNvPr id="21" name="Text Box 119"/>
          <p:cNvSpPr txBox="1">
            <a:spLocks noChangeArrowheads="1"/>
          </p:cNvSpPr>
          <p:nvPr/>
        </p:nvSpPr>
        <p:spPr bwMode="auto">
          <a:xfrm>
            <a:off x="5199061" y="24637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7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805655" y="3764795"/>
            <a:ext cx="7993062" cy="557605"/>
            <a:chOff x="805655" y="3764795"/>
            <a:chExt cx="7993062" cy="557605"/>
          </a:xfrm>
        </p:grpSpPr>
        <p:sp>
          <p:nvSpPr>
            <p:cNvPr id="22" name="Text Box 132"/>
            <p:cNvSpPr txBox="1">
              <a:spLocks noChangeArrowheads="1"/>
            </p:cNvSpPr>
            <p:nvPr/>
          </p:nvSpPr>
          <p:spPr bwMode="auto">
            <a:xfrm>
              <a:off x="805655" y="3764795"/>
              <a:ext cx="7993062" cy="519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0" lang="zh-CN" altLang="en-US" sz="2800" b="1" dirty="0" smtClean="0">
                  <a:latin typeface="Arial" panose="020B0604020202020204" pitchFamily="34" charset="0"/>
                </a:rPr>
                <a:t>满足方程</a:t>
              </a:r>
              <a:endParaRPr kumimoji="0" lang="zh-CN" altLang="en-US" sz="2800" b="1" dirty="0">
                <a:latin typeface="Arial" panose="020B0604020202020204" pitchFamily="34" charset="0"/>
              </a:endParaRPr>
            </a:p>
          </p:txBody>
        </p:sp>
        <p:graphicFrame>
          <p:nvGraphicFramePr>
            <p:cNvPr id="23" name="Object 13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23847212"/>
                </p:ext>
              </p:extLst>
            </p:nvPr>
          </p:nvGraphicFramePr>
          <p:xfrm>
            <a:off x="2376486" y="3782257"/>
            <a:ext cx="1778000" cy="501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29" name="公式" r:id="rId6" imgW="695368" imgH="180855" progId="Equation.3">
                    <p:embed/>
                  </p:oleObj>
                </mc:Choice>
                <mc:Fallback>
                  <p:oleObj name="公式" r:id="rId6" imgW="695368" imgH="18085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76486" y="3782257"/>
                          <a:ext cx="1778000" cy="5016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" name="Text Box 134"/>
            <p:cNvSpPr txBox="1">
              <a:spLocks noChangeArrowheads="1"/>
            </p:cNvSpPr>
            <p:nvPr/>
          </p:nvSpPr>
          <p:spPr bwMode="auto">
            <a:xfrm>
              <a:off x="4082254" y="3799180"/>
              <a:ext cx="4319588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0" lang="zh-CN" altLang="en-US" sz="2800" b="1" dirty="0" smtClean="0">
                  <a:latin typeface="Arial" panose="020B0604020202020204" pitchFamily="34" charset="0"/>
                </a:rPr>
                <a:t>且符合实际意义的解呢</a:t>
              </a:r>
              <a:r>
                <a:rPr kumimoji="0" lang="en-US" altLang="zh-CN" sz="2800" b="1" dirty="0" smtClean="0">
                  <a:latin typeface="Arial" panose="020B0604020202020204" pitchFamily="34" charset="0"/>
                </a:rPr>
                <a:t>?</a:t>
              </a:r>
              <a:endParaRPr kumimoji="0" lang="en-US" altLang="zh-CN" sz="2800" b="1" dirty="0">
                <a:latin typeface="Arial" panose="020B0604020202020204" pitchFamily="34" charset="0"/>
              </a:endParaRPr>
            </a:p>
          </p:txBody>
        </p:sp>
      </p:grpSp>
      <p:sp>
        <p:nvSpPr>
          <p:cNvPr id="31" name="Text Box 181"/>
          <p:cNvSpPr txBox="1">
            <a:spLocks noChangeArrowheads="1"/>
          </p:cNvSpPr>
          <p:nvPr/>
        </p:nvSpPr>
        <p:spPr bwMode="auto">
          <a:xfrm>
            <a:off x="1454148" y="3111434"/>
            <a:ext cx="6477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10</a:t>
            </a:r>
          </a:p>
        </p:txBody>
      </p:sp>
      <p:sp>
        <p:nvSpPr>
          <p:cNvPr id="32" name="Text Box 182"/>
          <p:cNvSpPr txBox="1">
            <a:spLocks noChangeArrowheads="1"/>
          </p:cNvSpPr>
          <p:nvPr/>
        </p:nvSpPr>
        <p:spPr bwMode="auto">
          <a:xfrm>
            <a:off x="2101848" y="31114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33" name="Text Box 185"/>
          <p:cNvSpPr txBox="1">
            <a:spLocks noChangeArrowheads="1"/>
          </p:cNvSpPr>
          <p:nvPr/>
        </p:nvSpPr>
        <p:spPr bwMode="auto">
          <a:xfrm>
            <a:off x="2606673" y="31114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34" name="Text Box 186"/>
          <p:cNvSpPr txBox="1">
            <a:spLocks noChangeArrowheads="1"/>
          </p:cNvSpPr>
          <p:nvPr/>
        </p:nvSpPr>
        <p:spPr bwMode="auto">
          <a:xfrm>
            <a:off x="3109911" y="31114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35" name="Text Box 187"/>
          <p:cNvSpPr txBox="1">
            <a:spLocks noChangeArrowheads="1"/>
          </p:cNvSpPr>
          <p:nvPr/>
        </p:nvSpPr>
        <p:spPr bwMode="auto">
          <a:xfrm>
            <a:off x="3541711" y="3111434"/>
            <a:ext cx="5762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6</a:t>
            </a:r>
          </a:p>
        </p:txBody>
      </p:sp>
      <p:sp>
        <p:nvSpPr>
          <p:cNvPr id="36" name="Text Box 188"/>
          <p:cNvSpPr txBox="1">
            <a:spLocks noChangeArrowheads="1"/>
          </p:cNvSpPr>
          <p:nvPr/>
        </p:nvSpPr>
        <p:spPr bwMode="auto">
          <a:xfrm>
            <a:off x="4117973" y="31114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7" name="Text Box 189"/>
          <p:cNvSpPr txBox="1">
            <a:spLocks noChangeArrowheads="1"/>
          </p:cNvSpPr>
          <p:nvPr/>
        </p:nvSpPr>
        <p:spPr bwMode="auto">
          <a:xfrm>
            <a:off x="4622798" y="31114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 dirty="0"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38" name="Text Box 190"/>
          <p:cNvSpPr txBox="1">
            <a:spLocks noChangeArrowheads="1"/>
          </p:cNvSpPr>
          <p:nvPr/>
        </p:nvSpPr>
        <p:spPr bwMode="auto">
          <a:xfrm>
            <a:off x="5197473" y="31114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39" name="Text Box 191"/>
          <p:cNvSpPr txBox="1">
            <a:spLocks noChangeArrowheads="1"/>
          </p:cNvSpPr>
          <p:nvPr/>
        </p:nvSpPr>
        <p:spPr bwMode="auto">
          <a:xfrm>
            <a:off x="5630861" y="3111434"/>
            <a:ext cx="43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40" name="Text Box 192"/>
          <p:cNvSpPr txBox="1">
            <a:spLocks noChangeArrowheads="1"/>
          </p:cNvSpPr>
          <p:nvPr/>
        </p:nvSpPr>
        <p:spPr bwMode="auto">
          <a:xfrm>
            <a:off x="6205536" y="3111434"/>
            <a:ext cx="3603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41" name="Text Box 193"/>
          <p:cNvSpPr txBox="1">
            <a:spLocks noChangeArrowheads="1"/>
          </p:cNvSpPr>
          <p:nvPr/>
        </p:nvSpPr>
        <p:spPr bwMode="auto">
          <a:xfrm>
            <a:off x="6781798" y="3111434"/>
            <a:ext cx="360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en-US" altLang="zh-CN" sz="2800" b="1">
                <a:latin typeface="Arial" panose="020B0604020202020204" pitchFamily="34" charset="0"/>
              </a:rPr>
              <a:t>0</a:t>
            </a:r>
          </a:p>
        </p:txBody>
      </p:sp>
      <p:sp>
        <p:nvSpPr>
          <p:cNvPr id="42" name="Text Box 2"/>
          <p:cNvSpPr txBox="1">
            <a:spLocks noChangeArrowheads="1"/>
          </p:cNvSpPr>
          <p:nvPr/>
        </p:nvSpPr>
        <p:spPr bwMode="auto">
          <a:xfrm>
            <a:off x="692261" y="632186"/>
            <a:ext cx="1088367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篮球联赛中，每场比赛都要分出胜负，每队胜一场得</a:t>
            </a:r>
            <a:r>
              <a:rPr kumimoji="0"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分，负一场得</a:t>
            </a:r>
            <a:r>
              <a:rPr kumimoji="0"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分．某队在</a:t>
            </a:r>
            <a:r>
              <a:rPr kumimoji="0"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10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场比赛中得到</a:t>
            </a:r>
            <a:r>
              <a:rPr kumimoji="0"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16</a:t>
            </a:r>
            <a:r>
              <a:rPr kumimoji="0"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分，那么这个队胜负分别是多少</a:t>
            </a:r>
            <a:r>
              <a:rPr kumimoji="0"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？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28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238248" y="62845"/>
            <a:ext cx="6898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小组合作</a:t>
            </a:r>
            <a:r>
              <a:rPr lang="en-US" altLang="zh-CN" sz="2800" b="1" dirty="0" smtClean="0"/>
              <a:t>——</a:t>
            </a:r>
            <a:r>
              <a:rPr lang="zh-CN" altLang="en-US" sz="2000" b="1" dirty="0" smtClean="0"/>
              <a:t>寻找二元一次方程组的解</a:t>
            </a:r>
            <a:endParaRPr lang="zh-CN" altLang="en-US" sz="2000" b="1" dirty="0"/>
          </a:p>
        </p:txBody>
      </p:sp>
      <p:sp>
        <p:nvSpPr>
          <p:cNvPr id="44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5" name="任意多边形 44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 smtClean="0"/>
              <a:t>4</a:t>
            </a:r>
            <a:endParaRPr lang="zh-CN" altLang="en-US" sz="4000" dirty="0"/>
          </a:p>
        </p:txBody>
      </p:sp>
      <p:sp>
        <p:nvSpPr>
          <p:cNvPr id="46" name="Text Box 2"/>
          <p:cNvSpPr txBox="1">
            <a:spLocks noChangeArrowheads="1"/>
          </p:cNvSpPr>
          <p:nvPr/>
        </p:nvSpPr>
        <p:spPr bwMode="auto">
          <a:xfrm>
            <a:off x="346091" y="5974681"/>
            <a:ext cx="12150690" cy="176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6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</a:rPr>
              <a:t>一般地，二元一次方程组的两个</a:t>
            </a:r>
            <a:r>
              <a:rPr lang="zh-CN" altLang="en-US" sz="2800" b="1" dirty="0" smtClean="0">
                <a:solidFill>
                  <a:srgbClr val="3333FF"/>
                </a:solidFill>
                <a:latin typeface="宋体" panose="02010600030101010101" pitchFamily="2" charset="-122"/>
              </a:rPr>
              <a:t>方程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</a:rPr>
              <a:t>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公共解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</a:rPr>
              <a:t>，叫做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二元一次方程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</a:rPr>
              <a:t>组的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解。</a:t>
            </a:r>
          </a:p>
          <a:p>
            <a:pPr eaLnBrk="1" hangingPunct="1">
              <a:lnSpc>
                <a:spcPct val="160000"/>
              </a:lnSpc>
              <a:spcBef>
                <a:spcPct val="0"/>
              </a:spcBef>
              <a:buFontTx/>
              <a:buNone/>
            </a:pPr>
            <a:endParaRPr lang="en-US" altLang="zh-CN" sz="4000" b="1" dirty="0">
              <a:solidFill>
                <a:srgbClr val="FF0000"/>
              </a:solidFill>
              <a:ea typeface="楷体_GB2312" pitchFamily="49" charset="-122"/>
            </a:endParaRPr>
          </a:p>
        </p:txBody>
      </p:sp>
      <p:graphicFrame>
        <p:nvGraphicFramePr>
          <p:cNvPr id="47" name="Group 1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512633"/>
              </p:ext>
            </p:extLst>
          </p:nvPr>
        </p:nvGraphicFramePr>
        <p:xfrm>
          <a:off x="1153400" y="4477044"/>
          <a:ext cx="5441387" cy="1439862"/>
        </p:xfrm>
        <a:graphic>
          <a:graphicData uri="http://schemas.openxmlformats.org/drawingml/2006/table">
            <a:tbl>
              <a:tblPr/>
              <a:tblGrid>
                <a:gridCol w="459645"/>
                <a:gridCol w="613424"/>
                <a:gridCol w="629273"/>
                <a:gridCol w="576775"/>
                <a:gridCol w="548640"/>
                <a:gridCol w="478301"/>
                <a:gridCol w="448837"/>
                <a:gridCol w="613424"/>
                <a:gridCol w="537379"/>
                <a:gridCol w="535689"/>
              </a:tblGrid>
              <a:tr h="647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0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5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6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7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8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16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14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12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10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8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6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0</a:t>
                      </a:r>
                      <a:endParaRPr kumimoji="1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4525062" y="2499431"/>
            <a:ext cx="520505" cy="12247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48" name="文本框 47"/>
          <p:cNvSpPr txBox="1"/>
          <p:nvPr/>
        </p:nvSpPr>
        <p:spPr>
          <a:xfrm>
            <a:off x="4937220" y="4516579"/>
            <a:ext cx="520505" cy="12247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vert="eaVert" wrap="squar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0"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utoUpdateAnimBg="0"/>
      <p:bldP spid="4" grpId="0" animBg="1"/>
      <p:bldP spid="4" grpId="1" animBg="1"/>
      <p:bldP spid="48" grpId="0" animBg="1"/>
      <p:bldP spid="4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1238248" y="62845"/>
            <a:ext cx="6898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小组合作</a:t>
            </a:r>
            <a:r>
              <a:rPr lang="en-US" altLang="zh-CN" sz="2800" b="1" dirty="0" smtClean="0"/>
              <a:t>——</a:t>
            </a:r>
            <a:r>
              <a:rPr lang="zh-CN" altLang="en-US" sz="2000" b="1" dirty="0" smtClean="0"/>
              <a:t>寻找二元一次方程组的解</a:t>
            </a:r>
            <a:endParaRPr lang="zh-CN" altLang="en-US" sz="2000" b="1" dirty="0"/>
          </a:p>
        </p:txBody>
      </p:sp>
      <p:sp>
        <p:nvSpPr>
          <p:cNvPr id="18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 smtClean="0"/>
              <a:t>4</a:t>
            </a:r>
            <a:endParaRPr lang="zh-CN" altLang="en-US" sz="4000" dirty="0"/>
          </a:p>
        </p:txBody>
      </p:sp>
      <p:sp>
        <p:nvSpPr>
          <p:cNvPr id="20" name="矩形 19"/>
          <p:cNvSpPr/>
          <p:nvPr/>
        </p:nvSpPr>
        <p:spPr>
          <a:xfrm rot="20803520">
            <a:off x="-179400" y="763757"/>
            <a:ext cx="274164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辨一辨</a:t>
            </a:r>
            <a:endParaRPr lang="zh-CN" altLang="en-US" sz="36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文本框 26"/>
              <p:cNvSpPr txBox="1"/>
              <p:nvPr/>
            </p:nvSpPr>
            <p:spPr>
              <a:xfrm>
                <a:off x="-1696649" y="1241108"/>
                <a:ext cx="12177080" cy="20044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800" i="1" smtClean="0">
                          <a:latin typeface="Cambria Math" panose="02040503050406030204" pitchFamily="18" charset="0"/>
                        </a:rPr>
                        <m:t>练习</m:t>
                      </m:r>
                      <m:r>
                        <a:rPr lang="en-US" altLang="zh-CN" sz="2800" b="0" i="1" smtClean="0">
                          <a:latin typeface="Cambria Math" panose="02040503050406030204" pitchFamily="18" charset="0"/>
                        </a:rPr>
                        <m:t>3.</m:t>
                      </m:r>
                      <m:r>
                        <a:rPr lang="zh-CN" altLang="en-US" sz="2800" i="1">
                          <a:latin typeface="Cambria Math" panose="02040503050406030204" pitchFamily="18" charset="0"/>
                        </a:rPr>
                        <m:t>方程组</m:t>
                      </m:r>
                      <m:d>
                        <m:dPr>
                          <m:begChr m:val="{"/>
                          <m:endChr m:val=""/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zh-CN" sz="280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=2</m:t>
                              </m:r>
                            </m:e>
                            <m:e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=7</m:t>
                              </m:r>
                            </m:e>
                          </m:eqArr>
                          <m:r>
                            <a:rPr lang="zh-CN" altLang="en-US" sz="2800" b="0" i="1" smtClean="0">
                              <a:latin typeface="Cambria Math" panose="02040503050406030204" pitchFamily="18" charset="0"/>
                            </a:rPr>
                            <m:t>的解是</m:t>
                          </m:r>
                          <m:r>
                            <a:rPr lang="zh-CN" altLang="en-US" sz="2800" i="1">
                              <a:latin typeface="Cambria Math" panose="02040503050406030204" pitchFamily="18" charset="0"/>
                            </a:rPr>
                            <m:t>（</m:t>
                          </m:r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       </m:t>
                          </m:r>
                          <m:r>
                            <a:rPr lang="zh-CN" altLang="en-US" sz="2800" i="1">
                              <a:latin typeface="Cambria Math" panose="02040503050406030204" pitchFamily="18" charset="0"/>
                            </a:rPr>
                            <m:t>）</m:t>
                          </m:r>
                        </m:e>
                      </m:d>
                    </m:oMath>
                  </m:oMathPara>
                </a14:m>
                <a:endParaRPr lang="en-US" altLang="zh-CN" sz="28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en-US" altLang="zh-CN" sz="2400" b="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27" name="文本框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696649" y="1241108"/>
                <a:ext cx="12177080" cy="200445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矩形 27"/>
              <p:cNvSpPr/>
              <p:nvPr/>
            </p:nvSpPr>
            <p:spPr>
              <a:xfrm>
                <a:off x="1036318" y="2368025"/>
                <a:ext cx="10414783" cy="10534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280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𝐴</m:t>
                    </m:r>
                    <m:d>
                      <m:dPr>
                        <m:begChr m:val="{"/>
                        <m:endChr m:val=""/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800" i="1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eqArrPr>
                          <m:e>
                            <m:r>
                              <a:rPr lang="en-US" altLang="zh-CN" sz="2800" i="1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𝑥</m:t>
                            </m:r>
                            <m:r>
                              <a:rPr lang="en-US" altLang="zh-CN" sz="2800" i="1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=1</m:t>
                            </m:r>
                          </m:e>
                          <m:e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=1</m:t>
                            </m:r>
                          </m:e>
                        </m:eqArr>
                      </m:e>
                    </m:d>
                  </m:oMath>
                </a14:m>
                <a:r>
                  <a:rPr lang="zh-CN" altLang="en-US" sz="28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    </a:t>
                </a:r>
                <a:r>
                  <a:rPr lang="en-US" altLang="zh-CN" sz="28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B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zh-CN" sz="2800" i="1" dirty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800" i="1" dirty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eqArrPr>
                          <m:e>
                            <m:r>
                              <a:rPr lang="en-US" altLang="zh-CN" sz="2800" i="1" dirty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𝑥</m:t>
                            </m:r>
                            <m:r>
                              <a:rPr lang="en-US" altLang="zh-CN" sz="2800" i="1" dirty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=−1</m:t>
                            </m:r>
                          </m:e>
                          <m:e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=3</m:t>
                            </m:r>
                          </m:e>
                        </m:eqArr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           </m:t>
                        </m:r>
                      </m:e>
                    </m:d>
                    <m:r>
                      <m:rPr>
                        <m:sty m:val="p"/>
                      </m:rPr>
                      <a:rPr lang="en-US" altLang="zh-CN" sz="2800" dirty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C</m:t>
                    </m:r>
                    <m:d>
                      <m:dPr>
                        <m:begChr m:val="{"/>
                        <m:endChr m:val=""/>
                        <m:ctrlPr>
                          <a:rPr lang="en-US" altLang="zh-CN" sz="2800" i="1" dirty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800" i="1" dirty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eqArrPr>
                          <m:e>
                            <m:r>
                              <a:rPr lang="en-US" altLang="zh-CN" sz="2800" i="1" dirty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𝑥</m:t>
                            </m:r>
                            <m:r>
                              <a:rPr lang="en-US" altLang="zh-CN" sz="2800" i="1" dirty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=3</m:t>
                            </m:r>
                          </m:e>
                          <m:e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=−1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altLang="zh-CN" sz="28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      D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zh-CN" sz="2800" i="1" dirty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800" i="1" dirty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eqArrPr>
                          <m:e>
                            <m:r>
                              <a:rPr lang="en-US" altLang="zh-CN" sz="2800" i="1" dirty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𝑥</m:t>
                            </m:r>
                            <m:r>
                              <a:rPr lang="en-US" altLang="zh-CN" sz="2800" i="1" dirty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=−0.5</m:t>
                            </m:r>
                          </m:e>
                          <m:e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=−8</m:t>
                            </m:r>
                          </m:e>
                        </m:eqArr>
                      </m:e>
                    </m:d>
                  </m:oMath>
                </a14:m>
                <a:endParaRPr lang="zh-CN" altLang="en-US" sz="28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28" name="矩形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318" y="2368025"/>
                <a:ext cx="10414783" cy="105349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文本框 28"/>
          <p:cNvSpPr txBox="1"/>
          <p:nvPr/>
        </p:nvSpPr>
        <p:spPr>
          <a:xfrm>
            <a:off x="536133" y="3995059"/>
            <a:ext cx="111271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r>
              <a:rPr kumimoji="1"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kumimoji="1"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加工某种产品需经两道工序，第一道工序每人每天可完成</a:t>
            </a:r>
            <a:r>
              <a:rPr kumimoji="1"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900</a:t>
            </a:r>
            <a:r>
              <a:rPr kumimoji="1"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件，第二道工序每人每天可完成</a:t>
            </a:r>
            <a:r>
              <a:rPr kumimoji="1"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1200</a:t>
            </a:r>
            <a:r>
              <a:rPr kumimoji="1"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件，现有</a:t>
            </a:r>
            <a:r>
              <a:rPr kumimoji="1" lang="en-US" altLang="zh-CN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kumimoji="1" lang="zh-CN" altLang="en-US" sz="28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位工人参加这两道工序，应该怎样安排人力，才能使每天第一、第二道工序所完成的件数相等？</a:t>
            </a:r>
            <a:endParaRPr kumimoji="1"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03662" y="5339538"/>
            <a:ext cx="7576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列出方程组，并根据实际意义找出方程的解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2827" y="206830"/>
            <a:ext cx="111271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kumimoji="1" lang="zh-CN" altLang="en-US" sz="3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加工某种产品需经两道工序，第一道工序每人每天可完成</a:t>
            </a:r>
            <a:r>
              <a:rPr kumimoji="1" lang="en-US" altLang="zh-CN" sz="3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900</a:t>
            </a:r>
            <a:r>
              <a:rPr kumimoji="1" lang="zh-CN" altLang="en-US" sz="3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件，第二道工序每人每天可完成</a:t>
            </a:r>
            <a:r>
              <a:rPr kumimoji="1" lang="en-US" altLang="zh-CN" sz="3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1200</a:t>
            </a:r>
            <a:r>
              <a:rPr kumimoji="1" lang="zh-CN" altLang="en-US" sz="3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件，现有</a:t>
            </a:r>
            <a:r>
              <a:rPr kumimoji="1" lang="en-US" altLang="zh-CN" sz="3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kumimoji="1" lang="zh-CN" altLang="en-US" sz="3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位工人参加这两道工序，应该怎样安排人力，才能使每天第一、第二道工序所完成的件数相等？</a:t>
            </a:r>
            <a:endParaRPr kumimoji="1" lang="zh-CN" altLang="en-US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1135813" y="2556588"/>
                <a:ext cx="1063942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解：设参加第一道程序</a:t>
                </a:r>
                <a14:m>
                  <m:oMath xmlns:m="http://schemas.openxmlformats.org/officeDocument/2006/math"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𝑥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人，</m:t>
                    </m:r>
                    <m:r>
                      <a:rPr lang="zh-CN" altLang="en-US" sz="2800" i="1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参加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第二道</m:t>
                    </m:r>
                    <m:r>
                      <a:rPr lang="zh-CN" altLang="en-US" sz="2800" i="1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工序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𝑦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人，</m:t>
                    </m:r>
                    <m:r>
                      <a:rPr lang="zh-CN" altLang="en-US" sz="2800" i="1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根据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题意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得：</m:t>
                    </m:r>
                  </m:oMath>
                </a14:m>
                <a:endParaRPr lang="en-US" altLang="zh-CN" sz="2800" b="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zh-CN" altLang="en-US" sz="28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813" y="2556588"/>
                <a:ext cx="10639420" cy="954107"/>
              </a:xfrm>
              <a:prstGeom prst="rect">
                <a:avLst/>
              </a:prstGeom>
              <a:blipFill rotWithShape="0">
                <a:blip r:embed="rId2"/>
                <a:stretch>
                  <a:fillRect l="-1145" t="-76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877078" y="3271603"/>
                <a:ext cx="8658808" cy="10534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zh-CN" sz="2800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=7</m:t>
                              </m:r>
                            </m:e>
                            <m:e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900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=1200</m:t>
                              </m:r>
                              <m:r>
                                <a:rPr lang="en-US" altLang="zh-CN" sz="28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zh-CN" altLang="en-US" sz="28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078" y="3271603"/>
                <a:ext cx="8658808" cy="105349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/>
              <p:cNvSpPr txBox="1"/>
              <p:nvPr/>
            </p:nvSpPr>
            <p:spPr>
              <a:xfrm>
                <a:off x="2071396" y="4325097"/>
                <a:ext cx="5673012" cy="9161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解得：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=4</m:t>
                            </m:r>
                          </m:e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=3</m:t>
                            </m:r>
                          </m:e>
                        </m:eqArr>
                      </m:e>
                    </m:d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1396" y="4325097"/>
                <a:ext cx="5673012" cy="916148"/>
              </a:xfrm>
              <a:prstGeom prst="rect">
                <a:avLst/>
              </a:prstGeom>
              <a:blipFill rotWithShape="0">
                <a:blip r:embed="rId4"/>
                <a:stretch>
                  <a:fillRect l="-17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1135813" y="5578593"/>
                <a:ext cx="106394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答：设参加第一道程序</a:t>
                </a:r>
                <a14:m>
                  <m:oMath xmlns:m="http://schemas.openxmlformats.org/officeDocument/2006/math"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4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人，</m:t>
                    </m:r>
                    <m:r>
                      <a:rPr lang="zh-CN" altLang="en-US" sz="2800" i="1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参加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第二道</m:t>
                    </m:r>
                    <m:r>
                      <a:rPr lang="zh-CN" altLang="en-US" sz="2800" i="1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工序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3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人。</m:t>
                    </m:r>
                  </m:oMath>
                </a14:m>
                <a:endParaRPr lang="zh-CN" altLang="en-US" sz="28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813" y="5578593"/>
                <a:ext cx="10639420" cy="523220"/>
              </a:xfrm>
              <a:prstGeom prst="rect">
                <a:avLst/>
              </a:prstGeom>
              <a:blipFill rotWithShape="0">
                <a:blip r:embed="rId5"/>
                <a:stretch>
                  <a:fillRect l="-1145" t="-13953" b="-290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446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38248" y="62845"/>
            <a:ext cx="4419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一键锁定</a:t>
            </a:r>
            <a:r>
              <a:rPr lang="en-US" altLang="zh-CN" sz="2800" b="1" dirty="0" smtClean="0"/>
              <a:t>---</a:t>
            </a:r>
            <a:r>
              <a:rPr lang="zh-CN" altLang="en-US" sz="2000" b="1" dirty="0" smtClean="0"/>
              <a:t>梳理知识体系</a:t>
            </a:r>
            <a:endParaRPr lang="zh-CN" altLang="en-US" sz="2800" b="1" dirty="0"/>
          </a:p>
        </p:txBody>
      </p:sp>
      <p:sp>
        <p:nvSpPr>
          <p:cNvPr id="10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/>
              <a:t>6</a:t>
            </a:r>
            <a:endParaRPr lang="zh-CN" altLang="en-US" sz="4000" dirty="0"/>
          </a:p>
        </p:txBody>
      </p:sp>
      <p:sp>
        <p:nvSpPr>
          <p:cNvPr id="12" name="Pentagon 1"/>
          <p:cNvSpPr/>
          <p:nvPr/>
        </p:nvSpPr>
        <p:spPr>
          <a:xfrm rot="490319">
            <a:off x="3808874" y="2269226"/>
            <a:ext cx="1750661" cy="2268000"/>
          </a:xfrm>
          <a:custGeom>
            <a:avLst/>
            <a:gdLst>
              <a:gd name="connsiteX0" fmla="*/ 0 w 1750661"/>
              <a:gd name="connsiteY0" fmla="*/ 0 h 1299683"/>
              <a:gd name="connsiteX1" fmla="*/ 1750659 w 1750661"/>
              <a:gd name="connsiteY1" fmla="*/ 2 h 1299683"/>
              <a:gd name="connsiteX2" fmla="*/ 1750661 w 1750661"/>
              <a:gd name="connsiteY2" fmla="*/ 951368 h 1299683"/>
              <a:gd name="connsiteX3" fmla="*/ 875330 w 1750661"/>
              <a:gd name="connsiteY3" fmla="*/ 1299683 h 1299683"/>
              <a:gd name="connsiteX4" fmla="*/ 1 w 1750661"/>
              <a:gd name="connsiteY4" fmla="*/ 951367 h 129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0661" h="1299683">
                <a:moveTo>
                  <a:pt x="0" y="0"/>
                </a:moveTo>
                <a:lnTo>
                  <a:pt x="1750659" y="2"/>
                </a:lnTo>
                <a:lnTo>
                  <a:pt x="1750661" y="951368"/>
                </a:lnTo>
                <a:lnTo>
                  <a:pt x="875330" y="1299683"/>
                </a:lnTo>
                <a:lnTo>
                  <a:pt x="1" y="95136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432000"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二元一次方程组</a:t>
            </a:r>
            <a:endParaRPr lang="zh-CN" altLang="en-US" sz="24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 rot="490319">
            <a:off x="3926935" y="2119074"/>
            <a:ext cx="1842928" cy="181919"/>
            <a:chOff x="5277063" y="768443"/>
            <a:chExt cx="1645784" cy="181919"/>
          </a:xfrm>
        </p:grpSpPr>
        <p:sp>
          <p:nvSpPr>
            <p:cNvPr id="15" name="KSO_Shape"/>
            <p:cNvSpPr/>
            <p:nvPr/>
          </p:nvSpPr>
          <p:spPr>
            <a:xfrm>
              <a:off x="5277063" y="768443"/>
              <a:ext cx="1645784" cy="181919"/>
            </a:xfrm>
            <a:prstGeom prst="roundRect">
              <a:avLst>
                <a:gd name="adj" fmla="val 39529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840654" y="779778"/>
              <a:ext cx="82193" cy="15924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1750">
              <a:solidFill>
                <a:srgbClr val="5752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7" name="直接连接符 16"/>
          <p:cNvCxnSpPr>
            <a:endCxn id="24" idx="1"/>
          </p:cNvCxnSpPr>
          <p:nvPr/>
        </p:nvCxnSpPr>
        <p:spPr>
          <a:xfrm>
            <a:off x="879555" y="1096174"/>
            <a:ext cx="735316" cy="286252"/>
          </a:xfrm>
          <a:prstGeom prst="line">
            <a:avLst/>
          </a:prstGeom>
          <a:ln w="317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34" idx="1"/>
            <a:endCxn id="16" idx="2"/>
          </p:cNvCxnSpPr>
          <p:nvPr/>
        </p:nvCxnSpPr>
        <p:spPr>
          <a:xfrm flipH="1">
            <a:off x="5669402" y="2317272"/>
            <a:ext cx="733718" cy="10660"/>
          </a:xfrm>
          <a:prstGeom prst="line">
            <a:avLst/>
          </a:prstGeom>
          <a:ln w="317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Pentagon 1"/>
          <p:cNvSpPr/>
          <p:nvPr/>
        </p:nvSpPr>
        <p:spPr>
          <a:xfrm rot="1024061">
            <a:off x="1273794" y="1672338"/>
            <a:ext cx="1750661" cy="2267317"/>
          </a:xfrm>
          <a:custGeom>
            <a:avLst/>
            <a:gdLst>
              <a:gd name="connsiteX0" fmla="*/ 0 w 1750661"/>
              <a:gd name="connsiteY0" fmla="*/ 0 h 1299683"/>
              <a:gd name="connsiteX1" fmla="*/ 1750659 w 1750661"/>
              <a:gd name="connsiteY1" fmla="*/ 2 h 1299683"/>
              <a:gd name="connsiteX2" fmla="*/ 1750661 w 1750661"/>
              <a:gd name="connsiteY2" fmla="*/ 951368 h 1299683"/>
              <a:gd name="connsiteX3" fmla="*/ 875330 w 1750661"/>
              <a:gd name="connsiteY3" fmla="*/ 1299683 h 1299683"/>
              <a:gd name="connsiteX4" fmla="*/ 1 w 1750661"/>
              <a:gd name="connsiteY4" fmla="*/ 951367 h 129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0661" h="1299683">
                <a:moveTo>
                  <a:pt x="0" y="0"/>
                </a:moveTo>
                <a:lnTo>
                  <a:pt x="1750659" y="2"/>
                </a:lnTo>
                <a:lnTo>
                  <a:pt x="1750661" y="951368"/>
                </a:lnTo>
                <a:lnTo>
                  <a:pt x="875330" y="1299683"/>
                </a:lnTo>
                <a:lnTo>
                  <a:pt x="1" y="95136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432000"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+mn-ea"/>
              </a:rPr>
              <a:t>二元一次方程</a:t>
            </a:r>
            <a:endParaRPr lang="zh-CN" altLang="en-US" sz="2400" b="1" dirty="0">
              <a:latin typeface="+mn-ea"/>
            </a:endParaRPr>
          </a:p>
        </p:txBody>
      </p:sp>
      <p:grpSp>
        <p:nvGrpSpPr>
          <p:cNvPr id="23" name="组合 22"/>
          <p:cNvGrpSpPr/>
          <p:nvPr/>
        </p:nvGrpSpPr>
        <p:grpSpPr>
          <a:xfrm rot="1024061">
            <a:off x="1574289" y="1561917"/>
            <a:ext cx="1842928" cy="181919"/>
            <a:chOff x="5277063" y="768443"/>
            <a:chExt cx="1645784" cy="181919"/>
          </a:xfrm>
        </p:grpSpPr>
        <p:sp>
          <p:nvSpPr>
            <p:cNvPr id="24" name="KSO_Shape"/>
            <p:cNvSpPr/>
            <p:nvPr/>
          </p:nvSpPr>
          <p:spPr>
            <a:xfrm>
              <a:off x="5277063" y="768443"/>
              <a:ext cx="1645784" cy="181919"/>
            </a:xfrm>
            <a:prstGeom prst="roundRect">
              <a:avLst>
                <a:gd name="adj" fmla="val 39529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6840654" y="779778"/>
              <a:ext cx="82193" cy="15924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1750">
              <a:solidFill>
                <a:srgbClr val="5752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6" name="直接连接符 25"/>
          <p:cNvCxnSpPr>
            <a:stCxn id="25" idx="2"/>
            <a:endCxn id="15" idx="1"/>
          </p:cNvCxnSpPr>
          <p:nvPr/>
        </p:nvCxnSpPr>
        <p:spPr>
          <a:xfrm>
            <a:off x="3288650" y="1896313"/>
            <a:ext cx="647642" cy="182740"/>
          </a:xfrm>
          <a:prstGeom prst="line">
            <a:avLst/>
          </a:prstGeom>
          <a:ln w="317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Pentagon 1"/>
          <p:cNvSpPr/>
          <p:nvPr/>
        </p:nvSpPr>
        <p:spPr>
          <a:xfrm rot="21207650">
            <a:off x="6587452" y="2274104"/>
            <a:ext cx="1750661" cy="2268000"/>
          </a:xfrm>
          <a:custGeom>
            <a:avLst/>
            <a:gdLst>
              <a:gd name="connsiteX0" fmla="*/ 0 w 1750661"/>
              <a:gd name="connsiteY0" fmla="*/ 0 h 1299683"/>
              <a:gd name="connsiteX1" fmla="*/ 1750659 w 1750661"/>
              <a:gd name="connsiteY1" fmla="*/ 2 h 1299683"/>
              <a:gd name="connsiteX2" fmla="*/ 1750661 w 1750661"/>
              <a:gd name="connsiteY2" fmla="*/ 951368 h 1299683"/>
              <a:gd name="connsiteX3" fmla="*/ 875330 w 1750661"/>
              <a:gd name="connsiteY3" fmla="*/ 1299683 h 1299683"/>
              <a:gd name="connsiteX4" fmla="*/ 1 w 1750661"/>
              <a:gd name="connsiteY4" fmla="*/ 951367 h 129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0661" h="1299683">
                <a:moveTo>
                  <a:pt x="0" y="0"/>
                </a:moveTo>
                <a:lnTo>
                  <a:pt x="1750659" y="2"/>
                </a:lnTo>
                <a:lnTo>
                  <a:pt x="1750661" y="951368"/>
                </a:lnTo>
                <a:lnTo>
                  <a:pt x="875330" y="1299683"/>
                </a:lnTo>
                <a:lnTo>
                  <a:pt x="1" y="9513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432000"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二元一次方程的解</a:t>
            </a:r>
            <a:endParaRPr lang="zh-CN" altLang="en-US" sz="24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 rot="21207650">
            <a:off x="6397125" y="2121373"/>
            <a:ext cx="1842928" cy="181919"/>
            <a:chOff x="5277063" y="768443"/>
            <a:chExt cx="1645784" cy="181919"/>
          </a:xfrm>
        </p:grpSpPr>
        <p:sp>
          <p:nvSpPr>
            <p:cNvPr id="34" name="KSO_Shape"/>
            <p:cNvSpPr/>
            <p:nvPr/>
          </p:nvSpPr>
          <p:spPr>
            <a:xfrm>
              <a:off x="5277063" y="768443"/>
              <a:ext cx="1645784" cy="181919"/>
            </a:xfrm>
            <a:prstGeom prst="roundRect">
              <a:avLst>
                <a:gd name="adj" fmla="val 39529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6840654" y="779778"/>
              <a:ext cx="82193" cy="15924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1750">
              <a:solidFill>
                <a:srgbClr val="5752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6" name="直接连接符 35"/>
          <p:cNvCxnSpPr>
            <a:stCxn id="42" idx="1"/>
            <a:endCxn id="35" idx="2"/>
          </p:cNvCxnSpPr>
          <p:nvPr/>
        </p:nvCxnSpPr>
        <p:spPr>
          <a:xfrm flipH="1">
            <a:off x="8142618" y="2048549"/>
            <a:ext cx="565187" cy="69326"/>
          </a:xfrm>
          <a:prstGeom prst="line">
            <a:avLst/>
          </a:prstGeom>
          <a:ln w="317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Pentagon 1"/>
          <p:cNvSpPr/>
          <p:nvPr/>
        </p:nvSpPr>
        <p:spPr>
          <a:xfrm rot="20357743">
            <a:off x="9126863" y="1712897"/>
            <a:ext cx="1750661" cy="2268000"/>
          </a:xfrm>
          <a:custGeom>
            <a:avLst/>
            <a:gdLst>
              <a:gd name="connsiteX0" fmla="*/ 0 w 1750661"/>
              <a:gd name="connsiteY0" fmla="*/ 0 h 1299683"/>
              <a:gd name="connsiteX1" fmla="*/ 1750659 w 1750661"/>
              <a:gd name="connsiteY1" fmla="*/ 2 h 1299683"/>
              <a:gd name="connsiteX2" fmla="*/ 1750661 w 1750661"/>
              <a:gd name="connsiteY2" fmla="*/ 951368 h 1299683"/>
              <a:gd name="connsiteX3" fmla="*/ 875330 w 1750661"/>
              <a:gd name="connsiteY3" fmla="*/ 1299683 h 1299683"/>
              <a:gd name="connsiteX4" fmla="*/ 1 w 1750661"/>
              <a:gd name="connsiteY4" fmla="*/ 951367 h 1299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0661" h="1299683">
                <a:moveTo>
                  <a:pt x="0" y="0"/>
                </a:moveTo>
                <a:lnTo>
                  <a:pt x="1750659" y="2"/>
                </a:lnTo>
                <a:lnTo>
                  <a:pt x="1750661" y="951368"/>
                </a:lnTo>
                <a:lnTo>
                  <a:pt x="875330" y="1299683"/>
                </a:lnTo>
                <a:lnTo>
                  <a:pt x="1" y="951367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432000"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24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二元一次方程组的解</a:t>
            </a:r>
            <a:endParaRPr lang="zh-CN" altLang="en-US" sz="24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 rot="20357743">
            <a:off x="8648294" y="1631810"/>
            <a:ext cx="1842928" cy="181919"/>
            <a:chOff x="5277063" y="768443"/>
            <a:chExt cx="1645784" cy="181919"/>
          </a:xfrm>
        </p:grpSpPr>
        <p:sp>
          <p:nvSpPr>
            <p:cNvPr id="42" name="KSO_Shape"/>
            <p:cNvSpPr/>
            <p:nvPr/>
          </p:nvSpPr>
          <p:spPr>
            <a:xfrm>
              <a:off x="5277063" y="768443"/>
              <a:ext cx="1645784" cy="181919"/>
            </a:xfrm>
            <a:prstGeom prst="roundRect">
              <a:avLst>
                <a:gd name="adj" fmla="val 39529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6840654" y="779778"/>
              <a:ext cx="82193" cy="15924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1750">
              <a:solidFill>
                <a:srgbClr val="5752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7" name="直接连接符 46"/>
          <p:cNvCxnSpPr>
            <a:stCxn id="43" idx="2"/>
          </p:cNvCxnSpPr>
          <p:nvPr/>
        </p:nvCxnSpPr>
        <p:spPr>
          <a:xfrm flipV="1">
            <a:off x="10345617" y="1084859"/>
            <a:ext cx="753645" cy="344671"/>
          </a:xfrm>
          <a:prstGeom prst="line">
            <a:avLst/>
          </a:prstGeom>
          <a:ln w="317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同心圆 49"/>
          <p:cNvSpPr/>
          <p:nvPr/>
        </p:nvSpPr>
        <p:spPr>
          <a:xfrm>
            <a:off x="717328" y="906537"/>
            <a:ext cx="233294" cy="233294"/>
          </a:xfrm>
          <a:prstGeom prst="donut">
            <a:avLst>
              <a:gd name="adj" fmla="val 16666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1" name="同心圆 50"/>
          <p:cNvSpPr/>
          <p:nvPr/>
        </p:nvSpPr>
        <p:spPr>
          <a:xfrm>
            <a:off x="11028832" y="906537"/>
            <a:ext cx="233294" cy="233294"/>
          </a:xfrm>
          <a:prstGeom prst="donut">
            <a:avLst>
              <a:gd name="adj" fmla="val 16666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64619" y="3947189"/>
            <a:ext cx="19176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“元”即未知数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“次”即含未知数项的次数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751782" y="4448570"/>
            <a:ext cx="19176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组即多个方程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注：不一定每个方程均为二元一次方程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871438" y="4551348"/>
            <a:ext cx="19176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解即为使得方程两边的值相等的未知数的值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501053" y="4034247"/>
            <a:ext cx="1917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两</a:t>
            </a:r>
            <a:r>
              <a:rPr lang="zh-CN" altLang="en-US" b="1" dirty="0" smtClean="0">
                <a:solidFill>
                  <a:srgbClr val="FF0000"/>
                </a:solidFill>
              </a:rPr>
              <a:t>个方程的公共解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repeatDur="0" restart="neve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1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2" presetClass="entr" presetSubtype="8" repeatDur="0" restart="neve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22" presetClass="entr" presetSubtype="1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8" repeatDur="0" restart="neve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22" presetClass="entr" presetSubtype="1" repeatDur="0" restart="never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0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2" grpId="0" animBg="1"/>
      <p:bldP spid="32" grpId="0" animBg="1"/>
      <p:bldP spid="40" grpId="0" animBg="1"/>
      <p:bldP spid="50" grpId="0" animBg="1"/>
      <p:bldP spid="51" grpId="0" animBg="1"/>
      <p:bldP spid="3" grpId="0"/>
      <p:bldP spid="37" grpId="0"/>
      <p:bldP spid="38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238248" y="62845"/>
            <a:ext cx="751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随堂小测</a:t>
            </a:r>
            <a:r>
              <a:rPr lang="en-US" altLang="zh-CN" sz="3600" b="1" dirty="0" smtClean="0"/>
              <a:t>——</a:t>
            </a:r>
            <a:r>
              <a:rPr lang="zh-CN" altLang="en-US" sz="2000" b="1" dirty="0" smtClean="0"/>
              <a:t>巩固所学新知，内化知识</a:t>
            </a:r>
            <a:endParaRPr lang="zh-CN" altLang="en-US" sz="2000" b="1" dirty="0"/>
          </a:p>
        </p:txBody>
      </p:sp>
      <p:sp>
        <p:nvSpPr>
          <p:cNvPr id="5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 smtClean="0"/>
              <a:t>7</a:t>
            </a:r>
            <a:endParaRPr lang="zh-CN" altLang="en-US" sz="4000" dirty="0"/>
          </a:p>
        </p:txBody>
      </p:sp>
      <p:sp>
        <p:nvSpPr>
          <p:cNvPr id="8" name="矩形 7"/>
          <p:cNvSpPr/>
          <p:nvPr/>
        </p:nvSpPr>
        <p:spPr>
          <a:xfrm>
            <a:off x="652594" y="800774"/>
            <a:ext cx="104542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、关于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y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的方程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ax</a:t>
            </a:r>
            <a:r>
              <a:rPr lang="en-US" altLang="zh-CN" sz="2400" b="1" baseline="300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+bx+2y=3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是一个二元一次方程，则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的值为（    ）</a:t>
            </a:r>
          </a:p>
          <a:p>
            <a:pPr>
              <a:spcBef>
                <a:spcPct val="0"/>
              </a:spcBef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A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a=0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且 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b=0                  B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、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a=0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或 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b=0  </a:t>
            </a:r>
          </a:p>
          <a:p>
            <a:pPr>
              <a:spcBef>
                <a:spcPct val="0"/>
              </a:spcBef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、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a=0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且 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b≠0                 D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a≠0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且 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b≠</a:t>
            </a:r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0</a:t>
            </a:r>
          </a:p>
          <a:p>
            <a:pPr>
              <a:spcBef>
                <a:spcPct val="0"/>
              </a:spcBef>
            </a:pP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621775" y="2000724"/>
            <a:ext cx="10485058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 smtClean="0">
                <a:latin typeface="Garamond" panose="02020404030301010803" pitchFamily="18" charset="0"/>
              </a:rPr>
              <a:t>2</a:t>
            </a:r>
            <a:r>
              <a:rPr lang="zh-CN" altLang="en-US" sz="2400" b="1" dirty="0" smtClean="0">
                <a:latin typeface="Garamond" panose="02020404030301010803" pitchFamily="18" charset="0"/>
              </a:rPr>
              <a:t>、</a:t>
            </a:r>
            <a:r>
              <a:rPr lang="zh-CN" altLang="en-US" sz="2400" b="1" dirty="0">
                <a:latin typeface="Garamond" panose="02020404030301010803" pitchFamily="18" charset="0"/>
              </a:rPr>
              <a:t>已知方程⑴</a:t>
            </a:r>
            <a:r>
              <a:rPr lang="en-US" altLang="zh-CN" sz="2400" b="1" dirty="0">
                <a:latin typeface="Garamond" panose="02020404030301010803" pitchFamily="18" charset="0"/>
              </a:rPr>
              <a:t>5x+3y=7 ⑵ 5x-7=2 ⑶ 2xy=1 ⑷ </a:t>
            </a:r>
            <a:r>
              <a:rPr lang="en-US" altLang="zh-CN" sz="2400" b="1" dirty="0" smtClean="0">
                <a:latin typeface="Garamond" panose="02020404030301010803" pitchFamily="18" charset="0"/>
              </a:rPr>
              <a:t>x</a:t>
            </a:r>
            <a:r>
              <a:rPr lang="en-US" altLang="zh-CN" sz="2400" b="1" baseline="30000" dirty="0" smtClean="0">
                <a:latin typeface="Garamond" panose="02020404030301010803" pitchFamily="18" charset="0"/>
              </a:rPr>
              <a:t>2</a:t>
            </a:r>
            <a:r>
              <a:rPr lang="en-US" altLang="zh-CN" sz="2400" b="1" dirty="0" smtClean="0">
                <a:latin typeface="Garamond" panose="02020404030301010803" pitchFamily="18" charset="0"/>
              </a:rPr>
              <a:t>-y=1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2400" b="1" dirty="0" smtClean="0">
              <a:latin typeface="Garamond" panose="02020404030301010803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 dirty="0" smtClean="0">
                <a:latin typeface="Garamond" panose="02020404030301010803" pitchFamily="18" charset="0"/>
              </a:rPr>
              <a:t>（</a:t>
            </a:r>
            <a:r>
              <a:rPr lang="en-US" altLang="zh-CN" sz="2400" b="1" dirty="0" smtClean="0">
                <a:latin typeface="Garamond" panose="02020404030301010803" pitchFamily="18" charset="0"/>
              </a:rPr>
              <a:t>5</a:t>
            </a:r>
            <a:r>
              <a:rPr lang="zh-CN" altLang="en-US" sz="2400" b="1" dirty="0" smtClean="0">
                <a:latin typeface="Garamond" panose="02020404030301010803" pitchFamily="18" charset="0"/>
              </a:rPr>
              <a:t>）</a:t>
            </a:r>
            <a:r>
              <a:rPr lang="en-US" altLang="zh-CN" sz="2400" b="1" dirty="0" smtClean="0">
                <a:latin typeface="Garamond" panose="02020404030301010803" pitchFamily="18" charset="0"/>
              </a:rPr>
              <a:t>             =2</a:t>
            </a:r>
            <a:r>
              <a:rPr lang="zh-CN" altLang="en-US" sz="2400" b="1" dirty="0" smtClean="0">
                <a:latin typeface="Garamond" panose="02020404030301010803" pitchFamily="18" charset="0"/>
              </a:rPr>
              <a:t>其中</a:t>
            </a:r>
            <a:r>
              <a:rPr lang="zh-CN" altLang="en-US" sz="2400" b="1" dirty="0">
                <a:latin typeface="Garamond" panose="02020404030301010803" pitchFamily="18" charset="0"/>
              </a:rPr>
              <a:t>二元一次方程的个数是 （     ）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 dirty="0">
                <a:latin typeface="Garamond" panose="02020404030301010803" pitchFamily="18" charset="0"/>
              </a:rPr>
              <a:t>       </a:t>
            </a:r>
            <a:endParaRPr lang="en-US" altLang="zh-CN" sz="2400" b="1" dirty="0" smtClean="0">
              <a:latin typeface="Garamond" panose="02020404030301010803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 dirty="0" smtClean="0">
                <a:latin typeface="Garamond" panose="02020404030301010803" pitchFamily="18" charset="0"/>
              </a:rPr>
              <a:t>  </a:t>
            </a:r>
            <a:r>
              <a:rPr lang="en-US" altLang="zh-CN" sz="2400" b="1" dirty="0">
                <a:latin typeface="Garamond" panose="02020404030301010803" pitchFamily="18" charset="0"/>
              </a:rPr>
              <a:t>A </a:t>
            </a:r>
            <a:r>
              <a:rPr lang="zh-CN" altLang="en-US" sz="2400" b="1" dirty="0">
                <a:latin typeface="Garamond" panose="02020404030301010803" pitchFamily="18" charset="0"/>
              </a:rPr>
              <a:t>、</a:t>
            </a:r>
            <a:r>
              <a:rPr lang="en-US" altLang="zh-CN" sz="2400" b="1" dirty="0">
                <a:latin typeface="Garamond" panose="02020404030301010803" pitchFamily="18" charset="0"/>
              </a:rPr>
              <a:t>1         B</a:t>
            </a:r>
            <a:r>
              <a:rPr lang="zh-CN" altLang="en-US" sz="2400" b="1" dirty="0">
                <a:latin typeface="Garamond" panose="02020404030301010803" pitchFamily="18" charset="0"/>
              </a:rPr>
              <a:t>、 </a:t>
            </a:r>
            <a:r>
              <a:rPr lang="en-US" altLang="zh-CN" sz="2400" b="1" dirty="0">
                <a:latin typeface="Garamond" panose="02020404030301010803" pitchFamily="18" charset="0"/>
              </a:rPr>
              <a:t>2       C</a:t>
            </a:r>
            <a:r>
              <a:rPr lang="zh-CN" altLang="en-US" sz="2400" b="1" dirty="0">
                <a:latin typeface="Garamond" panose="02020404030301010803" pitchFamily="18" charset="0"/>
              </a:rPr>
              <a:t>、 </a:t>
            </a:r>
            <a:r>
              <a:rPr lang="en-US" altLang="zh-CN" sz="2400" b="1" dirty="0">
                <a:latin typeface="Garamond" panose="02020404030301010803" pitchFamily="18" charset="0"/>
              </a:rPr>
              <a:t>3          D</a:t>
            </a:r>
            <a:r>
              <a:rPr lang="zh-CN" altLang="en-US" sz="2400" b="1" dirty="0">
                <a:latin typeface="Garamond" panose="02020404030301010803" pitchFamily="18" charset="0"/>
              </a:rPr>
              <a:t>、 </a:t>
            </a:r>
            <a:r>
              <a:rPr lang="en-US" altLang="zh-CN" sz="2400" b="1" dirty="0">
                <a:latin typeface="Garamond" panose="02020404030301010803" pitchFamily="18" charset="0"/>
              </a:rPr>
              <a:t>4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2400" b="1" dirty="0">
              <a:latin typeface="Garamond" panose="02020404030301010803" pitchFamily="18" charset="0"/>
            </a:endParaRPr>
          </a:p>
        </p:txBody>
      </p:sp>
      <p:grpSp>
        <p:nvGrpSpPr>
          <p:cNvPr id="11" name="Group 12"/>
          <p:cNvGrpSpPr>
            <a:grpSpLocks/>
          </p:cNvGrpSpPr>
          <p:nvPr/>
        </p:nvGrpSpPr>
        <p:grpSpPr bwMode="auto">
          <a:xfrm>
            <a:off x="1644700" y="2524222"/>
            <a:ext cx="762000" cy="830263"/>
            <a:chOff x="4275" y="1637"/>
            <a:chExt cx="480" cy="523"/>
          </a:xfrm>
        </p:grpSpPr>
        <p:sp>
          <p:nvSpPr>
            <p:cNvPr id="12" name="Line 9"/>
            <p:cNvSpPr>
              <a:spLocks noChangeShapeType="1"/>
            </p:cNvSpPr>
            <p:nvPr/>
          </p:nvSpPr>
          <p:spPr bwMode="auto">
            <a:xfrm>
              <a:off x="4275" y="1897"/>
              <a:ext cx="480" cy="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4298" y="1637"/>
              <a:ext cx="433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b="1" dirty="0">
                  <a:latin typeface="Garamond" panose="02020404030301010803" pitchFamily="18" charset="0"/>
                </a:rPr>
                <a:t>  1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400" b="1" dirty="0" err="1">
                  <a:latin typeface="Garamond" panose="02020404030301010803" pitchFamily="18" charset="0"/>
                </a:rPr>
                <a:t>x+y</a:t>
              </a:r>
              <a:endParaRPr lang="en-US" altLang="zh-CN" sz="2400" b="1" dirty="0">
                <a:latin typeface="Garamond" panose="02020404030301010803" pitchFamily="18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7520528" y="4847090"/>
            <a:ext cx="4671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二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元一次方程组的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个数为（ ）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21775" y="4013355"/>
            <a:ext cx="7786106" cy="3211135"/>
            <a:chOff x="1339168" y="1384388"/>
            <a:chExt cx="7786106" cy="321113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 Box 3"/>
                <p:cNvSpPr txBox="1">
                  <a:spLocks noChangeArrowheads="1"/>
                </p:cNvSpPr>
                <p:nvPr/>
              </p:nvSpPr>
              <p:spPr bwMode="auto">
                <a:xfrm>
                  <a:off x="1339168" y="1384388"/>
                  <a:ext cx="7786106" cy="321113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har char="•"/>
                    <a:defRPr kumimoji="1" sz="32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kumimoji="1" sz="28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kumimoji="1" sz="20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kumimoji="1" sz="20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0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0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0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20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2400" b="1" dirty="0" smtClean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3</a:t>
                  </a:r>
                  <a:r>
                    <a:rPr lang="zh-CN" altLang="en-US" sz="2400" b="1" dirty="0" smtClean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、</a:t>
                  </a:r>
                  <a:r>
                    <a:rPr lang="zh-CN" altLang="en-US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下列方程组：（</a:t>
                  </a: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x</a:t>
                  </a:r>
                  <a:r>
                    <a:rPr lang="zh-CN" altLang="en-US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、</a:t>
                  </a: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y </a:t>
                  </a:r>
                  <a:r>
                    <a:rPr lang="zh-CN" altLang="en-US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为未知数）</a:t>
                  </a:r>
                </a:p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        </a:t>
                  </a:r>
                  <a:r>
                    <a:rPr lang="en-US" altLang="zh-CN" sz="2400" b="1" dirty="0" err="1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x+y</a:t>
                  </a: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=3              2x+y=1            x=3                 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altLang="zh-CN" sz="2400" b="1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1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US" altLang="zh-CN" sz="2400" b="1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den>
                      </m:f>
                      <m:r>
                        <a:rPr lang="en-US" altLang="zh-CN" sz="2400" b="1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zh-CN" sz="2400" b="1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𝒚</m:t>
                      </m:r>
                      <m:r>
                        <a:rPr lang="en-US" altLang="zh-CN" sz="2400" b="1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CN" sz="2400" b="1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</m:oMath>
                  </a14:m>
                  <a:endParaRPr lang="en-US" altLang="zh-CN" sz="2400" b="1" dirty="0">
                    <a:solidFill>
                      <a:schemeClr val="tx1"/>
                    </a:solidFill>
                    <a:latin typeface="Garamond" panose="02020404030301010803" pitchFamily="18" charset="0"/>
                  </a:endParaRPr>
                </a:p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⑴ 	          </a:t>
                  </a:r>
                  <a:r>
                    <a:rPr lang="en-US" altLang="zh-CN" sz="2400" b="1" dirty="0" smtClean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⑵</a:t>
                  </a: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		  ⑶      </a:t>
                  </a:r>
                  <a:r>
                    <a:rPr lang="en-US" altLang="zh-CN" sz="2400" b="1" dirty="0">
                      <a:latin typeface="Garamond" panose="02020404030301010803" pitchFamily="18" charset="0"/>
                    </a:rPr>
                    <a:t> </a:t>
                  </a:r>
                  <a:r>
                    <a:rPr lang="en-US" altLang="zh-CN" sz="2400" b="1" dirty="0" smtClean="0">
                      <a:latin typeface="Garamond" panose="02020404030301010803" pitchFamily="18" charset="0"/>
                    </a:rPr>
                    <a:t>           </a:t>
                  </a:r>
                  <a:r>
                    <a:rPr lang="en-US" altLang="zh-CN" sz="2400" b="1" dirty="0" smtClean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 </a:t>
                  </a: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⑷</a:t>
                  </a:r>
                </a:p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        2x-y=3	         </a:t>
                  </a:r>
                  <a:r>
                    <a:rPr lang="en-US" altLang="zh-CN" sz="2400" b="1" dirty="0" err="1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y+z</a:t>
                  </a: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=2              y=4	          </a:t>
                  </a:r>
                  <a:r>
                    <a:rPr lang="en-US" altLang="zh-CN" sz="2400" b="1" dirty="0" err="1" smtClean="0">
                      <a:latin typeface="Garamond" panose="02020404030301010803" pitchFamily="18" charset="0"/>
                    </a:rPr>
                    <a:t>xy</a:t>
                  </a:r>
                  <a:r>
                    <a:rPr lang="en-US" altLang="zh-CN" sz="2400" b="1" dirty="0" smtClean="0">
                      <a:latin typeface="Garamond" panose="02020404030301010803" pitchFamily="18" charset="0"/>
                    </a:rPr>
                    <a:t>=3</a:t>
                  </a:r>
                  <a:endParaRPr lang="zh-CN" altLang="en-US" sz="2400" b="1" dirty="0">
                    <a:solidFill>
                      <a:schemeClr val="tx1"/>
                    </a:solidFill>
                    <a:latin typeface="Garamond" panose="02020404030301010803" pitchFamily="18" charset="0"/>
                  </a:endParaRPr>
                </a:p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     </a:t>
                  </a:r>
                  <a:endParaRPr lang="en-US" altLang="zh-CN" sz="2400" b="1" dirty="0" smtClean="0">
                    <a:solidFill>
                      <a:schemeClr val="tx1"/>
                    </a:solidFill>
                    <a:latin typeface="Garamond" panose="02020404030301010803" pitchFamily="18" charset="0"/>
                  </a:endParaRPr>
                </a:p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2400" b="1" dirty="0" smtClean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A </a:t>
                  </a:r>
                  <a:r>
                    <a:rPr lang="zh-CN" altLang="en-US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、 </a:t>
                  </a: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1    B</a:t>
                  </a:r>
                  <a:r>
                    <a:rPr lang="zh-CN" altLang="en-US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、 </a:t>
                  </a: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2       C </a:t>
                  </a:r>
                  <a:r>
                    <a:rPr lang="zh-CN" altLang="en-US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、  </a:t>
                  </a: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3          D </a:t>
                  </a:r>
                  <a:r>
                    <a:rPr lang="zh-CN" altLang="en-US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、  </a:t>
                  </a:r>
                  <a:r>
                    <a:rPr lang="en-US" altLang="zh-CN" sz="2400" b="1" dirty="0">
                      <a:solidFill>
                        <a:schemeClr val="tx1"/>
                      </a:solidFill>
                      <a:latin typeface="Garamond" panose="02020404030301010803" pitchFamily="18" charset="0"/>
                    </a:rPr>
                    <a:t>4</a:t>
                  </a:r>
                  <a:r>
                    <a:rPr lang="en-US" altLang="zh-CN" sz="2400" b="1" dirty="0">
                      <a:solidFill>
                        <a:schemeClr val="tx1"/>
                      </a:solidFill>
                    </a:rPr>
                    <a:t> </a:t>
                  </a:r>
                </a:p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zh-CN" sz="2400" b="1" dirty="0">
                    <a:solidFill>
                      <a:schemeClr val="tx1"/>
                    </a:solidFill>
                  </a:endParaRPr>
                </a:p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zh-CN" sz="2400" b="1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22" name="Text 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339168" y="1384388"/>
                  <a:ext cx="7786106" cy="3211135"/>
                </a:xfrm>
                <a:prstGeom prst="rect">
                  <a:avLst/>
                </a:prstGeom>
                <a:blipFill rotWithShape="0">
                  <a:blip r:embed="rId2"/>
                  <a:stretch>
                    <a:fillRect l="-1253" t="-2467"/>
                  </a:stretch>
                </a:blipFill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AutoShape 4"/>
            <p:cNvSpPr>
              <a:spLocks/>
            </p:cNvSpPr>
            <p:nvPr/>
          </p:nvSpPr>
          <p:spPr bwMode="auto">
            <a:xfrm>
              <a:off x="1796368" y="2070188"/>
              <a:ext cx="76200" cy="685800"/>
            </a:xfrm>
            <a:prstGeom prst="leftBrace">
              <a:avLst>
                <a:gd name="adj1" fmla="val 75000"/>
                <a:gd name="adj2" fmla="val 50000"/>
              </a:avLst>
            </a:prstGeom>
            <a:solidFill>
              <a:schemeClr val="tx1"/>
            </a:solidFill>
            <a:ln w="9525">
              <a:solidFill>
                <a:srgbClr val="3333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zh-CN" sz="2400" b="1"/>
            </a:p>
          </p:txBody>
        </p:sp>
        <p:sp>
          <p:nvSpPr>
            <p:cNvPr id="24" name="AutoShape 5"/>
            <p:cNvSpPr>
              <a:spLocks/>
            </p:cNvSpPr>
            <p:nvPr/>
          </p:nvSpPr>
          <p:spPr bwMode="auto">
            <a:xfrm>
              <a:off x="3625168" y="1993988"/>
              <a:ext cx="76200" cy="685800"/>
            </a:xfrm>
            <a:prstGeom prst="leftBrace">
              <a:avLst>
                <a:gd name="adj1" fmla="val 75000"/>
                <a:gd name="adj2" fmla="val 50000"/>
              </a:avLst>
            </a:prstGeom>
            <a:solidFill>
              <a:schemeClr val="tx1"/>
            </a:solidFill>
            <a:ln w="9525">
              <a:solidFill>
                <a:srgbClr val="3333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zh-CN" sz="2400" b="1"/>
            </a:p>
          </p:txBody>
        </p:sp>
        <p:sp>
          <p:nvSpPr>
            <p:cNvPr id="25" name="AutoShape 6"/>
            <p:cNvSpPr>
              <a:spLocks/>
            </p:cNvSpPr>
            <p:nvPr/>
          </p:nvSpPr>
          <p:spPr bwMode="auto">
            <a:xfrm>
              <a:off x="5606369" y="1993988"/>
              <a:ext cx="76200" cy="685800"/>
            </a:xfrm>
            <a:prstGeom prst="leftBrace">
              <a:avLst>
                <a:gd name="adj1" fmla="val 75000"/>
                <a:gd name="adj2" fmla="val 50000"/>
              </a:avLst>
            </a:prstGeom>
            <a:solidFill>
              <a:schemeClr val="tx1"/>
            </a:solidFill>
            <a:ln w="9525">
              <a:solidFill>
                <a:srgbClr val="3333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zh-CN" sz="2400" b="1"/>
            </a:p>
          </p:txBody>
        </p:sp>
        <p:sp>
          <p:nvSpPr>
            <p:cNvPr id="26" name="AutoShape 7"/>
            <p:cNvSpPr>
              <a:spLocks/>
            </p:cNvSpPr>
            <p:nvPr/>
          </p:nvSpPr>
          <p:spPr bwMode="auto">
            <a:xfrm>
              <a:off x="7511369" y="1993988"/>
              <a:ext cx="76200" cy="685800"/>
            </a:xfrm>
            <a:prstGeom prst="leftBrace">
              <a:avLst>
                <a:gd name="adj1" fmla="val 75000"/>
                <a:gd name="adj2" fmla="val 50000"/>
              </a:avLst>
            </a:prstGeom>
            <a:solidFill>
              <a:schemeClr val="tx1"/>
            </a:solidFill>
            <a:ln w="9525">
              <a:solidFill>
                <a:srgbClr val="3333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zh-CN" sz="2400" b="1"/>
            </a:p>
          </p:txBody>
        </p:sp>
      </p:grpSp>
    </p:spTree>
    <p:extLst>
      <p:ext uri="{BB962C8B-B14F-4D97-AF65-F5344CB8AC3E}">
        <p14:creationId xmlns:p14="http://schemas.microsoft.com/office/powerpoint/2010/main" val="412275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20803520">
            <a:off x="-294252" y="603744"/>
            <a:ext cx="274164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练一练</a:t>
            </a:r>
            <a:endParaRPr lang="zh-CN" altLang="en-US" sz="36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38248" y="62845"/>
            <a:ext cx="751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随堂小测</a:t>
            </a:r>
            <a:r>
              <a:rPr lang="en-US" altLang="zh-CN" sz="3600" b="1" dirty="0" smtClean="0"/>
              <a:t>——</a:t>
            </a:r>
            <a:r>
              <a:rPr lang="zh-CN" altLang="en-US" sz="2000" b="1" dirty="0" smtClean="0"/>
              <a:t>巩固所学新知，内化知识</a:t>
            </a:r>
            <a:endParaRPr lang="zh-CN" altLang="en-US" sz="2000" b="1" dirty="0"/>
          </a:p>
        </p:txBody>
      </p:sp>
      <p:sp>
        <p:nvSpPr>
          <p:cNvPr id="13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 smtClean="0"/>
              <a:t>7</a:t>
            </a:r>
            <a:endParaRPr lang="zh-CN" altLang="en-US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1076569" y="1004583"/>
                <a:ext cx="10496552" cy="9161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4</a:t>
                </a:r>
                <a:r>
                  <a:rPr lang="zh-CN" altLang="en-US" sz="24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、下列四组值中，二元一次方程</a:t>
                </a:r>
                <a14:m>
                  <m:oMath xmlns:m="http://schemas.openxmlformats.org/officeDocument/2006/math">
                    <m:r>
                      <a:rPr lang="zh-CN" altLang="en-US" sz="2400" b="1" i="0" dirty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组</m:t>
                    </m:r>
                    <m:d>
                      <m:dPr>
                        <m:begChr m:val="{"/>
                        <m:endChr m:val=""/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eqArrPr>
                          <m:e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𝒙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−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𝟐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𝒚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=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𝟏</m:t>
                            </m:r>
                          </m:e>
                          <m:e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𝟑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𝒙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+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𝟐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𝒚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=−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𝟓</m:t>
                            </m:r>
                          </m:e>
                        </m:eqArr>
                      </m:e>
                    </m:d>
                  </m:oMath>
                </a14:m>
                <a:r>
                  <a:rPr lang="zh-CN" altLang="en-US" sz="24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的解是（     ）</a:t>
                </a:r>
                <a:endParaRPr lang="zh-CN" altLang="en-US" sz="24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6569" y="1004583"/>
                <a:ext cx="10496552" cy="916148"/>
              </a:xfrm>
              <a:prstGeom prst="rect">
                <a:avLst/>
              </a:prstGeom>
              <a:blipFill rotWithShape="0">
                <a:blip r:embed="rId2"/>
                <a:stretch>
                  <a:fillRect l="-9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1238248" y="2006137"/>
                <a:ext cx="9612632" cy="9321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</a:t>
                </a:r>
                <a:r>
                  <a:rPr lang="en-US" altLang="zh-CN" sz="24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eqArrPr>
                          <m:e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𝒙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=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𝟎</m:t>
                            </m:r>
                          </m:e>
                          <m:e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𝒚</m:t>
                            </m:r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=−</m:t>
                            </m:r>
                            <m:f>
                              <m:fPr>
                                <m:ctrlPr>
                                  <a:rPr lang="en-US" altLang="zh-CN" sz="2400" b="1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b="1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𝟏</m:t>
                                </m:r>
                              </m:num>
                              <m:den>
                                <m:r>
                                  <a:rPr lang="en-US" altLang="zh-CN" sz="2400" b="1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𝟐</m:t>
                                </m:r>
                              </m:den>
                            </m:f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   </m:t>
                            </m:r>
                          </m:e>
                        </m:eqAr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      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𝑩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. </m:t>
                        </m:r>
                        <m:d>
                          <m:dPr>
                            <m:begChr m:val="{"/>
                            <m:endChr m:val=""/>
                            <m:ctrlPr>
                              <a:rPr lang="en-US" altLang="zh-CN" sz="2400" b="1" i="1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dPr>
                          <m:e>
                            <m:eqArr>
                              <m:eqArrPr>
                                <m:ctrlPr>
                                  <a:rPr lang="en-US" altLang="zh-CN" sz="2400" b="1" i="1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</m:ctrlPr>
                              </m:eqArrPr>
                              <m:e>
                                <m:r>
                                  <a:rPr lang="en-US" altLang="zh-CN" sz="2400" b="1" i="1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𝒙</m:t>
                                </m:r>
                                <m:r>
                                  <a:rPr lang="en-US" altLang="zh-CN" sz="2400" b="1" i="1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=</m:t>
                                </m:r>
                                <m:r>
                                  <a:rPr lang="en-US" altLang="zh-CN" sz="2400" b="1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𝟏</m:t>
                                </m:r>
                              </m:e>
                              <m:e>
                                <m:r>
                                  <a:rPr lang="en-US" altLang="zh-CN" sz="2400" b="1" i="1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𝒚</m:t>
                                </m:r>
                                <m:r>
                                  <a:rPr lang="en-US" altLang="zh-CN" sz="2400" b="1" i="1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=</m:t>
                                </m:r>
                                <m:r>
                                  <a:rPr lang="en-US" altLang="zh-CN" sz="2400" b="1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𝟏</m:t>
                                </m:r>
                              </m:e>
                            </m:eqArr>
                            <m:r>
                              <m:rPr>
                                <m:nor/>
                              </m:rPr>
                              <a:rPr lang="en-US" altLang="zh-CN" sz="2400" b="1" i="0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    </m:t>
                            </m:r>
                            <m:r>
                              <m:rPr>
                                <m:nor/>
                              </m:rP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   </m:t>
                            </m:r>
                            <m:r>
                              <m:rPr>
                                <m:nor/>
                              </m:rPr>
                              <a:rPr lang="en-US" altLang="zh-CN" sz="2400" b="1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C</m:t>
                            </m:r>
                            <m:r>
                              <m:rPr>
                                <m:nor/>
                              </m:rPr>
                              <a:rPr lang="en-US" altLang="zh-CN" sz="2400" b="1" dirty="0">
                                <a:latin typeface="宋体" panose="02010600030101010101" pitchFamily="2" charset="-122"/>
                                <a:ea typeface="宋体" panose="02010600030101010101" pitchFamily="2" charset="-122"/>
                              </a:rPr>
                              <m:t>.</m:t>
                            </m:r>
                            <m:d>
                              <m:dPr>
                                <m:begChr m:val="{"/>
                                <m:endChr m:val=""/>
                                <m:ctrlPr>
                                  <a:rPr lang="en-US" altLang="zh-CN" sz="2400" b="1" i="1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</m:ctrlPr>
                              </m:dPr>
                              <m:e>
                                <m:eqArr>
                                  <m:eqArrPr>
                                    <m:ctrlPr>
                                      <a:rPr lang="en-US" altLang="zh-CN" sz="2400" b="1" i="1"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</a:rPr>
                                    </m:ctrlPr>
                                  </m:eqArrPr>
                                  <m:e>
                                    <m:r>
                                      <a:rPr lang="en-US" altLang="zh-CN" sz="2400" b="1" i="1"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</a:rPr>
                                      <m:t>𝒙</m:t>
                                    </m:r>
                                    <m:r>
                                      <a:rPr lang="en-US" altLang="zh-CN" sz="2400" b="1" i="1"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</a:rPr>
                                      <m:t>=</m:t>
                                    </m:r>
                                    <m:r>
                                      <a:rPr lang="en-US" altLang="zh-CN" sz="2400" b="1" i="1" smtClean="0"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</a:rPr>
                                      <m:t>𝟏</m:t>
                                    </m:r>
                                  </m:e>
                                  <m:e>
                                    <m:r>
                                      <a:rPr lang="en-US" altLang="zh-CN" sz="2400" b="1" i="1"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</a:rPr>
                                      <m:t>𝒚</m:t>
                                    </m:r>
                                    <m:r>
                                      <a:rPr lang="en-US" altLang="zh-CN" sz="2400" b="1" i="1"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</a:rPr>
                                      <m:t>=</m:t>
                                    </m:r>
                                    <m:r>
                                      <a:rPr lang="en-US" altLang="zh-CN" sz="2400" b="1" i="1" smtClean="0"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</a:rPr>
                                      <m:t>𝟎</m:t>
                                    </m:r>
                                  </m:e>
                                </m:eqArr>
                                <m:r>
                                  <m:rPr>
                                    <m:nor/>
                                  </m:rPr>
                                  <a:rPr lang="en-US" altLang="zh-CN" sz="2400" b="1" i="0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       </m:t>
                                </m:r>
                                <m:r>
                                  <m:rPr>
                                    <m:nor/>
                                  </m:rPr>
                                  <a:rPr lang="en-US" altLang="zh-CN" sz="2400" b="1" i="1" smtClean="0"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</a:rPr>
                                  <m:t>D</m:t>
                                </m:r>
                                <m:r>
                                  <m:rPr>
                                    <m:nor/>
                                  </m:rPr>
                                  <a:rPr lang="en-US" altLang="zh-CN" sz="2400" b="1" dirty="0">
                                    <a:latin typeface="宋体" panose="02010600030101010101" pitchFamily="2" charset="-122"/>
                                    <a:ea typeface="宋体" panose="02010600030101010101" pitchFamily="2" charset="-122"/>
                                  </a:rPr>
                                  <m:t>.</m:t>
                                </m:r>
                                <m:d>
                                  <m:dPr>
                                    <m:begChr m:val="{"/>
                                    <m:endChr m:val=""/>
                                    <m:ctrlPr>
                                      <a:rPr lang="en-US" altLang="zh-CN" sz="2400" b="1" i="1"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</a:rPr>
                                    </m:ctrlPr>
                                  </m:dPr>
                                  <m:e>
                                    <m:eqArr>
                                      <m:eqArrPr>
                                        <m:ctrlPr>
                                          <a:rPr lang="en-US" altLang="zh-CN" sz="2400" b="1" i="1">
                                            <a:latin typeface="Cambria Math" panose="02040503050406030204" pitchFamily="18" charset="0"/>
                                            <a:ea typeface="宋体" panose="02010600030101010101" pitchFamily="2" charset="-122"/>
                                          </a:rPr>
                                        </m:ctrlPr>
                                      </m:eqArrPr>
                                      <m:e>
                                        <m:r>
                                          <a:rPr lang="en-US" altLang="zh-CN" sz="2400" b="1" i="1">
                                            <a:latin typeface="Cambria Math" panose="02040503050406030204" pitchFamily="18" charset="0"/>
                                            <a:ea typeface="宋体" panose="02010600030101010101" pitchFamily="2" charset="-122"/>
                                          </a:rPr>
                                          <m:t>𝒙</m:t>
                                        </m:r>
                                        <m:r>
                                          <a:rPr lang="en-US" altLang="zh-CN" sz="2400" b="1" i="1">
                                            <a:latin typeface="Cambria Math" panose="02040503050406030204" pitchFamily="18" charset="0"/>
                                            <a:ea typeface="宋体" panose="02010600030101010101" pitchFamily="2" charset="-122"/>
                                          </a:rPr>
                                          <m:t>=−</m:t>
                                        </m:r>
                                        <m:r>
                                          <a:rPr lang="en-US" altLang="zh-CN" sz="2400" b="1" i="1" smtClean="0">
                                            <a:latin typeface="Cambria Math" panose="02040503050406030204" pitchFamily="18" charset="0"/>
                                            <a:ea typeface="宋体" panose="02010600030101010101" pitchFamily="2" charset="-122"/>
                                          </a:rPr>
                                          <m:t>𝟏</m:t>
                                        </m:r>
                                      </m:e>
                                      <m:e>
                                        <m:r>
                                          <a:rPr lang="en-US" altLang="zh-CN" sz="2400" b="1" i="1">
                                            <a:latin typeface="Cambria Math" panose="02040503050406030204" pitchFamily="18" charset="0"/>
                                            <a:ea typeface="宋体" panose="02010600030101010101" pitchFamily="2" charset="-122"/>
                                          </a:rPr>
                                          <m:t>𝒚</m:t>
                                        </m:r>
                                        <m:r>
                                          <a:rPr lang="en-US" altLang="zh-CN" sz="2400" b="1" i="1">
                                            <a:latin typeface="Cambria Math" panose="02040503050406030204" pitchFamily="18" charset="0"/>
                                            <a:ea typeface="宋体" panose="02010600030101010101" pitchFamily="2" charset="-122"/>
                                          </a:rPr>
                                          <m:t>=−</m:t>
                                        </m:r>
                                        <m:r>
                                          <a:rPr lang="en-US" altLang="zh-CN" sz="2400" b="1" i="1" smtClean="0">
                                            <a:latin typeface="Cambria Math" panose="02040503050406030204" pitchFamily="18" charset="0"/>
                                            <a:ea typeface="宋体" panose="02010600030101010101" pitchFamily="2" charset="-122"/>
                                          </a:rPr>
                                          <m:t>𝟏</m:t>
                                        </m:r>
                                      </m:e>
                                    </m:eqArr>
                                  </m:e>
                                </m:d>
                                <m:r>
                                  <m:rPr>
                                    <m:nor/>
                                  </m:rPr>
                                  <a:rPr lang="zh-CN" altLang="en-US" sz="2400" b="1" dirty="0">
                                    <a:latin typeface="宋体" panose="02010600030101010101" pitchFamily="2" charset="-122"/>
                                    <a:ea typeface="宋体" panose="02010600030101010101" pitchFamily="2" charset="-122"/>
                                  </a:rPr>
                                  <m:t> </m:t>
                                </m:r>
                              </m:e>
                            </m:d>
                            <m:r>
                              <m:rPr>
                                <m:nor/>
                              </m:rPr>
                              <a:rPr lang="zh-CN" altLang="en-US" sz="2400" b="1" dirty="0">
                                <a:latin typeface="宋体" panose="02010600030101010101" pitchFamily="2" charset="-122"/>
                                <a:ea typeface="宋体" panose="02010600030101010101" pitchFamily="2" charset="-122"/>
                              </a:rPr>
                              <m:t> </m:t>
                            </m:r>
                          </m:e>
                        </m:d>
                        <m:r>
                          <m:rPr>
                            <m:nor/>
                          </m:rPr>
                          <a:rPr lang="zh-CN" altLang="en-US" sz="2400" b="1" dirty="0">
                            <a:latin typeface="宋体" panose="02010600030101010101" pitchFamily="2" charset="-122"/>
                            <a:ea typeface="宋体" panose="02010600030101010101" pitchFamily="2" charset="-122"/>
                          </a:rPr>
                          <m:t> </m:t>
                        </m:r>
                      </m:e>
                    </m:d>
                  </m:oMath>
                </a14:m>
                <a:endParaRPr lang="zh-CN" altLang="en-US" sz="24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8248" y="2006137"/>
                <a:ext cx="9612632" cy="932115"/>
              </a:xfrm>
              <a:prstGeom prst="rect">
                <a:avLst/>
              </a:prstGeom>
              <a:blipFill rotWithShape="0">
                <a:blip r:embed="rId3"/>
                <a:stretch>
                  <a:fillRect l="-9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矩形 26"/>
              <p:cNvSpPr/>
              <p:nvPr/>
            </p:nvSpPr>
            <p:spPr>
              <a:xfrm>
                <a:off x="1076569" y="3255309"/>
                <a:ext cx="11622190" cy="13093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2400" b="1" dirty="0" smtClean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5</a:t>
                </a:r>
                <a:r>
                  <a:rPr lang="zh-CN" altLang="en-US" sz="2400" b="1" dirty="0" smtClean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、若</a:t>
                </a:r>
                <a:r>
                  <a:rPr lang="zh-CN" altLang="en-US" sz="2400" b="1" dirty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方程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zh-CN" sz="2400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zh-CN" sz="2400" b="1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sSupPr>
                          <m:e>
                            <m:r>
                              <a:rPr lang="en-US" altLang="zh-CN" sz="2400" b="1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𝒎</m:t>
                            </m:r>
                          </m:e>
                          <m:sup>
                            <m:r>
                              <a:rPr lang="en-US" altLang="zh-CN" sz="2400" b="1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 sz="2400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−</m:t>
                        </m:r>
                        <m:r>
                          <a:rPr lang="en-US" altLang="zh-CN" sz="2400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𝟗</m:t>
                        </m:r>
                      </m:e>
                    </m:d>
                    <m:sSup>
                      <m:sSupPr>
                        <m:ctrlPr>
                          <a:rPr lang="en-US" altLang="zh-CN" sz="2400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2400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𝒙</m:t>
                        </m:r>
                      </m:e>
                      <m:sup>
                        <m:r>
                          <a:rPr lang="en-US" altLang="zh-CN" sz="2400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sup>
                    </m:sSup>
                    <m:r>
                      <a:rPr lang="en-US" altLang="zh-CN" sz="24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−</m:t>
                    </m:r>
                    <m:d>
                      <m:dPr>
                        <m:ctrlPr>
                          <a:rPr lang="en-US" altLang="zh-CN" sz="2400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dPr>
                      <m:e>
                        <m:r>
                          <a:rPr lang="en-US" altLang="zh-CN" sz="2400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𝒎</m:t>
                        </m:r>
                        <m:r>
                          <a:rPr lang="en-US" altLang="zh-CN" sz="2400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−</m:t>
                        </m:r>
                        <m:r>
                          <a:rPr lang="en-US" altLang="zh-CN" sz="2400" b="1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𝟑</m:t>
                        </m:r>
                      </m:e>
                    </m:d>
                    <m:r>
                      <a:rPr lang="en-US" altLang="zh-CN" sz="24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𝒙</m:t>
                    </m:r>
                    <m:r>
                      <a:rPr lang="en-US" altLang="zh-CN" sz="24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−</m:t>
                    </m:r>
                    <m:r>
                      <a:rPr lang="en-US" altLang="zh-CN" sz="24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𝒚</m:t>
                    </m:r>
                    <m:r>
                      <a:rPr lang="en-US" altLang="zh-CN" sz="24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r>
                      <a:rPr lang="en-US" altLang="zh-CN" sz="24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𝟎</m:t>
                    </m:r>
                  </m:oMath>
                </a14:m>
                <a:r>
                  <a:rPr lang="zh-CN" altLang="en-US" sz="2400" b="1" dirty="0" smtClean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是关于</a:t>
                </a:r>
                <a:r>
                  <a:rPr lang="en-US" altLang="zh-CN" sz="2400" b="1" dirty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zh-CN" altLang="en-US" sz="2400" b="1" dirty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、</a:t>
                </a:r>
                <a:r>
                  <a:rPr lang="en-US" altLang="zh-CN" sz="2400" b="1" dirty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y</a:t>
                </a:r>
                <a:r>
                  <a:rPr lang="zh-CN" altLang="en-US" sz="2400" b="1" dirty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的二元一次方程，</a:t>
                </a:r>
                <a:r>
                  <a:rPr lang="zh-CN" altLang="en-US" sz="2400" b="1" dirty="0" smtClean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则</a:t>
                </a:r>
                <a:endParaRPr lang="en-US" altLang="zh-CN" sz="2400" b="1" dirty="0" smtClean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>
                  <a:spcBef>
                    <a:spcPct val="0"/>
                  </a:spcBef>
                </a:pPr>
                <a:r>
                  <a:rPr lang="en-US" altLang="zh-CN" sz="2400" b="1" dirty="0" smtClean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m=______</a:t>
                </a:r>
                <a:r>
                  <a:rPr lang="zh-CN" altLang="en-US" sz="2400" b="1" dirty="0" smtClean="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；</a:t>
                </a:r>
                <a:endParaRPr lang="zh-CN" altLang="en-US" sz="24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>
                  <a:spcBef>
                    <a:spcPct val="0"/>
                  </a:spcBef>
                </a:pPr>
                <a:endParaRPr lang="en-US" altLang="zh-CN" sz="2800" b="1" dirty="0">
                  <a:solidFill>
                    <a:srgbClr val="3333FF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27" name="矩形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6569" y="3255309"/>
                <a:ext cx="11622190" cy="1309397"/>
              </a:xfrm>
              <a:prstGeom prst="rect">
                <a:avLst/>
              </a:prstGeom>
              <a:blipFill rotWithShape="0">
                <a:blip r:embed="rId4"/>
                <a:stretch>
                  <a:fillRect l="-839" t="-37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上凸带形 1">
            <a:hlinkClick r:id="rId5" action="ppaction://hlinksldjump"/>
          </p:cNvPr>
          <p:cNvSpPr/>
          <p:nvPr/>
        </p:nvSpPr>
        <p:spPr>
          <a:xfrm>
            <a:off x="10578905" y="6091311"/>
            <a:ext cx="1378633" cy="64008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90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38248" y="62845"/>
            <a:ext cx="5378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趣味题目</a:t>
            </a:r>
            <a:r>
              <a:rPr lang="en-US" altLang="zh-CN" sz="2800" b="1" dirty="0" smtClean="0"/>
              <a:t>——</a:t>
            </a:r>
            <a:r>
              <a:rPr lang="zh-CN" altLang="en-US" sz="2000" b="1" dirty="0" smtClean="0"/>
              <a:t>用方程解决实际问题</a:t>
            </a:r>
            <a:endParaRPr lang="zh-CN" altLang="en-US" sz="2800" b="1" dirty="0"/>
          </a:p>
        </p:txBody>
      </p:sp>
      <p:sp>
        <p:nvSpPr>
          <p:cNvPr id="10" name="KSO_Shape"/>
          <p:cNvSpPr/>
          <p:nvPr/>
        </p:nvSpPr>
        <p:spPr bwMode="auto">
          <a:xfrm rot="16811389">
            <a:off x="-13882" y="52916"/>
            <a:ext cx="573421" cy="431977"/>
          </a:xfrm>
          <a:custGeom>
            <a:avLst/>
            <a:gdLst>
              <a:gd name="T0" fmla="*/ 2060366 w 2444750"/>
              <a:gd name="T1" fmla="*/ 902017 h 1839913"/>
              <a:gd name="T2" fmla="*/ 2256843 w 2444750"/>
              <a:gd name="T3" fmla="*/ 960437 h 1839913"/>
              <a:gd name="T4" fmla="*/ 2422849 w 2444750"/>
              <a:gd name="T5" fmla="*/ 1051560 h 1839913"/>
              <a:gd name="T6" fmla="*/ 2308264 w 2444750"/>
              <a:gd name="T7" fmla="*/ 1094105 h 1839913"/>
              <a:gd name="T8" fmla="*/ 2187013 w 2444750"/>
              <a:gd name="T9" fmla="*/ 1179512 h 1839913"/>
              <a:gd name="T10" fmla="*/ 2015928 w 2444750"/>
              <a:gd name="T11" fmla="*/ 1375092 h 1839913"/>
              <a:gd name="T12" fmla="*/ 1895629 w 2444750"/>
              <a:gd name="T13" fmla="*/ 1559242 h 1839913"/>
              <a:gd name="T14" fmla="*/ 1814372 w 2444750"/>
              <a:gd name="T15" fmla="*/ 1638935 h 1839913"/>
              <a:gd name="T16" fmla="*/ 1713118 w 2444750"/>
              <a:gd name="T17" fmla="*/ 1694497 h 1839913"/>
              <a:gd name="T18" fmla="*/ 1599803 w 2444750"/>
              <a:gd name="T19" fmla="*/ 1724342 h 1839913"/>
              <a:gd name="T20" fmla="*/ 1482995 w 2444750"/>
              <a:gd name="T21" fmla="*/ 1725930 h 1839913"/>
              <a:gd name="T22" fmla="*/ 1370632 w 2444750"/>
              <a:gd name="T23" fmla="*/ 1696720 h 1839913"/>
              <a:gd name="T24" fmla="*/ 1343652 w 2444750"/>
              <a:gd name="T25" fmla="*/ 1605280 h 1839913"/>
              <a:gd name="T26" fmla="*/ 1444589 w 2444750"/>
              <a:gd name="T27" fmla="*/ 1440180 h 1839913"/>
              <a:gd name="T28" fmla="*/ 1570283 w 2444750"/>
              <a:gd name="T29" fmla="*/ 1292542 h 1839913"/>
              <a:gd name="T30" fmla="*/ 1721371 w 2444750"/>
              <a:gd name="T31" fmla="*/ 1170622 h 1839913"/>
              <a:gd name="T32" fmla="*/ 1899121 w 2444750"/>
              <a:gd name="T33" fmla="*/ 1086802 h 1839913"/>
              <a:gd name="T34" fmla="*/ 2094329 w 2444750"/>
              <a:gd name="T35" fmla="*/ 1051560 h 1839913"/>
              <a:gd name="T36" fmla="*/ 1965460 w 2444750"/>
              <a:gd name="T37" fmla="*/ 1049020 h 1839913"/>
              <a:gd name="T38" fmla="*/ 1765808 w 2444750"/>
              <a:gd name="T39" fmla="*/ 1095375 h 1839913"/>
              <a:gd name="T40" fmla="*/ 1581710 w 2444750"/>
              <a:gd name="T41" fmla="*/ 1190942 h 1839913"/>
              <a:gd name="T42" fmla="*/ 1411578 w 2444750"/>
              <a:gd name="T43" fmla="*/ 1295400 h 1839913"/>
              <a:gd name="T44" fmla="*/ 1408721 w 2444750"/>
              <a:gd name="T45" fmla="*/ 1086167 h 1839913"/>
              <a:gd name="T46" fmla="*/ 1482678 w 2444750"/>
              <a:gd name="T47" fmla="*/ 973137 h 1839913"/>
              <a:gd name="T48" fmla="*/ 1599168 w 2444750"/>
              <a:gd name="T49" fmla="*/ 917892 h 1839913"/>
              <a:gd name="T50" fmla="*/ 1807072 w 2444750"/>
              <a:gd name="T51" fmla="*/ 878840 h 1839913"/>
              <a:gd name="T52" fmla="*/ 201391 w 2444750"/>
              <a:gd name="T53" fmla="*/ 39998 h 1839913"/>
              <a:gd name="T54" fmla="*/ 518091 w 2444750"/>
              <a:gd name="T55" fmla="*/ 144120 h 1839913"/>
              <a:gd name="T56" fmla="*/ 777930 w 2444750"/>
              <a:gd name="T57" fmla="*/ 275860 h 1839913"/>
              <a:gd name="T58" fmla="*/ 949462 w 2444750"/>
              <a:gd name="T59" fmla="*/ 399664 h 1839913"/>
              <a:gd name="T60" fmla="*/ 1101935 w 2444750"/>
              <a:gd name="T61" fmla="*/ 553942 h 1839913"/>
              <a:gd name="T62" fmla="*/ 1223278 w 2444750"/>
              <a:gd name="T63" fmla="*/ 741870 h 1839913"/>
              <a:gd name="T64" fmla="*/ 1302056 w 2444750"/>
              <a:gd name="T65" fmla="*/ 966621 h 1839913"/>
              <a:gd name="T66" fmla="*/ 1326833 w 2444750"/>
              <a:gd name="T67" fmla="*/ 1232005 h 1839913"/>
              <a:gd name="T68" fmla="*/ 1288079 w 2444750"/>
              <a:gd name="T69" fmla="*/ 1499294 h 1839913"/>
              <a:gd name="T70" fmla="*/ 1192148 w 2444750"/>
              <a:gd name="T71" fmla="*/ 1674524 h 1839913"/>
              <a:gd name="T72" fmla="*/ 1066040 w 2444750"/>
              <a:gd name="T73" fmla="*/ 1776424 h 1839913"/>
              <a:gd name="T74" fmla="*/ 1024110 w 2444750"/>
              <a:gd name="T75" fmla="*/ 1592941 h 1839913"/>
              <a:gd name="T76" fmla="*/ 994569 w 2444750"/>
              <a:gd name="T77" fmla="*/ 1268829 h 1839913"/>
              <a:gd name="T78" fmla="*/ 909438 w 2444750"/>
              <a:gd name="T79" fmla="*/ 955193 h 1839913"/>
              <a:gd name="T80" fmla="*/ 761094 w 2444750"/>
              <a:gd name="T81" fmla="*/ 668857 h 1839913"/>
              <a:gd name="T82" fmla="*/ 547632 w 2444750"/>
              <a:gd name="T83" fmla="*/ 431726 h 1839913"/>
              <a:gd name="T84" fmla="*/ 471078 w 2444750"/>
              <a:gd name="T85" fmla="*/ 388871 h 1839913"/>
              <a:gd name="T86" fmla="*/ 667387 w 2444750"/>
              <a:gd name="T87" fmla="*/ 627272 h 1839913"/>
              <a:gd name="T88" fmla="*/ 793495 w 2444750"/>
              <a:gd name="T89" fmla="*/ 905037 h 1839913"/>
              <a:gd name="T90" fmla="*/ 853849 w 2444750"/>
              <a:gd name="T91" fmla="*/ 1201848 h 1839913"/>
              <a:gd name="T92" fmla="*/ 858613 w 2444750"/>
              <a:gd name="T93" fmla="*/ 1504056 h 1839913"/>
              <a:gd name="T94" fmla="*/ 818272 w 2444750"/>
              <a:gd name="T95" fmla="*/ 1801820 h 1839913"/>
              <a:gd name="T96" fmla="*/ 677234 w 2444750"/>
              <a:gd name="T97" fmla="*/ 1814200 h 1839913"/>
              <a:gd name="T98" fmla="*/ 514279 w 2444750"/>
              <a:gd name="T99" fmla="*/ 1734204 h 1839913"/>
              <a:gd name="T100" fmla="*/ 376418 w 2444750"/>
              <a:gd name="T101" fmla="*/ 1614844 h 1839913"/>
              <a:gd name="T102" fmla="*/ 271593 w 2444750"/>
              <a:gd name="T103" fmla="*/ 1465963 h 1839913"/>
              <a:gd name="T104" fmla="*/ 207745 w 2444750"/>
              <a:gd name="T105" fmla="*/ 1298034 h 1839913"/>
              <a:gd name="T106" fmla="*/ 191862 w 2444750"/>
              <a:gd name="T107" fmla="*/ 1121534 h 1839913"/>
              <a:gd name="T108" fmla="*/ 219498 w 2444750"/>
              <a:gd name="T109" fmla="*/ 775836 h 1839913"/>
              <a:gd name="T110" fmla="*/ 204568 w 2444750"/>
              <a:gd name="T111" fmla="*/ 480612 h 1839913"/>
              <a:gd name="T112" fmla="*/ 162003 w 2444750"/>
              <a:gd name="T113" fmla="*/ 286018 h 1839913"/>
              <a:gd name="T114" fmla="*/ 83543 w 2444750"/>
              <a:gd name="T115" fmla="*/ 110154 h 1839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444750" h="1839913">
                <a:moveTo>
                  <a:pt x="1850557" y="877887"/>
                </a:moveTo>
                <a:lnTo>
                  <a:pt x="1872458" y="878522"/>
                </a:lnTo>
                <a:lnTo>
                  <a:pt x="1894042" y="879157"/>
                </a:lnTo>
                <a:lnTo>
                  <a:pt x="1915626" y="881062"/>
                </a:lnTo>
                <a:lnTo>
                  <a:pt x="1936893" y="882650"/>
                </a:lnTo>
                <a:lnTo>
                  <a:pt x="1958159" y="885190"/>
                </a:lnTo>
                <a:lnTo>
                  <a:pt x="1978791" y="887730"/>
                </a:lnTo>
                <a:lnTo>
                  <a:pt x="1999423" y="890587"/>
                </a:lnTo>
                <a:lnTo>
                  <a:pt x="2020055" y="894397"/>
                </a:lnTo>
                <a:lnTo>
                  <a:pt x="2040369" y="898207"/>
                </a:lnTo>
                <a:lnTo>
                  <a:pt x="2060366" y="902017"/>
                </a:lnTo>
                <a:lnTo>
                  <a:pt x="2080045" y="906780"/>
                </a:lnTo>
                <a:lnTo>
                  <a:pt x="2099407" y="911225"/>
                </a:lnTo>
                <a:lnTo>
                  <a:pt x="2118452" y="916305"/>
                </a:lnTo>
                <a:lnTo>
                  <a:pt x="2137179" y="921067"/>
                </a:lnTo>
                <a:lnTo>
                  <a:pt x="2155272" y="926465"/>
                </a:lnTo>
                <a:lnTo>
                  <a:pt x="2173681" y="931862"/>
                </a:lnTo>
                <a:lnTo>
                  <a:pt x="2190822" y="937260"/>
                </a:lnTo>
                <a:lnTo>
                  <a:pt x="2208279" y="943292"/>
                </a:lnTo>
                <a:lnTo>
                  <a:pt x="2224785" y="948690"/>
                </a:lnTo>
                <a:lnTo>
                  <a:pt x="2241290" y="954722"/>
                </a:lnTo>
                <a:lnTo>
                  <a:pt x="2256843" y="960437"/>
                </a:lnTo>
                <a:lnTo>
                  <a:pt x="2287314" y="972185"/>
                </a:lnTo>
                <a:lnTo>
                  <a:pt x="2314929" y="983932"/>
                </a:lnTo>
                <a:lnTo>
                  <a:pt x="2340639" y="995045"/>
                </a:lnTo>
                <a:lnTo>
                  <a:pt x="2363810" y="1005522"/>
                </a:lnTo>
                <a:lnTo>
                  <a:pt x="2384442" y="1015682"/>
                </a:lnTo>
                <a:lnTo>
                  <a:pt x="2401900" y="1024572"/>
                </a:lnTo>
                <a:lnTo>
                  <a:pt x="2417135" y="1031875"/>
                </a:lnTo>
                <a:lnTo>
                  <a:pt x="2437450" y="1043305"/>
                </a:lnTo>
                <a:lnTo>
                  <a:pt x="2444750" y="1047432"/>
                </a:lnTo>
                <a:lnTo>
                  <a:pt x="2433641" y="1049337"/>
                </a:lnTo>
                <a:lnTo>
                  <a:pt x="2422849" y="1051560"/>
                </a:lnTo>
                <a:lnTo>
                  <a:pt x="2412057" y="1053782"/>
                </a:lnTo>
                <a:lnTo>
                  <a:pt x="2401265" y="1056957"/>
                </a:lnTo>
                <a:lnTo>
                  <a:pt x="2390473" y="1059815"/>
                </a:lnTo>
                <a:lnTo>
                  <a:pt x="2379998" y="1063307"/>
                </a:lnTo>
                <a:lnTo>
                  <a:pt x="2369524" y="1066800"/>
                </a:lnTo>
                <a:lnTo>
                  <a:pt x="2359049" y="1070927"/>
                </a:lnTo>
                <a:lnTo>
                  <a:pt x="2348892" y="1074737"/>
                </a:lnTo>
                <a:lnTo>
                  <a:pt x="2338418" y="1079500"/>
                </a:lnTo>
                <a:lnTo>
                  <a:pt x="2328260" y="1083945"/>
                </a:lnTo>
                <a:lnTo>
                  <a:pt x="2318421" y="1088707"/>
                </a:lnTo>
                <a:lnTo>
                  <a:pt x="2308264" y="1094105"/>
                </a:lnTo>
                <a:lnTo>
                  <a:pt x="2298741" y="1099502"/>
                </a:lnTo>
                <a:lnTo>
                  <a:pt x="2288901" y="1105217"/>
                </a:lnTo>
                <a:lnTo>
                  <a:pt x="2279062" y="1110932"/>
                </a:lnTo>
                <a:lnTo>
                  <a:pt x="2269539" y="1116965"/>
                </a:lnTo>
                <a:lnTo>
                  <a:pt x="2259700" y="1122997"/>
                </a:lnTo>
                <a:lnTo>
                  <a:pt x="2250177" y="1129665"/>
                </a:lnTo>
                <a:lnTo>
                  <a:pt x="2241290" y="1136015"/>
                </a:lnTo>
                <a:lnTo>
                  <a:pt x="2231768" y="1143000"/>
                </a:lnTo>
                <a:lnTo>
                  <a:pt x="2222563" y="1149985"/>
                </a:lnTo>
                <a:lnTo>
                  <a:pt x="2204788" y="1164590"/>
                </a:lnTo>
                <a:lnTo>
                  <a:pt x="2187013" y="1179512"/>
                </a:lnTo>
                <a:lnTo>
                  <a:pt x="2169555" y="1195070"/>
                </a:lnTo>
                <a:lnTo>
                  <a:pt x="2152415" y="1211580"/>
                </a:lnTo>
                <a:lnTo>
                  <a:pt x="2135909" y="1228407"/>
                </a:lnTo>
                <a:lnTo>
                  <a:pt x="2119404" y="1245870"/>
                </a:lnTo>
                <a:lnTo>
                  <a:pt x="2103534" y="1263332"/>
                </a:lnTo>
                <a:lnTo>
                  <a:pt x="2088298" y="1281430"/>
                </a:lnTo>
                <a:lnTo>
                  <a:pt x="2072745" y="1299527"/>
                </a:lnTo>
                <a:lnTo>
                  <a:pt x="2058144" y="1318260"/>
                </a:lnTo>
                <a:lnTo>
                  <a:pt x="2043543" y="1336675"/>
                </a:lnTo>
                <a:lnTo>
                  <a:pt x="2029577" y="1355725"/>
                </a:lnTo>
                <a:lnTo>
                  <a:pt x="2015928" y="1375092"/>
                </a:lnTo>
                <a:lnTo>
                  <a:pt x="2002280" y="1393825"/>
                </a:lnTo>
                <a:lnTo>
                  <a:pt x="1989266" y="1412875"/>
                </a:lnTo>
                <a:lnTo>
                  <a:pt x="1976569" y="1432242"/>
                </a:lnTo>
                <a:lnTo>
                  <a:pt x="1964508" y="1450975"/>
                </a:lnTo>
                <a:lnTo>
                  <a:pt x="1952446" y="1469707"/>
                </a:lnTo>
                <a:lnTo>
                  <a:pt x="1941019" y="1488122"/>
                </a:lnTo>
                <a:lnTo>
                  <a:pt x="1918800" y="1524635"/>
                </a:lnTo>
                <a:lnTo>
                  <a:pt x="1913722" y="1533525"/>
                </a:lnTo>
                <a:lnTo>
                  <a:pt x="1907691" y="1542415"/>
                </a:lnTo>
                <a:lnTo>
                  <a:pt x="1901978" y="1550987"/>
                </a:lnTo>
                <a:lnTo>
                  <a:pt x="1895629" y="1559242"/>
                </a:lnTo>
                <a:lnTo>
                  <a:pt x="1889599" y="1567497"/>
                </a:lnTo>
                <a:lnTo>
                  <a:pt x="1882933" y="1575435"/>
                </a:lnTo>
                <a:lnTo>
                  <a:pt x="1876267" y="1583055"/>
                </a:lnTo>
                <a:lnTo>
                  <a:pt x="1868967" y="1590675"/>
                </a:lnTo>
                <a:lnTo>
                  <a:pt x="1861667" y="1598295"/>
                </a:lnTo>
                <a:lnTo>
                  <a:pt x="1854366" y="1605280"/>
                </a:lnTo>
                <a:lnTo>
                  <a:pt x="1846748" y="1612582"/>
                </a:lnTo>
                <a:lnTo>
                  <a:pt x="1838813" y="1619250"/>
                </a:lnTo>
                <a:lnTo>
                  <a:pt x="1830878" y="1625917"/>
                </a:lnTo>
                <a:lnTo>
                  <a:pt x="1822625" y="1632585"/>
                </a:lnTo>
                <a:lnTo>
                  <a:pt x="1814372" y="1638935"/>
                </a:lnTo>
                <a:lnTo>
                  <a:pt x="1805802" y="1644967"/>
                </a:lnTo>
                <a:lnTo>
                  <a:pt x="1797232" y="1650682"/>
                </a:lnTo>
                <a:lnTo>
                  <a:pt x="1788345" y="1656715"/>
                </a:lnTo>
                <a:lnTo>
                  <a:pt x="1779140" y="1662112"/>
                </a:lnTo>
                <a:lnTo>
                  <a:pt x="1770252" y="1667510"/>
                </a:lnTo>
                <a:lnTo>
                  <a:pt x="1761047" y="1672272"/>
                </a:lnTo>
                <a:lnTo>
                  <a:pt x="1751525" y="1677035"/>
                </a:lnTo>
                <a:lnTo>
                  <a:pt x="1742003" y="1682115"/>
                </a:lnTo>
                <a:lnTo>
                  <a:pt x="1732480" y="1686242"/>
                </a:lnTo>
                <a:lnTo>
                  <a:pt x="1722958" y="1690687"/>
                </a:lnTo>
                <a:lnTo>
                  <a:pt x="1713118" y="1694497"/>
                </a:lnTo>
                <a:lnTo>
                  <a:pt x="1702961" y="1698307"/>
                </a:lnTo>
                <a:lnTo>
                  <a:pt x="1693121" y="1702117"/>
                </a:lnTo>
                <a:lnTo>
                  <a:pt x="1682964" y="1705610"/>
                </a:lnTo>
                <a:lnTo>
                  <a:pt x="1672807" y="1708467"/>
                </a:lnTo>
                <a:lnTo>
                  <a:pt x="1662333" y="1711325"/>
                </a:lnTo>
                <a:lnTo>
                  <a:pt x="1652493" y="1714500"/>
                </a:lnTo>
                <a:lnTo>
                  <a:pt x="1642018" y="1716722"/>
                </a:lnTo>
                <a:lnTo>
                  <a:pt x="1631544" y="1718945"/>
                </a:lnTo>
                <a:lnTo>
                  <a:pt x="1621069" y="1720850"/>
                </a:lnTo>
                <a:lnTo>
                  <a:pt x="1610277" y="1722755"/>
                </a:lnTo>
                <a:lnTo>
                  <a:pt x="1599803" y="1724342"/>
                </a:lnTo>
                <a:lnTo>
                  <a:pt x="1589328" y="1725930"/>
                </a:lnTo>
                <a:lnTo>
                  <a:pt x="1578536" y="1726882"/>
                </a:lnTo>
                <a:lnTo>
                  <a:pt x="1567744" y="1727835"/>
                </a:lnTo>
                <a:lnTo>
                  <a:pt x="1557587" y="1728470"/>
                </a:lnTo>
                <a:lnTo>
                  <a:pt x="1546795" y="1728787"/>
                </a:lnTo>
                <a:lnTo>
                  <a:pt x="1536320" y="1728787"/>
                </a:lnTo>
                <a:lnTo>
                  <a:pt x="1525528" y="1728787"/>
                </a:lnTo>
                <a:lnTo>
                  <a:pt x="1514736" y="1728470"/>
                </a:lnTo>
                <a:lnTo>
                  <a:pt x="1504262" y="1727835"/>
                </a:lnTo>
                <a:lnTo>
                  <a:pt x="1493470" y="1726882"/>
                </a:lnTo>
                <a:lnTo>
                  <a:pt x="1482995" y="1725930"/>
                </a:lnTo>
                <a:lnTo>
                  <a:pt x="1472521" y="1724342"/>
                </a:lnTo>
                <a:lnTo>
                  <a:pt x="1461729" y="1722755"/>
                </a:lnTo>
                <a:lnTo>
                  <a:pt x="1451254" y="1720850"/>
                </a:lnTo>
                <a:lnTo>
                  <a:pt x="1441414" y="1718945"/>
                </a:lnTo>
                <a:lnTo>
                  <a:pt x="1430940" y="1716722"/>
                </a:lnTo>
                <a:lnTo>
                  <a:pt x="1420465" y="1714182"/>
                </a:lnTo>
                <a:lnTo>
                  <a:pt x="1410308" y="1711007"/>
                </a:lnTo>
                <a:lnTo>
                  <a:pt x="1400151" y="1707832"/>
                </a:lnTo>
                <a:lnTo>
                  <a:pt x="1389994" y="1704657"/>
                </a:lnTo>
                <a:lnTo>
                  <a:pt x="1380154" y="1700530"/>
                </a:lnTo>
                <a:lnTo>
                  <a:pt x="1370632" y="1696720"/>
                </a:lnTo>
                <a:lnTo>
                  <a:pt x="1360792" y="1692592"/>
                </a:lnTo>
                <a:lnTo>
                  <a:pt x="1350952" y="1688147"/>
                </a:lnTo>
                <a:lnTo>
                  <a:pt x="1341430" y="1683385"/>
                </a:lnTo>
                <a:lnTo>
                  <a:pt x="1331908" y="1678622"/>
                </a:lnTo>
                <a:lnTo>
                  <a:pt x="1323020" y="1672907"/>
                </a:lnTo>
                <a:lnTo>
                  <a:pt x="1320481" y="1671637"/>
                </a:lnTo>
                <a:lnTo>
                  <a:pt x="1314450" y="1667192"/>
                </a:lnTo>
                <a:lnTo>
                  <a:pt x="1320798" y="1652270"/>
                </a:lnTo>
                <a:lnTo>
                  <a:pt x="1328416" y="1636712"/>
                </a:lnTo>
                <a:lnTo>
                  <a:pt x="1336034" y="1621155"/>
                </a:lnTo>
                <a:lnTo>
                  <a:pt x="1343652" y="1605280"/>
                </a:lnTo>
                <a:lnTo>
                  <a:pt x="1351905" y="1589722"/>
                </a:lnTo>
                <a:lnTo>
                  <a:pt x="1360475" y="1574482"/>
                </a:lnTo>
                <a:lnTo>
                  <a:pt x="1368727" y="1558925"/>
                </a:lnTo>
                <a:lnTo>
                  <a:pt x="1377615" y="1543685"/>
                </a:lnTo>
                <a:lnTo>
                  <a:pt x="1386502" y="1528762"/>
                </a:lnTo>
                <a:lnTo>
                  <a:pt x="1396025" y="1513522"/>
                </a:lnTo>
                <a:lnTo>
                  <a:pt x="1405230" y="1498600"/>
                </a:lnTo>
                <a:lnTo>
                  <a:pt x="1414752" y="1483995"/>
                </a:lnTo>
                <a:lnTo>
                  <a:pt x="1424274" y="1469390"/>
                </a:lnTo>
                <a:lnTo>
                  <a:pt x="1434431" y="1454467"/>
                </a:lnTo>
                <a:lnTo>
                  <a:pt x="1444589" y="1440180"/>
                </a:lnTo>
                <a:lnTo>
                  <a:pt x="1455063" y="1425892"/>
                </a:lnTo>
                <a:lnTo>
                  <a:pt x="1465538" y="1411922"/>
                </a:lnTo>
                <a:lnTo>
                  <a:pt x="1476330" y="1397952"/>
                </a:lnTo>
                <a:lnTo>
                  <a:pt x="1487439" y="1383982"/>
                </a:lnTo>
                <a:lnTo>
                  <a:pt x="1498231" y="1370330"/>
                </a:lnTo>
                <a:lnTo>
                  <a:pt x="1509658" y="1356995"/>
                </a:lnTo>
                <a:lnTo>
                  <a:pt x="1521402" y="1343660"/>
                </a:lnTo>
                <a:lnTo>
                  <a:pt x="1533146" y="1330642"/>
                </a:lnTo>
                <a:lnTo>
                  <a:pt x="1545208" y="1317625"/>
                </a:lnTo>
                <a:lnTo>
                  <a:pt x="1557587" y="1304925"/>
                </a:lnTo>
                <a:lnTo>
                  <a:pt x="1570283" y="1292542"/>
                </a:lnTo>
                <a:lnTo>
                  <a:pt x="1582662" y="1280160"/>
                </a:lnTo>
                <a:lnTo>
                  <a:pt x="1595676" y="1268095"/>
                </a:lnTo>
                <a:lnTo>
                  <a:pt x="1608690" y="1256347"/>
                </a:lnTo>
                <a:lnTo>
                  <a:pt x="1622021" y="1244600"/>
                </a:lnTo>
                <a:lnTo>
                  <a:pt x="1635670" y="1233170"/>
                </a:lnTo>
                <a:lnTo>
                  <a:pt x="1649319" y="1222057"/>
                </a:lnTo>
                <a:lnTo>
                  <a:pt x="1663602" y="1211262"/>
                </a:lnTo>
                <a:lnTo>
                  <a:pt x="1677568" y="1200467"/>
                </a:lnTo>
                <a:lnTo>
                  <a:pt x="1692169" y="1190307"/>
                </a:lnTo>
                <a:lnTo>
                  <a:pt x="1706770" y="1180147"/>
                </a:lnTo>
                <a:lnTo>
                  <a:pt x="1721371" y="1170622"/>
                </a:lnTo>
                <a:lnTo>
                  <a:pt x="1736924" y="1161097"/>
                </a:lnTo>
                <a:lnTo>
                  <a:pt x="1752160" y="1152207"/>
                </a:lnTo>
                <a:lnTo>
                  <a:pt x="1767396" y="1143317"/>
                </a:lnTo>
                <a:lnTo>
                  <a:pt x="1783266" y="1135062"/>
                </a:lnTo>
                <a:lnTo>
                  <a:pt x="1799137" y="1127125"/>
                </a:lnTo>
                <a:lnTo>
                  <a:pt x="1815325" y="1119505"/>
                </a:lnTo>
                <a:lnTo>
                  <a:pt x="1831830" y="1111885"/>
                </a:lnTo>
                <a:lnTo>
                  <a:pt x="1848335" y="1105217"/>
                </a:lnTo>
                <a:lnTo>
                  <a:pt x="1865158" y="1098550"/>
                </a:lnTo>
                <a:lnTo>
                  <a:pt x="1881663" y="1092835"/>
                </a:lnTo>
                <a:lnTo>
                  <a:pt x="1899121" y="1086802"/>
                </a:lnTo>
                <a:lnTo>
                  <a:pt x="1915944" y="1081722"/>
                </a:lnTo>
                <a:lnTo>
                  <a:pt x="1933719" y="1076642"/>
                </a:lnTo>
                <a:lnTo>
                  <a:pt x="1950859" y="1072197"/>
                </a:lnTo>
                <a:lnTo>
                  <a:pt x="1968634" y="1068387"/>
                </a:lnTo>
                <a:lnTo>
                  <a:pt x="1986092" y="1064577"/>
                </a:lnTo>
                <a:lnTo>
                  <a:pt x="2004184" y="1061402"/>
                </a:lnTo>
                <a:lnTo>
                  <a:pt x="2021959" y="1058545"/>
                </a:lnTo>
                <a:lnTo>
                  <a:pt x="2040051" y="1056322"/>
                </a:lnTo>
                <a:lnTo>
                  <a:pt x="2058144" y="1054100"/>
                </a:lnTo>
                <a:lnTo>
                  <a:pt x="2076554" y="1052830"/>
                </a:lnTo>
                <a:lnTo>
                  <a:pt x="2094329" y="1051560"/>
                </a:lnTo>
                <a:lnTo>
                  <a:pt x="2112738" y="1050925"/>
                </a:lnTo>
                <a:lnTo>
                  <a:pt x="2131148" y="1050925"/>
                </a:lnTo>
                <a:lnTo>
                  <a:pt x="2113056" y="1049020"/>
                </a:lnTo>
                <a:lnTo>
                  <a:pt x="2094646" y="1047432"/>
                </a:lnTo>
                <a:lnTo>
                  <a:pt x="2076236" y="1046480"/>
                </a:lnTo>
                <a:lnTo>
                  <a:pt x="2057826" y="1045845"/>
                </a:lnTo>
                <a:lnTo>
                  <a:pt x="2039417" y="1045527"/>
                </a:lnTo>
                <a:lnTo>
                  <a:pt x="2021007" y="1045845"/>
                </a:lnTo>
                <a:lnTo>
                  <a:pt x="2002280" y="1046480"/>
                </a:lnTo>
                <a:lnTo>
                  <a:pt x="1984187" y="1047432"/>
                </a:lnTo>
                <a:lnTo>
                  <a:pt x="1965460" y="1049020"/>
                </a:lnTo>
                <a:lnTo>
                  <a:pt x="1947050" y="1050925"/>
                </a:lnTo>
                <a:lnTo>
                  <a:pt x="1928640" y="1053147"/>
                </a:lnTo>
                <a:lnTo>
                  <a:pt x="1910230" y="1056322"/>
                </a:lnTo>
                <a:lnTo>
                  <a:pt x="1891821" y="1059497"/>
                </a:lnTo>
                <a:lnTo>
                  <a:pt x="1873411" y="1063307"/>
                </a:lnTo>
                <a:lnTo>
                  <a:pt x="1855318" y="1067752"/>
                </a:lnTo>
                <a:lnTo>
                  <a:pt x="1837226" y="1072515"/>
                </a:lnTo>
                <a:lnTo>
                  <a:pt x="1819133" y="1077277"/>
                </a:lnTo>
                <a:lnTo>
                  <a:pt x="1801041" y="1082992"/>
                </a:lnTo>
                <a:lnTo>
                  <a:pt x="1783583" y="1089025"/>
                </a:lnTo>
                <a:lnTo>
                  <a:pt x="1765808" y="1095375"/>
                </a:lnTo>
                <a:lnTo>
                  <a:pt x="1748351" y="1102042"/>
                </a:lnTo>
                <a:lnTo>
                  <a:pt x="1730893" y="1109345"/>
                </a:lnTo>
                <a:lnTo>
                  <a:pt x="1713753" y="1117282"/>
                </a:lnTo>
                <a:lnTo>
                  <a:pt x="1696295" y="1124902"/>
                </a:lnTo>
                <a:lnTo>
                  <a:pt x="1679473" y="1133475"/>
                </a:lnTo>
                <a:lnTo>
                  <a:pt x="1662650" y="1142365"/>
                </a:lnTo>
                <a:lnTo>
                  <a:pt x="1646145" y="1151255"/>
                </a:lnTo>
                <a:lnTo>
                  <a:pt x="1629957" y="1160462"/>
                </a:lnTo>
                <a:lnTo>
                  <a:pt x="1613451" y="1170305"/>
                </a:lnTo>
                <a:lnTo>
                  <a:pt x="1597581" y="1180465"/>
                </a:lnTo>
                <a:lnTo>
                  <a:pt x="1581710" y="1190942"/>
                </a:lnTo>
                <a:lnTo>
                  <a:pt x="1565840" y="1201737"/>
                </a:lnTo>
                <a:lnTo>
                  <a:pt x="1544891" y="1216660"/>
                </a:lnTo>
                <a:lnTo>
                  <a:pt x="1524576" y="1232217"/>
                </a:lnTo>
                <a:lnTo>
                  <a:pt x="1504262" y="1248092"/>
                </a:lnTo>
                <a:lnTo>
                  <a:pt x="1484265" y="1264602"/>
                </a:lnTo>
                <a:lnTo>
                  <a:pt x="1464903" y="1281430"/>
                </a:lnTo>
                <a:lnTo>
                  <a:pt x="1445541" y="1298575"/>
                </a:lnTo>
                <a:lnTo>
                  <a:pt x="1426496" y="1316672"/>
                </a:lnTo>
                <a:lnTo>
                  <a:pt x="1408404" y="1334452"/>
                </a:lnTo>
                <a:lnTo>
                  <a:pt x="1409991" y="1315085"/>
                </a:lnTo>
                <a:lnTo>
                  <a:pt x="1411578" y="1295400"/>
                </a:lnTo>
                <a:lnTo>
                  <a:pt x="1412530" y="1275715"/>
                </a:lnTo>
                <a:lnTo>
                  <a:pt x="1413482" y="1256347"/>
                </a:lnTo>
                <a:lnTo>
                  <a:pt x="1413800" y="1236980"/>
                </a:lnTo>
                <a:lnTo>
                  <a:pt x="1414117" y="1217612"/>
                </a:lnTo>
                <a:lnTo>
                  <a:pt x="1414435" y="1198880"/>
                </a:lnTo>
                <a:lnTo>
                  <a:pt x="1414117" y="1179512"/>
                </a:lnTo>
                <a:lnTo>
                  <a:pt x="1413482" y="1160462"/>
                </a:lnTo>
                <a:lnTo>
                  <a:pt x="1412847" y="1142047"/>
                </a:lnTo>
                <a:lnTo>
                  <a:pt x="1411578" y="1122997"/>
                </a:lnTo>
                <a:lnTo>
                  <a:pt x="1410308" y="1104582"/>
                </a:lnTo>
                <a:lnTo>
                  <a:pt x="1408721" y="1086167"/>
                </a:lnTo>
                <a:lnTo>
                  <a:pt x="1406817" y="1067752"/>
                </a:lnTo>
                <a:lnTo>
                  <a:pt x="1404912" y="1049655"/>
                </a:lnTo>
                <a:lnTo>
                  <a:pt x="1402056" y="1031240"/>
                </a:lnTo>
                <a:lnTo>
                  <a:pt x="1411895" y="1023302"/>
                </a:lnTo>
                <a:lnTo>
                  <a:pt x="1422052" y="1015365"/>
                </a:lnTo>
                <a:lnTo>
                  <a:pt x="1431892" y="1007427"/>
                </a:lnTo>
                <a:lnTo>
                  <a:pt x="1442049" y="1000442"/>
                </a:lnTo>
                <a:lnTo>
                  <a:pt x="1452206" y="993140"/>
                </a:lnTo>
                <a:lnTo>
                  <a:pt x="1462046" y="986472"/>
                </a:lnTo>
                <a:lnTo>
                  <a:pt x="1472203" y="979487"/>
                </a:lnTo>
                <a:lnTo>
                  <a:pt x="1482678" y="973137"/>
                </a:lnTo>
                <a:lnTo>
                  <a:pt x="1493152" y="967105"/>
                </a:lnTo>
                <a:lnTo>
                  <a:pt x="1503627" y="961072"/>
                </a:lnTo>
                <a:lnTo>
                  <a:pt x="1514102" y="955357"/>
                </a:lnTo>
                <a:lnTo>
                  <a:pt x="1524576" y="949960"/>
                </a:lnTo>
                <a:lnTo>
                  <a:pt x="1535051" y="944562"/>
                </a:lnTo>
                <a:lnTo>
                  <a:pt x="1545843" y="939800"/>
                </a:lnTo>
                <a:lnTo>
                  <a:pt x="1556000" y="935037"/>
                </a:lnTo>
                <a:lnTo>
                  <a:pt x="1566792" y="930592"/>
                </a:lnTo>
                <a:lnTo>
                  <a:pt x="1577584" y="925830"/>
                </a:lnTo>
                <a:lnTo>
                  <a:pt x="1588376" y="922020"/>
                </a:lnTo>
                <a:lnTo>
                  <a:pt x="1599168" y="917892"/>
                </a:lnTo>
                <a:lnTo>
                  <a:pt x="1609960" y="914082"/>
                </a:lnTo>
                <a:lnTo>
                  <a:pt x="1620752" y="910590"/>
                </a:lnTo>
                <a:lnTo>
                  <a:pt x="1631544" y="907415"/>
                </a:lnTo>
                <a:lnTo>
                  <a:pt x="1653445" y="901382"/>
                </a:lnTo>
                <a:lnTo>
                  <a:pt x="1675346" y="895985"/>
                </a:lnTo>
                <a:lnTo>
                  <a:pt x="1697248" y="891222"/>
                </a:lnTo>
                <a:lnTo>
                  <a:pt x="1719149" y="887730"/>
                </a:lnTo>
                <a:lnTo>
                  <a:pt x="1741050" y="884555"/>
                </a:lnTo>
                <a:lnTo>
                  <a:pt x="1763269" y="882015"/>
                </a:lnTo>
                <a:lnTo>
                  <a:pt x="1785171" y="880110"/>
                </a:lnTo>
                <a:lnTo>
                  <a:pt x="1807072" y="878840"/>
                </a:lnTo>
                <a:lnTo>
                  <a:pt x="1828973" y="878205"/>
                </a:lnTo>
                <a:lnTo>
                  <a:pt x="1850557" y="877887"/>
                </a:lnTo>
                <a:close/>
                <a:moveTo>
                  <a:pt x="0" y="0"/>
                </a:moveTo>
                <a:lnTo>
                  <a:pt x="16200" y="2222"/>
                </a:lnTo>
                <a:lnTo>
                  <a:pt x="35895" y="5079"/>
                </a:lnTo>
                <a:lnTo>
                  <a:pt x="62578" y="9841"/>
                </a:lnTo>
                <a:lnTo>
                  <a:pt x="95296" y="16190"/>
                </a:lnTo>
                <a:lnTo>
                  <a:pt x="133732" y="24443"/>
                </a:lnTo>
                <a:lnTo>
                  <a:pt x="155332" y="28888"/>
                </a:lnTo>
                <a:lnTo>
                  <a:pt x="177885" y="34284"/>
                </a:lnTo>
                <a:lnTo>
                  <a:pt x="201391" y="39998"/>
                </a:lnTo>
                <a:lnTo>
                  <a:pt x="226168" y="46665"/>
                </a:lnTo>
                <a:lnTo>
                  <a:pt x="251898" y="53331"/>
                </a:lnTo>
                <a:lnTo>
                  <a:pt x="278899" y="60950"/>
                </a:lnTo>
                <a:lnTo>
                  <a:pt x="306217" y="68886"/>
                </a:lnTo>
                <a:lnTo>
                  <a:pt x="334488" y="77457"/>
                </a:lnTo>
                <a:lnTo>
                  <a:pt x="364029" y="86980"/>
                </a:lnTo>
                <a:lnTo>
                  <a:pt x="393571" y="97138"/>
                </a:lnTo>
                <a:lnTo>
                  <a:pt x="424066" y="107932"/>
                </a:lnTo>
                <a:lnTo>
                  <a:pt x="455195" y="119360"/>
                </a:lnTo>
                <a:lnTo>
                  <a:pt x="486325" y="131422"/>
                </a:lnTo>
                <a:lnTo>
                  <a:pt x="518091" y="144120"/>
                </a:lnTo>
                <a:lnTo>
                  <a:pt x="550491" y="157770"/>
                </a:lnTo>
                <a:lnTo>
                  <a:pt x="582892" y="172055"/>
                </a:lnTo>
                <a:lnTo>
                  <a:pt x="614974" y="187610"/>
                </a:lnTo>
                <a:lnTo>
                  <a:pt x="647693" y="203483"/>
                </a:lnTo>
                <a:lnTo>
                  <a:pt x="680411" y="219990"/>
                </a:lnTo>
                <a:lnTo>
                  <a:pt x="696611" y="228878"/>
                </a:lnTo>
                <a:lnTo>
                  <a:pt x="713129" y="238084"/>
                </a:lnTo>
                <a:lnTo>
                  <a:pt x="729329" y="247290"/>
                </a:lnTo>
                <a:lnTo>
                  <a:pt x="745529" y="256178"/>
                </a:lnTo>
                <a:lnTo>
                  <a:pt x="761730" y="266019"/>
                </a:lnTo>
                <a:lnTo>
                  <a:pt x="777930" y="275860"/>
                </a:lnTo>
                <a:lnTo>
                  <a:pt x="794130" y="286018"/>
                </a:lnTo>
                <a:lnTo>
                  <a:pt x="810013" y="296177"/>
                </a:lnTo>
                <a:lnTo>
                  <a:pt x="825895" y="306970"/>
                </a:lnTo>
                <a:lnTo>
                  <a:pt x="841778" y="317763"/>
                </a:lnTo>
                <a:lnTo>
                  <a:pt x="857343" y="328556"/>
                </a:lnTo>
                <a:lnTo>
                  <a:pt x="872908" y="339984"/>
                </a:lnTo>
                <a:lnTo>
                  <a:pt x="888790" y="351412"/>
                </a:lnTo>
                <a:lnTo>
                  <a:pt x="904038" y="363158"/>
                </a:lnTo>
                <a:lnTo>
                  <a:pt x="919285" y="374903"/>
                </a:lnTo>
                <a:lnTo>
                  <a:pt x="934215" y="387283"/>
                </a:lnTo>
                <a:lnTo>
                  <a:pt x="949462" y="399664"/>
                </a:lnTo>
                <a:lnTo>
                  <a:pt x="964074" y="412362"/>
                </a:lnTo>
                <a:lnTo>
                  <a:pt x="978686" y="425377"/>
                </a:lnTo>
                <a:lnTo>
                  <a:pt x="993298" y="438392"/>
                </a:lnTo>
                <a:lnTo>
                  <a:pt x="1007592" y="452042"/>
                </a:lnTo>
                <a:lnTo>
                  <a:pt x="1021887" y="465692"/>
                </a:lnTo>
                <a:lnTo>
                  <a:pt x="1035546" y="479660"/>
                </a:lnTo>
                <a:lnTo>
                  <a:pt x="1049205" y="493945"/>
                </a:lnTo>
                <a:lnTo>
                  <a:pt x="1062546" y="508548"/>
                </a:lnTo>
                <a:lnTo>
                  <a:pt x="1076205" y="523150"/>
                </a:lnTo>
                <a:lnTo>
                  <a:pt x="1089229" y="538387"/>
                </a:lnTo>
                <a:lnTo>
                  <a:pt x="1101935" y="553942"/>
                </a:lnTo>
                <a:lnTo>
                  <a:pt x="1114323" y="569497"/>
                </a:lnTo>
                <a:lnTo>
                  <a:pt x="1126394" y="585369"/>
                </a:lnTo>
                <a:lnTo>
                  <a:pt x="1138465" y="601559"/>
                </a:lnTo>
                <a:lnTo>
                  <a:pt x="1150218" y="618066"/>
                </a:lnTo>
                <a:lnTo>
                  <a:pt x="1161654" y="634891"/>
                </a:lnTo>
                <a:lnTo>
                  <a:pt x="1172771" y="652033"/>
                </a:lnTo>
                <a:lnTo>
                  <a:pt x="1183571" y="669492"/>
                </a:lnTo>
                <a:lnTo>
                  <a:pt x="1194054" y="686952"/>
                </a:lnTo>
                <a:lnTo>
                  <a:pt x="1203901" y="705046"/>
                </a:lnTo>
                <a:lnTo>
                  <a:pt x="1213748" y="723141"/>
                </a:lnTo>
                <a:lnTo>
                  <a:pt x="1223278" y="741870"/>
                </a:lnTo>
                <a:lnTo>
                  <a:pt x="1232490" y="760599"/>
                </a:lnTo>
                <a:lnTo>
                  <a:pt x="1241066" y="779963"/>
                </a:lnTo>
                <a:lnTo>
                  <a:pt x="1249325" y="799327"/>
                </a:lnTo>
                <a:lnTo>
                  <a:pt x="1257267" y="819009"/>
                </a:lnTo>
                <a:lnTo>
                  <a:pt x="1265208" y="839326"/>
                </a:lnTo>
                <a:lnTo>
                  <a:pt x="1272196" y="859642"/>
                </a:lnTo>
                <a:lnTo>
                  <a:pt x="1279185" y="880593"/>
                </a:lnTo>
                <a:lnTo>
                  <a:pt x="1285220" y="901545"/>
                </a:lnTo>
                <a:lnTo>
                  <a:pt x="1291573" y="922814"/>
                </a:lnTo>
                <a:lnTo>
                  <a:pt x="1296973" y="944717"/>
                </a:lnTo>
                <a:lnTo>
                  <a:pt x="1302056" y="966621"/>
                </a:lnTo>
                <a:lnTo>
                  <a:pt x="1306820" y="989160"/>
                </a:lnTo>
                <a:lnTo>
                  <a:pt x="1310632" y="1012016"/>
                </a:lnTo>
                <a:lnTo>
                  <a:pt x="1314762" y="1034872"/>
                </a:lnTo>
                <a:lnTo>
                  <a:pt x="1317938" y="1058363"/>
                </a:lnTo>
                <a:lnTo>
                  <a:pt x="1320479" y="1082171"/>
                </a:lnTo>
                <a:lnTo>
                  <a:pt x="1323021" y="1106297"/>
                </a:lnTo>
                <a:lnTo>
                  <a:pt x="1324927" y="1130423"/>
                </a:lnTo>
                <a:lnTo>
                  <a:pt x="1326197" y="1155184"/>
                </a:lnTo>
                <a:lnTo>
                  <a:pt x="1326833" y="1180262"/>
                </a:lnTo>
                <a:lnTo>
                  <a:pt x="1327150" y="1205657"/>
                </a:lnTo>
                <a:lnTo>
                  <a:pt x="1326833" y="1232005"/>
                </a:lnTo>
                <a:lnTo>
                  <a:pt x="1325880" y="1258036"/>
                </a:lnTo>
                <a:lnTo>
                  <a:pt x="1324609" y="1284384"/>
                </a:lnTo>
                <a:lnTo>
                  <a:pt x="1322385" y="1311367"/>
                </a:lnTo>
                <a:lnTo>
                  <a:pt x="1319844" y="1338667"/>
                </a:lnTo>
                <a:lnTo>
                  <a:pt x="1316668" y="1366285"/>
                </a:lnTo>
                <a:lnTo>
                  <a:pt x="1313491" y="1390411"/>
                </a:lnTo>
                <a:lnTo>
                  <a:pt x="1309362" y="1413902"/>
                </a:lnTo>
                <a:lnTo>
                  <a:pt x="1304915" y="1436440"/>
                </a:lnTo>
                <a:lnTo>
                  <a:pt x="1299832" y="1458344"/>
                </a:lnTo>
                <a:lnTo>
                  <a:pt x="1294114" y="1479613"/>
                </a:lnTo>
                <a:lnTo>
                  <a:pt x="1288079" y="1499294"/>
                </a:lnTo>
                <a:lnTo>
                  <a:pt x="1281408" y="1518976"/>
                </a:lnTo>
                <a:lnTo>
                  <a:pt x="1274102" y="1537705"/>
                </a:lnTo>
                <a:lnTo>
                  <a:pt x="1266796" y="1555482"/>
                </a:lnTo>
                <a:lnTo>
                  <a:pt x="1258537" y="1572942"/>
                </a:lnTo>
                <a:lnTo>
                  <a:pt x="1250278" y="1589449"/>
                </a:lnTo>
                <a:lnTo>
                  <a:pt x="1241702" y="1605004"/>
                </a:lnTo>
                <a:lnTo>
                  <a:pt x="1232490" y="1620558"/>
                </a:lnTo>
                <a:lnTo>
                  <a:pt x="1222960" y="1634844"/>
                </a:lnTo>
                <a:lnTo>
                  <a:pt x="1212795" y="1648811"/>
                </a:lnTo>
                <a:lnTo>
                  <a:pt x="1202631" y="1661826"/>
                </a:lnTo>
                <a:lnTo>
                  <a:pt x="1192148" y="1674524"/>
                </a:lnTo>
                <a:lnTo>
                  <a:pt x="1181983" y="1686587"/>
                </a:lnTo>
                <a:lnTo>
                  <a:pt x="1170865" y="1698015"/>
                </a:lnTo>
                <a:lnTo>
                  <a:pt x="1159748" y="1708808"/>
                </a:lnTo>
                <a:lnTo>
                  <a:pt x="1148630" y="1718967"/>
                </a:lnTo>
                <a:lnTo>
                  <a:pt x="1137194" y="1728807"/>
                </a:lnTo>
                <a:lnTo>
                  <a:pt x="1125441" y="1738013"/>
                </a:lnTo>
                <a:lnTo>
                  <a:pt x="1113688" y="1746584"/>
                </a:lnTo>
                <a:lnTo>
                  <a:pt x="1101935" y="1754838"/>
                </a:lnTo>
                <a:lnTo>
                  <a:pt x="1089864" y="1762457"/>
                </a:lnTo>
                <a:lnTo>
                  <a:pt x="1078111" y="1769758"/>
                </a:lnTo>
                <a:lnTo>
                  <a:pt x="1066040" y="1776424"/>
                </a:lnTo>
                <a:lnTo>
                  <a:pt x="1053969" y="1782773"/>
                </a:lnTo>
                <a:lnTo>
                  <a:pt x="1041899" y="1788804"/>
                </a:lnTo>
                <a:lnTo>
                  <a:pt x="1029828" y="1793884"/>
                </a:lnTo>
                <a:lnTo>
                  <a:pt x="1018075" y="1799280"/>
                </a:lnTo>
                <a:lnTo>
                  <a:pt x="1019981" y="1770393"/>
                </a:lnTo>
                <a:lnTo>
                  <a:pt x="1021569" y="1741505"/>
                </a:lnTo>
                <a:lnTo>
                  <a:pt x="1022840" y="1711665"/>
                </a:lnTo>
                <a:lnTo>
                  <a:pt x="1023793" y="1682143"/>
                </a:lnTo>
                <a:lnTo>
                  <a:pt x="1024110" y="1652303"/>
                </a:lnTo>
                <a:lnTo>
                  <a:pt x="1024110" y="1622781"/>
                </a:lnTo>
                <a:lnTo>
                  <a:pt x="1024110" y="1592941"/>
                </a:lnTo>
                <a:lnTo>
                  <a:pt x="1023475" y="1563418"/>
                </a:lnTo>
                <a:lnTo>
                  <a:pt x="1022204" y="1533578"/>
                </a:lnTo>
                <a:lnTo>
                  <a:pt x="1020934" y="1504056"/>
                </a:lnTo>
                <a:lnTo>
                  <a:pt x="1019028" y="1474534"/>
                </a:lnTo>
                <a:lnTo>
                  <a:pt x="1016487" y="1445011"/>
                </a:lnTo>
                <a:lnTo>
                  <a:pt x="1013945" y="1415489"/>
                </a:lnTo>
                <a:lnTo>
                  <a:pt x="1011086" y="1385966"/>
                </a:lnTo>
                <a:lnTo>
                  <a:pt x="1007592" y="1356444"/>
                </a:lnTo>
                <a:lnTo>
                  <a:pt x="1003463" y="1327239"/>
                </a:lnTo>
                <a:lnTo>
                  <a:pt x="999016" y="1297717"/>
                </a:lnTo>
                <a:lnTo>
                  <a:pt x="994569" y="1268829"/>
                </a:lnTo>
                <a:lnTo>
                  <a:pt x="989168" y="1239307"/>
                </a:lnTo>
                <a:lnTo>
                  <a:pt x="983451" y="1210419"/>
                </a:lnTo>
                <a:lnTo>
                  <a:pt x="977098" y="1181532"/>
                </a:lnTo>
                <a:lnTo>
                  <a:pt x="970427" y="1152644"/>
                </a:lnTo>
                <a:lnTo>
                  <a:pt x="963439" y="1124074"/>
                </a:lnTo>
                <a:lnTo>
                  <a:pt x="955497" y="1095504"/>
                </a:lnTo>
                <a:lnTo>
                  <a:pt x="947556" y="1067251"/>
                </a:lnTo>
                <a:lnTo>
                  <a:pt x="938979" y="1038681"/>
                </a:lnTo>
                <a:lnTo>
                  <a:pt x="929450" y="1010746"/>
                </a:lnTo>
                <a:lnTo>
                  <a:pt x="919920" y="982811"/>
                </a:lnTo>
                <a:lnTo>
                  <a:pt x="909438" y="955193"/>
                </a:lnTo>
                <a:lnTo>
                  <a:pt x="898638" y="927893"/>
                </a:lnTo>
                <a:lnTo>
                  <a:pt x="887520" y="900275"/>
                </a:lnTo>
                <a:lnTo>
                  <a:pt x="875449" y="873292"/>
                </a:lnTo>
                <a:lnTo>
                  <a:pt x="863061" y="846944"/>
                </a:lnTo>
                <a:lnTo>
                  <a:pt x="850355" y="820279"/>
                </a:lnTo>
                <a:lnTo>
                  <a:pt x="836695" y="793931"/>
                </a:lnTo>
                <a:lnTo>
                  <a:pt x="822719" y="768218"/>
                </a:lnTo>
                <a:lnTo>
                  <a:pt x="808107" y="742822"/>
                </a:lnTo>
                <a:lnTo>
                  <a:pt x="792860" y="717744"/>
                </a:lnTo>
                <a:lnTo>
                  <a:pt x="777295" y="693301"/>
                </a:lnTo>
                <a:lnTo>
                  <a:pt x="761094" y="668857"/>
                </a:lnTo>
                <a:lnTo>
                  <a:pt x="743941" y="645049"/>
                </a:lnTo>
                <a:lnTo>
                  <a:pt x="726788" y="621558"/>
                </a:lnTo>
                <a:lnTo>
                  <a:pt x="708682" y="598385"/>
                </a:lnTo>
                <a:lnTo>
                  <a:pt x="690258" y="575846"/>
                </a:lnTo>
                <a:lnTo>
                  <a:pt x="671199" y="553625"/>
                </a:lnTo>
                <a:lnTo>
                  <a:pt x="651822" y="532038"/>
                </a:lnTo>
                <a:lnTo>
                  <a:pt x="631810" y="510770"/>
                </a:lnTo>
                <a:lnTo>
                  <a:pt x="611480" y="490136"/>
                </a:lnTo>
                <a:lnTo>
                  <a:pt x="590515" y="470454"/>
                </a:lnTo>
                <a:lnTo>
                  <a:pt x="568915" y="450772"/>
                </a:lnTo>
                <a:lnTo>
                  <a:pt x="547632" y="431726"/>
                </a:lnTo>
                <a:lnTo>
                  <a:pt x="525397" y="413631"/>
                </a:lnTo>
                <a:lnTo>
                  <a:pt x="502526" y="395537"/>
                </a:lnTo>
                <a:lnTo>
                  <a:pt x="479655" y="378395"/>
                </a:lnTo>
                <a:lnTo>
                  <a:pt x="456148" y="361570"/>
                </a:lnTo>
                <a:lnTo>
                  <a:pt x="432642" y="345381"/>
                </a:lnTo>
                <a:lnTo>
                  <a:pt x="408501" y="330143"/>
                </a:lnTo>
                <a:lnTo>
                  <a:pt x="384359" y="314906"/>
                </a:lnTo>
                <a:lnTo>
                  <a:pt x="406595" y="332683"/>
                </a:lnTo>
                <a:lnTo>
                  <a:pt x="428513" y="351095"/>
                </a:lnTo>
                <a:lnTo>
                  <a:pt x="449795" y="369506"/>
                </a:lnTo>
                <a:lnTo>
                  <a:pt x="471078" y="388871"/>
                </a:lnTo>
                <a:lnTo>
                  <a:pt x="491725" y="408235"/>
                </a:lnTo>
                <a:lnTo>
                  <a:pt x="511737" y="428551"/>
                </a:lnTo>
                <a:lnTo>
                  <a:pt x="531114" y="448868"/>
                </a:lnTo>
                <a:lnTo>
                  <a:pt x="550173" y="470137"/>
                </a:lnTo>
                <a:lnTo>
                  <a:pt x="568280" y="491088"/>
                </a:lnTo>
                <a:lnTo>
                  <a:pt x="586386" y="512992"/>
                </a:lnTo>
                <a:lnTo>
                  <a:pt x="603539" y="535213"/>
                </a:lnTo>
                <a:lnTo>
                  <a:pt x="620692" y="557752"/>
                </a:lnTo>
                <a:lnTo>
                  <a:pt x="636575" y="580608"/>
                </a:lnTo>
                <a:lnTo>
                  <a:pt x="652140" y="603781"/>
                </a:lnTo>
                <a:lnTo>
                  <a:pt x="667387" y="627272"/>
                </a:lnTo>
                <a:lnTo>
                  <a:pt x="681681" y="651398"/>
                </a:lnTo>
                <a:lnTo>
                  <a:pt x="695658" y="675524"/>
                </a:lnTo>
                <a:lnTo>
                  <a:pt x="708682" y="699967"/>
                </a:lnTo>
                <a:lnTo>
                  <a:pt x="721388" y="724728"/>
                </a:lnTo>
                <a:lnTo>
                  <a:pt x="733459" y="749806"/>
                </a:lnTo>
                <a:lnTo>
                  <a:pt x="744894" y="775519"/>
                </a:lnTo>
                <a:lnTo>
                  <a:pt x="755694" y="800915"/>
                </a:lnTo>
                <a:lnTo>
                  <a:pt x="766177" y="826628"/>
                </a:lnTo>
                <a:lnTo>
                  <a:pt x="776024" y="852341"/>
                </a:lnTo>
                <a:lnTo>
                  <a:pt x="785236" y="878371"/>
                </a:lnTo>
                <a:lnTo>
                  <a:pt x="793495" y="905037"/>
                </a:lnTo>
                <a:lnTo>
                  <a:pt x="801754" y="931385"/>
                </a:lnTo>
                <a:lnTo>
                  <a:pt x="809377" y="957733"/>
                </a:lnTo>
                <a:lnTo>
                  <a:pt x="816048" y="984398"/>
                </a:lnTo>
                <a:lnTo>
                  <a:pt x="822719" y="1011381"/>
                </a:lnTo>
                <a:lnTo>
                  <a:pt x="828437" y="1038364"/>
                </a:lnTo>
                <a:lnTo>
                  <a:pt x="834154" y="1065347"/>
                </a:lnTo>
                <a:lnTo>
                  <a:pt x="838919" y="1092647"/>
                </a:lnTo>
                <a:lnTo>
                  <a:pt x="843366" y="1119630"/>
                </a:lnTo>
                <a:lnTo>
                  <a:pt x="847178" y="1146930"/>
                </a:lnTo>
                <a:lnTo>
                  <a:pt x="850672" y="1174548"/>
                </a:lnTo>
                <a:lnTo>
                  <a:pt x="853849" y="1201848"/>
                </a:lnTo>
                <a:lnTo>
                  <a:pt x="856390" y="1229148"/>
                </a:lnTo>
                <a:lnTo>
                  <a:pt x="858613" y="1256766"/>
                </a:lnTo>
                <a:lnTo>
                  <a:pt x="860202" y="1284066"/>
                </a:lnTo>
                <a:lnTo>
                  <a:pt x="861155" y="1311367"/>
                </a:lnTo>
                <a:lnTo>
                  <a:pt x="862108" y="1338984"/>
                </a:lnTo>
                <a:lnTo>
                  <a:pt x="862425" y="1366602"/>
                </a:lnTo>
                <a:lnTo>
                  <a:pt x="862425" y="1393903"/>
                </a:lnTo>
                <a:lnTo>
                  <a:pt x="862108" y="1421520"/>
                </a:lnTo>
                <a:lnTo>
                  <a:pt x="861472" y="1448821"/>
                </a:lnTo>
                <a:lnTo>
                  <a:pt x="860202" y="1476438"/>
                </a:lnTo>
                <a:lnTo>
                  <a:pt x="858613" y="1504056"/>
                </a:lnTo>
                <a:lnTo>
                  <a:pt x="857025" y="1531356"/>
                </a:lnTo>
                <a:lnTo>
                  <a:pt x="854802" y="1558339"/>
                </a:lnTo>
                <a:lnTo>
                  <a:pt x="851943" y="1585957"/>
                </a:lnTo>
                <a:lnTo>
                  <a:pt x="848766" y="1613257"/>
                </a:lnTo>
                <a:lnTo>
                  <a:pt x="845590" y="1640240"/>
                </a:lnTo>
                <a:lnTo>
                  <a:pt x="842096" y="1667540"/>
                </a:lnTo>
                <a:lnTo>
                  <a:pt x="837648" y="1694523"/>
                </a:lnTo>
                <a:lnTo>
                  <a:pt x="833519" y="1721506"/>
                </a:lnTo>
                <a:lnTo>
                  <a:pt x="828754" y="1748489"/>
                </a:lnTo>
                <a:lnTo>
                  <a:pt x="823672" y="1775472"/>
                </a:lnTo>
                <a:lnTo>
                  <a:pt x="818272" y="1801820"/>
                </a:lnTo>
                <a:lnTo>
                  <a:pt x="812554" y="1828485"/>
                </a:lnTo>
                <a:lnTo>
                  <a:pt x="809695" y="1839913"/>
                </a:lnTo>
                <a:lnTo>
                  <a:pt x="795401" y="1839596"/>
                </a:lnTo>
                <a:lnTo>
                  <a:pt x="790318" y="1839278"/>
                </a:lnTo>
                <a:lnTo>
                  <a:pt x="773800" y="1837056"/>
                </a:lnTo>
                <a:lnTo>
                  <a:pt x="757282" y="1834517"/>
                </a:lnTo>
                <a:lnTo>
                  <a:pt x="741082" y="1831342"/>
                </a:lnTo>
                <a:lnTo>
                  <a:pt x="725200" y="1827533"/>
                </a:lnTo>
                <a:lnTo>
                  <a:pt x="708682" y="1823406"/>
                </a:lnTo>
                <a:lnTo>
                  <a:pt x="693117" y="1819279"/>
                </a:lnTo>
                <a:lnTo>
                  <a:pt x="677234" y="1814200"/>
                </a:lnTo>
                <a:lnTo>
                  <a:pt x="661352" y="1808804"/>
                </a:lnTo>
                <a:lnTo>
                  <a:pt x="646104" y="1803090"/>
                </a:lnTo>
                <a:lnTo>
                  <a:pt x="630857" y="1797058"/>
                </a:lnTo>
                <a:lnTo>
                  <a:pt x="615292" y="1790392"/>
                </a:lnTo>
                <a:lnTo>
                  <a:pt x="600680" y="1783725"/>
                </a:lnTo>
                <a:lnTo>
                  <a:pt x="585750" y="1776107"/>
                </a:lnTo>
                <a:lnTo>
                  <a:pt x="571138" y="1768488"/>
                </a:lnTo>
                <a:lnTo>
                  <a:pt x="556526" y="1760552"/>
                </a:lnTo>
                <a:lnTo>
                  <a:pt x="542232" y="1752298"/>
                </a:lnTo>
                <a:lnTo>
                  <a:pt x="528255" y="1743410"/>
                </a:lnTo>
                <a:lnTo>
                  <a:pt x="514279" y="1734204"/>
                </a:lnTo>
                <a:lnTo>
                  <a:pt x="500620" y="1725315"/>
                </a:lnTo>
                <a:lnTo>
                  <a:pt x="486961" y="1715475"/>
                </a:lnTo>
                <a:lnTo>
                  <a:pt x="473937" y="1705316"/>
                </a:lnTo>
                <a:lnTo>
                  <a:pt x="460913" y="1695158"/>
                </a:lnTo>
                <a:lnTo>
                  <a:pt x="448207" y="1684365"/>
                </a:lnTo>
                <a:lnTo>
                  <a:pt x="435501" y="1673572"/>
                </a:lnTo>
                <a:lnTo>
                  <a:pt x="423113" y="1662144"/>
                </a:lnTo>
                <a:lnTo>
                  <a:pt x="411042" y="1650716"/>
                </a:lnTo>
                <a:lnTo>
                  <a:pt x="399289" y="1638970"/>
                </a:lnTo>
                <a:lnTo>
                  <a:pt x="387853" y="1627225"/>
                </a:lnTo>
                <a:lnTo>
                  <a:pt x="376418" y="1614844"/>
                </a:lnTo>
                <a:lnTo>
                  <a:pt x="365618" y="1602464"/>
                </a:lnTo>
                <a:lnTo>
                  <a:pt x="354817" y="1589766"/>
                </a:lnTo>
                <a:lnTo>
                  <a:pt x="344335" y="1576751"/>
                </a:lnTo>
                <a:lnTo>
                  <a:pt x="334170" y="1563736"/>
                </a:lnTo>
                <a:lnTo>
                  <a:pt x="324323" y="1550403"/>
                </a:lnTo>
                <a:lnTo>
                  <a:pt x="314793" y="1536435"/>
                </a:lnTo>
                <a:lnTo>
                  <a:pt x="305581" y="1522785"/>
                </a:lnTo>
                <a:lnTo>
                  <a:pt x="296369" y="1508818"/>
                </a:lnTo>
                <a:lnTo>
                  <a:pt x="287793" y="1494850"/>
                </a:lnTo>
                <a:lnTo>
                  <a:pt x="279534" y="1480565"/>
                </a:lnTo>
                <a:lnTo>
                  <a:pt x="271593" y="1465963"/>
                </a:lnTo>
                <a:lnTo>
                  <a:pt x="263969" y="1451360"/>
                </a:lnTo>
                <a:lnTo>
                  <a:pt x="256663" y="1436758"/>
                </a:lnTo>
                <a:lnTo>
                  <a:pt x="249675" y="1421838"/>
                </a:lnTo>
                <a:lnTo>
                  <a:pt x="243322" y="1406600"/>
                </a:lnTo>
                <a:lnTo>
                  <a:pt x="236969" y="1391363"/>
                </a:lnTo>
                <a:lnTo>
                  <a:pt x="231251" y="1376126"/>
                </a:lnTo>
                <a:lnTo>
                  <a:pt x="225533" y="1360888"/>
                </a:lnTo>
                <a:lnTo>
                  <a:pt x="220451" y="1345016"/>
                </a:lnTo>
                <a:lnTo>
                  <a:pt x="215686" y="1329461"/>
                </a:lnTo>
                <a:lnTo>
                  <a:pt x="211556" y="1313906"/>
                </a:lnTo>
                <a:lnTo>
                  <a:pt x="207745" y="1298034"/>
                </a:lnTo>
                <a:lnTo>
                  <a:pt x="203933" y="1282162"/>
                </a:lnTo>
                <a:lnTo>
                  <a:pt x="200756" y="1266290"/>
                </a:lnTo>
                <a:lnTo>
                  <a:pt x="198215" y="1250417"/>
                </a:lnTo>
                <a:lnTo>
                  <a:pt x="195991" y="1234545"/>
                </a:lnTo>
                <a:lnTo>
                  <a:pt x="193768" y="1218038"/>
                </a:lnTo>
                <a:lnTo>
                  <a:pt x="192497" y="1202166"/>
                </a:lnTo>
                <a:lnTo>
                  <a:pt x="191544" y="1186293"/>
                </a:lnTo>
                <a:lnTo>
                  <a:pt x="190909" y="1169786"/>
                </a:lnTo>
                <a:lnTo>
                  <a:pt x="190591" y="1153914"/>
                </a:lnTo>
                <a:lnTo>
                  <a:pt x="190909" y="1137724"/>
                </a:lnTo>
                <a:lnTo>
                  <a:pt x="191862" y="1121534"/>
                </a:lnTo>
                <a:lnTo>
                  <a:pt x="193133" y="1105345"/>
                </a:lnTo>
                <a:lnTo>
                  <a:pt x="195038" y="1089155"/>
                </a:lnTo>
                <a:lnTo>
                  <a:pt x="198850" y="1056776"/>
                </a:lnTo>
                <a:lnTo>
                  <a:pt x="202344" y="1023444"/>
                </a:lnTo>
                <a:lnTo>
                  <a:pt x="206156" y="989477"/>
                </a:lnTo>
                <a:lnTo>
                  <a:pt x="209333" y="954876"/>
                </a:lnTo>
                <a:lnTo>
                  <a:pt x="212192" y="919957"/>
                </a:lnTo>
                <a:lnTo>
                  <a:pt x="214415" y="884403"/>
                </a:lnTo>
                <a:lnTo>
                  <a:pt x="216639" y="848531"/>
                </a:lnTo>
                <a:lnTo>
                  <a:pt x="218545" y="812343"/>
                </a:lnTo>
                <a:lnTo>
                  <a:pt x="219498" y="775836"/>
                </a:lnTo>
                <a:lnTo>
                  <a:pt x="220133" y="739013"/>
                </a:lnTo>
                <a:lnTo>
                  <a:pt x="220133" y="701872"/>
                </a:lnTo>
                <a:lnTo>
                  <a:pt x="219498" y="664731"/>
                </a:lnTo>
                <a:lnTo>
                  <a:pt x="217909" y="627907"/>
                </a:lnTo>
                <a:lnTo>
                  <a:pt x="215686" y="590766"/>
                </a:lnTo>
                <a:lnTo>
                  <a:pt x="214415" y="572354"/>
                </a:lnTo>
                <a:lnTo>
                  <a:pt x="212827" y="553942"/>
                </a:lnTo>
                <a:lnTo>
                  <a:pt x="211239" y="535530"/>
                </a:lnTo>
                <a:lnTo>
                  <a:pt x="209333" y="517119"/>
                </a:lnTo>
                <a:lnTo>
                  <a:pt x="207109" y="498707"/>
                </a:lnTo>
                <a:lnTo>
                  <a:pt x="204568" y="480612"/>
                </a:lnTo>
                <a:lnTo>
                  <a:pt x="202027" y="462518"/>
                </a:lnTo>
                <a:lnTo>
                  <a:pt x="199168" y="444106"/>
                </a:lnTo>
                <a:lnTo>
                  <a:pt x="195991" y="426329"/>
                </a:lnTo>
                <a:lnTo>
                  <a:pt x="192497" y="408235"/>
                </a:lnTo>
                <a:lnTo>
                  <a:pt x="189003" y="390458"/>
                </a:lnTo>
                <a:lnTo>
                  <a:pt x="185191" y="372681"/>
                </a:lnTo>
                <a:lnTo>
                  <a:pt x="181062" y="355221"/>
                </a:lnTo>
                <a:lnTo>
                  <a:pt x="176615" y="337445"/>
                </a:lnTo>
                <a:lnTo>
                  <a:pt x="172168" y="320302"/>
                </a:lnTo>
                <a:lnTo>
                  <a:pt x="167085" y="302843"/>
                </a:lnTo>
                <a:lnTo>
                  <a:pt x="162003" y="286018"/>
                </a:lnTo>
                <a:lnTo>
                  <a:pt x="156285" y="269194"/>
                </a:lnTo>
                <a:lnTo>
                  <a:pt x="150567" y="252369"/>
                </a:lnTo>
                <a:lnTo>
                  <a:pt x="144214" y="235862"/>
                </a:lnTo>
                <a:lnTo>
                  <a:pt x="137861" y="219355"/>
                </a:lnTo>
                <a:lnTo>
                  <a:pt x="130873" y="203165"/>
                </a:lnTo>
                <a:lnTo>
                  <a:pt x="124202" y="187293"/>
                </a:lnTo>
                <a:lnTo>
                  <a:pt x="116578" y="171103"/>
                </a:lnTo>
                <a:lnTo>
                  <a:pt x="108637" y="155866"/>
                </a:lnTo>
                <a:lnTo>
                  <a:pt x="100696" y="140311"/>
                </a:lnTo>
                <a:lnTo>
                  <a:pt x="92437" y="125074"/>
                </a:lnTo>
                <a:lnTo>
                  <a:pt x="83543" y="110154"/>
                </a:lnTo>
                <a:lnTo>
                  <a:pt x="74331" y="95551"/>
                </a:lnTo>
                <a:lnTo>
                  <a:pt x="65119" y="81266"/>
                </a:lnTo>
                <a:lnTo>
                  <a:pt x="54954" y="66664"/>
                </a:lnTo>
                <a:lnTo>
                  <a:pt x="44789" y="52696"/>
                </a:lnTo>
                <a:lnTo>
                  <a:pt x="34307" y="39046"/>
                </a:lnTo>
                <a:lnTo>
                  <a:pt x="23189" y="25713"/>
                </a:lnTo>
                <a:lnTo>
                  <a:pt x="11753" y="1269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469457" y="2204"/>
            <a:ext cx="768792" cy="552450"/>
          </a:xfrm>
          <a:custGeom>
            <a:avLst/>
            <a:gdLst>
              <a:gd name="connsiteX0" fmla="*/ 180097 w 768792"/>
              <a:gd name="connsiteY0" fmla="*/ 0 h 552450"/>
              <a:gd name="connsiteX1" fmla="*/ 197782 w 768792"/>
              <a:gd name="connsiteY1" fmla="*/ 2734 h 552450"/>
              <a:gd name="connsiteX2" fmla="*/ 197782 w 768792"/>
              <a:gd name="connsiteY2" fmla="*/ 0 h 552450"/>
              <a:gd name="connsiteX3" fmla="*/ 529349 w 768792"/>
              <a:gd name="connsiteY3" fmla="*/ 0 h 552450"/>
              <a:gd name="connsiteX4" fmla="*/ 768792 w 768792"/>
              <a:gd name="connsiteY4" fmla="*/ 276225 h 552450"/>
              <a:gd name="connsiteX5" fmla="*/ 529349 w 768792"/>
              <a:gd name="connsiteY5" fmla="*/ 552450 h 552450"/>
              <a:gd name="connsiteX6" fmla="*/ 197782 w 768792"/>
              <a:gd name="connsiteY6" fmla="*/ 552450 h 552450"/>
              <a:gd name="connsiteX7" fmla="*/ 197782 w 768792"/>
              <a:gd name="connsiteY7" fmla="*/ 549716 h 552450"/>
              <a:gd name="connsiteX8" fmla="*/ 180097 w 768792"/>
              <a:gd name="connsiteY8" fmla="*/ 552450 h 552450"/>
              <a:gd name="connsiteX9" fmla="*/ 0 w 768792"/>
              <a:gd name="connsiteY9" fmla="*/ 276225 h 552450"/>
              <a:gd name="connsiteX10" fmla="*/ 180097 w 768792"/>
              <a:gd name="connsiteY10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68792" h="552450">
                <a:moveTo>
                  <a:pt x="180097" y="0"/>
                </a:moveTo>
                <a:lnTo>
                  <a:pt x="197782" y="2734"/>
                </a:lnTo>
                <a:lnTo>
                  <a:pt x="197782" y="0"/>
                </a:lnTo>
                <a:lnTo>
                  <a:pt x="529349" y="0"/>
                </a:lnTo>
                <a:lnTo>
                  <a:pt x="768792" y="276225"/>
                </a:lnTo>
                <a:lnTo>
                  <a:pt x="529349" y="552450"/>
                </a:lnTo>
                <a:lnTo>
                  <a:pt x="197782" y="552450"/>
                </a:lnTo>
                <a:lnTo>
                  <a:pt x="197782" y="549716"/>
                </a:lnTo>
                <a:lnTo>
                  <a:pt x="180097" y="552450"/>
                </a:lnTo>
                <a:cubicBezTo>
                  <a:pt x="80632" y="552450"/>
                  <a:pt x="0" y="428780"/>
                  <a:pt x="0" y="276225"/>
                </a:cubicBezTo>
                <a:cubicBezTo>
                  <a:pt x="0" y="123670"/>
                  <a:pt x="80632" y="0"/>
                  <a:pt x="180097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tlCol="0" anchor="ctr"/>
          <a:lstStyle/>
          <a:p>
            <a:pPr algn="ctr"/>
            <a:r>
              <a:rPr lang="en-US" altLang="zh-CN" sz="4000" dirty="0"/>
              <a:t>8</a:t>
            </a:r>
            <a:endParaRPr lang="zh-CN" altLang="en-US" sz="4000" dirty="0"/>
          </a:p>
        </p:txBody>
      </p:sp>
      <p:sp>
        <p:nvSpPr>
          <p:cNvPr id="3" name="文本框 2"/>
          <p:cNvSpPr txBox="1"/>
          <p:nvPr/>
        </p:nvSpPr>
        <p:spPr>
          <a:xfrm>
            <a:off x="272828" y="649945"/>
            <a:ext cx="11957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小</a:t>
            </a:r>
            <a:r>
              <a:rPr lang="zh-CN" altLang="en-US" sz="2400" dirty="0" smtClean="0">
                <a:latin typeface="宋体" panose="02010600030101010101" pitchFamily="2" charset="-122"/>
                <a:ea typeface="宋体" panose="02010600030101010101" pitchFamily="2" charset="-122"/>
              </a:rPr>
              <a:t>明、小亮“数羊问题”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72828" y="608353"/>
            <a:ext cx="11053974" cy="5372780"/>
            <a:chOff x="250225" y="695686"/>
            <a:chExt cx="11053974" cy="5372780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6600" y="2603484"/>
              <a:ext cx="2714705" cy="271470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" name="椭圆形标注 3"/>
            <p:cNvSpPr/>
            <p:nvPr/>
          </p:nvSpPr>
          <p:spPr>
            <a:xfrm>
              <a:off x="4380594" y="695686"/>
              <a:ext cx="3609855" cy="1907798"/>
            </a:xfrm>
            <a:prstGeom prst="wedgeEllipse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 smtClean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不，还是把你的羊分</a:t>
              </a:r>
              <a:r>
                <a:rPr lang="en-US" altLang="zh-CN" sz="2400" dirty="0" smtClean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2400" dirty="0" smtClean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只给我，那么我们的羊就一样多了，多好呀！</a:t>
              </a:r>
              <a:endParaRPr lang="zh-CN" altLang="en-US" sz="24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269"/>
            <a:stretch/>
          </p:blipFill>
          <p:spPr>
            <a:xfrm>
              <a:off x="955505" y="3640616"/>
              <a:ext cx="2831723" cy="242785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7" name="椭圆形标注 6"/>
            <p:cNvSpPr/>
            <p:nvPr/>
          </p:nvSpPr>
          <p:spPr>
            <a:xfrm rot="19147481">
              <a:off x="250225" y="1389267"/>
              <a:ext cx="2942736" cy="2208627"/>
            </a:xfrm>
            <a:prstGeom prst="wedgeEllipse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 smtClean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把你的羊给我</a:t>
              </a:r>
              <a:r>
                <a:rPr lang="en-US" altLang="zh-CN" sz="2400" dirty="0" smtClean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2400" dirty="0" smtClean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只，那我的羊就是你的</a:t>
              </a:r>
              <a:r>
                <a:rPr lang="en-US" altLang="zh-CN" sz="2400" dirty="0" smtClean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zh-CN" altLang="en-US" sz="2400" dirty="0" smtClean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倍了，怎么样？</a:t>
              </a:r>
              <a:endParaRPr lang="zh-CN" altLang="en-US" sz="24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745073" y="2493580"/>
              <a:ext cx="355912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请根据题目，列出二元一次方程组。</a:t>
              </a:r>
              <a:endPara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1744196" y="5981133"/>
            <a:ext cx="121058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小明</a:t>
            </a:r>
            <a:endParaRPr lang="zh-CN" altLang="en-US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997536" y="5109951"/>
            <a:ext cx="12105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小亮</a:t>
            </a:r>
            <a:endParaRPr lang="zh-CN" altLang="en-US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灯片编号占位符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fld id="{775F2C0C-A26E-4927-828C-D39419827972}" type="slidenum">
              <a:rPr lang="zh-CN" altLang="en-US" smtClean="0">
                <a:solidFill>
                  <a:srgbClr val="000000"/>
                </a:solidFill>
                <a:latin typeface="Times New Roman" pitchFamily="18" charset="0"/>
              </a:rPr>
              <a:pPr/>
              <a:t>15</a:t>
            </a:fld>
            <a:endParaRPr lang="en-US" altLang="zh-CN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04903" y="198438"/>
            <a:ext cx="738664" cy="32115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smtClean="0">
                <a:solidFill>
                  <a:srgbClr val="FF0000"/>
                </a:solidFill>
              </a:rPr>
              <a:t>课堂赠言</a:t>
            </a:r>
            <a:r>
              <a:rPr lang="en-US" altLang="zh-CN" sz="3600" smtClean="0">
                <a:solidFill>
                  <a:srgbClr val="FF0000"/>
                </a:solidFill>
              </a:rPr>
              <a:t>-----</a:t>
            </a:r>
            <a:endParaRPr lang="zh-CN" altLang="en-US" sz="360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894037" y="198441"/>
            <a:ext cx="738664" cy="6770687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 smtClean="0">
                <a:solidFill>
                  <a:srgbClr val="000000"/>
                </a:solidFill>
              </a:rPr>
              <a:t>一元二元到多元，方程解世界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612020" y="198441"/>
            <a:ext cx="738664" cy="6770687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600" dirty="0" smtClean="0">
                <a:solidFill>
                  <a:srgbClr val="000000"/>
                </a:solidFill>
              </a:rPr>
              <a:t>式子方程和函数，数学攀高峰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961774" y="365556"/>
            <a:ext cx="26597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dirty="0" smtClean="0">
                <a:solidFill>
                  <a:srgbClr val="FF0000"/>
                </a:solidFill>
              </a:rPr>
              <a:t>天天向上</a:t>
            </a:r>
          </a:p>
        </p:txBody>
      </p:sp>
      <p:pic>
        <p:nvPicPr>
          <p:cNvPr id="12" name="Picture 5" descr="3163223212009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033" y="2822575"/>
            <a:ext cx="2032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8282517" y="1212850"/>
            <a:ext cx="3149600" cy="12954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smtClean="0">
                <a:solidFill>
                  <a:srgbClr val="0000FF"/>
                </a:solidFill>
              </a:rPr>
              <a:t>下课啦</a:t>
            </a:r>
          </a:p>
        </p:txBody>
      </p:sp>
    </p:spTree>
    <p:extLst>
      <p:ext uri="{BB962C8B-B14F-4D97-AF65-F5344CB8AC3E}">
        <p14:creationId xmlns:p14="http://schemas.microsoft.com/office/powerpoint/2010/main" val="51513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418" y="2897189"/>
            <a:ext cx="4271433" cy="319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43" name="灯片编号占位符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fld id="{5C3BBE60-6013-48E2-A082-621E7923FDAC}" type="slidenum">
              <a:rPr lang="zh-CN" altLang="en-US" smtClean="0">
                <a:latin typeface="Times New Roman" pitchFamily="18" charset="0"/>
              </a:rPr>
              <a:pPr/>
              <a:t>16</a:t>
            </a:fld>
            <a:endParaRPr lang="en-US" altLang="zh-CN" smtClean="0">
              <a:latin typeface="Times New Roman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 rot="-2118187">
            <a:off x="1652883" y="1835359"/>
            <a:ext cx="8441735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6600" b="1">
                <a:solidFill>
                  <a:srgbClr val="FF0000"/>
                </a:solidFill>
              </a:rPr>
              <a:t>祝同学们</a:t>
            </a:r>
            <a:endParaRPr lang="en-US" altLang="zh-CN" sz="6600" b="1">
              <a:solidFill>
                <a:srgbClr val="FF0000"/>
              </a:solidFill>
            </a:endParaRPr>
          </a:p>
          <a:p>
            <a:r>
              <a:rPr lang="en-US" altLang="zh-CN" sz="6600" b="1">
                <a:solidFill>
                  <a:srgbClr val="FF0000"/>
                </a:solidFill>
              </a:rPr>
              <a:t>   </a:t>
            </a:r>
            <a:r>
              <a:rPr lang="zh-CN" altLang="en-US" sz="6600" b="1">
                <a:solidFill>
                  <a:srgbClr val="FF0000"/>
                </a:solidFill>
              </a:rPr>
              <a:t>幸福快乐</a:t>
            </a:r>
            <a:r>
              <a:rPr lang="en-US" altLang="zh-CN" sz="6600" b="1">
                <a:solidFill>
                  <a:srgbClr val="FF0000"/>
                </a:solidFill>
              </a:rPr>
              <a:t>, </a:t>
            </a:r>
            <a:r>
              <a:rPr lang="zh-CN" altLang="en-US" sz="6600" b="1">
                <a:solidFill>
                  <a:srgbClr val="FF0000"/>
                </a:solidFill>
              </a:rPr>
              <a:t>学习进步</a:t>
            </a:r>
            <a:r>
              <a:rPr lang="en-US" altLang="zh-CN" sz="6600" b="1">
                <a:solidFill>
                  <a:srgbClr val="FF0000"/>
                </a:solidFill>
              </a:rPr>
              <a:t>!</a:t>
            </a:r>
            <a:endParaRPr lang="zh-CN" altLang="en-US" sz="6600" b="1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19667" y="836614"/>
            <a:ext cx="4224867" cy="9239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5400" b="1">
                <a:solidFill>
                  <a:srgbClr val="FF0000"/>
                </a:solidFill>
              </a:rPr>
              <a:t>谢谢大家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347" y="1760539"/>
            <a:ext cx="2627313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633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080516" y="2568161"/>
            <a:ext cx="4171220" cy="133667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000" dirty="0" smtClean="0">
                <a:solidFill>
                  <a:schemeClr val="accent2"/>
                </a:solidFill>
              </a:rPr>
              <a:t>THANKS</a:t>
            </a:r>
            <a:endParaRPr lang="zh-CN" altLang="en-US" sz="8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花朵模板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4C47A"/>
      </a:accent1>
      <a:accent2>
        <a:srgbClr val="887974"/>
      </a:accent2>
      <a:accent3>
        <a:srgbClr val="3F535E"/>
      </a:accent3>
      <a:accent4>
        <a:srgbClr val="99C9C9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花朵模板">
      <a:majorFont>
        <a:latin typeface="Algerian"/>
        <a:ea typeface="Microsoft JhengHei"/>
        <a:cs typeface=""/>
      </a:majorFont>
      <a:minorFont>
        <a:latin typeface="Algerian"/>
        <a:ea typeface="Microsoft Jheng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1371</Words>
  <Application>Microsoft Office PowerPoint</Application>
  <PresentationFormat>宽屏</PresentationFormat>
  <Paragraphs>209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2" baseType="lpstr">
      <vt:lpstr>Microsoft JhengHei</vt:lpstr>
      <vt:lpstr>等线</vt:lpstr>
      <vt:lpstr>黑体</vt:lpstr>
      <vt:lpstr>华文新魏</vt:lpstr>
      <vt:lpstr>楷体_GB2312</vt:lpstr>
      <vt:lpstr>宋体</vt:lpstr>
      <vt:lpstr>幼圆</vt:lpstr>
      <vt:lpstr>Algerian</vt:lpstr>
      <vt:lpstr>Arial</vt:lpstr>
      <vt:lpstr>Calibri</vt:lpstr>
      <vt:lpstr>Cambria Math</vt:lpstr>
      <vt:lpstr>Garamond</vt:lpstr>
      <vt:lpstr>Times New Roman</vt:lpstr>
      <vt:lpstr>Office 主题</vt:lpstr>
      <vt:lpstr>公式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ModifiedBy/>
  <cp:revision>1</cp:revision>
  <dcterms:created xsi:type="dcterms:W3CDTF">2017-04-13T02:29:44Z</dcterms:created>
  <dcterms:modified xsi:type="dcterms:W3CDTF">2018-11-27T04:05:09Z</dcterms:modified>
</cp:coreProperties>
</file>