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6" r:id="rId3"/>
    <p:sldId id="257" r:id="rId4"/>
    <p:sldId id="266" r:id="rId5"/>
    <p:sldId id="258" r:id="rId6"/>
    <p:sldId id="260" r:id="rId7"/>
    <p:sldId id="262" r:id="rId8"/>
    <p:sldId id="267" r:id="rId9"/>
    <p:sldId id="259" r:id="rId10"/>
    <p:sldId id="263" r:id="rId11"/>
    <p:sldId id="264" r:id="rId12"/>
    <p:sldId id="265" r:id="rId13"/>
    <p:sldId id="268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C687A6-4E84-4829-BD9C-486BFAA34790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79A819-77F3-4C65-880D-FF62590B66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6020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79A819-77F3-4C65-880D-FF62590B66E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103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7421E1-29CE-4166-9A69-F062662E17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CB2D056-D2D1-4800-9870-E3609FFC78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215BB3-605A-43BD-9C24-D257D2566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524D809-D8B8-4B24-8CE0-E8F7A1B14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A914338-3C85-4220-B06F-BECA231C3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601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F7B5758-2F20-4068-A489-6248DEE9A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11C87AE-4482-406D-970C-E6C4BA2F1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75E88B8-BBF7-4C0D-86CA-83FA13D81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35C9FCF-A47F-4F7D-8B2B-FD768A133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7856F7A-0746-4FA5-807E-74B00E95F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2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8EFF76-C6F5-42B9-826D-64D20AFD0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1684F51-55B6-4391-AC1E-7F719B7A9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93EFF0E-446E-416D-962D-06DFDAE70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B5E8C0-EC3A-4200-9EBF-3FE5A1B02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DAF7A6-2C75-4AA8-BD07-32BEC6EF7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9598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725ED9-88C3-4F7E-A365-74CF07D37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36A935-D914-4C7C-A1AB-A48CF73F0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31BCFDD-E3D9-4485-BC8A-0AFBA414CD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DE2DD4A-9825-44AD-92A7-333ABBDC4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D992F58-3FA5-4DF7-8FC8-CDD19ED7E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95A3919-EE28-4020-9B7C-5D524C520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011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4FDA8C-30B5-4E3D-876F-CFCB20EFB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5D424EF-8B91-4993-84D3-EE8016438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A8C77B0-64C7-43FA-8DC6-DA19744A8A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57EA610-3C09-47EC-8628-29E9C0B890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084C34A-C4B7-4524-867E-B6F334F2AC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B8B5ACF-A31E-4776-8E72-C56B88A0D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C838B1B-DF21-4ADE-BD72-7C55F492C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D2DDDC15-01DD-497F-9F53-388973500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242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1DFC09A-9F27-44A2-B23D-3E5C931BC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F56C840F-64C6-4DD7-8FBA-3F4619E29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165827A-F894-4B57-A8BE-7432CED71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3E5F250-D98A-46EB-B8CC-413C4D1C2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773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32F9CEE-B29D-4DC1-9EBD-75C262F53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5BC09ED-A4E4-4DE9-853F-86BC7BA49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B52AAC8-9A98-4732-ADFE-6E7DCC6AA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562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42246B9-2350-407C-9189-70813D9B2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76B1AAC-71A9-4951-8B7C-0AB792B161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197229-8FE6-4B2F-B78E-D5DABCB6A9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D53EE4F-083F-464F-8530-A2965A648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CF9D94E-F788-4D0D-AA70-2F068D697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62CA3B0-A0AF-4FAD-9122-9D5A56809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601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8EFB6C-4F24-4531-AE38-445B3AAAB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6C8E8709-F6F6-478D-8F85-E9DF4B5B7C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94B3357-9B77-48C1-828D-01702ED88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FB200B0-931E-4E12-8337-BBBCD3CAA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5D37BA-BA7E-47CE-A8ED-E13F6BD6E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BC1AA85-4DE0-4D98-8F29-ECA70C39E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784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0639A4-6B26-40AE-8B3D-1D71DCED4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FDBB0CE-95C2-4DBF-A03A-FEFCC1CEBF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6069FF-F93E-46E5-B3AB-BB9622EF7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B58A72D-F23A-479E-AD30-8F1BDE25B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2A5F380-FFE8-4F3D-9BD7-58211BF89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574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48DA7C6-9C10-4502-AAA3-B469FDD2F0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09C81FF-554A-4F2B-9F4A-109E65EF1F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0F5A59D-BDEE-4B5C-A6C7-3C221FAA6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5250181-7BEF-4A05-8602-6F5D23F15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8D9147-2C52-4976-810E-0106101A2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458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5A37151-2DDD-4442-9CB9-9191EA294B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F9757BC-7B6F-448B-9D1C-F69A588826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E80FEAE-CE3E-4539-A282-1D12D53FDD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E4A7F-AAFC-447B-AA90-277F0BED35E2}" type="datetimeFigureOut">
              <a:rPr lang="zh-CN" altLang="en-US" smtClean="0"/>
              <a:t>2021-06-19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5364758-9EAA-4090-962B-96BFC07182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378602-F6AD-4119-8CEB-72A5AAA21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562EC-67E6-41C4-B83F-073846097BE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376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3C2DB7-D29E-43FB-8DDF-2B61D03FD3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8F3019D-9C8E-4565-A534-B5D8D51A83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6917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7A6594C-0334-4885-960E-CEE25BFB80F4}"/>
              </a:ext>
            </a:extLst>
          </p:cNvPr>
          <p:cNvSpPr txBox="1"/>
          <p:nvPr/>
        </p:nvSpPr>
        <p:spPr>
          <a:xfrm>
            <a:off x="483433" y="297413"/>
            <a:ext cx="11118955" cy="23460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材料一</a:t>
            </a:r>
          </a:p>
          <a:p>
            <a:pPr indent="266700" algn="just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明治领导人预见到，这些新军队需要现代化经济为它们提供军需品。因此，他们通过发放津贴、购买原料或成立政府公司确保所需工业的建立。政府领导人不仅注意支持轻工业如纺织工业，而且注意支持重工业如采矿业、钢铁工业和造船业，因为后者是提供军需品所必不可少的。</a:t>
            </a:r>
          </a:p>
          <a:p>
            <a:pPr marL="266700" algn="r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——斯塔夫里阿诺斯《全球通史》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E03DC4D-9B7F-4C11-BC9C-7B45102540A3}"/>
              </a:ext>
            </a:extLst>
          </p:cNvPr>
          <p:cNvSpPr txBox="1"/>
          <p:nvPr/>
        </p:nvSpPr>
        <p:spPr>
          <a:xfrm>
            <a:off x="483433" y="2863877"/>
            <a:ext cx="11268855" cy="113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33375" indent="-333375">
              <a:lnSpc>
                <a:spcPct val="150000"/>
              </a:lnSpc>
            </a:pP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）材料一描述的情况出现在哪个国家？（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分）结合材料评价这些经济措施的影响（不能抄原文，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AA7A253-9B96-4B81-84E5-EC24D62942EC}"/>
              </a:ext>
            </a:extLst>
          </p:cNvPr>
          <p:cNvSpPr txBox="1"/>
          <p:nvPr/>
        </p:nvSpPr>
        <p:spPr>
          <a:xfrm>
            <a:off x="178946" y="4340245"/>
            <a:ext cx="11727928" cy="188057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1000125" indent="-733425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）国家：日本。（</a:t>
            </a:r>
            <a:r>
              <a:rPr lang="en-US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</a:p>
          <a:p>
            <a:pPr marL="1000125" indent="-400050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评价：注重辩证的评价。积极方面——发展日本经济：增强日本军事力量。（</a:t>
            </a:r>
            <a:r>
              <a:rPr lang="en-US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分。任答一点，不能照抄原文）消极方面——军国主义色彩浓厚；加速日本的对外扩张。（</a:t>
            </a:r>
            <a:r>
              <a:rPr lang="en-US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zh-CN" sz="20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分。任答一点，不能照抄原文）</a:t>
            </a:r>
          </a:p>
        </p:txBody>
      </p:sp>
    </p:spTree>
    <p:extLst>
      <p:ext uri="{BB962C8B-B14F-4D97-AF65-F5344CB8AC3E}">
        <p14:creationId xmlns:p14="http://schemas.microsoft.com/office/powerpoint/2010/main" val="60613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DA163260-8D01-48F0-B435-8EEA6850591C}"/>
              </a:ext>
            </a:extLst>
          </p:cNvPr>
          <p:cNvSpPr txBox="1"/>
          <p:nvPr/>
        </p:nvSpPr>
        <p:spPr>
          <a:xfrm>
            <a:off x="656444" y="360442"/>
            <a:ext cx="10879112" cy="23460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材料二</a:t>
            </a:r>
          </a:p>
          <a:p>
            <a:pPr indent="266700" algn="just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（苏联）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1940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年的工业总产值比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1913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年增加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6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倍多，超过法、英、德，跃居欧洲第一位、世界第二位……（苏联的）粮食产量，在全盘集体化运动前的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1925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—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1927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年期间平均每年为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7527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万吨，一五期间降为年均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7360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万吨，二五期间再降为</a:t>
            </a:r>
            <a:r>
              <a:rPr lang="en-US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7290</a:t>
            </a: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万吨。畜牧业的状况更差。</a:t>
            </a:r>
          </a:p>
          <a:p>
            <a:pPr marL="266700" algn="r">
              <a:lnSpc>
                <a:spcPct val="150000"/>
              </a:lnSpc>
            </a:pPr>
            <a:r>
              <a:rPr lang="zh-CN" altLang="zh-CN" sz="2000" b="1" kern="100" dirty="0">
                <a:effectLst/>
                <a:latin typeface="Times New Roman" panose="02020603050405020304" pitchFamily="18" charset="0"/>
                <a:ea typeface="楷体_GB2312"/>
              </a:rPr>
              <a:t>——吴于廑、齐世荣主编《世界史．现代史编》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3395CA4-4A14-47F6-BAB3-E7BD270A1F79}"/>
              </a:ext>
            </a:extLst>
          </p:cNvPr>
          <p:cNvSpPr txBox="1"/>
          <p:nvPr/>
        </p:nvSpPr>
        <p:spPr>
          <a:xfrm>
            <a:off x="445957" y="3283098"/>
            <a:ext cx="11553669" cy="113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根据材料二归纳苏联经济发展的特点。（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分）结合所学写出苏联在工业和农业方面推行的措施。（</a:t>
            </a:r>
            <a:r>
              <a:rPr lang="en-US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FF26E13-F1CB-413C-8519-0BCFA2DCA94C}"/>
              </a:ext>
            </a:extLst>
          </p:cNvPr>
          <p:cNvSpPr txBox="1"/>
          <p:nvPr/>
        </p:nvSpPr>
        <p:spPr>
          <a:xfrm>
            <a:off x="2500" y="4740754"/>
            <a:ext cx="12189500" cy="8707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1000125" indent="-733425">
              <a:lnSpc>
                <a:spcPct val="150000"/>
              </a:lnSpc>
            </a:pPr>
            <a:r>
              <a:rPr lang="zh-CN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）特点：工业与农业发展比例失调；优先发展工业。（</a:t>
            </a:r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</a:p>
          <a:p>
            <a:pPr marL="1000125" indent="-400050">
              <a:lnSpc>
                <a:spcPct val="150000"/>
              </a:lnSpc>
            </a:pPr>
            <a:r>
              <a:rPr lang="zh-CN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分）措施：工业措施是实行五年计划（或：高度集中的指令性计划）（</a:t>
            </a:r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分）；农业措施是集体化运动。（</a:t>
            </a:r>
            <a:r>
              <a:rPr lang="en-US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1800" b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102930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BFDD97-3BD8-4CE5-B313-CF5ACB264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C8A338A-FF58-4065-AD15-650FBEA58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737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5B2181B-45EB-47DF-944F-895B412FF7AB}"/>
              </a:ext>
            </a:extLst>
          </p:cNvPr>
          <p:cNvSpPr txBox="1"/>
          <p:nvPr/>
        </p:nvSpPr>
        <p:spPr>
          <a:xfrm>
            <a:off x="575872" y="241708"/>
            <a:ext cx="10885358" cy="41549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00050" indent="-400050"/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材料一：南开大学是中国为数不多的百年名校之一，百年来桃李满天下，创造了无数辉煌，成为与北京清华大学、上海复旦大学齐名的顶级名校之一。作为南开大学创建人之一的张伯苓，是天津人，生于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1876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年，小时候因家庭贫困，没有钱参加科举考试，便进入天津北洋水师学堂学习。当时北洋水师学堂的校长是严复。严复非常关心张伯苓的成长，对他的未来发展产生了很大的影响。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1894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年，张伯苓被分配到北洋水师实习。当年中日甲午战争爆发，北洋水师全军覆没。此后，张伯苓逐渐意识到，只有兴办教育，才能培养人才，实现自强。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1903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年，张伯苓等人前往日本考察教育事业。回国后，相继在天津创办了一系列新式学校，形成了一个涵盖小学、中学、大学以及女子教育的教育系统。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1937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年抗战全面爆发后，南开大学历经周折，迁移到云南昆明，与北京大学、清华大学组成西南联合大学。</a:t>
            </a:r>
            <a:r>
              <a:rPr lang="zh-CN" altLang="zh-CN" sz="24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ACAF664-1CE8-4AA2-A317-709B9F7D9382}"/>
              </a:ext>
            </a:extLst>
          </p:cNvPr>
          <p:cNvSpPr txBox="1"/>
          <p:nvPr/>
        </p:nvSpPr>
        <p:spPr>
          <a:xfrm>
            <a:off x="498423" y="4594524"/>
            <a:ext cx="110402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）根据材料一可知，张伯苓等人创办南开大学的目的是什么？（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分）体现怎样的思想？（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A2C9862-0A14-4F6A-A8FA-817B8B6C65FC}"/>
              </a:ext>
            </a:extLst>
          </p:cNvPr>
          <p:cNvSpPr txBox="1"/>
          <p:nvPr/>
        </p:nvSpPr>
        <p:spPr>
          <a:xfrm>
            <a:off x="701415" y="5807063"/>
            <a:ext cx="10634272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答：目的：培养人才，实现自强；思想：救亡图存。</a:t>
            </a:r>
            <a:endParaRPr lang="zh-CN" altLang="zh-CN" sz="2400" kern="100" dirty="0"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842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5B2181B-45EB-47DF-944F-895B412FF7AB}"/>
              </a:ext>
            </a:extLst>
          </p:cNvPr>
          <p:cNvSpPr txBox="1"/>
          <p:nvPr/>
        </p:nvSpPr>
        <p:spPr>
          <a:xfrm>
            <a:off x="264825" y="159233"/>
            <a:ext cx="10885358" cy="30469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00050" indent="-400050"/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材料二：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1937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年，国民政府教育部命原处平津两地的北京大学、清华大学、南开大学组成长沙临时大学，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1938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月，教育部下令长沙临时大学迁往昆明，组建国立西南联合大学。主持学校日常工作的梅贻琦教授提倡“德、智、体、美、劳、群六育并举“的教育思想，主张“博先于精”。联大的很多教授都是学贯中西的大家，他们经常夹着讲义在树底下、茅屋内给学生讲课，一些教授运用化学方法制造战时急需品，用先进的科学技术改进农业生产，还将云南马油适当处理作为火车、汽车及飞机的润滑油使用。  </a:t>
            </a:r>
            <a:endParaRPr lang="en-US" altLang="zh-CN" sz="2400" kern="100" dirty="0"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00050" indent="-400050"/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据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抗战时期的中国高校教育管理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》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等 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ACAF664-1CE8-4AA2-A317-709B9F7D9382}"/>
              </a:ext>
            </a:extLst>
          </p:cNvPr>
          <p:cNvSpPr txBox="1"/>
          <p:nvPr/>
        </p:nvSpPr>
        <p:spPr>
          <a:xfrm>
            <a:off x="390368" y="3248983"/>
            <a:ext cx="1104025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 据材料二并结合所学知识，概括西南联大成立的背景及办学特点。（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A2C9862-0A14-4F6A-A8FA-817B8B6C65FC}"/>
              </a:ext>
            </a:extLst>
          </p:cNvPr>
          <p:cNvSpPr txBox="1"/>
          <p:nvPr/>
        </p:nvSpPr>
        <p:spPr>
          <a:xfrm>
            <a:off x="450329" y="3753410"/>
            <a:ext cx="10634272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（</a:t>
            </a:r>
            <a:r>
              <a:rPr lang="en-US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）（</a:t>
            </a:r>
            <a:r>
              <a:rPr lang="en-US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分）答：背景：日本全面侵华；政府对高等教育的重视。</a:t>
            </a:r>
          </a:p>
          <a:p>
            <a:pPr algn="just"/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特点：重视学生全面发展；办学条件艰苦；服务于战争需要；因地制宜搞科研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8F84CFB-DEC2-4669-8430-F4E66BB3AC8A}"/>
              </a:ext>
            </a:extLst>
          </p:cNvPr>
          <p:cNvSpPr txBox="1"/>
          <p:nvPr/>
        </p:nvSpPr>
        <p:spPr>
          <a:xfrm>
            <a:off x="187376" y="4908817"/>
            <a:ext cx="110402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 据材料一和二并结合所学知识，指出高校西迁体现出的共同价值取向。（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9F0414A-908F-488F-B22F-162501E6A76E}"/>
              </a:ext>
            </a:extLst>
          </p:cNvPr>
          <p:cNvSpPr txBox="1"/>
          <p:nvPr/>
        </p:nvSpPr>
        <p:spPr>
          <a:xfrm>
            <a:off x="390368" y="6187861"/>
            <a:ext cx="10634272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（</a:t>
            </a:r>
            <a:r>
              <a:rPr lang="en-US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）（</a:t>
            </a:r>
            <a:r>
              <a:rPr lang="en-US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分）答：价值取向：爱国奉献、艰苦奋斗、服从大局</a:t>
            </a:r>
          </a:p>
        </p:txBody>
      </p:sp>
    </p:spTree>
    <p:extLst>
      <p:ext uri="{BB962C8B-B14F-4D97-AF65-F5344CB8AC3E}">
        <p14:creationId xmlns:p14="http://schemas.microsoft.com/office/powerpoint/2010/main" val="595268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5B2181B-45EB-47DF-944F-895B412FF7AB}"/>
              </a:ext>
            </a:extLst>
          </p:cNvPr>
          <p:cNvSpPr txBox="1"/>
          <p:nvPr/>
        </p:nvSpPr>
        <p:spPr>
          <a:xfrm>
            <a:off x="298553" y="1319133"/>
            <a:ext cx="11343807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00050" indent="-400050"/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材料三：“世界上不乏建校几百年的学校，但从来没有一所大学，能够像北大这样，与国家民族同呼吸共命运。” 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ACAF664-1CE8-4AA2-A317-709B9F7D9382}"/>
              </a:ext>
            </a:extLst>
          </p:cNvPr>
          <p:cNvSpPr txBox="1"/>
          <p:nvPr/>
        </p:nvSpPr>
        <p:spPr>
          <a:xfrm>
            <a:off x="247337" y="2684865"/>
            <a:ext cx="110402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）根据材料三结合所学知识，近代哪些历史事件可以印证材料三的观点？（</a:t>
            </a:r>
            <a:r>
              <a:rPr lang="en-US" altLang="zh-CN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A2C9862-0A14-4F6A-A8FA-817B8B6C65FC}"/>
              </a:ext>
            </a:extLst>
          </p:cNvPr>
          <p:cNvSpPr txBox="1"/>
          <p:nvPr/>
        </p:nvSpPr>
        <p:spPr>
          <a:xfrm>
            <a:off x="450329" y="4173772"/>
            <a:ext cx="10634272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（</a:t>
            </a:r>
            <a:r>
              <a:rPr lang="en-US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4</a:t>
            </a: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）（</a:t>
            </a:r>
            <a:r>
              <a:rPr lang="en-US" altLang="zh-CN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</a:t>
            </a:r>
            <a:r>
              <a:rPr lang="zh-CN" altLang="en-US" sz="24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分）答：戊戌变法、新文化运动、五四运动</a:t>
            </a:r>
          </a:p>
        </p:txBody>
      </p:sp>
    </p:spTree>
    <p:extLst>
      <p:ext uri="{BB962C8B-B14F-4D97-AF65-F5344CB8AC3E}">
        <p14:creationId xmlns:p14="http://schemas.microsoft.com/office/powerpoint/2010/main" val="130956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73085D-091B-4555-A077-30C663476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F2EBD8B-82D7-4B57-A992-E749A5FF99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88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EF86792-0736-4BE1-86B3-4F6DD6B69C8E}"/>
              </a:ext>
            </a:extLst>
          </p:cNvPr>
          <p:cNvSpPr txBox="1"/>
          <p:nvPr/>
        </p:nvSpPr>
        <p:spPr>
          <a:xfrm>
            <a:off x="438462" y="603595"/>
            <a:ext cx="11223885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00050" indent="-400050"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材料一：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茶叶则是普通欧洲人最重要的饮料，英国人发明了把中国茶与西印度群岛生产的糖混合起来喝的新习惯，这种混合饮料能很快提供能量，在营养方面创造了一场革命，为了提高糖的产量，葡萄牙人在巴西殖民地种植甘蔗成功，美洲糖产量的增加，满足了欧洲消费市场的需要，却引发了臭名昭著的奴隶贸易，从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16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世纪末开始，欧洲人从南美引入了救命的食物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马铃薯，欧洲人获得了高产的、富于维生素的廉价食品。——李世安、孟广林《世界文明史》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EA68CB3-2AB8-41BC-BC01-64EDD57FE1A5}"/>
              </a:ext>
            </a:extLst>
          </p:cNvPr>
          <p:cNvSpPr txBox="1"/>
          <p:nvPr/>
        </p:nvSpPr>
        <p:spPr>
          <a:xfrm>
            <a:off x="168638" y="4526790"/>
            <a:ext cx="11493708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答：共同点：都是殖民地。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(1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积极影响：改变了欧洲人的生活习惯；改善了欧洲人的生活质量；</a:t>
            </a:r>
            <a:endParaRPr lang="en-US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just"/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马铃薯等引入为粮食生产提供了一定保障；丰富了欧洲市场的商品种类：推动了世界市场的发展。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(2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分，答到其中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点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/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消极影响：加剧了欧洲对美洲等地的殖民掠夺；引发了奴隶贸易；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(2</a:t>
            </a:r>
            <a:r>
              <a:rPr lang="zh-CN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DB887DE-030D-4AD6-9B11-907521D42F38}"/>
              </a:ext>
            </a:extLst>
          </p:cNvPr>
          <p:cNvSpPr txBox="1"/>
          <p:nvPr/>
        </p:nvSpPr>
        <p:spPr>
          <a:xfrm>
            <a:off x="438461" y="3402847"/>
            <a:ext cx="112238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）据材料一并结合所学知识，指出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糖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的来源地有何共同点。分析这一时期欧洲产生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消费选择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所带来的影响。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(5</a:t>
            </a:r>
            <a:r>
              <a:rPr lang="zh-CN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884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EF86792-0736-4BE1-86B3-4F6DD6B69C8E}"/>
              </a:ext>
            </a:extLst>
          </p:cNvPr>
          <p:cNvSpPr txBox="1"/>
          <p:nvPr/>
        </p:nvSpPr>
        <p:spPr>
          <a:xfrm>
            <a:off x="438462" y="603595"/>
            <a:ext cx="11223885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00050" indent="-400050" algn="just"/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材料二：世界棉花种植者、制造商和消费者之间存在着不断变化的空间安排。第一阶段：公元前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2000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公元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1600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年，多极，分离。第二阶段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:1600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年以后，生产网络越来越集中在欧洲，但生产仍然分散，第三阶段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:1780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-1860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年，生产网络集中在欧洲，一个多中心的棉花产业变成单极世界。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1860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月底，英国曼彻斯特商会的成员聚集在该市市政厅举行年会，出席年会的绅士们都认为他们站在一个世界性帝国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—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棉花帝国的中心。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摘编自斯文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贝克特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棉花帝国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》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EA68CB3-2AB8-41BC-BC01-64EDD57FE1A5}"/>
              </a:ext>
            </a:extLst>
          </p:cNvPr>
          <p:cNvSpPr txBox="1"/>
          <p:nvPr/>
        </p:nvSpPr>
        <p:spPr>
          <a:xfrm>
            <a:off x="303549" y="4724772"/>
            <a:ext cx="11493708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）（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分）答：趋势：生产由分散走向集中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由分散到集中在欧洲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；多中心棉花产业变成单级世界：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(2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DB887DE-030D-4AD6-9B11-907521D42F38}"/>
              </a:ext>
            </a:extLst>
          </p:cNvPr>
          <p:cNvSpPr txBox="1"/>
          <p:nvPr/>
        </p:nvSpPr>
        <p:spPr>
          <a:xfrm>
            <a:off x="303549" y="3946082"/>
            <a:ext cx="112238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）根据材料二，归纳“棉花生产网络”的发展趋势。（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573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EF86792-0736-4BE1-86B3-4F6DD6B69C8E}"/>
              </a:ext>
            </a:extLst>
          </p:cNvPr>
          <p:cNvSpPr txBox="1"/>
          <p:nvPr/>
        </p:nvSpPr>
        <p:spPr>
          <a:xfrm>
            <a:off x="438462" y="603595"/>
            <a:ext cx="11223885" cy="19389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400050" indent="-400050" algn="just"/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材料三：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18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世纪末，英国从中国进口的茶叶量达到了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2300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万磅，与这个世纪的头一年相比，足足增长了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200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倍。与此同时，东印度公司对华翰入的英国产品却打不开销路，英国的贸易逆差在继续扩大，英国人甚至担心，到哪儿去弄那么多的银子从中国购买茶叶。</a:t>
            </a:r>
          </a:p>
          <a:p>
            <a:pPr marL="400050" indent="-400050" algn="just"/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——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摘编自周重林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茶叶战争：茶叶与天朝的兴衰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》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EA68CB3-2AB8-41BC-BC01-64EDD57FE1A5}"/>
              </a:ext>
            </a:extLst>
          </p:cNvPr>
          <p:cNvSpPr txBox="1"/>
          <p:nvPr/>
        </p:nvSpPr>
        <p:spPr>
          <a:xfrm>
            <a:off x="183628" y="4315412"/>
            <a:ext cx="11493708" cy="132343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(4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答：第二阶段：新航路开辟后，开始形成以欧洲为中心的世界市场：文艺复兴促进了思想的解放；殖民扩张、奴隶贸易为欧洲各国的棉纺织业奠定了发展的基础。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答到其中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点，并能进行说明每点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分，共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</a:p>
          <a:p>
            <a:pPr algn="just"/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第三阶段：工业革命使英国成为“世界工厂”，初步形成以英国为中心的世界市场。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(2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DB887DE-030D-4AD6-9B11-907521D42F38}"/>
              </a:ext>
            </a:extLst>
          </p:cNvPr>
          <p:cNvSpPr txBox="1"/>
          <p:nvPr/>
        </p:nvSpPr>
        <p:spPr>
          <a:xfrm>
            <a:off x="183628" y="3013501"/>
            <a:ext cx="112238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）根据材料二结合所学知识，分别指出第二和第三阶段，欧洲“棉花帝国”的逐步形成的背景。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(4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043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DEA68CB3-2AB8-41BC-BC01-64EDD57FE1A5}"/>
              </a:ext>
            </a:extLst>
          </p:cNvPr>
          <p:cNvSpPr txBox="1"/>
          <p:nvPr/>
        </p:nvSpPr>
        <p:spPr>
          <a:xfrm>
            <a:off x="183628" y="4315412"/>
            <a:ext cx="11493708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）（</a:t>
            </a:r>
            <a:r>
              <a:rPr lang="en-US" altLang="zh-CN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分）答：不认同；原因：鸦片战争是英国为了打开中国市场、掠夺原材料的一场侵略战争。</a:t>
            </a:r>
          </a:p>
          <a:p>
            <a:pPr algn="just"/>
            <a:endParaRPr lang="zh-CN" altLang="en-US" sz="20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DB887DE-030D-4AD6-9B11-907521D42F38}"/>
              </a:ext>
            </a:extLst>
          </p:cNvPr>
          <p:cNvSpPr txBox="1"/>
          <p:nvPr/>
        </p:nvSpPr>
        <p:spPr>
          <a:xfrm>
            <a:off x="183628" y="3013501"/>
            <a:ext cx="112238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）有观点认为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,1840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年爆发的中英战争与茶叶关系重大，这场战争应该称为“茶叶战争”。你是否认可该观点？请简要说明理由。（</a:t>
            </a:r>
            <a:r>
              <a:rPr lang="en-US" altLang="zh-CN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</a:t>
            </a:r>
            <a:endParaRPr lang="zh-CN" altLang="zh-CN" sz="2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128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C99600-824F-4EEC-9536-55A98B8C9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30ABB58-6388-4AFF-A56A-47007DEF90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84740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25048</TotalTime>
  <Words>1615</Words>
  <Application>Microsoft Office PowerPoint</Application>
  <PresentationFormat>宽屏</PresentationFormat>
  <Paragraphs>41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等线</vt:lpstr>
      <vt:lpstr>等线 Light</vt:lpstr>
      <vt:lpstr>黑体</vt:lpstr>
      <vt:lpstr>宋体</vt:lpstr>
      <vt:lpstr>微软雅黑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Xiaolin Huang</dc:creator>
  <cp:lastModifiedBy>Xiaolin Huang</cp:lastModifiedBy>
  <cp:revision>19</cp:revision>
  <dcterms:created xsi:type="dcterms:W3CDTF">2021-04-19T09:11:01Z</dcterms:created>
  <dcterms:modified xsi:type="dcterms:W3CDTF">2021-06-21T01:10:18Z</dcterms:modified>
</cp:coreProperties>
</file>