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7"/>
  </p:handoutMasterIdLst>
  <p:sldIdLst>
    <p:sldId id="256" r:id="rId3"/>
    <p:sldId id="258" r:id="rId5"/>
    <p:sldId id="257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62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88"/>
        <p:guide pos="386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commentAuthors" Target="commentAuthors.xml"/><Relationship Id="rId4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变化	      少年闰土	           中年闰土</a:t>
            </a:r>
            <a:endParaRPr lang="zh-CN" altLang="en-US"/>
          </a:p>
          <a:p>
            <a:r>
              <a:rPr lang="zh-CN" altLang="en-US"/>
              <a:t>外貌对比	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十一二岁，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紫色圆脸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头戴小毡帽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，颈上套一个银项圈，有一双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红活圆实的手（健康朝气蓬勃）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r>
              <a:rPr lang="zh-CN" altLang="en-US"/>
              <a:t>	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身材增加了一倍，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脸色灰黄，很深的皱纹，眼睛周围肿得通红，头戴破毡帽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，身上只一件极薄的棉衣，浑身瑟索着，</a:t>
            </a:r>
            <a:r>
              <a:rPr lang="zh-CN" altLang="en-US" b="1" dirty="0">
                <a:solidFill>
                  <a:srgbClr val="660066"/>
                </a:solidFill>
                <a:latin typeface="Verdana" panose="020B0604030504040204" pitchFamily="34" charset="0"/>
                <a:sym typeface="+mn-ea"/>
              </a:rPr>
              <a:t>手提一个纸包和一支长烟管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手又粗又笨而且开裂，像是松树皮了（苍老、贫困）</a:t>
            </a:r>
            <a:endParaRPr lang="zh-CN" altLang="en-US"/>
          </a:p>
          <a:p>
            <a:r>
              <a:rPr lang="zh-CN" altLang="en-US"/>
              <a:t>动作、语态		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活泼刚健，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动作干脆利落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说话脱口而出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，朴质、生动；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有智有勇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热情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、纯真</a:t>
            </a:r>
            <a:endParaRPr lang="zh-CN" altLang="en-US" b="1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说话吞吞吐吐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断断续续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谦恭而又含糊，显得迟钝麻木。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endParaRPr lang="zh-CN" altLang="en-US"/>
          </a:p>
          <a:p>
            <a:r>
              <a:rPr lang="zh-CN" altLang="en-US"/>
              <a:t>对“我”的态度		</a:t>
            </a:r>
            <a:r>
              <a:rPr lang="en-US" altLang="zh-CN" b="1" u="sng" dirty="0">
                <a:sym typeface="+mn-ea"/>
              </a:rPr>
              <a:t>“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只是不怕我</a:t>
            </a:r>
            <a:r>
              <a:rPr lang="zh-CN" altLang="en-US" b="1" u="sng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送我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贝壳和鸟毛，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告诉我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很多希奇的事。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对</a:t>
            </a:r>
            <a:r>
              <a:rPr lang="zh-CN" altLang="en-US" b="1" u="sng" dirty="0">
                <a:sym typeface="+mn-ea"/>
              </a:rPr>
              <a:t>“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ym typeface="+mn-ea"/>
              </a:rPr>
              <a:t>”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友好，热情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，和</a:t>
            </a:r>
            <a:r>
              <a:rPr lang="zh-CN" altLang="en-US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建立了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纯真的友情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。</a:t>
            </a:r>
            <a:endParaRPr lang="zh-CN" altLang="en-US" b="1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对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恭恭敬敬，称呼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为老爷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，和</a:t>
            </a:r>
            <a:r>
              <a:rPr lang="zh-CN" altLang="en-US" b="1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之间隔了一层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可悲的厚障壁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了</a:t>
            </a:r>
            <a:endParaRPr lang="zh-CN" altLang="en-US" b="1" dirty="0">
              <a:latin typeface="Verdana" panose="020B0604030504040204" pitchFamily="34" charset="0"/>
            </a:endParaRPr>
          </a:p>
          <a:p>
            <a:endParaRPr lang="zh-CN" altLang="en-US"/>
          </a:p>
          <a:p>
            <a:r>
              <a:rPr lang="zh-CN" altLang="en-US"/>
              <a:t>对生活的态度		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天真活泼，无忧无虑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悲哀、痛苦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，生活压得他喘不过气来。而他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把幸福的希望寄托在神灵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身上</a:t>
            </a:r>
            <a:endParaRPr lang="zh-CN" altLang="en-US" dirty="0">
              <a:latin typeface="Verdana" panose="020B060403050404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纯真活泼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热情开朗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简直是个小英雄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  <a:p>
            <a:pPr marL="0" lvl="0" indent="0">
              <a:spcBef>
                <a:spcPct val="0"/>
              </a:spcBef>
              <a:buNone/>
            </a:pPr>
            <a:endParaRPr lang="zh-CN" altLang="en-US"/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麻木迟钝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善良忠厚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勤劳朴实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ym typeface="+mn-ea"/>
              </a:rPr>
              <a:t>近于合理地存在的</a:t>
            </a:r>
            <a:r>
              <a:rPr lang="en-US" altLang="zh-CN" b="1" dirty="0">
                <a:sym typeface="+mn-ea"/>
              </a:rPr>
              <a:t>,</a:t>
            </a:r>
            <a:r>
              <a:rPr lang="zh-CN" altLang="en-US" b="1" dirty="0">
                <a:sym typeface="+mn-ea"/>
              </a:rPr>
              <a:t>难以打破的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精神上的隔膜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ym typeface="+mn-ea"/>
              </a:rPr>
              <a:t>是封建等级观念长期的强制性的压力</a:t>
            </a:r>
            <a:endParaRPr lang="zh-CN" altLang="en-US" b="1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/>
              <a:t>表层原因：</a:t>
            </a:r>
            <a:r>
              <a:rPr lang="zh-CN" altLang="en-US" b="1" dirty="0">
                <a:solidFill>
                  <a:srgbClr val="990033"/>
                </a:solidFill>
                <a:sym typeface="+mn-ea"/>
              </a:rPr>
              <a:t>多子饥荒苛税兵匪官绅</a:t>
            </a:r>
            <a:endParaRPr lang="en-US" altLang="zh-CN" b="1" dirty="0">
              <a:solidFill>
                <a:srgbClr val="990033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solidFill>
                <a:srgbClr val="990033"/>
              </a:solidFill>
            </a:endParaRPr>
          </a:p>
          <a:p>
            <a:r>
              <a:rPr lang="zh-CN" altLang="en-US"/>
              <a:t>深层原因：</a:t>
            </a:r>
            <a:r>
              <a:rPr lang="zh-CN" altLang="en-US" b="1" dirty="0">
                <a:solidFill>
                  <a:srgbClr val="990033"/>
                </a:solidFill>
                <a:sym typeface="+mn-ea"/>
              </a:rPr>
              <a:t>封建思想等级观念</a:t>
            </a:r>
            <a:endParaRPr lang="zh-CN" altLang="en-US" b="1" dirty="0">
              <a:solidFill>
                <a:srgbClr val="990033"/>
              </a:solidFill>
            </a:endParaRPr>
          </a:p>
          <a:p>
            <a:endParaRPr lang="zh-CN" altLang="en-US"/>
          </a:p>
          <a:p>
            <a:r>
              <a:rPr lang="en-US" altLang="zh-CN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农村经济衰败，农民生活的贫困，封建传统观念（即礼教、等级观念）毒害。</a:t>
            </a:r>
            <a:endParaRPr lang="zh-CN" altLang="en-US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二十年前    </a:t>
            </a:r>
            <a:r>
              <a:rPr lang="en-US" altLang="zh-CN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终日坐着</a:t>
            </a:r>
            <a:r>
              <a:rPr lang="zh-CN" altLang="en-US" b="1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人称</a:t>
            </a:r>
            <a:r>
              <a:rPr lang="zh-CN" altLang="en-US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豆腐西施</a:t>
            </a:r>
            <a:r>
              <a:rPr lang="zh-CN" altLang="en-US" b="1" dirty="0">
                <a:sym typeface="+mn-ea"/>
              </a:rPr>
              <a:t>”“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擦着白粉，颧骨没有这么高，嘴唇也没有这么薄</a:t>
            </a:r>
            <a:r>
              <a:rPr lang="zh-CN" altLang="en-US" b="1" dirty="0">
                <a:sym typeface="+mn-ea"/>
              </a:rPr>
              <a:t>”“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因为伊，这豆腐店的买卖非常好</a:t>
            </a:r>
            <a:r>
              <a:rPr lang="zh-CN" altLang="en-US" b="1" dirty="0">
                <a:sym typeface="+mn-ea"/>
              </a:rPr>
              <a:t>”</a:t>
            </a:r>
            <a:endParaRPr lang="zh-CN" altLang="en-US" dirty="0">
              <a:latin typeface="Verdana" panose="020B0604030504040204" pitchFamily="34" charset="0"/>
            </a:endParaRPr>
          </a:p>
          <a:p>
            <a:r>
              <a:rPr lang="zh-CN" altLang="en-US"/>
              <a:t>（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说明杨二嫂年轻漂亮。</a:t>
            </a:r>
            <a:r>
              <a:rPr lang="zh-CN" altLang="en-US"/>
              <a:t>）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说明杨二嫂老丑而瘦</a:t>
            </a:r>
            <a:endParaRPr lang="zh-CN" altLang="en-US"/>
          </a:p>
          <a:p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表现杨二嫂势利、尖刻</a:t>
            </a:r>
            <a:endParaRPr lang="zh-CN" altLang="en-US" b="1" dirty="0">
              <a:solidFill>
                <a:srgbClr val="FF3300"/>
              </a:solidFill>
              <a:latin typeface="Verdana" panose="020B060403050404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年轻漂亮端庄文静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豆腐西施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尖刻自私势利贪婪的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圆规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可笑、可气、可怜</a:t>
            </a:r>
            <a:endParaRPr lang="zh-CN" altLang="en-US"/>
          </a:p>
          <a:p>
            <a:r>
              <a:rPr kumimoji="1" lang="zh-CN" altLang="en-US" b="1" kern="0" noProof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辛 苦 恣 睢 的 小 市 民 形 象</a:t>
            </a:r>
            <a:endParaRPr kumimoji="1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闰土：淳朴善良麻木迟钝的</a:t>
            </a:r>
            <a:r>
              <a:rPr lang="zh-CN" altLang="zh-CN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贫苦农民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的代表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杨二嫂：尖酸刻薄自私势利贪婪的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小市民的典型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二人发生变化的原因：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农村经济衰败、农民和小市民生活的贫困、封建传统观念对人们精神的毒害，造成人们纯真人性的扭曲。</a:t>
            </a:r>
            <a:endParaRPr lang="zh-CN" altLang="en-US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kern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萧索、荒凉、沉闷、单调，失去生命的活力。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kern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五彩缤纷，寂静而富有动感，辽阔而鲜活，充满童趣。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莫可名状的心境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作者的心情：离愁别绪，悲哀，一切都改变了</a:t>
            </a:r>
            <a:endParaRPr lang="zh-CN" altLang="en-US"/>
          </a:p>
          <a:p>
            <a:r>
              <a:rPr lang="zh-CN" altLang="en-US"/>
              <a:t>除了故乡之外，还有哪些变化？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这地步”指的是“我”与闰土的关系，儿时的我们是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亲密的朋友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，彼此了解、相通，有真挚的友谊。而现在儿时的玩伴，在润土的意识里已经成了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老爷与奴仆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的关系。</a:t>
            </a:r>
            <a:endParaRPr lang="zh-CN" altLang="en-US" b="1" kern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辛苦”：奔波、劳碌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辛苦”：辛勤、劳苦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辛苦”：挖空心思算计他人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这地步”指的是“我”与闰土的关系，儿时的我们是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亲密的朋友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，彼此了解、相通，有真挚的友谊。而现在儿时的玩伴，在润土的意识里已经成了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老爷与奴仆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的关系。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辛苦”：奔波、劳碌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辛苦”：辛勤、劳苦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辛苦”：挖空心思算计他人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没有剥削压迫，自由、平等、充满幸福和希望的生活。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作者把希望比作地上的路，意思是：只空有希望而不去奋斗、追求，希望便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无所谓有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”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；有了希望并始终不渝地斗争、实践，希望便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无所谓无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”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。人们都满怀希望奋斗，就会迎来新生活。</a:t>
            </a:r>
            <a:r>
              <a:rPr lang="en-US" altLang="zh-CN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——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结尾充满了哲理。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0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2" Type="http://schemas.openxmlformats.org/officeDocument/2006/relationships/tags" Target="../tags/tag47.xml"/><Relationship Id="rId11" Type="http://schemas.openxmlformats.org/officeDocument/2006/relationships/tags" Target="../tags/tag46.xml"/><Relationship Id="rId10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62.xml"/><Relationship Id="rId8" Type="http://schemas.openxmlformats.org/officeDocument/2006/relationships/tags" Target="../tags/tag61.xml"/><Relationship Id="rId7" Type="http://schemas.openxmlformats.org/officeDocument/2006/relationships/tags" Target="../tags/tag60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0" Type="http://schemas.openxmlformats.org/officeDocument/2006/relationships/tags" Target="../tags/tag63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79.xml"/><Relationship Id="rId8" Type="http://schemas.openxmlformats.org/officeDocument/2006/relationships/tags" Target="../tags/tag78.xml"/><Relationship Id="rId7" Type="http://schemas.openxmlformats.org/officeDocument/2006/relationships/tags" Target="../tags/tag77.xml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0.xml"/><Relationship Id="rId8" Type="http://schemas.openxmlformats.org/officeDocument/2006/relationships/tags" Target="../tags/tag99.xml"/><Relationship Id="rId7" Type="http://schemas.openxmlformats.org/officeDocument/2006/relationships/tags" Target="../tags/tag98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1" Type="http://schemas.openxmlformats.org/officeDocument/2006/relationships/tags" Target="../tags/tag102.xml"/><Relationship Id="rId10" Type="http://schemas.openxmlformats.org/officeDocument/2006/relationships/tags" Target="../tags/tag101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tags" Target="../tags/tag109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1" Type="http://schemas.openxmlformats.org/officeDocument/2006/relationships/tags" Target="../tags/tag112.xml"/><Relationship Id="rId10" Type="http://schemas.openxmlformats.org/officeDocument/2006/relationships/tags" Target="../tags/tag111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0.xml"/><Relationship Id="rId8" Type="http://schemas.openxmlformats.org/officeDocument/2006/relationships/tags" Target="../tags/tag119.xml"/><Relationship Id="rId7" Type="http://schemas.openxmlformats.org/officeDocument/2006/relationships/tags" Target="../tags/tag118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1" Type="http://schemas.openxmlformats.org/officeDocument/2006/relationships/tags" Target="../tags/tag122.xml"/><Relationship Id="rId10" Type="http://schemas.openxmlformats.org/officeDocument/2006/relationships/tags" Target="../tags/tag121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0.xml"/><Relationship Id="rId8" Type="http://schemas.openxmlformats.org/officeDocument/2006/relationships/tags" Target="../tags/tag129.xml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1" Type="http://schemas.openxmlformats.org/officeDocument/2006/relationships/tags" Target="../tags/tag132.xml"/><Relationship Id="rId10" Type="http://schemas.openxmlformats.org/officeDocument/2006/relationships/tags" Target="../tags/tag131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0.xml"/><Relationship Id="rId8" Type="http://schemas.openxmlformats.org/officeDocument/2006/relationships/tags" Target="../tags/tag139.xml"/><Relationship Id="rId7" Type="http://schemas.openxmlformats.org/officeDocument/2006/relationships/tags" Target="../tags/tag138.xml"/><Relationship Id="rId6" Type="http://schemas.openxmlformats.org/officeDocument/2006/relationships/tags" Target="../tags/tag137.xml"/><Relationship Id="rId5" Type="http://schemas.openxmlformats.org/officeDocument/2006/relationships/tags" Target="../tags/tag136.xml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3" Type="http://schemas.openxmlformats.org/officeDocument/2006/relationships/tags" Target="../tags/tag144.xml"/><Relationship Id="rId12" Type="http://schemas.openxmlformats.org/officeDocument/2006/relationships/tags" Target="../tags/tag143.xml"/><Relationship Id="rId11" Type="http://schemas.openxmlformats.org/officeDocument/2006/relationships/tags" Target="../tags/tag142.xml"/><Relationship Id="rId10" Type="http://schemas.openxmlformats.org/officeDocument/2006/relationships/tags" Target="../tags/tag141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52.xml"/><Relationship Id="rId8" Type="http://schemas.openxmlformats.org/officeDocument/2006/relationships/tags" Target="../tags/tag151.xml"/><Relationship Id="rId7" Type="http://schemas.openxmlformats.org/officeDocument/2006/relationships/tags" Target="../tags/tag150.xml"/><Relationship Id="rId6" Type="http://schemas.openxmlformats.org/officeDocument/2006/relationships/tags" Target="../tags/tag149.xml"/><Relationship Id="rId5" Type="http://schemas.openxmlformats.org/officeDocument/2006/relationships/tags" Target="../tags/tag148.xml"/><Relationship Id="rId4" Type="http://schemas.openxmlformats.org/officeDocument/2006/relationships/tags" Target="../tags/tag147.xml"/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4" Type="http://schemas.openxmlformats.org/officeDocument/2006/relationships/tags" Target="../tags/tag157.xml"/><Relationship Id="rId13" Type="http://schemas.openxmlformats.org/officeDocument/2006/relationships/tags" Target="../tags/tag156.xml"/><Relationship Id="rId12" Type="http://schemas.openxmlformats.org/officeDocument/2006/relationships/tags" Target="../tags/tag155.xml"/><Relationship Id="rId11" Type="http://schemas.openxmlformats.org/officeDocument/2006/relationships/tags" Target="../tags/tag154.xml"/><Relationship Id="rId10" Type="http://schemas.openxmlformats.org/officeDocument/2006/relationships/tags" Target="../tags/tag153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形状 24"/>
          <p:cNvSpPr/>
          <p:nvPr>
            <p:custDataLst>
              <p:tags r:id="rId2"/>
            </p:custDataLst>
          </p:nvPr>
        </p:nvSpPr>
        <p:spPr>
          <a:xfrm>
            <a:off x="0" y="3921792"/>
            <a:ext cx="3691856" cy="2936208"/>
          </a:xfrm>
          <a:custGeom>
            <a:avLst/>
            <a:gdLst>
              <a:gd name="connsiteX0" fmla="*/ 928699 w 3691856"/>
              <a:gd name="connsiteY0" fmla="*/ 0 h 2936208"/>
              <a:gd name="connsiteX1" fmla="*/ 3691856 w 3691856"/>
              <a:gd name="connsiteY1" fmla="*/ 2763157 h 2936208"/>
              <a:gd name="connsiteX2" fmla="*/ 3683118 w 3691856"/>
              <a:gd name="connsiteY2" fmla="*/ 2936208 h 2936208"/>
              <a:gd name="connsiteX3" fmla="*/ 0 w 3691856"/>
              <a:gd name="connsiteY3" fmla="*/ 2936208 h 2936208"/>
              <a:gd name="connsiteX4" fmla="*/ 0 w 3691856"/>
              <a:gd name="connsiteY4" fmla="*/ 163397 h 2936208"/>
              <a:gd name="connsiteX5" fmla="*/ 107021 w 3691856"/>
              <a:gd name="connsiteY5" fmla="*/ 124226 h 2936208"/>
              <a:gd name="connsiteX6" fmla="*/ 928699 w 3691856"/>
              <a:gd name="connsiteY6" fmla="*/ 0 h 2936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91856" h="2936208">
                <a:moveTo>
                  <a:pt x="928699" y="0"/>
                </a:moveTo>
                <a:cubicBezTo>
                  <a:pt x="2454748" y="0"/>
                  <a:pt x="3691856" y="1237108"/>
                  <a:pt x="3691856" y="2763157"/>
                </a:cubicBezTo>
                <a:lnTo>
                  <a:pt x="3683118" y="2936208"/>
                </a:lnTo>
                <a:lnTo>
                  <a:pt x="0" y="2936208"/>
                </a:lnTo>
                <a:lnTo>
                  <a:pt x="0" y="163397"/>
                </a:lnTo>
                <a:lnTo>
                  <a:pt x="107021" y="124226"/>
                </a:lnTo>
                <a:cubicBezTo>
                  <a:pt x="366589" y="43492"/>
                  <a:pt x="642565" y="0"/>
                  <a:pt x="928699" y="0"/>
                </a:cubicBezTo>
                <a:close/>
              </a:path>
            </a:pathLst>
          </a:custGeom>
          <a:solidFill>
            <a:schemeClr val="accent2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任意多边形: 形状 7"/>
          <p:cNvSpPr/>
          <p:nvPr>
            <p:custDataLst>
              <p:tags r:id="rId3"/>
            </p:custDataLst>
          </p:nvPr>
        </p:nvSpPr>
        <p:spPr>
          <a:xfrm>
            <a:off x="9516687" y="1"/>
            <a:ext cx="2675313" cy="4553409"/>
          </a:xfrm>
          <a:custGeom>
            <a:avLst/>
            <a:gdLst>
              <a:gd name="connsiteX0" fmla="*/ 1525850 w 2675313"/>
              <a:gd name="connsiteY0" fmla="*/ 0 h 4553409"/>
              <a:gd name="connsiteX1" fmla="*/ 2675313 w 2675313"/>
              <a:gd name="connsiteY1" fmla="*/ 0 h 4553409"/>
              <a:gd name="connsiteX2" fmla="*/ 2675313 w 2675313"/>
              <a:gd name="connsiteY2" fmla="*/ 4528772 h 4553409"/>
              <a:gd name="connsiteX3" fmla="*/ 2593476 w 2675313"/>
              <a:gd name="connsiteY3" fmla="*/ 4541261 h 4553409"/>
              <a:gd name="connsiteX4" fmla="*/ 2352905 w 2675313"/>
              <a:gd name="connsiteY4" fmla="*/ 4553409 h 4553409"/>
              <a:gd name="connsiteX5" fmla="*/ 0 w 2675313"/>
              <a:gd name="connsiteY5" fmla="*/ 2200504 h 4553409"/>
              <a:gd name="connsiteX6" fmla="*/ 1437048 w 2675313"/>
              <a:gd name="connsiteY6" fmla="*/ 32502 h 4553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5313" h="4553409">
                <a:moveTo>
                  <a:pt x="1525850" y="0"/>
                </a:moveTo>
                <a:lnTo>
                  <a:pt x="2675313" y="0"/>
                </a:lnTo>
                <a:lnTo>
                  <a:pt x="2675313" y="4528772"/>
                </a:lnTo>
                <a:lnTo>
                  <a:pt x="2593476" y="4541261"/>
                </a:lnTo>
                <a:cubicBezTo>
                  <a:pt x="2514378" y="4549294"/>
                  <a:pt x="2434122" y="4553409"/>
                  <a:pt x="2352905" y="4553409"/>
                </a:cubicBezTo>
                <a:cubicBezTo>
                  <a:pt x="1053431" y="4553409"/>
                  <a:pt x="0" y="3499978"/>
                  <a:pt x="0" y="2200504"/>
                </a:cubicBezTo>
                <a:cubicBezTo>
                  <a:pt x="0" y="1225899"/>
                  <a:pt x="592555" y="389692"/>
                  <a:pt x="1437048" y="32502"/>
                </a:cubicBezTo>
                <a:close/>
              </a:path>
            </a:pathLst>
          </a:custGeom>
          <a:solidFill>
            <a:schemeClr val="accent3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任意形状 17"/>
          <p:cNvSpPr/>
          <p:nvPr>
            <p:custDataLst>
              <p:tags r:id="rId4"/>
            </p:custDataLst>
          </p:nvPr>
        </p:nvSpPr>
        <p:spPr>
          <a:xfrm>
            <a:off x="7511951" y="0"/>
            <a:ext cx="3589290" cy="2179590"/>
          </a:xfrm>
          <a:custGeom>
            <a:avLst/>
            <a:gdLst>
              <a:gd name="connsiteX0" fmla="*/ 42442 w 3589290"/>
              <a:gd name="connsiteY0" fmla="*/ 0 h 2179590"/>
              <a:gd name="connsiteX1" fmla="*/ 3546848 w 3589290"/>
              <a:gd name="connsiteY1" fmla="*/ 0 h 2179590"/>
              <a:gd name="connsiteX2" fmla="*/ 3552829 w 3589290"/>
              <a:gd name="connsiteY2" fmla="*/ 23261 h 2179590"/>
              <a:gd name="connsiteX3" fmla="*/ 3589290 w 3589290"/>
              <a:gd name="connsiteY3" fmla="*/ 384945 h 2179590"/>
              <a:gd name="connsiteX4" fmla="*/ 1794645 w 3589290"/>
              <a:gd name="connsiteY4" fmla="*/ 2179590 h 2179590"/>
              <a:gd name="connsiteX5" fmla="*/ 0 w 3589290"/>
              <a:gd name="connsiteY5" fmla="*/ 384945 h 2179590"/>
              <a:gd name="connsiteX6" fmla="*/ 36461 w 3589290"/>
              <a:gd name="connsiteY6" fmla="*/ 23261 h 2179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89290" h="2179590">
                <a:moveTo>
                  <a:pt x="42442" y="0"/>
                </a:moveTo>
                <a:lnTo>
                  <a:pt x="3546848" y="0"/>
                </a:lnTo>
                <a:lnTo>
                  <a:pt x="3552829" y="23261"/>
                </a:lnTo>
                <a:cubicBezTo>
                  <a:pt x="3576736" y="140089"/>
                  <a:pt x="3589290" y="261051"/>
                  <a:pt x="3589290" y="384945"/>
                </a:cubicBezTo>
                <a:cubicBezTo>
                  <a:pt x="3589290" y="1376100"/>
                  <a:pt x="2785800" y="2179590"/>
                  <a:pt x="1794645" y="2179590"/>
                </a:cubicBezTo>
                <a:cubicBezTo>
                  <a:pt x="803490" y="2179590"/>
                  <a:pt x="0" y="1376100"/>
                  <a:pt x="0" y="384945"/>
                </a:cubicBezTo>
                <a:cubicBezTo>
                  <a:pt x="0" y="261051"/>
                  <a:pt x="12555" y="140089"/>
                  <a:pt x="36461" y="23261"/>
                </a:cubicBezTo>
                <a:close/>
              </a:path>
            </a:pathLst>
          </a:custGeom>
          <a:solidFill>
            <a:schemeClr val="accent2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椭圆 9"/>
          <p:cNvSpPr/>
          <p:nvPr>
            <p:custDataLst>
              <p:tags r:id="rId5"/>
            </p:custDataLst>
          </p:nvPr>
        </p:nvSpPr>
        <p:spPr>
          <a:xfrm>
            <a:off x="1078059" y="494506"/>
            <a:ext cx="2084678" cy="2084678"/>
          </a:xfrm>
          <a:prstGeom prst="ellipse">
            <a:avLst/>
          </a:pr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2984644" y="2498044"/>
            <a:ext cx="6246303" cy="1174403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400" spc="600" baseline="0">
                <a:solidFill>
                  <a:schemeClr val="tx1">
                    <a:lumMod val="85000"/>
                    <a:lumOff val="15000"/>
                  </a:schemeClr>
                </a:solidFill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0"/>
            </p:custDataLst>
          </p:nvPr>
        </p:nvSpPr>
        <p:spPr>
          <a:xfrm>
            <a:off x="2984644" y="3759606"/>
            <a:ext cx="6246302" cy="536169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1"/>
            </p:custDataLst>
          </p:nvPr>
        </p:nvSpPr>
        <p:spPr>
          <a:xfrm>
            <a:off x="10555972" y="5247871"/>
            <a:ext cx="1458380" cy="430246"/>
          </a:xfrm>
        </p:spPr>
        <p:txBody>
          <a:bodyPr lIns="90000" tIns="46800" rIns="90000" bIns="46800" anchor="b">
            <a:normAutofit/>
          </a:bodyPr>
          <a:lstStyle>
            <a:lvl1pPr marL="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4" hasCustomPrompt="1"/>
            <p:custDataLst>
              <p:tags r:id="rId12"/>
            </p:custDataLst>
          </p:nvPr>
        </p:nvSpPr>
        <p:spPr>
          <a:xfrm>
            <a:off x="10555972" y="5760869"/>
            <a:ext cx="1458380" cy="430246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3" name="椭圆 12"/>
          <p:cNvSpPr/>
          <p:nvPr>
            <p:custDataLst>
              <p:tags r:id="rId13"/>
            </p:custDataLst>
          </p:nvPr>
        </p:nvSpPr>
        <p:spPr>
          <a:xfrm>
            <a:off x="9537097" y="4867214"/>
            <a:ext cx="1108226" cy="1108226"/>
          </a:xfrm>
          <a:prstGeom prst="ellipse">
            <a:avLst/>
          </a:prstGeom>
          <a:solidFill>
            <a:schemeClr val="accent6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672507" y="4889195"/>
            <a:ext cx="4846986" cy="430367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5395393" y="2636224"/>
            <a:ext cx="1000451" cy="1000451"/>
          </a:xfrm>
          <a:prstGeom prst="ellipse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6474332" y="2240011"/>
            <a:ext cx="500225" cy="500225"/>
          </a:xfrm>
          <a:prstGeom prst="ellipse">
            <a:avLst/>
          </a:prstGeom>
          <a:solidFill>
            <a:schemeClr val="accent2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3672506" y="4063043"/>
            <a:ext cx="4846987" cy="778675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00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742950" marR="0" lvl="1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200150" marR="0" lvl="2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57350" marR="0" lvl="3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114550" marR="0" lvl="4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 u="none" strike="noStrike" kern="1200" cap="none" spc="15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buFont typeface="Arial" panose="020B0604020202020204" pitchFamily="34" charset="0"/>
              <a:buChar char="•"/>
              <a:defRPr sz="1600" u="none" strike="noStrike" kern="1200" cap="none" spc="15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 marL="1200150" indent="-285750">
              <a:buFont typeface="Arial" panose="020B0604020202020204" pitchFamily="34" charset="0"/>
              <a:buChar char="•"/>
              <a:defRPr sz="1600" u="none" strike="noStrike" kern="1200" cap="none" spc="15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57350" indent="-285750">
              <a:buFont typeface="Arial" panose="020B0604020202020204" pitchFamily="34" charset="0"/>
              <a:buChar char="•"/>
              <a:defRPr sz="1600" u="none" strike="noStrike" kern="1200" cap="none" spc="15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 marL="2114550" indent="-285750">
              <a:buFont typeface="Arial" panose="020B0604020202020204" pitchFamily="34" charset="0"/>
              <a:buChar char="•"/>
              <a:defRPr sz="1600" u="none" strike="noStrike" kern="1200" cap="none" spc="150" normalizeH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grpSp>
        <p:nvGrpSpPr>
          <p:cNvPr id="8" name="组合 7"/>
          <p:cNvGrpSpPr/>
          <p:nvPr>
            <p:custDataLst>
              <p:tags r:id="rId7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8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9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1" name="任意多边形: 形状 9"/>
            <p:cNvSpPr/>
            <p:nvPr userDrawn="1"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任意形状 17"/>
            <p:cNvSpPr/>
            <p:nvPr userDrawn="1"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9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6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7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5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6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-8255"/>
            <a:ext cx="12192000" cy="6880860"/>
            <a:chOff x="0" y="-13"/>
            <a:chExt cx="19200" cy="10836"/>
          </a:xfrm>
        </p:grpSpPr>
        <p:sp>
          <p:nvSpPr>
            <p:cNvPr id="24" name="任意多边形: 形状 23"/>
            <p:cNvSpPr/>
            <p:nvPr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任意形状 17"/>
            <p:cNvSpPr/>
            <p:nvPr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任意形状 24"/>
            <p:cNvSpPr/>
            <p:nvPr userDrawn="1">
              <p:custDataLst>
                <p:tags r:id="rId5"/>
              </p:custDataLst>
            </p:nvPr>
          </p:nvSpPr>
          <p:spPr>
            <a:xfrm>
              <a:off x="0" y="9383"/>
              <a:ext cx="1811" cy="1440"/>
            </a:xfrm>
            <a:custGeom>
              <a:avLst/>
              <a:gdLst>
                <a:gd name="connsiteX0" fmla="*/ 928699 w 3691856"/>
                <a:gd name="connsiteY0" fmla="*/ 0 h 2936208"/>
                <a:gd name="connsiteX1" fmla="*/ 3691856 w 3691856"/>
                <a:gd name="connsiteY1" fmla="*/ 2763157 h 2936208"/>
                <a:gd name="connsiteX2" fmla="*/ 3683118 w 3691856"/>
                <a:gd name="connsiteY2" fmla="*/ 2936208 h 2936208"/>
                <a:gd name="connsiteX3" fmla="*/ 0 w 3691856"/>
                <a:gd name="connsiteY3" fmla="*/ 2936208 h 2936208"/>
                <a:gd name="connsiteX4" fmla="*/ 0 w 3691856"/>
                <a:gd name="connsiteY4" fmla="*/ 163397 h 2936208"/>
                <a:gd name="connsiteX5" fmla="*/ 107021 w 3691856"/>
                <a:gd name="connsiteY5" fmla="*/ 124226 h 2936208"/>
                <a:gd name="connsiteX6" fmla="*/ 928699 w 3691856"/>
                <a:gd name="connsiteY6" fmla="*/ 0 h 293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91856" h="2936208">
                  <a:moveTo>
                    <a:pt x="928699" y="0"/>
                  </a:moveTo>
                  <a:cubicBezTo>
                    <a:pt x="2454748" y="0"/>
                    <a:pt x="3691856" y="1237108"/>
                    <a:pt x="3691856" y="2763157"/>
                  </a:cubicBezTo>
                  <a:lnTo>
                    <a:pt x="3683118" y="2936208"/>
                  </a:lnTo>
                  <a:lnTo>
                    <a:pt x="0" y="2936208"/>
                  </a:lnTo>
                  <a:lnTo>
                    <a:pt x="0" y="163397"/>
                  </a:lnTo>
                  <a:lnTo>
                    <a:pt x="107021" y="124226"/>
                  </a:lnTo>
                  <a:cubicBezTo>
                    <a:pt x="366589" y="43492"/>
                    <a:pt x="642565" y="0"/>
                    <a:pt x="928699" y="0"/>
                  </a:cubicBezTo>
                  <a:close/>
                </a:path>
              </a:pathLst>
            </a:custGeom>
            <a:solidFill>
              <a:schemeClr val="accent2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3120390" y="2425700"/>
            <a:ext cx="6369685" cy="154178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800" b="1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任意形状 8"/>
          <p:cNvSpPr/>
          <p:nvPr>
            <p:custDataLst>
              <p:tags r:id="rId6"/>
            </p:custDataLst>
          </p:nvPr>
        </p:nvSpPr>
        <p:spPr>
          <a:xfrm>
            <a:off x="3914199" y="5414158"/>
            <a:ext cx="4340977" cy="1443841"/>
          </a:xfrm>
          <a:custGeom>
            <a:avLst/>
            <a:gdLst>
              <a:gd name="connsiteX0" fmla="*/ 2170488 w 4340977"/>
              <a:gd name="connsiteY0" fmla="*/ 0 h 1443841"/>
              <a:gd name="connsiteX1" fmla="*/ 4338490 w 4340977"/>
              <a:gd name="connsiteY1" fmla="*/ 1437048 h 1443841"/>
              <a:gd name="connsiteX2" fmla="*/ 4340977 w 4340977"/>
              <a:gd name="connsiteY2" fmla="*/ 1443841 h 1443841"/>
              <a:gd name="connsiteX3" fmla="*/ 0 w 4340977"/>
              <a:gd name="connsiteY3" fmla="*/ 1443841 h 1443841"/>
              <a:gd name="connsiteX4" fmla="*/ 2486 w 4340977"/>
              <a:gd name="connsiteY4" fmla="*/ 1437048 h 1443841"/>
              <a:gd name="connsiteX5" fmla="*/ 2170488 w 4340977"/>
              <a:gd name="connsiteY5" fmla="*/ 0 h 1443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40977" h="1443841">
                <a:moveTo>
                  <a:pt x="2170488" y="0"/>
                </a:moveTo>
                <a:cubicBezTo>
                  <a:pt x="3145094" y="0"/>
                  <a:pt x="3981300" y="592555"/>
                  <a:pt x="4338490" y="1437048"/>
                </a:cubicBezTo>
                <a:lnTo>
                  <a:pt x="4340977" y="1443841"/>
                </a:lnTo>
                <a:lnTo>
                  <a:pt x="0" y="1443841"/>
                </a:lnTo>
                <a:lnTo>
                  <a:pt x="2486" y="1437048"/>
                </a:lnTo>
                <a:cubicBezTo>
                  <a:pt x="359677" y="592555"/>
                  <a:pt x="1195883" y="0"/>
                  <a:pt x="2170488" y="0"/>
                </a:cubicBezTo>
                <a:close/>
              </a:path>
            </a:pathLst>
          </a:cu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任意形状 7"/>
          <p:cNvSpPr/>
          <p:nvPr>
            <p:custDataLst>
              <p:tags r:id="rId7"/>
            </p:custDataLst>
          </p:nvPr>
        </p:nvSpPr>
        <p:spPr>
          <a:xfrm>
            <a:off x="4981181" y="1"/>
            <a:ext cx="2229641" cy="904197"/>
          </a:xfrm>
          <a:custGeom>
            <a:avLst/>
            <a:gdLst>
              <a:gd name="connsiteX0" fmla="*/ 0 w 2229641"/>
              <a:gd name="connsiteY0" fmla="*/ 0 h 904197"/>
              <a:gd name="connsiteX1" fmla="*/ 2229641 w 2229641"/>
              <a:gd name="connsiteY1" fmla="*/ 0 h 904197"/>
              <a:gd name="connsiteX2" fmla="*/ 2165057 w 2229641"/>
              <a:gd name="connsiteY2" fmla="*/ 208053 h 904197"/>
              <a:gd name="connsiteX3" fmla="*/ 1114820 w 2229641"/>
              <a:gd name="connsiteY3" fmla="*/ 904197 h 904197"/>
              <a:gd name="connsiteX4" fmla="*/ 64583 w 2229641"/>
              <a:gd name="connsiteY4" fmla="*/ 208053 h 904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9641" h="904197">
                <a:moveTo>
                  <a:pt x="0" y="0"/>
                </a:moveTo>
                <a:lnTo>
                  <a:pt x="2229641" y="0"/>
                </a:lnTo>
                <a:lnTo>
                  <a:pt x="2165057" y="208053"/>
                </a:lnTo>
                <a:cubicBezTo>
                  <a:pt x="1992025" y="617148"/>
                  <a:pt x="1586945" y="904197"/>
                  <a:pt x="1114820" y="904197"/>
                </a:cubicBezTo>
                <a:cubicBezTo>
                  <a:pt x="642696" y="904197"/>
                  <a:pt x="237616" y="617148"/>
                  <a:pt x="64583" y="208053"/>
                </a:cubicBezTo>
                <a:close/>
              </a:path>
            </a:pathLst>
          </a:custGeom>
          <a:solidFill>
            <a:schemeClr val="accent2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10530840" y="5967730"/>
            <a:ext cx="1661160" cy="905510"/>
            <a:chOff x="16584" y="9398"/>
            <a:chExt cx="2616" cy="1426"/>
          </a:xfrm>
        </p:grpSpPr>
        <p:sp>
          <p:nvSpPr>
            <p:cNvPr id="15" name="任意形状 24"/>
            <p:cNvSpPr/>
            <p:nvPr>
              <p:custDataLst>
                <p:tags r:id="rId3"/>
              </p:custDataLst>
            </p:nvPr>
          </p:nvSpPr>
          <p:spPr>
            <a:xfrm flipH="1">
              <a:off x="17408" y="9398"/>
              <a:ext cx="1792" cy="1425"/>
            </a:xfrm>
            <a:custGeom>
              <a:avLst/>
              <a:gdLst>
                <a:gd name="connsiteX0" fmla="*/ 928699 w 3691856"/>
                <a:gd name="connsiteY0" fmla="*/ 0 h 2936208"/>
                <a:gd name="connsiteX1" fmla="*/ 3691856 w 3691856"/>
                <a:gd name="connsiteY1" fmla="*/ 2763157 h 2936208"/>
                <a:gd name="connsiteX2" fmla="*/ 3683118 w 3691856"/>
                <a:gd name="connsiteY2" fmla="*/ 2936208 h 2936208"/>
                <a:gd name="connsiteX3" fmla="*/ 0 w 3691856"/>
                <a:gd name="connsiteY3" fmla="*/ 2936208 h 2936208"/>
                <a:gd name="connsiteX4" fmla="*/ 0 w 3691856"/>
                <a:gd name="connsiteY4" fmla="*/ 163397 h 2936208"/>
                <a:gd name="connsiteX5" fmla="*/ 107021 w 3691856"/>
                <a:gd name="connsiteY5" fmla="*/ 124226 h 2936208"/>
                <a:gd name="connsiteX6" fmla="*/ 928699 w 3691856"/>
                <a:gd name="connsiteY6" fmla="*/ 0 h 293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91856" h="2936208">
                  <a:moveTo>
                    <a:pt x="928699" y="0"/>
                  </a:moveTo>
                  <a:cubicBezTo>
                    <a:pt x="2454748" y="0"/>
                    <a:pt x="3691856" y="1237108"/>
                    <a:pt x="3691856" y="2763157"/>
                  </a:cubicBezTo>
                  <a:lnTo>
                    <a:pt x="3683118" y="2936208"/>
                  </a:lnTo>
                  <a:lnTo>
                    <a:pt x="0" y="2936208"/>
                  </a:lnTo>
                  <a:lnTo>
                    <a:pt x="0" y="163397"/>
                  </a:lnTo>
                  <a:lnTo>
                    <a:pt x="107021" y="124226"/>
                  </a:lnTo>
                  <a:cubicBezTo>
                    <a:pt x="366589" y="43492"/>
                    <a:pt x="642565" y="0"/>
                    <a:pt x="928699" y="0"/>
                  </a:cubicBezTo>
                  <a:close/>
                </a:path>
              </a:pathLst>
            </a:custGeom>
            <a:solidFill>
              <a:schemeClr val="accent2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7" name="任意多边形: 形状 16"/>
            <p:cNvSpPr/>
            <p:nvPr>
              <p:custDataLst>
                <p:tags r:id="rId4"/>
              </p:custDataLst>
            </p:nvPr>
          </p:nvSpPr>
          <p:spPr>
            <a:xfrm>
              <a:off x="16584" y="10122"/>
              <a:ext cx="1423" cy="702"/>
            </a:xfrm>
            <a:custGeom>
              <a:avLst/>
              <a:gdLst>
                <a:gd name="connsiteX0" fmla="*/ 451780 w 903560"/>
                <a:gd name="connsiteY0" fmla="*/ 0 h 445912"/>
                <a:gd name="connsiteX1" fmla="*/ 895026 w 903560"/>
                <a:gd name="connsiteY1" fmla="*/ 361256 h 445912"/>
                <a:gd name="connsiteX2" fmla="*/ 903560 w 903560"/>
                <a:gd name="connsiteY2" fmla="*/ 445912 h 445912"/>
                <a:gd name="connsiteX3" fmla="*/ 0 w 903560"/>
                <a:gd name="connsiteY3" fmla="*/ 445912 h 445912"/>
                <a:gd name="connsiteX4" fmla="*/ 8534 w 903560"/>
                <a:gd name="connsiteY4" fmla="*/ 361256 h 445912"/>
                <a:gd name="connsiteX5" fmla="*/ 451780 w 903560"/>
                <a:gd name="connsiteY5" fmla="*/ 0 h 445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3560" h="445912">
                  <a:moveTo>
                    <a:pt x="451780" y="0"/>
                  </a:moveTo>
                  <a:cubicBezTo>
                    <a:pt x="670421" y="0"/>
                    <a:pt x="852838" y="155088"/>
                    <a:pt x="895026" y="361256"/>
                  </a:cubicBezTo>
                  <a:lnTo>
                    <a:pt x="903560" y="445912"/>
                  </a:lnTo>
                  <a:lnTo>
                    <a:pt x="0" y="445912"/>
                  </a:lnTo>
                  <a:lnTo>
                    <a:pt x="8534" y="361256"/>
                  </a:lnTo>
                  <a:cubicBezTo>
                    <a:pt x="50722" y="155088"/>
                    <a:pt x="233139" y="0"/>
                    <a:pt x="451780" y="0"/>
                  </a:cubicBezTo>
                  <a:close/>
                </a:path>
              </a:pathLst>
            </a:custGeom>
            <a:solidFill>
              <a:schemeClr val="accent1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0" y="-8255"/>
            <a:ext cx="12192000" cy="6880860"/>
            <a:chOff x="0" y="-13"/>
            <a:chExt cx="19200" cy="10836"/>
          </a:xfrm>
        </p:grpSpPr>
        <p:sp>
          <p:nvSpPr>
            <p:cNvPr id="24" name="任意多边形: 形状 23"/>
            <p:cNvSpPr/>
            <p:nvPr>
              <p:custDataLst>
                <p:tags r:id="rId4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任意形状 17"/>
            <p:cNvSpPr/>
            <p:nvPr>
              <p:custDataLst>
                <p:tags r:id="rId5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6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任意形状 24"/>
            <p:cNvSpPr/>
            <p:nvPr userDrawn="1">
              <p:custDataLst>
                <p:tags r:id="rId6"/>
              </p:custDataLst>
            </p:nvPr>
          </p:nvSpPr>
          <p:spPr>
            <a:xfrm>
              <a:off x="0" y="9383"/>
              <a:ext cx="1811" cy="1440"/>
            </a:xfrm>
            <a:custGeom>
              <a:avLst/>
              <a:gdLst>
                <a:gd name="connsiteX0" fmla="*/ 928699 w 3691856"/>
                <a:gd name="connsiteY0" fmla="*/ 0 h 2936208"/>
                <a:gd name="connsiteX1" fmla="*/ 3691856 w 3691856"/>
                <a:gd name="connsiteY1" fmla="*/ 2763157 h 2936208"/>
                <a:gd name="connsiteX2" fmla="*/ 3683118 w 3691856"/>
                <a:gd name="connsiteY2" fmla="*/ 2936208 h 2936208"/>
                <a:gd name="connsiteX3" fmla="*/ 0 w 3691856"/>
                <a:gd name="connsiteY3" fmla="*/ 2936208 h 2936208"/>
                <a:gd name="connsiteX4" fmla="*/ 0 w 3691856"/>
                <a:gd name="connsiteY4" fmla="*/ 163397 h 2936208"/>
                <a:gd name="connsiteX5" fmla="*/ 107021 w 3691856"/>
                <a:gd name="connsiteY5" fmla="*/ 124226 h 2936208"/>
                <a:gd name="connsiteX6" fmla="*/ 928699 w 3691856"/>
                <a:gd name="connsiteY6" fmla="*/ 0 h 293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91856" h="2936208">
                  <a:moveTo>
                    <a:pt x="928699" y="0"/>
                  </a:moveTo>
                  <a:cubicBezTo>
                    <a:pt x="2454748" y="0"/>
                    <a:pt x="3691856" y="1237108"/>
                    <a:pt x="3691856" y="2763157"/>
                  </a:cubicBezTo>
                  <a:lnTo>
                    <a:pt x="3683118" y="2936208"/>
                  </a:lnTo>
                  <a:lnTo>
                    <a:pt x="0" y="2936208"/>
                  </a:lnTo>
                  <a:lnTo>
                    <a:pt x="0" y="163397"/>
                  </a:lnTo>
                  <a:lnTo>
                    <a:pt x="107021" y="124226"/>
                  </a:lnTo>
                  <a:cubicBezTo>
                    <a:pt x="366589" y="43492"/>
                    <a:pt x="642565" y="0"/>
                    <a:pt x="928699" y="0"/>
                  </a:cubicBezTo>
                  <a:close/>
                </a:path>
              </a:pathLst>
            </a:custGeom>
            <a:solidFill>
              <a:schemeClr val="accent2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6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单击此处添加文本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5863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-3810" y="5798820"/>
            <a:ext cx="1991360" cy="1073150"/>
            <a:chOff x="-6" y="9132"/>
            <a:chExt cx="3136" cy="1690"/>
          </a:xfrm>
        </p:grpSpPr>
        <p:sp>
          <p:nvSpPr>
            <p:cNvPr id="16" name="任意形状 24"/>
            <p:cNvSpPr/>
            <p:nvPr userDrawn="1">
              <p:custDataLst>
                <p:tags r:id="rId4"/>
              </p:custDataLst>
            </p:nvPr>
          </p:nvSpPr>
          <p:spPr>
            <a:xfrm>
              <a:off x="-6" y="9132"/>
              <a:ext cx="2126" cy="1691"/>
            </a:xfrm>
            <a:custGeom>
              <a:avLst/>
              <a:gdLst>
                <a:gd name="connsiteX0" fmla="*/ 928699 w 3691856"/>
                <a:gd name="connsiteY0" fmla="*/ 0 h 2936208"/>
                <a:gd name="connsiteX1" fmla="*/ 3691856 w 3691856"/>
                <a:gd name="connsiteY1" fmla="*/ 2763157 h 2936208"/>
                <a:gd name="connsiteX2" fmla="*/ 3683118 w 3691856"/>
                <a:gd name="connsiteY2" fmla="*/ 2936208 h 2936208"/>
                <a:gd name="connsiteX3" fmla="*/ 0 w 3691856"/>
                <a:gd name="connsiteY3" fmla="*/ 2936208 h 2936208"/>
                <a:gd name="connsiteX4" fmla="*/ 0 w 3691856"/>
                <a:gd name="connsiteY4" fmla="*/ 163397 h 2936208"/>
                <a:gd name="connsiteX5" fmla="*/ 107021 w 3691856"/>
                <a:gd name="connsiteY5" fmla="*/ 124226 h 2936208"/>
                <a:gd name="connsiteX6" fmla="*/ 928699 w 3691856"/>
                <a:gd name="connsiteY6" fmla="*/ 0 h 293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91856" h="2936208">
                  <a:moveTo>
                    <a:pt x="928699" y="0"/>
                  </a:moveTo>
                  <a:cubicBezTo>
                    <a:pt x="2454748" y="0"/>
                    <a:pt x="3691856" y="1237108"/>
                    <a:pt x="3691856" y="2763157"/>
                  </a:cubicBezTo>
                  <a:lnTo>
                    <a:pt x="3683118" y="2936208"/>
                  </a:lnTo>
                  <a:lnTo>
                    <a:pt x="0" y="2936208"/>
                  </a:lnTo>
                  <a:lnTo>
                    <a:pt x="0" y="163397"/>
                  </a:lnTo>
                  <a:lnTo>
                    <a:pt x="107021" y="124226"/>
                  </a:lnTo>
                  <a:cubicBezTo>
                    <a:pt x="366589" y="43492"/>
                    <a:pt x="642565" y="0"/>
                    <a:pt x="928699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8" name="任意多边形: 形状 17"/>
            <p:cNvSpPr/>
            <p:nvPr userDrawn="1">
              <p:custDataLst>
                <p:tags r:id="rId5"/>
              </p:custDataLst>
            </p:nvPr>
          </p:nvSpPr>
          <p:spPr>
            <a:xfrm>
              <a:off x="1110" y="9611"/>
              <a:ext cx="2020" cy="1189"/>
            </a:xfrm>
            <a:custGeom>
              <a:avLst/>
              <a:gdLst>
                <a:gd name="connsiteX0" fmla="*/ 641220 w 1282440"/>
                <a:gd name="connsiteY0" fmla="*/ 0 h 755143"/>
                <a:gd name="connsiteX1" fmla="*/ 1282440 w 1282440"/>
                <a:gd name="connsiteY1" fmla="*/ 641220 h 755143"/>
                <a:gd name="connsiteX2" fmla="*/ 1270956 w 1282440"/>
                <a:gd name="connsiteY2" fmla="*/ 755143 h 755143"/>
                <a:gd name="connsiteX3" fmla="*/ 11485 w 1282440"/>
                <a:gd name="connsiteY3" fmla="*/ 755143 h 755143"/>
                <a:gd name="connsiteX4" fmla="*/ 0 w 1282440"/>
                <a:gd name="connsiteY4" fmla="*/ 641220 h 755143"/>
                <a:gd name="connsiteX5" fmla="*/ 641220 w 1282440"/>
                <a:gd name="connsiteY5" fmla="*/ 0 h 75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2440" h="755143">
                  <a:moveTo>
                    <a:pt x="641220" y="0"/>
                  </a:moveTo>
                  <a:cubicBezTo>
                    <a:pt x="995356" y="0"/>
                    <a:pt x="1282440" y="287084"/>
                    <a:pt x="1282440" y="641220"/>
                  </a:cubicBezTo>
                  <a:lnTo>
                    <a:pt x="1270956" y="755143"/>
                  </a:lnTo>
                  <a:lnTo>
                    <a:pt x="11485" y="755143"/>
                  </a:lnTo>
                  <a:lnTo>
                    <a:pt x="0" y="641220"/>
                  </a:lnTo>
                  <a:cubicBezTo>
                    <a:pt x="0" y="287084"/>
                    <a:pt x="287084" y="0"/>
                    <a:pt x="641220" y="0"/>
                  </a:cubicBez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2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 marL="285750" indent="-28575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 marL="1200150" indent="-28575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57350" indent="-28575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 marL="2114550" indent="-28575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4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5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10662920" y="-8255"/>
            <a:ext cx="1529080" cy="1472565"/>
            <a:chOff x="16792" y="-13"/>
            <a:chExt cx="2408" cy="2319"/>
          </a:xfrm>
        </p:grpSpPr>
        <p:sp>
          <p:nvSpPr>
            <p:cNvPr id="10" name="任意多边形: 形状 9"/>
            <p:cNvSpPr/>
            <p:nvPr userDrawn="1">
              <p:custDataLst>
                <p:tags r:id="rId3"/>
              </p:custDataLst>
            </p:nvPr>
          </p:nvSpPr>
          <p:spPr>
            <a:xfrm>
              <a:off x="17824" y="0"/>
              <a:ext cx="1376" cy="2307"/>
            </a:xfrm>
            <a:custGeom>
              <a:avLst/>
              <a:gdLst>
                <a:gd name="connsiteX0" fmla="*/ 447252 w 873962"/>
                <a:gd name="connsiteY0" fmla="*/ 0 h 1464826"/>
                <a:gd name="connsiteX1" fmla="*/ 873962 w 873962"/>
                <a:gd name="connsiteY1" fmla="*/ 0 h 1464826"/>
                <a:gd name="connsiteX2" fmla="*/ 873962 w 873962"/>
                <a:gd name="connsiteY2" fmla="*/ 1456778 h 1464826"/>
                <a:gd name="connsiteX3" fmla="*/ 847228 w 873962"/>
                <a:gd name="connsiteY3" fmla="*/ 1460858 h 1464826"/>
                <a:gd name="connsiteX4" fmla="*/ 768639 w 873962"/>
                <a:gd name="connsiteY4" fmla="*/ 1464826 h 1464826"/>
                <a:gd name="connsiteX5" fmla="*/ 0 w 873962"/>
                <a:gd name="connsiteY5" fmla="*/ 696187 h 1464826"/>
                <a:gd name="connsiteX6" fmla="*/ 338885 w 873962"/>
                <a:gd name="connsiteY6" fmla="*/ 58819 h 1464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3962" h="1464826">
                  <a:moveTo>
                    <a:pt x="447252" y="0"/>
                  </a:moveTo>
                  <a:lnTo>
                    <a:pt x="873962" y="0"/>
                  </a:lnTo>
                  <a:lnTo>
                    <a:pt x="873962" y="1456778"/>
                  </a:lnTo>
                  <a:lnTo>
                    <a:pt x="847228" y="1460858"/>
                  </a:lnTo>
                  <a:cubicBezTo>
                    <a:pt x="821388" y="1463482"/>
                    <a:pt x="795171" y="1464826"/>
                    <a:pt x="768639" y="1464826"/>
                  </a:cubicBezTo>
                  <a:cubicBezTo>
                    <a:pt x="344131" y="1464826"/>
                    <a:pt x="0" y="1120695"/>
                    <a:pt x="0" y="696187"/>
                  </a:cubicBezTo>
                  <a:cubicBezTo>
                    <a:pt x="0" y="430870"/>
                    <a:pt x="134426" y="196949"/>
                    <a:pt x="338885" y="58819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任意形状 17"/>
            <p:cNvSpPr/>
            <p:nvPr userDrawn="1">
              <p:custDataLst>
                <p:tags r:id="rId4"/>
              </p:custDataLst>
            </p:nvPr>
          </p:nvSpPr>
          <p:spPr>
            <a:xfrm>
              <a:off x="16792" y="-13"/>
              <a:ext cx="1847" cy="1121"/>
            </a:xfrm>
            <a:custGeom>
              <a:avLst/>
              <a:gdLst>
                <a:gd name="connsiteX0" fmla="*/ 42442 w 3589290"/>
                <a:gd name="connsiteY0" fmla="*/ 0 h 2179590"/>
                <a:gd name="connsiteX1" fmla="*/ 3546848 w 3589290"/>
                <a:gd name="connsiteY1" fmla="*/ 0 h 2179590"/>
                <a:gd name="connsiteX2" fmla="*/ 3552829 w 3589290"/>
                <a:gd name="connsiteY2" fmla="*/ 23261 h 2179590"/>
                <a:gd name="connsiteX3" fmla="*/ 3589290 w 3589290"/>
                <a:gd name="connsiteY3" fmla="*/ 384945 h 2179590"/>
                <a:gd name="connsiteX4" fmla="*/ 1794645 w 3589290"/>
                <a:gd name="connsiteY4" fmla="*/ 2179590 h 2179590"/>
                <a:gd name="connsiteX5" fmla="*/ 0 w 3589290"/>
                <a:gd name="connsiteY5" fmla="*/ 384945 h 2179590"/>
                <a:gd name="connsiteX6" fmla="*/ 36461 w 3589290"/>
                <a:gd name="connsiteY6" fmla="*/ 23261 h 2179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89290" h="2179590">
                  <a:moveTo>
                    <a:pt x="42442" y="0"/>
                  </a:moveTo>
                  <a:lnTo>
                    <a:pt x="3546848" y="0"/>
                  </a:lnTo>
                  <a:lnTo>
                    <a:pt x="3552829" y="23261"/>
                  </a:lnTo>
                  <a:cubicBezTo>
                    <a:pt x="3576736" y="140089"/>
                    <a:pt x="3589290" y="261051"/>
                    <a:pt x="3589290" y="384945"/>
                  </a:cubicBezTo>
                  <a:cubicBezTo>
                    <a:pt x="3589290" y="1376100"/>
                    <a:pt x="2785800" y="2179590"/>
                    <a:pt x="1794645" y="2179590"/>
                  </a:cubicBezTo>
                  <a:cubicBezTo>
                    <a:pt x="803490" y="2179590"/>
                    <a:pt x="0" y="1376100"/>
                    <a:pt x="0" y="384945"/>
                  </a:cubicBezTo>
                  <a:cubicBezTo>
                    <a:pt x="0" y="261051"/>
                    <a:pt x="12555" y="140089"/>
                    <a:pt x="36461" y="23261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3" name="矩形 12"/>
          <p:cNvSpPr/>
          <p:nvPr>
            <p:custDataLst>
              <p:tags r:id="rId5"/>
            </p:custDataLst>
          </p:nvPr>
        </p:nvSpPr>
        <p:spPr>
          <a:xfrm>
            <a:off x="0" y="50419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1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10530840" y="5967730"/>
            <a:ext cx="1661160" cy="904240"/>
            <a:chOff x="16584" y="9398"/>
            <a:chExt cx="2616" cy="1424"/>
          </a:xfrm>
        </p:grpSpPr>
        <p:sp>
          <p:nvSpPr>
            <p:cNvPr id="12" name="任意形状 24"/>
            <p:cNvSpPr/>
            <p:nvPr userDrawn="1">
              <p:custDataLst>
                <p:tags r:id="rId3"/>
              </p:custDataLst>
            </p:nvPr>
          </p:nvSpPr>
          <p:spPr>
            <a:xfrm flipH="1">
              <a:off x="17408" y="9398"/>
              <a:ext cx="1792" cy="1425"/>
            </a:xfrm>
            <a:custGeom>
              <a:avLst/>
              <a:gdLst>
                <a:gd name="connsiteX0" fmla="*/ 928699 w 3691856"/>
                <a:gd name="connsiteY0" fmla="*/ 0 h 2936208"/>
                <a:gd name="connsiteX1" fmla="*/ 3691856 w 3691856"/>
                <a:gd name="connsiteY1" fmla="*/ 2763157 h 2936208"/>
                <a:gd name="connsiteX2" fmla="*/ 3683118 w 3691856"/>
                <a:gd name="connsiteY2" fmla="*/ 2936208 h 2936208"/>
                <a:gd name="connsiteX3" fmla="*/ 0 w 3691856"/>
                <a:gd name="connsiteY3" fmla="*/ 2936208 h 2936208"/>
                <a:gd name="connsiteX4" fmla="*/ 0 w 3691856"/>
                <a:gd name="connsiteY4" fmla="*/ 163397 h 2936208"/>
                <a:gd name="connsiteX5" fmla="*/ 107021 w 3691856"/>
                <a:gd name="connsiteY5" fmla="*/ 124226 h 2936208"/>
                <a:gd name="connsiteX6" fmla="*/ 928699 w 3691856"/>
                <a:gd name="connsiteY6" fmla="*/ 0 h 293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91856" h="2936208">
                  <a:moveTo>
                    <a:pt x="928699" y="0"/>
                  </a:moveTo>
                  <a:cubicBezTo>
                    <a:pt x="2454748" y="0"/>
                    <a:pt x="3691856" y="1237108"/>
                    <a:pt x="3691856" y="2763157"/>
                  </a:cubicBezTo>
                  <a:lnTo>
                    <a:pt x="3683118" y="2936208"/>
                  </a:lnTo>
                  <a:lnTo>
                    <a:pt x="0" y="2936208"/>
                  </a:lnTo>
                  <a:lnTo>
                    <a:pt x="0" y="163397"/>
                  </a:lnTo>
                  <a:lnTo>
                    <a:pt x="107021" y="124226"/>
                  </a:lnTo>
                  <a:cubicBezTo>
                    <a:pt x="366589" y="43492"/>
                    <a:pt x="642565" y="0"/>
                    <a:pt x="928699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: 形状 13"/>
            <p:cNvSpPr/>
            <p:nvPr userDrawn="1">
              <p:custDataLst>
                <p:tags r:id="rId4"/>
              </p:custDataLst>
            </p:nvPr>
          </p:nvSpPr>
          <p:spPr>
            <a:xfrm>
              <a:off x="16584" y="10098"/>
              <a:ext cx="1423" cy="702"/>
            </a:xfrm>
            <a:custGeom>
              <a:avLst/>
              <a:gdLst>
                <a:gd name="connsiteX0" fmla="*/ 451780 w 903560"/>
                <a:gd name="connsiteY0" fmla="*/ 0 h 445912"/>
                <a:gd name="connsiteX1" fmla="*/ 895026 w 903560"/>
                <a:gd name="connsiteY1" fmla="*/ 361256 h 445912"/>
                <a:gd name="connsiteX2" fmla="*/ 903560 w 903560"/>
                <a:gd name="connsiteY2" fmla="*/ 445912 h 445912"/>
                <a:gd name="connsiteX3" fmla="*/ 0 w 903560"/>
                <a:gd name="connsiteY3" fmla="*/ 445912 h 445912"/>
                <a:gd name="connsiteX4" fmla="*/ 8534 w 903560"/>
                <a:gd name="connsiteY4" fmla="*/ 361256 h 445912"/>
                <a:gd name="connsiteX5" fmla="*/ 451780 w 903560"/>
                <a:gd name="connsiteY5" fmla="*/ 0 h 445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3560" h="445912">
                  <a:moveTo>
                    <a:pt x="451780" y="0"/>
                  </a:moveTo>
                  <a:cubicBezTo>
                    <a:pt x="670421" y="0"/>
                    <a:pt x="852838" y="155088"/>
                    <a:pt x="895026" y="361256"/>
                  </a:cubicBezTo>
                  <a:lnTo>
                    <a:pt x="903560" y="445912"/>
                  </a:lnTo>
                  <a:lnTo>
                    <a:pt x="0" y="445912"/>
                  </a:lnTo>
                  <a:lnTo>
                    <a:pt x="8534" y="361256"/>
                  </a:lnTo>
                  <a:cubicBezTo>
                    <a:pt x="50722" y="155088"/>
                    <a:pt x="233139" y="0"/>
                    <a:pt x="451780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5" name="矩形 14"/>
          <p:cNvSpPr/>
          <p:nvPr>
            <p:custDataLst>
              <p:tags r:id="rId5"/>
            </p:custDataLst>
          </p:nvPr>
        </p:nvSpPr>
        <p:spPr>
          <a:xfrm>
            <a:off x="0" y="0"/>
            <a:ext cx="12192000" cy="91440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latin typeface="Viner Hand ITC" panose="03070502030502020203" charset="0"/>
              <a:cs typeface="Viner Hand ITC" panose="03070502030502020203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24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-3175" y="-16510"/>
            <a:ext cx="12193270" cy="6883400"/>
            <a:chOff x="-5" y="-26"/>
            <a:chExt cx="19202" cy="10840"/>
          </a:xfrm>
        </p:grpSpPr>
        <p:grpSp>
          <p:nvGrpSpPr>
            <p:cNvPr id="8" name="组合 7"/>
            <p:cNvGrpSpPr/>
            <p:nvPr userDrawn="1">
              <p:custDataLst>
                <p:tags r:id="rId4"/>
              </p:custDataLst>
            </p:nvPr>
          </p:nvGrpSpPr>
          <p:grpSpPr>
            <a:xfrm>
              <a:off x="-5" y="7500"/>
              <a:ext cx="5143" cy="3314"/>
              <a:chOff x="-3174" y="4762217"/>
              <a:chExt cx="3265874" cy="2104199"/>
            </a:xfrm>
          </p:grpSpPr>
          <p:sp>
            <p:nvSpPr>
              <p:cNvPr id="9" name="任意多边形: 形状 8"/>
              <p:cNvSpPr/>
              <p:nvPr>
                <p:custDataLst>
                  <p:tags r:id="rId5"/>
                </p:custDataLst>
              </p:nvPr>
            </p:nvSpPr>
            <p:spPr>
              <a:xfrm>
                <a:off x="-3174" y="4762217"/>
                <a:ext cx="2009063" cy="2104199"/>
              </a:xfrm>
              <a:custGeom>
                <a:avLst/>
                <a:gdLst>
                  <a:gd name="connsiteX0" fmla="*/ 28878 w 2009063"/>
                  <a:gd name="connsiteY0" fmla="*/ 0 h 2104199"/>
                  <a:gd name="connsiteX1" fmla="*/ 2009063 w 2009063"/>
                  <a:gd name="connsiteY1" fmla="*/ 1980184 h 2104199"/>
                  <a:gd name="connsiteX2" fmla="*/ 2002801 w 2009063"/>
                  <a:gd name="connsiteY2" fmla="*/ 2104199 h 2104199"/>
                  <a:gd name="connsiteX3" fmla="*/ 0 w 2009063"/>
                  <a:gd name="connsiteY3" fmla="*/ 2104199 h 2104199"/>
                  <a:gd name="connsiteX4" fmla="*/ 0 w 2009063"/>
                  <a:gd name="connsiteY4" fmla="*/ 1095 h 2104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9063" h="2104199">
                    <a:moveTo>
                      <a:pt x="28878" y="0"/>
                    </a:moveTo>
                    <a:cubicBezTo>
                      <a:pt x="1122504" y="0"/>
                      <a:pt x="2009063" y="886559"/>
                      <a:pt x="2009063" y="1980184"/>
                    </a:cubicBezTo>
                    <a:lnTo>
                      <a:pt x="2002801" y="2104199"/>
                    </a:lnTo>
                    <a:lnTo>
                      <a:pt x="0" y="2104199"/>
                    </a:lnTo>
                    <a:lnTo>
                      <a:pt x="0" y="109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kumimoji="1"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0" name="任意多边形: 形状 9"/>
              <p:cNvSpPr/>
              <p:nvPr>
                <p:custDataLst>
                  <p:tags r:id="rId6"/>
                </p:custDataLst>
              </p:nvPr>
            </p:nvSpPr>
            <p:spPr>
              <a:xfrm>
                <a:off x="749076" y="5357865"/>
                <a:ext cx="2513624" cy="1500135"/>
              </a:xfrm>
              <a:custGeom>
                <a:avLst/>
                <a:gdLst>
                  <a:gd name="connsiteX0" fmla="*/ 1256812 w 2513624"/>
                  <a:gd name="connsiteY0" fmla="*/ 0 h 1500135"/>
                  <a:gd name="connsiteX1" fmla="*/ 2513624 w 2513624"/>
                  <a:gd name="connsiteY1" fmla="*/ 1256812 h 1500135"/>
                  <a:gd name="connsiteX2" fmla="*/ 2489095 w 2513624"/>
                  <a:gd name="connsiteY2" fmla="*/ 1500135 h 1500135"/>
                  <a:gd name="connsiteX3" fmla="*/ 24529 w 2513624"/>
                  <a:gd name="connsiteY3" fmla="*/ 1500135 h 1500135"/>
                  <a:gd name="connsiteX4" fmla="*/ 0 w 2513624"/>
                  <a:gd name="connsiteY4" fmla="*/ 1256812 h 1500135"/>
                  <a:gd name="connsiteX5" fmla="*/ 1256812 w 2513624"/>
                  <a:gd name="connsiteY5" fmla="*/ 0 h 1500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13624" h="1500135">
                    <a:moveTo>
                      <a:pt x="1256812" y="0"/>
                    </a:moveTo>
                    <a:cubicBezTo>
                      <a:pt x="1950930" y="0"/>
                      <a:pt x="2513624" y="562694"/>
                      <a:pt x="2513624" y="1256812"/>
                    </a:cubicBezTo>
                    <a:lnTo>
                      <a:pt x="2489095" y="1500135"/>
                    </a:lnTo>
                    <a:lnTo>
                      <a:pt x="24529" y="1500135"/>
                    </a:lnTo>
                    <a:lnTo>
                      <a:pt x="0" y="1256812"/>
                    </a:lnTo>
                    <a:cubicBezTo>
                      <a:pt x="0" y="562694"/>
                      <a:pt x="562694" y="0"/>
                      <a:pt x="1256812" y="0"/>
                    </a:cubicBezTo>
                    <a:close/>
                  </a:path>
                </a:pathLst>
              </a:cu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kumimoji="1"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11" name="组合 10"/>
            <p:cNvGrpSpPr/>
            <p:nvPr userDrawn="1">
              <p:custDataLst>
                <p:tags r:id="rId7"/>
              </p:custDataLst>
            </p:nvPr>
          </p:nvGrpSpPr>
          <p:grpSpPr>
            <a:xfrm rot="10800000">
              <a:off x="14055" y="-26"/>
              <a:ext cx="5143" cy="3314"/>
              <a:chOff x="-3174" y="4762217"/>
              <a:chExt cx="3265874" cy="2104199"/>
            </a:xfrm>
          </p:grpSpPr>
          <p:sp>
            <p:nvSpPr>
              <p:cNvPr id="13" name="任意多边形: 形状 12"/>
              <p:cNvSpPr/>
              <p:nvPr>
                <p:custDataLst>
                  <p:tags r:id="rId8"/>
                </p:custDataLst>
              </p:nvPr>
            </p:nvSpPr>
            <p:spPr>
              <a:xfrm>
                <a:off x="-3174" y="4762217"/>
                <a:ext cx="2009063" cy="2104199"/>
              </a:xfrm>
              <a:custGeom>
                <a:avLst/>
                <a:gdLst>
                  <a:gd name="connsiteX0" fmla="*/ 28878 w 2009063"/>
                  <a:gd name="connsiteY0" fmla="*/ 0 h 2104199"/>
                  <a:gd name="connsiteX1" fmla="*/ 2009063 w 2009063"/>
                  <a:gd name="connsiteY1" fmla="*/ 1980184 h 2104199"/>
                  <a:gd name="connsiteX2" fmla="*/ 2002801 w 2009063"/>
                  <a:gd name="connsiteY2" fmla="*/ 2104199 h 2104199"/>
                  <a:gd name="connsiteX3" fmla="*/ 0 w 2009063"/>
                  <a:gd name="connsiteY3" fmla="*/ 2104199 h 2104199"/>
                  <a:gd name="connsiteX4" fmla="*/ 0 w 2009063"/>
                  <a:gd name="connsiteY4" fmla="*/ 1095 h 2104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9063" h="2104199">
                    <a:moveTo>
                      <a:pt x="28878" y="0"/>
                    </a:moveTo>
                    <a:cubicBezTo>
                      <a:pt x="1122504" y="0"/>
                      <a:pt x="2009063" y="886559"/>
                      <a:pt x="2009063" y="1980184"/>
                    </a:cubicBezTo>
                    <a:lnTo>
                      <a:pt x="2002801" y="2104199"/>
                    </a:lnTo>
                    <a:lnTo>
                      <a:pt x="0" y="2104199"/>
                    </a:lnTo>
                    <a:lnTo>
                      <a:pt x="0" y="1095"/>
                    </a:lnTo>
                    <a:close/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kumimoji="1"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4" name="任意多边形: 形状 13"/>
              <p:cNvSpPr/>
              <p:nvPr>
                <p:custDataLst>
                  <p:tags r:id="rId9"/>
                </p:custDataLst>
              </p:nvPr>
            </p:nvSpPr>
            <p:spPr>
              <a:xfrm>
                <a:off x="749076" y="5357865"/>
                <a:ext cx="2513624" cy="1500135"/>
              </a:xfrm>
              <a:custGeom>
                <a:avLst/>
                <a:gdLst>
                  <a:gd name="connsiteX0" fmla="*/ 1256812 w 2513624"/>
                  <a:gd name="connsiteY0" fmla="*/ 0 h 1500135"/>
                  <a:gd name="connsiteX1" fmla="*/ 2513624 w 2513624"/>
                  <a:gd name="connsiteY1" fmla="*/ 1256812 h 1500135"/>
                  <a:gd name="connsiteX2" fmla="*/ 2489095 w 2513624"/>
                  <a:gd name="connsiteY2" fmla="*/ 1500135 h 1500135"/>
                  <a:gd name="connsiteX3" fmla="*/ 24529 w 2513624"/>
                  <a:gd name="connsiteY3" fmla="*/ 1500135 h 1500135"/>
                  <a:gd name="connsiteX4" fmla="*/ 0 w 2513624"/>
                  <a:gd name="connsiteY4" fmla="*/ 1256812 h 1500135"/>
                  <a:gd name="connsiteX5" fmla="*/ 1256812 w 2513624"/>
                  <a:gd name="connsiteY5" fmla="*/ 0 h 1500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13624" h="1500135">
                    <a:moveTo>
                      <a:pt x="1256812" y="0"/>
                    </a:moveTo>
                    <a:cubicBezTo>
                      <a:pt x="1950930" y="0"/>
                      <a:pt x="2513624" y="562694"/>
                      <a:pt x="2513624" y="1256812"/>
                    </a:cubicBezTo>
                    <a:lnTo>
                      <a:pt x="2489095" y="1500135"/>
                    </a:lnTo>
                    <a:lnTo>
                      <a:pt x="24529" y="1500135"/>
                    </a:lnTo>
                    <a:lnTo>
                      <a:pt x="0" y="1256812"/>
                    </a:lnTo>
                    <a:cubicBezTo>
                      <a:pt x="0" y="562694"/>
                      <a:pt x="562694" y="0"/>
                      <a:pt x="1256812" y="0"/>
                    </a:cubicBezTo>
                    <a:close/>
                  </a:path>
                </a:pathLst>
              </a:custGeom>
              <a:solidFill>
                <a:schemeClr val="accent3">
                  <a:alpha val="2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kumimoji="1"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8" Type="http://schemas.openxmlformats.org/officeDocument/2006/relationships/theme" Target="../theme/theme1.xml"/><Relationship Id="rId27" Type="http://schemas.openxmlformats.org/officeDocument/2006/relationships/tags" Target="../tags/tag163.xml"/><Relationship Id="rId26" Type="http://schemas.openxmlformats.org/officeDocument/2006/relationships/tags" Target="../tags/tag162.xml"/><Relationship Id="rId25" Type="http://schemas.openxmlformats.org/officeDocument/2006/relationships/tags" Target="../tags/tag161.xml"/><Relationship Id="rId24" Type="http://schemas.openxmlformats.org/officeDocument/2006/relationships/tags" Target="../tags/tag160.xml"/><Relationship Id="rId23" Type="http://schemas.openxmlformats.org/officeDocument/2006/relationships/tags" Target="../tags/tag159.xml"/><Relationship Id="rId22" Type="http://schemas.openxmlformats.org/officeDocument/2006/relationships/tags" Target="../tags/tag158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2" y="454025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2" y="963303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6.xml"/><Relationship Id="rId3" Type="http://schemas.openxmlformats.org/officeDocument/2006/relationships/tags" Target="../tags/tag165.xml"/><Relationship Id="rId2" Type="http://schemas.openxmlformats.org/officeDocument/2006/relationships/tags" Target="../tags/tag164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audio1.wav"/><Relationship Id="rId1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b="14337"/>
          <a:stretch>
            <a:fillRect/>
          </a:stretch>
        </p:blipFill>
        <p:spPr>
          <a:xfrm>
            <a:off x="-4445" y="1905"/>
            <a:ext cx="12164695" cy="69735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984644" y="4886914"/>
            <a:ext cx="6246303" cy="1174403"/>
          </a:xfrm>
        </p:spPr>
        <p:txBody>
          <a:bodyPr>
            <a:noAutofit/>
          </a:bodyPr>
          <a:lstStyle/>
          <a:p>
            <a:r>
              <a:rPr lang="zh-CN" altLang="en-US" sz="7200">
                <a:solidFill>
                  <a:srgbClr val="00B0F0"/>
                </a:solidFill>
              </a:rPr>
              <a:t>故 乡</a:t>
            </a:r>
            <a:endParaRPr lang="zh-CN" altLang="en-US" sz="7200">
              <a:solidFill>
                <a:srgbClr val="00B0F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984644" y="6148476"/>
            <a:ext cx="6246302" cy="536169"/>
          </a:xfrm>
        </p:spPr>
        <p:txBody>
          <a:bodyPr>
            <a:noAutofit/>
          </a:bodyPr>
          <a:lstStyle/>
          <a:p>
            <a:r>
              <a:rPr lang="zh-CN" altLang="en-US" sz="3600" b="1">
                <a:solidFill>
                  <a:srgbClr val="00B0F0"/>
                </a:solidFill>
              </a:rPr>
              <a:t>鲁 迅</a:t>
            </a:r>
            <a:endParaRPr lang="zh-CN" altLang="en-US" sz="3600" b="1">
              <a:solidFill>
                <a:srgbClr val="00B0F0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故乡--图片2"/>
          <p:cNvPicPr>
            <a:picLocks noChangeAspect="1"/>
          </p:cNvPicPr>
          <p:nvPr/>
        </p:nvPicPr>
        <p:blipFill>
          <a:blip r:embed="rId1"/>
          <a:srcRect r="9756" b="5405"/>
          <a:stretch>
            <a:fillRect/>
          </a:stretch>
        </p:blipFill>
        <p:spPr>
          <a:xfrm>
            <a:off x="1391285" y="1215390"/>
            <a:ext cx="4724400" cy="53682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WordArt 3"/>
          <p:cNvSpPr>
            <a:spLocks noTextEdit="1"/>
          </p:cNvSpPr>
          <p:nvPr/>
        </p:nvSpPr>
        <p:spPr>
          <a:xfrm>
            <a:off x="6801485" y="300990"/>
            <a:ext cx="2057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鲁迅其人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508" name="WordArt 4"/>
          <p:cNvSpPr>
            <a:spLocks noTextEdit="1"/>
          </p:cNvSpPr>
          <p:nvPr/>
        </p:nvSpPr>
        <p:spPr>
          <a:xfrm>
            <a:off x="6877685" y="2663190"/>
            <a:ext cx="2057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鲁迅其作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7030085" y="1215390"/>
            <a:ext cx="39624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原名周树人，字豫才，绍兴人。无产阶级文学家、思想家和革命家。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6801485" y="3729990"/>
            <a:ext cx="4191000" cy="3081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小说集</a:t>
            </a:r>
            <a:endParaRPr lang="zh-CN" altLang="en-US" sz="2800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呐喊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ea typeface="黑体" panose="02010609060101010101" pitchFamily="49" charset="-122"/>
              </a:rPr>
              <a:t>、</a:t>
            </a: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彷徨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ea typeface="黑体" panose="02010609060101010101" pitchFamily="49" charset="-122"/>
              </a:rPr>
              <a:t>、</a:t>
            </a: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故事新编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散文集</a:t>
            </a:r>
            <a:endParaRPr lang="zh-CN" altLang="en-US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朝花夕拾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散文诗集</a:t>
            </a:r>
            <a:endParaRPr lang="zh-CN" altLang="en-US" sz="2800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野草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</p:txBody>
      </p:sp>
      <p:sp>
        <p:nvSpPr>
          <p:cNvPr id="21511" name="WordArt 7"/>
          <p:cNvSpPr>
            <a:spLocks noTextEdit="1"/>
          </p:cNvSpPr>
          <p:nvPr/>
        </p:nvSpPr>
        <p:spPr>
          <a:xfrm>
            <a:off x="2305685" y="300990"/>
            <a:ext cx="28956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作者简介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927100" y="616585"/>
            <a:ext cx="9886315" cy="50158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阴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晦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huì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萧索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祭祀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jì  sì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</a:t>
            </a:r>
            <a:endParaRPr 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伶俐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rgbClr val="333333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línɡ  lì 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愕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然（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è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鄙夷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bǐ  yí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嗤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笑（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chī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应酬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yìng  chou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 世面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</a:t>
            </a:r>
            <a:endParaRPr 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惘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然（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wǎng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 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隔膜</a:t>
            </a:r>
            <a:r>
              <a:rPr 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   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恣睢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zì suī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</a:t>
            </a:r>
            <a:endParaRPr lang="zh-CN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瓦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楞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léng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 </a:t>
            </a:r>
            <a:r>
              <a:rPr lang="zh-CN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闰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土（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rùn</a:t>
            </a:r>
            <a:r>
              <a:rPr lang="zh-CN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  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秕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谷（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bǐ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</a:t>
            </a:r>
            <a:endParaRPr lang="zh-CN" alt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伶仃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líng dīng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 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颧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骨（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quán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髀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bì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</a:t>
            </a:r>
            <a:endParaRPr lang="zh-CN" alt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惶恐          寒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噤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 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jìn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     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瑟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索（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sè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</a:t>
            </a:r>
            <a:endParaRPr lang="zh-CN" alt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  <a:p>
            <a:pPr indent="0"/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折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了本（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shé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    五</a:t>
            </a:r>
            <a:r>
              <a:rPr lang="zh-CN" altLang="en-US" sz="4000" b="1">
                <a:solidFill>
                  <a:srgbClr val="FF0000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行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（</a:t>
            </a:r>
            <a:r>
              <a:rPr lang="en-US" sz="4000" b="1">
                <a:solidFill>
                  <a:schemeClr val="accent1"/>
                </a:solidFill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  <a:sym typeface="+mn-ea"/>
              </a:rPr>
              <a:t>xínɡ</a:t>
            </a:r>
            <a:r>
              <a:rPr lang="zh-CN" altLang="en-US" sz="4000" b="1">
                <a:latin typeface="Arial Narrow" panose="020B0606020202030204" charset="0"/>
                <a:ea typeface="隶书" panose="02010509060101010101" pitchFamily="49" charset="-122"/>
                <a:cs typeface="Arial Narrow" panose="020B0606020202030204" charset="0"/>
              </a:rPr>
              <a:t>）</a:t>
            </a:r>
            <a:endParaRPr lang="zh-CN" altLang="en-US" sz="4000" b="1">
              <a:latin typeface="Arial Narrow" panose="020B0606020202030204" charset="0"/>
              <a:ea typeface="隶书" panose="02010509060101010101" pitchFamily="49" charset="-122"/>
              <a:cs typeface="Arial Narrow" panose="020B06060202020302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1674495" y="1068705"/>
            <a:ext cx="916305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latin typeface="微软雅黑" panose="020B0503020204020204" charset="-122"/>
                <a:ea typeface="微软雅黑" panose="020B0503020204020204" charset="-122"/>
              </a:rPr>
              <a:t>这篇小说中出现了好几个人物，给你留下最深刻印象的是谁呢？你为什么对</a:t>
            </a:r>
            <a:r>
              <a:rPr lang="en-US" altLang="zh-CN" sz="4000">
                <a:latin typeface="微软雅黑" panose="020B0503020204020204" charset="-122"/>
                <a:ea typeface="微软雅黑" panose="020B0503020204020204" charset="-122"/>
              </a:rPr>
              <a:t>TA</a:t>
            </a:r>
            <a:r>
              <a:rPr lang="zh-CN" altLang="en-US" sz="4000">
                <a:latin typeface="微软雅黑" panose="020B0503020204020204" charset="-122"/>
                <a:ea typeface="微软雅黑" panose="020B0503020204020204" charset="-122"/>
              </a:rPr>
              <a:t>印象最深刻？</a:t>
            </a:r>
            <a:endParaRPr lang="zh-CN" altLang="en-US" sz="40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4367213" y="188913"/>
            <a:ext cx="40147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闰土的变化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2711450" y="6165850"/>
            <a:ext cx="28082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少年闰土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7319963" y="6092825"/>
            <a:ext cx="28082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中年闰土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pic>
        <p:nvPicPr>
          <p:cNvPr id="55301" name="Picture 5" descr="hxx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7850" y="981075"/>
            <a:ext cx="3960813" cy="504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302" name="Picture 6" descr="hxx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4563" y="981075"/>
            <a:ext cx="4032250" cy="50117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4578" name="Group 2"/>
          <p:cNvGraphicFramePr>
            <a:graphicFrameLocks noGrp="1"/>
          </p:cNvGraphicFramePr>
          <p:nvPr/>
        </p:nvGraphicFramePr>
        <p:xfrm>
          <a:off x="1558925" y="0"/>
          <a:ext cx="8902700" cy="6871970"/>
        </p:xfrm>
        <a:graphic>
          <a:graphicData uri="http://schemas.openxmlformats.org/drawingml/2006/table">
            <a:tbl>
              <a:tblPr/>
              <a:tblGrid>
                <a:gridCol w="1282700"/>
                <a:gridCol w="3581400"/>
                <a:gridCol w="4038600"/>
              </a:tblGrid>
              <a:tr h="487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变化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</a:t>
                      </a: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少年闰土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 </a:t>
                      </a: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中年闰土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91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外貌</a:t>
                      </a:r>
                      <a:r>
                        <a:rPr kumimoji="0" lang="zh-CN" altLang="en-US" sz="2600" b="1" i="0" u="sng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对比</a:t>
                      </a:r>
                      <a:endParaRPr kumimoji="0" lang="zh-CN" altLang="en-US" sz="2600" b="1" i="0" u="sng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FF3399"/>
                        </a:solidFill>
                        <a:effectLst/>
                        <a:latin typeface="Times New Roman" panose="02020603050405020304" pitchFamily="18" charset="0"/>
                        <a:ea typeface="幼圆" panose="02010509060101010101" pitchFamily="49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00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动作、语态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56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对“我”的态度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92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对生活的态度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4" name="Text Box 28"/>
          <p:cNvSpPr txBox="1"/>
          <p:nvPr/>
        </p:nvSpPr>
        <p:spPr>
          <a:xfrm>
            <a:off x="2971800" y="914400"/>
            <a:ext cx="31242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Verdana" panose="020B0604030504040204" pitchFamily="34" charset="0"/>
              </a:rPr>
              <a:t>十一二岁，</a:t>
            </a:r>
            <a:r>
              <a:rPr lang="zh-CN" altLang="en-US" sz="2400" b="1" u="sng" dirty="0">
                <a:latin typeface="Verdana" panose="020B0604030504040204" pitchFamily="34" charset="0"/>
              </a:rPr>
              <a:t>紫色圆脸</a:t>
            </a:r>
            <a:r>
              <a:rPr lang="zh-CN" altLang="en-US" sz="2400" b="1" dirty="0"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latin typeface="Verdana" panose="020B0604030504040204" pitchFamily="34" charset="0"/>
              </a:rPr>
              <a:t>头戴小毡帽</a:t>
            </a:r>
            <a:r>
              <a:rPr lang="zh-CN" altLang="en-US" sz="2400" b="1" dirty="0">
                <a:latin typeface="Verdana" panose="020B0604030504040204" pitchFamily="34" charset="0"/>
              </a:rPr>
              <a:t>，颈上套一个银项圈，有一双</a:t>
            </a:r>
            <a:r>
              <a:rPr lang="zh-CN" altLang="en-US" sz="2400" b="1" u="sng" dirty="0">
                <a:latin typeface="Verdana" panose="020B0604030504040204" pitchFamily="34" charset="0"/>
              </a:rPr>
              <a:t>红活圆实的手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05" name="Text Box 29"/>
          <p:cNvSpPr txBox="1"/>
          <p:nvPr/>
        </p:nvSpPr>
        <p:spPr>
          <a:xfrm>
            <a:off x="6400800" y="457200"/>
            <a:ext cx="42672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身材增加了一倍，</a:t>
            </a:r>
            <a:r>
              <a:rPr lang="zh-CN" altLang="en-US" sz="22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脸色灰黄，很深的皱纹，眼睛周围肿得通红，头戴破毡帽</a:t>
            </a: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，身上只一件极薄的棉衣，浑身瑟索着，</a:t>
            </a:r>
            <a:r>
              <a:rPr lang="zh-CN" altLang="en-US" sz="2200" b="1" dirty="0">
                <a:solidFill>
                  <a:srgbClr val="660066"/>
                </a:solidFill>
                <a:latin typeface="Verdana" panose="020B0604030504040204" pitchFamily="34" charset="0"/>
              </a:rPr>
              <a:t>手提一个纸包和一支长烟管</a:t>
            </a: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手又粗又笨而且开裂，像是松树皮了</a:t>
            </a:r>
            <a:endParaRPr lang="zh-CN" altLang="en-US" sz="2200" u="sng" dirty="0">
              <a:latin typeface="Verdana" panose="020B0604030504040204" pitchFamily="34" charset="0"/>
            </a:endParaRPr>
          </a:p>
        </p:txBody>
      </p:sp>
      <p:sp>
        <p:nvSpPr>
          <p:cNvPr id="24606" name="Text Box 30"/>
          <p:cNvSpPr txBox="1"/>
          <p:nvPr/>
        </p:nvSpPr>
        <p:spPr>
          <a:xfrm>
            <a:off x="2855913" y="2844800"/>
            <a:ext cx="3744912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latin typeface="Verdana" panose="020B0604030504040204" pitchFamily="34" charset="0"/>
              </a:rPr>
              <a:t>活泼刚健，</a:t>
            </a:r>
            <a:r>
              <a:rPr lang="zh-CN" altLang="en-US" sz="2200" b="1" u="sng" dirty="0">
                <a:latin typeface="Verdana" panose="020B0604030504040204" pitchFamily="34" charset="0"/>
              </a:rPr>
              <a:t>动作干脆利落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说话脱口而出</a:t>
            </a:r>
            <a:r>
              <a:rPr lang="zh-CN" altLang="en-US" sz="2200" b="1" dirty="0">
                <a:latin typeface="Verdana" panose="020B0604030504040204" pitchFamily="34" charset="0"/>
              </a:rPr>
              <a:t>，朴质、生动；</a:t>
            </a:r>
            <a:r>
              <a:rPr lang="zh-CN" altLang="en-US" sz="2200" b="1" u="sng" dirty="0">
                <a:latin typeface="Verdana" panose="020B0604030504040204" pitchFamily="34" charset="0"/>
              </a:rPr>
              <a:t>有智有勇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热情</a:t>
            </a:r>
            <a:r>
              <a:rPr lang="zh-CN" altLang="en-US" sz="2200" b="1" dirty="0">
                <a:latin typeface="Verdana" panose="020B0604030504040204" pitchFamily="34" charset="0"/>
              </a:rPr>
              <a:t>、纯真</a:t>
            </a:r>
            <a:endParaRPr lang="zh-CN" altLang="en-US" sz="2200" b="1" dirty="0">
              <a:latin typeface="Verdana" panose="020B0604030504040204" pitchFamily="34" charset="0"/>
            </a:endParaRPr>
          </a:p>
        </p:txBody>
      </p:sp>
      <p:sp>
        <p:nvSpPr>
          <p:cNvPr id="24607" name="Text Box 31"/>
          <p:cNvSpPr txBox="1"/>
          <p:nvPr/>
        </p:nvSpPr>
        <p:spPr>
          <a:xfrm>
            <a:off x="6456363" y="2768600"/>
            <a:ext cx="390683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说话吞吞吐吐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断断续续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谦恭而又含糊，显得迟钝麻木。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08" name="Text Box 32"/>
          <p:cNvSpPr txBox="1"/>
          <p:nvPr/>
        </p:nvSpPr>
        <p:spPr>
          <a:xfrm>
            <a:off x="2895600" y="3962400"/>
            <a:ext cx="3455988" cy="1783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200" b="1" u="sng" dirty="0"/>
              <a:t>“</a:t>
            </a:r>
            <a:r>
              <a:rPr lang="zh-CN" altLang="en-US" sz="2200" b="1" u="sng" dirty="0">
                <a:latin typeface="Verdana" panose="020B0604030504040204" pitchFamily="34" charset="0"/>
              </a:rPr>
              <a:t>只是不怕我</a:t>
            </a:r>
            <a:r>
              <a:rPr lang="zh-CN" altLang="en-US" sz="2200" b="1" u="sng" dirty="0"/>
              <a:t>”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送我</a:t>
            </a:r>
            <a:r>
              <a:rPr lang="zh-CN" altLang="en-US" sz="2200" b="1" dirty="0">
                <a:latin typeface="Verdana" panose="020B0604030504040204" pitchFamily="34" charset="0"/>
              </a:rPr>
              <a:t>贝壳和鸟毛，</a:t>
            </a:r>
            <a:r>
              <a:rPr lang="zh-CN" altLang="en-US" sz="2200" b="1" u="sng" dirty="0">
                <a:latin typeface="Verdana" panose="020B0604030504040204" pitchFamily="34" charset="0"/>
              </a:rPr>
              <a:t>告诉我</a:t>
            </a:r>
            <a:r>
              <a:rPr lang="zh-CN" altLang="en-US" sz="2200" b="1" dirty="0">
                <a:latin typeface="Verdana" panose="020B0604030504040204" pitchFamily="34" charset="0"/>
              </a:rPr>
              <a:t>很多希奇的事。</a:t>
            </a:r>
            <a:r>
              <a:rPr lang="zh-CN" altLang="en-US" sz="2200" b="1" u="sng" dirty="0">
                <a:latin typeface="Verdana" panose="020B0604030504040204" pitchFamily="34" charset="0"/>
              </a:rPr>
              <a:t>对</a:t>
            </a:r>
            <a:r>
              <a:rPr lang="zh-CN" altLang="en-US" sz="2200" b="1" u="sng" dirty="0"/>
              <a:t>“</a:t>
            </a:r>
            <a:r>
              <a:rPr lang="zh-CN" altLang="en-US" sz="2200" b="1" u="sng" dirty="0">
                <a:latin typeface="Verdana" panose="020B0604030504040204" pitchFamily="34" charset="0"/>
              </a:rPr>
              <a:t>我</a:t>
            </a:r>
            <a:r>
              <a:rPr lang="zh-CN" altLang="en-US" sz="2200" b="1" u="sng" dirty="0"/>
              <a:t>”</a:t>
            </a:r>
            <a:r>
              <a:rPr lang="zh-CN" altLang="en-US" sz="2200" b="1" u="sng" dirty="0">
                <a:latin typeface="Verdana" panose="020B0604030504040204" pitchFamily="34" charset="0"/>
              </a:rPr>
              <a:t>友好，热情</a:t>
            </a:r>
            <a:r>
              <a:rPr lang="zh-CN" altLang="en-US" sz="2200" b="1" dirty="0">
                <a:latin typeface="Verdana" panose="020B0604030504040204" pitchFamily="34" charset="0"/>
              </a:rPr>
              <a:t>，和</a:t>
            </a:r>
            <a:r>
              <a:rPr lang="zh-CN" altLang="en-US" sz="2200" b="1" dirty="0"/>
              <a:t>“</a:t>
            </a:r>
            <a:r>
              <a:rPr lang="zh-CN" altLang="en-US" sz="2200" b="1" dirty="0">
                <a:latin typeface="Verdana" panose="020B0604030504040204" pitchFamily="34" charset="0"/>
              </a:rPr>
              <a:t>我</a:t>
            </a:r>
            <a:r>
              <a:rPr lang="zh-CN" altLang="en-US" sz="2200" b="1" dirty="0"/>
              <a:t>”</a:t>
            </a:r>
            <a:r>
              <a:rPr lang="zh-CN" altLang="en-US" sz="2200" b="1" dirty="0">
                <a:latin typeface="Verdana" panose="020B0604030504040204" pitchFamily="34" charset="0"/>
              </a:rPr>
              <a:t>建立了</a:t>
            </a:r>
            <a:r>
              <a:rPr lang="zh-CN" altLang="en-US" sz="2200" b="1" u="sng" dirty="0">
                <a:latin typeface="Verdana" panose="020B0604030504040204" pitchFamily="34" charset="0"/>
              </a:rPr>
              <a:t>纯真的友情</a:t>
            </a:r>
            <a:r>
              <a:rPr lang="zh-CN" altLang="en-US" sz="2200" b="1" dirty="0">
                <a:latin typeface="Verdana" panose="020B0604030504040204" pitchFamily="34" charset="0"/>
              </a:rPr>
              <a:t>。</a:t>
            </a:r>
            <a:endParaRPr lang="zh-CN" altLang="en-US" sz="2200" b="1" dirty="0">
              <a:latin typeface="Verdana" panose="020B0604030504040204" pitchFamily="34" charset="0"/>
            </a:endParaRPr>
          </a:p>
        </p:txBody>
      </p:sp>
      <p:sp>
        <p:nvSpPr>
          <p:cNvPr id="24609" name="Text Box 33"/>
          <p:cNvSpPr txBox="1"/>
          <p:nvPr/>
        </p:nvSpPr>
        <p:spPr>
          <a:xfrm>
            <a:off x="6527800" y="3992563"/>
            <a:ext cx="36734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对</a:t>
            </a:r>
            <a:r>
              <a:rPr lang="zh-CN" altLang="en-US" sz="2400" b="1" u="sng" dirty="0">
                <a:solidFill>
                  <a:srgbClr val="FF3300"/>
                </a:solidFill>
              </a:rPr>
              <a:t>“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u="sng" dirty="0">
                <a:solidFill>
                  <a:srgbClr val="FF3300"/>
                </a:solidFill>
              </a:rPr>
              <a:t>”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恭恭敬敬，称呼</a:t>
            </a:r>
            <a:r>
              <a:rPr lang="zh-CN" altLang="en-US" sz="2400" b="1" u="sng" dirty="0">
                <a:solidFill>
                  <a:srgbClr val="FF3300"/>
                </a:solidFill>
              </a:rPr>
              <a:t>“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u="sng" dirty="0">
                <a:solidFill>
                  <a:srgbClr val="FF3300"/>
                </a:solidFill>
              </a:rPr>
              <a:t>”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为老爷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，和</a:t>
            </a:r>
            <a:r>
              <a:rPr lang="zh-CN" altLang="en-US" sz="2400" b="1" dirty="0">
                <a:solidFill>
                  <a:srgbClr val="FF3300"/>
                </a:solidFill>
              </a:rPr>
              <a:t>“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dirty="0">
                <a:solidFill>
                  <a:srgbClr val="FF3300"/>
                </a:solidFill>
              </a:rPr>
              <a:t>”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之间隔了一层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可悲的厚障壁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了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24610" name="Text Box 34"/>
          <p:cNvSpPr txBox="1"/>
          <p:nvPr/>
        </p:nvSpPr>
        <p:spPr>
          <a:xfrm>
            <a:off x="2855913" y="6021388"/>
            <a:ext cx="31686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latin typeface="Verdana" panose="020B0604030504040204" pitchFamily="34" charset="0"/>
              </a:rPr>
              <a:t>天真活泼，无忧无虑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11" name="Text Box 35"/>
          <p:cNvSpPr txBox="1"/>
          <p:nvPr/>
        </p:nvSpPr>
        <p:spPr>
          <a:xfrm>
            <a:off x="6553200" y="5638800"/>
            <a:ext cx="381158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悲哀、痛苦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，生活压得他喘不过气来。而他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把幸福的希望寄托在神灵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身上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  <p:sp>
        <p:nvSpPr>
          <p:cNvPr id="24612" name="Rectangle 36"/>
          <p:cNvSpPr/>
          <p:nvPr/>
        </p:nvSpPr>
        <p:spPr>
          <a:xfrm>
            <a:off x="3200400" y="2362200"/>
            <a:ext cx="24384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3399"/>
                </a:solidFill>
                <a:latin typeface="隶书" panose="02010509060101010101" pitchFamily="49" charset="-122"/>
                <a:ea typeface="幼圆" panose="02010509060101010101" pitchFamily="49" charset="-122"/>
              </a:rPr>
              <a:t>（健康朝气蓬勃）</a:t>
            </a:r>
            <a:endParaRPr lang="zh-CN" altLang="en-US" sz="2000" b="1" dirty="0">
              <a:solidFill>
                <a:srgbClr val="FF3399"/>
              </a:solidFill>
              <a:latin typeface="隶书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4613" name="Rectangle 37"/>
          <p:cNvSpPr/>
          <p:nvPr/>
        </p:nvSpPr>
        <p:spPr>
          <a:xfrm>
            <a:off x="8305800" y="2438400"/>
            <a:ext cx="19812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（  苍老  贫困）      </a:t>
            </a:r>
            <a:endParaRPr lang="zh-CN" altLang="en-US" sz="2000" b="1" dirty="0">
              <a:solidFill>
                <a:srgbClr val="FF3399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4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4" grpId="0"/>
      <p:bldP spid="24605" grpId="0"/>
      <p:bldP spid="24606" grpId="0"/>
      <p:bldP spid="24607" grpId="0"/>
      <p:bldP spid="24608" grpId="0"/>
      <p:bldP spid="24609" grpId="0"/>
      <p:bldP spid="24610" grpId="0"/>
      <p:bldP spid="24611" grpId="0"/>
      <p:bldP spid="24612" grpId="0"/>
      <p:bldP spid="246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Text Box 2"/>
          <p:cNvSpPr txBox="1"/>
          <p:nvPr/>
        </p:nvSpPr>
        <p:spPr>
          <a:xfrm>
            <a:off x="2209800" y="5486400"/>
            <a:ext cx="2895600" cy="13836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纯真活泼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热情开朗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简直是个小英雄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</p:txBody>
      </p:sp>
      <p:sp>
        <p:nvSpPr>
          <p:cNvPr id="36867" name="Text Box 3"/>
          <p:cNvSpPr txBox="1"/>
          <p:nvPr/>
        </p:nvSpPr>
        <p:spPr>
          <a:xfrm>
            <a:off x="7319963" y="5445125"/>
            <a:ext cx="2276475" cy="13836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麻木迟钝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善良忠厚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勤劳朴实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36868" name="Group 4"/>
          <p:cNvGrpSpPr/>
          <p:nvPr/>
        </p:nvGrpSpPr>
        <p:grpSpPr>
          <a:xfrm>
            <a:off x="1524000" y="762000"/>
            <a:ext cx="9144000" cy="4800600"/>
            <a:chOff x="528" y="672"/>
            <a:chExt cx="4848" cy="2112"/>
          </a:xfrm>
        </p:grpSpPr>
        <p:pic>
          <p:nvPicPr>
            <p:cNvPr id="44041" name="Picture 5" descr="hxx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679"/>
              <a:ext cx="2160" cy="21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4042" name="Picture 6" descr="hxx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16" y="672"/>
              <a:ext cx="2160" cy="21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037" name="Text Box 8"/>
          <p:cNvSpPr txBox="1"/>
          <p:nvPr/>
        </p:nvSpPr>
        <p:spPr>
          <a:xfrm>
            <a:off x="3216275" y="692150"/>
            <a:ext cx="143986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4038" name="Text Box 9"/>
          <p:cNvSpPr txBox="1"/>
          <p:nvPr/>
        </p:nvSpPr>
        <p:spPr>
          <a:xfrm>
            <a:off x="2971800" y="228600"/>
            <a:ext cx="1600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少年闰土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44039" name="Text Box 10"/>
          <p:cNvSpPr txBox="1"/>
          <p:nvPr/>
        </p:nvSpPr>
        <p:spPr>
          <a:xfrm>
            <a:off x="7391400" y="620713"/>
            <a:ext cx="18002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4040" name="Text Box 11"/>
          <p:cNvSpPr txBox="1"/>
          <p:nvPr/>
        </p:nvSpPr>
        <p:spPr>
          <a:xfrm>
            <a:off x="7467600" y="228600"/>
            <a:ext cx="19399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中年闰土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ext Box 2"/>
          <p:cNvSpPr txBox="1"/>
          <p:nvPr/>
        </p:nvSpPr>
        <p:spPr>
          <a:xfrm>
            <a:off x="2209800" y="5486400"/>
            <a:ext cx="2895600" cy="13836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纯真活泼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热情开朗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简直是个小英雄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</p:txBody>
      </p:sp>
      <p:sp>
        <p:nvSpPr>
          <p:cNvPr id="47107" name="Text Box 3"/>
          <p:cNvSpPr txBox="1"/>
          <p:nvPr/>
        </p:nvSpPr>
        <p:spPr>
          <a:xfrm>
            <a:off x="7319963" y="5445125"/>
            <a:ext cx="2276475" cy="13836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麻木迟钝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善良忠厚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勤劳朴实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47108" name="Group 4"/>
          <p:cNvGrpSpPr/>
          <p:nvPr/>
        </p:nvGrpSpPr>
        <p:grpSpPr>
          <a:xfrm>
            <a:off x="1524000" y="762000"/>
            <a:ext cx="9144000" cy="4800600"/>
            <a:chOff x="528" y="672"/>
            <a:chExt cx="4848" cy="2112"/>
          </a:xfrm>
        </p:grpSpPr>
        <p:pic>
          <p:nvPicPr>
            <p:cNvPr id="47116" name="Picture 5" descr="hxx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679"/>
              <a:ext cx="2160" cy="21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7117" name="Picture 6" descr="hxx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16" y="672"/>
              <a:ext cx="2160" cy="21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7109" name="Text Box 7"/>
          <p:cNvSpPr txBox="1"/>
          <p:nvPr/>
        </p:nvSpPr>
        <p:spPr>
          <a:xfrm>
            <a:off x="3216275" y="692150"/>
            <a:ext cx="143986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7110" name="Text Box 8"/>
          <p:cNvSpPr txBox="1"/>
          <p:nvPr/>
        </p:nvSpPr>
        <p:spPr>
          <a:xfrm>
            <a:off x="2971800" y="228600"/>
            <a:ext cx="1600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少年闰土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47111" name="Text Box 9"/>
          <p:cNvSpPr txBox="1"/>
          <p:nvPr/>
        </p:nvSpPr>
        <p:spPr>
          <a:xfrm>
            <a:off x="7391400" y="620713"/>
            <a:ext cx="18002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7112" name="Text Box 10"/>
          <p:cNvSpPr txBox="1"/>
          <p:nvPr/>
        </p:nvSpPr>
        <p:spPr>
          <a:xfrm>
            <a:off x="7467600" y="228600"/>
            <a:ext cx="19399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中年闰土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78859" name="Text Box 11"/>
          <p:cNvSpPr txBox="1"/>
          <p:nvPr/>
        </p:nvSpPr>
        <p:spPr>
          <a:xfrm>
            <a:off x="1466850" y="0"/>
            <a:ext cx="9575800" cy="10763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/>
              <a:t>    </a:t>
            </a:r>
            <a:r>
              <a:rPr lang="zh-CN" altLang="en-US" b="1" dirty="0"/>
              <a:t>我感到”我们之间已经隔了一层可悲的厚障壁了”</a:t>
            </a:r>
            <a:endParaRPr lang="zh-CN" altLang="en-US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/>
              <a:t>,</a:t>
            </a:r>
            <a:r>
              <a:rPr lang="zh-CN" altLang="en-US" b="1" dirty="0"/>
              <a:t>这”</a:t>
            </a:r>
            <a:r>
              <a:rPr lang="zh-CN" altLang="en-US" b="1" dirty="0">
                <a:solidFill>
                  <a:srgbClr val="FF0000"/>
                </a:solidFill>
              </a:rPr>
              <a:t>可悲的厚障壁</a:t>
            </a:r>
            <a:r>
              <a:rPr lang="zh-CN" altLang="en-US" b="1" dirty="0"/>
              <a:t>”是什么</a:t>
            </a:r>
            <a:r>
              <a:rPr lang="en-US" altLang="zh-CN" b="1" dirty="0"/>
              <a:t>?</a:t>
            </a:r>
            <a:r>
              <a:rPr lang="zh-CN" altLang="en-US" b="1" dirty="0"/>
              <a:t>是什么原因造成的</a:t>
            </a:r>
            <a:r>
              <a:rPr lang="en-US" altLang="zh-CN" b="1" dirty="0"/>
              <a:t>?</a:t>
            </a:r>
            <a:endParaRPr lang="en-US" altLang="zh-CN" b="1" dirty="0"/>
          </a:p>
        </p:txBody>
      </p:sp>
      <p:sp>
        <p:nvSpPr>
          <p:cNvPr id="78860" name="Text Box 12"/>
          <p:cNvSpPr txBox="1"/>
          <p:nvPr/>
        </p:nvSpPr>
        <p:spPr>
          <a:xfrm>
            <a:off x="1640205" y="1828800"/>
            <a:ext cx="8655685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近于合理地存在的</a:t>
            </a:r>
            <a:r>
              <a:rPr lang="en-US" altLang="zh-CN" b="1" dirty="0"/>
              <a:t>,</a:t>
            </a:r>
            <a:r>
              <a:rPr lang="zh-CN" altLang="en-US" b="1" dirty="0"/>
              <a:t>难以打破的</a:t>
            </a:r>
            <a:r>
              <a:rPr lang="zh-CN" altLang="en-US" b="1" dirty="0">
                <a:solidFill>
                  <a:srgbClr val="FF0000"/>
                </a:solidFill>
              </a:rPr>
              <a:t>精神上的隔膜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8861" name="Text Box 13"/>
          <p:cNvSpPr txBox="1"/>
          <p:nvPr/>
        </p:nvSpPr>
        <p:spPr>
          <a:xfrm>
            <a:off x="1724025" y="3874770"/>
            <a:ext cx="8686800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是封建等级观念长期的强制性的压力</a:t>
            </a:r>
            <a:endParaRPr lang="zh-CN" altLang="en-US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9" grpId="0" bldLvl="0" animBg="1"/>
      <p:bldP spid="78860" grpId="0" bldLvl="0" animBg="1"/>
      <p:bldP spid="7886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6322" name="Group 2"/>
          <p:cNvGrpSpPr/>
          <p:nvPr/>
        </p:nvGrpSpPr>
        <p:grpSpPr>
          <a:xfrm>
            <a:off x="5016500" y="765175"/>
            <a:ext cx="2016125" cy="4921197"/>
            <a:chOff x="2238" y="499"/>
            <a:chExt cx="1092" cy="3115"/>
          </a:xfrm>
        </p:grpSpPr>
        <p:sp>
          <p:nvSpPr>
            <p:cNvPr id="48138" name="Text Box 3"/>
            <p:cNvSpPr txBox="1"/>
            <p:nvPr/>
          </p:nvSpPr>
          <p:spPr>
            <a:xfrm>
              <a:off x="2238" y="499"/>
              <a:ext cx="949" cy="8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天真活泼热情开朗勇敢善良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39" name="Text Box 4"/>
            <p:cNvSpPr txBox="1"/>
            <p:nvPr/>
          </p:nvSpPr>
          <p:spPr>
            <a:xfrm>
              <a:off x="2304" y="2738"/>
              <a:ext cx="960" cy="876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zh-CN" altLang="en-US" sz="2800" b="1" dirty="0">
                  <a:latin typeface="宋体" panose="02010600030101010101" pitchFamily="2" charset="-122"/>
                  <a:ea typeface="楷体_GB2312" pitchFamily="49" charset="-122"/>
                </a:rPr>
                <a:t>苍老贫困</a:t>
              </a:r>
              <a:r>
                <a:rPr lang="zh-CN" altLang="en-US" sz="2800" b="1" dirty="0">
                  <a:latin typeface="Times New Roman" panose="02020603050405020304" pitchFamily="18" charset="0"/>
                  <a:ea typeface="楷体_GB2312" pitchFamily="49" charset="-122"/>
                </a:rPr>
                <a:t>因循守旧麻木迟钝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40" name="Text Box 5"/>
            <p:cNvSpPr txBox="1"/>
            <p:nvPr/>
          </p:nvSpPr>
          <p:spPr>
            <a:xfrm>
              <a:off x="2337" y="1392"/>
              <a:ext cx="960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u="sng" dirty="0">
                  <a:solidFill>
                    <a:srgbClr val="8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小英雄</a:t>
              </a:r>
              <a:endParaRPr lang="zh-CN" alt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41" name="Text Box 6"/>
            <p:cNvSpPr txBox="1"/>
            <p:nvPr/>
          </p:nvSpPr>
          <p:spPr>
            <a:xfrm>
              <a:off x="2370" y="2241"/>
              <a:ext cx="960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u="sng" dirty="0">
                  <a:solidFill>
                    <a:srgbClr val="8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木偶人</a:t>
              </a:r>
              <a:endParaRPr lang="zh-CN" alt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56327" name="Group 7"/>
          <p:cNvGrpSpPr/>
          <p:nvPr/>
        </p:nvGrpSpPr>
        <p:grpSpPr>
          <a:xfrm>
            <a:off x="1919288" y="2781300"/>
            <a:ext cx="8077200" cy="944563"/>
            <a:chOff x="251" y="1728"/>
            <a:chExt cx="5136" cy="480"/>
          </a:xfrm>
        </p:grpSpPr>
        <p:sp>
          <p:nvSpPr>
            <p:cNvPr id="48136" name="AutoShape 8"/>
            <p:cNvSpPr/>
            <p:nvPr/>
          </p:nvSpPr>
          <p:spPr>
            <a:xfrm>
              <a:off x="2640" y="1728"/>
              <a:ext cx="144" cy="480"/>
            </a:xfrm>
            <a:prstGeom prst="downArrow">
              <a:avLst>
                <a:gd name="adj1" fmla="val 50000"/>
                <a:gd name="adj2" fmla="val 83333"/>
              </a:avLst>
            </a:prstGeom>
            <a:solidFill>
              <a:srgbClr val="990033"/>
            </a:solidFill>
            <a:ln w="9525" cap="flat" cmpd="sng">
              <a:solidFill>
                <a:srgbClr val="9900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990033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7" name="Text Box 9"/>
            <p:cNvSpPr txBox="1"/>
            <p:nvPr/>
          </p:nvSpPr>
          <p:spPr>
            <a:xfrm>
              <a:off x="251" y="1817"/>
              <a:ext cx="5136" cy="2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表层原因</a:t>
              </a:r>
              <a:r>
                <a:rPr lang="zh-CN" altLang="en-US" sz="2800" b="1" dirty="0">
                  <a:latin typeface="Times New Roman" panose="02020603050405020304" pitchFamily="18" charset="0"/>
                </a:rPr>
                <a:t>                                                     </a:t>
              </a:r>
              <a:r>
                <a:rPr lang="zh-CN" altLang="en-US" sz="2800" b="1" dirty="0">
                  <a:latin typeface="Times New Roman" panose="02020603050405020304" pitchFamily="18" charset="0"/>
                  <a:ea typeface="楷体_GB2312" pitchFamily="49" charset="-122"/>
                </a:rPr>
                <a:t>深层原因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6330" name="Text Box 10"/>
          <p:cNvSpPr txBox="1"/>
          <p:nvPr/>
        </p:nvSpPr>
        <p:spPr>
          <a:xfrm>
            <a:off x="1774825" y="260350"/>
            <a:ext cx="8135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Garamond" panose="02020404030301010803" pitchFamily="18" charset="0"/>
                <a:ea typeface="楷体_GB2312" pitchFamily="49" charset="-122"/>
              </a:rPr>
              <a:t>闰土二十多年来为什么发生这么大的变化？</a:t>
            </a:r>
            <a:endParaRPr lang="zh-CN" altLang="en-US" b="1" dirty="0">
              <a:solidFill>
                <a:srgbClr val="0000FF"/>
              </a:solidFill>
              <a:latin typeface="Garamond" panose="02020404030301010803" pitchFamily="18" charset="0"/>
              <a:ea typeface="楷体_GB2312" pitchFamily="49" charset="-122"/>
            </a:endParaRPr>
          </a:p>
        </p:txBody>
      </p:sp>
      <p:sp>
        <p:nvSpPr>
          <p:cNvPr id="56331" name="Text Box 11"/>
          <p:cNvSpPr txBox="1"/>
          <p:nvPr/>
        </p:nvSpPr>
        <p:spPr>
          <a:xfrm>
            <a:off x="1847850" y="5661025"/>
            <a:ext cx="82073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农村经济衰败，农民生活的贫困，封建传统观念（即礼教、等级观念）毒害。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2" name="Text Box 12"/>
          <p:cNvSpPr txBox="1"/>
          <p:nvPr/>
        </p:nvSpPr>
        <p:spPr>
          <a:xfrm>
            <a:off x="1468438" y="3657600"/>
            <a:ext cx="3738880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多子饥荒苛税兵匪官绅</a:t>
            </a:r>
            <a:endParaRPr lang="en-US" altLang="zh-CN" sz="2800" b="1" dirty="0">
              <a:solidFill>
                <a:srgbClr val="990033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990033"/>
              </a:solidFill>
            </a:endParaRPr>
          </a:p>
        </p:txBody>
      </p:sp>
      <p:sp>
        <p:nvSpPr>
          <p:cNvPr id="56333" name="Text Box 13"/>
          <p:cNvSpPr txBox="1"/>
          <p:nvPr/>
        </p:nvSpPr>
        <p:spPr>
          <a:xfrm>
            <a:off x="7239000" y="3552825"/>
            <a:ext cx="3027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封建思想等级观念</a:t>
            </a:r>
            <a:endParaRPr lang="zh-CN" altLang="en-US" sz="2800" b="1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/>
      <p:bldP spid="56331" grpId="0"/>
      <p:bldP spid="56332" grpId="0"/>
      <p:bldP spid="563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Text Box 2"/>
          <p:cNvSpPr txBox="1"/>
          <p:nvPr/>
        </p:nvSpPr>
        <p:spPr>
          <a:xfrm>
            <a:off x="4656138" y="260350"/>
            <a:ext cx="41767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杨二嫂的变化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7347" name="Group 3"/>
          <p:cNvGrpSpPr/>
          <p:nvPr/>
        </p:nvGrpSpPr>
        <p:grpSpPr>
          <a:xfrm>
            <a:off x="1992313" y="981075"/>
            <a:ext cx="8229600" cy="5334000"/>
            <a:chOff x="768" y="576"/>
            <a:chExt cx="3876" cy="2352"/>
          </a:xfrm>
        </p:grpSpPr>
        <p:pic>
          <p:nvPicPr>
            <p:cNvPr id="49156" name="Picture 4" descr="hxx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68" y="720"/>
              <a:ext cx="1916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9157" name="Picture 5" descr="hxx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32" y="576"/>
              <a:ext cx="912" cy="235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Text Box 2"/>
          <p:cNvSpPr txBox="1"/>
          <p:nvPr/>
        </p:nvSpPr>
        <p:spPr>
          <a:xfrm>
            <a:off x="1828800" y="381000"/>
            <a:ext cx="8534400" cy="31997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从上面可看出</a:t>
            </a:r>
            <a:r>
              <a:rPr lang="zh-CN" altLang="en-US" sz="2800" b="1" dirty="0">
                <a:solidFill>
                  <a:srgbClr val="FF3300"/>
                </a:solidFill>
              </a:rPr>
              <a:t>少年闰土</a:t>
            </a:r>
            <a:r>
              <a:rPr lang="zh-CN" altLang="en-US" sz="2800" b="1" dirty="0">
                <a:solidFill>
                  <a:srgbClr val="000000"/>
                </a:solidFill>
              </a:rPr>
              <a:t>是一个</a:t>
            </a:r>
            <a:r>
              <a:rPr lang="zh-CN" altLang="en-US" sz="2800" b="1" dirty="0">
                <a:solidFill>
                  <a:srgbClr val="CC00FF"/>
                </a:solidFill>
              </a:rPr>
              <a:t>天真、活泼、可爱，充满生命力的健康孩子，而且聪明，对我的热情，童年和我建立了深厚的友谊</a:t>
            </a:r>
            <a:r>
              <a:rPr lang="zh-CN" altLang="en-US" sz="2800" b="1" dirty="0">
                <a:solidFill>
                  <a:srgbClr val="000000"/>
                </a:solidFill>
              </a:rPr>
              <a:t>。阅读时请在课文注明对闰土细节描写，注意其作用。</a:t>
            </a:r>
            <a:r>
              <a:rPr lang="zh-CN" altLang="en-US" sz="2000" b="1" dirty="0">
                <a:solidFill>
                  <a:srgbClr val="000000"/>
                </a:solidFill>
              </a:rPr>
              <a:t>（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外貌、语言、动作、心理、神态描写）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由于第三层才介绍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中年</a:t>
            </a:r>
            <a:r>
              <a:rPr lang="zh-CN" altLang="en-US" sz="2800" b="1" dirty="0">
                <a:solidFill>
                  <a:srgbClr val="FF3300"/>
                </a:solidFill>
              </a:rPr>
              <a:t>闰土</a:t>
            </a:r>
            <a:r>
              <a:rPr lang="zh-CN" altLang="en-US" sz="2800" b="1" dirty="0">
                <a:solidFill>
                  <a:srgbClr val="000000"/>
                </a:solidFill>
              </a:rPr>
              <a:t>，所以我们放下，先看看第二主要人物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杨二嫂</a:t>
            </a:r>
            <a:endParaRPr lang="zh-CN" altLang="en-US" sz="2800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pic>
        <p:nvPicPr>
          <p:cNvPr id="50179" name="Picture 3" descr="故乡4"/>
          <p:cNvPicPr>
            <a:picLocks noChangeAspect="1"/>
          </p:cNvPicPr>
          <p:nvPr/>
        </p:nvPicPr>
        <p:blipFill>
          <a:blip r:embed="rId1">
            <a:lum bright="12000"/>
          </a:blip>
          <a:srcRect l="12071" t="50000" b="3796"/>
          <a:stretch>
            <a:fillRect/>
          </a:stretch>
        </p:blipFill>
        <p:spPr>
          <a:xfrm>
            <a:off x="1524000" y="0"/>
            <a:ext cx="9144000" cy="6902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Rectangle 4"/>
          <p:cNvSpPr/>
          <p:nvPr/>
        </p:nvSpPr>
        <p:spPr>
          <a:xfrm>
            <a:off x="2314575" y="3429000"/>
            <a:ext cx="7561263" cy="3164840"/>
          </a:xfrm>
          <a:prstGeom prst="rect">
            <a:avLst/>
          </a:prstGeom>
          <a:solidFill>
            <a:schemeClr val="bg1"/>
          </a:solidFill>
          <a:ln w="12700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spcBef>
                <a:spcPct val="0"/>
              </a:spcBef>
              <a:buNone/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杨二嫂也是作者着力刻画的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一个小市民的典型形象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，作者也是通过对比，写出杨二嫂的变化。细读课文找出杨二嫂的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肖像、语言、神态、动作的描写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的关键词语，分析一下杨二嫂变成一个什么样的人。</a:t>
            </a:r>
            <a:endParaRPr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1828800" y="381000"/>
          <a:ext cx="8686800" cy="6497320"/>
        </p:xfrm>
        <a:graphic>
          <a:graphicData uri="http://schemas.openxmlformats.org/drawingml/2006/table">
            <a:tbl>
              <a:tblPr/>
              <a:tblGrid>
                <a:gridCol w="1027430"/>
                <a:gridCol w="720725"/>
                <a:gridCol w="5262245"/>
                <a:gridCol w="1676400"/>
              </a:tblGrid>
              <a:tr h="1317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二十年前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8450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外貌描写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6690">
                <a:tc vMerge="1">
                  <a:tcPr/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语言描写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01155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29722" name="Text Box 26"/>
          <p:cNvSpPr txBox="1"/>
          <p:nvPr/>
        </p:nvSpPr>
        <p:spPr>
          <a:xfrm>
            <a:off x="2855913" y="609600"/>
            <a:ext cx="56165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终日坐着</a:t>
            </a:r>
            <a:r>
              <a:rPr lang="zh-CN" altLang="en-US" sz="2000" b="1" dirty="0"/>
              <a:t>”</a:t>
            </a:r>
            <a:r>
              <a:rPr lang="zh-CN" altLang="en-US" sz="2000" b="1" dirty="0">
                <a:latin typeface="Verdana" panose="020B0604030504040204" pitchFamily="34" charset="0"/>
              </a:rPr>
              <a:t>人称</a:t>
            </a:r>
            <a:r>
              <a:rPr lang="zh-CN" altLang="en-US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豆腐西施</a:t>
            </a:r>
            <a:r>
              <a:rPr lang="zh-CN" altLang="en-US" sz="2000" b="1" dirty="0"/>
              <a:t>”“</a:t>
            </a:r>
            <a:r>
              <a:rPr lang="zh-CN" altLang="en-US" sz="2000" b="1" dirty="0">
                <a:latin typeface="Verdana" panose="020B0604030504040204" pitchFamily="34" charset="0"/>
              </a:rPr>
              <a:t>擦着白粉，颧骨没有这么高，嘴唇也没有这么薄</a:t>
            </a:r>
            <a:r>
              <a:rPr lang="zh-CN" altLang="en-US" sz="2000" b="1" dirty="0"/>
              <a:t>”“</a:t>
            </a:r>
            <a:r>
              <a:rPr lang="zh-CN" altLang="en-US" sz="2000" b="1" dirty="0">
                <a:latin typeface="Verdana" panose="020B0604030504040204" pitchFamily="34" charset="0"/>
              </a:rPr>
              <a:t>因为伊，这豆腐店的买卖非常好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29723" name="Text Box 27"/>
          <p:cNvSpPr txBox="1"/>
          <p:nvPr/>
        </p:nvSpPr>
        <p:spPr>
          <a:xfrm>
            <a:off x="8763000" y="457200"/>
            <a:ext cx="1905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说明杨二嫂年轻漂亮。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51228" name="Text Box 28"/>
          <p:cNvSpPr txBox="1"/>
          <p:nvPr/>
        </p:nvSpPr>
        <p:spPr>
          <a:xfrm>
            <a:off x="3575050" y="1628775"/>
            <a:ext cx="4826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>
              <a:latin typeface="Verdana" panose="020B0604030504040204" pitchFamily="34" charset="0"/>
            </a:endParaRPr>
          </a:p>
        </p:txBody>
      </p:sp>
      <p:sp>
        <p:nvSpPr>
          <p:cNvPr id="29725" name="Text Box 29"/>
          <p:cNvSpPr txBox="1"/>
          <p:nvPr/>
        </p:nvSpPr>
        <p:spPr>
          <a:xfrm>
            <a:off x="3657600" y="1828800"/>
            <a:ext cx="48863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latin typeface="Verdana" panose="020B0604030504040204" pitchFamily="34" charset="0"/>
              </a:rPr>
              <a:t>凸颧骨，薄嘴唇，</a:t>
            </a:r>
            <a:r>
              <a:rPr lang="en-US" altLang="zh-CN" sz="2000" b="1" dirty="0">
                <a:latin typeface="Verdana" panose="020B0604030504040204" pitchFamily="34" charset="0"/>
              </a:rPr>
              <a:t>50</a:t>
            </a:r>
            <a:r>
              <a:rPr lang="zh-CN" altLang="en-US" sz="2000" b="1" dirty="0">
                <a:latin typeface="Verdana" panose="020B0604030504040204" pitchFamily="34" charset="0"/>
              </a:rPr>
              <a:t>岁上下的女人站在我面前，两手搭在髀间，没有系裙，张着两脚，正像一个画图仪器里细脚伶仃的</a:t>
            </a:r>
            <a:r>
              <a:rPr lang="zh-CN" altLang="en-US" sz="2000" b="1" dirty="0">
                <a:solidFill>
                  <a:srgbClr val="6600FF"/>
                </a:solidFill>
                <a:latin typeface="Verdana" panose="020B0604030504040204" pitchFamily="34" charset="0"/>
              </a:rPr>
              <a:t>圆规</a:t>
            </a:r>
            <a:r>
              <a:rPr lang="zh-CN" altLang="en-US" sz="2400" b="1" dirty="0">
                <a:latin typeface="Verdana" panose="020B0604030504040204" pitchFamily="34" charset="0"/>
              </a:rPr>
              <a:t>。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29726" name="Text Box 30"/>
          <p:cNvSpPr txBox="1"/>
          <p:nvPr/>
        </p:nvSpPr>
        <p:spPr>
          <a:xfrm>
            <a:off x="8991600" y="1905000"/>
            <a:ext cx="14478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说明杨二嫂老丑而瘦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  <p:sp>
        <p:nvSpPr>
          <p:cNvPr id="29727" name="Text Box 31"/>
          <p:cNvSpPr txBox="1"/>
          <p:nvPr/>
        </p:nvSpPr>
        <p:spPr>
          <a:xfrm>
            <a:off x="3616325" y="3284538"/>
            <a:ext cx="489743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/>
              <a:t>哈！这模样了！胡子这么长了！一种尖利的怪声突然大叫起来。</a:t>
            </a:r>
            <a:endParaRPr lang="en-US" altLang="zh-CN" sz="2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不认识了么？我还抱过你咧！</a:t>
            </a:r>
            <a:r>
              <a:rPr lang="zh-CN" altLang="en-US" sz="2000" b="1" dirty="0"/>
              <a:t>”</a:t>
            </a:r>
            <a:endParaRPr lang="zh-CN" altLang="en-US" sz="2000" b="1" dirty="0">
              <a:latin typeface="Verdana" panose="020B060403050404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/>
              <a:t>冷笑说：“</a:t>
            </a:r>
            <a:r>
              <a:rPr lang="zh-CN" altLang="en-US" sz="2000" b="1" dirty="0">
                <a:latin typeface="Verdana" panose="020B0604030504040204" pitchFamily="34" charset="0"/>
              </a:rPr>
              <a:t>忘了？这真是贵人眼高</a:t>
            </a:r>
            <a:r>
              <a:rPr lang="en-US" altLang="zh-CN" sz="2000" b="1" dirty="0"/>
              <a:t>……”</a:t>
            </a:r>
            <a:endParaRPr lang="en-US" altLang="zh-CN" sz="2000" dirty="0">
              <a:latin typeface="Verdana" panose="020B0604030504040204" pitchFamily="34" charset="0"/>
            </a:endParaRPr>
          </a:p>
        </p:txBody>
      </p:sp>
      <p:sp>
        <p:nvSpPr>
          <p:cNvPr id="29728" name="Text Box 32"/>
          <p:cNvSpPr txBox="1"/>
          <p:nvPr/>
        </p:nvSpPr>
        <p:spPr>
          <a:xfrm>
            <a:off x="3687763" y="4843463"/>
            <a:ext cx="48260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阿呀呀，你放了道台了，还说不阔？你现在有三房姨太太；出门便是八抬的大轿，还说不阔？吓，什么都瞒不过我。</a:t>
            </a:r>
            <a:r>
              <a:rPr lang="zh-CN" altLang="en-US" sz="2000" b="1" dirty="0"/>
              <a:t>”</a:t>
            </a:r>
            <a:endParaRPr lang="zh-CN" altLang="en-US" sz="2000" b="1" dirty="0">
              <a:latin typeface="Verdana" panose="020B0604030504040204" pitchFamily="34" charset="0"/>
            </a:endParaRPr>
          </a:p>
        </p:txBody>
      </p:sp>
      <p:sp>
        <p:nvSpPr>
          <p:cNvPr id="29729" name="Text Box 33"/>
          <p:cNvSpPr txBox="1"/>
          <p:nvPr/>
        </p:nvSpPr>
        <p:spPr>
          <a:xfrm>
            <a:off x="3754438" y="5983288"/>
            <a:ext cx="504031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阿呀阿呀，真是愈有钱，便愈是一毫不肯放松，愈是一毫不肯放松，便愈有钱</a:t>
            </a:r>
            <a:r>
              <a:rPr lang="en-US" altLang="zh-CN" sz="2400" b="1" dirty="0"/>
              <a:t>……”</a:t>
            </a:r>
            <a:endParaRPr lang="en-US" altLang="zh-CN" sz="2400" b="1" dirty="0">
              <a:latin typeface="Verdana" panose="020B0604030504040204" pitchFamily="34" charset="0"/>
            </a:endParaRPr>
          </a:p>
        </p:txBody>
      </p:sp>
      <p:sp>
        <p:nvSpPr>
          <p:cNvPr id="29730" name="Text Box 34"/>
          <p:cNvSpPr txBox="1"/>
          <p:nvPr/>
        </p:nvSpPr>
        <p:spPr>
          <a:xfrm>
            <a:off x="8915400" y="3657600"/>
            <a:ext cx="15240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表现杨二嫂势利、尖刻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2" grpId="0"/>
      <p:bldP spid="29723" grpId="0"/>
      <p:bldP spid="29725" grpId="0"/>
      <p:bldP spid="29726" grpId="0"/>
      <p:bldP spid="29727" grpId="0"/>
      <p:bldP spid="29728" grpId="0"/>
      <p:bldP spid="29729" grpId="0"/>
      <p:bldP spid="297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22" name="Group 2"/>
          <p:cNvGraphicFramePr>
            <a:graphicFrameLocks noGrp="1"/>
          </p:cNvGraphicFramePr>
          <p:nvPr/>
        </p:nvGraphicFramePr>
        <p:xfrm>
          <a:off x="1919288" y="260350"/>
          <a:ext cx="8353425" cy="6324601"/>
        </p:xfrm>
        <a:graphic>
          <a:graphicData uri="http://schemas.openxmlformats.org/drawingml/2006/table">
            <a:tbl>
              <a:tblPr/>
              <a:tblGrid>
                <a:gridCol w="575945"/>
                <a:gridCol w="863600"/>
                <a:gridCol w="4250055"/>
                <a:gridCol w="863600"/>
                <a:gridCol w="1800225"/>
              </a:tblGrid>
              <a:tr h="1223963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二十年后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语言描写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25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0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452563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0749" name="Text Box 29"/>
          <p:cNvSpPr txBox="1"/>
          <p:nvPr/>
        </p:nvSpPr>
        <p:spPr>
          <a:xfrm>
            <a:off x="3432175" y="381000"/>
            <a:ext cx="49688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迅哥儿你阔了，搬动又笨重，你还要什么这些破烂木器，让我拿去罢。我们小户人家，用得着。</a:t>
            </a:r>
            <a:r>
              <a:rPr lang="zh-CN" altLang="en-US" sz="2000" b="1" dirty="0"/>
              <a:t>”</a:t>
            </a:r>
            <a:r>
              <a:rPr lang="zh-CN" altLang="en-US" sz="2000" b="1" dirty="0">
                <a:latin typeface="Verdana" panose="020B0604030504040204" pitchFamily="34" charset="0"/>
              </a:rPr>
              <a:t> 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0" name="Text Box 30"/>
          <p:cNvSpPr txBox="1"/>
          <p:nvPr/>
        </p:nvSpPr>
        <p:spPr>
          <a:xfrm>
            <a:off x="8543925" y="333375"/>
            <a:ext cx="17287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表现杨二嫂贪婪的性格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30751" name="Text Box 31"/>
          <p:cNvSpPr txBox="1"/>
          <p:nvPr/>
        </p:nvSpPr>
        <p:spPr>
          <a:xfrm>
            <a:off x="3359150" y="1600200"/>
            <a:ext cx="511333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圆规一面愤愤的回转身，一面絮絮的说，慢慢向外走，顺便将我母亲的一副手套塞在裤腰里，出去了。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2" name="Text Box 32"/>
          <p:cNvSpPr txBox="1"/>
          <p:nvPr/>
        </p:nvSpPr>
        <p:spPr>
          <a:xfrm>
            <a:off x="8472488" y="1484313"/>
            <a:ext cx="180022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表现杨二嫂的自私、尖刻、贪婪</a:t>
            </a:r>
            <a:r>
              <a:rPr lang="zh-CN" altLang="en-US" sz="2400" b="1" dirty="0">
                <a:latin typeface="Verdana" panose="020B0604030504040204" pitchFamily="34" charset="0"/>
              </a:rPr>
              <a:t>。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30753" name="Text Box 33"/>
          <p:cNvSpPr txBox="1"/>
          <p:nvPr/>
        </p:nvSpPr>
        <p:spPr>
          <a:xfrm>
            <a:off x="2495550" y="2743200"/>
            <a:ext cx="51133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那豆腐西施的杨二嫂，自从我家收拾行李以来，本是每日必到的，</a:t>
            </a:r>
            <a:r>
              <a:rPr lang="zh-CN" altLang="en-US" sz="2000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4" name="Text Box 34"/>
          <p:cNvSpPr txBox="1"/>
          <p:nvPr/>
        </p:nvSpPr>
        <p:spPr>
          <a:xfrm>
            <a:off x="7608888" y="2708275"/>
            <a:ext cx="9350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CC00FF"/>
                </a:solidFill>
                <a:latin typeface="Verdana" panose="020B0604030504040204" pitchFamily="34" charset="0"/>
              </a:rPr>
              <a:t>贪婪</a:t>
            </a:r>
            <a:endParaRPr lang="zh-CN" altLang="en-US" sz="2400" dirty="0">
              <a:solidFill>
                <a:srgbClr val="CC00FF"/>
              </a:solidFill>
              <a:latin typeface="Verdana" panose="020B0604030504040204" pitchFamily="34" charset="0"/>
            </a:endParaRPr>
          </a:p>
        </p:txBody>
      </p:sp>
      <p:sp>
        <p:nvSpPr>
          <p:cNvPr id="30755" name="Text Box 35"/>
          <p:cNvSpPr txBox="1"/>
          <p:nvPr/>
        </p:nvSpPr>
        <p:spPr>
          <a:xfrm>
            <a:off x="2495550" y="3810000"/>
            <a:ext cx="511333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前天伊在灰堆里，掏出十多个碗碟来，议论之后，使定说是闰土埋着的，他可以在运灰的时候，一齐搬回家里去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6" name="Text Box 36"/>
          <p:cNvSpPr txBox="1"/>
          <p:nvPr/>
        </p:nvSpPr>
        <p:spPr>
          <a:xfrm>
            <a:off x="7608888" y="3573463"/>
            <a:ext cx="792162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CC00FF"/>
                </a:solidFill>
                <a:latin typeface="Verdana" panose="020B0604030504040204" pitchFamily="34" charset="0"/>
              </a:rPr>
              <a:t>贼喊捉贼</a:t>
            </a:r>
            <a:endParaRPr lang="zh-CN" altLang="en-US" sz="2400" dirty="0">
              <a:solidFill>
                <a:srgbClr val="CC00FF"/>
              </a:solidFill>
              <a:latin typeface="Verdana" panose="020B0604030504040204" pitchFamily="34" charset="0"/>
            </a:endParaRPr>
          </a:p>
        </p:txBody>
      </p:sp>
      <p:sp>
        <p:nvSpPr>
          <p:cNvPr id="30757" name="Text Box 37"/>
          <p:cNvSpPr txBox="1"/>
          <p:nvPr/>
        </p:nvSpPr>
        <p:spPr>
          <a:xfrm>
            <a:off x="2514600" y="5334000"/>
            <a:ext cx="50419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Verdana" panose="020B0604030504040204" pitchFamily="34" charset="0"/>
              </a:rPr>
              <a:t>杨二嫂发现了这件事，自己很以为功，便拿了那狗气杀，飞也似的跑了，亏伊装着这么高底的小脚，竟跑得这样快。</a:t>
            </a:r>
            <a:r>
              <a:rPr lang="zh-CN" altLang="en-US" sz="2000" b="1" dirty="0"/>
              <a:t>”</a:t>
            </a:r>
            <a:r>
              <a:rPr lang="zh-CN" altLang="en-US" sz="2000" dirty="0">
                <a:latin typeface="Verdana" panose="020B0604030504040204" pitchFamily="34" charset="0"/>
              </a:rPr>
              <a:t> 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8" name="Text Box 38"/>
          <p:cNvSpPr txBox="1"/>
          <p:nvPr/>
        </p:nvSpPr>
        <p:spPr>
          <a:xfrm>
            <a:off x="8543925" y="2708275"/>
            <a:ext cx="158432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表现杨二嫂自私、贪婪</a:t>
            </a:r>
            <a:r>
              <a:rPr lang="zh-CN" altLang="en-US" sz="2400" dirty="0">
                <a:latin typeface="Verdana" panose="020B0604030504040204" pitchFamily="34" charset="0"/>
              </a:rPr>
              <a:t> 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0" grpId="0"/>
      <p:bldP spid="30751" grpId="0"/>
      <p:bldP spid="30752" grpId="0"/>
      <p:bldP spid="30753" grpId="0"/>
      <p:bldP spid="30754" grpId="0"/>
      <p:bldP spid="30755" grpId="0"/>
      <p:bldP spid="30756" grpId="0"/>
      <p:bldP spid="30757" grpId="0"/>
      <p:bldP spid="307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Text Box 2"/>
          <p:cNvSpPr txBox="1"/>
          <p:nvPr/>
        </p:nvSpPr>
        <p:spPr>
          <a:xfrm>
            <a:off x="4656138" y="0"/>
            <a:ext cx="41767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杨二嫂的变化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8371" name="Text Box 3"/>
          <p:cNvSpPr txBox="1"/>
          <p:nvPr/>
        </p:nvSpPr>
        <p:spPr>
          <a:xfrm>
            <a:off x="1774825" y="5661025"/>
            <a:ext cx="464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年轻漂亮端庄文静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豆腐西施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8372" name="Rectangle 4"/>
          <p:cNvSpPr/>
          <p:nvPr/>
        </p:nvSpPr>
        <p:spPr>
          <a:xfrm>
            <a:off x="7175500" y="5734050"/>
            <a:ext cx="3048000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尖刻自私势利贪婪的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圆规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8373" name="Group 5"/>
          <p:cNvGrpSpPr/>
          <p:nvPr/>
        </p:nvGrpSpPr>
        <p:grpSpPr>
          <a:xfrm>
            <a:off x="1847850" y="333375"/>
            <a:ext cx="8229600" cy="5334000"/>
            <a:chOff x="768" y="576"/>
            <a:chExt cx="3876" cy="2352"/>
          </a:xfrm>
        </p:grpSpPr>
        <p:pic>
          <p:nvPicPr>
            <p:cNvPr id="53254" name="Picture 6" descr="hxx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68" y="720"/>
              <a:ext cx="1916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3255" name="Picture 7" descr="hxx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32" y="576"/>
              <a:ext cx="912" cy="235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/>
      <p:bldP spid="5837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5"/>
          <p:cNvGrpSpPr/>
          <p:nvPr/>
        </p:nvGrpSpPr>
        <p:grpSpPr>
          <a:xfrm>
            <a:off x="2424113" y="3357563"/>
            <a:ext cx="6985000" cy="1285875"/>
            <a:chOff x="1071538" y="2857496"/>
            <a:chExt cx="6215106" cy="914400"/>
          </a:xfrm>
        </p:grpSpPr>
        <p:sp>
          <p:nvSpPr>
            <p:cNvPr id="18440" name="圆角矩形 7"/>
            <p:cNvSpPr>
              <a:spLocks noChangeArrowheads="1"/>
            </p:cNvSpPr>
            <p:nvPr/>
          </p:nvSpPr>
          <p:spPr bwMode="auto">
            <a:xfrm>
              <a:off x="1143576" y="2857496"/>
              <a:ext cx="1142732" cy="9144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1538" y="3111496"/>
              <a:ext cx="1214771" cy="4587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chemeClr val="tx2">
                      <a:lumMod val="5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笑</a:t>
              </a:r>
              <a:endParaRPr kumimoji="0" lang="zh-CN" altLang="en-US" sz="3600" b="1" kern="0" cap="none" spc="0" normalizeH="0" baseline="0" noProof="0" dirty="0">
                <a:solidFill>
                  <a:schemeClr val="tx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3571706" y="2857496"/>
              <a:ext cx="1142732" cy="9144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43" name="TextBox 9"/>
            <p:cNvSpPr txBox="1">
              <a:spLocks noChangeArrowheads="1"/>
            </p:cNvSpPr>
            <p:nvPr/>
          </p:nvSpPr>
          <p:spPr bwMode="auto">
            <a:xfrm>
              <a:off x="3501079" y="3111496"/>
              <a:ext cx="1213358" cy="458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气</a:t>
              </a:r>
              <a:endPara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18444" name="圆角矩形 11"/>
            <p:cNvSpPr>
              <a:spLocks noChangeArrowheads="1"/>
            </p:cNvSpPr>
            <p:nvPr/>
          </p:nvSpPr>
          <p:spPr bwMode="auto">
            <a:xfrm>
              <a:off x="6143912" y="2857496"/>
              <a:ext cx="1142732" cy="914400"/>
            </a:xfrm>
            <a:prstGeom prst="roundRect">
              <a:avLst>
                <a:gd name="adj" fmla="val 16667"/>
              </a:avLst>
            </a:prstGeom>
            <a:solidFill>
              <a:srgbClr val="66FF99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71873" y="3111496"/>
              <a:ext cx="1214771" cy="4587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chemeClr val="tx2">
                      <a:lumMod val="7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怜</a:t>
              </a:r>
              <a:endParaRPr kumimoji="0" lang="zh-CN" altLang="en-US" sz="3600" b="1" kern="0" cap="none" spc="0" normalizeH="0" baseline="0" noProof="0" dirty="0">
                <a:solidFill>
                  <a:schemeClr val="tx2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14" name="燕尾形 13"/>
            <p:cNvSpPr/>
            <p:nvPr/>
          </p:nvSpPr>
          <p:spPr bwMode="auto">
            <a:xfrm>
              <a:off x="2643677" y="3071985"/>
              <a:ext cx="642699" cy="500097"/>
            </a:xfrm>
            <a:prstGeom prst="chevron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燕尾形 14"/>
            <p:cNvSpPr/>
            <p:nvPr/>
          </p:nvSpPr>
          <p:spPr bwMode="auto">
            <a:xfrm>
              <a:off x="5143845" y="3143105"/>
              <a:ext cx="642699" cy="500098"/>
            </a:xfrm>
            <a:prstGeom prst="chevron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299" name="组合 16"/>
          <p:cNvGrpSpPr/>
          <p:nvPr/>
        </p:nvGrpSpPr>
        <p:grpSpPr>
          <a:xfrm>
            <a:off x="2166938" y="1285875"/>
            <a:ext cx="7786687" cy="2071688"/>
            <a:chOff x="214282" y="4572008"/>
            <a:chExt cx="8643998" cy="2071702"/>
          </a:xfrm>
        </p:grpSpPr>
        <p:pic>
          <p:nvPicPr>
            <p:cNvPr id="55302" name="Picture 9" descr="BD14677_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4282" y="4572008"/>
              <a:ext cx="8643998" cy="20717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9" name="TextBox 18"/>
            <p:cNvSpPr txBox="1">
              <a:spLocks noChangeArrowheads="1"/>
            </p:cNvSpPr>
            <p:nvPr/>
          </p:nvSpPr>
          <p:spPr bwMode="auto">
            <a:xfrm>
              <a:off x="240716" y="5205425"/>
              <a:ext cx="8358509" cy="829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ahoma" panose="020B0604030504040204" pitchFamily="34" charset="0"/>
                  <a:ea typeface="宋体" panose="02010600030101010101" pitchFamily="2" charset="-122"/>
                  <a:cs typeface="+mn-cs"/>
                </a:rPr>
                <a:t>杨二嫂。</a:t>
              </a:r>
              <a:endParaRPr kumimoji="1" lang="zh-CN" altLang="en-US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437" name="TextBox 20"/>
          <p:cNvSpPr txBox="1">
            <a:spLocks noChangeArrowheads="1"/>
          </p:cNvSpPr>
          <p:nvPr/>
        </p:nvSpPr>
        <p:spPr bwMode="auto">
          <a:xfrm>
            <a:off x="3381375" y="5500688"/>
            <a:ext cx="4786313" cy="521970"/>
          </a:xfrm>
          <a:prstGeom prst="rect">
            <a:avLst/>
          </a:prstGeom>
          <a:noFill/>
          <a:ln w="9525">
            <a:solidFill>
              <a:srgbClr val="6402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辛 苦 恣 睢 的 小 市 民 形 象</a:t>
            </a:r>
            <a:endParaRPr kumimoji="1" lang="zh-CN" alt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6" name="Picture 2" descr="SKYSC_33"/>
          <p:cNvPicPr>
            <a:picLocks noChangeAspect="1"/>
          </p:cNvPicPr>
          <p:nvPr/>
        </p:nvPicPr>
        <p:blipFill>
          <a:blip r:embed="rId1">
            <a:clrChange>
              <a:clrFrom>
                <a:srgbClr val="BFA978"/>
              </a:clrFrom>
              <a:clrTo>
                <a:srgbClr val="BFA978">
                  <a:alpha val="0"/>
                </a:srgbClr>
              </a:clrTo>
            </a:clrChange>
            <a:lum bright="70001" contrast="-70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7" name="Text Box 3"/>
          <p:cNvSpPr txBox="1"/>
          <p:nvPr/>
        </p:nvSpPr>
        <p:spPr>
          <a:xfrm>
            <a:off x="1919288" y="3933825"/>
            <a:ext cx="4105275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zh-CN" sz="2800" b="1" dirty="0">
                <a:latin typeface="楷体_GB2312" pitchFamily="49" charset="-122"/>
                <a:ea typeface="楷体_GB2312" pitchFamily="49" charset="-122"/>
              </a:rPr>
              <a:t>闰土：淳朴善良麻木迟钝的</a:t>
            </a:r>
            <a:r>
              <a:rPr lang="zh-CN" altLang="zh-CN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贫苦农民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的代表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8" name="Text Box 4"/>
          <p:cNvSpPr txBox="1"/>
          <p:nvPr/>
        </p:nvSpPr>
        <p:spPr>
          <a:xfrm>
            <a:off x="6419850" y="4076700"/>
            <a:ext cx="4248150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杨二嫂：尖酸刻薄自私势利贪婪的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小市民的典型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9" name="Text Box 5"/>
          <p:cNvSpPr txBox="1"/>
          <p:nvPr/>
        </p:nvSpPr>
        <p:spPr>
          <a:xfrm>
            <a:off x="1774825" y="5229225"/>
            <a:ext cx="84582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二人发生变化的原因：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农村经济衰败、农民和小市民生活的贫困、封建传统观念对人们精神的毒害，造成人们纯真人性的扭曲。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62470" name="Group 6"/>
          <p:cNvGrpSpPr/>
          <p:nvPr/>
        </p:nvGrpSpPr>
        <p:grpSpPr>
          <a:xfrm>
            <a:off x="2208213" y="260350"/>
            <a:ext cx="7272337" cy="3652838"/>
            <a:chOff x="768" y="528"/>
            <a:chExt cx="3766" cy="2301"/>
          </a:xfrm>
        </p:grpSpPr>
        <p:pic>
          <p:nvPicPr>
            <p:cNvPr id="57351" name="Picture 7" descr="hxx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720"/>
              <a:ext cx="1920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7352" name="Picture 8" descr="hxx2"/>
            <p:cNvPicPr>
              <a:picLocks noChangeAspect="1"/>
            </p:cNvPicPr>
            <p:nvPr/>
          </p:nvPicPr>
          <p:blipFill>
            <a:blip r:embed="rId3"/>
            <a:srcRect t="2168"/>
            <a:stretch>
              <a:fillRect/>
            </a:stretch>
          </p:blipFill>
          <p:spPr>
            <a:xfrm>
              <a:off x="3622" y="528"/>
              <a:ext cx="912" cy="230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1" descr="覆盖度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299561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3719513" y="981075"/>
            <a:ext cx="676910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仔细品读文本：文中描绘了哪几幅故乡的图画？</a:t>
            </a:r>
            <a:endParaRPr kumimoji="0" lang="zh-CN" altLang="en-US" sz="7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703388" y="333375"/>
            <a:ext cx="3635375" cy="4523105"/>
          </a:xfrm>
          <a:prstGeom prst="rect">
            <a:avLst/>
          </a:prstGeom>
          <a:noFill/>
          <a:ln w="57150">
            <a:solidFill>
              <a:srgbClr val="F9A46F"/>
            </a:solidFill>
          </a:ln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    时候既然是深冬；渐近故乡时，天气又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阴晦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了，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冷风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吹进船舱中，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呜呜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的响， 从篷隙向外一望，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苍黄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的天底下，远近横着几个萧索的荒村，没有一些活气。</a:t>
            </a:r>
            <a:endParaRPr kumimoji="0" lang="zh-CN" altLang="en-US" sz="3200" kern="0" cap="none" spc="0" normalizeH="0" baseline="0" noProof="0" dirty="0">
              <a:solidFill>
                <a:sysClr val="windowText" lastClr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75" y="1700213"/>
            <a:ext cx="4465638" cy="3538220"/>
          </a:xfrm>
          <a:prstGeom prst="rect">
            <a:avLst/>
          </a:prstGeom>
          <a:noFill/>
          <a:ln w="57150">
            <a:solidFill>
              <a:srgbClr val="F9A46F"/>
            </a:solidFill>
          </a:ln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    第二日清早晨我到了我家的门口了。瓦楞上许多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枯草的断茎当风抖着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，正在说 明这老屋难免易主的原因。几房的本家大约已经搬走了，所以很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寂静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。</a:t>
            </a:r>
            <a:endParaRPr kumimoji="0" lang="zh-CN" altLang="en-US" sz="3200" kern="0" cap="none" spc="0" normalizeH="0" baseline="0" noProof="0" dirty="0">
              <a:solidFill>
                <a:sysClr val="windowText" lastClr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448300" y="5373688"/>
            <a:ext cx="496887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萧索、荒凉、沉闷、单调，失去生命的活力。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8677" name="TextBox 16"/>
          <p:cNvSpPr txBox="1">
            <a:spLocks noChangeArrowheads="1"/>
          </p:cNvSpPr>
          <p:nvPr/>
        </p:nvSpPr>
        <p:spPr bwMode="auto">
          <a:xfrm>
            <a:off x="5664200" y="549275"/>
            <a:ext cx="44640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“我”眼前的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hlinkClick r:id="rId1" action="ppaction://hlinksldjump"/>
              </a:rPr>
              <a:t>故乡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1972945" y="1194435"/>
            <a:ext cx="1296988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3866198" y="1448435"/>
            <a:ext cx="574675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2400935" y="2658745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877050" y="4514850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5" grpId="0" bldLvl="0" animBg="1"/>
      <p:bldP spid="16" grpId="0"/>
      <p:bldP spid="3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847850" y="476250"/>
            <a:ext cx="4572000" cy="600075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这时候，我的脑里忽然闪出一幅神异的图画来：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深蓝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的天空中挂着一轮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金黄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 圆月，下面是海边的沙地，都种着一望无际的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碧绿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的西瓜，其间有一个十一二岁的 少年，项带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银圈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，手捏一柄钢叉，向一匹猹尽力的刺去，那猹却将身一扭，反从 他的胯下逃走了。 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959600" y="2165668"/>
            <a:ext cx="3024188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五彩缤纷，寂静而富有动感，辽阔而鲜活，充满童趣。</a:t>
            </a: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6959600" y="549275"/>
            <a:ext cx="3313113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hlinkClick r:id="rId1" action="ppaction://hlinksldjump"/>
              </a:rPr>
              <a:t>记忆</a:t>
            </a: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中“我”的故乡：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962400" y="814388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/>
      <p:bldP spid="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934200" y="5410200"/>
            <a:ext cx="240188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antGarde Bk BT" pitchFamily="34" charset="0"/>
                <a:ea typeface="幼圆" panose="02010509060101010101" pitchFamily="49" charset="-122"/>
                <a:cs typeface="+mn-cs"/>
              </a:rPr>
              <a:t>神异的图画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antGarde Bk BT" pitchFamily="34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667000" y="5410200"/>
            <a:ext cx="22860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萧索的荒村</a:t>
            </a:r>
            <a:endParaRPr kumimoji="0" lang="zh-CN" altLang="en-US" sz="3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8676" name="Picture 4" descr="hxx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304800"/>
            <a:ext cx="3519488" cy="48768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845" name="Picture 5" descr="hxx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304800"/>
            <a:ext cx="3670300" cy="48768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AutoShape 30"/>
          <p:cNvSpPr>
            <a:spLocks noChangeArrowheads="1"/>
          </p:cNvSpPr>
          <p:nvPr/>
        </p:nvSpPr>
        <p:spPr bwMode="gray">
          <a:xfrm>
            <a:off x="1043940" y="1116330"/>
            <a:ext cx="3136265" cy="368299"/>
          </a:xfrm>
          <a:prstGeom prst="chevron">
            <a:avLst>
              <a:gd name="adj" fmla="val 23210"/>
            </a:avLst>
          </a:prstGeom>
          <a:solidFill>
            <a:srgbClr val="000066"/>
          </a:soli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AutoShape 33"/>
          <p:cNvSpPr>
            <a:spLocks noChangeArrowheads="1"/>
          </p:cNvSpPr>
          <p:nvPr/>
        </p:nvSpPr>
        <p:spPr bwMode="gray">
          <a:xfrm>
            <a:off x="4417378" y="1116172"/>
            <a:ext cx="2895600" cy="368300"/>
          </a:xfrm>
          <a:prstGeom prst="chevron">
            <a:avLst>
              <a:gd name="adj" fmla="val 21838"/>
            </a:avLst>
          </a:prstGeom>
          <a:gradFill rotWithShape="1">
            <a:gsLst>
              <a:gs pos="0">
                <a:srgbClr val="C481CF"/>
              </a:gs>
              <a:gs pos="100000">
                <a:srgbClr val="C481CF">
                  <a:gamma/>
                  <a:tint val="69804"/>
                  <a:invGamma/>
                </a:srgb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2797" y="1632103"/>
            <a:ext cx="1512168" cy="119888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神异、美丽</a:t>
            </a:r>
            <a:endParaRPr kumimoji="0" lang="zh-CN" altLang="en-US" sz="3600" kern="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23701" y="1632103"/>
            <a:ext cx="1944216" cy="119888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萧索、荒凉</a:t>
            </a:r>
            <a:endParaRPr kumimoji="0" lang="zh-CN" altLang="en-US" sz="3600" kern="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01110" y="3875723"/>
            <a:ext cx="518477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hlinkClick r:id="" action="ppaction://noaction"/>
              </a:rPr>
              <a:t>故乡</a:t>
            </a: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变了！！！</a:t>
            </a:r>
            <a:endParaRPr kumimoji="0" lang="zh-CN" altLang="en-US" sz="5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992313" y="404813"/>
            <a:ext cx="8207375" cy="353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我所记得的故乡全不如此。我的故乡好得多了。但要我记起他的美丽，说出他 的佳处来，却又没有影像，没有言辞了。仿佛也就如此。于是我自己解释说：故乡本也如此，</a:t>
            </a: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虽然没有进步，也未必有如我所感的悲凉，这只是我自己心情的改变罢了，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因为我这次回乡，本没有什么好心绪。 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8915" name="直接连接符 11"/>
          <p:cNvCxnSpPr/>
          <p:nvPr/>
        </p:nvCxnSpPr>
        <p:spPr>
          <a:xfrm>
            <a:off x="4367213" y="9096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6" name="直接连接符 12"/>
          <p:cNvCxnSpPr/>
          <p:nvPr/>
        </p:nvCxnSpPr>
        <p:spPr>
          <a:xfrm>
            <a:off x="4367213" y="981075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7" name="直接连接符 11"/>
          <p:cNvCxnSpPr/>
          <p:nvPr/>
        </p:nvCxnSpPr>
        <p:spPr>
          <a:xfrm>
            <a:off x="7608888" y="9096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8" name="直接连接符 12"/>
          <p:cNvCxnSpPr/>
          <p:nvPr/>
        </p:nvCxnSpPr>
        <p:spPr>
          <a:xfrm>
            <a:off x="7608888" y="981075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9" name="直接连接符 11"/>
          <p:cNvCxnSpPr/>
          <p:nvPr/>
        </p:nvCxnSpPr>
        <p:spPr>
          <a:xfrm>
            <a:off x="7319963" y="1917700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0" name="直接连接符 12"/>
          <p:cNvCxnSpPr/>
          <p:nvPr/>
        </p:nvCxnSpPr>
        <p:spPr>
          <a:xfrm>
            <a:off x="7319963" y="19891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1" name="直接连接符 11"/>
          <p:cNvCxnSpPr/>
          <p:nvPr/>
        </p:nvCxnSpPr>
        <p:spPr>
          <a:xfrm>
            <a:off x="5664200" y="2420938"/>
            <a:ext cx="2357438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2" name="直接连接符 12"/>
          <p:cNvCxnSpPr/>
          <p:nvPr/>
        </p:nvCxnSpPr>
        <p:spPr>
          <a:xfrm>
            <a:off x="5664200" y="2492375"/>
            <a:ext cx="2357438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 rot="-1566039">
            <a:off x="2511425" y="4221163"/>
            <a:ext cx="3986213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莫可名状的心境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8" name="Picture 39" descr="表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942820">
            <a:off x="1766888" y="3263900"/>
            <a:ext cx="6059487" cy="2624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圆角矩形 18">
            <a:hlinkClick r:id="" action="ppaction://noaction"/>
          </p:cNvPr>
          <p:cNvSpPr/>
          <p:nvPr/>
        </p:nvSpPr>
        <p:spPr bwMode="auto">
          <a:xfrm>
            <a:off x="6600056" y="4581128"/>
            <a:ext cx="3672408" cy="1728192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我这次是专为了别他而</a:t>
            </a:r>
            <a:endParaRPr kumimoji="1" lang="en-US" altLang="zh-CN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来的，要搬到我谋食的</a:t>
            </a:r>
            <a:endParaRPr kumimoji="1" lang="en-US" altLang="zh-CN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异地去。</a:t>
            </a:r>
            <a:endParaRPr kumimoji="1" lang="zh-CN" altLang="en-US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524000" y="0"/>
            <a:ext cx="33528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1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课文背景</a:t>
            </a:r>
            <a:endParaRPr kumimoji="0" lang="zh-CN" altLang="en-US" sz="5400" b="1" i="1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524000" y="1125538"/>
            <a:ext cx="63722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7200" y="0"/>
            <a:ext cx="259080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Picture 5" descr="鲁迅像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313" y="3276600"/>
            <a:ext cx="2579687" cy="358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755775" y="785813"/>
            <a:ext cx="6069013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短篇小说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故乡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的素材，是鲁迅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1919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月初从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北京回故乡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的见闻。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　　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1919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8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月，鲁迅在北京买下了西直门内公用库八道湾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号的住宅，于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日迁入，结束了长期的会馆生活。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日，鲁迅离开北京南返，于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日抵故乡绍兴，在家停留至本月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日，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与同族十多户人家共同卖掉新台门故宅。卖掉故宅后，鲁迅将家中什物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可送的送，可卖的卖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，都处理了，只把三只书箱寄存在五云门外朋友家里。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日下午，鲁迅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以舟二艘奉母偕三弟及眷属携行李发绍兴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日回到北京。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　　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3432175" y="1125538"/>
            <a:ext cx="60483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相见就是为了永不相见吗？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这样的相见不如永不相见。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40963" name="WordArt 4"/>
          <p:cNvSpPr>
            <a:spLocks noTextEdit="1"/>
          </p:cNvSpPr>
          <p:nvPr/>
        </p:nvSpPr>
        <p:spPr>
          <a:xfrm>
            <a:off x="4224338" y="3429000"/>
            <a:ext cx="3887787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悲哀</a:t>
            </a:r>
            <a:endParaRPr lang="zh-CN" altLang="en-US" sz="3600" b="1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3792538" y="5661025"/>
            <a:ext cx="48958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一切都改变了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</p:txBody>
      </p:sp>
      <p:pic>
        <p:nvPicPr>
          <p:cNvPr id="40965" name="图片 5" descr="覆盖度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299561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824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8243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82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 uiExpand="1" build="p"/>
      <p:bldP spid="13824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1524000" y="0"/>
            <a:ext cx="8964613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本文采用对比构思，围绕一“</a:t>
            </a:r>
            <a:r>
              <a:rPr kumimoji="1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变</a:t>
            </a: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”字，写了几方面的“变”。</a:t>
            </a:r>
            <a:endParaRPr kumimoji="1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1828800" y="4495800"/>
            <a:ext cx="1209675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环境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905000" y="5943600"/>
            <a:ext cx="1209675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心情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962400" y="1219200"/>
            <a:ext cx="64008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过去        现在       未来</a:t>
            </a:r>
            <a:endParaRPr kumimoji="1" lang="zh-CN" altLang="en-US" sz="4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3200400" y="1981200"/>
            <a:ext cx="1166813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闰土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3143250" y="3068638"/>
            <a:ext cx="1811338" cy="39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b="1" i="0" u="none" strike="noStrike" kern="0" cap="none" spc="0" normalizeH="0" baseline="0" noProof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杨二嫂</a:t>
            </a:r>
            <a:endParaRPr kumimoji="1" lang="zh-CN" altLang="en-US" sz="2000" b="1" i="0" u="none" strike="noStrike" kern="0" cap="none" spc="0" normalizeH="0" baseline="0" noProof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3935413" y="2205038"/>
            <a:ext cx="19812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无忧无虑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天真活泼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5867400" y="2133600"/>
            <a:ext cx="263144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悲哀、痛苦、麻木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5867400" y="3429000"/>
            <a:ext cx="263144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自私、尖刻、贪婪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3581400" y="4572000"/>
            <a:ext cx="20574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带有神异色彩的美好世界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5867400" y="2514600"/>
            <a:ext cx="25146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现实生活压力下失去了精神活力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8991600" y="2117725"/>
            <a:ext cx="1212850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8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？</a:t>
            </a:r>
            <a:endParaRPr kumimoji="1" lang="zh-CN" altLang="en-US" sz="8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6324600" y="5943600"/>
            <a:ext cx="2019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悲凉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3581400" y="6019800"/>
            <a:ext cx="2590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欢愉 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2" name="Text Box 16"/>
          <p:cNvSpPr txBox="1">
            <a:spLocks noChangeArrowheads="1"/>
          </p:cNvSpPr>
          <p:nvPr/>
        </p:nvSpPr>
        <p:spPr bwMode="auto">
          <a:xfrm>
            <a:off x="8305800" y="5943600"/>
            <a:ext cx="171323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渺茫的希望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1828800" y="2514600"/>
            <a:ext cx="12954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人物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4" name="Text Box 18"/>
          <p:cNvSpPr txBox="1">
            <a:spLocks noChangeArrowheads="1"/>
          </p:cNvSpPr>
          <p:nvPr/>
        </p:nvSpPr>
        <p:spPr bwMode="auto">
          <a:xfrm>
            <a:off x="3935413" y="3500438"/>
            <a:ext cx="16446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安分守己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5" name="Text Box 19"/>
          <p:cNvSpPr txBox="1">
            <a:spLocks noChangeArrowheads="1"/>
          </p:cNvSpPr>
          <p:nvPr/>
        </p:nvSpPr>
        <p:spPr bwMode="auto">
          <a:xfrm>
            <a:off x="9067800" y="4343400"/>
            <a:ext cx="1219200" cy="119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7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</a:t>
            </a:r>
            <a:endParaRPr kumimoji="1" lang="en-US" altLang="zh-CN" sz="7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6" name="Text Box 20"/>
          <p:cNvSpPr txBox="1">
            <a:spLocks noChangeArrowheads="1"/>
          </p:cNvSpPr>
          <p:nvPr/>
        </p:nvSpPr>
        <p:spPr bwMode="auto">
          <a:xfrm>
            <a:off x="5927725" y="4640263"/>
            <a:ext cx="2224405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萧索的荒村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80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80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0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0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ldLvl="0" animBg="1"/>
      <p:bldP spid="80900" grpId="0" bldLvl="0" animBg="1"/>
      <p:bldP spid="80901" grpId="0" bldLvl="0" animBg="1"/>
      <p:bldP spid="80902" grpId="0" bldLvl="0" animBg="1"/>
      <p:bldP spid="80903" grpId="0" bldLvl="0" animBg="1"/>
      <p:bldP spid="80904" grpId="0" bldLvl="0" animBg="1"/>
      <p:bldP spid="80905" grpId="0" bldLvl="0" animBg="1"/>
      <p:bldP spid="80906" grpId="0" bldLvl="0" animBg="1"/>
      <p:bldP spid="80907" grpId="0" bldLvl="0" animBg="1"/>
      <p:bldP spid="80908" grpId="0" bldLvl="0" animBg="1"/>
      <p:bldP spid="80909" grpId="0" bldLvl="0" animBg="1"/>
      <p:bldP spid="80910" grpId="0" bldLvl="0" animBg="1"/>
      <p:bldP spid="80911" grpId="0" bldLvl="0" animBg="1"/>
      <p:bldP spid="80912" grpId="0" bldLvl="0" animBg="1"/>
      <p:bldP spid="80913" grpId="0" bldLvl="0" animBg="1"/>
      <p:bldP spid="80914" grpId="0" bldLvl="0" animBg="1"/>
      <p:bldP spid="80915" grpId="0" bldLvl="0" animBg="1"/>
      <p:bldP spid="8091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847850" y="260350"/>
            <a:ext cx="8497888" cy="316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  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我想：我竟与闰土隔绝到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了</a:t>
            </a: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……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都如我的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辛苦辗转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而生活，也不愿意他们都如闰土的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辛苦麻木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而生活，也不愿意都如别人的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辛苦恣睢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而生活。”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919288" y="3573463"/>
            <a:ext cx="8351838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这地步”具体指什么？包含了作者怎样的感情？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919288" y="5229225"/>
            <a:ext cx="82804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解释文中三个“辛苦”的含义？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bldLvl="0" animBg="1"/>
      <p:bldP spid="65539" grpId="0" bldLvl="0" animBg="1"/>
      <p:bldP spid="65540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1847850" y="260350"/>
            <a:ext cx="835183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这地步”具体指什么？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774825" y="1628775"/>
            <a:ext cx="8569325" cy="2861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     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这地步”指的是“我”与闰土的关系，儿时的我们是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亲密的朋友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，彼此了解、相通，有真挚的友谊。而现在儿时的玩伴，在润土的意识里已经成了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老爷与奴仆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的关系。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bldLvl="0" animBg="1"/>
      <p:bldP spid="66563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774825" y="404813"/>
            <a:ext cx="82804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解释文中三个“辛苦”的含义？</a:t>
            </a:r>
            <a:endParaRPr kumimoji="0" lang="zh-CN" altLang="en-US" sz="44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2135188" y="1557338"/>
            <a:ext cx="640873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辛苦”：奔波、劳碌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208213" y="2781300"/>
            <a:ext cx="6767513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辛苦”：辛勤、劳苦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208213" y="4221163"/>
            <a:ext cx="720090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辛苦”：挖空心思算计他人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ldLvl="0" animBg="1"/>
      <p:bldP spid="67587" grpId="0" bldLvl="0" animBg="1"/>
      <p:bldP spid="67588" grpId="0" bldLvl="0" animBg="1"/>
      <p:bldP spid="67589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774825" y="836613"/>
            <a:ext cx="8382000" cy="193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他们应该有新的生活，为我们所未经生活过的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中的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新的生活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是指什么样的生活？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919288" y="3141663"/>
            <a:ext cx="8305800" cy="132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没有剥削压迫，自由、平等、充满幸福和希望的生活。</a:t>
            </a: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bldLvl="0" animBg="1"/>
      <p:bldP spid="68611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Picture 2" descr="SKYSC_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2057400" y="2986088"/>
            <a:ext cx="2819400" cy="144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zh-CN" sz="8800" b="0" i="0" u="sng" strike="noStrike" kern="0" cap="none" spc="0" normalizeH="0" baseline="0" noProof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故乡</a:t>
            </a:r>
            <a:endParaRPr kumimoji="1" lang="zh-CN" altLang="en-US" sz="8800" b="0" i="0" u="none" strike="noStrike" kern="0" cap="none" spc="0" normalizeH="0" baseline="0" noProof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2057400" y="2973388"/>
            <a:ext cx="2819400" cy="144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zh-CN" sz="8800" b="0" i="0" u="sng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故乡</a:t>
            </a:r>
            <a:endParaRPr kumimoji="1" lang="zh-CN" altLang="en-US" sz="8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257800" y="0"/>
            <a:ext cx="5105400" cy="2061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       </a:t>
            </a: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希望是本无所谓有，无所谓无的。这正如地上的路；其实地上本没有路，走的人多了，也便成了路。</a:t>
            </a:r>
            <a:endParaRPr kumimoji="1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828800" y="2438400"/>
            <a:ext cx="8534400" cy="34150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作者把希望比作地上的路，意思是：只空有希望而不去奋斗、追求，希望便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无所谓有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；有了希望并始终不渝地斗争、实践，希望便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无所谓无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。人们都满怀希望奋斗，就会迎来新生活。</a:t>
            </a: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——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结尾充满了哲理。 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ldLvl="0" animBg="1"/>
      <p:bldP spid="20487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3730" name="Picture 2" descr="故乡---图片7"/>
          <p:cNvPicPr>
            <a:picLocks noChangeAspect="1"/>
          </p:cNvPicPr>
          <p:nvPr/>
        </p:nvPicPr>
        <p:blipFill>
          <a:blip r:embed="rId1"/>
          <a:srcRect l="1578" t="2002" r="690" b="588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1" name="Text Box 3"/>
          <p:cNvSpPr txBox="1"/>
          <p:nvPr/>
        </p:nvSpPr>
        <p:spPr>
          <a:xfrm>
            <a:off x="8763000" y="685800"/>
            <a:ext cx="1905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鲁 迅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2" name="WordArt 4"/>
          <p:cNvSpPr>
            <a:spLocks noTextEdit="1"/>
          </p:cNvSpPr>
          <p:nvPr/>
        </p:nvSpPr>
        <p:spPr>
          <a:xfrm>
            <a:off x="2438400" y="0"/>
            <a:ext cx="4953000" cy="2514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故  乡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7829" name="Text Box 5"/>
          <p:cNvSpPr txBox="1"/>
          <p:nvPr/>
        </p:nvSpPr>
        <p:spPr>
          <a:xfrm>
            <a:off x="2057400" y="2286000"/>
            <a:ext cx="5516880" cy="1014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6000" b="1" dirty="0">
                <a:solidFill>
                  <a:srgbClr val="990000"/>
                </a:solidFill>
              </a:rPr>
              <a:t>探究本文的主题</a:t>
            </a:r>
            <a:endParaRPr lang="zh-CN" altLang="en-US" sz="6000" b="1" dirty="0">
              <a:solidFill>
                <a:srgbClr val="990000"/>
              </a:solidFill>
            </a:endParaRPr>
          </a:p>
        </p:txBody>
      </p:sp>
      <p:sp>
        <p:nvSpPr>
          <p:cNvPr id="77831" name="Text Box 7"/>
          <p:cNvSpPr txBox="1"/>
          <p:nvPr/>
        </p:nvSpPr>
        <p:spPr>
          <a:xfrm>
            <a:off x="2590800" y="3886200"/>
            <a:ext cx="7294880" cy="7067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对文学作品的理解是因人而异的</a:t>
            </a:r>
            <a:endParaRPr lang="zh-CN" altLang="en-US" sz="4000" b="1" dirty="0"/>
          </a:p>
        </p:txBody>
      </p:sp>
      <p:sp>
        <p:nvSpPr>
          <p:cNvPr id="77832" name="Text Box 8"/>
          <p:cNvSpPr txBox="1"/>
          <p:nvPr/>
        </p:nvSpPr>
        <p:spPr>
          <a:xfrm>
            <a:off x="1524000" y="5181600"/>
            <a:ext cx="9349740" cy="10763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真正好的文学艺术作品</a:t>
            </a:r>
            <a:r>
              <a:rPr lang="en-US" altLang="zh-CN" b="1" dirty="0"/>
              <a:t>,</a:t>
            </a:r>
            <a:r>
              <a:rPr lang="zh-CN" altLang="en-US" b="1" dirty="0"/>
              <a:t>是有对自身的超越力量的</a:t>
            </a:r>
            <a:r>
              <a:rPr lang="en-US" altLang="zh-CN" b="1" dirty="0"/>
              <a:t>.</a:t>
            </a:r>
            <a:endParaRPr lang="en-US" altLang="zh-CN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它写了一些人和事</a:t>
            </a:r>
            <a:r>
              <a:rPr lang="en-US" altLang="zh-CN" b="1" dirty="0"/>
              <a:t>,</a:t>
            </a:r>
            <a:r>
              <a:rPr lang="zh-CN" altLang="en-US" b="1" dirty="0"/>
              <a:t>但表现的却不仅仅是这些人和事</a:t>
            </a:r>
            <a:r>
              <a:rPr lang="en-US" altLang="zh-CN" b="1" dirty="0"/>
              <a:t>.</a:t>
            </a:r>
            <a:endParaRPr lang="en-US" altLang="zh-CN" b="1" dirty="0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 bldLvl="0" animBg="1"/>
      <p:bldP spid="77831" grpId="0" bldLvl="0" animBg="1"/>
      <p:bldP spid="77832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Rectangle 2"/>
          <p:cNvSpPr>
            <a:spLocks noGrp="1"/>
          </p:cNvSpPr>
          <p:nvPr>
            <p:ph type="subTitle" idx="1"/>
          </p:nvPr>
        </p:nvSpPr>
        <p:spPr>
          <a:xfrm>
            <a:off x="1562100" y="359093"/>
            <a:ext cx="9144000" cy="6138862"/>
          </a:xfrm>
        </p:spPr>
        <p:txBody>
          <a:bodyPr vert="horz" wrap="square" lIns="91440" tIns="45720" rIns="91440" bIns="45720" anchor="t">
            <a:normAutofit fontScale="90000" lnSpcReduction="20000"/>
          </a:bodyPr>
          <a:p>
            <a:pPr algn="l" eaLnBrk="1" hangingPunct="1"/>
            <a:r>
              <a:rPr lang="zh-CN" altLang="en-US" sz="3600" b="1" kern="1200" dirty="0">
                <a:solidFill>
                  <a:srgbClr val="990000"/>
                </a:solidFill>
                <a:latin typeface="+mn-lt"/>
                <a:ea typeface="华文中宋" panose="02010600040101010101" charset="-122"/>
                <a:cs typeface="+mn-cs"/>
              </a:rPr>
              <a:t>探究本文的主题：</a:t>
            </a:r>
            <a:endParaRPr lang="zh-CN" altLang="en-US" sz="3600" b="1" kern="1200" dirty="0">
              <a:solidFill>
                <a:srgbClr val="990000"/>
              </a:solidFill>
              <a:latin typeface="+mn-lt"/>
              <a:ea typeface="华文中宋" panose="02010600040101010101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1</a:t>
            </a:r>
            <a:r>
              <a:rPr lang="zh-CN" altLang="en-US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、</a:t>
            </a:r>
            <a:r>
              <a:rPr lang="zh-CN" altLang="en-US" sz="3200" b="1" kern="1200" dirty="0">
                <a:latin typeface="+mn-lt"/>
                <a:ea typeface="华文中宋" panose="02010600040101010101" charset="-122"/>
                <a:cs typeface="+mn-cs"/>
              </a:rPr>
              <a:t>“</a:t>
            </a:r>
            <a:r>
              <a:rPr lang="zh-CN" altLang="en-US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故乡</a:t>
            </a:r>
            <a:r>
              <a:rPr lang="zh-CN" altLang="en-US" sz="3200" b="1" kern="1200" dirty="0">
                <a:latin typeface="+mn-lt"/>
                <a:ea typeface="华文中宋" panose="02010600040101010101" charset="-122"/>
                <a:cs typeface="+mn-cs"/>
              </a:rPr>
              <a:t>”</a:t>
            </a:r>
            <a:r>
              <a:rPr lang="zh-CN" altLang="en-US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是中国人精神的反映。</a:t>
            </a:r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2</a:t>
            </a:r>
            <a:r>
              <a:rPr lang="zh-CN" altLang="en-US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、表现中国社会愚昧、落后、贫穷的轮回。</a:t>
            </a:r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3</a:t>
            </a:r>
            <a:r>
              <a:rPr lang="zh-CN" altLang="en-US" sz="3200" b="1" kern="1200" dirty="0">
                <a:latin typeface="华文中宋" panose="02010600040101010101" charset="-122"/>
                <a:ea typeface="华文中宋" panose="02010600040101010101" charset="-122"/>
                <a:cs typeface="+mn-cs"/>
              </a:rPr>
              <a:t>、渴望纯真的人与人的关系。</a:t>
            </a:r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  <a:p>
            <a:pPr algn="l" eaLnBrk="1" hangingPunct="1"/>
            <a:endParaRPr lang="en-US" altLang="zh-CN" sz="2800" b="1" kern="1200" dirty="0">
              <a:solidFill>
                <a:srgbClr val="FF00FF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6627" name="Rectangle 3"/>
          <p:cNvSpPr/>
          <p:nvPr/>
        </p:nvSpPr>
        <p:spPr>
          <a:xfrm>
            <a:off x="2209800" y="1676400"/>
            <a:ext cx="7920038" cy="12528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buSzPct val="80000"/>
              <a:buNone/>
            </a:pP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从孩子的纯真、有生气到成年人的麻木、愚钝，表现了中国普通民众的生命和活力是怎样被扼杀的。（如闰土）</a:t>
            </a:r>
            <a:endParaRPr lang="zh-CN" altLang="en-US" sz="28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4"/>
          <p:cNvSpPr/>
          <p:nvPr/>
        </p:nvSpPr>
        <p:spPr>
          <a:xfrm>
            <a:off x="2209800" y="3581400"/>
            <a:ext cx="784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从闰土父子和杨二嫂身上，可以看出这样轮回的影子：</a:t>
            </a:r>
            <a:endParaRPr lang="zh-CN" altLang="en-US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 闰土：少年→中年→？</a:t>
            </a:r>
            <a:endParaRPr lang="zh-CN" altLang="en-US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水生：少年“正是一个廿年前的闰土”→中年（现在的闰土） → ？</a:t>
            </a:r>
            <a:endParaRPr lang="zh-CN" altLang="en-US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杨二嫂：年轻→中年→</a:t>
            </a:r>
            <a:r>
              <a:rPr lang="en-US" altLang="zh-CN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?</a:t>
            </a:r>
            <a:endParaRPr lang="en-US" altLang="zh-CN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Rectangle 5"/>
          <p:cNvSpPr/>
          <p:nvPr/>
        </p:nvSpPr>
        <p:spPr>
          <a:xfrm>
            <a:off x="463550" y="5810250"/>
            <a:ext cx="11412855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再回故乡，“我”和闰土、杨二嫂等人已经有了深深的精神上的隔阂。“我”渴望打破封建社会的尊卑秩序，渴望建立超越庸俗的物质关系的新型人与人之间的关系。</a:t>
            </a:r>
            <a:endParaRPr lang="zh-CN" altLang="en-US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general"/>
  <p:tag name="KSO_WM_SLIDE_BK_DARK_LIGHT" val="2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i*2"/>
  <p:tag name="KSO_WM_UNIT_LAYERLEVEL" val="1"/>
  <p:tag name="KSO_WM_TAG_VERSION" val="1.0"/>
  <p:tag name="KSO_WM_BEAUTIFY_FLAG" val="#wm#"/>
  <p:tag name="KSO_WM_UNIT_TYPE" val="i"/>
  <p:tag name="KSO_WM_UNIT_INDEX" val="2"/>
  <p:tag name="KSO_WM_SLIDE_BACKGROUND_TYPE" val="general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general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TYPE" val="i"/>
  <p:tag name="KSO_WM_UNIT_INDEX" val="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TYPE" val="i"/>
  <p:tag name="KSO_WM_UNIT_INDEX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TYPE" val="i"/>
  <p:tag name="KSO_WM_UNIT_INDEX" val="3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4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TYPE" val="i"/>
  <p:tag name="KSO_WM_UNIT_INDEX" val="4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leftRight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SLIDE_BACKGROUND_TYPE" val="leftRight"/>
  <p:tag name="KSO_WM_SLIDE_BK_DARK_LIGHT" val="2"/>
  <p:tag name="KSO_WM_UNIT_TYPE" val="i"/>
  <p:tag name="KSO_WM_UNIT_INDEX" val="1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  <p:tag name="KSO_WM_UNIT_TYPE" val="i"/>
  <p:tag name="KSO_WM_UNIT_INDEX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3"/>
  <p:tag name="KSO_WM_UNIT_LAYERLEVEL" val="1"/>
  <p:tag name="KSO_WM_TAG_VERSION" val="1.0"/>
  <p:tag name="KSO_WM_BEAUTIFY_FLAG" val="#wm#"/>
  <p:tag name="KSO_WM_SLIDE_BACKGROUND_TYPE" val="leftRight"/>
  <p:tag name="KSO_WM_SLIDE_BK_DARK_LIGHT" val="2"/>
  <p:tag name="KSO_WM_UNIT_TYPE" val="i"/>
  <p:tag name="KSO_WM_UNIT_INDEX" val="3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topBottom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  <p:tag name="KSO_WM_UNIT_TYPE" val="i"/>
  <p:tag name="KSO_WM_UNIT_INDEX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  <p:tag name="KSO_WM_UNIT_TYPE" val="i"/>
  <p:tag name="KSO_WM_UNIT_INDEX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3"/>
  <p:tag name="KSO_WM_UNIT_LAYERLEVEL" val="1"/>
  <p:tag name="KSO_WM_TAG_VERSION" val="1.0"/>
  <p:tag name="KSO_WM_BEAUTIFY_FLAG" val="#wm#"/>
  <p:tag name="KSO_WM_SLIDE_BACKGROUND_TYPE" val="topBottom"/>
  <p:tag name="KSO_WM_SLIDE_BK_DARK_LIGHT" val="2"/>
  <p:tag name="KSO_WM_UNIT_TYPE" val="i"/>
  <p:tag name="KSO_WM_UNIT_INDEX" val="3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SLIDE_BACKGROUND_TYPE" val="bottomTop"/>
  <p:tag name="KSO_WM_SLIDE_BK_DARK_LIGHT" val="2"/>
  <p:tag name="KSO_WM_UNIT_TYPE" val="i"/>
  <p:tag name="KSO_WM_UNIT_INDEX" val="1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  <p:tag name="KSO_WM_UNIT_TYPE" val="i"/>
  <p:tag name="KSO_WM_UNIT_INDEX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3"/>
  <p:tag name="KSO_WM_UNIT_LAYERLEVEL" val="1"/>
  <p:tag name="KSO_WM_TAG_VERSION" val="1.0"/>
  <p:tag name="KSO_WM_BEAUTIFY_FLAG" val="#wm#"/>
  <p:tag name="KSO_WM_SLIDE_BACKGROUND_TYPE" val="bottomTop"/>
  <p:tag name="KSO_WM_SLIDE_BK_DARK_LIGHT" val="2"/>
  <p:tag name="KSO_WM_UNIT_TYPE" val="i"/>
  <p:tag name="KSO_WM_UNIT_INDEX" val="3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ottomTop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navigation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elt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1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_NEED_ADD_PATH_ANIM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3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3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_NEED_ADD_PATH_ANIM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4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4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5"/>
  <p:tag name="KSO_WM_UNIT_LAYERLEVEL" val="1"/>
  <p:tag name="KSO_WM_TAG_VERSION" val="1.0"/>
  <p:tag name="KSO_WM_BEAUTIFY_FLAG" val="#wm#"/>
  <p:tag name="KSO_WM_SLIDE_BACKGROUND_TYPE" val="belt"/>
  <p:tag name="KSO_WM_SLIDE_BK_DARK_LIGHT" val="2"/>
  <p:tag name="KSO_WM_UNIT_TYPE" val="i"/>
  <p:tag name="KSO_WM_UNIT_INDEX" val="5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544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544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0"/>
  <p:tag name="KSO_WM_TEMPLATE_MASTER_THUMB_INDEX" val="0"/>
  <p:tag name="KSO_WM_UNIT_SHOW_EDIT_AREA_INDICATION" val="0"/>
  <p:tag name="KSO_WM_TAG_VERSION" val="1.0"/>
  <p:tag name="KSO_WM_BEAUTIFY_FLAG" val="#wm#"/>
  <p:tag name="KSO_WM_TEMPLATE_CATEGORY" val="custom"/>
  <p:tag name="KSO_WM_TEMPLATE_INDEX" val="20202544"/>
  <p:tag name="KSO_WM_TEMPLATE_THUMBS_INDEX" val="1、4、5、13"/>
</p:tagLst>
</file>

<file path=ppt/tags/tag164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544"/>
  <p:tag name="KSO_WM_SLIDE_LAYOUT" val="a_b"/>
  <p:tag name="KSO_WM_SLIDE_LAYOUT_CNT" val="1_1"/>
</p:tagLst>
</file>

<file path=ppt/tags/tag167.xml><?xml version="1.0" encoding="utf-8"?>
<p:tagLst xmlns:p="http://schemas.openxmlformats.org/presentationml/2006/main">
  <p:tag name="KSO_WM_BEAUTIFY_FLAG" val="#wm#"/>
  <p:tag name="KSO_WM_TEMPLATE_CATEGORY" val="custom"/>
  <p:tag name="KSO_WM_TEMPLATE_INDEX" val="20202544"/>
</p:tagLst>
</file>

<file path=ppt/tags/tag168.xml><?xml version="1.0" encoding="utf-8"?>
<p:tagLst xmlns:p="http://schemas.openxmlformats.org/presentationml/2006/main">
  <p:tag name="KSO_WM_BEAUTIFY_FLAG" val="#wm#"/>
  <p:tag name="KSO_WM_TEMPLATE_CATEGORY" val="custom"/>
  <p:tag name="KSO_WM_TEMPLATE_INDEX" val="20202544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2544"/>
</p:tagLst>
</file>

<file path=ppt/tags/tag170.xml><?xml version="1.0" encoding="utf-8"?>
<p:tagLst xmlns:p="http://schemas.openxmlformats.org/presentationml/2006/main">
  <p:tag name="KSO_WM_BEAUTIFY_FLAG" val="#wm#"/>
  <p:tag name="KSO_WM_TEMPLATE_CATEGORY" val="custom"/>
  <p:tag name="KSO_WM_TEMPLATE_INDEX" val="20202544"/>
</p:tagLst>
</file>

<file path=ppt/theme/theme1.xml><?xml version="1.0" encoding="utf-8"?>
<a:theme xmlns:a="http://schemas.openxmlformats.org/drawingml/2006/main" name="1_Office 主题​​">
  <a:themeElements>
    <a:clrScheme name="自定义 24">
      <a:dk1>
        <a:srgbClr val="000000"/>
      </a:dk1>
      <a:lt1>
        <a:srgbClr val="FFFFFF"/>
      </a:lt1>
      <a:dk2>
        <a:srgbClr val="F2F2F2"/>
      </a:dk2>
      <a:lt2>
        <a:srgbClr val="FFFFFF"/>
      </a:lt2>
      <a:accent1>
        <a:srgbClr val="6EACF7"/>
      </a:accent1>
      <a:accent2>
        <a:srgbClr val="8CA2E6"/>
      </a:accent2>
      <a:accent3>
        <a:srgbClr val="A595D7"/>
      </a:accent3>
      <a:accent4>
        <a:srgbClr val="BC86C8"/>
      </a:accent4>
      <a:accent5>
        <a:srgbClr val="D676B9"/>
      </a:accent5>
      <a:accent6>
        <a:srgbClr val="F166AC"/>
      </a:accent6>
      <a:hlink>
        <a:srgbClr val="658BD5"/>
      </a:hlink>
      <a:folHlink>
        <a:srgbClr val="9F69A3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3924</Words>
  <Application>WPS 演示</Application>
  <PresentationFormat>宽屏</PresentationFormat>
  <Paragraphs>378</Paragraphs>
  <Slides>33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6" baseType="lpstr">
      <vt:lpstr>Arial</vt:lpstr>
      <vt:lpstr>宋体</vt:lpstr>
      <vt:lpstr>Wingdings</vt:lpstr>
      <vt:lpstr>微软雅黑</vt:lpstr>
      <vt:lpstr>汉仪旗黑-85S</vt:lpstr>
      <vt:lpstr>Viner Hand ITC</vt:lpstr>
      <vt:lpstr>隶书</vt:lpstr>
      <vt:lpstr>黑体</vt:lpstr>
      <vt:lpstr>华文行楷</vt:lpstr>
      <vt:lpstr>Arial Narrow</vt:lpstr>
      <vt:lpstr>Times New Roman</vt:lpstr>
      <vt:lpstr>楷体_GB2312</vt:lpstr>
      <vt:lpstr>新宋体</vt:lpstr>
      <vt:lpstr>幼圆</vt:lpstr>
      <vt:lpstr>Verdana</vt:lpstr>
      <vt:lpstr>Garamond</vt:lpstr>
      <vt:lpstr>Arial Unicode MS</vt:lpstr>
      <vt:lpstr>Tahoma</vt:lpstr>
      <vt:lpstr>华文楷体</vt:lpstr>
      <vt:lpstr>AvantGarde Bk BT</vt:lpstr>
      <vt:lpstr>Segoe Print</vt:lpstr>
      <vt:lpstr>华文中宋</vt:lpstr>
      <vt:lpstr>1_Office 主题​​</vt:lpstr>
      <vt:lpstr>故 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6</cp:revision>
  <dcterms:created xsi:type="dcterms:W3CDTF">2019-11-07T12:21:00Z</dcterms:created>
  <dcterms:modified xsi:type="dcterms:W3CDTF">2019-11-09T04:09:23Z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