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wmf" ContentType="image/x-wmf"/>
  <Default Extension="gif" ContentType="image/gi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311" r:id="rId3"/>
    <p:sldId id="321" r:id="rId5"/>
    <p:sldId id="322" r:id="rId6"/>
    <p:sldId id="323" r:id="rId7"/>
    <p:sldId id="324" r:id="rId8"/>
    <p:sldId id="325" r:id="rId9"/>
    <p:sldId id="326" r:id="rId10"/>
    <p:sldId id="336" r:id="rId11"/>
    <p:sldId id="337" r:id="rId12"/>
    <p:sldId id="338" r:id="rId13"/>
    <p:sldId id="339" r:id="rId14"/>
    <p:sldId id="340" r:id="rId15"/>
    <p:sldId id="341" r:id="rId16"/>
    <p:sldId id="342" r:id="rId17"/>
    <p:sldId id="343" r:id="rId18"/>
    <p:sldId id="344" r:id="rId19"/>
    <p:sldId id="345" r:id="rId20"/>
    <p:sldId id="346" r:id="rId21"/>
    <p:sldId id="331" r:id="rId22"/>
    <p:sldId id="332" r:id="rId23"/>
    <p:sldId id="333" r:id="rId24"/>
    <p:sldId id="334" r:id="rId25"/>
    <p:sldId id="327" r:id="rId26"/>
    <p:sldId id="347" r:id="rId27"/>
    <p:sldId id="348" r:id="rId28"/>
    <p:sldId id="328" r:id="rId29"/>
    <p:sldId id="329" r:id="rId30"/>
    <p:sldId id="330" r:id="rId31"/>
    <p:sldId id="313" r:id="rId32"/>
  </p:sldIdLst>
  <p:sldSz cx="9144000" cy="6858000" type="screen4x3"/>
  <p:notesSz cx="6858000" cy="9144000"/>
  <p:defaultTextStyle>
    <a:defPPr>
      <a:defRPr lang="zh-CN"/>
    </a:defPPr>
    <a:lvl1pPr marL="0" lvl="0" indent="0" algn="ctr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3600" b="0" i="0" u="none" kern="1200" baseline="0">
        <a:solidFill>
          <a:schemeClr val="tx1"/>
        </a:solidFill>
        <a:latin typeface="Tahoma" panose="020B0604030504040204" pitchFamily="34" charset="0"/>
        <a:ea typeface="宋体" panose="02010600030101010101" pitchFamily="2" charset="-122"/>
        <a:cs typeface="+mn-cs"/>
      </a:defRPr>
    </a:lvl1pPr>
    <a:lvl2pPr marL="457200" lvl="1" indent="0" algn="ctr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3600" b="0" i="0" u="none" kern="1200" baseline="0">
        <a:solidFill>
          <a:schemeClr val="tx1"/>
        </a:solidFill>
        <a:latin typeface="Tahoma" panose="020B0604030504040204" pitchFamily="34" charset="0"/>
        <a:ea typeface="宋体" panose="02010600030101010101" pitchFamily="2" charset="-122"/>
        <a:cs typeface="+mn-cs"/>
      </a:defRPr>
    </a:lvl2pPr>
    <a:lvl3pPr marL="914400" lvl="2" indent="0" algn="ctr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3600" b="0" i="0" u="none" kern="1200" baseline="0">
        <a:solidFill>
          <a:schemeClr val="tx1"/>
        </a:solidFill>
        <a:latin typeface="Tahoma" panose="020B0604030504040204" pitchFamily="34" charset="0"/>
        <a:ea typeface="宋体" panose="02010600030101010101" pitchFamily="2" charset="-122"/>
        <a:cs typeface="+mn-cs"/>
      </a:defRPr>
    </a:lvl3pPr>
    <a:lvl4pPr marL="1371600" lvl="3" indent="0" algn="ctr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3600" b="0" i="0" u="none" kern="1200" baseline="0">
        <a:solidFill>
          <a:schemeClr val="tx1"/>
        </a:solidFill>
        <a:latin typeface="Tahoma" panose="020B0604030504040204" pitchFamily="34" charset="0"/>
        <a:ea typeface="宋体" panose="02010600030101010101" pitchFamily="2" charset="-122"/>
        <a:cs typeface="+mn-cs"/>
      </a:defRPr>
    </a:lvl4pPr>
    <a:lvl5pPr marL="1828800" lvl="4" indent="0" algn="ctr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3600" b="0" i="0" u="none" kern="1200" baseline="0">
        <a:solidFill>
          <a:schemeClr val="tx1"/>
        </a:solidFill>
        <a:latin typeface="Tahoma" panose="020B0604030504040204" pitchFamily="34" charset="0"/>
        <a:ea typeface="宋体" panose="02010600030101010101" pitchFamily="2" charset="-122"/>
        <a:cs typeface="+mn-cs"/>
      </a:defRPr>
    </a:lvl5pPr>
    <a:lvl6pPr marL="2286000" lvl="5" indent="0" algn="ctr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3600" b="0" i="0" u="none" kern="1200" baseline="0">
        <a:solidFill>
          <a:schemeClr val="tx1"/>
        </a:solidFill>
        <a:latin typeface="Tahoma" panose="020B0604030504040204" pitchFamily="34" charset="0"/>
        <a:ea typeface="宋体" panose="02010600030101010101" pitchFamily="2" charset="-122"/>
        <a:cs typeface="+mn-cs"/>
      </a:defRPr>
    </a:lvl6pPr>
    <a:lvl7pPr marL="2743200" lvl="6" indent="0" algn="ctr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3600" b="0" i="0" u="none" kern="1200" baseline="0">
        <a:solidFill>
          <a:schemeClr val="tx1"/>
        </a:solidFill>
        <a:latin typeface="Tahoma" panose="020B0604030504040204" pitchFamily="34" charset="0"/>
        <a:ea typeface="宋体" panose="02010600030101010101" pitchFamily="2" charset="-122"/>
        <a:cs typeface="+mn-cs"/>
      </a:defRPr>
    </a:lvl7pPr>
    <a:lvl8pPr marL="3200400" lvl="7" indent="0" algn="ctr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3600" b="0" i="0" u="none" kern="1200" baseline="0">
        <a:solidFill>
          <a:schemeClr val="tx1"/>
        </a:solidFill>
        <a:latin typeface="Tahoma" panose="020B0604030504040204" pitchFamily="34" charset="0"/>
        <a:ea typeface="宋体" panose="02010600030101010101" pitchFamily="2" charset="-122"/>
        <a:cs typeface="+mn-cs"/>
      </a:defRPr>
    </a:lvl8pPr>
    <a:lvl9pPr marL="3657600" lvl="8" indent="0" algn="ctr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3600" b="0" i="0" u="none" kern="1200" baseline="0">
        <a:solidFill>
          <a:schemeClr val="tx1"/>
        </a:solidFill>
        <a:latin typeface="Tahoma" panose="020B060403050404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9900"/>
    <a:srgbClr val="0E05C5"/>
    <a:srgbClr val="2AA049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93" d="100"/>
          <a:sy n="93" d="100"/>
        </p:scale>
        <p:origin x="-91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34" Type="http://schemas.openxmlformats.org/officeDocument/2006/relationships/viewProps" Target="viewProps.xml"/><Relationship Id="rId33" Type="http://schemas.openxmlformats.org/officeDocument/2006/relationships/presProps" Target="presProps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image" Target="../media/image14.wmf"/></Relationships>
</file>

<file path=ppt/drawings/_rels/vmlDrawing3.vml.rels><?xml version="1.0" encoding="UTF-8" standalone="yes"?>
<Relationships xmlns="http://schemas.openxmlformats.org/package/2006/relationships"><Relationship Id="rId4" Type="http://schemas.openxmlformats.org/officeDocument/2006/relationships/image" Target="../media/image22.wmf"/><Relationship Id="rId3" Type="http://schemas.openxmlformats.org/officeDocument/2006/relationships/image" Target="../media/image21.wmf"/><Relationship Id="rId2" Type="http://schemas.openxmlformats.org/officeDocument/2006/relationships/image" Target="../media/image20.wmf"/><Relationship Id="rId1" Type="http://schemas.openxmlformats.org/officeDocument/2006/relationships/image" Target="../media/image1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3074" name="页眉占位符 3073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endParaRPr lang="zh-CN" altLang="en-US" sz="1200" dirty="0"/>
          </a:p>
        </p:txBody>
      </p:sp>
      <p:sp>
        <p:nvSpPr>
          <p:cNvPr id="3075" name="日期占位符 3074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/>
            <a:endParaRPr lang="zh-CN" altLang="en-US" sz="1200" dirty="0"/>
          </a:p>
        </p:txBody>
      </p:sp>
      <p:sp>
        <p:nvSpPr>
          <p:cNvPr id="3076" name="幻灯片图像占位符 3075"/>
          <p:cNvSpPr>
            <a:spLocks noGrp="1" noRo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3077" name="文本占位符 3076"/>
          <p:cNvSpPr>
            <a:spLocks noGrp="1" noRot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3078" name="页脚占位符 3077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/>
            <a:endParaRPr lang="zh-CN" altLang="en-US" sz="1200" dirty="0"/>
          </a:p>
        </p:txBody>
      </p:sp>
      <p:sp>
        <p:nvSpPr>
          <p:cNvPr id="3079" name="灯片编号占位符 3078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lvl="0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33794" name="幻灯片图像占位符 33793"/>
          <p:cNvSpPr>
            <a:spLocks noGrp="1" noRot="1" noTextEdit="1"/>
          </p:cNvSpPr>
          <p:nvPr>
            <p:ph type="sldImg"/>
          </p:nvPr>
        </p:nvSpPr>
        <p:spPr>
          <a:ln/>
        </p:spPr>
      </p:sp>
      <p:sp>
        <p:nvSpPr>
          <p:cNvPr id="33795" name="文本占位符 33794"/>
          <p:cNvSpPr>
            <a:spLocks noGrp="1" noRot="1"/>
          </p:cNvSpPr>
          <p:nvPr>
            <p:ph type="body" idx="1"/>
          </p:nvPr>
        </p:nvSpPr>
        <p:spPr>
          <a:ln/>
        </p:spPr>
        <p:txBody>
          <a:bodyPr anchor="ctr"/>
          <a:p>
            <a:pPr lvl="0"/>
            <a:r>
              <a:rPr lang="en-US" altLang="zh-CN"/>
              <a:t>www.czsx.com.cn</a:t>
            </a:r>
            <a:endParaRPr lang="zh-CN" alt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34818" name="幻灯片图像占位符 34817"/>
          <p:cNvSpPr>
            <a:spLocks noGrp="1" noRot="1" noTextEdit="1"/>
          </p:cNvSpPr>
          <p:nvPr>
            <p:ph type="sldImg"/>
          </p:nvPr>
        </p:nvSpPr>
        <p:spPr>
          <a:ln/>
        </p:spPr>
      </p:sp>
      <p:sp>
        <p:nvSpPr>
          <p:cNvPr id="34819" name="文本占位符 34818"/>
          <p:cNvSpPr>
            <a:spLocks noGrp="1" noRot="1"/>
          </p:cNvSpPr>
          <p:nvPr>
            <p:ph type="body" idx="1"/>
          </p:nvPr>
        </p:nvSpPr>
        <p:spPr>
          <a:ln/>
        </p:spPr>
        <p:txBody>
          <a:bodyPr anchor="ctr"/>
          <a:p>
            <a:pPr lvl="0"/>
            <a:r>
              <a:rPr lang="en-US" altLang="zh-CN" dirty="0"/>
              <a:t>www.czsx.com.cn</a:t>
            </a:r>
            <a:endParaRPr lang="zh-CN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grpSp>
        <p:nvGrpSpPr>
          <p:cNvPr id="2050" name="组合 2049"/>
          <p:cNvGrpSpPr/>
          <p:nvPr/>
        </p:nvGrpSpPr>
        <p:grpSpPr>
          <a:xfrm>
            <a:off x="0" y="2438400"/>
            <a:ext cx="9009063" cy="1052513"/>
            <a:chOff x="0" y="0"/>
            <a:chExt cx="5675" cy="663"/>
          </a:xfrm>
        </p:grpSpPr>
        <p:grpSp>
          <p:nvGrpSpPr>
            <p:cNvPr id="2051" name="组合 2050"/>
            <p:cNvGrpSpPr/>
            <p:nvPr/>
          </p:nvGrpSpPr>
          <p:grpSpPr>
            <a:xfrm>
              <a:off x="183" y="68"/>
              <a:ext cx="448" cy="299"/>
              <a:chOff x="0" y="0"/>
              <a:chExt cx="624" cy="432"/>
            </a:xfrm>
          </p:grpSpPr>
          <p:sp>
            <p:nvSpPr>
              <p:cNvPr id="2052" name="矩形 2051"/>
              <p:cNvSpPr/>
              <p:nvPr/>
            </p:nvSpPr>
            <p:spPr>
              <a:xfrm>
                <a:off x="0" y="0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053" name="矩形 2052"/>
              <p:cNvSpPr/>
              <p:nvPr/>
            </p:nvSpPr>
            <p:spPr>
              <a:xfrm>
                <a:off x="336" y="0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  <a:tileRect/>
              </a:gra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grpSp>
          <p:nvGrpSpPr>
            <p:cNvPr id="2054" name="组合 2053"/>
            <p:cNvGrpSpPr/>
            <p:nvPr/>
          </p:nvGrpSpPr>
          <p:grpSpPr>
            <a:xfrm>
              <a:off x="261" y="334"/>
              <a:ext cx="465" cy="299"/>
              <a:chOff x="0" y="0"/>
              <a:chExt cx="672" cy="432"/>
            </a:xfrm>
          </p:grpSpPr>
          <p:sp>
            <p:nvSpPr>
              <p:cNvPr id="2055" name="矩形 2054"/>
              <p:cNvSpPr/>
              <p:nvPr/>
            </p:nvSpPr>
            <p:spPr>
              <a:xfrm>
                <a:off x="0" y="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056" name="矩形 2055"/>
              <p:cNvSpPr/>
              <p:nvPr/>
            </p:nvSpPr>
            <p:spPr>
              <a:xfrm>
                <a:off x="336" y="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  <a:tileRect/>
              </a:gra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2057" name="矩形 2056"/>
            <p:cNvSpPr/>
            <p:nvPr/>
          </p:nvSpPr>
          <p:spPr>
            <a:xfrm>
              <a:off x="0" y="288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8" name="矩形 2057"/>
            <p:cNvSpPr/>
            <p:nvPr/>
          </p:nvSpPr>
          <p:spPr>
            <a:xfrm>
              <a:off x="400" y="0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9" name="矩形 2058"/>
            <p:cNvSpPr/>
            <p:nvPr/>
          </p:nvSpPr>
          <p:spPr>
            <a:xfrm flipV="1">
              <a:off x="199" y="518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2060" name="标题 2059"/>
          <p:cNvSpPr>
            <a:spLocks noGrp="1"/>
          </p:cNvSpPr>
          <p:nvPr>
            <p:ph type="ctrTitle"/>
          </p:nvPr>
        </p:nvSpPr>
        <p:spPr>
          <a:xfrm>
            <a:off x="990600" y="18288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lvl="0">
              <a:buClrTx/>
              <a:buSzTx/>
              <a:buFontTx/>
              <a:defRPr/>
            </a:lvl1pPr>
          </a:lstStyle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2061" name="副标题 2060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 algn="ctr">
              <a:buClr>
                <a:schemeClr val="folHlink"/>
              </a:buClr>
              <a:buSzPct val="60000"/>
              <a:buFont typeface="Wingdings" panose="05000000000000000000" pitchFamily="2" charset="2"/>
              <a:buNone/>
              <a:defRPr/>
            </a:lvl1pPr>
            <a:lvl2pPr marL="457200" lvl="1" indent="0" algn="ctr">
              <a:buClr>
                <a:schemeClr val="hlink"/>
              </a:buClr>
              <a:buSzPct val="55000"/>
              <a:buFont typeface="Wingdings" panose="05000000000000000000" pitchFamily="2" charset="2"/>
              <a:buNone/>
              <a:defRPr/>
            </a:lvl2pPr>
            <a:lvl3pPr marL="914400" lvl="2" indent="0" algn="ctr">
              <a:buClr>
                <a:schemeClr val="folHlink"/>
              </a:buClr>
              <a:buSzPct val="50000"/>
              <a:buFont typeface="Wingdings" panose="05000000000000000000" pitchFamily="2" charset="2"/>
              <a:buNone/>
              <a:defRPr/>
            </a:lvl3pPr>
            <a:lvl4pPr marL="1371600" lvl="3" indent="0" algn="ctr">
              <a:buClr>
                <a:schemeClr val="accent2"/>
              </a:buClr>
              <a:buSzPct val="55000"/>
              <a:buFont typeface="Wingdings" panose="05000000000000000000" pitchFamily="2" charset="2"/>
              <a:buNone/>
              <a:defRPr/>
            </a:lvl4pPr>
            <a:lvl5pPr marL="1828800" lvl="4" indent="0" algn="ctr">
              <a:buClr>
                <a:schemeClr val="accent1"/>
              </a:buClr>
              <a:buSzPct val="50000"/>
              <a:buFont typeface="Wingdings" panose="05000000000000000000" pitchFamily="2" charset="2"/>
              <a:buNone/>
              <a:defRPr/>
            </a:lvl5pPr>
          </a:lstStyle>
          <a:p>
            <a:pPr lvl="0"/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2062" name="日期占位符 2061"/>
          <p:cNvSpPr>
            <a:spLocks noGrp="1"/>
          </p:cNvSpPr>
          <p:nvPr>
            <p:ph type="dt" sz="half" idx="2"/>
          </p:nvPr>
        </p:nvSpPr>
        <p:spPr>
          <a:xfrm>
            <a:off x="9906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>
              <a:defRPr sz="1400">
                <a:solidFill>
                  <a:schemeClr val="bg2"/>
                </a:solidFill>
                <a:latin typeface="Tahoma" panose="020B0604030504040204" pitchFamily="34" charset="0"/>
              </a:defRPr>
            </a:lvl1pPr>
          </a:lstStyle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2063" name="页脚占位符 2062"/>
          <p:cNvSpPr>
            <a:spLocks noGrp="1"/>
          </p:cNvSpPr>
          <p:nvPr>
            <p:ph type="ftr" sz="quarter" idx="3"/>
          </p:nvPr>
        </p:nvSpPr>
        <p:spPr>
          <a:xfrm>
            <a:off x="34290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ctr">
              <a:defRPr sz="1400">
                <a:solidFill>
                  <a:schemeClr val="bg2"/>
                </a:solidFill>
                <a:latin typeface="Tahoma" panose="020B0604030504040204" pitchFamily="34" charset="0"/>
              </a:defRPr>
            </a:lvl1pPr>
          </a:lstStyle>
          <a:p>
            <a:endParaRPr lang="zh-CN" altLang="en-US" dirty="0"/>
          </a:p>
        </p:txBody>
      </p:sp>
      <p:sp>
        <p:nvSpPr>
          <p:cNvPr id="2064" name="灯片编号占位符 2063"/>
          <p:cNvSpPr>
            <a:spLocks noGrp="1"/>
          </p:cNvSpPr>
          <p:nvPr>
            <p:ph type="sldNum" sz="quarter" idx="4"/>
          </p:nvPr>
        </p:nvSpPr>
        <p:spPr>
          <a:xfrm>
            <a:off x="68580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r">
              <a:defRPr sz="1400">
                <a:solidFill>
                  <a:schemeClr val="bg2"/>
                </a:solidFill>
                <a:latin typeface="Tahoma" panose="020B0604030504040204" pitchFamily="34" charset="0"/>
              </a:defRPr>
            </a:lvl1pPr>
          </a:lstStyle>
          <a:p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08476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46612" y="2017713"/>
            <a:ext cx="3808476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004051" y="617538"/>
            <a:ext cx="1951038" cy="55149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150938" y="617538"/>
            <a:ext cx="5740009" cy="55149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1150938" y="617538"/>
            <a:ext cx="7804150" cy="55149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1.jpe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矩形 1025"/>
          <p:cNvSpPr/>
          <p:nvPr/>
        </p:nvSpPr>
        <p:spPr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 w="9525">
            <a:noFill/>
          </a:ln>
        </p:spPr>
        <p:txBody>
          <a:bodyPr wrap="none" anchor="ctr"/>
          <a:p>
            <a:pPr lvl="0" algn="ctr"/>
            <a:endParaRPr lang="zh-CN" altLang="en-US" sz="2400" dirty="0">
              <a:latin typeface="Tahoma" panose="020B0604030504040204" pitchFamily="34" charset="0"/>
            </a:endParaRPr>
          </a:p>
        </p:txBody>
      </p:sp>
      <p:sp>
        <p:nvSpPr>
          <p:cNvPr id="1027" name="矩形 1026"/>
          <p:cNvSpPr/>
          <p:nvPr/>
        </p:nvSpPr>
        <p:spPr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  <a:tileRect/>
          </a:gradFill>
          <a:ln w="9525">
            <a:noFill/>
          </a:ln>
        </p:spPr>
        <p:txBody>
          <a:bodyPr wrap="none" anchor="ctr"/>
          <a:p>
            <a:pPr lvl="0" algn="ctr"/>
            <a:endParaRPr lang="zh-CN" altLang="en-US" sz="2400" dirty="0">
              <a:latin typeface="Tahoma" panose="020B0604030504040204" pitchFamily="34" charset="0"/>
            </a:endParaRPr>
          </a:p>
        </p:txBody>
      </p:sp>
      <p:sp>
        <p:nvSpPr>
          <p:cNvPr id="1028" name="矩形 1027"/>
          <p:cNvSpPr/>
          <p:nvPr/>
        </p:nvSpPr>
        <p:spPr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 w="9525">
            <a:noFill/>
          </a:ln>
        </p:spPr>
        <p:txBody>
          <a:bodyPr wrap="none" anchor="ctr"/>
          <a:p>
            <a:pPr lvl="0" algn="ctr"/>
            <a:endParaRPr lang="zh-CN" altLang="en-US" sz="2400" dirty="0">
              <a:latin typeface="Tahoma" panose="020B0604030504040204" pitchFamily="34" charset="0"/>
            </a:endParaRPr>
          </a:p>
        </p:txBody>
      </p:sp>
      <p:sp>
        <p:nvSpPr>
          <p:cNvPr id="1029" name="矩形 1028"/>
          <p:cNvSpPr/>
          <p:nvPr/>
        </p:nvSpPr>
        <p:spPr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  <a:tileRect/>
          </a:gradFill>
          <a:ln w="9525">
            <a:noFill/>
          </a:ln>
        </p:spPr>
        <p:txBody>
          <a:bodyPr wrap="none" anchor="ctr"/>
          <a:p>
            <a:pPr lvl="0" algn="ctr"/>
            <a:endParaRPr lang="zh-CN" altLang="en-US" sz="2400" dirty="0">
              <a:latin typeface="Tahoma" panose="020B0604030504040204" pitchFamily="34" charset="0"/>
            </a:endParaRPr>
          </a:p>
        </p:txBody>
      </p:sp>
      <p:sp>
        <p:nvSpPr>
          <p:cNvPr id="1030" name="矩形 1029"/>
          <p:cNvSpPr/>
          <p:nvPr/>
        </p:nvSpPr>
        <p:spPr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  <a:tileRect/>
          </a:gradFill>
          <a:ln w="9525">
            <a:noFill/>
          </a:ln>
        </p:spPr>
        <p:txBody>
          <a:bodyPr wrap="none" anchor="ctr"/>
          <a:p>
            <a:pPr lvl="0" algn="ctr"/>
            <a:endParaRPr lang="zh-CN" altLang="en-US" sz="2400" dirty="0">
              <a:latin typeface="Tahoma" panose="020B0604030504040204" pitchFamily="34" charset="0"/>
            </a:endParaRPr>
          </a:p>
        </p:txBody>
      </p:sp>
      <p:sp>
        <p:nvSpPr>
          <p:cNvPr id="1031" name="矩形 1030"/>
          <p:cNvSpPr/>
          <p:nvPr/>
        </p:nvSpPr>
        <p:spPr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 w="9525">
            <a:noFill/>
          </a:ln>
        </p:spPr>
        <p:txBody>
          <a:bodyPr wrap="none" anchor="ctr"/>
          <a:p>
            <a:pPr lvl="0" algn="ctr"/>
            <a:endParaRPr lang="zh-CN" altLang="en-US" sz="2400" dirty="0">
              <a:latin typeface="Tahoma" panose="020B0604030504040204" pitchFamily="34" charset="0"/>
            </a:endParaRPr>
          </a:p>
        </p:txBody>
      </p:sp>
      <p:sp>
        <p:nvSpPr>
          <p:cNvPr id="1032" name="矩形 1031"/>
          <p:cNvSpPr/>
          <p:nvPr/>
        </p:nvSpPr>
        <p:spPr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  <a:tileRect/>
          </a:gradFill>
          <a:ln w="9525">
            <a:noFill/>
          </a:ln>
        </p:spPr>
        <p:txBody>
          <a:bodyPr wrap="none" anchor="ctr"/>
          <a:p>
            <a:pPr lvl="0" algn="ctr"/>
            <a:endParaRPr lang="zh-CN" altLang="en-US" sz="2400" dirty="0">
              <a:latin typeface="Tahoma" panose="020B0604030504040204" pitchFamily="34" charset="0"/>
            </a:endParaRPr>
          </a:p>
        </p:txBody>
      </p:sp>
      <p:sp>
        <p:nvSpPr>
          <p:cNvPr id="1033" name="标题 1032"/>
          <p:cNvSpPr>
            <a:spLocks noGrp="1"/>
          </p:cNvSpPr>
          <p:nvPr>
            <p:ph type="title"/>
          </p:nvPr>
        </p:nvSpPr>
        <p:spPr>
          <a:xfrm>
            <a:off x="1150938" y="617538"/>
            <a:ext cx="7793037" cy="11430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34" name="文本占位符 1033"/>
          <p:cNvSpPr>
            <a:spLocks noGrp="1"/>
          </p:cNvSpPr>
          <p:nvPr>
            <p:ph type="body" idx="1"/>
          </p:nvPr>
        </p:nvSpPr>
        <p:spPr>
          <a:xfrm>
            <a:off x="1182688" y="2017713"/>
            <a:ext cx="7772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35" name="日期占位符 1034"/>
          <p:cNvSpPr>
            <a:spLocks noGrp="1"/>
          </p:cNvSpPr>
          <p:nvPr>
            <p:ph type="dt" sz="half" idx="2"/>
          </p:nvPr>
        </p:nvSpPr>
        <p:spPr>
          <a:xfrm>
            <a:off x="914400" y="63246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>
              <a:defRPr sz="1400">
                <a:latin typeface="Tahoma" panose="020B0604030504040204" pitchFamily="34" charset="0"/>
              </a:defRPr>
            </a:lvl1pPr>
          </a:lstStyle>
          <a:p>
            <a:pPr lvl="0"/>
            <a:fld id="{BB962C8B-B14F-4D97-AF65-F5344CB8AC3E}" type="datetime1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1036" name="页脚占位符 1035"/>
          <p:cNvSpPr>
            <a:spLocks noGrp="1"/>
          </p:cNvSpPr>
          <p:nvPr>
            <p:ph type="ftr" sz="quarter" idx="3"/>
          </p:nvPr>
        </p:nvSpPr>
        <p:spPr>
          <a:xfrm>
            <a:off x="3352800" y="63246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ctr">
              <a:defRPr sz="1400">
                <a:latin typeface="Tahoma" panose="020B0604030504040204" pitchFamily="34" charset="0"/>
              </a:defRPr>
            </a:lvl1pPr>
          </a:lstStyle>
          <a:p>
            <a:pPr lvl="0"/>
            <a:endParaRPr lang="zh-CN" altLang="en-US" dirty="0"/>
          </a:p>
        </p:txBody>
      </p:sp>
      <p:sp>
        <p:nvSpPr>
          <p:cNvPr id="1037" name="灯片编号占位符 1036"/>
          <p:cNvSpPr>
            <a:spLocks noGrp="1"/>
          </p:cNvSpPr>
          <p:nvPr>
            <p:ph type="sldNum" sz="quarter" idx="4"/>
          </p:nvPr>
        </p:nvSpPr>
        <p:spPr>
          <a:xfrm>
            <a:off x="6781800" y="63246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r">
              <a:defRPr sz="1400">
                <a:latin typeface="Tahoma" panose="020B0604030504040204" pitchFamily="34" charset="0"/>
              </a:defRPr>
            </a:lvl1pPr>
          </a:lstStyle>
          <a:p>
            <a:pPr lvl="0"/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anose="05000000000000000000" pitchFamily="2" charset="2"/>
        <a:buChar char="n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anose="05000000000000000000" pitchFamily="2" charset="2"/>
        <a:buChar char="n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anose="05000000000000000000" pitchFamily="2" charset="2"/>
        <a:buChar char="n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3600" b="0" i="0" u="none" kern="1200" baseline="0">
          <a:solidFill>
            <a:schemeClr val="tx1"/>
          </a:solidFill>
          <a:latin typeface="Tahoma" panose="020B0604030504040204" pitchFamily="34" charset="0"/>
          <a:ea typeface="宋体" panose="02010600030101010101" pitchFamily="2" charset="-122"/>
          <a:cs typeface="+mn-cs"/>
        </a:defRPr>
      </a:lvl2pPr>
      <a:lvl3pPr marL="914400" lvl="2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3600" b="0" i="0" u="none" kern="1200" baseline="0">
          <a:solidFill>
            <a:schemeClr val="tx1"/>
          </a:solidFill>
          <a:latin typeface="Tahoma" panose="020B0604030504040204" pitchFamily="34" charset="0"/>
          <a:ea typeface="宋体" panose="02010600030101010101" pitchFamily="2" charset="-122"/>
          <a:cs typeface="+mn-cs"/>
        </a:defRPr>
      </a:lvl3pPr>
      <a:lvl4pPr marL="1371600" lvl="3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3600" b="0" i="0" u="none" kern="1200" baseline="0">
          <a:solidFill>
            <a:schemeClr val="tx1"/>
          </a:solidFill>
          <a:latin typeface="Tahoma" panose="020B0604030504040204" pitchFamily="34" charset="0"/>
          <a:ea typeface="宋体" panose="02010600030101010101" pitchFamily="2" charset="-122"/>
          <a:cs typeface="+mn-cs"/>
        </a:defRPr>
      </a:lvl4pPr>
      <a:lvl5pPr marL="1828800" lvl="4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3600" b="0" i="0" u="none" kern="1200" baseline="0">
          <a:solidFill>
            <a:schemeClr val="tx1"/>
          </a:solidFill>
          <a:latin typeface="Tahoma" panose="020B0604030504040204" pitchFamily="34" charset="0"/>
          <a:ea typeface="宋体" panose="02010600030101010101" pitchFamily="2" charset="-122"/>
          <a:cs typeface="+mn-cs"/>
        </a:defRPr>
      </a:lvl5pPr>
      <a:lvl6pPr marL="2286000" lvl="5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3600" b="0" i="0" u="none" kern="1200" baseline="0">
          <a:solidFill>
            <a:schemeClr val="tx1"/>
          </a:solidFill>
          <a:latin typeface="Tahoma" panose="020B0604030504040204" pitchFamily="34" charset="0"/>
          <a:ea typeface="宋体" panose="02010600030101010101" pitchFamily="2" charset="-122"/>
          <a:cs typeface="+mn-cs"/>
        </a:defRPr>
      </a:lvl6pPr>
      <a:lvl7pPr marL="2743200" lvl="6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3600" b="0" i="0" u="none" kern="1200" baseline="0">
          <a:solidFill>
            <a:schemeClr val="tx1"/>
          </a:solidFill>
          <a:latin typeface="Tahoma" panose="020B0604030504040204" pitchFamily="34" charset="0"/>
          <a:ea typeface="宋体" panose="02010600030101010101" pitchFamily="2" charset="-122"/>
          <a:cs typeface="+mn-cs"/>
        </a:defRPr>
      </a:lvl7pPr>
      <a:lvl8pPr marL="3200400" lvl="7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3600" b="0" i="0" u="none" kern="1200" baseline="0">
          <a:solidFill>
            <a:schemeClr val="tx1"/>
          </a:solidFill>
          <a:latin typeface="Tahoma" panose="020B0604030504040204" pitchFamily="34" charset="0"/>
          <a:ea typeface="宋体" panose="02010600030101010101" pitchFamily="2" charset="-122"/>
          <a:cs typeface="+mn-cs"/>
        </a:defRPr>
      </a:lvl8pPr>
      <a:lvl9pPr marL="3657600" lvl="8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3600" b="0" i="0" u="none" kern="1200" baseline="0">
          <a:solidFill>
            <a:schemeClr val="tx1"/>
          </a:solidFill>
          <a:latin typeface="Tahoma" panose="020B060403050404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3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1.wav"/><Relationship Id="rId1" Type="http://schemas.openxmlformats.org/officeDocument/2006/relationships/image" Target="../media/image4.G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image" Target="../media/image5.GIF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7.GIF"/><Relationship Id="rId2" Type="http://schemas.openxmlformats.org/officeDocument/2006/relationships/slide" Target="slide1.xml"/><Relationship Id="rId1" Type="http://schemas.openxmlformats.org/officeDocument/2006/relationships/image" Target="../media/image6.GI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4.wav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5.wav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9.png"/><Relationship Id="rId2" Type="http://schemas.openxmlformats.org/officeDocument/2006/relationships/image" Target="../media/image8.wmf"/><Relationship Id="rId1" Type="http://schemas.openxmlformats.org/officeDocument/2006/relationships/oleObject" Target="../embeddings/oleObject1.bin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6.wav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audio" Target="../media/audio8.wav"/><Relationship Id="rId5" Type="http://schemas.openxmlformats.org/officeDocument/2006/relationships/audio" Target="../media/audio7.wav"/><Relationship Id="rId4" Type="http://schemas.openxmlformats.org/officeDocument/2006/relationships/image" Target="../media/image13.wmf"/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7.bin"/><Relationship Id="rId8" Type="http://schemas.openxmlformats.org/officeDocument/2006/relationships/oleObject" Target="../embeddings/oleObject6.bin"/><Relationship Id="rId7" Type="http://schemas.openxmlformats.org/officeDocument/2006/relationships/oleObject" Target="../embeddings/oleObject5.bin"/><Relationship Id="rId6" Type="http://schemas.openxmlformats.org/officeDocument/2006/relationships/image" Target="../media/image16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15.wmf"/><Relationship Id="rId3" Type="http://schemas.openxmlformats.org/officeDocument/2006/relationships/oleObject" Target="../embeddings/oleObject3.bin"/><Relationship Id="rId2" Type="http://schemas.openxmlformats.org/officeDocument/2006/relationships/image" Target="../media/image14.wmf"/><Relationship Id="rId19" Type="http://schemas.openxmlformats.org/officeDocument/2006/relationships/vmlDrawing" Target="../drawings/vmlDrawing2.vml"/><Relationship Id="rId18" Type="http://schemas.openxmlformats.org/officeDocument/2006/relationships/slideLayout" Target="../slideLayouts/slideLayout7.xml"/><Relationship Id="rId17" Type="http://schemas.openxmlformats.org/officeDocument/2006/relationships/image" Target="../media/image18.GIF"/><Relationship Id="rId16" Type="http://schemas.openxmlformats.org/officeDocument/2006/relationships/image" Target="../media/image17.GIF"/><Relationship Id="rId15" Type="http://schemas.openxmlformats.org/officeDocument/2006/relationships/oleObject" Target="../embeddings/oleObject13.bin"/><Relationship Id="rId14" Type="http://schemas.openxmlformats.org/officeDocument/2006/relationships/oleObject" Target="../embeddings/oleObject12.bin"/><Relationship Id="rId13" Type="http://schemas.openxmlformats.org/officeDocument/2006/relationships/oleObject" Target="../embeddings/oleObject11.bin"/><Relationship Id="rId12" Type="http://schemas.openxmlformats.org/officeDocument/2006/relationships/oleObject" Target="../embeddings/oleObject10.bin"/><Relationship Id="rId11" Type="http://schemas.openxmlformats.org/officeDocument/2006/relationships/oleObject" Target="../embeddings/oleObject9.bin"/><Relationship Id="rId10" Type="http://schemas.openxmlformats.org/officeDocument/2006/relationships/oleObject" Target="../embeddings/oleObject8.bin"/><Relationship Id="rId1" Type="http://schemas.openxmlformats.org/officeDocument/2006/relationships/oleObject" Target="../embeddings/oleObject2.bin"/></Relationships>
</file>

<file path=ppt/slides/_rels/slide25.xml.rels><?xml version="1.0" encoding="UTF-8" standalone="yes"?>
<Relationships xmlns="http://schemas.openxmlformats.org/package/2006/relationships"><Relationship Id="rId9" Type="http://schemas.openxmlformats.org/officeDocument/2006/relationships/audio" Target="../media/audio9.wav"/><Relationship Id="rId8" Type="http://schemas.openxmlformats.org/officeDocument/2006/relationships/image" Target="../media/image22.wmf"/><Relationship Id="rId7" Type="http://schemas.openxmlformats.org/officeDocument/2006/relationships/oleObject" Target="../embeddings/oleObject17.bin"/><Relationship Id="rId6" Type="http://schemas.openxmlformats.org/officeDocument/2006/relationships/image" Target="../media/image21.wmf"/><Relationship Id="rId5" Type="http://schemas.openxmlformats.org/officeDocument/2006/relationships/oleObject" Target="../embeddings/oleObject16.bin"/><Relationship Id="rId4" Type="http://schemas.openxmlformats.org/officeDocument/2006/relationships/image" Target="../media/image20.wmf"/><Relationship Id="rId3" Type="http://schemas.openxmlformats.org/officeDocument/2006/relationships/oleObject" Target="../embeddings/oleObject15.bin"/><Relationship Id="rId2" Type="http://schemas.openxmlformats.org/officeDocument/2006/relationships/image" Target="../media/image19.wmf"/><Relationship Id="rId11" Type="http://schemas.openxmlformats.org/officeDocument/2006/relationships/vmlDrawing" Target="../drawings/vmlDrawing3.vml"/><Relationship Id="rId10" Type="http://schemas.openxmlformats.org/officeDocument/2006/relationships/slideLayout" Target="../slideLayouts/slideLayout7.xml"/><Relationship Id="rId1" Type="http://schemas.openxmlformats.org/officeDocument/2006/relationships/oleObject" Target="../embeddings/oleObject14.bin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openxmlformats.org/officeDocument/2006/relationships/audio" Target="../media/audio13.wav"/><Relationship Id="rId6" Type="http://schemas.openxmlformats.org/officeDocument/2006/relationships/audio" Target="../media/audio12.wav"/><Relationship Id="rId5" Type="http://schemas.openxmlformats.org/officeDocument/2006/relationships/audio" Target="../media/audio11.wav"/><Relationship Id="rId4" Type="http://schemas.openxmlformats.org/officeDocument/2006/relationships/audio" Target="../media/audio10.wav"/><Relationship Id="rId3" Type="http://schemas.openxmlformats.org/officeDocument/2006/relationships/audio" Target="../media/audio9.wav"/><Relationship Id="rId2" Type="http://schemas.openxmlformats.org/officeDocument/2006/relationships/audio" Target="../media/audio8.wav"/><Relationship Id="rId1" Type="http://schemas.openxmlformats.org/officeDocument/2006/relationships/image" Target="../media/image23.wmf"/></Relationships>
</file>

<file path=ppt/slides/_rels/slide27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audio" Target="../media/audio7.wav"/><Relationship Id="rId5" Type="http://schemas.openxmlformats.org/officeDocument/2006/relationships/audio" Target="../media/audio9.wav"/><Relationship Id="rId4" Type="http://schemas.openxmlformats.org/officeDocument/2006/relationships/audio" Target="../media/audio10.wav"/><Relationship Id="rId3" Type="http://schemas.openxmlformats.org/officeDocument/2006/relationships/audio" Target="../media/audio14.wav"/><Relationship Id="rId2" Type="http://schemas.openxmlformats.org/officeDocument/2006/relationships/audio" Target="../media/audio8.wav"/><Relationship Id="rId1" Type="http://schemas.openxmlformats.org/officeDocument/2006/relationships/image" Target="../media/image24.wmf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5.wmf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8" name="矩形 4097"/>
          <p:cNvSpPr/>
          <p:nvPr/>
        </p:nvSpPr>
        <p:spPr>
          <a:xfrm>
            <a:off x="1331913" y="765175"/>
            <a:ext cx="7056437" cy="1008063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50000"/>
              </a:avLst>
            </a:prstTxWarp>
            <a:normAutofit/>
            <a:scene3d>
              <a:camera prst="legacyObliqueTopLeft">
                <a:rot lat="0" lon="0" rev="0"/>
              </a:camera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p>
            <a:pPr algn="ctr"/>
            <a:r>
              <a:rPr lang="zh-CN" altLang="en-US" sz="3600">
                <a:gradFill rotWithShape="0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一次函数的图象与性质</a:t>
            </a:r>
            <a:endParaRPr lang="zh-CN" altLang="en-US" sz="3600">
              <a:gradFill rotWithShape="0">
                <a:gsLst>
                  <a:gs pos="0">
                    <a:srgbClr val="FFFFCC"/>
                  </a:gs>
                  <a:gs pos="100000">
                    <a:srgbClr val="FF9999"/>
                  </a:gs>
                </a:gsLst>
                <a:lin ang="5400000" scaled="1"/>
                <a:tileRect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4099" name="图片 4098" descr="49172068666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76375" y="2060575"/>
            <a:ext cx="6335713" cy="345598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2" name="流程图: 资料带 5121"/>
          <p:cNvSpPr/>
          <p:nvPr/>
        </p:nvSpPr>
        <p:spPr>
          <a:xfrm>
            <a:off x="323850" y="188913"/>
            <a:ext cx="7777163" cy="1484312"/>
          </a:xfrm>
          <a:prstGeom prst="flowChartPunchedTap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r>
              <a:rPr lang="zh-CN" altLang="en-US" b="1">
                <a:latin typeface="Comic Sans MS" panose="030F0702030302020204" pitchFamily="66" charset="0"/>
              </a:rPr>
              <a:t>作出一次函数</a:t>
            </a:r>
            <a:r>
              <a:rPr lang="en-US" altLang="zh-CN" b="1">
                <a:latin typeface="Comic Sans MS" panose="030F0702030302020204" pitchFamily="66" charset="0"/>
              </a:rPr>
              <a:t>y=2x</a:t>
            </a:r>
            <a:r>
              <a:rPr lang="zh-CN" altLang="en-US" b="1">
                <a:latin typeface="Comic Sans MS" panose="030F0702030302020204" pitchFamily="66" charset="0"/>
              </a:rPr>
              <a:t>和</a:t>
            </a:r>
            <a:r>
              <a:rPr lang="en-US" altLang="zh-CN" b="1">
                <a:latin typeface="Comic Sans MS" panose="030F0702030302020204" pitchFamily="66" charset="0"/>
              </a:rPr>
              <a:t>Y=2X+1</a:t>
            </a:r>
            <a:r>
              <a:rPr lang="zh-CN" altLang="en-US" b="1">
                <a:latin typeface="Comic Sans MS" panose="030F0702030302020204" pitchFamily="66" charset="0"/>
              </a:rPr>
              <a:t>的图象</a:t>
            </a:r>
            <a:endParaRPr lang="zh-CN" altLang="en-US" b="1">
              <a:latin typeface="Comic Sans MS" panose="030F0702030302020204" pitchFamily="66" charset="0"/>
            </a:endParaRPr>
          </a:p>
        </p:txBody>
      </p:sp>
      <p:sp>
        <p:nvSpPr>
          <p:cNvPr id="5123" name="文本框 5122"/>
          <p:cNvSpPr txBox="1"/>
          <p:nvPr/>
        </p:nvSpPr>
        <p:spPr>
          <a:xfrm>
            <a:off x="250825" y="1773238"/>
            <a:ext cx="8497888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3200" b="1">
                <a:latin typeface="Comic Sans MS" panose="030F0702030302020204" pitchFamily="66" charset="0"/>
                <a:ea typeface="幼圆" panose="02010509060101010101" pitchFamily="49" charset="-122"/>
              </a:rPr>
              <a:t>1</a:t>
            </a:r>
            <a:r>
              <a:rPr lang="zh-CN" altLang="en-US" sz="3200" b="1">
                <a:latin typeface="Comic Sans MS" panose="030F0702030302020204" pitchFamily="66" charset="0"/>
                <a:ea typeface="幼圆" panose="02010509060101010101" pitchFamily="49" charset="-122"/>
              </a:rPr>
              <a:t>、列表</a:t>
            </a:r>
            <a:r>
              <a:rPr lang="en-US" altLang="zh-CN" sz="3200" b="1">
                <a:latin typeface="Comic Sans MS" panose="030F0702030302020204" pitchFamily="66" charset="0"/>
                <a:ea typeface="幼圆" panose="02010509060101010101" pitchFamily="49" charset="-122"/>
              </a:rPr>
              <a:t>:</a:t>
            </a:r>
            <a:r>
              <a:rPr lang="zh-CN" altLang="en-US" sz="3200" b="1">
                <a:latin typeface="Comic Sans MS" panose="030F0702030302020204" pitchFamily="66" charset="0"/>
                <a:ea typeface="幼圆" panose="02010509060101010101" pitchFamily="49" charset="-122"/>
              </a:rPr>
              <a:t>分别选取若干对自变量与函数的对应值</a:t>
            </a:r>
            <a:r>
              <a:rPr lang="en-US" altLang="zh-CN" sz="3200" b="1">
                <a:latin typeface="Comic Sans MS" panose="030F0702030302020204" pitchFamily="66" charset="0"/>
                <a:ea typeface="幼圆" panose="02010509060101010101" pitchFamily="49" charset="-122"/>
              </a:rPr>
              <a:t>,</a:t>
            </a:r>
            <a:r>
              <a:rPr lang="zh-CN" altLang="en-US" sz="3200" b="1">
                <a:latin typeface="Comic Sans MS" panose="030F0702030302020204" pitchFamily="66" charset="0"/>
                <a:ea typeface="幼圆" panose="02010509060101010101" pitchFamily="49" charset="-122"/>
              </a:rPr>
              <a:t>列成下表</a:t>
            </a:r>
            <a:r>
              <a:rPr lang="en-US" altLang="zh-CN" sz="3200" b="1">
                <a:latin typeface="Comic Sans MS" panose="030F0702030302020204" pitchFamily="66" charset="0"/>
                <a:ea typeface="幼圆" panose="02010509060101010101" pitchFamily="49" charset="-122"/>
              </a:rPr>
              <a:t>.</a:t>
            </a:r>
            <a:endParaRPr lang="en-US" altLang="zh-CN" sz="3200" b="1">
              <a:latin typeface="Comic Sans MS" panose="030F0702030302020204" pitchFamily="66" charset="0"/>
              <a:ea typeface="幼圆" panose="02010509060101010101" pitchFamily="49" charset="-122"/>
            </a:endParaRPr>
          </a:p>
        </p:txBody>
      </p:sp>
      <p:sp>
        <p:nvSpPr>
          <p:cNvPr id="5124" name="文本框 5123"/>
          <p:cNvSpPr txBox="1"/>
          <p:nvPr/>
        </p:nvSpPr>
        <p:spPr>
          <a:xfrm>
            <a:off x="0" y="5013325"/>
            <a:ext cx="8713788" cy="155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3200" b="1">
                <a:latin typeface="Comic Sans MS" panose="030F0702030302020204" pitchFamily="66" charset="0"/>
                <a:ea typeface="幼圆" panose="02010509060101010101" pitchFamily="49" charset="-122"/>
              </a:rPr>
              <a:t>2</a:t>
            </a:r>
            <a:r>
              <a:rPr lang="zh-CN" altLang="en-US" sz="3200" b="1">
                <a:latin typeface="Comic Sans MS" panose="030F0702030302020204" pitchFamily="66" charset="0"/>
                <a:ea typeface="幼圆" panose="02010509060101010101" pitchFamily="49" charset="-122"/>
              </a:rPr>
              <a:t>、描点</a:t>
            </a:r>
            <a:r>
              <a:rPr lang="en-US" altLang="zh-CN" sz="3200" b="1">
                <a:latin typeface="Comic Sans MS" panose="030F0702030302020204" pitchFamily="66" charset="0"/>
                <a:ea typeface="幼圆" panose="02010509060101010101" pitchFamily="49" charset="-122"/>
              </a:rPr>
              <a:t>:</a:t>
            </a:r>
            <a:r>
              <a:rPr lang="zh-CN" altLang="en-US" sz="3200" b="1">
                <a:latin typeface="Comic Sans MS" panose="030F0702030302020204" pitchFamily="66" charset="0"/>
                <a:ea typeface="幼圆" panose="02010509060101010101" pitchFamily="49" charset="-122"/>
              </a:rPr>
              <a:t>分别以表中的</a:t>
            </a:r>
            <a:r>
              <a:rPr lang="en-US" altLang="zh-CN" sz="3200" b="1">
                <a:latin typeface="Comic Sans MS" panose="030F0702030302020204" pitchFamily="66" charset="0"/>
                <a:ea typeface="幼圆" panose="02010509060101010101" pitchFamily="49" charset="-122"/>
              </a:rPr>
              <a:t>X</a:t>
            </a:r>
            <a:r>
              <a:rPr lang="zh-CN" altLang="en-US" sz="3200" b="1">
                <a:latin typeface="Comic Sans MS" panose="030F0702030302020204" pitchFamily="66" charset="0"/>
                <a:ea typeface="幼圆" panose="02010509060101010101" pitchFamily="49" charset="-122"/>
              </a:rPr>
              <a:t>作为横坐标</a:t>
            </a:r>
            <a:r>
              <a:rPr lang="en-US" altLang="zh-CN" sz="3200" b="1">
                <a:latin typeface="Comic Sans MS" panose="030F0702030302020204" pitchFamily="66" charset="0"/>
                <a:ea typeface="幼圆" panose="02010509060101010101" pitchFamily="49" charset="-122"/>
              </a:rPr>
              <a:t>,Y</a:t>
            </a:r>
            <a:r>
              <a:rPr lang="zh-CN" altLang="en-US" sz="3200" b="1">
                <a:latin typeface="Comic Sans MS" panose="030F0702030302020204" pitchFamily="66" charset="0"/>
                <a:ea typeface="幼圆" panose="02010509060101010101" pitchFamily="49" charset="-122"/>
              </a:rPr>
              <a:t>作为纵坐标</a:t>
            </a:r>
            <a:r>
              <a:rPr lang="en-US" altLang="zh-CN" sz="3200" b="1">
                <a:latin typeface="Comic Sans MS" panose="030F0702030302020204" pitchFamily="66" charset="0"/>
                <a:ea typeface="幼圆" panose="02010509060101010101" pitchFamily="49" charset="-122"/>
              </a:rPr>
              <a:t>,</a:t>
            </a:r>
            <a:r>
              <a:rPr lang="zh-CN" altLang="en-US" sz="3200" b="1">
                <a:latin typeface="Comic Sans MS" panose="030F0702030302020204" pitchFamily="66" charset="0"/>
                <a:ea typeface="幼圆" panose="02010509060101010101" pitchFamily="49" charset="-122"/>
              </a:rPr>
              <a:t>得到两组点</a:t>
            </a:r>
            <a:r>
              <a:rPr lang="en-US" altLang="zh-CN" sz="3200" b="1">
                <a:latin typeface="Comic Sans MS" panose="030F0702030302020204" pitchFamily="66" charset="0"/>
                <a:ea typeface="幼圆" panose="02010509060101010101" pitchFamily="49" charset="-122"/>
              </a:rPr>
              <a:t>,</a:t>
            </a:r>
            <a:r>
              <a:rPr lang="zh-CN" altLang="en-US" sz="3200" b="1">
                <a:latin typeface="Comic Sans MS" panose="030F0702030302020204" pitchFamily="66" charset="0"/>
                <a:ea typeface="幼圆" panose="02010509060101010101" pitchFamily="49" charset="-122"/>
              </a:rPr>
              <a:t>写出这些点</a:t>
            </a:r>
            <a:r>
              <a:rPr lang="en-US" altLang="zh-CN" sz="3200" b="1">
                <a:latin typeface="Comic Sans MS" panose="030F0702030302020204" pitchFamily="66" charset="0"/>
                <a:ea typeface="幼圆" panose="02010509060101010101" pitchFamily="49" charset="-122"/>
              </a:rPr>
              <a:t>(</a:t>
            </a:r>
            <a:r>
              <a:rPr lang="zh-CN" altLang="en-US" sz="3200" b="1">
                <a:latin typeface="Comic Sans MS" panose="030F0702030302020204" pitchFamily="66" charset="0"/>
                <a:ea typeface="幼圆" panose="02010509060101010101" pitchFamily="49" charset="-122"/>
              </a:rPr>
              <a:t>用坐标表示</a:t>
            </a:r>
            <a:r>
              <a:rPr lang="en-US" altLang="zh-CN" sz="3200" b="1">
                <a:latin typeface="Comic Sans MS" panose="030F0702030302020204" pitchFamily="66" charset="0"/>
                <a:ea typeface="幼圆" panose="02010509060101010101" pitchFamily="49" charset="-122"/>
              </a:rPr>
              <a:t>).</a:t>
            </a:r>
            <a:r>
              <a:rPr lang="zh-CN" altLang="en-US" sz="3200" b="1">
                <a:latin typeface="Comic Sans MS" panose="030F0702030302020204" pitchFamily="66" charset="0"/>
                <a:ea typeface="幼圆" panose="02010509060101010101" pitchFamily="49" charset="-122"/>
              </a:rPr>
              <a:t>再画一个平面直角坐标系</a:t>
            </a:r>
            <a:r>
              <a:rPr lang="en-US" altLang="zh-CN" sz="3200" b="1">
                <a:latin typeface="Comic Sans MS" panose="030F0702030302020204" pitchFamily="66" charset="0"/>
                <a:ea typeface="幼圆" panose="02010509060101010101" pitchFamily="49" charset="-122"/>
              </a:rPr>
              <a:t>,</a:t>
            </a:r>
            <a:r>
              <a:rPr lang="zh-CN" altLang="en-US" sz="3200" b="1">
                <a:latin typeface="Comic Sans MS" panose="030F0702030302020204" pitchFamily="66" charset="0"/>
                <a:ea typeface="幼圆" panose="02010509060101010101" pitchFamily="49" charset="-122"/>
              </a:rPr>
              <a:t>并在坐标系中画出这些点</a:t>
            </a:r>
            <a:r>
              <a:rPr lang="en-US" altLang="zh-CN" sz="3200" b="1">
                <a:latin typeface="Comic Sans MS" panose="030F0702030302020204" pitchFamily="66" charset="0"/>
                <a:ea typeface="幼圆" panose="02010509060101010101" pitchFamily="49" charset="-122"/>
              </a:rPr>
              <a:t>.</a:t>
            </a:r>
            <a:endParaRPr lang="en-US" altLang="zh-CN" sz="3200" b="1">
              <a:latin typeface="Comic Sans MS" panose="030F0702030302020204" pitchFamily="66" charset="0"/>
              <a:ea typeface="幼圆" panose="02010509060101010101" pitchFamily="49" charset="-122"/>
            </a:endParaRPr>
          </a:p>
        </p:txBody>
      </p:sp>
      <p:graphicFrame>
        <p:nvGraphicFramePr>
          <p:cNvPr id="5125" name="内容占位符 5124"/>
          <p:cNvGraphicFramePr/>
          <p:nvPr>
            <p:ph idx="4294967295"/>
          </p:nvPr>
        </p:nvGraphicFramePr>
        <p:xfrm>
          <a:off x="1296988" y="3205163"/>
          <a:ext cx="7237412" cy="1606550"/>
        </p:xfrm>
        <a:graphic>
          <a:graphicData uri="http://schemas.openxmlformats.org/drawingml/2006/table">
            <a:tbl>
              <a:tblPr/>
              <a:tblGrid>
                <a:gridCol w="1571625"/>
                <a:gridCol w="527050"/>
                <a:gridCol w="812800"/>
                <a:gridCol w="842963"/>
                <a:gridCol w="820737"/>
                <a:gridCol w="955675"/>
                <a:gridCol w="817563"/>
                <a:gridCol w="889000"/>
              </a:tblGrid>
              <a:tr h="528638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4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/>
                        <a:t>X</a:t>
                      </a:r>
                      <a:endParaRPr lang="en-US" altLang="zh-CN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4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>
                          <a:latin typeface="Times New Roman" panose="02020603050405020304" pitchFamily="18" charset="0"/>
                        </a:rPr>
                        <a:t>…</a:t>
                      </a:r>
                      <a:r>
                        <a:rPr lang="en-US" altLang="zh-CN"/>
                        <a:t>.</a:t>
                      </a:r>
                      <a:endParaRPr lang="en-US" altLang="zh-CN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4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/>
                        <a:t>-2</a:t>
                      </a:r>
                      <a:endParaRPr lang="en-US" altLang="zh-CN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4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/>
                        <a:t>-1</a:t>
                      </a:r>
                      <a:endParaRPr lang="en-US" altLang="zh-CN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4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/>
                        <a:t>0</a:t>
                      </a:r>
                      <a:endParaRPr lang="en-US" altLang="zh-CN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4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/>
                        <a:t>1</a:t>
                      </a:r>
                      <a:endParaRPr lang="en-US" altLang="zh-CN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4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/>
                        <a:t>2</a:t>
                      </a:r>
                      <a:endParaRPr lang="en-US" altLang="zh-CN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4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>
                          <a:latin typeface="Times New Roman" panose="02020603050405020304" pitchFamily="18" charset="0"/>
                        </a:rPr>
                        <a:t>…</a:t>
                      </a:r>
                      <a:r>
                        <a:rPr lang="en-US" altLang="zh-CN"/>
                        <a:t>.</a:t>
                      </a:r>
                      <a:endParaRPr lang="en-US" altLang="zh-CN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705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4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/>
                        <a:t>Y=2X</a:t>
                      </a:r>
                      <a:endParaRPr lang="en-US" altLang="zh-CN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4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>
                          <a:latin typeface="Times New Roman" panose="02020603050405020304" pitchFamily="18" charset="0"/>
                        </a:rPr>
                        <a:t>…</a:t>
                      </a:r>
                      <a:r>
                        <a:rPr lang="en-US" altLang="zh-CN"/>
                        <a:t>.</a:t>
                      </a:r>
                      <a:endParaRPr lang="en-US" altLang="zh-CN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4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4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4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4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4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4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>
                          <a:latin typeface="Times New Roman" panose="02020603050405020304" pitchFamily="18" charset="0"/>
                        </a:rPr>
                        <a:t>…</a:t>
                      </a:r>
                      <a:r>
                        <a:rPr lang="en-US" altLang="zh-CN"/>
                        <a:t>.</a:t>
                      </a:r>
                      <a:endParaRPr lang="en-US" altLang="zh-CN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0862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4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/>
                        <a:t>Y=2X+1</a:t>
                      </a:r>
                      <a:endParaRPr lang="en-US" altLang="zh-CN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4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>
                          <a:latin typeface="Times New Roman" panose="02020603050405020304" pitchFamily="18" charset="0"/>
                        </a:rPr>
                        <a:t>…</a:t>
                      </a:r>
                      <a:r>
                        <a:rPr lang="en-US" altLang="zh-CN"/>
                        <a:t>.</a:t>
                      </a:r>
                      <a:endParaRPr lang="en-US" altLang="zh-CN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4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4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4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4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4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4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>
                          <a:latin typeface="Times New Roman" panose="02020603050405020304" pitchFamily="18" charset="0"/>
                        </a:rPr>
                        <a:t>…</a:t>
                      </a:r>
                      <a:r>
                        <a:rPr lang="en-US" altLang="zh-CN"/>
                        <a:t>.</a:t>
                      </a:r>
                      <a:endParaRPr lang="en-US" altLang="zh-CN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163" name="文本框 5162"/>
          <p:cNvSpPr txBox="1"/>
          <p:nvPr/>
        </p:nvSpPr>
        <p:spPr>
          <a:xfrm>
            <a:off x="3492500" y="3716338"/>
            <a:ext cx="576263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2000" b="1">
                <a:solidFill>
                  <a:srgbClr val="FF0000"/>
                </a:solidFill>
                <a:latin typeface="Comic Sans MS" panose="030F0702030302020204" pitchFamily="66" charset="0"/>
              </a:rPr>
              <a:t>-4</a:t>
            </a:r>
            <a:endParaRPr lang="en-US" altLang="zh-CN" sz="2000" b="1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5164" name="文本框 5163"/>
          <p:cNvSpPr txBox="1"/>
          <p:nvPr/>
        </p:nvSpPr>
        <p:spPr>
          <a:xfrm>
            <a:off x="3492500" y="4292600"/>
            <a:ext cx="576263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2000" b="1">
                <a:solidFill>
                  <a:srgbClr val="FF0000"/>
                </a:solidFill>
                <a:latin typeface="Comic Sans MS" panose="030F0702030302020204" pitchFamily="66" charset="0"/>
              </a:rPr>
              <a:t>-3</a:t>
            </a:r>
            <a:endParaRPr lang="en-US" altLang="zh-CN" sz="2000" b="1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5165" name="文本框 5164"/>
          <p:cNvSpPr txBox="1"/>
          <p:nvPr/>
        </p:nvSpPr>
        <p:spPr>
          <a:xfrm>
            <a:off x="4211638" y="3789363"/>
            <a:ext cx="576262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2000" b="1">
                <a:solidFill>
                  <a:srgbClr val="FF0000"/>
                </a:solidFill>
                <a:latin typeface="Comic Sans MS" panose="030F0702030302020204" pitchFamily="66" charset="0"/>
              </a:rPr>
              <a:t>-2</a:t>
            </a:r>
            <a:endParaRPr lang="en-US" altLang="zh-CN" sz="2000" b="1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5166" name="文本框 5165"/>
          <p:cNvSpPr txBox="1"/>
          <p:nvPr/>
        </p:nvSpPr>
        <p:spPr>
          <a:xfrm>
            <a:off x="4284663" y="4292600"/>
            <a:ext cx="576262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2000" b="1">
                <a:solidFill>
                  <a:srgbClr val="FF0000"/>
                </a:solidFill>
                <a:latin typeface="Comic Sans MS" panose="030F0702030302020204" pitchFamily="66" charset="0"/>
              </a:rPr>
              <a:t>-1</a:t>
            </a:r>
            <a:endParaRPr lang="en-US" altLang="zh-CN" sz="2000" b="1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5167" name="文本框 5166"/>
          <p:cNvSpPr txBox="1"/>
          <p:nvPr/>
        </p:nvSpPr>
        <p:spPr>
          <a:xfrm>
            <a:off x="5219700" y="3789363"/>
            <a:ext cx="576263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2000" b="1">
                <a:solidFill>
                  <a:srgbClr val="FF0000"/>
                </a:solidFill>
                <a:latin typeface="Comic Sans MS" panose="030F0702030302020204" pitchFamily="66" charset="0"/>
              </a:rPr>
              <a:t>0</a:t>
            </a:r>
            <a:endParaRPr lang="en-US" altLang="zh-CN" sz="2000" b="1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5168" name="文本框 5167"/>
          <p:cNvSpPr txBox="1"/>
          <p:nvPr/>
        </p:nvSpPr>
        <p:spPr>
          <a:xfrm>
            <a:off x="5219700" y="4292600"/>
            <a:ext cx="576263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2000" b="1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  <a:endParaRPr lang="en-US" altLang="zh-CN" sz="2000" b="1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5169" name="文本框 5168"/>
          <p:cNvSpPr txBox="1"/>
          <p:nvPr/>
        </p:nvSpPr>
        <p:spPr>
          <a:xfrm>
            <a:off x="6011863" y="3789363"/>
            <a:ext cx="576262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2000" b="1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  <a:endParaRPr lang="en-US" altLang="zh-CN" sz="2000" b="1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5170" name="文本框 5169"/>
          <p:cNvSpPr txBox="1"/>
          <p:nvPr/>
        </p:nvSpPr>
        <p:spPr>
          <a:xfrm>
            <a:off x="6084888" y="4292600"/>
            <a:ext cx="576262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2000" b="1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  <a:endParaRPr lang="en-US" altLang="zh-CN" sz="2000" b="1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5171" name="文本框 5170"/>
          <p:cNvSpPr txBox="1"/>
          <p:nvPr/>
        </p:nvSpPr>
        <p:spPr>
          <a:xfrm>
            <a:off x="7019925" y="3789363"/>
            <a:ext cx="576263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2000" b="1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  <a:endParaRPr lang="en-US" altLang="zh-CN" sz="2000" b="1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5172" name="文本框 5171"/>
          <p:cNvSpPr txBox="1"/>
          <p:nvPr/>
        </p:nvSpPr>
        <p:spPr>
          <a:xfrm>
            <a:off x="6948488" y="4292600"/>
            <a:ext cx="576262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2000" b="1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  <a:endParaRPr lang="en-US" altLang="zh-CN" sz="2000" b="1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5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5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5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5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2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nimBg="1"/>
      <p:bldP spid="5123" grpId="0"/>
      <p:bldP spid="5124" grpId="0"/>
      <p:bldP spid="5163" grpId="0"/>
      <p:bldP spid="5164" grpId="0"/>
      <p:bldP spid="5165" grpId="0"/>
      <p:bldP spid="5166" grpId="0"/>
      <p:bldP spid="5167" grpId="0"/>
      <p:bldP spid="5168" grpId="0"/>
      <p:bldP spid="5169" grpId="0"/>
      <p:bldP spid="5170" grpId="0"/>
      <p:bldP spid="5171" grpId="0"/>
      <p:bldP spid="517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146" name="图片 614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22750" y="2033588"/>
            <a:ext cx="4083050" cy="2743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47" name="等腰三角形 6146"/>
          <p:cNvSpPr/>
          <p:nvPr/>
        </p:nvSpPr>
        <p:spPr>
          <a:xfrm>
            <a:off x="6227763" y="0"/>
            <a:ext cx="73025" cy="620713"/>
          </a:xfrm>
          <a:prstGeom prst="triangle">
            <a:avLst>
              <a:gd name="adj" fmla="val 50000"/>
            </a:avLst>
          </a:prstGeom>
          <a:solidFill>
            <a:srgbClr val="FF0000"/>
          </a:solidFill>
          <a:ln w="127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148" name="等腰三角形 6147"/>
          <p:cNvSpPr/>
          <p:nvPr/>
        </p:nvSpPr>
        <p:spPr>
          <a:xfrm rot="-11098185" flipV="1">
            <a:off x="8496300" y="3357563"/>
            <a:ext cx="647700" cy="69850"/>
          </a:xfrm>
          <a:prstGeom prst="triangle">
            <a:avLst>
              <a:gd name="adj" fmla="val 100000"/>
            </a:avLst>
          </a:prstGeom>
          <a:solidFill>
            <a:srgbClr val="FF0000"/>
          </a:solidFill>
          <a:ln w="127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149" name="文本框 6148"/>
          <p:cNvSpPr txBox="1"/>
          <p:nvPr/>
        </p:nvSpPr>
        <p:spPr>
          <a:xfrm>
            <a:off x="6227763" y="0"/>
            <a:ext cx="649287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2800" b="1">
                <a:latin typeface="Comic Sans MS" panose="030F0702030302020204" pitchFamily="66" charset="0"/>
              </a:rPr>
              <a:t>Y</a:t>
            </a:r>
            <a:endParaRPr lang="en-US" altLang="zh-CN" sz="2800" b="1">
              <a:latin typeface="Comic Sans MS" panose="030F0702030302020204" pitchFamily="66" charset="0"/>
            </a:endParaRPr>
          </a:p>
        </p:txBody>
      </p:sp>
      <p:sp>
        <p:nvSpPr>
          <p:cNvPr id="6150" name="文本框 6149"/>
          <p:cNvSpPr txBox="1"/>
          <p:nvPr/>
        </p:nvSpPr>
        <p:spPr>
          <a:xfrm>
            <a:off x="8675688" y="3500438"/>
            <a:ext cx="9366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2400" b="1">
                <a:latin typeface="Comic Sans MS" panose="030F0702030302020204" pitchFamily="66" charset="0"/>
              </a:rPr>
              <a:t>X</a:t>
            </a:r>
            <a:endParaRPr lang="en-US" altLang="zh-CN" sz="2400" b="1">
              <a:latin typeface="Comic Sans MS" panose="030F0702030302020204" pitchFamily="66" charset="0"/>
            </a:endParaRPr>
          </a:p>
        </p:txBody>
      </p:sp>
      <p:sp>
        <p:nvSpPr>
          <p:cNvPr id="6151" name="文本框 6150"/>
          <p:cNvSpPr txBox="1"/>
          <p:nvPr/>
        </p:nvSpPr>
        <p:spPr>
          <a:xfrm>
            <a:off x="6227763" y="3429000"/>
            <a:ext cx="576262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1800" b="1">
                <a:latin typeface="Comic Sans MS" panose="030F0702030302020204" pitchFamily="66" charset="0"/>
              </a:rPr>
              <a:t>O</a:t>
            </a:r>
            <a:endParaRPr lang="en-US" altLang="zh-CN" sz="1800" b="1">
              <a:latin typeface="Comic Sans MS" panose="030F0702030302020204" pitchFamily="66" charset="0"/>
            </a:endParaRPr>
          </a:p>
        </p:txBody>
      </p:sp>
      <p:sp>
        <p:nvSpPr>
          <p:cNvPr id="6152" name="流程图: 联系 6151"/>
          <p:cNvSpPr/>
          <p:nvPr/>
        </p:nvSpPr>
        <p:spPr>
          <a:xfrm>
            <a:off x="5508625" y="4797425"/>
            <a:ext cx="71438" cy="71438"/>
          </a:xfrm>
          <a:prstGeom prst="flowChartConnector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153" name="流程图: 联系 6152"/>
          <p:cNvSpPr/>
          <p:nvPr/>
        </p:nvSpPr>
        <p:spPr>
          <a:xfrm>
            <a:off x="5867400" y="4076700"/>
            <a:ext cx="71438" cy="71438"/>
          </a:xfrm>
          <a:prstGeom prst="flowChartConnector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154" name="流程图: 联系 6153"/>
          <p:cNvSpPr/>
          <p:nvPr/>
        </p:nvSpPr>
        <p:spPr>
          <a:xfrm>
            <a:off x="6227763" y="3357563"/>
            <a:ext cx="71437" cy="71437"/>
          </a:xfrm>
          <a:prstGeom prst="flowChartConnector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155" name="流程图: 联系 6154"/>
          <p:cNvSpPr/>
          <p:nvPr/>
        </p:nvSpPr>
        <p:spPr>
          <a:xfrm>
            <a:off x="6588125" y="2636838"/>
            <a:ext cx="71438" cy="71437"/>
          </a:xfrm>
          <a:prstGeom prst="flowChartConnector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156" name="流程图: 联系 6155"/>
          <p:cNvSpPr/>
          <p:nvPr/>
        </p:nvSpPr>
        <p:spPr>
          <a:xfrm>
            <a:off x="6948488" y="1989138"/>
            <a:ext cx="71437" cy="71437"/>
          </a:xfrm>
          <a:prstGeom prst="flowChartConnector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157" name="直接连接符 6156"/>
          <p:cNvSpPr/>
          <p:nvPr/>
        </p:nvSpPr>
        <p:spPr>
          <a:xfrm flipV="1">
            <a:off x="4859338" y="333375"/>
            <a:ext cx="2952750" cy="5903913"/>
          </a:xfrm>
          <a:prstGeom prst="line">
            <a:avLst/>
          </a:prstGeom>
          <a:ln w="254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158" name="文本框 6157"/>
          <p:cNvSpPr txBox="1"/>
          <p:nvPr/>
        </p:nvSpPr>
        <p:spPr>
          <a:xfrm>
            <a:off x="7343775" y="1052513"/>
            <a:ext cx="1800225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2000" b="1">
                <a:latin typeface="Comic Sans MS" panose="030F0702030302020204" pitchFamily="66" charset="0"/>
              </a:rPr>
              <a:t>Y=2X</a:t>
            </a:r>
            <a:endParaRPr lang="en-US" altLang="zh-CN" sz="2000" b="1">
              <a:latin typeface="Comic Sans MS" panose="030F0702030302020204" pitchFamily="66" charset="0"/>
            </a:endParaRPr>
          </a:p>
        </p:txBody>
      </p:sp>
      <p:sp>
        <p:nvSpPr>
          <p:cNvPr id="6159" name="流程图: 联系 6158"/>
          <p:cNvSpPr/>
          <p:nvPr/>
        </p:nvSpPr>
        <p:spPr>
          <a:xfrm>
            <a:off x="5508625" y="4437063"/>
            <a:ext cx="71438" cy="71437"/>
          </a:xfrm>
          <a:prstGeom prst="flowChartConnector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160" name="流程图: 联系 6159"/>
          <p:cNvSpPr/>
          <p:nvPr/>
        </p:nvSpPr>
        <p:spPr>
          <a:xfrm>
            <a:off x="5867400" y="3716338"/>
            <a:ext cx="71438" cy="71437"/>
          </a:xfrm>
          <a:prstGeom prst="flowChartConnector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161" name="流程图: 联系 6160"/>
          <p:cNvSpPr/>
          <p:nvPr/>
        </p:nvSpPr>
        <p:spPr>
          <a:xfrm>
            <a:off x="6227763" y="2997200"/>
            <a:ext cx="71437" cy="71438"/>
          </a:xfrm>
          <a:prstGeom prst="flowChartConnector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162" name="流程图: 联系 6161"/>
          <p:cNvSpPr/>
          <p:nvPr/>
        </p:nvSpPr>
        <p:spPr>
          <a:xfrm>
            <a:off x="6588125" y="2276475"/>
            <a:ext cx="71438" cy="71438"/>
          </a:xfrm>
          <a:prstGeom prst="flowChartConnector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163" name="流程图: 联系 6162"/>
          <p:cNvSpPr/>
          <p:nvPr/>
        </p:nvSpPr>
        <p:spPr>
          <a:xfrm>
            <a:off x="6948488" y="1557338"/>
            <a:ext cx="71437" cy="71437"/>
          </a:xfrm>
          <a:prstGeom prst="flowChartConnector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164" name="直接连接符 6163"/>
          <p:cNvSpPr/>
          <p:nvPr/>
        </p:nvSpPr>
        <p:spPr>
          <a:xfrm flipV="1">
            <a:off x="4572000" y="476250"/>
            <a:ext cx="2952750" cy="5905500"/>
          </a:xfrm>
          <a:prstGeom prst="line">
            <a:avLst/>
          </a:prstGeom>
          <a:ln w="34925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165" name="文本框 6164"/>
          <p:cNvSpPr txBox="1"/>
          <p:nvPr/>
        </p:nvSpPr>
        <p:spPr>
          <a:xfrm>
            <a:off x="6443663" y="260350"/>
            <a:ext cx="1800225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2000" b="1">
                <a:latin typeface="Comic Sans MS" panose="030F0702030302020204" pitchFamily="66" charset="0"/>
              </a:rPr>
              <a:t>Y=2X+1</a:t>
            </a:r>
            <a:endParaRPr lang="en-US" altLang="zh-CN" sz="2000" b="1">
              <a:latin typeface="Comic Sans MS" panose="030F0702030302020204" pitchFamily="66" charset="0"/>
            </a:endParaRPr>
          </a:p>
        </p:txBody>
      </p:sp>
      <p:sp>
        <p:nvSpPr>
          <p:cNvPr id="6166" name="文本框 6165"/>
          <p:cNvSpPr txBox="1"/>
          <p:nvPr/>
        </p:nvSpPr>
        <p:spPr>
          <a:xfrm>
            <a:off x="1908175" y="3429000"/>
            <a:ext cx="424815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1800">
                <a:latin typeface="Arial" panose="020B0604020202020204" pitchFamily="34" charset="0"/>
              </a:rPr>
              <a:t>        </a:t>
            </a:r>
            <a:r>
              <a:rPr lang="en-US" altLang="zh-CN" sz="1800">
                <a:latin typeface="Arial" panose="020B0604020202020204" pitchFamily="34" charset="0"/>
              </a:rPr>
              <a:t>-10  -9   -8  -7   -6  -5   -4   -3  -2  -1</a:t>
            </a:r>
            <a:endParaRPr lang="en-US" altLang="zh-CN" sz="1800">
              <a:latin typeface="Arial" panose="020B0604020202020204" pitchFamily="34" charset="0"/>
            </a:endParaRPr>
          </a:p>
        </p:txBody>
      </p:sp>
      <p:sp>
        <p:nvSpPr>
          <p:cNvPr id="6167" name="文本框 6166"/>
          <p:cNvSpPr txBox="1"/>
          <p:nvPr/>
        </p:nvSpPr>
        <p:spPr>
          <a:xfrm>
            <a:off x="6227763" y="3573463"/>
            <a:ext cx="504825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1800">
                <a:latin typeface="Arial" panose="020B0604020202020204" pitchFamily="34" charset="0"/>
              </a:rPr>
              <a:t>-1</a:t>
            </a:r>
            <a:endParaRPr lang="en-US" altLang="zh-CN" sz="1800">
              <a:latin typeface="Arial" panose="020B0604020202020204" pitchFamily="34" charset="0"/>
            </a:endParaRPr>
          </a:p>
        </p:txBody>
      </p:sp>
      <p:sp>
        <p:nvSpPr>
          <p:cNvPr id="6168" name="文本框 6167"/>
          <p:cNvSpPr txBox="1"/>
          <p:nvPr/>
        </p:nvSpPr>
        <p:spPr>
          <a:xfrm>
            <a:off x="6227763" y="3933825"/>
            <a:ext cx="64770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1800">
                <a:latin typeface="Arial" panose="020B0604020202020204" pitchFamily="34" charset="0"/>
              </a:rPr>
              <a:t>-2</a:t>
            </a:r>
            <a:endParaRPr lang="en-US" altLang="zh-CN" sz="1800">
              <a:latin typeface="Arial" panose="020B0604020202020204" pitchFamily="34" charset="0"/>
            </a:endParaRPr>
          </a:p>
        </p:txBody>
      </p:sp>
      <p:sp>
        <p:nvSpPr>
          <p:cNvPr id="6169" name="文本框 6168"/>
          <p:cNvSpPr txBox="1"/>
          <p:nvPr/>
        </p:nvSpPr>
        <p:spPr>
          <a:xfrm>
            <a:off x="6227763" y="4292600"/>
            <a:ext cx="576262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1800">
                <a:latin typeface="Arial" panose="020B0604020202020204" pitchFamily="34" charset="0"/>
              </a:rPr>
              <a:t>-3</a:t>
            </a:r>
            <a:endParaRPr lang="en-US" altLang="zh-CN" sz="1800">
              <a:latin typeface="Arial" panose="020B0604020202020204" pitchFamily="34" charset="0"/>
            </a:endParaRPr>
          </a:p>
        </p:txBody>
      </p:sp>
      <p:sp>
        <p:nvSpPr>
          <p:cNvPr id="6170" name="文本框 6169"/>
          <p:cNvSpPr txBox="1"/>
          <p:nvPr/>
        </p:nvSpPr>
        <p:spPr>
          <a:xfrm>
            <a:off x="6227763" y="4652963"/>
            <a:ext cx="576262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1800">
                <a:latin typeface="Arial" panose="020B0604020202020204" pitchFamily="34" charset="0"/>
              </a:rPr>
              <a:t>-4</a:t>
            </a:r>
            <a:endParaRPr lang="en-US" altLang="zh-CN" sz="1800">
              <a:latin typeface="Arial" panose="020B0604020202020204" pitchFamily="34" charset="0"/>
            </a:endParaRPr>
          </a:p>
        </p:txBody>
      </p:sp>
      <p:sp>
        <p:nvSpPr>
          <p:cNvPr id="6171" name="文本框 6170"/>
          <p:cNvSpPr txBox="1"/>
          <p:nvPr/>
        </p:nvSpPr>
        <p:spPr>
          <a:xfrm>
            <a:off x="6227763" y="5013325"/>
            <a:ext cx="576262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1800">
                <a:latin typeface="Arial" panose="020B0604020202020204" pitchFamily="34" charset="0"/>
              </a:rPr>
              <a:t>-5</a:t>
            </a:r>
            <a:endParaRPr lang="en-US" altLang="zh-CN" sz="1800">
              <a:latin typeface="Arial" panose="020B0604020202020204" pitchFamily="34" charset="0"/>
            </a:endParaRPr>
          </a:p>
        </p:txBody>
      </p:sp>
      <p:sp>
        <p:nvSpPr>
          <p:cNvPr id="6172" name="文本框 6171"/>
          <p:cNvSpPr txBox="1"/>
          <p:nvPr/>
        </p:nvSpPr>
        <p:spPr>
          <a:xfrm>
            <a:off x="6227763" y="5373688"/>
            <a:ext cx="503237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1800">
                <a:latin typeface="Arial" panose="020B0604020202020204" pitchFamily="34" charset="0"/>
              </a:rPr>
              <a:t>-6</a:t>
            </a:r>
            <a:endParaRPr lang="en-US" altLang="zh-CN" sz="1800">
              <a:latin typeface="Arial" panose="020B0604020202020204" pitchFamily="34" charset="0"/>
            </a:endParaRPr>
          </a:p>
        </p:txBody>
      </p:sp>
      <p:sp>
        <p:nvSpPr>
          <p:cNvPr id="6173" name="文本框 6172"/>
          <p:cNvSpPr txBox="1"/>
          <p:nvPr/>
        </p:nvSpPr>
        <p:spPr>
          <a:xfrm>
            <a:off x="5940425" y="2852738"/>
            <a:ext cx="720725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1800">
                <a:latin typeface="Arial" panose="020B0604020202020204" pitchFamily="34" charset="0"/>
              </a:rPr>
              <a:t>1</a:t>
            </a:r>
            <a:endParaRPr lang="en-US" altLang="zh-CN" sz="1800">
              <a:latin typeface="Arial" panose="020B0604020202020204" pitchFamily="34" charset="0"/>
            </a:endParaRPr>
          </a:p>
        </p:txBody>
      </p:sp>
      <p:sp>
        <p:nvSpPr>
          <p:cNvPr id="6174" name="文本框 6173"/>
          <p:cNvSpPr txBox="1"/>
          <p:nvPr/>
        </p:nvSpPr>
        <p:spPr>
          <a:xfrm>
            <a:off x="4551363" y="2641600"/>
            <a:ext cx="81280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endParaRPr lang="zh-CN" altLang="en-US" sz="1800" dirty="0">
              <a:latin typeface="Arial" panose="020B0604020202020204" pitchFamily="34" charset="0"/>
            </a:endParaRPr>
          </a:p>
        </p:txBody>
      </p:sp>
      <p:sp>
        <p:nvSpPr>
          <p:cNvPr id="6175" name="文本框 6174"/>
          <p:cNvSpPr txBox="1"/>
          <p:nvPr/>
        </p:nvSpPr>
        <p:spPr>
          <a:xfrm>
            <a:off x="5940425" y="2492375"/>
            <a:ext cx="576263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1800">
                <a:latin typeface="Arial" panose="020B0604020202020204" pitchFamily="34" charset="0"/>
              </a:rPr>
              <a:t>2</a:t>
            </a:r>
            <a:endParaRPr lang="en-US" altLang="zh-CN" sz="1800">
              <a:latin typeface="Arial" panose="020B0604020202020204" pitchFamily="34" charset="0"/>
            </a:endParaRPr>
          </a:p>
        </p:txBody>
      </p:sp>
      <p:sp>
        <p:nvSpPr>
          <p:cNvPr id="6176" name="文本框 6175"/>
          <p:cNvSpPr txBox="1"/>
          <p:nvPr/>
        </p:nvSpPr>
        <p:spPr>
          <a:xfrm>
            <a:off x="5940425" y="2205038"/>
            <a:ext cx="576263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1800">
                <a:latin typeface="Arial" panose="020B0604020202020204" pitchFamily="34" charset="0"/>
              </a:rPr>
              <a:t>3</a:t>
            </a:r>
            <a:endParaRPr lang="en-US" altLang="zh-CN" sz="1800">
              <a:latin typeface="Arial" panose="020B0604020202020204" pitchFamily="34" charset="0"/>
            </a:endParaRPr>
          </a:p>
        </p:txBody>
      </p:sp>
      <p:sp>
        <p:nvSpPr>
          <p:cNvPr id="6177" name="文本框 6176"/>
          <p:cNvSpPr txBox="1"/>
          <p:nvPr/>
        </p:nvSpPr>
        <p:spPr>
          <a:xfrm>
            <a:off x="5940425" y="1844675"/>
            <a:ext cx="649288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1800">
                <a:latin typeface="Arial" panose="020B0604020202020204" pitchFamily="34" charset="0"/>
              </a:rPr>
              <a:t>4</a:t>
            </a:r>
            <a:endParaRPr lang="en-US" altLang="zh-CN" sz="1800">
              <a:latin typeface="Arial" panose="020B0604020202020204" pitchFamily="34" charset="0"/>
            </a:endParaRPr>
          </a:p>
        </p:txBody>
      </p:sp>
      <p:sp>
        <p:nvSpPr>
          <p:cNvPr id="6178" name="文本框 6177"/>
          <p:cNvSpPr txBox="1"/>
          <p:nvPr/>
        </p:nvSpPr>
        <p:spPr>
          <a:xfrm>
            <a:off x="5940425" y="1484313"/>
            <a:ext cx="647700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1800">
                <a:latin typeface="Arial" panose="020B0604020202020204" pitchFamily="34" charset="0"/>
              </a:rPr>
              <a:t>5</a:t>
            </a:r>
            <a:endParaRPr lang="en-US" altLang="zh-CN" sz="1800">
              <a:latin typeface="Arial" panose="020B0604020202020204" pitchFamily="34" charset="0"/>
            </a:endParaRPr>
          </a:p>
        </p:txBody>
      </p:sp>
      <p:sp>
        <p:nvSpPr>
          <p:cNvPr id="6179" name="文本框 6178"/>
          <p:cNvSpPr txBox="1"/>
          <p:nvPr/>
        </p:nvSpPr>
        <p:spPr>
          <a:xfrm>
            <a:off x="5940425" y="1052513"/>
            <a:ext cx="647700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1800">
                <a:latin typeface="Arial" panose="020B0604020202020204" pitchFamily="34" charset="0"/>
              </a:rPr>
              <a:t>6</a:t>
            </a:r>
            <a:endParaRPr lang="en-US" altLang="zh-CN" sz="1800">
              <a:latin typeface="Arial" panose="020B0604020202020204" pitchFamily="34" charset="0"/>
            </a:endParaRPr>
          </a:p>
        </p:txBody>
      </p:sp>
      <p:sp>
        <p:nvSpPr>
          <p:cNvPr id="6180" name="文本框 6179"/>
          <p:cNvSpPr txBox="1"/>
          <p:nvPr/>
        </p:nvSpPr>
        <p:spPr>
          <a:xfrm>
            <a:off x="6516688" y="3429000"/>
            <a:ext cx="1152525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1800">
                <a:latin typeface="Arial" panose="020B0604020202020204" pitchFamily="34" charset="0"/>
              </a:rPr>
              <a:t>1</a:t>
            </a:r>
            <a:endParaRPr lang="en-US" altLang="zh-CN" sz="1800">
              <a:latin typeface="Arial" panose="020B0604020202020204" pitchFamily="34" charset="0"/>
            </a:endParaRPr>
          </a:p>
        </p:txBody>
      </p:sp>
      <p:sp>
        <p:nvSpPr>
          <p:cNvPr id="6181" name="文本框 6180"/>
          <p:cNvSpPr txBox="1"/>
          <p:nvPr/>
        </p:nvSpPr>
        <p:spPr>
          <a:xfrm>
            <a:off x="6877050" y="3429000"/>
            <a:ext cx="792163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1800">
                <a:latin typeface="Arial" panose="020B0604020202020204" pitchFamily="34" charset="0"/>
              </a:rPr>
              <a:t>2</a:t>
            </a:r>
            <a:endParaRPr lang="en-US" altLang="zh-CN" sz="1800">
              <a:latin typeface="Arial" panose="020B0604020202020204" pitchFamily="34" charset="0"/>
            </a:endParaRPr>
          </a:p>
        </p:txBody>
      </p:sp>
      <p:sp>
        <p:nvSpPr>
          <p:cNvPr id="6182" name="文本框 6181"/>
          <p:cNvSpPr txBox="1"/>
          <p:nvPr/>
        </p:nvSpPr>
        <p:spPr>
          <a:xfrm>
            <a:off x="7164388" y="3429000"/>
            <a:ext cx="792162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1800">
                <a:latin typeface="Arial" panose="020B0604020202020204" pitchFamily="34" charset="0"/>
              </a:rPr>
              <a:t>3</a:t>
            </a:r>
            <a:endParaRPr lang="en-US" altLang="zh-CN" sz="1800">
              <a:latin typeface="Arial" panose="020B0604020202020204" pitchFamily="34" charset="0"/>
            </a:endParaRPr>
          </a:p>
        </p:txBody>
      </p:sp>
      <p:sp>
        <p:nvSpPr>
          <p:cNvPr id="6183" name="文本框 6182"/>
          <p:cNvSpPr txBox="1"/>
          <p:nvPr/>
        </p:nvSpPr>
        <p:spPr>
          <a:xfrm>
            <a:off x="7451725" y="3429000"/>
            <a:ext cx="86360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1800">
                <a:latin typeface="Arial" panose="020B0604020202020204" pitchFamily="34" charset="0"/>
              </a:rPr>
              <a:t>4</a:t>
            </a:r>
            <a:endParaRPr lang="en-US" altLang="zh-CN" sz="1800">
              <a:latin typeface="Arial" panose="020B0604020202020204" pitchFamily="34" charset="0"/>
            </a:endParaRPr>
          </a:p>
        </p:txBody>
      </p:sp>
      <p:sp>
        <p:nvSpPr>
          <p:cNvPr id="6184" name="文本框 6183"/>
          <p:cNvSpPr txBox="1"/>
          <p:nvPr/>
        </p:nvSpPr>
        <p:spPr>
          <a:xfrm>
            <a:off x="7812088" y="3429000"/>
            <a:ext cx="719137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1800">
                <a:latin typeface="Arial" panose="020B0604020202020204" pitchFamily="34" charset="0"/>
              </a:rPr>
              <a:t>5</a:t>
            </a:r>
            <a:endParaRPr lang="en-US" altLang="zh-CN" sz="1800">
              <a:latin typeface="Arial" panose="020B0604020202020204" pitchFamily="34" charset="0"/>
            </a:endParaRPr>
          </a:p>
        </p:txBody>
      </p:sp>
      <p:sp>
        <p:nvSpPr>
          <p:cNvPr id="6185" name="文本框 6184"/>
          <p:cNvSpPr txBox="1"/>
          <p:nvPr/>
        </p:nvSpPr>
        <p:spPr>
          <a:xfrm>
            <a:off x="8172450" y="3429000"/>
            <a:ext cx="792163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1800">
                <a:latin typeface="Arial" panose="020B0604020202020204" pitchFamily="34" charset="0"/>
              </a:rPr>
              <a:t>6</a:t>
            </a:r>
            <a:endParaRPr lang="en-US" altLang="zh-CN" sz="1800">
              <a:latin typeface="Arial" panose="020B0604020202020204" pitchFamily="34" charset="0"/>
            </a:endParaRPr>
          </a:p>
        </p:txBody>
      </p:sp>
      <p:sp>
        <p:nvSpPr>
          <p:cNvPr id="6186" name="文本框 6185"/>
          <p:cNvSpPr txBox="1"/>
          <p:nvPr/>
        </p:nvSpPr>
        <p:spPr>
          <a:xfrm>
            <a:off x="5940425" y="765175"/>
            <a:ext cx="1008063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1800">
                <a:latin typeface="Arial" panose="020B0604020202020204" pitchFamily="34" charset="0"/>
              </a:rPr>
              <a:t>7</a:t>
            </a:r>
            <a:endParaRPr lang="en-US" altLang="zh-CN" sz="1800">
              <a:latin typeface="Arial" panose="020B0604020202020204" pitchFamily="34" charset="0"/>
            </a:endParaRPr>
          </a:p>
        </p:txBody>
      </p:sp>
      <p:sp>
        <p:nvSpPr>
          <p:cNvPr id="6187" name="文本框 6186"/>
          <p:cNvSpPr txBox="1"/>
          <p:nvPr/>
        </p:nvSpPr>
        <p:spPr>
          <a:xfrm>
            <a:off x="5940425" y="404813"/>
            <a:ext cx="719138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1800">
                <a:latin typeface="Arial" panose="020B0604020202020204" pitchFamily="34" charset="0"/>
              </a:rPr>
              <a:t>8</a:t>
            </a:r>
            <a:endParaRPr lang="en-US" altLang="zh-CN" sz="1800">
              <a:latin typeface="Arial" panose="020B0604020202020204" pitchFamily="34" charset="0"/>
            </a:endParaRPr>
          </a:p>
        </p:txBody>
      </p:sp>
      <p:sp>
        <p:nvSpPr>
          <p:cNvPr id="6188" name="文本框 6187"/>
          <p:cNvSpPr txBox="1"/>
          <p:nvPr/>
        </p:nvSpPr>
        <p:spPr>
          <a:xfrm>
            <a:off x="6227763" y="5734050"/>
            <a:ext cx="64770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1800">
                <a:latin typeface="Arial" panose="020B0604020202020204" pitchFamily="34" charset="0"/>
              </a:rPr>
              <a:t>-7</a:t>
            </a:r>
            <a:endParaRPr lang="en-US" altLang="zh-CN" sz="1800">
              <a:latin typeface="Arial" panose="020B0604020202020204" pitchFamily="34" charset="0"/>
            </a:endParaRPr>
          </a:p>
        </p:txBody>
      </p:sp>
      <p:sp>
        <p:nvSpPr>
          <p:cNvPr id="6189" name="文本框 6188"/>
          <p:cNvSpPr txBox="1"/>
          <p:nvPr/>
        </p:nvSpPr>
        <p:spPr>
          <a:xfrm>
            <a:off x="6227763" y="6021388"/>
            <a:ext cx="720725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1800">
                <a:latin typeface="Arial" panose="020B0604020202020204" pitchFamily="34" charset="0"/>
              </a:rPr>
              <a:t>-8</a:t>
            </a:r>
            <a:endParaRPr lang="en-US" altLang="zh-CN" sz="1800">
              <a:latin typeface="Arial" panose="020B0604020202020204" pitchFamily="34" charset="0"/>
            </a:endParaRPr>
          </a:p>
        </p:txBody>
      </p:sp>
      <p:sp>
        <p:nvSpPr>
          <p:cNvPr id="6190" name="文本框 6189"/>
          <p:cNvSpPr txBox="1"/>
          <p:nvPr/>
        </p:nvSpPr>
        <p:spPr>
          <a:xfrm>
            <a:off x="533400" y="0"/>
            <a:ext cx="4267200" cy="64087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>
                <a:latin typeface="Arial" panose="020B0604020202020204" pitchFamily="34" charset="0"/>
              </a:rPr>
              <a:t>这两个函数的图象形状都是</a:t>
            </a:r>
            <a:r>
              <a:rPr lang="zh-CN" altLang="en-US" u="sng">
                <a:latin typeface="Arial" panose="020B0604020202020204" pitchFamily="34" charset="0"/>
              </a:rPr>
              <a:t>          </a:t>
            </a:r>
            <a:r>
              <a:rPr lang="en-US" altLang="zh-CN">
                <a:latin typeface="Arial" panose="020B0604020202020204" pitchFamily="34" charset="0"/>
              </a:rPr>
              <a:t>,</a:t>
            </a:r>
            <a:endParaRPr lang="en-US" altLang="zh-CN">
              <a:latin typeface="Arial" panose="020B0604020202020204" pitchFamily="34" charset="0"/>
            </a:endParaRPr>
          </a:p>
          <a:p>
            <a:pPr algn="l">
              <a:spcBef>
                <a:spcPct val="50000"/>
              </a:spcBef>
            </a:pPr>
            <a:r>
              <a:rPr lang="zh-CN" altLang="en-US">
                <a:latin typeface="Arial" panose="020B0604020202020204" pitchFamily="34" charset="0"/>
              </a:rPr>
              <a:t>并且倾斜程度</a:t>
            </a:r>
            <a:r>
              <a:rPr lang="zh-CN" altLang="en-US" u="sng">
                <a:latin typeface="Arial" panose="020B0604020202020204" pitchFamily="34" charset="0"/>
              </a:rPr>
              <a:t>              </a:t>
            </a:r>
            <a:r>
              <a:rPr lang="en-US" altLang="zh-CN">
                <a:latin typeface="Arial" panose="020B0604020202020204" pitchFamily="34" charset="0"/>
              </a:rPr>
              <a:t>.</a:t>
            </a:r>
            <a:r>
              <a:rPr lang="zh-CN" altLang="en-US">
                <a:latin typeface="Arial" panose="020B0604020202020204" pitchFamily="34" charset="0"/>
              </a:rPr>
              <a:t>函数</a:t>
            </a:r>
            <a:r>
              <a:rPr lang="en-US" altLang="zh-CN">
                <a:latin typeface="Arial" panose="020B0604020202020204" pitchFamily="34" charset="0"/>
              </a:rPr>
              <a:t>y=2x</a:t>
            </a:r>
            <a:r>
              <a:rPr lang="zh-CN" altLang="en-US">
                <a:latin typeface="Arial" panose="020B0604020202020204" pitchFamily="34" charset="0"/>
              </a:rPr>
              <a:t>的图象经过原点</a:t>
            </a:r>
            <a:r>
              <a:rPr lang="en-US" altLang="zh-CN">
                <a:latin typeface="Arial" panose="020B0604020202020204" pitchFamily="34" charset="0"/>
              </a:rPr>
              <a:t>,</a:t>
            </a:r>
            <a:r>
              <a:rPr lang="zh-CN" altLang="en-US">
                <a:latin typeface="Arial" panose="020B0604020202020204" pitchFamily="34" charset="0"/>
              </a:rPr>
              <a:t>函数</a:t>
            </a:r>
            <a:r>
              <a:rPr lang="en-US" altLang="zh-CN">
                <a:latin typeface="Arial" panose="020B0604020202020204" pitchFamily="34" charset="0"/>
              </a:rPr>
              <a:t>y=2x+1</a:t>
            </a:r>
            <a:r>
              <a:rPr lang="zh-CN" altLang="en-US">
                <a:latin typeface="Arial" panose="020B0604020202020204" pitchFamily="34" charset="0"/>
              </a:rPr>
              <a:t>的图象与</a:t>
            </a:r>
            <a:r>
              <a:rPr lang="en-US" altLang="zh-CN">
                <a:latin typeface="Arial" panose="020B0604020202020204" pitchFamily="34" charset="0"/>
              </a:rPr>
              <a:t>y</a:t>
            </a:r>
            <a:r>
              <a:rPr lang="zh-CN" altLang="en-US">
                <a:latin typeface="Arial" panose="020B0604020202020204" pitchFamily="34" charset="0"/>
              </a:rPr>
              <a:t>轴交于点</a:t>
            </a:r>
            <a:r>
              <a:rPr lang="zh-CN" altLang="en-US" u="sng">
                <a:latin typeface="Arial" panose="020B0604020202020204" pitchFamily="34" charset="0"/>
              </a:rPr>
              <a:t>            </a:t>
            </a:r>
            <a:r>
              <a:rPr lang="en-US" altLang="zh-CN">
                <a:latin typeface="Arial" panose="020B0604020202020204" pitchFamily="34" charset="0"/>
              </a:rPr>
              <a:t>,</a:t>
            </a:r>
            <a:r>
              <a:rPr lang="zh-CN" altLang="en-US">
                <a:latin typeface="Arial" panose="020B0604020202020204" pitchFamily="34" charset="0"/>
              </a:rPr>
              <a:t>即它可以看作直线</a:t>
            </a:r>
            <a:r>
              <a:rPr lang="en-US" altLang="zh-CN">
                <a:latin typeface="Arial" panose="020B0604020202020204" pitchFamily="34" charset="0"/>
              </a:rPr>
              <a:t>y=2x</a:t>
            </a:r>
            <a:r>
              <a:rPr lang="zh-CN" altLang="en-US">
                <a:latin typeface="Arial" panose="020B0604020202020204" pitchFamily="34" charset="0"/>
              </a:rPr>
              <a:t>向</a:t>
            </a:r>
            <a:r>
              <a:rPr lang="zh-CN" altLang="en-US" u="sng">
                <a:latin typeface="Arial" panose="020B0604020202020204" pitchFamily="34" charset="0"/>
              </a:rPr>
              <a:t>                   </a:t>
            </a:r>
            <a:r>
              <a:rPr lang="zh-CN" altLang="en-US">
                <a:latin typeface="Arial" panose="020B0604020202020204" pitchFamily="34" charset="0"/>
              </a:rPr>
              <a:t>平移</a:t>
            </a:r>
            <a:r>
              <a:rPr lang="zh-CN" altLang="en-US" u="sng">
                <a:latin typeface="Arial" panose="020B0604020202020204" pitchFamily="34" charset="0"/>
              </a:rPr>
              <a:t>            </a:t>
            </a:r>
            <a:r>
              <a:rPr lang="zh-CN" altLang="en-US">
                <a:latin typeface="Arial" panose="020B0604020202020204" pitchFamily="34" charset="0"/>
              </a:rPr>
              <a:t>个单位长度而得到</a:t>
            </a: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191" name="文本框 6190"/>
          <p:cNvSpPr txBox="1"/>
          <p:nvPr/>
        </p:nvSpPr>
        <p:spPr>
          <a:xfrm>
            <a:off x="2438400" y="457200"/>
            <a:ext cx="13716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>
                <a:solidFill>
                  <a:srgbClr val="FF3300"/>
                </a:solidFill>
                <a:latin typeface="Arial" panose="020B0604020202020204" pitchFamily="34" charset="0"/>
              </a:rPr>
              <a:t>直线</a:t>
            </a:r>
            <a:endParaRPr lang="zh-CN" altLang="en-US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6192" name="文本框 6191"/>
          <p:cNvSpPr txBox="1"/>
          <p:nvPr/>
        </p:nvSpPr>
        <p:spPr>
          <a:xfrm>
            <a:off x="1219200" y="1828800"/>
            <a:ext cx="18288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>
                <a:solidFill>
                  <a:srgbClr val="FF3300"/>
                </a:solidFill>
                <a:latin typeface="Arial" panose="020B0604020202020204" pitchFamily="34" charset="0"/>
              </a:rPr>
              <a:t>相同</a:t>
            </a:r>
            <a:endParaRPr lang="zh-CN" altLang="en-US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6193" name="文本框 6192"/>
          <p:cNvSpPr txBox="1"/>
          <p:nvPr/>
        </p:nvSpPr>
        <p:spPr>
          <a:xfrm>
            <a:off x="1219200" y="4038600"/>
            <a:ext cx="12954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>
                <a:solidFill>
                  <a:srgbClr val="FF3300"/>
                </a:solidFill>
                <a:latin typeface="Arial" panose="020B0604020202020204" pitchFamily="34" charset="0"/>
              </a:rPr>
              <a:t>(0,1)</a:t>
            </a:r>
            <a:endParaRPr lang="en-US" altLang="zh-CN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6194" name="文本框 6193"/>
          <p:cNvSpPr txBox="1"/>
          <p:nvPr/>
        </p:nvSpPr>
        <p:spPr>
          <a:xfrm>
            <a:off x="3810000" y="4648200"/>
            <a:ext cx="762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>
                <a:solidFill>
                  <a:srgbClr val="FF3300"/>
                </a:solidFill>
                <a:latin typeface="Arial" panose="020B0604020202020204" pitchFamily="34" charset="0"/>
              </a:rPr>
              <a:t>上</a:t>
            </a:r>
            <a:endParaRPr lang="zh-CN" altLang="en-US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6195" name="文本框 6194"/>
          <p:cNvSpPr txBox="1"/>
          <p:nvPr/>
        </p:nvSpPr>
        <p:spPr>
          <a:xfrm>
            <a:off x="1828800" y="5181600"/>
            <a:ext cx="762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>
                <a:solidFill>
                  <a:srgbClr val="FF3300"/>
                </a:solidFill>
                <a:latin typeface="Arial" panose="020B0604020202020204" pitchFamily="34" charset="0"/>
              </a:rPr>
              <a:t>1</a:t>
            </a:r>
            <a:endParaRPr lang="en-US" altLang="zh-CN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6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8" dur="500"/>
                                        <p:tgtEl>
                                          <p:spTgt spid="6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6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6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0">
                                            <p:txEl>
                                              <p:charRg st="0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9" dur="500"/>
                                        <p:tgtEl>
                                          <p:spTgt spid="6190">
                                            <p:txEl>
                                              <p:charRg st="0" end="2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0">
                                            <p:txEl>
                                              <p:charRg st="24" end="14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2" dur="500"/>
                                        <p:tgtEl>
                                          <p:spTgt spid="6190">
                                            <p:txEl>
                                              <p:charRg st="24" end="14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61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61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61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61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6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6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4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194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6194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5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6195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6195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8" grpId="0"/>
      <p:bldP spid="6165" grpId="0"/>
      <p:bldP spid="6191" grpId="0"/>
      <p:bldP spid="6192" grpId="0"/>
      <p:bldP spid="619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7170" name="组合 7169"/>
          <p:cNvGrpSpPr/>
          <p:nvPr/>
        </p:nvGrpSpPr>
        <p:grpSpPr>
          <a:xfrm>
            <a:off x="4914900" y="2351088"/>
            <a:ext cx="5226050" cy="2941637"/>
            <a:chOff x="0" y="0"/>
            <a:chExt cx="3109" cy="1314"/>
          </a:xfrm>
        </p:grpSpPr>
        <p:sp>
          <p:nvSpPr>
            <p:cNvPr id="7171" name="直接连接符 7170"/>
            <p:cNvSpPr/>
            <p:nvPr/>
          </p:nvSpPr>
          <p:spPr>
            <a:xfrm flipH="1">
              <a:off x="1092" y="0"/>
              <a:ext cx="0" cy="1314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triangle" w="med" len="lg"/>
              <a:tailEnd type="none" w="med" len="med"/>
            </a:ln>
          </p:spPr>
        </p:sp>
        <p:sp>
          <p:nvSpPr>
            <p:cNvPr id="7172" name="直接连接符 7171"/>
            <p:cNvSpPr/>
            <p:nvPr/>
          </p:nvSpPr>
          <p:spPr>
            <a:xfrm>
              <a:off x="217" y="699"/>
              <a:ext cx="2112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triangle" w="med" len="lg"/>
            </a:ln>
          </p:spPr>
        </p:sp>
        <p:sp>
          <p:nvSpPr>
            <p:cNvPr id="7173" name="文本框 7172"/>
            <p:cNvSpPr txBox="1"/>
            <p:nvPr/>
          </p:nvSpPr>
          <p:spPr>
            <a:xfrm>
              <a:off x="2272" y="709"/>
              <a:ext cx="837" cy="25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>
                <a:spcBef>
                  <a:spcPct val="50000"/>
                </a:spcBef>
              </a:pPr>
              <a:r>
                <a:rPr lang="en-US" altLang="zh-CN" sz="3200" b="1" i="1">
                  <a:latin typeface="Times New Roman" panose="02020603050405020304" pitchFamily="18" charset="0"/>
                </a:rPr>
                <a:t>x</a:t>
              </a:r>
              <a:endParaRPr lang="en-US" altLang="zh-CN" sz="2400" b="1" i="1">
                <a:latin typeface="Times New Roman" panose="02020603050405020304" pitchFamily="18" charset="0"/>
              </a:endParaRPr>
            </a:p>
          </p:txBody>
        </p:sp>
        <p:sp>
          <p:nvSpPr>
            <p:cNvPr id="7174" name="文本框 7173"/>
            <p:cNvSpPr txBox="1"/>
            <p:nvPr/>
          </p:nvSpPr>
          <p:spPr>
            <a:xfrm>
              <a:off x="916" y="0"/>
              <a:ext cx="776" cy="25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>
                <a:spcBef>
                  <a:spcPct val="50000"/>
                </a:spcBef>
              </a:pPr>
              <a:r>
                <a:rPr lang="en-US" altLang="zh-CN" sz="3200" b="1">
                  <a:latin typeface="Times New Roman" panose="02020603050405020304" pitchFamily="18" charset="0"/>
                </a:rPr>
                <a:t>y</a:t>
              </a:r>
              <a:endParaRPr lang="en-US" altLang="zh-CN" sz="2400" b="1">
                <a:latin typeface="Times New Roman" panose="02020603050405020304" pitchFamily="18" charset="0"/>
              </a:endParaRPr>
            </a:p>
          </p:txBody>
        </p:sp>
        <p:sp>
          <p:nvSpPr>
            <p:cNvPr id="7175" name="文本框 7174"/>
            <p:cNvSpPr txBox="1"/>
            <p:nvPr/>
          </p:nvSpPr>
          <p:spPr>
            <a:xfrm>
              <a:off x="0" y="250"/>
              <a:ext cx="298" cy="21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>
                <a:spcBef>
                  <a:spcPct val="50000"/>
                </a:spcBef>
              </a:pPr>
              <a:endParaRPr lang="zh-CN" altLang="en-US" sz="2600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7176" name="文本框 7175"/>
            <p:cNvSpPr txBox="1"/>
            <p:nvPr/>
          </p:nvSpPr>
          <p:spPr>
            <a:xfrm>
              <a:off x="863" y="334"/>
              <a:ext cx="297" cy="21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>
                <a:spcBef>
                  <a:spcPct val="50000"/>
                </a:spcBef>
              </a:pPr>
              <a:endParaRPr lang="zh-CN" altLang="en-US" sz="2600" dirty="0">
                <a:latin typeface="Times New Roman" panose="02020603050405020304" pitchFamily="18" charset="0"/>
              </a:endParaRPr>
            </a:p>
          </p:txBody>
        </p:sp>
        <p:sp>
          <p:nvSpPr>
            <p:cNvPr id="7177" name="文本框 7176"/>
            <p:cNvSpPr txBox="1"/>
            <p:nvPr/>
          </p:nvSpPr>
          <p:spPr>
            <a:xfrm>
              <a:off x="1283" y="655"/>
              <a:ext cx="298" cy="21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>
                <a:spcBef>
                  <a:spcPct val="50000"/>
                </a:spcBef>
              </a:pPr>
              <a:r>
                <a:rPr lang="en-US" altLang="zh-CN" sz="2600">
                  <a:latin typeface="Times New Roman" panose="02020603050405020304" pitchFamily="18" charset="0"/>
                </a:rPr>
                <a:t>2</a:t>
              </a:r>
              <a:endParaRPr lang="en-US" altLang="zh-CN" sz="2600">
                <a:latin typeface="Times New Roman" panose="02020603050405020304" pitchFamily="18" charset="0"/>
              </a:endParaRPr>
            </a:p>
          </p:txBody>
        </p:sp>
        <p:sp>
          <p:nvSpPr>
            <p:cNvPr id="7178" name="文本框 7177"/>
            <p:cNvSpPr txBox="1"/>
            <p:nvPr/>
          </p:nvSpPr>
          <p:spPr>
            <a:xfrm>
              <a:off x="365" y="709"/>
              <a:ext cx="436" cy="21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>
                <a:spcBef>
                  <a:spcPct val="50000"/>
                </a:spcBef>
              </a:pPr>
              <a:endParaRPr lang="zh-CN" altLang="en-US" sz="2600" dirty="0">
                <a:latin typeface="Times New Roman" panose="02020603050405020304" pitchFamily="18" charset="0"/>
              </a:endParaRPr>
            </a:p>
          </p:txBody>
        </p:sp>
        <p:sp>
          <p:nvSpPr>
            <p:cNvPr id="7179" name="文本框 7178"/>
            <p:cNvSpPr txBox="1"/>
            <p:nvPr/>
          </p:nvSpPr>
          <p:spPr>
            <a:xfrm>
              <a:off x="916" y="689"/>
              <a:ext cx="297" cy="21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>
                <a:spcBef>
                  <a:spcPct val="50000"/>
                </a:spcBef>
              </a:pPr>
              <a:r>
                <a:rPr lang="en-US" altLang="zh-CN" sz="2600" b="1">
                  <a:latin typeface="Times New Roman" panose="02020603050405020304" pitchFamily="18" charset="0"/>
                </a:rPr>
                <a:t>0</a:t>
              </a:r>
              <a:endParaRPr lang="en-US" altLang="zh-CN" sz="2600" b="1">
                <a:latin typeface="Times New Roman" panose="02020603050405020304" pitchFamily="18" charset="0"/>
              </a:endParaRPr>
            </a:p>
          </p:txBody>
        </p:sp>
        <p:sp>
          <p:nvSpPr>
            <p:cNvPr id="7180" name="直接连接符 7179"/>
            <p:cNvSpPr/>
            <p:nvPr/>
          </p:nvSpPr>
          <p:spPr>
            <a:xfrm>
              <a:off x="1092" y="813"/>
              <a:ext cx="89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181" name="直接连接符 7180"/>
            <p:cNvSpPr/>
            <p:nvPr/>
          </p:nvSpPr>
          <p:spPr>
            <a:xfrm>
              <a:off x="1092" y="700"/>
              <a:ext cx="89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182" name="直接连接符 7181"/>
            <p:cNvSpPr/>
            <p:nvPr/>
          </p:nvSpPr>
          <p:spPr>
            <a:xfrm>
              <a:off x="1092" y="605"/>
              <a:ext cx="89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183" name="直接连接符 7182"/>
            <p:cNvSpPr/>
            <p:nvPr/>
          </p:nvSpPr>
          <p:spPr>
            <a:xfrm>
              <a:off x="1092" y="501"/>
              <a:ext cx="89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184" name="直接连接符 7183"/>
            <p:cNvSpPr/>
            <p:nvPr/>
          </p:nvSpPr>
          <p:spPr>
            <a:xfrm>
              <a:off x="1092" y="396"/>
              <a:ext cx="89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185" name="直接连接符 7184"/>
            <p:cNvSpPr/>
            <p:nvPr/>
          </p:nvSpPr>
          <p:spPr>
            <a:xfrm>
              <a:off x="1092" y="292"/>
              <a:ext cx="89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186" name="直接连接符 7185"/>
            <p:cNvSpPr/>
            <p:nvPr/>
          </p:nvSpPr>
          <p:spPr>
            <a:xfrm>
              <a:off x="1092" y="1126"/>
              <a:ext cx="89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187" name="直接连接符 7186"/>
            <p:cNvSpPr/>
            <p:nvPr/>
          </p:nvSpPr>
          <p:spPr>
            <a:xfrm>
              <a:off x="1092" y="1022"/>
              <a:ext cx="89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188" name="直接连接符 7187"/>
            <p:cNvSpPr/>
            <p:nvPr/>
          </p:nvSpPr>
          <p:spPr>
            <a:xfrm>
              <a:off x="1092" y="918"/>
              <a:ext cx="89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189" name="直接连接符 7188"/>
            <p:cNvSpPr/>
            <p:nvPr/>
          </p:nvSpPr>
          <p:spPr>
            <a:xfrm>
              <a:off x="1240" y="626"/>
              <a:ext cx="0" cy="83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190" name="直接连接符 7189"/>
            <p:cNvSpPr/>
            <p:nvPr/>
          </p:nvSpPr>
          <p:spPr>
            <a:xfrm>
              <a:off x="1387" y="626"/>
              <a:ext cx="0" cy="83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191" name="直接连接符 7190"/>
            <p:cNvSpPr/>
            <p:nvPr/>
          </p:nvSpPr>
          <p:spPr>
            <a:xfrm>
              <a:off x="1535" y="626"/>
              <a:ext cx="0" cy="83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192" name="直接连接符 7191"/>
            <p:cNvSpPr/>
            <p:nvPr/>
          </p:nvSpPr>
          <p:spPr>
            <a:xfrm>
              <a:off x="649" y="626"/>
              <a:ext cx="0" cy="83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193" name="直接连接符 7192"/>
            <p:cNvSpPr/>
            <p:nvPr/>
          </p:nvSpPr>
          <p:spPr>
            <a:xfrm>
              <a:off x="797" y="626"/>
              <a:ext cx="0" cy="83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194" name="直接连接符 7193"/>
            <p:cNvSpPr/>
            <p:nvPr/>
          </p:nvSpPr>
          <p:spPr>
            <a:xfrm>
              <a:off x="945" y="626"/>
              <a:ext cx="0" cy="83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7195" name="文本框 7194"/>
          <p:cNvSpPr txBox="1"/>
          <p:nvPr/>
        </p:nvSpPr>
        <p:spPr>
          <a:xfrm>
            <a:off x="6145213" y="3263900"/>
            <a:ext cx="754062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b="1">
                <a:solidFill>
                  <a:srgbClr val="CC6600"/>
                </a:solidFill>
                <a:latin typeface="Times New Roman" panose="02020603050405020304" pitchFamily="18" charset="0"/>
              </a:rPr>
              <a:t>.</a:t>
            </a:r>
            <a:endParaRPr lang="en-US" altLang="zh-CN" b="1">
              <a:solidFill>
                <a:srgbClr val="CC66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96" name="文本框 7195"/>
          <p:cNvSpPr txBox="1"/>
          <p:nvPr/>
        </p:nvSpPr>
        <p:spPr>
          <a:xfrm>
            <a:off x="6388100" y="3021013"/>
            <a:ext cx="75406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b="1">
                <a:solidFill>
                  <a:srgbClr val="CC6600"/>
                </a:solidFill>
                <a:latin typeface="Times New Roman" panose="02020603050405020304" pitchFamily="18" charset="0"/>
              </a:rPr>
              <a:t>.</a:t>
            </a:r>
            <a:endParaRPr lang="en-US" altLang="zh-CN" b="1">
              <a:solidFill>
                <a:srgbClr val="CC66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97" name="文本框 7196"/>
          <p:cNvSpPr txBox="1"/>
          <p:nvPr/>
        </p:nvSpPr>
        <p:spPr>
          <a:xfrm>
            <a:off x="6627813" y="3287713"/>
            <a:ext cx="754062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latin typeface="Times New Roman" panose="02020603050405020304" pitchFamily="18" charset="0"/>
              </a:rPr>
              <a:t>.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sp>
        <p:nvSpPr>
          <p:cNvPr id="7198" name="文本框 7197"/>
          <p:cNvSpPr txBox="1"/>
          <p:nvPr/>
        </p:nvSpPr>
        <p:spPr>
          <a:xfrm>
            <a:off x="6740525" y="3411538"/>
            <a:ext cx="1058863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0000FF"/>
                </a:solidFill>
                <a:latin typeface="Times New Roman" panose="02020603050405020304" pitchFamily="18" charset="0"/>
              </a:rPr>
              <a:t>.</a:t>
            </a:r>
            <a:endParaRPr lang="en-US" altLang="zh-CN" sz="40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99" name="文本框 7198"/>
          <p:cNvSpPr txBox="1"/>
          <p:nvPr/>
        </p:nvSpPr>
        <p:spPr>
          <a:xfrm>
            <a:off x="6240463" y="3911600"/>
            <a:ext cx="1058862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0000FF"/>
                </a:solidFill>
                <a:latin typeface="Times New Roman" panose="02020603050405020304" pitchFamily="18" charset="0"/>
              </a:rPr>
              <a:t>.</a:t>
            </a:r>
            <a:endParaRPr lang="en-US" altLang="zh-CN" sz="40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7200" name="文本框 7199"/>
          <p:cNvSpPr txBox="1"/>
          <p:nvPr/>
        </p:nvSpPr>
        <p:spPr>
          <a:xfrm>
            <a:off x="6483350" y="3668713"/>
            <a:ext cx="1058863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0000FF"/>
                </a:solidFill>
                <a:latin typeface="Times New Roman" panose="02020603050405020304" pitchFamily="18" charset="0"/>
              </a:rPr>
              <a:t>.</a:t>
            </a:r>
            <a:endParaRPr lang="en-US" altLang="zh-CN" sz="40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7201" name="文本框 7200"/>
          <p:cNvSpPr txBox="1"/>
          <p:nvPr/>
        </p:nvSpPr>
        <p:spPr>
          <a:xfrm>
            <a:off x="5759450" y="4387850"/>
            <a:ext cx="1058863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0000FF"/>
                </a:solidFill>
                <a:latin typeface="Times New Roman" panose="02020603050405020304" pitchFamily="18" charset="0"/>
              </a:rPr>
              <a:t>.</a:t>
            </a:r>
            <a:endParaRPr lang="en-US" altLang="zh-CN" sz="40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7202" name="文本框 7201"/>
          <p:cNvSpPr txBox="1"/>
          <p:nvPr/>
        </p:nvSpPr>
        <p:spPr>
          <a:xfrm>
            <a:off x="349250" y="0"/>
            <a:ext cx="8350250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b="1" dirty="0">
                <a:latin typeface="隶书" panose="02010509060101010101" pitchFamily="49" charset="-122"/>
                <a:ea typeface="隶书" panose="02010509060101010101" pitchFamily="49" charset="-122"/>
              </a:rPr>
              <a:t>请比较</a:t>
            </a:r>
            <a:r>
              <a:rPr lang="en-US" altLang="zh-CN" b="1" err="1">
                <a:latin typeface="隶书" panose="02010509060101010101" pitchFamily="49" charset="-122"/>
                <a:ea typeface="隶书" panose="02010509060101010101" pitchFamily="49" charset="-122"/>
              </a:rPr>
              <a:t>下列函数</a:t>
            </a:r>
            <a:r>
              <a:rPr lang="zh-CN" altLang="en-US" b="1" dirty="0">
                <a:latin typeface="隶书" panose="02010509060101010101" pitchFamily="49" charset="-122"/>
                <a:ea typeface="隶书" panose="02010509060101010101" pitchFamily="49" charset="-122"/>
              </a:rPr>
              <a:t>y=</a:t>
            </a:r>
            <a:r>
              <a:rPr lang="zh-CN" altLang="en-US" b="1" i="1" dirty="0">
                <a:latin typeface="Times New Roman" panose="02020603050405020304" pitchFamily="18" charset="0"/>
                <a:ea typeface="隶书" panose="02010509060101010101" pitchFamily="49" charset="-122"/>
              </a:rPr>
              <a:t>x</a:t>
            </a:r>
            <a:r>
              <a:rPr lang="zh-CN" altLang="en-US" b="1" dirty="0">
                <a:latin typeface="隶书" panose="02010509060101010101" pitchFamily="49" charset="-122"/>
                <a:ea typeface="隶书" panose="02010509060101010101" pitchFamily="49" charset="-122"/>
              </a:rPr>
              <a:t>, y=</a:t>
            </a:r>
            <a:r>
              <a:rPr lang="zh-CN" altLang="en-US" b="1" i="1" dirty="0">
                <a:latin typeface="Times New Roman" panose="02020603050405020304" pitchFamily="18" charset="0"/>
                <a:ea typeface="隶书" panose="02010509060101010101" pitchFamily="49" charset="-122"/>
              </a:rPr>
              <a:t>x</a:t>
            </a:r>
            <a:r>
              <a:rPr lang="zh-CN" altLang="en-US" b="1" dirty="0">
                <a:latin typeface="隶书" panose="02010509060101010101" pitchFamily="49" charset="-122"/>
                <a:ea typeface="隶书" panose="02010509060101010101" pitchFamily="49" charset="-122"/>
              </a:rPr>
              <a:t>+2,y=</a:t>
            </a:r>
            <a:r>
              <a:rPr lang="zh-CN" altLang="en-US" b="1" i="1" dirty="0">
                <a:latin typeface="Times New Roman" panose="02020603050405020304" pitchFamily="18" charset="0"/>
                <a:ea typeface="隶书" panose="02010509060101010101" pitchFamily="49" charset="-122"/>
              </a:rPr>
              <a:t>x</a:t>
            </a:r>
            <a:r>
              <a:rPr lang="zh-CN" altLang="en-US" b="1" dirty="0">
                <a:latin typeface="隶书" panose="02010509060101010101" pitchFamily="49" charset="-122"/>
                <a:ea typeface="隶书" panose="02010509060101010101" pitchFamily="49" charset="-122"/>
              </a:rPr>
              <a:t>-2的图象有什么异同点？</a:t>
            </a:r>
            <a:endParaRPr lang="zh-CN" altLang="en-US" b="1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7203" name="文本框 7202"/>
          <p:cNvSpPr txBox="1"/>
          <p:nvPr/>
        </p:nvSpPr>
        <p:spPr>
          <a:xfrm>
            <a:off x="5889625" y="3990975"/>
            <a:ext cx="754063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latin typeface="Times New Roman" panose="02020603050405020304" pitchFamily="18" charset="0"/>
              </a:rPr>
              <a:t>.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sp>
        <p:nvSpPr>
          <p:cNvPr id="7204" name="文本框 7203"/>
          <p:cNvSpPr txBox="1"/>
          <p:nvPr/>
        </p:nvSpPr>
        <p:spPr>
          <a:xfrm>
            <a:off x="6870700" y="3074988"/>
            <a:ext cx="754063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latin typeface="Times New Roman" panose="02020603050405020304" pitchFamily="18" charset="0"/>
              </a:rPr>
              <a:t>.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sp>
        <p:nvSpPr>
          <p:cNvPr id="7205" name="文本框 7204"/>
          <p:cNvSpPr txBox="1"/>
          <p:nvPr/>
        </p:nvSpPr>
        <p:spPr>
          <a:xfrm>
            <a:off x="6384925" y="3502025"/>
            <a:ext cx="754063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latin typeface="Times New Roman" panose="02020603050405020304" pitchFamily="18" charset="0"/>
              </a:rPr>
              <a:t>.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sp>
        <p:nvSpPr>
          <p:cNvPr id="7206" name="文本框 7205"/>
          <p:cNvSpPr txBox="1"/>
          <p:nvPr/>
        </p:nvSpPr>
        <p:spPr>
          <a:xfrm>
            <a:off x="6146800" y="3746500"/>
            <a:ext cx="754063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latin typeface="Times New Roman" panose="02020603050405020304" pitchFamily="18" charset="0"/>
              </a:rPr>
              <a:t>.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sp>
        <p:nvSpPr>
          <p:cNvPr id="7207" name="直接连接符 7206"/>
          <p:cNvSpPr/>
          <p:nvPr/>
        </p:nvSpPr>
        <p:spPr>
          <a:xfrm flipV="1">
            <a:off x="5724525" y="3249613"/>
            <a:ext cx="1752600" cy="1636712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7208" name="文本框 7207"/>
          <p:cNvSpPr txBox="1"/>
          <p:nvPr/>
        </p:nvSpPr>
        <p:spPr>
          <a:xfrm>
            <a:off x="7169150" y="2889250"/>
            <a:ext cx="1524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b="1">
                <a:latin typeface="隶书" panose="02010509060101010101" pitchFamily="49" charset="-122"/>
                <a:ea typeface="隶书" panose="02010509060101010101" pitchFamily="49" charset="-122"/>
              </a:rPr>
              <a:t>y=</a:t>
            </a:r>
            <a:r>
              <a:rPr lang="en-US" altLang="zh-CN" b="1" i="1">
                <a:latin typeface="Times New Roman" panose="02020603050405020304" pitchFamily="18" charset="0"/>
                <a:ea typeface="隶书" panose="02010509060101010101" pitchFamily="49" charset="-122"/>
              </a:rPr>
              <a:t>x</a:t>
            </a:r>
            <a:endParaRPr lang="en-US" altLang="zh-CN" b="1" i="1"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7209" name="文本框 7208"/>
          <p:cNvSpPr txBox="1"/>
          <p:nvPr/>
        </p:nvSpPr>
        <p:spPr>
          <a:xfrm>
            <a:off x="5907088" y="3468688"/>
            <a:ext cx="754062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b="1">
                <a:solidFill>
                  <a:srgbClr val="CC6600"/>
                </a:solidFill>
                <a:latin typeface="Times New Roman" panose="02020603050405020304" pitchFamily="18" charset="0"/>
              </a:rPr>
              <a:t>.</a:t>
            </a:r>
            <a:endParaRPr lang="en-US" altLang="zh-CN" b="1">
              <a:solidFill>
                <a:srgbClr val="CC66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210" name="文本框 7209"/>
          <p:cNvSpPr txBox="1"/>
          <p:nvPr/>
        </p:nvSpPr>
        <p:spPr>
          <a:xfrm>
            <a:off x="6630988" y="2792413"/>
            <a:ext cx="754062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b="1">
                <a:solidFill>
                  <a:srgbClr val="CC6600"/>
                </a:solidFill>
                <a:latin typeface="Times New Roman" panose="02020603050405020304" pitchFamily="18" charset="0"/>
              </a:rPr>
              <a:t>.</a:t>
            </a:r>
            <a:endParaRPr lang="en-US" altLang="zh-CN" b="1">
              <a:solidFill>
                <a:srgbClr val="CC66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211" name="文本框 7210"/>
          <p:cNvSpPr txBox="1"/>
          <p:nvPr/>
        </p:nvSpPr>
        <p:spPr>
          <a:xfrm>
            <a:off x="6888163" y="2535238"/>
            <a:ext cx="754062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b="1">
                <a:solidFill>
                  <a:srgbClr val="CC6600"/>
                </a:solidFill>
                <a:latin typeface="Times New Roman" panose="02020603050405020304" pitchFamily="18" charset="0"/>
              </a:rPr>
              <a:t>.</a:t>
            </a:r>
            <a:endParaRPr lang="en-US" altLang="zh-CN" b="1">
              <a:solidFill>
                <a:srgbClr val="CC66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212" name="直接连接符 7211"/>
          <p:cNvSpPr/>
          <p:nvPr/>
        </p:nvSpPr>
        <p:spPr>
          <a:xfrm flipV="1">
            <a:off x="5630863" y="2889250"/>
            <a:ext cx="1752600" cy="1624013"/>
          </a:xfrm>
          <a:prstGeom prst="line">
            <a:avLst/>
          </a:prstGeom>
          <a:ln w="38100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7213" name="文本框 7212"/>
          <p:cNvSpPr txBox="1"/>
          <p:nvPr/>
        </p:nvSpPr>
        <p:spPr>
          <a:xfrm>
            <a:off x="6011863" y="4146550"/>
            <a:ext cx="1058862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0000FF"/>
                </a:solidFill>
                <a:latin typeface="Times New Roman" panose="02020603050405020304" pitchFamily="18" charset="0"/>
              </a:rPr>
              <a:t>.</a:t>
            </a:r>
            <a:endParaRPr lang="en-US" altLang="zh-CN" sz="40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7214" name="矩形 7213"/>
          <p:cNvSpPr/>
          <p:nvPr/>
        </p:nvSpPr>
        <p:spPr>
          <a:xfrm>
            <a:off x="7085013" y="2287588"/>
            <a:ext cx="133350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FF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y=</a:t>
            </a:r>
            <a:r>
              <a:rPr lang="en-US" altLang="zh-CN" b="1" i="1">
                <a:solidFill>
                  <a:srgbClr val="FF33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x</a:t>
            </a:r>
            <a:r>
              <a:rPr lang="en-US" altLang="zh-CN" b="1">
                <a:solidFill>
                  <a:srgbClr val="FF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+2</a:t>
            </a:r>
            <a:endParaRPr lang="en-US" altLang="zh-CN" b="1">
              <a:solidFill>
                <a:srgbClr val="FF33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7215" name="直接连接符 7214"/>
          <p:cNvSpPr/>
          <p:nvPr/>
        </p:nvSpPr>
        <p:spPr>
          <a:xfrm flipV="1">
            <a:off x="5935663" y="3611563"/>
            <a:ext cx="1625600" cy="1620837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7216" name="矩形 7215"/>
          <p:cNvSpPr/>
          <p:nvPr/>
        </p:nvSpPr>
        <p:spPr>
          <a:xfrm>
            <a:off x="7519988" y="3230563"/>
            <a:ext cx="133350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y=</a:t>
            </a:r>
            <a:r>
              <a:rPr lang="en-US" altLang="zh-CN" b="1" i="1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x</a:t>
            </a:r>
            <a:r>
              <a:rPr lang="en-US" altLang="zh-CN" b="1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-2</a:t>
            </a:r>
            <a:endParaRPr lang="en-US" altLang="zh-CN" b="1">
              <a:solidFill>
                <a:srgbClr val="0000FF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7217" name="文本框 7216"/>
          <p:cNvSpPr txBox="1"/>
          <p:nvPr/>
        </p:nvSpPr>
        <p:spPr>
          <a:xfrm>
            <a:off x="225425" y="1335088"/>
            <a:ext cx="4794250" cy="4362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  </a:t>
            </a:r>
            <a:r>
              <a:rPr lang="zh-CN" altLang="en-US" sz="2800" b="1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这几个函数的图象形状都是</a:t>
            </a:r>
            <a:r>
              <a:rPr lang="en-US" altLang="zh-CN" sz="2800" b="1" u="sng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  </a:t>
            </a:r>
            <a:r>
              <a:rPr lang="zh-CN" altLang="en-US" sz="2800" b="1" u="sng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  </a:t>
            </a:r>
            <a:r>
              <a:rPr lang="zh-CN" altLang="en-US" sz="2800" b="1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，并且倾斜程度__</a:t>
            </a:r>
            <a:r>
              <a:rPr lang="zh-CN" altLang="en-US" sz="2800" b="1" u="sng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 _</a:t>
            </a:r>
            <a:r>
              <a:rPr lang="zh-CN" altLang="en-US" sz="2800" b="1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函数y=x的图象经过原点，函数y=x+2的图象与y轴交于点____</a:t>
            </a:r>
            <a:r>
              <a:rPr lang="zh-CN" altLang="en-US" sz="2800" b="1" u="sng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  </a:t>
            </a:r>
            <a:r>
              <a:rPr lang="zh-CN" altLang="en-US" sz="2800" b="1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，即它可以看作由直线y=x向__平移</a:t>
            </a:r>
            <a:r>
              <a:rPr lang="zh-CN" altLang="en-US" sz="2800" b="1" u="sng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  </a:t>
            </a:r>
            <a:r>
              <a:rPr lang="zh-CN" altLang="en-US" sz="2800" b="1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个单位长度而得到．函数y=x-2的图象与y轴交于点_</a:t>
            </a:r>
            <a:r>
              <a:rPr lang="zh-CN" altLang="en-US" sz="2800" b="1" u="sng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    __</a:t>
            </a:r>
            <a:r>
              <a:rPr lang="zh-CN" altLang="en-US" sz="2800" b="1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，即它可以看作由直线y=x向</a:t>
            </a:r>
            <a:r>
              <a:rPr lang="zh-CN" altLang="en-US" sz="2800" b="1" u="sng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  </a:t>
            </a:r>
            <a:r>
              <a:rPr lang="zh-CN" altLang="en-US" sz="2800" b="1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平移____</a:t>
            </a:r>
            <a:r>
              <a:rPr lang="zh-CN" altLang="en-US" sz="2800" b="1" u="sng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 </a:t>
            </a:r>
            <a:r>
              <a:rPr lang="zh-CN" altLang="en-US" sz="2800" b="1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个单位长度而得到．</a:t>
            </a:r>
            <a:endParaRPr lang="zh-CN" altLang="en-US" sz="2800" b="1" dirty="0">
              <a:solidFill>
                <a:srgbClr val="0000FF"/>
              </a:solidFill>
              <a:effectLst>
                <a:outerShdw blurRad="38100" dist="38100" dir="2700000">
                  <a:srgbClr val="000000"/>
                </a:outerShdw>
              </a:effectLst>
              <a:latin typeface="宋体" panose="02010600030101010101" pitchFamily="2" charset="-122"/>
            </a:endParaRPr>
          </a:p>
        </p:txBody>
      </p:sp>
      <p:sp>
        <p:nvSpPr>
          <p:cNvPr id="7218" name="文本框 7217"/>
          <p:cNvSpPr txBox="1"/>
          <p:nvPr/>
        </p:nvSpPr>
        <p:spPr>
          <a:xfrm>
            <a:off x="323850" y="1681163"/>
            <a:ext cx="15240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直线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219" name="文本框 7218"/>
          <p:cNvSpPr txBox="1"/>
          <p:nvPr/>
        </p:nvSpPr>
        <p:spPr>
          <a:xfrm>
            <a:off x="3587750" y="1739900"/>
            <a:ext cx="1611313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相同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220" name="文本框 7219"/>
          <p:cNvSpPr txBox="1"/>
          <p:nvPr/>
        </p:nvSpPr>
        <p:spPr>
          <a:xfrm>
            <a:off x="-200025" y="2963863"/>
            <a:ext cx="2144713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0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）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221" name="文本框 7220"/>
          <p:cNvSpPr txBox="1"/>
          <p:nvPr/>
        </p:nvSpPr>
        <p:spPr>
          <a:xfrm>
            <a:off x="1268413" y="3416300"/>
            <a:ext cx="912812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上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222" name="文本框 7221"/>
          <p:cNvSpPr txBox="1"/>
          <p:nvPr/>
        </p:nvSpPr>
        <p:spPr>
          <a:xfrm>
            <a:off x="2549525" y="3462338"/>
            <a:ext cx="1090613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223" name="文本框 7222"/>
          <p:cNvSpPr txBox="1"/>
          <p:nvPr/>
        </p:nvSpPr>
        <p:spPr>
          <a:xfrm>
            <a:off x="1411288" y="4244975"/>
            <a:ext cx="2449512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0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-2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）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224" name="文本框 7223"/>
          <p:cNvSpPr txBox="1"/>
          <p:nvPr/>
        </p:nvSpPr>
        <p:spPr>
          <a:xfrm>
            <a:off x="3268663" y="4681538"/>
            <a:ext cx="938212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下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225" name="文本框 7224"/>
          <p:cNvSpPr txBox="1"/>
          <p:nvPr/>
        </p:nvSpPr>
        <p:spPr>
          <a:xfrm>
            <a:off x="436563" y="5216525"/>
            <a:ext cx="1039812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7226" name="图片 7225" descr="frog1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21163" y="5340350"/>
            <a:ext cx="933450" cy="8572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newsflash/>
    <p:sndAc>
      <p:stSnd>
        <p:snd r:embed="rId2" name="coi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7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3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7203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7203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6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" fill="hold"/>
                                        <p:tgtEl>
                                          <p:spTgt spid="7206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" fill="hold"/>
                                        <p:tgtEl>
                                          <p:spTgt spid="7206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5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" fill="hold"/>
                                        <p:tgtEl>
                                          <p:spTgt spid="7205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" fill="hold"/>
                                        <p:tgtEl>
                                          <p:spTgt spid="7205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7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" fill="hold"/>
                                        <p:tgtEl>
                                          <p:spTgt spid="7197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" fill="hold"/>
                                        <p:tgtEl>
                                          <p:spTgt spid="7197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4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" fill="hold"/>
                                        <p:tgtEl>
                                          <p:spTgt spid="7204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" fill="hold"/>
                                        <p:tgtEl>
                                          <p:spTgt spid="7204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7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08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9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" fill="hold"/>
                                        <p:tgtEl>
                                          <p:spTgt spid="7209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" fill="hold"/>
                                        <p:tgtEl>
                                          <p:spTgt spid="7209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5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" fill="hold"/>
                                        <p:tgtEl>
                                          <p:spTgt spid="7195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" fill="hold"/>
                                        <p:tgtEl>
                                          <p:spTgt spid="7195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6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" fill="hold"/>
                                        <p:tgtEl>
                                          <p:spTgt spid="7196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" fill="hold"/>
                                        <p:tgtEl>
                                          <p:spTgt spid="7196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0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" fill="hold"/>
                                        <p:tgtEl>
                                          <p:spTgt spid="7210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" fill="hold"/>
                                        <p:tgtEl>
                                          <p:spTgt spid="7210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1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" fill="hold"/>
                                        <p:tgtEl>
                                          <p:spTgt spid="7211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" fill="hold"/>
                                        <p:tgtEl>
                                          <p:spTgt spid="7211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7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7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7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7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3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" fill="hold"/>
                                        <p:tgtEl>
                                          <p:spTgt spid="7213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" fill="hold"/>
                                        <p:tgtEl>
                                          <p:spTgt spid="7213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7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7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0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" fill="hold"/>
                                        <p:tgtEl>
                                          <p:spTgt spid="7200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" fill="hold"/>
                                        <p:tgtEl>
                                          <p:spTgt spid="7200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8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300" fill="hold"/>
                                        <p:tgtEl>
                                          <p:spTgt spid="7198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" fill="hold"/>
                                        <p:tgtEl>
                                          <p:spTgt spid="7198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72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7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7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7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7">
                                            <p:txEl>
                                              <p:charRg st="0" end="14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7217">
                                            <p:txEl>
                                              <p:charRg st="0" end="14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7217">
                                            <p:txEl>
                                              <p:charRg st="0" end="14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8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7218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7218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9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7219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7219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0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7220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7220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1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7221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7221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2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7222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7222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3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" fill="hold"/>
                                        <p:tgtEl>
                                          <p:spTgt spid="7223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7223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4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500" fill="hold"/>
                                        <p:tgtEl>
                                          <p:spTgt spid="7224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" fill="hold"/>
                                        <p:tgtEl>
                                          <p:spTgt spid="7224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5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" fill="hold"/>
                                        <p:tgtEl>
                                          <p:spTgt spid="7225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" fill="hold"/>
                                        <p:tgtEl>
                                          <p:spTgt spid="7225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500"/>
                            </p:stCondLst>
                            <p:childTnLst>
                              <p:par>
                                <p:cTn id="18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1000" fill="hold"/>
                                        <p:tgtEl>
                                          <p:spTgt spid="7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1000" fill="hold"/>
                                        <p:tgtEl>
                                          <p:spTgt spid="7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95" grpId="0" build="p"/>
      <p:bldP spid="7196" grpId="0" build="p"/>
      <p:bldP spid="7197" grpId="0" build="p"/>
      <p:bldP spid="7198" grpId="0" build="p"/>
      <p:bldP spid="7199" grpId="0"/>
      <p:bldP spid="7200" grpId="0" build="p"/>
      <p:bldP spid="7201" grpId="0"/>
      <p:bldP spid="7202" grpId="0"/>
      <p:bldP spid="7203" grpId="0" build="p"/>
      <p:bldP spid="7204" grpId="0" build="p"/>
      <p:bldP spid="7205" grpId="0" build="p"/>
      <p:bldP spid="7206" grpId="0" build="p"/>
      <p:bldP spid="7208" grpId="0" build="p"/>
      <p:bldP spid="7209" grpId="0" build="p"/>
      <p:bldP spid="7210" grpId="0" build="p"/>
      <p:bldP spid="7211" grpId="0" build="p"/>
      <p:bldP spid="7213" grpId="0" build="p"/>
      <p:bldP spid="7214" grpId="0"/>
      <p:bldP spid="7216" grpId="0"/>
      <p:bldP spid="7217" grpId="0" build="allAtOnce"/>
      <p:bldP spid="7218" grpId="0" animBg="1" build="p"/>
      <p:bldP spid="7219" grpId="0" animBg="1" build="p"/>
      <p:bldP spid="7220" grpId="0" animBg="1" build="p"/>
      <p:bldP spid="7221" grpId="0" animBg="1" build="p"/>
      <p:bldP spid="7222" grpId="0" animBg="1" build="p"/>
      <p:bldP spid="7223" grpId="0" animBg="1" build="p"/>
      <p:bldP spid="7224" grpId="0" animBg="1" build="p"/>
      <p:bldP spid="7225" grpId="0" animBg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4" name="文本框 8193"/>
          <p:cNvSpPr txBox="1"/>
          <p:nvPr/>
        </p:nvSpPr>
        <p:spPr>
          <a:xfrm>
            <a:off x="0" y="981075"/>
            <a:ext cx="9144000" cy="21351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4000" b="1">
                <a:solidFill>
                  <a:srgbClr val="66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</a:rPr>
              <a:t>◆ </a:t>
            </a:r>
            <a:r>
              <a:rPr lang="en-US" altLang="zh-CN" sz="4000" b="1">
                <a:solidFill>
                  <a:srgbClr val="66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</a:rPr>
              <a:t>y = kx+b  (k≠0) </a:t>
            </a:r>
            <a:r>
              <a:rPr lang="zh-CN" altLang="en-US" sz="4000" b="1">
                <a:solidFill>
                  <a:srgbClr val="66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</a:rPr>
              <a:t>它的图象是将</a:t>
            </a:r>
            <a:r>
              <a:rPr lang="en-US" altLang="zh-CN" sz="4000" b="1">
                <a:solidFill>
                  <a:srgbClr val="66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</a:rPr>
              <a:t>y =kx           </a:t>
            </a:r>
            <a:r>
              <a:rPr lang="zh-CN" altLang="en-US" sz="4000" b="1">
                <a:solidFill>
                  <a:srgbClr val="66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</a:rPr>
              <a:t>进行平移得到的   </a:t>
            </a:r>
            <a:endParaRPr lang="zh-CN" altLang="en-US" sz="4000" b="1">
              <a:solidFill>
                <a:srgbClr val="660066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黑体" panose="02010609060101010101" pitchFamily="2" charset="-122"/>
            </a:endParaRPr>
          </a:p>
          <a:p>
            <a:pPr algn="l">
              <a:spcBef>
                <a:spcPct val="50000"/>
              </a:spcBef>
            </a:pPr>
            <a:endParaRPr lang="zh-CN" altLang="en-US" b="1">
              <a:solidFill>
                <a:srgbClr val="FF0066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8195" name="直接连接符 8194"/>
          <p:cNvSpPr/>
          <p:nvPr/>
        </p:nvSpPr>
        <p:spPr>
          <a:xfrm flipV="1">
            <a:off x="3492500" y="4652963"/>
            <a:ext cx="4902200" cy="17462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8196" name="直接连接符 8195"/>
          <p:cNvSpPr/>
          <p:nvPr/>
        </p:nvSpPr>
        <p:spPr>
          <a:xfrm flipH="1" flipV="1">
            <a:off x="5148263" y="2420938"/>
            <a:ext cx="71437" cy="4437062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8197" name="文本框 8196"/>
          <p:cNvSpPr txBox="1"/>
          <p:nvPr/>
        </p:nvSpPr>
        <p:spPr>
          <a:xfrm>
            <a:off x="4427538" y="4868863"/>
            <a:ext cx="601662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4000" b="1">
                <a:latin typeface="Times New Roman" panose="02020603050405020304" pitchFamily="18" charset="0"/>
                <a:ea typeface="黑体" panose="02010609060101010101" pitchFamily="2" charset="-122"/>
              </a:rPr>
              <a:t>o</a:t>
            </a:r>
            <a:endParaRPr lang="en-US" altLang="zh-CN" sz="4000" b="1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8198" name="直接连接符 8197"/>
          <p:cNvSpPr/>
          <p:nvPr/>
        </p:nvSpPr>
        <p:spPr>
          <a:xfrm>
            <a:off x="3779838" y="2565400"/>
            <a:ext cx="2376487" cy="3600450"/>
          </a:xfrm>
          <a:prstGeom prst="line">
            <a:avLst/>
          </a:prstGeom>
          <a:ln w="57150" cap="rnd" cmpd="sng">
            <a:solidFill>
              <a:schemeClr val="tx2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8199" name="直接连接符 8198"/>
          <p:cNvSpPr/>
          <p:nvPr/>
        </p:nvSpPr>
        <p:spPr>
          <a:xfrm>
            <a:off x="4643438" y="2492375"/>
            <a:ext cx="2665412" cy="3889375"/>
          </a:xfrm>
          <a:prstGeom prst="line">
            <a:avLst/>
          </a:prstGeom>
          <a:ln w="57150" cap="flat" cmpd="sng">
            <a:solidFill>
              <a:srgbClr val="CC0099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8200" name="文本框 8199"/>
          <p:cNvSpPr txBox="1"/>
          <p:nvPr/>
        </p:nvSpPr>
        <p:spPr>
          <a:xfrm>
            <a:off x="5435600" y="5876925"/>
            <a:ext cx="1296988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4000" b="1"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y=kx</a:t>
            </a:r>
            <a:endParaRPr lang="en-US" altLang="zh-CN" sz="4000" b="1">
              <a:effectLst>
                <a:outerShdw blurRad="38100" dist="38100" dir="2700000">
                  <a:srgbClr val="FFFFFF"/>
                </a:outerShdw>
              </a:effectLst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8201" name="文本框 8200"/>
          <p:cNvSpPr txBox="1"/>
          <p:nvPr/>
        </p:nvSpPr>
        <p:spPr>
          <a:xfrm>
            <a:off x="6156325" y="4797425"/>
            <a:ext cx="208915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4000" b="1">
                <a:solidFill>
                  <a:srgbClr val="CC00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y=kx+b</a:t>
            </a:r>
            <a:endParaRPr lang="en-US" altLang="zh-CN" sz="4000" b="1">
              <a:solidFill>
                <a:srgbClr val="CC0099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7" grpId="0"/>
      <p:bldP spid="8200" grpId="0"/>
      <p:bldP spid="820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8" name="文本框 9217"/>
          <p:cNvSpPr txBox="1"/>
          <p:nvPr/>
        </p:nvSpPr>
        <p:spPr>
          <a:xfrm>
            <a:off x="152400" y="3276600"/>
            <a:ext cx="1577975" cy="8239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4800" b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特性：</a:t>
            </a:r>
            <a:endParaRPr lang="zh-CN" altLang="en-US" sz="4800" b="1">
              <a:solidFill>
                <a:srgbClr val="FF33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9219" name="直接连接符 9218"/>
          <p:cNvSpPr/>
          <p:nvPr/>
        </p:nvSpPr>
        <p:spPr>
          <a:xfrm flipV="1">
            <a:off x="1547813" y="3068638"/>
            <a:ext cx="6408737" cy="144462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9220" name="直接连接符 9219"/>
          <p:cNvSpPr/>
          <p:nvPr/>
        </p:nvSpPr>
        <p:spPr>
          <a:xfrm flipV="1">
            <a:off x="4427538" y="188913"/>
            <a:ext cx="0" cy="5040312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9221" name="文本框 9220"/>
          <p:cNvSpPr txBox="1"/>
          <p:nvPr/>
        </p:nvSpPr>
        <p:spPr>
          <a:xfrm>
            <a:off x="7451725" y="2276475"/>
            <a:ext cx="77787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4000" b="1">
                <a:latin typeface="Times New Roman" panose="02020603050405020304" pitchFamily="18" charset="0"/>
                <a:ea typeface="黑体" panose="02010609060101010101" pitchFamily="2" charset="-122"/>
              </a:rPr>
              <a:t>x</a:t>
            </a:r>
            <a:endParaRPr lang="en-US" altLang="zh-CN" sz="4000" b="1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9222" name="文本框 9221"/>
          <p:cNvSpPr txBox="1"/>
          <p:nvPr/>
        </p:nvSpPr>
        <p:spPr>
          <a:xfrm>
            <a:off x="4572000" y="260350"/>
            <a:ext cx="6096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4000" b="1">
                <a:latin typeface="Times New Roman" panose="02020603050405020304" pitchFamily="18" charset="0"/>
                <a:ea typeface="黑体" panose="02010609060101010101" pitchFamily="2" charset="-122"/>
              </a:rPr>
              <a:t>y</a:t>
            </a:r>
            <a:endParaRPr lang="en-US" altLang="zh-CN" sz="4000" b="1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9223" name="文本框 9222"/>
          <p:cNvSpPr txBox="1"/>
          <p:nvPr/>
        </p:nvSpPr>
        <p:spPr>
          <a:xfrm>
            <a:off x="4500563" y="3068638"/>
            <a:ext cx="72072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4000" b="1">
                <a:latin typeface="Times New Roman" panose="02020603050405020304" pitchFamily="18" charset="0"/>
                <a:ea typeface="黑体" panose="02010609060101010101" pitchFamily="2" charset="-122"/>
              </a:rPr>
              <a:t>o</a:t>
            </a:r>
            <a:endParaRPr lang="en-US" altLang="zh-CN" sz="4000" b="1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9224" name="直接连接符 9223"/>
          <p:cNvSpPr/>
          <p:nvPr/>
        </p:nvSpPr>
        <p:spPr>
          <a:xfrm>
            <a:off x="2771775" y="836613"/>
            <a:ext cx="3240088" cy="3960812"/>
          </a:xfrm>
          <a:prstGeom prst="line">
            <a:avLst/>
          </a:prstGeom>
          <a:ln w="57150" cap="flat" cmpd="sng">
            <a:solidFill>
              <a:srgbClr val="00CC66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225" name="直接连接符 9224"/>
          <p:cNvSpPr/>
          <p:nvPr/>
        </p:nvSpPr>
        <p:spPr>
          <a:xfrm>
            <a:off x="1908175" y="1484313"/>
            <a:ext cx="3095625" cy="3816350"/>
          </a:xfrm>
          <a:prstGeom prst="line">
            <a:avLst/>
          </a:prstGeom>
          <a:ln w="57150" cap="flat" cmpd="sng">
            <a:solidFill>
              <a:schemeClr val="accent2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226" name="直接连接符 9225"/>
          <p:cNvSpPr/>
          <p:nvPr/>
        </p:nvSpPr>
        <p:spPr>
          <a:xfrm>
            <a:off x="3419475" y="0"/>
            <a:ext cx="3168650" cy="3887788"/>
          </a:xfrm>
          <a:prstGeom prst="line">
            <a:avLst/>
          </a:prstGeom>
          <a:ln w="57150" cap="flat" cmpd="sng">
            <a:solidFill>
              <a:srgbClr val="CC0099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227" name="文本框 9226"/>
          <p:cNvSpPr txBox="1"/>
          <p:nvPr/>
        </p:nvSpPr>
        <p:spPr>
          <a:xfrm>
            <a:off x="5724525" y="3429000"/>
            <a:ext cx="269557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4000" b="1">
                <a:solidFill>
                  <a:srgbClr val="CC00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y = k</a:t>
            </a:r>
            <a:r>
              <a:rPr lang="en-US" altLang="zh-CN" sz="4000" b="1" baseline="-25000">
                <a:solidFill>
                  <a:srgbClr val="CC00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1</a:t>
            </a:r>
            <a:r>
              <a:rPr lang="en-US" altLang="zh-CN" sz="4000" b="1">
                <a:solidFill>
                  <a:srgbClr val="CC00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x+b</a:t>
            </a:r>
            <a:r>
              <a:rPr lang="en-US" altLang="zh-CN" sz="4000" b="1" baseline="-25000">
                <a:solidFill>
                  <a:srgbClr val="CC00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1</a:t>
            </a:r>
            <a:endParaRPr lang="en-US" altLang="zh-CN" sz="4000" b="1">
              <a:solidFill>
                <a:srgbClr val="CC0099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9228" name="文本框 9227"/>
          <p:cNvSpPr txBox="1"/>
          <p:nvPr/>
        </p:nvSpPr>
        <p:spPr>
          <a:xfrm>
            <a:off x="304800" y="4267200"/>
            <a:ext cx="2987675" cy="2101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4000" b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▲</a:t>
            </a:r>
            <a:r>
              <a:rPr lang="en-US" altLang="zh-CN" sz="4400" b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k</a:t>
            </a:r>
            <a:r>
              <a:rPr lang="en-US" altLang="zh-CN" sz="4400" b="1" baseline="-2500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1</a:t>
            </a:r>
            <a:r>
              <a:rPr lang="en-US" altLang="zh-CN" sz="4400" b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=k</a:t>
            </a:r>
            <a:r>
              <a:rPr lang="en-US" altLang="zh-CN" sz="4400" b="1" baseline="-2500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en-US" altLang="zh-CN" sz="4400" b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=k</a:t>
            </a:r>
            <a:r>
              <a:rPr lang="en-US" altLang="zh-CN" sz="4400" b="1" baseline="-2500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3 </a:t>
            </a:r>
            <a:r>
              <a:rPr lang="en-US" altLang="zh-CN" sz="4400" b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b</a:t>
            </a:r>
            <a:r>
              <a:rPr lang="en-US" altLang="zh-CN" sz="4400" b="1" baseline="-2500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1</a:t>
            </a:r>
            <a:r>
              <a:rPr lang="en-US" altLang="zh-CN" sz="4400" b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≠b</a:t>
            </a:r>
            <a:r>
              <a:rPr lang="en-US" altLang="zh-CN" sz="4400" b="1" baseline="-2500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en-US" altLang="zh-CN" sz="4400" b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≠b</a:t>
            </a:r>
            <a:r>
              <a:rPr lang="en-US" altLang="zh-CN" sz="4400" b="1" baseline="-2500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3</a:t>
            </a:r>
            <a:r>
              <a:rPr lang="zh-CN" altLang="en-US" sz="4400" b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三线平行</a:t>
            </a:r>
            <a:endParaRPr lang="zh-CN" altLang="en-US" sz="4400" b="1">
              <a:solidFill>
                <a:srgbClr val="0000FF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9229" name="文本框 9228"/>
          <p:cNvSpPr txBox="1"/>
          <p:nvPr/>
        </p:nvSpPr>
        <p:spPr>
          <a:xfrm>
            <a:off x="5795963" y="4149725"/>
            <a:ext cx="244792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4000" b="1">
                <a:solidFill>
                  <a:srgbClr val="00CC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y = k</a:t>
            </a:r>
            <a:r>
              <a:rPr lang="en-US" altLang="zh-CN" sz="4000" b="1" baseline="-25000">
                <a:solidFill>
                  <a:srgbClr val="00CC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en-US" altLang="zh-CN" sz="4000" b="1">
                <a:solidFill>
                  <a:srgbClr val="00CC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x+b</a:t>
            </a:r>
            <a:r>
              <a:rPr lang="en-US" altLang="zh-CN" sz="4000" b="1" baseline="-25000">
                <a:solidFill>
                  <a:srgbClr val="00CC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endParaRPr lang="en-US" altLang="zh-CN" sz="4000" b="1">
              <a:solidFill>
                <a:srgbClr val="00CC66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9230" name="文本框 9229"/>
          <p:cNvSpPr txBox="1"/>
          <p:nvPr/>
        </p:nvSpPr>
        <p:spPr>
          <a:xfrm>
            <a:off x="5148263" y="4868863"/>
            <a:ext cx="316865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4000" b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y = k</a:t>
            </a:r>
            <a:r>
              <a:rPr lang="en-US" altLang="zh-CN" sz="4000" b="1" baseline="-2500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3</a:t>
            </a:r>
            <a:r>
              <a:rPr lang="en-US" altLang="zh-CN" sz="4000" b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x+b</a:t>
            </a:r>
            <a:r>
              <a:rPr lang="en-US" altLang="zh-CN" sz="4000" b="1" baseline="-2500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3</a:t>
            </a:r>
            <a:endParaRPr lang="en-US" altLang="zh-CN" sz="4000" b="1">
              <a:solidFill>
                <a:srgbClr val="0000FF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21" grpId="0"/>
      <p:bldP spid="9222" grpId="0"/>
      <p:bldP spid="9223" grpId="0"/>
      <p:bldP spid="9227" grpId="0"/>
      <p:bldP spid="9228" grpId="0"/>
      <p:bldP spid="9229" grpId="0"/>
      <p:bldP spid="92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2" name="直接连接符 10241"/>
          <p:cNvSpPr/>
          <p:nvPr/>
        </p:nvSpPr>
        <p:spPr>
          <a:xfrm flipV="1">
            <a:off x="2074863" y="2335213"/>
            <a:ext cx="2447925" cy="2544762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243" name="文本框 10242"/>
          <p:cNvSpPr txBox="1"/>
          <p:nvPr/>
        </p:nvSpPr>
        <p:spPr>
          <a:xfrm>
            <a:off x="1371600" y="4114800"/>
            <a:ext cx="1455738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latin typeface="隶书" panose="02010509060101010101" pitchFamily="49" charset="-122"/>
                <a:ea typeface="隶书" panose="02010509060101010101" pitchFamily="49" charset="-122"/>
              </a:rPr>
              <a:t>y=</a:t>
            </a:r>
            <a:r>
              <a:rPr lang="en-US" altLang="zh-CN" sz="3200" b="1" i="1">
                <a:latin typeface="Times New Roman" panose="02020603050405020304" pitchFamily="18" charset="0"/>
                <a:ea typeface="隶书" panose="02010509060101010101" pitchFamily="49" charset="-122"/>
              </a:rPr>
              <a:t>x</a:t>
            </a:r>
            <a:endParaRPr lang="en-US" altLang="zh-CN" sz="3200" b="1" i="1"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10244" name="矩形 10243"/>
          <p:cNvSpPr/>
          <p:nvPr/>
        </p:nvSpPr>
        <p:spPr>
          <a:xfrm>
            <a:off x="3679825" y="1149350"/>
            <a:ext cx="16510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>
                <a:solidFill>
                  <a:srgbClr val="FF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y=</a:t>
            </a:r>
            <a:r>
              <a:rPr lang="en-US" altLang="zh-CN" sz="3200" b="1" i="1">
                <a:solidFill>
                  <a:srgbClr val="FF33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x</a:t>
            </a:r>
            <a:r>
              <a:rPr lang="en-US" altLang="zh-CN" sz="3200" b="1">
                <a:solidFill>
                  <a:srgbClr val="FF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+2</a:t>
            </a:r>
            <a:endParaRPr lang="en-US" altLang="zh-CN" sz="3200" b="1">
              <a:solidFill>
                <a:srgbClr val="FF33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0245" name="矩形 10244"/>
          <p:cNvSpPr/>
          <p:nvPr/>
        </p:nvSpPr>
        <p:spPr>
          <a:xfrm>
            <a:off x="4445000" y="2673350"/>
            <a:ext cx="12065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y=</a:t>
            </a:r>
            <a:r>
              <a:rPr lang="en-US" altLang="zh-CN" sz="3200" b="1" i="1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x</a:t>
            </a:r>
            <a:r>
              <a:rPr lang="en-US" altLang="zh-CN" sz="3200" b="1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-2</a:t>
            </a:r>
            <a:endParaRPr lang="en-US" altLang="zh-CN" sz="3200" b="1">
              <a:solidFill>
                <a:srgbClr val="0000FF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0246" name="文本框 10245"/>
          <p:cNvSpPr txBox="1"/>
          <p:nvPr/>
        </p:nvSpPr>
        <p:spPr>
          <a:xfrm>
            <a:off x="3149600" y="1101725"/>
            <a:ext cx="1730375" cy="581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3200" b="1">
                <a:latin typeface="Times New Roman" panose="02020603050405020304" pitchFamily="18" charset="0"/>
              </a:rPr>
              <a:t>y</a:t>
            </a:r>
            <a:endParaRPr lang="en-US" altLang="zh-CN" sz="2400" b="1">
              <a:latin typeface="Times New Roman" panose="02020603050405020304" pitchFamily="18" charset="0"/>
            </a:endParaRPr>
          </a:p>
        </p:txBody>
      </p:sp>
      <p:sp>
        <p:nvSpPr>
          <p:cNvPr id="10247" name="文本框 10246"/>
          <p:cNvSpPr txBox="1"/>
          <p:nvPr/>
        </p:nvSpPr>
        <p:spPr>
          <a:xfrm>
            <a:off x="1766888" y="2309813"/>
            <a:ext cx="663575" cy="4873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endParaRPr lang="zh-CN" altLang="en-US" sz="2600" b="1" dirty="0">
              <a:latin typeface="Times New Roman" panose="02020603050405020304" pitchFamily="18" charset="0"/>
            </a:endParaRPr>
          </a:p>
        </p:txBody>
      </p:sp>
      <p:sp>
        <p:nvSpPr>
          <p:cNvPr id="10248" name="文本框 10247"/>
          <p:cNvSpPr txBox="1"/>
          <p:nvPr/>
        </p:nvSpPr>
        <p:spPr>
          <a:xfrm>
            <a:off x="3697288" y="2589213"/>
            <a:ext cx="668337" cy="4905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2600">
                <a:latin typeface="Times New Roman" panose="02020603050405020304" pitchFamily="18" charset="0"/>
              </a:rPr>
              <a:t>3</a:t>
            </a:r>
            <a:endParaRPr lang="en-US" altLang="zh-CN" sz="2600">
              <a:latin typeface="Times New Roman" panose="02020603050405020304" pitchFamily="18" charset="0"/>
            </a:endParaRPr>
          </a:p>
        </p:txBody>
      </p:sp>
      <p:sp>
        <p:nvSpPr>
          <p:cNvPr id="10249" name="文本框 10248"/>
          <p:cNvSpPr txBox="1"/>
          <p:nvPr/>
        </p:nvSpPr>
        <p:spPr>
          <a:xfrm>
            <a:off x="3036888" y="3113088"/>
            <a:ext cx="665162" cy="4889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2600" b="1">
                <a:latin typeface="Times New Roman" panose="02020603050405020304" pitchFamily="18" charset="0"/>
              </a:rPr>
              <a:t>0</a:t>
            </a:r>
            <a:endParaRPr lang="en-US" altLang="zh-CN" sz="2600" b="1">
              <a:latin typeface="Times New Roman" panose="02020603050405020304" pitchFamily="18" charset="0"/>
            </a:endParaRPr>
          </a:p>
        </p:txBody>
      </p:sp>
      <p:sp>
        <p:nvSpPr>
          <p:cNvPr id="10250" name="直接连接符 10249"/>
          <p:cNvSpPr/>
          <p:nvPr/>
        </p:nvSpPr>
        <p:spPr>
          <a:xfrm>
            <a:off x="4208463" y="3802063"/>
            <a:ext cx="198437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grpSp>
        <p:nvGrpSpPr>
          <p:cNvPr id="10251" name="组合 10250"/>
          <p:cNvGrpSpPr/>
          <p:nvPr/>
        </p:nvGrpSpPr>
        <p:grpSpPr>
          <a:xfrm>
            <a:off x="1084263" y="868363"/>
            <a:ext cx="6465887" cy="4357687"/>
            <a:chOff x="0" y="0"/>
            <a:chExt cx="4073" cy="2745"/>
          </a:xfrm>
        </p:grpSpPr>
        <p:sp>
          <p:nvSpPr>
            <p:cNvPr id="10252" name="直接连接符 10251"/>
            <p:cNvSpPr/>
            <p:nvPr/>
          </p:nvSpPr>
          <p:spPr>
            <a:xfrm flipH="1">
              <a:off x="1232" y="0"/>
              <a:ext cx="0" cy="2745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triangle" w="med" len="lg"/>
              <a:tailEnd type="none" w="med" len="med"/>
            </a:ln>
          </p:spPr>
        </p:sp>
        <p:sp>
          <p:nvSpPr>
            <p:cNvPr id="10253" name="直接连接符 10252"/>
            <p:cNvSpPr/>
            <p:nvPr/>
          </p:nvSpPr>
          <p:spPr>
            <a:xfrm>
              <a:off x="0" y="1460"/>
              <a:ext cx="2974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triangle" w="med" len="lg"/>
            </a:ln>
          </p:spPr>
        </p:sp>
        <p:sp>
          <p:nvSpPr>
            <p:cNvPr id="10254" name="文本框 10253"/>
            <p:cNvSpPr txBox="1"/>
            <p:nvPr/>
          </p:nvSpPr>
          <p:spPr>
            <a:xfrm>
              <a:off x="2893" y="1481"/>
              <a:ext cx="1180" cy="36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>
                <a:spcBef>
                  <a:spcPct val="50000"/>
                </a:spcBef>
              </a:pPr>
              <a:r>
                <a:rPr lang="en-US" altLang="zh-CN" sz="3200" b="1" i="1">
                  <a:latin typeface="Times New Roman" panose="02020603050405020304" pitchFamily="18" charset="0"/>
                </a:rPr>
                <a:t>x</a:t>
              </a:r>
              <a:endParaRPr lang="en-US" altLang="zh-CN" sz="2400" b="1" i="1">
                <a:latin typeface="Times New Roman" panose="02020603050405020304" pitchFamily="18" charset="0"/>
              </a:endParaRPr>
            </a:p>
          </p:txBody>
        </p:sp>
        <p:sp>
          <p:nvSpPr>
            <p:cNvPr id="10255" name="文本框 10254"/>
            <p:cNvSpPr txBox="1"/>
            <p:nvPr/>
          </p:nvSpPr>
          <p:spPr>
            <a:xfrm>
              <a:off x="1527" y="1420"/>
              <a:ext cx="420" cy="30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>
                <a:spcBef>
                  <a:spcPct val="50000"/>
                </a:spcBef>
              </a:pPr>
              <a:r>
                <a:rPr lang="en-US" altLang="zh-CN" sz="2600">
                  <a:latin typeface="Times New Roman" panose="02020603050405020304" pitchFamily="18" charset="0"/>
                </a:rPr>
                <a:t>2</a:t>
              </a:r>
              <a:endParaRPr lang="en-US" altLang="zh-CN" sz="2600">
                <a:latin typeface="Times New Roman" panose="02020603050405020304" pitchFamily="18" charset="0"/>
              </a:endParaRPr>
            </a:p>
          </p:txBody>
        </p:sp>
        <p:sp>
          <p:nvSpPr>
            <p:cNvPr id="10256" name="文本框 10255"/>
            <p:cNvSpPr txBox="1"/>
            <p:nvPr/>
          </p:nvSpPr>
          <p:spPr>
            <a:xfrm>
              <a:off x="208" y="1481"/>
              <a:ext cx="616" cy="30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>
                <a:spcBef>
                  <a:spcPct val="50000"/>
                </a:spcBef>
              </a:pPr>
              <a:endParaRPr lang="zh-CN" altLang="en-US" sz="2600" dirty="0">
                <a:latin typeface="Times New Roman" panose="02020603050405020304" pitchFamily="18" charset="0"/>
              </a:endParaRPr>
            </a:p>
          </p:txBody>
        </p:sp>
        <p:sp>
          <p:nvSpPr>
            <p:cNvPr id="10257" name="直接连接符 10256"/>
            <p:cNvSpPr/>
            <p:nvPr/>
          </p:nvSpPr>
          <p:spPr>
            <a:xfrm>
              <a:off x="1232" y="1698"/>
              <a:ext cx="125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58" name="直接连接符 10257"/>
            <p:cNvSpPr/>
            <p:nvPr/>
          </p:nvSpPr>
          <p:spPr>
            <a:xfrm>
              <a:off x="1232" y="1264"/>
              <a:ext cx="125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59" name="直接连接符 10258"/>
            <p:cNvSpPr/>
            <p:nvPr/>
          </p:nvSpPr>
          <p:spPr>
            <a:xfrm>
              <a:off x="1232" y="1047"/>
              <a:ext cx="125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60" name="直接连接符 10259"/>
            <p:cNvSpPr/>
            <p:nvPr/>
          </p:nvSpPr>
          <p:spPr>
            <a:xfrm>
              <a:off x="1232" y="827"/>
              <a:ext cx="125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61" name="直接连接符 10260"/>
            <p:cNvSpPr/>
            <p:nvPr/>
          </p:nvSpPr>
          <p:spPr>
            <a:xfrm>
              <a:off x="1232" y="610"/>
              <a:ext cx="125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62" name="直接连接符 10261"/>
            <p:cNvSpPr/>
            <p:nvPr/>
          </p:nvSpPr>
          <p:spPr>
            <a:xfrm>
              <a:off x="1232" y="2352"/>
              <a:ext cx="125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63" name="直接连接符 10262"/>
            <p:cNvSpPr/>
            <p:nvPr/>
          </p:nvSpPr>
          <p:spPr>
            <a:xfrm>
              <a:off x="1232" y="2135"/>
              <a:ext cx="125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64" name="直接连接符 10263"/>
            <p:cNvSpPr/>
            <p:nvPr/>
          </p:nvSpPr>
          <p:spPr>
            <a:xfrm>
              <a:off x="1232" y="1918"/>
              <a:ext cx="125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65" name="直接连接符 10264"/>
            <p:cNvSpPr/>
            <p:nvPr/>
          </p:nvSpPr>
          <p:spPr>
            <a:xfrm>
              <a:off x="1441" y="1308"/>
              <a:ext cx="0" cy="173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66" name="直接连接符 10265"/>
            <p:cNvSpPr/>
            <p:nvPr/>
          </p:nvSpPr>
          <p:spPr>
            <a:xfrm>
              <a:off x="1648" y="1308"/>
              <a:ext cx="0" cy="173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67" name="直接连接符 10266"/>
            <p:cNvSpPr/>
            <p:nvPr/>
          </p:nvSpPr>
          <p:spPr>
            <a:xfrm>
              <a:off x="1856" y="1308"/>
              <a:ext cx="0" cy="173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68" name="直接连接符 10267"/>
            <p:cNvSpPr/>
            <p:nvPr/>
          </p:nvSpPr>
          <p:spPr>
            <a:xfrm>
              <a:off x="608" y="1308"/>
              <a:ext cx="0" cy="173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69" name="直接连接符 10268"/>
            <p:cNvSpPr/>
            <p:nvPr/>
          </p:nvSpPr>
          <p:spPr>
            <a:xfrm>
              <a:off x="817" y="1308"/>
              <a:ext cx="0" cy="173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270" name="直接连接符 10269"/>
            <p:cNvSpPr/>
            <p:nvPr/>
          </p:nvSpPr>
          <p:spPr>
            <a:xfrm>
              <a:off x="1025" y="1308"/>
              <a:ext cx="0" cy="173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0271" name="直接连接符 10270"/>
          <p:cNvSpPr/>
          <p:nvPr/>
        </p:nvSpPr>
        <p:spPr>
          <a:xfrm flipV="1">
            <a:off x="2103438" y="1616075"/>
            <a:ext cx="2447925" cy="2544763"/>
          </a:xfrm>
          <a:prstGeom prst="line">
            <a:avLst/>
          </a:prstGeom>
          <a:ln w="38100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272" name="直接连接符 10271"/>
          <p:cNvSpPr/>
          <p:nvPr/>
        </p:nvSpPr>
        <p:spPr>
          <a:xfrm flipV="1">
            <a:off x="1709738" y="1990725"/>
            <a:ext cx="2447925" cy="2544763"/>
          </a:xfrm>
          <a:prstGeom prst="line">
            <a:avLst/>
          </a:prstGeom>
          <a:ln w="38100" cap="flat" cmpd="sng">
            <a:solidFill>
              <a:srgbClr val="0066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273" name="矩形 10272"/>
          <p:cNvSpPr/>
          <p:nvPr/>
        </p:nvSpPr>
        <p:spPr>
          <a:xfrm>
            <a:off x="366713" y="347663"/>
            <a:ext cx="1654175" cy="50276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/>
            <a:r>
              <a:rPr lang="zh-CN" altLang="en-US" b="1" dirty="0">
                <a:effectLst>
                  <a:outerShdw blurRad="38100" dist="38100" dir="2700000">
                    <a:srgbClr val="FFFFFF"/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.</a:t>
            </a:r>
            <a:r>
              <a:rPr lang="zh-CN" altLang="en-US" sz="3200" b="1" dirty="0">
                <a:effectLst>
                  <a:outerShdw blurRad="38100" dist="38100" dir="2700000">
                    <a:srgbClr val="FFFFFF"/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探究</a:t>
            </a:r>
            <a:endParaRPr lang="zh-CN" altLang="en-US" sz="3200" b="1" dirty="0">
              <a:effectLst>
                <a:outerShdw blurRad="38100" dist="38100" dir="2700000">
                  <a:srgbClr val="FFFFFF"/>
                </a:outerShdw>
              </a:effectLst>
              <a:latin typeface="华文隶书" panose="02010800040101010101" pitchFamily="2" charset="-122"/>
              <a:ea typeface="华文隶书" panose="02010800040101010101" pitchFamily="2" charset="-122"/>
            </a:endParaRPr>
          </a:p>
          <a:p>
            <a:pPr algn="l" eaLnBrk="0" hangingPunct="0"/>
            <a:r>
              <a:rPr lang="zh-CN" altLang="en-US" sz="3200" b="1" dirty="0">
                <a:effectLst>
                  <a:outerShdw blurRad="38100" dist="38100" dir="2700000">
                    <a:srgbClr val="FFFFFF"/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比较它们的函数解析式与图象，</a:t>
            </a:r>
            <a:r>
              <a:rPr lang="zh-CN" altLang="en-US" sz="3200" b="1" dirty="0">
                <a:effectLst>
                  <a:outerShdw blurRad="38100" dist="38100" dir="2700000">
                    <a:srgbClr val="FFFFFF"/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你能解释这是为什么吗？</a:t>
            </a:r>
            <a:r>
              <a:rPr lang="zh-CN" altLang="en-US" sz="3200" dirty="0">
                <a:effectLst>
                  <a:outerShdw blurRad="38100" dist="38100" dir="2700000">
                    <a:srgbClr val="FFFFFF"/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 </a:t>
            </a:r>
            <a:endParaRPr lang="zh-CN" altLang="en-US" sz="3200" dirty="0">
              <a:effectLst>
                <a:outerShdw blurRad="38100" dist="38100" dir="2700000">
                  <a:srgbClr val="FFFFFF"/>
                </a:outerShdw>
              </a:effectLst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sp>
        <p:nvSpPr>
          <p:cNvPr id="10274" name="矩形 10273"/>
          <p:cNvSpPr/>
          <p:nvPr/>
        </p:nvSpPr>
        <p:spPr>
          <a:xfrm>
            <a:off x="3494088" y="268288"/>
            <a:ext cx="5048250" cy="10541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 eaLnBrk="0" hangingPunct="0"/>
            <a:r>
              <a:rPr lang="zh-CN" altLang="en-US" sz="1800" b="1" dirty="0"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</a:rPr>
              <a:t>一次函数y=kx+b的图象是经过(0，b)点且平行于</a:t>
            </a:r>
            <a:endParaRPr lang="zh-CN" altLang="en-US" sz="1800" b="1" dirty="0">
              <a:effectLst>
                <a:outerShdw blurRad="38100" dist="38100" dir="2700000">
                  <a:srgbClr val="FFFFFF"/>
                </a:outerShdw>
              </a:effectLst>
              <a:latin typeface="Arial" panose="020B0604020202020204" pitchFamily="34" charset="0"/>
            </a:endParaRPr>
          </a:p>
          <a:p>
            <a:pPr algn="l" eaLnBrk="0" hangingPunct="0"/>
            <a:r>
              <a:rPr lang="zh-CN" altLang="en-US" sz="1800" b="1" dirty="0"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</a:rPr>
              <a:t>直线y=kx的一条直线，</a:t>
            </a:r>
            <a:endParaRPr lang="zh-CN" altLang="en-US" sz="1800" b="1" dirty="0">
              <a:effectLst>
                <a:outerShdw blurRad="38100" dist="38100" dir="2700000">
                  <a:srgbClr val="FFFFFF"/>
                </a:outerShdw>
              </a:effectLst>
              <a:latin typeface="Arial" panose="020B0604020202020204" pitchFamily="34" charset="0"/>
            </a:endParaRPr>
          </a:p>
          <a:p>
            <a:pPr algn="l">
              <a:spcBef>
                <a:spcPct val="50000"/>
              </a:spcBef>
            </a:pPr>
            <a:endParaRPr lang="zh-CN" altLang="en-US" sz="1800" b="1" dirty="0">
              <a:effectLst>
                <a:outerShdw blurRad="38100" dist="38100" dir="2700000">
                  <a:srgbClr val="FFFFFF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10275" name="矩形 10274"/>
          <p:cNvSpPr/>
          <p:nvPr/>
        </p:nvSpPr>
        <p:spPr>
          <a:xfrm>
            <a:off x="2890838" y="3886200"/>
            <a:ext cx="6253162" cy="1604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1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我们称它为直线</a:t>
            </a:r>
            <a:r>
              <a:rPr lang="en-US" altLang="zh-CN" sz="1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y=kx+b,</a:t>
            </a:r>
            <a:r>
              <a:rPr lang="zh-CN" altLang="en-US" sz="1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它可以看作由直线</a:t>
            </a:r>
            <a:r>
              <a:rPr lang="en-US" altLang="zh-CN" sz="1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y=kx</a:t>
            </a:r>
            <a:r>
              <a:rPr lang="zh-CN" altLang="en-US" sz="1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平移</a:t>
            </a:r>
            <a:r>
              <a:rPr lang="en-US" altLang="zh-CN" sz="1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|b|</a:t>
            </a:r>
            <a:r>
              <a:rPr lang="zh-CN" altLang="en-US" sz="1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个单</a:t>
            </a:r>
            <a:endParaRPr lang="zh-CN" altLang="en-US" sz="1800" b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</a:endParaRPr>
          </a:p>
          <a:p>
            <a:pPr algn="l">
              <a:spcBef>
                <a:spcPct val="50000"/>
              </a:spcBef>
            </a:pPr>
            <a:r>
              <a:rPr lang="zh-CN" altLang="en-US" sz="1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位长度得到</a:t>
            </a:r>
            <a:r>
              <a:rPr lang="en-US" altLang="zh-CN" sz="1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. </a:t>
            </a:r>
            <a:r>
              <a:rPr lang="zh-CN" altLang="en-US" sz="1800" b="1">
                <a:latin typeface="Arial" panose="020B0604020202020204" pitchFamily="34" charset="0"/>
              </a:rPr>
              <a:t>（当</a:t>
            </a:r>
            <a:r>
              <a:rPr lang="en-US" altLang="zh-CN" sz="1800" b="1">
                <a:latin typeface="Arial" panose="020B0604020202020204" pitchFamily="34" charset="0"/>
              </a:rPr>
              <a:t>b&gt;0</a:t>
            </a:r>
            <a:r>
              <a:rPr lang="zh-CN" altLang="en-US" sz="1800" b="1">
                <a:latin typeface="Arial" panose="020B0604020202020204" pitchFamily="34" charset="0"/>
              </a:rPr>
              <a:t>时，向上平移；当</a:t>
            </a:r>
            <a:r>
              <a:rPr lang="en-US" altLang="zh-CN" sz="1800" b="1">
                <a:latin typeface="Arial" panose="020B0604020202020204" pitchFamily="34" charset="0"/>
              </a:rPr>
              <a:t>b&lt;0</a:t>
            </a:r>
            <a:r>
              <a:rPr lang="zh-CN" altLang="en-US" sz="1800" b="1">
                <a:latin typeface="Arial" panose="020B0604020202020204" pitchFamily="34" charset="0"/>
              </a:rPr>
              <a:t>时，</a:t>
            </a:r>
            <a:endParaRPr lang="zh-CN" altLang="en-US" sz="1800" b="1">
              <a:latin typeface="Arial" panose="020B0604020202020204" pitchFamily="34" charset="0"/>
            </a:endParaRPr>
          </a:p>
          <a:p>
            <a:pPr algn="l">
              <a:spcBef>
                <a:spcPct val="50000"/>
              </a:spcBef>
            </a:pPr>
            <a:r>
              <a:rPr lang="zh-CN" altLang="en-US" sz="1800" b="1">
                <a:latin typeface="Arial" panose="020B0604020202020204" pitchFamily="34" charset="0"/>
              </a:rPr>
              <a:t>向下平移）</a:t>
            </a:r>
            <a:endParaRPr lang="zh-CN" altLang="en-US" sz="1800" b="1">
              <a:latin typeface="Arial" panose="020B0604020202020204" pitchFamily="34" charset="0"/>
            </a:endParaRPr>
          </a:p>
          <a:p>
            <a:pPr algn="l">
              <a:spcBef>
                <a:spcPct val="50000"/>
              </a:spcBef>
            </a:pPr>
            <a:endParaRPr lang="zh-CN" altLang="en-US" sz="1800" b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10276" name="矩形 10275"/>
          <p:cNvSpPr/>
          <p:nvPr/>
        </p:nvSpPr>
        <p:spPr>
          <a:xfrm>
            <a:off x="2038350" y="5402263"/>
            <a:ext cx="4572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eaLnBrk="0" hangingPunct="0"/>
            <a:r>
              <a:rPr lang="zh-CN" altLang="en-US" sz="1800" b="1" dirty="0">
                <a:latin typeface="Arial" panose="020B0604020202020204" pitchFamily="34" charset="0"/>
              </a:rPr>
              <a:t>图象与y轴交于</a:t>
            </a:r>
            <a:r>
              <a:rPr lang="zh-CN" altLang="en-US" sz="1800" b="1" dirty="0">
                <a:latin typeface="Arial" panose="020B0604020202020204" pitchFamily="34" charset="0"/>
              </a:rPr>
              <a:t>(</a:t>
            </a:r>
            <a:r>
              <a:rPr lang="zh-CN" altLang="en-US" sz="1800" b="1" dirty="0">
                <a:latin typeface="Arial" panose="020B0604020202020204" pitchFamily="34" charset="0"/>
              </a:rPr>
              <a:t>0，b</a:t>
            </a:r>
            <a:r>
              <a:rPr lang="zh-CN" altLang="en-US" sz="1800" b="1" dirty="0">
                <a:latin typeface="Arial" panose="020B0604020202020204" pitchFamily="34" charset="0"/>
              </a:rPr>
              <a:t>)</a:t>
            </a:r>
            <a:r>
              <a:rPr lang="zh-CN" altLang="en-US" sz="1800" b="1" dirty="0">
                <a:latin typeface="Arial" panose="020B0604020202020204" pitchFamily="34" charset="0"/>
              </a:rPr>
              <a:t>，</a:t>
            </a:r>
            <a:r>
              <a:rPr lang="zh-CN" altLang="en-US" sz="1800" b="1" dirty="0">
                <a:solidFill>
                  <a:srgbClr val="0000FF"/>
                </a:solidFill>
                <a:latin typeface="Arial" panose="020B0604020202020204" pitchFamily="34" charset="0"/>
              </a:rPr>
              <a:t>b就</a:t>
            </a:r>
            <a:r>
              <a:rPr lang="zh-CN" altLang="en-US" sz="1800" b="1" dirty="0">
                <a:solidFill>
                  <a:srgbClr val="0000FF"/>
                </a:solidFill>
                <a:latin typeface="Arial" panose="020B0604020202020204" pitchFamily="34" charset="0"/>
              </a:rPr>
              <a:t>是与</a:t>
            </a:r>
            <a:r>
              <a:rPr lang="zh-CN" altLang="en-US" sz="1800" b="1" dirty="0">
                <a:solidFill>
                  <a:srgbClr val="0000FF"/>
                </a:solidFill>
                <a:latin typeface="Arial" panose="020B0604020202020204" pitchFamily="34" charset="0"/>
              </a:rPr>
              <a:t>y轴</a:t>
            </a:r>
            <a:r>
              <a:rPr lang="zh-CN" altLang="en-US" sz="1800" b="1" dirty="0">
                <a:solidFill>
                  <a:srgbClr val="0000FF"/>
                </a:solidFill>
                <a:latin typeface="Arial" panose="020B0604020202020204" pitchFamily="34" charset="0"/>
              </a:rPr>
              <a:t>交点</a:t>
            </a:r>
            <a:r>
              <a:rPr lang="en-US" altLang="zh-CN" sz="1800" b="1">
                <a:solidFill>
                  <a:srgbClr val="0000FF"/>
                </a:solidFill>
                <a:latin typeface="Arial" panose="020B0604020202020204" pitchFamily="34" charset="0"/>
              </a:rPr>
              <a:t>的</a:t>
            </a:r>
            <a:r>
              <a:rPr lang="zh-CN" altLang="en-US" sz="1800" b="1" dirty="0">
                <a:solidFill>
                  <a:srgbClr val="0000FF"/>
                </a:solidFill>
                <a:latin typeface="Arial" panose="020B0604020202020204" pitchFamily="34" charset="0"/>
              </a:rPr>
              <a:t>纵坐标</a:t>
            </a:r>
            <a:r>
              <a:rPr lang="zh-CN" altLang="en-US" sz="1800" b="1" dirty="0">
                <a:latin typeface="Arial" panose="020B0604020202020204" pitchFamily="34" charset="0"/>
              </a:rPr>
              <a:t>，</a:t>
            </a:r>
            <a:endParaRPr lang="zh-CN" altLang="en-US" sz="1800" b="1" dirty="0">
              <a:latin typeface="Arial" panose="020B0604020202020204" pitchFamily="34" charset="0"/>
            </a:endParaRPr>
          </a:p>
        </p:txBody>
      </p:sp>
      <p:sp>
        <p:nvSpPr>
          <p:cNvPr id="10277" name="直接连接符 10276"/>
          <p:cNvSpPr/>
          <p:nvPr/>
        </p:nvSpPr>
        <p:spPr>
          <a:xfrm flipH="1" flipV="1">
            <a:off x="7391400" y="134938"/>
            <a:ext cx="71438" cy="4437062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0278" name="直接连接符 10277"/>
          <p:cNvSpPr/>
          <p:nvPr/>
        </p:nvSpPr>
        <p:spPr>
          <a:xfrm flipV="1">
            <a:off x="4241800" y="2667000"/>
            <a:ext cx="4902200" cy="17463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0279" name="直接连接符 10278"/>
          <p:cNvSpPr/>
          <p:nvPr/>
        </p:nvSpPr>
        <p:spPr>
          <a:xfrm>
            <a:off x="6478588" y="457200"/>
            <a:ext cx="2665412" cy="3889375"/>
          </a:xfrm>
          <a:prstGeom prst="line">
            <a:avLst/>
          </a:prstGeom>
          <a:ln w="57150" cap="flat" cmpd="sng">
            <a:solidFill>
              <a:srgbClr val="CC0099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280" name="文本框 10279"/>
          <p:cNvSpPr txBox="1"/>
          <p:nvPr/>
        </p:nvSpPr>
        <p:spPr>
          <a:xfrm>
            <a:off x="6732588" y="825500"/>
            <a:ext cx="1887537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4000" b="1">
                <a:solidFill>
                  <a:srgbClr val="000066"/>
                </a:solidFill>
                <a:latin typeface="Arial" panose="020B0604020202020204" pitchFamily="34" charset="0"/>
              </a:rPr>
              <a:t>(</a:t>
            </a:r>
            <a:r>
              <a:rPr lang="zh-CN" altLang="en-US" sz="4000" b="1">
                <a:solidFill>
                  <a:srgbClr val="000066"/>
                </a:solidFill>
                <a:latin typeface="Arial" panose="020B0604020202020204" pitchFamily="34" charset="0"/>
              </a:rPr>
              <a:t>０</a:t>
            </a:r>
            <a:r>
              <a:rPr lang="en-US" altLang="zh-CN" sz="4000" b="1">
                <a:solidFill>
                  <a:srgbClr val="000066"/>
                </a:solidFill>
                <a:latin typeface="Arial" panose="020B0604020202020204" pitchFamily="34" charset="0"/>
              </a:rPr>
              <a:t>,b)</a:t>
            </a:r>
            <a:endParaRPr lang="en-US" altLang="zh-CN" sz="4000" b="1">
              <a:solidFill>
                <a:srgbClr val="000066"/>
              </a:solidFill>
              <a:latin typeface="Arial" panose="020B0604020202020204" pitchFamily="34" charset="0"/>
            </a:endParaRPr>
          </a:p>
        </p:txBody>
      </p:sp>
      <p:pic>
        <p:nvPicPr>
          <p:cNvPr id="10281" name="图片 10280" descr="01-01-003-0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92863" y="5173663"/>
            <a:ext cx="2419350" cy="16843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82" name="直接连接符 10281"/>
          <p:cNvSpPr/>
          <p:nvPr/>
        </p:nvSpPr>
        <p:spPr>
          <a:xfrm>
            <a:off x="6019800" y="838200"/>
            <a:ext cx="2665413" cy="3889375"/>
          </a:xfrm>
          <a:prstGeom prst="line">
            <a:avLst/>
          </a:prstGeom>
          <a:ln w="57150" cap="flat" cmpd="sng">
            <a:solidFill>
              <a:srgbClr val="CC0099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transition spd="med">
    <p:newsflash/>
    <p:sndAc>
      <p:stSnd>
        <p:snd r:embed="rId2" name="push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3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3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3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3">
                                            <p:txEl>
                                              <p:charRg st="4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73">
                                            <p:txEl>
                                              <p:charRg st="4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73">
                                            <p:txEl>
                                              <p:charRg st="4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09 0.02616 L -0.0309 -0.0581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02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21 -0.01388 L 0.0007 0.10903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102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2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2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2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02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0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0280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0280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02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02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/>
      <p:bldP spid="10245" grpId="0"/>
      <p:bldP spid="10273" grpId="0" animBg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6" name="文本框 11265"/>
          <p:cNvSpPr txBox="1"/>
          <p:nvPr/>
        </p:nvSpPr>
        <p:spPr>
          <a:xfrm>
            <a:off x="6324600" y="1905000"/>
            <a:ext cx="12192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pic>
        <p:nvPicPr>
          <p:cNvPr id="11267" name="图片 11266" descr="Q_01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209550"/>
            <a:ext cx="2895600" cy="914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68" name="矩形 11267"/>
          <p:cNvSpPr/>
          <p:nvPr/>
        </p:nvSpPr>
        <p:spPr>
          <a:xfrm>
            <a:off x="3276600" y="533400"/>
            <a:ext cx="4038600" cy="8382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/>
          </a:bodyPr>
          <a:p>
            <a:pPr algn="ctr"/>
            <a:r>
              <a:rPr lang="zh-CN" altLang="en-US" sz="3600">
                <a:ln w="9525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FF"/>
                </a:solidFill>
                <a:effectLst>
                  <a:outerShdw dist="53882" dir="2699999" algn="ctr" rotWithShape="0">
                    <a:srgbClr val="9999FF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课堂检测：</a:t>
            </a:r>
            <a:endParaRPr lang="zh-CN" altLang="en-US" sz="3600">
              <a:ln w="9525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FF"/>
              </a:solidFill>
              <a:effectLst>
                <a:outerShdw dist="53882" dir="2699999" algn="ctr" rotWithShape="0">
                  <a:srgbClr val="9999FF"/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1269" name="文本框 11268"/>
          <p:cNvSpPr txBox="1"/>
          <p:nvPr/>
        </p:nvSpPr>
        <p:spPr>
          <a:xfrm>
            <a:off x="457200" y="1905000"/>
            <a:ext cx="8099425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b="1">
                <a:latin typeface="Times New Roman" panose="02020603050405020304" pitchFamily="18" charset="0"/>
              </a:rPr>
              <a:t>(1)</a:t>
            </a:r>
            <a:r>
              <a:rPr lang="zh-CN" altLang="en-US" b="1">
                <a:latin typeface="Times New Roman" panose="02020603050405020304" pitchFamily="18" charset="0"/>
              </a:rPr>
              <a:t>直线</a:t>
            </a:r>
            <a:r>
              <a:rPr lang="en-US" altLang="zh-CN" b="1">
                <a:latin typeface="Times New Roman" panose="02020603050405020304" pitchFamily="18" charset="0"/>
              </a:rPr>
              <a:t>y=3x-2</a:t>
            </a:r>
            <a:r>
              <a:rPr lang="zh-CN" altLang="en-US" b="1">
                <a:latin typeface="Times New Roman" panose="02020603050405020304" pitchFamily="18" charset="0"/>
              </a:rPr>
              <a:t>可由直线</a:t>
            </a:r>
            <a:r>
              <a:rPr lang="en-US" altLang="zh-CN" b="1">
                <a:latin typeface="Times New Roman" panose="02020603050405020304" pitchFamily="18" charset="0"/>
              </a:rPr>
              <a:t>y=3x</a:t>
            </a:r>
            <a:r>
              <a:rPr lang="zh-CN" altLang="en-US" b="1">
                <a:latin typeface="Times New Roman" panose="02020603050405020304" pitchFamily="18" charset="0"/>
              </a:rPr>
              <a:t>向</a:t>
            </a:r>
            <a:r>
              <a:rPr lang="zh-CN" altLang="en-US" b="1" u="sng">
                <a:latin typeface="Times New Roman" panose="02020603050405020304" pitchFamily="18" charset="0"/>
              </a:rPr>
              <a:t>           </a:t>
            </a:r>
            <a:r>
              <a:rPr lang="zh-CN" altLang="en-US" b="1">
                <a:latin typeface="Times New Roman" panose="02020603050405020304" pitchFamily="18" charset="0"/>
              </a:rPr>
              <a:t>平移</a:t>
            </a:r>
            <a:r>
              <a:rPr lang="zh-CN" altLang="en-US" b="1" u="sng">
                <a:latin typeface="Times New Roman" panose="02020603050405020304" pitchFamily="18" charset="0"/>
              </a:rPr>
              <a:t>         </a:t>
            </a:r>
            <a:r>
              <a:rPr lang="zh-CN" altLang="en-US" b="1">
                <a:latin typeface="Times New Roman" panose="02020603050405020304" pitchFamily="18" charset="0"/>
              </a:rPr>
              <a:t>单位得到。</a:t>
            </a:r>
            <a:endParaRPr lang="zh-CN" altLang="en-US" b="1">
              <a:latin typeface="Times New Roman" panose="02020603050405020304" pitchFamily="18" charset="0"/>
            </a:endParaRPr>
          </a:p>
        </p:txBody>
      </p:sp>
      <p:sp>
        <p:nvSpPr>
          <p:cNvPr id="11270" name="矩形 11269"/>
          <p:cNvSpPr/>
          <p:nvPr/>
        </p:nvSpPr>
        <p:spPr>
          <a:xfrm>
            <a:off x="457200" y="3657600"/>
            <a:ext cx="8228013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b="1">
                <a:latin typeface="Times New Roman" panose="02020603050405020304" pitchFamily="18" charset="0"/>
              </a:rPr>
              <a:t>(2)</a:t>
            </a:r>
            <a:r>
              <a:rPr lang="zh-CN" altLang="en-US" b="1">
                <a:latin typeface="Times New Roman" panose="02020603050405020304" pitchFamily="18" charset="0"/>
              </a:rPr>
              <a:t>直线</a:t>
            </a:r>
            <a:r>
              <a:rPr lang="en-US" altLang="zh-CN" b="1">
                <a:latin typeface="Times New Roman" panose="02020603050405020304" pitchFamily="18" charset="0"/>
              </a:rPr>
              <a:t>y=x+2</a:t>
            </a:r>
            <a:r>
              <a:rPr lang="zh-CN" altLang="en-US" b="1">
                <a:latin typeface="Times New Roman" panose="02020603050405020304" pitchFamily="18" charset="0"/>
              </a:rPr>
              <a:t>可由直线</a:t>
            </a:r>
            <a:r>
              <a:rPr lang="en-US" altLang="zh-CN" b="1">
                <a:latin typeface="Times New Roman" panose="02020603050405020304" pitchFamily="18" charset="0"/>
              </a:rPr>
              <a:t>y=x-1</a:t>
            </a:r>
            <a:r>
              <a:rPr lang="zh-CN" altLang="en-US" b="1">
                <a:latin typeface="Times New Roman" panose="02020603050405020304" pitchFamily="18" charset="0"/>
              </a:rPr>
              <a:t>向</a:t>
            </a:r>
            <a:r>
              <a:rPr lang="zh-CN" altLang="en-US" b="1" u="sng">
                <a:latin typeface="Times New Roman" panose="02020603050405020304" pitchFamily="18" charset="0"/>
              </a:rPr>
              <a:t>           </a:t>
            </a:r>
            <a:r>
              <a:rPr lang="zh-CN" altLang="en-US" b="1">
                <a:latin typeface="Times New Roman" panose="02020603050405020304" pitchFamily="18" charset="0"/>
              </a:rPr>
              <a:t>平移</a:t>
            </a:r>
            <a:r>
              <a:rPr lang="zh-CN" altLang="en-US" b="1" u="sng">
                <a:latin typeface="Times New Roman" panose="02020603050405020304" pitchFamily="18" charset="0"/>
              </a:rPr>
              <a:t>         </a:t>
            </a:r>
            <a:r>
              <a:rPr lang="zh-CN" altLang="en-US" b="1">
                <a:latin typeface="Times New Roman" panose="02020603050405020304" pitchFamily="18" charset="0"/>
              </a:rPr>
              <a:t>单位得到。</a:t>
            </a:r>
            <a:endParaRPr lang="zh-CN" altLang="en-US" b="1">
              <a:latin typeface="Times New Roman" panose="02020603050405020304" pitchFamily="18" charset="0"/>
            </a:endParaRPr>
          </a:p>
        </p:txBody>
      </p:sp>
      <p:sp>
        <p:nvSpPr>
          <p:cNvPr id="11271" name="文本框 11270"/>
          <p:cNvSpPr txBox="1"/>
          <p:nvPr/>
        </p:nvSpPr>
        <p:spPr>
          <a:xfrm>
            <a:off x="6629400" y="1752600"/>
            <a:ext cx="108902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  <a:latin typeface="Times New Roman" panose="02020603050405020304" pitchFamily="18" charset="0"/>
              </a:rPr>
              <a:t>下</a:t>
            </a:r>
            <a:endParaRPr lang="zh-CN" altLang="en-US" sz="40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72" name="文本框 11271"/>
          <p:cNvSpPr txBox="1"/>
          <p:nvPr/>
        </p:nvSpPr>
        <p:spPr>
          <a:xfrm>
            <a:off x="990600" y="2362200"/>
            <a:ext cx="108902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endParaRPr lang="en-US" altLang="zh-CN" sz="40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73" name="文本框 11272"/>
          <p:cNvSpPr txBox="1"/>
          <p:nvPr/>
        </p:nvSpPr>
        <p:spPr>
          <a:xfrm>
            <a:off x="6705600" y="3505200"/>
            <a:ext cx="108902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  <a:latin typeface="Times New Roman" panose="02020603050405020304" pitchFamily="18" charset="0"/>
              </a:rPr>
              <a:t>上</a:t>
            </a:r>
            <a:endParaRPr lang="zh-CN" altLang="en-US" sz="40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74" name="文本框 11273"/>
          <p:cNvSpPr txBox="1"/>
          <p:nvPr/>
        </p:nvSpPr>
        <p:spPr>
          <a:xfrm>
            <a:off x="990600" y="4114800"/>
            <a:ext cx="108902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FF0000"/>
                </a:solidFill>
                <a:latin typeface="Times New Roman" panose="02020603050405020304" pitchFamily="18" charset="0"/>
              </a:rPr>
              <a:t>3</a:t>
            </a:r>
            <a:endParaRPr lang="en-US" altLang="zh-CN" sz="40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1275" name="图片 11274" descr="ccbear13[1]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1988"/>
            <a:ext cx="1150938" cy="10795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charRg st="0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>
                                            <p:txEl>
                                              <p:charRg st="0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273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273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274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274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 animBg="1" build="p"/>
      <p:bldP spid="11270" grpId="0" animBg="1" build="p"/>
      <p:bldP spid="11271" grpId="0"/>
      <p:bldP spid="1127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90" name="文本框 12289"/>
          <p:cNvSpPr txBox="1"/>
          <p:nvPr/>
        </p:nvSpPr>
        <p:spPr>
          <a:xfrm>
            <a:off x="990600" y="381000"/>
            <a:ext cx="6248400" cy="35607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2400">
                <a:latin typeface="Times New Roman" panose="02020603050405020304" pitchFamily="18" charset="0"/>
              </a:rPr>
              <a:t>例</a:t>
            </a:r>
            <a:r>
              <a:rPr lang="en-US" altLang="zh-CN" sz="2400">
                <a:latin typeface="Times New Roman" panose="02020603050405020304" pitchFamily="18" charset="0"/>
              </a:rPr>
              <a:t>2</a:t>
            </a:r>
            <a:r>
              <a:rPr lang="zh-CN" altLang="en-US" sz="2400">
                <a:latin typeface="Times New Roman" panose="02020603050405020304" pitchFamily="18" charset="0"/>
              </a:rPr>
              <a:t>：在同一坐标系作出下列函数的图象</a:t>
            </a:r>
            <a:endParaRPr lang="zh-CN" altLang="en-US" sz="2400">
              <a:latin typeface="Times New Roman" panose="02020603050405020304" pitchFamily="18" charset="0"/>
            </a:endParaRPr>
          </a:p>
          <a:p>
            <a:pPr algn="l">
              <a:spcBef>
                <a:spcPct val="50000"/>
              </a:spcBef>
            </a:pPr>
            <a:r>
              <a:rPr lang="en-US" altLang="zh-CN" sz="2400">
                <a:latin typeface="Times New Roman" panose="02020603050405020304" pitchFamily="18" charset="0"/>
              </a:rPr>
              <a:t>(1)y = 2x+1        (2)y = -2x+1</a:t>
            </a:r>
            <a:endParaRPr lang="en-US" altLang="zh-CN" sz="2400">
              <a:latin typeface="Times New Roman" panose="02020603050405020304" pitchFamily="18" charset="0"/>
            </a:endParaRPr>
          </a:p>
          <a:p>
            <a:pPr algn="l">
              <a:spcBef>
                <a:spcPct val="50000"/>
              </a:spcBef>
            </a:pPr>
            <a:r>
              <a:rPr lang="zh-CN" altLang="en-US" sz="2400">
                <a:latin typeface="Times New Roman" panose="02020603050405020304" pitchFamily="18" charset="0"/>
              </a:rPr>
              <a:t>根据图象回答，当自变量</a:t>
            </a:r>
            <a:r>
              <a:rPr lang="en-US" altLang="zh-CN" sz="2400">
                <a:latin typeface="Times New Roman" panose="02020603050405020304" pitchFamily="18" charset="0"/>
              </a:rPr>
              <a:t>x</a:t>
            </a:r>
            <a:r>
              <a:rPr lang="zh-CN" altLang="en-US" sz="2400">
                <a:latin typeface="Times New Roman" panose="02020603050405020304" pitchFamily="18" charset="0"/>
              </a:rPr>
              <a:t>逐渐增大时，函数</a:t>
            </a:r>
            <a:r>
              <a:rPr lang="en-US" altLang="zh-CN" sz="2400">
                <a:latin typeface="Times New Roman" panose="02020603050405020304" pitchFamily="18" charset="0"/>
              </a:rPr>
              <a:t>y</a:t>
            </a:r>
            <a:r>
              <a:rPr lang="zh-CN" altLang="en-US" sz="2400">
                <a:latin typeface="Times New Roman" panose="02020603050405020304" pitchFamily="18" charset="0"/>
              </a:rPr>
              <a:t>的值怎样变化？</a:t>
            </a:r>
            <a:endParaRPr lang="zh-CN" altLang="en-US" sz="2400">
              <a:latin typeface="Times New Roman" panose="02020603050405020304" pitchFamily="18" charset="0"/>
            </a:endParaRPr>
          </a:p>
          <a:p>
            <a:pPr algn="l">
              <a:spcBef>
                <a:spcPct val="50000"/>
              </a:spcBef>
            </a:pPr>
            <a:endParaRPr lang="zh-CN" altLang="en-US" sz="2400">
              <a:latin typeface="Times New Roman" panose="02020603050405020304" pitchFamily="18" charset="0"/>
            </a:endParaRPr>
          </a:p>
          <a:p>
            <a:pPr algn="l">
              <a:spcBef>
                <a:spcPct val="50000"/>
              </a:spcBef>
            </a:pPr>
            <a:endParaRPr lang="zh-CN" altLang="en-US" sz="2400">
              <a:latin typeface="Times New Roman" panose="02020603050405020304" pitchFamily="18" charset="0"/>
            </a:endParaRPr>
          </a:p>
          <a:p>
            <a:pPr algn="l">
              <a:spcBef>
                <a:spcPct val="50000"/>
              </a:spcBef>
            </a:pPr>
            <a:endParaRPr lang="zh-CN" altLang="en-US" sz="2400">
              <a:latin typeface="Times New Roman" panose="02020603050405020304" pitchFamily="18" charset="0"/>
            </a:endParaRPr>
          </a:p>
        </p:txBody>
      </p:sp>
      <p:grpSp>
        <p:nvGrpSpPr>
          <p:cNvPr id="12291" name="组合 12290"/>
          <p:cNvGrpSpPr/>
          <p:nvPr/>
        </p:nvGrpSpPr>
        <p:grpSpPr>
          <a:xfrm>
            <a:off x="2438400" y="1752600"/>
            <a:ext cx="6324600" cy="4876800"/>
            <a:chOff x="0" y="0"/>
            <a:chExt cx="3984" cy="3072"/>
          </a:xfrm>
        </p:grpSpPr>
        <p:grpSp>
          <p:nvGrpSpPr>
            <p:cNvPr id="12292" name="组合 12291"/>
            <p:cNvGrpSpPr/>
            <p:nvPr/>
          </p:nvGrpSpPr>
          <p:grpSpPr>
            <a:xfrm>
              <a:off x="0" y="48"/>
              <a:ext cx="3984" cy="3024"/>
              <a:chOff x="0" y="0"/>
              <a:chExt cx="3984" cy="3024"/>
            </a:xfrm>
          </p:grpSpPr>
          <p:sp>
            <p:nvSpPr>
              <p:cNvPr id="12293" name="直接连接符 12292"/>
              <p:cNvSpPr/>
              <p:nvPr/>
            </p:nvSpPr>
            <p:spPr>
              <a:xfrm>
                <a:off x="240" y="1920"/>
                <a:ext cx="3552" cy="0"/>
              </a:xfrm>
              <a:prstGeom prst="line">
                <a:avLst/>
              </a:prstGeom>
              <a:ln w="12700" cap="sq" cmpd="sng">
                <a:solidFill>
                  <a:schemeClr val="tx1"/>
                </a:solidFill>
                <a:prstDash val="solid"/>
                <a:headEnd type="none" w="med" len="med"/>
                <a:tailEnd type="triangle" w="sm" len="sm"/>
              </a:ln>
            </p:spPr>
          </p:sp>
          <p:sp>
            <p:nvSpPr>
              <p:cNvPr id="12294" name="直接连接符 12293"/>
              <p:cNvSpPr/>
              <p:nvPr/>
            </p:nvSpPr>
            <p:spPr>
              <a:xfrm>
                <a:off x="2304" y="1824"/>
                <a:ext cx="0" cy="96"/>
              </a:xfrm>
              <a:prstGeom prst="line">
                <a:avLst/>
              </a:prstGeom>
              <a:ln w="12700" cap="sq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2295" name="直接连接符 12294"/>
              <p:cNvSpPr/>
              <p:nvPr/>
            </p:nvSpPr>
            <p:spPr>
              <a:xfrm>
                <a:off x="2688" y="1824"/>
                <a:ext cx="0" cy="96"/>
              </a:xfrm>
              <a:prstGeom prst="line">
                <a:avLst/>
              </a:prstGeom>
              <a:ln w="12700" cap="sq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2296" name="直接连接符 12295"/>
              <p:cNvSpPr/>
              <p:nvPr/>
            </p:nvSpPr>
            <p:spPr>
              <a:xfrm>
                <a:off x="3072" y="1824"/>
                <a:ext cx="0" cy="96"/>
              </a:xfrm>
              <a:prstGeom prst="line">
                <a:avLst/>
              </a:prstGeom>
              <a:ln w="12700" cap="sq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2297" name="直接连接符 12296"/>
              <p:cNvSpPr/>
              <p:nvPr/>
            </p:nvSpPr>
            <p:spPr>
              <a:xfrm>
                <a:off x="3456" y="1824"/>
                <a:ext cx="0" cy="96"/>
              </a:xfrm>
              <a:prstGeom prst="line">
                <a:avLst/>
              </a:prstGeom>
              <a:ln w="12700" cap="sq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2298" name="直接连接符 12297"/>
              <p:cNvSpPr/>
              <p:nvPr/>
            </p:nvSpPr>
            <p:spPr>
              <a:xfrm>
                <a:off x="1536" y="1824"/>
                <a:ext cx="0" cy="96"/>
              </a:xfrm>
              <a:prstGeom prst="line">
                <a:avLst/>
              </a:prstGeom>
              <a:ln w="12700" cap="sq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2299" name="直接连接符 12298"/>
              <p:cNvSpPr/>
              <p:nvPr/>
            </p:nvSpPr>
            <p:spPr>
              <a:xfrm>
                <a:off x="1152" y="1824"/>
                <a:ext cx="0" cy="96"/>
              </a:xfrm>
              <a:prstGeom prst="line">
                <a:avLst/>
              </a:prstGeom>
              <a:ln w="12700" cap="sq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2300" name="直接连接符 12299"/>
              <p:cNvSpPr/>
              <p:nvPr/>
            </p:nvSpPr>
            <p:spPr>
              <a:xfrm>
                <a:off x="768" y="1824"/>
                <a:ext cx="0" cy="96"/>
              </a:xfrm>
              <a:prstGeom prst="line">
                <a:avLst/>
              </a:prstGeom>
              <a:ln w="12700" cap="sq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2301" name="直接连接符 12300"/>
              <p:cNvSpPr/>
              <p:nvPr/>
            </p:nvSpPr>
            <p:spPr>
              <a:xfrm>
                <a:off x="384" y="1824"/>
                <a:ext cx="0" cy="96"/>
              </a:xfrm>
              <a:prstGeom prst="line">
                <a:avLst/>
              </a:prstGeom>
              <a:ln w="12700" cap="sq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2302" name="直接连接符 12301"/>
              <p:cNvSpPr/>
              <p:nvPr/>
            </p:nvSpPr>
            <p:spPr>
              <a:xfrm>
                <a:off x="1920" y="1536"/>
                <a:ext cx="96" cy="0"/>
              </a:xfrm>
              <a:prstGeom prst="line">
                <a:avLst/>
              </a:prstGeom>
              <a:ln w="12700" cap="sq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2303" name="直接连接符 12302"/>
              <p:cNvSpPr/>
              <p:nvPr/>
            </p:nvSpPr>
            <p:spPr>
              <a:xfrm>
                <a:off x="1920" y="1152"/>
                <a:ext cx="96" cy="0"/>
              </a:xfrm>
              <a:prstGeom prst="line">
                <a:avLst/>
              </a:prstGeom>
              <a:ln w="12700" cap="sq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2304" name="直接连接符 12303"/>
              <p:cNvSpPr/>
              <p:nvPr/>
            </p:nvSpPr>
            <p:spPr>
              <a:xfrm>
                <a:off x="1920" y="768"/>
                <a:ext cx="96" cy="0"/>
              </a:xfrm>
              <a:prstGeom prst="line">
                <a:avLst/>
              </a:prstGeom>
              <a:ln w="12700" cap="sq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2305" name="直接连接符 12304"/>
              <p:cNvSpPr/>
              <p:nvPr/>
            </p:nvSpPr>
            <p:spPr>
              <a:xfrm>
                <a:off x="1920" y="384"/>
                <a:ext cx="96" cy="0"/>
              </a:xfrm>
              <a:prstGeom prst="line">
                <a:avLst/>
              </a:prstGeom>
              <a:ln w="12700" cap="sq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2306" name="直接连接符 12305"/>
              <p:cNvSpPr/>
              <p:nvPr/>
            </p:nvSpPr>
            <p:spPr>
              <a:xfrm>
                <a:off x="1920" y="2304"/>
                <a:ext cx="96" cy="0"/>
              </a:xfrm>
              <a:prstGeom prst="line">
                <a:avLst/>
              </a:prstGeom>
              <a:ln w="12700" cap="sq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2307" name="直接连接符 12306"/>
              <p:cNvSpPr/>
              <p:nvPr/>
            </p:nvSpPr>
            <p:spPr>
              <a:xfrm>
                <a:off x="1920" y="2688"/>
                <a:ext cx="96" cy="0"/>
              </a:xfrm>
              <a:prstGeom prst="line">
                <a:avLst/>
              </a:prstGeom>
              <a:ln w="12700" cap="sq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2308" name="直接连接符 12307"/>
              <p:cNvSpPr/>
              <p:nvPr/>
            </p:nvSpPr>
            <p:spPr>
              <a:xfrm flipV="1">
                <a:off x="1920" y="0"/>
                <a:ext cx="0" cy="3024"/>
              </a:xfrm>
              <a:prstGeom prst="line">
                <a:avLst/>
              </a:prstGeom>
              <a:ln w="12700" cap="sq" cmpd="sng">
                <a:solidFill>
                  <a:schemeClr val="tx1"/>
                </a:solidFill>
                <a:prstDash val="solid"/>
                <a:headEnd type="none" w="med" len="med"/>
                <a:tailEnd type="triangle" w="sm" len="sm"/>
              </a:ln>
            </p:spPr>
          </p:sp>
          <p:sp>
            <p:nvSpPr>
              <p:cNvPr id="12309" name="文本框 12308"/>
              <p:cNvSpPr txBox="1"/>
              <p:nvPr/>
            </p:nvSpPr>
            <p:spPr>
              <a:xfrm>
                <a:off x="1968" y="1968"/>
                <a:ext cx="19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l">
                  <a:spcBef>
                    <a:spcPct val="50000"/>
                  </a:spcBef>
                </a:pPr>
                <a:r>
                  <a:rPr lang="en-US" altLang="zh-CN" sz="2400">
                    <a:latin typeface="Tahoma" panose="020B0604030504040204" pitchFamily="34" charset="0"/>
                  </a:rPr>
                  <a:t>o</a:t>
                </a:r>
                <a:endParaRPr lang="en-US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12310" name="文本框 12309"/>
              <p:cNvSpPr txBox="1"/>
              <p:nvPr/>
            </p:nvSpPr>
            <p:spPr>
              <a:xfrm>
                <a:off x="3792" y="1680"/>
                <a:ext cx="19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l">
                  <a:spcBef>
                    <a:spcPct val="50000"/>
                  </a:spcBef>
                </a:pPr>
                <a:r>
                  <a:rPr lang="en-US" altLang="zh-CN" sz="2400">
                    <a:latin typeface="Tahoma" panose="020B0604030504040204" pitchFamily="34" charset="0"/>
                  </a:rPr>
                  <a:t>x</a:t>
                </a:r>
                <a:endParaRPr lang="en-US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12311" name="文本框 12310"/>
              <p:cNvSpPr txBox="1"/>
              <p:nvPr/>
            </p:nvSpPr>
            <p:spPr>
              <a:xfrm>
                <a:off x="2222" y="1968"/>
                <a:ext cx="116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l">
                  <a:spcBef>
                    <a:spcPct val="50000"/>
                  </a:spcBef>
                </a:pPr>
                <a:r>
                  <a:rPr lang="en-US" altLang="zh-CN" sz="2400">
                    <a:latin typeface="Tahoma" panose="020B0604030504040204" pitchFamily="34" charset="0"/>
                  </a:rPr>
                  <a:t>1</a:t>
                </a:r>
                <a:endParaRPr lang="en-US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12312" name="文本框 12311"/>
              <p:cNvSpPr txBox="1"/>
              <p:nvPr/>
            </p:nvSpPr>
            <p:spPr>
              <a:xfrm flipV="1">
                <a:off x="2582" y="2017"/>
                <a:ext cx="154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rot="10800000">
                <a:spAutoFit/>
              </a:bodyPr>
              <a:p>
                <a:pPr algn="l"/>
                <a:endParaRPr lang="zh-CN" altLang="en-US" sz="2400" dirty="0">
                  <a:latin typeface="Tahoma" panose="020B0604030504040204" pitchFamily="34" charset="0"/>
                </a:endParaRPr>
              </a:p>
            </p:txBody>
          </p:sp>
          <p:sp>
            <p:nvSpPr>
              <p:cNvPr id="12313" name="文本框 12312"/>
              <p:cNvSpPr txBox="1"/>
              <p:nvPr/>
            </p:nvSpPr>
            <p:spPr>
              <a:xfrm>
                <a:off x="2592" y="1968"/>
                <a:ext cx="336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l">
                  <a:spcBef>
                    <a:spcPct val="50000"/>
                  </a:spcBef>
                </a:pPr>
                <a:r>
                  <a:rPr lang="en-US" altLang="zh-CN" sz="2400">
                    <a:latin typeface="Tahoma" panose="020B0604030504040204" pitchFamily="34" charset="0"/>
                  </a:rPr>
                  <a:t>2</a:t>
                </a:r>
                <a:endParaRPr lang="en-US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12314" name="文本框 12313"/>
              <p:cNvSpPr txBox="1"/>
              <p:nvPr/>
            </p:nvSpPr>
            <p:spPr>
              <a:xfrm>
                <a:off x="2976" y="1968"/>
                <a:ext cx="336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l">
                  <a:spcBef>
                    <a:spcPct val="50000"/>
                  </a:spcBef>
                </a:pPr>
                <a:r>
                  <a:rPr lang="en-US" altLang="zh-CN" sz="2400">
                    <a:latin typeface="Tahoma" panose="020B0604030504040204" pitchFamily="34" charset="0"/>
                  </a:rPr>
                  <a:t>3</a:t>
                </a:r>
                <a:endParaRPr lang="en-US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12315" name="文本框 12314"/>
              <p:cNvSpPr txBox="1"/>
              <p:nvPr/>
            </p:nvSpPr>
            <p:spPr>
              <a:xfrm>
                <a:off x="3360" y="1968"/>
                <a:ext cx="240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l">
                  <a:spcBef>
                    <a:spcPct val="50000"/>
                  </a:spcBef>
                </a:pPr>
                <a:r>
                  <a:rPr lang="en-US" altLang="zh-CN" sz="2400">
                    <a:latin typeface="Tahoma" panose="020B0604030504040204" pitchFamily="34" charset="0"/>
                  </a:rPr>
                  <a:t>4</a:t>
                </a:r>
                <a:endParaRPr lang="en-US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12316" name="文本框 12315"/>
              <p:cNvSpPr txBox="1"/>
              <p:nvPr/>
            </p:nvSpPr>
            <p:spPr>
              <a:xfrm>
                <a:off x="1392" y="1968"/>
                <a:ext cx="384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l">
                  <a:spcBef>
                    <a:spcPct val="50000"/>
                  </a:spcBef>
                </a:pPr>
                <a:r>
                  <a:rPr lang="en-US" altLang="zh-CN" sz="2400">
                    <a:latin typeface="Tahoma" panose="020B0604030504040204" pitchFamily="34" charset="0"/>
                  </a:rPr>
                  <a:t>-1</a:t>
                </a:r>
                <a:endParaRPr lang="en-US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12317" name="文本框 12316"/>
              <p:cNvSpPr txBox="1"/>
              <p:nvPr/>
            </p:nvSpPr>
            <p:spPr>
              <a:xfrm>
                <a:off x="1008" y="1968"/>
                <a:ext cx="480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l">
                  <a:spcBef>
                    <a:spcPct val="50000"/>
                  </a:spcBef>
                </a:pPr>
                <a:r>
                  <a:rPr lang="en-US" altLang="zh-CN" sz="2400">
                    <a:latin typeface="Tahoma" panose="020B0604030504040204" pitchFamily="34" charset="0"/>
                  </a:rPr>
                  <a:t>-2</a:t>
                </a:r>
                <a:endParaRPr lang="en-US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12318" name="文本框 12317"/>
              <p:cNvSpPr txBox="1"/>
              <p:nvPr/>
            </p:nvSpPr>
            <p:spPr>
              <a:xfrm flipV="1">
                <a:off x="576" y="1824"/>
                <a:ext cx="576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rot="10800000">
                <a:spAutoFit/>
              </a:bodyPr>
              <a:p>
                <a:pPr algn="l">
                  <a:spcBef>
                    <a:spcPct val="50000"/>
                  </a:spcBef>
                </a:pPr>
                <a:endParaRPr lang="zh-CN" altLang="en-US" sz="2400" dirty="0">
                  <a:latin typeface="Tahoma" panose="020B0604030504040204" pitchFamily="34" charset="0"/>
                </a:endParaRPr>
              </a:p>
            </p:txBody>
          </p:sp>
          <p:sp>
            <p:nvSpPr>
              <p:cNvPr id="12319" name="文本框 12318"/>
              <p:cNvSpPr txBox="1"/>
              <p:nvPr/>
            </p:nvSpPr>
            <p:spPr>
              <a:xfrm>
                <a:off x="576" y="1968"/>
                <a:ext cx="336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l">
                  <a:spcBef>
                    <a:spcPct val="50000"/>
                  </a:spcBef>
                </a:pPr>
                <a:r>
                  <a:rPr lang="en-US" altLang="zh-CN" sz="2400">
                    <a:latin typeface="Tahoma" panose="020B0604030504040204" pitchFamily="34" charset="0"/>
                  </a:rPr>
                  <a:t>-3</a:t>
                </a:r>
                <a:endParaRPr lang="en-US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12320" name="文本框 12319"/>
              <p:cNvSpPr txBox="1"/>
              <p:nvPr/>
            </p:nvSpPr>
            <p:spPr>
              <a:xfrm>
                <a:off x="0" y="1968"/>
                <a:ext cx="576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l">
                  <a:spcBef>
                    <a:spcPct val="50000"/>
                  </a:spcBef>
                </a:pPr>
                <a:endParaRPr lang="zh-CN" altLang="en-US" sz="2400" dirty="0">
                  <a:latin typeface="Tahoma" panose="020B0604030504040204" pitchFamily="34" charset="0"/>
                </a:endParaRPr>
              </a:p>
            </p:txBody>
          </p:sp>
          <p:sp>
            <p:nvSpPr>
              <p:cNvPr id="12321" name="文本框 12320"/>
              <p:cNvSpPr txBox="1"/>
              <p:nvPr/>
            </p:nvSpPr>
            <p:spPr>
              <a:xfrm>
                <a:off x="240" y="1968"/>
                <a:ext cx="43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l">
                  <a:spcBef>
                    <a:spcPct val="50000"/>
                  </a:spcBef>
                </a:pPr>
                <a:r>
                  <a:rPr lang="en-US" altLang="zh-CN" sz="2400">
                    <a:latin typeface="Tahoma" panose="020B0604030504040204" pitchFamily="34" charset="0"/>
                  </a:rPr>
                  <a:t>-4</a:t>
                </a:r>
                <a:endParaRPr lang="en-US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12322" name="文本框 12321"/>
              <p:cNvSpPr txBox="1"/>
              <p:nvPr/>
            </p:nvSpPr>
            <p:spPr>
              <a:xfrm>
                <a:off x="2208" y="1968"/>
                <a:ext cx="240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l">
                  <a:spcBef>
                    <a:spcPct val="50000"/>
                  </a:spcBef>
                </a:pPr>
                <a:r>
                  <a:rPr lang="en-US" altLang="zh-CN" sz="2400">
                    <a:latin typeface="Tahoma" panose="020B0604030504040204" pitchFamily="34" charset="0"/>
                  </a:rPr>
                  <a:t>1</a:t>
                </a:r>
                <a:endParaRPr lang="en-US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12323" name="文本框 12322"/>
              <p:cNvSpPr txBox="1"/>
              <p:nvPr/>
            </p:nvSpPr>
            <p:spPr>
              <a:xfrm>
                <a:off x="1728" y="1392"/>
                <a:ext cx="19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l">
                  <a:spcBef>
                    <a:spcPct val="50000"/>
                  </a:spcBef>
                </a:pPr>
                <a:r>
                  <a:rPr lang="en-US" altLang="zh-CN" sz="2400">
                    <a:latin typeface="Tahoma" panose="020B0604030504040204" pitchFamily="34" charset="0"/>
                  </a:rPr>
                  <a:t>1</a:t>
                </a:r>
                <a:endParaRPr lang="en-US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12324" name="文本框 12323"/>
              <p:cNvSpPr txBox="1"/>
              <p:nvPr/>
            </p:nvSpPr>
            <p:spPr>
              <a:xfrm>
                <a:off x="1728" y="1056"/>
                <a:ext cx="288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l">
                  <a:spcBef>
                    <a:spcPct val="50000"/>
                  </a:spcBef>
                </a:pPr>
                <a:r>
                  <a:rPr lang="en-US" altLang="zh-CN" sz="2400">
                    <a:latin typeface="Tahoma" panose="020B0604030504040204" pitchFamily="34" charset="0"/>
                  </a:rPr>
                  <a:t>2</a:t>
                </a:r>
                <a:endParaRPr lang="en-US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12325" name="文本框 12324"/>
              <p:cNvSpPr txBox="1"/>
              <p:nvPr/>
            </p:nvSpPr>
            <p:spPr>
              <a:xfrm>
                <a:off x="1728" y="672"/>
                <a:ext cx="240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l">
                  <a:spcBef>
                    <a:spcPct val="50000"/>
                  </a:spcBef>
                </a:pPr>
                <a:r>
                  <a:rPr lang="en-US" altLang="zh-CN" sz="2400">
                    <a:latin typeface="Tahoma" panose="020B0604030504040204" pitchFamily="34" charset="0"/>
                  </a:rPr>
                  <a:t>3</a:t>
                </a:r>
                <a:endParaRPr lang="en-US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12326" name="文本框 12325"/>
              <p:cNvSpPr txBox="1"/>
              <p:nvPr/>
            </p:nvSpPr>
            <p:spPr>
              <a:xfrm>
                <a:off x="1728" y="240"/>
                <a:ext cx="19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l">
                  <a:spcBef>
                    <a:spcPct val="50000"/>
                  </a:spcBef>
                </a:pPr>
                <a:r>
                  <a:rPr lang="en-US" altLang="zh-CN" sz="2400">
                    <a:latin typeface="Tahoma" panose="020B0604030504040204" pitchFamily="34" charset="0"/>
                  </a:rPr>
                  <a:t>4</a:t>
                </a:r>
                <a:endParaRPr lang="en-US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12327" name="文本框 12326"/>
              <p:cNvSpPr txBox="1"/>
              <p:nvPr/>
            </p:nvSpPr>
            <p:spPr>
              <a:xfrm>
                <a:off x="1536" y="2208"/>
                <a:ext cx="43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l">
                  <a:spcBef>
                    <a:spcPct val="50000"/>
                  </a:spcBef>
                </a:pPr>
                <a:endParaRPr lang="zh-CN" altLang="en-US" sz="2400" dirty="0">
                  <a:latin typeface="Tahoma" panose="020B0604030504040204" pitchFamily="34" charset="0"/>
                </a:endParaRPr>
              </a:p>
            </p:txBody>
          </p:sp>
          <p:sp>
            <p:nvSpPr>
              <p:cNvPr id="12328" name="文本框 12327"/>
              <p:cNvSpPr txBox="1"/>
              <p:nvPr/>
            </p:nvSpPr>
            <p:spPr>
              <a:xfrm>
                <a:off x="1632" y="2160"/>
                <a:ext cx="384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l">
                  <a:spcBef>
                    <a:spcPct val="50000"/>
                  </a:spcBef>
                </a:pPr>
                <a:r>
                  <a:rPr lang="en-US" altLang="zh-CN" sz="2400">
                    <a:latin typeface="Tahoma" panose="020B0604030504040204" pitchFamily="34" charset="0"/>
                  </a:rPr>
                  <a:t>-1</a:t>
                </a:r>
                <a:endParaRPr lang="en-US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12329" name="文本框 12328"/>
              <p:cNvSpPr txBox="1"/>
              <p:nvPr/>
            </p:nvSpPr>
            <p:spPr>
              <a:xfrm>
                <a:off x="1632" y="2544"/>
                <a:ext cx="528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l">
                  <a:spcBef>
                    <a:spcPct val="50000"/>
                  </a:spcBef>
                </a:pPr>
                <a:r>
                  <a:rPr lang="en-US" altLang="zh-CN" sz="2400">
                    <a:latin typeface="Tahoma" panose="020B0604030504040204" pitchFamily="34" charset="0"/>
                  </a:rPr>
                  <a:t>-2</a:t>
                </a:r>
                <a:endParaRPr lang="en-US" altLang="zh-CN" sz="2400">
                  <a:latin typeface="Tahoma" panose="020B0604030504040204" pitchFamily="34" charset="0"/>
                </a:endParaRPr>
              </a:p>
            </p:txBody>
          </p:sp>
        </p:grpSp>
        <p:sp>
          <p:nvSpPr>
            <p:cNvPr id="12330" name="文本框 12329"/>
            <p:cNvSpPr txBox="1"/>
            <p:nvPr/>
          </p:nvSpPr>
          <p:spPr>
            <a:xfrm>
              <a:off x="2016" y="0"/>
              <a:ext cx="21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algn="l"/>
              <a:r>
                <a:rPr lang="en-US" altLang="zh-CN" sz="2400">
                  <a:latin typeface="Tahoma" panose="020B0604030504040204" pitchFamily="34" charset="0"/>
                </a:rPr>
                <a:t>y</a:t>
              </a:r>
              <a:endParaRPr lang="en-US" altLang="zh-CN" sz="2400">
                <a:latin typeface="Tahoma" panose="020B0604030504040204" pitchFamily="34" charset="0"/>
              </a:endParaRPr>
            </a:p>
          </p:txBody>
        </p:sp>
      </p:grpSp>
      <p:sp>
        <p:nvSpPr>
          <p:cNvPr id="12331" name="文本框 12330"/>
          <p:cNvSpPr txBox="1"/>
          <p:nvPr/>
        </p:nvSpPr>
        <p:spPr>
          <a:xfrm>
            <a:off x="228600" y="2362200"/>
            <a:ext cx="990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2400">
                <a:latin typeface="Tahoma" panose="020B0604030504040204" pitchFamily="34" charset="0"/>
              </a:rPr>
              <a:t>解：</a:t>
            </a:r>
            <a:endParaRPr lang="zh-CN" altLang="en-US" sz="2400">
              <a:latin typeface="Tahoma" panose="020B0604030504040204" pitchFamily="34" charset="0"/>
            </a:endParaRPr>
          </a:p>
        </p:txBody>
      </p:sp>
      <p:sp>
        <p:nvSpPr>
          <p:cNvPr id="12332" name="文本框 12331"/>
          <p:cNvSpPr txBox="1"/>
          <p:nvPr/>
        </p:nvSpPr>
        <p:spPr>
          <a:xfrm>
            <a:off x="7772400" y="5638800"/>
            <a:ext cx="762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endParaRPr lang="zh-CN" altLang="en-US" sz="2400" dirty="0">
              <a:latin typeface="Tahoma" panose="020B0604030504040204" pitchFamily="34" charset="0"/>
            </a:endParaRPr>
          </a:p>
        </p:txBody>
      </p:sp>
      <p:sp>
        <p:nvSpPr>
          <p:cNvPr id="12333" name="文本框 12332"/>
          <p:cNvSpPr txBox="1"/>
          <p:nvPr/>
        </p:nvSpPr>
        <p:spPr>
          <a:xfrm>
            <a:off x="6858000" y="6096000"/>
            <a:ext cx="1828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2400">
                <a:latin typeface="Times New Roman" panose="02020603050405020304" pitchFamily="18" charset="0"/>
              </a:rPr>
              <a:t>y= -2x+1</a:t>
            </a:r>
            <a:endParaRPr lang="en-US" altLang="zh-CN" sz="2400">
              <a:latin typeface="Times New Roman" panose="02020603050405020304" pitchFamily="18" charset="0"/>
            </a:endParaRPr>
          </a:p>
        </p:txBody>
      </p:sp>
      <p:sp>
        <p:nvSpPr>
          <p:cNvPr id="12334" name="文本框 12333"/>
          <p:cNvSpPr txBox="1"/>
          <p:nvPr/>
        </p:nvSpPr>
        <p:spPr>
          <a:xfrm>
            <a:off x="6096000" y="2743200"/>
            <a:ext cx="1828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2400">
                <a:latin typeface="Times New Roman" panose="02020603050405020304" pitchFamily="18" charset="0"/>
              </a:rPr>
              <a:t>y =2x+1</a:t>
            </a:r>
            <a:endParaRPr lang="en-US" altLang="zh-CN" sz="2400">
              <a:latin typeface="Times New Roman" panose="02020603050405020304" pitchFamily="18" charset="0"/>
            </a:endParaRPr>
          </a:p>
        </p:txBody>
      </p:sp>
      <p:graphicFrame>
        <p:nvGraphicFramePr>
          <p:cNvPr id="12335" name="表格 12334"/>
          <p:cNvGraphicFramePr/>
          <p:nvPr/>
        </p:nvGraphicFramePr>
        <p:xfrm>
          <a:off x="838200" y="2362200"/>
          <a:ext cx="2514600" cy="1006475"/>
        </p:xfrm>
        <a:graphic>
          <a:graphicData uri="http://schemas.openxmlformats.org/drawingml/2006/table">
            <a:tbl>
              <a:tblPr/>
              <a:tblGrid>
                <a:gridCol w="1219200"/>
                <a:gridCol w="533400"/>
                <a:gridCol w="762000"/>
              </a:tblGrid>
              <a:tr h="5334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4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fontAlgn="ctr">
                        <a:buNone/>
                      </a:pPr>
                      <a:r>
                        <a:rPr lang="zh-CN" altLang="en-US" sz="2400">
                          <a:latin typeface="Times New Roman" panose="02020603050405020304" pitchFamily="18" charset="0"/>
                        </a:rPr>
                        <a:t>      </a:t>
                      </a:r>
                      <a:r>
                        <a:rPr lang="en-US" altLang="zh-CN" sz="2400">
                          <a:latin typeface="Times New Roman" panose="02020603050405020304" pitchFamily="18" charset="0"/>
                        </a:rPr>
                        <a:t>x</a:t>
                      </a:r>
                      <a:endParaRPr lang="en-US" altLang="zh-CN" sz="2400">
                        <a:latin typeface="Times New Roman" panose="02020603050405020304" pitchFamily="18" charset="0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4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fontAlgn="ctr">
                        <a:buNone/>
                      </a:pPr>
                      <a:r>
                        <a:rPr lang="zh-CN" altLang="en-US" sz="2400"/>
                        <a:t> </a:t>
                      </a:r>
                      <a:r>
                        <a:rPr lang="en-US" altLang="zh-CN" sz="2400"/>
                        <a:t>0</a:t>
                      </a:r>
                      <a:endParaRPr lang="en-US" altLang="zh-CN" sz="240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4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fontAlgn="ctr">
                        <a:buNone/>
                      </a:pPr>
                      <a:r>
                        <a:rPr lang="en-US" altLang="zh-CN" sz="2400"/>
                        <a:t>-1/2</a:t>
                      </a:r>
                      <a:endParaRPr lang="en-US" altLang="zh-CN" sz="240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307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4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fontAlgn="ctr">
                        <a:buNone/>
                      </a:pPr>
                      <a:r>
                        <a:rPr lang="en-US" altLang="zh-CN" sz="2400">
                          <a:latin typeface="Times New Roman" panose="02020603050405020304" pitchFamily="18" charset="0"/>
                        </a:rPr>
                        <a:t>y =2x+1</a:t>
                      </a:r>
                      <a:endParaRPr lang="en-US" altLang="zh-CN" sz="2400">
                        <a:latin typeface="Times New Roman" panose="02020603050405020304" pitchFamily="18" charset="0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4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fontAlgn="ctr">
                        <a:buNone/>
                      </a:pPr>
                      <a:r>
                        <a:rPr lang="zh-CN" altLang="en-US" sz="2400"/>
                        <a:t> </a:t>
                      </a:r>
                      <a:r>
                        <a:rPr lang="en-US" altLang="zh-CN" sz="2400"/>
                        <a:t>1</a:t>
                      </a:r>
                      <a:endParaRPr lang="en-US" altLang="zh-CN" sz="240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4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fontAlgn="ctr">
                        <a:buNone/>
                      </a:pPr>
                      <a:r>
                        <a:rPr lang="zh-CN" altLang="en-US" sz="2400"/>
                        <a:t>  </a:t>
                      </a:r>
                      <a:r>
                        <a:rPr lang="en-US" altLang="zh-CN" sz="2400"/>
                        <a:t>0</a:t>
                      </a:r>
                      <a:endParaRPr lang="en-US" altLang="zh-CN" sz="240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2349" name="文本框 12348"/>
          <p:cNvSpPr txBox="1"/>
          <p:nvPr/>
        </p:nvSpPr>
        <p:spPr>
          <a:xfrm>
            <a:off x="1219200" y="3733800"/>
            <a:ext cx="1066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endParaRPr lang="zh-CN" altLang="en-US" sz="2400" dirty="0">
              <a:latin typeface="Tahoma" panose="020B0604030504040204" pitchFamily="34" charset="0"/>
            </a:endParaRPr>
          </a:p>
        </p:txBody>
      </p:sp>
      <p:graphicFrame>
        <p:nvGraphicFramePr>
          <p:cNvPr id="12350" name="表格 12349"/>
          <p:cNvGraphicFramePr/>
          <p:nvPr/>
        </p:nvGraphicFramePr>
        <p:xfrm>
          <a:off x="838200" y="3505200"/>
          <a:ext cx="2438400" cy="914400"/>
        </p:xfrm>
        <a:graphic>
          <a:graphicData uri="http://schemas.openxmlformats.org/drawingml/2006/table">
            <a:tbl>
              <a:tblPr/>
              <a:tblGrid>
                <a:gridCol w="1295400"/>
                <a:gridCol w="439738"/>
                <a:gridCol w="703262"/>
              </a:tblGrid>
              <a:tr h="4572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4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400"/>
                        <a:t>    </a:t>
                      </a:r>
                      <a:r>
                        <a:rPr lang="en-US" altLang="zh-CN" sz="2400"/>
                        <a:t>x</a:t>
                      </a:r>
                      <a:endParaRPr lang="en-US" altLang="zh-CN" sz="240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4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400"/>
                        <a:t>0</a:t>
                      </a:r>
                      <a:endParaRPr lang="en-US" altLang="zh-CN" sz="240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4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400"/>
                        <a:t>1/2</a:t>
                      </a:r>
                      <a:endParaRPr lang="en-US" altLang="zh-CN" sz="240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4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400">
                          <a:latin typeface="Times New Roman" panose="02020603050405020304" pitchFamily="18" charset="0"/>
                        </a:rPr>
                        <a:t>y=-2x+1</a:t>
                      </a:r>
                      <a:endParaRPr lang="en-US" altLang="zh-CN" sz="2400">
                        <a:latin typeface="Times New Roman" panose="02020603050405020304" pitchFamily="18" charset="0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4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400"/>
                        <a:t>1</a:t>
                      </a:r>
                      <a:endParaRPr lang="en-US" altLang="zh-CN" sz="240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4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400"/>
                        <a:t>  </a:t>
                      </a:r>
                      <a:r>
                        <a:rPr lang="en-US" altLang="zh-CN" sz="2400"/>
                        <a:t>0</a:t>
                      </a:r>
                      <a:endParaRPr lang="en-US" altLang="zh-CN" sz="240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2364" name="直接连接符 12363"/>
          <p:cNvSpPr/>
          <p:nvPr/>
        </p:nvSpPr>
        <p:spPr>
          <a:xfrm flipH="1">
            <a:off x="4572000" y="3276600"/>
            <a:ext cx="1447800" cy="2743200"/>
          </a:xfrm>
          <a:prstGeom prst="line">
            <a:avLst/>
          </a:prstGeom>
          <a:ln w="12700" cap="sq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2365" name="直接连接符 12364"/>
          <p:cNvSpPr/>
          <p:nvPr/>
        </p:nvSpPr>
        <p:spPr>
          <a:xfrm>
            <a:off x="4800600" y="3048000"/>
            <a:ext cx="1905000" cy="3429000"/>
          </a:xfrm>
          <a:prstGeom prst="line">
            <a:avLst/>
          </a:prstGeom>
          <a:ln w="12700" cap="sq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2366" name="流程图: 联系 12365"/>
          <p:cNvSpPr/>
          <p:nvPr/>
        </p:nvSpPr>
        <p:spPr>
          <a:xfrm flipH="1">
            <a:off x="5410200" y="4191000"/>
            <a:ext cx="152400" cy="152400"/>
          </a:xfrm>
          <a:prstGeom prst="flowChartConnector">
            <a:avLst/>
          </a:prstGeom>
          <a:solidFill>
            <a:srgbClr val="FF0000"/>
          </a:solidFill>
          <a:ln w="12700" cap="sq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2367" name="流程图: 联系 12366"/>
          <p:cNvSpPr/>
          <p:nvPr/>
        </p:nvSpPr>
        <p:spPr>
          <a:xfrm>
            <a:off x="5105400" y="4800600"/>
            <a:ext cx="152400" cy="152400"/>
          </a:xfrm>
          <a:prstGeom prst="flowChartConnector">
            <a:avLst/>
          </a:prstGeom>
          <a:solidFill>
            <a:srgbClr val="FF0000"/>
          </a:solidFill>
          <a:ln w="12700" cap="sq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2368" name="流程图: 联系 12367"/>
          <p:cNvSpPr/>
          <p:nvPr/>
        </p:nvSpPr>
        <p:spPr>
          <a:xfrm flipV="1">
            <a:off x="5715000" y="4800600"/>
            <a:ext cx="152400" cy="152400"/>
          </a:xfrm>
          <a:prstGeom prst="flowChartConnector">
            <a:avLst/>
          </a:prstGeom>
          <a:solidFill>
            <a:srgbClr val="FF0000"/>
          </a:solidFill>
          <a:ln w="12700" cap="sq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2369" name="文本框 12368"/>
          <p:cNvSpPr txBox="1"/>
          <p:nvPr/>
        </p:nvSpPr>
        <p:spPr>
          <a:xfrm>
            <a:off x="5562600" y="3886200"/>
            <a:ext cx="1066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2400">
                <a:latin typeface="Tahoma" panose="020B0604030504040204" pitchFamily="34" charset="0"/>
              </a:rPr>
              <a:t>(0,1)</a:t>
            </a:r>
            <a:endParaRPr lang="en-US" altLang="zh-CN" sz="2400">
              <a:latin typeface="Tahoma" panose="020B0604030504040204" pitchFamily="34" charset="0"/>
            </a:endParaRPr>
          </a:p>
        </p:txBody>
      </p:sp>
      <p:sp>
        <p:nvSpPr>
          <p:cNvPr id="12370" name="文本框 12369"/>
          <p:cNvSpPr txBox="1"/>
          <p:nvPr/>
        </p:nvSpPr>
        <p:spPr>
          <a:xfrm>
            <a:off x="3810000" y="4419600"/>
            <a:ext cx="1447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2400">
                <a:latin typeface="Tahoma" panose="020B0604030504040204" pitchFamily="34" charset="0"/>
              </a:rPr>
              <a:t>(-1/2,0)</a:t>
            </a:r>
            <a:endParaRPr lang="en-US" altLang="zh-CN" sz="2400">
              <a:latin typeface="Tahoma" panose="020B0604030504040204" pitchFamily="34" charset="0"/>
            </a:endParaRPr>
          </a:p>
        </p:txBody>
      </p:sp>
      <p:sp>
        <p:nvSpPr>
          <p:cNvPr id="12371" name="文本框 12370"/>
          <p:cNvSpPr txBox="1"/>
          <p:nvPr/>
        </p:nvSpPr>
        <p:spPr>
          <a:xfrm>
            <a:off x="5791200" y="4343400"/>
            <a:ext cx="16002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2400">
                <a:latin typeface="Tahoma" panose="020B0604030504040204" pitchFamily="34" charset="0"/>
              </a:rPr>
              <a:t>(1/2,0)</a:t>
            </a:r>
            <a:endParaRPr lang="en-US" altLang="zh-CN" sz="2400"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3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3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3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3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2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2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12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7" dur="500"/>
                                        <p:tgtEl>
                                          <p:spTgt spid="12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2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2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12331" grpId="0"/>
      <p:bldP spid="12332" grpId="0"/>
      <p:bldP spid="12333" grpId="0"/>
      <p:bldP spid="12334" grpId="0"/>
      <p:bldP spid="12369" grpId="0"/>
      <p:bldP spid="12370" grpId="0"/>
      <p:bldP spid="1237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标题 13313"/>
          <p:cNvSpPr>
            <a:spLocks noGrp="1"/>
          </p:cNvSpPr>
          <p:nvPr>
            <p:ph type="title"/>
          </p:nvPr>
        </p:nvSpPr>
        <p:spPr>
          <a:xfrm>
            <a:off x="533400" y="1295400"/>
            <a:ext cx="8229600" cy="1143000"/>
          </a:xfrm>
          <a:ln/>
        </p:spPr>
        <p:txBody>
          <a:bodyPr anchor="b"/>
          <a:p>
            <a:r>
              <a:rPr lang="zh-CN" altLang="en-US" sz="4000" b="1">
                <a:solidFill>
                  <a:srgbClr val="FF3300"/>
                </a:solidFill>
              </a:rPr>
              <a:t>一次函数通常选取（</a:t>
            </a:r>
            <a:r>
              <a:rPr lang="en-US" altLang="zh-CN" sz="4000" b="1">
                <a:solidFill>
                  <a:srgbClr val="FF3300"/>
                </a:solidFill>
              </a:rPr>
              <a:t>0</a:t>
            </a:r>
            <a:r>
              <a:rPr lang="zh-CN" altLang="en-US" sz="4000" b="1">
                <a:solidFill>
                  <a:srgbClr val="FF3300"/>
                </a:solidFill>
              </a:rPr>
              <a:t>，</a:t>
            </a:r>
            <a:r>
              <a:rPr lang="en-US" altLang="zh-CN" sz="4000" b="1">
                <a:solidFill>
                  <a:srgbClr val="FF3300"/>
                </a:solidFill>
              </a:rPr>
              <a:t>b</a:t>
            </a:r>
            <a:r>
              <a:rPr lang="zh-CN" altLang="en-US" sz="4000" b="1">
                <a:solidFill>
                  <a:srgbClr val="FF3300"/>
                </a:solidFill>
              </a:rPr>
              <a:t>），</a:t>
            </a:r>
            <a:br>
              <a:rPr lang="zh-CN" altLang="en-US" sz="4000" b="1">
                <a:solidFill>
                  <a:srgbClr val="FF3300"/>
                </a:solidFill>
              </a:rPr>
            </a:br>
            <a:r>
              <a:rPr lang="zh-CN" altLang="en-US" sz="4000" b="1">
                <a:solidFill>
                  <a:srgbClr val="FF3300"/>
                </a:solidFill>
              </a:rPr>
              <a:t>（</a:t>
            </a:r>
            <a:r>
              <a:rPr lang="en-US" altLang="zh-CN" sz="4000" b="1">
                <a:solidFill>
                  <a:srgbClr val="FF3300"/>
                </a:solidFill>
              </a:rPr>
              <a:t>-b/k</a:t>
            </a:r>
            <a:r>
              <a:rPr lang="zh-CN" altLang="en-US" sz="4000" b="1">
                <a:solidFill>
                  <a:srgbClr val="FF3300"/>
                </a:solidFill>
              </a:rPr>
              <a:t>，</a:t>
            </a:r>
            <a:r>
              <a:rPr lang="en-US" altLang="zh-CN" sz="4000" b="1">
                <a:solidFill>
                  <a:srgbClr val="FF3300"/>
                </a:solidFill>
              </a:rPr>
              <a:t>0)</a:t>
            </a:r>
            <a:r>
              <a:rPr lang="zh-CN" altLang="en-US" sz="4000" b="1">
                <a:solidFill>
                  <a:srgbClr val="FF3300"/>
                </a:solidFill>
              </a:rPr>
              <a:t>两点连线</a:t>
            </a:r>
            <a:br>
              <a:rPr lang="zh-CN" altLang="en-US" sz="4000" b="1">
                <a:solidFill>
                  <a:srgbClr val="FF3300"/>
                </a:solidFill>
              </a:rPr>
            </a:br>
            <a:endParaRPr lang="zh-CN" altLang="en-US" sz="4000" b="1">
              <a:solidFill>
                <a:srgbClr val="FF3300"/>
              </a:solidFill>
            </a:endParaRPr>
          </a:p>
        </p:txBody>
      </p:sp>
      <p:sp>
        <p:nvSpPr>
          <p:cNvPr id="13315" name="文本占位符 13314"/>
          <p:cNvSpPr>
            <a:spLocks noGrp="1"/>
          </p:cNvSpPr>
          <p:nvPr>
            <p:ph type="body" idx="1"/>
          </p:nvPr>
        </p:nvSpPr>
        <p:spPr>
          <a:xfrm>
            <a:off x="381000" y="2332038"/>
            <a:ext cx="8229600" cy="4525962"/>
          </a:xfrm>
          <a:ln/>
        </p:spPr>
        <p:txBody>
          <a:bodyPr/>
          <a:p>
            <a:r>
              <a:rPr lang="zh-CN" altLang="en-US" sz="4000"/>
              <a:t>一次函数 </a:t>
            </a:r>
            <a:r>
              <a:rPr lang="en-US" altLang="zh-CN" sz="4000"/>
              <a:t>y = kx + b ( k ≠ 0 ) </a:t>
            </a:r>
            <a:r>
              <a:rPr lang="zh-CN" altLang="en-US" sz="4000"/>
              <a:t>有以下性质：</a:t>
            </a:r>
            <a:endParaRPr lang="zh-CN" altLang="en-US" sz="4000"/>
          </a:p>
          <a:p>
            <a:r>
              <a:rPr lang="zh-CN" altLang="en-US" sz="4000"/>
              <a:t>（</a:t>
            </a:r>
            <a:r>
              <a:rPr lang="en-US" altLang="zh-CN" sz="4000"/>
              <a:t>1</a:t>
            </a:r>
            <a:r>
              <a:rPr lang="zh-CN" altLang="en-US" sz="4000"/>
              <a:t>）当 </a:t>
            </a:r>
            <a:r>
              <a:rPr lang="en-US" altLang="zh-CN" sz="4000">
                <a:solidFill>
                  <a:srgbClr val="FF0000"/>
                </a:solidFill>
              </a:rPr>
              <a:t>k &gt; 0 </a:t>
            </a:r>
            <a:r>
              <a:rPr lang="zh-CN" altLang="en-US" sz="4000"/>
              <a:t>时，</a:t>
            </a:r>
            <a:r>
              <a:rPr lang="en-US" altLang="zh-CN" sz="4000"/>
              <a:t>y  </a:t>
            </a:r>
            <a:r>
              <a:rPr lang="zh-CN" altLang="en-US" sz="4000"/>
              <a:t>随 </a:t>
            </a:r>
            <a:r>
              <a:rPr lang="en-US" altLang="zh-CN" sz="4000"/>
              <a:t>x  </a:t>
            </a:r>
            <a:r>
              <a:rPr lang="zh-CN" altLang="en-US" sz="4000"/>
              <a:t>的增大而</a:t>
            </a:r>
            <a:r>
              <a:rPr lang="zh-CN" altLang="en-US" sz="4000" u="sng"/>
              <a:t>        </a:t>
            </a:r>
            <a:r>
              <a:rPr lang="zh-CN" altLang="en-US" sz="4000"/>
              <a:t>。</a:t>
            </a:r>
            <a:endParaRPr lang="zh-CN" altLang="en-US" sz="4000"/>
          </a:p>
          <a:p>
            <a:r>
              <a:rPr lang="zh-CN" altLang="en-US" sz="4000"/>
              <a:t>（</a:t>
            </a:r>
            <a:r>
              <a:rPr lang="en-US" altLang="zh-CN" sz="4000"/>
              <a:t>2</a:t>
            </a:r>
            <a:r>
              <a:rPr lang="zh-CN" altLang="en-US" sz="4000"/>
              <a:t>）当 </a:t>
            </a:r>
            <a:r>
              <a:rPr lang="en-US" altLang="zh-CN" sz="4000">
                <a:solidFill>
                  <a:srgbClr val="FF0000"/>
                </a:solidFill>
              </a:rPr>
              <a:t>k &lt; 0 </a:t>
            </a:r>
            <a:r>
              <a:rPr lang="zh-CN" altLang="en-US" sz="4000"/>
              <a:t>时，</a:t>
            </a:r>
            <a:r>
              <a:rPr lang="en-US" altLang="zh-CN" sz="4000"/>
              <a:t>y  </a:t>
            </a:r>
            <a:r>
              <a:rPr lang="zh-CN" altLang="en-US" sz="4000"/>
              <a:t>随 </a:t>
            </a:r>
            <a:r>
              <a:rPr lang="en-US" altLang="zh-CN" sz="4000"/>
              <a:t>x  </a:t>
            </a:r>
            <a:r>
              <a:rPr lang="zh-CN" altLang="en-US" sz="4000"/>
              <a:t>的增大而</a:t>
            </a:r>
            <a:r>
              <a:rPr lang="zh-CN" altLang="en-US" sz="4000" u="sng"/>
              <a:t>         </a:t>
            </a:r>
            <a:r>
              <a:rPr lang="zh-CN" altLang="en-US" sz="4000"/>
              <a:t>。</a:t>
            </a:r>
            <a:endParaRPr lang="zh-CN" altLang="en-US" sz="4000"/>
          </a:p>
          <a:p>
            <a:endParaRPr lang="zh-CN" altLang="en-US" sz="4000"/>
          </a:p>
          <a:p>
            <a:endParaRPr lang="zh-CN" altLang="en-US" sz="4000"/>
          </a:p>
        </p:txBody>
      </p:sp>
      <p:sp>
        <p:nvSpPr>
          <p:cNvPr id="13316" name="文本框 13315"/>
          <p:cNvSpPr txBox="1"/>
          <p:nvPr/>
        </p:nvSpPr>
        <p:spPr>
          <a:xfrm>
            <a:off x="1447800" y="4495800"/>
            <a:ext cx="83820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endParaRPr lang="zh-CN" altLang="en-US" sz="1800" dirty="0">
              <a:latin typeface="Arial" panose="020B0604020202020204" pitchFamily="34" charset="0"/>
            </a:endParaRPr>
          </a:p>
        </p:txBody>
      </p:sp>
      <p:sp>
        <p:nvSpPr>
          <p:cNvPr id="13317" name="文本框 13316"/>
          <p:cNvSpPr txBox="1"/>
          <p:nvPr/>
        </p:nvSpPr>
        <p:spPr>
          <a:xfrm>
            <a:off x="1371600" y="4267200"/>
            <a:ext cx="13716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>
                <a:solidFill>
                  <a:srgbClr val="FF0000"/>
                </a:solidFill>
                <a:latin typeface="Arial" panose="020B0604020202020204" pitchFamily="34" charset="0"/>
              </a:rPr>
              <a:t>增大</a:t>
            </a:r>
            <a:endParaRPr lang="zh-CN" altLang="en-US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3318" name="文本框 13317"/>
          <p:cNvSpPr txBox="1"/>
          <p:nvPr/>
        </p:nvSpPr>
        <p:spPr>
          <a:xfrm>
            <a:off x="1371600" y="5562600"/>
            <a:ext cx="12954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>
                <a:solidFill>
                  <a:srgbClr val="FF0000"/>
                </a:solidFill>
                <a:latin typeface="Arial" panose="020B0604020202020204" pitchFamily="34" charset="0"/>
              </a:rPr>
              <a:t>减小</a:t>
            </a:r>
            <a:endParaRPr lang="zh-CN" altLang="en-US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charRg st="0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5">
                                            <p:txEl>
                                              <p:charRg st="0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15">
                                            <p:txEl>
                                              <p:charRg st="0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charRg st="33" end="6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315">
                                            <p:txEl>
                                              <p:charRg st="33" end="6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315">
                                            <p:txEl>
                                              <p:charRg st="33" end="6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charRg st="68" end="10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315">
                                            <p:txEl>
                                              <p:charRg st="68" end="10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315">
                                            <p:txEl>
                                              <p:charRg st="68" end="10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2000"/>
                                        <p:tgtEl>
                                          <p:spTgt spid="13317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2000"/>
                                        <p:tgtEl>
                                          <p:spTgt spid="13318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文本框 14337"/>
          <p:cNvSpPr txBox="1"/>
          <p:nvPr/>
        </p:nvSpPr>
        <p:spPr>
          <a:xfrm>
            <a:off x="468313" y="188913"/>
            <a:ext cx="8280400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endParaRPr lang="zh-CN" altLang="en-US" sz="1800" dirty="0">
              <a:latin typeface="Arial" panose="020B0604020202020204" pitchFamily="34" charset="0"/>
            </a:endParaRPr>
          </a:p>
        </p:txBody>
      </p:sp>
      <p:sp>
        <p:nvSpPr>
          <p:cNvPr id="14339" name="文本框 14338"/>
          <p:cNvSpPr txBox="1"/>
          <p:nvPr/>
        </p:nvSpPr>
        <p:spPr>
          <a:xfrm>
            <a:off x="395288" y="0"/>
            <a:ext cx="7920037" cy="22891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b="1">
                <a:solidFill>
                  <a:srgbClr val="000000"/>
                </a:solidFill>
                <a:latin typeface="Arial" panose="020B0604020202020204" pitchFamily="34" charset="0"/>
              </a:rPr>
              <a:t>一次函数</a:t>
            </a:r>
            <a:r>
              <a:rPr lang="en-US" altLang="zh-CN" b="1">
                <a:solidFill>
                  <a:srgbClr val="000000"/>
                </a:solidFill>
                <a:latin typeface="Arial" panose="020B0604020202020204" pitchFamily="34" charset="0"/>
              </a:rPr>
              <a:t>y=kx+b </a:t>
            </a:r>
            <a:r>
              <a:rPr lang="zh-CN" altLang="en-US" b="1">
                <a:solidFill>
                  <a:srgbClr val="000000"/>
                </a:solidFill>
                <a:latin typeface="Arial" panose="020B0604020202020204" pitchFamily="34" charset="0"/>
              </a:rPr>
              <a:t>（</a:t>
            </a:r>
            <a:r>
              <a:rPr lang="en-US" altLang="zh-CN" b="1">
                <a:solidFill>
                  <a:srgbClr val="000000"/>
                </a:solidFill>
                <a:latin typeface="Arial" panose="020B0604020202020204" pitchFamily="34" charset="0"/>
              </a:rPr>
              <a:t>k‡0</a:t>
            </a:r>
            <a:r>
              <a:rPr lang="zh-CN" altLang="en-US" b="1">
                <a:solidFill>
                  <a:srgbClr val="000000"/>
                </a:solidFill>
                <a:latin typeface="Arial" panose="020B0604020202020204" pitchFamily="34" charset="0"/>
              </a:rPr>
              <a:t>）的性质：</a:t>
            </a:r>
            <a:endParaRPr lang="zh-CN" altLang="en-US" b="1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l">
              <a:spcBef>
                <a:spcPct val="50000"/>
              </a:spcBef>
            </a:pPr>
            <a:r>
              <a:rPr lang="zh-CN" altLang="en-US" b="1">
                <a:solidFill>
                  <a:srgbClr val="000066"/>
                </a:solidFill>
                <a:latin typeface="Arial" panose="020B0604020202020204" pitchFamily="34" charset="0"/>
              </a:rPr>
              <a:t>　当</a:t>
            </a:r>
            <a:r>
              <a:rPr lang="en-US" altLang="zh-CN" b="1">
                <a:solidFill>
                  <a:srgbClr val="000066"/>
                </a:solidFill>
                <a:latin typeface="Arial" panose="020B0604020202020204" pitchFamily="34" charset="0"/>
              </a:rPr>
              <a:t>k&gt;0</a:t>
            </a:r>
            <a:r>
              <a:rPr lang="zh-CN" altLang="en-US" b="1">
                <a:solidFill>
                  <a:srgbClr val="000066"/>
                </a:solidFill>
                <a:latin typeface="Arial" panose="020B0604020202020204" pitchFamily="34" charset="0"/>
              </a:rPr>
              <a:t>时，</a:t>
            </a:r>
            <a:r>
              <a:rPr lang="en-US" altLang="zh-CN" b="1">
                <a:solidFill>
                  <a:srgbClr val="000066"/>
                </a:solidFill>
                <a:latin typeface="Arial" panose="020B0604020202020204" pitchFamily="34" charset="0"/>
              </a:rPr>
              <a:t>y</a:t>
            </a:r>
            <a:r>
              <a:rPr lang="zh-CN" altLang="en-US" b="1">
                <a:solidFill>
                  <a:srgbClr val="000066"/>
                </a:solidFill>
                <a:latin typeface="Arial" panose="020B0604020202020204" pitchFamily="34" charset="0"/>
              </a:rPr>
              <a:t>随</a:t>
            </a:r>
            <a:r>
              <a:rPr lang="en-US" altLang="zh-CN" b="1">
                <a:solidFill>
                  <a:srgbClr val="000066"/>
                </a:solidFill>
                <a:latin typeface="Arial" panose="020B0604020202020204" pitchFamily="34" charset="0"/>
              </a:rPr>
              <a:t>x</a:t>
            </a:r>
            <a:r>
              <a:rPr lang="zh-CN" altLang="en-US" b="1">
                <a:solidFill>
                  <a:srgbClr val="000066"/>
                </a:solidFill>
                <a:latin typeface="Arial" panose="020B0604020202020204" pitchFamily="34" charset="0"/>
              </a:rPr>
              <a:t>的增大而增大；</a:t>
            </a:r>
            <a:endParaRPr lang="zh-CN" altLang="en-US" b="1">
              <a:solidFill>
                <a:srgbClr val="000066"/>
              </a:solidFill>
              <a:latin typeface="Arial" panose="020B0604020202020204" pitchFamily="34" charset="0"/>
            </a:endParaRPr>
          </a:p>
          <a:p>
            <a:pPr algn="l">
              <a:spcBef>
                <a:spcPct val="50000"/>
              </a:spcBef>
            </a:pPr>
            <a:r>
              <a:rPr lang="zh-CN" altLang="en-US" b="1">
                <a:solidFill>
                  <a:srgbClr val="000066"/>
                </a:solidFill>
                <a:latin typeface="Arial" panose="020B0604020202020204" pitchFamily="34" charset="0"/>
              </a:rPr>
              <a:t>　　　　　　</a:t>
            </a:r>
            <a:endParaRPr lang="zh-CN" altLang="en-US" b="1">
              <a:solidFill>
                <a:srgbClr val="000066"/>
              </a:solidFill>
              <a:latin typeface="Arial" panose="020B0604020202020204" pitchFamily="34" charset="0"/>
            </a:endParaRPr>
          </a:p>
        </p:txBody>
      </p:sp>
      <p:sp>
        <p:nvSpPr>
          <p:cNvPr id="14340" name="直接连接符 14339"/>
          <p:cNvSpPr/>
          <p:nvPr/>
        </p:nvSpPr>
        <p:spPr>
          <a:xfrm>
            <a:off x="-9525" y="4581525"/>
            <a:ext cx="9153525" cy="0"/>
          </a:xfrm>
          <a:prstGeom prst="line">
            <a:avLst/>
          </a:prstGeom>
          <a:ln w="76200" cap="flat" cmpd="sng">
            <a:solidFill>
              <a:srgbClr val="00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4341" name="直接连接符 14340"/>
          <p:cNvSpPr/>
          <p:nvPr/>
        </p:nvSpPr>
        <p:spPr>
          <a:xfrm flipV="1">
            <a:off x="4356100" y="1341438"/>
            <a:ext cx="0" cy="5300662"/>
          </a:xfrm>
          <a:prstGeom prst="line">
            <a:avLst/>
          </a:prstGeom>
          <a:ln w="76200" cap="flat" cmpd="sng">
            <a:solidFill>
              <a:srgbClr val="00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4342" name="直接连接符 14341"/>
          <p:cNvSpPr/>
          <p:nvPr/>
        </p:nvSpPr>
        <p:spPr>
          <a:xfrm flipV="1">
            <a:off x="0" y="1196975"/>
            <a:ext cx="8532813" cy="5256213"/>
          </a:xfrm>
          <a:prstGeom prst="line">
            <a:avLst/>
          </a:prstGeom>
          <a:ln w="76200" cap="flat" cmpd="sng">
            <a:solidFill>
              <a:srgbClr val="2C05A9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4343" name="文本框 14342"/>
          <p:cNvSpPr txBox="1"/>
          <p:nvPr/>
        </p:nvSpPr>
        <p:spPr>
          <a:xfrm>
            <a:off x="3779838" y="1268413"/>
            <a:ext cx="503237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4000" b="1">
                <a:solidFill>
                  <a:srgbClr val="000000"/>
                </a:solidFill>
                <a:latin typeface="Arial" panose="020B0604020202020204" pitchFamily="34" charset="0"/>
              </a:rPr>
              <a:t>y</a:t>
            </a:r>
            <a:endParaRPr lang="en-US" altLang="zh-CN" sz="40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4344" name="文本框 14343"/>
          <p:cNvSpPr txBox="1"/>
          <p:nvPr/>
        </p:nvSpPr>
        <p:spPr>
          <a:xfrm>
            <a:off x="8604250" y="4508500"/>
            <a:ext cx="395288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4400" b="1">
                <a:solidFill>
                  <a:srgbClr val="000000"/>
                </a:solidFill>
                <a:latin typeface="Arial" panose="020B0604020202020204" pitchFamily="34" charset="0"/>
              </a:rPr>
              <a:t>x</a:t>
            </a:r>
            <a:endParaRPr lang="en-US" altLang="zh-CN" sz="44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4345" name="直接连接符 14344"/>
          <p:cNvSpPr/>
          <p:nvPr/>
        </p:nvSpPr>
        <p:spPr>
          <a:xfrm>
            <a:off x="250825" y="4581525"/>
            <a:ext cx="0" cy="1727200"/>
          </a:xfrm>
          <a:prstGeom prst="line">
            <a:avLst/>
          </a:prstGeom>
          <a:ln w="57150" cap="flat" cmpd="sng">
            <a:solidFill>
              <a:srgbClr val="000000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14346" name="直接连接符 14345"/>
          <p:cNvSpPr/>
          <p:nvPr/>
        </p:nvSpPr>
        <p:spPr>
          <a:xfrm>
            <a:off x="250825" y="6308725"/>
            <a:ext cx="4105275" cy="0"/>
          </a:xfrm>
          <a:prstGeom prst="line">
            <a:avLst/>
          </a:prstGeom>
          <a:ln w="57150" cap="flat" cmpd="sng">
            <a:solidFill>
              <a:srgbClr val="000000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14347" name="椭圆 14346"/>
          <p:cNvSpPr/>
          <p:nvPr/>
        </p:nvSpPr>
        <p:spPr>
          <a:xfrm>
            <a:off x="0" y="6165850"/>
            <a:ext cx="323850" cy="287338"/>
          </a:xfrm>
          <a:prstGeom prst="ellipse">
            <a:avLst/>
          </a:prstGeom>
          <a:solidFill>
            <a:srgbClr val="E5FC06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4348" name="椭圆 14347"/>
          <p:cNvSpPr/>
          <p:nvPr/>
        </p:nvSpPr>
        <p:spPr>
          <a:xfrm>
            <a:off x="4284663" y="6237288"/>
            <a:ext cx="215900" cy="215900"/>
          </a:xfrm>
          <a:prstGeom prst="ellipse">
            <a:avLst/>
          </a:prstGeom>
          <a:solidFill>
            <a:srgbClr val="2C05A9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4349" name="椭圆 14348"/>
          <p:cNvSpPr/>
          <p:nvPr/>
        </p:nvSpPr>
        <p:spPr>
          <a:xfrm>
            <a:off x="179388" y="4437063"/>
            <a:ext cx="250825" cy="215900"/>
          </a:xfrm>
          <a:prstGeom prst="ellipse">
            <a:avLst/>
          </a:prstGeom>
          <a:solidFill>
            <a:srgbClr val="26B117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3.93064E-6 C 0.00989 -0.00462 0.02014 -0.00763 0.03021 -0.01179 C 0.0375 -0.02659 0.02934 -0.01341 0.03923 -0.02127 C 0.04548 -0.02659 0.05017 -0.03537 0.05694 -0.04 C 0.0651 -0.04555 0.075 -0.04832 0.08368 -0.05202 C 0.09062 -0.05526 0.09132 -0.06289 0.09618 -0.06844 C 0.10173 -0.07445 0.11389 -0.08647 0.12118 -0.08948 C 0.12292 -0.09133 0.12482 -0.09318 0.12656 -0.09456 C 0.12812 -0.09572 0.13038 -0.09572 0.13194 -0.09687 C 0.15156 -0.11098 0.13542 -0.10266 0.14792 -0.10867 C 0.15243 -0.11445 0.15729 -0.11514 0.16232 -0.12046 C 0.16875 -0.12716 0.17413 -0.13364 0.18177 -0.13687 C 0.18698 -0.14427 0.19548 -0.14797 0.20156 -0.15375 C 0.21024 -0.16092 0.19913 -0.15653 0.21042 -0.16277 C 0.21389 -0.16508 0.21753 -0.16624 0.22118 -0.16763 C 0.22292 -0.16832 0.22656 -0.16994 0.22656 -0.16971 C 0.23472 -0.1815 0.225 -0.16901 0.23524 -0.17687 C 0.24201 -0.18242 0.24566 -0.19052 0.2533 -0.19375 C 0.26562 -0.20416 0.26007 -0.20115 0.26944 -0.20531 C 0.27587 -0.21872 0.28142 -0.21294 0.28889 -0.22173 C 0.29635 -0.23005 0.30121 -0.24138 0.31024 -0.24555 C 0.31146 -0.24716 0.3125 -0.24924 0.31406 -0.24994 C 0.31736 -0.25225 0.32465 -0.25479 0.32465 -0.25456 C 0.33073 -0.26289 0.33785 -0.26219 0.34427 -0.27144 C 0.34496 -0.27213 0.35052 -0.28023 0.35156 -0.28069 C 0.35486 -0.283 0.36198 -0.28555 0.36198 -0.28531 C 0.37309 -0.30034 0.35764 -0.28115 0.37101 -0.29271 C 0.3783 -0.29896 0.38229 -0.30797 0.39062 -0.31144 C 0.39548 -0.32092 0.40278 -0.3237 0.41024 -0.3304 C 0.41337 -0.33318 0.42101 -0.33502 0.42101 -0.33479 C 0.42222 -0.33664 0.42292 -0.33896 0.42448 -0.33988 C 0.42778 -0.34219 0.43524 -0.34474 0.43524 -0.3445 C 0.43646 -0.34612 0.43732 -0.3482 0.43889 -0.34936 C 0.44219 -0.35144 0.44948 -0.35375 0.44948 -0.35352 C 0.45399 -0.35976 0.45764 -0.36323 0.46389 -0.36578 C 0.46996 -0.37109 0.46788 -0.36994 0.47448 -0.37318 C 0.47795 -0.37433 0.48524 -0.37757 0.48524 -0.37734 C 0.49028 -0.38404 0.49687 -0.39237 0.50312 -0.39653 C 0.50503 -0.39745 0.50677 -0.39745 0.50833 -0.39884 C 0.52673 -0.41248 0.5125 -0.40555 0.5243 -0.41086 C 0.53125 -0.41919 0.53871 -0.42797 0.54774 -0.4319 C 0.55434 -0.44023 0.56042 -0.44901 0.5691 -0.45294 C 0.575 -0.46104 0.58923 -0.4756 0.59757 -0.47907 C 0.60208 -0.48462 0.60573 -0.48832 0.61198 -0.49109 C 0.6243 -0.50659 0.63889 -0.52185 0.65486 -0.53086 C 0.65972 -0.53387 0.6658 -0.53502 0.67083 -0.53826 C 0.67274 -0.53942 0.6743 -0.54196 0.67639 -0.54289 C 0.67951 -0.54474 0.6868 -0.54751 0.6868 -0.54728 C 0.69132 -0.55306 0.69531 -0.55445 0.70121 -0.55722 C 0.71319 -0.56763 0.70764 -0.56462 0.71719 -0.56855 C 0.72743 -0.58266 0.71319 -0.56462 0.72621 -0.57595 C 0.73976 -0.58774 0.72378 -0.57965 0.7368 -0.5852 C 0.74114 -0.59121 0.74496 -0.59468 0.75121 -0.59699 C 0.75226 -0.5993 0.75295 -0.60231 0.75469 -0.60416 C 0.75607 -0.60578 0.75833 -0.60531 0.75989 -0.6067 C 0.76719 -0.61179 0.77205 -0.62011 0.77969 -0.62312 C 0.78489 -0.62774 0.78802 -0.63213 0.79392 -0.63468 C 0.79826 -0.64069 0.80035 -0.64416 0.80642 -0.64647 C 0.81094 -0.65294 0.81476 -0.65687 0.82083 -0.66057 " pathEditMode="relative" rAng="0" ptsTypes="ffffffffffffffffffffffffffffffffffffffffffffffffffffffffffA">
                                      <p:cBhvr>
                                        <p:cTn id="6" dur="50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000" y="-3290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片头音乐010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1.84971E-6 L -0.00399 -0.69734 " pathEditMode="relative" rAng="0" ptsTypes="AA">
                                      <p:cBhvr>
                                        <p:cTn id="8" dur="50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68208E-6 L 0.82101 0.00531 " pathEditMode="relative" rAng="0" ptsTypes="AA">
                                      <p:cBhvr>
                                        <p:cTn id="10" dur="50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000" y="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矩形 15361"/>
          <p:cNvSpPr/>
          <p:nvPr/>
        </p:nvSpPr>
        <p:spPr>
          <a:xfrm>
            <a:off x="179388" y="188913"/>
            <a:ext cx="8020050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r>
              <a:rPr lang="zh-CN" altLang="en-US" sz="4000" b="1">
                <a:solidFill>
                  <a:srgbClr val="000000"/>
                </a:solidFill>
                <a:latin typeface="Arial" panose="020B0604020202020204" pitchFamily="34" charset="0"/>
              </a:rPr>
              <a:t>一次函数</a:t>
            </a:r>
            <a:r>
              <a:rPr lang="en-US" altLang="zh-CN" sz="4000" b="1">
                <a:solidFill>
                  <a:srgbClr val="000000"/>
                </a:solidFill>
                <a:latin typeface="Arial" panose="020B0604020202020204" pitchFamily="34" charset="0"/>
              </a:rPr>
              <a:t>y=kx+b </a:t>
            </a:r>
            <a:r>
              <a:rPr lang="zh-CN" altLang="en-US" sz="4000" b="1">
                <a:solidFill>
                  <a:srgbClr val="000000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4000" b="1">
                <a:solidFill>
                  <a:srgbClr val="000000"/>
                </a:solidFill>
                <a:latin typeface="Arial" panose="020B0604020202020204" pitchFamily="34" charset="0"/>
              </a:rPr>
              <a:t>k‡0</a:t>
            </a:r>
            <a:r>
              <a:rPr lang="zh-CN" altLang="en-US" sz="4000" b="1">
                <a:solidFill>
                  <a:srgbClr val="000000"/>
                </a:solidFill>
                <a:latin typeface="Arial" panose="020B0604020202020204" pitchFamily="34" charset="0"/>
              </a:rPr>
              <a:t>）的性质：</a:t>
            </a:r>
            <a:endParaRPr lang="zh-CN" altLang="en-US" sz="40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5363" name="矩形 15362"/>
          <p:cNvSpPr/>
          <p:nvPr/>
        </p:nvSpPr>
        <p:spPr>
          <a:xfrm>
            <a:off x="323850" y="981075"/>
            <a:ext cx="7216775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r>
              <a:rPr lang="zh-CN" altLang="en-US" sz="4000" b="1">
                <a:solidFill>
                  <a:srgbClr val="000066"/>
                </a:solidFill>
                <a:latin typeface="Arial" panose="020B0604020202020204" pitchFamily="34" charset="0"/>
              </a:rPr>
              <a:t>当</a:t>
            </a:r>
            <a:r>
              <a:rPr lang="en-US" altLang="zh-CN" sz="4000" b="1">
                <a:solidFill>
                  <a:srgbClr val="000066"/>
                </a:solidFill>
                <a:latin typeface="Arial" panose="020B0604020202020204" pitchFamily="34" charset="0"/>
              </a:rPr>
              <a:t>k&lt;0</a:t>
            </a:r>
            <a:r>
              <a:rPr lang="zh-CN" altLang="en-US" sz="4000" b="1">
                <a:solidFill>
                  <a:srgbClr val="000066"/>
                </a:solidFill>
                <a:latin typeface="Arial" panose="020B0604020202020204" pitchFamily="34" charset="0"/>
              </a:rPr>
              <a:t>时，</a:t>
            </a:r>
            <a:r>
              <a:rPr lang="en-US" altLang="zh-CN" sz="4000" b="1">
                <a:solidFill>
                  <a:srgbClr val="000066"/>
                </a:solidFill>
                <a:latin typeface="Arial" panose="020B0604020202020204" pitchFamily="34" charset="0"/>
              </a:rPr>
              <a:t>y</a:t>
            </a:r>
            <a:r>
              <a:rPr lang="zh-CN" altLang="en-US" sz="4000" b="1">
                <a:solidFill>
                  <a:srgbClr val="000066"/>
                </a:solidFill>
                <a:latin typeface="Arial" panose="020B0604020202020204" pitchFamily="34" charset="0"/>
              </a:rPr>
              <a:t>随</a:t>
            </a:r>
            <a:r>
              <a:rPr lang="en-US" altLang="zh-CN" sz="4000" b="1">
                <a:solidFill>
                  <a:srgbClr val="000066"/>
                </a:solidFill>
                <a:latin typeface="Arial" panose="020B0604020202020204" pitchFamily="34" charset="0"/>
              </a:rPr>
              <a:t>x</a:t>
            </a:r>
            <a:r>
              <a:rPr lang="zh-CN" altLang="en-US" sz="4000" b="1">
                <a:solidFill>
                  <a:srgbClr val="000066"/>
                </a:solidFill>
                <a:latin typeface="Arial" panose="020B0604020202020204" pitchFamily="34" charset="0"/>
              </a:rPr>
              <a:t>的增大而减小．</a:t>
            </a:r>
            <a:endParaRPr lang="zh-CN" altLang="en-US" sz="4000" b="1">
              <a:solidFill>
                <a:srgbClr val="000066"/>
              </a:solidFill>
              <a:latin typeface="Arial" panose="020B0604020202020204" pitchFamily="34" charset="0"/>
            </a:endParaRPr>
          </a:p>
        </p:txBody>
      </p:sp>
      <p:sp>
        <p:nvSpPr>
          <p:cNvPr id="15364" name="直接连接符 15363"/>
          <p:cNvSpPr/>
          <p:nvPr/>
        </p:nvSpPr>
        <p:spPr>
          <a:xfrm flipV="1">
            <a:off x="0" y="4211638"/>
            <a:ext cx="9144000" cy="142875"/>
          </a:xfrm>
          <a:prstGeom prst="line">
            <a:avLst/>
          </a:prstGeom>
          <a:ln w="76200" cap="flat" cmpd="sng">
            <a:solidFill>
              <a:srgbClr val="00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5365" name="直接连接符 15364"/>
          <p:cNvSpPr/>
          <p:nvPr/>
        </p:nvSpPr>
        <p:spPr>
          <a:xfrm flipV="1">
            <a:off x="4465638" y="1628775"/>
            <a:ext cx="0" cy="5229225"/>
          </a:xfrm>
          <a:prstGeom prst="line">
            <a:avLst/>
          </a:prstGeom>
          <a:ln w="76200" cap="flat" cmpd="sng">
            <a:solidFill>
              <a:srgbClr val="00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5366" name="矩形 15365"/>
          <p:cNvSpPr/>
          <p:nvPr/>
        </p:nvSpPr>
        <p:spPr>
          <a:xfrm>
            <a:off x="3851275" y="1412875"/>
            <a:ext cx="466725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r>
              <a:rPr lang="en-US" altLang="zh-CN" sz="4000" b="1">
                <a:solidFill>
                  <a:srgbClr val="000000"/>
                </a:solidFill>
                <a:latin typeface="Arial" panose="020B0604020202020204" pitchFamily="34" charset="0"/>
              </a:rPr>
              <a:t>y</a:t>
            </a:r>
            <a:endParaRPr lang="en-US" altLang="zh-CN" sz="40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5367" name="矩形 15366"/>
          <p:cNvSpPr/>
          <p:nvPr/>
        </p:nvSpPr>
        <p:spPr>
          <a:xfrm>
            <a:off x="8620125" y="4005263"/>
            <a:ext cx="523875" cy="8239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r>
              <a:rPr lang="en-US" altLang="zh-CN" sz="4800" b="1">
                <a:solidFill>
                  <a:srgbClr val="000000"/>
                </a:solidFill>
                <a:latin typeface="Arial" panose="020B0604020202020204" pitchFamily="34" charset="0"/>
              </a:rPr>
              <a:t>x</a:t>
            </a:r>
            <a:endParaRPr lang="en-US" altLang="zh-CN" sz="48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5368" name="直接连接符 15367"/>
          <p:cNvSpPr/>
          <p:nvPr/>
        </p:nvSpPr>
        <p:spPr>
          <a:xfrm>
            <a:off x="971550" y="1916113"/>
            <a:ext cx="7777163" cy="3600450"/>
          </a:xfrm>
          <a:prstGeom prst="line">
            <a:avLst/>
          </a:prstGeom>
          <a:ln w="76200" cap="flat" cmpd="sng">
            <a:solidFill>
              <a:srgbClr val="2C05A9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5369" name="椭圆 15368"/>
          <p:cNvSpPr/>
          <p:nvPr/>
        </p:nvSpPr>
        <p:spPr>
          <a:xfrm>
            <a:off x="1331913" y="1989138"/>
            <a:ext cx="287337" cy="287337"/>
          </a:xfrm>
          <a:prstGeom prst="ellipse">
            <a:avLst/>
          </a:prstGeom>
          <a:solidFill>
            <a:srgbClr val="E5FC06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5370" name="直接连接符 15369"/>
          <p:cNvSpPr/>
          <p:nvPr/>
        </p:nvSpPr>
        <p:spPr>
          <a:xfrm>
            <a:off x="1476375" y="2133600"/>
            <a:ext cx="0" cy="2087563"/>
          </a:xfrm>
          <a:prstGeom prst="line">
            <a:avLst/>
          </a:prstGeom>
          <a:ln w="57150" cap="flat" cmpd="sng">
            <a:solidFill>
              <a:srgbClr val="000000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15371" name="直接连接符 15370"/>
          <p:cNvSpPr/>
          <p:nvPr/>
        </p:nvSpPr>
        <p:spPr>
          <a:xfrm>
            <a:off x="1476375" y="2133600"/>
            <a:ext cx="2951163" cy="0"/>
          </a:xfrm>
          <a:prstGeom prst="line">
            <a:avLst/>
          </a:prstGeom>
          <a:ln w="57150" cap="flat" cmpd="sng">
            <a:solidFill>
              <a:srgbClr val="000000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15372" name="椭圆 15371"/>
          <p:cNvSpPr/>
          <p:nvPr/>
        </p:nvSpPr>
        <p:spPr>
          <a:xfrm>
            <a:off x="1331913" y="4149725"/>
            <a:ext cx="215900" cy="215900"/>
          </a:xfrm>
          <a:prstGeom prst="ellipse">
            <a:avLst/>
          </a:prstGeom>
          <a:solidFill>
            <a:srgbClr val="26B117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5373" name="椭圆 15372"/>
          <p:cNvSpPr/>
          <p:nvPr/>
        </p:nvSpPr>
        <p:spPr>
          <a:xfrm>
            <a:off x="4284663" y="1916113"/>
            <a:ext cx="287337" cy="288925"/>
          </a:xfrm>
          <a:prstGeom prst="ellipse">
            <a:avLst/>
          </a:prstGeom>
          <a:solidFill>
            <a:srgbClr val="2C05A9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05556E-6 -3.06358E-6 C 0.0066 0.00301 0.0106 0.00971 0.01754 0.01272 C 0.02067 0.01549 0.02327 0.01966 0.02692 0.02127 C 0.03594 0.02521 0.04688 0.02798 0.05556 0.03399 C 0.0573 0.03515 0.05851 0.03723 0.06025 0.03815 C 0.06337 0.04 0.06702 0.04 0.0698 0.04232 C 0.07605 0.04763 0.0816 0.04971 0.0889 0.05295 C 0.09046 0.05364 0.09358 0.05503 0.09358 0.05503 C 0.1014 0.06497 0.09185 0.05411 0.10157 0.06127 C 0.10487 0.06382 0.10747 0.06821 0.11112 0.06983 C 0.11754 0.0726 0.12379 0.07538 0.13022 0.07838 C 0.13178 0.07908 0.13351 0.07931 0.1349 0.08047 C 0.13647 0.08185 0.13803 0.0837 0.13976 0.08463 C 0.14272 0.08648 0.14914 0.08879 0.14914 0.08879 C 0.15678 0.09573 0.15209 0.09226 0.16355 0.09734 C 0.16511 0.09804 0.16667 0.09873 0.16824 0.09943 C 0.1698 0.10012 0.1731 0.10151 0.1731 0.10151 C 0.17587 0.10405 0.17796 0.10798 0.18091 0.11006 C 0.18265 0.11122 0.19723 0.11931 0.20001 0.12047 C 0.20747 0.1274 0.20296 0.12417 0.21424 0.12902 C 0.21581 0.12971 0.2191 0.1311 0.2191 0.1311 C 0.22067 0.13249 0.22206 0.13411 0.22379 0.13526 C 0.22535 0.13619 0.22709 0.13642 0.22865 0.13758 C 0.23508 0.14243 0.23942 0.14914 0.24601 0.15237 C 0.25261 0.16093 0.26094 0.16532 0.2698 0.16925 C 0.27292 0.17064 0.27622 0.17203 0.27935 0.17341 C 0.28091 0.17411 0.28421 0.17549 0.28421 0.17549 C 0.29167 0.1822 0.29706 0.18312 0.30643 0.18613 C 0.30956 0.18706 0.31581 0.19029 0.31581 0.19029 C 0.3198 0.19538 0.32153 0.19862 0.32692 0.20093 C 0.33351 0.20925 0.33872 0.21388 0.34758 0.21781 C 0.34914 0.2185 0.35087 0.21919 0.35244 0.21989 C 0.354 0.22058 0.35556 0.22127 0.35712 0.22197 C 0.35869 0.22266 0.36199 0.22405 0.36199 0.22405 C 0.36737 0.23168 0.36372 0.22775 0.37466 0.2326 C 0.37622 0.2333 0.37778 0.23399 0.37935 0.23469 C 0.38091 0.23538 0.38421 0.23677 0.38421 0.23677 C 0.38924 0.24393 0.39584 0.24255 0.40157 0.2474 C 0.40782 0.25272 0.40452 0.25064 0.41112 0.25364 C 0.4231 0.26497 0.40869 0.25226 0.42067 0.26012 C 0.4224 0.26127 0.42379 0.26266 0.42535 0.26428 C 0.42657 0.26544 0.42709 0.26752 0.42865 0.26844 C 0.43976 0.27607 0.45313 0.27815 0.46511 0.28324 C 0.4698 0.28995 0.47605 0.2911 0.48247 0.29388 C 0.48403 0.29457 0.48577 0.29526 0.48733 0.29596 C 0.4889 0.29665 0.49202 0.29804 0.49202 0.29804 C 0.49306 0.29943 0.49393 0.30151 0.49532 0.30243 C 0.49827 0.30451 0.50469 0.30659 0.50469 0.30659 C 0.50817 0.31099 0.5132 0.31469 0.51754 0.31723 C 0.52032 0.31908 0.52692 0.32139 0.52692 0.32139 C 0.53647 0.33341 0.5231 0.31815 0.5349 0.32763 C 0.54532 0.33642 0.52969 0.32833 0.54289 0.33411 C 0.54445 0.33549 0.54584 0.33734 0.54758 0.33827 C 0.5507 0.34012 0.55712 0.34243 0.55712 0.34243 C 0.5632 0.35099 0.57275 0.35145 0.58091 0.35515 C 0.58942 0.36648 0.60574 0.37133 0.61754 0.37642 C 0.6191 0.37781 0.62049 0.37966 0.62223 0.38058 C 0.62535 0.38243 0.63178 0.38474 0.63178 0.38474 C 0.63716 0.39237 0.63351 0.38844 0.64445 0.3933 C 0.64601 0.39399 0.64914 0.39538 0.64914 0.39538 L 0.66199 0.40393 C 0.66199 0.40393 0.66199 0.40393 0.66199 0.40393 C 0.66633 0.40786 0.66997 0.41318 0.67466 0.41642 C 0.68074 0.42058 0.69046 0.4222 0.69688 0.42497 C 0.70365 0.42798 0.70903 0.4326 0.71581 0.43561 C 0.71737 0.4363 0.72067 0.43769 0.72067 0.43769 C 0.72709 0.45064 0.7198 0.43885 0.72865 0.44601 C 0.72987 0.44717 0.73039 0.44948 0.73178 0.45041 C 0.74584 0.45989 0.7382 0.45041 0.74289 0.45665 " pathEditMode="relative" ptsTypes="fffffffffffffffffffffffffffffffffffffffffffffffffffffffffffFffffffffA">
                                      <p:cBhvr>
                                        <p:cTn id="6" dur="50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片头音乐01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4.39306E-6 L 0.75208 -0.01573 " pathEditMode="relative" rAng="0" ptsTypes="AA">
                                      <p:cBhvr>
                                        <p:cTn id="8" dur="50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600" y="-70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4.39306E-6 L -1.38889E-6 0.49294 " pathEditMode="relative" rAng="0" ptsTypes="AA">
                                      <p:cBhvr>
                                        <p:cTn id="10" dur="5000" fill="hold"/>
                                        <p:tgtEl>
                                          <p:spTgt spid="153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4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6" name="矩形 16385"/>
          <p:cNvSpPr/>
          <p:nvPr/>
        </p:nvSpPr>
        <p:spPr>
          <a:xfrm>
            <a:off x="1371600" y="304800"/>
            <a:ext cx="6096000" cy="539750"/>
          </a:xfrm>
          <a:prstGeom prst="rect">
            <a:avLst/>
          </a:prstGeom>
          <a:solidFill>
            <a:srgbClr val="F3FBA3"/>
          </a:solidFill>
          <a:ln w="9525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u="none" kern="1200" baseline="0">
                <a:solidFill>
                  <a:schemeClr val="tx2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zh-CN" altLang="en-US" sz="3200" b="1">
                <a:solidFill>
                  <a:srgbClr val="3333FF"/>
                </a:solidFill>
                <a:ea typeface="华文新魏" panose="02010800040101010101" pitchFamily="2" charset="-122"/>
              </a:rPr>
              <a:t>一次函数图象与性质</a:t>
            </a:r>
            <a:endParaRPr lang="zh-CN" altLang="en-US" sz="3200" b="1">
              <a:solidFill>
                <a:srgbClr val="3333FF"/>
              </a:solidFill>
              <a:ea typeface="华文新魏" panose="02010800040101010101" pitchFamily="2" charset="-122"/>
            </a:endParaRPr>
          </a:p>
        </p:txBody>
      </p:sp>
      <p:graphicFrame>
        <p:nvGraphicFramePr>
          <p:cNvPr id="16387" name="内容占位符 16386"/>
          <p:cNvGraphicFramePr/>
          <p:nvPr>
            <p:ph idx="4294967295"/>
          </p:nvPr>
        </p:nvGraphicFramePr>
        <p:xfrm>
          <a:off x="323850" y="908050"/>
          <a:ext cx="8591550" cy="5035550"/>
        </p:xfrm>
        <a:graphic>
          <a:graphicData uri="http://schemas.openxmlformats.org/drawingml/2006/table">
            <a:tbl>
              <a:tblPr/>
              <a:tblGrid>
                <a:gridCol w="669925"/>
                <a:gridCol w="1368425"/>
                <a:gridCol w="1676400"/>
                <a:gridCol w="1828800"/>
                <a:gridCol w="1535113"/>
                <a:gridCol w="1512887"/>
              </a:tblGrid>
              <a:tr h="2216150">
                <a:tc rowSpan="4"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4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>
                          <a:solidFill>
                            <a:schemeClr val="accent2"/>
                          </a:solidFill>
                          <a:ea typeface="华文新魏" panose="02010800040101010101" pitchFamily="2" charset="-122"/>
                        </a:rPr>
                        <a:t>一次函数</a:t>
                      </a:r>
                      <a:r>
                        <a:rPr lang="en-US" altLang="zh-CN" sz="2400" b="1">
                          <a:solidFill>
                            <a:schemeClr val="accent2"/>
                          </a:solidFill>
                          <a:ea typeface="华文新魏" panose="02010800040101010101" pitchFamily="2" charset="-122"/>
                        </a:rPr>
                        <a:t>y=kx+b</a:t>
                      </a:r>
                      <a:r>
                        <a:rPr lang="zh-CN" altLang="en-US" sz="2400" b="1">
                          <a:solidFill>
                            <a:srgbClr val="FF3300"/>
                          </a:solidFill>
                          <a:ea typeface="华文新魏" panose="02010800040101010101" pitchFamily="2" charset="-122"/>
                        </a:rPr>
                        <a:t>（</a:t>
                      </a:r>
                      <a:r>
                        <a:rPr lang="en-US" altLang="zh-CN" sz="2400" b="1">
                          <a:solidFill>
                            <a:srgbClr val="FF3300"/>
                          </a:solidFill>
                          <a:ea typeface="华文新魏" panose="02010800040101010101" pitchFamily="2" charset="-122"/>
                        </a:rPr>
                        <a:t>b</a:t>
                      </a:r>
                      <a:r>
                        <a:rPr lang="en-US" altLang="zh-CN" sz="2400" b="1">
                          <a:solidFill>
                            <a:srgbClr val="FF3300"/>
                          </a:solidFill>
                        </a:rPr>
                        <a:t>≠0)</a:t>
                      </a:r>
                      <a:endParaRPr lang="en-US" altLang="zh-CN" sz="2400" b="1">
                        <a:solidFill>
                          <a:srgbClr val="FF3300"/>
                        </a:solidFill>
                      </a:endParaRPr>
                    </a:p>
                  </a:txBody>
                  <a:tcPr marL="0" marR="0" marT="0" marB="0" vert="eaVert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4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000" b="1"/>
                        <a:t>图象</a:t>
                      </a:r>
                      <a:endParaRPr lang="zh-CN" altLang="en-US" sz="2000" b="1"/>
                    </a:p>
                  </a:txBody>
                  <a:tcPr marL="0" marR="0" marT="0" marB="0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4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000" b="1" dirty="0"/>
                    </a:p>
                  </a:txBody>
                  <a:tcPr marL="0" marR="0" marT="0" marB="0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4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000" b="1" dirty="0"/>
                    </a:p>
                  </a:txBody>
                  <a:tcPr marL="0" marR="0" marT="0" marB="0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4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000" b="1" dirty="0"/>
                    </a:p>
                  </a:txBody>
                  <a:tcPr marL="0" marR="0" marT="0" marB="0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4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000" b="1" dirty="0"/>
                    </a:p>
                  </a:txBody>
                  <a:tcPr marL="0" marR="0" marT="0" marB="0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90600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4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000" b="1"/>
                        <a:t>k,b</a:t>
                      </a:r>
                      <a:r>
                        <a:rPr lang="zh-CN" altLang="en-US" sz="2000" b="1"/>
                        <a:t>的符号</a:t>
                      </a:r>
                      <a:endParaRPr lang="zh-CN" altLang="en-US" sz="2000" b="1"/>
                    </a:p>
                  </a:txBody>
                  <a:tcPr marL="0" marR="0" marT="0" marB="0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4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000" b="1" dirty="0"/>
                    </a:p>
                  </a:txBody>
                  <a:tcPr marL="0" marR="0" marT="0" marB="0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4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000" b="1" dirty="0"/>
                    </a:p>
                  </a:txBody>
                  <a:tcPr marL="0" marR="0" marT="0" marB="0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4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000" b="1" dirty="0"/>
                    </a:p>
                  </a:txBody>
                  <a:tcPr marL="0" marR="0" marT="0" marB="0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4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000" b="1" dirty="0"/>
                    </a:p>
                  </a:txBody>
                  <a:tcPr marL="0" marR="0" marT="0" marB="0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8975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4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000" b="1"/>
                        <a:t>经过象限</a:t>
                      </a:r>
                      <a:endParaRPr lang="zh-CN" altLang="en-US" sz="2000" b="1"/>
                    </a:p>
                  </a:txBody>
                  <a:tcPr marL="0" marR="0" marT="0" marB="0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4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000" b="1" dirty="0"/>
                    </a:p>
                  </a:txBody>
                  <a:tcPr marL="0" marR="0" marT="0" marB="0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4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000" b="1" dirty="0"/>
                    </a:p>
                  </a:txBody>
                  <a:tcPr marL="0" marR="0" marT="0" marB="0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4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000" b="1" dirty="0"/>
                    </a:p>
                  </a:txBody>
                  <a:tcPr marL="0" marR="0" marT="0" marB="0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4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000" b="1" dirty="0"/>
                    </a:p>
                  </a:txBody>
                  <a:tcPr marL="0" marR="0" marT="0" marB="0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39825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4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000" b="1"/>
                        <a:t>增减性</a:t>
                      </a:r>
                      <a:endParaRPr lang="zh-CN" altLang="en-US" sz="2000" b="1"/>
                    </a:p>
                  </a:txBody>
                  <a:tcPr marL="0" marR="0" marT="0" marB="0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4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000" b="1" dirty="0"/>
                    </a:p>
                  </a:txBody>
                  <a:tcPr marL="0" marR="0" marT="0" marB="0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4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000" b="1" dirty="0"/>
                    </a:p>
                  </a:txBody>
                  <a:tcPr marL="0" marR="0" marT="0" marB="0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4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000" b="1" dirty="0"/>
                    </a:p>
                  </a:txBody>
                  <a:tcPr marL="0" marR="0" marT="0" marB="0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4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1800" b="0" i="0" u="none" kern="120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000" b="1" dirty="0"/>
                    </a:p>
                  </a:txBody>
                  <a:tcPr marL="0" marR="0" marT="0" marB="0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16421" name="组合 16420"/>
          <p:cNvGrpSpPr/>
          <p:nvPr/>
        </p:nvGrpSpPr>
        <p:grpSpPr>
          <a:xfrm>
            <a:off x="2438400" y="1143000"/>
            <a:ext cx="1595438" cy="1677988"/>
            <a:chOff x="0" y="0"/>
            <a:chExt cx="917" cy="1043"/>
          </a:xfrm>
        </p:grpSpPr>
        <p:sp>
          <p:nvSpPr>
            <p:cNvPr id="16422" name="直接连接符 16421"/>
            <p:cNvSpPr/>
            <p:nvPr/>
          </p:nvSpPr>
          <p:spPr>
            <a:xfrm flipH="1">
              <a:off x="161" y="331"/>
              <a:ext cx="250" cy="547"/>
            </a:xfrm>
            <a:prstGeom prst="line">
              <a:avLst/>
            </a:prstGeom>
            <a:ln w="57150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23" name="文本框 16422"/>
            <p:cNvSpPr txBox="1"/>
            <p:nvPr/>
          </p:nvSpPr>
          <p:spPr>
            <a:xfrm>
              <a:off x="453" y="416"/>
              <a:ext cx="105" cy="28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algn="l"/>
              <a:endParaRPr lang="zh-CN" altLang="en-US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16424" name="直接连接符 16423"/>
            <p:cNvSpPr/>
            <p:nvPr/>
          </p:nvSpPr>
          <p:spPr>
            <a:xfrm>
              <a:off x="0" y="678"/>
              <a:ext cx="760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16425" name="直接连接符 16424"/>
            <p:cNvSpPr/>
            <p:nvPr/>
          </p:nvSpPr>
          <p:spPr>
            <a:xfrm flipV="1">
              <a:off x="320" y="126"/>
              <a:ext cx="2" cy="917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16426" name="文本框 16425"/>
            <p:cNvSpPr txBox="1"/>
            <p:nvPr/>
          </p:nvSpPr>
          <p:spPr>
            <a:xfrm>
              <a:off x="709" y="661"/>
              <a:ext cx="208" cy="32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algn="l"/>
              <a:r>
                <a:rPr lang="en-US" altLang="zh-CN" sz="2800" b="1">
                  <a:latin typeface="Times New Roman" panose="02020603050405020304" pitchFamily="18" charset="0"/>
                </a:rPr>
                <a:t>x</a:t>
              </a:r>
              <a:endParaRPr lang="en-US" altLang="zh-CN" sz="2800" b="1">
                <a:latin typeface="Times New Roman" panose="02020603050405020304" pitchFamily="18" charset="0"/>
              </a:endParaRPr>
            </a:p>
          </p:txBody>
        </p:sp>
        <p:sp>
          <p:nvSpPr>
            <p:cNvPr id="16427" name="文本框 16426"/>
            <p:cNvSpPr txBox="1"/>
            <p:nvPr/>
          </p:nvSpPr>
          <p:spPr>
            <a:xfrm>
              <a:off x="318" y="0"/>
              <a:ext cx="208" cy="32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algn="l"/>
              <a:r>
                <a:rPr lang="en-US" altLang="zh-CN" sz="2800" b="1">
                  <a:latin typeface="Times New Roman" panose="02020603050405020304" pitchFamily="18" charset="0"/>
                </a:rPr>
                <a:t>y</a:t>
              </a:r>
              <a:endParaRPr lang="en-US" altLang="zh-CN" sz="2800" b="1">
                <a:latin typeface="Times New Roman" panose="02020603050405020304" pitchFamily="18" charset="0"/>
              </a:endParaRPr>
            </a:p>
          </p:txBody>
        </p:sp>
        <p:sp>
          <p:nvSpPr>
            <p:cNvPr id="16428" name="文本框 16427"/>
            <p:cNvSpPr txBox="1"/>
            <p:nvPr/>
          </p:nvSpPr>
          <p:spPr>
            <a:xfrm>
              <a:off x="302" y="624"/>
              <a:ext cx="223" cy="36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algn="l"/>
              <a:r>
                <a:rPr lang="en-US" altLang="zh-CN" sz="3200" b="1">
                  <a:latin typeface="Times New Roman" panose="02020603050405020304" pitchFamily="18" charset="0"/>
                </a:rPr>
                <a:t>o</a:t>
              </a:r>
              <a:endParaRPr lang="en-US" altLang="zh-CN" sz="3200" b="1">
                <a:latin typeface="Times New Roman" panose="02020603050405020304" pitchFamily="18" charset="0"/>
              </a:endParaRPr>
            </a:p>
          </p:txBody>
        </p:sp>
        <p:sp>
          <p:nvSpPr>
            <p:cNvPr id="16429" name="椭圆 16428"/>
            <p:cNvSpPr/>
            <p:nvPr/>
          </p:nvSpPr>
          <p:spPr>
            <a:xfrm>
              <a:off x="304" y="504"/>
              <a:ext cx="39" cy="44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30" name="矩形 16429"/>
            <p:cNvSpPr/>
            <p:nvPr/>
          </p:nvSpPr>
          <p:spPr>
            <a:xfrm>
              <a:off x="363" y="272"/>
              <a:ext cx="252" cy="39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algn="l"/>
              <a:r>
                <a:rPr lang="en-US" altLang="zh-CN" b="1">
                  <a:latin typeface="Times New Roman" panose="02020603050405020304" pitchFamily="18" charset="0"/>
                </a:rPr>
                <a:t>b</a:t>
              </a:r>
              <a:endParaRPr lang="en-US" altLang="zh-CN" b="1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16431" name="组合 16430"/>
          <p:cNvGrpSpPr/>
          <p:nvPr/>
        </p:nvGrpSpPr>
        <p:grpSpPr>
          <a:xfrm>
            <a:off x="4191000" y="1295400"/>
            <a:ext cx="1370013" cy="1663700"/>
            <a:chOff x="0" y="0"/>
            <a:chExt cx="863" cy="1048"/>
          </a:xfrm>
        </p:grpSpPr>
        <p:sp>
          <p:nvSpPr>
            <p:cNvPr id="16432" name="直接连接符 16431"/>
            <p:cNvSpPr/>
            <p:nvPr/>
          </p:nvSpPr>
          <p:spPr>
            <a:xfrm>
              <a:off x="0" y="531"/>
              <a:ext cx="777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16433" name="直接连接符 16432"/>
            <p:cNvSpPr/>
            <p:nvPr/>
          </p:nvSpPr>
          <p:spPr>
            <a:xfrm flipV="1">
              <a:off x="329" y="86"/>
              <a:ext cx="0" cy="888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16434" name="文本框 16433"/>
            <p:cNvSpPr txBox="1"/>
            <p:nvPr/>
          </p:nvSpPr>
          <p:spPr>
            <a:xfrm>
              <a:off x="635" y="499"/>
              <a:ext cx="22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algn="l"/>
              <a:r>
                <a:rPr lang="en-US" altLang="zh-CN" sz="2800" b="1">
                  <a:latin typeface="Times New Roman" panose="02020603050405020304" pitchFamily="18" charset="0"/>
                </a:rPr>
                <a:t>x</a:t>
              </a:r>
              <a:endParaRPr lang="en-US" altLang="zh-CN" sz="2800" b="1">
                <a:latin typeface="Times New Roman" panose="02020603050405020304" pitchFamily="18" charset="0"/>
              </a:endParaRPr>
            </a:p>
          </p:txBody>
        </p:sp>
        <p:sp>
          <p:nvSpPr>
            <p:cNvPr id="16435" name="文本框 16434"/>
            <p:cNvSpPr txBox="1"/>
            <p:nvPr/>
          </p:nvSpPr>
          <p:spPr>
            <a:xfrm>
              <a:off x="351" y="0"/>
              <a:ext cx="22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algn="l"/>
              <a:r>
                <a:rPr lang="en-US" altLang="zh-CN" sz="2800" b="1">
                  <a:latin typeface="Times New Roman" panose="02020603050405020304" pitchFamily="18" charset="0"/>
                </a:rPr>
                <a:t>y</a:t>
              </a:r>
              <a:endParaRPr lang="en-US" altLang="zh-CN" sz="2800" b="1">
                <a:latin typeface="Times New Roman" panose="02020603050405020304" pitchFamily="18" charset="0"/>
              </a:endParaRPr>
            </a:p>
          </p:txBody>
        </p:sp>
        <p:sp>
          <p:nvSpPr>
            <p:cNvPr id="16436" name="文本框 16435"/>
            <p:cNvSpPr txBox="1"/>
            <p:nvPr/>
          </p:nvSpPr>
          <p:spPr>
            <a:xfrm>
              <a:off x="246" y="410"/>
              <a:ext cx="22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algn="l"/>
              <a:r>
                <a:rPr lang="en-US" altLang="zh-CN" sz="2800" b="1">
                  <a:latin typeface="Times New Roman" panose="02020603050405020304" pitchFamily="18" charset="0"/>
                </a:rPr>
                <a:t>o</a:t>
              </a:r>
              <a:endParaRPr lang="en-US" altLang="zh-CN" sz="2800" b="1">
                <a:latin typeface="Times New Roman" panose="02020603050405020304" pitchFamily="18" charset="0"/>
              </a:endParaRPr>
            </a:p>
          </p:txBody>
        </p:sp>
        <p:sp>
          <p:nvSpPr>
            <p:cNvPr id="16437" name="直接连接符 16436"/>
            <p:cNvSpPr/>
            <p:nvPr/>
          </p:nvSpPr>
          <p:spPr>
            <a:xfrm flipH="1">
              <a:off x="137" y="391"/>
              <a:ext cx="560" cy="505"/>
            </a:xfrm>
            <a:prstGeom prst="line">
              <a:avLst/>
            </a:prstGeom>
            <a:ln w="57150" cap="flat" cmpd="sng">
              <a:solidFill>
                <a:schemeClr val="tx2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38" name="矩形 16437"/>
            <p:cNvSpPr/>
            <p:nvPr/>
          </p:nvSpPr>
          <p:spPr>
            <a:xfrm>
              <a:off x="339" y="644"/>
              <a:ext cx="303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/>
              <a:r>
                <a:rPr lang="en-US" altLang="zh-CN" b="1">
                  <a:latin typeface="Times New Roman" panose="02020603050405020304" pitchFamily="18" charset="0"/>
                </a:rPr>
                <a:t>b</a:t>
              </a:r>
              <a:endParaRPr lang="en-US" altLang="zh-CN" b="1">
                <a:latin typeface="Times New Roman" panose="02020603050405020304" pitchFamily="18" charset="0"/>
              </a:endParaRPr>
            </a:p>
          </p:txBody>
        </p:sp>
        <p:sp>
          <p:nvSpPr>
            <p:cNvPr id="16439" name="椭圆 16438"/>
            <p:cNvSpPr/>
            <p:nvPr/>
          </p:nvSpPr>
          <p:spPr>
            <a:xfrm>
              <a:off x="308" y="682"/>
              <a:ext cx="39" cy="49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6440" name="组合 16439"/>
          <p:cNvGrpSpPr/>
          <p:nvPr/>
        </p:nvGrpSpPr>
        <p:grpSpPr>
          <a:xfrm>
            <a:off x="6019800" y="1295400"/>
            <a:ext cx="1571625" cy="1584325"/>
            <a:chOff x="0" y="0"/>
            <a:chExt cx="990" cy="1179"/>
          </a:xfrm>
        </p:grpSpPr>
        <p:sp>
          <p:nvSpPr>
            <p:cNvPr id="16441" name="直接连接符 16440"/>
            <p:cNvSpPr/>
            <p:nvPr/>
          </p:nvSpPr>
          <p:spPr>
            <a:xfrm>
              <a:off x="148" y="303"/>
              <a:ext cx="496" cy="598"/>
            </a:xfrm>
            <a:prstGeom prst="line">
              <a:avLst/>
            </a:prstGeom>
            <a:ln w="57150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42" name="文本框 16441"/>
            <p:cNvSpPr txBox="1"/>
            <p:nvPr/>
          </p:nvSpPr>
          <p:spPr>
            <a:xfrm>
              <a:off x="514" y="408"/>
              <a:ext cx="116" cy="34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algn="l"/>
              <a:endParaRPr lang="zh-CN" altLang="en-US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16443" name="直接连接符 16442"/>
            <p:cNvSpPr/>
            <p:nvPr/>
          </p:nvSpPr>
          <p:spPr>
            <a:xfrm>
              <a:off x="0" y="730"/>
              <a:ext cx="824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16444" name="直接连接符 16443"/>
            <p:cNvSpPr/>
            <p:nvPr/>
          </p:nvSpPr>
          <p:spPr>
            <a:xfrm flipV="1">
              <a:off x="347" y="51"/>
              <a:ext cx="2" cy="1128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16445" name="文本框 16444"/>
            <p:cNvSpPr txBox="1"/>
            <p:nvPr/>
          </p:nvSpPr>
          <p:spPr>
            <a:xfrm>
              <a:off x="762" y="708"/>
              <a:ext cx="228" cy="38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algn="l"/>
              <a:r>
                <a:rPr lang="en-US" altLang="zh-CN" sz="2800" b="1">
                  <a:latin typeface="Times New Roman" panose="02020603050405020304" pitchFamily="18" charset="0"/>
                </a:rPr>
                <a:t>x</a:t>
              </a:r>
              <a:endParaRPr lang="en-US" altLang="zh-CN" sz="2800" b="1">
                <a:latin typeface="Times New Roman" panose="02020603050405020304" pitchFamily="18" charset="0"/>
              </a:endParaRPr>
            </a:p>
          </p:txBody>
        </p:sp>
        <p:sp>
          <p:nvSpPr>
            <p:cNvPr id="16446" name="文本框 16445"/>
            <p:cNvSpPr txBox="1"/>
            <p:nvPr/>
          </p:nvSpPr>
          <p:spPr>
            <a:xfrm>
              <a:off x="363" y="0"/>
              <a:ext cx="228" cy="38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algn="l"/>
              <a:r>
                <a:rPr lang="en-US" altLang="zh-CN" sz="2800" b="1">
                  <a:latin typeface="Times New Roman" panose="02020603050405020304" pitchFamily="18" charset="0"/>
                </a:rPr>
                <a:t>y</a:t>
              </a:r>
              <a:endParaRPr lang="en-US" altLang="zh-CN" sz="2800" b="1">
                <a:latin typeface="Times New Roman" panose="02020603050405020304" pitchFamily="18" charset="0"/>
              </a:endParaRPr>
            </a:p>
          </p:txBody>
        </p:sp>
        <p:sp>
          <p:nvSpPr>
            <p:cNvPr id="16447" name="文本框 16446"/>
            <p:cNvSpPr txBox="1"/>
            <p:nvPr/>
          </p:nvSpPr>
          <p:spPr>
            <a:xfrm>
              <a:off x="318" y="664"/>
              <a:ext cx="244" cy="4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/>
              <a:r>
                <a:rPr lang="en-US" altLang="zh-CN" sz="3200" b="1">
                  <a:latin typeface="Times New Roman" panose="02020603050405020304" pitchFamily="18" charset="0"/>
                </a:rPr>
                <a:t>o</a:t>
              </a:r>
              <a:endParaRPr lang="en-US" altLang="zh-CN" sz="3200" b="1">
                <a:latin typeface="Times New Roman" panose="02020603050405020304" pitchFamily="18" charset="0"/>
              </a:endParaRPr>
            </a:p>
          </p:txBody>
        </p:sp>
        <p:sp>
          <p:nvSpPr>
            <p:cNvPr id="16448" name="椭圆 16447"/>
            <p:cNvSpPr/>
            <p:nvPr/>
          </p:nvSpPr>
          <p:spPr>
            <a:xfrm>
              <a:off x="330" y="516"/>
              <a:ext cx="41" cy="54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449" name="矩形 16448"/>
            <p:cNvSpPr/>
            <p:nvPr/>
          </p:nvSpPr>
          <p:spPr>
            <a:xfrm>
              <a:off x="91" y="318"/>
              <a:ext cx="276" cy="47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algn="l"/>
              <a:r>
                <a:rPr lang="en-US" altLang="zh-CN" b="1">
                  <a:latin typeface="Times New Roman" panose="02020603050405020304" pitchFamily="18" charset="0"/>
                </a:rPr>
                <a:t>b</a:t>
              </a:r>
              <a:endParaRPr lang="en-US" altLang="zh-CN" b="1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16450" name="组合 16449"/>
          <p:cNvGrpSpPr/>
          <p:nvPr/>
        </p:nvGrpSpPr>
        <p:grpSpPr>
          <a:xfrm>
            <a:off x="7543800" y="1219200"/>
            <a:ext cx="1441450" cy="1646238"/>
            <a:chOff x="0" y="0"/>
            <a:chExt cx="2893" cy="2387"/>
          </a:xfrm>
        </p:grpSpPr>
        <p:sp>
          <p:nvSpPr>
            <p:cNvPr id="16451" name="直接连接符 16450"/>
            <p:cNvSpPr/>
            <p:nvPr/>
          </p:nvSpPr>
          <p:spPr>
            <a:xfrm>
              <a:off x="0" y="1400"/>
              <a:ext cx="2266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16452" name="直接连接符 16451"/>
            <p:cNvSpPr/>
            <p:nvPr/>
          </p:nvSpPr>
          <p:spPr>
            <a:xfrm flipV="1">
              <a:off x="960" y="311"/>
              <a:ext cx="0" cy="207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16453" name="文本框 16452"/>
            <p:cNvSpPr txBox="1"/>
            <p:nvPr/>
          </p:nvSpPr>
          <p:spPr>
            <a:xfrm>
              <a:off x="2167" y="1050"/>
              <a:ext cx="726" cy="75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algn="l"/>
              <a:r>
                <a:rPr lang="en-US" altLang="zh-CN" sz="2800" b="1">
                  <a:latin typeface="Times New Roman" panose="02020603050405020304" pitchFamily="18" charset="0"/>
                </a:rPr>
                <a:t>x</a:t>
              </a:r>
              <a:endParaRPr lang="en-US" altLang="zh-CN" sz="2800" b="1">
                <a:latin typeface="Times New Roman" panose="02020603050405020304" pitchFamily="18" charset="0"/>
              </a:endParaRPr>
            </a:p>
          </p:txBody>
        </p:sp>
        <p:sp>
          <p:nvSpPr>
            <p:cNvPr id="16454" name="文本框 16453"/>
            <p:cNvSpPr txBox="1"/>
            <p:nvPr/>
          </p:nvSpPr>
          <p:spPr>
            <a:xfrm>
              <a:off x="758" y="0"/>
              <a:ext cx="727" cy="75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algn="l"/>
              <a:r>
                <a:rPr lang="en-US" altLang="zh-CN" sz="2800" b="1">
                  <a:latin typeface="Times New Roman" panose="02020603050405020304" pitchFamily="18" charset="0"/>
                </a:rPr>
                <a:t>y</a:t>
              </a:r>
              <a:endParaRPr lang="en-US" altLang="zh-CN" sz="2800" b="1">
                <a:latin typeface="Times New Roman" panose="02020603050405020304" pitchFamily="18" charset="0"/>
              </a:endParaRPr>
            </a:p>
          </p:txBody>
        </p:sp>
        <p:sp>
          <p:nvSpPr>
            <p:cNvPr id="16455" name="文本框 16454"/>
            <p:cNvSpPr txBox="1"/>
            <p:nvPr/>
          </p:nvSpPr>
          <p:spPr>
            <a:xfrm>
              <a:off x="991" y="1082"/>
              <a:ext cx="726" cy="75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algn="l"/>
              <a:r>
                <a:rPr lang="en-US" altLang="zh-CN" sz="2800" b="1">
                  <a:latin typeface="Times New Roman" panose="02020603050405020304" pitchFamily="18" charset="0"/>
                </a:rPr>
                <a:t>o</a:t>
              </a:r>
              <a:endParaRPr lang="en-US" altLang="zh-CN" sz="2800" b="1">
                <a:latin typeface="Times New Roman" panose="02020603050405020304" pitchFamily="18" charset="0"/>
              </a:endParaRPr>
            </a:p>
          </p:txBody>
        </p:sp>
        <p:sp>
          <p:nvSpPr>
            <p:cNvPr id="16456" name="直接连接符 16455"/>
            <p:cNvSpPr/>
            <p:nvPr/>
          </p:nvSpPr>
          <p:spPr>
            <a:xfrm flipH="1" flipV="1">
              <a:off x="218" y="810"/>
              <a:ext cx="1134" cy="1497"/>
            </a:xfrm>
            <a:prstGeom prst="line">
              <a:avLst/>
            </a:prstGeom>
            <a:ln w="57150" cap="flat" cmpd="sng">
              <a:solidFill>
                <a:schemeClr val="tx2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6457" name="矩形 16456"/>
            <p:cNvSpPr/>
            <p:nvPr/>
          </p:nvSpPr>
          <p:spPr>
            <a:xfrm>
              <a:off x="991" y="1400"/>
              <a:ext cx="879" cy="9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algn="l"/>
              <a:r>
                <a:rPr lang="en-US" altLang="zh-CN" b="1">
                  <a:latin typeface="Times New Roman" panose="02020603050405020304" pitchFamily="18" charset="0"/>
                </a:rPr>
                <a:t>b</a:t>
              </a:r>
              <a:endParaRPr lang="en-US" altLang="zh-CN" b="1">
                <a:latin typeface="Times New Roman" panose="02020603050405020304" pitchFamily="18" charset="0"/>
              </a:endParaRPr>
            </a:p>
          </p:txBody>
        </p:sp>
        <p:sp>
          <p:nvSpPr>
            <p:cNvPr id="16458" name="椭圆 16457"/>
            <p:cNvSpPr/>
            <p:nvPr/>
          </p:nvSpPr>
          <p:spPr>
            <a:xfrm>
              <a:off x="899" y="1717"/>
              <a:ext cx="114" cy="114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16459" name="矩形 16458"/>
          <p:cNvSpPr/>
          <p:nvPr/>
        </p:nvSpPr>
        <p:spPr>
          <a:xfrm>
            <a:off x="2667000" y="5029200"/>
            <a:ext cx="122396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1800" b="1">
                <a:solidFill>
                  <a:srgbClr val="FF0066"/>
                </a:solidFill>
                <a:latin typeface="Arial" panose="020B0604020202020204" pitchFamily="34" charset="0"/>
              </a:rPr>
              <a:t>y</a:t>
            </a:r>
            <a:r>
              <a:rPr lang="zh-CN" altLang="en-US" sz="1800" b="1">
                <a:solidFill>
                  <a:srgbClr val="FF0066"/>
                </a:solidFill>
                <a:latin typeface="Arial" panose="020B0604020202020204" pitchFamily="34" charset="0"/>
              </a:rPr>
              <a:t>随</a:t>
            </a:r>
            <a:r>
              <a:rPr lang="en-US" altLang="zh-CN" sz="1800" b="1">
                <a:solidFill>
                  <a:srgbClr val="FF0066"/>
                </a:solidFill>
                <a:latin typeface="Arial" panose="020B0604020202020204" pitchFamily="34" charset="0"/>
              </a:rPr>
              <a:t>x</a:t>
            </a:r>
            <a:r>
              <a:rPr lang="zh-CN" altLang="en-US" sz="1800" b="1">
                <a:solidFill>
                  <a:srgbClr val="FF0066"/>
                </a:solidFill>
                <a:latin typeface="Arial" panose="020B0604020202020204" pitchFamily="34" charset="0"/>
              </a:rPr>
              <a:t>的增</a:t>
            </a:r>
            <a:endParaRPr lang="zh-CN" altLang="en-US" sz="1800" b="1">
              <a:solidFill>
                <a:srgbClr val="FF0066"/>
              </a:solidFill>
              <a:latin typeface="Arial" panose="020B0604020202020204" pitchFamily="34" charset="0"/>
            </a:endParaRPr>
          </a:p>
          <a:p>
            <a:pPr algn="l"/>
            <a:r>
              <a:rPr lang="zh-CN" altLang="en-US" sz="1800" b="1">
                <a:solidFill>
                  <a:srgbClr val="FF0066"/>
                </a:solidFill>
                <a:latin typeface="Arial" panose="020B0604020202020204" pitchFamily="34" charset="0"/>
              </a:rPr>
              <a:t>大而增大</a:t>
            </a:r>
            <a:endParaRPr lang="zh-CN" altLang="en-US" sz="1800" b="1">
              <a:solidFill>
                <a:srgbClr val="FF0066"/>
              </a:solidFill>
              <a:latin typeface="Arial" panose="020B0604020202020204" pitchFamily="34" charset="0"/>
            </a:endParaRPr>
          </a:p>
        </p:txBody>
      </p:sp>
      <p:sp>
        <p:nvSpPr>
          <p:cNvPr id="16460" name="矩形 16459"/>
          <p:cNvSpPr/>
          <p:nvPr/>
        </p:nvSpPr>
        <p:spPr>
          <a:xfrm>
            <a:off x="4419600" y="5029200"/>
            <a:ext cx="122396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1800" b="1">
                <a:solidFill>
                  <a:srgbClr val="0000FF"/>
                </a:solidFill>
                <a:latin typeface="Arial" panose="020B0604020202020204" pitchFamily="34" charset="0"/>
              </a:rPr>
              <a:t>y</a:t>
            </a:r>
            <a:r>
              <a:rPr lang="zh-CN" altLang="en-US" sz="1800" b="1">
                <a:solidFill>
                  <a:srgbClr val="0000FF"/>
                </a:solidFill>
                <a:latin typeface="Arial" panose="020B0604020202020204" pitchFamily="34" charset="0"/>
              </a:rPr>
              <a:t>随</a:t>
            </a:r>
            <a:r>
              <a:rPr lang="en-US" altLang="zh-CN" sz="1800" b="1">
                <a:solidFill>
                  <a:srgbClr val="0000FF"/>
                </a:solidFill>
                <a:latin typeface="Arial" panose="020B0604020202020204" pitchFamily="34" charset="0"/>
              </a:rPr>
              <a:t>x</a:t>
            </a:r>
            <a:r>
              <a:rPr lang="zh-CN" altLang="en-US" sz="1800" b="1">
                <a:solidFill>
                  <a:srgbClr val="0000FF"/>
                </a:solidFill>
                <a:latin typeface="Arial" panose="020B0604020202020204" pitchFamily="34" charset="0"/>
              </a:rPr>
              <a:t>的增</a:t>
            </a:r>
            <a:endParaRPr lang="zh-CN" altLang="en-US" sz="1800" b="1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 algn="l"/>
            <a:r>
              <a:rPr lang="zh-CN" altLang="en-US" sz="1800" b="1">
                <a:solidFill>
                  <a:srgbClr val="0000FF"/>
                </a:solidFill>
                <a:latin typeface="Arial" panose="020B0604020202020204" pitchFamily="34" charset="0"/>
              </a:rPr>
              <a:t>大而增大</a:t>
            </a:r>
            <a:endParaRPr lang="zh-CN" altLang="en-US" sz="1800" b="1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16461" name="矩形 16460"/>
          <p:cNvSpPr/>
          <p:nvPr/>
        </p:nvSpPr>
        <p:spPr>
          <a:xfrm>
            <a:off x="6096000" y="5029200"/>
            <a:ext cx="1296988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1800" b="1">
                <a:solidFill>
                  <a:srgbClr val="663300"/>
                </a:solidFill>
                <a:latin typeface="Arial" panose="020B0604020202020204" pitchFamily="34" charset="0"/>
              </a:rPr>
              <a:t>y</a:t>
            </a:r>
            <a:r>
              <a:rPr lang="zh-CN" altLang="en-US" sz="1800" b="1">
                <a:solidFill>
                  <a:srgbClr val="663300"/>
                </a:solidFill>
                <a:latin typeface="Arial" panose="020B0604020202020204" pitchFamily="34" charset="0"/>
              </a:rPr>
              <a:t>随</a:t>
            </a:r>
            <a:r>
              <a:rPr lang="en-US" altLang="zh-CN" sz="1800" b="1">
                <a:solidFill>
                  <a:srgbClr val="663300"/>
                </a:solidFill>
                <a:latin typeface="Arial" panose="020B0604020202020204" pitchFamily="34" charset="0"/>
              </a:rPr>
              <a:t>x</a:t>
            </a:r>
            <a:r>
              <a:rPr lang="zh-CN" altLang="en-US" sz="1800" b="1">
                <a:solidFill>
                  <a:srgbClr val="663300"/>
                </a:solidFill>
                <a:latin typeface="Arial" panose="020B0604020202020204" pitchFamily="34" charset="0"/>
              </a:rPr>
              <a:t>的增</a:t>
            </a:r>
            <a:endParaRPr lang="zh-CN" altLang="en-US" sz="1800" b="1">
              <a:solidFill>
                <a:srgbClr val="663300"/>
              </a:solidFill>
              <a:latin typeface="Arial" panose="020B0604020202020204" pitchFamily="34" charset="0"/>
            </a:endParaRPr>
          </a:p>
          <a:p>
            <a:pPr algn="l"/>
            <a:r>
              <a:rPr lang="zh-CN" altLang="en-US" sz="1800" b="1">
                <a:solidFill>
                  <a:srgbClr val="663300"/>
                </a:solidFill>
                <a:latin typeface="Arial" panose="020B0604020202020204" pitchFamily="34" charset="0"/>
              </a:rPr>
              <a:t>大而减少</a:t>
            </a:r>
            <a:endParaRPr lang="zh-CN" altLang="en-US" sz="1800" b="1">
              <a:solidFill>
                <a:srgbClr val="663300"/>
              </a:solidFill>
              <a:latin typeface="Arial" panose="020B0604020202020204" pitchFamily="34" charset="0"/>
            </a:endParaRPr>
          </a:p>
        </p:txBody>
      </p:sp>
      <p:sp>
        <p:nvSpPr>
          <p:cNvPr id="16462" name="矩形 16461"/>
          <p:cNvSpPr/>
          <p:nvPr/>
        </p:nvSpPr>
        <p:spPr>
          <a:xfrm>
            <a:off x="7620000" y="5029200"/>
            <a:ext cx="12954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1800" b="1">
                <a:solidFill>
                  <a:srgbClr val="003300"/>
                </a:solidFill>
                <a:latin typeface="Arial" panose="020B0604020202020204" pitchFamily="34" charset="0"/>
              </a:rPr>
              <a:t>y</a:t>
            </a:r>
            <a:r>
              <a:rPr lang="zh-CN" altLang="en-US" sz="1800" b="1">
                <a:solidFill>
                  <a:srgbClr val="003300"/>
                </a:solidFill>
                <a:latin typeface="Arial" panose="020B0604020202020204" pitchFamily="34" charset="0"/>
              </a:rPr>
              <a:t>随</a:t>
            </a:r>
            <a:r>
              <a:rPr lang="en-US" altLang="zh-CN" sz="1800" b="1">
                <a:solidFill>
                  <a:srgbClr val="003300"/>
                </a:solidFill>
                <a:latin typeface="Arial" panose="020B0604020202020204" pitchFamily="34" charset="0"/>
              </a:rPr>
              <a:t>x</a:t>
            </a:r>
            <a:r>
              <a:rPr lang="zh-CN" altLang="en-US" sz="1800" b="1">
                <a:solidFill>
                  <a:srgbClr val="003300"/>
                </a:solidFill>
                <a:latin typeface="Arial" panose="020B0604020202020204" pitchFamily="34" charset="0"/>
              </a:rPr>
              <a:t>的增</a:t>
            </a:r>
            <a:endParaRPr lang="zh-CN" altLang="en-US" sz="1800" b="1">
              <a:solidFill>
                <a:srgbClr val="003300"/>
              </a:solidFill>
              <a:latin typeface="Arial" panose="020B0604020202020204" pitchFamily="34" charset="0"/>
            </a:endParaRPr>
          </a:p>
          <a:p>
            <a:pPr algn="l"/>
            <a:r>
              <a:rPr lang="zh-CN" altLang="en-US" sz="1800" b="1">
                <a:solidFill>
                  <a:srgbClr val="003300"/>
                </a:solidFill>
                <a:latin typeface="Arial" panose="020B0604020202020204" pitchFamily="34" charset="0"/>
              </a:rPr>
              <a:t>大而减少</a:t>
            </a:r>
            <a:endParaRPr lang="zh-CN" altLang="en-US" sz="1800" b="1">
              <a:solidFill>
                <a:srgbClr val="003300"/>
              </a:solidFill>
              <a:latin typeface="Arial" panose="020B0604020202020204" pitchFamily="34" charset="0"/>
            </a:endParaRPr>
          </a:p>
        </p:txBody>
      </p:sp>
      <p:sp>
        <p:nvSpPr>
          <p:cNvPr id="16463" name="矩形 16462"/>
          <p:cNvSpPr/>
          <p:nvPr/>
        </p:nvSpPr>
        <p:spPr>
          <a:xfrm>
            <a:off x="2667000" y="4267200"/>
            <a:ext cx="165735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20000"/>
              </a:spcBef>
            </a:pPr>
            <a:r>
              <a:rPr lang="zh-CN" altLang="en-US" sz="1800" b="1">
                <a:solidFill>
                  <a:srgbClr val="FF0066"/>
                </a:solidFill>
                <a:latin typeface="Arial" panose="020B0604020202020204" pitchFamily="34" charset="0"/>
              </a:rPr>
              <a:t>一、二、三</a:t>
            </a:r>
            <a:endParaRPr lang="zh-CN" altLang="en-US" sz="1800" b="1">
              <a:solidFill>
                <a:srgbClr val="FF0066"/>
              </a:solidFill>
              <a:latin typeface="Arial" panose="020B0604020202020204" pitchFamily="34" charset="0"/>
            </a:endParaRPr>
          </a:p>
        </p:txBody>
      </p:sp>
      <p:sp>
        <p:nvSpPr>
          <p:cNvPr id="16464" name="矩形 16463"/>
          <p:cNvSpPr/>
          <p:nvPr/>
        </p:nvSpPr>
        <p:spPr>
          <a:xfrm>
            <a:off x="4191000" y="4343400"/>
            <a:ext cx="1584325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20000"/>
              </a:spcBef>
            </a:pPr>
            <a:r>
              <a:rPr lang="zh-CN" altLang="en-US" sz="1800" b="1">
                <a:solidFill>
                  <a:srgbClr val="0000FF"/>
                </a:solidFill>
                <a:latin typeface="Arial" panose="020B0604020202020204" pitchFamily="34" charset="0"/>
              </a:rPr>
              <a:t>一、三、四</a:t>
            </a:r>
            <a:endParaRPr lang="zh-CN" altLang="en-US" sz="1800" b="1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16465" name="矩形 16464"/>
          <p:cNvSpPr/>
          <p:nvPr/>
        </p:nvSpPr>
        <p:spPr>
          <a:xfrm>
            <a:off x="5943600" y="4267200"/>
            <a:ext cx="1728788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20000"/>
              </a:spcBef>
            </a:pPr>
            <a:r>
              <a:rPr lang="zh-CN" altLang="en-US" sz="1800" b="1">
                <a:solidFill>
                  <a:srgbClr val="663300"/>
                </a:solidFill>
                <a:latin typeface="Arial" panose="020B0604020202020204" pitchFamily="34" charset="0"/>
              </a:rPr>
              <a:t>一、二、四</a:t>
            </a:r>
            <a:endParaRPr lang="zh-CN" altLang="en-US" sz="1800" b="1">
              <a:solidFill>
                <a:srgbClr val="663300"/>
              </a:solidFill>
              <a:latin typeface="Arial" panose="020B0604020202020204" pitchFamily="34" charset="0"/>
            </a:endParaRPr>
          </a:p>
        </p:txBody>
      </p:sp>
      <p:sp>
        <p:nvSpPr>
          <p:cNvPr id="16466" name="矩形 16465"/>
          <p:cNvSpPr/>
          <p:nvPr/>
        </p:nvSpPr>
        <p:spPr>
          <a:xfrm>
            <a:off x="7486650" y="4267200"/>
            <a:ext cx="165735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20000"/>
              </a:spcBef>
            </a:pPr>
            <a:r>
              <a:rPr lang="zh-CN" altLang="en-US" sz="1800" b="1">
                <a:solidFill>
                  <a:srgbClr val="003300"/>
                </a:solidFill>
                <a:latin typeface="Arial" panose="020B0604020202020204" pitchFamily="34" charset="0"/>
              </a:rPr>
              <a:t>二、三、四</a:t>
            </a:r>
            <a:endParaRPr lang="zh-CN" altLang="en-US" sz="1800" b="1">
              <a:solidFill>
                <a:srgbClr val="003300"/>
              </a:solidFill>
              <a:latin typeface="Arial" panose="020B0604020202020204" pitchFamily="34" charset="0"/>
            </a:endParaRPr>
          </a:p>
        </p:txBody>
      </p:sp>
      <p:sp>
        <p:nvSpPr>
          <p:cNvPr id="16467" name="矩形 16466"/>
          <p:cNvSpPr/>
          <p:nvPr/>
        </p:nvSpPr>
        <p:spPr>
          <a:xfrm>
            <a:off x="2895600" y="3352800"/>
            <a:ext cx="8636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1800" b="1">
                <a:solidFill>
                  <a:srgbClr val="FF0066"/>
                </a:solidFill>
                <a:latin typeface="Arial" panose="020B0604020202020204" pitchFamily="34" charset="0"/>
              </a:rPr>
              <a:t>k&gt;0</a:t>
            </a:r>
            <a:endParaRPr lang="en-US" altLang="zh-CN" sz="1800" b="1">
              <a:solidFill>
                <a:srgbClr val="FF0066"/>
              </a:solidFill>
              <a:latin typeface="Arial" panose="020B0604020202020204" pitchFamily="34" charset="0"/>
            </a:endParaRPr>
          </a:p>
          <a:p>
            <a:pPr algn="l"/>
            <a:r>
              <a:rPr lang="en-US" altLang="zh-CN" sz="1800" b="1">
                <a:solidFill>
                  <a:srgbClr val="FF0066"/>
                </a:solidFill>
                <a:latin typeface="Arial" panose="020B0604020202020204" pitchFamily="34" charset="0"/>
              </a:rPr>
              <a:t>b&gt;0</a:t>
            </a:r>
            <a:endParaRPr lang="en-US" altLang="zh-CN" sz="1800" b="1">
              <a:solidFill>
                <a:srgbClr val="FF0066"/>
              </a:solidFill>
              <a:latin typeface="Arial" panose="020B0604020202020204" pitchFamily="34" charset="0"/>
            </a:endParaRPr>
          </a:p>
        </p:txBody>
      </p:sp>
      <p:sp>
        <p:nvSpPr>
          <p:cNvPr id="16468" name="矩形 16467"/>
          <p:cNvSpPr/>
          <p:nvPr/>
        </p:nvSpPr>
        <p:spPr>
          <a:xfrm>
            <a:off x="4419600" y="3276600"/>
            <a:ext cx="1081088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1800" b="1">
                <a:solidFill>
                  <a:srgbClr val="0000FF"/>
                </a:solidFill>
                <a:latin typeface="Arial" panose="020B0604020202020204" pitchFamily="34" charset="0"/>
              </a:rPr>
              <a:t>k&gt;0</a:t>
            </a:r>
            <a:endParaRPr lang="en-US" altLang="zh-CN" sz="1800" b="1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 algn="l"/>
            <a:r>
              <a:rPr lang="en-US" altLang="zh-CN" sz="1800" b="1">
                <a:solidFill>
                  <a:srgbClr val="0000FF"/>
                </a:solidFill>
                <a:latin typeface="Arial" panose="020B0604020202020204" pitchFamily="34" charset="0"/>
              </a:rPr>
              <a:t>b&lt;0</a:t>
            </a:r>
            <a:endParaRPr lang="en-US" altLang="zh-CN" sz="1800" b="1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16469" name="矩形 16468"/>
          <p:cNvSpPr/>
          <p:nvPr/>
        </p:nvSpPr>
        <p:spPr>
          <a:xfrm>
            <a:off x="6248400" y="3276600"/>
            <a:ext cx="100806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1800" b="1">
                <a:solidFill>
                  <a:srgbClr val="663300"/>
                </a:solidFill>
                <a:latin typeface="Arial" panose="020B0604020202020204" pitchFamily="34" charset="0"/>
              </a:rPr>
              <a:t>k&lt;0</a:t>
            </a:r>
            <a:endParaRPr lang="en-US" altLang="zh-CN" sz="1800" b="1">
              <a:solidFill>
                <a:srgbClr val="663300"/>
              </a:solidFill>
              <a:latin typeface="Arial" panose="020B0604020202020204" pitchFamily="34" charset="0"/>
            </a:endParaRPr>
          </a:p>
          <a:p>
            <a:pPr algn="l"/>
            <a:r>
              <a:rPr lang="en-US" altLang="zh-CN" sz="1800" b="1">
                <a:solidFill>
                  <a:srgbClr val="663300"/>
                </a:solidFill>
                <a:latin typeface="Arial" panose="020B0604020202020204" pitchFamily="34" charset="0"/>
              </a:rPr>
              <a:t>b&gt;0</a:t>
            </a:r>
            <a:endParaRPr lang="en-US" altLang="zh-CN" sz="1800" b="1">
              <a:solidFill>
                <a:srgbClr val="663300"/>
              </a:solidFill>
              <a:latin typeface="Arial" panose="020B0604020202020204" pitchFamily="34" charset="0"/>
            </a:endParaRPr>
          </a:p>
        </p:txBody>
      </p:sp>
      <p:sp>
        <p:nvSpPr>
          <p:cNvPr id="16470" name="矩形 16469"/>
          <p:cNvSpPr/>
          <p:nvPr/>
        </p:nvSpPr>
        <p:spPr>
          <a:xfrm>
            <a:off x="7772400" y="3276600"/>
            <a:ext cx="91757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1800" b="1">
                <a:solidFill>
                  <a:srgbClr val="003300"/>
                </a:solidFill>
                <a:latin typeface="Arial" panose="020B0604020202020204" pitchFamily="34" charset="0"/>
              </a:rPr>
              <a:t>k&lt;0</a:t>
            </a:r>
            <a:endParaRPr lang="en-US" altLang="zh-CN" sz="1800" b="1">
              <a:solidFill>
                <a:srgbClr val="003300"/>
              </a:solidFill>
              <a:latin typeface="Arial" panose="020B0604020202020204" pitchFamily="34" charset="0"/>
            </a:endParaRPr>
          </a:p>
          <a:p>
            <a:pPr algn="l"/>
            <a:r>
              <a:rPr lang="en-US" altLang="zh-CN" sz="1800" b="1">
                <a:solidFill>
                  <a:srgbClr val="003300"/>
                </a:solidFill>
                <a:latin typeface="Arial" panose="020B0604020202020204" pitchFamily="34" charset="0"/>
              </a:rPr>
              <a:t>b&lt;0</a:t>
            </a:r>
            <a:endParaRPr lang="en-US" altLang="zh-CN" sz="1800" b="1">
              <a:solidFill>
                <a:srgbClr val="0033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6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6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6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6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6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6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6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16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16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16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500"/>
                                        <p:tgtEl>
                                          <p:spTgt spid="16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2" dur="500"/>
                                        <p:tgtEl>
                                          <p:spTgt spid="16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7" dur="500"/>
                                        <p:tgtEl>
                                          <p:spTgt spid="16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2" dur="500"/>
                                        <p:tgtEl>
                                          <p:spTgt spid="16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7" dur="500"/>
                                        <p:tgtEl>
                                          <p:spTgt spid="16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2" dur="500"/>
                                        <p:tgtEl>
                                          <p:spTgt spid="16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59" grpId="0"/>
      <p:bldP spid="16460" grpId="0"/>
      <p:bldP spid="16461" grpId="0"/>
      <p:bldP spid="16462" grpId="0"/>
      <p:bldP spid="16463" grpId="0"/>
      <p:bldP spid="16464" grpId="0"/>
      <p:bldP spid="16465" grpId="0"/>
      <p:bldP spid="16466" grpId="0"/>
      <p:bldP spid="16467" grpId="0"/>
      <p:bldP spid="16468" grpId="0"/>
      <p:bldP spid="16469" grpId="0"/>
      <p:bldP spid="1647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矩形 17409"/>
          <p:cNvSpPr/>
          <p:nvPr/>
        </p:nvSpPr>
        <p:spPr>
          <a:xfrm>
            <a:off x="5942013" y="1560513"/>
            <a:ext cx="508000" cy="427037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411" name="文本框 17410"/>
          <p:cNvSpPr txBox="1"/>
          <p:nvPr/>
        </p:nvSpPr>
        <p:spPr>
          <a:xfrm>
            <a:off x="457200" y="-20637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endParaRPr lang="zh-CN" altLang="en-US" sz="2400" b="1" dirty="0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412" name="文本框 17411"/>
          <p:cNvSpPr txBox="1"/>
          <p:nvPr/>
        </p:nvSpPr>
        <p:spPr>
          <a:xfrm>
            <a:off x="7162800" y="4038600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r>
              <a:rPr lang="en-US" altLang="zh-CN" sz="2400" b="1">
                <a:latin typeface="Times New Roman" panose="02020603050405020304" pitchFamily="18" charset="0"/>
              </a:rPr>
              <a:t>x</a:t>
            </a:r>
            <a:endParaRPr lang="en-US" altLang="zh-CN" sz="2400" b="1">
              <a:latin typeface="Times New Roman" panose="02020603050405020304" pitchFamily="18" charset="0"/>
            </a:endParaRPr>
          </a:p>
        </p:txBody>
      </p:sp>
      <p:sp>
        <p:nvSpPr>
          <p:cNvPr id="17413" name="文本框 17412"/>
          <p:cNvSpPr txBox="1"/>
          <p:nvPr/>
        </p:nvSpPr>
        <p:spPr>
          <a:xfrm>
            <a:off x="7162800" y="4038600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r>
              <a:rPr lang="en-US" altLang="zh-CN" sz="2400" b="1">
                <a:latin typeface="Times New Roman" panose="02020603050405020304" pitchFamily="18" charset="0"/>
              </a:rPr>
              <a:t>x</a:t>
            </a:r>
            <a:endParaRPr lang="en-US" altLang="zh-CN" sz="2400" b="1">
              <a:latin typeface="Times New Roman" panose="02020603050405020304" pitchFamily="18" charset="0"/>
            </a:endParaRPr>
          </a:p>
        </p:txBody>
      </p:sp>
      <p:sp>
        <p:nvSpPr>
          <p:cNvPr id="17414" name="直接连接符 17413"/>
          <p:cNvSpPr/>
          <p:nvPr/>
        </p:nvSpPr>
        <p:spPr>
          <a:xfrm>
            <a:off x="304800" y="4114800"/>
            <a:ext cx="7324725" cy="0"/>
          </a:xfrm>
          <a:prstGeom prst="line">
            <a:avLst/>
          </a:prstGeom>
          <a:ln w="22225" cap="flat" cmpd="sng">
            <a:solidFill>
              <a:srgbClr val="FF0000"/>
            </a:solidFill>
            <a:prstDash val="solid"/>
            <a:headEnd type="none" w="med" len="med"/>
            <a:tailEnd type="stealth" w="lg" len="lg"/>
          </a:ln>
        </p:spPr>
      </p:sp>
      <p:sp>
        <p:nvSpPr>
          <p:cNvPr id="17415" name="矩形 17414"/>
          <p:cNvSpPr/>
          <p:nvPr/>
        </p:nvSpPr>
        <p:spPr>
          <a:xfrm>
            <a:off x="6350000" y="6248400"/>
            <a:ext cx="5080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416" name="矩形 17415"/>
          <p:cNvSpPr/>
          <p:nvPr/>
        </p:nvSpPr>
        <p:spPr>
          <a:xfrm>
            <a:off x="5842000" y="6248400"/>
            <a:ext cx="5080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417" name="矩形 17416"/>
          <p:cNvSpPr/>
          <p:nvPr/>
        </p:nvSpPr>
        <p:spPr>
          <a:xfrm>
            <a:off x="5334000" y="6248400"/>
            <a:ext cx="5080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418" name="矩形 17417"/>
          <p:cNvSpPr/>
          <p:nvPr/>
        </p:nvSpPr>
        <p:spPr>
          <a:xfrm>
            <a:off x="4826000" y="6248400"/>
            <a:ext cx="5080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419" name="矩形 17418"/>
          <p:cNvSpPr/>
          <p:nvPr/>
        </p:nvSpPr>
        <p:spPr>
          <a:xfrm>
            <a:off x="4343400" y="6248400"/>
            <a:ext cx="4826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420" name="矩形 17419"/>
          <p:cNvSpPr/>
          <p:nvPr/>
        </p:nvSpPr>
        <p:spPr>
          <a:xfrm>
            <a:off x="3810000" y="6248400"/>
            <a:ext cx="5334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421" name="矩形 17420"/>
          <p:cNvSpPr/>
          <p:nvPr/>
        </p:nvSpPr>
        <p:spPr>
          <a:xfrm>
            <a:off x="3276600" y="6019800"/>
            <a:ext cx="5080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r>
              <a:rPr lang="zh-CN" altLang="en-US" sz="2400"/>
              <a:t>   </a:t>
            </a:r>
            <a:r>
              <a:rPr lang="en-US" altLang="zh-CN" sz="2400"/>
              <a:t>-5</a:t>
            </a:r>
            <a:endParaRPr lang="en-US" altLang="zh-CN" sz="2400"/>
          </a:p>
        </p:txBody>
      </p:sp>
      <p:sp>
        <p:nvSpPr>
          <p:cNvPr id="17422" name="矩形 17421"/>
          <p:cNvSpPr/>
          <p:nvPr/>
        </p:nvSpPr>
        <p:spPr>
          <a:xfrm>
            <a:off x="2743200" y="6248400"/>
            <a:ext cx="5588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423" name="矩形 17422"/>
          <p:cNvSpPr/>
          <p:nvPr/>
        </p:nvSpPr>
        <p:spPr>
          <a:xfrm>
            <a:off x="2286000" y="6248400"/>
            <a:ext cx="4572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424" name="矩形 17423"/>
          <p:cNvSpPr/>
          <p:nvPr/>
        </p:nvSpPr>
        <p:spPr>
          <a:xfrm>
            <a:off x="1778000" y="6248400"/>
            <a:ext cx="5080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425" name="矩形 17424"/>
          <p:cNvSpPr/>
          <p:nvPr/>
        </p:nvSpPr>
        <p:spPr>
          <a:xfrm>
            <a:off x="1270000" y="6248400"/>
            <a:ext cx="5080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426" name="矩形 17425"/>
          <p:cNvSpPr/>
          <p:nvPr/>
        </p:nvSpPr>
        <p:spPr>
          <a:xfrm>
            <a:off x="762000" y="6248400"/>
            <a:ext cx="5080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427" name="矩形 17426"/>
          <p:cNvSpPr/>
          <p:nvPr/>
        </p:nvSpPr>
        <p:spPr>
          <a:xfrm>
            <a:off x="6350000" y="5794375"/>
            <a:ext cx="508000" cy="454025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428" name="矩形 17427"/>
          <p:cNvSpPr/>
          <p:nvPr/>
        </p:nvSpPr>
        <p:spPr>
          <a:xfrm>
            <a:off x="5842000" y="5794375"/>
            <a:ext cx="508000" cy="454025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429" name="矩形 17428"/>
          <p:cNvSpPr/>
          <p:nvPr/>
        </p:nvSpPr>
        <p:spPr>
          <a:xfrm>
            <a:off x="5334000" y="5794375"/>
            <a:ext cx="508000" cy="454025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430" name="矩形 17429"/>
          <p:cNvSpPr/>
          <p:nvPr/>
        </p:nvSpPr>
        <p:spPr>
          <a:xfrm>
            <a:off x="4826000" y="5794375"/>
            <a:ext cx="508000" cy="454025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431" name="矩形 17430"/>
          <p:cNvSpPr/>
          <p:nvPr/>
        </p:nvSpPr>
        <p:spPr>
          <a:xfrm>
            <a:off x="4343400" y="5794375"/>
            <a:ext cx="482600" cy="454025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432" name="矩形 17431"/>
          <p:cNvSpPr/>
          <p:nvPr/>
        </p:nvSpPr>
        <p:spPr>
          <a:xfrm>
            <a:off x="3810000" y="5794375"/>
            <a:ext cx="533400" cy="454025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433" name="矩形 17432"/>
          <p:cNvSpPr/>
          <p:nvPr/>
        </p:nvSpPr>
        <p:spPr>
          <a:xfrm>
            <a:off x="3276600" y="5562600"/>
            <a:ext cx="508000" cy="454025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r>
              <a:rPr lang="zh-CN" altLang="en-US" sz="2400"/>
              <a:t>   </a:t>
            </a:r>
            <a:r>
              <a:rPr lang="en-US" altLang="zh-CN" sz="2400"/>
              <a:t>-4</a:t>
            </a:r>
            <a:endParaRPr lang="en-US" altLang="zh-CN" sz="2400"/>
          </a:p>
        </p:txBody>
      </p:sp>
      <p:sp>
        <p:nvSpPr>
          <p:cNvPr id="17434" name="矩形 17433"/>
          <p:cNvSpPr/>
          <p:nvPr/>
        </p:nvSpPr>
        <p:spPr>
          <a:xfrm>
            <a:off x="2743200" y="5794375"/>
            <a:ext cx="558800" cy="454025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435" name="矩形 17434"/>
          <p:cNvSpPr/>
          <p:nvPr/>
        </p:nvSpPr>
        <p:spPr>
          <a:xfrm>
            <a:off x="2286000" y="5794375"/>
            <a:ext cx="457200" cy="454025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436" name="矩形 17435"/>
          <p:cNvSpPr/>
          <p:nvPr/>
        </p:nvSpPr>
        <p:spPr>
          <a:xfrm>
            <a:off x="1778000" y="5794375"/>
            <a:ext cx="508000" cy="454025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437" name="矩形 17436"/>
          <p:cNvSpPr/>
          <p:nvPr/>
        </p:nvSpPr>
        <p:spPr>
          <a:xfrm>
            <a:off x="1270000" y="5794375"/>
            <a:ext cx="508000" cy="454025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438" name="矩形 17437"/>
          <p:cNvSpPr/>
          <p:nvPr/>
        </p:nvSpPr>
        <p:spPr>
          <a:xfrm>
            <a:off x="762000" y="5794375"/>
            <a:ext cx="508000" cy="454025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439" name="矩形 17438"/>
          <p:cNvSpPr/>
          <p:nvPr/>
        </p:nvSpPr>
        <p:spPr>
          <a:xfrm>
            <a:off x="6350000" y="5367338"/>
            <a:ext cx="508000" cy="427037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440" name="矩形 17439"/>
          <p:cNvSpPr/>
          <p:nvPr/>
        </p:nvSpPr>
        <p:spPr>
          <a:xfrm>
            <a:off x="5842000" y="5367338"/>
            <a:ext cx="508000" cy="427037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441" name="矩形 17440"/>
          <p:cNvSpPr/>
          <p:nvPr/>
        </p:nvSpPr>
        <p:spPr>
          <a:xfrm>
            <a:off x="5334000" y="5367338"/>
            <a:ext cx="508000" cy="427037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442" name="矩形 17441"/>
          <p:cNvSpPr/>
          <p:nvPr/>
        </p:nvSpPr>
        <p:spPr>
          <a:xfrm>
            <a:off x="4826000" y="5367338"/>
            <a:ext cx="508000" cy="427037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443" name="矩形 17442"/>
          <p:cNvSpPr/>
          <p:nvPr/>
        </p:nvSpPr>
        <p:spPr>
          <a:xfrm>
            <a:off x="4343400" y="5367338"/>
            <a:ext cx="482600" cy="427037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444" name="矩形 17443"/>
          <p:cNvSpPr/>
          <p:nvPr/>
        </p:nvSpPr>
        <p:spPr>
          <a:xfrm>
            <a:off x="3810000" y="5367338"/>
            <a:ext cx="533400" cy="427037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445" name="矩形 17444"/>
          <p:cNvSpPr/>
          <p:nvPr/>
        </p:nvSpPr>
        <p:spPr>
          <a:xfrm>
            <a:off x="3276600" y="5181600"/>
            <a:ext cx="5080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r>
              <a:rPr lang="zh-CN" altLang="en-US" sz="2400"/>
              <a:t>   </a:t>
            </a:r>
            <a:r>
              <a:rPr lang="en-US" altLang="zh-CN" sz="2400"/>
              <a:t>-3</a:t>
            </a:r>
            <a:endParaRPr lang="en-US" altLang="zh-CN" sz="2400"/>
          </a:p>
        </p:txBody>
      </p:sp>
      <p:sp>
        <p:nvSpPr>
          <p:cNvPr id="17446" name="矩形 17445"/>
          <p:cNvSpPr/>
          <p:nvPr/>
        </p:nvSpPr>
        <p:spPr>
          <a:xfrm>
            <a:off x="2743200" y="5367338"/>
            <a:ext cx="558800" cy="427037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447" name="矩形 17446"/>
          <p:cNvSpPr/>
          <p:nvPr/>
        </p:nvSpPr>
        <p:spPr>
          <a:xfrm>
            <a:off x="2286000" y="5367338"/>
            <a:ext cx="457200" cy="427037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448" name="矩形 17447"/>
          <p:cNvSpPr/>
          <p:nvPr/>
        </p:nvSpPr>
        <p:spPr>
          <a:xfrm>
            <a:off x="1778000" y="5367338"/>
            <a:ext cx="508000" cy="427037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449" name="矩形 17448"/>
          <p:cNvSpPr/>
          <p:nvPr/>
        </p:nvSpPr>
        <p:spPr>
          <a:xfrm>
            <a:off x="1270000" y="5367338"/>
            <a:ext cx="508000" cy="427037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450" name="矩形 17449"/>
          <p:cNvSpPr/>
          <p:nvPr/>
        </p:nvSpPr>
        <p:spPr>
          <a:xfrm>
            <a:off x="762000" y="5367338"/>
            <a:ext cx="508000" cy="427037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451" name="矩形 17450"/>
          <p:cNvSpPr/>
          <p:nvPr/>
        </p:nvSpPr>
        <p:spPr>
          <a:xfrm>
            <a:off x="6350000" y="4940300"/>
            <a:ext cx="5080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452" name="矩形 17451"/>
          <p:cNvSpPr/>
          <p:nvPr/>
        </p:nvSpPr>
        <p:spPr>
          <a:xfrm>
            <a:off x="5842000" y="4940300"/>
            <a:ext cx="5080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453" name="矩形 17452"/>
          <p:cNvSpPr/>
          <p:nvPr/>
        </p:nvSpPr>
        <p:spPr>
          <a:xfrm>
            <a:off x="5334000" y="4940300"/>
            <a:ext cx="5080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454" name="矩形 17453"/>
          <p:cNvSpPr/>
          <p:nvPr/>
        </p:nvSpPr>
        <p:spPr>
          <a:xfrm>
            <a:off x="4826000" y="4940300"/>
            <a:ext cx="5080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455" name="矩形 17454"/>
          <p:cNvSpPr/>
          <p:nvPr/>
        </p:nvSpPr>
        <p:spPr>
          <a:xfrm>
            <a:off x="4343400" y="4940300"/>
            <a:ext cx="4826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456" name="矩形 17455"/>
          <p:cNvSpPr/>
          <p:nvPr/>
        </p:nvSpPr>
        <p:spPr>
          <a:xfrm>
            <a:off x="3810000" y="4940300"/>
            <a:ext cx="5334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457" name="矩形 17456"/>
          <p:cNvSpPr/>
          <p:nvPr/>
        </p:nvSpPr>
        <p:spPr>
          <a:xfrm>
            <a:off x="3276600" y="4724400"/>
            <a:ext cx="5080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r>
              <a:rPr lang="zh-CN" altLang="en-US" sz="2400"/>
              <a:t>   </a:t>
            </a:r>
            <a:r>
              <a:rPr lang="en-US" altLang="zh-CN" sz="2400"/>
              <a:t>-2</a:t>
            </a:r>
            <a:endParaRPr lang="en-US" altLang="zh-CN" sz="2400"/>
          </a:p>
        </p:txBody>
      </p:sp>
      <p:sp>
        <p:nvSpPr>
          <p:cNvPr id="17458" name="矩形 17457"/>
          <p:cNvSpPr/>
          <p:nvPr/>
        </p:nvSpPr>
        <p:spPr>
          <a:xfrm>
            <a:off x="2743200" y="4940300"/>
            <a:ext cx="5588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459" name="矩形 17458"/>
          <p:cNvSpPr/>
          <p:nvPr/>
        </p:nvSpPr>
        <p:spPr>
          <a:xfrm>
            <a:off x="2286000" y="4940300"/>
            <a:ext cx="4572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460" name="矩形 17459"/>
          <p:cNvSpPr/>
          <p:nvPr/>
        </p:nvSpPr>
        <p:spPr>
          <a:xfrm>
            <a:off x="1778000" y="4940300"/>
            <a:ext cx="5080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461" name="矩形 17460"/>
          <p:cNvSpPr/>
          <p:nvPr/>
        </p:nvSpPr>
        <p:spPr>
          <a:xfrm>
            <a:off x="1270000" y="4940300"/>
            <a:ext cx="5080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462" name="矩形 17461"/>
          <p:cNvSpPr/>
          <p:nvPr/>
        </p:nvSpPr>
        <p:spPr>
          <a:xfrm>
            <a:off x="762000" y="4940300"/>
            <a:ext cx="5080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463" name="矩形 17462"/>
          <p:cNvSpPr/>
          <p:nvPr/>
        </p:nvSpPr>
        <p:spPr>
          <a:xfrm>
            <a:off x="6350000" y="4513263"/>
            <a:ext cx="508000" cy="427037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464" name="矩形 17463"/>
          <p:cNvSpPr/>
          <p:nvPr/>
        </p:nvSpPr>
        <p:spPr>
          <a:xfrm>
            <a:off x="5842000" y="4513263"/>
            <a:ext cx="508000" cy="427037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465" name="矩形 17464"/>
          <p:cNvSpPr/>
          <p:nvPr/>
        </p:nvSpPr>
        <p:spPr>
          <a:xfrm>
            <a:off x="5334000" y="4513263"/>
            <a:ext cx="508000" cy="427037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466" name="矩形 17465"/>
          <p:cNvSpPr/>
          <p:nvPr/>
        </p:nvSpPr>
        <p:spPr>
          <a:xfrm>
            <a:off x="4826000" y="4513263"/>
            <a:ext cx="508000" cy="427037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467" name="矩形 17466"/>
          <p:cNvSpPr/>
          <p:nvPr/>
        </p:nvSpPr>
        <p:spPr>
          <a:xfrm>
            <a:off x="4343400" y="4513263"/>
            <a:ext cx="482600" cy="427037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468" name="矩形 17467"/>
          <p:cNvSpPr/>
          <p:nvPr/>
        </p:nvSpPr>
        <p:spPr>
          <a:xfrm>
            <a:off x="3810000" y="4513263"/>
            <a:ext cx="533400" cy="427037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469" name="矩形 17468"/>
          <p:cNvSpPr/>
          <p:nvPr/>
        </p:nvSpPr>
        <p:spPr>
          <a:xfrm>
            <a:off x="3276600" y="4343400"/>
            <a:ext cx="5080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r>
              <a:rPr lang="zh-CN" altLang="en-US" sz="2400"/>
              <a:t>   </a:t>
            </a:r>
            <a:r>
              <a:rPr lang="en-US" altLang="zh-CN" sz="2400"/>
              <a:t>-1</a:t>
            </a:r>
            <a:endParaRPr lang="en-US" altLang="zh-CN" sz="2400"/>
          </a:p>
        </p:txBody>
      </p:sp>
      <p:sp>
        <p:nvSpPr>
          <p:cNvPr id="17470" name="矩形 17469"/>
          <p:cNvSpPr/>
          <p:nvPr/>
        </p:nvSpPr>
        <p:spPr>
          <a:xfrm>
            <a:off x="2743200" y="4513263"/>
            <a:ext cx="558800" cy="427037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471" name="矩形 17470"/>
          <p:cNvSpPr/>
          <p:nvPr/>
        </p:nvSpPr>
        <p:spPr>
          <a:xfrm>
            <a:off x="2286000" y="4513263"/>
            <a:ext cx="457200" cy="427037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472" name="矩形 17471"/>
          <p:cNvSpPr/>
          <p:nvPr/>
        </p:nvSpPr>
        <p:spPr>
          <a:xfrm>
            <a:off x="1778000" y="4513263"/>
            <a:ext cx="508000" cy="427037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473" name="矩形 17472"/>
          <p:cNvSpPr/>
          <p:nvPr/>
        </p:nvSpPr>
        <p:spPr>
          <a:xfrm>
            <a:off x="1270000" y="4513263"/>
            <a:ext cx="508000" cy="427037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474" name="矩形 17473"/>
          <p:cNvSpPr/>
          <p:nvPr/>
        </p:nvSpPr>
        <p:spPr>
          <a:xfrm>
            <a:off x="762000" y="4513263"/>
            <a:ext cx="508000" cy="427037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475" name="矩形 17474"/>
          <p:cNvSpPr/>
          <p:nvPr/>
        </p:nvSpPr>
        <p:spPr>
          <a:xfrm>
            <a:off x="6223000" y="4086225"/>
            <a:ext cx="5080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r>
              <a:rPr lang="en-US" altLang="zh-CN" sz="2400"/>
              <a:t>5</a:t>
            </a:r>
            <a:endParaRPr lang="en-US" altLang="zh-CN" sz="2400"/>
          </a:p>
        </p:txBody>
      </p:sp>
      <p:sp>
        <p:nvSpPr>
          <p:cNvPr id="17476" name="矩形 17475"/>
          <p:cNvSpPr/>
          <p:nvPr/>
        </p:nvSpPr>
        <p:spPr>
          <a:xfrm>
            <a:off x="5715000" y="4086225"/>
            <a:ext cx="5080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r>
              <a:rPr lang="en-US" altLang="zh-CN" sz="2400"/>
              <a:t>4</a:t>
            </a:r>
            <a:endParaRPr lang="en-US" altLang="zh-CN" sz="2400"/>
          </a:p>
        </p:txBody>
      </p:sp>
      <p:sp>
        <p:nvSpPr>
          <p:cNvPr id="17477" name="矩形 17476"/>
          <p:cNvSpPr/>
          <p:nvPr/>
        </p:nvSpPr>
        <p:spPr>
          <a:xfrm>
            <a:off x="5207000" y="4086225"/>
            <a:ext cx="5080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r>
              <a:rPr lang="en-US" altLang="zh-CN" sz="2400"/>
              <a:t>3</a:t>
            </a:r>
            <a:endParaRPr lang="en-US" altLang="zh-CN" sz="2400"/>
          </a:p>
        </p:txBody>
      </p:sp>
      <p:sp>
        <p:nvSpPr>
          <p:cNvPr id="17478" name="矩形 17477"/>
          <p:cNvSpPr/>
          <p:nvPr/>
        </p:nvSpPr>
        <p:spPr>
          <a:xfrm>
            <a:off x="4699000" y="4086225"/>
            <a:ext cx="5080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r>
              <a:rPr lang="en-US" altLang="zh-CN" sz="2400"/>
              <a:t>2</a:t>
            </a:r>
            <a:endParaRPr lang="en-US" altLang="zh-CN" sz="2400"/>
          </a:p>
        </p:txBody>
      </p:sp>
      <p:sp>
        <p:nvSpPr>
          <p:cNvPr id="17479" name="矩形 17478"/>
          <p:cNvSpPr/>
          <p:nvPr/>
        </p:nvSpPr>
        <p:spPr>
          <a:xfrm>
            <a:off x="4216400" y="4086225"/>
            <a:ext cx="4826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r>
              <a:rPr lang="en-US" altLang="zh-CN" sz="2400"/>
              <a:t>1</a:t>
            </a:r>
            <a:endParaRPr lang="en-US" altLang="zh-CN" sz="2400"/>
          </a:p>
        </p:txBody>
      </p:sp>
      <p:sp>
        <p:nvSpPr>
          <p:cNvPr id="17480" name="矩形 17479"/>
          <p:cNvSpPr/>
          <p:nvPr/>
        </p:nvSpPr>
        <p:spPr>
          <a:xfrm>
            <a:off x="3810000" y="4086225"/>
            <a:ext cx="5334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sz="2400" dirty="0"/>
          </a:p>
        </p:txBody>
      </p:sp>
      <p:sp>
        <p:nvSpPr>
          <p:cNvPr id="17481" name="矩形 17480"/>
          <p:cNvSpPr/>
          <p:nvPr/>
        </p:nvSpPr>
        <p:spPr>
          <a:xfrm>
            <a:off x="3175000" y="4086225"/>
            <a:ext cx="5080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r>
              <a:rPr lang="en-US" altLang="zh-CN" sz="2400"/>
              <a:t>-1 0</a:t>
            </a:r>
            <a:endParaRPr lang="en-US" altLang="zh-CN" sz="2400"/>
          </a:p>
        </p:txBody>
      </p:sp>
      <p:sp>
        <p:nvSpPr>
          <p:cNvPr id="17482" name="矩形 17481"/>
          <p:cNvSpPr/>
          <p:nvPr/>
        </p:nvSpPr>
        <p:spPr>
          <a:xfrm>
            <a:off x="2616200" y="4086225"/>
            <a:ext cx="5588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r>
              <a:rPr lang="en-US" altLang="zh-CN" sz="2400"/>
              <a:t>-2</a:t>
            </a:r>
            <a:endParaRPr lang="en-US" altLang="zh-CN" sz="2400"/>
          </a:p>
        </p:txBody>
      </p:sp>
      <p:sp>
        <p:nvSpPr>
          <p:cNvPr id="17483" name="矩形 17482"/>
          <p:cNvSpPr/>
          <p:nvPr/>
        </p:nvSpPr>
        <p:spPr>
          <a:xfrm>
            <a:off x="2159000" y="4086225"/>
            <a:ext cx="4572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r>
              <a:rPr lang="en-US" altLang="zh-CN" sz="2400"/>
              <a:t>-3</a:t>
            </a:r>
            <a:endParaRPr lang="en-US" altLang="zh-CN" sz="2400"/>
          </a:p>
        </p:txBody>
      </p:sp>
      <p:sp>
        <p:nvSpPr>
          <p:cNvPr id="17484" name="矩形 17483"/>
          <p:cNvSpPr/>
          <p:nvPr/>
        </p:nvSpPr>
        <p:spPr>
          <a:xfrm>
            <a:off x="1651000" y="4086225"/>
            <a:ext cx="5080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r>
              <a:rPr lang="en-US" altLang="zh-CN" sz="2400"/>
              <a:t>-4</a:t>
            </a:r>
            <a:endParaRPr lang="en-US" altLang="zh-CN" sz="2400"/>
          </a:p>
        </p:txBody>
      </p:sp>
      <p:sp>
        <p:nvSpPr>
          <p:cNvPr id="17485" name="矩形 17484"/>
          <p:cNvSpPr/>
          <p:nvPr/>
        </p:nvSpPr>
        <p:spPr>
          <a:xfrm>
            <a:off x="1143000" y="4086225"/>
            <a:ext cx="5080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r>
              <a:rPr lang="en-US" altLang="zh-CN" sz="2400"/>
              <a:t>-5</a:t>
            </a:r>
            <a:endParaRPr lang="en-US" altLang="zh-CN" sz="2400"/>
          </a:p>
        </p:txBody>
      </p:sp>
      <p:sp>
        <p:nvSpPr>
          <p:cNvPr id="17486" name="矩形 17485"/>
          <p:cNvSpPr/>
          <p:nvPr/>
        </p:nvSpPr>
        <p:spPr>
          <a:xfrm>
            <a:off x="762000" y="4086225"/>
            <a:ext cx="5080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487" name="矩形 17486"/>
          <p:cNvSpPr/>
          <p:nvPr/>
        </p:nvSpPr>
        <p:spPr>
          <a:xfrm>
            <a:off x="6350000" y="3659188"/>
            <a:ext cx="508000" cy="427037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sz="2400" dirty="0"/>
          </a:p>
        </p:txBody>
      </p:sp>
      <p:sp>
        <p:nvSpPr>
          <p:cNvPr id="17488" name="矩形 17487"/>
          <p:cNvSpPr/>
          <p:nvPr/>
        </p:nvSpPr>
        <p:spPr>
          <a:xfrm>
            <a:off x="5842000" y="3659188"/>
            <a:ext cx="508000" cy="427037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sz="2400" dirty="0"/>
          </a:p>
        </p:txBody>
      </p:sp>
      <p:sp>
        <p:nvSpPr>
          <p:cNvPr id="17489" name="矩形 17488"/>
          <p:cNvSpPr/>
          <p:nvPr/>
        </p:nvSpPr>
        <p:spPr>
          <a:xfrm>
            <a:off x="5334000" y="3659188"/>
            <a:ext cx="508000" cy="427037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sz="2400" dirty="0"/>
          </a:p>
        </p:txBody>
      </p:sp>
      <p:sp>
        <p:nvSpPr>
          <p:cNvPr id="17490" name="矩形 17489"/>
          <p:cNvSpPr/>
          <p:nvPr/>
        </p:nvSpPr>
        <p:spPr>
          <a:xfrm>
            <a:off x="4826000" y="3659188"/>
            <a:ext cx="508000" cy="427037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sz="2400" dirty="0"/>
          </a:p>
        </p:txBody>
      </p:sp>
      <p:sp>
        <p:nvSpPr>
          <p:cNvPr id="17491" name="矩形 17490"/>
          <p:cNvSpPr/>
          <p:nvPr/>
        </p:nvSpPr>
        <p:spPr>
          <a:xfrm>
            <a:off x="4343400" y="3659188"/>
            <a:ext cx="482600" cy="427037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sz="2400" dirty="0"/>
          </a:p>
        </p:txBody>
      </p:sp>
      <p:sp>
        <p:nvSpPr>
          <p:cNvPr id="17492" name="矩形 17491"/>
          <p:cNvSpPr/>
          <p:nvPr/>
        </p:nvSpPr>
        <p:spPr>
          <a:xfrm>
            <a:off x="3810000" y="3657600"/>
            <a:ext cx="5334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sz="2400" dirty="0"/>
          </a:p>
        </p:txBody>
      </p:sp>
      <p:sp>
        <p:nvSpPr>
          <p:cNvPr id="17493" name="矩形 17492"/>
          <p:cNvSpPr/>
          <p:nvPr/>
        </p:nvSpPr>
        <p:spPr>
          <a:xfrm>
            <a:off x="3276600" y="3429000"/>
            <a:ext cx="5080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r>
              <a:rPr lang="zh-CN" altLang="en-US" sz="2400"/>
              <a:t>    </a:t>
            </a:r>
            <a:r>
              <a:rPr lang="en-US" altLang="zh-CN" sz="2400"/>
              <a:t>1</a:t>
            </a:r>
            <a:endParaRPr lang="en-US" altLang="zh-CN" sz="2400"/>
          </a:p>
        </p:txBody>
      </p:sp>
      <p:sp>
        <p:nvSpPr>
          <p:cNvPr id="17494" name="矩形 17493"/>
          <p:cNvSpPr/>
          <p:nvPr/>
        </p:nvSpPr>
        <p:spPr>
          <a:xfrm>
            <a:off x="2743200" y="3659188"/>
            <a:ext cx="558800" cy="427037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sz="2400" dirty="0"/>
          </a:p>
        </p:txBody>
      </p:sp>
      <p:sp>
        <p:nvSpPr>
          <p:cNvPr id="17495" name="矩形 17494"/>
          <p:cNvSpPr/>
          <p:nvPr/>
        </p:nvSpPr>
        <p:spPr>
          <a:xfrm>
            <a:off x="2286000" y="3659188"/>
            <a:ext cx="457200" cy="427037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sz="2400" dirty="0"/>
          </a:p>
        </p:txBody>
      </p:sp>
      <p:sp>
        <p:nvSpPr>
          <p:cNvPr id="17496" name="矩形 17495"/>
          <p:cNvSpPr/>
          <p:nvPr/>
        </p:nvSpPr>
        <p:spPr>
          <a:xfrm>
            <a:off x="1778000" y="3659188"/>
            <a:ext cx="508000" cy="427037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sz="2400" dirty="0"/>
          </a:p>
        </p:txBody>
      </p:sp>
      <p:sp>
        <p:nvSpPr>
          <p:cNvPr id="17497" name="矩形 17496"/>
          <p:cNvSpPr/>
          <p:nvPr/>
        </p:nvSpPr>
        <p:spPr>
          <a:xfrm>
            <a:off x="1270000" y="3659188"/>
            <a:ext cx="508000" cy="427037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sz="2400" dirty="0"/>
          </a:p>
        </p:txBody>
      </p:sp>
      <p:sp>
        <p:nvSpPr>
          <p:cNvPr id="17498" name="矩形 17497"/>
          <p:cNvSpPr/>
          <p:nvPr/>
        </p:nvSpPr>
        <p:spPr>
          <a:xfrm>
            <a:off x="762000" y="3659188"/>
            <a:ext cx="508000" cy="427037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499" name="矩形 17498"/>
          <p:cNvSpPr/>
          <p:nvPr/>
        </p:nvSpPr>
        <p:spPr>
          <a:xfrm>
            <a:off x="6350000" y="3232150"/>
            <a:ext cx="5080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500" name="矩形 17499"/>
          <p:cNvSpPr/>
          <p:nvPr/>
        </p:nvSpPr>
        <p:spPr>
          <a:xfrm>
            <a:off x="5842000" y="3232150"/>
            <a:ext cx="5080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501" name="矩形 17500"/>
          <p:cNvSpPr/>
          <p:nvPr/>
        </p:nvSpPr>
        <p:spPr>
          <a:xfrm>
            <a:off x="5334000" y="3232150"/>
            <a:ext cx="5080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502" name="矩形 17501"/>
          <p:cNvSpPr/>
          <p:nvPr/>
        </p:nvSpPr>
        <p:spPr>
          <a:xfrm>
            <a:off x="4826000" y="3232150"/>
            <a:ext cx="5080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503" name="矩形 17502"/>
          <p:cNvSpPr/>
          <p:nvPr/>
        </p:nvSpPr>
        <p:spPr>
          <a:xfrm>
            <a:off x="4343400" y="3232150"/>
            <a:ext cx="4826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504" name="矩形 17503"/>
          <p:cNvSpPr/>
          <p:nvPr/>
        </p:nvSpPr>
        <p:spPr>
          <a:xfrm>
            <a:off x="3810000" y="3276600"/>
            <a:ext cx="5334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505" name="矩形 17504"/>
          <p:cNvSpPr/>
          <p:nvPr/>
        </p:nvSpPr>
        <p:spPr>
          <a:xfrm>
            <a:off x="3276600" y="3048000"/>
            <a:ext cx="5080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r>
              <a:rPr lang="zh-CN" altLang="en-US" sz="2400"/>
              <a:t>    </a:t>
            </a:r>
            <a:r>
              <a:rPr lang="en-US" altLang="zh-CN" sz="2400"/>
              <a:t>2</a:t>
            </a:r>
            <a:endParaRPr lang="en-US" altLang="zh-CN" sz="2400"/>
          </a:p>
        </p:txBody>
      </p:sp>
      <p:sp>
        <p:nvSpPr>
          <p:cNvPr id="17506" name="矩形 17505"/>
          <p:cNvSpPr/>
          <p:nvPr/>
        </p:nvSpPr>
        <p:spPr>
          <a:xfrm>
            <a:off x="2743200" y="3232150"/>
            <a:ext cx="5588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507" name="矩形 17506"/>
          <p:cNvSpPr/>
          <p:nvPr/>
        </p:nvSpPr>
        <p:spPr>
          <a:xfrm>
            <a:off x="2286000" y="3232150"/>
            <a:ext cx="4572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508" name="矩形 17507"/>
          <p:cNvSpPr/>
          <p:nvPr/>
        </p:nvSpPr>
        <p:spPr>
          <a:xfrm>
            <a:off x="1778000" y="3232150"/>
            <a:ext cx="5080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509" name="矩形 17508"/>
          <p:cNvSpPr/>
          <p:nvPr/>
        </p:nvSpPr>
        <p:spPr>
          <a:xfrm>
            <a:off x="1270000" y="3232150"/>
            <a:ext cx="5080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510" name="矩形 17509"/>
          <p:cNvSpPr/>
          <p:nvPr/>
        </p:nvSpPr>
        <p:spPr>
          <a:xfrm>
            <a:off x="762000" y="3232150"/>
            <a:ext cx="5080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511" name="矩形 17510"/>
          <p:cNvSpPr/>
          <p:nvPr/>
        </p:nvSpPr>
        <p:spPr>
          <a:xfrm>
            <a:off x="6350000" y="2805113"/>
            <a:ext cx="508000" cy="427037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512" name="矩形 17511"/>
          <p:cNvSpPr/>
          <p:nvPr/>
        </p:nvSpPr>
        <p:spPr>
          <a:xfrm>
            <a:off x="5842000" y="2805113"/>
            <a:ext cx="508000" cy="427037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513" name="矩形 17512"/>
          <p:cNvSpPr/>
          <p:nvPr/>
        </p:nvSpPr>
        <p:spPr>
          <a:xfrm>
            <a:off x="5334000" y="2805113"/>
            <a:ext cx="508000" cy="427037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514" name="矩形 17513"/>
          <p:cNvSpPr/>
          <p:nvPr/>
        </p:nvSpPr>
        <p:spPr>
          <a:xfrm>
            <a:off x="4826000" y="2805113"/>
            <a:ext cx="508000" cy="427037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515" name="矩形 17514"/>
          <p:cNvSpPr/>
          <p:nvPr/>
        </p:nvSpPr>
        <p:spPr>
          <a:xfrm>
            <a:off x="4343400" y="2805113"/>
            <a:ext cx="482600" cy="427037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516" name="矩形 17515"/>
          <p:cNvSpPr/>
          <p:nvPr/>
        </p:nvSpPr>
        <p:spPr>
          <a:xfrm>
            <a:off x="3810000" y="2805113"/>
            <a:ext cx="533400" cy="427037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517" name="矩形 17516"/>
          <p:cNvSpPr/>
          <p:nvPr/>
        </p:nvSpPr>
        <p:spPr>
          <a:xfrm>
            <a:off x="3276600" y="2590800"/>
            <a:ext cx="5080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r>
              <a:rPr lang="zh-CN" altLang="en-US" sz="2400"/>
              <a:t>    </a:t>
            </a:r>
            <a:r>
              <a:rPr lang="en-US" altLang="zh-CN" sz="2400"/>
              <a:t>3</a:t>
            </a:r>
            <a:endParaRPr lang="en-US" altLang="zh-CN" sz="2400"/>
          </a:p>
        </p:txBody>
      </p:sp>
      <p:sp>
        <p:nvSpPr>
          <p:cNvPr id="17518" name="矩形 17517"/>
          <p:cNvSpPr/>
          <p:nvPr/>
        </p:nvSpPr>
        <p:spPr>
          <a:xfrm>
            <a:off x="2743200" y="2805113"/>
            <a:ext cx="558800" cy="427037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519" name="矩形 17518"/>
          <p:cNvSpPr/>
          <p:nvPr/>
        </p:nvSpPr>
        <p:spPr>
          <a:xfrm>
            <a:off x="2286000" y="2805113"/>
            <a:ext cx="457200" cy="427037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520" name="矩形 17519"/>
          <p:cNvSpPr/>
          <p:nvPr/>
        </p:nvSpPr>
        <p:spPr>
          <a:xfrm>
            <a:off x="1778000" y="2805113"/>
            <a:ext cx="508000" cy="427037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521" name="矩形 17520"/>
          <p:cNvSpPr/>
          <p:nvPr/>
        </p:nvSpPr>
        <p:spPr>
          <a:xfrm>
            <a:off x="1270000" y="2805113"/>
            <a:ext cx="508000" cy="427037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522" name="矩形 17521"/>
          <p:cNvSpPr/>
          <p:nvPr/>
        </p:nvSpPr>
        <p:spPr>
          <a:xfrm>
            <a:off x="762000" y="2805113"/>
            <a:ext cx="508000" cy="427037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523" name="矩形 17522"/>
          <p:cNvSpPr/>
          <p:nvPr/>
        </p:nvSpPr>
        <p:spPr>
          <a:xfrm>
            <a:off x="6350000" y="2378075"/>
            <a:ext cx="5080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524" name="矩形 17523"/>
          <p:cNvSpPr/>
          <p:nvPr/>
        </p:nvSpPr>
        <p:spPr>
          <a:xfrm>
            <a:off x="5842000" y="2378075"/>
            <a:ext cx="5080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525" name="矩形 17524"/>
          <p:cNvSpPr/>
          <p:nvPr/>
        </p:nvSpPr>
        <p:spPr>
          <a:xfrm>
            <a:off x="5334000" y="2378075"/>
            <a:ext cx="5080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526" name="矩形 17525"/>
          <p:cNvSpPr/>
          <p:nvPr/>
        </p:nvSpPr>
        <p:spPr>
          <a:xfrm>
            <a:off x="4826000" y="2378075"/>
            <a:ext cx="5080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527" name="矩形 17526"/>
          <p:cNvSpPr/>
          <p:nvPr/>
        </p:nvSpPr>
        <p:spPr>
          <a:xfrm>
            <a:off x="4343400" y="2378075"/>
            <a:ext cx="4826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528" name="矩形 17527"/>
          <p:cNvSpPr/>
          <p:nvPr/>
        </p:nvSpPr>
        <p:spPr>
          <a:xfrm>
            <a:off x="3810000" y="2378075"/>
            <a:ext cx="5334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529" name="矩形 17528"/>
          <p:cNvSpPr/>
          <p:nvPr/>
        </p:nvSpPr>
        <p:spPr>
          <a:xfrm>
            <a:off x="3276600" y="2133600"/>
            <a:ext cx="5080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r>
              <a:rPr lang="zh-CN" altLang="en-US" sz="2400"/>
              <a:t>    </a:t>
            </a:r>
            <a:r>
              <a:rPr lang="en-US" altLang="zh-CN" sz="2400"/>
              <a:t>4</a:t>
            </a:r>
            <a:endParaRPr lang="en-US" altLang="zh-CN" sz="2400"/>
          </a:p>
        </p:txBody>
      </p:sp>
      <p:sp>
        <p:nvSpPr>
          <p:cNvPr id="17530" name="矩形 17529"/>
          <p:cNvSpPr/>
          <p:nvPr/>
        </p:nvSpPr>
        <p:spPr>
          <a:xfrm>
            <a:off x="2743200" y="2378075"/>
            <a:ext cx="5588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531" name="矩形 17530"/>
          <p:cNvSpPr/>
          <p:nvPr/>
        </p:nvSpPr>
        <p:spPr>
          <a:xfrm>
            <a:off x="2286000" y="2378075"/>
            <a:ext cx="4572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532" name="矩形 17531"/>
          <p:cNvSpPr/>
          <p:nvPr/>
        </p:nvSpPr>
        <p:spPr>
          <a:xfrm>
            <a:off x="1778000" y="2378075"/>
            <a:ext cx="5080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533" name="矩形 17532"/>
          <p:cNvSpPr/>
          <p:nvPr/>
        </p:nvSpPr>
        <p:spPr>
          <a:xfrm>
            <a:off x="1270000" y="2378075"/>
            <a:ext cx="5080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534" name="矩形 17533"/>
          <p:cNvSpPr/>
          <p:nvPr/>
        </p:nvSpPr>
        <p:spPr>
          <a:xfrm>
            <a:off x="762000" y="2378075"/>
            <a:ext cx="5080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535" name="矩形 17534"/>
          <p:cNvSpPr/>
          <p:nvPr/>
        </p:nvSpPr>
        <p:spPr>
          <a:xfrm>
            <a:off x="6350000" y="1951038"/>
            <a:ext cx="508000" cy="427037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536" name="矩形 17535"/>
          <p:cNvSpPr/>
          <p:nvPr/>
        </p:nvSpPr>
        <p:spPr>
          <a:xfrm>
            <a:off x="5842000" y="1951038"/>
            <a:ext cx="508000" cy="427037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537" name="矩形 17536"/>
          <p:cNvSpPr/>
          <p:nvPr/>
        </p:nvSpPr>
        <p:spPr>
          <a:xfrm>
            <a:off x="5334000" y="1951038"/>
            <a:ext cx="508000" cy="427037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538" name="矩形 17537"/>
          <p:cNvSpPr/>
          <p:nvPr/>
        </p:nvSpPr>
        <p:spPr>
          <a:xfrm>
            <a:off x="4826000" y="1951038"/>
            <a:ext cx="508000" cy="427037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539" name="矩形 17538"/>
          <p:cNvSpPr/>
          <p:nvPr/>
        </p:nvSpPr>
        <p:spPr>
          <a:xfrm>
            <a:off x="4343400" y="1951038"/>
            <a:ext cx="482600" cy="427037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540" name="矩形 17539"/>
          <p:cNvSpPr/>
          <p:nvPr/>
        </p:nvSpPr>
        <p:spPr>
          <a:xfrm>
            <a:off x="3810000" y="1951038"/>
            <a:ext cx="533400" cy="427037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541" name="矩形 17540"/>
          <p:cNvSpPr/>
          <p:nvPr/>
        </p:nvSpPr>
        <p:spPr>
          <a:xfrm>
            <a:off x="3276600" y="1752600"/>
            <a:ext cx="5080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r>
              <a:rPr lang="zh-CN" altLang="en-US" sz="2400"/>
              <a:t>    </a:t>
            </a:r>
            <a:r>
              <a:rPr lang="en-US" altLang="zh-CN" sz="2400"/>
              <a:t>5</a:t>
            </a:r>
            <a:endParaRPr lang="en-US" altLang="zh-CN" sz="2400"/>
          </a:p>
        </p:txBody>
      </p:sp>
      <p:sp>
        <p:nvSpPr>
          <p:cNvPr id="17542" name="矩形 17541"/>
          <p:cNvSpPr/>
          <p:nvPr/>
        </p:nvSpPr>
        <p:spPr>
          <a:xfrm>
            <a:off x="2743200" y="1951038"/>
            <a:ext cx="558800" cy="427037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543" name="矩形 17542"/>
          <p:cNvSpPr/>
          <p:nvPr/>
        </p:nvSpPr>
        <p:spPr>
          <a:xfrm>
            <a:off x="2286000" y="1951038"/>
            <a:ext cx="457200" cy="427037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544" name="矩形 17543"/>
          <p:cNvSpPr/>
          <p:nvPr/>
        </p:nvSpPr>
        <p:spPr>
          <a:xfrm>
            <a:off x="1817688" y="1938338"/>
            <a:ext cx="508000" cy="427037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545" name="矩形 17544"/>
          <p:cNvSpPr/>
          <p:nvPr/>
        </p:nvSpPr>
        <p:spPr>
          <a:xfrm>
            <a:off x="762000" y="1951038"/>
            <a:ext cx="508000" cy="427037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546" name="矩形 17545"/>
          <p:cNvSpPr/>
          <p:nvPr/>
        </p:nvSpPr>
        <p:spPr>
          <a:xfrm>
            <a:off x="6399213" y="1611313"/>
            <a:ext cx="508000" cy="427037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547" name="矩形 17546"/>
          <p:cNvSpPr/>
          <p:nvPr/>
        </p:nvSpPr>
        <p:spPr>
          <a:xfrm>
            <a:off x="5334000" y="1524000"/>
            <a:ext cx="5080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548" name="矩形 17547"/>
          <p:cNvSpPr/>
          <p:nvPr/>
        </p:nvSpPr>
        <p:spPr>
          <a:xfrm>
            <a:off x="4826000" y="1524000"/>
            <a:ext cx="5080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549" name="矩形 17548"/>
          <p:cNvSpPr/>
          <p:nvPr/>
        </p:nvSpPr>
        <p:spPr>
          <a:xfrm>
            <a:off x="4383088" y="884238"/>
            <a:ext cx="482600" cy="427037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550" name="矩形 17549"/>
          <p:cNvSpPr/>
          <p:nvPr/>
        </p:nvSpPr>
        <p:spPr>
          <a:xfrm>
            <a:off x="3810000" y="1524000"/>
            <a:ext cx="5334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551" name="矩形 17550"/>
          <p:cNvSpPr/>
          <p:nvPr/>
        </p:nvSpPr>
        <p:spPr>
          <a:xfrm>
            <a:off x="2743200" y="1524000"/>
            <a:ext cx="5588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552" name="矩形 17551"/>
          <p:cNvSpPr/>
          <p:nvPr/>
        </p:nvSpPr>
        <p:spPr>
          <a:xfrm>
            <a:off x="2286000" y="1524000"/>
            <a:ext cx="4572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553" name="矩形 17552"/>
          <p:cNvSpPr/>
          <p:nvPr/>
        </p:nvSpPr>
        <p:spPr>
          <a:xfrm>
            <a:off x="1778000" y="1524000"/>
            <a:ext cx="5080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554" name="矩形 17553"/>
          <p:cNvSpPr/>
          <p:nvPr/>
        </p:nvSpPr>
        <p:spPr>
          <a:xfrm>
            <a:off x="762000" y="1524000"/>
            <a:ext cx="508000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sp>
        <p:nvSpPr>
          <p:cNvPr id="17555" name="直接连接符 17554"/>
          <p:cNvSpPr/>
          <p:nvPr/>
        </p:nvSpPr>
        <p:spPr>
          <a:xfrm>
            <a:off x="762000" y="1524000"/>
            <a:ext cx="6096000" cy="0"/>
          </a:xfrm>
          <a:prstGeom prst="line">
            <a:avLst/>
          </a:prstGeom>
          <a:ln w="12700" cap="flat" cmpd="sng">
            <a:solidFill>
              <a:schemeClr val="hlink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7556" name="直接连接符 17555"/>
          <p:cNvSpPr/>
          <p:nvPr/>
        </p:nvSpPr>
        <p:spPr>
          <a:xfrm>
            <a:off x="762000" y="2378075"/>
            <a:ext cx="6096000" cy="0"/>
          </a:xfrm>
          <a:prstGeom prst="line">
            <a:avLst/>
          </a:prstGeom>
          <a:ln w="12700" cap="flat" cmpd="sng">
            <a:solidFill>
              <a:schemeClr val="hlink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7557" name="直接连接符 17556"/>
          <p:cNvSpPr/>
          <p:nvPr/>
        </p:nvSpPr>
        <p:spPr>
          <a:xfrm>
            <a:off x="762000" y="3694113"/>
            <a:ext cx="6096000" cy="0"/>
          </a:xfrm>
          <a:prstGeom prst="line">
            <a:avLst/>
          </a:prstGeom>
          <a:ln w="12700" cap="flat" cmpd="sng">
            <a:solidFill>
              <a:schemeClr val="hlink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7558" name="直接连接符 17557"/>
          <p:cNvSpPr/>
          <p:nvPr/>
        </p:nvSpPr>
        <p:spPr>
          <a:xfrm>
            <a:off x="762000" y="3232150"/>
            <a:ext cx="6096000" cy="0"/>
          </a:xfrm>
          <a:prstGeom prst="line">
            <a:avLst/>
          </a:prstGeom>
          <a:ln w="12700" cap="flat" cmpd="sng">
            <a:solidFill>
              <a:schemeClr val="hlink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7559" name="直接连接符 17558"/>
          <p:cNvSpPr/>
          <p:nvPr/>
        </p:nvSpPr>
        <p:spPr>
          <a:xfrm>
            <a:off x="0" y="2809875"/>
            <a:ext cx="6096000" cy="0"/>
          </a:xfrm>
          <a:prstGeom prst="line">
            <a:avLst/>
          </a:prstGeom>
          <a:ln w="12700" cap="flat" cmpd="sng">
            <a:solidFill>
              <a:schemeClr val="hlink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7560" name="直接连接符 17559"/>
          <p:cNvSpPr/>
          <p:nvPr/>
        </p:nvSpPr>
        <p:spPr>
          <a:xfrm>
            <a:off x="762000" y="4086225"/>
            <a:ext cx="6096000" cy="0"/>
          </a:xfrm>
          <a:prstGeom prst="line">
            <a:avLst/>
          </a:prstGeom>
          <a:ln w="12700" cap="flat" cmpd="sng">
            <a:solidFill>
              <a:schemeClr val="hlink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7561" name="直接连接符 17560"/>
          <p:cNvSpPr/>
          <p:nvPr/>
        </p:nvSpPr>
        <p:spPr>
          <a:xfrm>
            <a:off x="762000" y="4513263"/>
            <a:ext cx="6096000" cy="0"/>
          </a:xfrm>
          <a:prstGeom prst="line">
            <a:avLst/>
          </a:prstGeom>
          <a:ln w="12700" cap="flat" cmpd="sng">
            <a:solidFill>
              <a:schemeClr val="hlink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7562" name="直接连接符 17561"/>
          <p:cNvSpPr/>
          <p:nvPr/>
        </p:nvSpPr>
        <p:spPr>
          <a:xfrm>
            <a:off x="762000" y="4940300"/>
            <a:ext cx="6096000" cy="0"/>
          </a:xfrm>
          <a:prstGeom prst="line">
            <a:avLst/>
          </a:prstGeom>
          <a:ln w="12700" cap="flat" cmpd="sng">
            <a:solidFill>
              <a:schemeClr val="hlink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7563" name="直接连接符 17562"/>
          <p:cNvSpPr/>
          <p:nvPr/>
        </p:nvSpPr>
        <p:spPr>
          <a:xfrm flipV="1">
            <a:off x="827088" y="5367338"/>
            <a:ext cx="6108700" cy="65087"/>
          </a:xfrm>
          <a:prstGeom prst="line">
            <a:avLst/>
          </a:prstGeom>
          <a:ln w="12700" cap="flat" cmpd="sng">
            <a:solidFill>
              <a:schemeClr val="hlink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7564" name="直接连接符 17563"/>
          <p:cNvSpPr/>
          <p:nvPr/>
        </p:nvSpPr>
        <p:spPr>
          <a:xfrm>
            <a:off x="762000" y="5794375"/>
            <a:ext cx="6096000" cy="0"/>
          </a:xfrm>
          <a:prstGeom prst="line">
            <a:avLst/>
          </a:prstGeom>
          <a:ln w="12700" cap="flat" cmpd="sng">
            <a:solidFill>
              <a:schemeClr val="hlink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7565" name="直接连接符 17564"/>
          <p:cNvSpPr/>
          <p:nvPr/>
        </p:nvSpPr>
        <p:spPr>
          <a:xfrm>
            <a:off x="762000" y="6248400"/>
            <a:ext cx="6096000" cy="0"/>
          </a:xfrm>
          <a:prstGeom prst="line">
            <a:avLst/>
          </a:prstGeom>
          <a:ln w="12700" cap="flat" cmpd="sng">
            <a:solidFill>
              <a:schemeClr val="hlink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7566" name="直接连接符 17565"/>
          <p:cNvSpPr/>
          <p:nvPr/>
        </p:nvSpPr>
        <p:spPr>
          <a:xfrm>
            <a:off x="762000" y="1471613"/>
            <a:ext cx="0" cy="5151437"/>
          </a:xfrm>
          <a:prstGeom prst="line">
            <a:avLst/>
          </a:prstGeom>
          <a:ln w="12700" cap="flat" cmpd="sng">
            <a:solidFill>
              <a:schemeClr val="accent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7567" name="直接连接符 17566"/>
          <p:cNvSpPr/>
          <p:nvPr/>
        </p:nvSpPr>
        <p:spPr>
          <a:xfrm>
            <a:off x="1270000" y="1524000"/>
            <a:ext cx="0" cy="5151438"/>
          </a:xfrm>
          <a:prstGeom prst="line">
            <a:avLst/>
          </a:prstGeom>
          <a:ln w="12700" cap="flat" cmpd="sng">
            <a:solidFill>
              <a:schemeClr val="accent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7568" name="直接连接符 17567"/>
          <p:cNvSpPr/>
          <p:nvPr/>
        </p:nvSpPr>
        <p:spPr>
          <a:xfrm>
            <a:off x="1778000" y="1524000"/>
            <a:ext cx="0" cy="5151438"/>
          </a:xfrm>
          <a:prstGeom prst="line">
            <a:avLst/>
          </a:prstGeom>
          <a:ln w="12700" cap="flat" cmpd="sng">
            <a:solidFill>
              <a:schemeClr val="accent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7569" name="直接连接符 17568"/>
          <p:cNvSpPr/>
          <p:nvPr/>
        </p:nvSpPr>
        <p:spPr>
          <a:xfrm>
            <a:off x="2286000" y="1524000"/>
            <a:ext cx="0" cy="5151438"/>
          </a:xfrm>
          <a:prstGeom prst="line">
            <a:avLst/>
          </a:prstGeom>
          <a:ln w="12700" cap="flat" cmpd="sng">
            <a:solidFill>
              <a:schemeClr val="accent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7570" name="直接连接符 17569"/>
          <p:cNvSpPr/>
          <p:nvPr/>
        </p:nvSpPr>
        <p:spPr>
          <a:xfrm>
            <a:off x="2743200" y="1524000"/>
            <a:ext cx="0" cy="5151438"/>
          </a:xfrm>
          <a:prstGeom prst="line">
            <a:avLst/>
          </a:prstGeom>
          <a:ln w="12700" cap="flat" cmpd="sng">
            <a:solidFill>
              <a:schemeClr val="accent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7571" name="直接连接符 17570"/>
          <p:cNvSpPr/>
          <p:nvPr/>
        </p:nvSpPr>
        <p:spPr>
          <a:xfrm>
            <a:off x="3302000" y="1524000"/>
            <a:ext cx="0" cy="5151438"/>
          </a:xfrm>
          <a:prstGeom prst="line">
            <a:avLst/>
          </a:prstGeom>
          <a:ln w="12700" cap="flat" cmpd="sng">
            <a:solidFill>
              <a:schemeClr val="accent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7572" name="直接连接符 17571"/>
          <p:cNvSpPr/>
          <p:nvPr/>
        </p:nvSpPr>
        <p:spPr>
          <a:xfrm>
            <a:off x="3810000" y="1524000"/>
            <a:ext cx="0" cy="5151438"/>
          </a:xfrm>
          <a:prstGeom prst="line">
            <a:avLst/>
          </a:prstGeom>
          <a:ln w="12700" cap="flat" cmpd="sng">
            <a:solidFill>
              <a:schemeClr val="accent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7573" name="直接连接符 17572"/>
          <p:cNvSpPr/>
          <p:nvPr/>
        </p:nvSpPr>
        <p:spPr>
          <a:xfrm>
            <a:off x="4343400" y="1524000"/>
            <a:ext cx="0" cy="5151438"/>
          </a:xfrm>
          <a:prstGeom prst="line">
            <a:avLst/>
          </a:prstGeom>
          <a:ln w="12700" cap="flat" cmpd="sng">
            <a:solidFill>
              <a:schemeClr val="accent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7574" name="直接连接符 17573"/>
          <p:cNvSpPr/>
          <p:nvPr/>
        </p:nvSpPr>
        <p:spPr>
          <a:xfrm>
            <a:off x="4826000" y="1524000"/>
            <a:ext cx="0" cy="5151438"/>
          </a:xfrm>
          <a:prstGeom prst="line">
            <a:avLst/>
          </a:prstGeom>
          <a:ln w="12700" cap="flat" cmpd="sng">
            <a:solidFill>
              <a:schemeClr val="accent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7575" name="直接连接符 17574"/>
          <p:cNvSpPr/>
          <p:nvPr/>
        </p:nvSpPr>
        <p:spPr>
          <a:xfrm>
            <a:off x="5334000" y="1524000"/>
            <a:ext cx="0" cy="5151438"/>
          </a:xfrm>
          <a:prstGeom prst="line">
            <a:avLst/>
          </a:prstGeom>
          <a:ln w="12700" cap="flat" cmpd="sng">
            <a:solidFill>
              <a:schemeClr val="accent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7576" name="直接连接符 17575"/>
          <p:cNvSpPr/>
          <p:nvPr/>
        </p:nvSpPr>
        <p:spPr>
          <a:xfrm>
            <a:off x="5842000" y="1524000"/>
            <a:ext cx="0" cy="5151438"/>
          </a:xfrm>
          <a:prstGeom prst="line">
            <a:avLst/>
          </a:prstGeom>
          <a:ln w="12700" cap="flat" cmpd="sng">
            <a:solidFill>
              <a:schemeClr val="accent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7577" name="直接连接符 17576"/>
          <p:cNvSpPr/>
          <p:nvPr/>
        </p:nvSpPr>
        <p:spPr>
          <a:xfrm>
            <a:off x="6350000" y="1524000"/>
            <a:ext cx="0" cy="5151438"/>
          </a:xfrm>
          <a:prstGeom prst="line">
            <a:avLst/>
          </a:prstGeom>
          <a:ln w="12700" cap="flat" cmpd="sng">
            <a:solidFill>
              <a:schemeClr val="accent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7578" name="直接连接符 17577"/>
          <p:cNvSpPr/>
          <p:nvPr/>
        </p:nvSpPr>
        <p:spPr>
          <a:xfrm>
            <a:off x="6858000" y="1524000"/>
            <a:ext cx="0" cy="5151438"/>
          </a:xfrm>
          <a:prstGeom prst="line">
            <a:avLst/>
          </a:prstGeom>
          <a:ln w="12700" cap="flat" cmpd="sng">
            <a:solidFill>
              <a:schemeClr val="accent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7579" name="直接连接符 17578"/>
          <p:cNvSpPr/>
          <p:nvPr/>
        </p:nvSpPr>
        <p:spPr>
          <a:xfrm>
            <a:off x="762000" y="6675438"/>
            <a:ext cx="6096000" cy="0"/>
          </a:xfrm>
          <a:prstGeom prst="line">
            <a:avLst/>
          </a:prstGeom>
          <a:ln w="12700" cap="flat" cmpd="sng">
            <a:solidFill>
              <a:schemeClr val="hlink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7580" name="直接连接符 17579"/>
          <p:cNvSpPr/>
          <p:nvPr/>
        </p:nvSpPr>
        <p:spPr>
          <a:xfrm>
            <a:off x="3810000" y="1371600"/>
            <a:ext cx="0" cy="5334000"/>
          </a:xfrm>
          <a:prstGeom prst="line">
            <a:avLst/>
          </a:prstGeom>
          <a:ln w="22225" cap="flat" cmpd="sng">
            <a:solidFill>
              <a:srgbClr val="FF0000"/>
            </a:solidFill>
            <a:prstDash val="solid"/>
            <a:headEnd type="stealth" w="lg" len="lg"/>
            <a:tailEnd type="none" w="med" len="med"/>
          </a:ln>
        </p:spPr>
      </p:sp>
      <p:sp>
        <p:nvSpPr>
          <p:cNvPr id="17581" name="文本框 17580"/>
          <p:cNvSpPr txBox="1"/>
          <p:nvPr/>
        </p:nvSpPr>
        <p:spPr>
          <a:xfrm>
            <a:off x="7162800" y="4038600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r>
              <a:rPr lang="en-US" altLang="zh-CN" sz="2400" b="1">
                <a:latin typeface="Times New Roman" panose="02020603050405020304" pitchFamily="18" charset="0"/>
              </a:rPr>
              <a:t>x</a:t>
            </a:r>
            <a:endParaRPr lang="en-US" altLang="zh-CN" sz="2400" b="1">
              <a:latin typeface="Times New Roman" panose="02020603050405020304" pitchFamily="18" charset="0"/>
            </a:endParaRPr>
          </a:p>
        </p:txBody>
      </p:sp>
      <p:sp>
        <p:nvSpPr>
          <p:cNvPr id="17582" name="文本框 17581"/>
          <p:cNvSpPr txBox="1"/>
          <p:nvPr/>
        </p:nvSpPr>
        <p:spPr>
          <a:xfrm>
            <a:off x="3352800" y="1295400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r>
              <a:rPr lang="en-US" altLang="zh-CN" sz="2400" b="1">
                <a:latin typeface="Times New Roman" panose="02020603050405020304" pitchFamily="18" charset="0"/>
              </a:rPr>
              <a:t>y</a:t>
            </a:r>
            <a:endParaRPr lang="en-US" altLang="zh-CN" sz="2400" b="1">
              <a:latin typeface="Times New Roman" panose="02020603050405020304" pitchFamily="18" charset="0"/>
            </a:endParaRPr>
          </a:p>
        </p:txBody>
      </p:sp>
      <p:sp>
        <p:nvSpPr>
          <p:cNvPr id="17583" name="直接连接符 17582"/>
          <p:cNvSpPr/>
          <p:nvPr/>
        </p:nvSpPr>
        <p:spPr>
          <a:xfrm>
            <a:off x="304800" y="4114800"/>
            <a:ext cx="7324725" cy="0"/>
          </a:xfrm>
          <a:prstGeom prst="line">
            <a:avLst/>
          </a:prstGeom>
          <a:ln w="22225" cap="flat" cmpd="sng">
            <a:solidFill>
              <a:srgbClr val="FF0000"/>
            </a:solidFill>
            <a:prstDash val="solid"/>
            <a:headEnd type="none" w="med" len="med"/>
            <a:tailEnd type="stealth" w="lg" len="lg"/>
          </a:ln>
        </p:spPr>
      </p:sp>
      <p:sp>
        <p:nvSpPr>
          <p:cNvPr id="17584" name="流程图: 联系 17583"/>
          <p:cNvSpPr/>
          <p:nvPr/>
        </p:nvSpPr>
        <p:spPr>
          <a:xfrm>
            <a:off x="3733800" y="4038600"/>
            <a:ext cx="133350" cy="117475"/>
          </a:xfrm>
          <a:prstGeom prst="flowChartConnector">
            <a:avLst/>
          </a:prstGeom>
          <a:solidFill>
            <a:schemeClr val="tx2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7585" name="直接连接符 17584"/>
          <p:cNvSpPr/>
          <p:nvPr/>
        </p:nvSpPr>
        <p:spPr>
          <a:xfrm flipV="1">
            <a:off x="1377950" y="1911350"/>
            <a:ext cx="2817813" cy="3255963"/>
          </a:xfrm>
          <a:prstGeom prst="line">
            <a:avLst/>
          </a:prstGeom>
          <a:ln w="38100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7586" name="直接连接符 17585"/>
          <p:cNvSpPr/>
          <p:nvPr/>
        </p:nvSpPr>
        <p:spPr>
          <a:xfrm flipH="1">
            <a:off x="2081213" y="1839913"/>
            <a:ext cx="3690937" cy="4310062"/>
          </a:xfrm>
          <a:prstGeom prst="line">
            <a:avLst/>
          </a:prstGeom>
          <a:ln w="76200" cap="flat" cmpd="sng">
            <a:solidFill>
              <a:srgbClr val="FF3399">
                <a:alpha val="90999"/>
              </a:srgbClr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7587" name="矩形 17586"/>
          <p:cNvSpPr/>
          <p:nvPr/>
        </p:nvSpPr>
        <p:spPr>
          <a:xfrm>
            <a:off x="2501900" y="3021013"/>
            <a:ext cx="457200" cy="427037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4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1800" b="0" i="0" u="none" kern="1200" baseline="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None/>
            </a:pPr>
            <a:endParaRPr lang="zh-CN" altLang="en-US" dirty="0"/>
          </a:p>
        </p:txBody>
      </p:sp>
      <p:graphicFrame>
        <p:nvGraphicFramePr>
          <p:cNvPr id="17588" name="对象 17587"/>
          <p:cNvGraphicFramePr>
            <a:graphicFrameLocks noChangeAspect="1"/>
          </p:cNvGraphicFramePr>
          <p:nvPr/>
        </p:nvGraphicFramePr>
        <p:xfrm>
          <a:off x="1189038" y="2544763"/>
          <a:ext cx="828675" cy="466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" r:id="rId1" imgW="828040" imgH="462280" progId="Package">
                  <p:embed/>
                </p:oleObj>
              </mc:Choice>
              <mc:Fallback>
                <p:oleObj name="" r:id="rId1" imgW="828040" imgH="462280" progId="Package">
                  <p:embed/>
                  <p:pic>
                    <p:nvPicPr>
                      <p:cNvPr id="0" name="图片 309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189038" y="2544763"/>
                        <a:ext cx="828675" cy="466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7589" name="矩形 6"/>
          <p:cNvPicPr/>
          <p:nvPr/>
        </p:nvPicPr>
        <p:blipFill>
          <a:blip r:embed="rId3"/>
          <a:stretch>
            <a:fillRect/>
          </a:stretch>
        </p:blipFill>
        <p:spPr>
          <a:xfrm>
            <a:off x="419100" y="885825"/>
            <a:ext cx="7119938" cy="11461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590" name="直接连接符 17589"/>
          <p:cNvSpPr/>
          <p:nvPr/>
        </p:nvSpPr>
        <p:spPr>
          <a:xfrm flipH="1" flipV="1">
            <a:off x="3859213" y="1860550"/>
            <a:ext cx="2614612" cy="2805113"/>
          </a:xfrm>
          <a:prstGeom prst="line">
            <a:avLst/>
          </a:prstGeom>
          <a:ln w="76200" cap="flat" cmpd="sng">
            <a:solidFill>
              <a:srgbClr val="FF3399">
                <a:alpha val="90999"/>
              </a:srgbClr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5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7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0.02552 -0.00301 C -0.02622 0.07582 -0.02639 0.15488 -0.02778 0.2337 C -0.02795 0.23971 -0.02986 0.24549 -0.03004 0.2515 C -0.03143 0.30767 -0.03073 0.36408 -0.03212 0.42025 C -0.03247 0.43666 -0.0382 0.44545 -0.03004 0.42903 C -0.02865 0.28502 -0.02552 0.14101 -0.02552 -0.00301 Z " pathEditMode="relative" ptsTypes="ffffff">
                                      <p:cBhvr>
                                        <p:cTn id="15" dur="2000" fill="hold"/>
                                        <p:tgtEl>
                                          <p:spTgt spid="175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0.02552 -0.00301 C -0.02622 0.07582 -0.02639 0.15488 -0.02778 0.2337 C -0.02795 0.23971 -0.02986 0.24549 -0.03004 0.2515 C -0.03143 0.30767 -0.03073 0.36408 -0.03212 0.42025 C -0.03247 0.43666 -0.0382 0.44545 -0.03004 0.42903 C -0.02865 0.28502 -0.02552 0.14101 -0.02552 -0.00301 Z " pathEditMode="relative" ptsTypes="ffffff">
                                      <p:cBhvr>
                                        <p:cTn id="17" dur="2000" fill="hold"/>
                                        <p:tgtEl>
                                          <p:spTgt spid="175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4" name="文本框 18433"/>
          <p:cNvSpPr txBox="1"/>
          <p:nvPr/>
        </p:nvSpPr>
        <p:spPr>
          <a:xfrm>
            <a:off x="1143000" y="838200"/>
            <a:ext cx="7772400" cy="1343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</a:pPr>
            <a:r>
              <a:rPr lang="en-US" altLang="zh-CN" sz="4000" b="1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4000" b="1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</a:t>
            </a:r>
            <a:r>
              <a:rPr lang="zh-CN" altLang="en-US" sz="2800" b="1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有下列函数：①</a:t>
            </a:r>
            <a:r>
              <a:rPr lang="en-US" altLang="zh-CN" sz="2800" b="1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y=2x+1,    ②y=-3x+4,</a:t>
            </a:r>
            <a:endParaRPr lang="en-US" altLang="zh-CN" sz="2800" b="1">
              <a:solidFill>
                <a:schemeClr val="tx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just">
              <a:spcBef>
                <a:spcPct val="50000"/>
              </a:spcBef>
            </a:pPr>
            <a:r>
              <a:rPr lang="en-US" altLang="zh-CN" sz="2800" b="1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            ③</a:t>
            </a:r>
            <a:r>
              <a:rPr lang="en-US" altLang="zh-CN" sz="2800" b="1">
                <a:solidFill>
                  <a:schemeClr val="tx2"/>
                </a:solidFill>
                <a:latin typeface="Arial" panose="020B0604020202020204" pitchFamily="34" charset="0"/>
              </a:rPr>
              <a:t> y=0.5x,       ④y=x-6;</a:t>
            </a:r>
            <a:endParaRPr lang="en-US" altLang="zh-CN" sz="2800" b="1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18435" name="文本框 18434"/>
          <p:cNvSpPr txBox="1"/>
          <p:nvPr/>
        </p:nvSpPr>
        <p:spPr>
          <a:xfrm>
            <a:off x="5562600" y="3200400"/>
            <a:ext cx="16002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</a:rPr>
              <a:t>①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</a:rPr>
              <a:t>3 ④</a:t>
            </a:r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436" name="文本框 18435"/>
          <p:cNvSpPr txBox="1"/>
          <p:nvPr/>
        </p:nvSpPr>
        <p:spPr>
          <a:xfrm>
            <a:off x="5715000" y="3886200"/>
            <a:ext cx="609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</a:rPr>
              <a:t>②</a:t>
            </a:r>
            <a:endParaRPr lang="zh-CN" altLang="en-US" sz="24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437" name="文本框 18436"/>
          <p:cNvSpPr txBox="1"/>
          <p:nvPr/>
        </p:nvSpPr>
        <p:spPr>
          <a:xfrm>
            <a:off x="4572000" y="2362200"/>
            <a:ext cx="533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2400" b="1">
                <a:solidFill>
                  <a:srgbClr val="FF3300"/>
                </a:solidFill>
                <a:latin typeface="Times New Roman" panose="02020603050405020304" pitchFamily="18" charset="0"/>
              </a:rPr>
              <a:t>③</a:t>
            </a:r>
            <a:endParaRPr lang="zh-CN" altLang="en-US" sz="2400" b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438" name="文本框 18437"/>
          <p:cNvSpPr txBox="1"/>
          <p:nvPr/>
        </p:nvSpPr>
        <p:spPr>
          <a:xfrm>
            <a:off x="5867400" y="4724400"/>
            <a:ext cx="533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</a:rPr>
              <a:t>①</a:t>
            </a:r>
            <a:endParaRPr lang="zh-CN" altLang="en-US" sz="24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439" name="文本框 18438"/>
          <p:cNvSpPr txBox="1"/>
          <p:nvPr/>
        </p:nvSpPr>
        <p:spPr>
          <a:xfrm>
            <a:off x="1447800" y="3276600"/>
            <a:ext cx="57912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2400" b="1">
                <a:solidFill>
                  <a:schemeClr val="tx2"/>
                </a:solidFill>
                <a:latin typeface="宋体" panose="02010600030101010101" pitchFamily="2" charset="-122"/>
              </a:rPr>
              <a:t>函数</a:t>
            </a:r>
            <a:r>
              <a:rPr lang="en-US" altLang="zh-CN" sz="2400" b="1">
                <a:solidFill>
                  <a:schemeClr val="tx2"/>
                </a:solidFill>
                <a:latin typeface="Times New Roman" panose="02020603050405020304" pitchFamily="18" charset="0"/>
              </a:rPr>
              <a:t>y</a:t>
            </a:r>
            <a:r>
              <a:rPr lang="zh-CN" altLang="en-US" sz="2400" b="1">
                <a:solidFill>
                  <a:schemeClr val="tx2"/>
                </a:solidFill>
                <a:latin typeface="宋体" panose="02010600030101010101" pitchFamily="2" charset="-122"/>
              </a:rPr>
              <a:t>随</a:t>
            </a:r>
            <a:r>
              <a:rPr lang="en-US" altLang="zh-CN" sz="2400" b="1">
                <a:solidFill>
                  <a:schemeClr val="tx2"/>
                </a:solidFill>
                <a:latin typeface="Times New Roman" panose="02020603050405020304" pitchFamily="18" charset="0"/>
              </a:rPr>
              <a:t>x</a:t>
            </a:r>
            <a:r>
              <a:rPr lang="zh-CN" altLang="en-US" sz="2400" b="1">
                <a:solidFill>
                  <a:schemeClr val="tx2"/>
                </a:solidFill>
                <a:latin typeface="宋体" panose="02010600030101010101" pitchFamily="2" charset="-122"/>
              </a:rPr>
              <a:t>的增大而增大的是</a:t>
            </a:r>
            <a:r>
              <a:rPr lang="en-US" altLang="zh-CN" sz="2400" b="1">
                <a:solidFill>
                  <a:schemeClr val="tx2"/>
                </a:solidFill>
                <a:latin typeface="Times New Roman" panose="02020603050405020304" pitchFamily="18" charset="0"/>
              </a:rPr>
              <a:t>__________</a:t>
            </a:r>
            <a:r>
              <a:rPr lang="zh-CN" altLang="en-US" sz="2400" b="1">
                <a:solidFill>
                  <a:schemeClr val="tx2"/>
                </a:solidFill>
                <a:latin typeface="宋体" panose="02010600030101010101" pitchFamily="2" charset="-122"/>
              </a:rPr>
              <a:t>；</a:t>
            </a:r>
            <a:endParaRPr lang="zh-CN" altLang="en-US" sz="2400" b="1">
              <a:solidFill>
                <a:schemeClr val="tx2"/>
              </a:solidFill>
              <a:latin typeface="宋体" panose="02010600030101010101" pitchFamily="2" charset="-122"/>
            </a:endParaRPr>
          </a:p>
        </p:txBody>
      </p:sp>
      <p:sp>
        <p:nvSpPr>
          <p:cNvPr id="18440" name="文本框 18439"/>
          <p:cNvSpPr txBox="1"/>
          <p:nvPr/>
        </p:nvSpPr>
        <p:spPr>
          <a:xfrm>
            <a:off x="1600200" y="2362200"/>
            <a:ext cx="46482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2400" b="1">
                <a:solidFill>
                  <a:schemeClr val="tx2"/>
                </a:solidFill>
                <a:latin typeface="Times New Roman" panose="02020603050405020304" pitchFamily="18" charset="0"/>
              </a:rPr>
              <a:t>其中过原点的直</a:t>
            </a:r>
            <a:r>
              <a:rPr lang="zh-CN" altLang="en-US" sz="2400" b="1">
                <a:solidFill>
                  <a:schemeClr val="tx2"/>
                </a:solidFill>
                <a:latin typeface="宋体" panose="02010600030101010101" pitchFamily="2" charset="-122"/>
              </a:rPr>
              <a:t>线是</a:t>
            </a:r>
            <a:r>
              <a:rPr lang="en-US" altLang="zh-CN" sz="2400" b="1">
                <a:solidFill>
                  <a:schemeClr val="tx2"/>
                </a:solidFill>
                <a:latin typeface="Times New Roman" panose="02020603050405020304" pitchFamily="18" charset="0"/>
              </a:rPr>
              <a:t>________</a:t>
            </a:r>
            <a:r>
              <a:rPr lang="zh-CN" altLang="en-US" sz="2400" b="1">
                <a:solidFill>
                  <a:schemeClr val="tx2"/>
                </a:solidFill>
                <a:latin typeface="宋体" panose="02010600030101010101" pitchFamily="2" charset="-122"/>
              </a:rPr>
              <a:t>；</a:t>
            </a:r>
            <a:endParaRPr lang="zh-CN" altLang="en-US" sz="2400" b="1">
              <a:solidFill>
                <a:schemeClr val="tx2"/>
              </a:solidFill>
              <a:latin typeface="宋体" panose="02010600030101010101" pitchFamily="2" charset="-122"/>
            </a:endParaRPr>
          </a:p>
        </p:txBody>
      </p:sp>
      <p:sp>
        <p:nvSpPr>
          <p:cNvPr id="18441" name="文本框 18440"/>
          <p:cNvSpPr txBox="1"/>
          <p:nvPr/>
        </p:nvSpPr>
        <p:spPr>
          <a:xfrm>
            <a:off x="1447800" y="3962400"/>
            <a:ext cx="5867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2400" b="1">
                <a:solidFill>
                  <a:schemeClr val="tx2"/>
                </a:solidFill>
                <a:latin typeface="宋体" panose="02010600030101010101" pitchFamily="2" charset="-122"/>
              </a:rPr>
              <a:t>函数</a:t>
            </a:r>
            <a:r>
              <a:rPr lang="en-US" altLang="zh-CN" sz="2400" b="1">
                <a:solidFill>
                  <a:schemeClr val="tx2"/>
                </a:solidFill>
                <a:latin typeface="Times New Roman" panose="02020603050405020304" pitchFamily="18" charset="0"/>
              </a:rPr>
              <a:t>y</a:t>
            </a:r>
            <a:r>
              <a:rPr lang="zh-CN" altLang="en-US" sz="2400" b="1">
                <a:solidFill>
                  <a:schemeClr val="tx2"/>
                </a:solidFill>
                <a:latin typeface="宋体" panose="02010600030101010101" pitchFamily="2" charset="-122"/>
              </a:rPr>
              <a:t>随</a:t>
            </a:r>
            <a:r>
              <a:rPr lang="en-US" altLang="zh-CN" sz="2400" b="1">
                <a:solidFill>
                  <a:schemeClr val="tx2"/>
                </a:solidFill>
                <a:latin typeface="Times New Roman" panose="02020603050405020304" pitchFamily="18" charset="0"/>
              </a:rPr>
              <a:t>x</a:t>
            </a:r>
            <a:r>
              <a:rPr lang="zh-CN" altLang="en-US" sz="2400" b="1">
                <a:solidFill>
                  <a:schemeClr val="tx2"/>
                </a:solidFill>
                <a:latin typeface="宋体" panose="02010600030101010101" pitchFamily="2" charset="-122"/>
              </a:rPr>
              <a:t>的增大而减小的是</a:t>
            </a:r>
            <a:r>
              <a:rPr lang="en-US" altLang="zh-CN" sz="2400" b="1">
                <a:solidFill>
                  <a:schemeClr val="tx2"/>
                </a:solidFill>
                <a:latin typeface="Times New Roman" panose="02020603050405020304" pitchFamily="18" charset="0"/>
              </a:rPr>
              <a:t>___________</a:t>
            </a:r>
            <a:r>
              <a:rPr lang="zh-CN" altLang="en-US" sz="2400" b="1">
                <a:solidFill>
                  <a:schemeClr val="tx2"/>
                </a:solidFill>
                <a:latin typeface="宋体" panose="02010600030101010101" pitchFamily="2" charset="-122"/>
              </a:rPr>
              <a:t>；</a:t>
            </a:r>
            <a:endParaRPr lang="zh-CN" altLang="en-US" sz="2400" b="1">
              <a:solidFill>
                <a:schemeClr val="tx2"/>
              </a:solidFill>
              <a:latin typeface="宋体" panose="02010600030101010101" pitchFamily="2" charset="-122"/>
            </a:endParaRPr>
          </a:p>
        </p:txBody>
      </p:sp>
      <p:sp>
        <p:nvSpPr>
          <p:cNvPr id="18442" name="文本框 18441"/>
          <p:cNvSpPr txBox="1"/>
          <p:nvPr/>
        </p:nvSpPr>
        <p:spPr>
          <a:xfrm>
            <a:off x="1524000" y="4800600"/>
            <a:ext cx="6096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2400" b="1">
                <a:solidFill>
                  <a:schemeClr val="tx2"/>
                </a:solidFill>
                <a:latin typeface="宋体" panose="02010600030101010101" pitchFamily="2" charset="-122"/>
              </a:rPr>
              <a:t>图象在第一、二、三象限的是</a:t>
            </a:r>
            <a:r>
              <a:rPr lang="en-US" altLang="zh-CN" sz="2400" b="1">
                <a:solidFill>
                  <a:schemeClr val="tx2"/>
                </a:solidFill>
                <a:latin typeface="Times New Roman" panose="02020603050405020304" pitchFamily="18" charset="0"/>
              </a:rPr>
              <a:t>________ </a:t>
            </a:r>
            <a:r>
              <a:rPr lang="zh-CN" altLang="en-US" sz="2400" b="1">
                <a:solidFill>
                  <a:schemeClr val="tx2"/>
                </a:solidFill>
                <a:latin typeface="宋体" panose="02010600030101010101" pitchFamily="2" charset="-122"/>
              </a:rPr>
              <a:t>。</a:t>
            </a:r>
            <a:endParaRPr lang="zh-CN" altLang="en-US" sz="2400" b="1">
              <a:solidFill>
                <a:schemeClr val="tx2"/>
              </a:solidFill>
              <a:latin typeface="宋体" panose="02010600030101010101" pitchFamily="2" charset="-122"/>
            </a:endParaRPr>
          </a:p>
        </p:txBody>
      </p:sp>
      <p:sp>
        <p:nvSpPr>
          <p:cNvPr id="18443" name="文本框 18442"/>
          <p:cNvSpPr txBox="1"/>
          <p:nvPr/>
        </p:nvSpPr>
        <p:spPr>
          <a:xfrm>
            <a:off x="152400" y="381000"/>
            <a:ext cx="762000" cy="30210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4800">
                <a:solidFill>
                  <a:srgbClr val="FF0000"/>
                </a:solidFill>
                <a:latin typeface="Arial" panose="020B0604020202020204" pitchFamily="34" charset="0"/>
              </a:rPr>
              <a:t>练</a:t>
            </a:r>
            <a:endParaRPr lang="zh-CN" altLang="en-US" sz="480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algn="l">
              <a:spcBef>
                <a:spcPct val="50000"/>
              </a:spcBef>
            </a:pPr>
            <a:r>
              <a:rPr lang="zh-CN" altLang="en-US" sz="4800">
                <a:solidFill>
                  <a:srgbClr val="FF0000"/>
                </a:solidFill>
                <a:latin typeface="Arial" panose="020B0604020202020204" pitchFamily="34" charset="0"/>
              </a:rPr>
              <a:t>一</a:t>
            </a:r>
            <a:endParaRPr lang="zh-CN" altLang="en-US" sz="480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algn="l">
              <a:spcBef>
                <a:spcPct val="50000"/>
              </a:spcBef>
            </a:pPr>
            <a:r>
              <a:rPr lang="zh-CN" altLang="en-US" sz="4800">
                <a:solidFill>
                  <a:srgbClr val="FF0000"/>
                </a:solidFill>
                <a:latin typeface="Arial" panose="020B0604020202020204" pitchFamily="34" charset="0"/>
              </a:rPr>
              <a:t>练</a:t>
            </a:r>
            <a:endParaRPr lang="zh-CN" altLang="en-US" sz="480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5" grpId="0"/>
      <p:bldP spid="18436" grpId="0"/>
      <p:bldP spid="18437" grpId="0"/>
      <p:bldP spid="18438" grpId="0"/>
      <p:bldP spid="18439" grpId="0"/>
      <p:bldP spid="18440" grpId="0"/>
      <p:bldP spid="18441" grpId="0"/>
      <p:bldP spid="1844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9458" name="组合 19457"/>
          <p:cNvGrpSpPr/>
          <p:nvPr/>
        </p:nvGrpSpPr>
        <p:grpSpPr>
          <a:xfrm>
            <a:off x="5867400" y="4214813"/>
            <a:ext cx="2590800" cy="2643187"/>
            <a:chOff x="0" y="0"/>
            <a:chExt cx="1776" cy="1960"/>
          </a:xfrm>
        </p:grpSpPr>
        <p:sp>
          <p:nvSpPr>
            <p:cNvPr id="19459" name="文本框 19458"/>
            <p:cNvSpPr txBox="1"/>
            <p:nvPr/>
          </p:nvSpPr>
          <p:spPr>
            <a:xfrm>
              <a:off x="1008" y="0"/>
              <a:ext cx="240" cy="38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>
                <a:spcBef>
                  <a:spcPct val="50000"/>
                </a:spcBef>
              </a:pPr>
              <a:r>
                <a:rPr lang="en-US" altLang="zh-CN" sz="2800" b="1">
                  <a:latin typeface="Times New Roman" panose="02020603050405020304" pitchFamily="18" charset="0"/>
                </a:rPr>
                <a:t>y</a:t>
              </a:r>
              <a:endParaRPr lang="en-US" altLang="zh-CN" sz="2800" b="1">
                <a:latin typeface="Times New Roman" panose="02020603050405020304" pitchFamily="18" charset="0"/>
              </a:endParaRPr>
            </a:p>
          </p:txBody>
        </p:sp>
        <p:sp>
          <p:nvSpPr>
            <p:cNvPr id="19460" name="直接连接符 19459"/>
            <p:cNvSpPr/>
            <p:nvPr/>
          </p:nvSpPr>
          <p:spPr>
            <a:xfrm>
              <a:off x="0" y="1221"/>
              <a:ext cx="1693" cy="0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19461" name="直接连接符 19460"/>
            <p:cNvSpPr/>
            <p:nvPr/>
          </p:nvSpPr>
          <p:spPr>
            <a:xfrm flipV="1">
              <a:off x="1239" y="135"/>
              <a:ext cx="1" cy="1488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19462" name="文本框 19461"/>
            <p:cNvSpPr txBox="1"/>
            <p:nvPr/>
          </p:nvSpPr>
          <p:spPr>
            <a:xfrm>
              <a:off x="1569" y="1148"/>
              <a:ext cx="207" cy="38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>
                <a:spcBef>
                  <a:spcPct val="50000"/>
                </a:spcBef>
              </a:pPr>
              <a:r>
                <a:rPr lang="en-US" altLang="zh-CN" sz="2800" b="1">
                  <a:latin typeface="Times New Roman" panose="02020603050405020304" pitchFamily="18" charset="0"/>
                </a:rPr>
                <a:t>x</a:t>
              </a:r>
              <a:endParaRPr lang="en-US" altLang="zh-CN" sz="2800" b="1">
                <a:latin typeface="Times New Roman" panose="02020603050405020304" pitchFamily="18" charset="0"/>
              </a:endParaRPr>
            </a:p>
          </p:txBody>
        </p:sp>
        <p:sp>
          <p:nvSpPr>
            <p:cNvPr id="19463" name="直接连接符 19462"/>
            <p:cNvSpPr/>
            <p:nvPr/>
          </p:nvSpPr>
          <p:spPr>
            <a:xfrm flipV="1">
              <a:off x="165" y="376"/>
              <a:ext cx="1446" cy="1006"/>
            </a:xfrm>
            <a:prstGeom prst="line">
              <a:avLst/>
            </a:prstGeom>
            <a:ln w="28575" cap="flat" cmpd="sng">
              <a:solidFill>
                <a:srgbClr val="FF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464" name="矩形 19463"/>
            <p:cNvSpPr/>
            <p:nvPr/>
          </p:nvSpPr>
          <p:spPr>
            <a:xfrm>
              <a:off x="1194" y="1188"/>
              <a:ext cx="248" cy="38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algn="l"/>
              <a:r>
                <a:rPr lang="en-US" altLang="zh-CN" sz="2800" b="1">
                  <a:latin typeface="Times New Roman" panose="02020603050405020304" pitchFamily="18" charset="0"/>
                </a:rPr>
                <a:t>0</a:t>
              </a:r>
              <a:endParaRPr lang="en-US" altLang="zh-CN" sz="2800" b="1">
                <a:latin typeface="Times New Roman" panose="02020603050405020304" pitchFamily="18" charset="0"/>
              </a:endParaRPr>
            </a:p>
          </p:txBody>
        </p:sp>
        <p:sp>
          <p:nvSpPr>
            <p:cNvPr id="19465" name="文本框 19464"/>
            <p:cNvSpPr txBox="1"/>
            <p:nvPr/>
          </p:nvSpPr>
          <p:spPr>
            <a:xfrm>
              <a:off x="864" y="1575"/>
              <a:ext cx="432" cy="38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>
                <a:spcBef>
                  <a:spcPct val="50000"/>
                </a:spcBef>
              </a:pPr>
              <a:r>
                <a:rPr lang="en-US" altLang="zh-CN" sz="2800" b="1">
                  <a:latin typeface="Times New Roman" panose="02020603050405020304" pitchFamily="18" charset="0"/>
                </a:rPr>
                <a:t>(D)</a:t>
              </a:r>
              <a:endParaRPr lang="en-US" altLang="zh-CN" sz="2800" b="1">
                <a:latin typeface="Times New Roman" panose="02020603050405020304" pitchFamily="18" charset="0"/>
              </a:endParaRPr>
            </a:p>
          </p:txBody>
        </p:sp>
      </p:grpSp>
      <p:sp>
        <p:nvSpPr>
          <p:cNvPr id="19466" name="文本框 19465"/>
          <p:cNvSpPr txBox="1"/>
          <p:nvPr/>
        </p:nvSpPr>
        <p:spPr>
          <a:xfrm>
            <a:off x="1050925" y="2133600"/>
            <a:ext cx="601663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y</a:t>
            </a:r>
            <a:endParaRPr lang="en-US" altLang="zh-CN" sz="2800" b="1">
              <a:latin typeface="Times New Roman" panose="02020603050405020304" pitchFamily="18" charset="0"/>
            </a:endParaRPr>
          </a:p>
        </p:txBody>
      </p:sp>
      <p:sp>
        <p:nvSpPr>
          <p:cNvPr id="19467" name="文本框 19466"/>
          <p:cNvSpPr txBox="1"/>
          <p:nvPr/>
        </p:nvSpPr>
        <p:spPr>
          <a:xfrm>
            <a:off x="2743200" y="2514600"/>
            <a:ext cx="51752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x</a:t>
            </a:r>
            <a:endParaRPr lang="en-US" altLang="zh-CN" sz="2800" b="1">
              <a:latin typeface="Times New Roman" panose="02020603050405020304" pitchFamily="18" charset="0"/>
            </a:endParaRPr>
          </a:p>
        </p:txBody>
      </p:sp>
      <p:grpSp>
        <p:nvGrpSpPr>
          <p:cNvPr id="19468" name="组合 19467"/>
          <p:cNvGrpSpPr/>
          <p:nvPr/>
        </p:nvGrpSpPr>
        <p:grpSpPr>
          <a:xfrm>
            <a:off x="609600" y="1905000"/>
            <a:ext cx="2209800" cy="1995488"/>
            <a:chOff x="0" y="0"/>
            <a:chExt cx="1488" cy="1524"/>
          </a:xfrm>
        </p:grpSpPr>
        <p:sp>
          <p:nvSpPr>
            <p:cNvPr id="19469" name="直接连接符 19468"/>
            <p:cNvSpPr/>
            <p:nvPr/>
          </p:nvSpPr>
          <p:spPr>
            <a:xfrm flipV="1">
              <a:off x="0" y="576"/>
              <a:ext cx="1488" cy="9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19470" name="直接连接符 19469"/>
            <p:cNvSpPr/>
            <p:nvPr/>
          </p:nvSpPr>
          <p:spPr>
            <a:xfrm flipV="1">
              <a:off x="528" y="0"/>
              <a:ext cx="2" cy="1202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19471" name="直接连接符 19470"/>
            <p:cNvSpPr/>
            <p:nvPr/>
          </p:nvSpPr>
          <p:spPr>
            <a:xfrm flipV="1">
              <a:off x="240" y="240"/>
              <a:ext cx="1104" cy="912"/>
            </a:xfrm>
            <a:prstGeom prst="line">
              <a:avLst/>
            </a:prstGeom>
            <a:ln w="28575" cap="flat" cmpd="sng">
              <a:solidFill>
                <a:srgbClr val="FF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472" name="矩形 19471"/>
            <p:cNvSpPr/>
            <p:nvPr/>
          </p:nvSpPr>
          <p:spPr>
            <a:xfrm>
              <a:off x="479" y="547"/>
              <a:ext cx="244" cy="39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algn="l"/>
              <a:r>
                <a:rPr lang="en-US" altLang="zh-CN" sz="2800" b="1">
                  <a:latin typeface="Times New Roman" panose="02020603050405020304" pitchFamily="18" charset="0"/>
                </a:rPr>
                <a:t>0</a:t>
              </a:r>
              <a:endParaRPr lang="en-US" altLang="zh-CN" sz="2800" b="1">
                <a:latin typeface="Times New Roman" panose="02020603050405020304" pitchFamily="18" charset="0"/>
              </a:endParaRPr>
            </a:p>
          </p:txBody>
        </p:sp>
        <p:sp>
          <p:nvSpPr>
            <p:cNvPr id="19473" name="文本框 19472"/>
            <p:cNvSpPr txBox="1"/>
            <p:nvPr/>
          </p:nvSpPr>
          <p:spPr>
            <a:xfrm>
              <a:off x="326" y="1128"/>
              <a:ext cx="682" cy="39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>
                <a:spcBef>
                  <a:spcPct val="50000"/>
                </a:spcBef>
              </a:pPr>
              <a:r>
                <a:rPr lang="en-US" altLang="zh-CN" sz="2800" b="1">
                  <a:latin typeface="Times New Roman" panose="02020603050405020304" pitchFamily="18" charset="0"/>
                </a:rPr>
                <a:t>(A )</a:t>
              </a:r>
              <a:endParaRPr lang="en-US" altLang="zh-CN" sz="2800" b="1">
                <a:latin typeface="Times New Roman" panose="02020603050405020304" pitchFamily="18" charset="0"/>
              </a:endParaRPr>
            </a:p>
          </p:txBody>
        </p:sp>
      </p:grpSp>
      <p:sp>
        <p:nvSpPr>
          <p:cNvPr id="19474" name="文本框 19473"/>
          <p:cNvSpPr txBox="1"/>
          <p:nvPr/>
        </p:nvSpPr>
        <p:spPr>
          <a:xfrm>
            <a:off x="2590800" y="3505200"/>
            <a:ext cx="36195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y</a:t>
            </a:r>
            <a:endParaRPr lang="en-US" altLang="zh-CN" sz="2800" b="1">
              <a:latin typeface="Times New Roman" panose="02020603050405020304" pitchFamily="18" charset="0"/>
            </a:endParaRPr>
          </a:p>
        </p:txBody>
      </p:sp>
      <p:sp>
        <p:nvSpPr>
          <p:cNvPr id="19475" name="文本框 19474"/>
          <p:cNvSpPr txBox="1"/>
          <p:nvPr/>
        </p:nvSpPr>
        <p:spPr>
          <a:xfrm>
            <a:off x="3581400" y="4648200"/>
            <a:ext cx="312738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x</a:t>
            </a:r>
            <a:endParaRPr lang="en-US" altLang="zh-CN" sz="2800" b="1">
              <a:latin typeface="Times New Roman" panose="02020603050405020304" pitchFamily="18" charset="0"/>
            </a:endParaRPr>
          </a:p>
        </p:txBody>
      </p:sp>
      <p:sp>
        <p:nvSpPr>
          <p:cNvPr id="19476" name="矩形 19475"/>
          <p:cNvSpPr/>
          <p:nvPr/>
        </p:nvSpPr>
        <p:spPr>
          <a:xfrm>
            <a:off x="2667000" y="4724400"/>
            <a:ext cx="3619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l"/>
            <a:r>
              <a:rPr lang="en-US" altLang="zh-CN" sz="2800" b="1">
                <a:latin typeface="Times New Roman" panose="02020603050405020304" pitchFamily="18" charset="0"/>
              </a:rPr>
              <a:t>0</a:t>
            </a:r>
            <a:endParaRPr lang="en-US" altLang="zh-CN" sz="2800" b="1">
              <a:latin typeface="Times New Roman" panose="02020603050405020304" pitchFamily="18" charset="0"/>
            </a:endParaRPr>
          </a:p>
        </p:txBody>
      </p:sp>
      <p:grpSp>
        <p:nvGrpSpPr>
          <p:cNvPr id="19477" name="组合 19476"/>
          <p:cNvGrpSpPr/>
          <p:nvPr/>
        </p:nvGrpSpPr>
        <p:grpSpPr>
          <a:xfrm>
            <a:off x="1371600" y="4038600"/>
            <a:ext cx="2209800" cy="2308225"/>
            <a:chOff x="0" y="0"/>
            <a:chExt cx="1565" cy="1796"/>
          </a:xfrm>
        </p:grpSpPr>
        <p:sp>
          <p:nvSpPr>
            <p:cNvPr id="19478" name="直接连接符 19477"/>
            <p:cNvSpPr/>
            <p:nvPr/>
          </p:nvSpPr>
          <p:spPr>
            <a:xfrm flipV="1">
              <a:off x="0" y="624"/>
              <a:ext cx="1565" cy="47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19479" name="直接连接符 19478"/>
            <p:cNvSpPr/>
            <p:nvPr/>
          </p:nvSpPr>
          <p:spPr>
            <a:xfrm flipH="1" flipV="1">
              <a:off x="912" y="0"/>
              <a:ext cx="48" cy="1429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19480" name="直接连接符 19479"/>
            <p:cNvSpPr/>
            <p:nvPr/>
          </p:nvSpPr>
          <p:spPr>
            <a:xfrm>
              <a:off x="144" y="336"/>
              <a:ext cx="1198" cy="907"/>
            </a:xfrm>
            <a:prstGeom prst="line">
              <a:avLst/>
            </a:prstGeom>
            <a:ln w="28575" cap="flat" cmpd="sng">
              <a:solidFill>
                <a:srgbClr val="FF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481" name="文本框 19480"/>
            <p:cNvSpPr txBox="1"/>
            <p:nvPr/>
          </p:nvSpPr>
          <p:spPr>
            <a:xfrm>
              <a:off x="672" y="1392"/>
              <a:ext cx="720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>
                <a:spcBef>
                  <a:spcPct val="50000"/>
                </a:spcBef>
              </a:pPr>
              <a:r>
                <a:rPr lang="en-US" altLang="zh-CN" sz="2800" b="1">
                  <a:latin typeface="Times New Roman" panose="02020603050405020304" pitchFamily="18" charset="0"/>
                </a:rPr>
                <a:t>(  C )</a:t>
              </a:r>
              <a:endParaRPr lang="en-US" altLang="zh-CN" sz="2800" b="1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19482" name="组合 19481"/>
          <p:cNvGrpSpPr/>
          <p:nvPr/>
        </p:nvGrpSpPr>
        <p:grpSpPr>
          <a:xfrm>
            <a:off x="5334000" y="2209800"/>
            <a:ext cx="2286000" cy="2181225"/>
            <a:chOff x="0" y="0"/>
            <a:chExt cx="1551" cy="2066"/>
          </a:xfrm>
        </p:grpSpPr>
        <p:sp>
          <p:nvSpPr>
            <p:cNvPr id="19483" name="文本框 19482"/>
            <p:cNvSpPr txBox="1"/>
            <p:nvPr/>
          </p:nvSpPr>
          <p:spPr>
            <a:xfrm>
              <a:off x="397" y="0"/>
              <a:ext cx="240" cy="49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>
                <a:spcBef>
                  <a:spcPct val="50000"/>
                </a:spcBef>
              </a:pPr>
              <a:r>
                <a:rPr lang="en-US" altLang="zh-CN" sz="2800" b="1">
                  <a:latin typeface="Times New Roman" panose="02020603050405020304" pitchFamily="18" charset="0"/>
                </a:rPr>
                <a:t>y</a:t>
              </a:r>
              <a:endParaRPr lang="en-US" altLang="zh-CN" sz="2800" b="1">
                <a:latin typeface="Times New Roman" panose="02020603050405020304" pitchFamily="18" charset="0"/>
              </a:endParaRPr>
            </a:p>
          </p:txBody>
        </p:sp>
        <p:sp>
          <p:nvSpPr>
            <p:cNvPr id="19484" name="直接连接符 19483"/>
            <p:cNvSpPr/>
            <p:nvPr/>
          </p:nvSpPr>
          <p:spPr>
            <a:xfrm>
              <a:off x="0" y="1200"/>
              <a:ext cx="1488" cy="0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19485" name="直接连接符 19484"/>
            <p:cNvSpPr/>
            <p:nvPr/>
          </p:nvSpPr>
          <p:spPr>
            <a:xfrm flipV="1">
              <a:off x="624" y="144"/>
              <a:ext cx="1" cy="1488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19486" name="文本框 19485"/>
            <p:cNvSpPr txBox="1"/>
            <p:nvPr/>
          </p:nvSpPr>
          <p:spPr>
            <a:xfrm>
              <a:off x="1344" y="1114"/>
              <a:ext cx="207" cy="49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>
                <a:spcBef>
                  <a:spcPct val="50000"/>
                </a:spcBef>
              </a:pPr>
              <a:r>
                <a:rPr lang="en-US" altLang="zh-CN" sz="2800" b="1">
                  <a:latin typeface="Times New Roman" panose="02020603050405020304" pitchFamily="18" charset="0"/>
                </a:rPr>
                <a:t>x</a:t>
              </a:r>
              <a:endParaRPr lang="en-US" altLang="zh-CN" sz="2800" b="1">
                <a:latin typeface="Times New Roman" panose="02020603050405020304" pitchFamily="18" charset="0"/>
              </a:endParaRPr>
            </a:p>
          </p:txBody>
        </p:sp>
        <p:sp>
          <p:nvSpPr>
            <p:cNvPr id="19487" name="直接连接符 19486"/>
            <p:cNvSpPr/>
            <p:nvPr/>
          </p:nvSpPr>
          <p:spPr>
            <a:xfrm>
              <a:off x="480" y="240"/>
              <a:ext cx="624" cy="1344"/>
            </a:xfrm>
            <a:prstGeom prst="line">
              <a:avLst/>
            </a:prstGeom>
            <a:ln w="28575" cap="flat" cmpd="sng">
              <a:solidFill>
                <a:srgbClr val="FF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488" name="矩形 19487"/>
            <p:cNvSpPr/>
            <p:nvPr/>
          </p:nvSpPr>
          <p:spPr>
            <a:xfrm>
              <a:off x="432" y="1159"/>
              <a:ext cx="245" cy="49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algn="l"/>
              <a:r>
                <a:rPr lang="en-US" altLang="zh-CN" sz="2800" b="1">
                  <a:latin typeface="Times New Roman" panose="02020603050405020304" pitchFamily="18" charset="0"/>
                </a:rPr>
                <a:t>0</a:t>
              </a:r>
              <a:endParaRPr lang="en-US" altLang="zh-CN" sz="2800" b="1">
                <a:latin typeface="Times New Roman" panose="02020603050405020304" pitchFamily="18" charset="0"/>
              </a:endParaRPr>
            </a:p>
          </p:txBody>
        </p:sp>
        <p:sp>
          <p:nvSpPr>
            <p:cNvPr id="19489" name="文本框 19488"/>
            <p:cNvSpPr txBox="1"/>
            <p:nvPr/>
          </p:nvSpPr>
          <p:spPr>
            <a:xfrm>
              <a:off x="397" y="1575"/>
              <a:ext cx="432" cy="49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>
                <a:spcBef>
                  <a:spcPct val="50000"/>
                </a:spcBef>
              </a:pPr>
              <a:r>
                <a:rPr lang="en-US" altLang="zh-CN" sz="2800" b="1">
                  <a:latin typeface="Times New Roman" panose="02020603050405020304" pitchFamily="18" charset="0"/>
                </a:rPr>
                <a:t>(B)</a:t>
              </a:r>
              <a:endParaRPr lang="en-US" altLang="zh-CN" sz="2800" b="1">
                <a:latin typeface="Times New Roman" panose="02020603050405020304" pitchFamily="18" charset="0"/>
              </a:endParaRPr>
            </a:p>
          </p:txBody>
        </p:sp>
      </p:grpSp>
      <p:sp>
        <p:nvSpPr>
          <p:cNvPr id="19490" name="矩形 19489"/>
          <p:cNvSpPr/>
          <p:nvPr/>
        </p:nvSpPr>
        <p:spPr>
          <a:xfrm>
            <a:off x="304800" y="0"/>
            <a:ext cx="8458200" cy="1890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eaLnBrk="0" hangingPunct="0"/>
            <a:r>
              <a:rPr lang="zh-CN" altLang="en-US" sz="1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            </a:t>
            </a:r>
            <a:endParaRPr lang="zh-CN" altLang="en-US" sz="3200">
              <a:solidFill>
                <a:srgbClr val="3333FF"/>
              </a:solidFill>
              <a:latin typeface="Arial" panose="020B0604020202020204" pitchFamily="34" charset="0"/>
            </a:endParaRPr>
          </a:p>
          <a:p>
            <a:pPr algn="l" eaLnBrk="0" hangingPunct="0"/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逆向思维     </a:t>
            </a:r>
            <a:endParaRPr lang="zh-CN" altLang="en-US" sz="2800" b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</a:endParaRPr>
          </a:p>
          <a:p>
            <a:pPr algn="l" eaLnBrk="0" hangingPunct="0"/>
            <a:r>
              <a:rPr lang="en-US" altLang="zh-CN" sz="4000" b="1">
                <a:latin typeface="Times New Roman" panose="02020603050405020304" pitchFamily="18" charset="0"/>
              </a:rPr>
              <a:t>2</a:t>
            </a:r>
            <a:r>
              <a:rPr lang="zh-CN" altLang="en-US" sz="4000" b="1">
                <a:latin typeface="Times New Roman" panose="02020603050405020304" pitchFamily="18" charset="0"/>
              </a:rPr>
              <a:t>、</a:t>
            </a:r>
            <a:r>
              <a:rPr lang="zh-CN" altLang="en-US" sz="3200" b="1">
                <a:latin typeface="Times New Roman" panose="02020603050405020304" pitchFamily="18" charset="0"/>
              </a:rPr>
              <a:t>已知函数 </a:t>
            </a:r>
            <a:r>
              <a:rPr lang="en-US" altLang="zh-CN" sz="3200" b="1">
                <a:latin typeface="Times New Roman" panose="02020603050405020304" pitchFamily="18" charset="0"/>
              </a:rPr>
              <a:t>y = kx</a:t>
            </a:r>
            <a:r>
              <a:rPr lang="zh-CN" altLang="en-US" sz="3200" b="1">
                <a:latin typeface="Times New Roman" panose="02020603050405020304" pitchFamily="18" charset="0"/>
              </a:rPr>
              <a:t>的图象在二、四象限，那么函数</a:t>
            </a:r>
            <a:r>
              <a:rPr lang="en-US" altLang="zh-CN" sz="3200" b="1">
                <a:latin typeface="Times New Roman" panose="02020603050405020304" pitchFamily="18" charset="0"/>
              </a:rPr>
              <a:t>y = kx-k</a:t>
            </a:r>
            <a:r>
              <a:rPr lang="zh-CN" altLang="en-US" sz="3200" b="1">
                <a:latin typeface="Times New Roman" panose="02020603050405020304" pitchFamily="18" charset="0"/>
              </a:rPr>
              <a:t>的图象可能是（       </a:t>
            </a:r>
            <a:r>
              <a:rPr lang="zh-CN" altLang="en-US" sz="3200" b="1">
                <a:latin typeface="Times New Roman" panose="02020603050405020304" pitchFamily="18" charset="0"/>
                <a:sym typeface="Wingdings" panose="05000000000000000000" pitchFamily="2" charset="2"/>
              </a:rPr>
              <a:t>）</a:t>
            </a:r>
            <a:endParaRPr lang="zh-CN" altLang="en-US" sz="3200" b="1">
              <a:latin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19491" name="文本框 19490"/>
          <p:cNvSpPr txBox="1"/>
          <p:nvPr/>
        </p:nvSpPr>
        <p:spPr>
          <a:xfrm>
            <a:off x="5943600" y="1371600"/>
            <a:ext cx="6858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9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文本占位符 20481"/>
          <p:cNvSpPr>
            <a:spLocks noGrp="1"/>
          </p:cNvSpPr>
          <p:nvPr>
            <p:ph type="body" idx="1"/>
          </p:nvPr>
        </p:nvSpPr>
        <p:spPr>
          <a:xfrm>
            <a:off x="611188" y="1052513"/>
            <a:ext cx="8062912" cy="4114800"/>
          </a:xfrm>
          <a:ln/>
        </p:spPr>
        <p:txBody>
          <a:bodyPr/>
          <a:p>
            <a:r>
              <a:rPr lang="en-US" altLang="zh-CN" sz="4000" b="1">
                <a:effectLst>
                  <a:outerShdw blurRad="38100" dist="38100" dir="2700000">
                    <a:srgbClr val="FFFFFF"/>
                  </a:outerShdw>
                </a:effectLst>
                <a:ea typeface="黑体" panose="02010609060101010101" pitchFamily="2" charset="-122"/>
              </a:rPr>
              <a:t>3</a:t>
            </a:r>
            <a:r>
              <a:rPr lang="zh-CN" altLang="en-US" sz="4000" b="1">
                <a:effectLst>
                  <a:outerShdw blurRad="38100" dist="38100" dir="2700000">
                    <a:srgbClr val="FFFFFF"/>
                  </a:outerShdw>
                </a:effectLst>
                <a:ea typeface="黑体" panose="02010609060101010101" pitchFamily="2" charset="-122"/>
              </a:rPr>
              <a:t>、已知一次函数</a:t>
            </a:r>
            <a:r>
              <a:rPr lang="en-US" altLang="zh-CN" sz="4000" b="1">
                <a:effectLst>
                  <a:outerShdw blurRad="38100" dist="38100" dir="2700000">
                    <a:srgbClr val="FFFFFF"/>
                  </a:outerShdw>
                </a:effectLst>
                <a:ea typeface="黑体" panose="02010609060101010101" pitchFamily="2" charset="-122"/>
              </a:rPr>
              <a:t>y = mx-(m-2),</a:t>
            </a:r>
            <a:endParaRPr lang="en-US" altLang="zh-CN" sz="4000" b="1">
              <a:effectLst>
                <a:outerShdw blurRad="38100" dist="38100" dir="2700000">
                  <a:srgbClr val="FFFFFF"/>
                </a:outerShdw>
              </a:effectLst>
              <a:ea typeface="黑体" panose="02010609060101010101" pitchFamily="2" charset="-122"/>
            </a:endParaRPr>
          </a:p>
          <a:p>
            <a:pPr>
              <a:buNone/>
            </a:pPr>
            <a:r>
              <a:rPr lang="en-US" altLang="zh-CN" sz="4000" b="1">
                <a:effectLst>
                  <a:outerShdw blurRad="38100" dist="38100" dir="2700000">
                    <a:srgbClr val="FFFFFF"/>
                  </a:outerShdw>
                </a:effectLst>
                <a:ea typeface="黑体" panose="02010609060101010101" pitchFamily="2" charset="-122"/>
              </a:rPr>
              <a:t>       </a:t>
            </a:r>
            <a:r>
              <a:rPr lang="zh-CN" altLang="en-US" sz="4000" b="1">
                <a:effectLst>
                  <a:outerShdw blurRad="38100" dist="38100" dir="2700000">
                    <a:srgbClr val="FFFFFF"/>
                  </a:outerShdw>
                </a:effectLst>
                <a:ea typeface="黑体" panose="02010609060101010101" pitchFamily="2" charset="-122"/>
              </a:rPr>
              <a:t>若它的图象经过原点，则   </a:t>
            </a:r>
            <a:r>
              <a:rPr lang="en-US" altLang="zh-CN" sz="4000" b="1">
                <a:effectLst>
                  <a:outerShdw blurRad="38100" dist="38100" dir="2700000">
                    <a:srgbClr val="FFFFFF"/>
                  </a:outerShdw>
                </a:effectLst>
                <a:ea typeface="黑体" panose="02010609060101010101" pitchFamily="2" charset="-122"/>
              </a:rPr>
              <a:t>m=</a:t>
            </a:r>
            <a:r>
              <a:rPr lang="en-US" altLang="zh-CN" sz="4000" b="1" u="sng">
                <a:effectLst>
                  <a:outerShdw blurRad="38100" dist="38100" dir="2700000">
                    <a:srgbClr val="FFFFFF"/>
                  </a:outerShdw>
                </a:effectLst>
                <a:ea typeface="黑体" panose="02010609060101010101" pitchFamily="2" charset="-122"/>
              </a:rPr>
              <a:t>                 </a:t>
            </a:r>
            <a:r>
              <a:rPr lang="en-US" altLang="zh-CN" sz="4000" b="1">
                <a:effectLst>
                  <a:outerShdw blurRad="38100" dist="38100" dir="2700000">
                    <a:srgbClr val="FFFFFF"/>
                  </a:outerShdw>
                </a:effectLst>
                <a:ea typeface="黑体" panose="02010609060101010101" pitchFamily="2" charset="-122"/>
              </a:rPr>
              <a:t>;</a:t>
            </a:r>
            <a:endParaRPr lang="en-US" altLang="zh-CN" sz="4000" b="1">
              <a:effectLst>
                <a:outerShdw blurRad="38100" dist="38100" dir="2700000">
                  <a:srgbClr val="FFFFFF"/>
                </a:outerShdw>
              </a:effectLst>
              <a:ea typeface="黑体" panose="02010609060101010101" pitchFamily="2" charset="-122"/>
            </a:endParaRPr>
          </a:p>
          <a:p>
            <a:pPr>
              <a:buNone/>
            </a:pPr>
            <a:r>
              <a:rPr lang="en-US" altLang="zh-CN" sz="4000" b="1">
                <a:effectLst>
                  <a:outerShdw blurRad="38100" dist="38100" dir="2700000">
                    <a:srgbClr val="FFFFFF"/>
                  </a:outerShdw>
                </a:effectLst>
                <a:ea typeface="黑体" panose="02010609060101010101" pitchFamily="2" charset="-122"/>
              </a:rPr>
              <a:t>  </a:t>
            </a:r>
            <a:r>
              <a:rPr lang="zh-CN" altLang="en-US" sz="4000" b="1">
                <a:effectLst>
                  <a:outerShdw blurRad="38100" dist="38100" dir="2700000">
                    <a:srgbClr val="FFFFFF"/>
                  </a:outerShdw>
                </a:effectLst>
                <a:ea typeface="黑体" panose="02010609060101010101" pitchFamily="2" charset="-122"/>
              </a:rPr>
              <a:t>若点（</a:t>
            </a:r>
            <a:r>
              <a:rPr lang="en-US" altLang="zh-CN" sz="4000" b="1">
                <a:effectLst>
                  <a:outerShdw blurRad="38100" dist="38100" dir="2700000">
                    <a:srgbClr val="FFFFFF"/>
                  </a:outerShdw>
                </a:effectLst>
                <a:ea typeface="黑体" panose="02010609060101010101" pitchFamily="2" charset="-122"/>
              </a:rPr>
              <a:t>0 </a:t>
            </a:r>
            <a:r>
              <a:rPr lang="zh-CN" altLang="en-US" sz="4000" b="1">
                <a:effectLst>
                  <a:outerShdw blurRad="38100" dist="38100" dir="2700000">
                    <a:srgbClr val="FFFFFF"/>
                  </a:outerShdw>
                </a:effectLst>
                <a:ea typeface="黑体" panose="02010609060101010101" pitchFamily="2" charset="-122"/>
              </a:rPr>
              <a:t>，</a:t>
            </a:r>
            <a:r>
              <a:rPr lang="en-US" altLang="zh-CN" sz="4000" b="1">
                <a:effectLst>
                  <a:outerShdw blurRad="38100" dist="38100" dir="2700000">
                    <a:srgbClr val="FFFFFF"/>
                  </a:outerShdw>
                </a:effectLst>
                <a:ea typeface="黑体" panose="02010609060101010101" pitchFamily="2" charset="-122"/>
              </a:rPr>
              <a:t>3) </a:t>
            </a:r>
            <a:r>
              <a:rPr lang="zh-CN" altLang="en-US" sz="4000" b="1">
                <a:effectLst>
                  <a:outerShdw blurRad="38100" dist="38100" dir="2700000">
                    <a:srgbClr val="FFFFFF"/>
                  </a:outerShdw>
                </a:effectLst>
                <a:ea typeface="黑体" panose="02010609060101010101" pitchFamily="2" charset="-122"/>
              </a:rPr>
              <a:t>在它的图象上，则</a:t>
            </a:r>
            <a:r>
              <a:rPr lang="en-US" altLang="zh-CN" sz="4000" b="1">
                <a:effectLst>
                  <a:outerShdw blurRad="38100" dist="38100" dir="2700000">
                    <a:srgbClr val="FFFFFF"/>
                  </a:outerShdw>
                </a:effectLst>
                <a:ea typeface="黑体" panose="02010609060101010101" pitchFamily="2" charset="-122"/>
              </a:rPr>
              <a:t>m =</a:t>
            </a:r>
            <a:r>
              <a:rPr lang="en-US" altLang="zh-CN" sz="4000" b="1" u="sng">
                <a:effectLst>
                  <a:outerShdw blurRad="38100" dist="38100" dir="2700000">
                    <a:srgbClr val="FFFFFF"/>
                  </a:outerShdw>
                </a:effectLst>
                <a:ea typeface="黑体" panose="02010609060101010101" pitchFamily="2" charset="-122"/>
              </a:rPr>
              <a:t>                </a:t>
            </a:r>
            <a:r>
              <a:rPr lang="en-US" altLang="zh-CN" sz="4000" b="1">
                <a:effectLst>
                  <a:outerShdw blurRad="38100" dist="38100" dir="2700000">
                    <a:srgbClr val="FFFFFF"/>
                  </a:outerShdw>
                </a:effectLst>
                <a:ea typeface="黑体" panose="02010609060101010101" pitchFamily="2" charset="-122"/>
              </a:rPr>
              <a:t>;</a:t>
            </a:r>
            <a:r>
              <a:rPr lang="zh-CN" altLang="en-US" sz="4000" b="1">
                <a:effectLst>
                  <a:outerShdw blurRad="38100" dist="38100" dir="2700000">
                    <a:srgbClr val="FFFFFF"/>
                  </a:outerShdw>
                </a:effectLst>
                <a:ea typeface="黑体" panose="02010609060101010101" pitchFamily="2" charset="-122"/>
              </a:rPr>
              <a:t>若它的图象经过一、二、四象限，则</a:t>
            </a:r>
            <a:r>
              <a:rPr lang="en-US" altLang="zh-CN" sz="4000" b="1">
                <a:effectLst>
                  <a:outerShdw blurRad="38100" dist="38100" dir="2700000">
                    <a:srgbClr val="FFFFFF"/>
                  </a:outerShdw>
                </a:effectLst>
                <a:ea typeface="黑体" panose="02010609060101010101" pitchFamily="2" charset="-122"/>
              </a:rPr>
              <a:t>m </a:t>
            </a:r>
            <a:r>
              <a:rPr lang="en-US" altLang="zh-CN" sz="4000" b="1" u="sng">
                <a:effectLst>
                  <a:outerShdw blurRad="38100" dist="38100" dir="2700000">
                    <a:srgbClr val="FFFFFF"/>
                  </a:outerShdw>
                </a:effectLst>
                <a:ea typeface="黑体" panose="02010609060101010101" pitchFamily="2" charset="-122"/>
              </a:rPr>
              <a:t>                    </a:t>
            </a:r>
            <a:r>
              <a:rPr lang="en-US" altLang="zh-CN" sz="4000" b="1">
                <a:effectLst>
                  <a:outerShdw blurRad="38100" dist="38100" dir="2700000">
                    <a:srgbClr val="FFFFFF"/>
                  </a:outerShdw>
                </a:effectLst>
                <a:ea typeface="黑体" panose="02010609060101010101" pitchFamily="2" charset="-122"/>
              </a:rPr>
              <a:t>.</a:t>
            </a:r>
            <a:endParaRPr lang="en-US" altLang="zh-CN" sz="4000" b="1">
              <a:effectLst>
                <a:outerShdw blurRad="38100" dist="38100" dir="2700000">
                  <a:srgbClr val="FFFFFF"/>
                </a:outerShdw>
              </a:effectLst>
              <a:ea typeface="黑体" panose="02010609060101010101" pitchFamily="2" charset="-122"/>
            </a:endParaRPr>
          </a:p>
        </p:txBody>
      </p:sp>
      <p:sp>
        <p:nvSpPr>
          <p:cNvPr id="20483" name="文本框 20482"/>
          <p:cNvSpPr txBox="1"/>
          <p:nvPr/>
        </p:nvSpPr>
        <p:spPr>
          <a:xfrm>
            <a:off x="2339975" y="2205038"/>
            <a:ext cx="1657350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6000" b="1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endParaRPr lang="en-US" altLang="zh-CN" sz="6000" b="1">
              <a:solidFill>
                <a:srgbClr val="FF0066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0484" name="文本框 20483"/>
          <p:cNvSpPr txBox="1"/>
          <p:nvPr/>
        </p:nvSpPr>
        <p:spPr>
          <a:xfrm>
            <a:off x="1908175" y="3573463"/>
            <a:ext cx="1368425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6000" b="1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-1</a:t>
            </a:r>
            <a:endParaRPr lang="en-US" altLang="zh-CN" sz="6000" b="1">
              <a:solidFill>
                <a:srgbClr val="FF0066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0485" name="文本框 20484"/>
          <p:cNvSpPr txBox="1"/>
          <p:nvPr/>
        </p:nvSpPr>
        <p:spPr>
          <a:xfrm>
            <a:off x="6011863" y="4221163"/>
            <a:ext cx="1152525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6000" b="1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&lt;0</a:t>
            </a:r>
            <a:endParaRPr lang="en-US" altLang="zh-CN" sz="6000" b="1">
              <a:solidFill>
                <a:srgbClr val="FF0066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0482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charRg st="22" end="6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charRg st="22" end="6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charRg st="22" end="6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charRg st="22" end="6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482">
                                            <p:txEl>
                                              <p:charRg st="22" end="6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charRg st="22" end="6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charRg st="22" end="6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charRg st="22" end="6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charRg st="22" end="6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charRg st="64" end="14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charRg st="64" end="14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charRg st="64" end="14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charRg st="64" end="14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482">
                                            <p:txEl>
                                              <p:charRg st="64" end="14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charRg st="64" end="14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charRg st="64" end="14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charRg st="64" end="14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charRg st="64" end="14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 build="p"/>
      <p:bldP spid="20483" grpId="0"/>
      <p:bldP spid="20484" grpId="0"/>
      <p:bldP spid="2048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文本占位符 21505"/>
          <p:cNvSpPr>
            <a:spLocks noGrp="1"/>
          </p:cNvSpPr>
          <p:nvPr>
            <p:ph type="body" idx="1"/>
          </p:nvPr>
        </p:nvSpPr>
        <p:spPr>
          <a:xfrm>
            <a:off x="611188" y="620713"/>
            <a:ext cx="8064500" cy="5400675"/>
          </a:xfrm>
          <a:ln/>
        </p:spPr>
        <p:txBody>
          <a:bodyPr/>
          <a:p>
            <a:pPr>
              <a:spcBef>
                <a:spcPct val="50000"/>
              </a:spcBef>
              <a:buNone/>
            </a:pPr>
            <a:r>
              <a:rPr lang="en-US" altLang="zh-CN" sz="4000" b="1">
                <a:effectLst>
                  <a:outerShdw blurRad="38100" dist="38100" dir="2700000">
                    <a:srgbClr val="FFFFFF"/>
                  </a:outerShdw>
                </a:effectLst>
                <a:ea typeface="黑体" panose="02010609060101010101" pitchFamily="2" charset="-122"/>
              </a:rPr>
              <a:t>4.</a:t>
            </a:r>
            <a:r>
              <a:rPr lang="zh-CN" altLang="en-US" sz="4000" b="1">
                <a:effectLst>
                  <a:outerShdw blurRad="38100" dist="38100" dir="2700000">
                    <a:srgbClr val="FFFFFF"/>
                  </a:outerShdw>
                </a:effectLst>
                <a:ea typeface="黑体" panose="02010609060101010101" pitchFamily="2" charset="-122"/>
              </a:rPr>
              <a:t>对于一次函数</a:t>
            </a:r>
            <a:r>
              <a:rPr lang="en-US" altLang="zh-CN" sz="4000" b="1">
                <a:effectLst>
                  <a:outerShdw blurRad="38100" dist="38100" dir="2700000">
                    <a:srgbClr val="FFFFFF"/>
                  </a:outerShdw>
                </a:effectLst>
                <a:ea typeface="黑体" panose="02010609060101010101" pitchFamily="2" charset="-122"/>
              </a:rPr>
              <a:t>y = mx-(m-2),</a:t>
            </a:r>
            <a:r>
              <a:rPr lang="zh-CN" altLang="en-US" sz="4000" b="1">
                <a:effectLst>
                  <a:outerShdw blurRad="38100" dist="38100" dir="2700000">
                    <a:srgbClr val="FFFFFF"/>
                  </a:outerShdw>
                </a:effectLst>
                <a:ea typeface="黑体" panose="02010609060101010101" pitchFamily="2" charset="-122"/>
              </a:rPr>
              <a:t>若</a:t>
            </a:r>
            <a:r>
              <a:rPr lang="en-US" altLang="zh-CN" sz="4000" b="1">
                <a:effectLst>
                  <a:outerShdw blurRad="38100" dist="38100" dir="2700000">
                    <a:srgbClr val="FFFFFF"/>
                  </a:outerShdw>
                </a:effectLst>
                <a:ea typeface="黑体" panose="02010609060101010101" pitchFamily="2" charset="-122"/>
              </a:rPr>
              <a:t>y </a:t>
            </a:r>
            <a:r>
              <a:rPr lang="zh-CN" altLang="en-US" sz="4000" b="1">
                <a:effectLst>
                  <a:outerShdw blurRad="38100" dist="38100" dir="2700000">
                    <a:srgbClr val="FFFFFF"/>
                  </a:outerShdw>
                </a:effectLst>
                <a:ea typeface="黑体" panose="02010609060101010101" pitchFamily="2" charset="-122"/>
              </a:rPr>
              <a:t>随</a:t>
            </a:r>
            <a:r>
              <a:rPr lang="en-US" altLang="zh-CN" sz="4000" b="1">
                <a:effectLst>
                  <a:outerShdw blurRad="38100" dist="38100" dir="2700000">
                    <a:srgbClr val="FFFFFF"/>
                  </a:outerShdw>
                </a:effectLst>
                <a:ea typeface="黑体" panose="02010609060101010101" pitchFamily="2" charset="-122"/>
              </a:rPr>
              <a:t>x </a:t>
            </a:r>
            <a:r>
              <a:rPr lang="zh-CN" altLang="en-US" sz="4000" b="1">
                <a:effectLst>
                  <a:outerShdw blurRad="38100" dist="38100" dir="2700000">
                    <a:srgbClr val="FFFFFF"/>
                  </a:outerShdw>
                </a:effectLst>
                <a:ea typeface="黑体" panose="02010609060101010101" pitchFamily="2" charset="-122"/>
              </a:rPr>
              <a:t>的增大而增小，则其图象不</a:t>
            </a:r>
            <a:endParaRPr lang="zh-CN" altLang="en-US" sz="4000" b="1">
              <a:effectLst>
                <a:outerShdw blurRad="38100" dist="38100" dir="2700000">
                  <a:srgbClr val="FFFFFF"/>
                </a:outerShdw>
              </a:effectLst>
              <a:ea typeface="黑体" panose="02010609060101010101" pitchFamily="2" charset="-122"/>
            </a:endParaRPr>
          </a:p>
          <a:p>
            <a:pPr>
              <a:spcBef>
                <a:spcPct val="50000"/>
              </a:spcBef>
              <a:buNone/>
            </a:pPr>
            <a:r>
              <a:rPr lang="zh-CN" altLang="en-US" sz="4000" b="1">
                <a:effectLst>
                  <a:outerShdw blurRad="38100" dist="38100" dir="2700000">
                    <a:srgbClr val="FFFFFF"/>
                  </a:outerShdw>
                </a:effectLst>
                <a:ea typeface="黑体" panose="02010609060101010101" pitchFamily="2" charset="-122"/>
              </a:rPr>
              <a:t>   过</a:t>
            </a:r>
            <a:r>
              <a:rPr lang="zh-CN" altLang="en-US" sz="4000" b="1" u="sng">
                <a:effectLst>
                  <a:outerShdw blurRad="38100" dist="38100" dir="2700000">
                    <a:srgbClr val="FFFFFF"/>
                  </a:outerShdw>
                </a:effectLst>
                <a:ea typeface="黑体" panose="02010609060101010101" pitchFamily="2" charset="-122"/>
              </a:rPr>
              <a:t>                        </a:t>
            </a:r>
            <a:r>
              <a:rPr lang="zh-CN" altLang="en-US" sz="4000" b="1">
                <a:effectLst>
                  <a:outerShdw blurRad="38100" dist="38100" dir="2700000">
                    <a:srgbClr val="FFFFFF"/>
                  </a:outerShdw>
                </a:effectLst>
                <a:ea typeface="黑体" panose="02010609060101010101" pitchFamily="2" charset="-122"/>
              </a:rPr>
              <a:t>象限。</a:t>
            </a:r>
            <a:endParaRPr lang="zh-CN" altLang="en-US" sz="4000" b="1">
              <a:effectLst>
                <a:outerShdw blurRad="38100" dist="38100" dir="2700000">
                  <a:srgbClr val="FFFFFF"/>
                </a:outerShdw>
              </a:effectLst>
              <a:ea typeface="黑体" panose="02010609060101010101" pitchFamily="2" charset="-122"/>
            </a:endParaRPr>
          </a:p>
          <a:p>
            <a:pPr>
              <a:buNone/>
            </a:pPr>
            <a:r>
              <a:rPr lang="en-US" altLang="zh-CN" sz="4000" b="1">
                <a:effectLst>
                  <a:outerShdw blurRad="38100" dist="38100" dir="2700000">
                    <a:srgbClr val="FFFFFF"/>
                  </a:outerShdw>
                </a:effectLst>
                <a:ea typeface="黑体" panose="02010609060101010101" pitchFamily="2" charset="-122"/>
              </a:rPr>
              <a:t>5.</a:t>
            </a:r>
            <a:r>
              <a:rPr lang="zh-CN" altLang="en-US" sz="4000" b="1">
                <a:effectLst>
                  <a:outerShdw blurRad="38100" dist="38100" dir="2700000">
                    <a:srgbClr val="FFFFFF"/>
                  </a:outerShdw>
                </a:effectLst>
                <a:ea typeface="黑体" panose="02010609060101010101" pitchFamily="2" charset="-122"/>
              </a:rPr>
              <a:t>若直线  </a:t>
            </a:r>
            <a:r>
              <a:rPr lang="en-US" altLang="zh-CN" sz="4000" b="1">
                <a:effectLst>
                  <a:outerShdw blurRad="38100" dist="38100" dir="2700000">
                    <a:srgbClr val="FFFFFF"/>
                  </a:outerShdw>
                </a:effectLst>
                <a:ea typeface="黑体" panose="02010609060101010101" pitchFamily="2" charset="-122"/>
              </a:rPr>
              <a:t>y = kx -3    </a:t>
            </a:r>
            <a:r>
              <a:rPr lang="zh-CN" altLang="en-US" sz="4000" b="1">
                <a:effectLst>
                  <a:outerShdw blurRad="38100" dist="38100" dir="2700000">
                    <a:srgbClr val="FFFFFF"/>
                  </a:outerShdw>
                </a:effectLst>
                <a:ea typeface="黑体" panose="02010609060101010101" pitchFamily="2" charset="-122"/>
              </a:rPr>
              <a:t>过（</a:t>
            </a:r>
            <a:r>
              <a:rPr lang="en-US" altLang="zh-CN" sz="4000" b="1">
                <a:effectLst>
                  <a:outerShdw blurRad="38100" dist="38100" dir="2700000">
                    <a:srgbClr val="FFFFFF"/>
                  </a:outerShdw>
                </a:effectLst>
                <a:ea typeface="黑体" panose="02010609060101010101" pitchFamily="2" charset="-122"/>
              </a:rPr>
              <a:t>2, 5),</a:t>
            </a:r>
            <a:endParaRPr lang="en-US" altLang="zh-CN" sz="4000" b="1">
              <a:effectLst>
                <a:outerShdw blurRad="38100" dist="38100" dir="2700000">
                  <a:srgbClr val="FFFFFF"/>
                </a:outerShdw>
              </a:effectLst>
              <a:ea typeface="黑体" panose="02010609060101010101" pitchFamily="2" charset="-122"/>
            </a:endParaRPr>
          </a:p>
          <a:p>
            <a:pPr>
              <a:buNone/>
            </a:pPr>
            <a:r>
              <a:rPr lang="en-US" altLang="zh-CN" sz="4000" b="1">
                <a:effectLst>
                  <a:outerShdw blurRad="38100" dist="38100" dir="2700000">
                    <a:srgbClr val="FFFFFF"/>
                  </a:outerShdw>
                </a:effectLst>
                <a:ea typeface="黑体" panose="02010609060101010101" pitchFamily="2" charset="-122"/>
              </a:rPr>
              <a:t>   </a:t>
            </a:r>
            <a:r>
              <a:rPr lang="zh-CN" altLang="en-US" sz="4000" b="1">
                <a:effectLst>
                  <a:outerShdw blurRad="38100" dist="38100" dir="2700000">
                    <a:srgbClr val="FFFFFF"/>
                  </a:outerShdw>
                </a:effectLst>
                <a:ea typeface="黑体" panose="02010609060101010101" pitchFamily="2" charset="-122"/>
              </a:rPr>
              <a:t>则</a:t>
            </a:r>
            <a:r>
              <a:rPr lang="en-US" altLang="zh-CN" sz="4000" b="1">
                <a:effectLst>
                  <a:outerShdw blurRad="38100" dist="38100" dir="2700000">
                    <a:srgbClr val="FFFFFF"/>
                  </a:outerShdw>
                </a:effectLst>
                <a:ea typeface="黑体" panose="02010609060101010101" pitchFamily="2" charset="-122"/>
              </a:rPr>
              <a:t>k =</a:t>
            </a:r>
            <a:r>
              <a:rPr lang="en-US" altLang="zh-CN" sz="4000" b="1" u="sng">
                <a:effectLst>
                  <a:outerShdw blurRad="38100" dist="38100" dir="2700000">
                    <a:srgbClr val="FFFFFF"/>
                  </a:outerShdw>
                </a:effectLst>
                <a:ea typeface="黑体" panose="02010609060101010101" pitchFamily="2" charset="-122"/>
              </a:rPr>
              <a:t>                  </a:t>
            </a:r>
            <a:r>
              <a:rPr lang="en-US" altLang="zh-CN" sz="4000" b="1">
                <a:effectLst>
                  <a:outerShdw blurRad="38100" dist="38100" dir="2700000">
                    <a:srgbClr val="FFFFFF"/>
                  </a:outerShdw>
                </a:effectLst>
                <a:ea typeface="黑体" panose="02010609060101010101" pitchFamily="2" charset="-122"/>
              </a:rPr>
              <a:t>; </a:t>
            </a:r>
            <a:endParaRPr lang="en-US" altLang="zh-CN" sz="4000" b="1">
              <a:effectLst>
                <a:outerShdw blurRad="38100" dist="38100" dir="2700000">
                  <a:srgbClr val="FFFFFF"/>
                </a:outerShdw>
              </a:effectLst>
              <a:ea typeface="黑体" panose="02010609060101010101" pitchFamily="2" charset="-122"/>
            </a:endParaRPr>
          </a:p>
          <a:p>
            <a:pPr>
              <a:buNone/>
            </a:pPr>
            <a:r>
              <a:rPr lang="en-US" altLang="zh-CN" sz="4000" b="1">
                <a:effectLst>
                  <a:outerShdw blurRad="38100" dist="38100" dir="2700000">
                    <a:srgbClr val="FFFFFF"/>
                  </a:outerShdw>
                </a:effectLst>
                <a:ea typeface="黑体" panose="02010609060101010101" pitchFamily="2" charset="-122"/>
              </a:rPr>
              <a:t>  </a:t>
            </a:r>
            <a:r>
              <a:rPr lang="zh-CN" altLang="en-US" sz="4000" b="1">
                <a:effectLst>
                  <a:outerShdw blurRad="38100" dist="38100" dir="2700000">
                    <a:srgbClr val="FFFFFF"/>
                  </a:outerShdw>
                </a:effectLst>
                <a:ea typeface="黑体" panose="02010609060101010101" pitchFamily="2" charset="-122"/>
              </a:rPr>
              <a:t>若此直线平行于直线</a:t>
            </a:r>
            <a:r>
              <a:rPr lang="en-US" altLang="zh-CN" sz="4000" b="1">
                <a:effectLst>
                  <a:outerShdw blurRad="38100" dist="38100" dir="2700000">
                    <a:srgbClr val="FFFFFF"/>
                  </a:outerShdw>
                </a:effectLst>
                <a:ea typeface="黑体" panose="02010609060101010101" pitchFamily="2" charset="-122"/>
              </a:rPr>
              <a:t>y = - 3x - 5,</a:t>
            </a:r>
            <a:endParaRPr lang="en-US" altLang="zh-CN" sz="4000" b="1">
              <a:effectLst>
                <a:outerShdw blurRad="38100" dist="38100" dir="2700000">
                  <a:srgbClr val="FFFFFF"/>
                </a:outerShdw>
              </a:effectLst>
              <a:ea typeface="黑体" panose="02010609060101010101" pitchFamily="2" charset="-122"/>
            </a:endParaRPr>
          </a:p>
          <a:p>
            <a:pPr>
              <a:buNone/>
            </a:pPr>
            <a:r>
              <a:rPr lang="en-US" altLang="zh-CN" sz="4000" b="1">
                <a:effectLst>
                  <a:outerShdw blurRad="38100" dist="38100" dir="2700000">
                    <a:srgbClr val="FFFFFF"/>
                  </a:outerShdw>
                </a:effectLst>
                <a:ea typeface="黑体" panose="02010609060101010101" pitchFamily="2" charset="-122"/>
              </a:rPr>
              <a:t>    </a:t>
            </a:r>
            <a:r>
              <a:rPr lang="zh-CN" altLang="en-US" sz="4000" b="1">
                <a:effectLst>
                  <a:outerShdw blurRad="38100" dist="38100" dir="2700000">
                    <a:srgbClr val="FFFFFF"/>
                  </a:outerShdw>
                </a:effectLst>
                <a:ea typeface="黑体" panose="02010609060101010101" pitchFamily="2" charset="-122"/>
              </a:rPr>
              <a:t>则</a:t>
            </a:r>
            <a:r>
              <a:rPr lang="en-US" altLang="zh-CN" sz="4000" b="1">
                <a:effectLst>
                  <a:outerShdw blurRad="38100" dist="38100" dir="2700000">
                    <a:srgbClr val="FFFFFF"/>
                  </a:outerShdw>
                </a:effectLst>
                <a:ea typeface="黑体" panose="02010609060101010101" pitchFamily="2" charset="-122"/>
              </a:rPr>
              <a:t>k=</a:t>
            </a:r>
            <a:r>
              <a:rPr lang="en-US" altLang="zh-CN" sz="4000" b="1" u="sng">
                <a:effectLst>
                  <a:outerShdw blurRad="38100" dist="38100" dir="2700000">
                    <a:srgbClr val="FFFFFF"/>
                  </a:outerShdw>
                </a:effectLst>
                <a:ea typeface="黑体" panose="02010609060101010101" pitchFamily="2" charset="-122"/>
              </a:rPr>
              <a:t>                </a:t>
            </a:r>
            <a:r>
              <a:rPr lang="en-US" altLang="zh-CN" sz="4000" b="1">
                <a:effectLst>
                  <a:outerShdw blurRad="38100" dist="38100" dir="2700000">
                    <a:srgbClr val="FFFFFF"/>
                  </a:outerShdw>
                </a:effectLst>
                <a:ea typeface="黑体" panose="02010609060101010101" pitchFamily="2" charset="-122"/>
              </a:rPr>
              <a:t>.</a:t>
            </a:r>
            <a:endParaRPr lang="en-US" altLang="zh-CN" sz="4000" b="1">
              <a:effectLst>
                <a:outerShdw blurRad="38100" dist="38100" dir="2700000">
                  <a:srgbClr val="FFFFFF"/>
                </a:outerShdw>
              </a:effectLst>
              <a:ea typeface="黑体" panose="02010609060101010101" pitchFamily="2" charset="-122"/>
            </a:endParaRPr>
          </a:p>
          <a:p>
            <a:endParaRPr lang="zh-CN" altLang="en-US" sz="4000" b="1">
              <a:effectLst>
                <a:outerShdw blurRad="38100" dist="38100" dir="2700000">
                  <a:srgbClr val="FFFFFF"/>
                </a:outerShdw>
              </a:effectLst>
              <a:ea typeface="黑体" panose="02010609060101010101" pitchFamily="2" charset="-122"/>
            </a:endParaRPr>
          </a:p>
        </p:txBody>
      </p:sp>
      <p:sp>
        <p:nvSpPr>
          <p:cNvPr id="21507" name="文本框 21506"/>
          <p:cNvSpPr txBox="1"/>
          <p:nvPr/>
        </p:nvSpPr>
        <p:spPr>
          <a:xfrm>
            <a:off x="2627313" y="1844675"/>
            <a:ext cx="1296987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6000" b="1">
                <a:solidFill>
                  <a:srgbClr val="FF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三</a:t>
            </a:r>
            <a:endParaRPr lang="zh-CN" altLang="en-US" sz="6000" b="1">
              <a:solidFill>
                <a:srgbClr val="FF0066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1508" name="文本框 21507"/>
          <p:cNvSpPr txBox="1"/>
          <p:nvPr/>
        </p:nvSpPr>
        <p:spPr>
          <a:xfrm>
            <a:off x="2771775" y="3357563"/>
            <a:ext cx="1512888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6000" b="1">
                <a:solidFill>
                  <a:srgbClr val="FF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4</a:t>
            </a:r>
            <a:endParaRPr lang="en-US" altLang="zh-CN" sz="6000" b="1">
              <a:solidFill>
                <a:srgbClr val="FF0066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1509" name="文本框 21508"/>
          <p:cNvSpPr txBox="1"/>
          <p:nvPr/>
        </p:nvSpPr>
        <p:spPr>
          <a:xfrm>
            <a:off x="2627313" y="4797425"/>
            <a:ext cx="1223962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6000" b="1">
                <a:solidFill>
                  <a:srgbClr val="FF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-3</a:t>
            </a:r>
            <a:endParaRPr lang="en-US" altLang="zh-CN" sz="6000" b="1">
              <a:solidFill>
                <a:srgbClr val="FF0066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charRg st="72" end="10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506">
                                            <p:txEl>
                                              <p:charRg st="72" end="10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506">
                                            <p:txEl>
                                              <p:charRg st="72" end="10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1506">
                                            <p:txEl>
                                              <p:charRg st="72" end="10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1506">
                                            <p:txEl>
                                              <p:charRg st="72" end="10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1506">
                                            <p:txEl>
                                              <p:charRg st="72" end="10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charRg st="101" end="1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506">
                                            <p:txEl>
                                              <p:charRg st="101" end="12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506">
                                            <p:txEl>
                                              <p:charRg st="101" end="12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506">
                                            <p:txEl>
                                              <p:charRg st="101" end="12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506">
                                            <p:txEl>
                                              <p:charRg st="101" end="12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1506">
                                            <p:txEl>
                                              <p:charRg st="101" end="12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charRg st="129" end="15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1506">
                                            <p:txEl>
                                              <p:charRg st="129" end="15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1506">
                                            <p:txEl>
                                              <p:charRg st="129" end="15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506">
                                            <p:txEl>
                                              <p:charRg st="129" end="15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506">
                                            <p:txEl>
                                              <p:charRg st="129" end="15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21506">
                                            <p:txEl>
                                              <p:charRg st="129" end="15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charRg st="154" end="17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1506">
                                            <p:txEl>
                                              <p:charRg st="154" end="17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506">
                                            <p:txEl>
                                              <p:charRg st="154" end="17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506">
                                            <p:txEl>
                                              <p:charRg st="154" end="17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1506">
                                            <p:txEl>
                                              <p:charRg st="154" end="17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21506">
                                            <p:txEl>
                                              <p:charRg st="154" end="17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85" decel="100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385" decel="100000"/>
                                        <p:tgtEl>
                                          <p:spTgt spid="2150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5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6" dur="385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7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8" dur="385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385" decel="100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385" decel="100000"/>
                                        <p:tgtEl>
                                          <p:spTgt spid="2150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6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7" dur="385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8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9" dur="385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60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385" decel="100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385" decel="100000"/>
                                        <p:tgtEl>
                                          <p:spTgt spid="2150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67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68" dur="385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6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0" dur="385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7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 build="p"/>
      <p:bldP spid="21507" grpId="0"/>
      <p:bldP spid="21508" grpId="0"/>
      <p:bldP spid="2150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2530" name="组合 22529"/>
          <p:cNvGrpSpPr/>
          <p:nvPr/>
        </p:nvGrpSpPr>
        <p:grpSpPr>
          <a:xfrm>
            <a:off x="1066800" y="0"/>
            <a:ext cx="7772400" cy="3378200"/>
            <a:chOff x="0" y="0"/>
            <a:chExt cx="4896" cy="2128"/>
          </a:xfrm>
        </p:grpSpPr>
        <p:sp>
          <p:nvSpPr>
            <p:cNvPr id="22531" name="文本框 22530"/>
            <p:cNvSpPr txBox="1"/>
            <p:nvPr/>
          </p:nvSpPr>
          <p:spPr>
            <a:xfrm>
              <a:off x="0" y="0"/>
              <a:ext cx="4896" cy="212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>
                <a:spcBef>
                  <a:spcPct val="50000"/>
                </a:spcBef>
              </a:pPr>
              <a:r>
                <a:rPr lang="zh-CN" altLang="en-US" sz="2400" b="1" dirty="0">
                  <a:latin typeface="Times New Roman" panose="02020603050405020304" pitchFamily="18" charset="0"/>
                </a:rPr>
                <a:t>　</a:t>
              </a:r>
              <a:endParaRPr lang="zh-CN" altLang="en-US" sz="2400" b="1" dirty="0">
                <a:latin typeface="Times New Roman" panose="02020603050405020304" pitchFamily="18" charset="0"/>
              </a:endParaRPr>
            </a:p>
            <a:p>
              <a:pPr algn="l">
                <a:spcBef>
                  <a:spcPct val="50000"/>
                </a:spcBef>
              </a:pPr>
              <a:endParaRPr lang="zh-CN" altLang="en-US" sz="2400" b="1" dirty="0">
                <a:latin typeface="Times New Roman" panose="02020603050405020304" pitchFamily="18" charset="0"/>
              </a:endParaRPr>
            </a:p>
            <a:p>
              <a:pPr algn="l">
                <a:spcBef>
                  <a:spcPct val="50000"/>
                </a:spcBef>
              </a:pPr>
              <a:r>
                <a:rPr lang="zh-CN" altLang="en-US" sz="2400" b="1" dirty="0">
                  <a:latin typeface="Times New Roman" panose="02020603050405020304" pitchFamily="18" charset="0"/>
                </a:rPr>
                <a:t>6、有下列函数：①　　　　　  ,     ②　　　　  ,</a:t>
              </a:r>
              <a:endParaRPr lang="zh-CN" altLang="en-US" sz="2400" b="1" dirty="0">
                <a:latin typeface="Times New Roman" panose="02020603050405020304" pitchFamily="18" charset="0"/>
              </a:endParaRPr>
            </a:p>
            <a:p>
              <a:pPr algn="l">
                <a:spcBef>
                  <a:spcPct val="50000"/>
                </a:spcBef>
              </a:pPr>
              <a:r>
                <a:rPr lang="zh-CN" altLang="en-US" sz="2400" b="1" dirty="0">
                  <a:latin typeface="Times New Roman" panose="02020603050405020304" pitchFamily="18" charset="0"/>
                </a:rPr>
                <a:t>③　　　            ,   ④                    。其中过原点的直</a:t>
              </a:r>
              <a:endParaRPr lang="zh-CN" altLang="en-US" sz="2400" b="1" dirty="0">
                <a:latin typeface="Times New Roman" panose="02020603050405020304" pitchFamily="18" charset="0"/>
              </a:endParaRPr>
            </a:p>
            <a:p>
              <a:pPr algn="l">
                <a:spcBef>
                  <a:spcPct val="50000"/>
                </a:spcBef>
              </a:pPr>
              <a:r>
                <a:rPr lang="zh-CN" altLang="en-US" sz="2400" b="1" dirty="0">
                  <a:latin typeface="Times New Roman" panose="02020603050405020304" pitchFamily="18" charset="0"/>
                </a:rPr>
                <a:t>线是_____；函数</a:t>
              </a:r>
              <a:r>
                <a:rPr lang="en-US" altLang="zh-CN" sz="2400" b="1">
                  <a:latin typeface="Times New Roman" panose="02020603050405020304" pitchFamily="18" charset="0"/>
                </a:rPr>
                <a:t>y</a:t>
              </a:r>
              <a:r>
                <a:rPr lang="zh-CN" altLang="en-US" sz="2400" b="1" dirty="0">
                  <a:latin typeface="Times New Roman" panose="02020603050405020304" pitchFamily="18" charset="0"/>
                </a:rPr>
                <a:t>随</a:t>
              </a:r>
              <a:r>
                <a:rPr lang="en-US" altLang="zh-CN" sz="2400" b="1">
                  <a:latin typeface="Times New Roman" panose="02020603050405020304" pitchFamily="18" charset="0"/>
                </a:rPr>
                <a:t>x</a:t>
              </a:r>
              <a:r>
                <a:rPr lang="zh-CN" altLang="en-US" sz="2400" b="1" dirty="0">
                  <a:latin typeface="Times New Roman" panose="02020603050405020304" pitchFamily="18" charset="0"/>
                </a:rPr>
                <a:t>的增大而增大的是___________；函数</a:t>
              </a:r>
              <a:r>
                <a:rPr lang="en-US" altLang="zh-CN" sz="2400" b="1">
                  <a:latin typeface="Times New Roman" panose="02020603050405020304" pitchFamily="18" charset="0"/>
                </a:rPr>
                <a:t>y</a:t>
              </a:r>
              <a:r>
                <a:rPr lang="zh-CN" altLang="en-US" sz="2400" b="1" dirty="0">
                  <a:latin typeface="Times New Roman" panose="02020603050405020304" pitchFamily="18" charset="0"/>
                </a:rPr>
                <a:t>随</a:t>
              </a:r>
              <a:r>
                <a:rPr lang="en-US" altLang="zh-CN" sz="2400" b="1">
                  <a:latin typeface="Times New Roman" panose="02020603050405020304" pitchFamily="18" charset="0"/>
                </a:rPr>
                <a:t>x</a:t>
              </a:r>
              <a:r>
                <a:rPr lang="zh-CN" altLang="en-US" sz="2400" b="1" dirty="0">
                  <a:latin typeface="Times New Roman" panose="02020603050405020304" pitchFamily="18" charset="0"/>
                </a:rPr>
                <a:t>的增大而减小的是______；图象在第一、二、三象限的是_____。</a:t>
              </a:r>
              <a:endParaRPr lang="zh-CN" altLang="en-US" sz="2400" b="1" dirty="0">
                <a:latin typeface="Times New Roman" panose="02020603050405020304" pitchFamily="18" charset="0"/>
              </a:endParaRPr>
            </a:p>
          </p:txBody>
        </p:sp>
        <p:pic>
          <p:nvPicPr>
            <p:cNvPr id="22532" name="图片 22531"/>
            <p:cNvPicPr>
              <a:picLocks noChangeAspect="1"/>
            </p:cNvPicPr>
            <p:nvPr/>
          </p:nvPicPr>
          <p:blipFill>
            <a:blip r:embed="rId1">
              <a:clrChange>
                <a:clrFrom>
                  <a:srgbClr val="000000"/>
                </a:clrFrom>
                <a:clrTo>
                  <a:srgbClr val="333399"/>
                </a:clrTo>
              </a:clrChange>
            </a:blip>
            <a:stretch>
              <a:fillRect/>
            </a:stretch>
          </p:blipFill>
          <p:spPr>
            <a:xfrm>
              <a:off x="1824" y="720"/>
              <a:ext cx="960" cy="237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2533" name="图片 22532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000000"/>
                </a:clrFrom>
                <a:clrTo>
                  <a:srgbClr val="333399"/>
                </a:clrTo>
              </a:clrChange>
            </a:blip>
            <a:stretch>
              <a:fillRect/>
            </a:stretch>
          </p:blipFill>
          <p:spPr>
            <a:xfrm flipV="1">
              <a:off x="3408" y="720"/>
              <a:ext cx="672" cy="25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2534" name="图片 22533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000000"/>
                </a:clrFrom>
                <a:clrTo>
                  <a:srgbClr val="333399"/>
                </a:clrTo>
              </a:clrChange>
            </a:blip>
            <a:stretch>
              <a:fillRect/>
            </a:stretch>
          </p:blipFill>
          <p:spPr>
            <a:xfrm>
              <a:off x="480" y="1008"/>
              <a:ext cx="816" cy="283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2535" name="图片 22534"/>
            <p:cNvPicPr>
              <a:picLocks noChangeAspect="1"/>
            </p:cNvPicPr>
            <p:nvPr/>
          </p:nvPicPr>
          <p:blipFill>
            <a:blip r:embed="rId4">
              <a:clrChange>
                <a:clrFrom>
                  <a:srgbClr val="000000"/>
                </a:clrFrom>
                <a:clrTo>
                  <a:srgbClr val="333399"/>
                </a:clrTo>
              </a:clrChange>
            </a:blip>
            <a:stretch>
              <a:fillRect/>
            </a:stretch>
          </p:blipFill>
          <p:spPr>
            <a:xfrm>
              <a:off x="1824" y="1056"/>
              <a:ext cx="816" cy="257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22536" name="文本框 22535"/>
          <p:cNvSpPr txBox="1"/>
          <p:nvPr/>
        </p:nvSpPr>
        <p:spPr>
          <a:xfrm>
            <a:off x="1828800" y="2133600"/>
            <a:ext cx="685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2400" b="1">
                <a:solidFill>
                  <a:schemeClr val="tx2"/>
                </a:solidFill>
                <a:latin typeface="Times New Roman" panose="02020603050405020304" pitchFamily="18" charset="0"/>
              </a:rPr>
              <a:t>②</a:t>
            </a:r>
            <a:endParaRPr lang="zh-CN" altLang="en-US" sz="2400" b="1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537" name="文本框 22536"/>
          <p:cNvSpPr txBox="1"/>
          <p:nvPr/>
        </p:nvSpPr>
        <p:spPr>
          <a:xfrm>
            <a:off x="6553200" y="2057400"/>
            <a:ext cx="1828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2400" b="1">
                <a:solidFill>
                  <a:schemeClr val="tx2"/>
                </a:solidFill>
                <a:latin typeface="Times New Roman" panose="02020603050405020304" pitchFamily="18" charset="0"/>
              </a:rPr>
              <a:t>①、②、③</a:t>
            </a:r>
            <a:endParaRPr lang="zh-CN" altLang="en-US" sz="2400" b="1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538" name="文本框 22537"/>
          <p:cNvSpPr txBox="1"/>
          <p:nvPr/>
        </p:nvSpPr>
        <p:spPr>
          <a:xfrm>
            <a:off x="2895600" y="2819400"/>
            <a:ext cx="4572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2400" b="1">
                <a:solidFill>
                  <a:schemeClr val="tx2"/>
                </a:solidFill>
                <a:latin typeface="Times New Roman" panose="02020603050405020304" pitchFamily="18" charset="0"/>
              </a:rPr>
              <a:t>③</a:t>
            </a:r>
            <a:endParaRPr lang="zh-CN" altLang="en-US" sz="2400" b="1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539" name="文本框 22538"/>
          <p:cNvSpPr txBox="1"/>
          <p:nvPr/>
        </p:nvSpPr>
        <p:spPr>
          <a:xfrm>
            <a:off x="5105400" y="2514600"/>
            <a:ext cx="533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2400" b="1">
                <a:solidFill>
                  <a:schemeClr val="tx2"/>
                </a:solidFill>
                <a:latin typeface="Times New Roman" panose="02020603050405020304" pitchFamily="18" charset="0"/>
              </a:rPr>
              <a:t>④</a:t>
            </a:r>
            <a:endParaRPr lang="zh-CN" altLang="en-US" sz="2400" b="1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540" name="文本框 22539"/>
          <p:cNvSpPr txBox="1"/>
          <p:nvPr/>
        </p:nvSpPr>
        <p:spPr>
          <a:xfrm>
            <a:off x="609600" y="3352800"/>
            <a:ext cx="7477125" cy="8842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>
                <a:latin typeface="Times New Roman" panose="02020603050405020304" pitchFamily="18" charset="0"/>
              </a:rPr>
              <a:t>7</a:t>
            </a:r>
            <a:r>
              <a:rPr lang="zh-CN" altLang="en-US" sz="2400" b="1">
                <a:latin typeface="Times New Roman" panose="02020603050405020304" pitchFamily="18" charset="0"/>
              </a:rPr>
              <a:t>、函数</a:t>
            </a:r>
            <a:r>
              <a:rPr lang="en-US" altLang="zh-CN" sz="2400" b="1">
                <a:solidFill>
                  <a:schemeClr val="tx2"/>
                </a:solidFill>
                <a:latin typeface="Times New Roman" panose="02020603050405020304" pitchFamily="18" charset="0"/>
              </a:rPr>
              <a:t>y=(m </a:t>
            </a:r>
            <a:r>
              <a:rPr lang="en-US" altLang="zh-CN" sz="2800" b="1">
                <a:solidFill>
                  <a:schemeClr val="tx2"/>
                </a:solidFill>
                <a:latin typeface="Times New Roman" panose="02020603050405020304" pitchFamily="18" charset="0"/>
              </a:rPr>
              <a:t>–</a:t>
            </a:r>
            <a:r>
              <a:rPr lang="en-US" altLang="zh-CN" sz="2400" b="1">
                <a:solidFill>
                  <a:schemeClr val="tx2"/>
                </a:solidFill>
                <a:latin typeface="Times New Roman" panose="02020603050405020304" pitchFamily="18" charset="0"/>
              </a:rPr>
              <a:t> 1)x+1</a:t>
            </a:r>
            <a:r>
              <a:rPr lang="zh-CN" altLang="en-US" sz="2400" b="1">
                <a:latin typeface="Times New Roman" panose="02020603050405020304" pitchFamily="18" charset="0"/>
              </a:rPr>
              <a:t>是一次函数，且</a:t>
            </a:r>
            <a:r>
              <a:rPr lang="en-US" altLang="zh-CN" sz="2400" b="1">
                <a:latin typeface="Times New Roman" panose="02020603050405020304" pitchFamily="18" charset="0"/>
              </a:rPr>
              <a:t>y</a:t>
            </a:r>
            <a:r>
              <a:rPr lang="zh-CN" altLang="en-US" sz="2400" b="1">
                <a:latin typeface="Times New Roman" panose="02020603050405020304" pitchFamily="18" charset="0"/>
              </a:rPr>
              <a:t>随自变量</a:t>
            </a:r>
            <a:r>
              <a:rPr lang="en-US" altLang="zh-CN" sz="2400" b="1">
                <a:latin typeface="Times New Roman" panose="02020603050405020304" pitchFamily="18" charset="0"/>
              </a:rPr>
              <a:t>x</a:t>
            </a:r>
            <a:r>
              <a:rPr lang="zh-CN" altLang="en-US" sz="2400" b="1">
                <a:latin typeface="Times New Roman" panose="02020603050405020304" pitchFamily="18" charset="0"/>
              </a:rPr>
              <a:t>增大而减小，那么</a:t>
            </a:r>
            <a:r>
              <a:rPr lang="en-US" altLang="zh-CN" sz="2400" b="1">
                <a:latin typeface="Times New Roman" panose="02020603050405020304" pitchFamily="18" charset="0"/>
              </a:rPr>
              <a:t>m</a:t>
            </a:r>
            <a:r>
              <a:rPr lang="zh-CN" altLang="en-US" sz="2400" b="1">
                <a:latin typeface="Times New Roman" panose="02020603050405020304" pitchFamily="18" charset="0"/>
              </a:rPr>
              <a:t>的取值为</a:t>
            </a:r>
            <a:r>
              <a:rPr lang="en-US" altLang="zh-CN" sz="2400" b="1">
                <a:latin typeface="Times New Roman" panose="02020603050405020304" pitchFamily="18" charset="0"/>
              </a:rPr>
              <a:t>__________  </a:t>
            </a:r>
            <a:endParaRPr lang="en-US" altLang="zh-CN" sz="2400" b="1">
              <a:latin typeface="Times New Roman" panose="02020603050405020304" pitchFamily="18" charset="0"/>
            </a:endParaRPr>
          </a:p>
        </p:txBody>
      </p:sp>
      <p:sp>
        <p:nvSpPr>
          <p:cNvPr id="22541" name="文本框 22540"/>
          <p:cNvSpPr txBox="1"/>
          <p:nvPr/>
        </p:nvSpPr>
        <p:spPr>
          <a:xfrm>
            <a:off x="5410200" y="3733800"/>
            <a:ext cx="1066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b="1">
                <a:solidFill>
                  <a:schemeClr val="tx2"/>
                </a:solidFill>
                <a:latin typeface="Times New Roman" panose="02020603050405020304" pitchFamily="18" charset="0"/>
              </a:rPr>
              <a:t>m&lt;1</a:t>
            </a:r>
            <a:endParaRPr lang="en-US" altLang="zh-CN" sz="2400" b="1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542" name="文本框 22541"/>
          <p:cNvSpPr txBox="1"/>
          <p:nvPr/>
        </p:nvSpPr>
        <p:spPr>
          <a:xfrm>
            <a:off x="7543800" y="4114800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lang="zh-CN" altLang="en-US" sz="2400" b="1" dirty="0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543" name="文本框 22542"/>
          <p:cNvSpPr txBox="1"/>
          <p:nvPr/>
        </p:nvSpPr>
        <p:spPr>
          <a:xfrm>
            <a:off x="611188" y="4191000"/>
            <a:ext cx="7578725" cy="8842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>
                <a:latin typeface="Times New Roman" panose="02020603050405020304" pitchFamily="18" charset="0"/>
              </a:rPr>
              <a:t>8</a:t>
            </a:r>
            <a:r>
              <a:rPr lang="zh-CN" altLang="en-US" sz="2800" b="1">
                <a:latin typeface="Times New Roman" panose="02020603050405020304" pitchFamily="18" charset="0"/>
              </a:rPr>
              <a:t>、</a:t>
            </a:r>
            <a:r>
              <a:rPr lang="zh-CN" altLang="en-US" sz="2400" b="1">
                <a:latin typeface="Times New Roman" panose="02020603050405020304" pitchFamily="18" charset="0"/>
              </a:rPr>
              <a:t>已知一次函数</a:t>
            </a:r>
            <a:r>
              <a:rPr lang="en-US" altLang="zh-CN" sz="2400" b="1">
                <a:latin typeface="Times New Roman" panose="02020603050405020304" pitchFamily="18" charset="0"/>
              </a:rPr>
              <a:t>y=2x+4</a:t>
            </a:r>
            <a:r>
              <a:rPr lang="zh-CN" altLang="en-US" sz="2400" b="1">
                <a:latin typeface="Times New Roman" panose="02020603050405020304" pitchFamily="18" charset="0"/>
              </a:rPr>
              <a:t>的图象上有两点</a:t>
            </a:r>
            <a:r>
              <a:rPr lang="en-US" altLang="zh-CN" sz="2400" b="1">
                <a:latin typeface="Times New Roman" panose="02020603050405020304" pitchFamily="18" charset="0"/>
              </a:rPr>
              <a:t>A</a:t>
            </a:r>
            <a:r>
              <a:rPr lang="zh-CN" altLang="en-US" sz="2400" b="1">
                <a:latin typeface="Times New Roman" panose="02020603050405020304" pitchFamily="18" charset="0"/>
              </a:rPr>
              <a:t>（</a:t>
            </a:r>
            <a:r>
              <a:rPr lang="en-US" altLang="zh-CN" sz="2400" b="1">
                <a:latin typeface="Times New Roman" panose="02020603050405020304" pitchFamily="18" charset="0"/>
              </a:rPr>
              <a:t>3</a:t>
            </a:r>
            <a:r>
              <a:rPr lang="zh-CN" altLang="en-US" sz="2400" b="1">
                <a:latin typeface="Times New Roman" panose="02020603050405020304" pitchFamily="18" charset="0"/>
              </a:rPr>
              <a:t>，</a:t>
            </a:r>
            <a:r>
              <a:rPr lang="en-US" altLang="zh-CN" sz="2400" b="1">
                <a:latin typeface="Times New Roman" panose="02020603050405020304" pitchFamily="18" charset="0"/>
              </a:rPr>
              <a:t>a</a:t>
            </a:r>
            <a:r>
              <a:rPr lang="zh-CN" altLang="en-US" sz="2400" b="1">
                <a:latin typeface="Times New Roman" panose="02020603050405020304" pitchFamily="18" charset="0"/>
              </a:rPr>
              <a:t>），</a:t>
            </a:r>
            <a:r>
              <a:rPr lang="en-US" altLang="zh-CN" sz="2400" b="1">
                <a:latin typeface="Times New Roman" panose="02020603050405020304" pitchFamily="18" charset="0"/>
              </a:rPr>
              <a:t>B</a:t>
            </a:r>
            <a:r>
              <a:rPr lang="zh-CN" altLang="en-US" sz="2400" b="1">
                <a:latin typeface="Times New Roman" panose="02020603050405020304" pitchFamily="18" charset="0"/>
              </a:rPr>
              <a:t>（</a:t>
            </a:r>
            <a:r>
              <a:rPr lang="en-US" altLang="zh-CN" sz="2400" b="1">
                <a:latin typeface="Times New Roman" panose="02020603050405020304" pitchFamily="18" charset="0"/>
              </a:rPr>
              <a:t>4</a:t>
            </a:r>
            <a:r>
              <a:rPr lang="zh-CN" altLang="en-US" sz="2400" b="1">
                <a:latin typeface="Times New Roman" panose="02020603050405020304" pitchFamily="18" charset="0"/>
              </a:rPr>
              <a:t>，</a:t>
            </a:r>
            <a:r>
              <a:rPr lang="en-US" altLang="zh-CN" sz="2400" b="1">
                <a:latin typeface="Times New Roman" panose="02020603050405020304" pitchFamily="18" charset="0"/>
              </a:rPr>
              <a:t>b</a:t>
            </a:r>
            <a:r>
              <a:rPr lang="zh-CN" altLang="en-US" sz="2400" b="1">
                <a:latin typeface="Times New Roman" panose="02020603050405020304" pitchFamily="18" charset="0"/>
              </a:rPr>
              <a:t>），则</a:t>
            </a:r>
            <a:r>
              <a:rPr lang="en-US" altLang="zh-CN" sz="2400" b="1">
                <a:latin typeface="Times New Roman" panose="02020603050405020304" pitchFamily="18" charset="0"/>
              </a:rPr>
              <a:t>a</a:t>
            </a:r>
            <a:r>
              <a:rPr lang="zh-CN" altLang="en-US" sz="2400" b="1">
                <a:latin typeface="Times New Roman" panose="02020603050405020304" pitchFamily="18" charset="0"/>
              </a:rPr>
              <a:t>与</a:t>
            </a:r>
            <a:r>
              <a:rPr lang="en-US" altLang="zh-CN" sz="2400" b="1">
                <a:latin typeface="Times New Roman" panose="02020603050405020304" pitchFamily="18" charset="0"/>
              </a:rPr>
              <a:t>b</a:t>
            </a:r>
            <a:r>
              <a:rPr lang="zh-CN" altLang="en-US" sz="2400" b="1">
                <a:latin typeface="Times New Roman" panose="02020603050405020304" pitchFamily="18" charset="0"/>
              </a:rPr>
              <a:t>的大小关系为</a:t>
            </a:r>
            <a:r>
              <a:rPr lang="en-US" altLang="zh-CN" sz="2400" b="1">
                <a:latin typeface="Times New Roman" panose="02020603050405020304" pitchFamily="18" charset="0"/>
              </a:rPr>
              <a:t>_________</a:t>
            </a:r>
            <a:endParaRPr lang="en-US" altLang="zh-CN" sz="2400" b="1">
              <a:latin typeface="Times New Roman" panose="02020603050405020304" pitchFamily="18" charset="0"/>
            </a:endParaRPr>
          </a:p>
        </p:txBody>
      </p:sp>
      <p:sp>
        <p:nvSpPr>
          <p:cNvPr id="22544" name="文本框 22543"/>
          <p:cNvSpPr txBox="1"/>
          <p:nvPr/>
        </p:nvSpPr>
        <p:spPr>
          <a:xfrm>
            <a:off x="6324600" y="4495800"/>
            <a:ext cx="762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b="1">
                <a:solidFill>
                  <a:schemeClr val="tx2"/>
                </a:solidFill>
                <a:latin typeface="Times New Roman" panose="02020603050405020304" pitchFamily="18" charset="0"/>
              </a:rPr>
              <a:t>a&lt;b</a:t>
            </a:r>
            <a:endParaRPr lang="en-US" altLang="zh-CN" sz="2400" b="1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545" name="文本框 22544"/>
          <p:cNvSpPr txBox="1"/>
          <p:nvPr/>
        </p:nvSpPr>
        <p:spPr>
          <a:xfrm>
            <a:off x="611188" y="5257800"/>
            <a:ext cx="7177087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b="1">
                <a:latin typeface="Times New Roman" panose="02020603050405020304" pitchFamily="18" charset="0"/>
              </a:rPr>
              <a:t>9</a:t>
            </a:r>
            <a:r>
              <a:rPr lang="zh-CN" altLang="en-US" sz="2400" b="1">
                <a:latin typeface="Times New Roman" panose="02020603050405020304" pitchFamily="18" charset="0"/>
              </a:rPr>
              <a:t>、一次函数</a:t>
            </a:r>
            <a:r>
              <a:rPr lang="en-US" altLang="zh-CN" sz="2400" b="1">
                <a:latin typeface="Times New Roman" panose="02020603050405020304" pitchFamily="18" charset="0"/>
              </a:rPr>
              <a:t>y=(m</a:t>
            </a:r>
            <a:r>
              <a:rPr lang="en-US" altLang="zh-CN" sz="2400" b="1" baseline="30000">
                <a:latin typeface="Times New Roman" panose="02020603050405020304" pitchFamily="18" charset="0"/>
              </a:rPr>
              <a:t>2</a:t>
            </a:r>
            <a:r>
              <a:rPr lang="en-US" altLang="zh-CN" sz="2400" b="1">
                <a:latin typeface="Times New Roman" panose="02020603050405020304" pitchFamily="18" charset="0"/>
              </a:rPr>
              <a:t>+3)x-2,y</a:t>
            </a:r>
            <a:r>
              <a:rPr lang="zh-CN" altLang="en-US" sz="2400" b="1">
                <a:latin typeface="Times New Roman" panose="02020603050405020304" pitchFamily="18" charset="0"/>
              </a:rPr>
              <a:t>随</a:t>
            </a:r>
            <a:r>
              <a:rPr lang="en-US" altLang="zh-CN" sz="2400" b="1">
                <a:latin typeface="Times New Roman" panose="02020603050405020304" pitchFamily="18" charset="0"/>
              </a:rPr>
              <a:t>x</a:t>
            </a:r>
            <a:r>
              <a:rPr lang="zh-CN" altLang="en-US" sz="2400" b="1">
                <a:latin typeface="Times New Roman" panose="02020603050405020304" pitchFamily="18" charset="0"/>
              </a:rPr>
              <a:t>的增大而</a:t>
            </a:r>
            <a:r>
              <a:rPr lang="en-US" altLang="zh-CN" sz="2400" b="1">
                <a:latin typeface="Times New Roman" panose="02020603050405020304" pitchFamily="18" charset="0"/>
              </a:rPr>
              <a:t>_________</a:t>
            </a:r>
            <a:endParaRPr lang="en-US" altLang="zh-CN" sz="2400" b="1">
              <a:latin typeface="Times New Roman" panose="02020603050405020304" pitchFamily="18" charset="0"/>
            </a:endParaRPr>
          </a:p>
        </p:txBody>
      </p:sp>
      <p:sp>
        <p:nvSpPr>
          <p:cNvPr id="22546" name="文本框 22545"/>
          <p:cNvSpPr txBox="1"/>
          <p:nvPr/>
        </p:nvSpPr>
        <p:spPr>
          <a:xfrm>
            <a:off x="6457950" y="5126038"/>
            <a:ext cx="80010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400" b="1">
                <a:solidFill>
                  <a:schemeClr val="tx2"/>
                </a:solidFill>
                <a:latin typeface="Times New Roman" panose="02020603050405020304" pitchFamily="18" charset="0"/>
              </a:rPr>
              <a:t>增大</a:t>
            </a:r>
            <a:endParaRPr lang="zh-CN" altLang="en-US" sz="2400" b="1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REMIND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5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5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25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5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25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25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25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25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25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25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25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25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6" grpId="0"/>
      <p:bldP spid="22537" grpId="0"/>
      <p:bldP spid="22538" grpId="0"/>
      <p:bldP spid="22539" grpId="0"/>
      <p:bldP spid="22540" grpId="0"/>
      <p:bldP spid="22541" grpId="0"/>
      <p:bldP spid="22542" grpId="0"/>
      <p:bldP spid="22543" grpId="0"/>
      <p:bldP spid="22544" grpId="0"/>
      <p:bldP spid="22545" grpId="0"/>
      <p:bldP spid="2254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4" name="文本框 23553"/>
          <p:cNvSpPr txBox="1"/>
          <p:nvPr/>
        </p:nvSpPr>
        <p:spPr>
          <a:xfrm>
            <a:off x="-1295400" y="914400"/>
            <a:ext cx="10439400" cy="3508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>
                <a:latin typeface="Times New Roman" panose="02020603050405020304" pitchFamily="18" charset="0"/>
              </a:rPr>
              <a:t>10</a:t>
            </a:r>
            <a:r>
              <a:rPr lang="zh-CN" altLang="en-US" sz="2800" b="1">
                <a:latin typeface="Times New Roman" panose="02020603050405020304" pitchFamily="18" charset="0"/>
              </a:rPr>
              <a:t>、已知一次函数</a:t>
            </a:r>
            <a:r>
              <a:rPr lang="en-US" altLang="zh-CN" sz="2800" b="1">
                <a:latin typeface="Times New Roman" panose="02020603050405020304" pitchFamily="18" charset="0"/>
              </a:rPr>
              <a:t>y=</a:t>
            </a:r>
            <a:r>
              <a:rPr lang="zh-CN" altLang="en-US" sz="2800" b="1">
                <a:latin typeface="Times New Roman" panose="02020603050405020304" pitchFamily="18" charset="0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</a:rPr>
              <a:t>3 – k</a:t>
            </a:r>
            <a:r>
              <a:rPr lang="zh-CN" altLang="en-US" sz="2800" b="1">
                <a:latin typeface="Times New Roman" panose="02020603050405020304" pitchFamily="18" charset="0"/>
              </a:rPr>
              <a:t>）</a:t>
            </a:r>
            <a:r>
              <a:rPr lang="en-US" altLang="zh-CN" sz="2800" b="1">
                <a:latin typeface="Times New Roman" panose="02020603050405020304" pitchFamily="18" charset="0"/>
              </a:rPr>
              <a:t>x–2k</a:t>
            </a:r>
            <a:r>
              <a:rPr lang="en-US" altLang="zh-CN" sz="2800" b="1" baseline="30000">
                <a:latin typeface="Times New Roman" panose="02020603050405020304" pitchFamily="18" charset="0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</a:rPr>
              <a:t>+18</a:t>
            </a:r>
            <a:endParaRPr lang="en-US" altLang="zh-CN" sz="2800" b="1">
              <a:latin typeface="Times New Roman" panose="02020603050405020304" pitchFamily="18" charset="0"/>
            </a:endParaRPr>
          </a:p>
          <a:p>
            <a:endParaRPr lang="en-US" altLang="zh-CN" sz="2800" b="1">
              <a:latin typeface="Times New Roman" panose="02020603050405020304" pitchFamily="18" charset="0"/>
            </a:endParaRPr>
          </a:p>
          <a:p>
            <a:r>
              <a:rPr lang="en-US" altLang="zh-CN" sz="2800" b="1">
                <a:latin typeface="Times New Roman" panose="02020603050405020304" pitchFamily="18" charset="0"/>
              </a:rPr>
              <a:t>                </a:t>
            </a:r>
            <a:r>
              <a:rPr lang="zh-CN" altLang="en-US" sz="2800" b="1">
                <a:latin typeface="Times New Roman" panose="02020603050405020304" pitchFamily="18" charset="0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</a:rPr>
              <a:t>1</a:t>
            </a:r>
            <a:r>
              <a:rPr lang="zh-CN" altLang="en-US" sz="2800" b="1">
                <a:latin typeface="Times New Roman" panose="02020603050405020304" pitchFamily="18" charset="0"/>
              </a:rPr>
              <a:t>） </a:t>
            </a:r>
            <a:r>
              <a:rPr lang="en-US" altLang="zh-CN" sz="2800" b="1">
                <a:latin typeface="Times New Roman" panose="02020603050405020304" pitchFamily="18" charset="0"/>
              </a:rPr>
              <a:t>k</a:t>
            </a:r>
            <a:r>
              <a:rPr lang="zh-CN" altLang="en-US" sz="2800" b="1">
                <a:latin typeface="Times New Roman" panose="02020603050405020304" pitchFamily="18" charset="0"/>
              </a:rPr>
              <a:t>为何值时，它的图象经过点（</a:t>
            </a:r>
            <a:r>
              <a:rPr lang="en-US" altLang="zh-CN" sz="2800" b="1">
                <a:latin typeface="Times New Roman" panose="02020603050405020304" pitchFamily="18" charset="0"/>
              </a:rPr>
              <a:t>0</a:t>
            </a:r>
            <a:r>
              <a:rPr lang="zh-CN" altLang="en-US" sz="2800" b="1">
                <a:latin typeface="Times New Roman" panose="02020603050405020304" pitchFamily="18" charset="0"/>
              </a:rPr>
              <a:t>， </a:t>
            </a:r>
            <a:r>
              <a:rPr lang="en-US" altLang="zh-CN" sz="2800" b="1">
                <a:latin typeface="Times New Roman" panose="02020603050405020304" pitchFamily="18" charset="0"/>
              </a:rPr>
              <a:t>– 2</a:t>
            </a:r>
            <a:r>
              <a:rPr lang="zh-CN" altLang="en-US" sz="2800" b="1">
                <a:latin typeface="Times New Roman" panose="02020603050405020304" pitchFamily="18" charset="0"/>
              </a:rPr>
              <a:t>）；</a:t>
            </a:r>
            <a:endParaRPr lang="zh-CN" altLang="en-US" sz="2800" b="1">
              <a:latin typeface="Times New Roman" panose="02020603050405020304" pitchFamily="18" charset="0"/>
            </a:endParaRPr>
          </a:p>
          <a:p>
            <a:endParaRPr lang="zh-CN" altLang="en-US" sz="2800" b="1">
              <a:latin typeface="Times New Roman" panose="02020603050405020304" pitchFamily="18" charset="0"/>
            </a:endParaRPr>
          </a:p>
          <a:p>
            <a:r>
              <a:rPr lang="zh-CN" altLang="en-US" sz="2800" b="1">
                <a:latin typeface="Times New Roman" panose="02020603050405020304" pitchFamily="18" charset="0"/>
              </a:rPr>
              <a:t>  （</a:t>
            </a:r>
            <a:r>
              <a:rPr lang="en-US" altLang="zh-CN" sz="2800" b="1">
                <a:latin typeface="Times New Roman" panose="02020603050405020304" pitchFamily="18" charset="0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</a:rPr>
              <a:t>）</a:t>
            </a:r>
            <a:r>
              <a:rPr lang="en-US" altLang="zh-CN" sz="2800" b="1">
                <a:latin typeface="Times New Roman" panose="02020603050405020304" pitchFamily="18" charset="0"/>
              </a:rPr>
              <a:t>k</a:t>
            </a:r>
            <a:r>
              <a:rPr lang="zh-CN" altLang="en-US" sz="2800" b="1">
                <a:latin typeface="Times New Roman" panose="02020603050405020304" pitchFamily="18" charset="0"/>
              </a:rPr>
              <a:t>为何值时，它的图象经过原点；</a:t>
            </a:r>
            <a:endParaRPr lang="zh-CN" altLang="en-US" sz="2800" b="1">
              <a:latin typeface="Times New Roman" panose="02020603050405020304" pitchFamily="18" charset="0"/>
            </a:endParaRPr>
          </a:p>
          <a:p>
            <a:r>
              <a:rPr lang="zh-CN" altLang="en-US" sz="2800" b="1">
                <a:latin typeface="Times New Roman" panose="02020603050405020304" pitchFamily="18" charset="0"/>
              </a:rPr>
              <a:t>                </a:t>
            </a:r>
            <a:endParaRPr lang="zh-CN" altLang="en-US" sz="2800" b="1">
              <a:latin typeface="Times New Roman" panose="02020603050405020304" pitchFamily="18" charset="0"/>
            </a:endParaRPr>
          </a:p>
          <a:p>
            <a:r>
              <a:rPr lang="zh-CN" altLang="en-US" sz="2800" b="1">
                <a:latin typeface="Times New Roman" panose="02020603050405020304" pitchFamily="18" charset="0"/>
              </a:rPr>
              <a:t>                      （</a:t>
            </a:r>
            <a:r>
              <a:rPr lang="en-US" altLang="zh-CN" sz="2800" b="1">
                <a:latin typeface="Times New Roman" panose="02020603050405020304" pitchFamily="18" charset="0"/>
              </a:rPr>
              <a:t>3</a:t>
            </a:r>
            <a:r>
              <a:rPr lang="zh-CN" altLang="en-US" sz="2800" b="1">
                <a:latin typeface="Times New Roman" panose="02020603050405020304" pitchFamily="18" charset="0"/>
              </a:rPr>
              <a:t>） </a:t>
            </a:r>
            <a:r>
              <a:rPr lang="en-US" altLang="zh-CN" sz="2800" b="1">
                <a:latin typeface="Times New Roman" panose="02020603050405020304" pitchFamily="18" charset="0"/>
              </a:rPr>
              <a:t>k</a:t>
            </a:r>
            <a:r>
              <a:rPr lang="zh-CN" altLang="en-US" sz="2800" b="1">
                <a:latin typeface="Times New Roman" panose="02020603050405020304" pitchFamily="18" charset="0"/>
              </a:rPr>
              <a:t>为何值时，它的图象与</a:t>
            </a:r>
            <a:r>
              <a:rPr lang="en-US" altLang="zh-CN" sz="2800" b="1">
                <a:latin typeface="Times New Roman" panose="02020603050405020304" pitchFamily="18" charset="0"/>
              </a:rPr>
              <a:t>y</a:t>
            </a:r>
            <a:r>
              <a:rPr lang="zh-CN" altLang="en-US" sz="2800" b="1">
                <a:latin typeface="Times New Roman" panose="02020603050405020304" pitchFamily="18" charset="0"/>
              </a:rPr>
              <a:t>轴的交点在</a:t>
            </a:r>
            <a:r>
              <a:rPr lang="en-US" altLang="zh-CN" sz="2800" b="1">
                <a:latin typeface="Times New Roman" panose="02020603050405020304" pitchFamily="18" charset="0"/>
              </a:rPr>
              <a:t>x</a:t>
            </a:r>
            <a:r>
              <a:rPr lang="zh-CN" altLang="en-US" sz="2800" b="1">
                <a:latin typeface="Times New Roman" panose="02020603050405020304" pitchFamily="18" charset="0"/>
              </a:rPr>
              <a:t>轴上方</a:t>
            </a:r>
            <a:r>
              <a:rPr lang="en-US" altLang="zh-CN" sz="2800" b="1">
                <a:latin typeface="Times New Roman" panose="02020603050405020304" pitchFamily="18" charset="0"/>
              </a:rPr>
              <a:t>.</a:t>
            </a:r>
            <a:endParaRPr lang="en-US" altLang="zh-CN" sz="2800" b="1">
              <a:latin typeface="Times New Roman" panose="02020603050405020304" pitchFamily="18" charset="0"/>
            </a:endParaRPr>
          </a:p>
          <a:p>
            <a:r>
              <a:rPr lang="en-US" altLang="zh-CN" sz="2800" b="1">
                <a:latin typeface="Times New Roman" panose="02020603050405020304" pitchFamily="18" charset="0"/>
              </a:rPr>
              <a:t>  </a:t>
            </a:r>
            <a:endParaRPr lang="en-US" altLang="zh-CN" sz="2800" b="1">
              <a:latin typeface="Times New Roman" panose="02020603050405020304" pitchFamily="18" charset="0"/>
            </a:endParaRPr>
          </a:p>
        </p:txBody>
      </p:sp>
      <p:sp>
        <p:nvSpPr>
          <p:cNvPr id="23555" name="文本框 23554"/>
          <p:cNvSpPr txBox="1"/>
          <p:nvPr/>
        </p:nvSpPr>
        <p:spPr>
          <a:xfrm>
            <a:off x="1219200" y="3505200"/>
            <a:ext cx="38100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                          </a:t>
            </a:r>
            <a:endParaRPr lang="zh-CN" altLang="en-US" sz="28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3556" name="文本框 23555"/>
          <p:cNvSpPr txBox="1"/>
          <p:nvPr/>
        </p:nvSpPr>
        <p:spPr>
          <a:xfrm>
            <a:off x="4800600" y="5159375"/>
            <a:ext cx="184150" cy="9461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lang="zh-CN" altLang="en-US" sz="2800" b="1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endParaRPr lang="zh-CN" altLang="en-US" sz="28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  <p:bldP spid="23555" grpId="0"/>
      <p:bldP spid="2355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文本框 24577"/>
          <p:cNvSpPr txBox="1"/>
          <p:nvPr/>
        </p:nvSpPr>
        <p:spPr>
          <a:xfrm>
            <a:off x="1063625" y="477838"/>
            <a:ext cx="2174875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400" b="1">
                <a:latin typeface="Times New Roman" panose="02020603050405020304" pitchFamily="18" charset="0"/>
              </a:rPr>
              <a:t>想一想  议一议</a:t>
            </a:r>
            <a:endParaRPr lang="zh-CN" altLang="en-US" sz="2400" b="1">
              <a:latin typeface="Times New Roman" panose="02020603050405020304" pitchFamily="18" charset="0"/>
            </a:endParaRPr>
          </a:p>
        </p:txBody>
      </p:sp>
      <p:sp>
        <p:nvSpPr>
          <p:cNvPr id="24579" name="文本框 24578"/>
          <p:cNvSpPr txBox="1"/>
          <p:nvPr/>
        </p:nvSpPr>
        <p:spPr>
          <a:xfrm>
            <a:off x="533400" y="914400"/>
            <a:ext cx="7467600" cy="822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>
                <a:latin typeface="Times New Roman" panose="02020603050405020304" pitchFamily="18" charset="0"/>
              </a:rPr>
              <a:t>                        老师给出一个函数，甲、乙、丙、丁四位同学各指出这个函数的一个性质。</a:t>
            </a:r>
            <a:endParaRPr lang="zh-CN" altLang="en-US" sz="2400" b="1">
              <a:latin typeface="Times New Roman" panose="02020603050405020304" pitchFamily="18" charset="0"/>
            </a:endParaRPr>
          </a:p>
        </p:txBody>
      </p:sp>
      <p:sp>
        <p:nvSpPr>
          <p:cNvPr id="24580" name="文本框 24579"/>
          <p:cNvSpPr txBox="1"/>
          <p:nvPr/>
        </p:nvSpPr>
        <p:spPr>
          <a:xfrm>
            <a:off x="2514600" y="1828800"/>
            <a:ext cx="44894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400" b="1">
                <a:latin typeface="Times New Roman" panose="02020603050405020304" pitchFamily="18" charset="0"/>
              </a:rPr>
              <a:t>甲：函数图象不经过第三象限；</a:t>
            </a:r>
            <a:endParaRPr lang="zh-CN" altLang="en-US" sz="2400" b="1">
              <a:latin typeface="Times New Roman" panose="02020603050405020304" pitchFamily="18" charset="0"/>
            </a:endParaRPr>
          </a:p>
        </p:txBody>
      </p:sp>
      <p:sp>
        <p:nvSpPr>
          <p:cNvPr id="24581" name="文本框 24580"/>
          <p:cNvSpPr txBox="1"/>
          <p:nvPr/>
        </p:nvSpPr>
        <p:spPr>
          <a:xfrm>
            <a:off x="2514600" y="2362200"/>
            <a:ext cx="4114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>
                <a:latin typeface="Times New Roman" panose="02020603050405020304" pitchFamily="18" charset="0"/>
              </a:rPr>
              <a:t>乙：函数图象经过第一象限；</a:t>
            </a:r>
            <a:endParaRPr lang="zh-CN" altLang="en-US" sz="2400" b="1">
              <a:latin typeface="Times New Roman" panose="02020603050405020304" pitchFamily="18" charset="0"/>
            </a:endParaRPr>
          </a:p>
        </p:txBody>
      </p:sp>
      <p:sp>
        <p:nvSpPr>
          <p:cNvPr id="24582" name="文本框 24581"/>
          <p:cNvSpPr txBox="1"/>
          <p:nvPr/>
        </p:nvSpPr>
        <p:spPr>
          <a:xfrm>
            <a:off x="2514600" y="2971800"/>
            <a:ext cx="4953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>
                <a:latin typeface="Times New Roman" panose="02020603050405020304" pitchFamily="18" charset="0"/>
              </a:rPr>
              <a:t>丙：当</a:t>
            </a:r>
            <a:r>
              <a:rPr lang="en-US" altLang="zh-CN" sz="2400" b="1">
                <a:latin typeface="Times New Roman" panose="02020603050405020304" pitchFamily="18" charset="0"/>
              </a:rPr>
              <a:t>x&lt;2</a:t>
            </a:r>
            <a:r>
              <a:rPr lang="zh-CN" altLang="en-US" sz="2400" b="1">
                <a:latin typeface="Times New Roman" panose="02020603050405020304" pitchFamily="18" charset="0"/>
              </a:rPr>
              <a:t>时，</a:t>
            </a:r>
            <a:r>
              <a:rPr lang="en-US" altLang="zh-CN" sz="2400" b="1">
                <a:latin typeface="Times New Roman" panose="02020603050405020304" pitchFamily="18" charset="0"/>
              </a:rPr>
              <a:t>y</a:t>
            </a:r>
            <a:r>
              <a:rPr lang="zh-CN" altLang="en-US" sz="2400" b="1">
                <a:latin typeface="Times New Roman" panose="02020603050405020304" pitchFamily="18" charset="0"/>
              </a:rPr>
              <a:t>随</a:t>
            </a:r>
            <a:r>
              <a:rPr lang="en-US" altLang="zh-CN" sz="2400" b="1">
                <a:latin typeface="Times New Roman" panose="02020603050405020304" pitchFamily="18" charset="0"/>
              </a:rPr>
              <a:t>x</a:t>
            </a:r>
            <a:r>
              <a:rPr lang="zh-CN" altLang="en-US" sz="2400" b="1">
                <a:latin typeface="Times New Roman" panose="02020603050405020304" pitchFamily="18" charset="0"/>
              </a:rPr>
              <a:t>的增大而减小；</a:t>
            </a:r>
            <a:endParaRPr lang="zh-CN" altLang="en-US" sz="2400" b="1">
              <a:latin typeface="Times New Roman" panose="02020603050405020304" pitchFamily="18" charset="0"/>
            </a:endParaRPr>
          </a:p>
        </p:txBody>
      </p:sp>
      <p:sp>
        <p:nvSpPr>
          <p:cNvPr id="24583" name="文本框 24582"/>
          <p:cNvSpPr txBox="1"/>
          <p:nvPr/>
        </p:nvSpPr>
        <p:spPr>
          <a:xfrm>
            <a:off x="2438400" y="3581400"/>
            <a:ext cx="28257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>
                <a:latin typeface="Times New Roman" panose="02020603050405020304" pitchFamily="18" charset="0"/>
              </a:rPr>
              <a:t>丁：当</a:t>
            </a:r>
            <a:r>
              <a:rPr lang="en-US" altLang="zh-CN" sz="2400" b="1">
                <a:latin typeface="Times New Roman" panose="02020603050405020304" pitchFamily="18" charset="0"/>
              </a:rPr>
              <a:t>x&lt;2</a:t>
            </a:r>
            <a:r>
              <a:rPr lang="zh-CN" altLang="en-US" sz="2400" b="1">
                <a:latin typeface="Times New Roman" panose="02020603050405020304" pitchFamily="18" charset="0"/>
              </a:rPr>
              <a:t>时，</a:t>
            </a:r>
            <a:r>
              <a:rPr lang="en-US" altLang="zh-CN" sz="2400" b="1">
                <a:latin typeface="Times New Roman" panose="02020603050405020304" pitchFamily="18" charset="0"/>
              </a:rPr>
              <a:t>y&gt;0.</a:t>
            </a:r>
            <a:endParaRPr lang="en-US" altLang="zh-CN" sz="2400" b="1">
              <a:latin typeface="Times New Roman" panose="02020603050405020304" pitchFamily="18" charset="0"/>
            </a:endParaRPr>
          </a:p>
        </p:txBody>
      </p:sp>
      <p:sp>
        <p:nvSpPr>
          <p:cNvPr id="24584" name="文本框 24583"/>
          <p:cNvSpPr txBox="1"/>
          <p:nvPr/>
        </p:nvSpPr>
        <p:spPr>
          <a:xfrm>
            <a:off x="457200" y="4267200"/>
            <a:ext cx="7543800" cy="822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>
                <a:latin typeface="Times New Roman" panose="02020603050405020304" pitchFamily="18" charset="0"/>
              </a:rPr>
              <a:t>                        已知这四位同学的叙述都正确，请构造出满足上述所有性质的一个函数。</a:t>
            </a:r>
            <a:endParaRPr lang="zh-CN" altLang="en-US" sz="2400" b="1">
              <a:latin typeface="Times New Roman" panose="02020603050405020304" pitchFamily="18" charset="0"/>
            </a:endParaRPr>
          </a:p>
        </p:txBody>
      </p:sp>
      <p:sp>
        <p:nvSpPr>
          <p:cNvPr id="24585" name="文本框 24584"/>
          <p:cNvSpPr txBox="1"/>
          <p:nvPr/>
        </p:nvSpPr>
        <p:spPr>
          <a:xfrm>
            <a:off x="1508125" y="803275"/>
            <a:ext cx="642938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400" b="1">
                <a:latin typeface="Times New Roman" panose="02020603050405020304" pitchFamily="18" charset="0"/>
              </a:rPr>
              <a:t>1</a:t>
            </a:r>
            <a:r>
              <a:rPr lang="zh-CN" altLang="en-US" sz="2400" b="1">
                <a:latin typeface="Times New Roman" panose="02020603050405020304" pitchFamily="18" charset="0"/>
              </a:rPr>
              <a:t>、</a:t>
            </a:r>
            <a:endParaRPr lang="zh-CN" altLang="en-US" sz="2400" b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/>
      <p:bldP spid="24579" grpId="0"/>
      <p:bldP spid="24580" grpId="0"/>
      <p:bldP spid="24581" grpId="0"/>
      <p:bldP spid="24582" grpId="0"/>
      <p:bldP spid="24583" grpId="0"/>
      <p:bldP spid="24584" grpId="0"/>
      <p:bldP spid="2458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2" name="文本框 25601"/>
          <p:cNvSpPr txBox="1"/>
          <p:nvPr/>
        </p:nvSpPr>
        <p:spPr>
          <a:xfrm>
            <a:off x="-4760912" y="990600"/>
            <a:ext cx="14324012" cy="3381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400" b="1">
                <a:latin typeface="Times New Roman" panose="02020603050405020304" pitchFamily="18" charset="0"/>
              </a:rPr>
              <a:t>                                                                         如图，正方形</a:t>
            </a:r>
            <a:r>
              <a:rPr lang="en-US" altLang="zh-CN" sz="2400" b="1">
                <a:latin typeface="Times New Roman" panose="02020603050405020304" pitchFamily="18" charset="0"/>
              </a:rPr>
              <a:t>ABCD</a:t>
            </a:r>
            <a:r>
              <a:rPr lang="zh-CN" altLang="en-US" sz="2400" b="1">
                <a:latin typeface="Times New Roman" panose="02020603050405020304" pitchFamily="18" charset="0"/>
              </a:rPr>
              <a:t>的边长是</a:t>
            </a:r>
            <a:r>
              <a:rPr lang="en-US" altLang="zh-CN" sz="2400" b="1">
                <a:latin typeface="Times New Roman" panose="02020603050405020304" pitchFamily="18" charset="0"/>
              </a:rPr>
              <a:t>4</a:t>
            </a:r>
            <a:r>
              <a:rPr lang="zh-CN" altLang="en-US" sz="2400" b="1">
                <a:latin typeface="Times New Roman" panose="02020603050405020304" pitchFamily="18" charset="0"/>
              </a:rPr>
              <a:t>，将此正方形置于</a:t>
            </a:r>
            <a:endParaRPr lang="zh-CN" altLang="en-US" sz="2400" b="1">
              <a:latin typeface="Times New Roman" panose="02020603050405020304" pitchFamily="18" charset="0"/>
            </a:endParaRPr>
          </a:p>
          <a:p>
            <a:r>
              <a:rPr lang="zh-CN" altLang="en-US" sz="2400" b="1">
                <a:latin typeface="Times New Roman" panose="02020603050405020304" pitchFamily="18" charset="0"/>
              </a:rPr>
              <a:t>                                                                 平面直角坐标系中，使</a:t>
            </a:r>
            <a:r>
              <a:rPr lang="en-US" altLang="zh-CN" sz="2400" b="1">
                <a:latin typeface="Times New Roman" panose="02020603050405020304" pitchFamily="18" charset="0"/>
              </a:rPr>
              <a:t>AB</a:t>
            </a:r>
            <a:r>
              <a:rPr lang="zh-CN" altLang="en-US" sz="2400" b="1">
                <a:latin typeface="Times New Roman" panose="02020603050405020304" pitchFamily="18" charset="0"/>
              </a:rPr>
              <a:t>在</a:t>
            </a:r>
            <a:r>
              <a:rPr lang="en-US" altLang="zh-CN" sz="2400" b="1">
                <a:latin typeface="Times New Roman" panose="02020603050405020304" pitchFamily="18" charset="0"/>
              </a:rPr>
              <a:t>x</a:t>
            </a:r>
            <a:r>
              <a:rPr lang="zh-CN" altLang="en-US" sz="2400" b="1">
                <a:latin typeface="Times New Roman" panose="02020603050405020304" pitchFamily="18" charset="0"/>
              </a:rPr>
              <a:t>轴的正半轴上，点</a:t>
            </a:r>
            <a:r>
              <a:rPr lang="en-US" altLang="zh-CN" sz="2400" b="1">
                <a:latin typeface="Times New Roman" panose="02020603050405020304" pitchFamily="18" charset="0"/>
              </a:rPr>
              <a:t>A</a:t>
            </a:r>
            <a:r>
              <a:rPr lang="zh-CN" altLang="en-US" sz="2400" b="1">
                <a:latin typeface="Times New Roman" panose="02020603050405020304" pitchFamily="18" charset="0"/>
              </a:rPr>
              <a:t>的坐</a:t>
            </a:r>
            <a:endParaRPr lang="zh-CN" altLang="en-US" sz="2400" b="1">
              <a:latin typeface="Times New Roman" panose="02020603050405020304" pitchFamily="18" charset="0"/>
            </a:endParaRPr>
          </a:p>
          <a:p>
            <a:r>
              <a:rPr lang="zh-CN" altLang="en-US" sz="2400" b="1">
                <a:latin typeface="Times New Roman" panose="02020603050405020304" pitchFamily="18" charset="0"/>
              </a:rPr>
              <a:t>标为（</a:t>
            </a:r>
            <a:r>
              <a:rPr lang="en-US" altLang="zh-CN" sz="2400" b="1">
                <a:latin typeface="Times New Roman" panose="02020603050405020304" pitchFamily="18" charset="0"/>
              </a:rPr>
              <a:t>1</a:t>
            </a:r>
            <a:r>
              <a:rPr lang="zh-CN" altLang="en-US" sz="2400" b="1">
                <a:latin typeface="Times New Roman" panose="02020603050405020304" pitchFamily="18" charset="0"/>
              </a:rPr>
              <a:t>，</a:t>
            </a:r>
            <a:r>
              <a:rPr lang="en-US" altLang="zh-CN" sz="2400" b="1">
                <a:latin typeface="Times New Roman" panose="02020603050405020304" pitchFamily="18" charset="0"/>
              </a:rPr>
              <a:t>0</a:t>
            </a:r>
            <a:r>
              <a:rPr lang="zh-CN" altLang="en-US" sz="2400" b="1">
                <a:latin typeface="Times New Roman" panose="02020603050405020304" pitchFamily="18" charset="0"/>
              </a:rPr>
              <a:t>）。</a:t>
            </a:r>
            <a:endParaRPr lang="zh-CN" altLang="en-US" sz="2400" b="1">
              <a:latin typeface="Times New Roman" panose="02020603050405020304" pitchFamily="18" charset="0"/>
            </a:endParaRPr>
          </a:p>
          <a:p>
            <a:r>
              <a:rPr lang="zh-CN" altLang="en-US" sz="2400" b="1">
                <a:latin typeface="Times New Roman" panose="02020603050405020304" pitchFamily="18" charset="0"/>
              </a:rPr>
              <a:t>                                                                          （</a:t>
            </a:r>
            <a:r>
              <a:rPr lang="en-US" altLang="zh-CN" sz="2400" b="1">
                <a:latin typeface="Times New Roman" panose="02020603050405020304" pitchFamily="18" charset="0"/>
              </a:rPr>
              <a:t>1</a:t>
            </a:r>
            <a:r>
              <a:rPr lang="zh-CN" altLang="en-US" sz="2400" b="1">
                <a:latin typeface="Times New Roman" panose="02020603050405020304" pitchFamily="18" charset="0"/>
              </a:rPr>
              <a:t>）过点</a:t>
            </a:r>
            <a:r>
              <a:rPr lang="en-US" altLang="zh-CN" sz="2400" b="1">
                <a:latin typeface="Times New Roman" panose="02020603050405020304" pitchFamily="18" charset="0"/>
              </a:rPr>
              <a:t>C</a:t>
            </a:r>
            <a:r>
              <a:rPr lang="zh-CN" altLang="en-US" sz="2400" b="1">
                <a:latin typeface="Times New Roman" panose="02020603050405020304" pitchFamily="18" charset="0"/>
              </a:rPr>
              <a:t>的直线                           与</a:t>
            </a:r>
            <a:r>
              <a:rPr lang="en-US" altLang="zh-CN" sz="2400" b="1">
                <a:latin typeface="Times New Roman" panose="02020603050405020304" pitchFamily="18" charset="0"/>
              </a:rPr>
              <a:t>x</a:t>
            </a:r>
            <a:r>
              <a:rPr lang="zh-CN" altLang="en-US" sz="2400" b="1">
                <a:latin typeface="Times New Roman" panose="02020603050405020304" pitchFamily="18" charset="0"/>
              </a:rPr>
              <a:t>轴交于点</a:t>
            </a:r>
            <a:r>
              <a:rPr lang="en-US" altLang="zh-CN" sz="2400" b="1">
                <a:latin typeface="Times New Roman" panose="02020603050405020304" pitchFamily="18" charset="0"/>
              </a:rPr>
              <a:t>E</a:t>
            </a:r>
            <a:r>
              <a:rPr lang="zh-CN" altLang="en-US" sz="2400" b="1">
                <a:latin typeface="Times New Roman" panose="02020603050405020304" pitchFamily="18" charset="0"/>
              </a:rPr>
              <a:t>，</a:t>
            </a:r>
            <a:endParaRPr lang="zh-CN" altLang="en-US" sz="2400" b="1">
              <a:latin typeface="Times New Roman" panose="02020603050405020304" pitchFamily="18" charset="0"/>
            </a:endParaRPr>
          </a:p>
          <a:p>
            <a:r>
              <a:rPr lang="zh-CN" altLang="en-US" sz="2400" b="1">
                <a:latin typeface="Times New Roman" panose="02020603050405020304" pitchFamily="18" charset="0"/>
              </a:rPr>
              <a:t>                             求四边形</a:t>
            </a:r>
            <a:r>
              <a:rPr lang="en-US" altLang="zh-CN" sz="2400" b="1">
                <a:latin typeface="Times New Roman" panose="02020603050405020304" pitchFamily="18" charset="0"/>
              </a:rPr>
              <a:t>AECD</a:t>
            </a:r>
            <a:r>
              <a:rPr lang="zh-CN" altLang="en-US" sz="2400" b="1">
                <a:latin typeface="Times New Roman" panose="02020603050405020304" pitchFamily="18" charset="0"/>
              </a:rPr>
              <a:t>的面积；</a:t>
            </a:r>
            <a:endParaRPr lang="zh-CN" altLang="en-US" sz="2400" b="1">
              <a:latin typeface="Times New Roman" panose="02020603050405020304" pitchFamily="18" charset="0"/>
            </a:endParaRPr>
          </a:p>
          <a:p>
            <a:r>
              <a:rPr lang="zh-CN" altLang="en-US" sz="2400" b="1">
                <a:latin typeface="Times New Roman" panose="02020603050405020304" pitchFamily="18" charset="0"/>
              </a:rPr>
              <a:t>                                                                                   （</a:t>
            </a:r>
            <a:r>
              <a:rPr lang="en-US" altLang="zh-CN" sz="2400" b="1">
                <a:latin typeface="Times New Roman" panose="02020603050405020304" pitchFamily="18" charset="0"/>
              </a:rPr>
              <a:t>2</a:t>
            </a:r>
            <a:r>
              <a:rPr lang="zh-CN" altLang="en-US" sz="2400" b="1">
                <a:latin typeface="Times New Roman" panose="02020603050405020304" pitchFamily="18" charset="0"/>
              </a:rPr>
              <a:t>）若直线</a:t>
            </a:r>
            <a:r>
              <a:rPr lang="en-US" altLang="zh-CN" b="1">
                <a:latin typeface="Times New Roman" panose="02020603050405020304" pitchFamily="18" charset="0"/>
                <a:ea typeface="华文新魏" panose="02010800040101010101" pitchFamily="2" charset="-122"/>
              </a:rPr>
              <a:t>l</a:t>
            </a:r>
            <a:r>
              <a:rPr lang="zh-CN" altLang="en-US" sz="2400" b="1">
                <a:latin typeface="Times New Roman" panose="02020603050405020304" pitchFamily="18" charset="0"/>
              </a:rPr>
              <a:t>过点</a:t>
            </a:r>
            <a:r>
              <a:rPr lang="en-US" altLang="zh-CN" sz="2400" b="1">
                <a:latin typeface="Times New Roman" panose="02020603050405020304" pitchFamily="18" charset="0"/>
              </a:rPr>
              <a:t>E</a:t>
            </a:r>
            <a:r>
              <a:rPr lang="zh-CN" altLang="en-US" sz="2400" b="1">
                <a:latin typeface="Times New Roman" panose="02020603050405020304" pitchFamily="18" charset="0"/>
              </a:rPr>
              <a:t>，且将</a:t>
            </a:r>
            <a:r>
              <a:rPr lang="en-US" altLang="zh-CN" sz="2400" b="1">
                <a:latin typeface="Times New Roman" panose="02020603050405020304" pitchFamily="18" charset="0"/>
              </a:rPr>
              <a:t>ABCD</a:t>
            </a:r>
            <a:r>
              <a:rPr lang="zh-CN" altLang="en-US" sz="2400" b="1">
                <a:latin typeface="Times New Roman" panose="02020603050405020304" pitchFamily="18" charset="0"/>
              </a:rPr>
              <a:t>分成面积相等的两部分，</a:t>
            </a:r>
            <a:endParaRPr lang="zh-CN" altLang="en-US" sz="2400" b="1">
              <a:latin typeface="Times New Roman" panose="02020603050405020304" pitchFamily="18" charset="0"/>
            </a:endParaRPr>
          </a:p>
          <a:p>
            <a:r>
              <a:rPr lang="zh-CN" altLang="en-US" sz="2400" b="1">
                <a:latin typeface="Times New Roman" panose="02020603050405020304" pitchFamily="18" charset="0"/>
              </a:rPr>
              <a:t>      求直线</a:t>
            </a:r>
            <a:r>
              <a:rPr lang="en-US" altLang="zh-CN" b="1">
                <a:latin typeface="Times New Roman" panose="02020603050405020304" pitchFamily="18" charset="0"/>
              </a:rPr>
              <a:t>l</a:t>
            </a:r>
            <a:r>
              <a:rPr lang="zh-CN" altLang="en-US" sz="2400" b="1">
                <a:latin typeface="Times New Roman" panose="02020603050405020304" pitchFamily="18" charset="0"/>
              </a:rPr>
              <a:t>的关系式。</a:t>
            </a:r>
            <a:endParaRPr lang="zh-CN" altLang="en-US" sz="2400" b="1">
              <a:latin typeface="Times New Roman" panose="02020603050405020304" pitchFamily="18" charset="0"/>
            </a:endParaRPr>
          </a:p>
          <a:p>
            <a:endParaRPr lang="zh-CN" altLang="en-US" sz="2400" b="1">
              <a:latin typeface="Times New Roman" panose="02020603050405020304" pitchFamily="18" charset="0"/>
            </a:endParaRPr>
          </a:p>
        </p:txBody>
      </p:sp>
      <p:sp>
        <p:nvSpPr>
          <p:cNvPr id="25603" name="直接连接符 25602"/>
          <p:cNvSpPr/>
          <p:nvPr/>
        </p:nvSpPr>
        <p:spPr>
          <a:xfrm>
            <a:off x="1981200" y="5410200"/>
            <a:ext cx="3429000" cy="0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5604" name="直接连接符 25603"/>
          <p:cNvSpPr/>
          <p:nvPr/>
        </p:nvSpPr>
        <p:spPr>
          <a:xfrm flipV="1">
            <a:off x="2438400" y="3733800"/>
            <a:ext cx="0" cy="2895600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5605" name="矩形 25604"/>
          <p:cNvSpPr/>
          <p:nvPr/>
        </p:nvSpPr>
        <p:spPr>
          <a:xfrm>
            <a:off x="2743200" y="4114800"/>
            <a:ext cx="1447800" cy="1295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5606" name="文本框 25605"/>
          <p:cNvSpPr txBox="1"/>
          <p:nvPr/>
        </p:nvSpPr>
        <p:spPr>
          <a:xfrm>
            <a:off x="2438400" y="5029200"/>
            <a:ext cx="404813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400" b="1">
                <a:latin typeface="Times New Roman" panose="02020603050405020304" pitchFamily="18" charset="0"/>
              </a:rPr>
              <a:t>A</a:t>
            </a:r>
            <a:endParaRPr lang="en-US" altLang="zh-CN" sz="2400" b="1">
              <a:latin typeface="Times New Roman" panose="02020603050405020304" pitchFamily="18" charset="0"/>
            </a:endParaRPr>
          </a:p>
        </p:txBody>
      </p:sp>
      <p:sp>
        <p:nvSpPr>
          <p:cNvPr id="25607" name="文本框 25606"/>
          <p:cNvSpPr txBox="1"/>
          <p:nvPr/>
        </p:nvSpPr>
        <p:spPr>
          <a:xfrm>
            <a:off x="2971800" y="5334000"/>
            <a:ext cx="42227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b="1">
                <a:latin typeface="Times New Roman" panose="02020603050405020304" pitchFamily="18" charset="0"/>
              </a:rPr>
              <a:t>E</a:t>
            </a:r>
            <a:endParaRPr lang="en-US" altLang="zh-CN" sz="2400" b="1">
              <a:latin typeface="Times New Roman" panose="02020603050405020304" pitchFamily="18" charset="0"/>
            </a:endParaRPr>
          </a:p>
        </p:txBody>
      </p:sp>
      <p:sp>
        <p:nvSpPr>
          <p:cNvPr id="25608" name="文本框 25607"/>
          <p:cNvSpPr txBox="1"/>
          <p:nvPr/>
        </p:nvSpPr>
        <p:spPr>
          <a:xfrm>
            <a:off x="3962400" y="5410200"/>
            <a:ext cx="3873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400" b="1">
                <a:latin typeface="Times New Roman" panose="02020603050405020304" pitchFamily="18" charset="0"/>
              </a:rPr>
              <a:t>B</a:t>
            </a:r>
            <a:endParaRPr lang="en-US" altLang="zh-CN" sz="2400" b="1">
              <a:latin typeface="Times New Roman" panose="02020603050405020304" pitchFamily="18" charset="0"/>
            </a:endParaRPr>
          </a:p>
        </p:txBody>
      </p:sp>
      <p:sp>
        <p:nvSpPr>
          <p:cNvPr id="25609" name="文本框 25608"/>
          <p:cNvSpPr txBox="1"/>
          <p:nvPr/>
        </p:nvSpPr>
        <p:spPr>
          <a:xfrm>
            <a:off x="3886200" y="3733800"/>
            <a:ext cx="50641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b="1">
                <a:latin typeface="Times New Roman" panose="02020603050405020304" pitchFamily="18" charset="0"/>
              </a:rPr>
              <a:t>C</a:t>
            </a:r>
            <a:endParaRPr lang="en-US" altLang="zh-CN" sz="2400" b="1">
              <a:latin typeface="Times New Roman" panose="02020603050405020304" pitchFamily="18" charset="0"/>
            </a:endParaRPr>
          </a:p>
        </p:txBody>
      </p:sp>
      <p:sp>
        <p:nvSpPr>
          <p:cNvPr id="25610" name="文本框 25609"/>
          <p:cNvSpPr txBox="1"/>
          <p:nvPr/>
        </p:nvSpPr>
        <p:spPr>
          <a:xfrm>
            <a:off x="2590800" y="3733800"/>
            <a:ext cx="404813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400" b="1">
                <a:latin typeface="Times New Roman" panose="02020603050405020304" pitchFamily="18" charset="0"/>
              </a:rPr>
              <a:t>D</a:t>
            </a:r>
            <a:endParaRPr lang="en-US" altLang="zh-CN" sz="2400" b="1">
              <a:latin typeface="Times New Roman" panose="02020603050405020304" pitchFamily="18" charset="0"/>
            </a:endParaRPr>
          </a:p>
        </p:txBody>
      </p:sp>
      <p:sp>
        <p:nvSpPr>
          <p:cNvPr id="25611" name="文本框 25610"/>
          <p:cNvSpPr txBox="1"/>
          <p:nvPr/>
        </p:nvSpPr>
        <p:spPr>
          <a:xfrm>
            <a:off x="2590800" y="5334000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400" b="1">
                <a:latin typeface="Times New Roman" panose="02020603050405020304" pitchFamily="18" charset="0"/>
              </a:rPr>
              <a:t>1</a:t>
            </a:r>
            <a:endParaRPr lang="en-US" altLang="zh-CN" sz="2400" b="1">
              <a:latin typeface="Times New Roman" panose="02020603050405020304" pitchFamily="18" charset="0"/>
            </a:endParaRPr>
          </a:p>
        </p:txBody>
      </p:sp>
      <p:sp>
        <p:nvSpPr>
          <p:cNvPr id="25612" name="文本框 25611"/>
          <p:cNvSpPr txBox="1"/>
          <p:nvPr/>
        </p:nvSpPr>
        <p:spPr>
          <a:xfrm>
            <a:off x="2133600" y="5334000"/>
            <a:ext cx="420688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400" b="1">
                <a:latin typeface="Times New Roman" panose="02020603050405020304" pitchFamily="18" charset="0"/>
              </a:rPr>
              <a:t>O</a:t>
            </a:r>
            <a:endParaRPr lang="en-US" altLang="zh-CN" sz="2400" b="1">
              <a:latin typeface="Times New Roman" panose="02020603050405020304" pitchFamily="18" charset="0"/>
            </a:endParaRPr>
          </a:p>
        </p:txBody>
      </p:sp>
      <p:sp>
        <p:nvSpPr>
          <p:cNvPr id="25613" name="文本框 25612"/>
          <p:cNvSpPr txBox="1"/>
          <p:nvPr/>
        </p:nvSpPr>
        <p:spPr>
          <a:xfrm>
            <a:off x="5105400" y="5334000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400" b="1">
                <a:latin typeface="Times New Roman" panose="02020603050405020304" pitchFamily="18" charset="0"/>
              </a:rPr>
              <a:t>x</a:t>
            </a:r>
            <a:endParaRPr lang="en-US" altLang="zh-CN" sz="2400" b="1">
              <a:latin typeface="Times New Roman" panose="02020603050405020304" pitchFamily="18" charset="0"/>
            </a:endParaRPr>
          </a:p>
        </p:txBody>
      </p:sp>
      <p:sp>
        <p:nvSpPr>
          <p:cNvPr id="25614" name="文本框 25613"/>
          <p:cNvSpPr txBox="1"/>
          <p:nvPr/>
        </p:nvSpPr>
        <p:spPr>
          <a:xfrm>
            <a:off x="1965325" y="3470275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400" b="1">
                <a:latin typeface="Times New Roman" panose="02020603050405020304" pitchFamily="18" charset="0"/>
              </a:rPr>
              <a:t>y</a:t>
            </a:r>
            <a:endParaRPr lang="en-US" altLang="zh-CN" sz="2400" b="1">
              <a:latin typeface="Times New Roman" panose="02020603050405020304" pitchFamily="18" charset="0"/>
            </a:endParaRPr>
          </a:p>
        </p:txBody>
      </p:sp>
      <p:sp>
        <p:nvSpPr>
          <p:cNvPr id="25615" name="文本框 25614"/>
          <p:cNvSpPr txBox="1"/>
          <p:nvPr/>
        </p:nvSpPr>
        <p:spPr>
          <a:xfrm>
            <a:off x="1219200" y="838200"/>
            <a:ext cx="642938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400" b="1">
                <a:latin typeface="Times New Roman" panose="02020603050405020304" pitchFamily="18" charset="0"/>
              </a:rPr>
              <a:t>2</a:t>
            </a:r>
            <a:r>
              <a:rPr lang="zh-CN" altLang="en-US" sz="2400" b="1">
                <a:latin typeface="Times New Roman" panose="02020603050405020304" pitchFamily="18" charset="0"/>
              </a:rPr>
              <a:t>、</a:t>
            </a:r>
            <a:endParaRPr lang="zh-CN" altLang="en-US" sz="2400" b="1">
              <a:latin typeface="Times New Roman" panose="02020603050405020304" pitchFamily="18" charset="0"/>
            </a:endParaRPr>
          </a:p>
        </p:txBody>
      </p:sp>
      <p:sp>
        <p:nvSpPr>
          <p:cNvPr id="25616" name="直接连接符 25615"/>
          <p:cNvSpPr/>
          <p:nvPr/>
        </p:nvSpPr>
        <p:spPr>
          <a:xfrm flipV="1">
            <a:off x="2895600" y="3581400"/>
            <a:ext cx="1752600" cy="2057400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5617" name="文本框 25616"/>
          <p:cNvSpPr txBox="1"/>
          <p:nvPr/>
        </p:nvSpPr>
        <p:spPr>
          <a:xfrm>
            <a:off x="3810000" y="1981200"/>
            <a:ext cx="2667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b="1">
                <a:latin typeface="Times New Roman" panose="02020603050405020304" pitchFamily="18" charset="0"/>
              </a:rPr>
              <a:t>   </a:t>
            </a:r>
            <a:r>
              <a:rPr lang="en-US" altLang="zh-CN" b="1">
                <a:latin typeface="Times New Roman" panose="02020603050405020304" pitchFamily="18" charset="0"/>
              </a:rPr>
              <a:t>y=   x–</a:t>
            </a:r>
            <a:endParaRPr lang="en-US" altLang="zh-CN" b="1">
              <a:latin typeface="Times New Roman" panose="02020603050405020304" pitchFamily="18" charset="0"/>
            </a:endParaRPr>
          </a:p>
        </p:txBody>
      </p:sp>
      <p:sp>
        <p:nvSpPr>
          <p:cNvPr id="25618" name="文本框 25617"/>
          <p:cNvSpPr txBox="1"/>
          <p:nvPr/>
        </p:nvSpPr>
        <p:spPr>
          <a:xfrm>
            <a:off x="6232525" y="4211638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lang="zh-CN" altLang="en-US" sz="2400" b="1" dirty="0">
              <a:latin typeface="Times New Roman" panose="02020603050405020304" pitchFamily="18" charset="0"/>
            </a:endParaRPr>
          </a:p>
        </p:txBody>
      </p:sp>
      <p:sp>
        <p:nvSpPr>
          <p:cNvPr id="25619" name="直接连接符 25618"/>
          <p:cNvSpPr/>
          <p:nvPr/>
        </p:nvSpPr>
        <p:spPr>
          <a:xfrm>
            <a:off x="5181600" y="2286000"/>
            <a:ext cx="304800" cy="0"/>
          </a:xfrm>
          <a:prstGeom prst="line">
            <a:avLst/>
          </a:prstGeom>
          <a:ln w="635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5620" name="直接连接符 25619"/>
          <p:cNvSpPr/>
          <p:nvPr/>
        </p:nvSpPr>
        <p:spPr>
          <a:xfrm>
            <a:off x="6096000" y="2286000"/>
            <a:ext cx="228600" cy="0"/>
          </a:xfrm>
          <a:prstGeom prst="line">
            <a:avLst/>
          </a:prstGeom>
          <a:ln w="635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5621" name="文本框 25620"/>
          <p:cNvSpPr txBox="1"/>
          <p:nvPr/>
        </p:nvSpPr>
        <p:spPr>
          <a:xfrm>
            <a:off x="6019800" y="1905000"/>
            <a:ext cx="304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b="1">
                <a:latin typeface="Times New Roman" panose="02020603050405020304" pitchFamily="18" charset="0"/>
              </a:rPr>
              <a:t>8</a:t>
            </a:r>
            <a:endParaRPr lang="en-US" altLang="zh-CN" sz="2400" b="1">
              <a:latin typeface="Times New Roman" panose="02020603050405020304" pitchFamily="18" charset="0"/>
            </a:endParaRPr>
          </a:p>
        </p:txBody>
      </p:sp>
      <p:sp>
        <p:nvSpPr>
          <p:cNvPr id="25622" name="文本框 25621"/>
          <p:cNvSpPr txBox="1"/>
          <p:nvPr/>
        </p:nvSpPr>
        <p:spPr>
          <a:xfrm>
            <a:off x="6019800" y="2209800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400" b="1">
                <a:latin typeface="Times New Roman" panose="02020603050405020304" pitchFamily="18" charset="0"/>
              </a:rPr>
              <a:t>3</a:t>
            </a:r>
            <a:endParaRPr lang="en-US" altLang="zh-CN" sz="2400" b="1">
              <a:latin typeface="Times New Roman" panose="02020603050405020304" pitchFamily="18" charset="0"/>
            </a:endParaRPr>
          </a:p>
        </p:txBody>
      </p:sp>
      <p:sp>
        <p:nvSpPr>
          <p:cNvPr id="25623" name="文本框 25622"/>
          <p:cNvSpPr txBox="1"/>
          <p:nvPr/>
        </p:nvSpPr>
        <p:spPr>
          <a:xfrm>
            <a:off x="5181600" y="1905000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400" b="1">
                <a:latin typeface="Times New Roman" panose="02020603050405020304" pitchFamily="18" charset="0"/>
              </a:rPr>
              <a:t>4</a:t>
            </a:r>
            <a:endParaRPr lang="en-US" altLang="zh-CN" sz="2400" b="1">
              <a:latin typeface="Times New Roman" panose="02020603050405020304" pitchFamily="18" charset="0"/>
            </a:endParaRPr>
          </a:p>
        </p:txBody>
      </p:sp>
      <p:sp>
        <p:nvSpPr>
          <p:cNvPr id="25624" name="文本框 25623"/>
          <p:cNvSpPr txBox="1"/>
          <p:nvPr/>
        </p:nvSpPr>
        <p:spPr>
          <a:xfrm>
            <a:off x="5181600" y="2209800"/>
            <a:ext cx="304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b="1">
                <a:latin typeface="Times New Roman" panose="02020603050405020304" pitchFamily="18" charset="0"/>
              </a:rPr>
              <a:t>3</a:t>
            </a:r>
            <a:endParaRPr lang="en-US" altLang="zh-CN" sz="2400" b="1">
              <a:latin typeface="Times New Roman" panose="02020603050405020304" pitchFamily="18" charset="0"/>
            </a:endParaRPr>
          </a:p>
        </p:txBody>
      </p:sp>
      <p:sp>
        <p:nvSpPr>
          <p:cNvPr id="25625" name="文本框 25624"/>
          <p:cNvSpPr txBox="1"/>
          <p:nvPr/>
        </p:nvSpPr>
        <p:spPr>
          <a:xfrm>
            <a:off x="4570413" y="3244850"/>
            <a:ext cx="3111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latin typeface="Times New Roman" panose="02020603050405020304" pitchFamily="18" charset="0"/>
              </a:rPr>
              <a:t>l</a:t>
            </a:r>
            <a:endParaRPr lang="en-US" altLang="zh-CN" b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6" name="矩形 26625"/>
          <p:cNvSpPr/>
          <p:nvPr/>
        </p:nvSpPr>
        <p:spPr>
          <a:xfrm>
            <a:off x="1143000" y="304800"/>
            <a:ext cx="7620000" cy="5400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/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   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3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、 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</a:rPr>
              <a:t>画一画</a:t>
            </a:r>
            <a:endParaRPr lang="zh-CN" altLang="en-US" b="1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just"/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</a:rPr>
              <a:t>在同一坐标系中，画出下列四个一次函数的 图 象：</a:t>
            </a:r>
            <a:endParaRPr lang="zh-CN" altLang="en-US" b="1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just"/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</a:rPr>
              <a:t>               （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</a:rPr>
              <a:t>）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</a:rPr>
              <a:t>y=2x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</a:rPr>
              <a:t>，</a:t>
            </a:r>
            <a:endParaRPr lang="zh-CN" altLang="en-US" b="1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just"/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</a:rPr>
              <a:t>               （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</a:rPr>
              <a:t>） 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</a:rPr>
              <a:t>y=2x+3 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</a:rPr>
              <a:t>，</a:t>
            </a:r>
            <a:endParaRPr lang="zh-CN" altLang="en-US" b="1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just"/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</a:rPr>
              <a:t>               （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</a:rPr>
              <a:t>3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</a:rPr>
              <a:t>） 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</a:rPr>
              <a:t>y=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</a:rPr>
              <a:t>一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</a:rPr>
              <a:t>2x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</a:rPr>
              <a:t>，</a:t>
            </a:r>
            <a:endParaRPr lang="zh-CN" altLang="en-US" b="1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just"/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</a:rPr>
              <a:t>               （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</a:rPr>
              <a:t>4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</a:rPr>
              <a:t>） 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</a:rPr>
              <a:t>y=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</a:rPr>
              <a:t>一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</a:rPr>
              <a:t>2x+3 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</a:rPr>
              <a:t>。</a:t>
            </a:r>
            <a:endParaRPr lang="zh-CN" altLang="en-US" b="1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just"/>
            <a:endParaRPr lang="zh-CN" altLang="en-US" b="1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just"/>
            <a:endParaRPr lang="zh-CN" altLang="en-US" b="1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l" eaLnBrk="0" hangingPunct="0"/>
            <a:endParaRPr lang="zh-CN" altLang="en-US" sz="24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6627" name="文本框 26626"/>
          <p:cNvSpPr txBox="1"/>
          <p:nvPr/>
        </p:nvSpPr>
        <p:spPr>
          <a:xfrm>
            <a:off x="7375525" y="4516438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26628" name="文本框 26627"/>
          <p:cNvSpPr txBox="1"/>
          <p:nvPr/>
        </p:nvSpPr>
        <p:spPr>
          <a:xfrm>
            <a:off x="7391400" y="5202238"/>
            <a:ext cx="39687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endParaRPr lang="zh-CN" altLang="en-US" sz="240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/>
      <p:bldP spid="26627" grpId="0"/>
      <p:bldP spid="2662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50" name="矩形 27649"/>
          <p:cNvSpPr/>
          <p:nvPr/>
        </p:nvSpPr>
        <p:spPr>
          <a:xfrm>
            <a:off x="2590800" y="381000"/>
            <a:ext cx="20574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r>
              <a:rPr lang="zh-CN" altLang="en-US" sz="400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抢答题</a:t>
            </a:r>
            <a:endParaRPr lang="zh-CN" altLang="en-US" sz="4000">
              <a:solidFill>
                <a:srgbClr val="FF3300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27651" name="矩形 27650"/>
          <p:cNvSpPr/>
          <p:nvPr/>
        </p:nvSpPr>
        <p:spPr>
          <a:xfrm>
            <a:off x="228600" y="1295400"/>
            <a:ext cx="8605838" cy="1187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eaLnBrk="0" hangingPunct="0"/>
            <a:r>
              <a:rPr lang="en-US" altLang="zh-CN" sz="2400">
                <a:latin typeface="Arial" panose="020B0604020202020204" pitchFamily="34" charset="0"/>
              </a:rPr>
              <a:t>1</a:t>
            </a:r>
            <a:r>
              <a:rPr lang="zh-CN" altLang="en-US" sz="2400">
                <a:latin typeface="Arial" panose="020B0604020202020204" pitchFamily="34" charset="0"/>
              </a:rPr>
              <a:t>在平面直角坐标系中，函数</a:t>
            </a:r>
            <a:r>
              <a:rPr lang="en-US" altLang="zh-CN" sz="2400">
                <a:latin typeface="Arial" panose="020B0604020202020204" pitchFamily="34" charset="0"/>
              </a:rPr>
              <a:t>y=-2x+3</a:t>
            </a:r>
            <a:r>
              <a:rPr lang="zh-CN" altLang="en-US" sz="2400">
                <a:latin typeface="Arial" panose="020B0604020202020204" pitchFamily="34" charset="0"/>
              </a:rPr>
              <a:t>的图象经过（           ）</a:t>
            </a:r>
            <a:endParaRPr lang="zh-CN" altLang="en-US" sz="2400">
              <a:latin typeface="Arial" panose="020B0604020202020204" pitchFamily="34" charset="0"/>
            </a:endParaRPr>
          </a:p>
          <a:p>
            <a:pPr algn="l" eaLnBrk="0" hangingPunct="0"/>
            <a:r>
              <a:rPr lang="en-US" altLang="zh-CN" sz="2400">
                <a:latin typeface="Arial" panose="020B0604020202020204" pitchFamily="34" charset="0"/>
              </a:rPr>
              <a:t>A</a:t>
            </a:r>
            <a:r>
              <a:rPr lang="zh-CN" altLang="en-US" sz="2400">
                <a:latin typeface="Arial" panose="020B0604020202020204" pitchFamily="34" charset="0"/>
              </a:rPr>
              <a:t>．一、二、三象限        </a:t>
            </a:r>
            <a:r>
              <a:rPr lang="en-US" altLang="zh-CN" sz="2400">
                <a:latin typeface="Arial" panose="020B0604020202020204" pitchFamily="34" charset="0"/>
              </a:rPr>
              <a:t>B</a:t>
            </a:r>
            <a:r>
              <a:rPr lang="zh-CN" altLang="en-US" sz="2400">
                <a:latin typeface="Arial" panose="020B0604020202020204" pitchFamily="34" charset="0"/>
              </a:rPr>
              <a:t>．二、三、四象限</a:t>
            </a:r>
            <a:endParaRPr lang="zh-CN" altLang="en-US" sz="2400">
              <a:latin typeface="Arial" panose="020B0604020202020204" pitchFamily="34" charset="0"/>
            </a:endParaRPr>
          </a:p>
          <a:p>
            <a:pPr algn="l" eaLnBrk="0" hangingPunct="0"/>
            <a:r>
              <a:rPr lang="en-US" altLang="zh-CN" sz="2400">
                <a:latin typeface="Arial" panose="020B0604020202020204" pitchFamily="34" charset="0"/>
              </a:rPr>
              <a:t>C</a:t>
            </a:r>
            <a:r>
              <a:rPr lang="zh-CN" altLang="en-US" sz="2400">
                <a:latin typeface="Arial" panose="020B0604020202020204" pitchFamily="34" charset="0"/>
              </a:rPr>
              <a:t>．一、三、四象限        </a:t>
            </a:r>
            <a:r>
              <a:rPr lang="en-US" altLang="zh-CN" sz="2400">
                <a:latin typeface="Arial" panose="020B0604020202020204" pitchFamily="34" charset="0"/>
              </a:rPr>
              <a:t>D</a:t>
            </a:r>
            <a:r>
              <a:rPr lang="zh-CN" altLang="en-US" sz="2400">
                <a:latin typeface="Arial" panose="020B0604020202020204" pitchFamily="34" charset="0"/>
              </a:rPr>
              <a:t>．一、二、四象限</a:t>
            </a:r>
            <a:endParaRPr lang="zh-CN" altLang="en-US" sz="2400">
              <a:latin typeface="Arial" panose="020B0604020202020204" pitchFamily="34" charset="0"/>
            </a:endParaRPr>
          </a:p>
        </p:txBody>
      </p:sp>
      <p:sp>
        <p:nvSpPr>
          <p:cNvPr id="27652" name="矩形 27651"/>
          <p:cNvSpPr/>
          <p:nvPr/>
        </p:nvSpPr>
        <p:spPr>
          <a:xfrm>
            <a:off x="360363" y="3460750"/>
            <a:ext cx="7031037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 eaLnBrk="0" hangingPunct="0"/>
            <a:r>
              <a:rPr lang="en-US" altLang="zh-CN" sz="2400" b="1">
                <a:latin typeface="Arial" panose="020B0604020202020204" pitchFamily="34" charset="0"/>
              </a:rPr>
              <a:t>2</a:t>
            </a:r>
            <a:r>
              <a:rPr lang="zh-CN" altLang="en-US" sz="2400" b="1">
                <a:latin typeface="Arial" panose="020B0604020202020204" pitchFamily="34" charset="0"/>
              </a:rPr>
              <a:t>已知一次函数</a:t>
            </a:r>
            <a:r>
              <a:rPr lang="en-US" altLang="zh-CN" sz="2400" b="1">
                <a:latin typeface="Arial" panose="020B0604020202020204" pitchFamily="34" charset="0"/>
              </a:rPr>
              <a:t>y=x-2</a:t>
            </a:r>
            <a:r>
              <a:rPr lang="zh-CN" altLang="en-US" sz="2400" b="1">
                <a:latin typeface="Arial" panose="020B0604020202020204" pitchFamily="34" charset="0"/>
              </a:rPr>
              <a:t>的大致图像为  （       ）</a:t>
            </a:r>
            <a:endParaRPr lang="zh-CN" altLang="en-US" sz="2400" b="1">
              <a:latin typeface="Arial" panose="020B0604020202020204" pitchFamily="34" charset="0"/>
            </a:endParaRPr>
          </a:p>
        </p:txBody>
      </p:sp>
      <p:grpSp>
        <p:nvGrpSpPr>
          <p:cNvPr id="27653" name="组合 27652"/>
          <p:cNvGrpSpPr/>
          <p:nvPr/>
        </p:nvGrpSpPr>
        <p:grpSpPr>
          <a:xfrm>
            <a:off x="225425" y="4210050"/>
            <a:ext cx="1041400" cy="1163638"/>
            <a:chOff x="0" y="0"/>
            <a:chExt cx="7620" cy="6864"/>
          </a:xfrm>
        </p:grpSpPr>
        <p:sp>
          <p:nvSpPr>
            <p:cNvPr id="27654" name="直接连接符 27653"/>
            <p:cNvSpPr/>
            <p:nvPr/>
          </p:nvSpPr>
          <p:spPr>
            <a:xfrm>
              <a:off x="0" y="3744"/>
              <a:ext cx="7455" cy="0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27655" name="直接连接符 27654"/>
            <p:cNvSpPr/>
            <p:nvPr/>
          </p:nvSpPr>
          <p:spPr>
            <a:xfrm flipV="1">
              <a:off x="3525" y="156"/>
              <a:ext cx="0" cy="6708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27656" name="直接连接符 27655"/>
            <p:cNvSpPr/>
            <p:nvPr/>
          </p:nvSpPr>
          <p:spPr>
            <a:xfrm>
              <a:off x="2520" y="624"/>
              <a:ext cx="4305" cy="4368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graphicFrame>
          <p:nvGraphicFramePr>
            <p:cNvPr id="27657" name="对象 27656"/>
            <p:cNvGraphicFramePr>
              <a:graphicFrameLocks noChangeAspect="1"/>
            </p:cNvGraphicFramePr>
            <p:nvPr/>
          </p:nvGraphicFramePr>
          <p:xfrm>
            <a:off x="2950" y="3744"/>
            <a:ext cx="575" cy="66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6" name="" r:id="rId1" imgW="127000" imgH="139700" progId="Equation.DSMT4">
                    <p:embed/>
                  </p:oleObj>
                </mc:Choice>
                <mc:Fallback>
                  <p:oleObj name="" r:id="rId1" imgW="127000" imgH="139700" progId="Equation.DSMT4">
                    <p:embed/>
                    <p:pic>
                      <p:nvPicPr>
                        <p:cNvPr id="0" name="图片 3075"/>
                        <p:cNvPicPr/>
                        <p:nvPr/>
                      </p:nvPicPr>
                      <p:blipFill>
                        <a:blip r:embed="rId2">
                          <a:biLevel thresh="50000"/>
                          <a:grayscl/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2950" y="3744"/>
                          <a:ext cx="575" cy="66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7658" name="对象 27657"/>
            <p:cNvGraphicFramePr>
              <a:graphicFrameLocks noChangeAspect="1"/>
            </p:cNvGraphicFramePr>
            <p:nvPr/>
          </p:nvGraphicFramePr>
          <p:xfrm>
            <a:off x="3000" y="0"/>
            <a:ext cx="603" cy="67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7" name="" r:id="rId3" imgW="139700" imgH="165100" progId="Equation.DSMT4">
                    <p:embed/>
                  </p:oleObj>
                </mc:Choice>
                <mc:Fallback>
                  <p:oleObj name="" r:id="rId3" imgW="139700" imgH="165100" progId="Equation.DSMT4">
                    <p:embed/>
                    <p:pic>
                      <p:nvPicPr>
                        <p:cNvPr id="0" name="图片 3076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3000" y="0"/>
                          <a:ext cx="603" cy="67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7659" name="对象 27658"/>
            <p:cNvGraphicFramePr>
              <a:graphicFrameLocks noChangeAspect="1"/>
            </p:cNvGraphicFramePr>
            <p:nvPr/>
          </p:nvGraphicFramePr>
          <p:xfrm>
            <a:off x="7034" y="3744"/>
            <a:ext cx="586" cy="68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8" name="" r:id="rId5" imgW="127000" imgH="139700" progId="Equation.DSMT4">
                    <p:embed/>
                  </p:oleObj>
                </mc:Choice>
                <mc:Fallback>
                  <p:oleObj name="" r:id="rId5" imgW="127000" imgH="139700" progId="Equation.DSMT4">
                    <p:embed/>
                    <p:pic>
                      <p:nvPicPr>
                        <p:cNvPr id="0" name="图片 3077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7034" y="3744"/>
                          <a:ext cx="586" cy="68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7660" name="组合 27659"/>
          <p:cNvGrpSpPr/>
          <p:nvPr/>
        </p:nvGrpSpPr>
        <p:grpSpPr>
          <a:xfrm>
            <a:off x="2122488" y="4160838"/>
            <a:ext cx="1133475" cy="1287462"/>
            <a:chOff x="0" y="0"/>
            <a:chExt cx="1785" cy="2028"/>
          </a:xfrm>
        </p:grpSpPr>
        <p:sp>
          <p:nvSpPr>
            <p:cNvPr id="27661" name="直接连接符 27660"/>
            <p:cNvSpPr/>
            <p:nvPr/>
          </p:nvSpPr>
          <p:spPr>
            <a:xfrm>
              <a:off x="0" y="1106"/>
              <a:ext cx="1746" cy="0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27662" name="直接连接符 27661"/>
            <p:cNvSpPr/>
            <p:nvPr/>
          </p:nvSpPr>
          <p:spPr>
            <a:xfrm flipV="1">
              <a:off x="826" y="46"/>
              <a:ext cx="0" cy="1982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triangle" w="med" len="med"/>
            </a:ln>
          </p:spPr>
        </p:sp>
        <p:graphicFrame>
          <p:nvGraphicFramePr>
            <p:cNvPr id="27663" name="对象 27662"/>
            <p:cNvGraphicFramePr>
              <a:graphicFrameLocks noChangeAspect="1"/>
            </p:cNvGraphicFramePr>
            <p:nvPr/>
          </p:nvGraphicFramePr>
          <p:xfrm>
            <a:off x="691" y="1106"/>
            <a:ext cx="135" cy="19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9" name="" r:id="rId7" imgW="127000" imgH="139700" progId="Equation.DSMT4">
                    <p:embed/>
                  </p:oleObj>
                </mc:Choice>
                <mc:Fallback>
                  <p:oleObj name="" r:id="rId7" imgW="127000" imgH="139700" progId="Equation.DSMT4">
                    <p:embed/>
                    <p:pic>
                      <p:nvPicPr>
                        <p:cNvPr id="0" name="图片 3078"/>
                        <p:cNvPicPr/>
                        <p:nvPr/>
                      </p:nvPicPr>
                      <p:blipFill>
                        <a:blip r:embed="rId2">
                          <a:biLevel thresh="50000"/>
                          <a:grayscl/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691" y="1106"/>
                          <a:ext cx="135" cy="196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7664" name="对象 27663"/>
            <p:cNvGraphicFramePr>
              <a:graphicFrameLocks noChangeAspect="1"/>
            </p:cNvGraphicFramePr>
            <p:nvPr/>
          </p:nvGraphicFramePr>
          <p:xfrm>
            <a:off x="595" y="0"/>
            <a:ext cx="141" cy="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0" name="" r:id="rId8" imgW="139700" imgH="165100" progId="Equation.DSMT4">
                    <p:embed/>
                  </p:oleObj>
                </mc:Choice>
                <mc:Fallback>
                  <p:oleObj name="" r:id="rId8" imgW="139700" imgH="165100" progId="Equation.DSMT4">
                    <p:embed/>
                    <p:pic>
                      <p:nvPicPr>
                        <p:cNvPr id="0" name="图片 3079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595" y="0"/>
                          <a:ext cx="141" cy="20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7665" name="对象 27664"/>
            <p:cNvGraphicFramePr>
              <a:graphicFrameLocks noChangeAspect="1"/>
            </p:cNvGraphicFramePr>
            <p:nvPr/>
          </p:nvGraphicFramePr>
          <p:xfrm>
            <a:off x="1648" y="1217"/>
            <a:ext cx="137" cy="20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1" name="" r:id="rId9" imgW="127000" imgH="139700" progId="Equation.DSMT4">
                    <p:embed/>
                  </p:oleObj>
                </mc:Choice>
                <mc:Fallback>
                  <p:oleObj name="" r:id="rId9" imgW="127000" imgH="139700" progId="Equation.DSMT4">
                    <p:embed/>
                    <p:pic>
                      <p:nvPicPr>
                        <p:cNvPr id="0" name="图片 3080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1648" y="1217"/>
                          <a:ext cx="137" cy="203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7666" name="直接连接符 27665"/>
            <p:cNvSpPr/>
            <p:nvPr/>
          </p:nvSpPr>
          <p:spPr>
            <a:xfrm flipH="1">
              <a:off x="238" y="101"/>
              <a:ext cx="833" cy="1623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7667" name="组合 27666"/>
          <p:cNvGrpSpPr/>
          <p:nvPr/>
        </p:nvGrpSpPr>
        <p:grpSpPr>
          <a:xfrm>
            <a:off x="3937000" y="4133850"/>
            <a:ext cx="1000125" cy="1314450"/>
            <a:chOff x="0" y="0"/>
            <a:chExt cx="1575" cy="2069"/>
          </a:xfrm>
        </p:grpSpPr>
        <p:sp>
          <p:nvSpPr>
            <p:cNvPr id="27668" name="直接连接符 27667"/>
            <p:cNvSpPr/>
            <p:nvPr/>
          </p:nvSpPr>
          <p:spPr>
            <a:xfrm flipV="1">
              <a:off x="746" y="46"/>
              <a:ext cx="0" cy="1982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27669" name="直接连接符 27668"/>
            <p:cNvSpPr/>
            <p:nvPr/>
          </p:nvSpPr>
          <p:spPr>
            <a:xfrm>
              <a:off x="0" y="1092"/>
              <a:ext cx="1575" cy="0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triangle" w="med" len="med"/>
            </a:ln>
          </p:spPr>
        </p:sp>
        <p:graphicFrame>
          <p:nvGraphicFramePr>
            <p:cNvPr id="27670" name="对象 27669"/>
            <p:cNvGraphicFramePr>
              <a:graphicFrameLocks noChangeAspect="1"/>
            </p:cNvGraphicFramePr>
            <p:nvPr/>
          </p:nvGraphicFramePr>
          <p:xfrm>
            <a:off x="549" y="1209"/>
            <a:ext cx="122" cy="19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2" name="" r:id="rId10" imgW="127000" imgH="139700" progId="Equation.DSMT4">
                    <p:embed/>
                  </p:oleObj>
                </mc:Choice>
                <mc:Fallback>
                  <p:oleObj name="" r:id="rId10" imgW="127000" imgH="139700" progId="Equation.DSMT4">
                    <p:embed/>
                    <p:pic>
                      <p:nvPicPr>
                        <p:cNvPr id="0" name="图片 3081"/>
                        <p:cNvPicPr/>
                        <p:nvPr/>
                      </p:nvPicPr>
                      <p:blipFill>
                        <a:blip r:embed="rId2">
                          <a:biLevel thresh="50000"/>
                          <a:grayscl/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549" y="1209"/>
                          <a:ext cx="122" cy="19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7671" name="对象 27670"/>
            <p:cNvGraphicFramePr>
              <a:graphicFrameLocks noChangeAspect="1"/>
            </p:cNvGraphicFramePr>
            <p:nvPr/>
          </p:nvGraphicFramePr>
          <p:xfrm>
            <a:off x="538" y="0"/>
            <a:ext cx="127" cy="19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3" name="" r:id="rId11" imgW="139700" imgH="165100" progId="Equation.DSMT4">
                    <p:embed/>
                  </p:oleObj>
                </mc:Choice>
                <mc:Fallback>
                  <p:oleObj name="" r:id="rId11" imgW="139700" imgH="165100" progId="Equation.DSMT4">
                    <p:embed/>
                    <p:pic>
                      <p:nvPicPr>
                        <p:cNvPr id="0" name="图片 3082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538" y="0"/>
                          <a:ext cx="127" cy="199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7672" name="对象 27671"/>
            <p:cNvGraphicFramePr>
              <a:graphicFrameLocks noChangeAspect="1"/>
            </p:cNvGraphicFramePr>
            <p:nvPr/>
          </p:nvGraphicFramePr>
          <p:xfrm>
            <a:off x="1439" y="1203"/>
            <a:ext cx="124" cy="20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4" name="" r:id="rId12" imgW="127000" imgH="139700" progId="Equation.DSMT4">
                    <p:embed/>
                  </p:oleObj>
                </mc:Choice>
                <mc:Fallback>
                  <p:oleObj name="" r:id="rId12" imgW="127000" imgH="139700" progId="Equation.DSMT4">
                    <p:embed/>
                    <p:pic>
                      <p:nvPicPr>
                        <p:cNvPr id="0" name="图片 3083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1439" y="1203"/>
                          <a:ext cx="124" cy="201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7673" name="直接连接符 27672"/>
            <p:cNvSpPr/>
            <p:nvPr/>
          </p:nvSpPr>
          <p:spPr>
            <a:xfrm flipH="1">
              <a:off x="616" y="312"/>
              <a:ext cx="644" cy="1757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7674" name="组合 27673"/>
          <p:cNvGrpSpPr/>
          <p:nvPr/>
        </p:nvGrpSpPr>
        <p:grpSpPr>
          <a:xfrm>
            <a:off x="5895975" y="4224338"/>
            <a:ext cx="1133475" cy="1349375"/>
            <a:chOff x="0" y="0"/>
            <a:chExt cx="1785" cy="2125"/>
          </a:xfrm>
        </p:grpSpPr>
        <p:graphicFrame>
          <p:nvGraphicFramePr>
            <p:cNvPr id="27675" name="对象 27674"/>
            <p:cNvGraphicFramePr>
              <a:graphicFrameLocks noChangeAspect="1"/>
            </p:cNvGraphicFramePr>
            <p:nvPr/>
          </p:nvGraphicFramePr>
          <p:xfrm>
            <a:off x="603" y="35"/>
            <a:ext cx="145" cy="19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5" name="" r:id="rId13" imgW="139700" imgH="165100" progId="Equation.DSMT4">
                    <p:embed/>
                  </p:oleObj>
                </mc:Choice>
                <mc:Fallback>
                  <p:oleObj name="" r:id="rId13" imgW="139700" imgH="165100" progId="Equation.DSMT4">
                    <p:embed/>
                    <p:pic>
                      <p:nvPicPr>
                        <p:cNvPr id="0" name="图片 3084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603" y="35"/>
                          <a:ext cx="145" cy="199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7676" name="直接连接符 27675"/>
            <p:cNvSpPr/>
            <p:nvPr/>
          </p:nvSpPr>
          <p:spPr>
            <a:xfrm flipV="1">
              <a:off x="844" y="0"/>
              <a:ext cx="0" cy="1982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27677" name="直接连接符 27676"/>
            <p:cNvSpPr/>
            <p:nvPr/>
          </p:nvSpPr>
          <p:spPr>
            <a:xfrm>
              <a:off x="0" y="1137"/>
              <a:ext cx="1785" cy="0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triangle" w="med" len="med"/>
            </a:ln>
          </p:spPr>
        </p:sp>
        <p:graphicFrame>
          <p:nvGraphicFramePr>
            <p:cNvPr id="27678" name="对象 27677"/>
            <p:cNvGraphicFramePr>
              <a:graphicFrameLocks noChangeAspect="1"/>
            </p:cNvGraphicFramePr>
            <p:nvPr/>
          </p:nvGraphicFramePr>
          <p:xfrm>
            <a:off x="1630" y="1205"/>
            <a:ext cx="140" cy="20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6" name="" r:id="rId14" imgW="127000" imgH="139700" progId="Equation.DSMT4">
                    <p:embed/>
                  </p:oleObj>
                </mc:Choice>
                <mc:Fallback>
                  <p:oleObj name="" r:id="rId14" imgW="127000" imgH="139700" progId="Equation.DSMT4">
                    <p:embed/>
                    <p:pic>
                      <p:nvPicPr>
                        <p:cNvPr id="0" name="图片 3085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1630" y="1205"/>
                          <a:ext cx="140" cy="20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7679" name="直接连接符 27678"/>
            <p:cNvSpPr/>
            <p:nvPr/>
          </p:nvSpPr>
          <p:spPr>
            <a:xfrm>
              <a:off x="100" y="503"/>
              <a:ext cx="1022" cy="1622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graphicFrame>
          <p:nvGraphicFramePr>
            <p:cNvPr id="27680" name="对象 27679"/>
            <p:cNvGraphicFramePr>
              <a:graphicFrameLocks noChangeAspect="1"/>
            </p:cNvGraphicFramePr>
            <p:nvPr/>
          </p:nvGraphicFramePr>
          <p:xfrm>
            <a:off x="940" y="1251"/>
            <a:ext cx="135" cy="19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7" name="" r:id="rId15" imgW="127000" imgH="139700" progId="Equation.DSMT4">
                    <p:embed/>
                  </p:oleObj>
                </mc:Choice>
                <mc:Fallback>
                  <p:oleObj name="" r:id="rId15" imgW="127000" imgH="139700" progId="Equation.DSMT4">
                    <p:embed/>
                    <p:pic>
                      <p:nvPicPr>
                        <p:cNvPr id="0" name="图片 3086"/>
                        <p:cNvPicPr/>
                        <p:nvPr/>
                      </p:nvPicPr>
                      <p:blipFill>
                        <a:blip r:embed="rId2">
                          <a:biLevel thresh="50000"/>
                          <a:grayscl/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940" y="1251"/>
                          <a:ext cx="135" cy="196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7681" name="矩形 27680"/>
          <p:cNvSpPr/>
          <p:nvPr/>
        </p:nvSpPr>
        <p:spPr>
          <a:xfrm>
            <a:off x="963613" y="5462588"/>
            <a:ext cx="5965825" cy="366712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algn="l" defTabSz="914400">
              <a:tabLst>
                <a:tab pos="2333625" algn="l"/>
              </a:tabLst>
            </a:pPr>
            <a:r>
              <a:rPr lang="en-US" altLang="zh-CN" sz="1800">
                <a:latin typeface="Arial" panose="020B0604020202020204" pitchFamily="34" charset="0"/>
              </a:rPr>
              <a:t>A                      B                       C                           D</a:t>
            </a:r>
            <a:endParaRPr lang="en-US" altLang="zh-CN" sz="1800">
              <a:latin typeface="Arial" panose="020B0604020202020204" pitchFamily="34" charset="0"/>
            </a:endParaRPr>
          </a:p>
        </p:txBody>
      </p:sp>
      <p:grpSp>
        <p:nvGrpSpPr>
          <p:cNvPr id="27682" name="组合 27681"/>
          <p:cNvGrpSpPr/>
          <p:nvPr/>
        </p:nvGrpSpPr>
        <p:grpSpPr>
          <a:xfrm>
            <a:off x="7086600" y="1219200"/>
            <a:ext cx="1062038" cy="795338"/>
            <a:chOff x="0" y="0"/>
            <a:chExt cx="2971" cy="859"/>
          </a:xfrm>
        </p:grpSpPr>
        <p:sp>
          <p:nvSpPr>
            <p:cNvPr id="27683" name="椭圆形标注 27682"/>
            <p:cNvSpPr/>
            <p:nvPr/>
          </p:nvSpPr>
          <p:spPr>
            <a:xfrm>
              <a:off x="0" y="0"/>
              <a:ext cx="2688" cy="768"/>
            </a:xfrm>
            <a:prstGeom prst="wedgeEllipseCallout">
              <a:avLst>
                <a:gd name="adj1" fmla="val -49593"/>
                <a:gd name="adj2" fmla="val -49347"/>
              </a:avLst>
            </a:prstGeom>
            <a:solidFill>
              <a:srgbClr val="00FF00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solidFill>
                  <a:schemeClr val="bg2"/>
                </a:solidFill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27684" name="文本框 27683"/>
            <p:cNvSpPr txBox="1"/>
            <p:nvPr/>
          </p:nvSpPr>
          <p:spPr>
            <a:xfrm>
              <a:off x="200" y="166"/>
              <a:ext cx="2771" cy="69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 eaLnBrk="0" hangingPunct="0"/>
              <a:r>
                <a:rPr lang="en-US" altLang="zh-CN">
                  <a:solidFill>
                    <a:srgbClr val="FF33CC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D</a:t>
              </a:r>
              <a:endParaRPr lang="en-US" altLang="zh-CN">
                <a:solidFill>
                  <a:srgbClr val="FF33CC"/>
                </a:solidFill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</p:grpSp>
      <p:grpSp>
        <p:nvGrpSpPr>
          <p:cNvPr id="27685" name="组合 27684"/>
          <p:cNvGrpSpPr/>
          <p:nvPr/>
        </p:nvGrpSpPr>
        <p:grpSpPr>
          <a:xfrm>
            <a:off x="5410200" y="3276600"/>
            <a:ext cx="1062038" cy="733425"/>
            <a:chOff x="0" y="0"/>
            <a:chExt cx="2971" cy="792"/>
          </a:xfrm>
        </p:grpSpPr>
        <p:sp>
          <p:nvSpPr>
            <p:cNvPr id="27686" name="椭圆形标注 27685"/>
            <p:cNvSpPr/>
            <p:nvPr/>
          </p:nvSpPr>
          <p:spPr>
            <a:xfrm>
              <a:off x="0" y="0"/>
              <a:ext cx="2688" cy="768"/>
            </a:xfrm>
            <a:prstGeom prst="wedgeEllipseCallout">
              <a:avLst>
                <a:gd name="adj1" fmla="val -49593"/>
                <a:gd name="adj2" fmla="val -49347"/>
              </a:avLst>
            </a:prstGeom>
            <a:solidFill>
              <a:srgbClr val="00FF00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solidFill>
                  <a:schemeClr val="bg2"/>
                </a:solidFill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27687" name="文本框 27686"/>
            <p:cNvSpPr txBox="1"/>
            <p:nvPr/>
          </p:nvSpPr>
          <p:spPr>
            <a:xfrm>
              <a:off x="200" y="166"/>
              <a:ext cx="2771" cy="62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 eaLnBrk="0" hangingPunct="0"/>
              <a:r>
                <a:rPr lang="en-US" altLang="zh-CN" sz="3200" b="1">
                  <a:latin typeface="Arial" panose="020B0604020202020204" pitchFamily="34" charset="0"/>
                </a:rPr>
                <a:t>C</a:t>
              </a:r>
              <a:endParaRPr lang="en-US" altLang="zh-CN" sz="3200">
                <a:solidFill>
                  <a:srgbClr val="FF33CC"/>
                </a:solidFill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</p:grpSp>
      <p:pic>
        <p:nvPicPr>
          <p:cNvPr id="27688" name="图片 27687" descr="zho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33400" y="0"/>
            <a:ext cx="1223963" cy="12239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7689" name="图片 27688" descr="ARG-C-50-URL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3803650" y="5475288"/>
            <a:ext cx="1039813" cy="113823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6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6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4" name="文本框 28673"/>
          <p:cNvSpPr txBox="1"/>
          <p:nvPr/>
        </p:nvSpPr>
        <p:spPr>
          <a:xfrm>
            <a:off x="152400" y="501650"/>
            <a:ext cx="8610600" cy="47259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endParaRPr lang="zh-CN" altLang="en-US" sz="3200" b="1">
              <a:latin typeface="Times New Roman" panose="02020603050405020304" pitchFamily="18" charset="0"/>
            </a:endParaRPr>
          </a:p>
          <a:p>
            <a:pPr algn="l">
              <a:spcBef>
                <a:spcPct val="50000"/>
              </a:spcBef>
            </a:pPr>
            <a:r>
              <a:rPr lang="zh-CN" altLang="en-US" sz="3200" b="1">
                <a:latin typeface="Times New Roman" panose="02020603050405020304" pitchFamily="18" charset="0"/>
              </a:rPr>
              <a:t>已知一次函数 </a:t>
            </a:r>
            <a:r>
              <a:rPr lang="en-US" altLang="zh-CN" sz="3200" b="1">
                <a:solidFill>
                  <a:srgbClr val="000066"/>
                </a:solidFill>
                <a:latin typeface="Times New Roman" panose="02020603050405020304" pitchFamily="18" charset="0"/>
              </a:rPr>
              <a:t>y=(1-2m)x+m-1 </a:t>
            </a:r>
            <a:r>
              <a:rPr lang="en-US" altLang="zh-CN" sz="3200" b="1">
                <a:latin typeface="Times New Roman" panose="02020603050405020304" pitchFamily="18" charset="0"/>
              </a:rPr>
              <a:t>, </a:t>
            </a:r>
            <a:r>
              <a:rPr lang="zh-CN" altLang="en-US" sz="3200" b="1">
                <a:latin typeface="Times New Roman" panose="02020603050405020304" pitchFamily="18" charset="0"/>
              </a:rPr>
              <a:t>求满足下列条件的</a:t>
            </a:r>
            <a:r>
              <a:rPr lang="en-US" altLang="zh-CN" sz="3200" b="1">
                <a:latin typeface="Times New Roman" panose="02020603050405020304" pitchFamily="18" charset="0"/>
              </a:rPr>
              <a:t>m</a:t>
            </a:r>
            <a:r>
              <a:rPr lang="zh-CN" altLang="en-US" sz="3200" b="1">
                <a:latin typeface="Times New Roman" panose="02020603050405020304" pitchFamily="18" charset="0"/>
              </a:rPr>
              <a:t>的值：</a:t>
            </a:r>
            <a:endParaRPr lang="zh-CN" altLang="en-US" sz="3200" b="1">
              <a:latin typeface="Times New Roman" panose="02020603050405020304" pitchFamily="18" charset="0"/>
            </a:endParaRPr>
          </a:p>
          <a:p>
            <a:pPr algn="l">
              <a:spcBef>
                <a:spcPct val="50000"/>
              </a:spcBef>
            </a:pPr>
            <a:r>
              <a:rPr lang="zh-CN" altLang="en-US" sz="3200" b="1">
                <a:latin typeface="Times New Roman" panose="02020603050405020304" pitchFamily="18" charset="0"/>
              </a:rPr>
              <a:t>（</a:t>
            </a:r>
            <a:r>
              <a:rPr lang="en-US" altLang="zh-CN" sz="3200" b="1">
                <a:latin typeface="Times New Roman" panose="02020603050405020304" pitchFamily="18" charset="0"/>
              </a:rPr>
              <a:t>1</a:t>
            </a:r>
            <a:r>
              <a:rPr lang="zh-CN" altLang="en-US" sz="3200" b="1">
                <a:latin typeface="Times New Roman" panose="02020603050405020304" pitchFamily="18" charset="0"/>
              </a:rPr>
              <a:t>）函数值</a:t>
            </a:r>
            <a:r>
              <a:rPr lang="en-US" altLang="zh-CN" sz="3200" b="1">
                <a:latin typeface="Times New Roman" panose="02020603050405020304" pitchFamily="18" charset="0"/>
              </a:rPr>
              <a:t>y </a:t>
            </a:r>
            <a:r>
              <a:rPr lang="zh-CN" altLang="en-US" sz="3200" b="1">
                <a:latin typeface="Times New Roman" panose="02020603050405020304" pitchFamily="18" charset="0"/>
              </a:rPr>
              <a:t>随</a:t>
            </a:r>
            <a:r>
              <a:rPr lang="en-US" altLang="zh-CN" sz="3200" b="1">
                <a:latin typeface="Times New Roman" panose="02020603050405020304" pitchFamily="18" charset="0"/>
              </a:rPr>
              <a:t>x</a:t>
            </a:r>
            <a:r>
              <a:rPr lang="zh-CN" altLang="en-US" sz="3200" b="1">
                <a:latin typeface="Times New Roman" panose="02020603050405020304" pitchFamily="18" charset="0"/>
              </a:rPr>
              <a:t>的增大而增大；</a:t>
            </a:r>
            <a:endParaRPr lang="zh-CN" altLang="en-US" sz="3200" b="1">
              <a:latin typeface="Times New Roman" panose="02020603050405020304" pitchFamily="18" charset="0"/>
            </a:endParaRPr>
          </a:p>
          <a:p>
            <a:pPr algn="l">
              <a:spcBef>
                <a:spcPct val="50000"/>
              </a:spcBef>
            </a:pPr>
            <a:r>
              <a:rPr lang="zh-CN" altLang="en-US" sz="3200" b="1">
                <a:latin typeface="Times New Roman" panose="02020603050405020304" pitchFamily="18" charset="0"/>
              </a:rPr>
              <a:t>（</a:t>
            </a:r>
            <a:r>
              <a:rPr lang="en-US" altLang="zh-CN" sz="3200" b="1">
                <a:latin typeface="Times New Roman" panose="02020603050405020304" pitchFamily="18" charset="0"/>
              </a:rPr>
              <a:t>2</a:t>
            </a:r>
            <a:r>
              <a:rPr lang="zh-CN" altLang="en-US" sz="3200" b="1">
                <a:latin typeface="Times New Roman" panose="02020603050405020304" pitchFamily="18" charset="0"/>
              </a:rPr>
              <a:t>）函数图象与</a:t>
            </a:r>
            <a:r>
              <a:rPr lang="en-US" altLang="zh-CN" sz="3200" b="1">
                <a:latin typeface="Times New Roman" panose="02020603050405020304" pitchFamily="18" charset="0"/>
              </a:rPr>
              <a:t>y </a:t>
            </a:r>
            <a:r>
              <a:rPr lang="zh-CN" altLang="en-US" sz="3200" b="1">
                <a:latin typeface="Times New Roman" panose="02020603050405020304" pitchFamily="18" charset="0"/>
              </a:rPr>
              <a:t>轴的负半轴相交；</a:t>
            </a:r>
            <a:endParaRPr lang="zh-CN" altLang="en-US" sz="3200" b="1">
              <a:latin typeface="Times New Roman" panose="02020603050405020304" pitchFamily="18" charset="0"/>
            </a:endParaRPr>
          </a:p>
          <a:p>
            <a:pPr algn="l">
              <a:spcBef>
                <a:spcPct val="50000"/>
              </a:spcBef>
            </a:pPr>
            <a:r>
              <a:rPr lang="zh-CN" altLang="en-US" sz="3200" b="1">
                <a:latin typeface="Times New Roman" panose="02020603050405020304" pitchFamily="18" charset="0"/>
              </a:rPr>
              <a:t>（</a:t>
            </a:r>
            <a:r>
              <a:rPr lang="en-US" altLang="zh-CN" sz="3200" b="1">
                <a:latin typeface="Times New Roman" panose="02020603050405020304" pitchFamily="18" charset="0"/>
              </a:rPr>
              <a:t>3</a:t>
            </a:r>
            <a:r>
              <a:rPr lang="zh-CN" altLang="en-US" sz="3200" b="1">
                <a:latin typeface="Times New Roman" panose="02020603050405020304" pitchFamily="18" charset="0"/>
              </a:rPr>
              <a:t>）函数的图象过第二、三、四象限；</a:t>
            </a:r>
            <a:endParaRPr lang="zh-CN" altLang="en-US" sz="3200" b="1">
              <a:latin typeface="Times New Roman" panose="02020603050405020304" pitchFamily="18" charset="0"/>
            </a:endParaRPr>
          </a:p>
          <a:p>
            <a:pPr algn="l">
              <a:spcBef>
                <a:spcPct val="50000"/>
              </a:spcBef>
            </a:pPr>
            <a:r>
              <a:rPr lang="zh-CN" altLang="en-US" sz="3200" b="1">
                <a:latin typeface="Times New Roman" panose="02020603050405020304" pitchFamily="18" charset="0"/>
              </a:rPr>
              <a:t>（</a:t>
            </a:r>
            <a:r>
              <a:rPr lang="en-US" altLang="zh-CN" sz="3200" b="1">
                <a:latin typeface="Times New Roman" panose="02020603050405020304" pitchFamily="18" charset="0"/>
              </a:rPr>
              <a:t>4</a:t>
            </a:r>
            <a:r>
              <a:rPr lang="zh-CN" altLang="en-US" sz="3200" b="1">
                <a:latin typeface="Times New Roman" panose="02020603050405020304" pitchFamily="18" charset="0"/>
              </a:rPr>
              <a:t>）函数的图象过原点。</a:t>
            </a:r>
            <a:endParaRPr lang="zh-CN" altLang="en-US" sz="3200" b="1">
              <a:latin typeface="Times New Roman" panose="02020603050405020304" pitchFamily="18" charset="0"/>
            </a:endParaRPr>
          </a:p>
        </p:txBody>
      </p:sp>
      <p:graphicFrame>
        <p:nvGraphicFramePr>
          <p:cNvPr id="28675" name="对象 28674"/>
          <p:cNvGraphicFramePr>
            <a:graphicFrameLocks noChangeAspect="1"/>
          </p:cNvGraphicFramePr>
          <p:nvPr/>
        </p:nvGraphicFramePr>
        <p:xfrm>
          <a:off x="6502400" y="2262188"/>
          <a:ext cx="1041400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" r:id="rId1" imgW="405765" imgH="393065" progId="Equation.3">
                  <p:embed/>
                </p:oleObj>
              </mc:Choice>
              <mc:Fallback>
                <p:oleObj name="" r:id="rId1" imgW="405765" imgH="393065" progId="Equation.3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2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6502400" y="2262188"/>
                        <a:ext cx="1041400" cy="889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76" name="对象 28675"/>
          <p:cNvGraphicFramePr>
            <a:graphicFrameLocks noChangeAspect="1"/>
          </p:cNvGraphicFramePr>
          <p:nvPr/>
        </p:nvGraphicFramePr>
        <p:xfrm>
          <a:off x="6897688" y="3025775"/>
          <a:ext cx="2246312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" r:id="rId3" imgW="875665" imgH="393700" progId="Equation.3">
                  <p:embed/>
                </p:oleObj>
              </mc:Choice>
              <mc:Fallback>
                <p:oleObj name="" r:id="rId3" imgW="875665" imgH="393700" progId="Equation.3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4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6897688" y="3025775"/>
                        <a:ext cx="2246312" cy="889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77" name="对象 28676"/>
          <p:cNvGraphicFramePr>
            <a:graphicFrameLocks noChangeAspect="1"/>
          </p:cNvGraphicFramePr>
          <p:nvPr/>
        </p:nvGraphicFramePr>
        <p:xfrm>
          <a:off x="7377113" y="3913188"/>
          <a:ext cx="1562100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" r:id="rId5" imgW="609600" imgH="393700" progId="Equation.3">
                  <p:embed/>
                </p:oleObj>
              </mc:Choice>
              <mc:Fallback>
                <p:oleObj name="" r:id="rId5" imgW="609600" imgH="393700" progId="Equation.3">
                  <p:embed/>
                  <p:pic>
                    <p:nvPicPr>
                      <p:cNvPr id="0" name="图片 3089"/>
                      <p:cNvPicPr/>
                      <p:nvPr/>
                    </p:nvPicPr>
                    <p:blipFill>
                      <a:blip r:embed="rId6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7377113" y="3913188"/>
                        <a:ext cx="1562100" cy="889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78" name="对象 28677"/>
          <p:cNvGraphicFramePr>
            <a:graphicFrameLocks noChangeAspect="1"/>
          </p:cNvGraphicFramePr>
          <p:nvPr/>
        </p:nvGraphicFramePr>
        <p:xfrm>
          <a:off x="5103813" y="4838700"/>
          <a:ext cx="911225" cy="401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" r:id="rId7" imgW="354965" imgH="177800" progId="Equation.3">
                  <p:embed/>
                </p:oleObj>
              </mc:Choice>
              <mc:Fallback>
                <p:oleObj name="" r:id="rId7" imgW="354965" imgH="177800" progId="Equation.3">
                  <p:embed/>
                  <p:pic>
                    <p:nvPicPr>
                      <p:cNvPr id="0" name="图片 3090"/>
                      <p:cNvPicPr/>
                      <p:nvPr/>
                    </p:nvPicPr>
                    <p:blipFill>
                      <a:blip r:embed="rId8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5103813" y="4838700"/>
                        <a:ext cx="911225" cy="4016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679" name="WordArt 4"/>
          <p:cNvSpPr>
            <a:spLocks noTextEdit="1"/>
          </p:cNvSpPr>
          <p:nvPr/>
        </p:nvSpPr>
        <p:spPr>
          <a:xfrm>
            <a:off x="5081588" y="365125"/>
            <a:ext cx="2743200" cy="685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8000" b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/>
                  </a:outerShdw>
                </a:effectLst>
                <a:latin typeface="华文行楷" panose="02010800040101010101" charset="-122"/>
                <a:ea typeface="华文行楷" panose="02010800040101010101" charset="-122"/>
              </a:rPr>
              <a:t>大显身手</a:t>
            </a:r>
            <a:endParaRPr lang="zh-CN" altLang="en-US" sz="8000" b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/>
                </a:outerShdw>
              </a:effectLst>
              <a:latin typeface="华文行楷" panose="02010800040101010101" charset="-122"/>
              <a:ea typeface="华文行楷" panose="0201080004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9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9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9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9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8" name="文本框 29697"/>
          <p:cNvSpPr txBox="1"/>
          <p:nvPr/>
        </p:nvSpPr>
        <p:spPr>
          <a:xfrm>
            <a:off x="1219200" y="228600"/>
            <a:ext cx="31242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小结与回顾：</a:t>
            </a:r>
            <a:endParaRPr lang="zh-CN" altLang="en-US" sz="24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9699" name="文本框 29698"/>
          <p:cNvSpPr txBox="1"/>
          <p:nvPr/>
        </p:nvSpPr>
        <p:spPr>
          <a:xfrm>
            <a:off x="1143000" y="1447800"/>
            <a:ext cx="7086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2400" b="1">
                <a:latin typeface="Times New Roman" panose="02020603050405020304" pitchFamily="18" charset="0"/>
              </a:rPr>
              <a:t>　</a:t>
            </a:r>
            <a:endParaRPr lang="zh-CN" altLang="en-US" sz="2400" b="1">
              <a:latin typeface="Times New Roman" panose="02020603050405020304" pitchFamily="18" charset="0"/>
            </a:endParaRPr>
          </a:p>
        </p:txBody>
      </p:sp>
      <p:sp>
        <p:nvSpPr>
          <p:cNvPr id="29700" name="文本框 29699"/>
          <p:cNvSpPr txBox="1"/>
          <p:nvPr/>
        </p:nvSpPr>
        <p:spPr>
          <a:xfrm>
            <a:off x="5105400" y="1905000"/>
            <a:ext cx="990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29701" name="文本框 29700"/>
          <p:cNvSpPr txBox="1"/>
          <p:nvPr/>
        </p:nvSpPr>
        <p:spPr>
          <a:xfrm>
            <a:off x="1219200" y="1600200"/>
            <a:ext cx="7315200" cy="17351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2400">
                <a:latin typeface="Times New Roman" panose="02020603050405020304" pitchFamily="18" charset="0"/>
              </a:rPr>
              <a:t> </a:t>
            </a:r>
            <a:r>
              <a:rPr lang="en-US" altLang="zh-CN" sz="2400">
                <a:latin typeface="Times New Roman" panose="02020603050405020304" pitchFamily="18" charset="0"/>
              </a:rPr>
              <a:t>1</a:t>
            </a:r>
            <a:r>
              <a:rPr lang="zh-CN" altLang="en-US" sz="2400">
                <a:latin typeface="Times New Roman" panose="02020603050405020304" pitchFamily="18" charset="0"/>
              </a:rPr>
              <a:t>、</a:t>
            </a:r>
            <a:r>
              <a:rPr lang="zh-CN" altLang="en-US" sz="2400" b="1">
                <a:latin typeface="Times New Roman" panose="02020603050405020304" pitchFamily="18" charset="0"/>
              </a:rPr>
              <a:t>正比例函数</a:t>
            </a:r>
            <a:r>
              <a:rPr lang="en-US" altLang="zh-CN" sz="2400" b="1">
                <a:latin typeface="Times New Roman" panose="02020603050405020304" pitchFamily="18" charset="0"/>
              </a:rPr>
              <a:t>y=kx(k≠0)</a:t>
            </a:r>
            <a:r>
              <a:rPr lang="zh-CN" altLang="en-US" sz="2400" b="1">
                <a:latin typeface="Times New Roman" panose="02020603050405020304" pitchFamily="18" charset="0"/>
              </a:rPr>
              <a:t>的图象是过点（</a:t>
            </a:r>
            <a:r>
              <a:rPr lang="en-US" altLang="zh-CN" sz="2400" b="1">
                <a:latin typeface="Times New Roman" panose="02020603050405020304" pitchFamily="18" charset="0"/>
              </a:rPr>
              <a:t>_____</a:t>
            </a:r>
            <a:r>
              <a:rPr lang="zh-CN" altLang="en-US" sz="2400" b="1">
                <a:latin typeface="Times New Roman" panose="02020603050405020304" pitchFamily="18" charset="0"/>
              </a:rPr>
              <a:t>），</a:t>
            </a:r>
            <a:r>
              <a:rPr lang="en-US" altLang="zh-CN" sz="2400" b="1">
                <a:latin typeface="Times New Roman" panose="02020603050405020304" pitchFamily="18" charset="0"/>
              </a:rPr>
              <a:t>(______)</a:t>
            </a:r>
            <a:r>
              <a:rPr lang="zh-CN" altLang="en-US" sz="2400" b="1">
                <a:latin typeface="Times New Roman" panose="02020603050405020304" pitchFamily="18" charset="0"/>
              </a:rPr>
              <a:t>的</a:t>
            </a:r>
            <a:r>
              <a:rPr lang="en-US" altLang="zh-CN" sz="2400" b="1">
                <a:latin typeface="Times New Roman" panose="02020603050405020304" pitchFamily="18" charset="0"/>
              </a:rPr>
              <a:t>_________</a:t>
            </a:r>
            <a:r>
              <a:rPr lang="zh-CN" altLang="en-US" sz="2400" b="1">
                <a:latin typeface="Times New Roman" panose="02020603050405020304" pitchFamily="18" charset="0"/>
              </a:rPr>
              <a:t>。</a:t>
            </a:r>
            <a:endParaRPr lang="zh-CN" altLang="en-US" sz="2400" b="1">
              <a:latin typeface="Times New Roman" panose="02020603050405020304" pitchFamily="18" charset="0"/>
            </a:endParaRPr>
          </a:p>
          <a:p>
            <a:pPr algn="l">
              <a:spcBef>
                <a:spcPct val="50000"/>
              </a:spcBef>
            </a:pPr>
            <a:r>
              <a:rPr lang="zh-CN" altLang="en-US" sz="2400" b="1">
                <a:latin typeface="Times New Roman" panose="02020603050405020304" pitchFamily="18" charset="0"/>
              </a:rPr>
              <a:t> </a:t>
            </a:r>
            <a:r>
              <a:rPr lang="en-US" altLang="zh-CN" sz="2400" b="1">
                <a:latin typeface="Times New Roman" panose="02020603050405020304" pitchFamily="18" charset="0"/>
              </a:rPr>
              <a:t>2</a:t>
            </a:r>
            <a:r>
              <a:rPr lang="zh-CN" altLang="en-US" sz="2400" b="1">
                <a:latin typeface="Times New Roman" panose="02020603050405020304" pitchFamily="18" charset="0"/>
              </a:rPr>
              <a:t>、 一次函数</a:t>
            </a:r>
            <a:r>
              <a:rPr lang="en-US" altLang="zh-CN" sz="2400" b="1">
                <a:latin typeface="Times New Roman" panose="02020603050405020304" pitchFamily="18" charset="0"/>
              </a:rPr>
              <a:t>y=kx+b(k≠0)</a:t>
            </a:r>
            <a:r>
              <a:rPr lang="zh-CN" altLang="en-US" sz="2400" b="1">
                <a:latin typeface="Times New Roman" panose="02020603050405020304" pitchFamily="18" charset="0"/>
              </a:rPr>
              <a:t>的图象是过点（</a:t>
            </a:r>
            <a:r>
              <a:rPr lang="en-US" altLang="zh-CN" sz="2400" b="1">
                <a:latin typeface="Times New Roman" panose="02020603050405020304" pitchFamily="18" charset="0"/>
              </a:rPr>
              <a:t>0</a:t>
            </a:r>
            <a:r>
              <a:rPr lang="zh-CN" altLang="en-US" sz="2400" b="1">
                <a:latin typeface="Times New Roman" panose="02020603050405020304" pitchFamily="18" charset="0"/>
              </a:rPr>
              <a:t>，</a:t>
            </a:r>
            <a:r>
              <a:rPr lang="en-US" altLang="zh-CN" sz="2400" b="1">
                <a:latin typeface="Times New Roman" panose="02020603050405020304" pitchFamily="18" charset="0"/>
              </a:rPr>
              <a:t>___),</a:t>
            </a:r>
            <a:r>
              <a:rPr lang="zh-CN" altLang="en-US" sz="2400" b="1">
                <a:latin typeface="Times New Roman" panose="02020603050405020304" pitchFamily="18" charset="0"/>
              </a:rPr>
              <a:t>（</a:t>
            </a:r>
            <a:r>
              <a:rPr lang="en-US" altLang="zh-CN" sz="2400" b="1">
                <a:latin typeface="Times New Roman" panose="02020603050405020304" pitchFamily="18" charset="0"/>
              </a:rPr>
              <a:t>____</a:t>
            </a:r>
            <a:r>
              <a:rPr lang="zh-CN" altLang="en-US" sz="2400" b="1">
                <a:latin typeface="Times New Roman" panose="02020603050405020304" pitchFamily="18" charset="0"/>
              </a:rPr>
              <a:t>，</a:t>
            </a:r>
            <a:r>
              <a:rPr lang="en-US" altLang="zh-CN" sz="2400" b="1">
                <a:latin typeface="Times New Roman" panose="02020603050405020304" pitchFamily="18" charset="0"/>
              </a:rPr>
              <a:t>0)</a:t>
            </a:r>
            <a:r>
              <a:rPr lang="zh-CN" altLang="en-US" sz="2400" b="1">
                <a:latin typeface="Times New Roman" panose="02020603050405020304" pitchFamily="18" charset="0"/>
              </a:rPr>
              <a:t>的</a:t>
            </a:r>
            <a:r>
              <a:rPr lang="en-US" altLang="zh-CN" sz="2400" b="1">
                <a:latin typeface="Times New Roman" panose="02020603050405020304" pitchFamily="18" charset="0"/>
              </a:rPr>
              <a:t>__________</a:t>
            </a:r>
            <a:r>
              <a:rPr lang="zh-CN" altLang="en-US" sz="2400" b="1">
                <a:latin typeface="Times New Roman" panose="02020603050405020304" pitchFamily="18" charset="0"/>
              </a:rPr>
              <a:t>。</a:t>
            </a:r>
            <a:endParaRPr lang="zh-CN" altLang="en-US" sz="2400">
              <a:latin typeface="Times New Roman" panose="02020603050405020304" pitchFamily="18" charset="0"/>
            </a:endParaRPr>
          </a:p>
        </p:txBody>
      </p:sp>
      <p:sp>
        <p:nvSpPr>
          <p:cNvPr id="29702" name="文本框 29701"/>
          <p:cNvSpPr txBox="1"/>
          <p:nvPr/>
        </p:nvSpPr>
        <p:spPr>
          <a:xfrm>
            <a:off x="6934200" y="1600200"/>
            <a:ext cx="1524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2400" b="1">
                <a:solidFill>
                  <a:schemeClr val="tx2"/>
                </a:solidFill>
                <a:latin typeface="Times New Roman" panose="02020603050405020304" pitchFamily="18" charset="0"/>
              </a:rPr>
              <a:t>0</a:t>
            </a:r>
            <a:r>
              <a:rPr lang="zh-CN" altLang="en-US" sz="2400" b="1">
                <a:solidFill>
                  <a:schemeClr val="tx2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 sz="2400" b="1">
                <a:solidFill>
                  <a:schemeClr val="tx2"/>
                </a:solidFill>
                <a:latin typeface="Times New Roman" panose="02020603050405020304" pitchFamily="18" charset="0"/>
              </a:rPr>
              <a:t>0</a:t>
            </a:r>
            <a:endParaRPr lang="en-US" altLang="zh-CN" sz="2400" b="1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sp>
        <p:nvSpPr>
          <p:cNvPr id="29703" name="文本框 29702"/>
          <p:cNvSpPr txBox="1"/>
          <p:nvPr/>
        </p:nvSpPr>
        <p:spPr>
          <a:xfrm>
            <a:off x="1371600" y="1905000"/>
            <a:ext cx="1295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2400" b="1">
                <a:solidFill>
                  <a:schemeClr val="tx2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2400" b="1">
                <a:solidFill>
                  <a:schemeClr val="tx2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 sz="2400" b="1">
                <a:solidFill>
                  <a:schemeClr val="tx2"/>
                </a:solidFill>
                <a:latin typeface="Times New Roman" panose="02020603050405020304" pitchFamily="18" charset="0"/>
              </a:rPr>
              <a:t>k</a:t>
            </a:r>
            <a:endParaRPr lang="en-US" altLang="zh-CN" sz="2400" b="1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sp>
        <p:nvSpPr>
          <p:cNvPr id="29704" name="文本框 29703"/>
          <p:cNvSpPr txBox="1"/>
          <p:nvPr/>
        </p:nvSpPr>
        <p:spPr>
          <a:xfrm>
            <a:off x="2667000" y="1905000"/>
            <a:ext cx="1752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2400" dirty="0">
                <a:solidFill>
                  <a:schemeClr val="tx2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24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一条直线</a:t>
            </a:r>
            <a:endParaRPr lang="zh-CN" altLang="en-US" sz="2400" b="1" dirty="0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sp>
        <p:nvSpPr>
          <p:cNvPr id="29705" name="文本框 29704"/>
          <p:cNvSpPr txBox="1"/>
          <p:nvPr/>
        </p:nvSpPr>
        <p:spPr>
          <a:xfrm>
            <a:off x="7620000" y="2438400"/>
            <a:ext cx="533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2400" b="1">
                <a:solidFill>
                  <a:schemeClr val="tx2"/>
                </a:solidFill>
                <a:latin typeface="Times New Roman" panose="02020603050405020304" pitchFamily="18" charset="0"/>
              </a:rPr>
              <a:t>b</a:t>
            </a:r>
            <a:endParaRPr lang="en-US" altLang="zh-CN" sz="2400" b="1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sp>
        <p:nvSpPr>
          <p:cNvPr id="29706" name="文本框 29705"/>
          <p:cNvSpPr txBox="1"/>
          <p:nvPr/>
        </p:nvSpPr>
        <p:spPr>
          <a:xfrm>
            <a:off x="3124200" y="2819400"/>
            <a:ext cx="1752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2400" b="1">
                <a:solidFill>
                  <a:schemeClr val="tx2"/>
                </a:solidFill>
                <a:latin typeface="Times New Roman" panose="02020603050405020304" pitchFamily="18" charset="0"/>
              </a:rPr>
              <a:t>一条直线</a:t>
            </a:r>
            <a:endParaRPr lang="zh-CN" altLang="en-US" sz="2400" b="1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29707" name="图片 29706"/>
          <p:cNvPicPr>
            <a:picLocks noChangeAspect="1"/>
          </p:cNvPicPr>
          <p:nvPr/>
        </p:nvPicPr>
        <p:blipFill>
          <a:blip r:embed="rId1">
            <a:clrChange>
              <a:clrFrom>
                <a:srgbClr val="000000"/>
              </a:clrFrom>
              <a:clrTo>
                <a:srgbClr val="333399"/>
              </a:clrTo>
            </a:clrChange>
          </a:blip>
          <a:stretch>
            <a:fillRect/>
          </a:stretch>
        </p:blipFill>
        <p:spPr>
          <a:xfrm>
            <a:off x="1600200" y="2667000"/>
            <a:ext cx="514350" cy="762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9708" name="文本框 29707"/>
          <p:cNvSpPr txBox="1"/>
          <p:nvPr/>
        </p:nvSpPr>
        <p:spPr>
          <a:xfrm>
            <a:off x="0" y="4114800"/>
            <a:ext cx="8763000" cy="21669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            </a:t>
            </a:r>
            <a:endParaRPr lang="zh-CN" altLang="en-US" sz="2800" b="1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 pitchFamily="18" charset="0"/>
              </a:rPr>
              <a:t>           </a:t>
            </a:r>
            <a:r>
              <a:rPr lang="en-US" altLang="zh-CN" sz="2800" b="1">
                <a:latin typeface="Times New Roman" panose="02020603050405020304" pitchFamily="18" charset="0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</a:rPr>
              <a:t>）当 </a:t>
            </a:r>
            <a:r>
              <a:rPr lang="en-US" altLang="zh-CN" sz="2800" b="1">
                <a:latin typeface="Times New Roman" panose="02020603050405020304" pitchFamily="18" charset="0"/>
              </a:rPr>
              <a:t>k&lt;0  </a:t>
            </a:r>
            <a:r>
              <a:rPr lang="zh-CN" altLang="en-US" sz="2800" b="1">
                <a:latin typeface="Times New Roman" panose="02020603050405020304" pitchFamily="18" charset="0"/>
              </a:rPr>
              <a:t>时       </a:t>
            </a:r>
            <a:r>
              <a:rPr lang="en-US" altLang="zh-CN" sz="2800" b="1">
                <a:latin typeface="Times New Roman" panose="02020603050405020304" pitchFamily="18" charset="0"/>
              </a:rPr>
              <a:t>y  </a:t>
            </a:r>
            <a:r>
              <a:rPr lang="zh-CN" altLang="en-US" sz="2800" b="1">
                <a:latin typeface="Times New Roman" panose="02020603050405020304" pitchFamily="18" charset="0"/>
              </a:rPr>
              <a:t>随着</a:t>
            </a:r>
            <a:r>
              <a:rPr lang="en-US" altLang="zh-CN" sz="2800" b="1">
                <a:latin typeface="Times New Roman" panose="02020603050405020304" pitchFamily="18" charset="0"/>
              </a:rPr>
              <a:t>x</a:t>
            </a:r>
            <a:r>
              <a:rPr lang="zh-CN" altLang="en-US" sz="2800" b="1">
                <a:latin typeface="Times New Roman" panose="02020603050405020304" pitchFamily="18" charset="0"/>
              </a:rPr>
              <a:t>的增大而</a:t>
            </a:r>
            <a:r>
              <a:rPr lang="en-US" altLang="zh-CN" sz="2800" b="1">
                <a:latin typeface="Times New Roman" panose="02020603050405020304" pitchFamily="18" charset="0"/>
              </a:rPr>
              <a:t>______  </a:t>
            </a:r>
            <a:r>
              <a:rPr lang="zh-CN" altLang="en-US" sz="2800" b="1">
                <a:latin typeface="Times New Roman" panose="02020603050405020304" pitchFamily="18" charset="0"/>
              </a:rPr>
              <a:t>。</a:t>
            </a:r>
            <a:endParaRPr lang="zh-CN" altLang="en-US" sz="2800" b="1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endParaRPr lang="zh-CN" altLang="en-US" sz="2800" b="1">
              <a:latin typeface="Times New Roman" panose="02020603050405020304" pitchFamily="18" charset="0"/>
            </a:endParaRPr>
          </a:p>
          <a:p>
            <a:endParaRPr lang="zh-CN" altLang="en-US" sz="2400" b="1">
              <a:latin typeface="Times New Roman" panose="02020603050405020304" pitchFamily="18" charset="0"/>
            </a:endParaRPr>
          </a:p>
        </p:txBody>
      </p:sp>
      <p:sp>
        <p:nvSpPr>
          <p:cNvPr id="29709" name="文本框 29708"/>
          <p:cNvSpPr txBox="1"/>
          <p:nvPr/>
        </p:nvSpPr>
        <p:spPr>
          <a:xfrm>
            <a:off x="1295400" y="914400"/>
            <a:ext cx="3657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>
                <a:latin typeface="Times New Roman" panose="02020603050405020304" pitchFamily="18" charset="0"/>
              </a:rPr>
              <a:t>两点法画一次函数图象：</a:t>
            </a:r>
            <a:endParaRPr lang="zh-CN" altLang="en-US" sz="2400" b="1">
              <a:latin typeface="Times New Roman" panose="02020603050405020304" pitchFamily="18" charset="0"/>
            </a:endParaRPr>
          </a:p>
        </p:txBody>
      </p:sp>
      <p:sp>
        <p:nvSpPr>
          <p:cNvPr id="29710" name="文本框 29709"/>
          <p:cNvSpPr txBox="1"/>
          <p:nvPr/>
        </p:nvSpPr>
        <p:spPr>
          <a:xfrm>
            <a:off x="1295400" y="3505200"/>
            <a:ext cx="30416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 b="1">
                <a:latin typeface="Times New Roman" panose="02020603050405020304" pitchFamily="18" charset="0"/>
              </a:rPr>
              <a:t>一次函数的性质：</a:t>
            </a:r>
            <a:endParaRPr lang="zh-CN" altLang="en-US" sz="2800" b="1">
              <a:latin typeface="Times New Roman" panose="02020603050405020304" pitchFamily="18" charset="0"/>
            </a:endParaRPr>
          </a:p>
        </p:txBody>
      </p:sp>
      <p:sp>
        <p:nvSpPr>
          <p:cNvPr id="29711" name="文本框 29710"/>
          <p:cNvSpPr txBox="1"/>
          <p:nvPr/>
        </p:nvSpPr>
        <p:spPr>
          <a:xfrm>
            <a:off x="1263650" y="4191000"/>
            <a:ext cx="7107238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 b="1">
                <a:latin typeface="Times New Roman" panose="02020603050405020304" pitchFamily="18" charset="0"/>
              </a:rPr>
              <a:t>1</a:t>
            </a:r>
            <a:r>
              <a:rPr lang="zh-CN" altLang="en-US" sz="2800" b="1">
                <a:latin typeface="Times New Roman" panose="02020603050405020304" pitchFamily="18" charset="0"/>
              </a:rPr>
              <a:t>）当 </a:t>
            </a:r>
            <a:r>
              <a:rPr lang="en-US" altLang="zh-CN" sz="2800" b="1">
                <a:latin typeface="Times New Roman" panose="02020603050405020304" pitchFamily="18" charset="0"/>
              </a:rPr>
              <a:t>k&gt;0  </a:t>
            </a:r>
            <a:r>
              <a:rPr lang="zh-CN" altLang="en-US" sz="2800" b="1">
                <a:latin typeface="Times New Roman" panose="02020603050405020304" pitchFamily="18" charset="0"/>
              </a:rPr>
              <a:t>时       </a:t>
            </a:r>
            <a:r>
              <a:rPr lang="en-US" altLang="zh-CN" sz="2800" b="1">
                <a:latin typeface="Times New Roman" panose="02020603050405020304" pitchFamily="18" charset="0"/>
              </a:rPr>
              <a:t>y  </a:t>
            </a:r>
            <a:r>
              <a:rPr lang="zh-CN" altLang="en-US" sz="2800" b="1">
                <a:latin typeface="Times New Roman" panose="02020603050405020304" pitchFamily="18" charset="0"/>
              </a:rPr>
              <a:t>随着</a:t>
            </a:r>
            <a:r>
              <a:rPr lang="en-US" altLang="zh-CN" sz="2800" b="1">
                <a:latin typeface="Times New Roman" panose="02020603050405020304" pitchFamily="18" charset="0"/>
              </a:rPr>
              <a:t>x</a:t>
            </a:r>
            <a:r>
              <a:rPr lang="zh-CN" altLang="en-US" sz="2800" b="1">
                <a:latin typeface="Times New Roman" panose="02020603050405020304" pitchFamily="18" charset="0"/>
              </a:rPr>
              <a:t>的增大而</a:t>
            </a:r>
            <a:r>
              <a:rPr lang="en-US" altLang="zh-CN" sz="2800" b="1">
                <a:latin typeface="Times New Roman" panose="02020603050405020304" pitchFamily="18" charset="0"/>
              </a:rPr>
              <a:t>______ </a:t>
            </a:r>
            <a:r>
              <a:rPr lang="zh-CN" altLang="en-US" sz="2800" b="1">
                <a:latin typeface="Times New Roman" panose="02020603050405020304" pitchFamily="18" charset="0"/>
              </a:rPr>
              <a:t>。</a:t>
            </a:r>
            <a:endParaRPr lang="zh-CN" altLang="en-US" sz="2800" b="1">
              <a:latin typeface="Times New Roman" panose="02020603050405020304" pitchFamily="18" charset="0"/>
            </a:endParaRPr>
          </a:p>
        </p:txBody>
      </p:sp>
      <p:sp>
        <p:nvSpPr>
          <p:cNvPr id="29712" name="文本框 29711"/>
          <p:cNvSpPr txBox="1"/>
          <p:nvPr/>
        </p:nvSpPr>
        <p:spPr>
          <a:xfrm>
            <a:off x="6858000" y="4191000"/>
            <a:ext cx="90170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 b="1">
                <a:solidFill>
                  <a:schemeClr val="tx2"/>
                </a:solidFill>
                <a:latin typeface="Times New Roman" panose="02020603050405020304" pitchFamily="18" charset="0"/>
              </a:rPr>
              <a:t>增大</a:t>
            </a:r>
            <a:endParaRPr lang="zh-CN" altLang="en-US" sz="2800" b="1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sp>
        <p:nvSpPr>
          <p:cNvPr id="29713" name="文本框 29712"/>
          <p:cNvSpPr txBox="1"/>
          <p:nvPr/>
        </p:nvSpPr>
        <p:spPr>
          <a:xfrm>
            <a:off x="6858000" y="4800600"/>
            <a:ext cx="90170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 b="1">
                <a:solidFill>
                  <a:schemeClr val="tx2"/>
                </a:solidFill>
                <a:latin typeface="Times New Roman" panose="02020603050405020304" pitchFamily="18" charset="0"/>
              </a:rPr>
              <a:t>减小</a:t>
            </a:r>
            <a:endParaRPr lang="zh-CN" altLang="en-US" sz="2800" b="1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97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97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projctor.wav"/>
                                        </p:tgtEl>
                                      </p:cMediaNode>
                                    </p:audio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gunshot.wav"/>
                                        </p:tgtEl>
                                      </p:cMediaNode>
                                    </p:audio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97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97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97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97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97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97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97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97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/>
      <p:bldP spid="29699" grpId="0"/>
      <p:bldP spid="29700" grpId="0"/>
      <p:bldP spid="29701" grpId="0"/>
      <p:bldP spid="29702" grpId="0"/>
      <p:bldP spid="29703" grpId="0"/>
      <p:bldP spid="29704" grpId="0"/>
      <p:bldP spid="29705" grpId="0"/>
      <p:bldP spid="29706" grpId="0"/>
      <p:bldP spid="29708" grpId="0"/>
      <p:bldP spid="29709" grpId="0"/>
      <p:bldP spid="29710" grpId="0"/>
      <p:bldP spid="29711" grpId="0"/>
      <p:bldP spid="29712" grpId="0"/>
      <p:bldP spid="2971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2" name="文本框 30721"/>
          <p:cNvSpPr txBox="1"/>
          <p:nvPr/>
        </p:nvSpPr>
        <p:spPr>
          <a:xfrm>
            <a:off x="1066800" y="533400"/>
            <a:ext cx="5289550" cy="15525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2400" b="1" dirty="0">
                <a:latin typeface="Times New Roman" panose="02020603050405020304" pitchFamily="18" charset="0"/>
              </a:rPr>
              <a:t>一次函数</a:t>
            </a:r>
            <a:r>
              <a:rPr lang="en-US" altLang="zh-CN" sz="2400" b="1">
                <a:latin typeface="Times New Roman" panose="02020603050405020304" pitchFamily="18" charset="0"/>
              </a:rPr>
              <a:t>y=</a:t>
            </a:r>
            <a:r>
              <a:rPr lang="en-US" altLang="zh-CN" sz="2400" b="1" err="1">
                <a:latin typeface="Times New Roman" panose="02020603050405020304" pitchFamily="18" charset="0"/>
              </a:rPr>
              <a:t>kx+b(k</a:t>
            </a:r>
            <a:r>
              <a:rPr lang="en-US" altLang="zh-CN" sz="2400" b="1">
                <a:latin typeface="Times New Roman" panose="02020603050405020304" pitchFamily="18" charset="0"/>
              </a:rPr>
              <a:t> </a:t>
            </a:r>
            <a:r>
              <a:rPr lang="zh-CN" altLang="en-US" sz="2400" b="1" dirty="0">
                <a:latin typeface="Times New Roman" panose="02020603050405020304" pitchFamily="18" charset="0"/>
              </a:rPr>
              <a:t>≠</a:t>
            </a:r>
            <a:r>
              <a:rPr lang="en-US" altLang="zh-CN" sz="2400" b="1">
                <a:latin typeface="Times New Roman" panose="02020603050405020304" pitchFamily="18" charset="0"/>
              </a:rPr>
              <a:t> 0)</a:t>
            </a:r>
            <a:r>
              <a:rPr lang="zh-CN" altLang="en-US" sz="2400" b="1" dirty="0">
                <a:latin typeface="Times New Roman" panose="02020603050405020304" pitchFamily="18" charset="0"/>
              </a:rPr>
              <a:t>的图象特点：</a:t>
            </a:r>
            <a:endParaRPr lang="zh-CN" altLang="en-US" sz="2400" b="1" dirty="0">
              <a:latin typeface="Times New Roman" panose="02020603050405020304" pitchFamily="18" charset="0"/>
            </a:endParaRPr>
          </a:p>
          <a:p>
            <a:pPr algn="l">
              <a:spcBef>
                <a:spcPct val="50000"/>
              </a:spcBef>
            </a:pPr>
            <a:r>
              <a:rPr lang="zh-CN" altLang="en-US" sz="2400" b="1" dirty="0">
                <a:latin typeface="Times New Roman" panose="02020603050405020304" pitchFamily="18" charset="0"/>
              </a:rPr>
              <a:t>　　⑴当</a:t>
            </a:r>
            <a:r>
              <a:rPr lang="en-US" altLang="zh-CN" sz="2400" b="1">
                <a:latin typeface="Times New Roman" panose="02020603050405020304" pitchFamily="18" charset="0"/>
              </a:rPr>
              <a:t>k&gt;0</a:t>
            </a:r>
            <a:r>
              <a:rPr lang="zh-CN" altLang="en-US" sz="2400" b="1" dirty="0">
                <a:latin typeface="Times New Roman" panose="02020603050405020304" pitchFamily="18" charset="0"/>
              </a:rPr>
              <a:t>时，图象过______象限；</a:t>
            </a:r>
            <a:endParaRPr lang="zh-CN" altLang="en-US" sz="2400" b="1" dirty="0">
              <a:latin typeface="Times New Roman" panose="02020603050405020304" pitchFamily="18" charset="0"/>
            </a:endParaRPr>
          </a:p>
          <a:p>
            <a:pPr algn="l">
              <a:spcBef>
                <a:spcPct val="50000"/>
              </a:spcBef>
            </a:pPr>
            <a:r>
              <a:rPr lang="zh-CN" altLang="en-US" sz="2400" b="1" dirty="0">
                <a:latin typeface="Times New Roman" panose="02020603050405020304" pitchFamily="18" charset="0"/>
              </a:rPr>
              <a:t>　　⑵当</a:t>
            </a:r>
            <a:r>
              <a:rPr lang="en-US" altLang="zh-CN" sz="2400" b="1">
                <a:latin typeface="Times New Roman" panose="02020603050405020304" pitchFamily="18" charset="0"/>
              </a:rPr>
              <a:t>k&lt;0</a:t>
            </a:r>
            <a:r>
              <a:rPr lang="zh-CN" altLang="en-US" sz="2400" b="1" dirty="0">
                <a:latin typeface="Times New Roman" panose="02020603050405020304" pitchFamily="18" charset="0"/>
              </a:rPr>
              <a:t>时，图象过______象限。</a:t>
            </a:r>
            <a:endParaRPr lang="zh-CN" altLang="en-US" sz="2400" b="1" dirty="0">
              <a:latin typeface="Times New Roman" panose="02020603050405020304" pitchFamily="18" charset="0"/>
            </a:endParaRPr>
          </a:p>
        </p:txBody>
      </p:sp>
      <p:sp>
        <p:nvSpPr>
          <p:cNvPr id="30723" name="文本框 30722"/>
          <p:cNvSpPr txBox="1"/>
          <p:nvPr/>
        </p:nvSpPr>
        <p:spPr>
          <a:xfrm>
            <a:off x="4343400" y="990600"/>
            <a:ext cx="1143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2400" b="1">
                <a:solidFill>
                  <a:schemeClr val="tx2"/>
                </a:solidFill>
                <a:latin typeface="Times New Roman" panose="02020603050405020304" pitchFamily="18" charset="0"/>
              </a:rPr>
              <a:t>一、三</a:t>
            </a:r>
            <a:endParaRPr lang="zh-CN" altLang="en-US" sz="2400" b="1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sp>
        <p:nvSpPr>
          <p:cNvPr id="30724" name="文本框 30723"/>
          <p:cNvSpPr txBox="1"/>
          <p:nvPr/>
        </p:nvSpPr>
        <p:spPr>
          <a:xfrm>
            <a:off x="4419600" y="1524000"/>
            <a:ext cx="1143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2400">
                <a:solidFill>
                  <a:schemeClr val="tx2"/>
                </a:solidFill>
                <a:latin typeface="Times New Roman" panose="02020603050405020304" pitchFamily="18" charset="0"/>
              </a:rPr>
              <a:t>二、四</a:t>
            </a:r>
            <a:endParaRPr lang="zh-CN" altLang="en-US" sz="2400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sp>
        <p:nvSpPr>
          <p:cNvPr id="30725" name="文本框 30724"/>
          <p:cNvSpPr txBox="1"/>
          <p:nvPr/>
        </p:nvSpPr>
        <p:spPr>
          <a:xfrm>
            <a:off x="990600" y="1676400"/>
            <a:ext cx="7929563" cy="13700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endParaRPr lang="zh-CN" altLang="en-US" sz="2400" b="1" dirty="0">
              <a:latin typeface="Times New Roman" panose="02020603050405020304" pitchFamily="18" charset="0"/>
            </a:endParaRPr>
          </a:p>
          <a:p>
            <a:pPr algn="l">
              <a:spcBef>
                <a:spcPct val="50000"/>
              </a:spcBef>
            </a:pPr>
            <a:r>
              <a:rPr lang="zh-CN" altLang="en-US" sz="2400" b="1" dirty="0">
                <a:latin typeface="Times New Roman" panose="02020603050405020304" pitchFamily="18" charset="0"/>
              </a:rPr>
              <a:t>　　 ⑶根据下列一次函数</a:t>
            </a:r>
            <a:r>
              <a:rPr lang="en-US" altLang="zh-CN" sz="2400" b="1">
                <a:latin typeface="Times New Roman" panose="02020603050405020304" pitchFamily="18" charset="0"/>
              </a:rPr>
              <a:t>y=</a:t>
            </a:r>
            <a:r>
              <a:rPr lang="en-US" altLang="zh-CN" sz="2400" b="1" err="1">
                <a:latin typeface="Times New Roman" panose="02020603050405020304" pitchFamily="18" charset="0"/>
              </a:rPr>
              <a:t>kx+b(k</a:t>
            </a:r>
            <a:r>
              <a:rPr lang="en-US" altLang="zh-CN" sz="2400" b="1">
                <a:latin typeface="Times New Roman" panose="02020603050405020304" pitchFamily="18" charset="0"/>
              </a:rPr>
              <a:t> </a:t>
            </a:r>
            <a:r>
              <a:rPr lang="zh-CN" altLang="en-US" sz="2400" b="1" dirty="0">
                <a:latin typeface="Times New Roman" panose="02020603050405020304" pitchFamily="18" charset="0"/>
              </a:rPr>
              <a:t>≠</a:t>
            </a:r>
            <a:r>
              <a:rPr lang="en-US" altLang="zh-CN" sz="2400" b="1">
                <a:latin typeface="Times New Roman" panose="02020603050405020304" pitchFamily="18" charset="0"/>
              </a:rPr>
              <a:t> 0)</a:t>
            </a:r>
            <a:r>
              <a:rPr lang="zh-CN" altLang="en-US" sz="2400" b="1" dirty="0">
                <a:latin typeface="Times New Roman" panose="02020603050405020304" pitchFamily="18" charset="0"/>
              </a:rPr>
              <a:t>的草图回答出各图中</a:t>
            </a:r>
            <a:r>
              <a:rPr lang="en-US" altLang="zh-CN" sz="2400" b="1" err="1">
                <a:latin typeface="Times New Roman" panose="02020603050405020304" pitchFamily="18" charset="0"/>
              </a:rPr>
              <a:t>k、b</a:t>
            </a:r>
            <a:r>
              <a:rPr lang="zh-CN" altLang="en-US" sz="2400" b="1" dirty="0">
                <a:latin typeface="Times New Roman" panose="02020603050405020304" pitchFamily="18" charset="0"/>
              </a:rPr>
              <a:t>的符号：</a:t>
            </a:r>
            <a:endParaRPr lang="zh-CN" altLang="en-US" sz="2400" b="1" dirty="0">
              <a:latin typeface="Times New Roman" panose="02020603050405020304" pitchFamily="18" charset="0"/>
            </a:endParaRPr>
          </a:p>
        </p:txBody>
      </p:sp>
      <p:sp>
        <p:nvSpPr>
          <p:cNvPr id="30726" name="文本框 30725"/>
          <p:cNvSpPr txBox="1"/>
          <p:nvPr/>
        </p:nvSpPr>
        <p:spPr>
          <a:xfrm>
            <a:off x="762000" y="5181600"/>
            <a:ext cx="800100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1800" b="1">
                <a:latin typeface="Times New Roman" panose="02020603050405020304" pitchFamily="18" charset="0"/>
              </a:rPr>
              <a:t>k___0</a:t>
            </a:r>
            <a:r>
              <a:rPr lang="zh-CN" altLang="en-US" sz="1800" b="1">
                <a:latin typeface="Times New Roman" panose="02020603050405020304" pitchFamily="18" charset="0"/>
              </a:rPr>
              <a:t>，</a:t>
            </a:r>
            <a:r>
              <a:rPr lang="en-US" altLang="zh-CN" sz="1800" b="1">
                <a:latin typeface="Times New Roman" panose="02020603050405020304" pitchFamily="18" charset="0"/>
              </a:rPr>
              <a:t>b___0           k___0</a:t>
            </a:r>
            <a:r>
              <a:rPr lang="zh-CN" altLang="en-US" sz="1800" b="1">
                <a:latin typeface="Times New Roman" panose="02020603050405020304" pitchFamily="18" charset="0"/>
              </a:rPr>
              <a:t>，</a:t>
            </a:r>
            <a:r>
              <a:rPr lang="en-US" altLang="zh-CN" sz="1800" b="1">
                <a:latin typeface="Times New Roman" panose="02020603050405020304" pitchFamily="18" charset="0"/>
              </a:rPr>
              <a:t>b___0           k___0</a:t>
            </a:r>
            <a:r>
              <a:rPr lang="zh-CN" altLang="en-US" sz="1800" b="1">
                <a:latin typeface="Times New Roman" panose="02020603050405020304" pitchFamily="18" charset="0"/>
              </a:rPr>
              <a:t>，</a:t>
            </a:r>
            <a:r>
              <a:rPr lang="en-US" altLang="zh-CN" sz="1800" b="1">
                <a:latin typeface="Times New Roman" panose="02020603050405020304" pitchFamily="18" charset="0"/>
              </a:rPr>
              <a:t>b___0         k___0</a:t>
            </a:r>
            <a:r>
              <a:rPr lang="zh-CN" altLang="en-US" sz="1800" b="1">
                <a:latin typeface="Times New Roman" panose="02020603050405020304" pitchFamily="18" charset="0"/>
              </a:rPr>
              <a:t>，</a:t>
            </a:r>
            <a:r>
              <a:rPr lang="en-US" altLang="zh-CN" sz="1800" b="1">
                <a:latin typeface="Times New Roman" panose="02020603050405020304" pitchFamily="18" charset="0"/>
              </a:rPr>
              <a:t>b___0</a:t>
            </a:r>
            <a:endParaRPr lang="en-US" altLang="zh-CN" sz="2400" b="1">
              <a:latin typeface="Times New Roman" panose="02020603050405020304" pitchFamily="18" charset="0"/>
            </a:endParaRPr>
          </a:p>
        </p:txBody>
      </p:sp>
      <p:sp>
        <p:nvSpPr>
          <p:cNvPr id="30727" name="文本框 30726"/>
          <p:cNvSpPr txBox="1"/>
          <p:nvPr/>
        </p:nvSpPr>
        <p:spPr>
          <a:xfrm>
            <a:off x="3810000" y="5105400"/>
            <a:ext cx="35560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2400" b="1">
                <a:solidFill>
                  <a:schemeClr val="tx2"/>
                </a:solidFill>
                <a:latin typeface="Times New Roman" panose="02020603050405020304" pitchFamily="18" charset="0"/>
              </a:rPr>
              <a:t>&lt;</a:t>
            </a:r>
            <a:endParaRPr lang="en-US" altLang="zh-CN" sz="2400" b="1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sp>
        <p:nvSpPr>
          <p:cNvPr id="30728" name="文本框 30727"/>
          <p:cNvSpPr txBox="1"/>
          <p:nvPr/>
        </p:nvSpPr>
        <p:spPr>
          <a:xfrm>
            <a:off x="5029200" y="5105400"/>
            <a:ext cx="35560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2400" b="1">
                <a:solidFill>
                  <a:schemeClr val="tx2"/>
                </a:solidFill>
                <a:latin typeface="Times New Roman" panose="02020603050405020304" pitchFamily="18" charset="0"/>
              </a:rPr>
              <a:t>&lt;</a:t>
            </a:r>
            <a:endParaRPr lang="en-US" altLang="zh-CN" sz="2400" b="1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sp>
        <p:nvSpPr>
          <p:cNvPr id="30729" name="文本框 30728"/>
          <p:cNvSpPr txBox="1"/>
          <p:nvPr/>
        </p:nvSpPr>
        <p:spPr>
          <a:xfrm flipH="1">
            <a:off x="5867400" y="5105400"/>
            <a:ext cx="381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2400" b="1">
                <a:solidFill>
                  <a:schemeClr val="tx2"/>
                </a:solidFill>
                <a:latin typeface="Times New Roman" panose="02020603050405020304" pitchFamily="18" charset="0"/>
              </a:rPr>
              <a:t>&gt;</a:t>
            </a:r>
            <a:endParaRPr lang="en-US" altLang="zh-CN" sz="2400" b="1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sp>
        <p:nvSpPr>
          <p:cNvPr id="30730" name="文本框 30729"/>
          <p:cNvSpPr txBox="1"/>
          <p:nvPr/>
        </p:nvSpPr>
        <p:spPr>
          <a:xfrm>
            <a:off x="6934200" y="5105400"/>
            <a:ext cx="381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2400" b="1">
                <a:solidFill>
                  <a:schemeClr val="tx2"/>
                </a:solidFill>
                <a:latin typeface="Times New Roman" panose="02020603050405020304" pitchFamily="18" charset="0"/>
              </a:rPr>
              <a:t>&lt;</a:t>
            </a:r>
            <a:endParaRPr lang="en-US" altLang="zh-CN" sz="2400" b="1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sp>
        <p:nvSpPr>
          <p:cNvPr id="30731" name="文本框 30730"/>
          <p:cNvSpPr txBox="1"/>
          <p:nvPr/>
        </p:nvSpPr>
        <p:spPr>
          <a:xfrm>
            <a:off x="7772400" y="5105400"/>
            <a:ext cx="381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2400" b="1">
                <a:solidFill>
                  <a:schemeClr val="tx2"/>
                </a:solidFill>
                <a:latin typeface="Times New Roman" panose="02020603050405020304" pitchFamily="18" charset="0"/>
              </a:rPr>
              <a:t>&lt;</a:t>
            </a:r>
            <a:endParaRPr lang="en-US" altLang="zh-CN" sz="2400" b="1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sp>
        <p:nvSpPr>
          <p:cNvPr id="30732" name="文本框 30731"/>
          <p:cNvSpPr txBox="1"/>
          <p:nvPr/>
        </p:nvSpPr>
        <p:spPr>
          <a:xfrm>
            <a:off x="3048000" y="5105400"/>
            <a:ext cx="304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2400" b="1">
                <a:solidFill>
                  <a:schemeClr val="tx2"/>
                </a:solidFill>
                <a:latin typeface="Times New Roman" panose="02020603050405020304" pitchFamily="18" charset="0"/>
              </a:rPr>
              <a:t>&gt;</a:t>
            </a:r>
            <a:endParaRPr lang="en-US" altLang="zh-CN" sz="2400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sp>
        <p:nvSpPr>
          <p:cNvPr id="30733" name="文本框 30732"/>
          <p:cNvSpPr txBox="1"/>
          <p:nvPr/>
        </p:nvSpPr>
        <p:spPr>
          <a:xfrm>
            <a:off x="1828800" y="5105400"/>
            <a:ext cx="381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2400" b="1">
                <a:solidFill>
                  <a:schemeClr val="tx2"/>
                </a:solidFill>
                <a:latin typeface="Times New Roman" panose="02020603050405020304" pitchFamily="18" charset="0"/>
              </a:rPr>
              <a:t>&gt;</a:t>
            </a:r>
            <a:endParaRPr lang="en-US" altLang="zh-CN" sz="2400" b="1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sp>
        <p:nvSpPr>
          <p:cNvPr id="30734" name="文本框 30733"/>
          <p:cNvSpPr txBox="1"/>
          <p:nvPr/>
        </p:nvSpPr>
        <p:spPr>
          <a:xfrm>
            <a:off x="990600" y="5105400"/>
            <a:ext cx="4572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2400" b="1">
                <a:solidFill>
                  <a:schemeClr val="tx2"/>
                </a:solidFill>
                <a:latin typeface="Times New Roman" panose="02020603050405020304" pitchFamily="18" charset="0"/>
              </a:rPr>
              <a:t>&gt;</a:t>
            </a:r>
            <a:endParaRPr lang="en-US" altLang="zh-CN" sz="2400" b="1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30735" name="图片 3073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66800" y="2286000"/>
            <a:ext cx="6934200" cy="2514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36" name="PubOvalCallout"/>
          <p:cNvSpPr>
            <a:spLocks noEditPoints="1"/>
          </p:cNvSpPr>
          <p:nvPr/>
        </p:nvSpPr>
        <p:spPr>
          <a:xfrm>
            <a:off x="990600" y="0"/>
            <a:ext cx="4114800" cy="3276600"/>
          </a:xfrm>
          <a:custGeom>
            <a:avLst/>
            <a:gdLst>
              <a:gd name="A1" fmla="val 12733"/>
              <a:gd name="G0" fmla="+- 0 0 0"/>
              <a:gd name="G1" fmla="+- A1 0 0"/>
              <a:gd name="txL" fmla="*/ 3163 w 21600"/>
              <a:gd name="txT" fmla="*/ 2374 h 21600"/>
              <a:gd name="txR" fmla="*/ 18437 w 21600"/>
              <a:gd name="txB" fmla="*/ 13836 h 21600"/>
            </a:gdLst>
            <a:ahLst/>
            <a:cxnLst>
              <a:cxn ang="17694720">
                <a:pos x="10800" y="0"/>
              </a:cxn>
              <a:cxn ang="11796480">
                <a:pos x="0" y="8105"/>
              </a:cxn>
              <a:cxn ang="5898240">
                <a:pos x="G1" y="21600"/>
              </a:cxn>
              <a:cxn ang="5898240">
                <a:pos x="10800" y="16210"/>
              </a:cxn>
              <a:cxn ang="0">
                <a:pos x="21600" y="8105"/>
              </a:cxn>
            </a:cxnLst>
            <a:rect l="txL" t="txT" r="txR" b="txB"/>
            <a:pathLst>
              <a:path w="21600" h="21600">
                <a:moveTo>
                  <a:pt x="G1" y="21600"/>
                </a:moveTo>
                <a:lnTo>
                  <a:pt x="9596" y="16121"/>
                </a:lnTo>
                <a:arcTo wR="10800" hR="8105" stAng="-15687483" swAng="-19304424"/>
                <a:close/>
              </a:path>
            </a:pathLst>
          </a:custGeom>
          <a:solidFill>
            <a:srgbClr val="CCCC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rgbClr val="808080"/>
            </a:outerShdw>
          </a:effectLst>
        </p:spPr>
        <p:txBody>
          <a:bodyPr/>
          <a:p>
            <a:pPr>
              <a:spcBef>
                <a:spcPct val="50000"/>
              </a:spcBef>
            </a:pPr>
            <a:r>
              <a:rPr lang="en-US" altLang="zh-CN" sz="2000" b="1">
                <a:solidFill>
                  <a:srgbClr val="0000FF"/>
                </a:solidFill>
                <a:latin typeface="Times New Roman" panose="02020603050405020304" pitchFamily="18" charset="0"/>
              </a:rPr>
              <a:t>K</a:t>
            </a:r>
            <a:r>
              <a:rPr lang="zh-CN" altLang="en-US" sz="2000" b="1">
                <a:solidFill>
                  <a:srgbClr val="0000FF"/>
                </a:solidFill>
                <a:latin typeface="Times New Roman" panose="02020603050405020304" pitchFamily="18" charset="0"/>
              </a:rPr>
              <a:t>：决定直线倾斜的方向 </a:t>
            </a:r>
            <a:endParaRPr lang="zh-CN" altLang="en-US" sz="2000" b="1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000" b="1">
                <a:solidFill>
                  <a:srgbClr val="0000FF"/>
                </a:solidFill>
                <a:latin typeface="Times New Roman" panose="02020603050405020304" pitchFamily="18" charset="0"/>
              </a:rPr>
              <a:t>b: </a:t>
            </a:r>
            <a:r>
              <a:rPr lang="zh-CN" altLang="en-US" sz="2000" b="1">
                <a:solidFill>
                  <a:srgbClr val="0000FF"/>
                </a:solidFill>
                <a:latin typeface="Times New Roman" panose="02020603050405020304" pitchFamily="18" charset="0"/>
              </a:rPr>
              <a:t>决定直线与</a:t>
            </a:r>
            <a:r>
              <a:rPr lang="en-US" altLang="zh-CN" sz="2000" b="1">
                <a:solidFill>
                  <a:srgbClr val="0000FF"/>
                </a:solidFill>
                <a:latin typeface="Times New Roman" panose="02020603050405020304" pitchFamily="18" charset="0"/>
              </a:rPr>
              <a:t>y</a:t>
            </a:r>
            <a:r>
              <a:rPr lang="zh-CN" altLang="en-US" sz="2000" b="1">
                <a:solidFill>
                  <a:srgbClr val="0000FF"/>
                </a:solidFill>
                <a:latin typeface="Times New Roman" panose="02020603050405020304" pitchFamily="18" charset="0"/>
              </a:rPr>
              <a:t>轴相交的交点的位置。</a:t>
            </a:r>
            <a:endParaRPr lang="zh-CN" altLang="en-US" sz="2000" b="1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endParaRPr lang="zh-CN" altLang="en-US" sz="2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23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23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723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07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07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REMIND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MERA.WAV"/>
                                        </p:tgtEl>
                                      </p:cMediaNode>
                                    </p:audio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73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MERA.WAV"/>
                                        </p:tgtEl>
                                      </p:cMediaNode>
                                    </p:audio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73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MERA.WAV"/>
                                        </p:tgtEl>
                                      </p:cMediaNode>
                                    </p:audio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73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MERA.WAV"/>
                                        </p:tgtEl>
                                      </p:cMediaNode>
                                    </p:audio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MERA.WAV"/>
                                        </p:tgtEl>
                                      </p:cMediaNode>
                                    </p:audio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MERA.WAV"/>
                                        </p:tgtEl>
                                      </p:cMediaNode>
                                    </p:audio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72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6" dur="500"/>
                                        <p:tgtEl>
                                          <p:spTgt spid="3073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MERA.WAV"/>
                                        </p:tgtEl>
                                      </p:cMediaNode>
                                    </p:audio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730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MERA.WAV"/>
                                        </p:tgtEl>
                                      </p:cMediaNode>
                                    </p:audio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731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07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07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/>
      <p:bldP spid="30723" grpId="0" build="p"/>
      <p:bldP spid="30724" grpId="0"/>
      <p:bldP spid="30725" grpId="0"/>
      <p:bldP spid="30726" grpId="0"/>
      <p:bldP spid="30727" grpId="0"/>
      <p:bldP spid="30728" grpId="0"/>
      <p:bldP spid="30729" grpId="0"/>
      <p:bldP spid="30730" grpId="0"/>
      <p:bldP spid="30731" grpId="0"/>
      <p:bldP spid="30732" grpId="0"/>
      <p:bldP spid="30733" grpId="0"/>
      <p:bldP spid="30734" grpId="0"/>
      <p:bldP spid="3073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6" name="文本框 31745"/>
          <p:cNvSpPr txBox="1"/>
          <p:nvPr/>
        </p:nvSpPr>
        <p:spPr>
          <a:xfrm>
            <a:off x="914400" y="685800"/>
            <a:ext cx="76200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31747" name="组合 31746"/>
          <p:cNvGrpSpPr/>
          <p:nvPr/>
        </p:nvGrpSpPr>
        <p:grpSpPr>
          <a:xfrm>
            <a:off x="685800" y="304800"/>
            <a:ext cx="8458200" cy="1331913"/>
            <a:chOff x="0" y="0"/>
            <a:chExt cx="5328" cy="839"/>
          </a:xfrm>
        </p:grpSpPr>
        <p:sp>
          <p:nvSpPr>
            <p:cNvPr id="31748" name="文本框 31747"/>
            <p:cNvSpPr txBox="1"/>
            <p:nvPr/>
          </p:nvSpPr>
          <p:spPr>
            <a:xfrm>
              <a:off x="0" y="0"/>
              <a:ext cx="5328" cy="82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>
                <a:spcBef>
                  <a:spcPct val="50000"/>
                </a:spcBef>
              </a:pPr>
              <a:r>
                <a:rPr lang="zh-CN" altLang="en-US" sz="3200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      两条直线的位置关系：</a:t>
              </a:r>
              <a:r>
                <a:rPr lang="en-US" altLang="zh-CN" sz="3200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y =     x+</a:t>
              </a:r>
              <a:endPara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  <a:p>
              <a:pPr algn="l">
                <a:spcBef>
                  <a:spcPct val="50000"/>
                </a:spcBef>
              </a:pPr>
              <a:r>
                <a:rPr lang="en-US" altLang="zh-CN" sz="3200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                                               y=      x+</a:t>
              </a:r>
              <a:endPara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  <p:grpSp>
          <p:nvGrpSpPr>
            <p:cNvPr id="31749" name="组合 31748"/>
            <p:cNvGrpSpPr/>
            <p:nvPr/>
          </p:nvGrpSpPr>
          <p:grpSpPr>
            <a:xfrm>
              <a:off x="3456" y="31"/>
              <a:ext cx="172" cy="305"/>
              <a:chOff x="0" y="0"/>
              <a:chExt cx="172" cy="305"/>
            </a:xfrm>
          </p:grpSpPr>
          <p:sp>
            <p:nvSpPr>
              <p:cNvPr id="31750" name="矩形 31749"/>
              <p:cNvSpPr/>
              <p:nvPr/>
            </p:nvSpPr>
            <p:spPr>
              <a:xfrm>
                <a:off x="92" y="113"/>
                <a:ext cx="80" cy="19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>
                <a:spAutoFit/>
              </a:bodyPr>
              <a:p>
                <a:pPr algn="l"/>
                <a:r>
                  <a:rPr lang="en-US" altLang="zh-CN" sz="2000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1</a:t>
                </a:r>
                <a:endParaRPr lang="en-US" altLang="zh-CN" sz="2400">
                  <a:solidFill>
                    <a:srgbClr val="0000FF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31751" name="矩形 31750"/>
              <p:cNvSpPr/>
              <p:nvPr/>
            </p:nvSpPr>
            <p:spPr>
              <a:xfrm>
                <a:off x="0" y="0"/>
                <a:ext cx="99" cy="26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>
                <a:spAutoFit/>
              </a:bodyPr>
              <a:p>
                <a:pPr algn="l"/>
                <a:r>
                  <a:rPr lang="en-US" altLang="zh-CN" sz="2800" i="1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k</a:t>
                </a:r>
                <a:endParaRPr lang="en-US" altLang="zh-CN" sz="2400">
                  <a:solidFill>
                    <a:srgbClr val="0000FF"/>
                  </a:solidFill>
                  <a:latin typeface="Times New Roman" panose="02020603050405020304" pitchFamily="18" charset="0"/>
                </a:endParaRPr>
              </a:p>
            </p:txBody>
          </p:sp>
        </p:grpSp>
        <p:grpSp>
          <p:nvGrpSpPr>
            <p:cNvPr id="31752" name="组合 31751"/>
            <p:cNvGrpSpPr/>
            <p:nvPr/>
          </p:nvGrpSpPr>
          <p:grpSpPr>
            <a:xfrm>
              <a:off x="3504" y="480"/>
              <a:ext cx="193" cy="328"/>
              <a:chOff x="0" y="0"/>
              <a:chExt cx="193" cy="328"/>
            </a:xfrm>
          </p:grpSpPr>
          <p:sp>
            <p:nvSpPr>
              <p:cNvPr id="31753" name="矩形 31752"/>
              <p:cNvSpPr/>
              <p:nvPr/>
            </p:nvSpPr>
            <p:spPr>
              <a:xfrm>
                <a:off x="121" y="155"/>
                <a:ext cx="72" cy="17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>
                <a:spAutoFit/>
              </a:bodyPr>
              <a:p>
                <a:pPr algn="l"/>
                <a:r>
                  <a:rPr lang="en-US" altLang="zh-CN" sz="1800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2</a:t>
                </a:r>
                <a:endParaRPr lang="en-US" altLang="zh-CN" sz="2400">
                  <a:solidFill>
                    <a:srgbClr val="0000FF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31754" name="矩形 31753"/>
              <p:cNvSpPr/>
              <p:nvPr/>
            </p:nvSpPr>
            <p:spPr>
              <a:xfrm>
                <a:off x="0" y="0"/>
                <a:ext cx="110" cy="29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>
                <a:spAutoFit/>
              </a:bodyPr>
              <a:p>
                <a:pPr algn="l"/>
                <a:r>
                  <a:rPr lang="en-US" altLang="zh-CN" sz="3100" i="1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k</a:t>
                </a:r>
                <a:endParaRPr lang="en-US" altLang="zh-CN" sz="2400">
                  <a:solidFill>
                    <a:srgbClr val="0000FF"/>
                  </a:solidFill>
                  <a:latin typeface="Times New Roman" panose="02020603050405020304" pitchFamily="18" charset="0"/>
                </a:endParaRPr>
              </a:p>
            </p:txBody>
          </p:sp>
        </p:grpSp>
        <p:grpSp>
          <p:nvGrpSpPr>
            <p:cNvPr id="31755" name="组合 31754"/>
            <p:cNvGrpSpPr/>
            <p:nvPr/>
          </p:nvGrpSpPr>
          <p:grpSpPr>
            <a:xfrm>
              <a:off x="3984" y="0"/>
              <a:ext cx="191" cy="326"/>
              <a:chOff x="0" y="0"/>
              <a:chExt cx="187" cy="460"/>
            </a:xfrm>
          </p:grpSpPr>
          <p:sp>
            <p:nvSpPr>
              <p:cNvPr id="31756" name="矩形 31755"/>
              <p:cNvSpPr/>
              <p:nvPr/>
            </p:nvSpPr>
            <p:spPr>
              <a:xfrm>
                <a:off x="109" y="167"/>
                <a:ext cx="78" cy="27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>
                <a:spAutoFit/>
              </a:bodyPr>
              <a:p>
                <a:pPr algn="l"/>
                <a:r>
                  <a:rPr lang="en-US" altLang="zh-CN" sz="2000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1</a:t>
                </a:r>
                <a:endParaRPr lang="en-US" altLang="zh-CN" sz="2400">
                  <a:solidFill>
                    <a:srgbClr val="0000FF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31757" name="矩形 31756"/>
              <p:cNvSpPr/>
              <p:nvPr/>
            </p:nvSpPr>
            <p:spPr>
              <a:xfrm>
                <a:off x="0" y="0"/>
                <a:ext cx="133" cy="46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>
                <a:spAutoFit/>
              </a:bodyPr>
              <a:p>
                <a:pPr algn="l"/>
                <a:r>
                  <a:rPr lang="en-US" altLang="zh-CN" sz="3400" i="1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b</a:t>
                </a:r>
                <a:endParaRPr lang="en-US" altLang="zh-CN" sz="2400">
                  <a:solidFill>
                    <a:srgbClr val="0000FF"/>
                  </a:solidFill>
                  <a:latin typeface="Times New Roman" panose="02020603050405020304" pitchFamily="18" charset="0"/>
                </a:endParaRPr>
              </a:p>
            </p:txBody>
          </p:sp>
        </p:grpSp>
        <p:grpSp>
          <p:nvGrpSpPr>
            <p:cNvPr id="31758" name="组合 31757"/>
            <p:cNvGrpSpPr/>
            <p:nvPr/>
          </p:nvGrpSpPr>
          <p:grpSpPr>
            <a:xfrm>
              <a:off x="4032" y="480"/>
              <a:ext cx="206" cy="359"/>
              <a:chOff x="0" y="0"/>
              <a:chExt cx="206" cy="359"/>
            </a:xfrm>
          </p:grpSpPr>
          <p:sp>
            <p:nvSpPr>
              <p:cNvPr id="31759" name="矩形 31758"/>
              <p:cNvSpPr/>
              <p:nvPr/>
            </p:nvSpPr>
            <p:spPr>
              <a:xfrm>
                <a:off x="126" y="167"/>
                <a:ext cx="80" cy="19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>
                <a:spAutoFit/>
              </a:bodyPr>
              <a:p>
                <a:pPr algn="l"/>
                <a:r>
                  <a:rPr lang="en-US" altLang="zh-CN" sz="2000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2</a:t>
                </a:r>
                <a:endParaRPr lang="en-US" altLang="zh-CN" sz="2400">
                  <a:solidFill>
                    <a:srgbClr val="0000FF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31760" name="矩形 31759"/>
              <p:cNvSpPr/>
              <p:nvPr/>
            </p:nvSpPr>
            <p:spPr>
              <a:xfrm>
                <a:off x="0" y="0"/>
                <a:ext cx="136" cy="32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>
                <a:spAutoFit/>
              </a:bodyPr>
              <a:p>
                <a:pPr algn="l"/>
                <a:r>
                  <a:rPr lang="en-US" altLang="zh-CN" sz="3400" i="1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b</a:t>
                </a:r>
                <a:endParaRPr lang="en-US" altLang="zh-CN" sz="2400">
                  <a:solidFill>
                    <a:srgbClr val="0000FF"/>
                  </a:solidFill>
                  <a:latin typeface="Times New Roman" panose="02020603050405020304" pitchFamily="18" charset="0"/>
                </a:endParaRPr>
              </a:p>
            </p:txBody>
          </p:sp>
        </p:grpSp>
      </p:grpSp>
      <p:sp>
        <p:nvSpPr>
          <p:cNvPr id="31761" name="文本框 31760"/>
          <p:cNvSpPr txBox="1"/>
          <p:nvPr/>
        </p:nvSpPr>
        <p:spPr>
          <a:xfrm>
            <a:off x="4953000" y="3886200"/>
            <a:ext cx="2209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grpSp>
        <p:nvGrpSpPr>
          <p:cNvPr id="31762" name="组合 31761"/>
          <p:cNvGrpSpPr/>
          <p:nvPr/>
        </p:nvGrpSpPr>
        <p:grpSpPr>
          <a:xfrm>
            <a:off x="1524000" y="2133600"/>
            <a:ext cx="5410200" cy="579438"/>
            <a:chOff x="0" y="0"/>
            <a:chExt cx="3408" cy="365"/>
          </a:xfrm>
        </p:grpSpPr>
        <p:grpSp>
          <p:nvGrpSpPr>
            <p:cNvPr id="31763" name="组合 31762"/>
            <p:cNvGrpSpPr/>
            <p:nvPr/>
          </p:nvGrpSpPr>
          <p:grpSpPr>
            <a:xfrm>
              <a:off x="460" y="0"/>
              <a:ext cx="2948" cy="365"/>
              <a:chOff x="0" y="0"/>
              <a:chExt cx="2948" cy="365"/>
            </a:xfrm>
          </p:grpSpPr>
          <p:grpSp>
            <p:nvGrpSpPr>
              <p:cNvPr id="31764" name="组合 31763"/>
              <p:cNvGrpSpPr/>
              <p:nvPr/>
            </p:nvGrpSpPr>
            <p:grpSpPr>
              <a:xfrm>
                <a:off x="0" y="6"/>
                <a:ext cx="596" cy="359"/>
                <a:chOff x="0" y="0"/>
                <a:chExt cx="596" cy="359"/>
              </a:xfrm>
            </p:grpSpPr>
            <p:grpSp>
              <p:nvGrpSpPr>
                <p:cNvPr id="31765" name="组合 31764"/>
                <p:cNvGrpSpPr/>
                <p:nvPr/>
              </p:nvGrpSpPr>
              <p:grpSpPr>
                <a:xfrm>
                  <a:off x="0" y="0"/>
                  <a:ext cx="596" cy="359"/>
                  <a:chOff x="0" y="0"/>
                  <a:chExt cx="596" cy="359"/>
                </a:xfrm>
              </p:grpSpPr>
              <p:grpSp>
                <p:nvGrpSpPr>
                  <p:cNvPr id="31766" name="组合 31765"/>
                  <p:cNvGrpSpPr/>
                  <p:nvPr/>
                </p:nvGrpSpPr>
                <p:grpSpPr>
                  <a:xfrm>
                    <a:off x="385" y="0"/>
                    <a:ext cx="211" cy="359"/>
                    <a:chOff x="0" y="0"/>
                    <a:chExt cx="211" cy="359"/>
                  </a:xfrm>
                </p:grpSpPr>
                <p:sp>
                  <p:nvSpPr>
                    <p:cNvPr id="31767" name="矩形 31766"/>
                    <p:cNvSpPr/>
                    <p:nvPr/>
                  </p:nvSpPr>
                  <p:spPr>
                    <a:xfrm>
                      <a:off x="131" y="167"/>
                      <a:ext cx="80" cy="192"/>
                    </a:xfrm>
                    <a:prstGeom prst="rect">
                      <a:avLst/>
                    </a:prstGeom>
                    <a:noFill/>
                    <a:ln w="9525">
                      <a:noFill/>
                    </a:ln>
                  </p:spPr>
                  <p:txBody>
                    <a:bodyPr wrap="none" lIns="0" tIns="0" rIns="0" bIns="0">
                      <a:spAutoFit/>
                    </a:bodyPr>
                    <a:p>
                      <a:pPr algn="l"/>
                      <a:r>
                        <a:rPr lang="en-US" altLang="zh-CN" sz="200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</a:rPr>
                        <a:t>2</a:t>
                      </a:r>
                      <a:endParaRPr lang="en-US" altLang="zh-CN" sz="2400">
                        <a:solidFill>
                          <a:srgbClr val="0000FF"/>
                        </a:solidFill>
                        <a:latin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31768" name="矩形 31767"/>
                    <p:cNvSpPr/>
                    <p:nvPr/>
                  </p:nvSpPr>
                  <p:spPr>
                    <a:xfrm>
                      <a:off x="0" y="0"/>
                      <a:ext cx="121" cy="326"/>
                    </a:xfrm>
                    <a:prstGeom prst="rect">
                      <a:avLst/>
                    </a:prstGeom>
                    <a:noFill/>
                    <a:ln w="9525">
                      <a:noFill/>
                    </a:ln>
                  </p:spPr>
                  <p:txBody>
                    <a:bodyPr wrap="none" lIns="0" tIns="0" rIns="0" bIns="0">
                      <a:spAutoFit/>
                    </a:bodyPr>
                    <a:p>
                      <a:pPr algn="l"/>
                      <a:r>
                        <a:rPr lang="en-US" altLang="zh-CN" sz="3400" i="1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</a:rPr>
                        <a:t>k</a:t>
                      </a:r>
                      <a:endParaRPr lang="en-US" altLang="zh-CN" sz="2400">
                        <a:solidFill>
                          <a:srgbClr val="0000FF"/>
                        </a:solidFill>
                        <a:latin typeface="Times New Roman" panose="02020603050405020304" pitchFamily="18" charset="0"/>
                      </a:endParaRPr>
                    </a:p>
                  </p:txBody>
                </p:sp>
              </p:grpSp>
              <p:grpSp>
                <p:nvGrpSpPr>
                  <p:cNvPr id="31769" name="组合 31768"/>
                  <p:cNvGrpSpPr/>
                  <p:nvPr/>
                </p:nvGrpSpPr>
                <p:grpSpPr>
                  <a:xfrm>
                    <a:off x="0" y="0"/>
                    <a:ext cx="193" cy="359"/>
                    <a:chOff x="0" y="0"/>
                    <a:chExt cx="193" cy="359"/>
                  </a:xfrm>
                </p:grpSpPr>
                <p:sp>
                  <p:nvSpPr>
                    <p:cNvPr id="31770" name="矩形 31769"/>
                    <p:cNvSpPr/>
                    <p:nvPr/>
                  </p:nvSpPr>
                  <p:spPr>
                    <a:xfrm>
                      <a:off x="113" y="167"/>
                      <a:ext cx="80" cy="192"/>
                    </a:xfrm>
                    <a:prstGeom prst="rect">
                      <a:avLst/>
                    </a:prstGeom>
                    <a:noFill/>
                    <a:ln w="9525">
                      <a:noFill/>
                    </a:ln>
                  </p:spPr>
                  <p:txBody>
                    <a:bodyPr wrap="none" lIns="0" tIns="0" rIns="0" bIns="0">
                      <a:spAutoFit/>
                    </a:bodyPr>
                    <a:p>
                      <a:pPr algn="l"/>
                      <a:r>
                        <a:rPr lang="en-US" altLang="zh-CN" sz="200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</a:rPr>
                        <a:t>1</a:t>
                      </a:r>
                      <a:endParaRPr lang="en-US" altLang="zh-CN" sz="2400">
                        <a:solidFill>
                          <a:srgbClr val="0000FF"/>
                        </a:solidFill>
                        <a:latin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31771" name="矩形 31770"/>
                    <p:cNvSpPr/>
                    <p:nvPr/>
                  </p:nvSpPr>
                  <p:spPr>
                    <a:xfrm>
                      <a:off x="0" y="0"/>
                      <a:ext cx="121" cy="326"/>
                    </a:xfrm>
                    <a:prstGeom prst="rect">
                      <a:avLst/>
                    </a:prstGeom>
                    <a:noFill/>
                    <a:ln w="9525">
                      <a:noFill/>
                    </a:ln>
                  </p:spPr>
                  <p:txBody>
                    <a:bodyPr wrap="none" lIns="0" tIns="0" rIns="0" bIns="0">
                      <a:spAutoFit/>
                    </a:bodyPr>
                    <a:p>
                      <a:pPr algn="l"/>
                      <a:r>
                        <a:rPr lang="en-US" altLang="zh-CN" sz="3400" i="1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</a:rPr>
                        <a:t>k</a:t>
                      </a:r>
                      <a:endParaRPr lang="en-US" altLang="zh-CN" sz="2400">
                        <a:solidFill>
                          <a:srgbClr val="0000FF"/>
                        </a:solidFill>
                        <a:latin typeface="Times New Roman" panose="02020603050405020304" pitchFamily="18" charset="0"/>
                      </a:endParaRPr>
                    </a:p>
                  </p:txBody>
                </p:sp>
              </p:grpSp>
            </p:grpSp>
            <p:pic>
              <p:nvPicPr>
                <p:cNvPr id="31772" name="图片 31771"/>
                <p:cNvPicPr>
                  <a:picLocks noChangeAspect="1"/>
                </p:cNvPicPr>
                <p:nvPr/>
              </p:nvPicPr>
              <p:blipFill>
                <a:blip r:embed="rId1"/>
                <a:stretch>
                  <a:fillRect/>
                </a:stretch>
              </p:blipFill>
              <p:spPr>
                <a:xfrm>
                  <a:off x="168" y="52"/>
                  <a:ext cx="284" cy="284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</p:pic>
          </p:grpSp>
          <p:sp>
            <p:nvSpPr>
              <p:cNvPr id="31773" name="直接连接符 31772"/>
              <p:cNvSpPr/>
              <p:nvPr/>
            </p:nvSpPr>
            <p:spPr>
              <a:xfrm>
                <a:off x="1652" y="221"/>
                <a:ext cx="480" cy="0"/>
              </a:xfrm>
              <a:prstGeom prst="line">
                <a:avLst/>
              </a:prstGeom>
              <a:ln w="9525" cap="flat" cmpd="sng">
                <a:solidFill>
                  <a:srgbClr val="0000FF"/>
                </a:solidFill>
                <a:prstDash val="solid"/>
                <a:headEnd type="triangle" w="med" len="med"/>
                <a:tailEnd type="triangle" w="med" len="med"/>
              </a:ln>
            </p:spPr>
          </p:sp>
          <p:sp>
            <p:nvSpPr>
              <p:cNvPr id="31774" name="文本框 31773"/>
              <p:cNvSpPr txBox="1"/>
              <p:nvPr/>
            </p:nvSpPr>
            <p:spPr>
              <a:xfrm>
                <a:off x="2276" y="0"/>
                <a:ext cx="672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l">
                  <a:spcBef>
                    <a:spcPct val="50000"/>
                  </a:spcBef>
                </a:pPr>
                <a:endParaRPr lang="zh-CN" altLang="en-US" sz="3200" b="1" dirty="0">
                  <a:solidFill>
                    <a:srgbClr val="0000FF"/>
                  </a:solidFill>
                  <a:latin typeface="Times New Roman" panose="02020603050405020304" pitchFamily="18" charset="0"/>
                </a:endParaRPr>
              </a:p>
            </p:txBody>
          </p:sp>
        </p:grpSp>
        <p:sp>
          <p:nvSpPr>
            <p:cNvPr id="31775" name="文本框 31774"/>
            <p:cNvSpPr txBox="1"/>
            <p:nvPr/>
          </p:nvSpPr>
          <p:spPr>
            <a:xfrm>
              <a:off x="0" y="0"/>
              <a:ext cx="336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>
                <a:spcBef>
                  <a:spcPct val="50000"/>
                </a:spcBef>
              </a:pPr>
              <a:r>
                <a:rPr lang="en-US" altLang="zh-CN" sz="2800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1</a:t>
              </a:r>
              <a:r>
                <a:rPr lang="zh-CN" altLang="en-US" sz="2800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）</a:t>
              </a:r>
              <a:endPara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31776" name="组合 31775"/>
          <p:cNvGrpSpPr/>
          <p:nvPr/>
        </p:nvGrpSpPr>
        <p:grpSpPr>
          <a:xfrm>
            <a:off x="1524000" y="2971800"/>
            <a:ext cx="5486400" cy="595313"/>
            <a:chOff x="0" y="0"/>
            <a:chExt cx="3456" cy="375"/>
          </a:xfrm>
        </p:grpSpPr>
        <p:grpSp>
          <p:nvGrpSpPr>
            <p:cNvPr id="31777" name="组合 31776"/>
            <p:cNvGrpSpPr/>
            <p:nvPr/>
          </p:nvGrpSpPr>
          <p:grpSpPr>
            <a:xfrm>
              <a:off x="461" y="0"/>
              <a:ext cx="2995" cy="365"/>
              <a:chOff x="0" y="0"/>
              <a:chExt cx="2995" cy="365"/>
            </a:xfrm>
          </p:grpSpPr>
          <p:grpSp>
            <p:nvGrpSpPr>
              <p:cNvPr id="31778" name="组合 31777"/>
              <p:cNvGrpSpPr/>
              <p:nvPr/>
            </p:nvGrpSpPr>
            <p:grpSpPr>
              <a:xfrm>
                <a:off x="787" y="48"/>
                <a:ext cx="539" cy="309"/>
                <a:chOff x="0" y="0"/>
                <a:chExt cx="539" cy="309"/>
              </a:xfrm>
            </p:grpSpPr>
            <p:grpSp>
              <p:nvGrpSpPr>
                <p:cNvPr id="31779" name="组合 31778"/>
                <p:cNvGrpSpPr/>
                <p:nvPr/>
              </p:nvGrpSpPr>
              <p:grpSpPr>
                <a:xfrm>
                  <a:off x="384" y="18"/>
                  <a:ext cx="155" cy="270"/>
                  <a:chOff x="0" y="0"/>
                  <a:chExt cx="155" cy="270"/>
                </a:xfrm>
              </p:grpSpPr>
              <p:sp>
                <p:nvSpPr>
                  <p:cNvPr id="31780" name="矩形 31779"/>
                  <p:cNvSpPr/>
                  <p:nvPr/>
                </p:nvSpPr>
                <p:spPr>
                  <a:xfrm>
                    <a:off x="95" y="126"/>
                    <a:ext cx="60" cy="144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wrap="none" lIns="0" tIns="0" rIns="0" bIns="0">
                    <a:spAutoFit/>
                  </a:bodyPr>
                  <a:p>
                    <a:pPr algn="l"/>
                    <a:r>
                      <a:rPr lang="en-US" altLang="zh-CN" sz="1500">
                        <a:solidFill>
                          <a:srgbClr val="0000FF"/>
                        </a:solidFill>
                        <a:latin typeface="Times New Roman" panose="02020603050405020304" pitchFamily="18" charset="0"/>
                      </a:rPr>
                      <a:t>2</a:t>
                    </a:r>
                    <a:endParaRPr lang="en-US" altLang="zh-CN" sz="2400">
                      <a:solidFill>
                        <a:srgbClr val="0000FF"/>
                      </a:solidFill>
                      <a:latin typeface="Times New Roman" panose="02020603050405020304" pitchFamily="18" charset="0"/>
                    </a:endParaRPr>
                  </a:p>
                </p:txBody>
              </p:sp>
              <p:sp>
                <p:nvSpPr>
                  <p:cNvPr id="31781" name="矩形 31780"/>
                  <p:cNvSpPr/>
                  <p:nvPr/>
                </p:nvSpPr>
                <p:spPr>
                  <a:xfrm>
                    <a:off x="0" y="0"/>
                    <a:ext cx="100" cy="240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wrap="none" lIns="0" tIns="0" rIns="0" bIns="0">
                    <a:spAutoFit/>
                  </a:bodyPr>
                  <a:p>
                    <a:pPr algn="l"/>
                    <a:r>
                      <a:rPr lang="en-US" altLang="zh-CN" sz="2500" i="1">
                        <a:solidFill>
                          <a:srgbClr val="0000FF"/>
                        </a:solidFill>
                        <a:latin typeface="Times New Roman" panose="02020603050405020304" pitchFamily="18" charset="0"/>
                      </a:rPr>
                      <a:t>b</a:t>
                    </a:r>
                    <a:endParaRPr lang="en-US" altLang="zh-CN" sz="2400">
                      <a:solidFill>
                        <a:srgbClr val="0000FF"/>
                      </a:solidFill>
                      <a:latin typeface="Times New Roman" panose="02020603050405020304" pitchFamily="18" charset="0"/>
                    </a:endParaRPr>
                  </a:p>
                </p:txBody>
              </p:sp>
            </p:grpSp>
            <p:grpSp>
              <p:nvGrpSpPr>
                <p:cNvPr id="31782" name="组合 31781"/>
                <p:cNvGrpSpPr/>
                <p:nvPr/>
              </p:nvGrpSpPr>
              <p:grpSpPr>
                <a:xfrm>
                  <a:off x="0" y="0"/>
                  <a:ext cx="163" cy="309"/>
                  <a:chOff x="0" y="0"/>
                  <a:chExt cx="163" cy="309"/>
                </a:xfrm>
              </p:grpSpPr>
              <p:sp>
                <p:nvSpPr>
                  <p:cNvPr id="31783" name="矩形 31782"/>
                  <p:cNvSpPr/>
                  <p:nvPr/>
                </p:nvSpPr>
                <p:spPr>
                  <a:xfrm>
                    <a:off x="95" y="146"/>
                    <a:ext cx="68" cy="163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wrap="none" lIns="0" tIns="0" rIns="0" bIns="0">
                    <a:spAutoFit/>
                  </a:bodyPr>
                  <a:p>
                    <a:pPr algn="l"/>
                    <a:r>
                      <a:rPr lang="en-US" altLang="zh-CN" sz="1700">
                        <a:solidFill>
                          <a:srgbClr val="0000FF"/>
                        </a:solidFill>
                        <a:latin typeface="Times New Roman" panose="02020603050405020304" pitchFamily="18" charset="0"/>
                      </a:rPr>
                      <a:t>1</a:t>
                    </a:r>
                    <a:endParaRPr lang="en-US" altLang="zh-CN" sz="2400">
                      <a:solidFill>
                        <a:srgbClr val="0000FF"/>
                      </a:solidFill>
                      <a:latin typeface="Times New Roman" panose="02020603050405020304" pitchFamily="18" charset="0"/>
                    </a:endParaRPr>
                  </a:p>
                </p:txBody>
              </p:sp>
              <p:sp>
                <p:nvSpPr>
                  <p:cNvPr id="31784" name="矩形 31783"/>
                  <p:cNvSpPr/>
                  <p:nvPr/>
                </p:nvSpPr>
                <p:spPr>
                  <a:xfrm>
                    <a:off x="0" y="0"/>
                    <a:ext cx="120" cy="288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wrap="none" lIns="0" tIns="0" rIns="0" bIns="0">
                    <a:spAutoFit/>
                  </a:bodyPr>
                  <a:p>
                    <a:pPr algn="l"/>
                    <a:r>
                      <a:rPr lang="en-US" altLang="zh-CN" sz="3000" i="1">
                        <a:solidFill>
                          <a:srgbClr val="0000FF"/>
                        </a:solidFill>
                        <a:latin typeface="Times New Roman" panose="02020603050405020304" pitchFamily="18" charset="0"/>
                      </a:rPr>
                      <a:t>b</a:t>
                    </a:r>
                    <a:endParaRPr lang="en-US" altLang="zh-CN" sz="2400">
                      <a:solidFill>
                        <a:srgbClr val="0000FF"/>
                      </a:solidFill>
                      <a:latin typeface="Times New Roman" panose="02020603050405020304" pitchFamily="18" charset="0"/>
                    </a:endParaRPr>
                  </a:p>
                </p:txBody>
              </p:sp>
            </p:grpSp>
            <p:pic>
              <p:nvPicPr>
                <p:cNvPr id="31785" name="图片 31784"/>
                <p:cNvPicPr>
                  <a:picLocks noChangeAspect="1"/>
                </p:cNvPicPr>
                <p:nvPr/>
              </p:nvPicPr>
              <p:blipFill>
                <a:blip r:embed="rId1"/>
                <a:stretch>
                  <a:fillRect/>
                </a:stretch>
              </p:blipFill>
              <p:spPr>
                <a:xfrm>
                  <a:off x="144" y="0"/>
                  <a:ext cx="284" cy="284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</p:pic>
          </p:grpSp>
          <p:grpSp>
            <p:nvGrpSpPr>
              <p:cNvPr id="31786" name="组合 31785"/>
              <p:cNvGrpSpPr/>
              <p:nvPr/>
            </p:nvGrpSpPr>
            <p:grpSpPr>
              <a:xfrm>
                <a:off x="0" y="0"/>
                <a:ext cx="595" cy="359"/>
                <a:chOff x="0" y="0"/>
                <a:chExt cx="595" cy="359"/>
              </a:xfrm>
            </p:grpSpPr>
            <p:grpSp>
              <p:nvGrpSpPr>
                <p:cNvPr id="31787" name="组合 31786"/>
                <p:cNvGrpSpPr/>
                <p:nvPr/>
              </p:nvGrpSpPr>
              <p:grpSpPr>
                <a:xfrm>
                  <a:off x="384" y="0"/>
                  <a:ext cx="211" cy="359"/>
                  <a:chOff x="0" y="0"/>
                  <a:chExt cx="211" cy="359"/>
                </a:xfrm>
              </p:grpSpPr>
              <p:sp>
                <p:nvSpPr>
                  <p:cNvPr id="31788" name="矩形 31787"/>
                  <p:cNvSpPr/>
                  <p:nvPr/>
                </p:nvSpPr>
                <p:spPr>
                  <a:xfrm>
                    <a:off x="131" y="167"/>
                    <a:ext cx="80" cy="192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wrap="none" lIns="0" tIns="0" rIns="0" bIns="0">
                    <a:spAutoFit/>
                  </a:bodyPr>
                  <a:p>
                    <a:pPr algn="l"/>
                    <a:r>
                      <a:rPr lang="en-US" altLang="zh-CN" sz="2000">
                        <a:solidFill>
                          <a:srgbClr val="0000FF"/>
                        </a:solidFill>
                        <a:latin typeface="Times New Roman" panose="02020603050405020304" pitchFamily="18" charset="0"/>
                      </a:rPr>
                      <a:t>2</a:t>
                    </a:r>
                    <a:endParaRPr lang="en-US" altLang="zh-CN" sz="2400">
                      <a:solidFill>
                        <a:srgbClr val="0000FF"/>
                      </a:solidFill>
                      <a:latin typeface="Times New Roman" panose="02020603050405020304" pitchFamily="18" charset="0"/>
                    </a:endParaRPr>
                  </a:p>
                </p:txBody>
              </p:sp>
              <p:sp>
                <p:nvSpPr>
                  <p:cNvPr id="31789" name="矩形 31788"/>
                  <p:cNvSpPr/>
                  <p:nvPr/>
                </p:nvSpPr>
                <p:spPr>
                  <a:xfrm>
                    <a:off x="0" y="0"/>
                    <a:ext cx="121" cy="326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wrap="none" lIns="0" tIns="0" rIns="0" bIns="0">
                    <a:spAutoFit/>
                  </a:bodyPr>
                  <a:p>
                    <a:pPr algn="l"/>
                    <a:r>
                      <a:rPr lang="en-US" altLang="zh-CN" sz="3400" i="1">
                        <a:solidFill>
                          <a:srgbClr val="0000FF"/>
                        </a:solidFill>
                        <a:latin typeface="Times New Roman" panose="02020603050405020304" pitchFamily="18" charset="0"/>
                      </a:rPr>
                      <a:t>k</a:t>
                    </a:r>
                    <a:endParaRPr lang="en-US" altLang="zh-CN" sz="2400">
                      <a:solidFill>
                        <a:srgbClr val="0000FF"/>
                      </a:solidFill>
                      <a:latin typeface="Times New Roman" panose="02020603050405020304" pitchFamily="18" charset="0"/>
                    </a:endParaRPr>
                  </a:p>
                </p:txBody>
              </p:sp>
            </p:grpSp>
            <p:grpSp>
              <p:nvGrpSpPr>
                <p:cNvPr id="31790" name="组合 31789"/>
                <p:cNvGrpSpPr/>
                <p:nvPr/>
              </p:nvGrpSpPr>
              <p:grpSpPr>
                <a:xfrm>
                  <a:off x="0" y="0"/>
                  <a:ext cx="193" cy="359"/>
                  <a:chOff x="0" y="0"/>
                  <a:chExt cx="193" cy="359"/>
                </a:xfrm>
              </p:grpSpPr>
              <p:sp>
                <p:nvSpPr>
                  <p:cNvPr id="31791" name="矩形 31790"/>
                  <p:cNvSpPr/>
                  <p:nvPr/>
                </p:nvSpPr>
                <p:spPr>
                  <a:xfrm>
                    <a:off x="113" y="167"/>
                    <a:ext cx="80" cy="192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wrap="none" lIns="0" tIns="0" rIns="0" bIns="0">
                    <a:spAutoFit/>
                  </a:bodyPr>
                  <a:p>
                    <a:pPr algn="l"/>
                    <a:r>
                      <a:rPr lang="en-US" altLang="zh-CN" sz="2000">
                        <a:solidFill>
                          <a:srgbClr val="0000FF"/>
                        </a:solidFill>
                        <a:latin typeface="Times New Roman" panose="02020603050405020304" pitchFamily="18" charset="0"/>
                      </a:rPr>
                      <a:t>1</a:t>
                    </a:r>
                    <a:endParaRPr lang="en-US" altLang="zh-CN" sz="2400">
                      <a:solidFill>
                        <a:srgbClr val="0000FF"/>
                      </a:solidFill>
                      <a:latin typeface="Times New Roman" panose="02020603050405020304" pitchFamily="18" charset="0"/>
                    </a:endParaRPr>
                  </a:p>
                </p:txBody>
              </p:sp>
              <p:sp>
                <p:nvSpPr>
                  <p:cNvPr id="31792" name="矩形 31791"/>
                  <p:cNvSpPr/>
                  <p:nvPr/>
                </p:nvSpPr>
                <p:spPr>
                  <a:xfrm>
                    <a:off x="0" y="0"/>
                    <a:ext cx="121" cy="326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wrap="none" lIns="0" tIns="0" rIns="0" bIns="0">
                    <a:spAutoFit/>
                  </a:bodyPr>
                  <a:p>
                    <a:pPr algn="l"/>
                    <a:r>
                      <a:rPr lang="en-US" altLang="zh-CN" sz="3400" i="1">
                        <a:solidFill>
                          <a:srgbClr val="0000FF"/>
                        </a:solidFill>
                        <a:latin typeface="Times New Roman" panose="02020603050405020304" pitchFamily="18" charset="0"/>
                      </a:rPr>
                      <a:t>k</a:t>
                    </a:r>
                    <a:endParaRPr lang="en-US" altLang="zh-CN" sz="2400">
                      <a:solidFill>
                        <a:srgbClr val="0000FF"/>
                      </a:solidFill>
                      <a:latin typeface="Times New Roman" panose="02020603050405020304" pitchFamily="18" charset="0"/>
                    </a:endParaRPr>
                  </a:p>
                </p:txBody>
              </p:sp>
            </p:grpSp>
            <p:sp>
              <p:nvSpPr>
                <p:cNvPr id="31793" name="文本框 31792"/>
                <p:cNvSpPr txBox="1"/>
                <p:nvPr/>
              </p:nvSpPr>
              <p:spPr>
                <a:xfrm>
                  <a:off x="144" y="48"/>
                  <a:ext cx="192" cy="28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 algn="l">
                    <a:spcBef>
                      <a:spcPct val="50000"/>
                    </a:spcBef>
                  </a:pPr>
                  <a:r>
                    <a:rPr lang="en-US" altLang="zh-CN" sz="2400" b="1">
                      <a:solidFill>
                        <a:srgbClr val="0000FF"/>
                      </a:solidFill>
                      <a:latin typeface="Times New Roman" panose="02020603050405020304" pitchFamily="18" charset="0"/>
                    </a:rPr>
                    <a:t>=</a:t>
                  </a:r>
                  <a:endParaRPr lang="en-US" altLang="zh-CN" sz="2400" b="1">
                    <a:solidFill>
                      <a:srgbClr val="0000FF"/>
                    </a:solidFill>
                    <a:latin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31794" name="直接连接符 31793"/>
              <p:cNvSpPr/>
              <p:nvPr/>
            </p:nvSpPr>
            <p:spPr>
              <a:xfrm>
                <a:off x="1699" y="192"/>
                <a:ext cx="480" cy="0"/>
              </a:xfrm>
              <a:prstGeom prst="line">
                <a:avLst/>
              </a:prstGeom>
              <a:ln w="9525" cap="flat" cmpd="sng">
                <a:solidFill>
                  <a:srgbClr val="0000FF"/>
                </a:solidFill>
                <a:prstDash val="solid"/>
                <a:headEnd type="triangle" w="med" len="med"/>
                <a:tailEnd type="triangle" w="med" len="med"/>
              </a:ln>
            </p:spPr>
          </p:sp>
          <p:sp>
            <p:nvSpPr>
              <p:cNvPr id="31795" name="文本框 31794"/>
              <p:cNvSpPr txBox="1"/>
              <p:nvPr/>
            </p:nvSpPr>
            <p:spPr>
              <a:xfrm>
                <a:off x="2275" y="0"/>
                <a:ext cx="720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l">
                  <a:spcBef>
                    <a:spcPct val="50000"/>
                  </a:spcBef>
                </a:pPr>
                <a:endParaRPr lang="zh-CN" altLang="en-US" sz="3200" b="1" dirty="0">
                  <a:solidFill>
                    <a:srgbClr val="0000FF"/>
                  </a:solidFill>
                  <a:latin typeface="Times New Roman" panose="02020603050405020304" pitchFamily="18" charset="0"/>
                </a:endParaRPr>
              </a:p>
            </p:txBody>
          </p:sp>
        </p:grpSp>
        <p:sp>
          <p:nvSpPr>
            <p:cNvPr id="31796" name="矩形 31795"/>
            <p:cNvSpPr/>
            <p:nvPr/>
          </p:nvSpPr>
          <p:spPr>
            <a:xfrm>
              <a:off x="0" y="48"/>
              <a:ext cx="454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algn="l"/>
              <a:r>
                <a:rPr lang="en-US" altLang="zh-CN" sz="2800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2</a:t>
              </a:r>
              <a:r>
                <a:rPr lang="zh-CN" altLang="en-US" sz="2800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）</a:t>
              </a:r>
              <a:endPara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31797" name="组合 31796"/>
          <p:cNvGrpSpPr/>
          <p:nvPr/>
        </p:nvGrpSpPr>
        <p:grpSpPr>
          <a:xfrm>
            <a:off x="1524000" y="3810000"/>
            <a:ext cx="5562600" cy="603250"/>
            <a:chOff x="0" y="0"/>
            <a:chExt cx="3504" cy="380"/>
          </a:xfrm>
        </p:grpSpPr>
        <p:grpSp>
          <p:nvGrpSpPr>
            <p:cNvPr id="31798" name="组合 31797"/>
            <p:cNvGrpSpPr/>
            <p:nvPr/>
          </p:nvGrpSpPr>
          <p:grpSpPr>
            <a:xfrm>
              <a:off x="384" y="0"/>
              <a:ext cx="3120" cy="380"/>
              <a:chOff x="0" y="0"/>
              <a:chExt cx="3120" cy="380"/>
            </a:xfrm>
          </p:grpSpPr>
          <p:grpSp>
            <p:nvGrpSpPr>
              <p:cNvPr id="31799" name="组合 31798"/>
              <p:cNvGrpSpPr/>
              <p:nvPr/>
            </p:nvGrpSpPr>
            <p:grpSpPr>
              <a:xfrm>
                <a:off x="0" y="0"/>
                <a:ext cx="595" cy="359"/>
                <a:chOff x="0" y="0"/>
                <a:chExt cx="595" cy="359"/>
              </a:xfrm>
            </p:grpSpPr>
            <p:grpSp>
              <p:nvGrpSpPr>
                <p:cNvPr id="31800" name="组合 31799"/>
                <p:cNvGrpSpPr/>
                <p:nvPr/>
              </p:nvGrpSpPr>
              <p:grpSpPr>
                <a:xfrm>
                  <a:off x="384" y="0"/>
                  <a:ext cx="211" cy="359"/>
                  <a:chOff x="0" y="0"/>
                  <a:chExt cx="211" cy="359"/>
                </a:xfrm>
              </p:grpSpPr>
              <p:sp>
                <p:nvSpPr>
                  <p:cNvPr id="31801" name="矩形 31800"/>
                  <p:cNvSpPr/>
                  <p:nvPr/>
                </p:nvSpPr>
                <p:spPr>
                  <a:xfrm>
                    <a:off x="131" y="167"/>
                    <a:ext cx="80" cy="192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wrap="none" lIns="0" tIns="0" rIns="0" bIns="0">
                    <a:spAutoFit/>
                  </a:bodyPr>
                  <a:p>
                    <a:pPr algn="l"/>
                    <a:r>
                      <a:rPr lang="en-US" altLang="zh-CN" sz="2000">
                        <a:solidFill>
                          <a:srgbClr val="0000FF"/>
                        </a:solidFill>
                        <a:latin typeface="Times New Roman" panose="02020603050405020304" pitchFamily="18" charset="0"/>
                      </a:rPr>
                      <a:t>2</a:t>
                    </a:r>
                    <a:endParaRPr lang="en-US" altLang="zh-CN" sz="2400">
                      <a:solidFill>
                        <a:srgbClr val="0000FF"/>
                      </a:solidFill>
                      <a:latin typeface="Times New Roman" panose="02020603050405020304" pitchFamily="18" charset="0"/>
                    </a:endParaRPr>
                  </a:p>
                </p:txBody>
              </p:sp>
              <p:sp>
                <p:nvSpPr>
                  <p:cNvPr id="31802" name="矩形 31801"/>
                  <p:cNvSpPr/>
                  <p:nvPr/>
                </p:nvSpPr>
                <p:spPr>
                  <a:xfrm>
                    <a:off x="0" y="0"/>
                    <a:ext cx="121" cy="326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wrap="none" lIns="0" tIns="0" rIns="0" bIns="0">
                    <a:spAutoFit/>
                  </a:bodyPr>
                  <a:p>
                    <a:pPr algn="l"/>
                    <a:r>
                      <a:rPr lang="en-US" altLang="zh-CN" sz="3400" i="1">
                        <a:solidFill>
                          <a:srgbClr val="0000FF"/>
                        </a:solidFill>
                        <a:latin typeface="Times New Roman" panose="02020603050405020304" pitchFamily="18" charset="0"/>
                      </a:rPr>
                      <a:t>k</a:t>
                    </a:r>
                    <a:endParaRPr lang="en-US" altLang="zh-CN" sz="2400">
                      <a:solidFill>
                        <a:srgbClr val="0000FF"/>
                      </a:solidFill>
                      <a:latin typeface="Times New Roman" panose="02020603050405020304" pitchFamily="18" charset="0"/>
                    </a:endParaRPr>
                  </a:p>
                </p:txBody>
              </p:sp>
            </p:grpSp>
            <p:grpSp>
              <p:nvGrpSpPr>
                <p:cNvPr id="31803" name="组合 31802"/>
                <p:cNvGrpSpPr/>
                <p:nvPr/>
              </p:nvGrpSpPr>
              <p:grpSpPr>
                <a:xfrm>
                  <a:off x="0" y="0"/>
                  <a:ext cx="193" cy="359"/>
                  <a:chOff x="0" y="0"/>
                  <a:chExt cx="193" cy="359"/>
                </a:xfrm>
              </p:grpSpPr>
              <p:sp>
                <p:nvSpPr>
                  <p:cNvPr id="31804" name="矩形 31803"/>
                  <p:cNvSpPr/>
                  <p:nvPr/>
                </p:nvSpPr>
                <p:spPr>
                  <a:xfrm>
                    <a:off x="113" y="167"/>
                    <a:ext cx="80" cy="192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wrap="none" lIns="0" tIns="0" rIns="0" bIns="0">
                    <a:spAutoFit/>
                  </a:bodyPr>
                  <a:p>
                    <a:pPr algn="l"/>
                    <a:r>
                      <a:rPr lang="en-US" altLang="zh-CN" sz="2000">
                        <a:solidFill>
                          <a:srgbClr val="0000FF"/>
                        </a:solidFill>
                        <a:latin typeface="Times New Roman" panose="02020603050405020304" pitchFamily="18" charset="0"/>
                      </a:rPr>
                      <a:t>1</a:t>
                    </a:r>
                    <a:endParaRPr lang="en-US" altLang="zh-CN" sz="2400">
                      <a:solidFill>
                        <a:srgbClr val="0000FF"/>
                      </a:solidFill>
                      <a:latin typeface="Times New Roman" panose="02020603050405020304" pitchFamily="18" charset="0"/>
                    </a:endParaRPr>
                  </a:p>
                </p:txBody>
              </p:sp>
              <p:sp>
                <p:nvSpPr>
                  <p:cNvPr id="31805" name="矩形 31804"/>
                  <p:cNvSpPr/>
                  <p:nvPr/>
                </p:nvSpPr>
                <p:spPr>
                  <a:xfrm>
                    <a:off x="0" y="0"/>
                    <a:ext cx="121" cy="326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wrap="none" lIns="0" tIns="0" rIns="0" bIns="0">
                    <a:spAutoFit/>
                  </a:bodyPr>
                  <a:p>
                    <a:pPr algn="l"/>
                    <a:r>
                      <a:rPr lang="en-US" altLang="zh-CN" sz="3400" i="1">
                        <a:solidFill>
                          <a:srgbClr val="0000FF"/>
                        </a:solidFill>
                        <a:latin typeface="Times New Roman" panose="02020603050405020304" pitchFamily="18" charset="0"/>
                      </a:rPr>
                      <a:t>k</a:t>
                    </a:r>
                    <a:endParaRPr lang="en-US" altLang="zh-CN" sz="2400">
                      <a:solidFill>
                        <a:srgbClr val="0000FF"/>
                      </a:solidFill>
                      <a:latin typeface="Times New Roman" panose="02020603050405020304" pitchFamily="18" charset="0"/>
                    </a:endParaRPr>
                  </a:p>
                </p:txBody>
              </p:sp>
            </p:grpSp>
            <p:sp>
              <p:nvSpPr>
                <p:cNvPr id="31806" name="文本框 31805"/>
                <p:cNvSpPr txBox="1"/>
                <p:nvPr/>
              </p:nvSpPr>
              <p:spPr>
                <a:xfrm>
                  <a:off x="144" y="48"/>
                  <a:ext cx="192" cy="28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 algn="l">
                    <a:spcBef>
                      <a:spcPct val="50000"/>
                    </a:spcBef>
                  </a:pPr>
                  <a:r>
                    <a:rPr lang="en-US" altLang="zh-CN" sz="2400" b="1">
                      <a:solidFill>
                        <a:srgbClr val="0000FF"/>
                      </a:solidFill>
                      <a:latin typeface="Times New Roman" panose="02020603050405020304" pitchFamily="18" charset="0"/>
                    </a:rPr>
                    <a:t>=</a:t>
                  </a:r>
                  <a:endParaRPr lang="en-US" altLang="zh-CN" sz="2400" b="1">
                    <a:solidFill>
                      <a:srgbClr val="0000FF"/>
                    </a:solidFill>
                    <a:latin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31807" name="组合 31806"/>
              <p:cNvGrpSpPr/>
              <p:nvPr/>
            </p:nvGrpSpPr>
            <p:grpSpPr>
              <a:xfrm>
                <a:off x="816" y="0"/>
                <a:ext cx="2304" cy="380"/>
                <a:chOff x="0" y="0"/>
                <a:chExt cx="2304" cy="380"/>
              </a:xfrm>
            </p:grpSpPr>
            <p:grpSp>
              <p:nvGrpSpPr>
                <p:cNvPr id="31808" name="组合 31807"/>
                <p:cNvGrpSpPr/>
                <p:nvPr/>
              </p:nvGrpSpPr>
              <p:grpSpPr>
                <a:xfrm>
                  <a:off x="0" y="48"/>
                  <a:ext cx="543" cy="332"/>
                  <a:chOff x="0" y="0"/>
                  <a:chExt cx="543" cy="332"/>
                </a:xfrm>
              </p:grpSpPr>
              <p:grpSp>
                <p:nvGrpSpPr>
                  <p:cNvPr id="31809" name="组合 31808"/>
                  <p:cNvGrpSpPr/>
                  <p:nvPr/>
                </p:nvGrpSpPr>
                <p:grpSpPr>
                  <a:xfrm>
                    <a:off x="0" y="0"/>
                    <a:ext cx="178" cy="332"/>
                    <a:chOff x="0" y="0"/>
                    <a:chExt cx="154" cy="287"/>
                  </a:xfrm>
                </p:grpSpPr>
                <p:sp>
                  <p:nvSpPr>
                    <p:cNvPr id="31810" name="矩形 31809"/>
                    <p:cNvSpPr/>
                    <p:nvPr/>
                  </p:nvSpPr>
                  <p:spPr>
                    <a:xfrm>
                      <a:off x="95" y="146"/>
                      <a:ext cx="59" cy="141"/>
                    </a:xfrm>
                    <a:prstGeom prst="rect">
                      <a:avLst/>
                    </a:prstGeom>
                    <a:noFill/>
                    <a:ln w="9525">
                      <a:noFill/>
                    </a:ln>
                  </p:spPr>
                  <p:txBody>
                    <a:bodyPr wrap="none" lIns="0" tIns="0" rIns="0" bIns="0">
                      <a:spAutoFit/>
                    </a:bodyPr>
                    <a:p>
                      <a:pPr algn="l"/>
                      <a:r>
                        <a:rPr lang="en-US" altLang="zh-CN" sz="170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</a:rPr>
                        <a:t>1</a:t>
                      </a:r>
                      <a:endParaRPr lang="en-US" altLang="zh-CN" sz="2400">
                        <a:solidFill>
                          <a:srgbClr val="0000FF"/>
                        </a:solidFill>
                        <a:latin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31811" name="矩形 31810"/>
                    <p:cNvSpPr/>
                    <p:nvPr/>
                  </p:nvSpPr>
                  <p:spPr>
                    <a:xfrm>
                      <a:off x="0" y="0"/>
                      <a:ext cx="104" cy="249"/>
                    </a:xfrm>
                    <a:prstGeom prst="rect">
                      <a:avLst/>
                    </a:prstGeom>
                    <a:noFill/>
                    <a:ln w="9525">
                      <a:noFill/>
                    </a:ln>
                  </p:spPr>
                  <p:txBody>
                    <a:bodyPr wrap="none" lIns="0" tIns="0" rIns="0" bIns="0">
                      <a:spAutoFit/>
                    </a:bodyPr>
                    <a:p>
                      <a:pPr algn="l"/>
                      <a:r>
                        <a:rPr lang="en-US" altLang="zh-CN" sz="3000" i="1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</a:rPr>
                        <a:t>b</a:t>
                      </a:r>
                      <a:endParaRPr lang="en-US" altLang="zh-CN" sz="2400">
                        <a:solidFill>
                          <a:srgbClr val="0000FF"/>
                        </a:solidFill>
                        <a:latin typeface="Times New Roman" panose="02020603050405020304" pitchFamily="18" charset="0"/>
                      </a:endParaRPr>
                    </a:p>
                  </p:txBody>
                </p:sp>
              </p:grpSp>
              <p:grpSp>
                <p:nvGrpSpPr>
                  <p:cNvPr id="31812" name="组合 31811"/>
                  <p:cNvGrpSpPr/>
                  <p:nvPr/>
                </p:nvGrpSpPr>
                <p:grpSpPr>
                  <a:xfrm>
                    <a:off x="96" y="4"/>
                    <a:ext cx="447" cy="310"/>
                    <a:chOff x="0" y="0"/>
                    <a:chExt cx="387" cy="269"/>
                  </a:xfrm>
                </p:grpSpPr>
                <p:grpSp>
                  <p:nvGrpSpPr>
                    <p:cNvPr id="31813" name="组合 31812"/>
                    <p:cNvGrpSpPr/>
                    <p:nvPr/>
                  </p:nvGrpSpPr>
                  <p:grpSpPr>
                    <a:xfrm>
                      <a:off x="240" y="18"/>
                      <a:ext cx="147" cy="251"/>
                      <a:chOff x="0" y="0"/>
                      <a:chExt cx="147" cy="251"/>
                    </a:xfrm>
                  </p:grpSpPr>
                  <p:sp>
                    <p:nvSpPr>
                      <p:cNvPr id="31814" name="矩形 31813"/>
                      <p:cNvSpPr/>
                      <p:nvPr/>
                    </p:nvSpPr>
                    <p:spPr>
                      <a:xfrm>
                        <a:off x="95" y="126"/>
                        <a:ext cx="52" cy="125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  <p:txBody>
                      <a:bodyPr wrap="none" lIns="0" tIns="0" rIns="0" bIns="0">
                        <a:spAutoFit/>
                      </a:bodyPr>
                      <a:p>
                        <a:pPr algn="l"/>
                        <a:r>
                          <a:rPr lang="en-US" altLang="zh-CN" sz="1500">
                            <a:solidFill>
                              <a:srgbClr val="0000FF"/>
                            </a:solidFill>
                            <a:latin typeface="Times New Roman" panose="02020603050405020304" pitchFamily="18" charset="0"/>
                          </a:rPr>
                          <a:t>2</a:t>
                        </a:r>
                        <a:endParaRPr lang="en-US" altLang="zh-CN" sz="240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</a:endParaRPr>
                      </a:p>
                    </p:txBody>
                  </p:sp>
                  <p:sp>
                    <p:nvSpPr>
                      <p:cNvPr id="31815" name="矩形 31814"/>
                      <p:cNvSpPr/>
                      <p:nvPr/>
                    </p:nvSpPr>
                    <p:spPr>
                      <a:xfrm>
                        <a:off x="0" y="0"/>
                        <a:ext cx="87" cy="208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  <p:txBody>
                      <a:bodyPr wrap="none" lIns="0" tIns="0" rIns="0" bIns="0">
                        <a:spAutoFit/>
                      </a:bodyPr>
                      <a:p>
                        <a:pPr algn="l"/>
                        <a:r>
                          <a:rPr lang="en-US" altLang="zh-CN" sz="2500" i="1">
                            <a:solidFill>
                              <a:srgbClr val="0000FF"/>
                            </a:solidFill>
                            <a:latin typeface="Times New Roman" panose="02020603050405020304" pitchFamily="18" charset="0"/>
                          </a:rPr>
                          <a:t>b</a:t>
                        </a:r>
                        <a:endParaRPr lang="en-US" altLang="zh-CN" sz="240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</a:endParaRPr>
                      </a:p>
                    </p:txBody>
                  </p:sp>
                </p:grpSp>
                <p:sp>
                  <p:nvSpPr>
                    <p:cNvPr id="31816" name="文本框 31815"/>
                    <p:cNvSpPr txBox="1"/>
                    <p:nvPr/>
                  </p:nvSpPr>
                  <p:spPr>
                    <a:xfrm>
                      <a:off x="0" y="0"/>
                      <a:ext cx="288" cy="250"/>
                    </a:xfrm>
                    <a:prstGeom prst="rect">
                      <a:avLst/>
                    </a:prstGeom>
                    <a:noFill/>
                    <a:ln w="9525">
                      <a:noFill/>
                    </a:ln>
                  </p:spPr>
                  <p:txBody>
                    <a:bodyPr>
                      <a:spAutoFit/>
                    </a:bodyPr>
                    <a:p>
                      <a:pPr algn="l">
                        <a:spcBef>
                          <a:spcPct val="50000"/>
                        </a:spcBef>
                      </a:pPr>
                      <a:r>
                        <a:rPr lang="en-US" altLang="zh-CN" sz="2400" b="1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</a:rPr>
                        <a:t>= </a:t>
                      </a:r>
                      <a:endParaRPr lang="en-US" altLang="zh-CN" sz="2400" b="1">
                        <a:solidFill>
                          <a:srgbClr val="0000FF"/>
                        </a:solidFill>
                        <a:latin typeface="Times New Roman" panose="02020603050405020304" pitchFamily="18" charset="0"/>
                      </a:endParaRPr>
                    </a:p>
                  </p:txBody>
                </p:sp>
              </p:grpSp>
            </p:grpSp>
            <p:sp>
              <p:nvSpPr>
                <p:cNvPr id="31817" name="直接连接符 31816"/>
                <p:cNvSpPr/>
                <p:nvPr/>
              </p:nvSpPr>
              <p:spPr>
                <a:xfrm>
                  <a:off x="912" y="240"/>
                  <a:ext cx="480" cy="0"/>
                </a:xfrm>
                <a:prstGeom prst="line">
                  <a:avLst/>
                </a:prstGeom>
                <a:ln w="9525" cap="flat" cmpd="sng">
                  <a:solidFill>
                    <a:srgbClr val="0000FF"/>
                  </a:solidFill>
                  <a:prstDash val="solid"/>
                  <a:headEnd type="triangle" w="med" len="med"/>
                  <a:tailEnd type="triangle" w="med" len="med"/>
                </a:ln>
              </p:spPr>
            </p:sp>
            <p:sp>
              <p:nvSpPr>
                <p:cNvPr id="31818" name="文本框 31817"/>
                <p:cNvSpPr txBox="1"/>
                <p:nvPr/>
              </p:nvSpPr>
              <p:spPr>
                <a:xfrm>
                  <a:off x="1536" y="0"/>
                  <a:ext cx="768" cy="365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 algn="l">
                    <a:spcBef>
                      <a:spcPct val="50000"/>
                    </a:spcBef>
                  </a:pPr>
                  <a:endParaRPr lang="zh-CN" altLang="en-US" sz="3200" b="1" dirty="0">
                    <a:solidFill>
                      <a:srgbClr val="0000FF"/>
                    </a:solidFill>
                    <a:latin typeface="Times New Roman" panose="02020603050405020304" pitchFamily="18" charset="0"/>
                  </a:endParaRPr>
                </a:p>
              </p:txBody>
            </p:sp>
          </p:grpSp>
        </p:grpSp>
        <p:sp>
          <p:nvSpPr>
            <p:cNvPr id="31819" name="文本框 31818"/>
            <p:cNvSpPr txBox="1"/>
            <p:nvPr/>
          </p:nvSpPr>
          <p:spPr>
            <a:xfrm>
              <a:off x="0" y="44"/>
              <a:ext cx="624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>
                <a:spcBef>
                  <a:spcPct val="50000"/>
                </a:spcBef>
              </a:pPr>
              <a:r>
                <a:rPr lang="en-US" altLang="zh-CN" sz="2800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3</a:t>
              </a:r>
              <a:r>
                <a:rPr lang="zh-CN" altLang="en-US" sz="2800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）</a:t>
              </a:r>
              <a:endPara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31820" name="文本框 31819"/>
          <p:cNvSpPr txBox="1"/>
          <p:nvPr/>
        </p:nvSpPr>
        <p:spPr>
          <a:xfrm>
            <a:off x="5943600" y="2133600"/>
            <a:ext cx="100330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相交</a:t>
            </a:r>
            <a:endParaRPr lang="zh-CN" altLang="en-US" sz="32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31821" name="文本框 31820"/>
          <p:cNvSpPr txBox="1"/>
          <p:nvPr/>
        </p:nvSpPr>
        <p:spPr>
          <a:xfrm>
            <a:off x="6022975" y="2895600"/>
            <a:ext cx="9969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>
                <a:solidFill>
                  <a:srgbClr val="0000FF"/>
                </a:solidFill>
                <a:latin typeface="Times New Roman" panose="02020603050405020304" pitchFamily="18" charset="0"/>
              </a:rPr>
              <a:t>平行</a:t>
            </a:r>
            <a:endParaRPr lang="zh-CN" altLang="en-US" sz="320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31822" name="文本框 31821"/>
          <p:cNvSpPr txBox="1"/>
          <p:nvPr/>
        </p:nvSpPr>
        <p:spPr>
          <a:xfrm>
            <a:off x="6019800" y="3810000"/>
            <a:ext cx="9969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>
                <a:solidFill>
                  <a:srgbClr val="0000FF"/>
                </a:solidFill>
                <a:latin typeface="Times New Roman" panose="02020603050405020304" pitchFamily="18" charset="0"/>
              </a:rPr>
              <a:t>重合</a:t>
            </a:r>
            <a:endParaRPr lang="zh-CN" altLang="en-US" sz="320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17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17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17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17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17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17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7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17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1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1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1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1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1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1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/>
      <p:bldP spid="31761" grpId="0"/>
      <p:bldP spid="31820" grpId="0"/>
      <p:bldP spid="31821" grpId="0"/>
      <p:bldP spid="3182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70" name="矩形 32769"/>
          <p:cNvSpPr/>
          <p:nvPr/>
        </p:nvSpPr>
        <p:spPr>
          <a:xfrm>
            <a:off x="2051050" y="1125538"/>
            <a:ext cx="4968875" cy="3816350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p>
            <a:pPr algn="ctr"/>
            <a:r>
              <a:rPr lang="zh-CN" altLang="en-US" sz="9600" b="1" spc="1921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华文行楷" panose="02010800040101010101" charset="-122"/>
                <a:ea typeface="华文行楷" panose="02010800040101010101" charset="-122"/>
              </a:rPr>
              <a:t>再见</a:t>
            </a:r>
            <a:endParaRPr lang="zh-CN" altLang="en-US" sz="9600" b="1" spc="1921"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华文行楷" panose="02010800040101010101" charset="-122"/>
              <a:ea typeface="华文行楷" panose="02010800040101010101" charset="-122"/>
            </a:endParaRPr>
          </a:p>
        </p:txBody>
      </p:sp>
      <p:pic>
        <p:nvPicPr>
          <p:cNvPr id="32771" name="图片 32770" descr="GIFXS00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4819650"/>
            <a:ext cx="9144000" cy="20383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Blends">
  <a:themeElements>
    <a:clrScheme name="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0"/>
      </a:accent5>
      <a:accent6>
        <a:srgbClr val="E5B900"/>
      </a:accent6>
      <a:hlink>
        <a:srgbClr val="FF0000"/>
      </a:hlink>
      <a:folHlink>
        <a:srgbClr val="3333CC"/>
      </a:folHlink>
    </a:clrScheme>
    <a:fontScheme name="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FFFFFF"/>
        </a:dk1>
        <a:lt1>
          <a:srgbClr val="000000"/>
        </a:lt1>
        <a:dk2>
          <a:srgbClr val="DDDDDD"/>
        </a:dk2>
        <a:lt2>
          <a:srgbClr val="969696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CDCDC"/>
        </a:accent4>
        <a:accent5>
          <a:srgbClr val="AAEFD0"/>
        </a:accent5>
        <a:accent6>
          <a:srgbClr val="2D2DB7"/>
        </a:accent6>
        <a:hlink>
          <a:srgbClr val="FF5050"/>
        </a:hlink>
        <a:folHlink>
          <a:srgbClr val="FFCF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0"/>
        </a:accent5>
        <a:accent6>
          <a:srgbClr val="E5B900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5F5F5F"/>
        </a:lt2>
        <a:accent1>
          <a:srgbClr val="EAEAEA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F2F2F2"/>
        </a:accent5>
        <a:accent6>
          <a:srgbClr val="727272"/>
        </a:accent6>
        <a:hlink>
          <a:srgbClr val="4D4D4D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CC"/>
        </a:lt1>
        <a:dk2>
          <a:srgbClr val="FFFFCC"/>
        </a:dk2>
        <a:lt2>
          <a:srgbClr val="000094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CDCDC"/>
        </a:accent4>
        <a:accent5>
          <a:srgbClr val="ADC8FF"/>
        </a:accent5>
        <a:accent6>
          <a:srgbClr val="8900E5"/>
        </a:accent6>
        <a:hlink>
          <a:srgbClr val="FF3399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CCA"/>
        </a:accent5>
        <a:accent6>
          <a:srgbClr val="4345A2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AAB82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5"/>
        </a:accent5>
        <a:accent6>
          <a:srgbClr val="ACACAC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Designs\Blends.pot</Template>
  <TotalTime>0</TotalTime>
  <Words>4506</Words>
  <Application>WPS 演示</Application>
  <PresentationFormat>在屏幕上显示</PresentationFormat>
  <Paragraphs>853</Paragraphs>
  <Slides>29</Slides>
  <Notes>2</Notes>
  <HiddenSlides>0</HiddenSlides>
  <MMClips>0</MMClips>
  <ScaleCrop>false</ScaleCrop>
  <HeadingPairs>
    <vt:vector size="8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17</vt:i4>
      </vt:variant>
      <vt:variant>
        <vt:lpstr>幻灯片标题</vt:lpstr>
      </vt:variant>
      <vt:variant>
        <vt:i4>29</vt:i4>
      </vt:variant>
    </vt:vector>
  </HeadingPairs>
  <TitlesOfParts>
    <vt:vector size="61" baseType="lpstr">
      <vt:lpstr>Arial</vt:lpstr>
      <vt:lpstr>宋体</vt:lpstr>
      <vt:lpstr>Wingdings</vt:lpstr>
      <vt:lpstr>Times New Roman</vt:lpstr>
      <vt:lpstr>Tahoma</vt:lpstr>
      <vt:lpstr>Comic Sans MS</vt:lpstr>
      <vt:lpstr>幼圆</vt:lpstr>
      <vt:lpstr>隶书</vt:lpstr>
      <vt:lpstr>黑体</vt:lpstr>
      <vt:lpstr>华文隶书</vt:lpstr>
      <vt:lpstr>华文新魏</vt:lpstr>
      <vt:lpstr>微软雅黑</vt:lpstr>
      <vt:lpstr>Arial Unicode MS</vt:lpstr>
      <vt:lpstr>华文行楷</vt:lpstr>
      <vt:lpstr>Blends</vt:lpstr>
      <vt:lpstr>Package</vt:lpstr>
      <vt:lpstr>Equation.DSMT4</vt:lpstr>
      <vt:lpstr>Equation.DSMT4</vt:lpstr>
      <vt:lpstr>Equation.DSMT4</vt:lpstr>
      <vt:lpstr>Equation.DSMT4</vt:lpstr>
      <vt:lpstr>Equation.3</vt:lpstr>
      <vt:lpstr>Equation.3</vt:lpstr>
      <vt:lpstr>Equation.3</vt:lpstr>
      <vt:lpstr>Equation.3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www.czsx.com.cn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www.czsx.com.cn</dc:title>
  <dc:creator>www.czsx.com.cn</dc:creator>
  <cp:keywords>www.czsx.com.cn</cp:keywords>
  <dc:description>www.czsx.com.cn</dc:description>
  <dc:subject>www.czsx.com.cn</dc:subject>
  <cp:category>www.czsx.com.cn</cp:category>
  <cp:lastModifiedBy>Administrator</cp:lastModifiedBy>
  <cp:revision>76</cp:revision>
  <dcterms:created xsi:type="dcterms:W3CDTF">2004-11-17T15:33:05Z</dcterms:created>
  <dcterms:modified xsi:type="dcterms:W3CDTF">2019-04-29T00:04:55Z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2052-11.1.0.8573</vt:lpwstr>
  </property>
</Properties>
</file>