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661" r:id="rId3"/>
    <p:sldId id="738" r:id="rId4"/>
    <p:sldId id="546" r:id="rId6"/>
    <p:sldId id="660" r:id="rId7"/>
    <p:sldId id="597" r:id="rId8"/>
    <p:sldId id="629" r:id="rId9"/>
    <p:sldId id="702" r:id="rId10"/>
    <p:sldId id="598" r:id="rId11"/>
    <p:sldId id="698" r:id="rId12"/>
    <p:sldId id="596" r:id="rId13"/>
    <p:sldId id="750" r:id="rId14"/>
    <p:sldId id="259" r:id="rId15"/>
    <p:sldId id="700" r:id="rId16"/>
    <p:sldId id="281" r:id="rId17"/>
  </p:sldIdLst>
  <p:sldSz cx="9144000" cy="6858000" type="screen4x3"/>
  <p:notesSz cx="9144000" cy="6858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D2A"/>
    <a:srgbClr val="F2F2F2"/>
    <a:srgbClr val="ECC95D"/>
    <a:srgbClr val="CF6B71"/>
    <a:srgbClr val="8CC5DF"/>
    <a:srgbClr val="E1AD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32"/>
      </p:cViewPr>
      <p:guideLst>
        <p:guide orient="horz" pos="2130"/>
        <p:guide pos="289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gs" Target="tags/tag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66924-5B34-4342-A2E1-BE76F1067E4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6243921" y="6545425"/>
            <a:ext cx="581352" cy="352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DAFD3-4A7D-41D8-B8ED-5F938A2DB6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85B6F-B833-46C0-95C4-678EC12C5AE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GIF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png"/><Relationship Id="rId8" Type="http://schemas.openxmlformats.org/officeDocument/2006/relationships/image" Target="../media/image12.jpeg"/><Relationship Id="rId7" Type="http://schemas.openxmlformats.org/officeDocument/2006/relationships/image" Target="../media/image11.jpeg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1" Type="http://schemas.openxmlformats.org/officeDocument/2006/relationships/notesSlide" Target="../notesSlides/notesSlide4.x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7.emf"/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-188728" y="5083691"/>
            <a:ext cx="9521456" cy="1953733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47411" y="3353753"/>
            <a:ext cx="4850130" cy="2683669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203832" y="1634376"/>
            <a:ext cx="4850130" cy="1360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95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明黑（非商用）常规体" pitchFamily="2" charset="-122"/>
                <a:ea typeface="造字工房明黑（非商用）常规体" pitchFamily="2" charset="-122"/>
              </a:rPr>
              <a:t>生涯规划学什么</a:t>
            </a:r>
            <a:endParaRPr lang="zh-CN" altLang="en-US" sz="4950" spc="300" dirty="0">
              <a:solidFill>
                <a:schemeClr val="tx1">
                  <a:lumMod val="85000"/>
                  <a:lumOff val="15000"/>
                </a:schemeClr>
              </a:solidFill>
              <a:latin typeface="造字工房明黑（非商用）常规体" pitchFamily="2" charset="-122"/>
              <a:ea typeface="造字工房明黑（非商用）常规体" pitchFamily="2" charset="-122"/>
            </a:endParaRPr>
          </a:p>
          <a:p>
            <a:pPr algn="ctr"/>
            <a:endParaRPr lang="zh-CN" altLang="en-US" sz="3300" spc="300" dirty="0">
              <a:solidFill>
                <a:schemeClr val="tx1">
                  <a:lumMod val="85000"/>
                  <a:lumOff val="15000"/>
                </a:schemeClr>
              </a:solidFill>
              <a:latin typeface="造字工房明黑（非商用）常规体" pitchFamily="2" charset="-122"/>
              <a:ea typeface="造字工房明黑（非商用）常规体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45804" y="1393385"/>
            <a:ext cx="302768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spc="1600" dirty="0">
                <a:solidFill>
                  <a:srgbClr val="F6BD2A"/>
                </a:solidFill>
                <a:latin typeface="苹方 中等" panose="020B0400000000000000" pitchFamily="34" charset="-122"/>
                <a:ea typeface="苹方 中等" panose="020B0400000000000000" pitchFamily="34" charset="-122"/>
              </a:rPr>
              <a:t>中山大学附属中学</a:t>
            </a:r>
            <a:endParaRPr lang="zh-CN" altLang="en-US" sz="1200" spc="1600" dirty="0">
              <a:solidFill>
                <a:srgbClr val="F6BD2A"/>
              </a:solidFill>
              <a:latin typeface="苹方 中等" panose="020B0400000000000000" pitchFamily="34" charset="-122"/>
              <a:ea typeface="苹方 中等" panose="020B0400000000000000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152049" y="1519714"/>
            <a:ext cx="995363" cy="1162050"/>
            <a:chOff x="1796902" y="747113"/>
            <a:chExt cx="893623" cy="915795"/>
          </a:xfrm>
        </p:grpSpPr>
        <p:sp>
          <p:nvSpPr>
            <p:cNvPr id="8" name="椭圆 7"/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cxnSp>
          <p:nvCxnSpPr>
            <p:cNvPr id="3" name="直接连接符 2"/>
            <p:cNvCxnSpPr>
              <a:stCxn id="8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1818169" y="751972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 flipH="1">
            <a:off x="6998018" y="1519714"/>
            <a:ext cx="956310" cy="1162050"/>
            <a:chOff x="1796902" y="747113"/>
            <a:chExt cx="893623" cy="915795"/>
          </a:xfrm>
        </p:grpSpPr>
        <p:sp>
          <p:nvSpPr>
            <p:cNvPr id="16" name="椭圆 15"/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cxnSp>
          <p:nvCxnSpPr>
            <p:cNvPr id="17" name="直接连接符 16"/>
            <p:cNvCxnSpPr>
              <a:stCxn id="16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1808823" y="751972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3999230" y="6093460"/>
            <a:ext cx="116459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/>
              <a:t>吴燕雁</a:t>
            </a:r>
            <a:endParaRPr lang="zh-CN" altLang="en-US" sz="2400"/>
          </a:p>
          <a:p>
            <a:pPr algn="ctr"/>
            <a:r>
              <a:rPr lang="en-US" altLang="zh-CN" sz="2400"/>
              <a:t>2019.9</a:t>
            </a:r>
            <a:endParaRPr lang="en-US" altLang="zh-CN" sz="2400"/>
          </a:p>
        </p:txBody>
      </p:sp>
    </p:spTree>
    <p:custDataLst>
      <p:tags r:id="rId2"/>
    </p:custData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505798" y="7924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1353640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2531287" y="7924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矩形 18"/>
          <p:cNvSpPr/>
          <p:nvPr/>
        </p:nvSpPr>
        <p:spPr>
          <a:xfrm>
            <a:off x="3766185" y="857250"/>
            <a:ext cx="1611630" cy="45720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3" name="椭圆 22"/>
          <p:cNvSpPr/>
          <p:nvPr/>
        </p:nvSpPr>
        <p:spPr>
          <a:xfrm>
            <a:off x="6505798" y="13009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99587" y="833484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518587" y="13009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文本框 13"/>
          <p:cNvSpPr txBox="1"/>
          <p:nvPr/>
        </p:nvSpPr>
        <p:spPr>
          <a:xfrm>
            <a:off x="3769359" y="862239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异掌同声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773430" y="5273675"/>
            <a:ext cx="554355" cy="86010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81175" y="5455920"/>
            <a:ext cx="68859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X      X |  </a:t>
            </a:r>
            <a:r>
              <a:rPr lang="en-US" altLang="zh-CN" sz="2800" b="1" u="sng"/>
              <a:t>X X</a:t>
            </a:r>
            <a:r>
              <a:rPr lang="en-US" altLang="zh-CN" sz="2800" b="1"/>
              <a:t>    X | </a:t>
            </a:r>
            <a:r>
              <a:rPr lang="en-US" altLang="zh-CN" sz="2800" b="1" u="sng"/>
              <a:t>X X</a:t>
            </a:r>
            <a:r>
              <a:rPr lang="en-US" altLang="zh-CN" sz="2800" b="1"/>
              <a:t>    </a:t>
            </a:r>
            <a:r>
              <a:rPr lang="en-US" altLang="zh-CN" sz="2800" b="1" u="sng"/>
              <a:t>X X</a:t>
            </a:r>
            <a:r>
              <a:rPr lang="en-US" altLang="zh-CN" sz="2800" b="1"/>
              <a:t> | </a:t>
            </a:r>
            <a:r>
              <a:rPr lang="en-US" altLang="zh-CN" sz="2800" b="1" u="sng"/>
              <a:t>X X</a:t>
            </a:r>
            <a:r>
              <a:rPr lang="en-US" altLang="zh-CN" sz="2800" b="1"/>
              <a:t>    X |</a:t>
            </a:r>
            <a:endParaRPr lang="en-US" altLang="zh-CN" sz="2800" b="1"/>
          </a:p>
        </p:txBody>
      </p:sp>
      <p:pic>
        <p:nvPicPr>
          <p:cNvPr id="2" name="图片 1" descr="掌声响起来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510" y="1975485"/>
            <a:ext cx="5536565" cy="25012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505798" y="12496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1290140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2518587" y="12496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矩形 18"/>
          <p:cNvSpPr/>
          <p:nvPr/>
        </p:nvSpPr>
        <p:spPr>
          <a:xfrm>
            <a:off x="3886199" y="819150"/>
            <a:ext cx="1371600" cy="457467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文本框 17"/>
          <p:cNvSpPr txBox="1"/>
          <p:nvPr/>
        </p:nvSpPr>
        <p:spPr>
          <a:xfrm>
            <a:off x="3984625" y="811530"/>
            <a:ext cx="13481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你是谁？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505798" y="7421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86887" y="782684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518587" y="7421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4007183" y="2613353"/>
            <a:ext cx="4565623" cy="3387398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761593" y="2219324"/>
            <a:ext cx="2220353" cy="519704"/>
            <a:chOff x="410718" y="2172429"/>
            <a:chExt cx="2960469" cy="692939"/>
          </a:xfrm>
        </p:grpSpPr>
        <p:sp>
          <p:nvSpPr>
            <p:cNvPr id="12" name="Freeform 45"/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1AD58"/>
            </a:solidFill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230815" y="2240490"/>
              <a:ext cx="2140372" cy="566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+mn-lt"/>
                </a:rPr>
                <a:t>你是谁？</a:t>
              </a:r>
              <a:endPara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61593" y="3182126"/>
            <a:ext cx="2220353" cy="519704"/>
            <a:chOff x="410718" y="2172429"/>
            <a:chExt cx="2960469" cy="692939"/>
          </a:xfrm>
        </p:grpSpPr>
        <p:sp>
          <p:nvSpPr>
            <p:cNvPr id="21" name="Freeform 45"/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8CC5DF"/>
            </a:solidFill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230815" y="2221863"/>
              <a:ext cx="2140372" cy="566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ts val="2600"/>
                </a:lnSpc>
                <a:buClrTx/>
                <a:buSzTx/>
                <a:buFontTx/>
              </a:pPr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+mn-lt"/>
                </a:rPr>
                <a:t>你在哪？</a:t>
              </a:r>
              <a:endPara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61593" y="4144928"/>
            <a:ext cx="2931553" cy="519704"/>
            <a:chOff x="410718" y="2172429"/>
            <a:chExt cx="3908737" cy="692939"/>
          </a:xfrm>
        </p:grpSpPr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CF6B71"/>
            </a:solidFill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30815" y="2240490"/>
              <a:ext cx="3088640" cy="566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ts val="2600"/>
                </a:lnSpc>
                <a:buClrTx/>
                <a:buSzTx/>
                <a:buFontTx/>
              </a:pPr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+mn-lt"/>
                </a:rPr>
                <a:t>你想要什么？</a:t>
              </a:r>
              <a:endPara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61593" y="5107729"/>
            <a:ext cx="3287152" cy="519704"/>
            <a:chOff x="410718" y="2172429"/>
            <a:chExt cx="4382871" cy="692939"/>
          </a:xfrm>
        </p:grpSpPr>
        <p:sp>
          <p:nvSpPr>
            <p:cNvPr id="30" name="Freeform 45"/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CC95D"/>
            </a:solidFill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230815" y="2240490"/>
              <a:ext cx="3562774" cy="566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ts val="2600"/>
                </a:lnSpc>
                <a:buClrTx/>
                <a:buSzTx/>
                <a:buFontTx/>
              </a:pPr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+mn-lt"/>
                </a:rPr>
                <a:t>我们能做什么？</a:t>
              </a:r>
              <a:endPara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505798" y="7924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1353640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2531287" y="7924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矩形 18"/>
          <p:cNvSpPr/>
          <p:nvPr/>
        </p:nvSpPr>
        <p:spPr>
          <a:xfrm>
            <a:off x="3886199" y="857250"/>
            <a:ext cx="1371600" cy="457467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3" name="椭圆 22"/>
          <p:cNvSpPr/>
          <p:nvPr/>
        </p:nvSpPr>
        <p:spPr>
          <a:xfrm>
            <a:off x="6505798" y="13009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99587" y="833484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518587" y="13009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文本框 13"/>
          <p:cNvSpPr txBox="1"/>
          <p:nvPr/>
        </p:nvSpPr>
        <p:spPr>
          <a:xfrm>
            <a:off x="3769359" y="848269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两个问题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41709" y="2628900"/>
            <a:ext cx="5554504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000"/>
              <a:t>你暑假参加了什么社会实践活动？</a:t>
            </a:r>
            <a:endParaRPr lang="zh-CN" altLang="en-US" sz="3000"/>
          </a:p>
        </p:txBody>
      </p:sp>
      <p:sp>
        <p:nvSpPr>
          <p:cNvPr id="3" name="文本框 2"/>
          <p:cNvSpPr txBox="1"/>
          <p:nvPr/>
        </p:nvSpPr>
        <p:spPr>
          <a:xfrm>
            <a:off x="2178844" y="4143851"/>
            <a:ext cx="4471988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000"/>
              <a:t>姐姐，你现在有空吗？</a:t>
            </a:r>
            <a:endParaRPr lang="zh-CN" altLang="en-US" sz="30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1343025" y="2491264"/>
            <a:ext cx="554355" cy="86010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1343025" y="3901440"/>
            <a:ext cx="554355" cy="860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u=3575250312,1142190553&amp;fm=26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96966" y="1171099"/>
            <a:ext cx="2054543" cy="2635568"/>
          </a:xfrm>
          <a:prstGeom prst="rect">
            <a:avLst/>
          </a:prstGeom>
        </p:spPr>
      </p:pic>
      <p:pic>
        <p:nvPicPr>
          <p:cNvPr id="8" name="图片 7" descr="u=1253213108,3313419376&amp;fm=26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5345" y="3934778"/>
            <a:ext cx="2054066" cy="2440781"/>
          </a:xfrm>
          <a:prstGeom prst="rect">
            <a:avLst/>
          </a:prstGeom>
        </p:spPr>
      </p:pic>
      <p:pic>
        <p:nvPicPr>
          <p:cNvPr id="9" name="图片 8" descr="u=2343711685,902379985&amp;fm=26&amp;gp=0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4393" y="1166813"/>
            <a:ext cx="2054066" cy="2635568"/>
          </a:xfrm>
          <a:prstGeom prst="rect">
            <a:avLst/>
          </a:prstGeom>
        </p:spPr>
      </p:pic>
      <p:pic>
        <p:nvPicPr>
          <p:cNvPr id="10" name="图片 9" descr="u=2601159775,4116990382&amp;fm=26&amp;gp=0[1]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776" y="1162050"/>
            <a:ext cx="2061210" cy="2644616"/>
          </a:xfrm>
          <a:prstGeom prst="rect">
            <a:avLst/>
          </a:prstGeom>
        </p:spPr>
      </p:pic>
      <p:pic>
        <p:nvPicPr>
          <p:cNvPr id="11" name="图片 10" descr="u=2362396300,2307116491&amp;fm=26&amp;gp=0[1]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3250" y="1171575"/>
            <a:ext cx="2053590" cy="2635091"/>
          </a:xfrm>
          <a:prstGeom prst="rect">
            <a:avLst/>
          </a:prstGeom>
        </p:spPr>
      </p:pic>
      <p:pic>
        <p:nvPicPr>
          <p:cNvPr id="12" name="图片 11" descr="u=2187816110,867032613&amp;fm=26&amp;gp=0[1]"/>
          <p:cNvPicPr>
            <a:picLocks noChangeAspect="1"/>
          </p:cNvPicPr>
          <p:nvPr/>
        </p:nvPicPr>
        <p:blipFill>
          <a:blip r:embed="rId6"/>
          <a:srcRect l="3750" t="5425" r="3750" b="5425"/>
          <a:stretch>
            <a:fillRect/>
          </a:stretch>
        </p:blipFill>
        <p:spPr>
          <a:xfrm>
            <a:off x="85725" y="3934778"/>
            <a:ext cx="2097405" cy="2369820"/>
          </a:xfrm>
          <a:prstGeom prst="rect">
            <a:avLst/>
          </a:prstGeom>
        </p:spPr>
      </p:pic>
      <p:pic>
        <p:nvPicPr>
          <p:cNvPr id="13" name="图片 12" descr="u=378501414,2697515931&amp;fm=26&amp;gp=0[1]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93633" y="3934778"/>
            <a:ext cx="2055019" cy="2369820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6943249" y="3934778"/>
            <a:ext cx="2064068" cy="2369820"/>
            <a:chOff x="14454" y="5822"/>
            <a:chExt cx="4476" cy="4976"/>
          </a:xfrm>
        </p:grpSpPr>
        <p:pic>
          <p:nvPicPr>
            <p:cNvPr id="4" name="图片 3" descr="u=2578679345,2622665820&amp;fm=26&amp;gp=0[1]"/>
            <p:cNvPicPr>
              <a:picLocks noChangeAspect="1"/>
            </p:cNvPicPr>
            <p:nvPr/>
          </p:nvPicPr>
          <p:blipFill>
            <a:blip r:embed="rId8"/>
            <a:srcRect l="3958" r="3094" b="2632"/>
            <a:stretch>
              <a:fillRect/>
            </a:stretch>
          </p:blipFill>
          <p:spPr>
            <a:xfrm>
              <a:off x="14454" y="5822"/>
              <a:ext cx="4477" cy="4976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5438" y="7260"/>
              <a:ext cx="2521" cy="1656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459580" y="3624263"/>
            <a:ext cx="1371600" cy="457467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6" name="文本框 5"/>
          <p:cNvSpPr txBox="1"/>
          <p:nvPr/>
        </p:nvSpPr>
        <p:spPr>
          <a:xfrm>
            <a:off x="289560" y="3687445"/>
            <a:ext cx="16871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>
                <a:solidFill>
                  <a:schemeClr val="bg1"/>
                </a:solidFill>
              </a:rPr>
              <a:t>被哔哩吧啦型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815113" y="3609499"/>
            <a:ext cx="1371600" cy="457467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20" name="文本框 19"/>
          <p:cNvSpPr txBox="1"/>
          <p:nvPr/>
        </p:nvSpPr>
        <p:spPr>
          <a:xfrm>
            <a:off x="2655570" y="3672840"/>
            <a:ext cx="16814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>
                <a:solidFill>
                  <a:schemeClr val="bg1"/>
                </a:solidFill>
              </a:rPr>
              <a:t>闲着没事干型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044439" y="3573939"/>
            <a:ext cx="1371600" cy="457467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26" name="文本框 25"/>
          <p:cNvSpPr txBox="1"/>
          <p:nvPr/>
        </p:nvSpPr>
        <p:spPr>
          <a:xfrm>
            <a:off x="4924425" y="3660140"/>
            <a:ext cx="15989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>
                <a:solidFill>
                  <a:schemeClr val="bg1"/>
                </a:solidFill>
              </a:rPr>
              <a:t>自我陶醉型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99959" y="3589179"/>
            <a:ext cx="1371600" cy="457467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28" name="文本框 27"/>
          <p:cNvSpPr txBox="1"/>
          <p:nvPr/>
        </p:nvSpPr>
        <p:spPr>
          <a:xfrm>
            <a:off x="7208520" y="3647440"/>
            <a:ext cx="1435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>
                <a:solidFill>
                  <a:schemeClr val="bg1"/>
                </a:solidFill>
              </a:rPr>
              <a:t>忘乎所以型</a:t>
            </a:r>
            <a:endParaRPr lang="zh-CN" altLang="en-US" b="1">
              <a:solidFill>
                <a:schemeClr val="bg1"/>
              </a:solidFill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820240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2705735" y="323850"/>
            <a:ext cx="3710305" cy="45720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3" name="文本框 2"/>
          <p:cNvSpPr txBox="1"/>
          <p:nvPr/>
        </p:nvSpPr>
        <p:spPr>
          <a:xfrm>
            <a:off x="2767329" y="323759"/>
            <a:ext cx="37388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你站在学习的哪一层？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99587" y="300084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  <p:bldP spid="20" grpId="0"/>
      <p:bldP spid="18" grpId="0" animBg="1"/>
      <p:bldP spid="26" grpId="0"/>
      <p:bldP spid="22" grpId="0" animBg="1"/>
      <p:bldP spid="28" grpId="0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630045" y="793750"/>
            <a:ext cx="5815330" cy="45720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3" name="椭圆 22"/>
          <p:cNvSpPr/>
          <p:nvPr/>
        </p:nvSpPr>
        <p:spPr>
          <a:xfrm>
            <a:off x="7548468" y="12628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>
            <a:stCxn id="23" idx="2"/>
            <a:endCxn id="25" idx="6"/>
          </p:cNvCxnSpPr>
          <p:nvPr/>
        </p:nvCxnSpPr>
        <p:spPr>
          <a:xfrm flipH="1">
            <a:off x="1569720" y="1303655"/>
            <a:ext cx="5978525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1488617" y="12628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文本框 13"/>
          <p:cNvSpPr txBox="1"/>
          <p:nvPr/>
        </p:nvSpPr>
        <p:spPr>
          <a:xfrm>
            <a:off x="1929129" y="778419"/>
            <a:ext cx="55168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你相信上大学能改变你的命运吗？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91130" y="1560513"/>
            <a:ext cx="3324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/>
              <a:t>清华大学《毕业答卷》</a:t>
            </a:r>
            <a:endParaRPr lang="zh-CN" altLang="en-US" sz="2400" b="1"/>
          </a:p>
        </p:txBody>
      </p:sp>
      <p:cxnSp>
        <p:nvCxnSpPr>
          <p:cNvPr id="6" name="直接连接符 5"/>
          <p:cNvCxnSpPr>
            <a:stCxn id="7" idx="0"/>
            <a:endCxn id="8" idx="0"/>
          </p:cNvCxnSpPr>
          <p:nvPr/>
        </p:nvCxnSpPr>
        <p:spPr>
          <a:xfrm flipH="1">
            <a:off x="1541780" y="729615"/>
            <a:ext cx="6059805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7561168" y="7294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8" name="椭圆 7"/>
          <p:cNvSpPr/>
          <p:nvPr/>
        </p:nvSpPr>
        <p:spPr>
          <a:xfrm>
            <a:off x="1501317" y="7294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3" name="文本框 2"/>
          <p:cNvSpPr txBox="1"/>
          <p:nvPr/>
        </p:nvSpPr>
        <p:spPr>
          <a:xfrm>
            <a:off x="3728085" y="3244850"/>
            <a:ext cx="12509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视频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505798" y="741640"/>
            <a:ext cx="81000" cy="81000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769440"/>
            <a:ext cx="3906211" cy="0"/>
          </a:xfrm>
          <a:prstGeom prst="line">
            <a:avLst/>
          </a:prstGeom>
          <a:ln w="25400">
            <a:solidFill>
              <a:srgbClr val="F6BD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2518587" y="741640"/>
            <a:ext cx="81000" cy="81000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矩形 18"/>
          <p:cNvSpPr/>
          <p:nvPr/>
        </p:nvSpPr>
        <p:spPr>
          <a:xfrm>
            <a:off x="3246755" y="806450"/>
            <a:ext cx="2813050" cy="457200"/>
          </a:xfrm>
          <a:prstGeom prst="rect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3" name="椭圆 22"/>
          <p:cNvSpPr/>
          <p:nvPr/>
        </p:nvSpPr>
        <p:spPr>
          <a:xfrm>
            <a:off x="6505798" y="1262884"/>
            <a:ext cx="81000" cy="81000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>
            <a:stCxn id="23" idx="2"/>
            <a:endCxn id="25" idx="6"/>
          </p:cNvCxnSpPr>
          <p:nvPr/>
        </p:nvCxnSpPr>
        <p:spPr>
          <a:xfrm flipH="1">
            <a:off x="2599587" y="1303384"/>
            <a:ext cx="3906211" cy="0"/>
          </a:xfrm>
          <a:prstGeom prst="line">
            <a:avLst/>
          </a:prstGeom>
          <a:ln w="25400">
            <a:solidFill>
              <a:srgbClr val="F6BD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518587" y="1262884"/>
            <a:ext cx="81000" cy="81000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文本框 19"/>
          <p:cNvSpPr txBox="1"/>
          <p:nvPr/>
        </p:nvSpPr>
        <p:spPr>
          <a:xfrm>
            <a:off x="544830" y="4535170"/>
            <a:ext cx="3472815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>
              <a:lnSpc>
                <a:spcPts val="3000"/>
              </a:lnSpc>
              <a:buClrTx/>
              <a:buSzTx/>
              <a:buFont typeface="Wingdings" panose="05000000000000000000" charset="0"/>
              <a:buNone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  <a:sym typeface="+mn-ea"/>
              </a:rPr>
              <a:t>人生不可能是一条线。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  <a:sym typeface="+mn-ea"/>
            </a:endParaRPr>
          </a:p>
          <a:p>
            <a:pPr indent="0" algn="l">
              <a:lnSpc>
                <a:spcPts val="3000"/>
              </a:lnSpc>
              <a:buClrTx/>
              <a:buSzTx/>
              <a:buFont typeface="Wingdings" panose="05000000000000000000" charset="0"/>
              <a:buNone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  <a:sym typeface="+mn-ea"/>
              </a:rPr>
              <a:t>计划式的人生不是没有必要，而是根本不可能。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17240" y="806450"/>
            <a:ext cx="2672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  <a:sym typeface="+mn-ea"/>
              </a:rPr>
              <a:t>阿德勒的哲学课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  <a:sym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11810" y="1978022"/>
            <a:ext cx="3699510" cy="1778003"/>
            <a:chOff x="1063257" y="1926408"/>
            <a:chExt cx="4337985" cy="1916541"/>
          </a:xfrm>
        </p:grpSpPr>
        <p:sp>
          <p:nvSpPr>
            <p:cNvPr id="4" name="矩形 3"/>
            <p:cNvSpPr/>
            <p:nvPr/>
          </p:nvSpPr>
          <p:spPr>
            <a:xfrm>
              <a:off x="1063257" y="2153391"/>
              <a:ext cx="3976647" cy="1689558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1" cstate="email"/>
            <a:stretch>
              <a:fillRect/>
            </a:stretch>
          </p:blipFill>
          <p:spPr>
            <a:xfrm>
              <a:off x="4518902" y="1926408"/>
              <a:ext cx="882340" cy="1303930"/>
            </a:xfrm>
            <a:prstGeom prst="rect">
              <a:avLst/>
            </a:prstGeom>
          </p:spPr>
        </p:pic>
      </p:grpSp>
      <p:sp>
        <p:nvSpPr>
          <p:cNvPr id="27" name="文本框 26"/>
          <p:cNvSpPr txBox="1"/>
          <p:nvPr/>
        </p:nvSpPr>
        <p:spPr>
          <a:xfrm>
            <a:off x="506730" y="2374265"/>
            <a:ext cx="3249930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ts val="3000"/>
              </a:lnSpc>
              <a:buClrTx/>
              <a:buSzTx/>
              <a:buNone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  <a:sym typeface="+mn-ea"/>
              </a:rPr>
              <a:t>上好大学、进好企业、拥有稳定的家“线”一样的人生。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  <a:sym typeface="+mn-ea"/>
            </a:endParaRPr>
          </a:p>
          <a:p>
            <a:pPr algn="l">
              <a:lnSpc>
                <a:spcPts val="3000"/>
              </a:lnSpc>
              <a:buClrTx/>
              <a:buSzTx/>
              <a:buNone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  <a:sym typeface="+mn-ea"/>
              </a:rPr>
              <a:t>这样的轨道才是幸福的人生？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889500" y="2167890"/>
            <a:ext cx="3921125" cy="1613535"/>
          </a:xfrm>
          <a:prstGeom prst="rect">
            <a:avLst/>
          </a:prstGeom>
          <a:noFill/>
          <a:ln w="25400">
            <a:solidFill>
              <a:srgbClr val="F6BD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94674" y="1990496"/>
            <a:ext cx="764860" cy="1097250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5205730" y="2189480"/>
            <a:ext cx="363029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ts val="3000"/>
              </a:lnSpc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  <a:sym typeface="+mn-ea"/>
              </a:rPr>
              <a:t>请</a:t>
            </a:r>
            <a:r>
              <a:rPr lang="zh-CN" altLang="en-US" sz="2000" b="1">
                <a:sym typeface="+mn-ea"/>
              </a:rPr>
              <a:t>不要把人生理解为一条线，而要理解成点的连续。</a:t>
            </a:r>
            <a:endParaRPr lang="zh-CN" altLang="en-US" sz="2000" b="1">
              <a:sym typeface="+mn-ea"/>
            </a:endParaRPr>
          </a:p>
          <a:p>
            <a:pPr algn="l">
              <a:lnSpc>
                <a:spcPts val="3000"/>
              </a:lnSpc>
            </a:pPr>
            <a:r>
              <a:rPr lang="zh-CN" altLang="en-US" sz="2000" b="1">
                <a:sym typeface="+mn-ea"/>
              </a:rPr>
              <a:t>人生是一连串的刹那，我们只能活在</a:t>
            </a:r>
            <a:r>
              <a:rPr lang="en-US" altLang="zh-CN" sz="2000" b="1">
                <a:sym typeface="+mn-ea"/>
              </a:rPr>
              <a:t>“</a:t>
            </a:r>
            <a:r>
              <a:rPr lang="zh-CN" altLang="en-US" sz="2000" b="1">
                <a:sym typeface="+mn-ea"/>
              </a:rPr>
              <a:t>此时此刻</a:t>
            </a:r>
            <a:r>
              <a:rPr lang="en-US" altLang="zh-CN" sz="2000" b="1">
                <a:sym typeface="+mn-ea"/>
              </a:rPr>
              <a:t>”</a:t>
            </a:r>
            <a:r>
              <a:rPr lang="zh-CN" altLang="en-US" sz="2000" b="1">
                <a:sym typeface="+mn-ea"/>
              </a:rPr>
              <a:t>。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52966" y="4227498"/>
            <a:ext cx="3507852" cy="1516694"/>
            <a:chOff x="737288" y="4493664"/>
            <a:chExt cx="4677136" cy="2022258"/>
          </a:xfrm>
        </p:grpSpPr>
        <p:sp>
          <p:nvSpPr>
            <p:cNvPr id="10" name="矩形 9"/>
            <p:cNvSpPr/>
            <p:nvPr/>
          </p:nvSpPr>
          <p:spPr>
            <a:xfrm>
              <a:off x="737288" y="4885242"/>
              <a:ext cx="4420870" cy="1630680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4703311" y="4493664"/>
              <a:ext cx="711113" cy="1743500"/>
            </a:xfrm>
            <a:prstGeom prst="rect">
              <a:avLst/>
            </a:prstGeom>
          </p:spPr>
        </p:pic>
      </p:grpSp>
      <p:sp>
        <p:nvSpPr>
          <p:cNvPr id="22" name="矩形 21"/>
          <p:cNvSpPr/>
          <p:nvPr/>
        </p:nvSpPr>
        <p:spPr>
          <a:xfrm>
            <a:off x="4889500" y="4542790"/>
            <a:ext cx="3921125" cy="1266825"/>
          </a:xfrm>
          <a:prstGeom prst="rect">
            <a:avLst/>
          </a:prstGeom>
          <a:noFill/>
          <a:ln w="25400">
            <a:solidFill>
              <a:srgbClr val="F6BD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30" name="文本框 29"/>
          <p:cNvSpPr txBox="1"/>
          <p:nvPr/>
        </p:nvSpPr>
        <p:spPr>
          <a:xfrm>
            <a:off x="5121275" y="4598035"/>
            <a:ext cx="3689350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 algn="l">
              <a:lnSpc>
                <a:spcPts val="3000"/>
              </a:lnSpc>
              <a:buClrTx/>
              <a:buSzTx/>
              <a:buFont typeface="Wingdings" panose="05000000000000000000" charset="0"/>
              <a:buNone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  <a:sym typeface="+mn-ea"/>
              </a:rPr>
              <a:t>阿尔弗雷德·阿德勒--《被讨厌的勇气》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  <a:sym typeface="+mn-ea"/>
            </a:endParaRPr>
          </a:p>
          <a:p>
            <a:pPr indent="0" algn="l">
              <a:lnSpc>
                <a:spcPts val="3000"/>
              </a:lnSpc>
              <a:buClrTx/>
              <a:buSzTx/>
              <a:buFont typeface="Wingdings" panose="05000000000000000000" charset="0"/>
              <a:buNone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  <a:sym typeface="+mn-ea"/>
              </a:rPr>
              <a:t>[日]岸见一郎 古贺史健</a:t>
            </a:r>
            <a:endParaRPr lang="en-US" altLang="zh-CN" sz="2000" b="1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594709" y="4265601"/>
            <a:ext cx="570544" cy="13365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28" grpId="0"/>
      <p:bldP spid="20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505798" y="7797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1340940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2518587" y="7797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矩形 18"/>
          <p:cNvSpPr/>
          <p:nvPr/>
        </p:nvSpPr>
        <p:spPr>
          <a:xfrm>
            <a:off x="3506470" y="857250"/>
            <a:ext cx="2104390" cy="45720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3" name="椭圆 22"/>
          <p:cNvSpPr/>
          <p:nvPr/>
        </p:nvSpPr>
        <p:spPr>
          <a:xfrm>
            <a:off x="6505798" y="12882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99587" y="820784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531287" y="13009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文本框 13"/>
          <p:cNvSpPr txBox="1"/>
          <p:nvPr/>
        </p:nvSpPr>
        <p:spPr>
          <a:xfrm>
            <a:off x="3591559" y="873669"/>
            <a:ext cx="19608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选择的权力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pic>
        <p:nvPicPr>
          <p:cNvPr id="3" name="图片 2" descr="201511483221122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4295" y="1473835"/>
            <a:ext cx="6464300" cy="484886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97180" y="1452880"/>
            <a:ext cx="8503285" cy="48812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04800" y="1516380"/>
            <a:ext cx="8495665" cy="48463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  <a:buClrTx/>
              <a:buSzTx/>
              <a:buFontTx/>
            </a:pPr>
            <a:r>
              <a:rPr lang="zh-CN" altLang="en-US" sz="3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孩子，我要求你读书用功，不是因为我要你跟别人比成绩，而是，我希望你将来会拥有</a:t>
            </a: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选择的权利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，选择有意义、有时间的工作，而不是被迫谋生。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当你的工作在你心中有</a:t>
            </a: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意义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，你就有</a:t>
            </a: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成就感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。当你的工作给你</a:t>
            </a: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时间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，不剥夺你的生活，你就有</a:t>
            </a: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尊严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。成就感和尊严，给你</a:t>
            </a: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快乐</a:t>
            </a: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。”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                    《亲爱的安德烈》龙应台、安德烈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animBg="1"/>
      <p:bldP spid="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505798" y="7670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1328240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3078480" y="831850"/>
            <a:ext cx="2948305" cy="45720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文本框 17"/>
          <p:cNvSpPr txBox="1"/>
          <p:nvPr/>
        </p:nvSpPr>
        <p:spPr>
          <a:xfrm>
            <a:off x="3114039" y="813979"/>
            <a:ext cx="3027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我们可以做什么？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518587" y="7670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3" name="椭圆 22"/>
          <p:cNvSpPr/>
          <p:nvPr/>
        </p:nvSpPr>
        <p:spPr>
          <a:xfrm>
            <a:off x="6505798" y="12628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99587" y="808084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518587" y="12628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4902835"/>
            <a:ext cx="1834515" cy="1736725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732281" y="1837167"/>
            <a:ext cx="2806699" cy="925830"/>
            <a:chOff x="5372339" y="2521677"/>
            <a:chExt cx="5167815" cy="1352087"/>
          </a:xfrm>
        </p:grpSpPr>
        <p:grpSp>
          <p:nvGrpSpPr>
            <p:cNvPr id="12" name="组合 11"/>
            <p:cNvGrpSpPr/>
            <p:nvPr/>
          </p:nvGrpSpPr>
          <p:grpSpPr>
            <a:xfrm>
              <a:off x="5372339" y="2521677"/>
              <a:ext cx="4106192" cy="1352087"/>
              <a:chOff x="670407" y="2195416"/>
              <a:chExt cx="4106192" cy="1352087"/>
            </a:xfrm>
          </p:grpSpPr>
          <p:sp>
            <p:nvSpPr>
              <p:cNvPr id="13" name="矩形: 圆角 12"/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noFill/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670407" y="2290934"/>
                <a:ext cx="4106192" cy="12565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pPr algn="ctr"/>
                <a:r>
                  <a:rPr lang="zh-CN" altLang="en-US" sz="2200" b="1" dirty="0"/>
                  <a:t>新高考</a:t>
                </a:r>
                <a:r>
                  <a:rPr lang="en-US" altLang="zh-CN" sz="2200" b="1" dirty="0"/>
                  <a:t>·</a:t>
                </a:r>
                <a:r>
                  <a:rPr lang="zh-CN" altLang="en-US" sz="2200" b="1" dirty="0"/>
                  <a:t>走班制</a:t>
                </a:r>
                <a:endParaRPr lang="zh-CN" altLang="en-US" sz="2200" b="1" dirty="0"/>
              </a:p>
            </p:txBody>
          </p:sp>
        </p:grpSp>
        <p:cxnSp>
          <p:nvCxnSpPr>
            <p:cNvPr id="5" name="直接连接符 4"/>
            <p:cNvCxnSpPr>
              <a:stCxn id="13" idx="3"/>
            </p:cNvCxnSpPr>
            <p:nvPr/>
          </p:nvCxnSpPr>
          <p:spPr>
            <a:xfrm>
              <a:off x="9337887" y="3014844"/>
              <a:ext cx="1202267" cy="15240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1835150" y="3035150"/>
            <a:ext cx="2727325" cy="579905"/>
            <a:chOff x="5569931" y="2338403"/>
            <a:chExt cx="5090469" cy="1261057"/>
          </a:xfrm>
        </p:grpSpPr>
        <p:grpSp>
          <p:nvGrpSpPr>
            <p:cNvPr id="21" name="组合 20"/>
            <p:cNvGrpSpPr/>
            <p:nvPr/>
          </p:nvGrpSpPr>
          <p:grpSpPr>
            <a:xfrm>
              <a:off x="5569931" y="2338403"/>
              <a:ext cx="3818558" cy="1261057"/>
              <a:chOff x="867999" y="2012142"/>
              <a:chExt cx="3818558" cy="1261057"/>
            </a:xfrm>
          </p:grpSpPr>
          <p:sp>
            <p:nvSpPr>
              <p:cNvPr id="26" name="矩形: 圆角 25"/>
              <p:cNvSpPr/>
              <p:nvPr/>
            </p:nvSpPr>
            <p:spPr>
              <a:xfrm>
                <a:off x="867999" y="2012142"/>
                <a:ext cx="3818558" cy="1261057"/>
              </a:xfrm>
              <a:prstGeom prst="roundRect">
                <a:avLst>
                  <a:gd name="adj" fmla="val 20141"/>
                </a:avLst>
              </a:prstGeom>
              <a:solidFill>
                <a:srgbClr val="F6BD2A"/>
              </a:solidFill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1205384" y="2087034"/>
                <a:ext cx="3286359" cy="10342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pPr algn="ctr"/>
                <a:r>
                  <a:rPr lang="zh-CN" altLang="en-US" sz="2200" b="1" dirty="0"/>
                  <a:t>职业认识</a:t>
                </a:r>
                <a:endParaRPr lang="zh-CN" altLang="en-US" sz="2200" b="1" dirty="0"/>
              </a:p>
            </p:txBody>
          </p:sp>
        </p:grpSp>
        <p:cxnSp>
          <p:nvCxnSpPr>
            <p:cNvPr id="22" name="直接连接符 21"/>
            <p:cNvCxnSpPr>
              <a:stCxn id="26" idx="3"/>
            </p:cNvCxnSpPr>
            <p:nvPr/>
          </p:nvCxnSpPr>
          <p:spPr>
            <a:xfrm flipV="1">
              <a:off x="9388707" y="2948264"/>
              <a:ext cx="1271693" cy="211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830070" y="4165291"/>
            <a:ext cx="2761615" cy="585144"/>
            <a:chOff x="5569931" y="2521677"/>
            <a:chExt cx="5057429" cy="985306"/>
          </a:xfrm>
        </p:grpSpPr>
        <p:grpSp>
          <p:nvGrpSpPr>
            <p:cNvPr id="29" name="组合 28"/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31" name="矩形: 圆角 30"/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noFill/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1116612" y="2254749"/>
                <a:ext cx="3223903" cy="800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pPr algn="ctr"/>
                <a:r>
                  <a:rPr lang="zh-CN" altLang="en-US" sz="2200" b="1" dirty="0"/>
                  <a:t>职业群探索</a:t>
                </a:r>
                <a:endParaRPr lang="zh-CN" altLang="en-US" sz="2200" b="1" dirty="0"/>
              </a:p>
            </p:txBody>
          </p:sp>
        </p:grpSp>
        <p:cxnSp>
          <p:nvCxnSpPr>
            <p:cNvPr id="11" name="直接连接符 10"/>
            <p:cNvCxnSpPr/>
            <p:nvPr/>
          </p:nvCxnSpPr>
          <p:spPr>
            <a:xfrm flipV="1">
              <a:off x="9356513" y="3018200"/>
              <a:ext cx="1270847" cy="338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1844675" y="5286720"/>
            <a:ext cx="2747010" cy="661960"/>
            <a:chOff x="5569931" y="2521677"/>
            <a:chExt cx="5022716" cy="985306"/>
          </a:xfrm>
        </p:grpSpPr>
        <p:grpSp>
          <p:nvGrpSpPr>
            <p:cNvPr id="4" name="组合 3"/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7" name="矩形: 圆角 25"/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solidFill>
                <a:srgbClr val="F6BD2A"/>
              </a:solidFill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963206" y="2321125"/>
                <a:ext cx="3649190" cy="7079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pPr algn="ctr"/>
                <a:r>
                  <a:rPr lang="zh-CN" altLang="en-US" sz="2200" b="1" dirty="0"/>
                  <a:t>职业人生体验</a:t>
                </a:r>
                <a:endParaRPr lang="zh-CN" altLang="en-US" sz="2200" b="1" dirty="0"/>
              </a:p>
            </p:txBody>
          </p:sp>
        </p:grpSp>
        <p:cxnSp>
          <p:nvCxnSpPr>
            <p:cNvPr id="9" name="直接连接符 8"/>
            <p:cNvCxnSpPr>
              <a:stCxn id="7" idx="3"/>
            </p:cNvCxnSpPr>
            <p:nvPr/>
          </p:nvCxnSpPr>
          <p:spPr>
            <a:xfrm>
              <a:off x="9337887" y="3014829"/>
              <a:ext cx="1254760" cy="6773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4539615" y="1856105"/>
            <a:ext cx="42481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3000"/>
              </a:lnSpc>
              <a:defRPr sz="190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sz="22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高考发生了什么变化？该如何有效学习？</a:t>
            </a:r>
            <a:endParaRPr lang="zh-CN" sz="22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549775" y="2779395"/>
            <a:ext cx="4248150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3000"/>
              </a:lnSpc>
              <a:defRPr sz="190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sz="22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高考选科跟专业、职业有什么关系？有什么职业可以选？社会需要什么职业？</a:t>
            </a:r>
            <a:endParaRPr lang="zh-CN" sz="22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585335" y="4184015"/>
            <a:ext cx="42481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3000"/>
              </a:lnSpc>
              <a:defRPr sz="190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sz="22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我适合什么职业？会是什么样的职业人生路？</a:t>
            </a:r>
            <a:endParaRPr lang="zh-CN" sz="22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628515" y="5257165"/>
            <a:ext cx="42481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3000"/>
              </a:lnSpc>
              <a:defRPr sz="190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sz="22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职场生活是什么样的？一起去体验一下？</a:t>
            </a:r>
            <a:endParaRPr lang="zh-CN" sz="22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505798" y="7924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1340940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2518587" y="7924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矩形 18"/>
          <p:cNvSpPr/>
          <p:nvPr/>
        </p:nvSpPr>
        <p:spPr>
          <a:xfrm>
            <a:off x="3496310" y="857250"/>
            <a:ext cx="2112645" cy="45720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文本框 17"/>
          <p:cNvSpPr txBox="1"/>
          <p:nvPr/>
        </p:nvSpPr>
        <p:spPr>
          <a:xfrm>
            <a:off x="3792219" y="851444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学期规划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505798" y="13009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99587" y="820784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518587" y="13009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1" name="组合 30"/>
          <p:cNvGrpSpPr/>
          <p:nvPr/>
        </p:nvGrpSpPr>
        <p:grpSpPr>
          <a:xfrm>
            <a:off x="2899706" y="2211584"/>
            <a:ext cx="3344585" cy="3343032"/>
            <a:chOff x="2863850" y="1131575"/>
            <a:chExt cx="3416300" cy="3414713"/>
          </a:xfrm>
        </p:grpSpPr>
        <p:sp>
          <p:nvSpPr>
            <p:cNvPr id="32" name="Freeform 78"/>
            <p:cNvSpPr/>
            <p:nvPr/>
          </p:nvSpPr>
          <p:spPr bwMode="auto">
            <a:xfrm>
              <a:off x="2863850" y="2388875"/>
              <a:ext cx="1708150" cy="1706563"/>
            </a:xfrm>
            <a:custGeom>
              <a:avLst/>
              <a:gdLst/>
              <a:ahLst/>
              <a:cxnLst>
                <a:cxn ang="0">
                  <a:pos x="399" y="216"/>
                </a:cxn>
                <a:cxn ang="0">
                  <a:pos x="472" y="181"/>
                </a:cxn>
                <a:cxn ang="0">
                  <a:pos x="433" y="88"/>
                </a:cxn>
                <a:cxn ang="0">
                  <a:pos x="601" y="88"/>
                </a:cxn>
                <a:cxn ang="0">
                  <a:pos x="563" y="181"/>
                </a:cxn>
                <a:cxn ang="0">
                  <a:pos x="636" y="216"/>
                </a:cxn>
                <a:cxn ang="0">
                  <a:pos x="819" y="216"/>
                </a:cxn>
                <a:cxn ang="0">
                  <a:pos x="819" y="399"/>
                </a:cxn>
                <a:cxn ang="0">
                  <a:pos x="784" y="472"/>
                </a:cxn>
                <a:cxn ang="0">
                  <a:pos x="691" y="434"/>
                </a:cxn>
                <a:cxn ang="0">
                  <a:pos x="691" y="602"/>
                </a:cxn>
                <a:cxn ang="0">
                  <a:pos x="784" y="563"/>
                </a:cxn>
                <a:cxn ang="0">
                  <a:pos x="819" y="636"/>
                </a:cxn>
                <a:cxn ang="0">
                  <a:pos x="819" y="819"/>
                </a:cxn>
                <a:cxn ang="0">
                  <a:pos x="636" y="819"/>
                </a:cxn>
                <a:cxn ang="0">
                  <a:pos x="563" y="784"/>
                </a:cxn>
                <a:cxn ang="0">
                  <a:pos x="601" y="691"/>
                </a:cxn>
                <a:cxn ang="0">
                  <a:pos x="433" y="691"/>
                </a:cxn>
                <a:cxn ang="0">
                  <a:pos x="472" y="784"/>
                </a:cxn>
                <a:cxn ang="0">
                  <a:pos x="399" y="819"/>
                </a:cxn>
                <a:cxn ang="0">
                  <a:pos x="216" y="819"/>
                </a:cxn>
                <a:cxn ang="0">
                  <a:pos x="216" y="636"/>
                </a:cxn>
                <a:cxn ang="0">
                  <a:pos x="180" y="563"/>
                </a:cxn>
                <a:cxn ang="0">
                  <a:pos x="88" y="602"/>
                </a:cxn>
                <a:cxn ang="0">
                  <a:pos x="88" y="434"/>
                </a:cxn>
                <a:cxn ang="0">
                  <a:pos x="180" y="472"/>
                </a:cxn>
                <a:cxn ang="0">
                  <a:pos x="216" y="399"/>
                </a:cxn>
                <a:cxn ang="0">
                  <a:pos x="216" y="216"/>
                </a:cxn>
                <a:cxn ang="0">
                  <a:pos x="399" y="216"/>
                </a:cxn>
              </a:cxnLst>
              <a:rect l="0" t="0" r="r" b="b"/>
              <a:pathLst>
                <a:path w="819" h="819">
                  <a:moveTo>
                    <a:pt x="399" y="216"/>
                  </a:moveTo>
                  <a:cubicBezTo>
                    <a:pt x="465" y="216"/>
                    <a:pt x="480" y="200"/>
                    <a:pt x="472" y="181"/>
                  </a:cubicBezTo>
                  <a:cubicBezTo>
                    <a:pt x="455" y="144"/>
                    <a:pt x="425" y="139"/>
                    <a:pt x="433" y="88"/>
                  </a:cubicBezTo>
                  <a:cubicBezTo>
                    <a:pt x="447" y="0"/>
                    <a:pt x="588" y="0"/>
                    <a:pt x="601" y="88"/>
                  </a:cubicBezTo>
                  <a:cubicBezTo>
                    <a:pt x="609" y="139"/>
                    <a:pt x="580" y="144"/>
                    <a:pt x="563" y="181"/>
                  </a:cubicBezTo>
                  <a:cubicBezTo>
                    <a:pt x="554" y="200"/>
                    <a:pt x="570" y="216"/>
                    <a:pt x="636" y="216"/>
                  </a:cubicBezTo>
                  <a:cubicBezTo>
                    <a:pt x="819" y="216"/>
                    <a:pt x="819" y="216"/>
                    <a:pt x="819" y="216"/>
                  </a:cubicBezTo>
                  <a:cubicBezTo>
                    <a:pt x="819" y="399"/>
                    <a:pt x="819" y="399"/>
                    <a:pt x="819" y="399"/>
                  </a:cubicBezTo>
                  <a:cubicBezTo>
                    <a:pt x="819" y="465"/>
                    <a:pt x="803" y="481"/>
                    <a:pt x="784" y="472"/>
                  </a:cubicBezTo>
                  <a:cubicBezTo>
                    <a:pt x="747" y="455"/>
                    <a:pt x="742" y="426"/>
                    <a:pt x="691" y="434"/>
                  </a:cubicBezTo>
                  <a:cubicBezTo>
                    <a:pt x="603" y="447"/>
                    <a:pt x="603" y="588"/>
                    <a:pt x="691" y="602"/>
                  </a:cubicBezTo>
                  <a:cubicBezTo>
                    <a:pt x="742" y="610"/>
                    <a:pt x="747" y="580"/>
                    <a:pt x="784" y="563"/>
                  </a:cubicBezTo>
                  <a:cubicBezTo>
                    <a:pt x="803" y="555"/>
                    <a:pt x="819" y="570"/>
                    <a:pt x="819" y="636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636" y="819"/>
                    <a:pt x="636" y="819"/>
                    <a:pt x="636" y="819"/>
                  </a:cubicBezTo>
                  <a:cubicBezTo>
                    <a:pt x="570" y="819"/>
                    <a:pt x="554" y="803"/>
                    <a:pt x="563" y="784"/>
                  </a:cubicBezTo>
                  <a:cubicBezTo>
                    <a:pt x="580" y="747"/>
                    <a:pt x="609" y="743"/>
                    <a:pt x="601" y="691"/>
                  </a:cubicBezTo>
                  <a:cubicBezTo>
                    <a:pt x="588" y="603"/>
                    <a:pt x="447" y="603"/>
                    <a:pt x="433" y="691"/>
                  </a:cubicBezTo>
                  <a:cubicBezTo>
                    <a:pt x="425" y="743"/>
                    <a:pt x="455" y="747"/>
                    <a:pt x="472" y="784"/>
                  </a:cubicBezTo>
                  <a:cubicBezTo>
                    <a:pt x="480" y="803"/>
                    <a:pt x="465" y="819"/>
                    <a:pt x="399" y="819"/>
                  </a:cubicBezTo>
                  <a:cubicBezTo>
                    <a:pt x="216" y="819"/>
                    <a:pt x="216" y="819"/>
                    <a:pt x="216" y="819"/>
                  </a:cubicBezTo>
                  <a:cubicBezTo>
                    <a:pt x="216" y="636"/>
                    <a:pt x="216" y="636"/>
                    <a:pt x="216" y="636"/>
                  </a:cubicBezTo>
                  <a:cubicBezTo>
                    <a:pt x="216" y="570"/>
                    <a:pt x="200" y="555"/>
                    <a:pt x="180" y="563"/>
                  </a:cubicBezTo>
                  <a:cubicBezTo>
                    <a:pt x="144" y="580"/>
                    <a:pt x="139" y="610"/>
                    <a:pt x="88" y="602"/>
                  </a:cubicBezTo>
                  <a:cubicBezTo>
                    <a:pt x="0" y="588"/>
                    <a:pt x="0" y="447"/>
                    <a:pt x="88" y="434"/>
                  </a:cubicBezTo>
                  <a:cubicBezTo>
                    <a:pt x="139" y="426"/>
                    <a:pt x="144" y="455"/>
                    <a:pt x="180" y="472"/>
                  </a:cubicBezTo>
                  <a:cubicBezTo>
                    <a:pt x="200" y="481"/>
                    <a:pt x="216" y="465"/>
                    <a:pt x="216" y="399"/>
                  </a:cubicBezTo>
                  <a:cubicBezTo>
                    <a:pt x="216" y="216"/>
                    <a:pt x="216" y="216"/>
                    <a:pt x="216" y="216"/>
                  </a:cubicBezTo>
                  <a:lnTo>
                    <a:pt x="399" y="216"/>
                  </a:lnTo>
                  <a:close/>
                </a:path>
              </a:pathLst>
            </a:custGeom>
            <a:solidFill>
              <a:srgbClr val="8CC5DF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33" name="Freeform 76"/>
            <p:cNvSpPr/>
            <p:nvPr/>
          </p:nvSpPr>
          <p:spPr bwMode="auto">
            <a:xfrm>
              <a:off x="4572000" y="1582425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CF6B71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34" name="Freeform 77"/>
            <p:cNvSpPr/>
            <p:nvPr/>
          </p:nvSpPr>
          <p:spPr bwMode="auto">
            <a:xfrm>
              <a:off x="3314700" y="1131575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1AD58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56" name="Freeform 79"/>
            <p:cNvSpPr/>
            <p:nvPr/>
          </p:nvSpPr>
          <p:spPr bwMode="auto">
            <a:xfrm>
              <a:off x="4121150" y="2838138"/>
              <a:ext cx="1708150" cy="1708150"/>
            </a:xfrm>
            <a:custGeom>
              <a:avLst/>
              <a:gdLst/>
              <a:ahLst/>
              <a:cxnLst>
                <a:cxn ang="0">
                  <a:pos x="216" y="420"/>
                </a:cxn>
                <a:cxn ang="0">
                  <a:pos x="181" y="347"/>
                </a:cxn>
                <a:cxn ang="0">
                  <a:pos x="88" y="386"/>
                </a:cxn>
                <a:cxn ang="0">
                  <a:pos x="88" y="218"/>
                </a:cxn>
                <a:cxn ang="0">
                  <a:pos x="181" y="256"/>
                </a:cxn>
                <a:cxn ang="0">
                  <a:pos x="216" y="183"/>
                </a:cxn>
                <a:cxn ang="0">
                  <a:pos x="216" y="0"/>
                </a:cxn>
                <a:cxn ang="0">
                  <a:pos x="399" y="0"/>
                </a:cxn>
                <a:cxn ang="0">
                  <a:pos x="472" y="35"/>
                </a:cxn>
                <a:cxn ang="0">
                  <a:pos x="434" y="128"/>
                </a:cxn>
                <a:cxn ang="0">
                  <a:pos x="602" y="128"/>
                </a:cxn>
                <a:cxn ang="0">
                  <a:pos x="563" y="35"/>
                </a:cxn>
                <a:cxn ang="0">
                  <a:pos x="636" y="0"/>
                </a:cxn>
                <a:cxn ang="0">
                  <a:pos x="819" y="0"/>
                </a:cxn>
                <a:cxn ang="0">
                  <a:pos x="819" y="183"/>
                </a:cxn>
                <a:cxn ang="0">
                  <a:pos x="784" y="256"/>
                </a:cxn>
                <a:cxn ang="0">
                  <a:pos x="691" y="218"/>
                </a:cxn>
                <a:cxn ang="0">
                  <a:pos x="691" y="386"/>
                </a:cxn>
                <a:cxn ang="0">
                  <a:pos x="784" y="347"/>
                </a:cxn>
                <a:cxn ang="0">
                  <a:pos x="819" y="420"/>
                </a:cxn>
                <a:cxn ang="0">
                  <a:pos x="819" y="603"/>
                </a:cxn>
                <a:cxn ang="0">
                  <a:pos x="636" y="603"/>
                </a:cxn>
                <a:cxn ang="0">
                  <a:pos x="563" y="639"/>
                </a:cxn>
                <a:cxn ang="0">
                  <a:pos x="602" y="731"/>
                </a:cxn>
                <a:cxn ang="0">
                  <a:pos x="434" y="731"/>
                </a:cxn>
                <a:cxn ang="0">
                  <a:pos x="472" y="639"/>
                </a:cxn>
                <a:cxn ang="0">
                  <a:pos x="399" y="603"/>
                </a:cxn>
                <a:cxn ang="0">
                  <a:pos x="216" y="603"/>
                </a:cxn>
                <a:cxn ang="0">
                  <a:pos x="216" y="420"/>
                </a:cxn>
              </a:cxnLst>
              <a:rect l="0" t="0" r="r" b="b"/>
              <a:pathLst>
                <a:path w="819" h="819">
                  <a:moveTo>
                    <a:pt x="216" y="420"/>
                  </a:moveTo>
                  <a:cubicBezTo>
                    <a:pt x="216" y="354"/>
                    <a:pt x="200" y="339"/>
                    <a:pt x="181" y="347"/>
                  </a:cubicBezTo>
                  <a:cubicBezTo>
                    <a:pt x="144" y="364"/>
                    <a:pt x="139" y="394"/>
                    <a:pt x="88" y="386"/>
                  </a:cubicBezTo>
                  <a:cubicBezTo>
                    <a:pt x="0" y="372"/>
                    <a:pt x="0" y="231"/>
                    <a:pt x="88" y="218"/>
                  </a:cubicBezTo>
                  <a:cubicBezTo>
                    <a:pt x="139" y="210"/>
                    <a:pt x="144" y="239"/>
                    <a:pt x="181" y="256"/>
                  </a:cubicBezTo>
                  <a:cubicBezTo>
                    <a:pt x="200" y="265"/>
                    <a:pt x="216" y="249"/>
                    <a:pt x="216" y="18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399" y="0"/>
                    <a:pt x="399" y="0"/>
                    <a:pt x="399" y="0"/>
                  </a:cubicBezTo>
                  <a:cubicBezTo>
                    <a:pt x="465" y="0"/>
                    <a:pt x="481" y="16"/>
                    <a:pt x="472" y="35"/>
                  </a:cubicBezTo>
                  <a:cubicBezTo>
                    <a:pt x="455" y="72"/>
                    <a:pt x="426" y="77"/>
                    <a:pt x="434" y="128"/>
                  </a:cubicBezTo>
                  <a:cubicBezTo>
                    <a:pt x="447" y="216"/>
                    <a:pt x="588" y="216"/>
                    <a:pt x="602" y="128"/>
                  </a:cubicBezTo>
                  <a:cubicBezTo>
                    <a:pt x="610" y="77"/>
                    <a:pt x="580" y="72"/>
                    <a:pt x="563" y="35"/>
                  </a:cubicBezTo>
                  <a:cubicBezTo>
                    <a:pt x="555" y="16"/>
                    <a:pt x="570" y="0"/>
                    <a:pt x="636" y="0"/>
                  </a:cubicBezTo>
                  <a:cubicBezTo>
                    <a:pt x="819" y="0"/>
                    <a:pt x="819" y="0"/>
                    <a:pt x="819" y="0"/>
                  </a:cubicBezTo>
                  <a:cubicBezTo>
                    <a:pt x="819" y="183"/>
                    <a:pt x="819" y="183"/>
                    <a:pt x="819" y="183"/>
                  </a:cubicBezTo>
                  <a:cubicBezTo>
                    <a:pt x="819" y="249"/>
                    <a:pt x="803" y="265"/>
                    <a:pt x="784" y="256"/>
                  </a:cubicBezTo>
                  <a:cubicBezTo>
                    <a:pt x="747" y="239"/>
                    <a:pt x="743" y="210"/>
                    <a:pt x="691" y="218"/>
                  </a:cubicBezTo>
                  <a:cubicBezTo>
                    <a:pt x="603" y="231"/>
                    <a:pt x="603" y="372"/>
                    <a:pt x="691" y="386"/>
                  </a:cubicBezTo>
                  <a:cubicBezTo>
                    <a:pt x="743" y="394"/>
                    <a:pt x="747" y="364"/>
                    <a:pt x="784" y="347"/>
                  </a:cubicBezTo>
                  <a:cubicBezTo>
                    <a:pt x="803" y="339"/>
                    <a:pt x="819" y="354"/>
                    <a:pt x="819" y="420"/>
                  </a:cubicBezTo>
                  <a:cubicBezTo>
                    <a:pt x="819" y="603"/>
                    <a:pt x="819" y="603"/>
                    <a:pt x="819" y="603"/>
                  </a:cubicBezTo>
                  <a:cubicBezTo>
                    <a:pt x="636" y="603"/>
                    <a:pt x="636" y="603"/>
                    <a:pt x="636" y="603"/>
                  </a:cubicBezTo>
                  <a:cubicBezTo>
                    <a:pt x="570" y="603"/>
                    <a:pt x="555" y="619"/>
                    <a:pt x="563" y="639"/>
                  </a:cubicBezTo>
                  <a:cubicBezTo>
                    <a:pt x="580" y="675"/>
                    <a:pt x="610" y="680"/>
                    <a:pt x="602" y="731"/>
                  </a:cubicBezTo>
                  <a:cubicBezTo>
                    <a:pt x="588" y="819"/>
                    <a:pt x="447" y="819"/>
                    <a:pt x="434" y="731"/>
                  </a:cubicBezTo>
                  <a:cubicBezTo>
                    <a:pt x="426" y="680"/>
                    <a:pt x="455" y="675"/>
                    <a:pt x="472" y="639"/>
                  </a:cubicBezTo>
                  <a:cubicBezTo>
                    <a:pt x="481" y="619"/>
                    <a:pt x="465" y="603"/>
                    <a:pt x="399" y="603"/>
                  </a:cubicBezTo>
                  <a:cubicBezTo>
                    <a:pt x="216" y="603"/>
                    <a:pt x="216" y="603"/>
                    <a:pt x="216" y="603"/>
                  </a:cubicBezTo>
                  <a:lnTo>
                    <a:pt x="216" y="420"/>
                  </a:lnTo>
                  <a:close/>
                </a:path>
              </a:pathLst>
            </a:custGeom>
            <a:solidFill>
              <a:srgbClr val="ECC95D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</p:grpSp>
      <p:sp>
        <p:nvSpPr>
          <p:cNvPr id="57" name="文本框 56"/>
          <p:cNvSpPr txBox="1"/>
          <p:nvPr/>
        </p:nvSpPr>
        <p:spPr>
          <a:xfrm>
            <a:off x="1095958" y="3059568"/>
            <a:ext cx="1612900" cy="450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分科学习</a:t>
            </a:r>
            <a:endParaRPr 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1104213" y="4249487"/>
            <a:ext cx="1612900" cy="450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职业倾向</a:t>
            </a:r>
            <a:endParaRPr 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464987" y="3008768"/>
            <a:ext cx="1612900" cy="450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专业认识</a:t>
            </a:r>
            <a:endParaRPr 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464987" y="4211387"/>
            <a:ext cx="1612900" cy="450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社会实践</a:t>
            </a:r>
            <a:endParaRPr 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505798" y="7924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1340940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2518587" y="792440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矩形 18"/>
          <p:cNvSpPr/>
          <p:nvPr/>
        </p:nvSpPr>
        <p:spPr>
          <a:xfrm>
            <a:off x="3496310" y="857250"/>
            <a:ext cx="2112645" cy="45720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文本框 17"/>
          <p:cNvSpPr txBox="1"/>
          <p:nvPr/>
        </p:nvSpPr>
        <p:spPr>
          <a:xfrm>
            <a:off x="3614419" y="851444"/>
            <a:ext cx="19608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期待与要求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505798" y="13009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99587" y="820784"/>
            <a:ext cx="390621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518587" y="1300984"/>
            <a:ext cx="81000" cy="81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1" name="组合 30"/>
          <p:cNvGrpSpPr/>
          <p:nvPr/>
        </p:nvGrpSpPr>
        <p:grpSpPr>
          <a:xfrm>
            <a:off x="2899706" y="2211584"/>
            <a:ext cx="3344585" cy="3343032"/>
            <a:chOff x="2863850" y="1131575"/>
            <a:chExt cx="3416300" cy="3414713"/>
          </a:xfrm>
        </p:grpSpPr>
        <p:sp>
          <p:nvSpPr>
            <p:cNvPr id="32" name="Freeform 78"/>
            <p:cNvSpPr/>
            <p:nvPr/>
          </p:nvSpPr>
          <p:spPr bwMode="auto">
            <a:xfrm>
              <a:off x="2863850" y="2388875"/>
              <a:ext cx="1708150" cy="1706563"/>
            </a:xfrm>
            <a:custGeom>
              <a:avLst/>
              <a:gdLst/>
              <a:ahLst/>
              <a:cxnLst>
                <a:cxn ang="0">
                  <a:pos x="399" y="216"/>
                </a:cxn>
                <a:cxn ang="0">
                  <a:pos x="472" y="181"/>
                </a:cxn>
                <a:cxn ang="0">
                  <a:pos x="433" y="88"/>
                </a:cxn>
                <a:cxn ang="0">
                  <a:pos x="601" y="88"/>
                </a:cxn>
                <a:cxn ang="0">
                  <a:pos x="563" y="181"/>
                </a:cxn>
                <a:cxn ang="0">
                  <a:pos x="636" y="216"/>
                </a:cxn>
                <a:cxn ang="0">
                  <a:pos x="819" y="216"/>
                </a:cxn>
                <a:cxn ang="0">
                  <a:pos x="819" y="399"/>
                </a:cxn>
                <a:cxn ang="0">
                  <a:pos x="784" y="472"/>
                </a:cxn>
                <a:cxn ang="0">
                  <a:pos x="691" y="434"/>
                </a:cxn>
                <a:cxn ang="0">
                  <a:pos x="691" y="602"/>
                </a:cxn>
                <a:cxn ang="0">
                  <a:pos x="784" y="563"/>
                </a:cxn>
                <a:cxn ang="0">
                  <a:pos x="819" y="636"/>
                </a:cxn>
                <a:cxn ang="0">
                  <a:pos x="819" y="819"/>
                </a:cxn>
                <a:cxn ang="0">
                  <a:pos x="636" y="819"/>
                </a:cxn>
                <a:cxn ang="0">
                  <a:pos x="563" y="784"/>
                </a:cxn>
                <a:cxn ang="0">
                  <a:pos x="601" y="691"/>
                </a:cxn>
                <a:cxn ang="0">
                  <a:pos x="433" y="691"/>
                </a:cxn>
                <a:cxn ang="0">
                  <a:pos x="472" y="784"/>
                </a:cxn>
                <a:cxn ang="0">
                  <a:pos x="399" y="819"/>
                </a:cxn>
                <a:cxn ang="0">
                  <a:pos x="216" y="819"/>
                </a:cxn>
                <a:cxn ang="0">
                  <a:pos x="216" y="636"/>
                </a:cxn>
                <a:cxn ang="0">
                  <a:pos x="180" y="563"/>
                </a:cxn>
                <a:cxn ang="0">
                  <a:pos x="88" y="602"/>
                </a:cxn>
                <a:cxn ang="0">
                  <a:pos x="88" y="434"/>
                </a:cxn>
                <a:cxn ang="0">
                  <a:pos x="180" y="472"/>
                </a:cxn>
                <a:cxn ang="0">
                  <a:pos x="216" y="399"/>
                </a:cxn>
                <a:cxn ang="0">
                  <a:pos x="216" y="216"/>
                </a:cxn>
                <a:cxn ang="0">
                  <a:pos x="399" y="216"/>
                </a:cxn>
              </a:cxnLst>
              <a:rect l="0" t="0" r="r" b="b"/>
              <a:pathLst>
                <a:path w="819" h="819">
                  <a:moveTo>
                    <a:pt x="399" y="216"/>
                  </a:moveTo>
                  <a:cubicBezTo>
                    <a:pt x="465" y="216"/>
                    <a:pt x="480" y="200"/>
                    <a:pt x="472" y="181"/>
                  </a:cubicBezTo>
                  <a:cubicBezTo>
                    <a:pt x="455" y="144"/>
                    <a:pt x="425" y="139"/>
                    <a:pt x="433" y="88"/>
                  </a:cubicBezTo>
                  <a:cubicBezTo>
                    <a:pt x="447" y="0"/>
                    <a:pt x="588" y="0"/>
                    <a:pt x="601" y="88"/>
                  </a:cubicBezTo>
                  <a:cubicBezTo>
                    <a:pt x="609" y="139"/>
                    <a:pt x="580" y="144"/>
                    <a:pt x="563" y="181"/>
                  </a:cubicBezTo>
                  <a:cubicBezTo>
                    <a:pt x="554" y="200"/>
                    <a:pt x="570" y="216"/>
                    <a:pt x="636" y="216"/>
                  </a:cubicBezTo>
                  <a:cubicBezTo>
                    <a:pt x="819" y="216"/>
                    <a:pt x="819" y="216"/>
                    <a:pt x="819" y="216"/>
                  </a:cubicBezTo>
                  <a:cubicBezTo>
                    <a:pt x="819" y="399"/>
                    <a:pt x="819" y="399"/>
                    <a:pt x="819" y="399"/>
                  </a:cubicBezTo>
                  <a:cubicBezTo>
                    <a:pt x="819" y="465"/>
                    <a:pt x="803" y="481"/>
                    <a:pt x="784" y="472"/>
                  </a:cubicBezTo>
                  <a:cubicBezTo>
                    <a:pt x="747" y="455"/>
                    <a:pt x="742" y="426"/>
                    <a:pt x="691" y="434"/>
                  </a:cubicBezTo>
                  <a:cubicBezTo>
                    <a:pt x="603" y="447"/>
                    <a:pt x="603" y="588"/>
                    <a:pt x="691" y="602"/>
                  </a:cubicBezTo>
                  <a:cubicBezTo>
                    <a:pt x="742" y="610"/>
                    <a:pt x="747" y="580"/>
                    <a:pt x="784" y="563"/>
                  </a:cubicBezTo>
                  <a:cubicBezTo>
                    <a:pt x="803" y="555"/>
                    <a:pt x="819" y="570"/>
                    <a:pt x="819" y="636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636" y="819"/>
                    <a:pt x="636" y="819"/>
                    <a:pt x="636" y="819"/>
                  </a:cubicBezTo>
                  <a:cubicBezTo>
                    <a:pt x="570" y="819"/>
                    <a:pt x="554" y="803"/>
                    <a:pt x="563" y="784"/>
                  </a:cubicBezTo>
                  <a:cubicBezTo>
                    <a:pt x="580" y="747"/>
                    <a:pt x="609" y="743"/>
                    <a:pt x="601" y="691"/>
                  </a:cubicBezTo>
                  <a:cubicBezTo>
                    <a:pt x="588" y="603"/>
                    <a:pt x="447" y="603"/>
                    <a:pt x="433" y="691"/>
                  </a:cubicBezTo>
                  <a:cubicBezTo>
                    <a:pt x="425" y="743"/>
                    <a:pt x="455" y="747"/>
                    <a:pt x="472" y="784"/>
                  </a:cubicBezTo>
                  <a:cubicBezTo>
                    <a:pt x="480" y="803"/>
                    <a:pt x="465" y="819"/>
                    <a:pt x="399" y="819"/>
                  </a:cubicBezTo>
                  <a:cubicBezTo>
                    <a:pt x="216" y="819"/>
                    <a:pt x="216" y="819"/>
                    <a:pt x="216" y="819"/>
                  </a:cubicBezTo>
                  <a:cubicBezTo>
                    <a:pt x="216" y="636"/>
                    <a:pt x="216" y="636"/>
                    <a:pt x="216" y="636"/>
                  </a:cubicBezTo>
                  <a:cubicBezTo>
                    <a:pt x="216" y="570"/>
                    <a:pt x="200" y="555"/>
                    <a:pt x="180" y="563"/>
                  </a:cubicBezTo>
                  <a:cubicBezTo>
                    <a:pt x="144" y="580"/>
                    <a:pt x="139" y="610"/>
                    <a:pt x="88" y="602"/>
                  </a:cubicBezTo>
                  <a:cubicBezTo>
                    <a:pt x="0" y="588"/>
                    <a:pt x="0" y="447"/>
                    <a:pt x="88" y="434"/>
                  </a:cubicBezTo>
                  <a:cubicBezTo>
                    <a:pt x="139" y="426"/>
                    <a:pt x="144" y="455"/>
                    <a:pt x="180" y="472"/>
                  </a:cubicBezTo>
                  <a:cubicBezTo>
                    <a:pt x="200" y="481"/>
                    <a:pt x="216" y="465"/>
                    <a:pt x="216" y="399"/>
                  </a:cubicBezTo>
                  <a:cubicBezTo>
                    <a:pt x="216" y="216"/>
                    <a:pt x="216" y="216"/>
                    <a:pt x="216" y="216"/>
                  </a:cubicBezTo>
                  <a:lnTo>
                    <a:pt x="399" y="216"/>
                  </a:lnTo>
                  <a:close/>
                </a:path>
              </a:pathLst>
            </a:custGeom>
            <a:solidFill>
              <a:srgbClr val="8CC5DF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33" name="Freeform 76"/>
            <p:cNvSpPr/>
            <p:nvPr/>
          </p:nvSpPr>
          <p:spPr bwMode="auto">
            <a:xfrm>
              <a:off x="4572000" y="1582425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CF6B71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34" name="Freeform 77"/>
            <p:cNvSpPr/>
            <p:nvPr/>
          </p:nvSpPr>
          <p:spPr bwMode="auto">
            <a:xfrm>
              <a:off x="3314700" y="1131575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1AD58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56" name="Freeform 79"/>
            <p:cNvSpPr/>
            <p:nvPr/>
          </p:nvSpPr>
          <p:spPr bwMode="auto">
            <a:xfrm>
              <a:off x="4121150" y="2838138"/>
              <a:ext cx="1708150" cy="1708150"/>
            </a:xfrm>
            <a:custGeom>
              <a:avLst/>
              <a:gdLst/>
              <a:ahLst/>
              <a:cxnLst>
                <a:cxn ang="0">
                  <a:pos x="216" y="420"/>
                </a:cxn>
                <a:cxn ang="0">
                  <a:pos x="181" y="347"/>
                </a:cxn>
                <a:cxn ang="0">
                  <a:pos x="88" y="386"/>
                </a:cxn>
                <a:cxn ang="0">
                  <a:pos x="88" y="218"/>
                </a:cxn>
                <a:cxn ang="0">
                  <a:pos x="181" y="256"/>
                </a:cxn>
                <a:cxn ang="0">
                  <a:pos x="216" y="183"/>
                </a:cxn>
                <a:cxn ang="0">
                  <a:pos x="216" y="0"/>
                </a:cxn>
                <a:cxn ang="0">
                  <a:pos x="399" y="0"/>
                </a:cxn>
                <a:cxn ang="0">
                  <a:pos x="472" y="35"/>
                </a:cxn>
                <a:cxn ang="0">
                  <a:pos x="434" y="128"/>
                </a:cxn>
                <a:cxn ang="0">
                  <a:pos x="602" y="128"/>
                </a:cxn>
                <a:cxn ang="0">
                  <a:pos x="563" y="35"/>
                </a:cxn>
                <a:cxn ang="0">
                  <a:pos x="636" y="0"/>
                </a:cxn>
                <a:cxn ang="0">
                  <a:pos x="819" y="0"/>
                </a:cxn>
                <a:cxn ang="0">
                  <a:pos x="819" y="183"/>
                </a:cxn>
                <a:cxn ang="0">
                  <a:pos x="784" y="256"/>
                </a:cxn>
                <a:cxn ang="0">
                  <a:pos x="691" y="218"/>
                </a:cxn>
                <a:cxn ang="0">
                  <a:pos x="691" y="386"/>
                </a:cxn>
                <a:cxn ang="0">
                  <a:pos x="784" y="347"/>
                </a:cxn>
                <a:cxn ang="0">
                  <a:pos x="819" y="420"/>
                </a:cxn>
                <a:cxn ang="0">
                  <a:pos x="819" y="603"/>
                </a:cxn>
                <a:cxn ang="0">
                  <a:pos x="636" y="603"/>
                </a:cxn>
                <a:cxn ang="0">
                  <a:pos x="563" y="639"/>
                </a:cxn>
                <a:cxn ang="0">
                  <a:pos x="602" y="731"/>
                </a:cxn>
                <a:cxn ang="0">
                  <a:pos x="434" y="731"/>
                </a:cxn>
                <a:cxn ang="0">
                  <a:pos x="472" y="639"/>
                </a:cxn>
                <a:cxn ang="0">
                  <a:pos x="399" y="603"/>
                </a:cxn>
                <a:cxn ang="0">
                  <a:pos x="216" y="603"/>
                </a:cxn>
                <a:cxn ang="0">
                  <a:pos x="216" y="420"/>
                </a:cxn>
              </a:cxnLst>
              <a:rect l="0" t="0" r="r" b="b"/>
              <a:pathLst>
                <a:path w="819" h="819">
                  <a:moveTo>
                    <a:pt x="216" y="420"/>
                  </a:moveTo>
                  <a:cubicBezTo>
                    <a:pt x="216" y="354"/>
                    <a:pt x="200" y="339"/>
                    <a:pt x="181" y="347"/>
                  </a:cubicBezTo>
                  <a:cubicBezTo>
                    <a:pt x="144" y="364"/>
                    <a:pt x="139" y="394"/>
                    <a:pt x="88" y="386"/>
                  </a:cubicBezTo>
                  <a:cubicBezTo>
                    <a:pt x="0" y="372"/>
                    <a:pt x="0" y="231"/>
                    <a:pt x="88" y="218"/>
                  </a:cubicBezTo>
                  <a:cubicBezTo>
                    <a:pt x="139" y="210"/>
                    <a:pt x="144" y="239"/>
                    <a:pt x="181" y="256"/>
                  </a:cubicBezTo>
                  <a:cubicBezTo>
                    <a:pt x="200" y="265"/>
                    <a:pt x="216" y="249"/>
                    <a:pt x="216" y="18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399" y="0"/>
                    <a:pt x="399" y="0"/>
                    <a:pt x="399" y="0"/>
                  </a:cubicBezTo>
                  <a:cubicBezTo>
                    <a:pt x="465" y="0"/>
                    <a:pt x="481" y="16"/>
                    <a:pt x="472" y="35"/>
                  </a:cubicBezTo>
                  <a:cubicBezTo>
                    <a:pt x="455" y="72"/>
                    <a:pt x="426" y="77"/>
                    <a:pt x="434" y="128"/>
                  </a:cubicBezTo>
                  <a:cubicBezTo>
                    <a:pt x="447" y="216"/>
                    <a:pt x="588" y="216"/>
                    <a:pt x="602" y="128"/>
                  </a:cubicBezTo>
                  <a:cubicBezTo>
                    <a:pt x="610" y="77"/>
                    <a:pt x="580" y="72"/>
                    <a:pt x="563" y="35"/>
                  </a:cubicBezTo>
                  <a:cubicBezTo>
                    <a:pt x="555" y="16"/>
                    <a:pt x="570" y="0"/>
                    <a:pt x="636" y="0"/>
                  </a:cubicBezTo>
                  <a:cubicBezTo>
                    <a:pt x="819" y="0"/>
                    <a:pt x="819" y="0"/>
                    <a:pt x="819" y="0"/>
                  </a:cubicBezTo>
                  <a:cubicBezTo>
                    <a:pt x="819" y="183"/>
                    <a:pt x="819" y="183"/>
                    <a:pt x="819" y="183"/>
                  </a:cubicBezTo>
                  <a:cubicBezTo>
                    <a:pt x="819" y="249"/>
                    <a:pt x="803" y="265"/>
                    <a:pt x="784" y="256"/>
                  </a:cubicBezTo>
                  <a:cubicBezTo>
                    <a:pt x="747" y="239"/>
                    <a:pt x="743" y="210"/>
                    <a:pt x="691" y="218"/>
                  </a:cubicBezTo>
                  <a:cubicBezTo>
                    <a:pt x="603" y="231"/>
                    <a:pt x="603" y="372"/>
                    <a:pt x="691" y="386"/>
                  </a:cubicBezTo>
                  <a:cubicBezTo>
                    <a:pt x="743" y="394"/>
                    <a:pt x="747" y="364"/>
                    <a:pt x="784" y="347"/>
                  </a:cubicBezTo>
                  <a:cubicBezTo>
                    <a:pt x="803" y="339"/>
                    <a:pt x="819" y="354"/>
                    <a:pt x="819" y="420"/>
                  </a:cubicBezTo>
                  <a:cubicBezTo>
                    <a:pt x="819" y="603"/>
                    <a:pt x="819" y="603"/>
                    <a:pt x="819" y="603"/>
                  </a:cubicBezTo>
                  <a:cubicBezTo>
                    <a:pt x="636" y="603"/>
                    <a:pt x="636" y="603"/>
                    <a:pt x="636" y="603"/>
                  </a:cubicBezTo>
                  <a:cubicBezTo>
                    <a:pt x="570" y="603"/>
                    <a:pt x="555" y="619"/>
                    <a:pt x="563" y="639"/>
                  </a:cubicBezTo>
                  <a:cubicBezTo>
                    <a:pt x="580" y="675"/>
                    <a:pt x="610" y="680"/>
                    <a:pt x="602" y="731"/>
                  </a:cubicBezTo>
                  <a:cubicBezTo>
                    <a:pt x="588" y="819"/>
                    <a:pt x="447" y="819"/>
                    <a:pt x="434" y="731"/>
                  </a:cubicBezTo>
                  <a:cubicBezTo>
                    <a:pt x="426" y="680"/>
                    <a:pt x="455" y="675"/>
                    <a:pt x="472" y="639"/>
                  </a:cubicBezTo>
                  <a:cubicBezTo>
                    <a:pt x="481" y="619"/>
                    <a:pt x="465" y="603"/>
                    <a:pt x="399" y="603"/>
                  </a:cubicBezTo>
                  <a:cubicBezTo>
                    <a:pt x="216" y="603"/>
                    <a:pt x="216" y="603"/>
                    <a:pt x="216" y="603"/>
                  </a:cubicBezTo>
                  <a:lnTo>
                    <a:pt x="216" y="420"/>
                  </a:lnTo>
                  <a:close/>
                </a:path>
              </a:pathLst>
            </a:custGeom>
            <a:solidFill>
              <a:srgbClr val="ECC95D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</p:grpSp>
      <p:sp>
        <p:nvSpPr>
          <p:cNvPr id="57" name="文本框 56"/>
          <p:cNvSpPr txBox="1"/>
          <p:nvPr/>
        </p:nvSpPr>
        <p:spPr>
          <a:xfrm>
            <a:off x="1095958" y="3059568"/>
            <a:ext cx="1612900" cy="450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积极参与</a:t>
            </a:r>
            <a:endParaRPr 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1104213" y="4249487"/>
            <a:ext cx="1612900" cy="450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跟紧步伐</a:t>
            </a:r>
            <a:endParaRPr 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464987" y="3008768"/>
            <a:ext cx="1612900" cy="450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小组合作</a:t>
            </a:r>
            <a:endParaRPr 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464987" y="4211387"/>
            <a:ext cx="1612900" cy="450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心有所属</a:t>
            </a:r>
            <a:endParaRPr 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505798" y="763230"/>
            <a:ext cx="81000" cy="81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2599587" y="1334590"/>
            <a:ext cx="390621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2518587" y="763230"/>
            <a:ext cx="81000" cy="81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3" name="椭圆 22"/>
          <p:cNvSpPr/>
          <p:nvPr/>
        </p:nvSpPr>
        <p:spPr>
          <a:xfrm>
            <a:off x="6505798" y="1290824"/>
            <a:ext cx="81000" cy="81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99587" y="814434"/>
            <a:ext cx="390621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518587" y="1304794"/>
            <a:ext cx="81000" cy="81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2149475"/>
            <a:ext cx="4180205" cy="2821305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3380770" y="2436124"/>
            <a:ext cx="1931199" cy="709721"/>
            <a:chOff x="5830186" y="2232837"/>
            <a:chExt cx="2574931" cy="946295"/>
          </a:xfrm>
        </p:grpSpPr>
        <p:sp>
          <p:nvSpPr>
            <p:cNvPr id="6" name="平行四边形 5"/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zh-CN" altLang="en-US" sz="24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309530" y="2293890"/>
              <a:ext cx="1095587" cy="668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身体</a:t>
              </a:r>
              <a:r>
                <a:rPr lang="en-US" altLang="zh-CN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:</a:t>
              </a:r>
              <a:endPara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133754" y="3436237"/>
            <a:ext cx="2200439" cy="709721"/>
            <a:chOff x="5830186" y="2232837"/>
            <a:chExt cx="2933919" cy="946295"/>
          </a:xfrm>
        </p:grpSpPr>
        <p:sp>
          <p:nvSpPr>
            <p:cNvPr id="22" name="平行四边形 21"/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rgbClr val="F6BD2A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zh-CN" altLang="en-US" sz="2400" b="1" dirty="0">
                <a:solidFill>
                  <a:srgbClr val="F6BD2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402665" y="2293890"/>
              <a:ext cx="1361440" cy="668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心理：</a:t>
              </a:r>
              <a:endPara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802918" y="4478260"/>
            <a:ext cx="2158528" cy="709721"/>
            <a:chOff x="5830186" y="2232837"/>
            <a:chExt cx="2878038" cy="946295"/>
          </a:xfrm>
        </p:grpSpPr>
        <p:sp>
          <p:nvSpPr>
            <p:cNvPr id="28" name="平行四边形 27"/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lang="zh-CN" altLang="en-US" sz="24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346784" y="2293890"/>
              <a:ext cx="1361440" cy="668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行动：</a:t>
              </a:r>
              <a:endPara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606800" y="847725"/>
            <a:ext cx="1915160" cy="457200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文本框 17"/>
          <p:cNvSpPr txBox="1"/>
          <p:nvPr/>
        </p:nvSpPr>
        <p:spPr>
          <a:xfrm>
            <a:off x="4124959" y="857159"/>
            <a:ext cx="894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准备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45100" y="2491740"/>
            <a:ext cx="3860165" cy="501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ts val="3200"/>
              </a:lnSpc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饮食健康、作息规律、运动适度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18735" y="3491230"/>
            <a:ext cx="3738880" cy="5016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lnSpc>
                <a:spcPts val="3200"/>
              </a:lnSpc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自我调适、适当发泄、寻求帮助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25670" y="4526280"/>
            <a:ext cx="4246880" cy="5016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lnSpc>
                <a:spcPts val="3200"/>
              </a:lnSpc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做好规划、当日事当日毕、及时反思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85725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666365" y="3783330"/>
            <a:ext cx="3708400" cy="368300"/>
          </a:xfrm>
          <a:prstGeom prst="rect">
            <a:avLst/>
          </a:prstGeom>
          <a:solidFill>
            <a:srgbClr val="1BA3DE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+mn-ea"/>
              </a:rPr>
              <a:t>只要你足够努力</a:t>
            </a:r>
            <a:endParaRPr lang="zh-CN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15895" y="4796790"/>
            <a:ext cx="1784350" cy="575945"/>
          </a:xfrm>
          <a:prstGeom prst="rect">
            <a:avLst/>
          </a:prstGeom>
          <a:noFill/>
          <a:ln>
            <a:noFill/>
          </a:ln>
          <a:effectLst>
            <a:outerShdw blurRad="1524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6" name="组合 15"/>
          <p:cNvGrpSpPr/>
          <p:nvPr/>
        </p:nvGrpSpPr>
        <p:grpSpPr>
          <a:xfrm rot="0">
            <a:off x="1307465" y="4580890"/>
            <a:ext cx="6524625" cy="575945"/>
            <a:chOff x="1307418" y="3662272"/>
            <a:chExt cx="6524752" cy="576065"/>
          </a:xfrm>
        </p:grpSpPr>
        <p:grpSp>
          <p:nvGrpSpPr>
            <p:cNvPr id="14" name="组合 13"/>
            <p:cNvGrpSpPr/>
            <p:nvPr/>
          </p:nvGrpSpPr>
          <p:grpSpPr>
            <a:xfrm>
              <a:off x="1307418" y="3662272"/>
              <a:ext cx="6524752" cy="576065"/>
              <a:chOff x="1231460" y="3795885"/>
              <a:chExt cx="6524752" cy="576065"/>
            </a:xfrm>
          </p:grpSpPr>
          <p:sp>
            <p:nvSpPr>
              <p:cNvPr id="9" name="矩形: 圆角 8"/>
              <p:cNvSpPr/>
              <p:nvPr/>
            </p:nvSpPr>
            <p:spPr>
              <a:xfrm>
                <a:off x="1231460" y="3795885"/>
                <a:ext cx="1152000" cy="576065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sx="120000" sy="120000" algn="ctr" rotWithShape="0">
                  <a:srgbClr val="0070C0">
                    <a:alpha val="5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solidFill>
                      <a:srgbClr val="1BA3DE"/>
                    </a:solidFill>
                    <a:latin typeface="+mn-ea"/>
                  </a:rPr>
                  <a:t>WHO</a:t>
                </a:r>
                <a:endParaRPr lang="en-US" altLang="zh-CN" dirty="0">
                  <a:solidFill>
                    <a:srgbClr val="1BA3DE"/>
                  </a:solidFill>
                  <a:latin typeface="+mn-ea"/>
                </a:endParaRPr>
              </a:p>
            </p:txBody>
          </p:sp>
          <p:sp>
            <p:nvSpPr>
              <p:cNvPr id="10" name="矩形: 圆角 9"/>
              <p:cNvSpPr/>
              <p:nvPr/>
            </p:nvSpPr>
            <p:spPr>
              <a:xfrm>
                <a:off x="2571570" y="3795885"/>
                <a:ext cx="1152000" cy="576065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sx="120000" sy="120000" algn="ctr" rotWithShape="0">
                  <a:srgbClr val="0070C0">
                    <a:alpha val="5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solidFill>
                      <a:srgbClr val="1BA3DE"/>
                    </a:solidFill>
                    <a:latin typeface="+mn-ea"/>
                  </a:rPr>
                  <a:t>WHERE</a:t>
                </a:r>
                <a:endParaRPr lang="en-US" altLang="zh-CN" dirty="0">
                  <a:solidFill>
                    <a:srgbClr val="1BA3DE"/>
                  </a:solidFill>
                  <a:latin typeface="+mn-ea"/>
                </a:endParaRPr>
              </a:p>
            </p:txBody>
          </p:sp>
          <p:sp>
            <p:nvSpPr>
              <p:cNvPr id="11" name="矩形: 圆角 10"/>
              <p:cNvSpPr/>
              <p:nvPr/>
            </p:nvSpPr>
            <p:spPr>
              <a:xfrm>
                <a:off x="3923992" y="3795885"/>
                <a:ext cx="1152000" cy="576065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sx="120000" sy="120000" algn="ctr" rotWithShape="0">
                  <a:srgbClr val="0070C0">
                    <a:alpha val="5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solidFill>
                      <a:srgbClr val="1BA3DE"/>
                    </a:solidFill>
                  </a:rPr>
                  <a:t>WANT</a:t>
                </a:r>
                <a:endParaRPr lang="en-US" altLang="zh-CN" dirty="0">
                  <a:solidFill>
                    <a:srgbClr val="1BA3DE"/>
                  </a:solidFill>
                </a:endParaRPr>
              </a:p>
            </p:txBody>
          </p:sp>
          <p:sp>
            <p:nvSpPr>
              <p:cNvPr id="12" name="矩形: 圆角 11"/>
              <p:cNvSpPr/>
              <p:nvPr/>
            </p:nvSpPr>
            <p:spPr>
              <a:xfrm>
                <a:off x="5264102" y="3795885"/>
                <a:ext cx="1152000" cy="576065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sx="120000" sy="120000" algn="ctr" rotWithShape="0">
                  <a:srgbClr val="0070C0">
                    <a:alpha val="5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solidFill>
                      <a:srgbClr val="1BA3DE"/>
                    </a:solidFill>
                    <a:latin typeface="+mn-ea"/>
                  </a:rPr>
                  <a:t>DO</a:t>
                </a:r>
                <a:endParaRPr lang="en-US" altLang="zh-CN" dirty="0">
                  <a:solidFill>
                    <a:srgbClr val="1BA3DE"/>
                  </a:solidFill>
                  <a:latin typeface="+mn-ea"/>
                </a:endParaRPr>
              </a:p>
            </p:txBody>
          </p:sp>
          <p:sp>
            <p:nvSpPr>
              <p:cNvPr id="13" name="矩形: 圆角 12"/>
              <p:cNvSpPr/>
              <p:nvPr/>
            </p:nvSpPr>
            <p:spPr>
              <a:xfrm>
                <a:off x="6604212" y="3795885"/>
                <a:ext cx="1152000" cy="576065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90500" sx="120000" sy="120000" algn="ctr" rotWithShape="0">
                  <a:srgbClr val="0070C0">
                    <a:alpha val="5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1BA3DE"/>
                  </a:solidFill>
                  <a:latin typeface="+mn-ea"/>
                </a:endParaRPr>
              </a:p>
            </p:txBody>
          </p:sp>
        </p:grpSp>
        <p:sp>
          <p:nvSpPr>
            <p:cNvPr id="15" name="矩形 14"/>
            <p:cNvSpPr/>
            <p:nvPr/>
          </p:nvSpPr>
          <p:spPr>
            <a:xfrm>
              <a:off x="7084720" y="3714586"/>
              <a:ext cx="342900" cy="3683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1BA3DE"/>
                  </a:solidFill>
                  <a:latin typeface="+mn-ea"/>
                </a:rPr>
                <a:t>…</a:t>
              </a:r>
              <a:endParaRPr lang="zh-CN" altLang="en-US" dirty="0">
                <a:solidFill>
                  <a:srgbClr val="1BA3DE"/>
                </a:solidFill>
                <a:latin typeface="+mn-ea"/>
              </a:endParaRPr>
            </a:p>
          </p:txBody>
        </p:sp>
      </p:grpSp>
      <p:pic>
        <p:nvPicPr>
          <p:cNvPr id="18" name="图片 17" descr="u=3386469610,1128176513&amp;fm=26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68504" y="1476216"/>
            <a:ext cx="2201228" cy="2201228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-188728" y="5083691"/>
            <a:ext cx="9521456" cy="1953733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14109" y="2582753"/>
            <a:ext cx="5715783" cy="3162827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147161" y="1551032"/>
            <a:ext cx="49453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选科数据、走班制</a:t>
            </a:r>
            <a:r>
              <a:rPr lang="en-US" altLang="zh-CN" sz="36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...</a:t>
            </a:r>
            <a:endParaRPr lang="en-US" altLang="zh-CN" sz="3600" spc="300" dirty="0">
              <a:solidFill>
                <a:schemeClr val="tx1">
                  <a:lumMod val="85000"/>
                  <a:lumOff val="15000"/>
                </a:schemeClr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74204" y="1266703"/>
            <a:ext cx="577088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600" dirty="0">
                <a:solidFill>
                  <a:srgbClr val="F6BD2A"/>
                </a:solidFill>
                <a:latin typeface="苹方 中等" panose="020B0400000000000000" pitchFamily="34" charset="-122"/>
                <a:ea typeface="苹方 中等" panose="020B0400000000000000" pitchFamily="34" charset="-122"/>
              </a:rPr>
              <a:t>BUSINESS REPORT 2018</a:t>
            </a:r>
            <a:endParaRPr lang="zh-CN" altLang="en-US" sz="1200" spc="1600" dirty="0">
              <a:solidFill>
                <a:srgbClr val="F6BD2A"/>
              </a:solidFill>
              <a:latin typeface="苹方 中等" panose="020B0400000000000000" pitchFamily="34" charset="-122"/>
              <a:ea typeface="苹方 中等" panose="020B0400000000000000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347677" y="1417585"/>
            <a:ext cx="670217" cy="686846"/>
            <a:chOff x="1796902" y="747113"/>
            <a:chExt cx="893623" cy="915795"/>
          </a:xfrm>
        </p:grpSpPr>
        <p:sp>
          <p:nvSpPr>
            <p:cNvPr id="8" name="椭圆 7"/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cxnSp>
          <p:nvCxnSpPr>
            <p:cNvPr id="3" name="直接连接符 2"/>
            <p:cNvCxnSpPr>
              <a:stCxn id="8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 flipH="1">
            <a:off x="7118132" y="1427141"/>
            <a:ext cx="670217" cy="686846"/>
            <a:chOff x="1796902" y="747113"/>
            <a:chExt cx="893623" cy="915795"/>
          </a:xfrm>
        </p:grpSpPr>
        <p:sp>
          <p:nvSpPr>
            <p:cNvPr id="16" name="椭圆 15"/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cxnSp>
          <p:nvCxnSpPr>
            <p:cNvPr id="17" name="直接连接符 16"/>
            <p:cNvCxnSpPr>
              <a:stCxn id="16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tags/tag1.xml><?xml version="1.0" encoding="utf-8"?>
<p:tagLst xmlns:p="http://schemas.openxmlformats.org/presentationml/2006/main">
  <p:tag name="KSO_WM_SLIDE_MODEL_TYPE" val="cover"/>
</p:tagLst>
</file>

<file path=ppt/tags/tag2.xml><?xml version="1.0" encoding="utf-8"?>
<p:tagLst xmlns:p="http://schemas.openxmlformats.org/presentationml/2006/main">
  <p:tag name="ISPRING_PRESENTATION_TITLE" val="1"/>
</p:tagLst>
</file>

<file path=ppt/theme/theme1.xml><?xml version="1.0" encoding="utf-8"?>
<a:theme xmlns:a="http://schemas.openxmlformats.org/drawingml/2006/main" name="第一PPT，www.1ppt.com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786</Words>
  <Application>WPS 演示</Application>
  <PresentationFormat>宽屏</PresentationFormat>
  <Paragraphs>138</Paragraphs>
  <Slides>14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9" baseType="lpstr">
      <vt:lpstr>Arial</vt:lpstr>
      <vt:lpstr>宋体</vt:lpstr>
      <vt:lpstr>Wingdings</vt:lpstr>
      <vt:lpstr>Calibri</vt:lpstr>
      <vt:lpstr>造字工房明黑（非商用）常规体</vt:lpstr>
      <vt:lpstr>黑体</vt:lpstr>
      <vt:lpstr>苹方 中等</vt:lpstr>
      <vt:lpstr>汉仪雅酷黑W</vt:lpstr>
      <vt:lpstr>苹方 常规</vt:lpstr>
      <vt:lpstr>Wingdings</vt:lpstr>
      <vt:lpstr>微软雅黑</vt:lpstr>
      <vt:lpstr>等线</vt:lpstr>
      <vt:lpstr>Arial Unicode MS</vt:lpstr>
      <vt:lpstr>等线 Light</vt:lpstr>
      <vt:lpstr>第一PPT，www.1ppt.com​​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入职培训</dc:title>
  <dc:creator>第一PPT</dc:creator>
  <cp:keywords>www.1ppt.com</cp:keywords>
  <dc:description>www.1ppt.com</dc:description>
  <cp:lastModifiedBy>燕雁</cp:lastModifiedBy>
  <cp:revision>224</cp:revision>
  <dcterms:created xsi:type="dcterms:W3CDTF">2018-03-07T13:05:00Z</dcterms:created>
  <dcterms:modified xsi:type="dcterms:W3CDTF">2020-01-04T09:10:08Z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