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04" r:id="rId3"/>
    <p:sldId id="412" r:id="rId5"/>
    <p:sldId id="300" r:id="rId6"/>
    <p:sldId id="367" r:id="rId7"/>
    <p:sldId id="319" r:id="rId8"/>
    <p:sldId id="321" r:id="rId9"/>
    <p:sldId id="409" r:id="rId10"/>
    <p:sldId id="411" r:id="rId11"/>
    <p:sldId id="301" r:id="rId12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0099FF"/>
    <a:srgbClr val="33CC33"/>
    <a:srgbClr val="172ED9"/>
    <a:srgbClr val="66FF99"/>
    <a:srgbClr val="FFFF66"/>
    <a:srgbClr val="00CCFF"/>
    <a:srgbClr val="0066FF"/>
    <a:srgbClr val="1FC7D1"/>
    <a:srgbClr val="16D3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2161" autoAdjust="0"/>
  </p:normalViewPr>
  <p:slideViewPr>
    <p:cSldViewPr snapToGrid="0">
      <p:cViewPr varScale="1">
        <p:scale>
          <a:sx n="48" d="100"/>
          <a:sy n="48" d="100"/>
        </p:scale>
        <p:origin x="15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8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/>
              <a:t>在物理学中，为了定量判断物体运动的快慢程度，需要考虑路程与时间两个因素，进而用速度来表征。三者之间是怎样的关联？我不直接告诉你，我们来一起回顾下</a:t>
            </a:r>
            <a:r>
              <a:rPr lang="en-US" altLang="zh-CN" dirty="0"/>
              <a:t>13</a:t>
            </a:r>
            <a:r>
              <a:rPr lang="zh-CN" altLang="en-US" dirty="0"/>
              <a:t>号台风</a:t>
            </a:r>
            <a:r>
              <a:rPr lang="en-US" altLang="zh-CN" dirty="0"/>
              <a:t>---</a:t>
            </a:r>
            <a:r>
              <a:rPr lang="zh-CN" altLang="en-US" dirty="0"/>
              <a:t>天鸽的一些资讯。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412875"/>
            <a:ext cx="5376672" cy="47148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412875"/>
            <a:ext cx="5376672" cy="47148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50313" y="620713"/>
            <a:ext cx="2746904" cy="550703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620713"/>
            <a:ext cx="8081472" cy="550703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24417" y="620713"/>
            <a:ext cx="10972800" cy="720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412875"/>
            <a:ext cx="10972800" cy="47148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>
              <a:spcBef>
                <a:spcPct val="50000"/>
              </a:spcBef>
            </a:pPr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>
    <p:fade/>
  </p:transition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1.xml"/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5.xml"/><Relationship Id="rId4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4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3556000" y="2257425"/>
            <a:ext cx="22860" cy="228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3556000" y="2694305"/>
            <a:ext cx="22860" cy="152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278296" y="499947"/>
            <a:ext cx="12192000" cy="1200329"/>
          </a:xfrm>
          <a:prstGeom prst="rect">
            <a:avLst/>
          </a:prstGeom>
          <a:noFill/>
          <a:effectLst>
            <a:softEdge rad="50800"/>
          </a:effectLst>
          <a:scene3d>
            <a:camera prst="orthographicFront"/>
            <a:lightRig rig="sunrise" dir="t">
              <a:rot lat="0" lon="0" rev="0"/>
            </a:lightRig>
          </a:scene3d>
          <a:sp3d prstMaterial="clear"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第一章    机械运动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第四节   运动的图象</a:t>
            </a:r>
            <a:endParaRPr lang="zh-CN" altLang="en-US" sz="36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/>
          <a:srcRect t="9546" b="13896"/>
          <a:stretch>
            <a:fillRect/>
          </a:stretch>
        </p:blipFill>
        <p:spPr>
          <a:xfrm>
            <a:off x="278296" y="1849716"/>
            <a:ext cx="11635408" cy="5008284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/>
          <a:srcRect t="9546" b="13896"/>
          <a:stretch>
            <a:fillRect/>
          </a:stretch>
        </p:blipFill>
        <p:spPr>
          <a:xfrm>
            <a:off x="1192696" y="2723322"/>
            <a:ext cx="9104243" cy="3918783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Line 2"/>
          <p:cNvSpPr/>
          <p:nvPr/>
        </p:nvSpPr>
        <p:spPr>
          <a:xfrm>
            <a:off x="3419793" y="3377565"/>
            <a:ext cx="2735262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5843" name="Line 3"/>
          <p:cNvSpPr/>
          <p:nvPr/>
        </p:nvSpPr>
        <p:spPr>
          <a:xfrm flipV="1">
            <a:off x="3420110" y="1397000"/>
            <a:ext cx="635" cy="198056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5844" name="Text Box 4"/>
          <p:cNvSpPr txBox="1"/>
          <p:nvPr/>
        </p:nvSpPr>
        <p:spPr>
          <a:xfrm>
            <a:off x="2883218" y="3233103"/>
            <a:ext cx="411480" cy="64516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i="1" dirty="0">
                <a:latin typeface="Times New Roman" panose="02020603050405020304" charset="0"/>
                <a:ea typeface="MS UI Gothic" panose="020B0600070205080204" pitchFamily="34" charset="-128"/>
              </a:rPr>
              <a:t>o</a:t>
            </a:r>
            <a:endParaRPr lang="en-US" altLang="zh-CN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5845" name="Text Box 5"/>
          <p:cNvSpPr txBox="1"/>
          <p:nvPr/>
        </p:nvSpPr>
        <p:spPr>
          <a:xfrm>
            <a:off x="5762943" y="3337878"/>
            <a:ext cx="309880" cy="64516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i="1" dirty="0">
                <a:latin typeface="Times New Roman" panose="02020603050405020304" charset="0"/>
                <a:ea typeface="MS UI Gothic" panose="020B0600070205080204" pitchFamily="34" charset="-128"/>
              </a:rPr>
              <a:t>t</a:t>
            </a:r>
            <a:endParaRPr lang="en-US" altLang="zh-CN" sz="36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sp>
        <p:nvSpPr>
          <p:cNvPr id="35846" name="Text Box 6"/>
          <p:cNvSpPr txBox="1"/>
          <p:nvPr/>
        </p:nvSpPr>
        <p:spPr>
          <a:xfrm>
            <a:off x="3029585" y="1186815"/>
            <a:ext cx="360680" cy="64516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i="1" dirty="0">
                <a:latin typeface="Times New Roman" panose="02020603050405020304" charset="0"/>
                <a:ea typeface="MS UI Gothic" panose="020B0600070205080204" pitchFamily="34" charset="-128"/>
              </a:rPr>
              <a:t>s</a:t>
            </a:r>
            <a:endParaRPr lang="en-US" altLang="zh-CN" sz="36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sp>
        <p:nvSpPr>
          <p:cNvPr id="35847" name="Line 7"/>
          <p:cNvSpPr/>
          <p:nvPr/>
        </p:nvSpPr>
        <p:spPr>
          <a:xfrm>
            <a:off x="3419793" y="2226628"/>
            <a:ext cx="2232025" cy="0"/>
          </a:xfrm>
          <a:prstGeom prst="line">
            <a:avLst/>
          </a:prstGeom>
          <a:ln w="254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34" name="Text Box 14"/>
          <p:cNvSpPr txBox="1"/>
          <p:nvPr/>
        </p:nvSpPr>
        <p:spPr>
          <a:xfrm>
            <a:off x="2595245" y="5034280"/>
            <a:ext cx="3881755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物体静止于</a:t>
            </a:r>
            <a:r>
              <a:rPr lang="en-US" altLang="zh-CN" sz="3200" dirty="0">
                <a:latin typeface="Book Antiqua" pitchFamily="18" charset="0"/>
                <a:ea typeface="MS UI Gothic" panose="020B0600070205080204" pitchFamily="34" charset="-128"/>
                <a:sym typeface="+mn-ea"/>
              </a:rPr>
              <a:t>s</a:t>
            </a:r>
            <a:r>
              <a:rPr lang="en-US" altLang="zh-CN" sz="3200" baseline="-25000" dirty="0">
                <a:latin typeface="楷体" panose="02010609060101010101" charset="-122"/>
                <a:ea typeface="楷体" panose="02010609060101010101" charset="-122"/>
                <a:sym typeface="+mn-ea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处</a:t>
            </a:r>
            <a:endParaRPr lang="zh-CN" altLang="en-US" sz="3600" b="1" baseline="-25000" dirty="0">
              <a:solidFill>
                <a:schemeClr val="tx1"/>
              </a:solidFill>
              <a:uFillTx/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8" name="Line 3"/>
          <p:cNvSpPr/>
          <p:nvPr/>
        </p:nvSpPr>
        <p:spPr>
          <a:xfrm>
            <a:off x="8258810" y="3450590"/>
            <a:ext cx="25050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9" name="Line 4"/>
          <p:cNvSpPr/>
          <p:nvPr/>
        </p:nvSpPr>
        <p:spPr>
          <a:xfrm flipV="1">
            <a:off x="8258810" y="1524000"/>
            <a:ext cx="0" cy="192595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0" name="Text Box 5"/>
          <p:cNvSpPr txBox="1"/>
          <p:nvPr/>
        </p:nvSpPr>
        <p:spPr>
          <a:xfrm>
            <a:off x="7919720" y="3130550"/>
            <a:ext cx="513715" cy="58356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latin typeface="Book Antiqua" pitchFamily="18" charset="0"/>
                <a:ea typeface="MS UI Gothic" panose="020B0600070205080204" pitchFamily="34" charset="-128"/>
              </a:rPr>
              <a:t>o</a:t>
            </a:r>
            <a:endParaRPr lang="en-US" altLang="zh-CN" sz="3200" dirty="0">
              <a:latin typeface="Book Antiqua" pitchFamily="18" charset="0"/>
              <a:ea typeface="MS UI Gothic" panose="020B0600070205080204" pitchFamily="34" charset="-128"/>
            </a:endParaRPr>
          </a:p>
        </p:txBody>
      </p:sp>
      <p:sp>
        <p:nvSpPr>
          <p:cNvPr id="41" name="Text Box 6"/>
          <p:cNvSpPr txBox="1"/>
          <p:nvPr/>
        </p:nvSpPr>
        <p:spPr>
          <a:xfrm>
            <a:off x="10741025" y="3190240"/>
            <a:ext cx="333375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i="1" dirty="0">
                <a:latin typeface="Times New Roman" panose="02020603050405020304" charset="0"/>
                <a:ea typeface="MS UI Gothic" panose="020B0600070205080204" pitchFamily="34" charset="-128"/>
              </a:rPr>
              <a:t>t</a:t>
            </a:r>
            <a:endParaRPr lang="en-US" altLang="zh-CN" sz="32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sp>
        <p:nvSpPr>
          <p:cNvPr id="42" name="Text Box 7"/>
          <p:cNvSpPr txBox="1"/>
          <p:nvPr/>
        </p:nvSpPr>
        <p:spPr>
          <a:xfrm>
            <a:off x="7941945" y="1331595"/>
            <a:ext cx="612775" cy="52197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i="1" dirty="0">
                <a:latin typeface="Times New Roman" panose="02020603050405020304" charset="0"/>
                <a:ea typeface="MS UI Gothic" panose="020B0600070205080204" pitchFamily="34" charset="-128"/>
              </a:rPr>
              <a:t>s</a:t>
            </a:r>
            <a:endParaRPr lang="en-US" altLang="zh-CN" sz="32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490585" y="1610360"/>
            <a:ext cx="2049780" cy="1233170"/>
            <a:chOff x="13203" y="2536"/>
            <a:chExt cx="3228" cy="1942"/>
          </a:xfrm>
        </p:grpSpPr>
        <p:sp>
          <p:nvSpPr>
            <p:cNvPr id="43" name="Line 8"/>
            <p:cNvSpPr/>
            <p:nvPr/>
          </p:nvSpPr>
          <p:spPr>
            <a:xfrm rot="2940000" flipV="1">
              <a:off x="13343" y="2396"/>
              <a:ext cx="1942" cy="2222"/>
            </a:xfrm>
            <a:prstGeom prst="line">
              <a:avLst/>
            </a:prstGeom>
            <a:ln w="254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4" name="Text Box 10"/>
            <p:cNvSpPr txBox="1"/>
            <p:nvPr/>
          </p:nvSpPr>
          <p:spPr>
            <a:xfrm>
              <a:off x="15675" y="3098"/>
              <a:ext cx="756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latin typeface="楷体" panose="02010609060101010101" charset="-122"/>
                  <a:ea typeface="楷体" panose="02010609060101010101" charset="-122"/>
                </a:rPr>
                <a:t>甲</a:t>
              </a:r>
              <a:endParaRPr lang="en-US" altLang="zh-CN" sz="2800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480425" y="2408555"/>
            <a:ext cx="2548255" cy="1258570"/>
            <a:chOff x="13187" y="3793"/>
            <a:chExt cx="4013" cy="1982"/>
          </a:xfrm>
        </p:grpSpPr>
        <p:sp>
          <p:nvSpPr>
            <p:cNvPr id="45" name="Text Box 11"/>
            <p:cNvSpPr txBox="1"/>
            <p:nvPr/>
          </p:nvSpPr>
          <p:spPr>
            <a:xfrm>
              <a:off x="16176" y="4418"/>
              <a:ext cx="1024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latin typeface="楷体" panose="02010609060101010101" charset="-122"/>
                  <a:ea typeface="楷体" panose="02010609060101010101" charset="-122"/>
                </a:rPr>
                <a:t>乙</a:t>
              </a:r>
              <a:endParaRPr lang="en-US" altLang="zh-CN" sz="3200" dirty="0">
                <a:latin typeface="Book Antiqua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46" name="Line 8"/>
            <p:cNvSpPr/>
            <p:nvPr/>
          </p:nvSpPr>
          <p:spPr>
            <a:xfrm rot="2940000" flipV="1">
              <a:off x="13354" y="3626"/>
              <a:ext cx="1982" cy="2316"/>
            </a:xfrm>
            <a:prstGeom prst="line">
              <a:avLst/>
            </a:prstGeom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3" name="文本框 12"/>
          <p:cNvSpPr txBox="1"/>
          <p:nvPr/>
        </p:nvSpPr>
        <p:spPr>
          <a:xfrm>
            <a:off x="7771765" y="2673985"/>
            <a:ext cx="4876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200" dirty="0">
                <a:latin typeface="Book Antiqua" pitchFamily="18" charset="0"/>
                <a:ea typeface="MS UI Gothic" panose="020B0600070205080204" pitchFamily="34" charset="-128"/>
                <a:sym typeface="+mn-ea"/>
              </a:rPr>
              <a:t>s</a:t>
            </a:r>
            <a:r>
              <a:rPr lang="en-US" altLang="zh-CN" sz="3200" baseline="-25000" dirty="0">
                <a:latin typeface="楷体" panose="02010609060101010101" charset="-122"/>
                <a:ea typeface="楷体" panose="02010609060101010101" charset="-122"/>
                <a:sym typeface="+mn-ea"/>
              </a:rPr>
              <a:t>2</a:t>
            </a:r>
            <a:endParaRPr lang="en-US" altLang="zh-CN" sz="3200" baseline="-25000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774305" y="1849120"/>
            <a:ext cx="4876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200" dirty="0">
                <a:latin typeface="Book Antiqua" pitchFamily="18" charset="0"/>
                <a:ea typeface="MS UI Gothic" panose="020B0600070205080204" pitchFamily="34" charset="-128"/>
                <a:sym typeface="+mn-ea"/>
              </a:rPr>
              <a:t>s</a:t>
            </a:r>
            <a:r>
              <a:rPr lang="en-US" altLang="zh-CN" sz="3200" baseline="-25000" dirty="0">
                <a:latin typeface="楷体" panose="02010609060101010101" charset="-122"/>
                <a:ea typeface="楷体" panose="02010609060101010101" charset="-122"/>
                <a:sym typeface="+mn-ea"/>
              </a:rPr>
              <a:t>1</a:t>
            </a:r>
            <a:endParaRPr lang="en-US" altLang="zh-CN" sz="3200" baseline="-25000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12110" y="1831975"/>
            <a:ext cx="59626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dirty="0">
                <a:latin typeface="Book Antiqua" pitchFamily="18" charset="0"/>
                <a:ea typeface="MS UI Gothic" panose="020B0600070205080204" pitchFamily="34" charset="-128"/>
                <a:sym typeface="+mn-ea"/>
              </a:rPr>
              <a:t>s</a:t>
            </a:r>
            <a:r>
              <a:rPr lang="en-US" altLang="zh-CN" sz="3200" baseline="-25000" dirty="0">
                <a:latin typeface="楷体" panose="02010609060101010101" charset="-122"/>
                <a:ea typeface="楷体" panose="02010609060101010101" charset="-122"/>
                <a:sym typeface="+mn-ea"/>
              </a:rPr>
              <a:t>1</a:t>
            </a:r>
            <a:endParaRPr lang="en-US" altLang="zh-CN" sz="3200" baseline="-25000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graphicFrame>
        <p:nvGraphicFramePr>
          <p:cNvPr id="2" name="表格 -1"/>
          <p:cNvGraphicFramePr/>
          <p:nvPr/>
        </p:nvGraphicFramePr>
        <p:xfrm>
          <a:off x="700939" y="1064895"/>
          <a:ext cx="10592703" cy="5232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9346"/>
                <a:gridCol w="4680208"/>
                <a:gridCol w="4443149"/>
              </a:tblGrid>
              <a:tr h="313436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en-US" altLang="zh-CN" sz="1000" b="0">
                        <a:latin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804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 dirty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en-US" altLang="zh-CN" sz="1000" b="0" dirty="0">
                        <a:latin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" name="Text Box 14"/>
          <p:cNvSpPr txBox="1"/>
          <p:nvPr/>
        </p:nvSpPr>
        <p:spPr>
          <a:xfrm>
            <a:off x="7860665" y="4541520"/>
            <a:ext cx="3863975" cy="1568450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甲静止于静止</a:t>
            </a:r>
            <a:r>
              <a:rPr lang="en-US" altLang="zh-CN" sz="3200" dirty="0">
                <a:latin typeface="Book Antiqua" pitchFamily="18" charset="0"/>
                <a:ea typeface="MS UI Gothic" panose="020B0600070205080204" pitchFamily="34" charset="-128"/>
                <a:sym typeface="+mn-ea"/>
              </a:rPr>
              <a:t>s</a:t>
            </a:r>
            <a:r>
              <a:rPr lang="en-US" altLang="zh-CN" sz="3200" baseline="-25000" dirty="0">
                <a:latin typeface="楷体" panose="02010609060101010101" charset="-122"/>
                <a:ea typeface="楷体" panose="02010609060101010101" charset="-122"/>
                <a:sym typeface="+mn-ea"/>
              </a:rPr>
              <a:t>1</a:t>
            </a:r>
            <a:r>
              <a:rPr lang="zh-CN" altLang="en-US" sz="3200" dirty="0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处；</a:t>
            </a:r>
            <a:endParaRPr lang="zh-CN" altLang="en-US" sz="3200" dirty="0">
              <a:solidFill>
                <a:schemeClr val="tx1"/>
              </a:solidFill>
              <a:uFillTx/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乙静止于静止</a:t>
            </a:r>
            <a:r>
              <a:rPr lang="en-US" altLang="zh-CN" sz="3200" dirty="0">
                <a:latin typeface="Book Antiqua" pitchFamily="18" charset="0"/>
                <a:ea typeface="MS UI Gothic" panose="020B0600070205080204" pitchFamily="34" charset="-128"/>
                <a:sym typeface="+mn-ea"/>
              </a:rPr>
              <a:t>s</a:t>
            </a:r>
            <a:r>
              <a:rPr lang="en-US" altLang="zh-CN" sz="3200" baseline="-25000" dirty="0">
                <a:latin typeface="楷体" panose="02010609060101010101" charset="-122"/>
                <a:ea typeface="楷体" panose="02010609060101010101" charset="-122"/>
                <a:sym typeface="+mn-ea"/>
              </a:rPr>
              <a:t>2</a:t>
            </a:r>
            <a:r>
              <a:rPr lang="zh-CN" altLang="en-US" sz="3200" dirty="0"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处；</a:t>
            </a:r>
            <a:endParaRPr lang="zh-CN" altLang="en-US" sz="3200" dirty="0">
              <a:uFillTx/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甲在前。</a:t>
            </a:r>
            <a:endParaRPr lang="zh-CN" altLang="en-US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7" name="Text Box 14"/>
          <p:cNvSpPr txBox="1"/>
          <p:nvPr/>
        </p:nvSpPr>
        <p:spPr>
          <a:xfrm>
            <a:off x="878205" y="4979035"/>
            <a:ext cx="1206500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状态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8" name="Text Box 14"/>
          <p:cNvSpPr txBox="1"/>
          <p:nvPr/>
        </p:nvSpPr>
        <p:spPr>
          <a:xfrm>
            <a:off x="810895" y="2673985"/>
            <a:ext cx="1066800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图象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90141" y="187440"/>
            <a:ext cx="9224211" cy="707886"/>
          </a:xfrm>
          <a:prstGeom prst="rect">
            <a:avLst/>
          </a:prstGeom>
          <a:solidFill>
            <a:srgbClr val="172ED9"/>
          </a:solidFill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zh-CN" altLang="en-US" sz="4000" dirty="0">
                <a:solidFill>
                  <a:srgbClr val="FF0000"/>
                </a:solidFill>
              </a:rPr>
              <a:t>本节课重点</a:t>
            </a:r>
            <a:r>
              <a:rPr lang="en-US" altLang="zh-CN" sz="4000" dirty="0">
                <a:solidFill>
                  <a:srgbClr val="FF0000"/>
                </a:solidFill>
              </a:rPr>
              <a:t>4</a:t>
            </a:r>
            <a:r>
              <a:rPr lang="zh-CN" altLang="en-US" sz="4000" dirty="0">
                <a:solidFill>
                  <a:srgbClr val="FF0000"/>
                </a:solidFill>
              </a:rPr>
              <a:t>：运动图像</a:t>
            </a:r>
            <a:r>
              <a:rPr lang="en-US" altLang="zh-CN" sz="4000" dirty="0">
                <a:solidFill>
                  <a:srgbClr val="FF0000"/>
                </a:solidFill>
              </a:rPr>
              <a:t>【</a:t>
            </a:r>
            <a:r>
              <a:rPr lang="zh-CN" altLang="en-US" sz="4000" dirty="0">
                <a:solidFill>
                  <a:srgbClr val="FF0000"/>
                </a:solidFill>
              </a:rPr>
              <a:t>记笔记</a:t>
            </a:r>
            <a:r>
              <a:rPr lang="en-US" altLang="zh-CN" sz="4000" dirty="0">
                <a:solidFill>
                  <a:srgbClr val="FF0000"/>
                </a:solidFill>
              </a:rPr>
              <a:t>】</a:t>
            </a:r>
            <a:r>
              <a:rPr lang="zh-CN" altLang="en-US" sz="4000" dirty="0">
                <a:solidFill>
                  <a:srgbClr val="FF0000"/>
                </a:solidFill>
              </a:rPr>
              <a:t>                                                                                                                              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4" grpId="0"/>
      <p:bldP spid="13" grpId="0"/>
      <p:bldP spid="14" grpId="0"/>
      <p:bldP spid="15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-1"/>
          <p:cNvGraphicFramePr/>
          <p:nvPr/>
        </p:nvGraphicFramePr>
        <p:xfrm>
          <a:off x="721895" y="1064895"/>
          <a:ext cx="10700084" cy="5232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86439"/>
                <a:gridCol w="4734654"/>
                <a:gridCol w="4478991"/>
              </a:tblGrid>
              <a:tr h="313436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en-US" altLang="zh-CN" sz="1000" b="0">
                        <a:latin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 dirty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804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en-US" altLang="zh-CN" sz="1000" b="0">
                        <a:latin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" name="Text Box 14"/>
          <p:cNvSpPr txBox="1"/>
          <p:nvPr/>
        </p:nvSpPr>
        <p:spPr>
          <a:xfrm>
            <a:off x="923925" y="4933315"/>
            <a:ext cx="1206500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状态</a:t>
            </a:r>
            <a:endParaRPr lang="zh-CN" altLang="en-US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8" name="Text Box 14"/>
          <p:cNvSpPr txBox="1"/>
          <p:nvPr/>
        </p:nvSpPr>
        <p:spPr>
          <a:xfrm>
            <a:off x="856615" y="2673985"/>
            <a:ext cx="1175385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图象</a:t>
            </a:r>
            <a:endParaRPr lang="zh-CN" altLang="en-US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33148" name="Text Box 28"/>
          <p:cNvSpPr txBox="1"/>
          <p:nvPr/>
        </p:nvSpPr>
        <p:spPr>
          <a:xfrm>
            <a:off x="2247900" y="4933315"/>
            <a:ext cx="4636135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物体以</a:t>
            </a:r>
            <a:r>
              <a:rPr lang="en-US" altLang="zh-CN" sz="3200" b="1" i="1">
                <a:latin typeface="Times New Roman" panose="02020603050405020304" charset="0"/>
                <a:ea typeface="楷体" panose="02010609060101010101" charset="-122"/>
                <a:sym typeface="+mn-ea"/>
              </a:rPr>
              <a:t>v</a:t>
            </a:r>
            <a:r>
              <a:rPr lang="en-US" altLang="zh-CN" sz="3200" b="1" baseline="-25000">
                <a:uFillTx/>
                <a:latin typeface="Times New Roman" panose="02020603050405020304" charset="0"/>
                <a:ea typeface="楷体" panose="02010609060101010101" charset="-122"/>
                <a:sym typeface="+mn-ea"/>
              </a:rPr>
              <a:t>1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做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匀速直线运动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2" name="Line 2"/>
          <p:cNvSpPr/>
          <p:nvPr/>
        </p:nvSpPr>
        <p:spPr>
          <a:xfrm>
            <a:off x="3419793" y="3377565"/>
            <a:ext cx="2735262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" name="Line 3"/>
          <p:cNvSpPr/>
          <p:nvPr/>
        </p:nvSpPr>
        <p:spPr>
          <a:xfrm flipV="1">
            <a:off x="3420110" y="1397000"/>
            <a:ext cx="635" cy="198056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" name="Text Box 4"/>
          <p:cNvSpPr txBox="1"/>
          <p:nvPr/>
        </p:nvSpPr>
        <p:spPr>
          <a:xfrm>
            <a:off x="2883218" y="3233103"/>
            <a:ext cx="411480" cy="64516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i="1" dirty="0">
                <a:latin typeface="Times New Roman" panose="02020603050405020304" charset="0"/>
                <a:ea typeface="MS UI Gothic" panose="020B0600070205080204" pitchFamily="34" charset="-128"/>
              </a:rPr>
              <a:t>o</a:t>
            </a:r>
            <a:endParaRPr lang="en-US" altLang="zh-CN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9" name="Text Box 5"/>
          <p:cNvSpPr txBox="1"/>
          <p:nvPr/>
        </p:nvSpPr>
        <p:spPr>
          <a:xfrm>
            <a:off x="5762943" y="3337878"/>
            <a:ext cx="309880" cy="64516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i="1" dirty="0">
                <a:latin typeface="Times New Roman" panose="02020603050405020304" charset="0"/>
                <a:ea typeface="MS UI Gothic" panose="020B0600070205080204" pitchFamily="34" charset="-128"/>
              </a:rPr>
              <a:t>t</a:t>
            </a:r>
            <a:endParaRPr lang="en-US" altLang="zh-CN" sz="36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sp>
        <p:nvSpPr>
          <p:cNvPr id="20" name="Text Box 6"/>
          <p:cNvSpPr txBox="1"/>
          <p:nvPr/>
        </p:nvSpPr>
        <p:spPr>
          <a:xfrm>
            <a:off x="3029585" y="1186815"/>
            <a:ext cx="386080" cy="64516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i="1" dirty="0">
                <a:latin typeface="Times New Roman" panose="02020603050405020304" charset="0"/>
                <a:ea typeface="MS UI Gothic" panose="020B0600070205080204" pitchFamily="34" charset="-128"/>
              </a:rPr>
              <a:t>v</a:t>
            </a:r>
            <a:endParaRPr lang="en-US" altLang="zh-CN" sz="36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sp>
        <p:nvSpPr>
          <p:cNvPr id="21" name="Line 7"/>
          <p:cNvSpPr/>
          <p:nvPr/>
        </p:nvSpPr>
        <p:spPr>
          <a:xfrm>
            <a:off x="3419793" y="2226628"/>
            <a:ext cx="2232025" cy="0"/>
          </a:xfrm>
          <a:prstGeom prst="line">
            <a:avLst/>
          </a:prstGeom>
          <a:ln w="254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" name="文本框 21"/>
          <p:cNvSpPr txBox="1"/>
          <p:nvPr/>
        </p:nvSpPr>
        <p:spPr>
          <a:xfrm>
            <a:off x="2924810" y="1828800"/>
            <a:ext cx="474345" cy="4508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600" i="1" baseline="-25000" dirty="0">
                <a:latin typeface="Times New Roman" panose="02020603050405020304" charset="0"/>
                <a:ea typeface="楷体" panose="02010609060101010101" charset="-122"/>
                <a:sym typeface="+mn-ea"/>
              </a:rPr>
              <a:t>v</a:t>
            </a:r>
            <a:r>
              <a:rPr lang="en-US" altLang="zh-CN" sz="3200" baseline="-39000" dirty="0">
                <a:solidFill>
                  <a:schemeClr val="tx1"/>
                </a:solidFill>
                <a:uFillTx/>
                <a:latin typeface="Times New Roman" panose="02020603050405020304" charset="0"/>
                <a:ea typeface="楷体" panose="02010609060101010101" charset="-122"/>
                <a:sym typeface="+mn-ea"/>
              </a:rPr>
              <a:t>1</a:t>
            </a:r>
            <a:endParaRPr lang="en-US" altLang="zh-CN" sz="3200" baseline="-39000" dirty="0">
              <a:solidFill>
                <a:schemeClr val="tx1"/>
              </a:solidFill>
              <a:uFillTx/>
              <a:latin typeface="Times New Roman" panose="02020603050405020304" charset="0"/>
              <a:ea typeface="楷体" panose="02010609060101010101" charset="-122"/>
              <a:sym typeface="+mn-ea"/>
            </a:endParaRPr>
          </a:p>
        </p:txBody>
      </p:sp>
      <p:sp>
        <p:nvSpPr>
          <p:cNvPr id="24" name="Line 3"/>
          <p:cNvSpPr/>
          <p:nvPr/>
        </p:nvSpPr>
        <p:spPr>
          <a:xfrm>
            <a:off x="8258810" y="3450590"/>
            <a:ext cx="2505075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9" name="Line 4"/>
          <p:cNvSpPr/>
          <p:nvPr/>
        </p:nvSpPr>
        <p:spPr>
          <a:xfrm flipV="1">
            <a:off x="8258810" y="1524000"/>
            <a:ext cx="0" cy="192595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" name="Text Box 5"/>
          <p:cNvSpPr txBox="1"/>
          <p:nvPr/>
        </p:nvSpPr>
        <p:spPr>
          <a:xfrm>
            <a:off x="7919720" y="3130550"/>
            <a:ext cx="513715" cy="58356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latin typeface="Book Antiqua" pitchFamily="18" charset="0"/>
                <a:ea typeface="MS UI Gothic" panose="020B0600070205080204" pitchFamily="34" charset="-128"/>
              </a:rPr>
              <a:t>o</a:t>
            </a:r>
            <a:endParaRPr lang="en-US" altLang="zh-CN" sz="3200" dirty="0">
              <a:latin typeface="Book Antiqua" pitchFamily="18" charset="0"/>
              <a:ea typeface="MS UI Gothic" panose="020B0600070205080204" pitchFamily="34" charset="-128"/>
            </a:endParaRPr>
          </a:p>
        </p:txBody>
      </p:sp>
      <p:sp>
        <p:nvSpPr>
          <p:cNvPr id="31" name="Text Box 6"/>
          <p:cNvSpPr txBox="1"/>
          <p:nvPr/>
        </p:nvSpPr>
        <p:spPr>
          <a:xfrm>
            <a:off x="10741025" y="3190240"/>
            <a:ext cx="333375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i="1" dirty="0">
                <a:latin typeface="Times New Roman" panose="02020603050405020304" charset="0"/>
                <a:ea typeface="MS UI Gothic" panose="020B0600070205080204" pitchFamily="34" charset="-128"/>
              </a:rPr>
              <a:t>t</a:t>
            </a:r>
            <a:endParaRPr lang="en-US" altLang="zh-CN" sz="32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sp>
        <p:nvSpPr>
          <p:cNvPr id="32" name="Text Box 7"/>
          <p:cNvSpPr txBox="1"/>
          <p:nvPr/>
        </p:nvSpPr>
        <p:spPr>
          <a:xfrm>
            <a:off x="7941945" y="1331595"/>
            <a:ext cx="612775" cy="52197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i="1" dirty="0">
                <a:latin typeface="Times New Roman" panose="02020603050405020304" charset="0"/>
                <a:ea typeface="MS UI Gothic" panose="020B0600070205080204" pitchFamily="34" charset="-128"/>
              </a:rPr>
              <a:t>v</a:t>
            </a:r>
            <a:endParaRPr lang="en-US" altLang="zh-CN" sz="32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8490585" y="1610360"/>
            <a:ext cx="2049780" cy="1233170"/>
            <a:chOff x="13203" y="2536"/>
            <a:chExt cx="3228" cy="1942"/>
          </a:xfrm>
        </p:grpSpPr>
        <p:sp>
          <p:nvSpPr>
            <p:cNvPr id="34" name="Line 8"/>
            <p:cNvSpPr/>
            <p:nvPr/>
          </p:nvSpPr>
          <p:spPr>
            <a:xfrm rot="2940000" flipV="1">
              <a:off x="13343" y="2396"/>
              <a:ext cx="1942" cy="2222"/>
            </a:xfrm>
            <a:prstGeom prst="line">
              <a:avLst/>
            </a:prstGeom>
            <a:ln w="254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" name="Text Box 10"/>
            <p:cNvSpPr txBox="1"/>
            <p:nvPr/>
          </p:nvSpPr>
          <p:spPr>
            <a:xfrm>
              <a:off x="15675" y="3098"/>
              <a:ext cx="756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latin typeface="楷体" panose="02010609060101010101" charset="-122"/>
                  <a:ea typeface="楷体" panose="02010609060101010101" charset="-122"/>
                </a:rPr>
                <a:t>甲</a:t>
              </a:r>
              <a:endParaRPr lang="en-US" altLang="zh-CN" sz="2800" b="1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480425" y="2408555"/>
            <a:ext cx="2548255" cy="1258570"/>
            <a:chOff x="13187" y="3793"/>
            <a:chExt cx="4013" cy="1982"/>
          </a:xfrm>
        </p:grpSpPr>
        <p:sp>
          <p:nvSpPr>
            <p:cNvPr id="37" name="Text Box 11"/>
            <p:cNvSpPr txBox="1"/>
            <p:nvPr/>
          </p:nvSpPr>
          <p:spPr>
            <a:xfrm>
              <a:off x="16176" y="4418"/>
              <a:ext cx="1024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latin typeface="楷体" panose="02010609060101010101" charset="-122"/>
                  <a:ea typeface="楷体" panose="02010609060101010101" charset="-122"/>
                </a:rPr>
                <a:t>乙</a:t>
              </a:r>
              <a:endParaRPr lang="en-US" altLang="zh-CN" sz="2800" b="1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47" name="Line 8"/>
            <p:cNvSpPr/>
            <p:nvPr/>
          </p:nvSpPr>
          <p:spPr>
            <a:xfrm rot="2940000" flipV="1">
              <a:off x="13354" y="3626"/>
              <a:ext cx="1982" cy="2316"/>
            </a:xfrm>
            <a:prstGeom prst="line">
              <a:avLst/>
            </a:prstGeom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8" name="文本框 47"/>
          <p:cNvSpPr txBox="1"/>
          <p:nvPr/>
        </p:nvSpPr>
        <p:spPr>
          <a:xfrm>
            <a:off x="7771765" y="2673985"/>
            <a:ext cx="461645" cy="4914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4000" i="1" baseline="-25000" dirty="0">
                <a:latin typeface="Times New Roman" panose="02020603050405020304" charset="0"/>
                <a:ea typeface="楷体" panose="02010609060101010101" charset="-122"/>
                <a:sym typeface="+mn-ea"/>
              </a:rPr>
              <a:t>v</a:t>
            </a:r>
            <a:r>
              <a:rPr lang="en-US" altLang="zh-CN" sz="3200" baseline="-50000" dirty="0">
                <a:solidFill>
                  <a:schemeClr val="tx1"/>
                </a:solidFill>
                <a:uFillTx/>
                <a:latin typeface="Times New Roman" panose="02020603050405020304" charset="0"/>
                <a:ea typeface="楷体" panose="02010609060101010101" charset="-122"/>
                <a:sym typeface="+mn-ea"/>
              </a:rPr>
              <a:t>2</a:t>
            </a:r>
            <a:endParaRPr lang="en-US" altLang="zh-CN" sz="3200" baseline="-50000" dirty="0">
              <a:solidFill>
                <a:schemeClr val="tx1"/>
              </a:solidFill>
              <a:uFillTx/>
              <a:latin typeface="Times New Roman" panose="02020603050405020304" charset="0"/>
              <a:ea typeface="楷体" panose="02010609060101010101" charset="-122"/>
              <a:sym typeface="+mn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774305" y="1849120"/>
            <a:ext cx="447040" cy="4508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3600" i="1" baseline="-25000" dirty="0">
                <a:latin typeface="Times New Roman" panose="02020603050405020304" charset="0"/>
                <a:ea typeface="楷体" panose="02010609060101010101" charset="-122"/>
                <a:sym typeface="+mn-ea"/>
              </a:rPr>
              <a:t>v</a:t>
            </a:r>
            <a:r>
              <a:rPr lang="en-US" altLang="zh-CN" sz="3200" baseline="-50000" dirty="0">
                <a:solidFill>
                  <a:schemeClr val="tx1"/>
                </a:solidFill>
                <a:uFillTx/>
                <a:latin typeface="Times New Roman" panose="02020603050405020304" charset="0"/>
                <a:ea typeface="楷体" panose="02010609060101010101" charset="-122"/>
                <a:sym typeface="+mn-ea"/>
              </a:rPr>
              <a:t>1</a:t>
            </a:r>
            <a:endParaRPr lang="en-US" altLang="zh-CN" sz="3200" baseline="-50000" dirty="0">
              <a:solidFill>
                <a:schemeClr val="tx1"/>
              </a:solidFill>
              <a:uFillTx/>
              <a:latin typeface="Times New Roman" panose="02020603050405020304" charset="0"/>
              <a:ea typeface="楷体" panose="02010609060101010101" charset="-122"/>
              <a:sym typeface="+mn-ea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377430" y="4558665"/>
            <a:ext cx="4170045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甲以</a:t>
            </a:r>
            <a:r>
              <a:rPr lang="en-US" altLang="zh-CN" sz="3200" b="1" i="1">
                <a:latin typeface="Times New Roman" panose="02020603050405020304" charset="0"/>
                <a:ea typeface="楷体" panose="02010609060101010101" charset="-122"/>
              </a:rPr>
              <a:t>v</a:t>
            </a:r>
            <a:r>
              <a:rPr lang="en-US" altLang="zh-CN" sz="3200" b="1" baseline="-25000">
                <a:solidFill>
                  <a:schemeClr val="tx1"/>
                </a:solidFill>
                <a:uFillTx/>
                <a:latin typeface="Times New Roman" panose="02020603050405020304" charset="0"/>
                <a:ea typeface="楷体" panose="02010609060101010101" charset="-122"/>
              </a:rPr>
              <a:t>1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做匀速直线运动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乙以</a:t>
            </a:r>
            <a:r>
              <a:rPr lang="en-US" altLang="zh-CN" sz="3200" b="1" i="1">
                <a:latin typeface="Times New Roman" panose="02020603050405020304" charset="0"/>
                <a:ea typeface="楷体" panose="02010609060101010101" charset="-122"/>
                <a:sym typeface="+mn-ea"/>
              </a:rPr>
              <a:t>v</a:t>
            </a:r>
            <a:r>
              <a:rPr lang="en-US" altLang="zh-CN" sz="3200" b="1" baseline="-25000">
                <a:uFillTx/>
                <a:latin typeface="Times New Roman" panose="02020603050405020304" charset="0"/>
                <a:ea typeface="楷体" panose="02010609060101010101" charset="-122"/>
                <a:sym typeface="+mn-ea"/>
              </a:rPr>
              <a:t>2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做匀速直线运动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en-US" altLang="zh-CN" sz="3200" b="1" i="1">
                <a:latin typeface="Times New Roman" panose="02020603050405020304" charset="0"/>
                <a:ea typeface="楷体" panose="02010609060101010101" charset="-122"/>
                <a:sym typeface="+mn-ea"/>
              </a:rPr>
              <a:t>v</a:t>
            </a:r>
            <a:r>
              <a:rPr lang="en-US" altLang="zh-CN" sz="3200" b="1" baseline="-25000">
                <a:uFillTx/>
                <a:latin typeface="Times New Roman" panose="02020603050405020304" charset="0"/>
                <a:ea typeface="楷体" panose="02010609060101010101" charset="-122"/>
                <a:sym typeface="+mn-ea"/>
              </a:rPr>
              <a:t>1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</a:rPr>
              <a:t>&gt;</a:t>
            </a:r>
            <a:r>
              <a:rPr lang="en-US" altLang="zh-CN" sz="3200" b="1" i="1">
                <a:latin typeface="Times New Roman" panose="02020603050405020304" charset="0"/>
                <a:ea typeface="楷体" panose="02010609060101010101" charset="-122"/>
                <a:sym typeface="+mn-ea"/>
              </a:rPr>
              <a:t>v</a:t>
            </a:r>
            <a:r>
              <a:rPr lang="en-US" altLang="zh-CN" sz="3200" b="1" baseline="-25000">
                <a:uFillTx/>
                <a:latin typeface="Times New Roman" panose="02020603050405020304" charset="0"/>
                <a:ea typeface="楷体" panose="02010609060101010101" charset="-122"/>
                <a:sym typeface="+mn-ea"/>
              </a:rPr>
              <a:t>2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21895" y="155715"/>
            <a:ext cx="8839200" cy="707886"/>
          </a:xfrm>
          <a:prstGeom prst="rect">
            <a:avLst/>
          </a:prstGeom>
          <a:solidFill>
            <a:srgbClr val="172ED9"/>
          </a:solidFill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zh-CN" altLang="en-US" sz="4000" dirty="0">
                <a:solidFill>
                  <a:srgbClr val="FF0000"/>
                </a:solidFill>
              </a:rPr>
              <a:t>本节课重点</a:t>
            </a:r>
            <a:r>
              <a:rPr lang="en-US" altLang="zh-CN" sz="4000" dirty="0">
                <a:solidFill>
                  <a:srgbClr val="FF0000"/>
                </a:solidFill>
              </a:rPr>
              <a:t>4</a:t>
            </a:r>
            <a:r>
              <a:rPr lang="zh-CN" altLang="en-US" sz="4000" dirty="0">
                <a:solidFill>
                  <a:srgbClr val="FF0000"/>
                </a:solidFill>
              </a:rPr>
              <a:t>：运动图像</a:t>
            </a:r>
            <a:r>
              <a:rPr lang="en-US" altLang="zh-CN" sz="4000" dirty="0">
                <a:solidFill>
                  <a:srgbClr val="FF0000"/>
                </a:solidFill>
              </a:rPr>
              <a:t>【</a:t>
            </a:r>
            <a:r>
              <a:rPr lang="zh-CN" altLang="en-US" sz="4000" dirty="0">
                <a:solidFill>
                  <a:srgbClr val="FF0000"/>
                </a:solidFill>
              </a:rPr>
              <a:t>记笔记</a:t>
            </a:r>
            <a:r>
              <a:rPr lang="en-US" altLang="zh-CN" sz="4000" dirty="0">
                <a:solidFill>
                  <a:srgbClr val="FF0000"/>
                </a:solidFill>
              </a:rPr>
              <a:t>】</a:t>
            </a:r>
            <a:r>
              <a:rPr lang="zh-CN" altLang="en-US" sz="4000" dirty="0">
                <a:solidFill>
                  <a:srgbClr val="FF0000"/>
                </a:solidFill>
              </a:rPr>
              <a:t>                                                                                                                              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8" grpId="0"/>
      <p:bldP spid="22" grpId="0"/>
      <p:bldP spid="48" grpId="0"/>
      <p:bldP spid="49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8" name="Line 8"/>
          <p:cNvSpPr/>
          <p:nvPr/>
        </p:nvSpPr>
        <p:spPr>
          <a:xfrm>
            <a:off x="3031808" y="3736340"/>
            <a:ext cx="2808287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5849" name="Line 9"/>
          <p:cNvSpPr/>
          <p:nvPr/>
        </p:nvSpPr>
        <p:spPr>
          <a:xfrm flipV="1">
            <a:off x="3031808" y="1577340"/>
            <a:ext cx="0" cy="2159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5850" name="Text Box 10"/>
          <p:cNvSpPr txBox="1"/>
          <p:nvPr/>
        </p:nvSpPr>
        <p:spPr>
          <a:xfrm>
            <a:off x="2742883" y="3377565"/>
            <a:ext cx="576262" cy="64516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i="1" dirty="0">
                <a:latin typeface="Times New Roman" panose="02020603050405020304" charset="0"/>
                <a:ea typeface="MS UI Gothic" panose="020B0600070205080204" pitchFamily="34" charset="-128"/>
              </a:rPr>
              <a:t>o</a:t>
            </a:r>
            <a:endParaRPr lang="en-US" altLang="zh-CN" dirty="0">
              <a:latin typeface="Book Antiqua" pitchFamily="18" charset="0"/>
              <a:ea typeface="MS UI Gothic" panose="020B0600070205080204" pitchFamily="34" charset="-128"/>
            </a:endParaRPr>
          </a:p>
        </p:txBody>
      </p:sp>
      <p:sp>
        <p:nvSpPr>
          <p:cNvPr id="35851" name="Text Box 11"/>
          <p:cNvSpPr txBox="1"/>
          <p:nvPr/>
        </p:nvSpPr>
        <p:spPr>
          <a:xfrm>
            <a:off x="5851208" y="3413443"/>
            <a:ext cx="309880" cy="645160"/>
          </a:xfrm>
          <a:prstGeom prst="rect">
            <a:avLst/>
          </a:prstGeom>
          <a:noFill/>
          <a:ln w="25400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i="1" dirty="0">
                <a:latin typeface="Times New Roman" panose="02020603050405020304" charset="0"/>
                <a:ea typeface="MS UI Gothic" panose="020B0600070205080204" pitchFamily="34" charset="-128"/>
              </a:rPr>
              <a:t>t</a:t>
            </a:r>
            <a:endParaRPr lang="en-US" altLang="zh-CN" sz="36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sp>
        <p:nvSpPr>
          <p:cNvPr id="35852" name="Text Box 12"/>
          <p:cNvSpPr txBox="1"/>
          <p:nvPr/>
        </p:nvSpPr>
        <p:spPr>
          <a:xfrm>
            <a:off x="2611438" y="1288415"/>
            <a:ext cx="687387" cy="645160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i="1" dirty="0">
                <a:latin typeface="Times New Roman" panose="02020603050405020304" charset="0"/>
                <a:ea typeface="MS UI Gothic" panose="020B0600070205080204" pitchFamily="34" charset="-128"/>
              </a:rPr>
              <a:t>s</a:t>
            </a:r>
            <a:endParaRPr lang="en-US" altLang="zh-CN" sz="36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sp>
        <p:nvSpPr>
          <p:cNvPr id="35853" name="Line 13"/>
          <p:cNvSpPr/>
          <p:nvPr/>
        </p:nvSpPr>
        <p:spPr>
          <a:xfrm flipV="1">
            <a:off x="3047048" y="2001520"/>
            <a:ext cx="1511300" cy="1728788"/>
          </a:xfrm>
          <a:prstGeom prst="line">
            <a:avLst/>
          </a:prstGeom>
          <a:ln w="254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35" name="Text Box 15"/>
          <p:cNvSpPr txBox="1"/>
          <p:nvPr/>
        </p:nvSpPr>
        <p:spPr>
          <a:xfrm>
            <a:off x="2611755" y="5051425"/>
            <a:ext cx="3974465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物体做匀速直线运动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graphicFrame>
        <p:nvGraphicFramePr>
          <p:cNvPr id="2" name="表格 -1"/>
          <p:cNvGraphicFramePr/>
          <p:nvPr/>
        </p:nvGraphicFramePr>
        <p:xfrm>
          <a:off x="856615" y="1064895"/>
          <a:ext cx="10485153" cy="5232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6920"/>
                <a:gridCol w="4355812"/>
                <a:gridCol w="4732421"/>
              </a:tblGrid>
              <a:tr h="313436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en-US" altLang="zh-CN" sz="1000" b="0">
                        <a:latin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 dirty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804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en-US" altLang="zh-CN" sz="1000" b="0">
                        <a:latin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" name="文本框 49"/>
          <p:cNvSpPr txBox="1"/>
          <p:nvPr/>
        </p:nvSpPr>
        <p:spPr>
          <a:xfrm>
            <a:off x="6586220" y="4497795"/>
            <a:ext cx="48959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甲乙同时同地均做匀速直线运动；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甲比乙快。</a:t>
            </a:r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8" name="Line 3"/>
          <p:cNvSpPr/>
          <p:nvPr/>
        </p:nvSpPr>
        <p:spPr>
          <a:xfrm>
            <a:off x="8078470" y="3730625"/>
            <a:ext cx="254762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9" name="Line 4"/>
          <p:cNvSpPr/>
          <p:nvPr/>
        </p:nvSpPr>
        <p:spPr>
          <a:xfrm flipV="1">
            <a:off x="8078470" y="1769745"/>
            <a:ext cx="0" cy="196088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" name="Text Box 5"/>
          <p:cNvSpPr txBox="1"/>
          <p:nvPr/>
        </p:nvSpPr>
        <p:spPr>
          <a:xfrm>
            <a:off x="7733665" y="3404870"/>
            <a:ext cx="522605" cy="58356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latin typeface="Book Antiqua" pitchFamily="18" charset="0"/>
                <a:ea typeface="MS UI Gothic" panose="020B0600070205080204" pitchFamily="34" charset="-128"/>
              </a:rPr>
              <a:t>o</a:t>
            </a:r>
            <a:endParaRPr lang="en-US" altLang="zh-CN" sz="3200" dirty="0">
              <a:latin typeface="Book Antiqua" pitchFamily="18" charset="0"/>
              <a:ea typeface="MS UI Gothic" panose="020B0600070205080204" pitchFamily="34" charset="-128"/>
            </a:endParaRPr>
          </a:p>
        </p:txBody>
      </p:sp>
      <p:sp>
        <p:nvSpPr>
          <p:cNvPr id="21" name="Text Box 6"/>
          <p:cNvSpPr txBox="1"/>
          <p:nvPr/>
        </p:nvSpPr>
        <p:spPr>
          <a:xfrm>
            <a:off x="10600055" y="3436620"/>
            <a:ext cx="338455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i="1" dirty="0">
                <a:latin typeface="Times New Roman" panose="02020603050405020304" charset="0"/>
                <a:ea typeface="MS UI Gothic" panose="020B0600070205080204" pitchFamily="34" charset="-128"/>
              </a:rPr>
              <a:t>t</a:t>
            </a:r>
            <a:endParaRPr lang="en-US" altLang="zh-CN" sz="32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sp>
        <p:nvSpPr>
          <p:cNvPr id="22" name="Text Box 7"/>
          <p:cNvSpPr txBox="1"/>
          <p:nvPr/>
        </p:nvSpPr>
        <p:spPr>
          <a:xfrm>
            <a:off x="7780020" y="1467485"/>
            <a:ext cx="623570" cy="58356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i="1" dirty="0">
                <a:latin typeface="Times New Roman" panose="02020603050405020304" charset="0"/>
                <a:ea typeface="MS UI Gothic" panose="020B0600070205080204" pitchFamily="34" charset="-128"/>
              </a:rPr>
              <a:t>s</a:t>
            </a:r>
            <a:endParaRPr lang="en-US" altLang="zh-CN" sz="3200" i="1" dirty="0">
              <a:latin typeface="Times New Roman" panose="02020603050405020304" charset="0"/>
              <a:ea typeface="MS UI Gothic" panose="020B0600070205080204" pitchFamily="34" charset="-128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076565" y="1769745"/>
            <a:ext cx="1791970" cy="1962150"/>
            <a:chOff x="12722" y="2787"/>
            <a:chExt cx="2822" cy="3090"/>
          </a:xfrm>
        </p:grpSpPr>
        <p:sp>
          <p:nvSpPr>
            <p:cNvPr id="23" name="Line 8"/>
            <p:cNvSpPr/>
            <p:nvPr/>
          </p:nvSpPr>
          <p:spPr>
            <a:xfrm flipV="1">
              <a:off x="12722" y="3405"/>
              <a:ext cx="2159" cy="2472"/>
            </a:xfrm>
            <a:prstGeom prst="line">
              <a:avLst/>
            </a:prstGeom>
            <a:ln w="254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" name="Text Box 10"/>
            <p:cNvSpPr txBox="1"/>
            <p:nvPr/>
          </p:nvSpPr>
          <p:spPr>
            <a:xfrm>
              <a:off x="14702" y="2787"/>
              <a:ext cx="842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latin typeface="楷体" panose="02010609060101010101" charset="-122"/>
                  <a:ea typeface="楷体" panose="02010609060101010101" charset="-122"/>
                </a:rPr>
                <a:t>甲</a:t>
              </a:r>
              <a:endParaRPr lang="en-US" altLang="zh-CN" sz="2800" b="1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078470" y="2098675"/>
            <a:ext cx="2395220" cy="1635125"/>
            <a:chOff x="12722" y="3305"/>
            <a:chExt cx="3772" cy="2575"/>
          </a:xfrm>
        </p:grpSpPr>
        <p:sp>
          <p:nvSpPr>
            <p:cNvPr id="24" name="Line 9"/>
            <p:cNvSpPr/>
            <p:nvPr/>
          </p:nvSpPr>
          <p:spPr>
            <a:xfrm flipV="1">
              <a:off x="12722" y="3890"/>
              <a:ext cx="2819" cy="1990"/>
            </a:xfrm>
            <a:prstGeom prst="line">
              <a:avLst/>
            </a:prstGeom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6" name="Text Box 11"/>
            <p:cNvSpPr txBox="1"/>
            <p:nvPr/>
          </p:nvSpPr>
          <p:spPr>
            <a:xfrm>
              <a:off x="15652" y="3305"/>
              <a:ext cx="842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latin typeface="楷体" panose="02010609060101010101" charset="-122"/>
                  <a:ea typeface="楷体" panose="02010609060101010101" charset="-122"/>
                </a:rPr>
                <a:t>乙</a:t>
              </a:r>
              <a:endParaRPr lang="en-US" altLang="zh-CN" sz="2800" b="1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28" name="Text Box 14"/>
          <p:cNvSpPr txBox="1"/>
          <p:nvPr/>
        </p:nvSpPr>
        <p:spPr>
          <a:xfrm>
            <a:off x="856615" y="2673985"/>
            <a:ext cx="1175385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图象</a:t>
            </a:r>
            <a:endParaRPr lang="zh-CN" altLang="en-US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7" name="Text Box 14"/>
          <p:cNvSpPr txBox="1"/>
          <p:nvPr/>
        </p:nvSpPr>
        <p:spPr>
          <a:xfrm>
            <a:off x="856615" y="5148580"/>
            <a:ext cx="1108710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状态</a:t>
            </a:r>
            <a:endParaRPr lang="zh-CN" altLang="en-US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97832" y="138252"/>
            <a:ext cx="8903368" cy="707886"/>
          </a:xfrm>
          <a:prstGeom prst="rect">
            <a:avLst/>
          </a:prstGeom>
          <a:solidFill>
            <a:srgbClr val="172ED9"/>
          </a:solidFill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zh-CN" altLang="en-US" sz="4000" dirty="0">
                <a:solidFill>
                  <a:srgbClr val="FF0000"/>
                </a:solidFill>
              </a:rPr>
              <a:t>本节课重点</a:t>
            </a:r>
            <a:r>
              <a:rPr lang="en-US" altLang="zh-CN" sz="4000" dirty="0">
                <a:solidFill>
                  <a:srgbClr val="FF0000"/>
                </a:solidFill>
              </a:rPr>
              <a:t>4</a:t>
            </a:r>
            <a:r>
              <a:rPr lang="zh-CN" altLang="en-US" sz="4000" dirty="0">
                <a:solidFill>
                  <a:srgbClr val="FF0000"/>
                </a:solidFill>
              </a:rPr>
              <a:t>：运动图像</a:t>
            </a:r>
            <a:r>
              <a:rPr lang="en-US" altLang="zh-CN" sz="4000" dirty="0">
                <a:solidFill>
                  <a:srgbClr val="FF0000"/>
                </a:solidFill>
              </a:rPr>
              <a:t>【</a:t>
            </a:r>
            <a:r>
              <a:rPr lang="zh-CN" altLang="en-US" sz="4000" dirty="0">
                <a:solidFill>
                  <a:srgbClr val="FF0000"/>
                </a:solidFill>
              </a:rPr>
              <a:t>记笔记</a:t>
            </a:r>
            <a:r>
              <a:rPr lang="en-US" altLang="zh-CN" sz="4000" dirty="0">
                <a:solidFill>
                  <a:srgbClr val="FF0000"/>
                </a:solidFill>
              </a:rPr>
              <a:t>】</a:t>
            </a:r>
            <a:r>
              <a:rPr lang="zh-CN" altLang="en-US" sz="4000" dirty="0">
                <a:solidFill>
                  <a:srgbClr val="FF0000"/>
                </a:solidFill>
              </a:rPr>
              <a:t>                                                                                                                              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5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8151495" y="2641600"/>
            <a:ext cx="2312035" cy="1511935"/>
            <a:chOff x="10632" y="6859"/>
            <a:chExt cx="3641" cy="2381"/>
          </a:xfrm>
        </p:grpSpPr>
        <p:sp>
          <p:nvSpPr>
            <p:cNvPr id="62" name="Line 9"/>
            <p:cNvSpPr/>
            <p:nvPr/>
          </p:nvSpPr>
          <p:spPr>
            <a:xfrm flipV="1">
              <a:off x="10632" y="7317"/>
              <a:ext cx="2908" cy="1923"/>
            </a:xfrm>
            <a:prstGeom prst="line">
              <a:avLst/>
            </a:prstGeom>
            <a:ln>
              <a:solidFill>
                <a:srgbClr val="0099FF"/>
              </a:solidFill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sp>
        <p:sp>
          <p:nvSpPr>
            <p:cNvPr id="64" name="Text Box 11"/>
            <p:cNvSpPr txBox="1"/>
            <p:nvPr/>
          </p:nvSpPr>
          <p:spPr>
            <a:xfrm>
              <a:off x="13508" y="6859"/>
              <a:ext cx="765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latin typeface="楷体" panose="02010609060101010101" charset="-122"/>
                  <a:ea typeface="楷体" panose="02010609060101010101" charset="-122"/>
                </a:rPr>
                <a:t>乙</a:t>
              </a:r>
              <a:endParaRPr lang="en-US" altLang="zh-CN" sz="2800" b="1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32785" y="1887220"/>
            <a:ext cx="1786255" cy="2239645"/>
            <a:chOff x="4083" y="4699"/>
            <a:chExt cx="2813" cy="3527"/>
          </a:xfrm>
        </p:grpSpPr>
        <p:sp>
          <p:nvSpPr>
            <p:cNvPr id="33" name="Line 8"/>
            <p:cNvSpPr/>
            <p:nvPr/>
          </p:nvSpPr>
          <p:spPr>
            <a:xfrm flipV="1">
              <a:off x="4083" y="5307"/>
              <a:ext cx="2331" cy="2919"/>
            </a:xfrm>
            <a:prstGeom prst="line">
              <a:avLst/>
            </a:prstGeom>
            <a:ln w="254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5" name="Text Box 10"/>
            <p:cNvSpPr txBox="1"/>
            <p:nvPr/>
          </p:nvSpPr>
          <p:spPr>
            <a:xfrm>
              <a:off x="6115" y="4699"/>
              <a:ext cx="781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b="1" dirty="0">
                  <a:latin typeface="楷体" panose="02010609060101010101" charset="-122"/>
                  <a:ea typeface="楷体" panose="02010609060101010101" charset="-122"/>
                </a:rPr>
                <a:t>甲</a:t>
              </a:r>
              <a:endParaRPr lang="en-US" altLang="zh-CN" sz="2800" b="1" dirty="0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aphicFrame>
        <p:nvGraphicFramePr>
          <p:cNvPr id="8" name="表格 -1"/>
          <p:cNvGraphicFramePr/>
          <p:nvPr/>
        </p:nvGraphicFramePr>
        <p:xfrm>
          <a:off x="702945" y="1719876"/>
          <a:ext cx="10722294" cy="49936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8514"/>
                <a:gridCol w="4550149"/>
                <a:gridCol w="4743631"/>
              </a:tblGrid>
              <a:tr h="289560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 dirty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en-US" altLang="zh-CN" sz="1000" b="0" dirty="0">
                        <a:latin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804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 panose="020F0502020204030204" charset="0"/>
                          <a:cs typeface="Calibri" panose="020F0502020204030204" charset="0"/>
                        </a:rPr>
                        <a:t> </a:t>
                      </a:r>
                      <a:endParaRPr lang="en-US" altLang="zh-CN" sz="1000" b="0">
                        <a:latin typeface="Calibri" panose="020F0502020204030204" charset="0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endParaRPr lang="zh-CN" altLang="en-US" sz="1000" b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zh-CN" altLang="en-US" sz="1000" b="0" dirty="0">
                        <a:latin typeface="Calibri" panose="020F0502020204030204" charset="0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41" name="组合 40"/>
          <p:cNvGrpSpPr/>
          <p:nvPr/>
        </p:nvGrpSpPr>
        <p:grpSpPr>
          <a:xfrm>
            <a:off x="2851150" y="1666240"/>
            <a:ext cx="3225800" cy="2691130"/>
            <a:chOff x="3472" y="4304"/>
            <a:chExt cx="5080" cy="4238"/>
          </a:xfrm>
        </p:grpSpPr>
        <p:sp>
          <p:nvSpPr>
            <p:cNvPr id="28" name="Line 3"/>
            <p:cNvSpPr/>
            <p:nvPr/>
          </p:nvSpPr>
          <p:spPr>
            <a:xfrm>
              <a:off x="4071" y="8188"/>
              <a:ext cx="3834" cy="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9" name="Line 4"/>
            <p:cNvSpPr/>
            <p:nvPr/>
          </p:nvSpPr>
          <p:spPr>
            <a:xfrm flipV="1">
              <a:off x="4071" y="4788"/>
              <a:ext cx="0" cy="340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0" name="Text Box 5"/>
            <p:cNvSpPr txBox="1"/>
            <p:nvPr/>
          </p:nvSpPr>
          <p:spPr>
            <a:xfrm>
              <a:off x="3472" y="7623"/>
              <a:ext cx="907" cy="919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dirty="0">
                  <a:latin typeface="Book Antiqua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3200" dirty="0">
                <a:latin typeface="Book Antiqua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31" name="Text Box 6"/>
            <p:cNvSpPr txBox="1"/>
            <p:nvPr/>
          </p:nvSpPr>
          <p:spPr>
            <a:xfrm>
              <a:off x="8003" y="7716"/>
              <a:ext cx="549" cy="824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i="1" dirty="0">
                  <a:latin typeface="Times New Roman" panose="02020603050405020304" charset="0"/>
                  <a:ea typeface="MS UI Gothic" panose="020B0600070205080204" pitchFamily="34" charset="-128"/>
                  <a:cs typeface="Times New Roman" panose="02020603050405020304" charset="0"/>
                </a:rPr>
                <a:t>t</a:t>
              </a:r>
              <a:endParaRPr lang="en-US" altLang="zh-CN" sz="2800" i="1" dirty="0">
                <a:latin typeface="Times New Roman" panose="02020603050405020304" charset="0"/>
                <a:ea typeface="MS UI Gothic" panose="020B0600070205080204" pitchFamily="34" charset="-128"/>
                <a:cs typeface="Times New Roman" panose="02020603050405020304" charset="0"/>
              </a:endParaRPr>
            </a:p>
          </p:txBody>
        </p:sp>
        <p:sp>
          <p:nvSpPr>
            <p:cNvPr id="32" name="Text Box 7"/>
            <p:cNvSpPr txBox="1"/>
            <p:nvPr/>
          </p:nvSpPr>
          <p:spPr>
            <a:xfrm>
              <a:off x="3511" y="4304"/>
              <a:ext cx="680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800" i="1">
                  <a:latin typeface="Times New Roman" panose="02020603050405020304" charset="0"/>
                  <a:ea typeface="MS UI Gothic" panose="020B0600070205080204" pitchFamily="34" charset="-128"/>
                  <a:cs typeface="Times New Roman" panose="02020603050405020304" charset="0"/>
                </a:defRPr>
              </a:lvl1pPr>
            </a:lstStyle>
            <a:p>
              <a:r>
                <a:rPr lang="en-US" altLang="zh-CN" dirty="0"/>
                <a:t>s</a:t>
              </a:r>
              <a:endParaRPr lang="en-US" altLang="zh-CN" dirty="0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798445" y="2053590"/>
            <a:ext cx="2658745" cy="1752600"/>
            <a:chOff x="3389" y="4939"/>
            <a:chExt cx="4187" cy="2760"/>
          </a:xfrm>
        </p:grpSpPr>
        <p:grpSp>
          <p:nvGrpSpPr>
            <p:cNvPr id="5" name="组合 4"/>
            <p:cNvGrpSpPr/>
            <p:nvPr/>
          </p:nvGrpSpPr>
          <p:grpSpPr>
            <a:xfrm>
              <a:off x="4071" y="4939"/>
              <a:ext cx="3505" cy="2519"/>
              <a:chOff x="4071" y="4939"/>
              <a:chExt cx="3505" cy="2519"/>
            </a:xfrm>
          </p:grpSpPr>
          <p:sp>
            <p:nvSpPr>
              <p:cNvPr id="34" name="Line 9"/>
              <p:cNvSpPr/>
              <p:nvPr/>
            </p:nvSpPr>
            <p:spPr>
              <a:xfrm flipV="1">
                <a:off x="4071" y="5535"/>
                <a:ext cx="2908" cy="1923"/>
              </a:xfrm>
              <a:prstGeom prst="line">
                <a:avLst/>
              </a:prstGeom>
              <a:ln>
                <a:solidFill>
                  <a:srgbClr val="0099FF"/>
                </a:solidFill>
                <a:headEnd type="none" w="med" len="med"/>
                <a:tailEnd type="none" w="med" len="med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sp>
          <p:sp>
            <p:nvSpPr>
              <p:cNvPr id="36" name="Text Box 11"/>
              <p:cNvSpPr txBox="1"/>
              <p:nvPr/>
            </p:nvSpPr>
            <p:spPr>
              <a:xfrm>
                <a:off x="6811" y="4939"/>
                <a:ext cx="765" cy="822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800" b="1" dirty="0">
                    <a:latin typeface="楷体" panose="02010609060101010101" charset="-122"/>
                    <a:ea typeface="楷体" panose="02010609060101010101" charset="-122"/>
                  </a:rPr>
                  <a:t>乙</a:t>
                </a:r>
                <a:endParaRPr lang="en-US" altLang="zh-CN" sz="2800" b="1" dirty="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</p:grpSp>
        <p:sp>
          <p:nvSpPr>
            <p:cNvPr id="48" name="Text Box 11"/>
            <p:cNvSpPr txBox="1"/>
            <p:nvPr/>
          </p:nvSpPr>
          <p:spPr>
            <a:xfrm>
              <a:off x="3389" y="6877"/>
              <a:ext cx="855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latin typeface="Book Antiqua" pitchFamily="18" charset="0"/>
                  <a:ea typeface="MS UI Gothic" panose="020B0600070205080204" pitchFamily="34" charset="-128"/>
                </a:rPr>
                <a:t>s</a:t>
              </a:r>
              <a:r>
                <a:rPr lang="en-US" altLang="zh-CN" sz="2800" baseline="-25000" dirty="0">
                  <a:solidFill>
                    <a:schemeClr val="tx1"/>
                  </a:solidFill>
                  <a:uFillTx/>
                  <a:latin typeface="楷体" panose="02010609060101010101" charset="-122"/>
                  <a:ea typeface="楷体" panose="02010609060101010101" charset="-122"/>
                </a:rPr>
                <a:t>0</a:t>
              </a:r>
              <a:endParaRPr lang="en-US" altLang="zh-CN" sz="2800" baseline="-25000" dirty="0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98445" y="2766695"/>
            <a:ext cx="1463040" cy="1821815"/>
            <a:chOff x="3389" y="6037"/>
            <a:chExt cx="2304" cy="2869"/>
          </a:xfrm>
        </p:grpSpPr>
        <p:sp>
          <p:nvSpPr>
            <p:cNvPr id="47" name="Text Box 11"/>
            <p:cNvSpPr txBox="1"/>
            <p:nvPr/>
          </p:nvSpPr>
          <p:spPr>
            <a:xfrm>
              <a:off x="3389" y="6037"/>
              <a:ext cx="792" cy="822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Book Antiqua" pitchFamily="18" charset="0"/>
                  <a:ea typeface="MS UI Gothic" panose="020B0600070205080204" pitchFamily="34" charset="-128"/>
                </a:rPr>
                <a:t>s</a:t>
              </a:r>
              <a:r>
                <a:rPr lang="en-US" altLang="zh-CN" sz="2800" baseline="-25000" dirty="0">
                  <a:solidFill>
                    <a:schemeClr val="tx1"/>
                  </a:solidFill>
                  <a:uFillTx/>
                  <a:latin typeface="Book Antiqua" pitchFamily="18" charset="0"/>
                  <a:ea typeface="MS UI Gothic" panose="020B0600070205080204" pitchFamily="34" charset="-128"/>
                </a:rPr>
                <a:t>1</a:t>
              </a:r>
              <a:endParaRPr lang="en-US" altLang="zh-CN" sz="2800" baseline="-25000" dirty="0">
                <a:solidFill>
                  <a:schemeClr val="tx1"/>
                </a:solidFill>
                <a:uFillTx/>
                <a:latin typeface="Book Antiqua" pitchFamily="18" charset="0"/>
                <a:ea typeface="MS UI Gothic" panose="020B0600070205080204" pitchFamily="34" charset="-128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085" y="6570"/>
              <a:ext cx="1295" cy="1630"/>
              <a:chOff x="4085" y="6570"/>
              <a:chExt cx="1295" cy="1630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5380" y="6600"/>
                <a:ext cx="0" cy="160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flipH="1">
                <a:off x="4085" y="6570"/>
                <a:ext cx="1199" cy="1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1" name="Text Box 11"/>
            <p:cNvSpPr txBox="1"/>
            <p:nvPr/>
          </p:nvSpPr>
          <p:spPr>
            <a:xfrm>
              <a:off x="5056" y="8082"/>
              <a:ext cx="637" cy="824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i="1" dirty="0">
                  <a:latin typeface="Times New Roman" panose="02020603050405020304" charset="0"/>
                  <a:ea typeface="MS UI Gothic" panose="020B0600070205080204" pitchFamily="34" charset="-128"/>
                  <a:cs typeface="Times New Roman" panose="02020603050405020304" charset="0"/>
                </a:rPr>
                <a:t>t</a:t>
              </a:r>
              <a:r>
                <a:rPr lang="en-US" altLang="zh-CN" sz="2800" baseline="-25000" dirty="0">
                  <a:solidFill>
                    <a:schemeClr val="tx1"/>
                  </a:solidFill>
                  <a:uFillTx/>
                  <a:latin typeface="Book Antiqua" pitchFamily="18" charset="0"/>
                  <a:ea typeface="MS UI Gothic" panose="020B0600070205080204" pitchFamily="34" charset="-128"/>
                </a:rPr>
                <a:t>0</a:t>
              </a:r>
              <a:endParaRPr lang="en-US" altLang="zh-CN" sz="2800" baseline="-25000" dirty="0">
                <a:solidFill>
                  <a:schemeClr val="tx1"/>
                </a:solidFill>
                <a:uFillTx/>
                <a:latin typeface="Book Antiqua" pitchFamily="18" charset="0"/>
                <a:ea typeface="MS UI Gothic" panose="020B0600070205080204" pitchFamily="34" charset="-128"/>
              </a:endParaRPr>
            </a:p>
          </p:txBody>
        </p:sp>
      </p:grpSp>
      <p:sp>
        <p:nvSpPr>
          <p:cNvPr id="56" name="Line 3"/>
          <p:cNvSpPr/>
          <p:nvPr/>
        </p:nvSpPr>
        <p:spPr>
          <a:xfrm>
            <a:off x="8151495" y="4152900"/>
            <a:ext cx="2434590" cy="635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7" name="Line 4"/>
          <p:cNvSpPr/>
          <p:nvPr/>
        </p:nvSpPr>
        <p:spPr>
          <a:xfrm flipV="1">
            <a:off x="8151495" y="1993900"/>
            <a:ext cx="0" cy="215900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58" name="Text Box 5"/>
          <p:cNvSpPr txBox="1"/>
          <p:nvPr/>
        </p:nvSpPr>
        <p:spPr>
          <a:xfrm>
            <a:off x="7771130" y="3794125"/>
            <a:ext cx="575945" cy="58356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latin typeface="Book Antiqua" pitchFamily="18" charset="0"/>
                <a:ea typeface="MS UI Gothic" panose="020B0600070205080204" pitchFamily="34" charset="-128"/>
              </a:rPr>
              <a:t>o</a:t>
            </a:r>
            <a:endParaRPr lang="en-US" altLang="zh-CN" sz="3200" dirty="0">
              <a:latin typeface="Book Antiqua" pitchFamily="18" charset="0"/>
              <a:ea typeface="MS UI Gothic" panose="020B0600070205080204" pitchFamily="34" charset="-128"/>
            </a:endParaRPr>
          </a:p>
        </p:txBody>
      </p:sp>
      <p:sp>
        <p:nvSpPr>
          <p:cNvPr id="59" name="Text Box 6"/>
          <p:cNvSpPr txBox="1"/>
          <p:nvPr/>
        </p:nvSpPr>
        <p:spPr>
          <a:xfrm>
            <a:off x="10525125" y="3884295"/>
            <a:ext cx="284052" cy="523220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i="1">
                <a:latin typeface="Times New Roman" panose="02020603050405020304" charset="0"/>
                <a:ea typeface="MS UI Gothic" panose="020B0600070205080204" pitchFamily="34" charset="-128"/>
                <a:cs typeface="Times New Roman" panose="02020603050405020304" charset="0"/>
              </a:defRPr>
            </a:lvl1pPr>
          </a:lstStyle>
          <a:p>
            <a:r>
              <a:rPr lang="en-US" altLang="zh-CN" dirty="0"/>
              <a:t>t</a:t>
            </a:r>
            <a:endParaRPr lang="en-US" altLang="zh-CN" dirty="0"/>
          </a:p>
        </p:txBody>
      </p:sp>
      <p:sp>
        <p:nvSpPr>
          <p:cNvPr id="60" name="Text Box 7"/>
          <p:cNvSpPr txBox="1"/>
          <p:nvPr/>
        </p:nvSpPr>
        <p:spPr>
          <a:xfrm>
            <a:off x="7795895" y="1686560"/>
            <a:ext cx="431800" cy="521970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i="1">
                <a:latin typeface="Times New Roman" panose="02020603050405020304" charset="0"/>
                <a:ea typeface="MS UI Gothic" panose="020B0600070205080204" pitchFamily="34" charset="-128"/>
                <a:cs typeface="Times New Roman" panose="02020603050405020304" charset="0"/>
              </a:defRPr>
            </a:lvl1pPr>
          </a:lstStyle>
          <a:p>
            <a:r>
              <a:rPr lang="en-US" altLang="zh-CN" dirty="0"/>
              <a:t>s</a:t>
            </a:r>
            <a:endParaRPr lang="en-US" altLang="zh-CN" dirty="0"/>
          </a:p>
        </p:txBody>
      </p:sp>
      <p:grpSp>
        <p:nvGrpSpPr>
          <p:cNvPr id="43" name="组合 42"/>
          <p:cNvGrpSpPr/>
          <p:nvPr/>
        </p:nvGrpSpPr>
        <p:grpSpPr>
          <a:xfrm>
            <a:off x="8411845" y="1929130"/>
            <a:ext cx="1929765" cy="2647123"/>
            <a:chOff x="11042" y="5657"/>
            <a:chExt cx="3039" cy="4249"/>
          </a:xfrm>
        </p:grpSpPr>
        <p:grpSp>
          <p:nvGrpSpPr>
            <p:cNvPr id="11" name="组合 10"/>
            <p:cNvGrpSpPr/>
            <p:nvPr/>
          </p:nvGrpSpPr>
          <p:grpSpPr>
            <a:xfrm>
              <a:off x="11557" y="5657"/>
              <a:ext cx="2524" cy="3538"/>
              <a:chOff x="10405" y="4677"/>
              <a:chExt cx="2524" cy="3538"/>
            </a:xfrm>
          </p:grpSpPr>
          <p:sp>
            <p:nvSpPr>
              <p:cNvPr id="61" name="Line 8"/>
              <p:cNvSpPr/>
              <p:nvPr/>
            </p:nvSpPr>
            <p:spPr>
              <a:xfrm flipV="1">
                <a:off x="10405" y="5405"/>
                <a:ext cx="2117" cy="2810"/>
              </a:xfrm>
              <a:prstGeom prst="line">
                <a:avLst/>
              </a:prstGeom>
              <a:ln w="2540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3" name="Text Box 10"/>
              <p:cNvSpPr txBox="1"/>
              <p:nvPr/>
            </p:nvSpPr>
            <p:spPr>
              <a:xfrm>
                <a:off x="12148" y="4677"/>
                <a:ext cx="781" cy="83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800" b="1" dirty="0">
                    <a:latin typeface="楷体" panose="02010609060101010101" charset="-122"/>
                    <a:ea typeface="楷体" panose="02010609060101010101" charset="-122"/>
                  </a:rPr>
                  <a:t>甲</a:t>
                </a:r>
                <a:endParaRPr lang="en-US" altLang="zh-CN" sz="2800" b="1" dirty="0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</p:grpSp>
        <p:sp>
          <p:nvSpPr>
            <p:cNvPr id="65" name="Text Box 11"/>
            <p:cNvSpPr txBox="1"/>
            <p:nvPr/>
          </p:nvSpPr>
          <p:spPr>
            <a:xfrm>
              <a:off x="11042" y="9068"/>
              <a:ext cx="817" cy="83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latin typeface="Book Antiqua" pitchFamily="18" charset="0"/>
                  <a:ea typeface="MS UI Gothic" panose="020B0600070205080204" pitchFamily="34" charset="-128"/>
                </a:rPr>
                <a:t>t</a:t>
              </a:r>
              <a:r>
                <a:rPr lang="en-US" altLang="zh-CN" sz="2800" baseline="-25000" dirty="0">
                  <a:solidFill>
                    <a:schemeClr val="tx1"/>
                  </a:solidFill>
                  <a:uFillTx/>
                  <a:latin typeface="Book Antiqua" pitchFamily="18" charset="0"/>
                  <a:ea typeface="MS UI Gothic" panose="020B0600070205080204" pitchFamily="34" charset="-128"/>
                </a:rPr>
                <a:t>0</a:t>
              </a:r>
              <a:endParaRPr lang="en-US" altLang="zh-CN" sz="2800" baseline="-25000" dirty="0">
                <a:solidFill>
                  <a:schemeClr val="tx1"/>
                </a:solidFill>
                <a:uFillTx/>
                <a:latin typeface="Book Antiqua" pitchFamily="18" charset="0"/>
                <a:ea typeface="MS UI Gothic" panose="020B0600070205080204" pitchFamily="34" charset="-128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770495" y="3075305"/>
            <a:ext cx="1948815" cy="1511896"/>
            <a:chOff x="13674" y="5884"/>
            <a:chExt cx="2782" cy="2024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15858" y="6385"/>
              <a:ext cx="8" cy="1027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14273" y="6320"/>
              <a:ext cx="1577" cy="13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 Box 11"/>
            <p:cNvSpPr txBox="1"/>
            <p:nvPr/>
          </p:nvSpPr>
          <p:spPr>
            <a:xfrm>
              <a:off x="15574" y="7209"/>
              <a:ext cx="882" cy="699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latin typeface="Book Antiqua" pitchFamily="18" charset="0"/>
                  <a:ea typeface="MS UI Gothic" panose="020B0600070205080204" pitchFamily="34" charset="-128"/>
                </a:rPr>
                <a:t>t</a:t>
              </a:r>
              <a:r>
                <a:rPr lang="en-US" altLang="zh-CN" sz="2800" baseline="-25000" dirty="0">
                  <a:solidFill>
                    <a:schemeClr val="tx1"/>
                  </a:solidFill>
                  <a:uFillTx/>
                  <a:latin typeface="Book Antiqua" pitchFamily="18" charset="0"/>
                  <a:ea typeface="MS UI Gothic" panose="020B0600070205080204" pitchFamily="34" charset="-128"/>
                </a:rPr>
                <a:t>1</a:t>
              </a:r>
              <a:endParaRPr lang="en-US" altLang="zh-CN" sz="2800" baseline="-25000" dirty="0">
                <a:solidFill>
                  <a:schemeClr val="tx1"/>
                </a:solidFill>
                <a:uFillTx/>
                <a:latin typeface="Book Antiqua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66" name="Text Box 11"/>
            <p:cNvSpPr txBox="1"/>
            <p:nvPr/>
          </p:nvSpPr>
          <p:spPr>
            <a:xfrm>
              <a:off x="13674" y="5884"/>
              <a:ext cx="792" cy="699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800" dirty="0">
                  <a:latin typeface="Book Antiqua" pitchFamily="18" charset="0"/>
                  <a:ea typeface="MS UI Gothic" panose="020B0600070205080204" pitchFamily="34" charset="-128"/>
                </a:rPr>
                <a:t>s</a:t>
              </a:r>
              <a:r>
                <a:rPr lang="en-US" altLang="zh-CN" sz="2800" baseline="-25000" dirty="0">
                  <a:solidFill>
                    <a:schemeClr val="tx1"/>
                  </a:solidFill>
                  <a:uFillTx/>
                  <a:latin typeface="楷体" panose="02010609060101010101" charset="-122"/>
                  <a:ea typeface="楷体" panose="02010609060101010101" charset="-122"/>
                </a:rPr>
                <a:t>1</a:t>
              </a:r>
              <a:endParaRPr lang="en-US" altLang="zh-CN" sz="2800" baseline="-25000" dirty="0">
                <a:solidFill>
                  <a:schemeClr val="tx1"/>
                </a:solidFill>
                <a:uFillTx/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44" name="Text Box 14"/>
          <p:cNvSpPr txBox="1"/>
          <p:nvPr/>
        </p:nvSpPr>
        <p:spPr>
          <a:xfrm>
            <a:off x="703580" y="3163570"/>
            <a:ext cx="1021715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图象</a:t>
            </a:r>
            <a:endParaRPr lang="zh-CN" altLang="en-US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5" name="Text Box 14"/>
          <p:cNvSpPr txBox="1"/>
          <p:nvPr/>
        </p:nvSpPr>
        <p:spPr>
          <a:xfrm>
            <a:off x="702945" y="5517515"/>
            <a:ext cx="1022350" cy="583565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状态</a:t>
            </a:r>
            <a:endParaRPr lang="zh-CN" altLang="en-US" sz="32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936750" y="4933315"/>
            <a:ext cx="467868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零时刻，甲在后，乙在前；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甲乙同时出发；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甲比乙快。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786370" y="4875530"/>
            <a:ext cx="395668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甲乙同地出发；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甲比乙滞后</a:t>
            </a:r>
            <a:r>
              <a:rPr lang="en-US" altLang="zh-CN" sz="3200" i="1" dirty="0">
                <a:latin typeface="Times New Roman" panose="02020603050405020304" charset="0"/>
                <a:ea typeface="MS UI Gothic" panose="020B0600070205080204" pitchFamily="34" charset="-128"/>
                <a:sym typeface="+mn-ea"/>
              </a:rPr>
              <a:t>t</a:t>
            </a:r>
            <a:r>
              <a:rPr lang="en-US" altLang="zh-CN" sz="3200" baseline="-25000" dirty="0">
                <a:uFillTx/>
                <a:latin typeface="Times New Roman" panose="02020603050405020304" charset="0"/>
                <a:ea typeface="MS UI Gothic" panose="020B0600070205080204" pitchFamily="34" charset="-128"/>
                <a:sym typeface="+mn-ea"/>
              </a:rPr>
              <a:t>0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出发；</a:t>
            </a:r>
            <a:endParaRPr lang="zh-CN" altLang="en-US" sz="32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l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+mn-ea"/>
              </a:rPr>
              <a:t>甲比乙快。</a:t>
            </a:r>
            <a:endParaRPr lang="zh-CN" altLang="en-US" sz="3200" b="1" dirty="0">
              <a:solidFill>
                <a:schemeClr val="tx1"/>
              </a:solidFill>
              <a:uFillTx/>
              <a:latin typeface="Times New Roman" panose="02020603050405020304" charset="0"/>
              <a:ea typeface="宋体" panose="02010600030101010101" pitchFamily="2" charset="-122"/>
              <a:sym typeface="+mn-ea"/>
            </a:endParaRP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556250" y="5969000"/>
          <a:ext cx="266700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3" name="包装程序外壳对象" showAsIcon="1" r:id="rId1" imgW="371475" imgH="523875" progId="Package">
                  <p:embed/>
                </p:oleObj>
              </mc:Choice>
              <mc:Fallback>
                <p:oleObj name="包装程序外壳对象" showAsIcon="1" r:id="rId1" imgW="371475" imgH="523875" progId="Package">
                  <p:embed/>
                  <p:pic>
                    <p:nvPicPr>
                      <p:cNvPr id="0" name="图片 307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556250" y="5969000"/>
                        <a:ext cx="266700" cy="363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1158538" y="6173788"/>
          <a:ext cx="266700" cy="36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4" name="包装程序外壳对象" showAsIcon="1" r:id="rId3" imgW="371475" imgH="523875" progId="Package">
                  <p:embed/>
                </p:oleObj>
              </mc:Choice>
              <mc:Fallback>
                <p:oleObj name="包装程序外壳对象" showAsIcon="1" r:id="rId3" imgW="371475" imgH="523875" progId="Package">
                  <p:embed/>
                  <p:pic>
                    <p:nvPicPr>
                      <p:cNvPr id="0" name="图片 307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58538" y="6173788"/>
                        <a:ext cx="266700" cy="3635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" name="矩形 52"/>
          <p:cNvSpPr/>
          <p:nvPr/>
        </p:nvSpPr>
        <p:spPr>
          <a:xfrm>
            <a:off x="703273" y="251513"/>
            <a:ext cx="9294802" cy="707886"/>
          </a:xfrm>
          <a:prstGeom prst="rect">
            <a:avLst/>
          </a:prstGeom>
          <a:solidFill>
            <a:srgbClr val="172ED9"/>
          </a:solidFill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zh-CN" altLang="en-US" sz="4000" dirty="0">
                <a:solidFill>
                  <a:srgbClr val="FF0000"/>
                </a:solidFill>
              </a:rPr>
              <a:t>本节课重点</a:t>
            </a:r>
            <a:r>
              <a:rPr lang="en-US" altLang="zh-CN" sz="4000" dirty="0">
                <a:solidFill>
                  <a:srgbClr val="FF0000"/>
                </a:solidFill>
              </a:rPr>
              <a:t>4</a:t>
            </a:r>
            <a:r>
              <a:rPr lang="zh-CN" altLang="en-US" sz="4000" dirty="0">
                <a:solidFill>
                  <a:srgbClr val="FF0000"/>
                </a:solidFill>
              </a:rPr>
              <a:t>：运动图像</a:t>
            </a:r>
            <a:r>
              <a:rPr lang="en-US" altLang="zh-CN" sz="4000" dirty="0">
                <a:solidFill>
                  <a:srgbClr val="FF0000"/>
                </a:solidFill>
              </a:rPr>
              <a:t>【</a:t>
            </a:r>
            <a:r>
              <a:rPr lang="zh-CN" altLang="en-US" sz="4000" dirty="0">
                <a:solidFill>
                  <a:srgbClr val="FF0000"/>
                </a:solidFill>
              </a:rPr>
              <a:t>记笔记</a:t>
            </a:r>
            <a:r>
              <a:rPr lang="en-US" altLang="zh-CN" sz="4000" dirty="0">
                <a:solidFill>
                  <a:srgbClr val="FF0000"/>
                </a:solidFill>
              </a:rPr>
              <a:t>】</a:t>
            </a:r>
            <a:r>
              <a:rPr lang="zh-CN" altLang="en-US" sz="4000" dirty="0">
                <a:solidFill>
                  <a:srgbClr val="FF0000"/>
                </a:solidFill>
              </a:rPr>
              <a:t>                                                                                                                              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  <p:custDataLst>
      <p:tags r:id="rId5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/>
          <a:srcRect t="9546" b="13896"/>
          <a:stretch>
            <a:fillRect/>
          </a:stretch>
        </p:blipFill>
        <p:spPr>
          <a:xfrm>
            <a:off x="0" y="616226"/>
            <a:ext cx="12192000" cy="5247861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/>
          <a:srcRect t="10705" b="17955"/>
          <a:stretch>
            <a:fillRect/>
          </a:stretch>
        </p:blipFill>
        <p:spPr>
          <a:xfrm>
            <a:off x="0" y="735496"/>
            <a:ext cx="12192000" cy="4890052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/>
          <p:nvPr/>
        </p:nvSpPr>
        <p:spPr>
          <a:xfrm>
            <a:off x="721895" y="1032420"/>
            <a:ext cx="10079455" cy="3046988"/>
          </a:xfrm>
          <a:prstGeom prst="rect">
            <a:avLst/>
          </a:prstGeom>
          <a:noFill/>
          <a:ln w="25400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Book Antiqua" pitchFamily="18" charset="0"/>
                <a:ea typeface="黑体" panose="02010609060101010101" charset="-122"/>
              </a:rPr>
              <a:t>  </a:t>
            </a:r>
            <a:r>
              <a:rPr lang="zh-CN" altLang="en-US" sz="3200" b="1" dirty="0">
                <a:latin typeface="Book Antiqua" pitchFamily="18" charset="0"/>
                <a:ea typeface="黑体" panose="02010609060101010101" charset="-122"/>
              </a:rPr>
              <a:t>某学习小组对一辆在平直公路上做直线运动的小车进行观测研究。他们记录了小车在某段时间内通过的路程与所</a:t>
            </a:r>
            <a:endParaRPr lang="zh-CN" altLang="en-US" sz="3200" b="1" dirty="0">
              <a:latin typeface="Book Antiqua" pitchFamily="18" charset="0"/>
              <a:ea typeface="黑体" panose="02010609060101010101" charset="-122"/>
            </a:endParaRPr>
          </a:p>
          <a:p>
            <a:r>
              <a:rPr lang="zh-CN" altLang="en-US" sz="3200" b="1" dirty="0">
                <a:latin typeface="Book Antiqua" pitchFamily="18" charset="0"/>
                <a:ea typeface="黑体" panose="02010609060101010101" charset="-122"/>
              </a:rPr>
              <a:t>用的时间，并根据记录的数据绘制了如图所示的</a:t>
            </a:r>
            <a:endParaRPr lang="zh-CN" altLang="en-US" sz="3200" b="1" dirty="0">
              <a:latin typeface="Book Antiqua" pitchFamily="18" charset="0"/>
              <a:ea typeface="黑体" panose="02010609060101010101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Book Antiqua" pitchFamily="18" charset="0"/>
                <a:ea typeface="黑体" panose="02010609060101010101" charset="-122"/>
              </a:rPr>
              <a:t>路程与时间图像（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s</a:t>
            </a:r>
            <a:r>
              <a:rPr lang="en-US" altLang="zh-CN" sz="3200" b="1" dirty="0">
                <a:solidFill>
                  <a:srgbClr val="FF0000"/>
                </a:solidFill>
                <a:latin typeface="Book Antiqua" pitchFamily="18" charset="0"/>
                <a:ea typeface="黑体" panose="02010609060101010101" charset="-122"/>
              </a:rPr>
              <a:t>-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</a:rPr>
              <a:t>t</a:t>
            </a:r>
            <a:r>
              <a:rPr lang="zh-CN" altLang="en-US" sz="3200" b="1" dirty="0">
                <a:solidFill>
                  <a:srgbClr val="FF0000"/>
                </a:solidFill>
                <a:latin typeface="Book Antiqua" pitchFamily="18" charset="0"/>
                <a:ea typeface="黑体" panose="02010609060101010101" charset="-122"/>
              </a:rPr>
              <a:t>图）</a:t>
            </a:r>
            <a:r>
              <a:rPr lang="zh-CN" altLang="en-US" sz="3200" b="1" dirty="0">
                <a:latin typeface="Book Antiqua" pitchFamily="18" charset="0"/>
                <a:ea typeface="黑体" panose="02010609060101010101" charset="-122"/>
              </a:rPr>
              <a:t>，</a:t>
            </a:r>
            <a:endParaRPr lang="zh-CN" altLang="en-US" sz="3200" b="1" dirty="0">
              <a:latin typeface="Book Antiqua" pitchFamily="18" charset="0"/>
              <a:ea typeface="黑体" panose="02010609060101010101" charset="-122"/>
            </a:endParaRPr>
          </a:p>
          <a:p>
            <a:r>
              <a:rPr lang="zh-CN" altLang="en-US" sz="3200" b="1" dirty="0">
                <a:latin typeface="Book Antiqua" pitchFamily="18" charset="0"/>
                <a:ea typeface="黑体" panose="02010609060101010101" charset="-122"/>
              </a:rPr>
              <a:t>请你根据该图像画出其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rPr>
              <a:t>v</a:t>
            </a:r>
            <a:r>
              <a:rPr lang="en-US" altLang="zh-CN" sz="3200" b="1" dirty="0">
                <a:solidFill>
                  <a:srgbClr val="FF0000"/>
                </a:solidFill>
                <a:latin typeface="Book Antiqua" pitchFamily="18" charset="0"/>
                <a:ea typeface="黑体" panose="02010609060101010101" charset="-122"/>
              </a:rPr>
              <a:t>-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charset="-122"/>
              </a:rPr>
              <a:t>t</a:t>
            </a:r>
            <a:r>
              <a:rPr lang="zh-CN" altLang="en-US" sz="3200" b="1" dirty="0">
                <a:solidFill>
                  <a:srgbClr val="FF0000"/>
                </a:solidFill>
                <a:latin typeface="Book Antiqua" pitchFamily="18" charset="0"/>
                <a:ea typeface="黑体" panose="02010609060101010101" charset="-122"/>
              </a:rPr>
              <a:t>图像</a:t>
            </a:r>
            <a:r>
              <a:rPr lang="zh-CN" altLang="en-US" sz="3200" b="1" dirty="0">
                <a:latin typeface="Book Antiqua" pitchFamily="18" charset="0"/>
                <a:ea typeface="黑体" panose="02010609060101010101" charset="-122"/>
              </a:rPr>
              <a:t>。</a:t>
            </a:r>
            <a:endParaRPr lang="en-US" altLang="zh-CN" sz="3200" b="1" dirty="0">
              <a:latin typeface="Book Antiqua" pitchFamily="18" charset="0"/>
              <a:ea typeface="黑体" panose="02010609060101010101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917180" y="3387725"/>
            <a:ext cx="3787140" cy="3035300"/>
            <a:chOff x="10046" y="5844"/>
            <a:chExt cx="5964" cy="4780"/>
          </a:xfrm>
        </p:grpSpPr>
        <p:sp>
          <p:nvSpPr>
            <p:cNvPr id="37892" name="Line 4"/>
            <p:cNvSpPr/>
            <p:nvPr/>
          </p:nvSpPr>
          <p:spPr>
            <a:xfrm>
              <a:off x="10618" y="9923"/>
              <a:ext cx="4423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7893" name="Line 5"/>
            <p:cNvSpPr/>
            <p:nvPr/>
          </p:nvSpPr>
          <p:spPr>
            <a:xfrm flipV="1">
              <a:off x="10618" y="6524"/>
              <a:ext cx="0" cy="340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7894" name="Text Box 6"/>
            <p:cNvSpPr txBox="1"/>
            <p:nvPr/>
          </p:nvSpPr>
          <p:spPr>
            <a:xfrm>
              <a:off x="10130" y="9471"/>
              <a:ext cx="56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Book Antiqua" pitchFamily="18" charset="0"/>
                  <a:ea typeface="MS UI Gothic" panose="020B0600070205080204" pitchFamily="34" charset="-128"/>
                </a:rPr>
                <a:t>o</a:t>
              </a:r>
              <a:endParaRPr lang="en-US" altLang="zh-CN" sz="2400" dirty="0">
                <a:latin typeface="Book Antiqua" pitchFamily="18" charset="0"/>
                <a:ea typeface="MS UI Gothic" panose="020B0600070205080204" pitchFamily="34" charset="-128"/>
              </a:endParaRPr>
            </a:p>
          </p:txBody>
        </p:sp>
        <p:sp>
          <p:nvSpPr>
            <p:cNvPr id="37895" name="Text Box 7"/>
            <p:cNvSpPr txBox="1"/>
            <p:nvPr/>
          </p:nvSpPr>
          <p:spPr>
            <a:xfrm>
              <a:off x="14927" y="9610"/>
              <a:ext cx="1083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400" dirty="0">
                  <a:latin typeface="Book Antiqua" pitchFamily="18" charset="0"/>
                  <a:ea typeface="MS UI Gothic" panose="020B0600070205080204" pitchFamily="34" charset="-128"/>
                </a:rPr>
                <a:t>t</a:t>
              </a:r>
              <a:r>
                <a:rPr lang="en-US" altLang="zh-CN" sz="2400" dirty="0">
                  <a:latin typeface="Book Antiqua" pitchFamily="18" charset="0"/>
                </a:rPr>
                <a:t>/s</a:t>
              </a:r>
              <a:endParaRPr lang="en-US" altLang="zh-CN" sz="2400" dirty="0">
                <a:latin typeface="Book Antiqua" pitchFamily="18" charset="0"/>
              </a:endParaRPr>
            </a:p>
          </p:txBody>
        </p:sp>
        <p:sp>
          <p:nvSpPr>
            <p:cNvPr id="37896" name="Text Box 8"/>
            <p:cNvSpPr txBox="1"/>
            <p:nvPr/>
          </p:nvSpPr>
          <p:spPr>
            <a:xfrm>
              <a:off x="10051" y="5844"/>
              <a:ext cx="158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dirty="0">
                  <a:latin typeface="Book Antiqua" pitchFamily="18" charset="0"/>
                  <a:ea typeface="MS UI Gothic" panose="020B0600070205080204" pitchFamily="34" charset="-128"/>
                </a:rPr>
                <a:t>s</a:t>
              </a:r>
              <a:r>
                <a:rPr lang="en-US" altLang="zh-CN" sz="2400" dirty="0">
                  <a:latin typeface="Book Antiqua" pitchFamily="18" charset="0"/>
                </a:rPr>
                <a:t>/m</a:t>
              </a:r>
              <a:endParaRPr lang="en-US" altLang="zh-CN" sz="2400" dirty="0">
                <a:latin typeface="Book Antiqua" pitchFamily="18" charset="0"/>
              </a:endParaRPr>
            </a:p>
          </p:txBody>
        </p:sp>
        <p:sp>
          <p:nvSpPr>
            <p:cNvPr id="37897" name="Line 9"/>
            <p:cNvSpPr/>
            <p:nvPr/>
          </p:nvSpPr>
          <p:spPr>
            <a:xfrm flipV="1">
              <a:off x="10618" y="9020"/>
              <a:ext cx="968" cy="905"/>
            </a:xfrm>
            <a:prstGeom prst="line">
              <a:avLst/>
            </a:prstGeom>
            <a:ln w="254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898" name="Line 10"/>
            <p:cNvSpPr/>
            <p:nvPr/>
          </p:nvSpPr>
          <p:spPr>
            <a:xfrm>
              <a:off x="11586" y="9926"/>
              <a:ext cx="0" cy="11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899" name="Line 11"/>
            <p:cNvSpPr/>
            <p:nvPr/>
          </p:nvSpPr>
          <p:spPr>
            <a:xfrm>
              <a:off x="12546" y="9926"/>
              <a:ext cx="0" cy="11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900" name="Line 12"/>
            <p:cNvSpPr/>
            <p:nvPr/>
          </p:nvSpPr>
          <p:spPr>
            <a:xfrm>
              <a:off x="13566" y="9926"/>
              <a:ext cx="0" cy="11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901" name="Line 13"/>
            <p:cNvSpPr/>
            <p:nvPr/>
          </p:nvSpPr>
          <p:spPr>
            <a:xfrm>
              <a:off x="14588" y="9926"/>
              <a:ext cx="0" cy="11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902" name="Line 14"/>
            <p:cNvSpPr/>
            <p:nvPr/>
          </p:nvSpPr>
          <p:spPr>
            <a:xfrm flipH="1">
              <a:off x="10506" y="9018"/>
              <a:ext cx="113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903" name="Line 15"/>
            <p:cNvSpPr/>
            <p:nvPr/>
          </p:nvSpPr>
          <p:spPr>
            <a:xfrm flipH="1">
              <a:off x="10506" y="8224"/>
              <a:ext cx="113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904" name="Line 16"/>
            <p:cNvSpPr/>
            <p:nvPr/>
          </p:nvSpPr>
          <p:spPr>
            <a:xfrm flipH="1">
              <a:off x="10506" y="7431"/>
              <a:ext cx="113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905" name="Text Box 17"/>
            <p:cNvSpPr txBox="1"/>
            <p:nvPr/>
          </p:nvSpPr>
          <p:spPr>
            <a:xfrm>
              <a:off x="11267" y="9866"/>
              <a:ext cx="63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2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37906" name="Text Box 18"/>
            <p:cNvSpPr txBox="1"/>
            <p:nvPr/>
          </p:nvSpPr>
          <p:spPr>
            <a:xfrm>
              <a:off x="10082" y="8678"/>
              <a:ext cx="63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2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37907" name="Text Box 19"/>
            <p:cNvSpPr txBox="1"/>
            <p:nvPr/>
          </p:nvSpPr>
          <p:spPr>
            <a:xfrm>
              <a:off x="12234" y="9899"/>
              <a:ext cx="63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4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37908" name="Text Box 20"/>
            <p:cNvSpPr txBox="1"/>
            <p:nvPr/>
          </p:nvSpPr>
          <p:spPr>
            <a:xfrm>
              <a:off x="10046" y="7840"/>
              <a:ext cx="63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4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37909" name="Text Box 21"/>
            <p:cNvSpPr txBox="1"/>
            <p:nvPr/>
          </p:nvSpPr>
          <p:spPr>
            <a:xfrm>
              <a:off x="13262" y="9875"/>
              <a:ext cx="63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6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37910" name="Text Box 22"/>
            <p:cNvSpPr txBox="1"/>
            <p:nvPr/>
          </p:nvSpPr>
          <p:spPr>
            <a:xfrm>
              <a:off x="10070" y="7019"/>
              <a:ext cx="63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6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37911" name="Text Box 23"/>
            <p:cNvSpPr txBox="1"/>
            <p:nvPr/>
          </p:nvSpPr>
          <p:spPr>
            <a:xfrm>
              <a:off x="14289" y="9875"/>
              <a:ext cx="63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8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37912" name="Line 24"/>
            <p:cNvSpPr/>
            <p:nvPr/>
          </p:nvSpPr>
          <p:spPr>
            <a:xfrm flipV="1">
              <a:off x="11586" y="9017"/>
              <a:ext cx="1474" cy="1"/>
            </a:xfrm>
            <a:prstGeom prst="line">
              <a:avLst/>
            </a:prstGeom>
            <a:ln w="254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913" name="Line 25"/>
            <p:cNvSpPr/>
            <p:nvPr/>
          </p:nvSpPr>
          <p:spPr>
            <a:xfrm flipV="1">
              <a:off x="13059" y="7431"/>
              <a:ext cx="1026" cy="1587"/>
            </a:xfrm>
            <a:prstGeom prst="line">
              <a:avLst/>
            </a:prstGeom>
            <a:ln w="254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914" name="Line 26"/>
            <p:cNvSpPr/>
            <p:nvPr/>
          </p:nvSpPr>
          <p:spPr>
            <a:xfrm flipV="1">
              <a:off x="14085" y="7431"/>
              <a:ext cx="0" cy="2495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37915" name="Line 27"/>
            <p:cNvSpPr/>
            <p:nvPr/>
          </p:nvSpPr>
          <p:spPr>
            <a:xfrm>
              <a:off x="10618" y="7431"/>
              <a:ext cx="3515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37916" name="Line 28"/>
            <p:cNvSpPr/>
            <p:nvPr/>
          </p:nvSpPr>
          <p:spPr>
            <a:xfrm>
              <a:off x="10619" y="9018"/>
              <a:ext cx="908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37917" name="Line 29"/>
            <p:cNvSpPr/>
            <p:nvPr/>
          </p:nvSpPr>
          <p:spPr>
            <a:xfrm>
              <a:off x="11586" y="9018"/>
              <a:ext cx="0" cy="907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37918" name="Line 30"/>
            <p:cNvSpPr/>
            <p:nvPr/>
          </p:nvSpPr>
          <p:spPr>
            <a:xfrm flipV="1">
              <a:off x="13061" y="9019"/>
              <a:ext cx="0" cy="907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2" name="Text Box 21"/>
            <p:cNvSpPr txBox="1"/>
            <p:nvPr/>
          </p:nvSpPr>
          <p:spPr>
            <a:xfrm>
              <a:off x="12742" y="9878"/>
              <a:ext cx="485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5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3" name="Text Box 21"/>
            <p:cNvSpPr txBox="1"/>
            <p:nvPr/>
          </p:nvSpPr>
          <p:spPr>
            <a:xfrm>
              <a:off x="13762" y="9883"/>
              <a:ext cx="63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7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4" name="Line 11"/>
            <p:cNvSpPr/>
            <p:nvPr/>
          </p:nvSpPr>
          <p:spPr>
            <a:xfrm>
              <a:off x="12090" y="9887"/>
              <a:ext cx="0" cy="11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" name="Text Box 19"/>
            <p:cNvSpPr txBox="1"/>
            <p:nvPr/>
          </p:nvSpPr>
          <p:spPr>
            <a:xfrm>
              <a:off x="11782" y="9883"/>
              <a:ext cx="543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3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6" name="Line 11"/>
            <p:cNvSpPr/>
            <p:nvPr/>
          </p:nvSpPr>
          <p:spPr>
            <a:xfrm>
              <a:off x="11095" y="9917"/>
              <a:ext cx="0" cy="11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" name="Text Box 19"/>
            <p:cNvSpPr txBox="1"/>
            <p:nvPr/>
          </p:nvSpPr>
          <p:spPr>
            <a:xfrm>
              <a:off x="10783" y="9866"/>
              <a:ext cx="638" cy="725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latin typeface="Book Antiqua" pitchFamily="18" charset="0"/>
                  <a:ea typeface="黑体" panose="02010609060101010101" charset="-122"/>
                </a:rPr>
                <a:t>1</a:t>
              </a:r>
              <a:endParaRPr lang="en-US" altLang="zh-CN" sz="2400" b="1" dirty="0">
                <a:latin typeface="Book Antiqua" pitchFamily="18" charset="0"/>
                <a:ea typeface="黑体" panose="02010609060101010101" charset="-122"/>
              </a:endParaRPr>
            </a:p>
          </p:txBody>
        </p:sp>
        <p:sp>
          <p:nvSpPr>
            <p:cNvPr id="8" name="Line 11"/>
            <p:cNvSpPr/>
            <p:nvPr/>
          </p:nvSpPr>
          <p:spPr>
            <a:xfrm>
              <a:off x="14085" y="9914"/>
              <a:ext cx="0" cy="11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" name="Line 11"/>
            <p:cNvSpPr/>
            <p:nvPr/>
          </p:nvSpPr>
          <p:spPr>
            <a:xfrm>
              <a:off x="13061" y="9922"/>
              <a:ext cx="0" cy="112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4" name="文本框 13"/>
          <p:cNvSpPr txBox="1"/>
          <p:nvPr/>
        </p:nvSpPr>
        <p:spPr>
          <a:xfrm>
            <a:off x="11014512" y="2146300"/>
            <a:ext cx="677108" cy="1862455"/>
          </a:xfrm>
          <a:prstGeom prst="rect">
            <a:avLst/>
          </a:prstGeom>
          <a:blipFill>
            <a:blip r:embed="rId1"/>
          </a:blipFill>
        </p:spPr>
        <p:txBody>
          <a:bodyPr vert="eaVert"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小试牛刀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  <a:reflection blurRad="6350" stA="55000" endA="50" endPos="85000" dist="29997" dir="5400000" sy="-100000" algn="bl" rotWithShape="0"/>
              </a:effectLst>
            </a:endParaRPr>
          </a:p>
        </p:txBody>
      </p:sp>
      <p:pic>
        <p:nvPicPr>
          <p:cNvPr id="11" name="Picture 22" descr="造型-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1350" y="668655"/>
            <a:ext cx="1230313" cy="1230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2" name="矩形 41"/>
          <p:cNvSpPr/>
          <p:nvPr/>
        </p:nvSpPr>
        <p:spPr>
          <a:xfrm>
            <a:off x="721895" y="264979"/>
            <a:ext cx="6593305" cy="707886"/>
          </a:xfrm>
          <a:prstGeom prst="rect">
            <a:avLst/>
          </a:prstGeom>
          <a:solidFill>
            <a:srgbClr val="172ED9"/>
          </a:solidFill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※</a:t>
            </a:r>
            <a:r>
              <a:rPr lang="zh-CN" altLang="en-US" sz="4000" dirty="0">
                <a:solidFill>
                  <a:srgbClr val="FF0000"/>
                </a:solidFill>
              </a:rPr>
              <a:t>本节课重点</a:t>
            </a:r>
            <a:r>
              <a:rPr lang="en-US" altLang="zh-CN" sz="4000" dirty="0">
                <a:solidFill>
                  <a:srgbClr val="FF0000"/>
                </a:solidFill>
              </a:rPr>
              <a:t>4</a:t>
            </a:r>
            <a:r>
              <a:rPr lang="zh-CN" altLang="en-US" sz="4000" dirty="0">
                <a:solidFill>
                  <a:srgbClr val="FF0000"/>
                </a:solidFill>
              </a:rPr>
              <a:t>：运动图像                                                                                                                              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  <p:custDataLst>
      <p:tags r:id="rId3"/>
    </p:custDataLst>
  </p:cSld>
  <p:clrMapOvr>
    <a:masterClrMapping/>
  </p:clrMapOvr>
  <p:transition>
    <p:fade/>
  </p:transition>
</p:sld>
</file>

<file path=ppt/tags/tag1.xml><?xml version="1.0" encoding="utf-8"?>
<p:tagLst xmlns:p="http://schemas.openxmlformats.org/presentationml/2006/main">
  <p:tag name="KSO_WM_TEMPLATE_CATEGORY" val="custom"/>
  <p:tag name="KSO_WM_TEMPLATE_INDEX" val="20164415"/>
</p:tagLst>
</file>

<file path=ppt/tags/tag2.xml><?xml version="1.0" encoding="utf-8"?>
<p:tagLst xmlns:p="http://schemas.openxmlformats.org/presentationml/2006/main">
  <p:tag name="KSO_WM_TEMPLATE_CATEGORY" val="custom"/>
  <p:tag name="KSO_WM_TEMPLATE_INDEX" val="20164415"/>
</p:tagLst>
</file>

<file path=ppt/tags/tag3.xml><?xml version="1.0" encoding="utf-8"?>
<p:tagLst xmlns:p="http://schemas.openxmlformats.org/presentationml/2006/main">
  <p:tag name="KSO_WM_TEMPLATE_CATEGORY" val="custom"/>
  <p:tag name="KSO_WM_TEMPLATE_INDEX" val="20164415"/>
</p:tagLst>
</file>

<file path=ppt/tags/tag4.xml><?xml version="1.0" encoding="utf-8"?>
<p:tagLst xmlns:p="http://schemas.openxmlformats.org/presentationml/2006/main">
  <p:tag name="KSO_WM_TEMPLATE_CATEGORY" val="custom"/>
  <p:tag name="KSO_WM_TEMPLATE_INDEX" val="20164415"/>
</p:tagLst>
</file>

<file path=ppt/tags/tag5.xml><?xml version="1.0" encoding="utf-8"?>
<p:tagLst xmlns:p="http://schemas.openxmlformats.org/presentationml/2006/main">
  <p:tag name="KSO_WM_TEMPLATE_CATEGORY" val="custom"/>
  <p:tag name="KSO_WM_TEMPLATE_INDEX" val="20164415"/>
</p:tagLst>
</file>

<file path=ppt/tags/tag6.xml><?xml version="1.0" encoding="utf-8"?>
<p:tagLst xmlns:p="http://schemas.openxmlformats.org/presentationml/2006/main">
  <p:tag name="KSO_WM_TEMPLATE_CATEGORY" val="custom"/>
  <p:tag name="KSO_WM_TEMPLATE_INDEX" val="20164415"/>
</p:tagLst>
</file>

<file path=ppt/theme/theme1.xml><?xml version="1.0" encoding="utf-8"?>
<a:theme xmlns:a="http://schemas.openxmlformats.org/drawingml/2006/main" name="科技宣讲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1108</Words>
  <Application>WPS 演示</Application>
  <PresentationFormat>宽屏</PresentationFormat>
  <Paragraphs>289</Paragraphs>
  <Slides>9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24" baseType="lpstr">
      <vt:lpstr>Arial</vt:lpstr>
      <vt:lpstr>宋体</vt:lpstr>
      <vt:lpstr>Wingdings</vt:lpstr>
      <vt:lpstr>黑体</vt:lpstr>
      <vt:lpstr>Times New Roman</vt:lpstr>
      <vt:lpstr>MS UI Gothic</vt:lpstr>
      <vt:lpstr>楷体</vt:lpstr>
      <vt:lpstr>Book Antiqua</vt:lpstr>
      <vt:lpstr>Calibri</vt:lpstr>
      <vt:lpstr>微软雅黑</vt:lpstr>
      <vt:lpstr>Arial Unicode MS</vt:lpstr>
      <vt:lpstr>Segoe Print</vt:lpstr>
      <vt:lpstr>科技宣讲</vt:lpstr>
      <vt:lpstr>Package</vt:lpstr>
      <vt:lpstr>Package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lichun</cp:lastModifiedBy>
  <cp:revision>1028</cp:revision>
  <dcterms:created xsi:type="dcterms:W3CDTF">2017-08-18T10:07:00Z</dcterms:created>
  <dcterms:modified xsi:type="dcterms:W3CDTF">2018-01-14T08:53:02Z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