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1" r:id="rId3"/>
    <p:sldId id="321" r:id="rId4"/>
    <p:sldId id="284" r:id="rId5"/>
    <p:sldId id="290" r:id="rId6"/>
    <p:sldId id="285" r:id="rId7"/>
    <p:sldId id="310" r:id="rId8"/>
    <p:sldId id="323" r:id="rId9"/>
    <p:sldId id="295" r:id="rId10"/>
    <p:sldId id="324" r:id="rId11"/>
    <p:sldId id="312" r:id="rId12"/>
    <p:sldId id="309" r:id="rId13"/>
    <p:sldId id="317" r:id="rId14"/>
    <p:sldId id="322" r:id="rId15"/>
    <p:sldId id="302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8C9A62F1-605D-4DFE-BCB0-73D713AEAB79}">
          <p14:sldIdLst>
            <p14:sldId id="256"/>
            <p14:sldId id="301"/>
            <p14:sldId id="321"/>
            <p14:sldId id="284"/>
            <p14:sldId id="290"/>
            <p14:sldId id="285"/>
            <p14:sldId id="310"/>
            <p14:sldId id="323"/>
            <p14:sldId id="295"/>
            <p14:sldId id="324"/>
            <p14:sldId id="312"/>
            <p14:sldId id="309"/>
            <p14:sldId id="317"/>
            <p14:sldId id="322"/>
          </p14:sldIdLst>
        </p14:section>
        <p14:section name="无标题节" id="{70D1E90C-F362-4A1B-923E-9E5662EED6C9}">
          <p14:sldIdLst>
            <p14:sldId id="30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5E997D-69C1-4BC4-B304-27BA54A31789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81A7958C-5F98-4AEF-AE68-5CB85DD6252B}">
      <dgm:prSet/>
      <dgm:spPr/>
      <dgm:t>
        <a:bodyPr/>
        <a:lstStyle/>
        <a:p>
          <a:pPr algn="l" rtl="0"/>
          <a:r>
            <a:rPr lang="en-US" dirty="0"/>
            <a:t>1.</a:t>
          </a:r>
          <a:r>
            <a:rPr lang="zh-CN" altLang="en-US" dirty="0"/>
            <a:t>体味家庭</a:t>
          </a:r>
          <a:r>
            <a:rPr lang="zh-CN" dirty="0"/>
            <a:t>亲情</a:t>
          </a:r>
          <a:r>
            <a:rPr lang="en-US" altLang="zh-CN" dirty="0"/>
            <a:t>?</a:t>
          </a:r>
          <a:endParaRPr lang="zh-CN" dirty="0"/>
        </a:p>
      </dgm:t>
    </dgm:pt>
    <dgm:pt modelId="{387767BD-310D-4E51-BC79-A44A0B78E5D2}" type="parTrans" cxnId="{6C4D21B0-218F-43F2-9FDF-72C979435DBC}">
      <dgm:prSet/>
      <dgm:spPr/>
      <dgm:t>
        <a:bodyPr/>
        <a:lstStyle/>
        <a:p>
          <a:endParaRPr lang="zh-CN" altLang="en-US"/>
        </a:p>
      </dgm:t>
    </dgm:pt>
    <dgm:pt modelId="{9FF334A2-5D44-4150-A701-B4F2A281C70A}" type="sibTrans" cxnId="{6C4D21B0-218F-43F2-9FDF-72C979435DBC}">
      <dgm:prSet/>
      <dgm:spPr/>
      <dgm:t>
        <a:bodyPr/>
        <a:lstStyle/>
        <a:p>
          <a:endParaRPr lang="zh-CN" altLang="en-US"/>
        </a:p>
      </dgm:t>
    </dgm:pt>
    <dgm:pt modelId="{7CBACF0A-8FAB-4934-BB1F-222E01AAB627}">
      <dgm:prSet/>
      <dgm:spPr/>
      <dgm:t>
        <a:bodyPr/>
        <a:lstStyle/>
        <a:p>
          <a:pPr algn="l" rtl="0"/>
          <a:r>
            <a:rPr lang="en-US" dirty="0"/>
            <a:t>2.</a:t>
          </a:r>
          <a:r>
            <a:rPr lang="zh-CN" dirty="0"/>
            <a:t>为什么会出现爱的碰撞？</a:t>
          </a:r>
        </a:p>
      </dgm:t>
    </dgm:pt>
    <dgm:pt modelId="{DF8BCF6E-51C6-43F6-818F-1539696FA934}" type="parTrans" cxnId="{05376AEC-4B78-42C0-B58F-B0B91B0DC892}">
      <dgm:prSet/>
      <dgm:spPr/>
      <dgm:t>
        <a:bodyPr/>
        <a:lstStyle/>
        <a:p>
          <a:endParaRPr lang="zh-CN" altLang="en-US"/>
        </a:p>
      </dgm:t>
    </dgm:pt>
    <dgm:pt modelId="{168CFE0B-83FE-4CF2-88A3-19D9C60F3DB4}" type="sibTrans" cxnId="{05376AEC-4B78-42C0-B58F-B0B91B0DC892}">
      <dgm:prSet/>
      <dgm:spPr/>
      <dgm:t>
        <a:bodyPr/>
        <a:lstStyle/>
        <a:p>
          <a:endParaRPr lang="zh-CN" altLang="en-US"/>
        </a:p>
      </dgm:t>
    </dgm:pt>
    <dgm:pt modelId="{33CEB473-0FCA-46BB-9BB0-2370AB887424}">
      <dgm:prSet/>
      <dgm:spPr/>
      <dgm:t>
        <a:bodyPr/>
        <a:lstStyle/>
        <a:p>
          <a:pPr algn="l" rtl="0"/>
          <a:r>
            <a:rPr lang="en-US" dirty="0"/>
            <a:t>3.</a:t>
          </a:r>
          <a:r>
            <a:rPr lang="zh-CN" dirty="0"/>
            <a:t>如何化解与父母的冲突？</a:t>
          </a:r>
        </a:p>
      </dgm:t>
    </dgm:pt>
    <dgm:pt modelId="{1531E622-9BC7-4084-82C1-15992C8DE601}" type="parTrans" cxnId="{203A1DBD-C79A-4974-A672-E556BAE0CF61}">
      <dgm:prSet/>
      <dgm:spPr/>
      <dgm:t>
        <a:bodyPr/>
        <a:lstStyle/>
        <a:p>
          <a:endParaRPr lang="zh-CN" altLang="en-US"/>
        </a:p>
      </dgm:t>
    </dgm:pt>
    <dgm:pt modelId="{02879DC1-E09C-4EC0-9592-081344E991F0}" type="sibTrans" cxnId="{203A1DBD-C79A-4974-A672-E556BAE0CF61}">
      <dgm:prSet/>
      <dgm:spPr/>
      <dgm:t>
        <a:bodyPr/>
        <a:lstStyle/>
        <a:p>
          <a:endParaRPr lang="zh-CN" altLang="en-US"/>
        </a:p>
      </dgm:t>
    </dgm:pt>
    <dgm:pt modelId="{B7CC1672-4AD8-4DC5-92B3-9767F6138774}" type="pres">
      <dgm:prSet presAssocID="{295E997D-69C1-4BC4-B304-27BA54A31789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17C7B189-C57B-4842-A54D-988F0DFC70FB}" type="pres">
      <dgm:prSet presAssocID="{81A7958C-5F98-4AEF-AE68-5CB85DD6252B}" presName="circle1" presStyleLbl="node1" presStyleIdx="0" presStyleCnt="3"/>
      <dgm:spPr/>
    </dgm:pt>
    <dgm:pt modelId="{0A60F6F7-4AD2-4F21-A1B7-9D692D07D952}" type="pres">
      <dgm:prSet presAssocID="{81A7958C-5F98-4AEF-AE68-5CB85DD6252B}" presName="space" presStyleCnt="0"/>
      <dgm:spPr/>
    </dgm:pt>
    <dgm:pt modelId="{0C4D6528-A2E0-4125-81FE-A35387E7B86B}" type="pres">
      <dgm:prSet presAssocID="{81A7958C-5F98-4AEF-AE68-5CB85DD6252B}" presName="rect1" presStyleLbl="alignAcc1" presStyleIdx="0" presStyleCnt="3" custLinFactNeighborX="360"/>
      <dgm:spPr/>
    </dgm:pt>
    <dgm:pt modelId="{55942BC8-AB84-4975-83F9-C15AE6836B95}" type="pres">
      <dgm:prSet presAssocID="{7CBACF0A-8FAB-4934-BB1F-222E01AAB627}" presName="vertSpace2" presStyleLbl="node1" presStyleIdx="0" presStyleCnt="3"/>
      <dgm:spPr/>
    </dgm:pt>
    <dgm:pt modelId="{6794057A-85ED-4995-AC23-AC2CA23C738F}" type="pres">
      <dgm:prSet presAssocID="{7CBACF0A-8FAB-4934-BB1F-222E01AAB627}" presName="circle2" presStyleLbl="node1" presStyleIdx="1" presStyleCnt="3"/>
      <dgm:spPr/>
    </dgm:pt>
    <dgm:pt modelId="{DA6C7F98-817F-415C-8241-37E9AB2E869E}" type="pres">
      <dgm:prSet presAssocID="{7CBACF0A-8FAB-4934-BB1F-222E01AAB627}" presName="rect2" presStyleLbl="alignAcc1" presStyleIdx="1" presStyleCnt="3"/>
      <dgm:spPr/>
    </dgm:pt>
    <dgm:pt modelId="{F84D6059-52CA-4851-995B-9A12C73112A9}" type="pres">
      <dgm:prSet presAssocID="{33CEB473-0FCA-46BB-9BB0-2370AB887424}" presName="vertSpace3" presStyleLbl="node1" presStyleIdx="1" presStyleCnt="3"/>
      <dgm:spPr/>
    </dgm:pt>
    <dgm:pt modelId="{2F257830-6888-4F3F-8E2B-FE81B63F0D66}" type="pres">
      <dgm:prSet presAssocID="{33CEB473-0FCA-46BB-9BB0-2370AB887424}" presName="circle3" presStyleLbl="node1" presStyleIdx="2" presStyleCnt="3"/>
      <dgm:spPr/>
    </dgm:pt>
    <dgm:pt modelId="{7EDE9F1E-AE17-4911-AD7B-37591F97FDFD}" type="pres">
      <dgm:prSet presAssocID="{33CEB473-0FCA-46BB-9BB0-2370AB887424}" presName="rect3" presStyleLbl="alignAcc1" presStyleIdx="2" presStyleCnt="3"/>
      <dgm:spPr/>
    </dgm:pt>
    <dgm:pt modelId="{08B43731-53C9-4E5C-B878-88A5CF6B76D7}" type="pres">
      <dgm:prSet presAssocID="{81A7958C-5F98-4AEF-AE68-5CB85DD6252B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700B25C2-5D98-46AB-83DC-1A7E2ED9E2B2}" type="pres">
      <dgm:prSet presAssocID="{7CBACF0A-8FAB-4934-BB1F-222E01AAB627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18B2F18F-01F4-4F9F-81D3-B9D877884B78}" type="pres">
      <dgm:prSet presAssocID="{33CEB473-0FCA-46BB-9BB0-2370AB887424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14A9C710-EB48-41B0-BAD8-BA895C1EFF0F}" type="presOf" srcId="{33CEB473-0FCA-46BB-9BB0-2370AB887424}" destId="{18B2F18F-01F4-4F9F-81D3-B9D877884B78}" srcOrd="1" destOrd="0" presId="urn:microsoft.com/office/officeart/2005/8/layout/target3"/>
    <dgm:cxn modelId="{29D8FC40-8B25-491F-A626-DA4E5092241D}" type="presOf" srcId="{33CEB473-0FCA-46BB-9BB0-2370AB887424}" destId="{7EDE9F1E-AE17-4911-AD7B-37591F97FDFD}" srcOrd="0" destOrd="0" presId="urn:microsoft.com/office/officeart/2005/8/layout/target3"/>
    <dgm:cxn modelId="{62BF4643-1362-4613-BBA5-E9A77A62A3C6}" type="presOf" srcId="{81A7958C-5F98-4AEF-AE68-5CB85DD6252B}" destId="{0C4D6528-A2E0-4125-81FE-A35387E7B86B}" srcOrd="0" destOrd="0" presId="urn:microsoft.com/office/officeart/2005/8/layout/target3"/>
    <dgm:cxn modelId="{D87FC44F-C480-41D0-B53B-FBC4EE506521}" type="presOf" srcId="{81A7958C-5F98-4AEF-AE68-5CB85DD6252B}" destId="{08B43731-53C9-4E5C-B878-88A5CF6B76D7}" srcOrd="1" destOrd="0" presId="urn:microsoft.com/office/officeart/2005/8/layout/target3"/>
    <dgm:cxn modelId="{00539AA8-3759-42EB-B91B-4262044E3C05}" type="presOf" srcId="{295E997D-69C1-4BC4-B304-27BA54A31789}" destId="{B7CC1672-4AD8-4DC5-92B3-9767F6138774}" srcOrd="0" destOrd="0" presId="urn:microsoft.com/office/officeart/2005/8/layout/target3"/>
    <dgm:cxn modelId="{005953AE-AA6F-4FC3-BE1A-F8275A66002C}" type="presOf" srcId="{7CBACF0A-8FAB-4934-BB1F-222E01AAB627}" destId="{700B25C2-5D98-46AB-83DC-1A7E2ED9E2B2}" srcOrd="1" destOrd="0" presId="urn:microsoft.com/office/officeart/2005/8/layout/target3"/>
    <dgm:cxn modelId="{6C4D21B0-218F-43F2-9FDF-72C979435DBC}" srcId="{295E997D-69C1-4BC4-B304-27BA54A31789}" destId="{81A7958C-5F98-4AEF-AE68-5CB85DD6252B}" srcOrd="0" destOrd="0" parTransId="{387767BD-310D-4E51-BC79-A44A0B78E5D2}" sibTransId="{9FF334A2-5D44-4150-A701-B4F2A281C70A}"/>
    <dgm:cxn modelId="{203A1DBD-C79A-4974-A672-E556BAE0CF61}" srcId="{295E997D-69C1-4BC4-B304-27BA54A31789}" destId="{33CEB473-0FCA-46BB-9BB0-2370AB887424}" srcOrd="2" destOrd="0" parTransId="{1531E622-9BC7-4084-82C1-15992C8DE601}" sibTransId="{02879DC1-E09C-4EC0-9592-081344E991F0}"/>
    <dgm:cxn modelId="{93114FDE-9657-4A6C-BFCC-48871B00FE77}" type="presOf" srcId="{7CBACF0A-8FAB-4934-BB1F-222E01AAB627}" destId="{DA6C7F98-817F-415C-8241-37E9AB2E869E}" srcOrd="0" destOrd="0" presId="urn:microsoft.com/office/officeart/2005/8/layout/target3"/>
    <dgm:cxn modelId="{05376AEC-4B78-42C0-B58F-B0B91B0DC892}" srcId="{295E997D-69C1-4BC4-B304-27BA54A31789}" destId="{7CBACF0A-8FAB-4934-BB1F-222E01AAB627}" srcOrd="1" destOrd="0" parTransId="{DF8BCF6E-51C6-43F6-818F-1539696FA934}" sibTransId="{168CFE0B-83FE-4CF2-88A3-19D9C60F3DB4}"/>
    <dgm:cxn modelId="{0663DABB-BA86-4203-8B7C-861D1C30C871}" type="presParOf" srcId="{B7CC1672-4AD8-4DC5-92B3-9767F6138774}" destId="{17C7B189-C57B-4842-A54D-988F0DFC70FB}" srcOrd="0" destOrd="0" presId="urn:microsoft.com/office/officeart/2005/8/layout/target3"/>
    <dgm:cxn modelId="{0AE954E6-58EE-4A06-8003-AA8C3752AF6D}" type="presParOf" srcId="{B7CC1672-4AD8-4DC5-92B3-9767F6138774}" destId="{0A60F6F7-4AD2-4F21-A1B7-9D692D07D952}" srcOrd="1" destOrd="0" presId="urn:microsoft.com/office/officeart/2005/8/layout/target3"/>
    <dgm:cxn modelId="{1EED1BE5-1A46-4FB8-B527-F52C4F2978F4}" type="presParOf" srcId="{B7CC1672-4AD8-4DC5-92B3-9767F6138774}" destId="{0C4D6528-A2E0-4125-81FE-A35387E7B86B}" srcOrd="2" destOrd="0" presId="urn:microsoft.com/office/officeart/2005/8/layout/target3"/>
    <dgm:cxn modelId="{A5547907-8CBD-40E8-A0D0-4596AFE4CC4E}" type="presParOf" srcId="{B7CC1672-4AD8-4DC5-92B3-9767F6138774}" destId="{55942BC8-AB84-4975-83F9-C15AE6836B95}" srcOrd="3" destOrd="0" presId="urn:microsoft.com/office/officeart/2005/8/layout/target3"/>
    <dgm:cxn modelId="{23AA0B92-692F-47AC-B691-DA6676B5A6B1}" type="presParOf" srcId="{B7CC1672-4AD8-4DC5-92B3-9767F6138774}" destId="{6794057A-85ED-4995-AC23-AC2CA23C738F}" srcOrd="4" destOrd="0" presId="urn:microsoft.com/office/officeart/2005/8/layout/target3"/>
    <dgm:cxn modelId="{19BA41E7-E9C7-4AD4-BB8D-303586ED6717}" type="presParOf" srcId="{B7CC1672-4AD8-4DC5-92B3-9767F6138774}" destId="{DA6C7F98-817F-415C-8241-37E9AB2E869E}" srcOrd="5" destOrd="0" presId="urn:microsoft.com/office/officeart/2005/8/layout/target3"/>
    <dgm:cxn modelId="{D47A3AB8-C436-4DF1-9857-50B8EDF81F9D}" type="presParOf" srcId="{B7CC1672-4AD8-4DC5-92B3-9767F6138774}" destId="{F84D6059-52CA-4851-995B-9A12C73112A9}" srcOrd="6" destOrd="0" presId="urn:microsoft.com/office/officeart/2005/8/layout/target3"/>
    <dgm:cxn modelId="{ECFA4E5F-02DE-4EBB-A756-AA56647A342A}" type="presParOf" srcId="{B7CC1672-4AD8-4DC5-92B3-9767F6138774}" destId="{2F257830-6888-4F3F-8E2B-FE81B63F0D66}" srcOrd="7" destOrd="0" presId="urn:microsoft.com/office/officeart/2005/8/layout/target3"/>
    <dgm:cxn modelId="{6A6041F4-EC21-45CF-A28B-6362C7F7310F}" type="presParOf" srcId="{B7CC1672-4AD8-4DC5-92B3-9767F6138774}" destId="{7EDE9F1E-AE17-4911-AD7B-37591F97FDFD}" srcOrd="8" destOrd="0" presId="urn:microsoft.com/office/officeart/2005/8/layout/target3"/>
    <dgm:cxn modelId="{03BB0A80-BE4A-49EB-A29D-33DE6BCB4433}" type="presParOf" srcId="{B7CC1672-4AD8-4DC5-92B3-9767F6138774}" destId="{08B43731-53C9-4E5C-B878-88A5CF6B76D7}" srcOrd="9" destOrd="0" presId="urn:microsoft.com/office/officeart/2005/8/layout/target3"/>
    <dgm:cxn modelId="{A3165A68-1336-47F6-8979-A61646338EEE}" type="presParOf" srcId="{B7CC1672-4AD8-4DC5-92B3-9767F6138774}" destId="{700B25C2-5D98-46AB-83DC-1A7E2ED9E2B2}" srcOrd="10" destOrd="0" presId="urn:microsoft.com/office/officeart/2005/8/layout/target3"/>
    <dgm:cxn modelId="{DC27B46B-0F2A-4DC3-B4C6-82D1BDFB0137}" type="presParOf" srcId="{B7CC1672-4AD8-4DC5-92B3-9767F6138774}" destId="{18B2F18F-01F4-4F9F-81D3-B9D877884B78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C7B189-C57B-4842-A54D-988F0DFC70FB}">
      <dsp:nvSpPr>
        <dsp:cNvPr id="0" name=""/>
        <dsp:cNvSpPr/>
      </dsp:nvSpPr>
      <dsp:spPr>
        <a:xfrm>
          <a:off x="0" y="0"/>
          <a:ext cx="3775934" cy="377593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4D6528-A2E0-4125-81FE-A35387E7B86B}">
      <dsp:nvSpPr>
        <dsp:cNvPr id="0" name=""/>
        <dsp:cNvSpPr/>
      </dsp:nvSpPr>
      <dsp:spPr>
        <a:xfrm>
          <a:off x="1887967" y="0"/>
          <a:ext cx="8738431" cy="37759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1.</a:t>
          </a:r>
          <a:r>
            <a:rPr lang="zh-CN" altLang="en-US" sz="4800" kern="1200" dirty="0"/>
            <a:t>体味家庭</a:t>
          </a:r>
          <a:r>
            <a:rPr lang="zh-CN" sz="4800" kern="1200" dirty="0"/>
            <a:t>亲情</a:t>
          </a:r>
          <a:r>
            <a:rPr lang="en-US" altLang="zh-CN" sz="4800" kern="1200" dirty="0"/>
            <a:t>?</a:t>
          </a:r>
          <a:endParaRPr lang="zh-CN" sz="4800" kern="1200" dirty="0"/>
        </a:p>
      </dsp:txBody>
      <dsp:txXfrm>
        <a:off x="1887967" y="0"/>
        <a:ext cx="8738431" cy="1132782"/>
      </dsp:txXfrm>
    </dsp:sp>
    <dsp:sp modelId="{6794057A-85ED-4995-AC23-AC2CA23C738F}">
      <dsp:nvSpPr>
        <dsp:cNvPr id="0" name=""/>
        <dsp:cNvSpPr/>
      </dsp:nvSpPr>
      <dsp:spPr>
        <a:xfrm>
          <a:off x="660789" y="1132782"/>
          <a:ext cx="2454354" cy="245435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6C7F98-817F-415C-8241-37E9AB2E869E}">
      <dsp:nvSpPr>
        <dsp:cNvPr id="0" name=""/>
        <dsp:cNvSpPr/>
      </dsp:nvSpPr>
      <dsp:spPr>
        <a:xfrm>
          <a:off x="1887967" y="1132782"/>
          <a:ext cx="8738431" cy="24543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2.</a:t>
          </a:r>
          <a:r>
            <a:rPr lang="zh-CN" sz="4800" kern="1200" dirty="0"/>
            <a:t>为什么会出现爱的碰撞？</a:t>
          </a:r>
        </a:p>
      </dsp:txBody>
      <dsp:txXfrm>
        <a:off x="1887967" y="1132782"/>
        <a:ext cx="8738431" cy="1132778"/>
      </dsp:txXfrm>
    </dsp:sp>
    <dsp:sp modelId="{2F257830-6888-4F3F-8E2B-FE81B63F0D66}">
      <dsp:nvSpPr>
        <dsp:cNvPr id="0" name=""/>
        <dsp:cNvSpPr/>
      </dsp:nvSpPr>
      <dsp:spPr>
        <a:xfrm>
          <a:off x="1321577" y="2265561"/>
          <a:ext cx="1132779" cy="1132779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DE9F1E-AE17-4911-AD7B-37591F97FDFD}">
      <dsp:nvSpPr>
        <dsp:cNvPr id="0" name=""/>
        <dsp:cNvSpPr/>
      </dsp:nvSpPr>
      <dsp:spPr>
        <a:xfrm>
          <a:off x="1887967" y="2265561"/>
          <a:ext cx="8738431" cy="11327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3.</a:t>
          </a:r>
          <a:r>
            <a:rPr lang="zh-CN" sz="4800" kern="1200" dirty="0"/>
            <a:t>如何化解与父母的冲突？</a:t>
          </a:r>
        </a:p>
      </dsp:txBody>
      <dsp:txXfrm>
        <a:off x="1887967" y="2265561"/>
        <a:ext cx="8738431" cy="11327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6F02FE-2419-4AF9-90DB-B5B995C5F7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59DDD6E-5080-4C02-9955-5B05E68FCB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230094-A22A-45C6-9968-E35F58BE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07E4C4-7FD5-4193-9EF8-5557CBABF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2967D1-799E-4569-94CC-AE7668B89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296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F8F05A-BAE8-4141-8489-4423E0525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6892566-7392-4AED-9D66-A850D352A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106148-7ADE-4900-BEA2-801C38ED9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DB0F416-A9D9-4BDA-A9A7-E6D9769BC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C91E6A-ECD0-437D-93B2-CC71F565F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41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D3DFC2-17BD-4D72-A85B-CFBF34EC3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803F690-E6AA-47D4-857C-B7A9F4E3F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8C9AEA-5ED8-45EF-976C-7EDE5212F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75A3ECC-2F53-46D5-B08D-B3553AA99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3D3A54-329C-4D11-8F17-24962E95A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33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03BBD84-1513-482F-87CE-2285F65AA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9BB47AC-B340-4525-A0A8-5409A01024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3C01142-1F97-4AA0-9631-7929B00543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B0D8F83-1C8C-467E-A082-A24240FA4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7E92D58-41CB-4515-9464-B72E7CE08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9F6D773-E134-4ACE-BA9E-2BE90C936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317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E02904-63E0-4A2C-AB26-AB998419F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D17C719-8D3D-44A8-856B-5C5B39C63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C139890-CA4F-454C-8E24-2BECBDF2B8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4846B54-E9B5-45E9-8BF9-59286F464A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E325A8E-F062-4795-A062-8B3EF4E227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0D7CDEC-8683-4954-83BF-A152A3113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D1544D5-B086-48C4-BC7A-290A5517B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8F291C7-1415-4CB0-B47F-4EDF01076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63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D577D8-1529-49E8-A272-7D69EBEBB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E14647E-B25C-4A7E-91BE-909DE60B3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8B78E84-374D-4F0C-91AE-693C59073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B697ABC-5840-44FE-BFBD-E7FAEF7EE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241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6897415-F3EE-4CCF-B6C4-66EFD0F4E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74A2189-1965-4D8F-91FB-1ABB22E6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C5DB61-E6C4-452A-8ED6-509BC574B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927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EAF2C4-C1BB-446A-A767-DF1B6A645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F6F89F8-CB56-4268-A74B-839587A82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EF2E7EB-2565-4F55-85A3-F7D0AF58AB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AFEE1C1-0C55-4BF6-B10F-CE9A98474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D31CAAA-6155-4EED-AD1D-D1321F9DF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F7075C6-CA9C-4E1A-95E7-6CAFB0BB1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275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E85230-AAB4-4AEE-9E57-21350EA67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3D454C6-C796-4796-98E9-1E5B8B098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B6618B0-2DA3-47E0-BC13-D7585B8841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8A4C36B-E7F4-4275-8104-F89F58D15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D1B9898-E15F-4765-8EBC-4D3805F19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BD156FD-3AC7-4B3D-97E5-8F56A677B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789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B842F0-02CA-4B93-992D-5A307973E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5A52E21-89C3-4779-811B-9FDF3A90E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BCDFF34-3969-4F42-9DDB-9101FE919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74D6A8-32FA-4F75-95FD-A7060A6EE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4E88C0E-0A9F-451E-BB8E-344A3C985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2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F18E788-EFCF-408C-889A-18CDAE9A04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636B4F1-4FFC-481F-A676-3D75DAC5BF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F3F01C0-D8F1-4B44-A8A3-73E182D55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89A1EF5-3553-4456-A37D-01164ACCC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5A1BBC9-D199-486C-8F95-3D41E4857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714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91C7F54-50A9-4D06-81D1-C1A45CCC5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88C1628-B09E-4648-B0B8-B592FAC84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67B950-7967-41D2-9D96-8FE2C2C575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74FD2-45D5-42B2-BAA9-8817040A5573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24B865-9840-4FB6-A4A6-1F26604486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BE16E2-7037-43CA-A7A6-D74AB4460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11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3C64677-2EF5-479C-9B3E-E7C90E80E0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89"/>
          <a:stretch/>
        </p:blipFill>
        <p:spPr>
          <a:xfrm>
            <a:off x="216816" y="0"/>
            <a:ext cx="11975184" cy="677787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A6E2236-4EF3-40CD-B65E-319A557A53AD}"/>
              </a:ext>
            </a:extLst>
          </p:cNvPr>
          <p:cNvSpPr txBox="1"/>
          <p:nvPr/>
        </p:nvSpPr>
        <p:spPr>
          <a:xfrm>
            <a:off x="3082564" y="669304"/>
            <a:ext cx="10599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/>
              <a:t>7-2</a:t>
            </a:r>
            <a:endParaRPr lang="zh-CN" altLang="en-US" sz="4400" dirty="0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1B4DFC87-5C0D-4974-ABF0-3F7E2F3BC398}"/>
              </a:ext>
            </a:extLst>
          </p:cNvPr>
          <p:cNvSpPr/>
          <p:nvPr/>
        </p:nvSpPr>
        <p:spPr bwMode="auto">
          <a:xfrm flipV="1">
            <a:off x="4561614" y="1438745"/>
            <a:ext cx="3487918" cy="7157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9737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>
            <a:extLst>
              <a:ext uri="{FF2B5EF4-FFF2-40B4-BE49-F238E27FC236}">
                <a16:creationId xmlns:a16="http://schemas.microsoft.com/office/drawing/2014/main" id="{7279F7DD-5B04-4DCF-92FE-86DDB06AF5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4821670"/>
              </p:ext>
            </p:extLst>
          </p:nvPr>
        </p:nvGraphicFramePr>
        <p:xfrm>
          <a:off x="884285" y="2248349"/>
          <a:ext cx="10626398" cy="377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EC06366C-7D15-4674-8E20-EB5DD2575743}"/>
              </a:ext>
            </a:extLst>
          </p:cNvPr>
          <p:cNvSpPr txBox="1"/>
          <p:nvPr/>
        </p:nvSpPr>
        <p:spPr>
          <a:xfrm>
            <a:off x="4091233" y="650449"/>
            <a:ext cx="437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</a:rPr>
              <a:t>本课学习</a:t>
            </a:r>
            <a:r>
              <a:rPr lang="en-US" altLang="zh-CN" sz="4000" dirty="0">
                <a:solidFill>
                  <a:srgbClr val="7030A0"/>
                </a:solidFill>
              </a:rPr>
              <a:t>3</a:t>
            </a:r>
            <a:r>
              <a:rPr lang="zh-CN" altLang="en-US" sz="4000" dirty="0">
                <a:solidFill>
                  <a:srgbClr val="7030A0"/>
                </a:solidFill>
              </a:rPr>
              <a:t>个目标</a:t>
            </a: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0CFC502D-1318-4FBF-9347-E1ACAA64D660}"/>
              </a:ext>
            </a:extLst>
          </p:cNvPr>
          <p:cNvSpPr/>
          <p:nvPr/>
        </p:nvSpPr>
        <p:spPr bwMode="auto">
          <a:xfrm flipV="1">
            <a:off x="3536622" y="1436710"/>
            <a:ext cx="4853234" cy="24442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4212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4065B41A-DE81-4FE5-BFA6-013D61654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179107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BA4AD0F-E0ED-4B7F-94D3-DE9A53C1C749}"/>
              </a:ext>
            </a:extLst>
          </p:cNvPr>
          <p:cNvSpPr txBox="1"/>
          <p:nvPr/>
        </p:nvSpPr>
        <p:spPr>
          <a:xfrm>
            <a:off x="556181" y="1300897"/>
            <a:ext cx="11227324" cy="2929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dirty="0">
                <a:latin typeface="+mn-ea"/>
              </a:rPr>
              <a:t>       有一对母女感情上有了裂痕，后来母亲邀女儿去阿尔卑斯山滑雪。</a:t>
            </a:r>
          </a:p>
          <a:p>
            <a:pPr>
              <a:lnSpc>
                <a:spcPts val="4500"/>
              </a:lnSpc>
            </a:pPr>
            <a:r>
              <a:rPr lang="zh-CN" altLang="en-US" sz="2800" dirty="0">
                <a:latin typeface="+mn-ea"/>
              </a:rPr>
              <a:t>母女俩在滑雪中迷了路，遭遇了雪崩。</a:t>
            </a:r>
            <a:r>
              <a:rPr lang="zh-CN" altLang="en-US" sz="2800" dirty="0">
                <a:solidFill>
                  <a:srgbClr val="C00000"/>
                </a:solidFill>
                <a:latin typeface="+mn-ea"/>
              </a:rPr>
              <a:t>女儿</a:t>
            </a:r>
            <a:r>
              <a:rPr lang="zh-CN" altLang="en-US" sz="2800" dirty="0">
                <a:latin typeface="+mn-ea"/>
              </a:rPr>
              <a:t>因体力不支昏迷过去，醒来时</a:t>
            </a:r>
            <a:r>
              <a:rPr lang="zh-CN" altLang="en-US" sz="2800" dirty="0">
                <a:solidFill>
                  <a:srgbClr val="C00000"/>
                </a:solidFill>
                <a:latin typeface="+mn-ea"/>
              </a:rPr>
              <a:t>发现自己躺在医院里</a:t>
            </a:r>
            <a:r>
              <a:rPr lang="zh-CN" altLang="en-US" sz="2800" dirty="0">
                <a:latin typeface="+mn-ea"/>
              </a:rPr>
              <a:t>，而</a:t>
            </a:r>
            <a:r>
              <a:rPr lang="zh-CN" altLang="en-US" sz="2800" dirty="0">
                <a:solidFill>
                  <a:srgbClr val="C00000"/>
                </a:solidFill>
                <a:latin typeface="+mn-ea"/>
              </a:rPr>
              <a:t>母亲</a:t>
            </a:r>
            <a:r>
              <a:rPr lang="zh-CN" altLang="en-US" sz="2800" dirty="0">
                <a:latin typeface="+mn-ea"/>
              </a:rPr>
              <a:t>已</a:t>
            </a:r>
            <a:r>
              <a:rPr lang="zh-CN" altLang="en-US" sz="2800" dirty="0">
                <a:solidFill>
                  <a:srgbClr val="C00000"/>
                </a:solidFill>
                <a:latin typeface="+mn-ea"/>
              </a:rPr>
              <a:t>不在人世</a:t>
            </a:r>
            <a:r>
              <a:rPr lang="zh-CN" altLang="en-US" sz="2800" dirty="0">
                <a:latin typeface="+mn-ea"/>
              </a:rPr>
              <a:t>。因她们身穿的是银灰色的滑雪装而未被前来搜寻的直升机发现。是</a:t>
            </a:r>
            <a:r>
              <a:rPr lang="zh-CN" altLang="en-US" sz="2800" u="sng" dirty="0">
                <a:solidFill>
                  <a:srgbClr val="C00000"/>
                </a:solidFill>
                <a:latin typeface="+mn-ea"/>
              </a:rPr>
              <a:t>她的母亲割断了自己的动脉在雪地里爬行，用自己的鲜血染红了一片白雪，直升机因此发现了目标</a:t>
            </a:r>
            <a:r>
              <a:rPr lang="zh-CN" altLang="en-US" sz="2800" dirty="0">
                <a:latin typeface="+mn-ea"/>
              </a:rPr>
              <a:t>。</a:t>
            </a:r>
            <a:endParaRPr lang="zh-CN" altLang="en-US" sz="28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B2303F3-5789-4AE1-B953-2346C1ABF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995" y="4455735"/>
            <a:ext cx="3353803" cy="652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</a:t>
            </a:r>
            <a:r>
              <a:rPr lang="zh-CN" altLang="en-US" sz="32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读故事，谈感受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3154819-A468-4952-97B0-057F1D946E7B}"/>
              </a:ext>
            </a:extLst>
          </p:cNvPr>
          <p:cNvSpPr txBox="1"/>
          <p:nvPr/>
        </p:nvSpPr>
        <p:spPr>
          <a:xfrm>
            <a:off x="3949830" y="188534"/>
            <a:ext cx="3619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体味家人亲情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575EC00-A2AF-4ADC-B279-6CF5AF9F2058}"/>
              </a:ext>
            </a:extLst>
          </p:cNvPr>
          <p:cNvSpPr txBox="1"/>
          <p:nvPr/>
        </p:nvSpPr>
        <p:spPr>
          <a:xfrm>
            <a:off x="942681" y="5250728"/>
            <a:ext cx="270674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母爱无私伟大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83522DB-6697-400E-AB6B-FED1C119380D}"/>
              </a:ext>
            </a:extLst>
          </p:cNvPr>
          <p:cNvSpPr txBox="1"/>
          <p:nvPr/>
        </p:nvSpPr>
        <p:spPr>
          <a:xfrm>
            <a:off x="4364611" y="5231875"/>
            <a:ext cx="4493538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家是安全的避风港（保障）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DCB5E51-8CC3-4A4B-98E9-BE2747608051}"/>
              </a:ext>
            </a:extLst>
          </p:cNvPr>
          <p:cNvSpPr txBox="1"/>
          <p:nvPr/>
        </p:nvSpPr>
        <p:spPr>
          <a:xfrm>
            <a:off x="1065229" y="150827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学习活动一：</a:t>
            </a:r>
          </a:p>
        </p:txBody>
      </p:sp>
    </p:spTree>
    <p:extLst>
      <p:ext uri="{BB962C8B-B14F-4D97-AF65-F5344CB8AC3E}">
        <p14:creationId xmlns:p14="http://schemas.microsoft.com/office/powerpoint/2010/main" val="3060227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4">
            <a:extLst>
              <a:ext uri="{FF2B5EF4-FFF2-40B4-BE49-F238E27FC236}">
                <a16:creationId xmlns:a16="http://schemas.microsoft.com/office/drawing/2014/main" id="{12AE361B-AC53-4760-A226-C171070BF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4916" y="475975"/>
            <a:ext cx="722927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结合你的生活体验，体会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家庭亲情之爱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endParaRPr lang="zh-CN" altLang="en-US" sz="2800" b="1" dirty="0">
              <a:solidFill>
                <a:srgbClr val="7030A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E0A8BB2C-0E88-415F-A0DF-C268E9D2AF5C}"/>
              </a:ext>
            </a:extLst>
          </p:cNvPr>
          <p:cNvSpPr/>
          <p:nvPr/>
        </p:nvSpPr>
        <p:spPr bwMode="auto">
          <a:xfrm flipV="1">
            <a:off x="897117" y="1367563"/>
            <a:ext cx="10397766" cy="14608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92159D8-D458-4628-8F30-CF869B649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40" y="1777693"/>
            <a:ext cx="3322757" cy="434501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82001D5B-F3E7-4A05-8253-8605448994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27"/>
          <a:stretch/>
        </p:blipFill>
        <p:spPr>
          <a:xfrm>
            <a:off x="3676995" y="1817712"/>
            <a:ext cx="3930436" cy="434501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" name="图片 7">
            <a:extLst>
              <a:ext uri="{FF2B5EF4-FFF2-40B4-BE49-F238E27FC236}">
                <a16:creationId xmlns:a16="http://schemas.microsoft.com/office/drawing/2014/main" id="{0583A561-F2A4-4FAF-94C3-891FE9FBB3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930" y="1845990"/>
            <a:ext cx="3714160" cy="434501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80E8E913-9700-464D-84F1-A2FAA8BEB8C1}"/>
              </a:ext>
            </a:extLst>
          </p:cNvPr>
          <p:cNvSpPr txBox="1"/>
          <p:nvPr/>
        </p:nvSpPr>
        <p:spPr>
          <a:xfrm>
            <a:off x="103695" y="6202839"/>
            <a:ext cx="1208830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父母给我们生命，是我们</a:t>
            </a:r>
            <a:r>
              <a:rPr lang="zh-CN" altLang="en-US" sz="2800" dirty="0">
                <a:solidFill>
                  <a:srgbClr val="7030A0"/>
                </a:solidFill>
              </a:rPr>
              <a:t>生命的重要影响者，是我们的陪伴者和见证者</a:t>
            </a:r>
            <a:r>
              <a:rPr lang="en-US" altLang="zh-CN" sz="2800" dirty="0">
                <a:solidFill>
                  <a:srgbClr val="7030A0"/>
                </a:solidFill>
              </a:rPr>
              <a:t>----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22735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836C203-03E8-4D9C-AE10-39C8C75A0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156" y="229752"/>
            <a:ext cx="6591691" cy="639849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6327A4C3-20AD-4C3B-BF2A-99714D557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60" y="229752"/>
            <a:ext cx="4909795" cy="63984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570B8B26-BD48-478D-8880-277BFEE89DBC}"/>
              </a:ext>
            </a:extLst>
          </p:cNvPr>
          <p:cNvSpPr/>
          <p:nvPr/>
        </p:nvSpPr>
        <p:spPr>
          <a:xfrm>
            <a:off x="2087261" y="5280858"/>
            <a:ext cx="5774695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solidFill>
                  <a:srgbClr val="002060"/>
                </a:solidFill>
                <a:latin typeface="+mn-ea"/>
              </a:rPr>
              <a:t>每个家庭的亲情表现不尽相同</a:t>
            </a:r>
          </a:p>
        </p:txBody>
      </p:sp>
    </p:spTree>
    <p:extLst>
      <p:ext uri="{BB962C8B-B14F-4D97-AF65-F5344CB8AC3E}">
        <p14:creationId xmlns:p14="http://schemas.microsoft.com/office/powerpoint/2010/main" val="46745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>
            <a:extLst>
              <a:ext uri="{FF2B5EF4-FFF2-40B4-BE49-F238E27FC236}">
                <a16:creationId xmlns:a16="http://schemas.microsoft.com/office/drawing/2014/main" id="{531BBFE3-58D8-4AA1-8999-E8A4685F2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" t="4736" b="4736"/>
          <a:stretch>
            <a:fillRect/>
          </a:stretch>
        </p:blipFill>
        <p:spPr bwMode="auto">
          <a:xfrm>
            <a:off x="0" y="9427"/>
            <a:ext cx="12191999" cy="6781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8E4D7AFD-06D6-4A85-A1E7-A0DEDD77F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4010" y="575331"/>
            <a:ext cx="58619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7030A0"/>
                </a:solidFill>
                <a:latin typeface="楷体_GB2312" pitchFamily="49" charset="-122"/>
                <a:ea typeface="楷体_GB2312" pitchFamily="49" charset="-122"/>
              </a:rPr>
              <a:t>体味“不一样的家庭亲情”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09A90283-A98E-4901-83D8-A53160567C76}"/>
              </a:ext>
            </a:extLst>
          </p:cNvPr>
          <p:cNvSpPr/>
          <p:nvPr/>
        </p:nvSpPr>
        <p:spPr bwMode="auto">
          <a:xfrm flipV="1">
            <a:off x="3648958" y="1316937"/>
            <a:ext cx="5550817" cy="103018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C92AFCA-B652-4408-999B-9A21ADC07EE5}"/>
              </a:ext>
            </a:extLst>
          </p:cNvPr>
          <p:cNvSpPr txBox="1"/>
          <p:nvPr/>
        </p:nvSpPr>
        <p:spPr>
          <a:xfrm>
            <a:off x="2601800" y="1621128"/>
            <a:ext cx="8248453" cy="954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t1.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每个人的内心都有一份对家人割舍不断的情感。这种情感是家庭中的亲情之爱。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p76</a:t>
            </a:r>
            <a:endParaRPr lang="zh-CN" altLang="en-US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5B47371-298B-48E5-A23F-D463A592B08A}"/>
              </a:ext>
            </a:extLst>
          </p:cNvPr>
          <p:cNvSpPr txBox="1"/>
          <p:nvPr/>
        </p:nvSpPr>
        <p:spPr>
          <a:xfrm>
            <a:off x="1008666" y="2696063"/>
            <a:ext cx="98415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t2.</a:t>
            </a:r>
            <a:r>
              <a:rPr lang="zh-CN" altLang="en-US" sz="2800" b="1" u="sng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每个家庭的亲情表现不尽不</a:t>
            </a:r>
            <a:r>
              <a:rPr lang="zh-CN" altLang="en-US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同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有时我们可能因为它的平常而忽略它，有时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我们似乎感受不到自己渴望的亲情，甚至否认亲情的存在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P78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</a:t>
            </a:r>
            <a:endParaRPr lang="en-US" altLang="zh-CN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FB7B477-49E5-4102-A06F-0CF72854532C}"/>
              </a:ext>
            </a:extLst>
          </p:cNvPr>
          <p:cNvSpPr txBox="1"/>
          <p:nvPr/>
        </p:nvSpPr>
        <p:spPr>
          <a:xfrm>
            <a:off x="942679" y="4270339"/>
            <a:ext cx="98415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t3.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现实生活中，</a:t>
            </a:r>
            <a:r>
              <a:rPr lang="zh-CN" altLang="en-US" sz="2800" b="1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亲人的离开、新成员的出现，我们的家庭结构会因之改变。我们用心感悟，家中的亲情仍在，</a:t>
            </a:r>
            <a:endParaRPr lang="en-US" altLang="zh-CN" sz="2800" b="1" u="sng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它的表现形式可能会发生变化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P78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下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9CC99F1-CCAB-42FA-AC23-BA0729464C00}"/>
              </a:ext>
            </a:extLst>
          </p:cNvPr>
          <p:cNvSpPr txBox="1"/>
          <p:nvPr/>
        </p:nvSpPr>
        <p:spPr>
          <a:xfrm>
            <a:off x="895546" y="911582"/>
            <a:ext cx="156966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</a:rPr>
              <a:t>虚线划</a:t>
            </a:r>
          </a:p>
        </p:txBody>
      </p:sp>
    </p:spTree>
    <p:extLst>
      <p:ext uri="{BB962C8B-B14F-4D97-AF65-F5344CB8AC3E}">
        <p14:creationId xmlns:p14="http://schemas.microsoft.com/office/powerpoint/2010/main" val="1414092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F15779DD-61B7-4FD8-A1B0-1F54723E49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669406"/>
              </p:ext>
            </p:extLst>
          </p:nvPr>
        </p:nvGraphicFramePr>
        <p:xfrm>
          <a:off x="503729" y="2161848"/>
          <a:ext cx="11193465" cy="44513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86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8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86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86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386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83783">
                <a:tc>
                  <a:txBody>
                    <a:bodyPr/>
                    <a:lstStyle/>
                    <a:p>
                      <a:endParaRPr lang="zh-CN" altLang="en-US" sz="2400" dirty="0">
                        <a:latin typeface="+mn-ea"/>
                        <a:ea typeface="+mn-ea"/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/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关注的问题</a:t>
                      </a: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/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关注的重点</a:t>
                      </a: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/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交流的方式</a:t>
                      </a: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/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采取的态度</a:t>
                      </a: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3783">
                <a:tc>
                  <a:txBody>
                    <a:bodyPr/>
                    <a:lstStyle/>
                    <a:p>
                      <a:pPr algn="ctr"/>
                      <a:endParaRPr lang="en-US" altLang="zh-CN" sz="2800" b="1" dirty="0">
                        <a:latin typeface="+mn-ea"/>
                        <a:ea typeface="+mn-ea"/>
                      </a:endParaRPr>
                    </a:p>
                    <a:p>
                      <a:pPr algn="ctr"/>
                      <a:r>
                        <a:rPr lang="zh-CN" altLang="en-US" sz="2800" b="1" dirty="0">
                          <a:latin typeface="+mn-ea"/>
                          <a:ea typeface="+mn-ea"/>
                        </a:rPr>
                        <a:t>父 母</a:t>
                      </a: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3783">
                <a:tc>
                  <a:txBody>
                    <a:bodyPr/>
                    <a:lstStyle/>
                    <a:p>
                      <a:pPr algn="ctr"/>
                      <a:endParaRPr lang="en-US" altLang="zh-CN" sz="2800" b="1" dirty="0">
                        <a:latin typeface="+mn-ea"/>
                        <a:ea typeface="+mn-ea"/>
                      </a:endParaRPr>
                    </a:p>
                    <a:p>
                      <a:pPr algn="ctr"/>
                      <a:r>
                        <a:rPr lang="zh-CN" altLang="en-US" sz="2800" b="1" dirty="0">
                          <a:latin typeface="+mn-ea"/>
                          <a:ea typeface="+mn-ea"/>
                        </a:rPr>
                        <a:t>我</a:t>
                      </a: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/>
                    </a:p>
                  </a:txBody>
                  <a:tcPr marL="91454" marR="91454" marT="45711" marB="45711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3627761A-011C-4986-99CF-E24544DFF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354" y="449334"/>
            <a:ext cx="10858500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3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Wingdings" panose="05000000000000000000" pitchFamily="2" charset="2"/>
              </a:rPr>
              <a:t></a:t>
            </a:r>
            <a:r>
              <a:rPr lang="zh-CN" altLang="en-US" sz="2800" b="1" dirty="0">
                <a:latin typeface="宋体" panose="02010600030101010101" pitchFamily="2" charset="-122"/>
              </a:rPr>
              <a:t>在以下情境中，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父母</a:t>
            </a:r>
            <a:r>
              <a:rPr lang="zh-CN" altLang="en-US" sz="2800" b="1" dirty="0">
                <a:latin typeface="宋体" panose="02010600030101010101" pitchFamily="2" charset="-122"/>
              </a:rPr>
              <a:t>更关注哪些问题？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你</a:t>
            </a:r>
            <a:r>
              <a:rPr lang="zh-CN" altLang="en-US" sz="2800" b="1" dirty="0">
                <a:latin typeface="宋体" panose="02010600030101010101" pitchFamily="2" charset="-122"/>
              </a:rPr>
              <a:t>希望父母更关注哪些问题？与父母交流时，你期望得到什么，而父母经常给予什么？</a:t>
            </a:r>
            <a:endParaRPr lang="zh-CN" altLang="en-US" sz="2400" b="1" dirty="0">
              <a:solidFill>
                <a:srgbClr val="7030A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3B5C35B-2780-4864-A7E0-25A52B7AD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8136" y="3922713"/>
            <a:ext cx="19780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FF0000"/>
                </a:solidFill>
              </a:rPr>
              <a:t>学习、健康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D6E1E3F-C1E9-45B2-8267-1183C1A66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2504" y="5532438"/>
            <a:ext cx="11563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交友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42D675D-F85E-498D-9EDD-0FA853312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169" y="3924300"/>
            <a:ext cx="20432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FF0000"/>
                </a:solidFill>
              </a:rPr>
              <a:t>成绩好坏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37525EF-60C1-4A40-A054-8CC0CAF50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170" y="5346700"/>
            <a:ext cx="204324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能否得到父母的帮助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DA8D64E-D296-4129-8E67-AC7EA70A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5900" y="4125913"/>
            <a:ext cx="11509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/>
              <a:t>说教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BBA7831-2AB9-4A0E-A06B-D41C7B8F8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2759" y="5519738"/>
            <a:ext cx="10849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/>
              <a:t>倾诉</a:t>
            </a:r>
          </a:p>
        </p:txBody>
      </p:sp>
      <p:sp>
        <p:nvSpPr>
          <p:cNvPr id="9" name="TextBox 10">
            <a:extLst>
              <a:ext uri="{FF2B5EF4-FFF2-40B4-BE49-F238E27FC236}">
                <a16:creationId xmlns:a16="http://schemas.microsoft.com/office/drawing/2014/main" id="{E28D5AB6-9212-4495-B4B1-949F037A4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8513" y="3994019"/>
            <a:ext cx="1952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/>
              <a:t>强制粗暴</a:t>
            </a:r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8A6A7D72-843A-46E8-9D4F-5845482BF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8513" y="5532438"/>
            <a:ext cx="1987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/>
              <a:t>反抗叛逆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B96ED991-C6CF-487F-AE92-9A28317FB598}"/>
              </a:ext>
            </a:extLst>
          </p:cNvPr>
          <p:cNvSpPr/>
          <p:nvPr/>
        </p:nvSpPr>
        <p:spPr bwMode="auto">
          <a:xfrm flipV="1">
            <a:off x="226244" y="1644485"/>
            <a:ext cx="11792541" cy="11428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3125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C0EA6A0-7F52-433F-8AFB-F0DC32A48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86" y="371591"/>
            <a:ext cx="11387579" cy="6114818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72F2C0F8-8EE8-418C-B2D8-FBA6B0C5AB47}"/>
              </a:ext>
            </a:extLst>
          </p:cNvPr>
          <p:cNvSpPr txBox="1"/>
          <p:nvPr/>
        </p:nvSpPr>
        <p:spPr>
          <a:xfrm>
            <a:off x="942682" y="1348035"/>
            <a:ext cx="201733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C00000"/>
                </a:solidFill>
              </a:rPr>
              <a:t>碰撞啦！</a:t>
            </a:r>
          </a:p>
        </p:txBody>
      </p:sp>
    </p:spTree>
    <p:extLst>
      <p:ext uri="{BB962C8B-B14F-4D97-AF65-F5344CB8AC3E}">
        <p14:creationId xmlns:p14="http://schemas.microsoft.com/office/powerpoint/2010/main" val="2294570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>
            <a:extLst>
              <a:ext uri="{FF2B5EF4-FFF2-40B4-BE49-F238E27FC236}">
                <a16:creationId xmlns:a16="http://schemas.microsoft.com/office/drawing/2014/main" id="{8CFE3238-913C-4095-8197-775BCF245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841"/>
            <a:ext cx="12192000" cy="6636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270E86FE-63CF-42D4-B971-8F4B43147512}"/>
              </a:ext>
            </a:extLst>
          </p:cNvPr>
          <p:cNvSpPr txBox="1"/>
          <p:nvPr/>
        </p:nvSpPr>
        <p:spPr>
          <a:xfrm>
            <a:off x="3148552" y="525267"/>
            <a:ext cx="7183225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与父母发生碰撞的表现</a:t>
            </a:r>
            <a:r>
              <a:rPr lang="zh-CN" altLang="en-US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P79-80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234782D-628A-41AE-B599-5FEC4F3830EC}"/>
              </a:ext>
            </a:extLst>
          </p:cNvPr>
          <p:cNvSpPr txBox="1"/>
          <p:nvPr/>
        </p:nvSpPr>
        <p:spPr>
          <a:xfrm>
            <a:off x="744719" y="1800519"/>
            <a:ext cx="104637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表现</a:t>
            </a:r>
            <a:r>
              <a:rPr lang="en-US" altLang="zh-CN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   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进入初中的我们意识到自己长大了，和家人关系也发生了微妙变化。  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我们希望父母像成人一样尊重我们，不要过多干涉我们生活；  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面对父母的信任和放手，有时我们又觉得失落和不安，期望得到更多关注和呵护。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E0C2EB3-9156-4954-B3C2-AC33E8483535}"/>
              </a:ext>
            </a:extLst>
          </p:cNvPr>
          <p:cNvSpPr txBox="1"/>
          <p:nvPr/>
        </p:nvSpPr>
        <p:spPr>
          <a:xfrm>
            <a:off x="801279" y="3657601"/>
            <a:ext cx="10463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表现</a:t>
            </a:r>
            <a:r>
              <a:rPr lang="en-US" altLang="zh-CN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   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我们开始审视父母的爱，质疑父母，挑战父母权威与经验，亲子之间碰撞增多。有时出现紧张，甚至发生冲突。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3C3AD55-154E-4734-8CB7-18EC01F6471B}"/>
              </a:ext>
            </a:extLst>
          </p:cNvPr>
          <p:cNvSpPr txBox="1"/>
          <p:nvPr/>
        </p:nvSpPr>
        <p:spPr>
          <a:xfrm>
            <a:off x="4977352" y="5637230"/>
            <a:ext cx="6901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</a:rPr>
              <a:t>——</a:t>
            </a:r>
            <a:r>
              <a:rPr lang="zh-CN" altLang="en-US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这是我们成长中难以回避的问题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3B4CF85F-4781-4B8D-B790-28A6A8F089E7}"/>
              </a:ext>
            </a:extLst>
          </p:cNvPr>
          <p:cNvSpPr/>
          <p:nvPr/>
        </p:nvSpPr>
        <p:spPr bwMode="auto">
          <a:xfrm flipV="1">
            <a:off x="2907024" y="1381482"/>
            <a:ext cx="6576341" cy="142397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2620EC9-B323-45F4-BC19-8E126C6776F2}"/>
              </a:ext>
            </a:extLst>
          </p:cNvPr>
          <p:cNvSpPr txBox="1"/>
          <p:nvPr/>
        </p:nvSpPr>
        <p:spPr>
          <a:xfrm>
            <a:off x="754144" y="4817097"/>
            <a:ext cx="7484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表现③  子女出现逆反心理和逆反行为。笔记</a:t>
            </a:r>
          </a:p>
        </p:txBody>
      </p:sp>
    </p:spTree>
    <p:extLst>
      <p:ext uri="{BB962C8B-B14F-4D97-AF65-F5344CB8AC3E}">
        <p14:creationId xmlns:p14="http://schemas.microsoft.com/office/powerpoint/2010/main" val="214371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4B9AAA2-6352-47F2-A024-E884B37F5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179107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E6CFDCA-E9FE-420E-85D4-A09BF004ECA0}"/>
              </a:ext>
            </a:extLst>
          </p:cNvPr>
          <p:cNvSpPr txBox="1"/>
          <p:nvPr/>
        </p:nvSpPr>
        <p:spPr>
          <a:xfrm>
            <a:off x="1668546" y="904972"/>
            <a:ext cx="8392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如何理解逆反心理和逆反行为（亲子冲突）？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91B01D4-6C65-4C01-A604-C53A92864E7F}"/>
              </a:ext>
            </a:extLst>
          </p:cNvPr>
          <p:cNvSpPr txBox="1"/>
          <p:nvPr/>
        </p:nvSpPr>
        <p:spPr>
          <a:xfrm>
            <a:off x="735290" y="2139885"/>
            <a:ext cx="108691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w.</a:t>
            </a:r>
            <a:r>
              <a:rPr lang="zh-CN" altLang="en-US" sz="2800" dirty="0"/>
              <a:t>亲子双方在某些问题上存在不一致，出现一些不和谐、紧张或敌视的现象，产生亲子冲突。</a:t>
            </a:r>
            <a:r>
              <a:rPr lang="en-US" altLang="zh-CN" sz="2800" dirty="0">
                <a:solidFill>
                  <a:srgbClr val="C00000"/>
                </a:solidFill>
              </a:rPr>
              <a:t>P80</a:t>
            </a:r>
            <a:r>
              <a:rPr lang="zh-CN" altLang="en-US" sz="2800" dirty="0">
                <a:solidFill>
                  <a:srgbClr val="C00000"/>
                </a:solidFill>
              </a:rPr>
              <a:t>小字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DB2DD9E-7CFC-4005-A20D-DE28F601FD44}"/>
              </a:ext>
            </a:extLst>
          </p:cNvPr>
          <p:cNvSpPr txBox="1"/>
          <p:nvPr/>
        </p:nvSpPr>
        <p:spPr>
          <a:xfrm>
            <a:off x="716438" y="3412504"/>
            <a:ext cx="108691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>
                <a:solidFill>
                  <a:srgbClr val="C00000"/>
                </a:solidFill>
              </a:rPr>
              <a:t>py</a:t>
            </a:r>
            <a:r>
              <a:rPr lang="zh-CN" altLang="en-US" sz="2800" dirty="0">
                <a:solidFill>
                  <a:srgbClr val="C00000"/>
                </a:solidFill>
              </a:rPr>
              <a:t>意</a:t>
            </a:r>
            <a:r>
              <a:rPr lang="en-US" altLang="zh-CN" sz="2800" dirty="0">
                <a:solidFill>
                  <a:srgbClr val="C00000"/>
                </a:solidFill>
              </a:rPr>
              <a:t>.</a:t>
            </a:r>
            <a:r>
              <a:rPr lang="zh-CN" altLang="en-US" sz="2800" dirty="0"/>
              <a:t>从某种意义上说，亲子冲突是亲子之间互动的一种方式，体现了青少年个体的发展，也能够促进父母的改变和完善。</a:t>
            </a:r>
            <a:r>
              <a:rPr lang="en-US" altLang="zh-CN" sz="2800" dirty="0">
                <a:solidFill>
                  <a:srgbClr val="C00000"/>
                </a:solidFill>
              </a:rPr>
              <a:t>P80</a:t>
            </a:r>
            <a:r>
              <a:rPr lang="zh-CN" altLang="en-US" sz="2800" dirty="0">
                <a:solidFill>
                  <a:srgbClr val="C00000"/>
                </a:solidFill>
              </a:rPr>
              <a:t>小字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01168D2-4910-43EF-8D07-C75774524FD6}"/>
              </a:ext>
            </a:extLst>
          </p:cNvPr>
          <p:cNvSpPr txBox="1"/>
          <p:nvPr/>
        </p:nvSpPr>
        <p:spPr>
          <a:xfrm>
            <a:off x="772998" y="4835952"/>
            <a:ext cx="71737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C00000"/>
                </a:solidFill>
              </a:rPr>
              <a:t>Y</a:t>
            </a:r>
            <a:r>
              <a:rPr lang="zh-CN" altLang="en-US" sz="2800" dirty="0">
                <a:solidFill>
                  <a:srgbClr val="C00000"/>
                </a:solidFill>
              </a:rPr>
              <a:t>害</a:t>
            </a:r>
            <a:r>
              <a:rPr lang="en-US" altLang="zh-CN" sz="2800" dirty="0">
                <a:solidFill>
                  <a:srgbClr val="C00000"/>
                </a:solidFill>
              </a:rPr>
              <a:t>.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过度、频发的亲子冲突，具有巨大的隐患和消极作用。</a:t>
            </a:r>
            <a:r>
              <a:rPr lang="en-US" altLang="zh-CN" sz="2800" dirty="0">
                <a:solidFill>
                  <a:srgbClr val="C00000"/>
                </a:solidFill>
              </a:rPr>
              <a:t>P80</a:t>
            </a:r>
            <a:r>
              <a:rPr lang="zh-CN" altLang="en-US" sz="2800" dirty="0">
                <a:solidFill>
                  <a:srgbClr val="C00000"/>
                </a:solidFill>
              </a:rPr>
              <a:t>小字</a:t>
            </a:r>
          </a:p>
        </p:txBody>
      </p:sp>
    </p:spTree>
    <p:extLst>
      <p:ext uri="{BB962C8B-B14F-4D97-AF65-F5344CB8AC3E}">
        <p14:creationId xmlns:p14="http://schemas.microsoft.com/office/powerpoint/2010/main" val="726911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7429195-446A-4A5A-B3A1-69FF9E106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87"/>
            <a:ext cx="12192000" cy="6636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EB66FD4-1BCA-4377-B4F5-5AEA6E564256}"/>
              </a:ext>
            </a:extLst>
          </p:cNvPr>
          <p:cNvSpPr/>
          <p:nvPr/>
        </p:nvSpPr>
        <p:spPr>
          <a:xfrm>
            <a:off x="1977109" y="829149"/>
            <a:ext cx="46987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sz="3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为什么会出现爱的碰撞？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D57FA16-03BB-4B05-A894-5E8A9F00E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559" y="2329975"/>
            <a:ext cx="10812544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300"/>
              </a:lnSpc>
            </a:pPr>
            <a:r>
              <a:rPr lang="en-US" altLang="zh-CN" sz="32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y</a:t>
            </a:r>
            <a:r>
              <a:rPr lang="zh-CN" altLang="en-US" sz="32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</a:t>
            </a:r>
            <a:r>
              <a:rPr lang="en-US" altLang="zh-CN" sz="32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作为两代人，我们与父母在心智、学识、经历等方面差异较大，对问题的理解、感受等存在差异，亲子冲突有时难以避免。</a:t>
            </a:r>
            <a:r>
              <a:rPr lang="en-US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p81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391DFCAE-F49E-4E49-B37E-AB1D1D889E2C}"/>
              </a:ext>
            </a:extLst>
          </p:cNvPr>
          <p:cNvSpPr/>
          <p:nvPr/>
        </p:nvSpPr>
        <p:spPr bwMode="auto">
          <a:xfrm flipV="1">
            <a:off x="2303708" y="1672251"/>
            <a:ext cx="8065776" cy="6227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2B15C93-3FB0-428B-B15F-EF3C6BF764AB}"/>
              </a:ext>
            </a:extLst>
          </p:cNvPr>
          <p:cNvSpPr/>
          <p:nvPr/>
        </p:nvSpPr>
        <p:spPr>
          <a:xfrm>
            <a:off x="7129789" y="851192"/>
            <a:ext cx="4050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与父母产生冲突的结果</a:t>
            </a:r>
            <a:endParaRPr lang="zh-CN" altLang="en-US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2741001-77F8-4E41-910B-C413777192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972" y="4114938"/>
            <a:ext cx="10416619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3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y</a:t>
            </a:r>
            <a:r>
              <a:rPr lang="zh-CN" altLang="en-US" sz="32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害</a:t>
            </a:r>
            <a:r>
              <a:rPr lang="en-US" altLang="zh-CN" sz="32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如果处理不好，亲子冲突就会伤害双方的感情，影响家庭的和睦。</a:t>
            </a:r>
            <a:r>
              <a:rPr lang="en-US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p81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F4CA3C9-60CC-47AE-A386-5A70BBF606A6}"/>
              </a:ext>
            </a:extLst>
          </p:cNvPr>
          <p:cNvSpPr txBox="1"/>
          <p:nvPr/>
        </p:nvSpPr>
        <p:spPr>
          <a:xfrm>
            <a:off x="876695" y="5410993"/>
            <a:ext cx="1033177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——H.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有效地化解冲突，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需要父母做出榜样，也要我们自己努力</a:t>
            </a:r>
            <a:endParaRPr lang="zh-CN" altLang="en-US" sz="28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71CCA45C-B3BA-4E8F-A8E2-8848F4E1F927}"/>
              </a:ext>
            </a:extLst>
          </p:cNvPr>
          <p:cNvSpPr txBox="1"/>
          <p:nvPr/>
        </p:nvSpPr>
        <p:spPr>
          <a:xfrm>
            <a:off x="452488" y="1762813"/>
            <a:ext cx="110799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代沟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773610C-331D-4603-A291-98C766622712}"/>
              </a:ext>
            </a:extLst>
          </p:cNvPr>
          <p:cNvSpPr txBox="1"/>
          <p:nvPr/>
        </p:nvSpPr>
        <p:spPr>
          <a:xfrm>
            <a:off x="7060674" y="424206"/>
            <a:ext cx="3940406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如何认识亲子矛盾？</a:t>
            </a:r>
            <a:endParaRPr lang="en-US" altLang="zh-CN" sz="3200" dirty="0">
              <a:solidFill>
                <a:srgbClr val="C00000"/>
              </a:solidFill>
            </a:endParaRPr>
          </a:p>
          <a:p>
            <a:r>
              <a:rPr lang="en-US" altLang="zh-CN" sz="3200" dirty="0">
                <a:solidFill>
                  <a:srgbClr val="C00000"/>
                </a:solidFill>
              </a:rPr>
              <a:t>P80-81  w p </a:t>
            </a:r>
            <a:r>
              <a:rPr lang="en-US" altLang="zh-CN" sz="3200" dirty="0" err="1">
                <a:solidFill>
                  <a:srgbClr val="C00000"/>
                </a:solidFill>
              </a:rPr>
              <a:t>yyy</a:t>
            </a:r>
            <a:r>
              <a:rPr lang="en-US" altLang="zh-CN" sz="3200" dirty="0">
                <a:solidFill>
                  <a:srgbClr val="C00000"/>
                </a:solidFill>
              </a:rPr>
              <a:t> H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28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 animBg="1"/>
      <p:bldP spid="12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">
            <a:extLst>
              <a:ext uri="{FF2B5EF4-FFF2-40B4-BE49-F238E27FC236}">
                <a16:creationId xmlns:a16="http://schemas.microsoft.com/office/drawing/2014/main" id="{69EA9605-12B4-4FDF-9B33-A192D1D5286F}"/>
              </a:ext>
            </a:extLst>
          </p:cNvPr>
          <p:cNvGrpSpPr>
            <a:grpSpLocks/>
          </p:cNvGrpSpPr>
          <p:nvPr/>
        </p:nvGrpSpPr>
        <p:grpSpPr bwMode="auto">
          <a:xfrm>
            <a:off x="584462" y="200026"/>
            <a:ext cx="11133056" cy="6457950"/>
            <a:chOff x="5111247" y="1990202"/>
            <a:chExt cx="6777638" cy="2705543"/>
          </a:xfrm>
        </p:grpSpPr>
        <p:grpSp>
          <p:nvGrpSpPr>
            <p:cNvPr id="15" name="组合 55">
              <a:extLst>
                <a:ext uri="{FF2B5EF4-FFF2-40B4-BE49-F238E27FC236}">
                  <a16:creationId xmlns:a16="http://schemas.microsoft.com/office/drawing/2014/main" id="{961C2130-92B9-4A48-8B11-905CEF2F167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11247" y="2195808"/>
              <a:ext cx="6777638" cy="2499937"/>
              <a:chOff x="1346200" y="4149090"/>
              <a:chExt cx="6777638" cy="2499937"/>
            </a:xfrm>
          </p:grpSpPr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id="{5235019B-3D39-410A-A8E6-EF27D19887DD}"/>
                  </a:ext>
                </a:extLst>
              </p:cNvPr>
              <p:cNvSpPr/>
              <p:nvPr/>
            </p:nvSpPr>
            <p:spPr>
              <a:xfrm>
                <a:off x="1354693" y="4149560"/>
                <a:ext cx="6769145" cy="2486892"/>
              </a:xfrm>
              <a:prstGeom prst="rect">
                <a:avLst/>
              </a:prstGeom>
              <a:noFill/>
              <a:ln w="19050">
                <a:solidFill>
                  <a:srgbClr val="DC57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5" name="直角三角形 24">
                <a:extLst>
                  <a:ext uri="{FF2B5EF4-FFF2-40B4-BE49-F238E27FC236}">
                    <a16:creationId xmlns:a16="http://schemas.microsoft.com/office/drawing/2014/main" id="{8980D5E8-A713-48AB-8F23-44D10821D58B}"/>
                  </a:ext>
                </a:extLst>
              </p:cNvPr>
              <p:cNvSpPr/>
              <p:nvPr/>
            </p:nvSpPr>
            <p:spPr>
              <a:xfrm rot="5400000">
                <a:off x="1346008" y="4149752"/>
                <a:ext cx="319943" cy="319559"/>
              </a:xfrm>
              <a:prstGeom prst="rtTriangle">
                <a:avLst/>
              </a:prstGeom>
              <a:solidFill>
                <a:srgbClr val="DC57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6" name="直角三角形 25">
                <a:extLst>
                  <a:ext uri="{FF2B5EF4-FFF2-40B4-BE49-F238E27FC236}">
                    <a16:creationId xmlns:a16="http://schemas.microsoft.com/office/drawing/2014/main" id="{BA648ECD-EE79-4598-966B-764154840AFA}"/>
                  </a:ext>
                </a:extLst>
              </p:cNvPr>
              <p:cNvSpPr/>
              <p:nvPr/>
            </p:nvSpPr>
            <p:spPr>
              <a:xfrm flipH="1">
                <a:off x="7796847" y="6329084"/>
                <a:ext cx="320621" cy="319943"/>
              </a:xfrm>
              <a:prstGeom prst="rtTriangle">
                <a:avLst/>
              </a:prstGeom>
              <a:solidFill>
                <a:srgbClr val="DC57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" name="组合 83">
              <a:extLst>
                <a:ext uri="{FF2B5EF4-FFF2-40B4-BE49-F238E27FC236}">
                  <a16:creationId xmlns:a16="http://schemas.microsoft.com/office/drawing/2014/main" id="{9B3AC990-63CD-421A-825A-AB1EE6915C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6496" y="1990202"/>
              <a:ext cx="1384044" cy="314065"/>
              <a:chOff x="7750469" y="1991887"/>
              <a:chExt cx="1384044" cy="314065"/>
            </a:xfrm>
          </p:grpSpPr>
          <p:grpSp>
            <p:nvGrpSpPr>
              <p:cNvPr id="17" name="组合 56">
                <a:extLst>
                  <a:ext uri="{FF2B5EF4-FFF2-40B4-BE49-F238E27FC236}">
                    <a16:creationId xmlns:a16="http://schemas.microsoft.com/office/drawing/2014/main" id="{CFA15A55-4C51-41CB-9A4F-6F6781DFB26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750469" y="2028792"/>
                <a:ext cx="1384044" cy="277160"/>
                <a:chOff x="5196307" y="3936424"/>
                <a:chExt cx="1384044" cy="277160"/>
              </a:xfrm>
            </p:grpSpPr>
            <p:grpSp>
              <p:nvGrpSpPr>
                <p:cNvPr id="20" name="组合 59">
                  <a:extLst>
                    <a:ext uri="{FF2B5EF4-FFF2-40B4-BE49-F238E27FC236}">
                      <a16:creationId xmlns:a16="http://schemas.microsoft.com/office/drawing/2014/main" id="{7CEAF7B3-BE71-4D5D-8A62-E6D18BDEA2A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5196307" y="3936424"/>
                  <a:ext cx="1375035" cy="277160"/>
                  <a:chOff x="5196307" y="3936424"/>
                  <a:chExt cx="1375035" cy="277160"/>
                </a:xfrm>
              </p:grpSpPr>
              <p:sp>
                <p:nvSpPr>
                  <p:cNvPr id="22" name="矩形 21">
                    <a:extLst>
                      <a:ext uri="{FF2B5EF4-FFF2-40B4-BE49-F238E27FC236}">
                        <a16:creationId xmlns:a16="http://schemas.microsoft.com/office/drawing/2014/main" id="{03ECC06A-AD08-48DD-9EB1-F1434D59F475}"/>
                      </a:ext>
                    </a:extLst>
                  </p:cNvPr>
                  <p:cNvSpPr/>
                  <p:nvPr/>
                </p:nvSpPr>
                <p:spPr>
                  <a:xfrm>
                    <a:off x="5196200" y="3936543"/>
                    <a:ext cx="1378034" cy="277331"/>
                  </a:xfrm>
                  <a:prstGeom prst="rect">
                    <a:avLst/>
                  </a:prstGeom>
                  <a:solidFill>
                    <a:srgbClr val="EFFFFC"/>
                  </a:solidFill>
                  <a:ln w="19050">
                    <a:solidFill>
                      <a:srgbClr val="DC5758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3" name="平行四边形 22">
                    <a:extLst>
                      <a:ext uri="{FF2B5EF4-FFF2-40B4-BE49-F238E27FC236}">
                        <a16:creationId xmlns:a16="http://schemas.microsoft.com/office/drawing/2014/main" id="{281C1A3D-403B-436F-80AA-C85D1D5AEC62}"/>
                      </a:ext>
                    </a:extLst>
                  </p:cNvPr>
                  <p:cNvSpPr/>
                  <p:nvPr/>
                </p:nvSpPr>
                <p:spPr>
                  <a:xfrm flipH="1">
                    <a:off x="5751448" y="3936543"/>
                    <a:ext cx="737853" cy="250785"/>
                  </a:xfrm>
                  <a:prstGeom prst="parallelogram">
                    <a:avLst/>
                  </a:prstGeom>
                  <a:solidFill>
                    <a:srgbClr val="EFFFF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21" name="矩形 16">
                  <a:extLst>
                    <a:ext uri="{FF2B5EF4-FFF2-40B4-BE49-F238E27FC236}">
                      <a16:creationId xmlns:a16="http://schemas.microsoft.com/office/drawing/2014/main" id="{E9098BC2-842F-460D-8EA0-51CD6907AD92}"/>
                    </a:ext>
                  </a:extLst>
                </p:cNvPr>
                <p:cNvSpPr/>
                <p:nvPr/>
              </p:nvSpPr>
              <p:spPr>
                <a:xfrm>
                  <a:off x="5945732" y="3936543"/>
                  <a:ext cx="634873" cy="271742"/>
                </a:xfrm>
                <a:custGeom>
                  <a:avLst/>
                  <a:gdLst>
                    <a:gd name="connsiteX0" fmla="*/ 0 w 756285"/>
                    <a:gd name="connsiteY0" fmla="*/ 0 h 567706"/>
                    <a:gd name="connsiteX1" fmla="*/ 756285 w 756285"/>
                    <a:gd name="connsiteY1" fmla="*/ 0 h 567706"/>
                    <a:gd name="connsiteX2" fmla="*/ 756285 w 756285"/>
                    <a:gd name="connsiteY2" fmla="*/ 567706 h 567706"/>
                    <a:gd name="connsiteX3" fmla="*/ 0 w 756285"/>
                    <a:gd name="connsiteY3" fmla="*/ 567706 h 567706"/>
                    <a:gd name="connsiteX4" fmla="*/ 0 w 756285"/>
                    <a:gd name="connsiteY4" fmla="*/ 0 h 567706"/>
                    <a:gd name="connsiteX0-1" fmla="*/ 0 w 756285"/>
                    <a:gd name="connsiteY0-2" fmla="*/ 0 h 567706"/>
                    <a:gd name="connsiteX1-3" fmla="*/ 756285 w 756285"/>
                    <a:gd name="connsiteY1-4" fmla="*/ 0 h 567706"/>
                    <a:gd name="connsiteX2-5" fmla="*/ 756285 w 756285"/>
                    <a:gd name="connsiteY2-6" fmla="*/ 567706 h 567706"/>
                    <a:gd name="connsiteX3-7" fmla="*/ 160020 w 756285"/>
                    <a:gd name="connsiteY3-8" fmla="*/ 567706 h 567706"/>
                    <a:gd name="connsiteX4-9" fmla="*/ 0 w 756285"/>
                    <a:gd name="connsiteY4-10" fmla="*/ 0 h 567706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56285" h="567706">
                      <a:moveTo>
                        <a:pt x="0" y="0"/>
                      </a:moveTo>
                      <a:lnTo>
                        <a:pt x="756285" y="0"/>
                      </a:lnTo>
                      <a:lnTo>
                        <a:pt x="756285" y="567706"/>
                      </a:lnTo>
                      <a:lnTo>
                        <a:pt x="160020" y="56770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C575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18" name="文本框 18">
                <a:extLst>
                  <a:ext uri="{FF2B5EF4-FFF2-40B4-BE49-F238E27FC236}">
                    <a16:creationId xmlns:a16="http://schemas.microsoft.com/office/drawing/2014/main" id="{7440F2A3-FAC5-4A69-8FF9-C8C5704F4B6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833652" y="2015670"/>
                <a:ext cx="388832" cy="284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3600" dirty="0">
                    <a:solidFill>
                      <a:srgbClr val="DC5758"/>
                    </a:solidFill>
                    <a:latin typeface="方正粗倩简体"/>
                    <a:ea typeface="方正粗倩简体"/>
                    <a:cs typeface="方正粗倩简体"/>
                  </a:rPr>
                  <a:t>冲</a:t>
                </a:r>
              </a:p>
            </p:txBody>
          </p:sp>
          <p:sp>
            <p:nvSpPr>
              <p:cNvPr id="19" name="文本框 19">
                <a:extLst>
                  <a:ext uri="{FF2B5EF4-FFF2-40B4-BE49-F238E27FC236}">
                    <a16:creationId xmlns:a16="http://schemas.microsoft.com/office/drawing/2014/main" id="{C7F1D6B1-A4E0-41AA-AA2B-9274BBC911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575395" y="1991887"/>
                <a:ext cx="528334" cy="2844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3600">
                    <a:solidFill>
                      <a:schemeClr val="bg1"/>
                    </a:solidFill>
                    <a:latin typeface="方正粗倩简体"/>
                    <a:ea typeface="方正粗倩简体"/>
                    <a:cs typeface="方正粗倩简体"/>
                  </a:rPr>
                  <a:t>突</a:t>
                </a:r>
              </a:p>
            </p:txBody>
          </p:sp>
        </p:grpSp>
      </p:grpSp>
      <p:sp>
        <p:nvSpPr>
          <p:cNvPr id="2" name="心形 1">
            <a:extLst>
              <a:ext uri="{FF2B5EF4-FFF2-40B4-BE49-F238E27FC236}">
                <a16:creationId xmlns:a16="http://schemas.microsoft.com/office/drawing/2014/main" id="{550F4CA1-2282-41AD-94BA-49276B1A19D9}"/>
              </a:ext>
            </a:extLst>
          </p:cNvPr>
          <p:cNvSpPr/>
          <p:nvPr/>
        </p:nvSpPr>
        <p:spPr>
          <a:xfrm>
            <a:off x="4468813" y="5119688"/>
            <a:ext cx="2633662" cy="153828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CE30747-E5D5-4D2A-B643-C78984DBAD60}"/>
              </a:ext>
            </a:extLst>
          </p:cNvPr>
          <p:cNvSpPr txBox="1"/>
          <p:nvPr/>
        </p:nvSpPr>
        <p:spPr>
          <a:xfrm>
            <a:off x="901700" y="2970213"/>
            <a:ext cx="27400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我们（在长大）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94E51FF-6CB2-4DCB-8A3E-FD0C7D8B5D43}"/>
              </a:ext>
            </a:extLst>
          </p:cNvPr>
          <p:cNvSpPr txBox="1"/>
          <p:nvPr/>
        </p:nvSpPr>
        <p:spPr>
          <a:xfrm>
            <a:off x="8555038" y="2970213"/>
            <a:ext cx="211931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父母的爱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FD76CD2-028C-4353-84FD-9D88A8F2AE46}"/>
              </a:ext>
            </a:extLst>
          </p:cNvPr>
          <p:cNvSpPr txBox="1">
            <a:spLocks noChangeArrowheads="1"/>
          </p:cNvSpPr>
          <p:nvPr/>
        </p:nvSpPr>
        <p:spPr bwMode="auto">
          <a:xfrm rot="19501475">
            <a:off x="3106738" y="1668463"/>
            <a:ext cx="24495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>
                <a:solidFill>
                  <a:srgbClr val="0000FF"/>
                </a:solidFill>
              </a:rPr>
              <a:t>审视、质疑</a:t>
            </a:r>
          </a:p>
        </p:txBody>
      </p:sp>
      <p:sp>
        <p:nvSpPr>
          <p:cNvPr id="6" name="左右箭头 5">
            <a:extLst>
              <a:ext uri="{FF2B5EF4-FFF2-40B4-BE49-F238E27FC236}">
                <a16:creationId xmlns:a16="http://schemas.microsoft.com/office/drawing/2014/main" id="{A5883884-6DBF-45F4-810A-60F8B589DBD2}"/>
              </a:ext>
            </a:extLst>
          </p:cNvPr>
          <p:cNvSpPr/>
          <p:nvPr/>
        </p:nvSpPr>
        <p:spPr>
          <a:xfrm>
            <a:off x="3701098" y="2876398"/>
            <a:ext cx="4490881" cy="852854"/>
          </a:xfrm>
          <a:prstGeom prst="leftRightArrow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srgbClr val="0000FF"/>
                </a:solidFill>
              </a:rPr>
              <a:t>关系紧张、发生冲突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A598D38C-64E9-409B-A7B1-0BD6E8B54690}"/>
              </a:ext>
            </a:extLst>
          </p:cNvPr>
          <p:cNvCxnSpPr/>
          <p:nvPr/>
        </p:nvCxnSpPr>
        <p:spPr>
          <a:xfrm flipV="1">
            <a:off x="3378200" y="1292225"/>
            <a:ext cx="2338388" cy="1677988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56AA2EA8-CCA9-43AB-9BCC-2D70EDE1B0CC}"/>
              </a:ext>
            </a:extLst>
          </p:cNvPr>
          <p:cNvCxnSpPr/>
          <p:nvPr/>
        </p:nvCxnSpPr>
        <p:spPr>
          <a:xfrm>
            <a:off x="5691188" y="1263650"/>
            <a:ext cx="2474912" cy="167798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537603E2-D107-46E5-8A38-2E814308AAE7}"/>
              </a:ext>
            </a:extLst>
          </p:cNvPr>
          <p:cNvSpPr>
            <a:spLocks noChangeArrowheads="1"/>
          </p:cNvSpPr>
          <p:nvPr/>
        </p:nvSpPr>
        <p:spPr bwMode="auto">
          <a:xfrm rot="1997031">
            <a:off x="6572250" y="1668463"/>
            <a:ext cx="141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>
                <a:solidFill>
                  <a:srgbClr val="0000FF"/>
                </a:solidFill>
              </a:rPr>
              <a:t>（挑战）</a:t>
            </a:r>
          </a:p>
        </p:txBody>
      </p: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2B613C79-FB2E-4B87-AC8B-871A33D2B99B}"/>
              </a:ext>
            </a:extLst>
          </p:cNvPr>
          <p:cNvCxnSpPr/>
          <p:nvPr/>
        </p:nvCxnSpPr>
        <p:spPr>
          <a:xfrm>
            <a:off x="3378200" y="3616325"/>
            <a:ext cx="1908175" cy="1511300"/>
          </a:xfrm>
          <a:prstGeom prst="straightConnector1">
            <a:avLst/>
          </a:prstGeom>
          <a:ln w="476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26A6A559-503B-4B0D-B719-00213B1F7647}"/>
              </a:ext>
            </a:extLst>
          </p:cNvPr>
          <p:cNvCxnSpPr/>
          <p:nvPr/>
        </p:nvCxnSpPr>
        <p:spPr>
          <a:xfrm flipH="1">
            <a:off x="6218238" y="3492500"/>
            <a:ext cx="2171700" cy="1627188"/>
          </a:xfrm>
          <a:prstGeom prst="straightConnector1">
            <a:avLst/>
          </a:prstGeom>
          <a:ln w="4762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id="{BB0B32E2-9914-4334-9EF4-7E20EE9A6D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7413" y="5581470"/>
            <a:ext cx="21764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rgbClr val="FFFF00"/>
                </a:solidFill>
              </a:rPr>
              <a:t>亲子沟通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7A42E54-7B9C-40E1-9DC9-2D27FCCBD671}"/>
              </a:ext>
            </a:extLst>
          </p:cNvPr>
          <p:cNvSpPr/>
          <p:nvPr/>
        </p:nvSpPr>
        <p:spPr>
          <a:xfrm>
            <a:off x="4469210" y="3604505"/>
            <a:ext cx="295465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怎么办？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52528C17-ABCB-40E7-9942-0C5752E97967}"/>
              </a:ext>
            </a:extLst>
          </p:cNvPr>
          <p:cNvSpPr txBox="1"/>
          <p:nvPr/>
        </p:nvSpPr>
        <p:spPr>
          <a:xfrm>
            <a:off x="791854" y="4168940"/>
            <a:ext cx="3057261" cy="224676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y</a:t>
            </a:r>
            <a:r>
              <a:rPr lang="zh-CN" altLang="en-US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因</a:t>
            </a:r>
            <a:r>
              <a:rPr lang="en-US" altLang="zh-CN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爱是需要呵护的。互动沟通的技巧和应对冲突的智慧，是亲子之间爱的润滑剂。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09E95053-E1B7-4C47-BB1E-74A4E069D59F}"/>
              </a:ext>
            </a:extLst>
          </p:cNvPr>
          <p:cNvSpPr txBox="1"/>
          <p:nvPr/>
        </p:nvSpPr>
        <p:spPr>
          <a:xfrm>
            <a:off x="8191978" y="4289196"/>
            <a:ext cx="3208168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y</a:t>
            </a:r>
            <a:r>
              <a:rPr lang="zh-CN" altLang="en-US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因</a:t>
            </a:r>
            <a:r>
              <a:rPr lang="en-US" altLang="zh-CN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爱在沟通中加深，亲子冲突需要双方通过良好的互动沟通来解决。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0701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9" grpId="0"/>
      <p:bldP spid="12" grpId="0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8E9ACBC-3845-498B-843C-B2139F489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84841"/>
            <a:ext cx="12191999" cy="6636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3C27C65C-C3C6-4BBD-9A79-A11D95F2A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0688" y="858838"/>
            <a:ext cx="2555875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6CCC7DC-3EB5-447B-B0A0-62AE8358E897}"/>
              </a:ext>
            </a:extLst>
          </p:cNvPr>
          <p:cNvSpPr/>
          <p:nvPr/>
        </p:nvSpPr>
        <p:spPr>
          <a:xfrm>
            <a:off x="1117600" y="300184"/>
            <a:ext cx="4725988" cy="523875"/>
          </a:xfrm>
          <a:prstGeom prst="rect">
            <a:avLst/>
          </a:prstGeom>
          <a:solidFill>
            <a:srgbClr val="FFFFFF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28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如何化解与父母的冲突？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12BDB91-1944-4149-80D0-9DFF0B03F18F}"/>
              </a:ext>
            </a:extLst>
          </p:cNvPr>
          <p:cNvSpPr txBox="1"/>
          <p:nvPr/>
        </p:nvSpPr>
        <p:spPr>
          <a:xfrm>
            <a:off x="565607" y="1082423"/>
            <a:ext cx="7937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h1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如果与父母发生冲突，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我们要选择不伤害父母感情和不影响亲子关系的做法。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6A9EA65-7529-4629-A391-F24759D18485}"/>
              </a:ext>
            </a:extLst>
          </p:cNvPr>
          <p:cNvSpPr txBox="1"/>
          <p:nvPr/>
        </p:nvSpPr>
        <p:spPr>
          <a:xfrm>
            <a:off x="490193" y="2220631"/>
            <a:ext cx="11338662" cy="157992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2880"/>
              </a:lnSpc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h2.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我们要正确处理与父母的矛盾，掌握与父母沟通</a:t>
            </a:r>
            <a:endParaRPr lang="en-US" altLang="zh-CN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ts val="288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sz="28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技巧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如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:a.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关注事实；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b.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把握时机，最好在父母心情好时；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c.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留意态度；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d.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选择方式，可以尝试文字沟通；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e.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考虑环境，家中或户外都可选择。</a:t>
            </a:r>
            <a:endParaRPr lang="en-US" altLang="zh-CN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B5424C3-F6A2-448A-BC93-5F66A0D3F40A}"/>
              </a:ext>
            </a:extLst>
          </p:cNvPr>
          <p:cNvSpPr txBox="1"/>
          <p:nvPr/>
        </p:nvSpPr>
        <p:spPr>
          <a:xfrm>
            <a:off x="537327" y="3817844"/>
            <a:ext cx="11329235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h3.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我们可以试着去接纳父母的做法，理解父母行为中蕴含的爱。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ts val="3300"/>
              </a:lnSpc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h4.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我们可尝试让父母了解我们的变化和需要，用他们能接受的方式表达我们的爱。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4342CB4-E7C3-41A8-9B6D-EAD887992ECD}"/>
              </a:ext>
            </a:extLst>
          </p:cNvPr>
          <p:cNvSpPr txBox="1"/>
          <p:nvPr/>
        </p:nvSpPr>
        <p:spPr>
          <a:xfrm>
            <a:off x="565608" y="5260158"/>
            <a:ext cx="909686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7030A0"/>
                </a:solidFill>
              </a:rPr>
              <a:t>Y</a:t>
            </a:r>
            <a:r>
              <a:rPr lang="zh-CN" altLang="en-US" sz="2400" dirty="0">
                <a:solidFill>
                  <a:srgbClr val="7030A0"/>
                </a:solidFill>
              </a:rPr>
              <a:t>意</a:t>
            </a:r>
            <a:r>
              <a:rPr lang="en-US" altLang="zh-CN" sz="2400" dirty="0">
                <a:solidFill>
                  <a:srgbClr val="7030A0"/>
                </a:solidFill>
              </a:rPr>
              <a:t>.</a:t>
            </a:r>
            <a:r>
              <a:rPr lang="zh-CN" altLang="en-US" sz="2400" dirty="0">
                <a:solidFill>
                  <a:srgbClr val="C00000"/>
                </a:solidFill>
              </a:rPr>
              <a:t>调适逆反心理，有利于子女帮助父母更新观念，走出家庭教育的误区，有利于提升子女道德修养，完善自我</a:t>
            </a:r>
            <a:r>
              <a:rPr lang="zh-CN" altLang="en-US" sz="2400" dirty="0">
                <a:solidFill>
                  <a:srgbClr val="7030A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662629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CBE9E9CE-5862-4EA1-8272-BC5904C0F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16355" y="91912"/>
            <a:ext cx="12191999" cy="6636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1A53BD7-0FF3-46FE-B87D-8FDEC638605F}"/>
              </a:ext>
            </a:extLst>
          </p:cNvPr>
          <p:cNvSpPr txBox="1"/>
          <p:nvPr/>
        </p:nvSpPr>
        <p:spPr>
          <a:xfrm>
            <a:off x="2032767" y="213903"/>
            <a:ext cx="2567511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4000" b="1" dirty="0"/>
              <a:t>课后小结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4AF01DE-7453-4B46-ABBB-D536A505E5DC}"/>
              </a:ext>
            </a:extLst>
          </p:cNvPr>
          <p:cNvSpPr/>
          <p:nvPr/>
        </p:nvSpPr>
        <p:spPr>
          <a:xfrm>
            <a:off x="857839" y="3061617"/>
            <a:ext cx="2243121" cy="584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noProof="1">
                <a:solidFill>
                  <a:srgbClr val="7030A0"/>
                </a:solidFill>
              </a:rPr>
              <a:t> </a:t>
            </a:r>
            <a:r>
              <a:rPr lang="zh-CN" altLang="en-US" sz="2800" noProof="1">
                <a:solidFill>
                  <a:srgbClr val="7030A0"/>
                </a:solidFill>
              </a:rPr>
              <a:t>爱在家人间</a:t>
            </a:r>
          </a:p>
        </p:txBody>
      </p:sp>
      <p:sp>
        <p:nvSpPr>
          <p:cNvPr id="4" name="左中括号 3">
            <a:extLst>
              <a:ext uri="{FF2B5EF4-FFF2-40B4-BE49-F238E27FC236}">
                <a16:creationId xmlns:a16="http://schemas.microsoft.com/office/drawing/2014/main" id="{D201C745-71A9-4152-BD55-1A6FAB87586D}"/>
              </a:ext>
            </a:extLst>
          </p:cNvPr>
          <p:cNvSpPr/>
          <p:nvPr/>
        </p:nvSpPr>
        <p:spPr>
          <a:xfrm>
            <a:off x="3354579" y="2171842"/>
            <a:ext cx="277813" cy="253047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noProof="1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8813A48-A875-424E-8C39-340BAC9B61FA}"/>
              </a:ext>
            </a:extLst>
          </p:cNvPr>
          <p:cNvSpPr/>
          <p:nvPr/>
        </p:nvSpPr>
        <p:spPr>
          <a:xfrm>
            <a:off x="3545085" y="1877489"/>
            <a:ext cx="2110997" cy="5552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noProof="1">
                <a:solidFill>
                  <a:srgbClr val="7030A0"/>
                </a:solidFill>
              </a:rPr>
              <a:t>体味亲情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5F89DD7-CB2E-4D4C-A32A-5C8E6314667E}"/>
              </a:ext>
            </a:extLst>
          </p:cNvPr>
          <p:cNvSpPr/>
          <p:nvPr/>
        </p:nvSpPr>
        <p:spPr>
          <a:xfrm>
            <a:off x="3539831" y="3313112"/>
            <a:ext cx="2116251" cy="49973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noProof="1">
                <a:solidFill>
                  <a:srgbClr val="7030A0"/>
                </a:solidFill>
              </a:rPr>
              <a:t>爱的碰撞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5EB85D1-6040-47D8-9279-C08410A38C50}"/>
              </a:ext>
            </a:extLst>
          </p:cNvPr>
          <p:cNvSpPr/>
          <p:nvPr/>
        </p:nvSpPr>
        <p:spPr>
          <a:xfrm>
            <a:off x="6433268" y="3491534"/>
            <a:ext cx="3964497" cy="140097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*与父母发生碰撞的表现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*产生碰撞的原因和影响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*亲子矛盾的化解方法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左中括号 7">
            <a:extLst>
              <a:ext uri="{FF2B5EF4-FFF2-40B4-BE49-F238E27FC236}">
                <a16:creationId xmlns:a16="http://schemas.microsoft.com/office/drawing/2014/main" id="{59F10B56-E8FA-4CE2-B7DB-F46CDE9433D3}"/>
              </a:ext>
            </a:extLst>
          </p:cNvPr>
          <p:cNvSpPr/>
          <p:nvPr/>
        </p:nvSpPr>
        <p:spPr>
          <a:xfrm>
            <a:off x="6035207" y="1745511"/>
            <a:ext cx="199700" cy="1216086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noProof="1"/>
          </a:p>
        </p:txBody>
      </p:sp>
      <p:sp>
        <p:nvSpPr>
          <p:cNvPr id="9" name="左中括号 8">
            <a:extLst>
              <a:ext uri="{FF2B5EF4-FFF2-40B4-BE49-F238E27FC236}">
                <a16:creationId xmlns:a16="http://schemas.microsoft.com/office/drawing/2014/main" id="{6E972880-44A8-44D5-9560-A8D72C589937}"/>
              </a:ext>
            </a:extLst>
          </p:cNvPr>
          <p:cNvSpPr/>
          <p:nvPr/>
        </p:nvSpPr>
        <p:spPr>
          <a:xfrm>
            <a:off x="5957093" y="3519816"/>
            <a:ext cx="277813" cy="136077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noProof="1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B681C23-D6D9-4DB0-9F8D-A2E39E8C2FF7}"/>
              </a:ext>
            </a:extLst>
          </p:cNvPr>
          <p:cNvSpPr/>
          <p:nvPr/>
        </p:nvSpPr>
        <p:spPr>
          <a:xfrm>
            <a:off x="3525155" y="4495800"/>
            <a:ext cx="2130927" cy="49973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noProof="1">
                <a:solidFill>
                  <a:srgbClr val="7030A0"/>
                </a:solidFill>
              </a:rPr>
              <a:t>沟通传递爱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FF9A53E-5905-499D-9764-13AC622CE57F}"/>
              </a:ext>
            </a:extLst>
          </p:cNvPr>
          <p:cNvSpPr/>
          <p:nvPr/>
        </p:nvSpPr>
        <p:spPr>
          <a:xfrm>
            <a:off x="6415808" y="1453736"/>
            <a:ext cx="4010238" cy="165771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noProof="1"/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rgbClr val="7030A0"/>
                </a:solidFill>
                <a:sym typeface="+mn-ea"/>
              </a:rPr>
              <a:t>*割舍不断的家庭情感</a:t>
            </a:r>
            <a:endParaRPr lang="en-US" altLang="zh-CN" sz="2800" b="1" noProof="1">
              <a:solidFill>
                <a:srgbClr val="7030A0"/>
              </a:solidFill>
              <a:sym typeface="+mn-ea"/>
            </a:endParaRPr>
          </a:p>
          <a:p>
            <a:pPr>
              <a:defRPr/>
            </a:pPr>
            <a:r>
              <a:rPr lang="zh-CN" altLang="en-US" sz="2800" b="1" dirty="0">
                <a:solidFill>
                  <a:srgbClr val="7030A0"/>
                </a:solidFill>
                <a:latin typeface="+mn-ea"/>
              </a:rPr>
              <a:t>*每个家庭的亲情表现</a:t>
            </a:r>
            <a:endParaRPr lang="en-US" altLang="zh-CN" sz="2800" b="1" dirty="0">
              <a:solidFill>
                <a:srgbClr val="7030A0"/>
              </a:solidFill>
              <a:latin typeface="+mn-ea"/>
            </a:endParaRPr>
          </a:p>
          <a:p>
            <a:pPr>
              <a:defRPr/>
            </a:pPr>
            <a:r>
              <a:rPr lang="zh-CN" altLang="en-US" sz="2800" b="1" dirty="0">
                <a:solidFill>
                  <a:srgbClr val="7030A0"/>
                </a:solidFill>
                <a:latin typeface="+mn-ea"/>
              </a:rPr>
              <a:t>不尽相同</a:t>
            </a:r>
            <a:endParaRPr lang="en-US" altLang="zh-CN" b="1" noProof="1">
              <a:solidFill>
                <a:srgbClr val="FF0000"/>
              </a:solidFill>
              <a:sym typeface="+mn-ea"/>
            </a:endParaRPr>
          </a:p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106843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6D2D645-B42C-4B50-91B5-AB1E6B5D0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829559"/>
            <a:ext cx="7307262" cy="58540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A9BFFC6-332E-48A0-BA2F-A317FA9BDA7D}"/>
              </a:ext>
            </a:extLst>
          </p:cNvPr>
          <p:cNvSpPr/>
          <p:nvPr/>
        </p:nvSpPr>
        <p:spPr>
          <a:xfrm>
            <a:off x="1878111" y="3503744"/>
            <a:ext cx="4664075" cy="2030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>
                <a:latin typeface="+mn-ea"/>
              </a:rPr>
              <a:t>慈母手中线，游子身上衣。</a:t>
            </a:r>
            <a:br>
              <a:rPr lang="zh-CN" altLang="en-US" sz="2800" dirty="0">
                <a:latin typeface="+mn-ea"/>
              </a:rPr>
            </a:br>
            <a:r>
              <a:rPr lang="zh-CN" altLang="en-US" sz="2800" dirty="0">
                <a:latin typeface="+mn-ea"/>
              </a:rPr>
              <a:t>临行密密缝，意恐迟迟归。</a:t>
            </a:r>
            <a:br>
              <a:rPr lang="zh-CN" altLang="en-US" sz="2800" dirty="0">
                <a:latin typeface="+mn-ea"/>
              </a:rPr>
            </a:br>
            <a:r>
              <a:rPr lang="zh-CN" altLang="en-US" sz="2800" dirty="0">
                <a:latin typeface="+mn-ea"/>
              </a:rPr>
              <a:t>谁言寸草心，报得三春晖。</a:t>
            </a:r>
            <a:endParaRPr lang="en-US" altLang="zh-CN" sz="2800" dirty="0">
              <a:latin typeface="+mn-ea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5B7E1-6865-411F-9B1E-CF38C6C0B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292" y="829559"/>
            <a:ext cx="3793176" cy="55335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组合 2">
            <a:extLst>
              <a:ext uri="{FF2B5EF4-FFF2-40B4-BE49-F238E27FC236}">
                <a16:creationId xmlns:a16="http://schemas.microsoft.com/office/drawing/2014/main" id="{95F812BC-B4F7-4516-A6D0-A6FE5007B610}"/>
              </a:ext>
            </a:extLst>
          </p:cNvPr>
          <p:cNvGrpSpPr>
            <a:grpSpLocks/>
          </p:cNvGrpSpPr>
          <p:nvPr/>
        </p:nvGrpSpPr>
        <p:grpSpPr bwMode="auto">
          <a:xfrm>
            <a:off x="2166938" y="1452563"/>
            <a:ext cx="3654425" cy="1200150"/>
            <a:chOff x="5302791" y="599788"/>
            <a:chExt cx="1586419" cy="936000"/>
          </a:xfrm>
        </p:grpSpPr>
        <p:sp>
          <p:nvSpPr>
            <p:cNvPr id="6" name="文本框 3">
              <a:extLst>
                <a:ext uri="{FF2B5EF4-FFF2-40B4-BE49-F238E27FC236}">
                  <a16:creationId xmlns:a16="http://schemas.microsoft.com/office/drawing/2014/main" id="{8189342A-B459-4F24-8E1D-5291E605CE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00029" y="871970"/>
              <a:ext cx="1206650" cy="45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3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游 子 吟</a:t>
              </a:r>
            </a:p>
          </p:txBody>
        </p:sp>
        <p:grpSp>
          <p:nvGrpSpPr>
            <p:cNvPr id="7" name="组合 4">
              <a:extLst>
                <a:ext uri="{FF2B5EF4-FFF2-40B4-BE49-F238E27FC236}">
                  <a16:creationId xmlns:a16="http://schemas.microsoft.com/office/drawing/2014/main" id="{D44E6274-3290-4780-AF2E-CC8D2C39F13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302791" y="599788"/>
              <a:ext cx="1586419" cy="936000"/>
              <a:chOff x="3840858" y="2191511"/>
              <a:chExt cx="4510283" cy="2661102"/>
            </a:xfrm>
          </p:grpSpPr>
          <p:pic>
            <p:nvPicPr>
              <p:cNvPr id="8" name="图片 5">
                <a:extLst>
                  <a:ext uri="{FF2B5EF4-FFF2-40B4-BE49-F238E27FC236}">
                    <a16:creationId xmlns:a16="http://schemas.microsoft.com/office/drawing/2014/main" id="{8239560D-1269-4994-8853-86A2D21E12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40858" y="2191511"/>
                <a:ext cx="4510283" cy="7174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图片 6">
                <a:extLst>
                  <a:ext uri="{FF2B5EF4-FFF2-40B4-BE49-F238E27FC236}">
                    <a16:creationId xmlns:a16="http://schemas.microsoft.com/office/drawing/2014/main" id="{491F714F-A07C-4871-9CB6-E0F82798D6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3840858" y="4135130"/>
                <a:ext cx="4510283" cy="7174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3F3EB90A-2FF1-44A7-9E0E-A10BA19EF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2538" y="2652713"/>
            <a:ext cx="1898650" cy="4619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幼圆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400" dirty="0">
                <a:latin typeface="+mn-ea"/>
                <a:ea typeface="+mn-ea"/>
              </a:rPr>
              <a:t>（唐）孟郊</a:t>
            </a:r>
          </a:p>
        </p:txBody>
      </p:sp>
    </p:spTree>
    <p:extLst>
      <p:ext uri="{BB962C8B-B14F-4D97-AF65-F5344CB8AC3E}">
        <p14:creationId xmlns:p14="http://schemas.microsoft.com/office/powerpoint/2010/main" val="1294997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1048</TotalTime>
  <Words>1033</Words>
  <Application>Microsoft Office PowerPoint</Application>
  <PresentationFormat>宽屏</PresentationFormat>
  <Paragraphs>93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2" baseType="lpstr">
      <vt:lpstr>等线</vt:lpstr>
      <vt:lpstr>等线 Light</vt:lpstr>
      <vt:lpstr>方正粗倩简体</vt:lpstr>
      <vt:lpstr>仿宋</vt:lpstr>
      <vt:lpstr>黑体</vt:lpstr>
      <vt:lpstr>华文行楷</vt:lpstr>
      <vt:lpstr>华文琥珀</vt:lpstr>
      <vt:lpstr>华文中宋</vt:lpstr>
      <vt:lpstr>楷体</vt:lpstr>
      <vt:lpstr>楷体_GB2312</vt:lpstr>
      <vt:lpstr>宋体</vt:lpstr>
      <vt:lpstr>微软雅黑</vt:lpstr>
      <vt:lpstr>幼圆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lichangjun</dc:creator>
  <cp:lastModifiedBy>lichangjun</cp:lastModifiedBy>
  <cp:revision>84</cp:revision>
  <dcterms:created xsi:type="dcterms:W3CDTF">2019-11-27T10:58:49Z</dcterms:created>
  <dcterms:modified xsi:type="dcterms:W3CDTF">2019-12-11T08:28:45Z</dcterms:modified>
</cp:coreProperties>
</file>