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handoutMaster" Target="handoutMasters/handoutMaster1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slide" Target="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1" Type="http://schemas.openxmlformats.org/officeDocument/2006/relationships/hyperlink" Target="http://images.google.com/imgres?imgurl=henderson.sd47.bc.ca/i/homework-pic.png&amp;imgrefurl=http://henderson.sd47.bc.ca/homework.html&amp;h=188&amp;w=236&amp;sz=14&amp;tbnid=sEydPn4iJfoJ:&amp;tbnh=82&amp;tbnw=102&amp;start=12&amp;prev=/images%3Fq%3Ddo%2Bhomework%26hl%3Dzh-CN%26lr%3D%26ie%3DUTF-8%26sa%3DG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内容占位符 2"/>
          <p:cNvSpPr>
            <a:spLocks noGrp="1"/>
          </p:cNvSpPr>
          <p:nvPr>
            <p:ph idx="1"/>
          </p:nvPr>
        </p:nvSpPr>
        <p:spPr>
          <a:xfrm>
            <a:off x="1981200" y="306388"/>
            <a:ext cx="8705850" cy="5807075"/>
          </a:xfrm>
        </p:spPr>
        <p:txBody>
          <a:bodyPr anchor="t"/>
          <a:p>
            <a:pPr>
              <a:lnSpc>
                <a:spcPct val="100000"/>
              </a:lnSpc>
            </a:pPr>
            <a:r>
              <a:rPr lang="en-US" altLang="zh-CN"/>
              <a:t>-What did he do at home just now?</a:t>
            </a:r>
            <a:endParaRPr lang="en-US" altLang="zh-CN"/>
          </a:p>
          <a:p>
            <a:pPr>
              <a:lnSpc>
                <a:spcPct val="100000"/>
              </a:lnSpc>
            </a:pPr>
            <a:r>
              <a:rPr lang="en-US" altLang="zh-CN">
                <a:solidFill>
                  <a:srgbClr val="0000FF"/>
                </a:solidFill>
              </a:rPr>
              <a:t>-He  </a:t>
            </a:r>
            <a:r>
              <a:rPr lang="en-US" altLang="zh-CN" u="sng">
                <a:solidFill>
                  <a:srgbClr val="FF0000"/>
                </a:solidFill>
              </a:rPr>
              <a:t>did </a:t>
            </a:r>
            <a:r>
              <a:rPr lang="en-US" altLang="zh-CN">
                <a:solidFill>
                  <a:srgbClr val="0000FF"/>
                </a:solidFill>
              </a:rPr>
              <a:t>my homework.</a:t>
            </a:r>
            <a:endParaRPr lang="en-US" altLang="zh-CN">
              <a:solidFill>
                <a:srgbClr val="0000FF"/>
              </a:solidFill>
            </a:endParaRPr>
          </a:p>
          <a:p>
            <a:r>
              <a:rPr lang="en-US" altLang="zh-CN">
                <a:solidFill>
                  <a:srgbClr val="0000FF"/>
                </a:solidFill>
              </a:rPr>
              <a:t> He </a:t>
            </a:r>
            <a:r>
              <a:rPr lang="en-US" altLang="zh-CN" u="sng">
                <a:solidFill>
                  <a:srgbClr val="FF0000"/>
                </a:solidFill>
              </a:rPr>
              <a:t>cleaned</a:t>
            </a:r>
            <a:r>
              <a:rPr lang="en-US" altLang="zh-CN">
                <a:solidFill>
                  <a:srgbClr val="0000FF"/>
                </a:solidFill>
              </a:rPr>
              <a:t> the floor.</a:t>
            </a:r>
            <a:endParaRPr lang="en-US" altLang="zh-CN">
              <a:solidFill>
                <a:srgbClr val="0000FF"/>
              </a:solidFill>
            </a:endParaRPr>
          </a:p>
          <a:p>
            <a:r>
              <a:rPr lang="en-US" altLang="zh-CN">
                <a:solidFill>
                  <a:srgbClr val="0000FF"/>
                </a:solidFill>
              </a:rPr>
              <a:t> He </a:t>
            </a:r>
            <a:r>
              <a:rPr lang="en-US" altLang="zh-CN" u="sng">
                <a:solidFill>
                  <a:srgbClr val="FF0000"/>
                </a:solidFill>
              </a:rPr>
              <a:t>cooked</a:t>
            </a:r>
            <a:r>
              <a:rPr lang="en-US" altLang="zh-CN">
                <a:solidFill>
                  <a:srgbClr val="0000FF"/>
                </a:solidFill>
              </a:rPr>
              <a:t> the dinner for you.</a:t>
            </a:r>
            <a:endParaRPr lang="en-US" altLang="zh-CN">
              <a:solidFill>
                <a:srgbClr val="0000FF"/>
              </a:solidFill>
            </a:endParaRPr>
          </a:p>
          <a:p>
            <a:endParaRPr lang="en-US" altLang="zh-CN"/>
          </a:p>
          <a:p>
            <a:endParaRPr lang="en-US" altLang="zh-CN"/>
          </a:p>
          <a:p>
            <a:r>
              <a:rPr lang="en-US" altLang="zh-CN"/>
              <a:t>Why are you playing computer games again?</a:t>
            </a:r>
            <a:endParaRPr lang="en-US" altLang="zh-CN"/>
          </a:p>
          <a:p>
            <a:r>
              <a:rPr lang="en-US" altLang="zh-CN">
                <a:solidFill>
                  <a:srgbClr val="0000FF"/>
                </a:solidFill>
              </a:rPr>
              <a:t>-I </a:t>
            </a:r>
            <a:r>
              <a:rPr lang="en-US" altLang="zh-CN" u="sng">
                <a:solidFill>
                  <a:srgbClr val="FF0000"/>
                </a:solidFill>
              </a:rPr>
              <a:t>have done</a:t>
            </a:r>
            <a:r>
              <a:rPr lang="en-US" altLang="zh-CN">
                <a:solidFill>
                  <a:srgbClr val="0000FF"/>
                </a:solidFill>
              </a:rPr>
              <a:t> my homework.</a:t>
            </a:r>
            <a:endParaRPr lang="en-US" altLang="zh-CN">
              <a:solidFill>
                <a:srgbClr val="0000FF"/>
              </a:solidFill>
            </a:endParaRPr>
          </a:p>
          <a:p>
            <a:r>
              <a:rPr lang="en-US" altLang="zh-CN">
                <a:solidFill>
                  <a:srgbClr val="0000FF"/>
                </a:solidFill>
              </a:rPr>
              <a:t> I </a:t>
            </a:r>
            <a:r>
              <a:rPr lang="en-US" altLang="zh-CN" u="sng">
                <a:solidFill>
                  <a:srgbClr val="FF0000"/>
                </a:solidFill>
              </a:rPr>
              <a:t>'ve cleaned</a:t>
            </a:r>
            <a:r>
              <a:rPr lang="en-US" altLang="zh-CN">
                <a:solidFill>
                  <a:srgbClr val="0000FF"/>
                </a:solidFill>
              </a:rPr>
              <a:t> the floor.</a:t>
            </a:r>
            <a:endParaRPr lang="en-US" altLang="zh-CN">
              <a:solidFill>
                <a:srgbClr val="0000FF"/>
              </a:solidFill>
            </a:endParaRPr>
          </a:p>
          <a:p>
            <a:r>
              <a:rPr lang="en-US" altLang="zh-CN">
                <a:solidFill>
                  <a:srgbClr val="0000FF"/>
                </a:solidFill>
              </a:rPr>
              <a:t> I </a:t>
            </a:r>
            <a:r>
              <a:rPr lang="en-US" altLang="zh-CN" u="sng">
                <a:solidFill>
                  <a:srgbClr val="FF0000"/>
                </a:solidFill>
              </a:rPr>
              <a:t>'ve cooked</a:t>
            </a:r>
            <a:r>
              <a:rPr lang="en-US" altLang="zh-CN">
                <a:solidFill>
                  <a:srgbClr val="0000FF"/>
                </a:solidFill>
              </a:rPr>
              <a:t> the dinner for you.</a:t>
            </a:r>
            <a:endParaRPr lang="en-US" altLang="zh-CN">
              <a:solidFill>
                <a:srgbClr val="0000FF"/>
              </a:solidFill>
            </a:endParaRPr>
          </a:p>
          <a:p>
            <a:endParaRPr lang="en-US" altLang="zh-CN">
              <a:solidFill>
                <a:srgbClr val="0000FF"/>
              </a:solidFill>
            </a:endParaRPr>
          </a:p>
        </p:txBody>
      </p:sp>
      <p:sp>
        <p:nvSpPr>
          <p:cNvPr id="4" name="爆炸形 1 3"/>
          <p:cNvSpPr/>
          <p:nvPr/>
        </p:nvSpPr>
        <p:spPr>
          <a:xfrm>
            <a:off x="2214563" y="107950"/>
            <a:ext cx="9207500" cy="4191000"/>
          </a:xfrm>
          <a:prstGeom prst="irregularSeal1">
            <a:avLst/>
          </a:prstGeom>
          <a:pattFill prst="pct90">
            <a:fgClr>
              <a:srgbClr val="FFFF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en-US" altLang="zh-CN" sz="3200" strike="noStrike" noProof="1">
                <a:solidFill>
                  <a:srgbClr val="FF0000"/>
                </a:solidFill>
              </a:rPr>
              <a:t>The present perfect tense</a:t>
            </a:r>
            <a:endParaRPr lang="en-US" altLang="zh-CN" sz="3200" strike="noStrike" noProof="1">
              <a:solidFill>
                <a:srgbClr val="FF0000"/>
              </a:solidFill>
            </a:endParaRPr>
          </a:p>
          <a:p>
            <a:pPr algn="ctr" fontAlgn="base"/>
            <a:r>
              <a:rPr lang="zh-CN" altLang="en-US" sz="3200" strike="noStrike" noProof="1">
                <a:solidFill>
                  <a:srgbClr val="FF0000"/>
                </a:solidFill>
              </a:rPr>
              <a:t>现在完成时</a:t>
            </a:r>
            <a:endParaRPr lang="zh-CN" altLang="en-US" sz="3200" strike="noStrike" noProof="1">
              <a:solidFill>
                <a:srgbClr val="FF0000"/>
              </a:solidFill>
            </a:endParaRPr>
          </a:p>
        </p:txBody>
      </p:sp>
      <p:sp>
        <p:nvSpPr>
          <p:cNvPr id="5" name="上箭头标注 4">
            <a:hlinkClick r:id="" action="ppaction://noaction"/>
          </p:cNvPr>
          <p:cNvSpPr/>
          <p:nvPr/>
        </p:nvSpPr>
        <p:spPr>
          <a:xfrm>
            <a:off x="5822950" y="2916238"/>
            <a:ext cx="5045075" cy="3629025"/>
          </a:xfrm>
          <a:prstGeom prst="upArrowCallou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en-US" altLang="zh-CN" sz="5400" strike="noStrike" noProof="1">
                <a:solidFill>
                  <a:srgbClr val="0000FF"/>
                </a:solidFill>
              </a:rPr>
              <a:t>have/has+done</a:t>
            </a:r>
            <a:endParaRPr lang="en-US" altLang="zh-CN" sz="5400" strike="noStrike" noProof="1">
              <a:solidFill>
                <a:srgbClr val="0000FF"/>
              </a:solidFill>
            </a:endParaRPr>
          </a:p>
          <a:p>
            <a:pPr algn="ctr" fontAlgn="base"/>
            <a:r>
              <a:rPr lang="en-US" altLang="zh-CN" sz="5400" strike="noStrike" noProof="1">
                <a:solidFill>
                  <a:srgbClr val="0000FF"/>
                </a:solidFill>
              </a:rPr>
              <a:t>'ve/'s+done</a:t>
            </a:r>
            <a:endParaRPr lang="en-US" altLang="zh-CN" sz="5400" strike="noStrike" noProof="1">
              <a:solidFill>
                <a:srgbClr val="0000FF"/>
              </a:solidFill>
            </a:endParaRPr>
          </a:p>
        </p:txBody>
      </p:sp>
      <p:sp>
        <p:nvSpPr>
          <p:cNvPr id="2" name="左箭头 1">
            <a:hlinkClick r:id="rId1" action="ppaction://hlinksldjump"/>
          </p:cNvPr>
          <p:cNvSpPr/>
          <p:nvPr/>
        </p:nvSpPr>
        <p:spPr>
          <a:xfrm>
            <a:off x="9448800" y="306388"/>
            <a:ext cx="762000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charRg st="34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charRg st="56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charRg st="79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charRg st="112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charRg st="154" end="1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charRg st="180" end="2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charRg st="206" end="2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4" grpId="7" animBg="1"/>
      <p:bldP spid="4" grpId="8" animBg="1"/>
      <p:bldP spid="4" grpId="9" animBg="1"/>
      <p:bldP spid="4" grpId="10" animBg="1"/>
      <p:bldP spid="4" grpId="11" animBg="1"/>
      <p:bldP spid="4" grpId="12" animBg="1"/>
      <p:bldP spid="4" grpId="13" bldLvl="0" animBg="1"/>
      <p:bldP spid="5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170" name="组合 7169"/>
          <p:cNvGrpSpPr/>
          <p:nvPr/>
        </p:nvGrpSpPr>
        <p:grpSpPr>
          <a:xfrm>
            <a:off x="2057400" y="2895600"/>
            <a:ext cx="7924800" cy="404813"/>
            <a:chOff x="0" y="0"/>
            <a:chExt cx="4992" cy="255"/>
          </a:xfrm>
        </p:grpSpPr>
        <p:sp>
          <p:nvSpPr>
            <p:cNvPr id="65538" name="直接连接符 7170"/>
            <p:cNvSpPr/>
            <p:nvPr/>
          </p:nvSpPr>
          <p:spPr>
            <a:xfrm>
              <a:off x="0" y="255"/>
              <a:ext cx="4992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65539" name="直接连接符 7171"/>
            <p:cNvSpPr/>
            <p:nvPr/>
          </p:nvSpPr>
          <p:spPr>
            <a:xfrm>
              <a:off x="2304" y="0"/>
              <a:ext cx="0" cy="24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7173" name="文本框 7172"/>
          <p:cNvSpPr txBox="1"/>
          <p:nvPr/>
        </p:nvSpPr>
        <p:spPr>
          <a:xfrm>
            <a:off x="4800600" y="3505200"/>
            <a:ext cx="22860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Comic Sans MS" panose="030F0702030302020204" pitchFamily="66" charset="0"/>
                <a:ea typeface="宋体" panose="02010600030101010101" pitchFamily="2" charset="-122"/>
              </a:rPr>
              <a:t>present(now)</a:t>
            </a:r>
            <a:endParaRPr lang="en-US" altLang="zh-CN" b="1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7174" name="文本框 7173"/>
          <p:cNvSpPr txBox="1"/>
          <p:nvPr/>
        </p:nvSpPr>
        <p:spPr>
          <a:xfrm>
            <a:off x="7315200" y="3581400"/>
            <a:ext cx="22860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Comic Sans MS" panose="030F0702030302020204" pitchFamily="66" charset="0"/>
                <a:ea typeface="宋体" panose="02010600030101010101" pitchFamily="2" charset="-122"/>
              </a:rPr>
              <a:t>future</a:t>
            </a:r>
            <a:endParaRPr lang="en-US" altLang="zh-CN" b="1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7175" name="文本框 7174"/>
          <p:cNvSpPr txBox="1"/>
          <p:nvPr/>
        </p:nvSpPr>
        <p:spPr>
          <a:xfrm>
            <a:off x="3429000" y="3505200"/>
            <a:ext cx="12192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Comic Sans MS" panose="030F0702030302020204" pitchFamily="66" charset="0"/>
                <a:ea typeface="宋体" panose="02010600030101010101" pitchFamily="2" charset="-122"/>
              </a:rPr>
              <a:t>past</a:t>
            </a:r>
            <a:endParaRPr lang="en-US" altLang="zh-CN" b="1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grpSp>
        <p:nvGrpSpPr>
          <p:cNvPr id="7176" name="组合 7175"/>
          <p:cNvGrpSpPr/>
          <p:nvPr/>
        </p:nvGrpSpPr>
        <p:grpSpPr>
          <a:xfrm>
            <a:off x="2895600" y="228600"/>
            <a:ext cx="7239000" cy="3071813"/>
            <a:chOff x="0" y="0"/>
            <a:chExt cx="4560" cy="1935"/>
          </a:xfrm>
        </p:grpSpPr>
        <p:sp>
          <p:nvSpPr>
            <p:cNvPr id="65544" name="直接连接符 7176"/>
            <p:cNvSpPr/>
            <p:nvPr/>
          </p:nvSpPr>
          <p:spPr>
            <a:xfrm>
              <a:off x="48" y="1695"/>
              <a:ext cx="0" cy="24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5545" name="上弧形箭头 7177"/>
            <p:cNvSpPr/>
            <p:nvPr/>
          </p:nvSpPr>
          <p:spPr>
            <a:xfrm>
              <a:off x="0" y="1167"/>
              <a:ext cx="2016" cy="480"/>
            </a:xfrm>
            <a:prstGeom prst="curvedDownArrow">
              <a:avLst>
                <a:gd name="adj1" fmla="val 84000"/>
                <a:gd name="adj2" fmla="val 168000"/>
                <a:gd name="adj3" fmla="val 333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5546" name="云形标注 7178"/>
            <p:cNvSpPr/>
            <p:nvPr/>
          </p:nvSpPr>
          <p:spPr>
            <a:xfrm>
              <a:off x="1008" y="0"/>
              <a:ext cx="3552" cy="720"/>
            </a:xfrm>
            <a:prstGeom prst="cloudCallout">
              <a:avLst>
                <a:gd name="adj1" fmla="val -44931"/>
                <a:gd name="adj2" fmla="val 107778"/>
              </a:avLst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r>
                <a:rPr lang="zh-CN" altLang="en-US" b="1">
                  <a:latin typeface="Comic Sans MS" panose="030F0702030302020204" pitchFamily="66" charset="0"/>
                  <a:ea typeface="宋体" panose="02010600030101010101" pitchFamily="2" charset="-122"/>
                </a:rPr>
                <a:t> 现在完成时</a:t>
              </a:r>
              <a:endParaRPr lang="zh-CN" altLang="en-US" b="1">
                <a:latin typeface="Comic Sans MS" panose="030F0702030302020204" pitchFamily="66" charset="0"/>
                <a:ea typeface="宋体" panose="02010600030101010101" pitchFamily="2" charset="-122"/>
              </a:endParaRPr>
            </a:p>
            <a:p>
              <a:r>
                <a:rPr lang="en-US" altLang="zh-CN" b="1">
                  <a:latin typeface="Comic Sans MS" panose="030F0702030302020204" pitchFamily="66" charset="0"/>
                  <a:ea typeface="宋体" panose="02010600030101010101" pitchFamily="2" charset="-122"/>
                </a:rPr>
                <a:t>( present perfect tense)</a:t>
              </a:r>
              <a:endParaRPr lang="en-US" altLang="zh-CN" b="1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180" name="组合 7179"/>
          <p:cNvGrpSpPr/>
          <p:nvPr/>
        </p:nvGrpSpPr>
        <p:grpSpPr>
          <a:xfrm>
            <a:off x="1828800" y="4191000"/>
            <a:ext cx="6248400" cy="2438400"/>
            <a:chOff x="0" y="0"/>
            <a:chExt cx="3936" cy="1536"/>
          </a:xfrm>
        </p:grpSpPr>
        <p:sp>
          <p:nvSpPr>
            <p:cNvPr id="65548" name="文本框 7180"/>
            <p:cNvSpPr txBox="1"/>
            <p:nvPr/>
          </p:nvSpPr>
          <p:spPr>
            <a:xfrm>
              <a:off x="1920" y="528"/>
              <a:ext cx="2016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Comic Sans MS" panose="030F0702030302020204" pitchFamily="66" charset="0"/>
                  <a:ea typeface="宋体" panose="02010600030101010101" pitchFamily="2" charset="-122"/>
                </a:rPr>
                <a:t>do my homework </a:t>
              </a:r>
              <a:endParaRPr lang="en-US" altLang="zh-CN" b="1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pic>
          <p:nvPicPr>
            <p:cNvPr id="65549" name="图片 7181" descr="homework-pic">
              <a:hlinkClick r:id="rId1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488" cy="153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  <p:bldP spid="71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774825" y="908050"/>
            <a:ext cx="8893175" cy="50158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规则动词：与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过去时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变化相同。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　　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一般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+-ed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　　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</a:rPr>
              <a:t>	work---worked---worked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　　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以“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e ”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结尾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, + -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d 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。 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　　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</a:rPr>
              <a:t>	live---lived ---lived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　　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辅音字母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+ y” 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结尾，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y 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变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i, + -ed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。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　　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</a:rPr>
              <a:t>	cry---cried---cried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　　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重读闭音节结尾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辅元辅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，双写后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+-ed 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。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　　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</a:rPr>
              <a:t>	drop---dropped--dropped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</a:rPr>
              <a:t>2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、不规则动词，见不规则表（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</a:rPr>
              <a:t>p120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</a:rPr>
              <a:t>）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Text Box 3"/>
          <p:cNvSpPr txBox="1"/>
          <p:nvPr/>
        </p:nvSpPr>
        <p:spPr>
          <a:xfrm>
            <a:off x="1524000" y="0"/>
            <a:ext cx="9144000" cy="922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</a:rPr>
              <a:t>done</a:t>
            </a:r>
            <a:r>
              <a:rPr lang="zh-CN" altLang="en-US" sz="54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过去分词 </a:t>
            </a:r>
            <a:r>
              <a:rPr lang="en-US" altLang="zh-CN" sz="54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(pp)</a:t>
            </a:r>
            <a:r>
              <a:rPr lang="zh-CN" altLang="en-US" sz="54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变化规则</a:t>
            </a:r>
            <a:endParaRPr lang="zh-CN" altLang="en-US" sz="54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8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charRg st="18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charRg st="18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2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charRg st="32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charRg st="32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58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charRg st="58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charRg st="58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83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charRg st="83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charRg st="83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08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charRg st="108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charRg st="108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43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charRg st="143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charRg st="143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66" end="1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charRg st="166" end="19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charRg st="166" end="19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96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charRg st="196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charRg st="196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24" end="2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charRg st="224" end="24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charRg st="224" end="24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1" name="文本占位符 43010"/>
          <p:cNvSpPr>
            <a:spLocks noGrp="1"/>
          </p:cNvSpPr>
          <p:nvPr>
            <p:ph sz="half" idx="1"/>
          </p:nvPr>
        </p:nvSpPr>
        <p:spPr>
          <a:xfrm>
            <a:off x="1892300" y="106363"/>
            <a:ext cx="8853488" cy="6489700"/>
          </a:xfrm>
        </p:spPr>
        <p:txBody>
          <a:bodyPr/>
          <a:p>
            <a:pPr fontAlgn="base">
              <a:lnSpc>
                <a:spcPct val="80000"/>
              </a:lnSpc>
            </a:pPr>
            <a:r>
              <a:rPr lang="zh-CN" altLang="en-US" b="1" strike="noStrike" kern="1200" noProof="1" dirty="0">
                <a:solidFill>
                  <a:srgbClr val="FF0066"/>
                </a:solidFill>
              </a:rPr>
              <a:t>不规则动词：</a:t>
            </a:r>
            <a:endParaRPr lang="zh-CN" altLang="en-US" b="1" strike="noStrike" kern="1200" noProof="1" dirty="0">
              <a:solidFill>
                <a:srgbClr val="FF0066"/>
              </a:solidFill>
            </a:endParaRPr>
          </a:p>
          <a:p>
            <a:pPr fontAlgn="base">
              <a:lnSpc>
                <a:spcPct val="80000"/>
              </a:lnSpc>
            </a:pPr>
            <a:endParaRPr lang="zh-CN" altLang="en-US" b="1" strike="noStrike" kern="1200" noProof="1" dirty="0">
              <a:solidFill>
                <a:srgbClr val="FF0066"/>
              </a:solidFill>
            </a:endParaRPr>
          </a:p>
          <a:p>
            <a:pPr marL="0" indent="0" fontAlgn="base">
              <a:lnSpc>
                <a:spcPct val="80000"/>
              </a:lnSpc>
              <a:buNone/>
            </a:pP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一、</a:t>
            </a:r>
            <a:r>
              <a:rPr lang="en-US" altLang="zh-CN" b="1" strike="noStrike" kern="1200" noProof="1" dirty="0">
                <a:solidFill>
                  <a:schemeClr val="accent2"/>
                </a:solidFill>
                <a:sym typeface="+mn-ea"/>
              </a:rPr>
              <a:t> </a:t>
            </a: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原形、过去式和过去分词相同的动词</a:t>
            </a:r>
            <a:endParaRPr lang="zh-CN" altLang="en-US" b="1" strike="noStrike" kern="1200" noProof="1" dirty="0">
              <a:solidFill>
                <a:schemeClr val="accent2"/>
              </a:solidFill>
              <a:sym typeface="+mn-ea"/>
            </a:endParaRPr>
          </a:p>
          <a:p>
            <a:pPr marL="0" indent="0" fontAlgn="base">
              <a:lnSpc>
                <a:spcPct val="80000"/>
              </a:lnSpc>
              <a:buNone/>
            </a:pP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（</a:t>
            </a:r>
            <a:r>
              <a:rPr lang="en-US" altLang="zh-CN" b="1" strike="noStrike" kern="1200" noProof="1" dirty="0">
                <a:solidFill>
                  <a:schemeClr val="accent2"/>
                </a:solidFill>
                <a:sym typeface="+mn-ea"/>
              </a:rPr>
              <a:t>A</a:t>
            </a: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、</a:t>
            </a:r>
            <a:r>
              <a:rPr lang="en-US" altLang="zh-CN" b="1" strike="noStrike" kern="1200" noProof="1" dirty="0">
                <a:solidFill>
                  <a:schemeClr val="accent2"/>
                </a:solidFill>
                <a:sym typeface="+mn-ea"/>
              </a:rPr>
              <a:t>A</a:t>
            </a: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、</a:t>
            </a:r>
            <a:r>
              <a:rPr lang="en-US" altLang="zh-CN" b="1" strike="noStrike" kern="1200" noProof="1" dirty="0">
                <a:solidFill>
                  <a:schemeClr val="accent2"/>
                </a:solidFill>
                <a:sym typeface="+mn-ea"/>
              </a:rPr>
              <a:t>A</a:t>
            </a: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型）</a:t>
            </a:r>
            <a:endParaRPr lang="zh-CN" altLang="en-US" b="1" strike="noStrike" kern="1200" noProof="1" dirty="0">
              <a:solidFill>
                <a:schemeClr val="accent2"/>
              </a:solidFill>
            </a:endParaRPr>
          </a:p>
          <a:p>
            <a:pPr marL="0" indent="0" fontAlgn="base">
              <a:lnSpc>
                <a:spcPct val="80000"/>
              </a:lnSpc>
              <a:buNone/>
            </a:pPr>
            <a:r>
              <a:rPr lang="en-US" altLang="zh-CN" sz="4800" b="1" strike="noStrike" kern="1200" noProof="1" dirty="0" err="1"/>
              <a:t>cost—cost—cost</a:t>
            </a:r>
            <a:r>
              <a:rPr lang="en-US" altLang="zh-CN" sz="4800" b="1" strike="noStrike" kern="1200" noProof="1"/>
              <a:t>    </a:t>
            </a:r>
            <a:endParaRPr lang="en-US" altLang="zh-CN" sz="4800" b="1" strike="noStrike" kern="1200" noProof="1"/>
          </a:p>
          <a:p>
            <a:pPr marL="0" indent="0" fontAlgn="base">
              <a:lnSpc>
                <a:spcPct val="80000"/>
              </a:lnSpc>
              <a:buNone/>
            </a:pPr>
            <a:r>
              <a:rPr lang="en-US" altLang="zh-CN" sz="4800" b="1" strike="noStrike" kern="1200" noProof="1" dirty="0" err="1"/>
              <a:t>cut—cut—cut</a:t>
            </a:r>
            <a:r>
              <a:rPr lang="en-US" altLang="zh-CN" sz="4800" b="1" strike="noStrike" kern="1200" noProof="1"/>
              <a:t>   </a:t>
            </a:r>
            <a:endParaRPr lang="en-US" altLang="zh-CN" sz="4800" b="1" strike="noStrike" kern="1200" noProof="1"/>
          </a:p>
          <a:p>
            <a:pPr marL="0" indent="0" fontAlgn="base">
              <a:lnSpc>
                <a:spcPct val="80000"/>
              </a:lnSpc>
              <a:buNone/>
            </a:pPr>
            <a:r>
              <a:rPr lang="en-US" altLang="zh-CN" sz="4800" b="1" strike="noStrike" kern="1200" noProof="1" dirty="0" err="1"/>
              <a:t>hit—hit—hit </a:t>
            </a:r>
            <a:br>
              <a:rPr lang="en-US" altLang="zh-CN" sz="4800" b="1" kern="1200" dirty="0" err="1"/>
            </a:br>
            <a:r>
              <a:rPr lang="en-US" altLang="zh-CN" sz="4800" b="1" strike="noStrike" kern="1200" noProof="1" dirty="0" err="1"/>
              <a:t>hurt—hurt—hurt</a:t>
            </a:r>
            <a:r>
              <a:rPr lang="en-US" altLang="zh-CN" sz="4800" b="1" strike="noStrike" kern="1200" noProof="1"/>
              <a:t>      </a:t>
            </a:r>
            <a:endParaRPr lang="en-US" altLang="zh-CN" sz="4800" b="1" strike="noStrike" kern="1200" noProof="1"/>
          </a:p>
          <a:p>
            <a:pPr marL="0" indent="0" fontAlgn="base">
              <a:lnSpc>
                <a:spcPct val="80000"/>
              </a:lnSpc>
              <a:buNone/>
            </a:pPr>
            <a:r>
              <a:rPr lang="en-US" altLang="zh-CN" sz="4800" b="1" strike="noStrike" kern="1200" noProof="1" dirty="0" err="1"/>
              <a:t>let—let—let</a:t>
            </a:r>
            <a:r>
              <a:rPr lang="en-US" altLang="zh-CN" sz="4800" b="1" strike="noStrike" kern="1200" noProof="1"/>
              <a:t>     </a:t>
            </a:r>
            <a:endParaRPr lang="en-US" altLang="zh-CN" sz="4800" b="1" strike="noStrike" kern="1200" noProof="1"/>
          </a:p>
          <a:p>
            <a:pPr marL="0" indent="0" fontAlgn="base">
              <a:lnSpc>
                <a:spcPct val="80000"/>
              </a:lnSpc>
              <a:buNone/>
            </a:pPr>
            <a:r>
              <a:rPr lang="en-US" altLang="zh-CN" sz="4800" b="1" strike="noStrike" kern="1200" noProof="1" dirty="0" err="1"/>
              <a:t>put—put—put</a:t>
            </a:r>
            <a:br>
              <a:rPr lang="en-US" altLang="zh-CN" sz="4800" b="1" kern="1200" dirty="0" err="1"/>
            </a:br>
            <a:r>
              <a:rPr lang="en-US" altLang="zh-CN" sz="4800" b="1" strike="noStrike" kern="1200" noProof="1" dirty="0" err="1"/>
              <a:t>read—read—read</a:t>
            </a:r>
            <a:endParaRPr lang="en-US" altLang="zh-CN" sz="4800" b="1" strike="noStrike" kern="1200" noProof="1" dirty="0" err="1"/>
          </a:p>
          <a:p>
            <a:pPr fontAlgn="base">
              <a:lnSpc>
                <a:spcPct val="80000"/>
              </a:lnSpc>
            </a:pPr>
            <a:endParaRPr lang="zh-CN" altLang="en-US" b="1" strike="noStrike" kern="1200" noProof="1" dirty="0">
              <a:solidFill>
                <a:schemeClr val="accent2"/>
              </a:solidFill>
            </a:endParaRPr>
          </a:p>
          <a:p>
            <a:pPr marL="0" indent="0" fontAlgn="base">
              <a:lnSpc>
                <a:spcPct val="80000"/>
              </a:lnSpc>
              <a:buNone/>
            </a:pPr>
            <a:endParaRPr lang="zh-CN" altLang="en-US" b="1" strike="noStrike" kern="1200" noProof="1" dirty="0">
              <a:solidFill>
                <a:schemeClr val="accent2"/>
              </a:solidFill>
            </a:endParaRPr>
          </a:p>
          <a:p>
            <a:pPr fontAlgn="base">
              <a:lnSpc>
                <a:spcPct val="80000"/>
              </a:lnSpc>
            </a:pPr>
            <a:endParaRPr lang="zh-CN" altLang="en-US" strike="noStrike" kern="1200" noProof="1" dirty="0"/>
          </a:p>
          <a:p>
            <a:pPr fontAlgn="base">
              <a:lnSpc>
                <a:spcPct val="80000"/>
              </a:lnSpc>
            </a:pPr>
            <a:endParaRPr lang="zh-CN" altLang="en-US" sz="1800" strike="noStrike" kern="1200" noProof="1" dirty="0"/>
          </a:p>
        </p:txBody>
      </p:sp>
      <p:sp>
        <p:nvSpPr>
          <p:cNvPr id="2" name="矩形 1"/>
          <p:cNvSpPr/>
          <p:nvPr/>
        </p:nvSpPr>
        <p:spPr>
          <a:xfrm>
            <a:off x="3840163" y="1787525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3" name="矩形 2"/>
          <p:cNvSpPr/>
          <p:nvPr/>
        </p:nvSpPr>
        <p:spPr>
          <a:xfrm>
            <a:off x="5670550" y="1787525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4" name="矩形 3"/>
          <p:cNvSpPr/>
          <p:nvPr/>
        </p:nvSpPr>
        <p:spPr>
          <a:xfrm>
            <a:off x="3381375" y="2651125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5" name="矩形 4"/>
          <p:cNvSpPr/>
          <p:nvPr/>
        </p:nvSpPr>
        <p:spPr>
          <a:xfrm>
            <a:off x="4948238" y="2651125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6" name="矩形 5"/>
          <p:cNvSpPr/>
          <p:nvPr/>
        </p:nvSpPr>
        <p:spPr>
          <a:xfrm>
            <a:off x="3108325" y="3336925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7" name="矩形 6"/>
          <p:cNvSpPr/>
          <p:nvPr/>
        </p:nvSpPr>
        <p:spPr>
          <a:xfrm>
            <a:off x="4525963" y="3336925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8" name="矩形 7"/>
          <p:cNvSpPr/>
          <p:nvPr/>
        </p:nvSpPr>
        <p:spPr>
          <a:xfrm>
            <a:off x="3652838" y="3824288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9" name="矩形 8"/>
          <p:cNvSpPr/>
          <p:nvPr/>
        </p:nvSpPr>
        <p:spPr>
          <a:xfrm>
            <a:off x="5562600" y="3824288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0" name="矩形 9"/>
          <p:cNvSpPr/>
          <p:nvPr/>
        </p:nvSpPr>
        <p:spPr>
          <a:xfrm>
            <a:off x="3108325" y="4600575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1" name="矩形 10"/>
          <p:cNvSpPr/>
          <p:nvPr/>
        </p:nvSpPr>
        <p:spPr>
          <a:xfrm>
            <a:off x="4525963" y="4600575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2" name="矩形 11"/>
          <p:cNvSpPr/>
          <p:nvPr/>
        </p:nvSpPr>
        <p:spPr>
          <a:xfrm>
            <a:off x="3381375" y="5286375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3" name="矩形 12"/>
          <p:cNvSpPr/>
          <p:nvPr/>
        </p:nvSpPr>
        <p:spPr>
          <a:xfrm>
            <a:off x="5030788" y="5286375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4" name="矩形 13"/>
          <p:cNvSpPr/>
          <p:nvPr/>
        </p:nvSpPr>
        <p:spPr>
          <a:xfrm>
            <a:off x="3840163" y="5972175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5" name="矩形 14"/>
          <p:cNvSpPr/>
          <p:nvPr/>
        </p:nvSpPr>
        <p:spPr>
          <a:xfrm>
            <a:off x="5821363" y="6059488"/>
            <a:ext cx="12954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1" name="文本占位符 43010"/>
          <p:cNvSpPr>
            <a:spLocks noGrp="1"/>
          </p:cNvSpPr>
          <p:nvPr>
            <p:ph sz="half" idx="1"/>
          </p:nvPr>
        </p:nvSpPr>
        <p:spPr>
          <a:xfrm>
            <a:off x="1524000" y="106363"/>
            <a:ext cx="8431213" cy="6489700"/>
          </a:xfrm>
        </p:spPr>
        <p:txBody>
          <a:bodyPr/>
          <a:p>
            <a:pPr fontAlgn="base">
              <a:lnSpc>
                <a:spcPct val="80000"/>
              </a:lnSpc>
            </a:pPr>
            <a:r>
              <a:rPr lang="zh-CN" altLang="en-US" b="1" strike="noStrike" kern="1200" noProof="1" dirty="0">
                <a:solidFill>
                  <a:srgbClr val="FF0066"/>
                </a:solidFill>
              </a:rPr>
              <a:t>不规则动词：</a:t>
            </a:r>
            <a:endParaRPr lang="en-US" altLang="zh-CN" b="1" strike="noStrike" kern="1200" noProof="1"/>
          </a:p>
          <a:p>
            <a:pPr marL="0" indent="0" fontAlgn="base">
              <a:lnSpc>
                <a:spcPct val="80000"/>
              </a:lnSpc>
              <a:buNone/>
            </a:pP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二、</a:t>
            </a:r>
            <a:r>
              <a:rPr lang="en-US" altLang="zh-CN" b="1" strike="noStrike" kern="1200" noProof="1" dirty="0">
                <a:solidFill>
                  <a:schemeClr val="accent2"/>
                </a:solidFill>
                <a:sym typeface="+mn-ea"/>
              </a:rPr>
              <a:t> </a:t>
            </a: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过去式与过去分词相同的动词</a:t>
            </a:r>
            <a:endParaRPr lang="zh-CN" altLang="en-US" b="1" strike="noStrike" kern="1200" noProof="1" dirty="0">
              <a:solidFill>
                <a:schemeClr val="accent2"/>
              </a:solidFill>
              <a:sym typeface="+mn-ea"/>
            </a:endParaRPr>
          </a:p>
          <a:p>
            <a:pPr marL="0" indent="0" fontAlgn="base">
              <a:lnSpc>
                <a:spcPct val="80000"/>
              </a:lnSpc>
              <a:buNone/>
            </a:pP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（</a:t>
            </a:r>
            <a:r>
              <a:rPr lang="en-US" altLang="zh-CN" b="1" strike="noStrike" kern="1200" noProof="1" dirty="0">
                <a:solidFill>
                  <a:schemeClr val="accent2"/>
                </a:solidFill>
                <a:sym typeface="+mn-ea"/>
              </a:rPr>
              <a:t>A</a:t>
            </a: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、</a:t>
            </a:r>
            <a:r>
              <a:rPr lang="en-US" altLang="zh-CN" b="1" strike="noStrike" kern="1200" noProof="1" dirty="0">
                <a:solidFill>
                  <a:schemeClr val="accent2"/>
                </a:solidFill>
                <a:sym typeface="+mn-ea"/>
              </a:rPr>
              <a:t>B</a:t>
            </a: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、</a:t>
            </a:r>
            <a:r>
              <a:rPr lang="en-US" altLang="zh-CN" b="1" strike="noStrike" kern="1200" noProof="1" dirty="0">
                <a:solidFill>
                  <a:schemeClr val="accent2"/>
                </a:solidFill>
                <a:sym typeface="+mn-ea"/>
              </a:rPr>
              <a:t>B</a:t>
            </a:r>
            <a:r>
              <a:rPr lang="zh-CN" altLang="en-US" b="1" strike="noStrike" kern="1200" noProof="1" dirty="0">
                <a:solidFill>
                  <a:schemeClr val="accent2"/>
                </a:solidFill>
                <a:sym typeface="+mn-ea"/>
              </a:rPr>
              <a:t>型）</a:t>
            </a:r>
            <a:endParaRPr lang="zh-CN" altLang="en-US" b="1" strike="noStrike" kern="1200" noProof="1" dirty="0">
              <a:solidFill>
                <a:schemeClr val="accent2"/>
              </a:solidFill>
            </a:endParaRPr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4800" b="1" strike="noStrike" kern="1200" noProof="1"/>
              <a:t>bring--brought --brought  </a:t>
            </a:r>
            <a:endParaRPr lang="en-US" altLang="zh-CN" sz="4800" b="1" strike="noStrike" kern="1200" noProof="1"/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4800" b="1" strike="noStrike" kern="1200" noProof="1" dirty="0" err="1"/>
              <a:t>buy—bought—bought</a:t>
            </a:r>
            <a:r>
              <a:rPr lang="en-US" altLang="zh-CN" sz="4800" b="1" strike="noStrike" kern="1200" noProof="1"/>
              <a:t> </a:t>
            </a:r>
            <a:endParaRPr lang="en-US" altLang="zh-CN" sz="4800" b="1" strike="noStrike" kern="1200" noProof="1"/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4800" b="1" strike="noStrike" kern="1200" noProof="1" dirty="0" err="1"/>
              <a:t>meet—met—met</a:t>
            </a:r>
            <a:r>
              <a:rPr lang="en-US" altLang="zh-CN" sz="4800" b="1" strike="noStrike" kern="1200" noProof="1"/>
              <a:t>  </a:t>
            </a:r>
            <a:endParaRPr lang="en-US" altLang="zh-CN" sz="4800" b="1" strike="noStrike" kern="1200" noProof="1"/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4800" b="1" strike="noStrike" kern="1200" noProof="1" dirty="0" err="1"/>
              <a:t>say—said—said</a:t>
            </a:r>
            <a:r>
              <a:rPr lang="en-US" altLang="zh-CN" sz="4800" b="1" strike="noStrike" kern="1200" noProof="1"/>
              <a:t>              </a:t>
            </a:r>
            <a:endParaRPr lang="en-US" altLang="zh-CN" sz="4800" b="1" strike="noStrike" kern="1200" noProof="1"/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4800" b="1" strike="noStrike" kern="1200" noProof="1" dirty="0" err="1"/>
              <a:t>sell—sold—sold</a:t>
            </a:r>
            <a:br>
              <a:rPr lang="en-US" altLang="zh-CN" b="1" kern="1200"/>
            </a:br>
            <a:br>
              <a:rPr lang="en-US" altLang="zh-CN" b="1" kern="1200"/>
            </a:br>
            <a:endParaRPr lang="en-US" altLang="zh-CN" b="1" strike="noStrike" kern="1200" noProof="1"/>
          </a:p>
          <a:p>
            <a:pPr fontAlgn="base">
              <a:lnSpc>
                <a:spcPct val="80000"/>
              </a:lnSpc>
            </a:pPr>
            <a:endParaRPr lang="zh-CN" altLang="en-US" b="1" strike="noStrike" kern="1200" noProof="1" dirty="0">
              <a:solidFill>
                <a:schemeClr val="accent2"/>
              </a:solidFill>
            </a:endParaRPr>
          </a:p>
          <a:p>
            <a:pPr fontAlgn="base">
              <a:lnSpc>
                <a:spcPct val="80000"/>
              </a:lnSpc>
            </a:pPr>
            <a:endParaRPr lang="zh-CN" altLang="en-US" strike="noStrike" kern="1200" noProof="1" dirty="0"/>
          </a:p>
          <a:p>
            <a:pPr fontAlgn="base">
              <a:lnSpc>
                <a:spcPct val="80000"/>
              </a:lnSpc>
            </a:pPr>
            <a:endParaRPr lang="zh-CN" altLang="en-US" sz="1800" strike="noStrike" kern="1200" noProof="1" dirty="0"/>
          </a:p>
        </p:txBody>
      </p:sp>
      <p:sp>
        <p:nvSpPr>
          <p:cNvPr id="2" name="矩形 1"/>
          <p:cNvSpPr/>
          <p:nvPr/>
        </p:nvSpPr>
        <p:spPr>
          <a:xfrm>
            <a:off x="3567113" y="1501775"/>
            <a:ext cx="2413000" cy="84931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3" name="矩形 2"/>
          <p:cNvSpPr/>
          <p:nvPr/>
        </p:nvSpPr>
        <p:spPr>
          <a:xfrm>
            <a:off x="6429375" y="1501775"/>
            <a:ext cx="2359025" cy="84931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4" name="矩形 3"/>
          <p:cNvSpPr/>
          <p:nvPr/>
        </p:nvSpPr>
        <p:spPr>
          <a:xfrm>
            <a:off x="3294063" y="2457450"/>
            <a:ext cx="2125663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5" name="矩形 4"/>
          <p:cNvSpPr/>
          <p:nvPr/>
        </p:nvSpPr>
        <p:spPr>
          <a:xfrm>
            <a:off x="5980113" y="2457450"/>
            <a:ext cx="2125663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6" name="矩形 5"/>
          <p:cNvSpPr/>
          <p:nvPr/>
        </p:nvSpPr>
        <p:spPr>
          <a:xfrm>
            <a:off x="3435350" y="3455988"/>
            <a:ext cx="1485900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7" name="矩形 6"/>
          <p:cNvSpPr/>
          <p:nvPr/>
        </p:nvSpPr>
        <p:spPr>
          <a:xfrm>
            <a:off x="5330825" y="3455988"/>
            <a:ext cx="1374775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8" name="矩形 7"/>
          <p:cNvSpPr/>
          <p:nvPr/>
        </p:nvSpPr>
        <p:spPr>
          <a:xfrm>
            <a:off x="3203575" y="4264025"/>
            <a:ext cx="1485900" cy="80962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1" name="矩形 10"/>
          <p:cNvSpPr/>
          <p:nvPr/>
        </p:nvSpPr>
        <p:spPr>
          <a:xfrm>
            <a:off x="4997450" y="4445000"/>
            <a:ext cx="1485900" cy="80962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2" name="矩形 11"/>
          <p:cNvSpPr/>
          <p:nvPr/>
        </p:nvSpPr>
        <p:spPr>
          <a:xfrm>
            <a:off x="3203575" y="5254625"/>
            <a:ext cx="1485900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3" name="矩形 12"/>
          <p:cNvSpPr/>
          <p:nvPr/>
        </p:nvSpPr>
        <p:spPr>
          <a:xfrm>
            <a:off x="4997450" y="5372100"/>
            <a:ext cx="1485900" cy="80962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11" grpId="0" bldLvl="0" animBg="1"/>
      <p:bldP spid="12" grpId="0" bldLvl="0" animBg="1"/>
      <p:bldP spid="1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占位符 43010"/>
          <p:cNvSpPr>
            <a:spLocks noGrp="1"/>
          </p:cNvSpPr>
          <p:nvPr>
            <p:ph sz="half" idx="1"/>
          </p:nvPr>
        </p:nvSpPr>
        <p:spPr>
          <a:xfrm>
            <a:off x="1524000" y="106363"/>
            <a:ext cx="4316413" cy="6489700"/>
          </a:xfrm>
        </p:spPr>
        <p:txBody>
          <a:bodyPr anchor="t"/>
          <a:p>
            <a:pPr>
              <a:lnSpc>
                <a:spcPct val="80000"/>
              </a:lnSpc>
              <a:buClrTx/>
              <a:buSzTx/>
              <a:buFontTx/>
            </a:pPr>
            <a:endParaRPr lang="zh-CN" altLang="en-US" sz="1800" dirty="0"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  <a:buClrTx/>
              <a:buSzTx/>
              <a:buFontTx/>
            </a:pPr>
            <a:endParaRPr lang="zh-CN" altLang="en-US" sz="1800" dirty="0">
              <a:latin typeface="+mn-lt"/>
              <a:ea typeface="+mn-ea"/>
              <a:cs typeface="+mn-cs"/>
            </a:endParaRPr>
          </a:p>
        </p:txBody>
      </p:sp>
      <p:sp>
        <p:nvSpPr>
          <p:cNvPr id="43016" name="文本占位符 43015"/>
          <p:cNvSpPr>
            <a:spLocks noGrp="1"/>
          </p:cNvSpPr>
          <p:nvPr>
            <p:ph sz="half" idx="2"/>
          </p:nvPr>
        </p:nvSpPr>
        <p:spPr>
          <a:xfrm>
            <a:off x="1743075" y="106363"/>
            <a:ext cx="8404225" cy="6661150"/>
          </a:xfrm>
        </p:spPr>
        <p:txBody>
          <a:bodyPr/>
          <a:p>
            <a:pPr marL="0" indent="0" fontAlgn="base">
              <a:lnSpc>
                <a:spcPct val="80000"/>
              </a:lnSpc>
              <a:buNone/>
            </a:pPr>
            <a:endParaRPr lang="zh-CN" altLang="en-US" sz="3200" b="1" strike="noStrike" kern="1200" noProof="1" dirty="0">
              <a:solidFill>
                <a:schemeClr val="accent2"/>
              </a:solidFill>
              <a:sym typeface="+mn-ea"/>
            </a:endParaRPr>
          </a:p>
          <a:p>
            <a:pPr marL="0" indent="0" fontAlgn="base">
              <a:lnSpc>
                <a:spcPct val="80000"/>
              </a:lnSpc>
              <a:buNone/>
            </a:pP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三、</a:t>
            </a:r>
            <a:r>
              <a:rPr lang="en-US" altLang="zh-CN" sz="3200" b="1" strike="noStrike" kern="1200" noProof="1" dirty="0">
                <a:solidFill>
                  <a:schemeClr val="accent2"/>
                </a:solidFill>
                <a:sym typeface="+mn-ea"/>
              </a:rPr>
              <a:t> </a:t>
            </a: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过去分词与动词原形相同的动词</a:t>
            </a:r>
            <a:endParaRPr lang="zh-CN" altLang="en-US" sz="3200" b="1" strike="noStrike" kern="1200" noProof="1" dirty="0">
              <a:solidFill>
                <a:schemeClr val="accent2"/>
              </a:solidFill>
              <a:sym typeface="+mn-ea"/>
            </a:endParaRPr>
          </a:p>
          <a:p>
            <a:pPr marL="0" indent="0" fontAlgn="base">
              <a:lnSpc>
                <a:spcPct val="80000"/>
              </a:lnSpc>
              <a:buNone/>
            </a:pP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（</a:t>
            </a:r>
            <a:r>
              <a:rPr lang="en-US" altLang="zh-CN" sz="3200" b="1" strike="noStrike" kern="1200" noProof="1" dirty="0">
                <a:solidFill>
                  <a:schemeClr val="accent2"/>
                </a:solidFill>
                <a:sym typeface="+mn-ea"/>
              </a:rPr>
              <a:t>A</a:t>
            </a: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、</a:t>
            </a:r>
            <a:r>
              <a:rPr lang="en-US" altLang="zh-CN" sz="3200" b="1" strike="noStrike" kern="1200" noProof="1" dirty="0">
                <a:solidFill>
                  <a:schemeClr val="accent2"/>
                </a:solidFill>
                <a:sym typeface="+mn-ea"/>
              </a:rPr>
              <a:t>B</a:t>
            </a: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、</a:t>
            </a:r>
            <a:r>
              <a:rPr lang="en-US" altLang="zh-CN" sz="3200" b="1" strike="noStrike" kern="1200" noProof="1" dirty="0">
                <a:solidFill>
                  <a:schemeClr val="accent2"/>
                </a:solidFill>
                <a:sym typeface="+mn-ea"/>
              </a:rPr>
              <a:t>A</a:t>
            </a: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型）</a:t>
            </a:r>
            <a:endParaRPr lang="zh-CN" altLang="en-US" sz="3200" b="1" strike="noStrike" kern="1200" noProof="1" dirty="0">
              <a:solidFill>
                <a:schemeClr val="accent2"/>
              </a:solidFill>
            </a:endParaRPr>
          </a:p>
          <a:p>
            <a:pPr marL="0" indent="0" fontAlgn="base">
              <a:lnSpc>
                <a:spcPct val="130000"/>
              </a:lnSpc>
              <a:buNone/>
            </a:pPr>
            <a:r>
              <a:rPr lang="en-US" altLang="zh-CN" sz="3200" b="1" strike="noStrike" kern="1200" noProof="1" dirty="0"/>
              <a:t>become—became</a:t>
            </a:r>
            <a:r>
              <a:rPr lang="zh-CN" altLang="en-US" sz="3200" b="1" strike="noStrike" kern="1200" noProof="1" dirty="0"/>
              <a:t>－</a:t>
            </a:r>
            <a:r>
              <a:rPr lang="en-US" altLang="zh-CN" sz="3200" b="1" strike="noStrike" kern="1200" noProof="1"/>
              <a:t>become    </a:t>
            </a:r>
            <a:endParaRPr lang="en-US" altLang="zh-CN" sz="3200" b="1" strike="noStrike" kern="1200" noProof="1"/>
          </a:p>
          <a:p>
            <a:pPr marL="0" indent="0" fontAlgn="base">
              <a:lnSpc>
                <a:spcPct val="130000"/>
              </a:lnSpc>
              <a:buNone/>
            </a:pPr>
            <a:r>
              <a:rPr lang="en-US" altLang="zh-CN" sz="3200" b="1" strike="noStrike" kern="1200" noProof="1"/>
              <a:t>come—came—come </a:t>
            </a:r>
            <a:endParaRPr lang="en-US" altLang="zh-CN" sz="3200" b="1" strike="noStrike" kern="1200" noProof="1"/>
          </a:p>
          <a:p>
            <a:pPr marL="0" indent="0" fontAlgn="base">
              <a:lnSpc>
                <a:spcPct val="130000"/>
              </a:lnSpc>
              <a:buNone/>
            </a:pPr>
            <a:r>
              <a:rPr lang="en-US" altLang="zh-CN" sz="3200" b="1" strike="noStrike" kern="1200" noProof="1"/>
              <a:t>run—ran—run</a:t>
            </a:r>
            <a:endParaRPr lang="en-US" altLang="zh-CN" sz="3200" b="1" strike="noStrike" kern="1200" noProof="1"/>
          </a:p>
          <a:p>
            <a:pPr marL="0" indent="0" fontAlgn="base">
              <a:lnSpc>
                <a:spcPct val="130000"/>
              </a:lnSpc>
              <a:buNone/>
            </a:pPr>
            <a:endParaRPr lang="zh-CN" altLang="en-US" sz="3200" b="1" strike="noStrike" kern="1200" noProof="1" dirty="0">
              <a:solidFill>
                <a:schemeClr val="accent2"/>
              </a:solidFill>
              <a:sym typeface="+mn-ea"/>
            </a:endParaRPr>
          </a:p>
          <a:p>
            <a:pPr marL="0" indent="0" fontAlgn="base">
              <a:lnSpc>
                <a:spcPct val="80000"/>
              </a:lnSpc>
              <a:buNone/>
            </a:pP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四、</a:t>
            </a:r>
            <a:r>
              <a:rPr lang="en-US" altLang="zh-CN" sz="3200" b="1" strike="noStrike" kern="1200" noProof="1" dirty="0">
                <a:solidFill>
                  <a:schemeClr val="accent2"/>
                </a:solidFill>
                <a:sym typeface="+mn-ea"/>
              </a:rPr>
              <a:t> </a:t>
            </a: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过去时与原形相同的动词</a:t>
            </a:r>
            <a:endParaRPr lang="zh-CN" altLang="en-US" sz="3200" b="1" strike="noStrike" kern="1200" noProof="1" dirty="0">
              <a:solidFill>
                <a:schemeClr val="accent2"/>
              </a:solidFill>
              <a:sym typeface="+mn-ea"/>
            </a:endParaRPr>
          </a:p>
          <a:p>
            <a:pPr marL="0" indent="0" fontAlgn="base">
              <a:lnSpc>
                <a:spcPct val="80000"/>
              </a:lnSpc>
              <a:buNone/>
            </a:pP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（</a:t>
            </a:r>
            <a:r>
              <a:rPr lang="en-US" altLang="zh-CN" sz="3200" b="1" strike="noStrike" kern="1200" noProof="1" dirty="0">
                <a:solidFill>
                  <a:schemeClr val="accent2"/>
                </a:solidFill>
                <a:sym typeface="+mn-ea"/>
              </a:rPr>
              <a:t>A</a:t>
            </a: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、</a:t>
            </a:r>
            <a:r>
              <a:rPr lang="en-US" altLang="zh-CN" sz="3200" b="1" strike="noStrike" kern="1200" noProof="1" dirty="0">
                <a:solidFill>
                  <a:schemeClr val="accent2"/>
                </a:solidFill>
                <a:sym typeface="+mn-ea"/>
              </a:rPr>
              <a:t>A</a:t>
            </a: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、</a:t>
            </a:r>
            <a:r>
              <a:rPr lang="en-US" altLang="zh-CN" sz="3200" b="1" strike="noStrike" kern="1200" noProof="1" dirty="0">
                <a:solidFill>
                  <a:schemeClr val="accent2"/>
                </a:solidFill>
                <a:sym typeface="+mn-ea"/>
              </a:rPr>
              <a:t>B</a:t>
            </a:r>
            <a:r>
              <a:rPr lang="zh-CN" altLang="en-US" sz="3200" b="1" strike="noStrike" kern="1200" noProof="1" dirty="0">
                <a:solidFill>
                  <a:schemeClr val="accent2"/>
                </a:solidFill>
                <a:sym typeface="+mn-ea"/>
              </a:rPr>
              <a:t>型）</a:t>
            </a:r>
            <a:endParaRPr lang="zh-CN" altLang="en-US" sz="3200" b="1" strike="noStrike" kern="1200" noProof="1" dirty="0">
              <a:solidFill>
                <a:schemeClr val="accent2"/>
              </a:solidFill>
            </a:endParaRPr>
          </a:p>
          <a:p>
            <a:pPr marL="0" indent="0" fontAlgn="base">
              <a:lnSpc>
                <a:spcPct val="130000"/>
              </a:lnSpc>
              <a:buNone/>
            </a:pPr>
            <a:r>
              <a:rPr lang="en-US" altLang="zh-CN" sz="3200" b="1" strike="noStrike" kern="1200" noProof="1" dirty="0" err="1"/>
              <a:t>beat—beat</a:t>
            </a:r>
            <a:r>
              <a:rPr lang="en-US" altLang="zh-CN" sz="3200" b="1" strike="noStrike" kern="1200" noProof="1"/>
              <a:t>—beaten   </a:t>
            </a:r>
            <a:endParaRPr lang="en-US" altLang="zh-CN" sz="3200" b="1" strike="noStrike" kern="1200" noProof="1"/>
          </a:p>
          <a:p>
            <a:pPr fontAlgn="base">
              <a:lnSpc>
                <a:spcPct val="80000"/>
              </a:lnSpc>
            </a:pPr>
            <a:endParaRPr lang="zh-CN" altLang="en-US" sz="3200" b="1" strike="noStrike" kern="1200" noProof="1" dirty="0"/>
          </a:p>
          <a:p>
            <a:pPr fontAlgn="base">
              <a:lnSpc>
                <a:spcPct val="80000"/>
              </a:lnSpc>
            </a:pPr>
            <a:endParaRPr lang="en-US" altLang="zh-CN" sz="3200" b="1" strike="noStrike" kern="1200" noProof="1"/>
          </a:p>
          <a:p>
            <a:pPr fontAlgn="base">
              <a:lnSpc>
                <a:spcPct val="80000"/>
              </a:lnSpc>
            </a:pPr>
            <a:br>
              <a:rPr lang="zh-CN" altLang="en-US" sz="1800" b="1" kern="1200" dirty="0"/>
            </a:br>
            <a:endParaRPr lang="zh-CN" altLang="en-US" sz="1800" b="1" strike="noStrike" kern="1200" noProof="1" dirty="0"/>
          </a:p>
        </p:txBody>
      </p:sp>
      <p:sp>
        <p:nvSpPr>
          <p:cNvPr id="8" name="矩形 7"/>
          <p:cNvSpPr/>
          <p:nvPr/>
        </p:nvSpPr>
        <p:spPr>
          <a:xfrm>
            <a:off x="3803650" y="1550988"/>
            <a:ext cx="1485900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3" name="矩形 2"/>
          <p:cNvSpPr/>
          <p:nvPr/>
        </p:nvSpPr>
        <p:spPr>
          <a:xfrm>
            <a:off x="5699125" y="1550988"/>
            <a:ext cx="1485900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4" name="矩形 3"/>
          <p:cNvSpPr/>
          <p:nvPr/>
        </p:nvSpPr>
        <p:spPr>
          <a:xfrm>
            <a:off x="3149600" y="2359025"/>
            <a:ext cx="1485900" cy="80962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5" name="矩形 4"/>
          <p:cNvSpPr/>
          <p:nvPr/>
        </p:nvSpPr>
        <p:spPr>
          <a:xfrm>
            <a:off x="4745038" y="2359025"/>
            <a:ext cx="1484313" cy="80962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6" name="矩形 5"/>
          <p:cNvSpPr/>
          <p:nvPr/>
        </p:nvSpPr>
        <p:spPr>
          <a:xfrm>
            <a:off x="2713038" y="3033713"/>
            <a:ext cx="885825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7" name="矩形 6"/>
          <p:cNvSpPr/>
          <p:nvPr/>
        </p:nvSpPr>
        <p:spPr>
          <a:xfrm>
            <a:off x="3913188" y="3168650"/>
            <a:ext cx="831850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9" name="矩形 8"/>
          <p:cNvSpPr/>
          <p:nvPr/>
        </p:nvSpPr>
        <p:spPr>
          <a:xfrm>
            <a:off x="3081338" y="5435600"/>
            <a:ext cx="831850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0" name="矩形 9"/>
          <p:cNvSpPr/>
          <p:nvPr/>
        </p:nvSpPr>
        <p:spPr>
          <a:xfrm>
            <a:off x="4340225" y="5435600"/>
            <a:ext cx="1254125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9" grpId="0" bldLvl="0" animBg="1"/>
      <p:bldP spid="1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标题 43014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30175"/>
          </a:xfrm>
        </p:spPr>
        <p:txBody>
          <a:bodyPr anchor="ctr"/>
          <a:p>
            <a:endParaRPr lang="zh-CN" altLang="en-US" sz="4000" dirty="0"/>
          </a:p>
        </p:txBody>
      </p:sp>
      <p:sp>
        <p:nvSpPr>
          <p:cNvPr id="10242" name="文本占位符 43010"/>
          <p:cNvSpPr>
            <a:spLocks noGrp="1"/>
          </p:cNvSpPr>
          <p:nvPr>
            <p:ph sz="half" idx="1"/>
          </p:nvPr>
        </p:nvSpPr>
        <p:spPr>
          <a:xfrm>
            <a:off x="1524000" y="106363"/>
            <a:ext cx="4316413" cy="6489700"/>
          </a:xfrm>
        </p:spPr>
        <p:txBody>
          <a:bodyPr anchor="t"/>
          <a:p>
            <a:pPr>
              <a:lnSpc>
                <a:spcPct val="80000"/>
              </a:lnSpc>
              <a:buClrTx/>
              <a:buSzTx/>
              <a:buFontTx/>
            </a:pPr>
            <a:endParaRPr lang="zh-CN" altLang="en-US" sz="1800" dirty="0">
              <a:latin typeface="+mn-lt"/>
              <a:ea typeface="+mn-ea"/>
              <a:cs typeface="+mn-cs"/>
            </a:endParaRPr>
          </a:p>
          <a:p>
            <a:pPr>
              <a:lnSpc>
                <a:spcPct val="80000"/>
              </a:lnSpc>
              <a:buClrTx/>
              <a:buSzTx/>
              <a:buFontTx/>
            </a:pPr>
            <a:endParaRPr lang="zh-CN" altLang="en-US" sz="1800" dirty="0">
              <a:latin typeface="+mn-lt"/>
              <a:ea typeface="+mn-ea"/>
              <a:cs typeface="+mn-cs"/>
            </a:endParaRPr>
          </a:p>
        </p:txBody>
      </p:sp>
      <p:sp>
        <p:nvSpPr>
          <p:cNvPr id="10243" name="文本占位符 43015"/>
          <p:cNvSpPr>
            <a:spLocks noGrp="1"/>
          </p:cNvSpPr>
          <p:nvPr>
            <p:ph sz="half" idx="2"/>
          </p:nvPr>
        </p:nvSpPr>
        <p:spPr>
          <a:xfrm>
            <a:off x="1681163" y="106363"/>
            <a:ext cx="9004300" cy="6661150"/>
          </a:xfrm>
        </p:spPr>
        <p:txBody>
          <a:bodyPr anchor="t"/>
          <a:p>
            <a:pPr marL="0" indent="0">
              <a:lnSpc>
                <a:spcPct val="80000"/>
              </a:lnSpc>
              <a:buClrTx/>
              <a:buSzTx/>
              <a:buFontTx/>
              <a:buNone/>
            </a:pPr>
            <a:endParaRPr lang="zh-CN" altLang="en-US" sz="3200" b="1" dirty="0">
              <a:solidFill>
                <a:schemeClr val="accent2"/>
              </a:solidFill>
              <a:latin typeface="+mn-lt"/>
              <a:ea typeface="+mn-ea"/>
              <a:cs typeface="+mn-cs"/>
              <a:sym typeface="宋体" panose="02010600030101010101" pitchFamily="2" charset="-122"/>
            </a:endParaRPr>
          </a:p>
          <a:p>
            <a:pPr marL="0" indent="0">
              <a:lnSpc>
                <a:spcPct val="80000"/>
              </a:lnSpc>
              <a:buClrTx/>
              <a:buSzTx/>
              <a:buFontTx/>
            </a:pPr>
            <a:endParaRPr lang="zh-CN" altLang="en-US" sz="3200" b="1" dirty="0"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80000"/>
              </a:lnSpc>
              <a:buClrTx/>
              <a:buSzTx/>
              <a:buFontTx/>
              <a:buNone/>
            </a:pPr>
            <a:r>
              <a:rPr lang="zh-CN" altLang="en-US" sz="3200" b="1" dirty="0">
                <a:solidFill>
                  <a:schemeClr val="accent2"/>
                </a:solidFill>
                <a:latin typeface="+mn-lt"/>
                <a:ea typeface="+mn-ea"/>
                <a:cs typeface="+mn-cs"/>
                <a:sym typeface="宋体" panose="02010600030101010101" pitchFamily="2" charset="-122"/>
              </a:rPr>
              <a:t>五、</a:t>
            </a:r>
            <a:r>
              <a:rPr lang="en-US" altLang="zh-CN" sz="3200" b="1" dirty="0">
                <a:solidFill>
                  <a:schemeClr val="accent2"/>
                </a:solidFill>
                <a:latin typeface="+mn-lt"/>
                <a:ea typeface="+mn-ea"/>
                <a:cs typeface="+mn-cs"/>
                <a:sym typeface="宋体" panose="02010600030101010101" pitchFamily="2" charset="-122"/>
              </a:rPr>
              <a:t> </a:t>
            </a:r>
            <a:r>
              <a:rPr lang="zh-CN" altLang="en-US" sz="3200" b="1" dirty="0">
                <a:solidFill>
                  <a:schemeClr val="accent2"/>
                </a:solidFill>
                <a:latin typeface="+mn-lt"/>
                <a:ea typeface="+mn-ea"/>
                <a:cs typeface="+mn-cs"/>
                <a:sym typeface="宋体" panose="02010600030101010101" pitchFamily="2" charset="-122"/>
              </a:rPr>
              <a:t>原形、过去式和过去分词都不相同的动词</a:t>
            </a:r>
            <a:endParaRPr lang="zh-CN" altLang="en-US" sz="3200" b="1" dirty="0">
              <a:solidFill>
                <a:schemeClr val="accent2"/>
              </a:solidFill>
              <a:latin typeface="+mn-lt"/>
              <a:ea typeface="+mn-ea"/>
              <a:cs typeface="+mn-cs"/>
              <a:sym typeface="宋体" panose="02010600030101010101" pitchFamily="2" charset="-122"/>
            </a:endParaRPr>
          </a:p>
          <a:p>
            <a:pPr marL="0" indent="0">
              <a:lnSpc>
                <a:spcPct val="80000"/>
              </a:lnSpc>
              <a:buClrTx/>
              <a:buSzTx/>
              <a:buFontTx/>
              <a:buNone/>
            </a:pPr>
            <a:r>
              <a:rPr lang="zh-CN" altLang="en-US" sz="3200" b="1" dirty="0">
                <a:solidFill>
                  <a:schemeClr val="accent2"/>
                </a:solidFill>
                <a:latin typeface="+mn-lt"/>
                <a:ea typeface="+mn-ea"/>
                <a:cs typeface="+mn-cs"/>
                <a:sym typeface="宋体" panose="02010600030101010101" pitchFamily="2" charset="-122"/>
              </a:rPr>
              <a:t>     （</a:t>
            </a:r>
            <a:r>
              <a:rPr lang="en-US" altLang="zh-CN" sz="3200" b="1" dirty="0">
                <a:solidFill>
                  <a:schemeClr val="accent2"/>
                </a:solidFill>
                <a:latin typeface="+mn-lt"/>
                <a:ea typeface="+mn-ea"/>
                <a:cs typeface="+mn-cs"/>
                <a:sym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chemeClr val="accent2"/>
                </a:solidFill>
                <a:latin typeface="+mn-lt"/>
                <a:ea typeface="+mn-ea"/>
                <a:cs typeface="+mn-cs"/>
                <a:sym typeface="宋体" panose="02010600030101010101" pitchFamily="2" charset="-122"/>
              </a:rPr>
              <a:t>、</a:t>
            </a:r>
            <a:r>
              <a:rPr lang="en-US" altLang="zh-CN" sz="3200" b="1" dirty="0">
                <a:solidFill>
                  <a:schemeClr val="accent2"/>
                </a:solidFill>
                <a:latin typeface="+mn-lt"/>
                <a:ea typeface="+mn-ea"/>
                <a:cs typeface="+mn-cs"/>
                <a:sym typeface="宋体" panose="02010600030101010101" pitchFamily="2" charset="-122"/>
              </a:rPr>
              <a:t>B</a:t>
            </a:r>
            <a:r>
              <a:rPr lang="zh-CN" altLang="en-US" sz="3200" b="1" dirty="0">
                <a:solidFill>
                  <a:schemeClr val="accent2"/>
                </a:solidFill>
                <a:latin typeface="+mn-lt"/>
                <a:ea typeface="+mn-ea"/>
                <a:cs typeface="+mn-cs"/>
                <a:sym typeface="宋体" panose="02010600030101010101" pitchFamily="2" charset="-122"/>
              </a:rPr>
              <a:t>、</a:t>
            </a:r>
            <a:r>
              <a:rPr lang="en-US" altLang="zh-CN" sz="3200" b="1" dirty="0">
                <a:solidFill>
                  <a:schemeClr val="accent2"/>
                </a:solidFill>
                <a:latin typeface="+mn-lt"/>
                <a:ea typeface="+mn-ea"/>
                <a:cs typeface="+mn-cs"/>
                <a:sym typeface="宋体" panose="02010600030101010101" pitchFamily="2" charset="-122"/>
              </a:rPr>
              <a:t>C</a:t>
            </a:r>
            <a:r>
              <a:rPr lang="zh-CN" altLang="en-US" sz="3200" b="1" dirty="0">
                <a:solidFill>
                  <a:schemeClr val="accent2"/>
                </a:solidFill>
                <a:latin typeface="+mn-lt"/>
                <a:ea typeface="+mn-ea"/>
                <a:cs typeface="+mn-cs"/>
                <a:sym typeface="宋体" panose="02010600030101010101" pitchFamily="2" charset="-122"/>
              </a:rPr>
              <a:t>型）</a:t>
            </a:r>
            <a:endParaRPr lang="zh-CN" altLang="en-US" sz="3200" b="1" dirty="0">
              <a:solidFill>
                <a:schemeClr val="accent2"/>
              </a:solidFill>
              <a:latin typeface="+mn-lt"/>
              <a:ea typeface="+mn-ea"/>
              <a:cs typeface="+mn-cs"/>
              <a:sym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ClrTx/>
              <a:buSzTx/>
              <a:buFontTx/>
              <a:buNone/>
            </a:pPr>
            <a:r>
              <a:rPr lang="en-US" altLang="zh-CN" sz="3600" b="1">
                <a:latin typeface="+mn-lt"/>
                <a:ea typeface="+mn-ea"/>
                <a:cs typeface="+mn-cs"/>
              </a:rPr>
              <a:t>begin—began—begun  </a:t>
            </a:r>
            <a:endParaRPr lang="en-US" altLang="zh-CN" sz="3600" b="1"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110000"/>
              </a:lnSpc>
              <a:buClrTx/>
              <a:buSzTx/>
              <a:buFontTx/>
              <a:buNone/>
            </a:pPr>
            <a:r>
              <a:rPr lang="en-US" altLang="zh-CN" sz="3600" b="1">
                <a:latin typeface="+mn-lt"/>
                <a:ea typeface="+mn-ea"/>
                <a:cs typeface="+mn-cs"/>
              </a:rPr>
              <a:t>blow—blew—blown            </a:t>
            </a:r>
            <a:endParaRPr lang="en-US" altLang="zh-CN" sz="3600" b="1"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110000"/>
              </a:lnSpc>
              <a:buClrTx/>
              <a:buSzTx/>
              <a:buFontTx/>
              <a:buNone/>
            </a:pPr>
            <a:r>
              <a:rPr lang="en-US" altLang="zh-CN" sz="3600" b="1">
                <a:latin typeface="+mn-lt"/>
                <a:ea typeface="+mn-ea"/>
                <a:cs typeface="+mn-cs"/>
              </a:rPr>
              <a:t>break—broke—broken</a:t>
            </a:r>
            <a:br>
              <a:rPr lang="en-US" altLang="zh-CN" sz="3600" b="1">
                <a:latin typeface="+mn-lt"/>
                <a:ea typeface="+mn-ea"/>
                <a:cs typeface="+mn-cs"/>
              </a:rPr>
            </a:br>
            <a:r>
              <a:rPr lang="en-US" altLang="zh-CN" sz="3600" b="1">
                <a:latin typeface="+mn-lt"/>
                <a:ea typeface="+mn-ea"/>
                <a:cs typeface="+mn-cs"/>
              </a:rPr>
              <a:t>choose—chose—chosen       </a:t>
            </a:r>
            <a:endParaRPr lang="en-US" altLang="zh-CN" sz="3600" b="1"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110000"/>
              </a:lnSpc>
              <a:buClrTx/>
              <a:buSzTx/>
              <a:buFontTx/>
              <a:buNone/>
            </a:pPr>
            <a:r>
              <a:rPr lang="en-US" altLang="zh-CN" sz="3600" b="1">
                <a:latin typeface="+mn-lt"/>
                <a:ea typeface="+mn-ea"/>
                <a:cs typeface="+mn-cs"/>
              </a:rPr>
              <a:t>do—did—done</a:t>
            </a:r>
            <a:br>
              <a:rPr lang="en-US" altLang="zh-CN" sz="3600" b="1">
                <a:latin typeface="+mn-lt"/>
                <a:ea typeface="+mn-ea"/>
                <a:cs typeface="+mn-cs"/>
              </a:rPr>
            </a:br>
            <a:r>
              <a:rPr lang="en-US" altLang="zh-CN" sz="3600" b="1">
                <a:latin typeface="+mn-lt"/>
                <a:ea typeface="+mn-ea"/>
                <a:cs typeface="+mn-cs"/>
              </a:rPr>
              <a:t>go—went—gone             </a:t>
            </a:r>
            <a:endParaRPr lang="en-US" altLang="zh-CN" sz="3600" b="1"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110000"/>
              </a:lnSpc>
              <a:buClrTx/>
              <a:buSzTx/>
              <a:buFontTx/>
              <a:buNone/>
            </a:pPr>
            <a:r>
              <a:rPr lang="en-US" altLang="zh-CN" sz="3600" b="1">
                <a:latin typeface="+mn-lt"/>
                <a:ea typeface="+mn-ea"/>
                <a:cs typeface="+mn-cs"/>
              </a:rPr>
              <a:t>grow—grew—grown</a:t>
            </a:r>
            <a:br>
              <a:rPr lang="en-US" altLang="zh-CN" sz="3600" b="1">
                <a:latin typeface="+mn-lt"/>
                <a:ea typeface="+mn-ea"/>
                <a:cs typeface="+mn-cs"/>
              </a:rPr>
            </a:br>
            <a:endParaRPr lang="en-US" altLang="zh-CN" sz="3600" b="1"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80000"/>
              </a:lnSpc>
              <a:buClrTx/>
              <a:buSzTx/>
              <a:buFontTx/>
            </a:pPr>
            <a:br>
              <a:rPr lang="zh-CN" altLang="en-US" sz="1800" b="1" dirty="0">
                <a:latin typeface="+mn-lt"/>
                <a:ea typeface="+mn-ea"/>
                <a:cs typeface="+mn-cs"/>
              </a:rPr>
            </a:br>
            <a:endParaRPr lang="zh-CN" altLang="en-US" sz="1800" b="1" dirty="0">
              <a:latin typeface="+mn-lt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408363" y="1984375"/>
            <a:ext cx="1347788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2" name="矩形 1"/>
          <p:cNvSpPr/>
          <p:nvPr/>
        </p:nvSpPr>
        <p:spPr>
          <a:xfrm>
            <a:off x="5208588" y="1984375"/>
            <a:ext cx="1579563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3" name="矩形 2"/>
          <p:cNvSpPr/>
          <p:nvPr/>
        </p:nvSpPr>
        <p:spPr>
          <a:xfrm>
            <a:off x="3152775" y="2628900"/>
            <a:ext cx="1349375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4" name="矩形 3"/>
          <p:cNvSpPr/>
          <p:nvPr/>
        </p:nvSpPr>
        <p:spPr>
          <a:xfrm>
            <a:off x="4756150" y="2792413"/>
            <a:ext cx="1349375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5" name="矩形 4"/>
          <p:cNvSpPr/>
          <p:nvPr/>
        </p:nvSpPr>
        <p:spPr>
          <a:xfrm>
            <a:off x="3317875" y="3436938"/>
            <a:ext cx="1347788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7" name="矩形 6"/>
          <p:cNvSpPr/>
          <p:nvPr/>
        </p:nvSpPr>
        <p:spPr>
          <a:xfrm>
            <a:off x="5099050" y="3436938"/>
            <a:ext cx="1606550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8" name="矩形 7"/>
          <p:cNvSpPr/>
          <p:nvPr/>
        </p:nvSpPr>
        <p:spPr>
          <a:xfrm>
            <a:off x="3751263" y="3973513"/>
            <a:ext cx="1347788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9" name="矩形 8"/>
          <p:cNvSpPr/>
          <p:nvPr/>
        </p:nvSpPr>
        <p:spPr>
          <a:xfrm>
            <a:off x="5599113" y="3973513"/>
            <a:ext cx="1647825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0" name="矩形 9"/>
          <p:cNvSpPr/>
          <p:nvPr/>
        </p:nvSpPr>
        <p:spPr>
          <a:xfrm>
            <a:off x="2759075" y="4618038"/>
            <a:ext cx="871538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1" name="矩形 10"/>
          <p:cNvSpPr/>
          <p:nvPr/>
        </p:nvSpPr>
        <p:spPr>
          <a:xfrm>
            <a:off x="3989388" y="4781550"/>
            <a:ext cx="1362075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2" name="矩形 11"/>
          <p:cNvSpPr/>
          <p:nvPr/>
        </p:nvSpPr>
        <p:spPr>
          <a:xfrm>
            <a:off x="2759075" y="5262563"/>
            <a:ext cx="1073150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3" name="矩形 12"/>
          <p:cNvSpPr/>
          <p:nvPr/>
        </p:nvSpPr>
        <p:spPr>
          <a:xfrm>
            <a:off x="4278313" y="5426075"/>
            <a:ext cx="1073150" cy="8080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4" name="矩形 13"/>
          <p:cNvSpPr/>
          <p:nvPr/>
        </p:nvSpPr>
        <p:spPr>
          <a:xfrm>
            <a:off x="3317875" y="6070600"/>
            <a:ext cx="1073150" cy="80962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5" name="矩形 14"/>
          <p:cNvSpPr/>
          <p:nvPr/>
        </p:nvSpPr>
        <p:spPr>
          <a:xfrm>
            <a:off x="4894263" y="6070600"/>
            <a:ext cx="1468438" cy="80962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2" grpId="0" bldLvl="0" animBg="1"/>
      <p:bldP spid="3" grpId="0" bldLvl="0" animBg="1"/>
      <p:bldP spid="4" grpId="0" bldLvl="0" animBg="1"/>
      <p:bldP spid="5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标题 9217"/>
          <p:cNvSpPr>
            <a:spLocks noGrp="1"/>
          </p:cNvSpPr>
          <p:nvPr>
            <p:ph type="title"/>
          </p:nvPr>
        </p:nvSpPr>
        <p:spPr>
          <a:xfrm>
            <a:off x="1992313" y="620713"/>
            <a:ext cx="8229600" cy="1012825"/>
          </a:xfrm>
        </p:spPr>
        <p:txBody>
          <a:bodyPr anchor="ctr"/>
          <a:p>
            <a:pPr algn="l"/>
            <a:r>
              <a:rPr lang="en-US" altLang="zh-CN" sz="2400" dirty="0"/>
              <a:t>Write down past tense and past participle of the following verbs. </a:t>
            </a:r>
            <a:r>
              <a:rPr lang="zh-CN" altLang="en-US" sz="2400" dirty="0"/>
              <a:t>（写出下例动词的过去时和过去分词）</a:t>
            </a:r>
            <a:endParaRPr lang="zh-CN" altLang="en-US" sz="2400" dirty="0"/>
          </a:p>
        </p:txBody>
      </p:sp>
      <p:sp>
        <p:nvSpPr>
          <p:cNvPr id="11266" name="文本占位符 9218"/>
          <p:cNvSpPr>
            <a:spLocks noGrp="1"/>
          </p:cNvSpPr>
          <p:nvPr>
            <p:ph sz="half" idx="1"/>
          </p:nvPr>
        </p:nvSpPr>
        <p:spPr>
          <a:xfrm>
            <a:off x="1981200" y="1600200"/>
            <a:ext cx="4038600" cy="4997450"/>
          </a:xfrm>
        </p:spPr>
        <p:txBody>
          <a:bodyPr anchor="t"/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 dirty="0">
                <a:latin typeface="+mn-lt"/>
                <a:ea typeface="+mn-ea"/>
                <a:cs typeface="+mn-cs"/>
              </a:rPr>
              <a:t> </a:t>
            </a:r>
            <a:r>
              <a:rPr lang="en-US" altLang="zh-CN">
                <a:latin typeface="+mn-lt"/>
                <a:ea typeface="+mn-ea"/>
                <a:cs typeface="+mn-cs"/>
              </a:rPr>
              <a:t>work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rain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 love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change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stop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plan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drop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study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carry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endParaRPr lang="en-US" altLang="zh-CN" dirty="0">
              <a:latin typeface="+mn-lt"/>
              <a:ea typeface="+mn-ea"/>
              <a:cs typeface="+mn-cs"/>
            </a:endParaRPr>
          </a:p>
        </p:txBody>
      </p:sp>
      <p:sp>
        <p:nvSpPr>
          <p:cNvPr id="11267" name="文本占位符 9223"/>
          <p:cNvSpPr>
            <a:spLocks noGrp="1"/>
          </p:cNvSpPr>
          <p:nvPr>
            <p:ph sz="half" idx="2"/>
          </p:nvPr>
        </p:nvSpPr>
        <p:spPr/>
        <p:txBody>
          <a:bodyPr anchor="t"/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 dirty="0">
                <a:latin typeface="+mn-lt"/>
                <a:ea typeface="+mn-ea"/>
                <a:cs typeface="+mn-cs"/>
              </a:rPr>
              <a:t> </a:t>
            </a:r>
            <a:r>
              <a:rPr lang="en-US" altLang="zh-CN">
                <a:latin typeface="+mn-lt"/>
                <a:ea typeface="+mn-ea"/>
                <a:cs typeface="+mn-cs"/>
              </a:rPr>
              <a:t>read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teach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see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feel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build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leave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 think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write</a:t>
            </a:r>
            <a:endParaRPr lang="en-US" altLang="zh-CN"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  <a:buClrTx/>
              <a:buSzTx/>
              <a:buFontTx/>
            </a:pPr>
            <a:r>
              <a:rPr lang="en-US" altLang="zh-CN">
                <a:latin typeface="+mn-lt"/>
                <a:ea typeface="+mn-ea"/>
                <a:cs typeface="+mn-cs"/>
              </a:rPr>
              <a:t> do</a:t>
            </a:r>
            <a:endParaRPr lang="en-US" altLang="zh-CN">
              <a:latin typeface="+mn-lt"/>
              <a:ea typeface="+mn-ea"/>
              <a:cs typeface="+mn-cs"/>
            </a:endParaRPr>
          </a:p>
        </p:txBody>
      </p:sp>
      <p:sp>
        <p:nvSpPr>
          <p:cNvPr id="9225" name="文本框 9224"/>
          <p:cNvSpPr txBox="1"/>
          <p:nvPr/>
        </p:nvSpPr>
        <p:spPr>
          <a:xfrm>
            <a:off x="3359150" y="1628775"/>
            <a:ext cx="2808288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worked  worked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6" name="文本框 9225"/>
          <p:cNvSpPr txBox="1"/>
          <p:nvPr/>
        </p:nvSpPr>
        <p:spPr>
          <a:xfrm>
            <a:off x="3432175" y="2060575"/>
            <a:ext cx="2592388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rained  rained</a:t>
            </a:r>
            <a:r>
              <a:rPr lang="en-US" altLang="zh-CN" sz="24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7" name="文本框 9226"/>
          <p:cNvSpPr txBox="1"/>
          <p:nvPr/>
        </p:nvSpPr>
        <p:spPr>
          <a:xfrm>
            <a:off x="3432175" y="2565400"/>
            <a:ext cx="2519363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loved  loved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8" name="文本框 9227"/>
          <p:cNvSpPr txBox="1"/>
          <p:nvPr/>
        </p:nvSpPr>
        <p:spPr>
          <a:xfrm>
            <a:off x="3359150" y="3068638"/>
            <a:ext cx="3168650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  <a:buChar char="•"/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changed changed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2" name="文本框 9228"/>
          <p:cNvSpPr txBox="1"/>
          <p:nvPr/>
        </p:nvSpPr>
        <p:spPr>
          <a:xfrm>
            <a:off x="3216275" y="3573463"/>
            <a:ext cx="2592388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  <a:buChar char="•"/>
            </a:pP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0" name="文本框 9229"/>
          <p:cNvSpPr txBox="1"/>
          <p:nvPr/>
        </p:nvSpPr>
        <p:spPr>
          <a:xfrm>
            <a:off x="3503613" y="3573463"/>
            <a:ext cx="2663825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stopped stopped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1" name="文本框 9230"/>
          <p:cNvSpPr txBox="1"/>
          <p:nvPr/>
        </p:nvSpPr>
        <p:spPr>
          <a:xfrm>
            <a:off x="3359150" y="4005263"/>
            <a:ext cx="2808288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planned planned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2" name="文本框 9231"/>
          <p:cNvSpPr txBox="1"/>
          <p:nvPr/>
        </p:nvSpPr>
        <p:spPr>
          <a:xfrm>
            <a:off x="3432175" y="4437063"/>
            <a:ext cx="2808288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dropped dropped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3" name="文本框 9232"/>
          <p:cNvSpPr txBox="1"/>
          <p:nvPr/>
        </p:nvSpPr>
        <p:spPr>
          <a:xfrm>
            <a:off x="3503613" y="4941888"/>
            <a:ext cx="2736850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studied studied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4" name="文本框 9233"/>
          <p:cNvSpPr txBox="1"/>
          <p:nvPr/>
        </p:nvSpPr>
        <p:spPr>
          <a:xfrm>
            <a:off x="3503613" y="5445125"/>
            <a:ext cx="3025775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carried carried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8" name="文本框 9234"/>
          <p:cNvSpPr txBox="1"/>
          <p:nvPr/>
        </p:nvSpPr>
        <p:spPr>
          <a:xfrm>
            <a:off x="7824788" y="1557338"/>
            <a:ext cx="2160587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  <a:buChar char="•"/>
            </a:pP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6" name="文本框 9235"/>
          <p:cNvSpPr txBox="1"/>
          <p:nvPr/>
        </p:nvSpPr>
        <p:spPr>
          <a:xfrm>
            <a:off x="7680325" y="1628775"/>
            <a:ext cx="2087563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read read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7" name="文本框 9236"/>
          <p:cNvSpPr txBox="1"/>
          <p:nvPr/>
        </p:nvSpPr>
        <p:spPr>
          <a:xfrm>
            <a:off x="7751763" y="2133600"/>
            <a:ext cx="2159000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taught taught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8" name="文本框 9237"/>
          <p:cNvSpPr txBox="1"/>
          <p:nvPr/>
        </p:nvSpPr>
        <p:spPr>
          <a:xfrm>
            <a:off x="7751763" y="2565400"/>
            <a:ext cx="2447925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saw seen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9" name="文本框 9238"/>
          <p:cNvSpPr txBox="1"/>
          <p:nvPr/>
        </p:nvSpPr>
        <p:spPr>
          <a:xfrm>
            <a:off x="7824788" y="3068638"/>
            <a:ext cx="2339975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felt felt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0" name="文本框 9239"/>
          <p:cNvSpPr txBox="1"/>
          <p:nvPr/>
        </p:nvSpPr>
        <p:spPr>
          <a:xfrm>
            <a:off x="7751763" y="3500438"/>
            <a:ext cx="2339975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built built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1" name="文本框 9240"/>
          <p:cNvSpPr txBox="1"/>
          <p:nvPr/>
        </p:nvSpPr>
        <p:spPr>
          <a:xfrm>
            <a:off x="7751763" y="4508500"/>
            <a:ext cx="2700337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thought thought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2" name="文本框 9241"/>
          <p:cNvSpPr txBox="1"/>
          <p:nvPr/>
        </p:nvSpPr>
        <p:spPr>
          <a:xfrm>
            <a:off x="7608888" y="4941888"/>
            <a:ext cx="2195512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wrote written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3" name="文本框 9242"/>
          <p:cNvSpPr txBox="1"/>
          <p:nvPr/>
        </p:nvSpPr>
        <p:spPr>
          <a:xfrm>
            <a:off x="7391400" y="5516563"/>
            <a:ext cx="2447925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did done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4" name="文本框 9243"/>
          <p:cNvSpPr txBox="1"/>
          <p:nvPr/>
        </p:nvSpPr>
        <p:spPr>
          <a:xfrm>
            <a:off x="7824788" y="4005263"/>
            <a:ext cx="2016125" cy="386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left left</a:t>
            </a:r>
            <a:endParaRPr lang="en-US" altLang="zh-CN" sz="24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5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5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6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6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0" dur="2000"/>
                                        <p:tgtEl>
                                          <p:spTgt spid="9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/>
      <p:bldP spid="9228" grpId="0"/>
      <p:bldP spid="9230" grpId="0"/>
      <p:bldP spid="9231" grpId="0"/>
      <p:bldP spid="9232" grpId="0"/>
      <p:bldP spid="9233" grpId="0"/>
      <p:bldP spid="9234" grpId="0"/>
      <p:bldP spid="9236" grpId="0"/>
      <p:bldP spid="9237" grpId="0"/>
      <p:bldP spid="9238" grpId="0"/>
      <p:bldP spid="9239" grpId="0"/>
      <p:bldP spid="9240" grpId="0"/>
      <p:bldP spid="9241" grpId="0"/>
      <p:bldP spid="9242" grpId="0"/>
      <p:bldP spid="9243" grpId="0"/>
      <p:bldP spid="92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矩形 13"/>
          <p:cNvSpPr/>
          <p:nvPr/>
        </p:nvSpPr>
        <p:spPr>
          <a:xfrm>
            <a:off x="2027238" y="6146800"/>
            <a:ext cx="1173163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3" name="矩形 12"/>
          <p:cNvSpPr/>
          <p:nvPr/>
        </p:nvSpPr>
        <p:spPr>
          <a:xfrm>
            <a:off x="7880350" y="5613400"/>
            <a:ext cx="13843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2" name="矩形 11"/>
          <p:cNvSpPr/>
          <p:nvPr/>
        </p:nvSpPr>
        <p:spPr>
          <a:xfrm>
            <a:off x="2027238" y="4984750"/>
            <a:ext cx="7237413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1" name="矩形 10"/>
          <p:cNvSpPr/>
          <p:nvPr/>
        </p:nvSpPr>
        <p:spPr>
          <a:xfrm>
            <a:off x="6621463" y="4451350"/>
            <a:ext cx="1952625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0" name="矩形 9"/>
          <p:cNvSpPr/>
          <p:nvPr/>
        </p:nvSpPr>
        <p:spPr>
          <a:xfrm>
            <a:off x="6962775" y="3917950"/>
            <a:ext cx="20447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9" name="矩形 8"/>
          <p:cNvSpPr/>
          <p:nvPr/>
        </p:nvSpPr>
        <p:spPr>
          <a:xfrm>
            <a:off x="6267450" y="3343275"/>
            <a:ext cx="1184275" cy="5746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8" name="矩形 7"/>
          <p:cNvSpPr/>
          <p:nvPr/>
        </p:nvSpPr>
        <p:spPr>
          <a:xfrm>
            <a:off x="3341688" y="2917825"/>
            <a:ext cx="954088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7" name="矩形 6"/>
          <p:cNvSpPr/>
          <p:nvPr/>
        </p:nvSpPr>
        <p:spPr>
          <a:xfrm>
            <a:off x="3863975" y="2384425"/>
            <a:ext cx="693738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6" name="矩形 5"/>
          <p:cNvSpPr/>
          <p:nvPr/>
        </p:nvSpPr>
        <p:spPr>
          <a:xfrm>
            <a:off x="4035425" y="1851025"/>
            <a:ext cx="695325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5" name="矩形 4"/>
          <p:cNvSpPr/>
          <p:nvPr/>
        </p:nvSpPr>
        <p:spPr>
          <a:xfrm>
            <a:off x="7799388" y="1317625"/>
            <a:ext cx="7747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4" name="矩形 3"/>
          <p:cNvSpPr/>
          <p:nvPr/>
        </p:nvSpPr>
        <p:spPr>
          <a:xfrm>
            <a:off x="3200400" y="685800"/>
            <a:ext cx="15240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27661" name="内容占位符 2"/>
          <p:cNvSpPr>
            <a:spLocks noGrp="1"/>
          </p:cNvSpPr>
          <p:nvPr>
            <p:ph idx="1"/>
          </p:nvPr>
        </p:nvSpPr>
        <p:spPr>
          <a:xfrm>
            <a:off x="1639888" y="768350"/>
            <a:ext cx="8980487" cy="4525963"/>
          </a:xfrm>
        </p:spPr>
        <p:txBody>
          <a:bodyPr anchor="t"/>
          <a:p>
            <a:pPr>
              <a:lnSpc>
                <a:spcPct val="90000"/>
              </a:lnSpc>
            </a:pPr>
            <a:r>
              <a:rPr lang="zh-CN" altLang="en-US"/>
              <a:t>I have already posted the letter .                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He hasn’t done his homework yet.              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They have just left.                         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Have you ever been to Beijing ?               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I have never seen him .                      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Have you seen the film before?               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I’ve worked in the school since 1999.           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He’s lived in Shenzhen for 6 years.             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in the past several days / weeks/ years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I have not written to my parents recently.              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So far she has learned 5 English songs.                             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标题 1"/>
          <p:cNvSpPr>
            <a:spLocks noGrp="1"/>
          </p:cNvSpPr>
          <p:nvPr>
            <p:ph type="title"/>
          </p:nvPr>
        </p:nvSpPr>
        <p:spPr>
          <a:xfrm>
            <a:off x="1981200" y="47625"/>
            <a:ext cx="8229600" cy="1143000"/>
          </a:xfrm>
        </p:spPr>
        <p:txBody>
          <a:bodyPr anchor="ctr"/>
          <a:p>
            <a:r>
              <a:rPr lang="zh-CN" altLang="en-US">
                <a:solidFill>
                  <a:srgbClr val="0000FF"/>
                </a:solidFill>
                <a:latin typeface="华文楷体" charset="-122"/>
                <a:ea typeface="华文楷体" charset="-122"/>
              </a:rPr>
              <a:t>现在完成时的</a:t>
            </a:r>
            <a:r>
              <a:rPr lang="zh-CN" altLang="en-US">
                <a:solidFill>
                  <a:srgbClr val="FF0000"/>
                </a:solidFill>
                <a:latin typeface="华文楷体" charset="-122"/>
                <a:ea typeface="华文楷体" charset="-122"/>
              </a:rPr>
              <a:t>代言词</a:t>
            </a:r>
            <a:endParaRPr lang="zh-CN" altLang="en-US">
              <a:solidFill>
                <a:srgbClr val="FF0000"/>
              </a:solidFill>
              <a:latin typeface="华文楷体" charset="-122"/>
              <a:ea typeface="华文楷体" charset="-122"/>
            </a:endParaRPr>
          </a:p>
        </p:txBody>
      </p:sp>
      <p:sp>
        <p:nvSpPr>
          <p:cNvPr id="23554" name="内容占位符 2"/>
          <p:cNvSpPr>
            <a:spLocks noGrp="1"/>
          </p:cNvSpPr>
          <p:nvPr>
            <p:ph sz="half" idx="1"/>
          </p:nvPr>
        </p:nvSpPr>
        <p:spPr>
          <a:xfrm>
            <a:off x="488950" y="863600"/>
            <a:ext cx="4038600" cy="6065838"/>
          </a:xfrm>
        </p:spPr>
        <p:txBody>
          <a:bodyPr anchor="t"/>
          <a:p>
            <a:pPr>
              <a:lnSpc>
                <a:spcPct val="120000"/>
              </a:lnSpc>
              <a:buClrTx/>
              <a:buSzTx/>
              <a:buFontTx/>
            </a:pPr>
            <a:r>
              <a:rPr lang="zh-CN" altLang="en-US" sz="4000">
                <a:latin typeface="+mn-lt"/>
                <a:ea typeface="+mn-ea"/>
                <a:cs typeface="+mn-cs"/>
              </a:rPr>
              <a:t>已经（肯定）</a:t>
            </a:r>
            <a:endParaRPr lang="zh-CN" altLang="en-US" sz="4000"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zh-CN" altLang="en-US" sz="4000">
                <a:latin typeface="+mn-lt"/>
                <a:ea typeface="+mn-ea"/>
                <a:cs typeface="+mn-cs"/>
              </a:rPr>
              <a:t>还未（否定）</a:t>
            </a:r>
            <a:endParaRPr lang="zh-CN" altLang="en-US" sz="4000"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zh-CN" altLang="en-US" sz="4400">
                <a:latin typeface="+mn-lt"/>
                <a:ea typeface="+mn-ea"/>
                <a:cs typeface="+mn-cs"/>
              </a:rPr>
              <a:t>刚刚</a:t>
            </a:r>
            <a:endParaRPr lang="zh-CN" altLang="en-US" sz="4400"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zh-CN" altLang="en-US" sz="4000">
                <a:latin typeface="+mn-lt"/>
                <a:ea typeface="+mn-ea"/>
                <a:cs typeface="+mn-cs"/>
              </a:rPr>
              <a:t>曾经</a:t>
            </a:r>
            <a:endParaRPr lang="zh-CN" altLang="en-US" sz="4000"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zh-CN" altLang="en-US" sz="4000">
                <a:latin typeface="+mn-lt"/>
                <a:ea typeface="+mn-ea"/>
                <a:cs typeface="+mn-cs"/>
              </a:rPr>
              <a:t>从未</a:t>
            </a:r>
            <a:endParaRPr lang="zh-CN" altLang="en-US" sz="4000"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zh-CN" altLang="en-US" sz="4000">
                <a:latin typeface="+mn-lt"/>
                <a:ea typeface="+mn-ea"/>
                <a:cs typeface="+mn-cs"/>
              </a:rPr>
              <a:t>自从</a:t>
            </a:r>
            <a:endParaRPr lang="zh-CN" altLang="en-US" sz="4000"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zh-CN" altLang="en-US" sz="4000">
                <a:latin typeface="+mn-lt"/>
                <a:ea typeface="+mn-ea"/>
                <a:cs typeface="+mn-cs"/>
              </a:rPr>
              <a:t>长达</a:t>
            </a:r>
            <a:r>
              <a:rPr lang="en-US" altLang="zh-CN" sz="4000">
                <a:latin typeface="+mn-lt"/>
                <a:ea typeface="+mn-ea"/>
                <a:cs typeface="+mn-cs"/>
              </a:rPr>
              <a:t>...</a:t>
            </a:r>
            <a:endParaRPr lang="en-US" altLang="zh-CN" sz="4000">
              <a:latin typeface="+mn-lt"/>
              <a:ea typeface="+mn-ea"/>
              <a:cs typeface="+mn-cs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943350" y="787400"/>
            <a:ext cx="4038600" cy="6067425"/>
          </a:xfrm>
        </p:spPr>
        <p:txBody>
          <a:bodyPr anchor="t"/>
          <a:p>
            <a:pPr>
              <a:lnSpc>
                <a:spcPct val="120000"/>
              </a:lnSpc>
              <a:buClrTx/>
              <a:buSzTx/>
              <a:buFontTx/>
            </a:pPr>
            <a:r>
              <a:rPr lang="en-US" altLang="zh-CN" sz="40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already</a:t>
            </a:r>
            <a:endParaRPr lang="en-US" altLang="zh-CN" sz="400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en-US" altLang="zh-CN" sz="40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yet</a:t>
            </a:r>
            <a:endParaRPr lang="en-US" altLang="zh-CN" sz="400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en-US" altLang="zh-CN" sz="40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just</a:t>
            </a:r>
            <a:endParaRPr lang="en-US" altLang="zh-CN" sz="400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en-US" altLang="zh-CN" sz="40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ever</a:t>
            </a:r>
            <a:endParaRPr lang="en-US" altLang="zh-CN" sz="400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en-US" altLang="zh-CN" sz="40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never</a:t>
            </a:r>
            <a:endParaRPr lang="en-US" altLang="zh-CN" sz="400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en-US" altLang="zh-CN" sz="40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since</a:t>
            </a:r>
            <a:endParaRPr lang="en-US" altLang="zh-CN" sz="400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20000"/>
              </a:lnSpc>
              <a:buClrTx/>
              <a:buSzTx/>
              <a:buFontTx/>
            </a:pPr>
            <a:r>
              <a:rPr lang="en-US" altLang="zh-CN" sz="40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for+</a:t>
            </a:r>
            <a:r>
              <a:rPr lang="zh-CN" altLang="en-US" sz="400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时间段</a:t>
            </a:r>
            <a:endParaRPr lang="zh-CN" altLang="en-US" sz="400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57875" y="1875790"/>
            <a:ext cx="603059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kern="0">
                <a:solidFill>
                  <a:srgbClr val="FF0000"/>
                </a:solidFill>
              </a:rPr>
              <a:t>recently </a:t>
            </a:r>
            <a:r>
              <a:rPr lang="zh-CN" altLang="en-US" sz="4000" kern="0">
                <a:solidFill>
                  <a:schemeClr val="tx1"/>
                </a:solidFill>
              </a:rPr>
              <a:t>最近</a:t>
            </a:r>
            <a:endParaRPr lang="en-US" altLang="zh-CN" sz="4000" kern="0">
              <a:solidFill>
                <a:srgbClr val="FF0000"/>
              </a:solidFill>
            </a:endParaRPr>
          </a:p>
          <a:p>
            <a:endParaRPr lang="en-US" altLang="zh-CN" sz="4000" kern="0">
              <a:solidFill>
                <a:srgbClr val="FF0000"/>
              </a:solidFill>
            </a:endParaRPr>
          </a:p>
          <a:p>
            <a:r>
              <a:rPr lang="en-US" altLang="zh-CN" sz="4000" kern="0">
                <a:solidFill>
                  <a:srgbClr val="FF0000"/>
                </a:solidFill>
              </a:rPr>
              <a:t>in the past several years</a:t>
            </a:r>
            <a:endParaRPr lang="en-US" altLang="zh-CN" sz="4000" kern="0">
              <a:solidFill>
                <a:srgbClr val="FF0000"/>
              </a:solidFill>
            </a:endParaRPr>
          </a:p>
          <a:p>
            <a:r>
              <a:rPr lang="zh-CN" altLang="en-US" sz="4000" kern="0">
                <a:solidFill>
                  <a:schemeClr val="tx1"/>
                </a:solidFill>
              </a:rPr>
              <a:t>在过去的这几年</a:t>
            </a:r>
            <a:endParaRPr lang="zh-CN" altLang="en-US" sz="4000" ker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标题 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altLang="en-US"/>
          </a:p>
        </p:txBody>
      </p:sp>
      <p:pic>
        <p:nvPicPr>
          <p:cNvPr id="28674" name="内容占位符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071813" y="57150"/>
            <a:ext cx="5108575" cy="3378200"/>
          </a:xfrm>
        </p:spPr>
      </p:pic>
      <p:sp>
        <p:nvSpPr>
          <p:cNvPr id="6" name="文本框 5"/>
          <p:cNvSpPr txBox="1"/>
          <p:nvPr/>
        </p:nvSpPr>
        <p:spPr>
          <a:xfrm>
            <a:off x="1830388" y="4938713"/>
            <a:ext cx="8888412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Someone ____</a:t>
            </a:r>
            <a:r>
              <a:rPr lang="en-US" altLang="zh-CN" sz="4000" b="1" dirty="0">
                <a:solidFill>
                  <a:srgbClr val="D60093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already</a:t>
            </a:r>
            <a:r>
              <a:rPr lang="en-US" altLang="zh-CN" sz="4000" b="1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_____ the window.</a:t>
            </a:r>
            <a:endParaRPr lang="en-US" altLang="zh-CN" sz="4000" b="1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57700" y="4938713"/>
            <a:ext cx="5183188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has          broken</a:t>
            </a:r>
            <a:endParaRPr lang="en-US" altLang="zh-CN" sz="40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7" name="文本框 7"/>
          <p:cNvSpPr txBox="1"/>
          <p:nvPr/>
        </p:nvSpPr>
        <p:spPr>
          <a:xfrm>
            <a:off x="2820988" y="3435350"/>
            <a:ext cx="5973762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break-broke-broken</a:t>
            </a:r>
            <a:endParaRPr lang="en-US" altLang="zh-CN" sz="40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495800" y="3505200"/>
            <a:ext cx="1600200" cy="685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1" name="矩形 10"/>
          <p:cNvSpPr/>
          <p:nvPr/>
        </p:nvSpPr>
        <p:spPr>
          <a:xfrm>
            <a:off x="6249988" y="3505200"/>
            <a:ext cx="1749425" cy="685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1" grpId="0" bldLvl="0" animBg="1"/>
      <p:bldP spid="7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标题 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altLang="en-US"/>
          </a:p>
        </p:txBody>
      </p:sp>
      <p:pic>
        <p:nvPicPr>
          <p:cNvPr id="29698" name="内容占位符 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722563" y="1588"/>
            <a:ext cx="5921375" cy="3954462"/>
          </a:xfrm>
        </p:spPr>
      </p:pic>
      <p:sp>
        <p:nvSpPr>
          <p:cNvPr id="7" name="文本框 6"/>
          <p:cNvSpPr txBox="1"/>
          <p:nvPr/>
        </p:nvSpPr>
        <p:spPr>
          <a:xfrm>
            <a:off x="1816100" y="4927600"/>
            <a:ext cx="88900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 I ____ </a:t>
            </a:r>
            <a:r>
              <a:rPr lang="en-US" altLang="zh-CN" sz="4000" b="1" dirty="0">
                <a:solidFill>
                  <a:srgbClr val="D60093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already</a:t>
            </a:r>
            <a:r>
              <a:rPr lang="en-US" altLang="zh-CN" sz="4000" b="1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 ______ the key. </a:t>
            </a:r>
            <a:endParaRPr lang="en-US" altLang="zh-CN" sz="4000" b="1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0" name="文本框 7"/>
          <p:cNvSpPr txBox="1"/>
          <p:nvPr/>
        </p:nvSpPr>
        <p:spPr>
          <a:xfrm>
            <a:off x="3722688" y="3956050"/>
            <a:ext cx="47466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lose-lost-lost</a:t>
            </a:r>
            <a:endParaRPr lang="en-US" altLang="zh-CN" sz="40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82850" y="4819650"/>
            <a:ext cx="5986463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have             lost</a:t>
            </a:r>
            <a:endParaRPr lang="en-US" altLang="zh-CN" sz="40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027613" y="3956050"/>
            <a:ext cx="1012825" cy="685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1" name="矩形 10"/>
          <p:cNvSpPr/>
          <p:nvPr/>
        </p:nvSpPr>
        <p:spPr>
          <a:xfrm>
            <a:off x="6245225" y="3956050"/>
            <a:ext cx="1012825" cy="685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标题 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altLang="en-US"/>
          </a:p>
        </p:txBody>
      </p:sp>
      <p:sp>
        <p:nvSpPr>
          <p:cNvPr id="100" name="文本框 99"/>
          <p:cNvSpPr txBox="1"/>
          <p:nvPr/>
        </p:nvSpPr>
        <p:spPr>
          <a:xfrm>
            <a:off x="1981200" y="4927600"/>
            <a:ext cx="870585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12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4800">
                <a:latin typeface="Times New Roman" panose="02020603050405020304" charset="0"/>
                <a:ea typeface="宋体" panose="02010600030101010101" pitchFamily="2" charset="-122"/>
              </a:rPr>
              <a:t>We ____ </a:t>
            </a:r>
            <a:r>
              <a:rPr lang="en-US" altLang="zh-CN" sz="4800">
                <a:solidFill>
                  <a:srgbClr val="D60093"/>
                </a:solidFill>
                <a:latin typeface="Times New Roman" panose="02020603050405020304" charset="0"/>
                <a:ea typeface="宋体" panose="02010600030101010101" pitchFamily="2" charset="-122"/>
              </a:rPr>
              <a:t>already</a:t>
            </a:r>
            <a:r>
              <a:rPr lang="en-US" altLang="zh-CN" sz="4800">
                <a:latin typeface="Times New Roman" panose="02020603050405020304" charset="0"/>
                <a:ea typeface="宋体" panose="02010600030101010101" pitchFamily="2" charset="-122"/>
              </a:rPr>
              <a:t>_____ that book . </a:t>
            </a:r>
            <a:endParaRPr lang="en-US" altLang="zh-CN" sz="4800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30723" name="内容占位符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149475" y="171450"/>
            <a:ext cx="3022600" cy="4278313"/>
          </a:xfrm>
        </p:spPr>
      </p:pic>
      <p:sp>
        <p:nvSpPr>
          <p:cNvPr id="30724" name="文本框 7"/>
          <p:cNvSpPr txBox="1"/>
          <p:nvPr/>
        </p:nvSpPr>
        <p:spPr>
          <a:xfrm>
            <a:off x="5464175" y="1746250"/>
            <a:ext cx="47466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read-read-read</a:t>
            </a:r>
            <a:endParaRPr lang="en-US" altLang="zh-CN" sz="40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163888" y="4972050"/>
            <a:ext cx="44672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have         read</a:t>
            </a:r>
            <a:endParaRPr lang="en-US" altLang="zh-CN" sz="40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894513" y="1811338"/>
            <a:ext cx="1285875" cy="685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5" name="矩形 4"/>
          <p:cNvSpPr/>
          <p:nvPr/>
        </p:nvSpPr>
        <p:spPr>
          <a:xfrm>
            <a:off x="8382000" y="1811338"/>
            <a:ext cx="1230313" cy="685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5" grpId="0" bldLvl="0" animBg="1"/>
      <p:bldP spid="100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标题 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altLang="en-US"/>
          </a:p>
        </p:txBody>
      </p:sp>
      <p:sp>
        <p:nvSpPr>
          <p:cNvPr id="100" name="文本框 99"/>
          <p:cNvSpPr txBox="1"/>
          <p:nvPr/>
        </p:nvSpPr>
        <p:spPr>
          <a:xfrm>
            <a:off x="2124075" y="4383088"/>
            <a:ext cx="794385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>
                <a:latin typeface="Times New Roman" panose="02020603050405020304" charset="0"/>
                <a:ea typeface="宋体" panose="02010600030101010101" pitchFamily="2" charset="-122"/>
              </a:rPr>
              <a:t>She ______ </a:t>
            </a:r>
            <a:r>
              <a:rPr lang="en-US" altLang="zh-CN" sz="4000">
                <a:solidFill>
                  <a:srgbClr val="D60093"/>
                </a:solidFill>
                <a:latin typeface="Times New Roman" panose="02020603050405020304" charset="0"/>
                <a:ea typeface="宋体" panose="02010600030101010101" pitchFamily="2" charset="-122"/>
              </a:rPr>
              <a:t>just</a:t>
            </a:r>
            <a:r>
              <a:rPr lang="en-US" altLang="zh-CN" sz="4000">
                <a:latin typeface="Times New Roman" panose="02020603050405020304" charset="0"/>
                <a:ea typeface="宋体" panose="02010600030101010101" pitchFamily="2" charset="-122"/>
              </a:rPr>
              <a:t> _______ her hands.</a:t>
            </a:r>
            <a:r>
              <a:rPr lang="en-US" altLang="zh-CN" sz="12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1747" name="内容占位符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281113" y="57150"/>
            <a:ext cx="5343525" cy="3719513"/>
          </a:xfrm>
        </p:spPr>
      </p:pic>
      <p:sp>
        <p:nvSpPr>
          <p:cNvPr id="9" name="文本框 8"/>
          <p:cNvSpPr txBox="1"/>
          <p:nvPr/>
        </p:nvSpPr>
        <p:spPr>
          <a:xfrm>
            <a:off x="3373438" y="4357688"/>
            <a:ext cx="442595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has  </a:t>
            </a:r>
            <a:r>
              <a:rPr lang="en-US" altLang="zh-CN" sz="4000" b="1" dirty="0">
                <a:solidFill>
                  <a:srgbClr val="D60093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   </a:t>
            </a:r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 washed</a:t>
            </a:r>
            <a:endParaRPr lang="en-US" altLang="zh-CN" sz="40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49" name="文本框 7"/>
          <p:cNvSpPr txBox="1"/>
          <p:nvPr/>
        </p:nvSpPr>
        <p:spPr>
          <a:xfrm>
            <a:off x="5129213" y="1909763"/>
            <a:ext cx="60420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wash-wash</a:t>
            </a:r>
            <a:r>
              <a:rPr lang="en-US" altLang="zh-CN" sz="4000" b="1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ed</a:t>
            </a:r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-wash</a:t>
            </a:r>
            <a:r>
              <a:rPr lang="en-US" altLang="zh-CN" sz="4000" b="1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ed</a:t>
            </a:r>
            <a:endParaRPr lang="en-US" altLang="zh-CN" sz="4000" b="1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24638" y="1909763"/>
            <a:ext cx="1789113" cy="685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5" name="矩形 4"/>
          <p:cNvSpPr/>
          <p:nvPr/>
        </p:nvSpPr>
        <p:spPr>
          <a:xfrm>
            <a:off x="8750300" y="1909763"/>
            <a:ext cx="1774825" cy="685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5" grpId="0" bldLvl="0" animBg="1"/>
      <p:bldP spid="100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标题 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altLang="en-US"/>
          </a:p>
        </p:txBody>
      </p:sp>
      <p:pic>
        <p:nvPicPr>
          <p:cNvPr id="32770" name="内容占位符 67623" descr="21900611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381125" y="-9525"/>
            <a:ext cx="4140200" cy="4445000"/>
          </a:xfrm>
        </p:spPr>
      </p:pic>
      <p:sp>
        <p:nvSpPr>
          <p:cNvPr id="32771" name="文本框 7"/>
          <p:cNvSpPr txBox="1"/>
          <p:nvPr/>
        </p:nvSpPr>
        <p:spPr>
          <a:xfrm>
            <a:off x="5302250" y="1595438"/>
            <a:ext cx="597535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have-had-had</a:t>
            </a:r>
            <a:endParaRPr lang="en-US" altLang="zh-CN" sz="40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30388" y="4938713"/>
            <a:ext cx="8888412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He _____ ____</a:t>
            </a:r>
            <a:r>
              <a:rPr lang="en-US" altLang="zh-CN" sz="4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 a big breakfast.</a:t>
            </a:r>
            <a:endParaRPr lang="en-US" altLang="zh-CN" sz="4000" b="1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59063" y="4889500"/>
            <a:ext cx="51816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宋体" panose="02010600030101010101" pitchFamily="2" charset="-122"/>
              </a:rPr>
              <a:t>has   had</a:t>
            </a:r>
            <a:endParaRPr lang="en-US" altLang="zh-CN" sz="40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3" name="标题 1"/>
          <p:cNvSpPr>
            <a:spLocks noGrp="1"/>
          </p:cNvSpPr>
          <p:nvPr>
            <p:ph type="title"/>
          </p:nvPr>
        </p:nvSpPr>
        <p:spPr>
          <a:xfrm>
            <a:off x="2171700" y="479425"/>
            <a:ext cx="3879850" cy="1143000"/>
          </a:xfrm>
          <a:pattFill prst="pct70">
            <a:fgClr>
              <a:srgbClr val="FFFF00"/>
            </a:fgClr>
            <a:bgClr>
              <a:schemeClr val="bg1"/>
            </a:bgClr>
          </a:pattFill>
        </p:spPr>
        <p:txBody>
          <a:bodyPr anchor="ctr"/>
          <a:p>
            <a:r>
              <a:rPr lang="en-US" altLang="zh-CN"/>
              <a:t>have gone to</a:t>
            </a:r>
            <a:endParaRPr lang="en-US" altLang="zh-CN"/>
          </a:p>
        </p:txBody>
      </p:sp>
      <p:sp>
        <p:nvSpPr>
          <p:cNvPr id="54274" name="标题 1"/>
          <p:cNvSpPr>
            <a:spLocks noGrp="1"/>
          </p:cNvSpPr>
          <p:nvPr/>
        </p:nvSpPr>
        <p:spPr>
          <a:xfrm>
            <a:off x="5948363" y="4056063"/>
            <a:ext cx="4017962" cy="1143000"/>
          </a:xfrm>
          <a:prstGeom prst="rect">
            <a:avLst/>
          </a:prstGeom>
          <a:pattFill prst="pct70">
            <a:fgClr>
              <a:srgbClr val="FFFF00"/>
            </a:fgClr>
            <a:bgClr>
              <a:schemeClr val="bg1"/>
            </a:bgClr>
          </a:pattFill>
          <a:ln w="9525">
            <a:noFill/>
          </a:ln>
        </p:spPr>
        <p:txBody>
          <a:bodyPr anchor="ctr"/>
          <a:p>
            <a:pPr algn="ctr"/>
            <a:r>
              <a:rPr lang="en-US" altLang="zh-CN"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have been to</a:t>
            </a:r>
            <a:endParaRPr lang="en-US" altLang="zh-CN" sz="440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75" name="文本框 4"/>
          <p:cNvSpPr txBox="1"/>
          <p:nvPr/>
        </p:nvSpPr>
        <p:spPr>
          <a:xfrm>
            <a:off x="4976813" y="2184400"/>
            <a:ext cx="1919287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800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VS</a:t>
            </a:r>
            <a:endParaRPr lang="en-US" altLang="zh-CN" sz="800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内容占位符 2"/>
          <p:cNvSpPr>
            <a:spLocks noGrp="1"/>
          </p:cNvSpPr>
          <p:nvPr>
            <p:ph idx="1"/>
          </p:nvPr>
        </p:nvSpPr>
        <p:spPr>
          <a:xfrm>
            <a:off x="1708150" y="955675"/>
            <a:ext cx="8161338" cy="5710238"/>
          </a:xfrm>
        </p:spPr>
        <p:txBody>
          <a:bodyPr anchor="t"/>
          <a:p>
            <a:r>
              <a:rPr lang="en-US" altLang="zh-CN">
                <a:solidFill>
                  <a:srgbClr val="0000FF"/>
                </a:solidFill>
              </a:rPr>
              <a:t>1. -Hello, may I speak to Mr. Zhang ?</a:t>
            </a:r>
            <a:endParaRPr lang="en-US" altLang="zh-CN">
              <a:solidFill>
                <a:srgbClr val="0000FF"/>
              </a:solidFill>
            </a:endParaRPr>
          </a:p>
          <a:p>
            <a:r>
              <a:rPr lang="en-US" altLang="zh-CN">
                <a:solidFill>
                  <a:srgbClr val="0000FF"/>
                </a:solidFill>
              </a:rPr>
              <a:t>    -Oh, sorry! He </a:t>
            </a:r>
            <a:r>
              <a:rPr lang="en-US" altLang="zh-CN" u="sng">
                <a:solidFill>
                  <a:srgbClr val="FF0000"/>
                </a:solidFill>
              </a:rPr>
              <a:t>has gone to</a:t>
            </a:r>
            <a:r>
              <a:rPr lang="en-US" altLang="zh-CN">
                <a:solidFill>
                  <a:srgbClr val="0000FF"/>
                </a:solidFill>
              </a:rPr>
              <a:t> Gui Yang.</a:t>
            </a:r>
            <a:endParaRPr lang="en-US" altLang="zh-CN">
              <a:solidFill>
                <a:srgbClr val="0000FF"/>
              </a:solidFill>
            </a:endParaRPr>
          </a:p>
          <a:p>
            <a:endParaRPr lang="en-US" altLang="zh-CN">
              <a:solidFill>
                <a:srgbClr val="0000FF"/>
              </a:solidFill>
            </a:endParaRPr>
          </a:p>
          <a:p>
            <a:r>
              <a:rPr lang="en-US" altLang="zh-CN">
                <a:solidFill>
                  <a:srgbClr val="0000FF"/>
                </a:solidFill>
              </a:rPr>
              <a:t>2.  John knows the way very well. </a:t>
            </a:r>
            <a:endParaRPr lang="en-US" altLang="zh-CN">
              <a:solidFill>
                <a:srgbClr val="0000FF"/>
              </a:solidFill>
            </a:endParaRPr>
          </a:p>
          <a:p>
            <a:r>
              <a:rPr lang="en-US" altLang="zh-CN">
                <a:solidFill>
                  <a:srgbClr val="0000FF"/>
                </a:solidFill>
              </a:rPr>
              <a:t>     He </a:t>
            </a:r>
            <a:r>
              <a:rPr lang="en-US" altLang="zh-CN" u="sng">
                <a:solidFill>
                  <a:srgbClr val="FF0000"/>
                </a:solidFill>
              </a:rPr>
              <a:t>has been to</a:t>
            </a:r>
            <a:r>
              <a:rPr lang="en-US" altLang="zh-CN">
                <a:solidFill>
                  <a:srgbClr val="0000FF"/>
                </a:solidFill>
              </a:rPr>
              <a:t> Hong Kong before.</a:t>
            </a:r>
            <a:endParaRPr lang="en-US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2747</Words>
  <Application>WPS 演示</Application>
  <PresentationFormat>宽屏</PresentationFormat>
  <Paragraphs>231</Paragraphs>
  <Slides>17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6" baseType="lpstr">
      <vt:lpstr>Arial</vt:lpstr>
      <vt:lpstr>宋体</vt:lpstr>
      <vt:lpstr>Wingdings</vt:lpstr>
      <vt:lpstr>微软雅黑</vt:lpstr>
      <vt:lpstr>Arial Unicode MS</vt:lpstr>
      <vt:lpstr>Comic Sans MS</vt:lpstr>
      <vt:lpstr>Times New Roman</vt:lpstr>
      <vt:lpstr>华文楷体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Write down past tense and past participle of the following verbs. （写出下例动词的过去时和过去分词）</vt:lpstr>
      <vt:lpstr>Exercises</vt:lpstr>
      <vt:lpstr>现在完成时的代言词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have gone to</vt:lpstr>
      <vt:lpstr>观察与区别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熊佩</cp:lastModifiedBy>
  <cp:revision>25</cp:revision>
  <dcterms:created xsi:type="dcterms:W3CDTF">2019-06-19T02:08:00Z</dcterms:created>
  <dcterms:modified xsi:type="dcterms:W3CDTF">2019-11-19T12:49:45Z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