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7" r:id="rId3"/>
    <p:sldId id="258" r:id="rId4"/>
    <p:sldId id="278" r:id="rId5"/>
    <p:sldId id="279" r:id="rId6"/>
    <p:sldId id="277" r:id="rId7"/>
    <p:sldId id="259" r:id="rId8"/>
    <p:sldId id="266" r:id="rId9"/>
    <p:sldId id="260" r:id="rId10"/>
    <p:sldId id="261" r:id="rId11"/>
    <p:sldId id="280" r:id="rId12"/>
    <p:sldId id="267" r:id="rId13"/>
    <p:sldId id="262" r:id="rId14"/>
    <p:sldId id="263" r:id="rId15"/>
    <p:sldId id="268" r:id="rId16"/>
    <p:sldId id="269" r:id="rId17"/>
    <p:sldId id="264" r:id="rId18"/>
    <p:sldId id="265" r:id="rId19"/>
    <p:sldId id="271" r:id="rId20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936"/>
      </p:guideLst>
    </p:cSldViewPr>
  </p:slide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051" name="Rectangle 3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052" name="Rectangle 4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4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en-US" altLang="x-none" sz="1200" dirty="0"/>
          </a:p>
        </p:txBody>
      </p:sp>
      <p:sp>
        <p:nvSpPr>
          <p:cNvPr id="2055" name="Rectangle 7"/>
          <p:cNvSpPr>
            <a:spLocks noGrp="1"/>
          </p:cNvSpPr>
          <p:nvPr>
            <p:ph type="sldNum" sz="quarter" idx="5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WordArt 5"/>
          <p:cNvSpPr>
            <a:spLocks noTextEdit="1"/>
          </p:cNvSpPr>
          <p:nvPr/>
        </p:nvSpPr>
        <p:spPr>
          <a:xfrm>
            <a:off x="250825" y="836613"/>
            <a:ext cx="8642350" cy="15128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868686"/>
                  </a:outerShdw>
                </a:effectLst>
                <a:latin typeface="黑体" panose="02010609060101010101" pitchFamily="1" charset="-122"/>
                <a:ea typeface="黑体" panose="02010609060101010101" pitchFamily="1" charset="-122"/>
              </a:rPr>
              <a:t>秦朝中央集权制度的形成</a:t>
            </a:r>
            <a:endParaRPr lang="zh-CN" altLang="en-US" sz="60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868686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3075" name="Text Box 7"/>
          <p:cNvSpPr txBox="1"/>
          <p:nvPr/>
        </p:nvSpPr>
        <p:spPr>
          <a:xfrm>
            <a:off x="971550" y="2708275"/>
            <a:ext cx="6985000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99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课标：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1" charset="-122"/>
              </a:rPr>
              <a:t>知道“始皇帝”的来历和郡县制建立的史实，了解古代中央集权制度的形成及其影响。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3076" name="Text Box 8"/>
          <p:cNvSpPr txBox="1"/>
          <p:nvPr/>
        </p:nvSpPr>
        <p:spPr>
          <a:xfrm>
            <a:off x="900113" y="4365625"/>
            <a:ext cx="69850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99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高考考纲：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1" charset="-122"/>
              </a:rPr>
              <a:t>秦朝的统一；皇帝制度；中央官僚机构与郡县制；中央集权制度的形成。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WordArt 15"/>
          <p:cNvSpPr>
            <a:spLocks noTextEdit="1"/>
          </p:cNvSpPr>
          <p:nvPr/>
        </p:nvSpPr>
        <p:spPr>
          <a:xfrm>
            <a:off x="7667625" y="4365625"/>
            <a:ext cx="863600" cy="163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4099" name="TextBox 25"/>
          <p:cNvSpPr txBox="1"/>
          <p:nvPr/>
        </p:nvSpPr>
        <p:spPr>
          <a:xfrm>
            <a:off x="0" y="1557338"/>
            <a:ext cx="8893175" cy="3046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秦统一中国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 “元元黎民，得免于战国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”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。 长期以来我国封建社会以它高度发展的经济和文化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屹立在世界文明的前列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这与公元前三世纪秦统一的开创之功、 与很早就建立了统一的封建中央集权国家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有着不可分割的历史联系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.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 ”</a:t>
            </a:r>
            <a:endParaRPr lang="en-US" altLang="x-none" sz="3200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                       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------《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中国史稿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》</a:t>
            </a:r>
            <a:endParaRPr lang="zh-CN" altLang="en-US" sz="32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4100" name="矩形 37"/>
          <p:cNvSpPr/>
          <p:nvPr/>
        </p:nvSpPr>
        <p:spPr>
          <a:xfrm>
            <a:off x="0" y="5589588"/>
            <a:ext cx="8893175" cy="64770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1" name="矩形 36"/>
          <p:cNvSpPr/>
          <p:nvPr/>
        </p:nvSpPr>
        <p:spPr>
          <a:xfrm>
            <a:off x="0" y="4724400"/>
            <a:ext cx="9144000" cy="649288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2" name="TextBox 35"/>
          <p:cNvSpPr txBox="1"/>
          <p:nvPr/>
        </p:nvSpPr>
        <p:spPr>
          <a:xfrm>
            <a:off x="0" y="4724400"/>
            <a:ext cx="9144000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为专制主义中央集权制度建立奠定政治基础</a:t>
            </a:r>
            <a:endParaRPr lang="zh-CN" altLang="en-US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4103" name="TextBox 38"/>
          <p:cNvSpPr txBox="1"/>
          <p:nvPr/>
        </p:nvSpPr>
        <p:spPr>
          <a:xfrm>
            <a:off x="179388" y="5589588"/>
            <a:ext cx="896461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有利于封建经济的恢复发展和社会稳定</a:t>
            </a:r>
            <a:endParaRPr lang="zh-CN" altLang="en-US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4104" name="Line 55"/>
          <p:cNvSpPr/>
          <p:nvPr/>
        </p:nvSpPr>
        <p:spPr>
          <a:xfrm>
            <a:off x="3132138" y="2133600"/>
            <a:ext cx="3960812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5" name="Line 55"/>
          <p:cNvSpPr/>
          <p:nvPr/>
        </p:nvSpPr>
        <p:spPr>
          <a:xfrm flipV="1">
            <a:off x="4427538" y="2565400"/>
            <a:ext cx="4176712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6" name="Line 55"/>
          <p:cNvSpPr/>
          <p:nvPr/>
        </p:nvSpPr>
        <p:spPr>
          <a:xfrm>
            <a:off x="179388" y="3068638"/>
            <a:ext cx="4032250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7" name="Line 55"/>
          <p:cNvSpPr/>
          <p:nvPr/>
        </p:nvSpPr>
        <p:spPr>
          <a:xfrm>
            <a:off x="4859338" y="3573463"/>
            <a:ext cx="3457575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8" name="Line 55"/>
          <p:cNvSpPr/>
          <p:nvPr/>
        </p:nvSpPr>
        <p:spPr>
          <a:xfrm>
            <a:off x="0" y="4076700"/>
            <a:ext cx="7019925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1" grpId="0" animBg="1"/>
      <p:bldP spid="4102" grpId="0"/>
      <p:bldP spid="410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占位符 5121"/>
          <p:cNvSpPr>
            <a:spLocks noGrp="1"/>
          </p:cNvSpPr>
          <p:nvPr>
            <p:ph type="body" idx="1"/>
          </p:nvPr>
        </p:nvSpPr>
        <p:spPr>
          <a:xfrm>
            <a:off x="323850" y="1095375"/>
            <a:ext cx="8555038" cy="4333875"/>
          </a:xfrm>
        </p:spPr>
        <p:txBody>
          <a:bodyPr wrap="square"/>
          <a:p>
            <a:r>
              <a:rPr lang="zh-CN" altLang="en-US" b="1">
                <a:solidFill>
                  <a:schemeClr val="accent2"/>
                </a:solidFill>
              </a:rPr>
              <a:t>在中国长达数千年的历史上，有过三次大革命，它们从根本上改变了中国的政治和社会结构。第一次发生于公元前</a:t>
            </a:r>
            <a:r>
              <a:rPr lang="en-US" altLang="zh-CN" b="1">
                <a:solidFill>
                  <a:schemeClr val="accent2"/>
                </a:solidFill>
              </a:rPr>
              <a:t>221</a:t>
            </a:r>
            <a:r>
              <a:rPr lang="zh-CN" altLang="en-US" b="1">
                <a:solidFill>
                  <a:schemeClr val="accent2"/>
                </a:solidFill>
              </a:rPr>
              <a:t>年，它结束了领主封建制，创立了实行中央集权制的帝国；第二次发生于</a:t>
            </a:r>
            <a:r>
              <a:rPr lang="en-US" altLang="zh-CN" b="1">
                <a:solidFill>
                  <a:schemeClr val="accent2"/>
                </a:solidFill>
              </a:rPr>
              <a:t>1911</a:t>
            </a:r>
            <a:r>
              <a:rPr lang="zh-CN" altLang="en-US" b="1">
                <a:solidFill>
                  <a:schemeClr val="accent2"/>
                </a:solidFill>
              </a:rPr>
              <a:t>年，它结束了帝国，建立了民国；第三次在</a:t>
            </a:r>
            <a:r>
              <a:rPr lang="en-US" altLang="zh-CN" b="1">
                <a:solidFill>
                  <a:schemeClr val="accent2"/>
                </a:solidFill>
              </a:rPr>
              <a:t>1949</a:t>
            </a:r>
            <a:r>
              <a:rPr lang="zh-CN" altLang="en-US" b="1">
                <a:solidFill>
                  <a:schemeClr val="accent2"/>
                </a:solidFill>
              </a:rPr>
              <a:t>年，建立了共产党领导的政权</a:t>
            </a:r>
            <a:endParaRPr lang="zh-CN" altLang="en-US" b="1">
              <a:solidFill>
                <a:schemeClr val="accent2"/>
              </a:solidFill>
            </a:endParaRPr>
          </a:p>
          <a:p>
            <a:pPr algn="r"/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——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斯塔夫里阿诺斯</a:t>
            </a: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《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全球通史</a:t>
            </a: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》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2" charset="-122"/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占位符 6145"/>
          <p:cNvSpPr>
            <a:spLocks noGrp="1"/>
          </p:cNvSpPr>
          <p:nvPr>
            <p:ph type="body" idx="1"/>
          </p:nvPr>
        </p:nvSpPr>
        <p:spPr>
          <a:xfrm>
            <a:off x="323850" y="1095375"/>
            <a:ext cx="8555038" cy="4333875"/>
          </a:xfrm>
        </p:spPr>
        <p:txBody>
          <a:bodyPr wrap="square"/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（</a:t>
            </a:r>
            <a:r>
              <a:rPr lang="en-US" altLang="zh-CN" sz="2000" b="1">
                <a:solidFill>
                  <a:schemeClr val="accent2"/>
                </a:solidFill>
              </a:rPr>
              <a:t>1</a:t>
            </a:r>
            <a:r>
              <a:rPr lang="zh-CN" altLang="en-US" sz="2000" b="1">
                <a:solidFill>
                  <a:schemeClr val="accent2"/>
                </a:solidFill>
              </a:rPr>
              <a:t>）政治：社会大变革，奴隶社会瓦解，封建社会形成。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王室衰微，诸侯争霸，宗法分封制破坏；各国纷纷变法，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县制确立，专制主义中央集权制度初步形成；实行世官制和军功爵制度。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（</a:t>
            </a:r>
            <a:r>
              <a:rPr lang="en-US" altLang="zh-CN" sz="2000" b="1">
                <a:solidFill>
                  <a:schemeClr val="accent2"/>
                </a:solidFill>
              </a:rPr>
              <a:t>2</a:t>
            </a:r>
            <a:r>
              <a:rPr lang="zh-CN" altLang="en-US" sz="2000" b="1">
                <a:solidFill>
                  <a:schemeClr val="accent2"/>
                </a:solidFill>
              </a:rPr>
              <a:t>）经济：封建经济形成和初步发展，农业：铁器和牛耕的使用和推广（铁犁牛耕）（铁器时代）；男耕女织、精耕细作的小农经济逐步形成；都江堰、郑国渠等水利工程兴修；鲁国实行“初税亩”（ 公元前</a:t>
            </a:r>
            <a:r>
              <a:rPr lang="en-US" altLang="zh-CN" sz="2000" b="1">
                <a:solidFill>
                  <a:schemeClr val="accent2"/>
                </a:solidFill>
              </a:rPr>
              <a:t>594</a:t>
            </a:r>
            <a:r>
              <a:rPr lang="zh-CN" altLang="en-US" sz="2000" b="1">
                <a:solidFill>
                  <a:schemeClr val="accent2"/>
                </a:solidFill>
              </a:rPr>
              <a:t>年），贡赋制衰落，井田制瓦解，封建地主土地所有制确立。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手工业：官营手工业发达，民营手工业、家庭手工业发展，产品享誉世界。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商业：私商出现，打破“工商食官”局面；商业繁荣，商业都会形成，出现了许多商品市场和拥有雄厚资产的大商人。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经济政策：商鞅变法确立重农抑商政策，奖励耕织，统一度量衡。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（</a:t>
            </a:r>
            <a:r>
              <a:rPr lang="en-US" altLang="zh-CN" sz="2000" b="1">
                <a:solidFill>
                  <a:schemeClr val="accent2"/>
                </a:solidFill>
              </a:rPr>
              <a:t>3</a:t>
            </a:r>
            <a:r>
              <a:rPr lang="zh-CN" altLang="en-US" sz="2000" b="1">
                <a:solidFill>
                  <a:schemeClr val="accent2"/>
                </a:solidFill>
              </a:rPr>
              <a:t>）文化：中国传统文化奠基。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思想：百家争鸣，以儒、墨、道、法为代表诸子百家，共同构造了中华民族传统文化的基础；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教育打破学在官府局面，私学兴起，学在民间，学术下移；科学技术有了发展；</a:t>
            </a:r>
            <a:endParaRPr lang="zh-CN" altLang="en-US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000" b="1">
                <a:solidFill>
                  <a:schemeClr val="accent2"/>
                </a:solidFill>
              </a:rPr>
              <a:t>文艺：</a:t>
            </a:r>
            <a:r>
              <a:rPr lang="en-US" altLang="zh-CN" sz="2000" b="1">
                <a:solidFill>
                  <a:schemeClr val="accent2"/>
                </a:solidFill>
              </a:rPr>
              <a:t>《</a:t>
            </a:r>
            <a:r>
              <a:rPr lang="zh-CN" altLang="en-US" sz="2000" b="1">
                <a:solidFill>
                  <a:schemeClr val="accent2"/>
                </a:solidFill>
              </a:rPr>
              <a:t>诗经</a:t>
            </a:r>
            <a:r>
              <a:rPr lang="en-US" altLang="zh-CN" sz="2000" b="1">
                <a:solidFill>
                  <a:schemeClr val="accent2"/>
                </a:solidFill>
              </a:rPr>
              <a:t>》</a:t>
            </a:r>
            <a:r>
              <a:rPr lang="zh-CN" altLang="en-US" sz="2000" b="1">
                <a:solidFill>
                  <a:schemeClr val="accent2"/>
                </a:solidFill>
              </a:rPr>
              <a:t>楚辞代表了当时的文学成就；中国绘画艺术从萌芽走向成熟。</a:t>
            </a:r>
            <a:endParaRPr lang="zh-CN" altLang="en-US" sz="2000" b="1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占位符 7169"/>
          <p:cNvSpPr>
            <a:spLocks noGrp="1"/>
          </p:cNvSpPr>
          <p:nvPr>
            <p:ph type="body" idx="1"/>
          </p:nvPr>
        </p:nvSpPr>
        <p:spPr>
          <a:xfrm>
            <a:off x="323850" y="1095375"/>
            <a:ext cx="8555038" cy="4333875"/>
          </a:xfrm>
        </p:spPr>
        <p:txBody>
          <a:bodyPr wrap="square"/>
          <a:p>
            <a:r>
              <a:rPr lang="zh-CN" altLang="en-US" b="1">
                <a:solidFill>
                  <a:schemeClr val="accent2"/>
                </a:solidFill>
              </a:rPr>
              <a:t>在中国长达数千年的历史上，有过三次大革命，它们从根本上改变了中国的政治和社会结构。第一次发生于公元前</a:t>
            </a:r>
            <a:r>
              <a:rPr lang="en-US" altLang="zh-CN" b="1">
                <a:solidFill>
                  <a:schemeClr val="accent2"/>
                </a:solidFill>
              </a:rPr>
              <a:t>221</a:t>
            </a:r>
            <a:r>
              <a:rPr lang="zh-CN" altLang="en-US" b="1">
                <a:solidFill>
                  <a:schemeClr val="accent2"/>
                </a:solidFill>
              </a:rPr>
              <a:t>年，它结束了领主封建制，创立了实行中央集权制的帝国；第二次发生于</a:t>
            </a:r>
            <a:r>
              <a:rPr lang="en-US" altLang="zh-CN" b="1">
                <a:solidFill>
                  <a:schemeClr val="accent2"/>
                </a:solidFill>
              </a:rPr>
              <a:t>1911</a:t>
            </a:r>
            <a:r>
              <a:rPr lang="zh-CN" altLang="en-US" b="1">
                <a:solidFill>
                  <a:schemeClr val="accent2"/>
                </a:solidFill>
              </a:rPr>
              <a:t>年，它结束了帝国，建立了民国；第三次在</a:t>
            </a:r>
            <a:r>
              <a:rPr lang="en-US" altLang="zh-CN" b="1">
                <a:solidFill>
                  <a:schemeClr val="accent2"/>
                </a:solidFill>
              </a:rPr>
              <a:t>1949</a:t>
            </a:r>
            <a:r>
              <a:rPr lang="zh-CN" altLang="en-US" b="1">
                <a:solidFill>
                  <a:schemeClr val="accent2"/>
                </a:solidFill>
              </a:rPr>
              <a:t>年，建立了共产党领导的政权</a:t>
            </a:r>
            <a:endParaRPr lang="zh-CN" altLang="en-US" b="1">
              <a:solidFill>
                <a:schemeClr val="accent2"/>
              </a:solidFill>
            </a:endParaRPr>
          </a:p>
          <a:p>
            <a:pPr algn="r"/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——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斯塔夫里阿诺斯</a:t>
            </a: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《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全球通史</a:t>
            </a: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》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2" charset="-122"/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WordArt 15"/>
          <p:cNvSpPr>
            <a:spLocks noTextEdit="1"/>
          </p:cNvSpPr>
          <p:nvPr/>
        </p:nvSpPr>
        <p:spPr>
          <a:xfrm>
            <a:off x="7667625" y="4365625"/>
            <a:ext cx="863600" cy="163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8195" name="TextBox 26"/>
          <p:cNvSpPr txBox="1"/>
          <p:nvPr/>
        </p:nvSpPr>
        <p:spPr>
          <a:xfrm>
            <a:off x="1981200" y="0"/>
            <a:ext cx="5686425" cy="701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4000" b="1" dirty="0">
                <a:latin typeface="黑体" panose="02010609060101010101" pitchFamily="1" charset="-122"/>
                <a:ea typeface="黑体" panose="02010609060101010101" pitchFamily="1" charset="-122"/>
              </a:rPr>
              <a:t>中央集权制度的形成</a:t>
            </a:r>
            <a:endParaRPr lang="zh-CN" altLang="en-US" sz="40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8196" name="Rectangle 28"/>
          <p:cNvSpPr/>
          <p:nvPr/>
        </p:nvSpPr>
        <p:spPr>
          <a:xfrm>
            <a:off x="0" y="836613"/>
            <a:ext cx="2411413" cy="646112"/>
          </a:xfrm>
          <a:prstGeom prst="rect">
            <a:avLst/>
          </a:prstGeom>
          <a:solidFill>
            <a:srgbClr val="666699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TopRight">
              <a:rot lat="0" lon="0" rev="0"/>
            </a:camera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6699"/>
            </a:extrusionClr>
          </a:sp3d>
        </p:spPr>
        <p:txBody>
          <a:bodyPr>
            <a:spAutoFit/>
            <a:flatTx/>
          </a:bodyPr>
          <a:p>
            <a:pPr lvl="0" algn="ctr" eaLnBrk="1" hangingPunct="1"/>
            <a:r>
              <a:rPr lang="zh-CN" altLang="en-US" b="1" dirty="0">
                <a:solidFill>
                  <a:schemeClr val="bg1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背 景</a:t>
            </a:r>
            <a:endParaRPr lang="zh-CN" altLang="en-US" b="1" dirty="0">
              <a:solidFill>
                <a:schemeClr val="bg1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8197" name="TextBox 18"/>
          <p:cNvSpPr txBox="1"/>
          <p:nvPr/>
        </p:nvSpPr>
        <p:spPr>
          <a:xfrm>
            <a:off x="395288" y="1484313"/>
            <a:ext cx="2447925" cy="4524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政治</a:t>
            </a:r>
            <a:r>
              <a:rPr lang="en-US" altLang="x-none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en-US" altLang="x-none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endParaRPr lang="en-US" altLang="x-none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经济</a:t>
            </a:r>
            <a:r>
              <a:rPr lang="en-US" altLang="x-none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en-US" altLang="x-none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endParaRPr lang="en-US" altLang="x-none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思想</a:t>
            </a:r>
            <a:r>
              <a:rPr lang="en-US" altLang="x-none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en-US" altLang="x-none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endParaRPr lang="en-US" altLang="x-none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前代基础</a:t>
            </a:r>
            <a:r>
              <a:rPr lang="en-US" altLang="x-none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en-US" altLang="x-none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endParaRPr lang="en-US" altLang="x-none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目的</a:t>
            </a:r>
            <a:r>
              <a:rPr lang="en-US" altLang="x-none" sz="3200" b="1" dirty="0">
                <a:solidFill>
                  <a:srgbClr val="0F043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zh-CN" altLang="en-US" sz="3200" b="1" dirty="0">
              <a:solidFill>
                <a:srgbClr val="0F043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8198" name="TextBox 19"/>
          <p:cNvSpPr txBox="1"/>
          <p:nvPr/>
        </p:nvSpPr>
        <p:spPr>
          <a:xfrm>
            <a:off x="1979613" y="1412875"/>
            <a:ext cx="6696075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统一全国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建立了历史上第一个统一的封建王朝；</a:t>
            </a:r>
            <a:endParaRPr lang="zh-CN" altLang="en-US" sz="28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8199" name="TextBox 20"/>
          <p:cNvSpPr txBox="1"/>
          <p:nvPr/>
        </p:nvSpPr>
        <p:spPr>
          <a:xfrm>
            <a:off x="1908175" y="2492375"/>
            <a:ext cx="6264275" cy="585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封建经济发展及分散性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;</a:t>
            </a:r>
            <a:endParaRPr lang="zh-CN" altLang="en-US" sz="32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8200" name="TextBox 21"/>
          <p:cNvSpPr txBox="1"/>
          <p:nvPr/>
        </p:nvSpPr>
        <p:spPr>
          <a:xfrm>
            <a:off x="1979613" y="3429000"/>
            <a:ext cx="619283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法家思想的理论基础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;</a:t>
            </a:r>
            <a:endParaRPr lang="zh-CN" altLang="en-US" sz="32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8201" name="TextBox 22"/>
          <p:cNvSpPr txBox="1"/>
          <p:nvPr/>
        </p:nvSpPr>
        <p:spPr>
          <a:xfrm>
            <a:off x="1908175" y="5373688"/>
            <a:ext cx="676751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维护封建统治和巩固统一的需要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;</a:t>
            </a:r>
            <a:endParaRPr lang="zh-CN" altLang="en-US" sz="32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8202" name="TextBox 23"/>
          <p:cNvSpPr txBox="1"/>
          <p:nvPr/>
        </p:nvSpPr>
        <p:spPr>
          <a:xfrm>
            <a:off x="2411413" y="4437063"/>
            <a:ext cx="54737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商鞅变法废分封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行县制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;</a:t>
            </a:r>
            <a:endParaRPr lang="zh-CN" altLang="en-US" sz="32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7" grpId="0"/>
      <p:bldP spid="8198" grpId="0"/>
      <p:bldP spid="8199" grpId="0"/>
      <p:bldP spid="8200" grpId="0"/>
      <p:bldP spid="8201" grpId="0"/>
      <p:bldP spid="82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占位符 9217"/>
          <p:cNvSpPr>
            <a:spLocks noGrp="1"/>
          </p:cNvSpPr>
          <p:nvPr>
            <p:ph type="body" idx="1"/>
          </p:nvPr>
        </p:nvSpPr>
        <p:spPr>
          <a:xfrm>
            <a:off x="323850" y="1095375"/>
            <a:ext cx="8555038" cy="4333875"/>
          </a:xfrm>
        </p:spPr>
        <p:txBody>
          <a:bodyPr wrap="square"/>
          <a:p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(1)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专制主义：是与民主制度相对立的概念，体现在帝位终身制和皇位世袭制上，其主要特征是皇帝个人的专断独裁，集国家最高权力于一身。</a:t>
            </a:r>
            <a:endParaRPr lang="zh-CN" altLang="en-US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(2)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中央集权：是相对于地方分权而言的，其特点是地方政府在政治、经济、军事方面没有独立性，必须严格服从中央政府的命令，一切受制于中央。</a:t>
            </a:r>
            <a:endParaRPr lang="zh-CN" altLang="en-US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(3)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二者关系：地方和中央都必须服从皇帝一人；专制皇权的强弱与中央集权的程度紧密相关。</a:t>
            </a:r>
            <a:endParaRPr lang="zh-CN" altLang="en-US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圆角矩形 29"/>
          <p:cNvSpPr/>
          <p:nvPr/>
        </p:nvSpPr>
        <p:spPr>
          <a:xfrm>
            <a:off x="0" y="5084763"/>
            <a:ext cx="8388350" cy="12969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圆角矩形 12"/>
          <p:cNvSpPr/>
          <p:nvPr/>
        </p:nvSpPr>
        <p:spPr>
          <a:xfrm>
            <a:off x="2700338" y="836613"/>
            <a:ext cx="6443662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4" name="WordArt 15"/>
          <p:cNvSpPr>
            <a:spLocks noTextEdit="1"/>
          </p:cNvSpPr>
          <p:nvPr/>
        </p:nvSpPr>
        <p:spPr>
          <a:xfrm>
            <a:off x="7667625" y="4365625"/>
            <a:ext cx="863600" cy="163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0245" name="Rectangle 28"/>
          <p:cNvSpPr/>
          <p:nvPr/>
        </p:nvSpPr>
        <p:spPr>
          <a:xfrm>
            <a:off x="0" y="836613"/>
            <a:ext cx="2411413" cy="579437"/>
          </a:xfrm>
          <a:prstGeom prst="rect">
            <a:avLst/>
          </a:prstGeom>
          <a:solidFill>
            <a:srgbClr val="666699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TopRight">
              <a:rot lat="0" lon="0" rev="0"/>
            </a:camera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6699"/>
            </a:extrusionClr>
          </a:sp3d>
        </p:spPr>
        <p:txBody>
          <a:bodyPr>
            <a:spAutoFit/>
            <a:flatTx/>
          </a:bodyPr>
          <a:p>
            <a:pPr lvl="0" algn="ctr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皇帝制度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6" name="矩形 9"/>
          <p:cNvSpPr/>
          <p:nvPr/>
        </p:nvSpPr>
        <p:spPr>
          <a:xfrm>
            <a:off x="0" y="1484313"/>
            <a:ext cx="8964613" cy="3540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秦初并天下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令丞相、 御史曰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:“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寡人以眇眇之身，兴兵诛暴乱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……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天下大定。今名号不更，无以称成功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……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丞相等皆曰：“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……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昔者五帝所不及。臣等谨与博士议曰：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『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古有天皇，有地皇，有泰皇，泰皇最贵。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』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臣等昧死上尊号，王为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『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泰皇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』”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。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……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王曰：「去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『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泰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』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，著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『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皇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』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，采上古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『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帝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』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位号，号曰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『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皇帝</a:t>
            </a:r>
            <a:r>
              <a:rPr lang="en-US" altLang="x-none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』</a:t>
            </a:r>
            <a:r>
              <a:rPr lang="zh-CN" altLang="en-US" sz="3200" b="1" dirty="0">
                <a:latin typeface="黑体" panose="02010609060101010101" pitchFamily="1" charset="-122"/>
                <a:ea typeface="黑体" panose="02010609060101010101" pitchFamily="1" charset="-122"/>
              </a:rPr>
              <a:t>。 </a:t>
            </a:r>
            <a:endParaRPr lang="zh-CN" altLang="en-US" sz="32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0247" name="TextBox 10"/>
          <p:cNvSpPr txBox="1"/>
          <p:nvPr/>
        </p:nvSpPr>
        <p:spPr>
          <a:xfrm>
            <a:off x="2700338" y="836613"/>
            <a:ext cx="64436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嬴政称皇帝的首要、根本目的</a:t>
            </a:r>
            <a:r>
              <a:rPr lang="en-US" altLang="x-none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?</a:t>
            </a:r>
            <a:endParaRPr lang="zh-CN" altLang="en-US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0248" name="左箭头 13">
            <a:hlinkClick r:id="rId1" action="ppaction://hlinksldjump"/>
          </p:cNvPr>
          <p:cNvSpPr/>
          <p:nvPr/>
        </p:nvSpPr>
        <p:spPr>
          <a:xfrm>
            <a:off x="8388350" y="5516563"/>
            <a:ext cx="755650" cy="571500"/>
          </a:xfrm>
          <a:prstGeom prst="leftArrow">
            <a:avLst>
              <a:gd name="adj1" fmla="val 50000"/>
              <a:gd name="adj2" fmla="val 50005"/>
            </a:avLst>
          </a:prstGeom>
          <a:solidFill>
            <a:srgbClr val="414141"/>
          </a:solidFill>
          <a:ln w="254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9" name="Line 55"/>
          <p:cNvSpPr/>
          <p:nvPr/>
        </p:nvSpPr>
        <p:spPr>
          <a:xfrm>
            <a:off x="5076825" y="2565400"/>
            <a:ext cx="3527425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50" name="Line 55"/>
          <p:cNvSpPr/>
          <p:nvPr/>
        </p:nvSpPr>
        <p:spPr>
          <a:xfrm>
            <a:off x="0" y="2997200"/>
            <a:ext cx="1152525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51" name="TextBox 25"/>
          <p:cNvSpPr txBox="1"/>
          <p:nvPr/>
        </p:nvSpPr>
        <p:spPr>
          <a:xfrm>
            <a:off x="0" y="5157788"/>
            <a:ext cx="8532813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首要目的</a:t>
            </a:r>
            <a:r>
              <a:rPr lang="en-US" altLang="x-none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突出个人功业</a:t>
            </a:r>
            <a:r>
              <a:rPr lang="en-US" altLang="x-none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显示权势和地位</a:t>
            </a:r>
            <a:r>
              <a:rPr lang="en-US" altLang="x-none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;</a:t>
            </a:r>
            <a:endParaRPr lang="en-US" altLang="x-none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0252" name="TextBox 30"/>
          <p:cNvSpPr txBox="1"/>
          <p:nvPr/>
        </p:nvSpPr>
        <p:spPr>
          <a:xfrm>
            <a:off x="0" y="5732463"/>
            <a:ext cx="7885113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根本目的</a:t>
            </a:r>
            <a:r>
              <a:rPr lang="en-US" altLang="x-none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神化皇权</a:t>
            </a:r>
            <a:r>
              <a:rPr lang="en-US" altLang="x-none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巩固统治。</a:t>
            </a:r>
            <a:endParaRPr lang="zh-CN" altLang="en-US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10243" grpId="0" animBg="1"/>
      <p:bldP spid="10245" grpId="0" animBg="1"/>
      <p:bldP spid="10246" grpId="0"/>
      <p:bldP spid="10247" grpId="0"/>
      <p:bldP spid="10248" grpId="0" animBg="1"/>
      <p:bldP spid="10251" grpId="0"/>
      <p:bldP spid="102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Oval 19"/>
          <p:cNvSpPr/>
          <p:nvPr/>
        </p:nvSpPr>
        <p:spPr>
          <a:xfrm>
            <a:off x="0" y="0"/>
            <a:ext cx="90011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制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1267" name="Oval 20"/>
          <p:cNvSpPr/>
          <p:nvPr/>
        </p:nvSpPr>
        <p:spPr>
          <a:xfrm>
            <a:off x="755650" y="0"/>
            <a:ext cx="935038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度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1268" name="Oval 21"/>
          <p:cNvSpPr/>
          <p:nvPr/>
        </p:nvSpPr>
        <p:spPr>
          <a:xfrm>
            <a:off x="1547813" y="0"/>
            <a:ext cx="935037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创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1269" name="Oval 22"/>
          <p:cNvSpPr/>
          <p:nvPr/>
        </p:nvSpPr>
        <p:spPr>
          <a:xfrm>
            <a:off x="2339975" y="0"/>
            <a:ext cx="100806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立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1270" name="WordArt 15"/>
          <p:cNvSpPr>
            <a:spLocks noTextEdit="1"/>
          </p:cNvSpPr>
          <p:nvPr/>
        </p:nvSpPr>
        <p:spPr>
          <a:xfrm>
            <a:off x="7667625" y="4365625"/>
            <a:ext cx="863600" cy="163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1271" name="TextBox 26"/>
          <p:cNvSpPr txBox="1"/>
          <p:nvPr/>
        </p:nvSpPr>
        <p:spPr>
          <a:xfrm>
            <a:off x="4284663" y="0"/>
            <a:ext cx="51466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4000" b="1" dirty="0">
                <a:latin typeface="黑体" panose="02010609060101010101" pitchFamily="1" charset="-122"/>
                <a:ea typeface="黑体" panose="02010609060101010101" pitchFamily="1" charset="-122"/>
              </a:rPr>
              <a:t>中央集权制度的形成</a:t>
            </a:r>
            <a:endParaRPr lang="zh-CN" altLang="en-US" sz="40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1272" name="Oval 22"/>
          <p:cNvSpPr/>
          <p:nvPr/>
        </p:nvSpPr>
        <p:spPr>
          <a:xfrm>
            <a:off x="3132138" y="0"/>
            <a:ext cx="863600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篇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1273" name="Rectangle 28"/>
          <p:cNvSpPr/>
          <p:nvPr/>
        </p:nvSpPr>
        <p:spPr>
          <a:xfrm>
            <a:off x="0" y="836613"/>
            <a:ext cx="2411413" cy="579437"/>
          </a:xfrm>
          <a:prstGeom prst="rect">
            <a:avLst/>
          </a:prstGeom>
          <a:solidFill>
            <a:srgbClr val="666699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TopRight">
              <a:rot lat="0" lon="0" rev="0"/>
            </a:camera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6699"/>
            </a:extrusionClr>
          </a:sp3d>
        </p:spPr>
        <p:txBody>
          <a:bodyPr>
            <a:spAutoFit/>
            <a:flatTx/>
          </a:bodyPr>
          <a:p>
            <a:pPr lvl="0" algn="ctr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皇帝制度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74" name="Picture 5" descr="秦始皇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28775"/>
            <a:ext cx="1908175" cy="4608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5" name="AutoShape 5"/>
          <p:cNvSpPr/>
          <p:nvPr/>
        </p:nvSpPr>
        <p:spPr>
          <a:xfrm>
            <a:off x="1763713" y="1700213"/>
            <a:ext cx="431800" cy="4176712"/>
          </a:xfrm>
          <a:prstGeom prst="leftBrace">
            <a:avLst>
              <a:gd name="adj1" fmla="val 134433"/>
              <a:gd name="adj2" fmla="val 50000"/>
            </a:avLst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6" name="TextBox 12"/>
          <p:cNvSpPr txBox="1"/>
          <p:nvPr/>
        </p:nvSpPr>
        <p:spPr>
          <a:xfrm>
            <a:off x="2195513" y="1052513"/>
            <a:ext cx="1728787" cy="4524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endParaRPr lang="en-US" altLang="x-none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本质</a:t>
            </a:r>
            <a:r>
              <a:rPr lang="en-US" altLang="x-none" b="1" dirty="0"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en-US" altLang="x-none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endParaRPr lang="en-US" altLang="x-none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内容</a:t>
            </a:r>
            <a:r>
              <a:rPr lang="en-US" altLang="x-none" b="1" dirty="0"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en-US" altLang="x-none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endParaRPr lang="en-US" altLang="x-none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特点</a:t>
            </a:r>
            <a:r>
              <a:rPr lang="en-US" altLang="x-none" b="1" dirty="0"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en-US" altLang="x-none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endParaRPr lang="en-US" altLang="x-none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影响</a:t>
            </a:r>
            <a:r>
              <a:rPr lang="en-US" altLang="x-none" dirty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7" name="TextBox 13"/>
          <p:cNvSpPr txBox="1"/>
          <p:nvPr/>
        </p:nvSpPr>
        <p:spPr>
          <a:xfrm>
            <a:off x="3563938" y="1628775"/>
            <a:ext cx="23764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君主专制</a:t>
            </a:r>
            <a:endParaRPr lang="zh-CN" altLang="en-US" sz="2400" b="1" dirty="0">
              <a:solidFill>
                <a:srgbClr val="262673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1278" name="TextBox 14"/>
          <p:cNvSpPr txBox="1"/>
          <p:nvPr/>
        </p:nvSpPr>
        <p:spPr>
          <a:xfrm>
            <a:off x="3563938" y="2492375"/>
            <a:ext cx="51847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总揽大权；人事任免权；军权。</a:t>
            </a:r>
            <a:endParaRPr lang="zh-CN" altLang="en-US" sz="2400" b="1" dirty="0">
              <a:solidFill>
                <a:srgbClr val="262673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1279" name="TextBox 15"/>
          <p:cNvSpPr txBox="1"/>
          <p:nvPr/>
        </p:nvSpPr>
        <p:spPr>
          <a:xfrm>
            <a:off x="3492500" y="3860800"/>
            <a:ext cx="5832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皇位</a:t>
            </a:r>
            <a:r>
              <a:rPr lang="en-US" altLang="x-none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 </a:t>
            </a:r>
            <a:r>
              <a:rPr lang="zh-CN" altLang="en-US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；皇帝</a:t>
            </a:r>
            <a:r>
              <a:rPr lang="en-US" altLang="x-none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 </a:t>
            </a:r>
            <a:r>
              <a:rPr lang="zh-CN" altLang="en-US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；皇权</a:t>
            </a:r>
            <a:r>
              <a:rPr lang="en-US" altLang="x-none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</a:t>
            </a:r>
            <a:r>
              <a:rPr lang="zh-CN" altLang="en-US" sz="2400" b="1" u="sng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</a:t>
            </a:r>
            <a:endParaRPr lang="zh-CN" altLang="en-US" sz="2400" b="1" dirty="0">
              <a:solidFill>
                <a:srgbClr val="262673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1280" name="TextBox 16"/>
          <p:cNvSpPr txBox="1"/>
          <p:nvPr/>
        </p:nvSpPr>
        <p:spPr>
          <a:xfrm>
            <a:off x="3492500" y="4652963"/>
            <a:ext cx="5507038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成为古代最高统治者的称谓</a:t>
            </a:r>
            <a:r>
              <a:rPr lang="en-US" altLang="x-none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24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为历代封建王朝所沿用。</a:t>
            </a:r>
            <a:endParaRPr lang="zh-CN" altLang="en-US" sz="2400" b="1" dirty="0">
              <a:solidFill>
                <a:srgbClr val="262673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 animBg="1"/>
      <p:bldP spid="11276" grpId="0"/>
      <p:bldP spid="11277" grpId="0"/>
      <p:bldP spid="11278" grpId="0"/>
      <p:bldP spid="11279" grpId="0"/>
      <p:bldP spid="1128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323850" y="1095375"/>
            <a:ext cx="8555038" cy="4333875"/>
          </a:xfrm>
        </p:spPr>
        <p:txBody>
          <a:bodyPr wrap="square"/>
          <a:p>
            <a:r>
              <a:rPr lang="zh-CN" altLang="en-US" sz="2800" b="1" dirty="0">
                <a:solidFill>
                  <a:schemeClr val="accent2"/>
                </a:solidFill>
              </a:rPr>
              <a:t>三公九卿的中央官制为秦王政接受李斯建议所制，以皇帝为尊，下有三公，分别为太尉，管理军事；丞相，协助皇帝处理全国政事；御史大夫执掌群臣奏章，下达皇帝诏令，并理国家监察事务。九卿对丞相负责，按其职能，行使权利。九卿其实并不止此数，</a:t>
            </a:r>
            <a:endParaRPr lang="zh-CN" altLang="en-US" sz="2800" b="1" dirty="0">
              <a:solidFill>
                <a:schemeClr val="accent2"/>
              </a:solidFill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</a:rPr>
              <a:t>                                                ___高考百科</a:t>
            </a:r>
            <a:endParaRPr lang="zh-CN" altLang="en-US" sz="2800" b="1" dirty="0">
              <a:solidFill>
                <a:schemeClr val="accent2"/>
              </a:solidFill>
            </a:endParaRPr>
          </a:p>
          <a:p>
            <a:pPr algn="r"/>
            <a:endParaRPr lang="zh-CN" altLang="en-US" sz="2800" b="1" dirty="0">
              <a:solidFill>
                <a:schemeClr val="accent2"/>
              </a:solidFill>
              <a:latin typeface="Times New Roman" panose="02020603050405020304" pitchFamily="2" charset="-122"/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/>
          </p:cNvSpPr>
          <p:nvPr>
            <p:ph type="body" idx="1"/>
          </p:nvPr>
        </p:nvSpPr>
        <p:spPr>
          <a:xfrm>
            <a:off x="323850" y="1095375"/>
            <a:ext cx="8555038" cy="4333875"/>
          </a:xfrm>
        </p:spPr>
        <p:txBody>
          <a:bodyPr wrap="square"/>
          <a:p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2" charset="-122"/>
                <a:ea typeface="黑体" panose="02010609060101010101" pitchFamily="1" charset="-122"/>
              </a:rPr>
              <a:t>材料   </a:t>
            </a:r>
            <a:r>
              <a:rPr lang="zh-CN" altLang="en-US" b="1" u="sng" dirty="0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新皇帝</a:t>
            </a:r>
            <a:r>
              <a:rPr lang="zh-CN" altLang="en-US" b="1" dirty="0">
                <a:solidFill>
                  <a:schemeClr val="accent2"/>
                </a:solidFill>
                <a:ea typeface="宋体" panose="02010600030101010101" pitchFamily="2" charset="-122"/>
              </a:rPr>
              <a:t>……</a:t>
            </a:r>
            <a:r>
              <a:rPr lang="zh-CN" altLang="en-US" b="1" u="sng" dirty="0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废除了所有的封建国家和王国，将广阔的国土划分为若干行政区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，</a:t>
            </a:r>
            <a:r>
              <a:rPr lang="zh-CN" altLang="en-US" b="1" u="sng" dirty="0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每一行政区都配备一批由中央政府任命，并向中央政府负责的官员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。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2" charset="-122"/>
              <a:ea typeface="楷体_GB2312" pitchFamily="1" charset="-122"/>
            </a:endParaRPr>
          </a:p>
          <a:p>
            <a:pPr algn="r"/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——斯塔夫里阿诺斯《全球通史》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2" charset="-122"/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圆角矩形 20"/>
          <p:cNvSpPr/>
          <p:nvPr/>
        </p:nvSpPr>
        <p:spPr>
          <a:xfrm>
            <a:off x="6732588" y="765175"/>
            <a:ext cx="1943100" cy="576263"/>
          </a:xfrm>
          <a:prstGeom prst="roundRect">
            <a:avLst>
              <a:gd name="adj" fmla="val 16667"/>
            </a:avLst>
          </a:prstGeom>
          <a:solidFill>
            <a:srgbClr val="19194D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Oval 19"/>
          <p:cNvSpPr/>
          <p:nvPr/>
        </p:nvSpPr>
        <p:spPr>
          <a:xfrm>
            <a:off x="0" y="0"/>
            <a:ext cx="90011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制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4340" name="Oval 20"/>
          <p:cNvSpPr/>
          <p:nvPr/>
        </p:nvSpPr>
        <p:spPr>
          <a:xfrm>
            <a:off x="755650" y="0"/>
            <a:ext cx="935038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度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4341" name="Oval 21"/>
          <p:cNvSpPr/>
          <p:nvPr/>
        </p:nvSpPr>
        <p:spPr>
          <a:xfrm>
            <a:off x="1547813" y="0"/>
            <a:ext cx="935037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创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4342" name="Oval 22"/>
          <p:cNvSpPr/>
          <p:nvPr/>
        </p:nvSpPr>
        <p:spPr>
          <a:xfrm>
            <a:off x="2339975" y="0"/>
            <a:ext cx="100806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立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4343" name="WordArt 15"/>
          <p:cNvSpPr>
            <a:spLocks noTextEdit="1"/>
          </p:cNvSpPr>
          <p:nvPr/>
        </p:nvSpPr>
        <p:spPr>
          <a:xfrm>
            <a:off x="7667625" y="4365625"/>
            <a:ext cx="863600" cy="163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4344" name="TextBox 26"/>
          <p:cNvSpPr txBox="1"/>
          <p:nvPr/>
        </p:nvSpPr>
        <p:spPr>
          <a:xfrm>
            <a:off x="4284663" y="0"/>
            <a:ext cx="51466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4000" b="1" dirty="0">
                <a:latin typeface="黑体" panose="02010609060101010101" pitchFamily="1" charset="-122"/>
                <a:ea typeface="黑体" panose="02010609060101010101" pitchFamily="1" charset="-122"/>
              </a:rPr>
              <a:t>中央集权制度的形成</a:t>
            </a:r>
            <a:endParaRPr lang="zh-CN" altLang="en-US" sz="40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4345" name="Oval 22"/>
          <p:cNvSpPr/>
          <p:nvPr/>
        </p:nvSpPr>
        <p:spPr>
          <a:xfrm>
            <a:off x="3132138" y="0"/>
            <a:ext cx="863600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篇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4346" name="Rectangle 28"/>
          <p:cNvSpPr/>
          <p:nvPr/>
        </p:nvSpPr>
        <p:spPr>
          <a:xfrm>
            <a:off x="0" y="836613"/>
            <a:ext cx="3851275" cy="584200"/>
          </a:xfrm>
          <a:prstGeom prst="rect">
            <a:avLst/>
          </a:prstGeom>
          <a:solidFill>
            <a:srgbClr val="666699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TopRight">
              <a:rot lat="0" lon="0" rev="0"/>
            </a:camera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6699"/>
            </a:extrusionClr>
          </a:sp3d>
        </p:spPr>
        <p:txBody>
          <a:bodyPr>
            <a:spAutoFit/>
            <a:flatTx/>
          </a:bodyPr>
          <a:p>
            <a:pPr lvl="0" algn="ctr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郡县制的全面推行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7" name="AutoShape 20"/>
          <p:cNvSpPr/>
          <p:nvPr/>
        </p:nvSpPr>
        <p:spPr>
          <a:xfrm>
            <a:off x="0" y="1196975"/>
            <a:ext cx="9144000" cy="2808288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8" name="AutoShape 20"/>
          <p:cNvSpPr/>
          <p:nvPr/>
        </p:nvSpPr>
        <p:spPr>
          <a:xfrm>
            <a:off x="0" y="5013325"/>
            <a:ext cx="9144000" cy="1655763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矩形 13"/>
          <p:cNvSpPr/>
          <p:nvPr/>
        </p:nvSpPr>
        <p:spPr>
          <a:xfrm>
            <a:off x="395288" y="1484313"/>
            <a:ext cx="8964612" cy="2247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廷尉李斯议曰：“周文武所封子弟同姓甚众，然後属疏远，相攻击如仇雠，诸侯更相诛伐，周天子弗能禁止。今海内赖陛下神灵一统，皆为郡县，诸子功臣以公赋税重赏赐之，甚足易制。天下无异意，则安宁之术也。置诸侯不便。”</a:t>
            </a:r>
            <a:endParaRPr lang="zh-CN" altLang="en-US" sz="28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4350" name="矩形 15"/>
          <p:cNvSpPr/>
          <p:nvPr/>
        </p:nvSpPr>
        <p:spPr>
          <a:xfrm>
            <a:off x="252413" y="3716338"/>
            <a:ext cx="88915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 </a:t>
            </a:r>
            <a:endParaRPr lang="zh-CN" altLang="en-US" sz="28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4351" name="TextBox 16"/>
          <p:cNvSpPr txBox="1"/>
          <p:nvPr/>
        </p:nvSpPr>
        <p:spPr>
          <a:xfrm>
            <a:off x="7019925" y="692150"/>
            <a:ext cx="1296988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背景</a:t>
            </a:r>
            <a:r>
              <a:rPr lang="en-US" altLang="x-none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?</a:t>
            </a:r>
            <a:endParaRPr lang="zh-CN" altLang="en-US" b="1" dirty="0">
              <a:solidFill>
                <a:srgbClr val="FFC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4352" name="Line 55"/>
          <p:cNvSpPr/>
          <p:nvPr/>
        </p:nvSpPr>
        <p:spPr>
          <a:xfrm>
            <a:off x="3348038" y="1989138"/>
            <a:ext cx="4968875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3" name="Line 55"/>
          <p:cNvSpPr/>
          <p:nvPr/>
        </p:nvSpPr>
        <p:spPr>
          <a:xfrm>
            <a:off x="1331913" y="2349500"/>
            <a:ext cx="7561262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4" name="Line 55"/>
          <p:cNvSpPr/>
          <p:nvPr/>
        </p:nvSpPr>
        <p:spPr>
          <a:xfrm>
            <a:off x="539750" y="2781300"/>
            <a:ext cx="3600450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5" name="矩形 22"/>
          <p:cNvSpPr/>
          <p:nvPr/>
        </p:nvSpPr>
        <p:spPr>
          <a:xfrm>
            <a:off x="179388" y="5157788"/>
            <a:ext cx="8964612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“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楚庄王十六年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(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前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598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年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)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伐陈，杀夏征舒。征舒弑其君，故诛之也。已破陈，即县之。            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--《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史记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》</a:t>
            </a:r>
            <a:endParaRPr lang="zh-CN" altLang="en-US" sz="28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4356" name="Line 55"/>
          <p:cNvSpPr/>
          <p:nvPr/>
        </p:nvSpPr>
        <p:spPr>
          <a:xfrm>
            <a:off x="2051050" y="6092825"/>
            <a:ext cx="2520950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7" name="圆角矩形 29"/>
          <p:cNvSpPr/>
          <p:nvPr/>
        </p:nvSpPr>
        <p:spPr>
          <a:xfrm>
            <a:off x="395288" y="3644900"/>
            <a:ext cx="5184775" cy="647700"/>
          </a:xfrm>
          <a:prstGeom prst="roundRect">
            <a:avLst>
              <a:gd name="adj" fmla="val 16667"/>
            </a:avLst>
          </a:prstGeom>
          <a:solidFill>
            <a:srgbClr val="19194D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8" name="TextBox 25"/>
          <p:cNvSpPr txBox="1"/>
          <p:nvPr/>
        </p:nvSpPr>
        <p:spPr>
          <a:xfrm>
            <a:off x="539750" y="3644900"/>
            <a:ext cx="511175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吸取西周分封制的教训</a:t>
            </a:r>
            <a:endParaRPr lang="zh-CN" altLang="en-US" b="1" dirty="0">
              <a:solidFill>
                <a:srgbClr val="FFC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4359" name="圆角矩形 31"/>
          <p:cNvSpPr/>
          <p:nvPr/>
        </p:nvSpPr>
        <p:spPr>
          <a:xfrm>
            <a:off x="0" y="4365625"/>
            <a:ext cx="9144000" cy="647700"/>
          </a:xfrm>
          <a:prstGeom prst="roundRect">
            <a:avLst>
              <a:gd name="adj" fmla="val 16667"/>
            </a:avLst>
          </a:prstGeom>
          <a:solidFill>
            <a:srgbClr val="19194D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60" name="TextBox 30"/>
          <p:cNvSpPr txBox="1"/>
          <p:nvPr/>
        </p:nvSpPr>
        <p:spPr>
          <a:xfrm>
            <a:off x="0" y="4365625"/>
            <a:ext cx="91440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区域扩大</a:t>
            </a:r>
            <a:r>
              <a:rPr lang="en-US" altLang="x-none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为建立中央集权和巩固统一的需要</a:t>
            </a:r>
            <a:endParaRPr lang="zh-CN" altLang="en-US" b="1" dirty="0">
              <a:solidFill>
                <a:srgbClr val="FFC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47" grpId="0" animBg="1"/>
      <p:bldP spid="14348" grpId="0" animBg="1"/>
      <p:bldP spid="14349" grpId="0"/>
      <p:bldP spid="14351" grpId="0"/>
      <p:bldP spid="14355" grpId="0"/>
      <p:bldP spid="14357" grpId="0" animBg="1"/>
      <p:bldP spid="14358" grpId="0"/>
      <p:bldP spid="14359" grpId="0" animBg="1"/>
      <p:bldP spid="143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圆角矩形 15"/>
          <p:cNvSpPr/>
          <p:nvPr/>
        </p:nvSpPr>
        <p:spPr>
          <a:xfrm>
            <a:off x="179388" y="5300663"/>
            <a:ext cx="7921625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3" name="Oval 19"/>
          <p:cNvSpPr/>
          <p:nvPr/>
        </p:nvSpPr>
        <p:spPr>
          <a:xfrm>
            <a:off x="0" y="0"/>
            <a:ext cx="90011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制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5364" name="Oval 20"/>
          <p:cNvSpPr/>
          <p:nvPr/>
        </p:nvSpPr>
        <p:spPr>
          <a:xfrm>
            <a:off x="755650" y="0"/>
            <a:ext cx="935038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度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5365" name="Oval 21"/>
          <p:cNvSpPr/>
          <p:nvPr/>
        </p:nvSpPr>
        <p:spPr>
          <a:xfrm>
            <a:off x="1547813" y="0"/>
            <a:ext cx="935037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创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5366" name="Oval 22"/>
          <p:cNvSpPr/>
          <p:nvPr/>
        </p:nvSpPr>
        <p:spPr>
          <a:xfrm>
            <a:off x="2339975" y="0"/>
            <a:ext cx="100806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立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5367" name="WordArt 15"/>
          <p:cNvSpPr>
            <a:spLocks noTextEdit="1"/>
          </p:cNvSpPr>
          <p:nvPr/>
        </p:nvSpPr>
        <p:spPr>
          <a:xfrm>
            <a:off x="7667625" y="4365625"/>
            <a:ext cx="863600" cy="163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5368" name="TextBox 26"/>
          <p:cNvSpPr txBox="1"/>
          <p:nvPr/>
        </p:nvSpPr>
        <p:spPr>
          <a:xfrm>
            <a:off x="4284663" y="0"/>
            <a:ext cx="51466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4000" b="1" dirty="0">
                <a:latin typeface="黑体" panose="02010609060101010101" pitchFamily="1" charset="-122"/>
                <a:ea typeface="黑体" panose="02010609060101010101" pitchFamily="1" charset="-122"/>
              </a:rPr>
              <a:t>中央集权制度的形成</a:t>
            </a:r>
            <a:endParaRPr lang="zh-CN" altLang="en-US" sz="40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5369" name="Oval 22"/>
          <p:cNvSpPr/>
          <p:nvPr/>
        </p:nvSpPr>
        <p:spPr>
          <a:xfrm>
            <a:off x="3132138" y="0"/>
            <a:ext cx="863600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篇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5370" name="Rectangle 28"/>
          <p:cNvSpPr/>
          <p:nvPr/>
        </p:nvSpPr>
        <p:spPr>
          <a:xfrm>
            <a:off x="0" y="836613"/>
            <a:ext cx="3851275" cy="584200"/>
          </a:xfrm>
          <a:prstGeom prst="rect">
            <a:avLst/>
          </a:prstGeom>
          <a:solidFill>
            <a:srgbClr val="666699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TopRight">
              <a:rot lat="0" lon="0" rev="0"/>
            </a:camera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6699"/>
            </a:extrusionClr>
          </a:sp3d>
        </p:spPr>
        <p:txBody>
          <a:bodyPr>
            <a:spAutoFit/>
            <a:flatTx/>
          </a:bodyPr>
          <a:p>
            <a:pPr lvl="0" algn="ctr" eaLnBrk="1" hangingPunct="1"/>
            <a:r>
              <a:rPr lang="zh-CN" altLang="en-US" sz="3200" b="1" dirty="0">
                <a:solidFill>
                  <a:schemeClr val="bg1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郡县制的全面推行</a:t>
            </a:r>
            <a:endParaRPr lang="zh-CN" altLang="en-US" sz="3200" b="1" dirty="0">
              <a:solidFill>
                <a:schemeClr val="bg1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5371" name="矩形 9"/>
          <p:cNvSpPr/>
          <p:nvPr/>
        </p:nvSpPr>
        <p:spPr>
          <a:xfrm>
            <a:off x="0" y="3716338"/>
            <a:ext cx="9144000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“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郡县之制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垂二千年而弗能改矣，合古今上下皆安之，势之所趋。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……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为天下计，则害不如封建之滋也多矣。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”</a:t>
            </a:r>
            <a:endParaRPr lang="en-US" altLang="x-none" sz="2800" b="1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                           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--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 王夫之《读通鉴论》</a:t>
            </a:r>
            <a:endParaRPr lang="zh-CN" altLang="en-US" sz="28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5372" name="矩形 10"/>
          <p:cNvSpPr/>
          <p:nvPr/>
        </p:nvSpPr>
        <p:spPr>
          <a:xfrm>
            <a:off x="0" y="1557338"/>
            <a:ext cx="8893175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“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使秦无尺土之封，不立子弟为王、功臣为诸侯者，使后无战攻之患。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”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             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--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《史记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·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李斯列传》</a:t>
            </a:r>
            <a:endParaRPr lang="zh-CN" altLang="en-US" sz="28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5373" name="TextBox 11"/>
          <p:cNvSpPr txBox="1"/>
          <p:nvPr/>
        </p:nvSpPr>
        <p:spPr>
          <a:xfrm>
            <a:off x="179388" y="2636838"/>
            <a:ext cx="8785225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时则有叛人而无叛吏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人怨于下而吏畏于上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……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咎在人怨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非郡邑之制失也。         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--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柳宗元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《</a:t>
            </a:r>
            <a:r>
              <a:rPr lang="zh-CN" altLang="en-US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封建论</a:t>
            </a:r>
            <a:r>
              <a:rPr lang="en-US" altLang="x-none" sz="2800" b="1" dirty="0">
                <a:latin typeface="黑体" panose="02010609060101010101" pitchFamily="1" charset="-122"/>
                <a:ea typeface="黑体" panose="02010609060101010101" pitchFamily="1" charset="-122"/>
              </a:rPr>
              <a:t>》</a:t>
            </a:r>
            <a:endParaRPr lang="zh-CN" altLang="en-US" sz="28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5374" name="圆角矩形 12"/>
          <p:cNvSpPr/>
          <p:nvPr/>
        </p:nvSpPr>
        <p:spPr>
          <a:xfrm>
            <a:off x="6875463" y="765175"/>
            <a:ext cx="1584325" cy="576263"/>
          </a:xfrm>
          <a:prstGeom prst="roundRect">
            <a:avLst>
              <a:gd name="adj" fmla="val 16667"/>
            </a:avLst>
          </a:prstGeom>
          <a:solidFill>
            <a:srgbClr val="19194D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eaLnBrk="1" hangingPunct="1"/>
            <a:r>
              <a:rPr lang="zh-CN" altLang="en-US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意义</a:t>
            </a:r>
            <a:endParaRPr lang="zh-CN" altLang="en-US" b="1" dirty="0">
              <a:solidFill>
                <a:srgbClr val="FFC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5375" name="左箭头 13">
            <a:hlinkClick r:id="rId1" action="ppaction://hlinksldjump"/>
          </p:cNvPr>
          <p:cNvSpPr/>
          <p:nvPr/>
        </p:nvSpPr>
        <p:spPr>
          <a:xfrm>
            <a:off x="8215313" y="5516563"/>
            <a:ext cx="928687" cy="571500"/>
          </a:xfrm>
          <a:prstGeom prst="leftArrow">
            <a:avLst>
              <a:gd name="adj1" fmla="val 50000"/>
              <a:gd name="adj2" fmla="val 49998"/>
            </a:avLst>
          </a:prstGeom>
          <a:solidFill>
            <a:srgbClr val="C00000"/>
          </a:solidFill>
          <a:ln w="254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6" name="TextBox 14"/>
          <p:cNvSpPr txBox="1"/>
          <p:nvPr/>
        </p:nvSpPr>
        <p:spPr>
          <a:xfrm>
            <a:off x="179388" y="5300663"/>
            <a:ext cx="8101012" cy="954087"/>
          </a:xfrm>
          <a:prstGeom prst="rect">
            <a:avLst/>
          </a:prstGeom>
          <a:solidFill>
            <a:srgbClr val="19194D"/>
          </a:solidFill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实现了中央对地方直接有效的控制</a:t>
            </a:r>
            <a:r>
              <a:rPr lang="en-US" altLang="x-none" sz="2800" b="1" dirty="0">
                <a:solidFill>
                  <a:schemeClr val="bg1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加强了中央集权和巩固了国家统一；对后世产生了深远影响。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5377" name="Line 55"/>
          <p:cNvSpPr/>
          <p:nvPr/>
        </p:nvSpPr>
        <p:spPr>
          <a:xfrm>
            <a:off x="0" y="2492375"/>
            <a:ext cx="2411413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8" name="Line 55"/>
          <p:cNvSpPr/>
          <p:nvPr/>
        </p:nvSpPr>
        <p:spPr>
          <a:xfrm flipV="1">
            <a:off x="8172450" y="2060575"/>
            <a:ext cx="611188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9" name="Line 55"/>
          <p:cNvSpPr/>
          <p:nvPr/>
        </p:nvSpPr>
        <p:spPr>
          <a:xfrm>
            <a:off x="250825" y="3068638"/>
            <a:ext cx="3168650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0" name="Line 55"/>
          <p:cNvSpPr/>
          <p:nvPr/>
        </p:nvSpPr>
        <p:spPr>
          <a:xfrm>
            <a:off x="250825" y="3573463"/>
            <a:ext cx="3168650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1" name="Line 55"/>
          <p:cNvSpPr/>
          <p:nvPr/>
        </p:nvSpPr>
        <p:spPr>
          <a:xfrm>
            <a:off x="7667625" y="3141663"/>
            <a:ext cx="936625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2" name="Line 55"/>
          <p:cNvSpPr/>
          <p:nvPr/>
        </p:nvSpPr>
        <p:spPr>
          <a:xfrm>
            <a:off x="539750" y="4221163"/>
            <a:ext cx="8135938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3" name="Line 55"/>
          <p:cNvSpPr/>
          <p:nvPr/>
        </p:nvSpPr>
        <p:spPr>
          <a:xfrm flipV="1">
            <a:off x="4427538" y="4652963"/>
            <a:ext cx="4176712" cy="0"/>
          </a:xfrm>
          <a:prstGeom prst="line">
            <a:avLst/>
          </a:prstGeom>
          <a:ln w="508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71" grpId="0"/>
      <p:bldP spid="15372" grpId="0"/>
      <p:bldP spid="15373" grpId="0"/>
      <p:bldP spid="15375" grpId="0" animBg="1"/>
      <p:bldP spid="1537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323850" y="1095375"/>
            <a:ext cx="8555038" cy="4333875"/>
          </a:xfrm>
        </p:spPr>
        <p:txBody>
          <a:bodyPr wrap="square"/>
          <a:p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黑体" panose="02010609060101010101" pitchFamily="1" charset="-122"/>
              </a:rPr>
              <a:t>材料　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自从秦始皇统一了当时的</a:t>
            </a:r>
            <a:r>
              <a:rPr lang="zh-CN" altLang="en-US" b="1">
                <a:solidFill>
                  <a:schemeClr val="accent2"/>
                </a:solidFill>
                <a:ea typeface="宋体" panose="02010600030101010101" pitchFamily="2" charset="-122"/>
              </a:rPr>
              <a:t>“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天下</a:t>
            </a:r>
            <a:r>
              <a:rPr lang="zh-CN" altLang="en-US" b="1">
                <a:solidFill>
                  <a:schemeClr val="accent2"/>
                </a:solidFill>
                <a:ea typeface="宋体" panose="02010600030101010101" pitchFamily="2" charset="-122"/>
              </a:rPr>
              <a:t>”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，中国即成为一个长期整合的政治体</a:t>
            </a:r>
            <a:r>
              <a:rPr lang="en-US" altLang="zh-CN" b="1">
                <a:solidFill>
                  <a:schemeClr val="accent2"/>
                </a:solidFill>
                <a:ea typeface="宋体" panose="02010600030101010101" pitchFamily="2" charset="-122"/>
              </a:rPr>
              <a:t>……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中国作为一个政治单元，能够有长期的凝聚性，</a:t>
            </a:r>
            <a:r>
              <a:rPr lang="zh-CN" altLang="en-US" b="1" u="sng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固然由于其地理环境自成格局，但也由于国家形态具备一定程度上的稳定性。</a:t>
            </a:r>
            <a:endParaRPr lang="zh-CN" altLang="en-US" b="1">
              <a:solidFill>
                <a:schemeClr val="accent2"/>
              </a:solidFill>
              <a:latin typeface="Times New Roman" panose="02020603050405020304" pitchFamily="2" charset="-122"/>
              <a:ea typeface="楷体_GB2312" pitchFamily="1" charset="-122"/>
            </a:endParaRPr>
          </a:p>
          <a:p>
            <a:pPr algn="r"/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——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许倬云</a:t>
            </a: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《</a:t>
            </a:r>
            <a:r>
              <a:rPr lang="zh-CN" altLang="en-US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历史大脉络</a:t>
            </a: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2" charset="-122"/>
                <a:ea typeface="楷体_GB2312" pitchFamily="1" charset="-122"/>
              </a:rPr>
              <a:t>》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2" charset="-122"/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323850" y="1095375"/>
            <a:ext cx="8555038" cy="4333875"/>
          </a:xfrm>
        </p:spPr>
        <p:txBody>
          <a:bodyPr wrap="square"/>
          <a:p>
            <a:pPr>
              <a:lnSpc>
                <a:spcPct val="80000"/>
              </a:lnSpc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　有人在评述秦朝的政治变革时说：</a:t>
            </a:r>
            <a:r>
              <a:rPr lang="zh-CN" altLang="en-US" sz="2800" b="1">
                <a:solidFill>
                  <a:schemeClr val="accent2"/>
                </a:solidFill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这是一个划时代的突破和最骇人听闻的政治结构，没有封国封爵，没有公侯伯子男。当时没有一个人敢于想象皇帝的儿子们竟会跟平民一样，没有拥有土地，更没有拥有奴隶群。</a:t>
            </a:r>
            <a:r>
              <a:rPr lang="zh-CN" altLang="en-US" sz="2800" b="1">
                <a:solidFill>
                  <a:schemeClr val="accent2"/>
                </a:solidFill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从文明发展的角度看，这种变革的积极意义主要在于促使中国古代政治</a:t>
            </a: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　　</a:t>
            </a: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)</a:t>
            </a:r>
            <a:endParaRPr lang="en-US" altLang="zh-CN" sz="2800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．从血缘政治向官僚政治转变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．从井田制向小农经济转变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．从集权政治向分权政治转变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2" charset="-122"/>
                <a:ea typeface="宋体" panose="02010600030101010101" pitchFamily="2" charset="-122"/>
              </a:rPr>
              <a:t>．从军功政治向文治政治转变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2800" b="1">
              <a:solidFill>
                <a:schemeClr val="accent2"/>
              </a:solidFill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2800"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>
              <a:latin typeface="Times New Roman" panose="02020603050405020304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>
              <a:latin typeface="Times New Roman" panose="02020603050405020304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179388" y="620713"/>
            <a:ext cx="8229600" cy="936625"/>
          </a:xfrm>
        </p:spPr>
        <p:txBody>
          <a:bodyPr anchor="ctr"/>
          <a:p>
            <a:pPr lvl="0" eaLnBrk="1" hangingPunct="1"/>
            <a:r>
              <a:rPr lang="zh-CN" altLang="en-US" sz="3600" b="1" dirty="0">
                <a:latin typeface="黑体" panose="02010609060101010101" pitchFamily="1" charset="-122"/>
                <a:ea typeface="黑体" panose="02010609060101010101" pitchFamily="1" charset="-122"/>
              </a:rPr>
              <a:t>比较郡县制与分封制</a:t>
            </a:r>
            <a:r>
              <a:rPr lang="en-US" altLang="x-none" sz="3600" b="1" dirty="0"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en-US" altLang="x-none" sz="36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graphicFrame>
        <p:nvGraphicFramePr>
          <p:cNvPr id="18435" name="内容占位符 18434"/>
          <p:cNvGraphicFramePr/>
          <p:nvPr>
            <p:ph idx="1"/>
          </p:nvPr>
        </p:nvGraphicFramePr>
        <p:xfrm>
          <a:off x="179388" y="1484313"/>
          <a:ext cx="8785225" cy="4752975"/>
        </p:xfrm>
        <a:graphic>
          <a:graphicData uri="http://schemas.openxmlformats.org/drawingml/2006/table">
            <a:tbl>
              <a:tblPr/>
              <a:tblGrid>
                <a:gridCol w="504825"/>
                <a:gridCol w="1655763"/>
                <a:gridCol w="3519487"/>
                <a:gridCol w="3105150"/>
              </a:tblGrid>
              <a:tr h="692150">
                <a:tc gridSpan="2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CC"/>
                          </a:solidFill>
                          <a:latin typeface="黑体" panose="02010609060101010101" pitchFamily="1" charset="-122"/>
                          <a:ea typeface="黑体" panose="02010609060101010101" pitchFamily="1" charset="-122"/>
                        </a:rPr>
                        <a:t>比较项</a:t>
                      </a: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CC"/>
                          </a:solidFill>
                          <a:latin typeface="黑体" panose="02010609060101010101" pitchFamily="1" charset="-122"/>
                          <a:ea typeface="黑体" panose="02010609060101010101" pitchFamily="1" charset="-122"/>
                        </a:rPr>
                        <a:t>分封制</a:t>
                      </a: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CC"/>
                          </a:solidFill>
                          <a:latin typeface="黑体" panose="02010609060101010101" pitchFamily="1" charset="-122"/>
                          <a:ea typeface="黑体" panose="02010609060101010101" pitchFamily="1" charset="-122"/>
                        </a:rPr>
                        <a:t>郡县制</a:t>
                      </a: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黑体" panose="02010609060101010101" pitchFamily="1" charset="-122"/>
                          <a:ea typeface="黑体" panose="02010609060101010101" pitchFamily="1" charset="-122"/>
                        </a:rPr>
                        <a:t>同</a:t>
                      </a:r>
                      <a:endParaRPr lang="zh-CN" altLang="en-US" sz="2800" b="1" dirty="0">
                        <a:solidFill>
                          <a:srgbClr val="C00000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</a:tcPr>
                </a:tc>
              </a:tr>
              <a:tr h="576263">
                <a:tc rowSpan="3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latin typeface="黑体" panose="02010609060101010101" pitchFamily="1" charset="-122"/>
                          <a:ea typeface="黑体" panose="02010609060101010101" pitchFamily="1" charset="-122"/>
                        </a:rPr>
                        <a:t>不</a:t>
                      </a:r>
                      <a:endParaRPr lang="zh-CN" altLang="en-US" sz="2800" b="1" dirty="0"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en-US" altLang="x-none" sz="2800" b="1" dirty="0"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latin typeface="黑体" panose="02010609060101010101" pitchFamily="1" charset="-122"/>
                          <a:ea typeface="黑体" panose="02010609060101010101" pitchFamily="1" charset="-122"/>
                        </a:rPr>
                        <a:t>同</a:t>
                      </a:r>
                      <a:endParaRPr lang="zh-CN" altLang="en-US" sz="2800" b="1" dirty="0"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en-US" altLang="x-none" sz="2800" b="1" dirty="0"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latin typeface="黑体" panose="02010609060101010101" pitchFamily="1" charset="-122"/>
                          <a:ea typeface="黑体" panose="02010609060101010101" pitchFamily="1" charset="-122"/>
                        </a:rPr>
                        <a:t>点</a:t>
                      </a:r>
                      <a:endParaRPr lang="en-US" altLang="x-none" sz="2800" b="1" dirty="0"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067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en-US" altLang="x-none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en-US" altLang="x-none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6987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en-US" altLang="x-none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eaLnBrk="0" hangingPunct="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None/>
                      </a:pPr>
                      <a:endParaRPr lang="en-US" altLang="x-none" sz="2800" b="1" dirty="0">
                        <a:solidFill>
                          <a:srgbClr val="0000CC"/>
                        </a:solidFill>
                        <a:latin typeface="黑体" panose="02010609060101010101" pitchFamily="1" charset="-122"/>
                        <a:ea typeface="黑体" panose="02010609060101010101" pitchFamily="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64" name="TextBox 10"/>
          <p:cNvSpPr txBox="1"/>
          <p:nvPr/>
        </p:nvSpPr>
        <p:spPr>
          <a:xfrm>
            <a:off x="1079500" y="2133600"/>
            <a:ext cx="8064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</a:t>
            </a:r>
            <a:r>
              <a:rPr lang="zh-CN" altLang="en-US" sz="2800" b="1" dirty="0">
                <a:solidFill>
                  <a:srgbClr val="26267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都是地方行政制度；都为了巩固统治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65" name="TextBox 11"/>
          <p:cNvSpPr txBox="1"/>
          <p:nvPr/>
        </p:nvSpPr>
        <p:spPr>
          <a:xfrm>
            <a:off x="611188" y="2852738"/>
            <a:ext cx="1728787" cy="1077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建立基础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66" name="TextBox 12"/>
          <p:cNvSpPr txBox="1"/>
          <p:nvPr/>
        </p:nvSpPr>
        <p:spPr>
          <a:xfrm>
            <a:off x="611188" y="3644900"/>
            <a:ext cx="1728787" cy="1039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传承</a:t>
            </a:r>
            <a:endParaRPr lang="en-US" altLang="x-none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权利</a:t>
            </a:r>
            <a:endParaRPr lang="en-US" altLang="x-none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67" name="TextBox 13"/>
          <p:cNvSpPr txBox="1"/>
          <p:nvPr/>
        </p:nvSpPr>
        <p:spPr>
          <a:xfrm>
            <a:off x="684213" y="5084763"/>
            <a:ext cx="1655762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历史影响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68" name="TextBox 14"/>
          <p:cNvSpPr txBox="1"/>
          <p:nvPr/>
        </p:nvSpPr>
        <p:spPr>
          <a:xfrm>
            <a:off x="2411413" y="2781300"/>
            <a:ext cx="338455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以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关系为基础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69" name="TextBox 15"/>
          <p:cNvSpPr txBox="1"/>
          <p:nvPr/>
        </p:nvSpPr>
        <p:spPr>
          <a:xfrm>
            <a:off x="5940425" y="2852738"/>
            <a:ext cx="302418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按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关系划分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0" name="TextBox 16"/>
          <p:cNvSpPr txBox="1"/>
          <p:nvPr/>
        </p:nvSpPr>
        <p:spPr>
          <a:xfrm>
            <a:off x="2411413" y="3573463"/>
            <a:ext cx="3455987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诸侯王位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________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；拥有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和相应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1" name="TextBox 17"/>
          <p:cNvSpPr txBox="1"/>
          <p:nvPr/>
        </p:nvSpPr>
        <p:spPr>
          <a:xfrm>
            <a:off x="5867400" y="3357563"/>
            <a:ext cx="3097213" cy="1557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官吏由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_____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任免；</a:t>
            </a:r>
            <a:endParaRPr lang="en-US" altLang="x-none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不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，只有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</a:t>
            </a:r>
            <a:endParaRPr lang="en-US" altLang="x-none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没有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______</a:t>
            </a:r>
            <a:endParaRPr lang="en-US" altLang="x-none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2" name="TextBox 18"/>
          <p:cNvSpPr txBox="1"/>
          <p:nvPr/>
        </p:nvSpPr>
        <p:spPr>
          <a:xfrm>
            <a:off x="2339975" y="5013325"/>
            <a:ext cx="3527425" cy="1039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前期加强对地方统治，</a:t>
            </a:r>
            <a:endParaRPr lang="en-US" altLang="x-none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容易发展为割据势力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.</a:t>
            </a:r>
            <a:endParaRPr lang="en-US" altLang="x-none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3" name="TextBox 19"/>
          <p:cNvSpPr txBox="1"/>
          <p:nvPr/>
        </p:nvSpPr>
        <p:spPr>
          <a:xfrm>
            <a:off x="5795963" y="5084763"/>
            <a:ext cx="3348037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有利于加强中央集权和巩固国家统一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.</a:t>
            </a:r>
            <a:endParaRPr lang="en-US" altLang="x-none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4" name="TextBox 20"/>
          <p:cNvSpPr txBox="1"/>
          <p:nvPr/>
        </p:nvSpPr>
        <p:spPr>
          <a:xfrm>
            <a:off x="2771775" y="2781300"/>
            <a:ext cx="12239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血缘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5" name="TextBox 21"/>
          <p:cNvSpPr txBox="1"/>
          <p:nvPr/>
        </p:nvSpPr>
        <p:spPr>
          <a:xfrm>
            <a:off x="6300788" y="2852738"/>
            <a:ext cx="136683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地域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6" name="TextBox 22"/>
          <p:cNvSpPr txBox="1"/>
          <p:nvPr/>
        </p:nvSpPr>
        <p:spPr>
          <a:xfrm>
            <a:off x="3924300" y="3500438"/>
            <a:ext cx="122396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世袭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7" name="TextBox 23"/>
          <p:cNvSpPr txBox="1"/>
          <p:nvPr/>
        </p:nvSpPr>
        <p:spPr>
          <a:xfrm>
            <a:off x="3132138" y="4005263"/>
            <a:ext cx="13684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封地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8" name="TextBox 24"/>
          <p:cNvSpPr txBox="1"/>
          <p:nvPr/>
        </p:nvSpPr>
        <p:spPr>
          <a:xfrm>
            <a:off x="4932363" y="4005263"/>
            <a:ext cx="1008062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爵位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79" name="TextBox 25"/>
          <p:cNvSpPr txBox="1"/>
          <p:nvPr/>
        </p:nvSpPr>
        <p:spPr>
          <a:xfrm>
            <a:off x="6227763" y="3860800"/>
            <a:ext cx="12969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世袭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80" name="TextBox 26"/>
          <p:cNvSpPr txBox="1"/>
          <p:nvPr/>
        </p:nvSpPr>
        <p:spPr>
          <a:xfrm>
            <a:off x="7019925" y="3357563"/>
            <a:ext cx="1296988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皇帝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81" name="TextBox 27"/>
          <p:cNvSpPr txBox="1"/>
          <p:nvPr/>
        </p:nvSpPr>
        <p:spPr>
          <a:xfrm>
            <a:off x="8027988" y="3860800"/>
            <a:ext cx="12969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俸禄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8482" name="TextBox 28"/>
          <p:cNvSpPr txBox="1"/>
          <p:nvPr/>
        </p:nvSpPr>
        <p:spPr>
          <a:xfrm rot="-11160000" flipV="1">
            <a:off x="6802438" y="4567238"/>
            <a:ext cx="1225550" cy="517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封地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4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46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4" grpId="0"/>
      <p:bldP spid="18465" grpId="0"/>
      <p:bldP spid="18466" grpId="0"/>
      <p:bldP spid="18467" grpId="0"/>
      <p:bldP spid="18469" grpId="0"/>
      <p:bldP spid="18470" grpId="0"/>
      <p:bldP spid="18471" grpId="0"/>
      <p:bldP spid="18472" grpId="0"/>
      <p:bldP spid="18473" grpId="0"/>
      <p:bldP spid="18474" grpId="0"/>
      <p:bldP spid="18475" grpId="0"/>
      <p:bldP spid="18476" grpId="0"/>
      <p:bldP spid="18477" grpId="0"/>
      <p:bldP spid="18478" grpId="0"/>
      <p:bldP spid="18479" grpId="0"/>
      <p:bldP spid="18480" grpId="0"/>
      <p:bldP spid="18481" grpId="0"/>
      <p:bldP spid="1848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Oval 19"/>
          <p:cNvSpPr/>
          <p:nvPr/>
        </p:nvSpPr>
        <p:spPr>
          <a:xfrm>
            <a:off x="0" y="0"/>
            <a:ext cx="90011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制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9459" name="Oval 20"/>
          <p:cNvSpPr/>
          <p:nvPr/>
        </p:nvSpPr>
        <p:spPr>
          <a:xfrm>
            <a:off x="755650" y="0"/>
            <a:ext cx="935038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度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9460" name="Oval 21"/>
          <p:cNvSpPr/>
          <p:nvPr/>
        </p:nvSpPr>
        <p:spPr>
          <a:xfrm>
            <a:off x="1547813" y="0"/>
            <a:ext cx="935037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创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9461" name="Oval 22"/>
          <p:cNvSpPr/>
          <p:nvPr/>
        </p:nvSpPr>
        <p:spPr>
          <a:xfrm>
            <a:off x="2339975" y="0"/>
            <a:ext cx="100806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立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9462" name="WordArt 15"/>
          <p:cNvSpPr>
            <a:spLocks noTextEdit="1"/>
          </p:cNvSpPr>
          <p:nvPr/>
        </p:nvSpPr>
        <p:spPr>
          <a:xfrm>
            <a:off x="7667625" y="4365625"/>
            <a:ext cx="863600" cy="163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9463" name="TextBox 26"/>
          <p:cNvSpPr txBox="1"/>
          <p:nvPr/>
        </p:nvSpPr>
        <p:spPr>
          <a:xfrm>
            <a:off x="4284663" y="0"/>
            <a:ext cx="51466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4000" b="1" dirty="0">
                <a:latin typeface="黑体" panose="02010609060101010101" pitchFamily="1" charset="-122"/>
                <a:ea typeface="黑体" panose="02010609060101010101" pitchFamily="1" charset="-122"/>
              </a:rPr>
              <a:t>中央集权制度的形成</a:t>
            </a:r>
            <a:endParaRPr lang="zh-CN" altLang="en-US" sz="40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9464" name="Oval 22"/>
          <p:cNvSpPr/>
          <p:nvPr/>
        </p:nvSpPr>
        <p:spPr>
          <a:xfrm>
            <a:off x="3132138" y="0"/>
            <a:ext cx="863600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篇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9465" name="矩形 9"/>
          <p:cNvSpPr/>
          <p:nvPr/>
        </p:nvSpPr>
        <p:spPr>
          <a:xfrm>
            <a:off x="684213" y="4652963"/>
            <a:ext cx="82089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古代的贵族政治被官僚政治所取代。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9466" name="Rectangle 28"/>
          <p:cNvSpPr/>
          <p:nvPr/>
        </p:nvSpPr>
        <p:spPr>
          <a:xfrm>
            <a:off x="0" y="1196975"/>
            <a:ext cx="6048375" cy="646113"/>
          </a:xfrm>
          <a:prstGeom prst="rect">
            <a:avLst/>
          </a:prstGeom>
          <a:solidFill>
            <a:srgbClr val="666699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TopRight">
              <a:rot lat="0" lon="0" rev="0"/>
            </a:camera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6699"/>
            </a:extrusionClr>
          </a:sp3d>
        </p:spPr>
        <p:txBody>
          <a:bodyPr>
            <a:spAutoFit/>
            <a:flatTx/>
          </a:bodyPr>
          <a:p>
            <a:pPr lvl="0" algn="ctr" eaLnBrk="1" hangingPunct="1"/>
            <a:r>
              <a:rPr lang="zh-CN" altLang="en-US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从分封制到郡县制的认识</a:t>
            </a:r>
            <a:r>
              <a:rPr lang="en-US" altLang="x-none" b="1" dirty="0">
                <a:solidFill>
                  <a:srgbClr val="FFC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:</a:t>
            </a:r>
            <a:endParaRPr lang="zh-CN" altLang="en-US" b="1" dirty="0">
              <a:solidFill>
                <a:srgbClr val="FFC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9467" name="矩形 12"/>
          <p:cNvSpPr/>
          <p:nvPr/>
        </p:nvSpPr>
        <p:spPr>
          <a:xfrm>
            <a:off x="2411413" y="836613"/>
            <a:ext cx="18573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8" name="矩形 14"/>
          <p:cNvSpPr/>
          <p:nvPr/>
        </p:nvSpPr>
        <p:spPr>
          <a:xfrm>
            <a:off x="684213" y="2420938"/>
            <a:ext cx="74882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反映了从地方分治到中央集权；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9" name="矩形 15"/>
          <p:cNvSpPr/>
          <p:nvPr/>
        </p:nvSpPr>
        <p:spPr>
          <a:xfrm>
            <a:off x="684213" y="3284538"/>
            <a:ext cx="8280400" cy="944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官吏的任免原则由血缘世袭到皇帝任免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这是历史进步</a:t>
            </a:r>
            <a:r>
              <a:rPr lang="en-US" altLang="x-none" sz="2800" b="1" dirty="0">
                <a:solidFill>
                  <a:srgbClr val="0000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;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0" name="流程图: 联系 17"/>
          <p:cNvSpPr/>
          <p:nvPr/>
        </p:nvSpPr>
        <p:spPr>
          <a:xfrm>
            <a:off x="250825" y="2636838"/>
            <a:ext cx="217488" cy="215900"/>
          </a:xfrm>
          <a:prstGeom prst="flowChartConnector">
            <a:avLst/>
          </a:prstGeom>
          <a:solidFill>
            <a:srgbClr val="C00000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1" name="流程图: 联系 18"/>
          <p:cNvSpPr/>
          <p:nvPr/>
        </p:nvSpPr>
        <p:spPr>
          <a:xfrm>
            <a:off x="250825" y="3716338"/>
            <a:ext cx="217488" cy="217487"/>
          </a:xfrm>
          <a:prstGeom prst="flowChartConnector">
            <a:avLst/>
          </a:prstGeom>
          <a:solidFill>
            <a:srgbClr val="C00000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2" name="流程图: 联系 19"/>
          <p:cNvSpPr/>
          <p:nvPr/>
        </p:nvSpPr>
        <p:spPr>
          <a:xfrm>
            <a:off x="250825" y="4868863"/>
            <a:ext cx="217488" cy="215900"/>
          </a:xfrm>
          <a:prstGeom prst="flowChartConnector">
            <a:avLst/>
          </a:prstGeom>
          <a:solidFill>
            <a:srgbClr val="C00000"/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8" grpId="0"/>
      <p:bldP spid="19469" grpId="0"/>
      <p:bldP spid="19470" grpId="0" animBg="1"/>
      <p:bldP spid="19471" grpId="0" animBg="1"/>
      <p:bldP spid="1947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Oval 19"/>
          <p:cNvSpPr/>
          <p:nvPr/>
        </p:nvSpPr>
        <p:spPr>
          <a:xfrm>
            <a:off x="0" y="0"/>
            <a:ext cx="827088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制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0483" name="Oval 20"/>
          <p:cNvSpPr/>
          <p:nvPr/>
        </p:nvSpPr>
        <p:spPr>
          <a:xfrm>
            <a:off x="684213" y="0"/>
            <a:ext cx="719137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度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0484" name="Oval 21"/>
          <p:cNvSpPr/>
          <p:nvPr/>
        </p:nvSpPr>
        <p:spPr>
          <a:xfrm>
            <a:off x="1258888" y="0"/>
            <a:ext cx="720725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影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0485" name="Oval 22"/>
          <p:cNvSpPr/>
          <p:nvPr/>
        </p:nvSpPr>
        <p:spPr>
          <a:xfrm>
            <a:off x="1908175" y="0"/>
            <a:ext cx="792163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响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0486" name="WordArt 15"/>
          <p:cNvSpPr>
            <a:spLocks noTextEdit="1"/>
          </p:cNvSpPr>
          <p:nvPr/>
        </p:nvSpPr>
        <p:spPr>
          <a:xfrm>
            <a:off x="7667625" y="4365625"/>
            <a:ext cx="863600" cy="163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0487" name="TextBox 26"/>
          <p:cNvSpPr txBox="1"/>
          <p:nvPr/>
        </p:nvSpPr>
        <p:spPr>
          <a:xfrm>
            <a:off x="3563938" y="0"/>
            <a:ext cx="5795962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4000" b="1" dirty="0">
                <a:latin typeface="黑体" panose="02010609060101010101" pitchFamily="1" charset="-122"/>
                <a:ea typeface="黑体" panose="02010609060101010101" pitchFamily="1" charset="-122"/>
              </a:rPr>
              <a:t>秦朝中央集权制度形成</a:t>
            </a:r>
            <a:endParaRPr lang="zh-CN" altLang="en-US" sz="4000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0488" name="Oval 22"/>
          <p:cNvSpPr/>
          <p:nvPr/>
        </p:nvSpPr>
        <p:spPr>
          <a:xfrm>
            <a:off x="2555875" y="0"/>
            <a:ext cx="863600" cy="69215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篇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0489" name="云形 9"/>
          <p:cNvSpPr/>
          <p:nvPr/>
        </p:nvSpPr>
        <p:spPr>
          <a:xfrm>
            <a:off x="3563938" y="836613"/>
            <a:ext cx="2520950" cy="863600"/>
          </a:xfrm>
          <a:custGeom>
            <a:avLst/>
            <a:gdLst>
              <a:gd name="txL" fmla="*/ 5954 w 43200"/>
              <a:gd name="txT" fmla="*/ 6524 h 43200"/>
              <a:gd name="txR" fmla="*/ 34174 w 43200"/>
              <a:gd name="txB" fmla="*/ 34674 h 43200"/>
            </a:gdLst>
            <a:ahLst/>
            <a:cxnLst>
              <a:cxn ang="0">
                <a:pos x="2518849" y="431800"/>
              </a:cxn>
              <a:cxn ang="5898240">
                <a:pos x="1260475" y="862680"/>
              </a:cxn>
              <a:cxn ang="11796480">
                <a:pos x="7820" y="431800"/>
              </a:cxn>
              <a:cxn ang="17694720">
                <a:pos x="1260475" y="49377"/>
              </a:cxn>
            </a:cxnLst>
            <a:rect l="txL" t="txT" r="txR" b="txB"/>
            <a:pathLst>
              <a:path w="43200" h="43200">
                <a:moveTo>
                  <a:pt x="3900" y="14370"/>
                </a:moveTo>
                <a:arcTo wR="6753" hR="9190" stAng="-11429452" swAng="7427171"/>
                <a:arcTo wR="5333" hR="7267" stAng="-8646226" swAng="5396752"/>
                <a:arcTo wR="4365" hR="5945" stAng="-8748310" swAng="5983216"/>
                <a:arcTo wR="4857" hR="6595" stAng="-7859247" swAng="7034694"/>
                <a:arcTo wR="5333" hR="7273" stAng="-4722629" swAng="6541720"/>
                <a:arcTo wR="6775" hR="9220" stAng="-2776007" swAng="7816113"/>
                <a:arcTo wR="5785" hR="7867" stAng="-21562564" swAng="6841911"/>
                <a:arcTo wR="6752" hR="9215" stAng="-20253020" swAng="6910786"/>
                <a:arcTo wR="7720" hR="10543" stAng="-17625339" swAng="4542738"/>
                <a:arcTo wR="4360" hR="5918" stAng="-16496367" swAng="8804007"/>
                <a:arcTo wR="4345" hR="5945" stAng="-14809541" swAng="9150775"/>
                <a:close/>
              </a:path>
              <a:path w="43200" h="43200" fill="none">
                <a:moveTo>
                  <a:pt x="4693" y="26177"/>
                </a:moveTo>
                <a:arcTo wR="4345" hR="5945" stAng="-16395255" swAng="1585714"/>
                <a:moveTo>
                  <a:pt x="6928" y="34899"/>
                </a:moveTo>
                <a:arcTo wR="4360" hR="5918" stAng="-17183677" swAng="686679"/>
                <a:moveTo>
                  <a:pt x="16478" y="39090"/>
                </a:moveTo>
                <a:arcTo wR="6752" hR="9215" stAng="-13342539" swAng="844950"/>
                <a:moveTo>
                  <a:pt x="28827" y="34751"/>
                </a:moveTo>
                <a:arcTo wR="6752" hR="9215" stAng="-21212861" swAng="959841"/>
                <a:moveTo>
                  <a:pt x="34129" y="22954"/>
                </a:moveTo>
                <a:arcTo wR="5785" hR="7867" stAng="-4217785" swAng="4255228"/>
                <a:moveTo>
                  <a:pt x="41798" y="15354"/>
                </a:moveTo>
                <a:arcTo wR="5333" hR="7273" stAng="-19780909" swAng="1665385"/>
                <a:moveTo>
                  <a:pt x="38324" y="5426"/>
                </a:moveTo>
                <a:arcTo wR="4857" hR="6595" stAng="-824553" swAng="891799"/>
                <a:moveTo>
                  <a:pt x="29078" y="3952"/>
                </a:moveTo>
                <a:arcTo wR="4857" hR="6595" stAng="-8950828" swAng="1091979"/>
                <a:moveTo>
                  <a:pt x="22141" y="4720"/>
                </a:moveTo>
                <a:arcTo wR="4365" hR="5945" stAng="-9809519" swAng="1061209"/>
                <a:moveTo>
                  <a:pt x="14000" y="5192"/>
                </a:moveTo>
                <a:arcTo wR="6753" hR="9190" stAng="-4002280" swAng="739132"/>
                <a:moveTo>
                  <a:pt x="4127" y="15789"/>
                </a:moveTo>
                <a:arcTo wR="6753" hR="9190" stAng="-12140507" swAng="711644"/>
              </a:path>
            </a:pathLst>
          </a:custGeom>
          <a:solidFill>
            <a:schemeClr val="accent1">
              <a:alpha val="100000"/>
            </a:schemeClr>
          </a:solidFill>
          <a:ln w="254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90" name="任意多边形 14"/>
          <p:cNvSpPr/>
          <p:nvPr/>
        </p:nvSpPr>
        <p:spPr>
          <a:xfrm>
            <a:off x="4733925" y="627063"/>
            <a:ext cx="1493838" cy="641350"/>
          </a:xfrm>
          <a:custGeom>
            <a:avLst/>
            <a:gdLst/>
            <a:ahLst/>
            <a:cxnLst>
              <a:cxn ang="0">
                <a:pos x="7036" y="0"/>
              </a:cxn>
              <a:cxn ang="0">
                <a:pos x="169655" y="37727"/>
              </a:cxn>
              <a:cxn ang="0">
                <a:pos x="216118" y="56590"/>
              </a:cxn>
              <a:cxn ang="0">
                <a:pos x="297428" y="75454"/>
              </a:cxn>
              <a:cxn ang="0">
                <a:pos x="367121" y="94316"/>
              </a:cxn>
              <a:cxn ang="0">
                <a:pos x="518125" y="132043"/>
              </a:cxn>
              <a:cxn ang="0">
                <a:pos x="587818" y="169770"/>
              </a:cxn>
              <a:cxn ang="0">
                <a:pos x="634280" y="188633"/>
              </a:cxn>
              <a:cxn ang="0">
                <a:pos x="703975" y="226359"/>
              </a:cxn>
              <a:cxn ang="0">
                <a:pos x="762053" y="245222"/>
              </a:cxn>
              <a:cxn ang="0">
                <a:pos x="808515" y="264085"/>
              </a:cxn>
              <a:cxn ang="0">
                <a:pos x="843362" y="282949"/>
              </a:cxn>
              <a:cxn ang="0">
                <a:pos x="889824" y="301812"/>
              </a:cxn>
              <a:cxn ang="0">
                <a:pos x="924672" y="320676"/>
              </a:cxn>
              <a:cxn ang="0">
                <a:pos x="971134" y="339539"/>
              </a:cxn>
              <a:cxn ang="0">
                <a:pos x="1005981" y="358401"/>
              </a:cxn>
              <a:cxn ang="0">
                <a:pos x="1064059" y="377265"/>
              </a:cxn>
              <a:cxn ang="0">
                <a:pos x="1110522" y="433855"/>
              </a:cxn>
              <a:cxn ang="0">
                <a:pos x="1156985" y="452718"/>
              </a:cxn>
              <a:cxn ang="0">
                <a:pos x="1215062" y="490444"/>
              </a:cxn>
              <a:cxn ang="0">
                <a:pos x="1284756" y="547034"/>
              </a:cxn>
              <a:cxn ang="0">
                <a:pos x="1342835" y="565898"/>
              </a:cxn>
              <a:cxn ang="0">
                <a:pos x="1377681" y="584761"/>
              </a:cxn>
              <a:cxn ang="0">
                <a:pos x="1493838" y="641350"/>
              </a:cxn>
            </a:cxnLst>
            <a:pathLst>
              <a:path w="1679959" h="444137">
                <a:moveTo>
                  <a:pt x="7913" y="0"/>
                </a:moveTo>
                <a:cubicBezTo>
                  <a:pt x="102288" y="31458"/>
                  <a:pt x="0" y="687"/>
                  <a:pt x="190793" y="26126"/>
                </a:cubicBezTo>
                <a:cubicBezTo>
                  <a:pt x="208589" y="28499"/>
                  <a:pt x="225381" y="35977"/>
                  <a:pt x="243045" y="39189"/>
                </a:cubicBezTo>
                <a:cubicBezTo>
                  <a:pt x="273338" y="44697"/>
                  <a:pt x="304054" y="47570"/>
                  <a:pt x="334485" y="52252"/>
                </a:cubicBezTo>
                <a:cubicBezTo>
                  <a:pt x="360663" y="56279"/>
                  <a:pt x="386684" y="61287"/>
                  <a:pt x="412862" y="65314"/>
                </a:cubicBezTo>
                <a:cubicBezTo>
                  <a:pt x="434407" y="68628"/>
                  <a:pt x="556613" y="84923"/>
                  <a:pt x="582679" y="91440"/>
                </a:cubicBezTo>
                <a:cubicBezTo>
                  <a:pt x="609396" y="98119"/>
                  <a:pt x="634679" y="109653"/>
                  <a:pt x="661056" y="117566"/>
                </a:cubicBezTo>
                <a:cubicBezTo>
                  <a:pt x="678252" y="122725"/>
                  <a:pt x="696111" y="125470"/>
                  <a:pt x="713307" y="130629"/>
                </a:cubicBezTo>
                <a:cubicBezTo>
                  <a:pt x="739685" y="138542"/>
                  <a:pt x="765116" y="149508"/>
                  <a:pt x="791685" y="156754"/>
                </a:cubicBezTo>
                <a:cubicBezTo>
                  <a:pt x="813105" y="162596"/>
                  <a:pt x="835325" y="165001"/>
                  <a:pt x="856999" y="169817"/>
                </a:cubicBezTo>
                <a:cubicBezTo>
                  <a:pt x="874525" y="173712"/>
                  <a:pt x="891988" y="177948"/>
                  <a:pt x="909250" y="182880"/>
                </a:cubicBezTo>
                <a:cubicBezTo>
                  <a:pt x="922490" y="186663"/>
                  <a:pt x="935199" y="192160"/>
                  <a:pt x="948439" y="195943"/>
                </a:cubicBezTo>
                <a:cubicBezTo>
                  <a:pt x="965701" y="200875"/>
                  <a:pt x="983428" y="204074"/>
                  <a:pt x="1000690" y="209006"/>
                </a:cubicBezTo>
                <a:cubicBezTo>
                  <a:pt x="1013930" y="212789"/>
                  <a:pt x="1026639" y="218286"/>
                  <a:pt x="1039879" y="222069"/>
                </a:cubicBezTo>
                <a:cubicBezTo>
                  <a:pt x="1057141" y="227001"/>
                  <a:pt x="1074868" y="230200"/>
                  <a:pt x="1092130" y="235132"/>
                </a:cubicBezTo>
                <a:cubicBezTo>
                  <a:pt x="1105370" y="238915"/>
                  <a:pt x="1117961" y="244854"/>
                  <a:pt x="1131319" y="248194"/>
                </a:cubicBezTo>
                <a:cubicBezTo>
                  <a:pt x="1152859" y="253579"/>
                  <a:pt x="1174862" y="256903"/>
                  <a:pt x="1196633" y="261257"/>
                </a:cubicBezTo>
                <a:cubicBezTo>
                  <a:pt x="1214050" y="274320"/>
                  <a:pt x="1229412" y="290709"/>
                  <a:pt x="1248885" y="300446"/>
                </a:cubicBezTo>
                <a:cubicBezTo>
                  <a:pt x="1264943" y="308475"/>
                  <a:pt x="1284104" y="307832"/>
                  <a:pt x="1301136" y="313509"/>
                </a:cubicBezTo>
                <a:cubicBezTo>
                  <a:pt x="1323381" y="320924"/>
                  <a:pt x="1345103" y="329931"/>
                  <a:pt x="1366450" y="339634"/>
                </a:cubicBezTo>
                <a:cubicBezTo>
                  <a:pt x="1393041" y="351721"/>
                  <a:pt x="1417376" y="368841"/>
                  <a:pt x="1444827" y="378823"/>
                </a:cubicBezTo>
                <a:cubicBezTo>
                  <a:pt x="1465693" y="386411"/>
                  <a:pt x="1488602" y="386501"/>
                  <a:pt x="1510142" y="391886"/>
                </a:cubicBezTo>
                <a:cubicBezTo>
                  <a:pt x="1523500" y="395226"/>
                  <a:pt x="1536046" y="401326"/>
                  <a:pt x="1549330" y="404949"/>
                </a:cubicBezTo>
                <a:cubicBezTo>
                  <a:pt x="1674676" y="439134"/>
                  <a:pt x="1618627" y="413471"/>
                  <a:pt x="1679959" y="444137"/>
                </a:cubicBezTo>
              </a:path>
            </a:pathLst>
          </a:cu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91" name="任意多边形 15"/>
          <p:cNvSpPr/>
          <p:nvPr/>
        </p:nvSpPr>
        <p:spPr>
          <a:xfrm>
            <a:off x="3419475" y="561975"/>
            <a:ext cx="1309688" cy="850900"/>
          </a:xfrm>
          <a:custGeom>
            <a:avLst/>
            <a:gdLst/>
            <a:ahLst/>
            <a:cxnLst>
              <a:cxn ang="0">
                <a:pos x="1309688" y="0"/>
              </a:cxn>
              <a:cxn ang="0">
                <a:pos x="1285209" y="46412"/>
              </a:cxn>
              <a:cxn ang="0">
                <a:pos x="1150567" y="139239"/>
              </a:cxn>
              <a:cxn ang="0">
                <a:pos x="1052646" y="201122"/>
              </a:cxn>
              <a:cxn ang="0">
                <a:pos x="1015927" y="232064"/>
              </a:cxn>
              <a:cxn ang="0">
                <a:pos x="918006" y="263005"/>
              </a:cxn>
              <a:cxn ang="0">
                <a:pos x="881285" y="293947"/>
              </a:cxn>
              <a:cxn ang="0">
                <a:pos x="844565" y="309418"/>
              </a:cxn>
              <a:cxn ang="0">
                <a:pos x="746645" y="355831"/>
              </a:cxn>
              <a:cxn ang="0">
                <a:pos x="685445" y="371301"/>
              </a:cxn>
              <a:cxn ang="0">
                <a:pos x="636484" y="402243"/>
              </a:cxn>
              <a:cxn ang="0">
                <a:pos x="538563" y="433186"/>
              </a:cxn>
              <a:cxn ang="0">
                <a:pos x="501843" y="464128"/>
              </a:cxn>
              <a:cxn ang="0">
                <a:pos x="391682" y="510540"/>
              </a:cxn>
              <a:cxn ang="0">
                <a:pos x="354962" y="556953"/>
              </a:cxn>
              <a:cxn ang="0">
                <a:pos x="318242" y="587894"/>
              </a:cxn>
              <a:cxn ang="0">
                <a:pos x="269281" y="665249"/>
              </a:cxn>
              <a:cxn ang="0">
                <a:pos x="232561" y="711662"/>
              </a:cxn>
              <a:cxn ang="0">
                <a:pos x="220321" y="758075"/>
              </a:cxn>
              <a:cxn ang="0">
                <a:pos x="183600" y="789017"/>
              </a:cxn>
              <a:cxn ang="0">
                <a:pos x="97920" y="819958"/>
              </a:cxn>
              <a:cxn ang="0">
                <a:pos x="61200" y="835429"/>
              </a:cxn>
              <a:cxn ang="0">
                <a:pos x="0" y="850900"/>
              </a:cxn>
            </a:cxnLst>
            <a:pathLst>
              <a:path w="1397725" h="718457">
                <a:moveTo>
                  <a:pt x="1397725" y="0"/>
                </a:moveTo>
                <a:cubicBezTo>
                  <a:pt x="1389017" y="13063"/>
                  <a:pt x="1383415" y="28850"/>
                  <a:pt x="1371600" y="39188"/>
                </a:cubicBezTo>
                <a:cubicBezTo>
                  <a:pt x="1304209" y="98155"/>
                  <a:pt x="1299601" y="84477"/>
                  <a:pt x="1227908" y="117566"/>
                </a:cubicBezTo>
                <a:cubicBezTo>
                  <a:pt x="1192547" y="133887"/>
                  <a:pt x="1155810" y="148213"/>
                  <a:pt x="1123405" y="169817"/>
                </a:cubicBezTo>
                <a:cubicBezTo>
                  <a:pt x="1110342" y="178526"/>
                  <a:pt x="1098259" y="188922"/>
                  <a:pt x="1084217" y="195943"/>
                </a:cubicBezTo>
                <a:cubicBezTo>
                  <a:pt x="1057437" y="209333"/>
                  <a:pt x="1004558" y="217099"/>
                  <a:pt x="979714" y="222068"/>
                </a:cubicBezTo>
                <a:cubicBezTo>
                  <a:pt x="966651" y="230777"/>
                  <a:pt x="954567" y="241173"/>
                  <a:pt x="940525" y="248194"/>
                </a:cubicBezTo>
                <a:cubicBezTo>
                  <a:pt x="928209" y="254352"/>
                  <a:pt x="914230" y="256422"/>
                  <a:pt x="901337" y="261257"/>
                </a:cubicBezTo>
                <a:cubicBezTo>
                  <a:pt x="877374" y="270243"/>
                  <a:pt x="826478" y="293035"/>
                  <a:pt x="796834" y="300446"/>
                </a:cubicBezTo>
                <a:cubicBezTo>
                  <a:pt x="775294" y="305831"/>
                  <a:pt x="753291" y="309154"/>
                  <a:pt x="731520" y="313508"/>
                </a:cubicBezTo>
                <a:cubicBezTo>
                  <a:pt x="714103" y="322217"/>
                  <a:pt x="697742" y="333476"/>
                  <a:pt x="679268" y="339634"/>
                </a:cubicBezTo>
                <a:cubicBezTo>
                  <a:pt x="645204" y="350989"/>
                  <a:pt x="574765" y="365760"/>
                  <a:pt x="574765" y="365760"/>
                </a:cubicBezTo>
                <a:cubicBezTo>
                  <a:pt x="561702" y="374469"/>
                  <a:pt x="550277" y="386374"/>
                  <a:pt x="535577" y="391886"/>
                </a:cubicBezTo>
                <a:cubicBezTo>
                  <a:pt x="459554" y="420394"/>
                  <a:pt x="482765" y="384821"/>
                  <a:pt x="418011" y="431074"/>
                </a:cubicBezTo>
                <a:cubicBezTo>
                  <a:pt x="402978" y="441812"/>
                  <a:pt x="393014" y="458436"/>
                  <a:pt x="378822" y="470263"/>
                </a:cubicBezTo>
                <a:cubicBezTo>
                  <a:pt x="366761" y="480313"/>
                  <a:pt x="350735" y="485287"/>
                  <a:pt x="339634" y="496388"/>
                </a:cubicBezTo>
                <a:cubicBezTo>
                  <a:pt x="319919" y="516103"/>
                  <a:pt x="305742" y="540720"/>
                  <a:pt x="287382" y="561703"/>
                </a:cubicBezTo>
                <a:cubicBezTo>
                  <a:pt x="275217" y="575606"/>
                  <a:pt x="261257" y="587828"/>
                  <a:pt x="248194" y="600891"/>
                </a:cubicBezTo>
                <a:cubicBezTo>
                  <a:pt x="243840" y="613954"/>
                  <a:pt x="243733" y="629328"/>
                  <a:pt x="235131" y="640080"/>
                </a:cubicBezTo>
                <a:cubicBezTo>
                  <a:pt x="225323" y="652339"/>
                  <a:pt x="209984" y="659185"/>
                  <a:pt x="195942" y="666206"/>
                </a:cubicBezTo>
                <a:cubicBezTo>
                  <a:pt x="175066" y="676644"/>
                  <a:pt x="124028" y="686752"/>
                  <a:pt x="104502" y="692331"/>
                </a:cubicBezTo>
                <a:cubicBezTo>
                  <a:pt x="91263" y="696114"/>
                  <a:pt x="78672" y="702054"/>
                  <a:pt x="65314" y="705394"/>
                </a:cubicBezTo>
                <a:cubicBezTo>
                  <a:pt x="43774" y="710779"/>
                  <a:pt x="0" y="718457"/>
                  <a:pt x="0" y="718457"/>
                </a:cubicBezTo>
              </a:path>
            </a:pathLst>
          </a:cu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92" name="TextBox 16"/>
          <p:cNvSpPr txBox="1"/>
          <p:nvPr/>
        </p:nvSpPr>
        <p:spPr>
          <a:xfrm>
            <a:off x="3851275" y="908050"/>
            <a:ext cx="2160588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专制主义</a:t>
            </a:r>
            <a:endParaRPr lang="zh-CN" altLang="en-US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0493" name="TextBox 17"/>
          <p:cNvSpPr txBox="1"/>
          <p:nvPr/>
        </p:nvSpPr>
        <p:spPr>
          <a:xfrm>
            <a:off x="323850" y="1989138"/>
            <a:ext cx="161925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对秦朝</a:t>
            </a:r>
            <a:endParaRPr lang="zh-CN" altLang="en-US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0494" name="燕尾形箭头 19"/>
          <p:cNvSpPr/>
          <p:nvPr/>
        </p:nvSpPr>
        <p:spPr>
          <a:xfrm>
            <a:off x="1979613" y="2060575"/>
            <a:ext cx="1152525" cy="576263"/>
          </a:xfrm>
          <a:prstGeom prst="notchedRightArrow">
            <a:avLst>
              <a:gd name="adj1" fmla="val 50000"/>
              <a:gd name="adj2" fmla="val 49999"/>
            </a:avLst>
          </a:prstGeom>
          <a:solidFill>
            <a:srgbClr val="000099"/>
          </a:solidFill>
          <a:ln w="254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5" name="TextBox 20"/>
          <p:cNvSpPr txBox="1"/>
          <p:nvPr/>
        </p:nvSpPr>
        <p:spPr>
          <a:xfrm>
            <a:off x="323850" y="2781300"/>
            <a:ext cx="17272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C0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对后世</a:t>
            </a:r>
            <a:endParaRPr lang="zh-CN" altLang="en-US" b="1" dirty="0">
              <a:solidFill>
                <a:srgbClr val="C0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0496" name="燕尾形箭头 21"/>
          <p:cNvSpPr/>
          <p:nvPr/>
        </p:nvSpPr>
        <p:spPr>
          <a:xfrm>
            <a:off x="1979613" y="2781300"/>
            <a:ext cx="1152525" cy="576263"/>
          </a:xfrm>
          <a:prstGeom prst="notchedRightArrow">
            <a:avLst>
              <a:gd name="adj1" fmla="val 50000"/>
              <a:gd name="adj2" fmla="val 49999"/>
            </a:avLst>
          </a:prstGeom>
          <a:solidFill>
            <a:srgbClr val="000099"/>
          </a:solidFill>
          <a:ln w="254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7" name="TextBox 22"/>
          <p:cNvSpPr txBox="1"/>
          <p:nvPr/>
        </p:nvSpPr>
        <p:spPr>
          <a:xfrm>
            <a:off x="3348038" y="1916113"/>
            <a:ext cx="4787900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政治、经济文化、民族</a:t>
            </a:r>
            <a:endParaRPr lang="zh-CN" altLang="en-US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0498" name="TextBox 23"/>
          <p:cNvSpPr txBox="1"/>
          <p:nvPr/>
        </p:nvSpPr>
        <p:spPr>
          <a:xfrm>
            <a:off x="3348038" y="2708275"/>
            <a:ext cx="4787900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政治制度、其他方面</a:t>
            </a:r>
            <a:endParaRPr lang="zh-CN" altLang="en-US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0499" name="Rectangle 28"/>
          <p:cNvSpPr/>
          <p:nvPr/>
        </p:nvSpPr>
        <p:spPr>
          <a:xfrm>
            <a:off x="250825" y="1341438"/>
            <a:ext cx="1331913" cy="584200"/>
          </a:xfrm>
          <a:prstGeom prst="rect">
            <a:avLst/>
          </a:prstGeom>
          <a:solidFill>
            <a:srgbClr val="666699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TopRight">
              <a:rot lat="0" lon="0" rev="0"/>
            </a:camera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6699"/>
            </a:extrusionClr>
          </a:sp3d>
        </p:spPr>
        <p:txBody>
          <a:bodyPr>
            <a:spAutoFit/>
            <a:flatTx/>
          </a:bodyPr>
          <a:p>
            <a:pPr lvl="0" algn="ctr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积极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0" name="Rectangle 28"/>
          <p:cNvSpPr/>
          <p:nvPr/>
        </p:nvSpPr>
        <p:spPr>
          <a:xfrm>
            <a:off x="323850" y="3789363"/>
            <a:ext cx="1331913" cy="584200"/>
          </a:xfrm>
          <a:prstGeom prst="rect">
            <a:avLst/>
          </a:prstGeom>
          <a:solidFill>
            <a:srgbClr val="666699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TopRight">
              <a:rot lat="0" lon="0" rev="0"/>
            </a:camera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6699"/>
            </a:extrusionClr>
          </a:sp3d>
        </p:spPr>
        <p:txBody>
          <a:bodyPr>
            <a:spAutoFit/>
            <a:flatTx/>
          </a:bodyPr>
          <a:p>
            <a:pPr lvl="0" algn="ctr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消极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1" name="燕尾形箭头 29"/>
          <p:cNvSpPr/>
          <p:nvPr/>
        </p:nvSpPr>
        <p:spPr>
          <a:xfrm>
            <a:off x="1908175" y="3789363"/>
            <a:ext cx="1150938" cy="576262"/>
          </a:xfrm>
          <a:prstGeom prst="notchedRightArrow">
            <a:avLst>
              <a:gd name="adj1" fmla="val 50000"/>
              <a:gd name="adj2" fmla="val 49995"/>
            </a:avLst>
          </a:prstGeom>
          <a:solidFill>
            <a:srgbClr val="000099"/>
          </a:solidFill>
          <a:ln w="254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2" name="TextBox 30"/>
          <p:cNvSpPr txBox="1"/>
          <p:nvPr/>
        </p:nvSpPr>
        <p:spPr>
          <a:xfrm>
            <a:off x="3059113" y="3573463"/>
            <a:ext cx="6084887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易形成暴政</a:t>
            </a:r>
            <a:r>
              <a:rPr lang="en-US" altLang="x-none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导致秦阶级矛盾激化二世而亡；</a:t>
            </a:r>
            <a:endParaRPr lang="zh-CN" altLang="en-US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0503" name="TextBox 31"/>
          <p:cNvSpPr txBox="1"/>
          <p:nvPr/>
        </p:nvSpPr>
        <p:spPr>
          <a:xfrm>
            <a:off x="2051050" y="4724400"/>
            <a:ext cx="7092950" cy="1201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封建社会后期阻碍资本主义萌芽的发展</a:t>
            </a:r>
            <a:r>
              <a:rPr lang="en-US" altLang="x-none" b="1" dirty="0"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b="1" dirty="0">
                <a:latin typeface="黑体" panose="02010609060101010101" pitchFamily="1" charset="-122"/>
                <a:ea typeface="黑体" panose="02010609060101010101" pitchFamily="1" charset="-122"/>
              </a:rPr>
              <a:t>导致近代中国落后于西方。</a:t>
            </a:r>
            <a:endParaRPr lang="zh-CN" altLang="en-US" b="1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  <p:bldP spid="20493" grpId="0"/>
      <p:bldP spid="20494" grpId="0" animBg="1"/>
      <p:bldP spid="20495" grpId="0"/>
      <p:bldP spid="20496" grpId="0" animBg="1"/>
      <p:bldP spid="20497" grpId="0"/>
      <p:bldP spid="20498" grpId="0"/>
      <p:bldP spid="20499" grpId="0" animBg="1"/>
      <p:bldP spid="20500" grpId="0" animBg="1"/>
      <p:bldP spid="20501" grpId="0" animBg="1"/>
      <p:bldP spid="20502" grpId="0"/>
      <p:bldP spid="20503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EF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2947</Words>
  <Application>WPS 演示</Application>
  <PresentationFormat>在屏幕上显示</PresentationFormat>
  <Paragraphs>296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Arial</vt:lpstr>
      <vt:lpstr>宋体</vt:lpstr>
      <vt:lpstr>Wingdings</vt:lpstr>
      <vt:lpstr>Calibri</vt:lpstr>
      <vt:lpstr>黑体</vt:lpstr>
      <vt:lpstr>微软雅黑</vt:lpstr>
      <vt:lpstr>Times New Roman</vt:lpstr>
      <vt:lpstr>楷体_GB2312</vt:lpstr>
      <vt:lpstr>新宋体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比较郡县制与分封制: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沈</cp:lastModifiedBy>
  <cp:revision>7</cp:revision>
  <dcterms:created xsi:type="dcterms:W3CDTF">2013-01-25T01:44:00Z</dcterms:created>
  <dcterms:modified xsi:type="dcterms:W3CDTF">2017-02-21T11:14:00Z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