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3"/>
  </p:notesMasterIdLst>
  <p:handoutMasterIdLst>
    <p:handoutMasterId r:id="rId64"/>
  </p:handoutMasterIdLst>
  <p:sldIdLst>
    <p:sldId id="267" r:id="rId2"/>
    <p:sldId id="279" r:id="rId3"/>
    <p:sldId id="278" r:id="rId4"/>
    <p:sldId id="312" r:id="rId5"/>
    <p:sldId id="280" r:id="rId6"/>
    <p:sldId id="281" r:id="rId7"/>
    <p:sldId id="282" r:id="rId8"/>
    <p:sldId id="283" r:id="rId9"/>
    <p:sldId id="284" r:id="rId10"/>
    <p:sldId id="453" r:id="rId11"/>
    <p:sldId id="409" r:id="rId12"/>
    <p:sldId id="455" r:id="rId13"/>
    <p:sldId id="454" r:id="rId14"/>
    <p:sldId id="458" r:id="rId15"/>
    <p:sldId id="459" r:id="rId16"/>
    <p:sldId id="461" r:id="rId17"/>
    <p:sldId id="462" r:id="rId18"/>
    <p:sldId id="463" r:id="rId19"/>
    <p:sldId id="46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259" r:id="rId37"/>
    <p:sldId id="260" r:id="rId38"/>
    <p:sldId id="261" r:id="rId39"/>
    <p:sldId id="262" r:id="rId40"/>
    <p:sldId id="263" r:id="rId41"/>
    <p:sldId id="264" r:id="rId42"/>
    <p:sldId id="265" r:id="rId43"/>
    <p:sldId id="266" r:id="rId44"/>
    <p:sldId id="301" r:id="rId45"/>
    <p:sldId id="302" r:id="rId46"/>
    <p:sldId id="303" r:id="rId47"/>
    <p:sldId id="304" r:id="rId48"/>
    <p:sldId id="305" r:id="rId49"/>
    <p:sldId id="361" r:id="rId50"/>
    <p:sldId id="362" r:id="rId51"/>
    <p:sldId id="363" r:id="rId52"/>
    <p:sldId id="313" r:id="rId53"/>
    <p:sldId id="306" r:id="rId54"/>
    <p:sldId id="307" r:id="rId55"/>
    <p:sldId id="308" r:id="rId56"/>
    <p:sldId id="309" r:id="rId57"/>
    <p:sldId id="310" r:id="rId58"/>
    <p:sldId id="311" r:id="rId59"/>
    <p:sldId id="314" r:id="rId60"/>
    <p:sldId id="315" r:id="rId61"/>
    <p:sldId id="317" r:id="rId62"/>
  </p:sldIdLst>
  <p:sldSz cx="12192000" cy="6858000"/>
  <p:notesSz cx="7104063" cy="10234613"/>
  <p:custDataLst>
    <p:tags r:id="rId6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ixinru" initials="" lastIdx="0" clrIdx="0"/>
  <p:cmAuthor id="7" name="lenovo" initials="l" lastIdx="0" clrIdx="0"/>
  <p:cmAuthor id="1" name="CHINESE-BC06F90" initials="C" lastIdx="0" clrIdx="0"/>
  <p:cmAuthor id="2" name="Administrator" initials="A" lastIdx="0" clrIdx="0"/>
  <p:cmAuthor id="3" name="kingsoft" initials="k" lastIdx="0" clrIdx="0"/>
  <p:cmAuthor id="5" name="xkb1.com" initials="x" lastIdx="0" clrIdx="0"/>
  <p:cmAuthor id="6" name="www.xkb1.com" initials="w"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78" autoAdjust="0"/>
    <p:restoredTop sz="94660"/>
  </p:normalViewPr>
  <p:slideViewPr>
    <p:cSldViewPr snapToGrid="0" showGuides="1">
      <p:cViewPr varScale="1">
        <p:scale>
          <a:sx n="67" d="100"/>
          <a:sy n="67" d="100"/>
        </p:scale>
        <p:origin x="748" y="52"/>
      </p:cViewPr>
      <p:guideLst>
        <p:guide orient="horz" pos="2159"/>
        <p:guide pos="3840"/>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2000" cy="72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t>2021/4/27</a:t>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t>2021/4/27</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outerShdw blurRad="38100" dist="38100" dir="2700000" algn="tl">
                    <a:srgbClr val="000000">
                      <a:alpha val="43137"/>
                    </a:srgbClr>
                  </a:outerShdw>
                </a:effectLst>
              </a:defRPr>
            </a:lvl1pPr>
          </a:lstStyle>
          <a:p>
            <a:r>
              <a:rPr lang="zh-CN" altLang="en-US"/>
              <a:t>空白演示</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演讲人与职务</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单击此处编辑母版标题样式</a:t>
            </a:r>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a:t>单击此处编辑母版标题样式</a:t>
            </a:r>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a:t>单击此处编辑母版标题样式</a:t>
            </a:r>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单击此处编辑标题</a:t>
            </a:r>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2021/4/27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cxnSp>
        <p:nvCxnSpPr>
          <p:cNvPr id="8" name="直接连接符 7" hidden="1"/>
          <p:cNvCxnSpPr/>
          <p:nvPr userDrawn="1"/>
        </p:nvCxnSpPr>
        <p:spPr>
          <a:xfrm flipH="1">
            <a:off x="742950" y="434340"/>
            <a:ext cx="0" cy="139128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2021/4/27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27"/>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2021/4/27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a:p>
        </p:txBody>
      </p:sp>
      <p:sp>
        <p:nvSpPr>
          <p:cNvPr id="7" name="KSO_TEMPLATE" hidden="1"/>
          <p:cNvSpPr/>
          <p:nvPr userDrawn="1"/>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ransition/>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1598295" y="1861820"/>
            <a:ext cx="9144000" cy="2554605"/>
          </a:xfrm>
          <a:prstGeom prst="rect">
            <a:avLst/>
          </a:prstGeom>
          <a:solidFill>
            <a:srgbClr val="FF0000"/>
          </a:solidFill>
          <a:ln>
            <a:noFill/>
          </a:ln>
        </p:spPr>
        <p:style>
          <a:lnRef idx="0">
            <a:scrgbClr r="0" g="0" b="0"/>
          </a:lnRef>
          <a:fillRef idx="0">
            <a:scrgbClr r="0" g="0" b="0"/>
          </a:fillRef>
          <a:effectRef idx="0">
            <a:scrgbClr r="0" g="0" b="0"/>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9219" name="矩形 40"/>
          <p:cNvSpPr/>
          <p:nvPr/>
        </p:nvSpPr>
        <p:spPr>
          <a:xfrm>
            <a:off x="4136390" y="1965325"/>
            <a:ext cx="4537075" cy="830263"/>
          </a:xfrm>
          <a:prstGeom prst="rect">
            <a:avLst/>
          </a:prstGeom>
          <a:noFill/>
          <a:ln w="9525">
            <a:noFill/>
          </a:ln>
        </p:spPr>
        <p:txBody>
          <a:bodyPr>
            <a:spAutoFit/>
          </a:bodyPr>
          <a:lstStyle/>
          <a:p>
            <a:r>
              <a:rPr lang="zh-CN" altLang="en-US" sz="4800">
                <a:solidFill>
                  <a:schemeClr val="bg1"/>
                </a:solidFill>
                <a:latin typeface="Calibri" panose="020F0502020204030204" pitchFamily="34" charset="0"/>
              </a:rPr>
              <a:t>金牌中考总复习</a:t>
            </a:r>
          </a:p>
        </p:txBody>
      </p:sp>
      <p:sp>
        <p:nvSpPr>
          <p:cNvPr id="9221" name="文本框 14"/>
          <p:cNvSpPr txBox="1"/>
          <p:nvPr/>
        </p:nvSpPr>
        <p:spPr>
          <a:xfrm>
            <a:off x="4321810" y="3080385"/>
            <a:ext cx="4165600" cy="953135"/>
          </a:xfrm>
          <a:prstGeom prst="rect">
            <a:avLst/>
          </a:prstGeom>
          <a:noFill/>
          <a:ln w="9525">
            <a:noFill/>
          </a:ln>
        </p:spPr>
        <p:txBody>
          <a:bodyPr wrap="square">
            <a:spAutoFit/>
          </a:bodyPr>
          <a:lstStyle/>
          <a:p>
            <a:r>
              <a:rPr lang="zh-CN" altLang="en-US" sz="2800">
                <a:solidFill>
                  <a:schemeClr val="bg1"/>
                </a:solidFill>
                <a:latin typeface="Calibri" panose="020F0502020204030204" pitchFamily="34" charset="0"/>
              </a:rPr>
              <a:t>专题十四 </a:t>
            </a:r>
            <a:r>
              <a:rPr lang="zh-CN" altLang="en-US" sz="2800" b="1">
                <a:solidFill>
                  <a:schemeClr val="bg1"/>
                </a:solidFill>
                <a:latin typeface="Arial" panose="020B0604020202020204" pitchFamily="34" charset="0"/>
                <a:sym typeface="+mn-ea"/>
              </a:rPr>
              <a:t>决战脱贫攻坚  增进民生福祉</a:t>
            </a:r>
          </a:p>
        </p:txBody>
      </p:sp>
      <p:sp>
        <p:nvSpPr>
          <p:cNvPr id="2" name="文本框 1"/>
          <p:cNvSpPr txBox="1"/>
          <p:nvPr/>
        </p:nvSpPr>
        <p:spPr>
          <a:xfrm>
            <a:off x="3667760" y="669925"/>
            <a:ext cx="5005705" cy="922020"/>
          </a:xfrm>
          <a:prstGeom prst="rect">
            <a:avLst/>
          </a:prstGeom>
          <a:noFill/>
        </p:spPr>
        <p:txBody>
          <a:bodyPr wrap="none" rtlCol="0">
            <a:spAutoFit/>
          </a:bodyPr>
          <a:lstStyle/>
          <a:p>
            <a:r>
              <a:rPr lang="zh-CN" altLang="en-US" sz="5400" b="1">
                <a:effectLst>
                  <a:outerShdw blurRad="38100" dist="38100" dir="2700000" algn="tl">
                    <a:srgbClr val="000000">
                      <a:alpha val="43137"/>
                    </a:srgbClr>
                  </a:outerShdw>
                </a:effectLst>
                <a:latin typeface="仿宋" panose="02010609060101010101" charset="-122"/>
                <a:ea typeface="仿宋" panose="02010609060101010101" charset="-122"/>
              </a:rPr>
              <a:t>中考第二轮专题</a:t>
            </a:r>
          </a:p>
        </p:txBody>
      </p:sp>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7381" y="1700808"/>
            <a:ext cx="6240693" cy="1938020"/>
          </a:xfrm>
          <a:prstGeom prst="rect">
            <a:avLst/>
          </a:prstGeom>
          <a:solidFill>
            <a:schemeClr val="bg1"/>
          </a:solidFill>
          <a:ln>
            <a:solidFill>
              <a:schemeClr val="bg1"/>
            </a:solidFill>
          </a:ln>
        </p:spPr>
        <p:txBody>
          <a:bodyPr wrap="square">
            <a:spAutoFit/>
          </a:bodyPr>
          <a:lstStyle/>
          <a:p>
            <a:pPr fontAlgn="base"/>
            <a:r>
              <a:rPr lang="zh-CN" altLang="en-US" sz="2400">
                <a:solidFill>
                  <a:srgbClr val="FF0000"/>
                </a:solidFill>
                <a:latin typeface="微软雅黑" panose="020B0503020204020204" charset="-122"/>
                <a:ea typeface="微软雅黑" panose="020B0503020204020204" charset="-122"/>
                <a:cs typeface="微软雅黑" panose="020B0503020204020204" charset="-122"/>
              </a:rPr>
              <a:t>九年级</a:t>
            </a:r>
            <a:endParaRPr lang="en-US" altLang="zh-CN" sz="2400">
              <a:solidFill>
                <a:srgbClr val="FF0000"/>
              </a:solidFill>
              <a:latin typeface="微软雅黑" panose="020B0503020204020204" charset="-122"/>
              <a:ea typeface="微软雅黑" panose="020B0503020204020204" charset="-122"/>
              <a:cs typeface="微软雅黑" panose="020B0503020204020204" charset="-122"/>
            </a:endParaRPr>
          </a:p>
          <a:p>
            <a:pPr fontAlgn="base"/>
            <a:r>
              <a:rPr lang="en-US" altLang="zh-CN" sz="2400">
                <a:solidFill>
                  <a:srgbClr val="FF0000"/>
                </a:solidFill>
                <a:latin typeface="微软雅黑" panose="020B0503020204020204" charset="-122"/>
                <a:ea typeface="微软雅黑" panose="020B0503020204020204" charset="-122"/>
                <a:cs typeface="微软雅黑" panose="020B0503020204020204" charset="-122"/>
              </a:rPr>
              <a:t>1.</a:t>
            </a:r>
            <a:r>
              <a:rPr lang="zh-CN" altLang="en-US" sz="2400">
                <a:solidFill>
                  <a:srgbClr val="FF0000"/>
                </a:solidFill>
                <a:latin typeface="微软雅黑" panose="020B0503020204020204" charset="-122"/>
                <a:ea typeface="微软雅黑" panose="020B0503020204020204" charset="-122"/>
                <a:cs typeface="微软雅黑" panose="020B0503020204020204" charset="-122"/>
              </a:rPr>
              <a:t>进入新时代我国改革面临的挑战与对策。</a:t>
            </a:r>
          </a:p>
          <a:p>
            <a:pPr fontAlgn="base"/>
            <a:r>
              <a:rPr lang="en-US" altLang="zh-CN" sz="2400">
                <a:solidFill>
                  <a:srgbClr val="FF0000"/>
                </a:solidFill>
                <a:latin typeface="微软雅黑" panose="020B0503020204020204" charset="-122"/>
                <a:ea typeface="微软雅黑" panose="020B0503020204020204" charset="-122"/>
                <a:cs typeface="微软雅黑" panose="020B0503020204020204" charset="-122"/>
              </a:rPr>
              <a:t>2.</a:t>
            </a:r>
            <a:r>
              <a:rPr lang="zh-CN" altLang="en-US" sz="2400">
                <a:solidFill>
                  <a:srgbClr val="FF0000"/>
                </a:solidFill>
                <a:latin typeface="微软雅黑" panose="020B0503020204020204" charset="-122"/>
                <a:ea typeface="微软雅黑" panose="020B0503020204020204" charset="-122"/>
                <a:cs typeface="微软雅黑" panose="020B0503020204020204" charset="-122"/>
              </a:rPr>
              <a:t>坚持以人民为中心，共享发展成果。</a:t>
            </a:r>
            <a:endParaRPr lang="en-US" altLang="zh-CN" sz="2400">
              <a:solidFill>
                <a:srgbClr val="FF0000"/>
              </a:solidFill>
              <a:latin typeface="微软雅黑" panose="020B0503020204020204" charset="-122"/>
              <a:ea typeface="微软雅黑" panose="020B0503020204020204" charset="-122"/>
              <a:cs typeface="微软雅黑" panose="020B0503020204020204" charset="-122"/>
            </a:endParaRPr>
          </a:p>
          <a:p>
            <a:pPr fontAlgn="base"/>
            <a:r>
              <a:rPr lang="zh-CN" altLang="en-US" sz="2400">
                <a:solidFill>
                  <a:srgbClr val="0000CC"/>
                </a:solidFill>
                <a:latin typeface="微软雅黑" panose="020B0503020204020204" charset="-122"/>
                <a:ea typeface="微软雅黑" panose="020B0503020204020204" charset="-122"/>
                <a:cs typeface="微软雅黑" panose="020B0503020204020204" charset="-122"/>
              </a:rPr>
              <a:t>（党的奋斗目标、发展的根本目的、走共同富裕）</a:t>
            </a:r>
          </a:p>
        </p:txBody>
      </p:sp>
      <p:pic>
        <p:nvPicPr>
          <p:cNvPr id="10242" name="Picture 2" descr="https://ss2.bdstatic.com/70cFvnSh_Q1YnxGkpoWK1HF6hhy/it/u=2442864834,4103134536&amp;fm=26&amp;gp=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72064" y="3525011"/>
            <a:ext cx="4926033" cy="2736685"/>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p:cNvSpPr txBox="1"/>
          <p:nvPr/>
        </p:nvSpPr>
        <p:spPr>
          <a:xfrm>
            <a:off x="9525" y="-45720"/>
            <a:ext cx="2112010" cy="742315"/>
          </a:xfrm>
          <a:prstGeom prst="rect">
            <a:avLst/>
          </a:prstGeom>
          <a:solidFill>
            <a:srgbClr val="EE3028"/>
          </a:solidFill>
          <a:ln w="19050">
            <a:solidFill>
              <a:srgbClr val="EE3028"/>
            </a:solidFill>
          </a:ln>
        </p:spPr>
        <p:txBody>
          <a:bodyPr wrap="none" lIns="0" tIns="0" rIns="0" bIns="0" rtlCol="0" anchor="ctr">
            <a:noAutofit/>
          </a:bodyPr>
          <a:lstStyle>
            <a:defPPr>
              <a:defRPr lang="zh-CN"/>
            </a:defPPr>
            <a:lvl1pPr algn="ctr">
              <a:defRPr sz="2400" b="1">
                <a:solidFill>
                  <a:schemeClr val="accent2"/>
                </a:solidFill>
                <a:cs typeface="+mn-ea"/>
              </a:defRPr>
            </a:lvl1pPr>
          </a:lstStyle>
          <a:p>
            <a:r>
              <a:rPr lang="zh-CN" altLang="en-US">
                <a:solidFill>
                  <a:schemeClr val="bg1"/>
                </a:solidFill>
                <a:sym typeface="+mn-lt"/>
              </a:rPr>
              <a:t>教材考点链接</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ppt_w</p:attrName>
                                        </p:attrNameLst>
                                      </p:cBhvr>
                                      <p:tavLst>
                                        <p:tav tm="0">
                                          <p:val>
                                            <p:fltVal val="0"/>
                                          </p:val>
                                        </p:tav>
                                        <p:tav tm="100000">
                                          <p:val>
                                            <p:strVal val="#ppt_w"/>
                                          </p:val>
                                        </p:tav>
                                      </p:tavLst>
                                    </p:anim>
                                    <p:anim calcmode="lin" valueType="num">
                                      <p:cBhvr>
                                        <p:cTn id="10" dur="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2390140" y="801370"/>
            <a:ext cx="9361805" cy="5255260"/>
          </a:xfrm>
          <a:prstGeom prst="rect">
            <a:avLst/>
          </a:prstGeom>
        </p:spPr>
        <p:txBody>
          <a:bodyPr/>
          <a:lstStyle/>
          <a:p>
            <a:pPr marL="0" indent="0">
              <a:buNone/>
            </a:pPr>
            <a:r>
              <a:rPr lang="zh-CN" altLang="en-US" sz="3200">
                <a:solidFill>
                  <a:srgbClr val="FF0000"/>
                </a:solidFill>
                <a:latin typeface="+mj-ea"/>
                <a:ea typeface="+mj-ea"/>
                <a:cs typeface="+mj-ea"/>
              </a:rPr>
              <a:t>●知识链接</a:t>
            </a:r>
            <a:endParaRPr lang="zh-CN" altLang="en-US">
              <a:solidFill>
                <a:srgbClr val="FF0000"/>
              </a:solidFill>
              <a:latin typeface="+mj-ea"/>
              <a:ea typeface="+mj-ea"/>
              <a:cs typeface="+mj-ea"/>
            </a:endParaRPr>
          </a:p>
          <a:p>
            <a:pPr marL="0" algn="l">
              <a:buNone/>
            </a:pPr>
            <a:r>
              <a:rPr lang="zh-CN" altLang="en-US" sz="3200">
                <a:latin typeface="+mj-ea"/>
                <a:ea typeface="+mj-ea"/>
                <a:cs typeface="+mj-ea"/>
              </a:rPr>
              <a:t>1.社会主要矛盾。</a:t>
            </a:r>
          </a:p>
          <a:p>
            <a:pPr marL="0" algn="l">
              <a:buNone/>
            </a:pPr>
            <a:r>
              <a:rPr lang="zh-CN" altLang="en-US" sz="3200">
                <a:latin typeface="+mj-ea"/>
                <a:ea typeface="+mj-ea"/>
                <a:cs typeface="+mj-ea"/>
              </a:rPr>
              <a:t>2.维护公平正义。</a:t>
            </a:r>
          </a:p>
          <a:p>
            <a:pPr marL="0" algn="l">
              <a:buNone/>
            </a:pPr>
            <a:r>
              <a:rPr lang="zh-CN" altLang="en-US" sz="3200">
                <a:latin typeface="+mj-ea"/>
                <a:ea typeface="+mj-ea"/>
                <a:cs typeface="+mj-ea"/>
              </a:rPr>
              <a:t>3.共享发展、共同富裕。</a:t>
            </a:r>
          </a:p>
          <a:p>
            <a:pPr marL="0" algn="l">
              <a:buNone/>
            </a:pPr>
            <a:r>
              <a:rPr lang="zh-CN" altLang="en-US" sz="3200">
                <a:latin typeface="+mj-ea"/>
                <a:ea typeface="+mj-ea"/>
                <a:cs typeface="+mj-ea"/>
              </a:rPr>
              <a:t>4.城乡、区域协调发展。</a:t>
            </a:r>
          </a:p>
          <a:p>
            <a:pPr marL="0" algn="l">
              <a:buNone/>
            </a:pPr>
            <a:r>
              <a:rPr lang="zh-CN" altLang="en-US" sz="3200">
                <a:latin typeface="+mj-ea"/>
                <a:ea typeface="+mj-ea"/>
                <a:cs typeface="+mj-ea"/>
              </a:rPr>
              <a:t>5.劳动、就业、收入分配。</a:t>
            </a:r>
          </a:p>
          <a:p>
            <a:pPr marL="0" algn="l">
              <a:buNone/>
            </a:pPr>
            <a:r>
              <a:rPr lang="zh-CN" altLang="en-US" sz="3200">
                <a:latin typeface="+mj-ea"/>
                <a:ea typeface="+mj-ea"/>
                <a:cs typeface="+mj-ea"/>
              </a:rPr>
              <a:t>6.教育的重要性、受教育的义务。</a:t>
            </a:r>
          </a:p>
          <a:p>
            <a:pPr marL="0" algn="l">
              <a:buNone/>
            </a:pPr>
            <a:r>
              <a:rPr lang="zh-CN" altLang="en-US" sz="3200">
                <a:latin typeface="+mj-ea"/>
                <a:ea typeface="+mj-ea"/>
                <a:cs typeface="+mj-ea"/>
              </a:rPr>
              <a:t>7.坚持以人民为中心的发展思想。</a:t>
            </a:r>
          </a:p>
          <a:p>
            <a:pPr marL="0" algn="l">
              <a:buNone/>
            </a:pPr>
            <a:r>
              <a:rPr lang="zh-CN" altLang="en-US" sz="3200">
                <a:latin typeface="+mj-ea"/>
                <a:ea typeface="+mj-ea"/>
                <a:cs typeface="+mj-ea"/>
              </a:rPr>
              <a:t>8.我国尊重和保障人权。</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additive="base">
                                        <p:cTn id="2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additive="base">
                                        <p:cTn id="3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 calcmode="lin" valueType="num">
                                      <p:cBhvr additive="base">
                                        <p:cTn id="3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sz="quarter" idx="13"/>
          </p:nvPr>
        </p:nvSpPr>
        <p:spPr>
          <a:xfrm>
            <a:off x="749300" y="832848"/>
            <a:ext cx="10515600" cy="5558971"/>
          </a:xfrm>
        </p:spPr>
        <p:txBody>
          <a:bodyPr/>
          <a:lstStyle/>
          <a:p>
            <a:r>
              <a:rPr lang="zh-CN" altLang="en-US">
                <a:solidFill>
                  <a:srgbClr val="FF0000"/>
                </a:solidFill>
                <a:latin typeface="+mj-ea"/>
                <a:ea typeface="+mj-ea"/>
                <a:cs typeface="+mj-ea"/>
              </a:rPr>
              <a:t>【常用观点】</a:t>
            </a:r>
          </a:p>
          <a:p>
            <a:endParaRPr lang="zh-CN" altLang="en-US">
              <a:latin typeface="+mj-ea"/>
              <a:ea typeface="+mj-ea"/>
              <a:cs typeface="+mj-ea"/>
            </a:endParaRPr>
          </a:p>
          <a:p>
            <a:pPr marL="0" indent="0">
              <a:buNone/>
            </a:pPr>
            <a:r>
              <a:rPr lang="zh-CN" altLang="en-US">
                <a:latin typeface="+mj-ea"/>
                <a:ea typeface="+mj-ea"/>
                <a:cs typeface="+mj-ea"/>
              </a:rPr>
              <a:t>1.进入新时代，我国社会主要矛盾是人民日益增长的美好生活需要和不平衡不充分的发展之间的矛盾。</a:t>
            </a:r>
          </a:p>
          <a:p>
            <a:pPr marL="0" indent="0">
              <a:buNone/>
            </a:pPr>
            <a:r>
              <a:rPr lang="zh-CN" altLang="en-US">
                <a:latin typeface="+mj-ea"/>
                <a:ea typeface="+mj-ea"/>
                <a:cs typeface="+mj-ea"/>
              </a:rPr>
              <a:t>2．我国现阶段仍然处于社会主义初级阶段</a:t>
            </a:r>
          </a:p>
          <a:p>
            <a:pPr marL="0" indent="0">
              <a:buNone/>
            </a:pPr>
            <a:r>
              <a:rPr lang="zh-CN" altLang="en-US">
                <a:latin typeface="+mj-ea"/>
                <a:ea typeface="+mj-ea"/>
                <a:cs typeface="+mj-ea"/>
              </a:rPr>
              <a:t>3．党和政府坚持以人民为中心的发展思想</a:t>
            </a:r>
          </a:p>
          <a:p>
            <a:pPr marL="0" indent="0">
              <a:buNone/>
            </a:pPr>
            <a:r>
              <a:rPr lang="zh-CN" altLang="en-US">
                <a:latin typeface="+mj-ea"/>
                <a:ea typeface="+mj-ea"/>
                <a:cs typeface="+mj-ea"/>
              </a:rPr>
              <a:t>4.让人民群众共享发展成果，引领全体人民携手迈入全面小康社会，朝着共同富裕方向稳步前进。</a:t>
            </a:r>
          </a:p>
          <a:p>
            <a:pPr marL="0" indent="0">
              <a:buNone/>
            </a:pPr>
            <a:r>
              <a:rPr lang="zh-CN" altLang="en-US">
                <a:latin typeface="+mj-ea"/>
                <a:ea typeface="+mj-ea"/>
                <a:cs typeface="+mj-ea"/>
              </a:rPr>
              <a:t>5．人民对美好生活的向往，就是党的奋斗目标。</a:t>
            </a:r>
          </a:p>
          <a:p>
            <a:pPr marL="0" indent="0">
              <a:buNone/>
            </a:pPr>
            <a:r>
              <a:rPr lang="zh-CN" altLang="en-US">
                <a:latin typeface="+mj-ea"/>
                <a:ea typeface="+mj-ea"/>
                <a:cs typeface="+mj-ea"/>
              </a:rPr>
              <a:t>6．发展的根本目的就是增进民生福祉。</a:t>
            </a:r>
          </a:p>
          <a:p>
            <a:pPr marL="0" indent="0">
              <a:buNone/>
            </a:pPr>
            <a:r>
              <a:rPr lang="zh-CN" altLang="en-US">
                <a:latin typeface="+mj-ea"/>
                <a:ea typeface="+mj-ea"/>
                <a:cs typeface="+mj-ea"/>
              </a:rPr>
              <a:t>7．中国共产党不忘初心，牢记使命，其宗旨是全心全意为人民服务。</a:t>
            </a:r>
          </a:p>
          <a:p>
            <a:pPr marL="0" indent="0">
              <a:buNone/>
            </a:pPr>
            <a:r>
              <a:rPr lang="zh-CN" altLang="en-US">
                <a:latin typeface="+mj-ea"/>
                <a:ea typeface="+mj-ea"/>
                <a:cs typeface="+mj-ea"/>
              </a:rPr>
              <a:t>8．党和政府致力于维护社会的公平正义。</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nvGraphicFramePr>
        <p:xfrm>
          <a:off x="281305" y="742171"/>
          <a:ext cx="11430000" cy="5201603"/>
        </p:xfrm>
        <a:graphic>
          <a:graphicData uri="http://schemas.openxmlformats.org/drawingml/2006/table">
            <a:tbl>
              <a:tblPr firstRow="1" firstCol="1" bandRow="1"/>
              <a:tblGrid>
                <a:gridCol w="9923980">
                  <a:extLst>
                    <a:ext uri="{9D8B030D-6E8A-4147-A177-3AD203B41FA5}">
                      <a16:colId xmlns:a16="http://schemas.microsoft.com/office/drawing/2014/main" val="20000"/>
                    </a:ext>
                  </a:extLst>
                </a:gridCol>
                <a:gridCol w="1506020">
                  <a:extLst>
                    <a:ext uri="{9D8B030D-6E8A-4147-A177-3AD203B41FA5}">
                      <a16:colId xmlns:a16="http://schemas.microsoft.com/office/drawing/2014/main" val="20001"/>
                    </a:ext>
                  </a:extLst>
                </a:gridCol>
              </a:tblGrid>
              <a:tr h="438150">
                <a:tc>
                  <a:txBody>
                    <a:bodyPr/>
                    <a:lstStyle/>
                    <a:p>
                      <a:pPr>
                        <a:lnSpc>
                          <a:spcPct val="15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热点聚焦</a:t>
                      </a: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考点链接</a:t>
                      </a:r>
                      <a:endParaRPr lang="zh-CN" sz="2600">
                        <a:solidFill>
                          <a:srgbClr val="FF0000"/>
                        </a:solidFill>
                        <a:effectLst/>
                        <a:latin typeface="Arial" panose="020B0604020202020204" pitchFamily="34" charset="0"/>
                        <a:ea typeface="黑体" panose="02010600030101010101"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nSpc>
                          <a:spcPct val="150000"/>
                        </a:lnSpc>
                        <a:spcAft>
                          <a:spcPct val="0"/>
                        </a:spcAft>
                        <a:tabLst>
                          <a:tab pos="1188085" algn="l"/>
                          <a:tab pos="2163445" algn="l"/>
                          <a:tab pos="3142615" algn="l"/>
                          <a:tab pos="4190365" algn="l"/>
                        </a:tabLst>
                      </a:pPr>
                      <a:r>
                        <a:rPr lang="zh-CN" sz="2600" b="0">
                          <a:solidFill>
                            <a:srgbClr val="FF0000"/>
                          </a:solidFill>
                          <a:effectLst/>
                          <a:latin typeface="+mj-ea"/>
                          <a:ea typeface="+mj-ea"/>
                          <a:cs typeface="+mj-ea"/>
                        </a:rPr>
                        <a:t>防汛抗洪</a:t>
                      </a:r>
                      <a:r>
                        <a:rPr lang="en-US" sz="2600" b="0">
                          <a:solidFill>
                            <a:srgbClr val="FF0000"/>
                          </a:solidFill>
                          <a:effectLst/>
                          <a:latin typeface="+mj-ea"/>
                          <a:ea typeface="+mj-ea"/>
                          <a:cs typeface="+mj-ea"/>
                        </a:rPr>
                        <a:t>,</a:t>
                      </a:r>
                      <a:r>
                        <a:rPr lang="zh-CN" sz="2600" b="0">
                          <a:solidFill>
                            <a:srgbClr val="FF0000"/>
                          </a:solidFill>
                          <a:effectLst/>
                          <a:latin typeface="+mj-ea"/>
                          <a:ea typeface="+mj-ea"/>
                          <a:cs typeface="+mj-ea"/>
                        </a:rPr>
                        <a:t>守护人民群众生命财产安全　</a:t>
                      </a:r>
                      <a:r>
                        <a:rPr lang="en-US" sz="2600" b="0">
                          <a:solidFill>
                            <a:srgbClr val="000000"/>
                          </a:solidFill>
                          <a:effectLst/>
                          <a:latin typeface="+mj-ea"/>
                          <a:ea typeface="+mj-ea"/>
                          <a:cs typeface="+mj-ea"/>
                        </a:rPr>
                        <a:t>2020</a:t>
                      </a:r>
                      <a:r>
                        <a:rPr lang="zh-CN" sz="2600" b="0">
                          <a:solidFill>
                            <a:srgbClr val="000000"/>
                          </a:solidFill>
                          <a:effectLst/>
                          <a:latin typeface="+mj-ea"/>
                          <a:ea typeface="+mj-ea"/>
                          <a:cs typeface="+mj-ea"/>
                        </a:rPr>
                        <a:t>年入汛以来</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习近平总书记先后两次对防汛救灾工作作出重要指示</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强调要</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尽最大努力保障人民群众生命财产安全</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。在防汛关键时期</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各地各部门深入贯彻落实习近平总书记重要指示精神</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全力做好防汛抗洪工作</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守护人民群众生命财产安全。</a:t>
                      </a:r>
                    </a:p>
                    <a:p>
                      <a:pPr>
                        <a:lnSpc>
                          <a:spcPct val="150000"/>
                        </a:lnSpc>
                        <a:spcAft>
                          <a:spcPct val="0"/>
                        </a:spcAft>
                        <a:tabLst>
                          <a:tab pos="1188085" algn="l"/>
                          <a:tab pos="2163445" algn="l"/>
                          <a:tab pos="3142615" algn="l"/>
                          <a:tab pos="4190365" algn="l"/>
                        </a:tabLst>
                      </a:pPr>
                      <a:r>
                        <a:rPr lang="zh-CN" sz="2600" b="0">
                          <a:solidFill>
                            <a:srgbClr val="FF0000"/>
                          </a:solidFill>
                          <a:effectLst/>
                          <a:latin typeface="+mj-ea"/>
                          <a:ea typeface="+mj-ea"/>
                          <a:cs typeface="+mj-ea"/>
                        </a:rPr>
                        <a:t>着力解决饮水安全问题　</a:t>
                      </a:r>
                      <a:r>
                        <a:rPr lang="en-US" sz="2600" b="0">
                          <a:solidFill>
                            <a:srgbClr val="000000"/>
                          </a:solidFill>
                          <a:effectLst/>
                          <a:latin typeface="+mj-ea"/>
                          <a:ea typeface="+mj-ea"/>
                          <a:cs typeface="+mj-ea"/>
                        </a:rPr>
                        <a:t>2020</a:t>
                      </a:r>
                      <a:r>
                        <a:rPr lang="zh-CN" sz="2600" b="0">
                          <a:solidFill>
                            <a:srgbClr val="000000"/>
                          </a:solidFill>
                          <a:effectLst/>
                          <a:latin typeface="+mj-ea"/>
                          <a:ea typeface="+mj-ea"/>
                          <a:cs typeface="+mj-ea"/>
                        </a:rPr>
                        <a:t>年</a:t>
                      </a:r>
                      <a:r>
                        <a:rPr lang="en-US" sz="2600" b="0">
                          <a:solidFill>
                            <a:srgbClr val="000000"/>
                          </a:solidFill>
                          <a:effectLst/>
                          <a:latin typeface="+mj-ea"/>
                          <a:ea typeface="+mj-ea"/>
                          <a:cs typeface="+mj-ea"/>
                        </a:rPr>
                        <a:t>8</a:t>
                      </a:r>
                      <a:r>
                        <a:rPr lang="zh-CN" sz="2600" b="0">
                          <a:solidFill>
                            <a:srgbClr val="000000"/>
                          </a:solidFill>
                          <a:effectLst/>
                          <a:latin typeface="+mj-ea"/>
                          <a:ea typeface="+mj-ea"/>
                          <a:cs typeface="+mj-ea"/>
                        </a:rPr>
                        <a:t>月</a:t>
                      </a:r>
                      <a:r>
                        <a:rPr lang="en-US" sz="2600" b="0">
                          <a:solidFill>
                            <a:srgbClr val="000000"/>
                          </a:solidFill>
                          <a:effectLst/>
                          <a:latin typeface="+mj-ea"/>
                          <a:ea typeface="+mj-ea"/>
                          <a:cs typeface="+mj-ea"/>
                        </a:rPr>
                        <a:t>21</a:t>
                      </a:r>
                      <a:r>
                        <a:rPr lang="zh-CN" sz="2600" b="0">
                          <a:solidFill>
                            <a:srgbClr val="000000"/>
                          </a:solidFill>
                          <a:effectLst/>
                          <a:latin typeface="+mj-ea"/>
                          <a:ea typeface="+mj-ea"/>
                          <a:cs typeface="+mj-ea"/>
                        </a:rPr>
                        <a:t>日</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我国水利部门宣布</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随着</a:t>
                      </a:r>
                      <a:r>
                        <a:rPr lang="en-US" sz="2600" b="0">
                          <a:solidFill>
                            <a:srgbClr val="000000"/>
                          </a:solidFill>
                          <a:effectLst/>
                          <a:latin typeface="+mj-ea"/>
                          <a:ea typeface="+mj-ea"/>
                          <a:cs typeface="+mj-ea"/>
                        </a:rPr>
                        <a:t>6</a:t>
                      </a:r>
                      <a:r>
                        <a:rPr lang="zh-CN" sz="2600" b="0">
                          <a:solidFill>
                            <a:srgbClr val="000000"/>
                          </a:solidFill>
                          <a:effectLst/>
                          <a:latin typeface="+mj-ea"/>
                          <a:ea typeface="+mj-ea"/>
                          <a:cs typeface="+mj-ea"/>
                        </a:rPr>
                        <a:t>月底前新疆伽师县、四川凉山州</a:t>
                      </a:r>
                      <a:r>
                        <a:rPr lang="en-US" sz="2600" b="0">
                          <a:solidFill>
                            <a:srgbClr val="000000"/>
                          </a:solidFill>
                          <a:effectLst/>
                          <a:latin typeface="+mj-ea"/>
                          <a:ea typeface="+mj-ea"/>
                          <a:cs typeface="+mj-ea"/>
                        </a:rPr>
                        <a:t>7</a:t>
                      </a:r>
                      <a:r>
                        <a:rPr lang="zh-CN" sz="2600" b="0">
                          <a:solidFill>
                            <a:srgbClr val="000000"/>
                          </a:solidFill>
                          <a:effectLst/>
                          <a:latin typeface="+mj-ea"/>
                          <a:ea typeface="+mj-ea"/>
                          <a:cs typeface="+mj-ea"/>
                        </a:rPr>
                        <a:t>个深度贫困县饮水安全工程陆续完成</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按现行标准</a:t>
                      </a:r>
                      <a:r>
                        <a:rPr lang="en-US" sz="2600" b="0">
                          <a:solidFill>
                            <a:srgbClr val="000000"/>
                          </a:solidFill>
                          <a:effectLst/>
                          <a:latin typeface="+mj-ea"/>
                          <a:ea typeface="+mj-ea"/>
                          <a:cs typeface="+mj-ea"/>
                        </a:rPr>
                        <a:t>,</a:t>
                      </a:r>
                      <a:r>
                        <a:rPr lang="zh-CN" sz="2600" b="0">
                          <a:solidFill>
                            <a:srgbClr val="000000"/>
                          </a:solidFill>
                          <a:effectLst/>
                          <a:latin typeface="+mj-ea"/>
                          <a:ea typeface="+mj-ea"/>
                          <a:cs typeface="+mj-ea"/>
                        </a:rPr>
                        <a:t>我国贫困人口饮水安全问题已全面解决。</a:t>
                      </a:r>
                    </a:p>
                  </a:txBody>
                  <a:tcPr marL="24130" marR="2413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人民至上</a:t>
                      </a:r>
                      <a:endParaRPr lang="zh-CN" sz="2600">
                        <a:solidFill>
                          <a:srgbClr val="000000"/>
                        </a:solidFill>
                        <a:effectLst/>
                        <a:latin typeface="NEU-BZ-S92" panose="02020503000000020003"/>
                        <a:ea typeface="方正书宋_GBK"/>
                        <a:cs typeface="Times New Roman" panose="02020603050405020304" pitchFamily="18" charset="0"/>
                      </a:endParaRPr>
                    </a:p>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珍爱生命、关爱他人</a:t>
                      </a:r>
                      <a:endParaRPr lang="zh-CN" sz="2600">
                        <a:solidFill>
                          <a:srgbClr val="000000"/>
                        </a:solidFill>
                        <a:effectLst/>
                        <a:latin typeface="NEU-BZ-S92"/>
                        <a:ea typeface="方正书宋_GBK" panose="03000509000000000000" charset="-122"/>
                        <a:cs typeface="Times New Roman" panose="02020603050405020304" pitchFamily="18" charset="0"/>
                      </a:endParaRPr>
                    </a:p>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乡村振兴战略</a:t>
                      </a:r>
                      <a:endParaRPr lang="zh-CN" sz="2600">
                        <a:solidFill>
                          <a:srgbClr val="000000"/>
                        </a:solidFill>
                        <a:effectLst/>
                        <a:latin typeface="NEU-BZ-S92"/>
                        <a:ea typeface="方正书宋_GBK" panose="03000509000000000000" charset="-122"/>
                        <a:cs typeface="Times New Roman" panose="02020603050405020304" pitchFamily="18" charset="0"/>
                      </a:endParaRPr>
                    </a:p>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民族精神</a:t>
                      </a:r>
                      <a:endParaRPr lang="zh-CN" sz="2600">
                        <a:solidFill>
                          <a:srgbClr val="000000"/>
                        </a:solidFill>
                        <a:effectLst/>
                        <a:latin typeface="NEU-BZ-S92"/>
                        <a:ea typeface="方正书宋_GBK" panose="03000509000000000000" charset="-122"/>
                        <a:cs typeface="Times New Roman" panose="02020603050405020304" pitchFamily="18" charset="0"/>
                      </a:endParaRPr>
                    </a:p>
                  </a:txBody>
                  <a:tcPr marL="24130" marR="2413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9" name="文本框 8"/>
          <p:cNvSpPr txBox="1"/>
          <p:nvPr/>
        </p:nvSpPr>
        <p:spPr>
          <a:xfrm>
            <a:off x="-6351" y="-1"/>
            <a:ext cx="1695450" cy="742046"/>
          </a:xfrm>
          <a:prstGeom prst="rect">
            <a:avLst/>
          </a:prstGeom>
          <a:solidFill>
            <a:srgbClr val="EE3028"/>
          </a:solidFill>
          <a:ln w="19050">
            <a:solidFill>
              <a:srgbClr val="EE3028"/>
            </a:solidFill>
          </a:ln>
        </p:spPr>
        <p:txBody>
          <a:bodyPr wrap="none" lIns="0" tIns="0" rIns="0" bIns="0" rtlCol="0" anchor="ctr">
            <a:noAutofit/>
          </a:bodyPr>
          <a:lstStyle>
            <a:defPPr>
              <a:defRPr lang="zh-CN"/>
            </a:defPPr>
            <a:lvl1pPr algn="ctr">
              <a:defRPr sz="2400" b="1">
                <a:solidFill>
                  <a:schemeClr val="accent2"/>
                </a:solidFill>
                <a:cs typeface="+mn-ea"/>
              </a:defRPr>
            </a:lvl1pPr>
          </a:lstStyle>
          <a:p>
            <a:r>
              <a:rPr lang="zh-CN" altLang="en-US">
                <a:solidFill>
                  <a:schemeClr val="bg1"/>
                </a:solidFill>
                <a:sym typeface="+mn-lt"/>
              </a:rPr>
              <a:t>热点聚焦</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nvGraphicFramePr>
        <p:xfrm>
          <a:off x="195580" y="559123"/>
          <a:ext cx="11430000" cy="6096000"/>
        </p:xfrm>
        <a:graphic>
          <a:graphicData uri="http://schemas.openxmlformats.org/drawingml/2006/table">
            <a:tbl>
              <a:tblPr firstRow="1" firstCol="1" bandRow="1"/>
              <a:tblGrid>
                <a:gridCol w="9913706">
                  <a:extLst>
                    <a:ext uri="{9D8B030D-6E8A-4147-A177-3AD203B41FA5}">
                      <a16:colId xmlns:a16="http://schemas.microsoft.com/office/drawing/2014/main" val="20000"/>
                    </a:ext>
                  </a:extLst>
                </a:gridCol>
                <a:gridCol w="1516294">
                  <a:extLst>
                    <a:ext uri="{9D8B030D-6E8A-4147-A177-3AD203B41FA5}">
                      <a16:colId xmlns:a16="http://schemas.microsoft.com/office/drawing/2014/main" val="20001"/>
                    </a:ext>
                  </a:extLst>
                </a:gridCol>
              </a:tblGrid>
              <a:tr h="0">
                <a:tc>
                  <a:txBody>
                    <a:bodyPr/>
                    <a:lstStyle/>
                    <a:p>
                      <a:pPr>
                        <a:spcAft>
                          <a:spcPct val="0"/>
                        </a:spcAft>
                        <a:tabLst>
                          <a:tab pos="1188085" algn="l"/>
                          <a:tab pos="2163445" algn="l"/>
                          <a:tab pos="3142615" algn="l"/>
                          <a:tab pos="4190365" algn="l"/>
                        </a:tabLst>
                      </a:pPr>
                      <a:r>
                        <a:rPr lang="zh-CN" sz="2500">
                          <a:solidFill>
                            <a:srgbClr val="FF0000"/>
                          </a:solidFill>
                          <a:effectLst/>
                          <a:latin typeface="Arial" panose="020B0604020202020204" pitchFamily="34" charset="0"/>
                          <a:ea typeface="黑体" panose="02010609060101010101" charset="-122"/>
                          <a:cs typeface="Times New Roman" panose="02020603050405020304" pitchFamily="18" charset="0"/>
                        </a:rPr>
                        <a:t>热点聚焦</a:t>
                      </a: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lgn="l"/>
                          <a:tab pos="2163445" algn="l"/>
                          <a:tab pos="3142615" algn="l"/>
                          <a:tab pos="4190365" algn="l"/>
                        </a:tabLst>
                      </a:pPr>
                      <a:r>
                        <a:rPr lang="zh-CN" sz="2500">
                          <a:solidFill>
                            <a:srgbClr val="FF0000"/>
                          </a:solidFill>
                          <a:effectLst/>
                          <a:latin typeface="Arial" panose="020B0604020202020204" pitchFamily="34" charset="0"/>
                          <a:ea typeface="黑体" panose="02010609060101010101" charset="-122"/>
                          <a:cs typeface="Times New Roman" panose="02020603050405020304" pitchFamily="18" charset="0"/>
                        </a:rPr>
                        <a:t>考点链接</a:t>
                      </a:r>
                      <a:endParaRPr lang="zh-CN" sz="2500">
                        <a:solidFill>
                          <a:srgbClr val="FF0000"/>
                        </a:solidFill>
                        <a:effectLst/>
                        <a:latin typeface="Arial" panose="020B0604020202020204" pitchFamily="34" charset="0"/>
                        <a:ea typeface="黑体" panose="02010600030101010101"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spcAft>
                          <a:spcPct val="0"/>
                        </a:spcAft>
                        <a:tabLst>
                          <a:tab pos="1188085" algn="l"/>
                          <a:tab pos="2163445" algn="l"/>
                          <a:tab pos="3142615" algn="l"/>
                          <a:tab pos="4190365" algn="l"/>
                        </a:tabLst>
                      </a:pPr>
                      <a:r>
                        <a:rPr lang="zh-CN" sz="2500">
                          <a:solidFill>
                            <a:srgbClr val="FF0000"/>
                          </a:solidFill>
                          <a:effectLst/>
                          <a:latin typeface="Arial" panose="020B0604020202020204" pitchFamily="34" charset="0"/>
                          <a:ea typeface="黑体" panose="02010609060101010101" charset="-122"/>
                          <a:cs typeface="Times New Roman" panose="02020603050405020304" pitchFamily="18" charset="0"/>
                        </a:rPr>
                        <a:t>第七次人口普查</a:t>
                      </a:r>
                      <a:r>
                        <a:rPr lang="zh-CN" sz="2500">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第七次全国人口普查登记于</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11</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月</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日开始。这是在我国人口发展进入关键期开展的一次重大国情国力调查</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可以为编制</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十四五</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规划</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为推动高质量发展</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为完善人口发展战略和政策体系、促进人口长期均衡发展提供重要信息支持。本次普查</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普查对象首次可以自主填报。</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FF0000"/>
                          </a:solidFill>
                          <a:effectLst/>
                          <a:latin typeface="Arial" panose="020B0604020202020204" pitchFamily="34" charset="0"/>
                          <a:ea typeface="黑体" panose="02010609060101010101" charset="-122"/>
                          <a:cs typeface="Times New Roman" panose="02020603050405020304" pitchFamily="18" charset="0"/>
                        </a:rPr>
                        <a:t>调整企业退休人员基本养老金</a:t>
                      </a: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人力资源和社会保障部、财政部印发《关于</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年调整退休人员基本养老金的通知》</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明确全国总体调整水平为</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2019</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年退休人员月人均基本养老金的</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这是自</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2005</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年以来连续第</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16</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年调整企业退休人员基本养老金</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也是从</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2016</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年以来连续第</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年统一调整企业和机关事业单位退休人员基本养老金。</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FF0000"/>
                          </a:solidFill>
                          <a:effectLst/>
                          <a:latin typeface="Arial" panose="020B0604020202020204" pitchFamily="34" charset="0"/>
                          <a:ea typeface="黑体" panose="02010609060101010101" charset="-122"/>
                          <a:cs typeface="Times New Roman" panose="02020603050405020304" pitchFamily="18" charset="0"/>
                        </a:rPr>
                        <a:t>高度重视高校毕业生就业</a:t>
                      </a: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月</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23</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日</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习近平总书记来到中国一汽集团考察时指出</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受疫情影响</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今年高校毕业生、农民工等群体面临就业困难。各级党委和政府十分关心</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将其作为重大民生工作任务</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积极创造条件确保高校毕业生就业。广大高校毕业生也要改变择业观、就业观</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找到自己的定位</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投入踏踏实实的工作中</a:t>
                      </a:r>
                      <a:r>
                        <a:rPr lang="en-US"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500">
                          <a:solidFill>
                            <a:srgbClr val="000000"/>
                          </a:solidFill>
                          <a:effectLst/>
                          <a:latin typeface="Times New Roman" panose="02020603050405020304" pitchFamily="18" charset="0"/>
                          <a:ea typeface="楷体" panose="02010609060101010101" charset="-122"/>
                          <a:cs typeface="Times New Roman" panose="02020603050405020304" pitchFamily="18" charset="0"/>
                        </a:rPr>
                        <a:t>实现自己的人生理想。</a:t>
                      </a:r>
                      <a:endParaRPr lang="zh-CN" sz="2500">
                        <a:solidFill>
                          <a:srgbClr val="000000"/>
                        </a:solidFill>
                        <a:effectLst/>
                        <a:latin typeface="NEU-BZ-S92"/>
                        <a:ea typeface="方正书宋_GBK" panose="03000509000000000000" charset="-122"/>
                        <a:cs typeface="Times New Roman" panose="02020603050405020304" pitchFamily="18" charset="0"/>
                      </a:endParaRPr>
                    </a:p>
                  </a:txBody>
                  <a:tcPr marL="24130" marR="2413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人口国情</a:t>
                      </a:r>
                      <a:endParaRPr lang="zh-CN" sz="2500">
                        <a:solidFill>
                          <a:srgbClr val="000000"/>
                        </a:solidFill>
                        <a:effectLst/>
                        <a:latin typeface="NEU-BZ-S92" panose="02020503000000020003"/>
                        <a:ea typeface="方正书宋_GBK"/>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发展的根本目的</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共享、协调发展</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共同富裕</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正确的择业观</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公平正义</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社会矛盾</a:t>
                      </a:r>
                      <a:endParaRPr lang="zh-CN" sz="2500">
                        <a:solidFill>
                          <a:srgbClr val="000000"/>
                        </a:solidFill>
                        <a:effectLst/>
                        <a:latin typeface="NEU-BZ-S92"/>
                        <a:ea typeface="方正书宋_GBK" panose="03000509000000000000" charset="-122"/>
                        <a:cs typeface="Times New Roman" panose="02020603050405020304" pitchFamily="18" charset="0"/>
                      </a:endParaRPr>
                    </a:p>
                    <a:p>
                      <a:pPr>
                        <a:spcAft>
                          <a:spcPct val="0"/>
                        </a:spcAft>
                        <a:tabLst>
                          <a:tab pos="1188085" algn="l"/>
                          <a:tab pos="2163445" algn="l"/>
                          <a:tab pos="3142615" algn="l"/>
                          <a:tab pos="4190365" algn="l"/>
                        </a:tabLst>
                      </a:pPr>
                      <a:r>
                        <a:rPr lang="zh-CN" sz="25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保护环境的政策</a:t>
                      </a:r>
                      <a:endParaRPr lang="zh-CN" sz="2500">
                        <a:solidFill>
                          <a:srgbClr val="000000"/>
                        </a:solidFill>
                        <a:effectLst/>
                        <a:latin typeface="NEU-BZ-S92"/>
                        <a:ea typeface="方正书宋_GBK" panose="03000509000000000000" charset="-122"/>
                        <a:cs typeface="Times New Roman" panose="02020603050405020304" pitchFamily="18" charset="0"/>
                      </a:endParaRPr>
                    </a:p>
                  </a:txBody>
                  <a:tcPr marL="24130" marR="2413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nvGraphicFramePr>
        <p:xfrm>
          <a:off x="381000" y="545316"/>
          <a:ext cx="11430000" cy="6095937"/>
        </p:xfrm>
        <a:graphic>
          <a:graphicData uri="http://schemas.openxmlformats.org/drawingml/2006/table">
            <a:tbl>
              <a:tblPr firstRow="1" firstCol="1" bandRow="1"/>
              <a:tblGrid>
                <a:gridCol w="9913706">
                  <a:extLst>
                    <a:ext uri="{9D8B030D-6E8A-4147-A177-3AD203B41FA5}">
                      <a16:colId xmlns:a16="http://schemas.microsoft.com/office/drawing/2014/main" val="20000"/>
                    </a:ext>
                  </a:extLst>
                </a:gridCol>
                <a:gridCol w="1516294">
                  <a:extLst>
                    <a:ext uri="{9D8B030D-6E8A-4147-A177-3AD203B41FA5}">
                      <a16:colId xmlns:a16="http://schemas.microsoft.com/office/drawing/2014/main" val="20001"/>
                    </a:ext>
                  </a:extLst>
                </a:gridCol>
              </a:tblGrid>
              <a:tr h="0">
                <a:tc>
                  <a:txBody>
                    <a:bodyPr/>
                    <a:lstStyle/>
                    <a:p>
                      <a:pPr>
                        <a:lnSpc>
                          <a:spcPct val="12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热点聚焦</a:t>
                      </a: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考点链接</a:t>
                      </a: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nSpc>
                          <a:spcPct val="12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农村人居环境整治收官</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年是《农村人居环境整治三年行动方案》的最后一年。按照目标</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今年要</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实现农村人居环境明显改善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村庄环境基本干净整洁有序</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村民环境与健康意识普遍增强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。时间紧</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任务重</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各地能否保质保量完成任务</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我们也拭目以待。</a:t>
                      </a:r>
                      <a:endParaRPr lang="zh-CN" sz="2600">
                        <a:solidFill>
                          <a:srgbClr val="000000"/>
                        </a:solidFill>
                        <a:effectLst/>
                        <a:latin typeface="NEU-BZ-S92"/>
                        <a:ea typeface="方正书宋_GBK" panose="03000509000000000000"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改革完善社会救助制度</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月</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25</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日</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新华网消息</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中共中央办公厅、国务院办公厅印发了《关于改革完善社会救助制度的意见》</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用</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年左右时间</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健全分层分类、城乡统筹的中国特色社会救助体系</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在制度更加成熟更加定型上取得明显成效。社会救助法制健全完备</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体制机制高效顺畅</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服务管理便民惠民</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兜底保障功能有效发挥</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城乡困难群众都能得到及时救助。到</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2035</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实现社会救助事业高质量发展</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改革发展成果更多更公平惠及困难群众</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民生兜底保障安全网密实牢靠</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总体适应基本实现社会主义现代化的宏伟目标。</a:t>
                      </a:r>
                      <a:endParaRPr lang="zh-CN" sz="2600">
                        <a:solidFill>
                          <a:srgbClr val="000000"/>
                        </a:solidFill>
                        <a:effectLst/>
                        <a:latin typeface="NEU-BZ-S92"/>
                        <a:ea typeface="方正书宋_GBK" panose="03000509000000000000" charset="-122"/>
                        <a:cs typeface="Times New Roman" panose="02020603050405020304" pitchFamily="18" charset="0"/>
                      </a:endParaRPr>
                    </a:p>
                  </a:txBody>
                  <a:tcPr marL="24130" marR="2413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lgn="l"/>
                          <a:tab pos="2163445" algn="l"/>
                          <a:tab pos="3142615" algn="l"/>
                          <a:tab pos="4190365" algn="l"/>
                        </a:tabLst>
                      </a:pPr>
                      <a:endParaRPr lang="zh-CN" sz="2600">
                        <a:solidFill>
                          <a:srgbClr val="000000"/>
                        </a:solidFill>
                        <a:effectLst/>
                        <a:latin typeface="NEU-BZ-S92"/>
                        <a:ea typeface="方正书宋_GBK" panose="03000509000000000000" charset="-122"/>
                        <a:cs typeface="Times New Roman" panose="02020603050405020304" pitchFamily="18" charset="0"/>
                      </a:endParaRPr>
                    </a:p>
                  </a:txBody>
                  <a:tcPr marL="24130" marR="2413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nvGraphicFramePr>
        <p:xfrm>
          <a:off x="124460" y="340360"/>
          <a:ext cx="11829415" cy="6500495"/>
        </p:xfrm>
        <a:graphic>
          <a:graphicData uri="http://schemas.openxmlformats.org/drawingml/2006/table">
            <a:tbl>
              <a:tblPr firstRow="1" firstCol="1" bandRow="1"/>
              <a:tblGrid>
                <a:gridCol w="10313035">
                  <a:extLst>
                    <a:ext uri="{9D8B030D-6E8A-4147-A177-3AD203B41FA5}">
                      <a16:colId xmlns:a16="http://schemas.microsoft.com/office/drawing/2014/main" val="20000"/>
                    </a:ext>
                  </a:extLst>
                </a:gridCol>
                <a:gridCol w="1516380">
                  <a:extLst>
                    <a:ext uri="{9D8B030D-6E8A-4147-A177-3AD203B41FA5}">
                      <a16:colId xmlns:a16="http://schemas.microsoft.com/office/drawing/2014/main" val="20001"/>
                    </a:ext>
                  </a:extLst>
                </a:gridCol>
              </a:tblGrid>
              <a:tr h="676275">
                <a:tc>
                  <a:txBody>
                    <a:bodyPr/>
                    <a:lstStyle/>
                    <a:p>
                      <a:pPr>
                        <a:lnSpc>
                          <a:spcPct val="110000"/>
                        </a:lnSpc>
                        <a:spcAft>
                          <a:spcPct val="0"/>
                        </a:spcAft>
                        <a:tabLst>
                          <a:tab pos="1188085" algn="l"/>
                          <a:tab pos="2163445" algn="l"/>
                          <a:tab pos="3142615" algn="l"/>
                          <a:tab pos="4190365" algn="l"/>
                        </a:tabLst>
                      </a:pPr>
                      <a:r>
                        <a:rPr lang="zh-CN" sz="2400">
                          <a:solidFill>
                            <a:srgbClr val="FF0000"/>
                          </a:solidFill>
                          <a:effectLst/>
                          <a:latin typeface="Arial" panose="020B0604020202020204" pitchFamily="34" charset="0"/>
                          <a:ea typeface="黑体" panose="02010609060101010101" charset="-122"/>
                          <a:cs typeface="Times New Roman" panose="02020603050405020304" pitchFamily="18" charset="0"/>
                        </a:rPr>
                        <a:t>热点聚焦</a:t>
                      </a: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0000"/>
                        </a:lnSpc>
                        <a:spcAft>
                          <a:spcPct val="0"/>
                        </a:spcAft>
                        <a:tabLst>
                          <a:tab pos="1188085" algn="l"/>
                          <a:tab pos="2163445" algn="l"/>
                          <a:tab pos="3142615" algn="l"/>
                          <a:tab pos="4190365" algn="l"/>
                        </a:tabLst>
                      </a:pPr>
                      <a:r>
                        <a:rPr lang="zh-CN" sz="2400">
                          <a:solidFill>
                            <a:srgbClr val="FF0000"/>
                          </a:solidFill>
                          <a:effectLst/>
                          <a:latin typeface="Arial" panose="020B0604020202020204" pitchFamily="34" charset="0"/>
                          <a:ea typeface="黑体" panose="02010609060101010101" charset="-122"/>
                          <a:cs typeface="Times New Roman" panose="02020603050405020304" pitchFamily="18" charset="0"/>
                        </a:rPr>
                        <a:t>考点链接</a:t>
                      </a:r>
                      <a:endParaRPr lang="zh-CN" sz="2400">
                        <a:solidFill>
                          <a:srgbClr val="FF0000"/>
                        </a:solidFill>
                        <a:effectLst/>
                        <a:latin typeface="Arial" panose="020B0604020202020204" pitchFamily="34" charset="0"/>
                        <a:ea typeface="黑体" panose="02010600030101010101"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824220">
                <a:tc>
                  <a:txBody>
                    <a:bodyPr/>
                    <a:lstStyle/>
                    <a:p>
                      <a:pPr>
                        <a:lnSpc>
                          <a:spcPct val="110000"/>
                        </a:lnSpc>
                        <a:spcAft>
                          <a:spcPct val="0"/>
                        </a:spcAft>
                        <a:tabLst>
                          <a:tab pos="1188085" algn="l"/>
                          <a:tab pos="2163445" algn="l"/>
                          <a:tab pos="3142615" algn="l"/>
                          <a:tab pos="4190365" algn="l"/>
                        </a:tabLst>
                      </a:pPr>
                      <a:r>
                        <a:rPr lang="zh-CN" sz="2400">
                          <a:solidFill>
                            <a:srgbClr val="FF0000"/>
                          </a:solidFill>
                          <a:effectLst/>
                          <a:latin typeface="Arial" panose="020B0604020202020204" pitchFamily="34" charset="0"/>
                          <a:ea typeface="黑体" panose="02010609060101010101" charset="-122"/>
                          <a:cs typeface="Times New Roman" panose="02020603050405020304" pitchFamily="18" charset="0"/>
                        </a:rPr>
                        <a:t>健康中国行动</a:t>
                      </a:r>
                      <a:r>
                        <a:rPr lang="zh-CN"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国务院印发的《关于实施健康中国行动的意见》</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从国家层面对未来十余年疾病预防和健康促进提出了具体的行动方案。在我国</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人们的健康知识知晓率偏低</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吸烟、酗酒、缺乏锻炼、不合理膳食等不健康生活方式比较普遍。为积极有效应对当前突出健康问题</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《健康中国行动</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(2019—2030</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》聚焦当前和今后一段时期内影响人民健康的重大疾病和突出问题</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实施疾病预防和健康促进的中长期行动</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健全全社会落实预防为主的制度体系</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持之以恒加以推进</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努力使群众不生病、少生病</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提高生活质量。健康中国行动明确了到</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2022</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年和</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2030</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年的阶段性目标</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那就是</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到</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2022</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年健康状况获得比较显著的提升</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到</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2030</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年的时候达到发达国家的水平。</a:t>
                      </a:r>
                      <a:endParaRPr lang="zh-CN" sz="2400">
                        <a:solidFill>
                          <a:srgbClr val="000000"/>
                        </a:solidFill>
                        <a:effectLst/>
                        <a:latin typeface="NEU-BZ-S92"/>
                        <a:ea typeface="方正书宋_GBK" panose="03000509000000000000" charset="-122"/>
                        <a:cs typeface="Times New Roman" panose="02020603050405020304" pitchFamily="18" charset="0"/>
                      </a:endParaRPr>
                    </a:p>
                    <a:p>
                      <a:pPr>
                        <a:lnSpc>
                          <a:spcPct val="110000"/>
                        </a:lnSpc>
                        <a:spcAft>
                          <a:spcPct val="0"/>
                        </a:spcAft>
                        <a:tabLst>
                          <a:tab pos="1188085" algn="l"/>
                          <a:tab pos="2163445" algn="l"/>
                          <a:tab pos="3142615" algn="l"/>
                          <a:tab pos="4190365" algn="l"/>
                        </a:tabLst>
                      </a:pPr>
                      <a:r>
                        <a:rPr lang="zh-CN" sz="2400">
                          <a:solidFill>
                            <a:srgbClr val="FF0000"/>
                          </a:solidFill>
                          <a:effectLst/>
                          <a:latin typeface="Arial" panose="020B0604020202020204" pitchFamily="34" charset="0"/>
                          <a:ea typeface="黑体" panose="02010609060101010101" charset="-122"/>
                          <a:cs typeface="Times New Roman" panose="02020603050405020304" pitchFamily="18" charset="0"/>
                        </a:rPr>
                        <a:t>健康扶贫</a:t>
                      </a:r>
                      <a:r>
                        <a:rPr lang="zh-CN"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近年来</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国家卫健委贯彻精准扶贫精准脱贫方略</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把防止因病致贫返贫作为主攻方向</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研究确定了</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三个一批</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分类救治策略</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即大病集中救治一批、慢病签约服务管理一批、重症兜底保障一批</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精准施策</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全力推进</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贫困地区医疗卫生机构服务能力明显提升</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贫困患者得到及时救治且医疗费用负担大幅减轻</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目前已有</a:t>
                      </a:r>
                      <a:r>
                        <a:rPr lang="en-US"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670</a:t>
                      </a:r>
                      <a:r>
                        <a:rPr lang="zh-CN" sz="2400">
                          <a:solidFill>
                            <a:srgbClr val="000000"/>
                          </a:solidFill>
                          <a:effectLst/>
                          <a:latin typeface="Times New Roman" panose="02020603050405020304" pitchFamily="18" charset="0"/>
                          <a:ea typeface="楷体" panose="02010609060101010101" charset="-122"/>
                          <a:cs typeface="Times New Roman" panose="02020603050405020304" pitchFamily="18" charset="0"/>
                        </a:rPr>
                        <a:t>万户因病致贫返贫贫困户实现脱贫。</a:t>
                      </a:r>
                      <a:endParaRPr lang="zh-CN" sz="2400">
                        <a:solidFill>
                          <a:srgbClr val="000000"/>
                        </a:solidFill>
                        <a:effectLst/>
                        <a:latin typeface="NEU-BZ-S92"/>
                        <a:ea typeface="方正书宋_GBK" panose="03000509000000000000" charset="-122"/>
                        <a:cs typeface="Times New Roman" panose="02020603050405020304" pitchFamily="18" charset="0"/>
                      </a:endParaRP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10000"/>
                        </a:lnSpc>
                        <a:spcAft>
                          <a:spcPct val="0"/>
                        </a:spcAft>
                        <a:tabLst>
                          <a:tab pos="1188085" algn="l"/>
                          <a:tab pos="2163445" algn="l"/>
                          <a:tab pos="3142615" algn="l"/>
                          <a:tab pos="4190365" algn="l"/>
                        </a:tabLst>
                      </a:pPr>
                      <a:r>
                        <a:rPr lang="zh-CN"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人身权</a:t>
                      </a:r>
                      <a:endParaRPr lang="zh-CN" sz="2400">
                        <a:solidFill>
                          <a:srgbClr val="000000"/>
                        </a:solidFill>
                        <a:effectLst/>
                        <a:latin typeface="NEU-BZ-S92" panose="02020503000000020003"/>
                        <a:ea typeface="方正书宋_GBK"/>
                        <a:cs typeface="Times New Roman" panose="02020603050405020304" pitchFamily="18" charset="0"/>
                      </a:endParaRPr>
                    </a:p>
                    <a:p>
                      <a:pPr>
                        <a:lnSpc>
                          <a:spcPct val="110000"/>
                        </a:lnSpc>
                        <a:spcAft>
                          <a:spcPct val="0"/>
                        </a:spcAft>
                        <a:tabLst>
                          <a:tab pos="1188085" algn="l"/>
                          <a:tab pos="2163445" algn="l"/>
                          <a:tab pos="3142615" algn="l"/>
                          <a:tab pos="4190365" algn="l"/>
                        </a:tabLst>
                      </a:pPr>
                      <a:r>
                        <a:rPr lang="zh-CN"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以人民为中心的发展思想</a:t>
                      </a:r>
                      <a:endParaRPr lang="zh-CN" sz="2400">
                        <a:solidFill>
                          <a:srgbClr val="000000"/>
                        </a:solidFill>
                        <a:effectLst/>
                        <a:latin typeface="NEU-BZ-S92"/>
                        <a:ea typeface="方正书宋_GBK" panose="03000509000000000000" charset="-122"/>
                        <a:cs typeface="Times New Roman" panose="02020603050405020304" pitchFamily="18" charset="0"/>
                      </a:endParaRPr>
                    </a:p>
                    <a:p>
                      <a:pPr>
                        <a:lnSpc>
                          <a:spcPct val="110000"/>
                        </a:lnSpc>
                        <a:spcAft>
                          <a:spcPct val="0"/>
                        </a:spcAft>
                        <a:tabLst>
                          <a:tab pos="1188085" algn="l"/>
                          <a:tab pos="2163445" algn="l"/>
                          <a:tab pos="3142615" algn="l"/>
                          <a:tab pos="4190365" algn="l"/>
                        </a:tabLst>
                      </a:pPr>
                      <a:r>
                        <a:rPr lang="zh-CN" sz="24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发展的根本目的是增进民生福祉</a:t>
                      </a:r>
                      <a:endParaRPr lang="zh-CN" sz="2400">
                        <a:solidFill>
                          <a:srgbClr val="000000"/>
                        </a:solidFill>
                        <a:effectLst/>
                        <a:latin typeface="NEU-BZ-S92"/>
                        <a:ea typeface="方正书宋_GBK" panose="03000509000000000000"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nvGraphicFramePr>
        <p:xfrm>
          <a:off x="381000" y="1180671"/>
          <a:ext cx="11430000" cy="4015677"/>
        </p:xfrm>
        <a:graphic>
          <a:graphicData uri="http://schemas.openxmlformats.org/drawingml/2006/table">
            <a:tbl>
              <a:tblPr firstRow="1" firstCol="1" bandRow="1"/>
              <a:tblGrid>
                <a:gridCol w="9759593">
                  <a:extLst>
                    <a:ext uri="{9D8B030D-6E8A-4147-A177-3AD203B41FA5}">
                      <a16:colId xmlns:a16="http://schemas.microsoft.com/office/drawing/2014/main" val="20000"/>
                    </a:ext>
                  </a:extLst>
                </a:gridCol>
                <a:gridCol w="1670407">
                  <a:extLst>
                    <a:ext uri="{9D8B030D-6E8A-4147-A177-3AD203B41FA5}">
                      <a16:colId xmlns:a16="http://schemas.microsoft.com/office/drawing/2014/main" val="20001"/>
                    </a:ext>
                  </a:extLst>
                </a:gridCol>
              </a:tblGrid>
              <a:tr h="0">
                <a:tc>
                  <a:txBody>
                    <a:bodyPr/>
                    <a:lstStyle/>
                    <a:p>
                      <a:pPr>
                        <a:lnSpc>
                          <a:spcPct val="15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热点聚焦</a:t>
                      </a: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考点链接</a:t>
                      </a: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nSpc>
                          <a:spcPct val="150000"/>
                        </a:lnSpc>
                        <a:spcAft>
                          <a:spcPct val="0"/>
                        </a:spcAft>
                        <a:tabLst>
                          <a:tab pos="1188085" algn="l"/>
                          <a:tab pos="2163445" algn="l"/>
                          <a:tab pos="3142615" algn="l"/>
                          <a:tab pos="4190365" algn="l"/>
                        </a:tabLst>
                      </a:pP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办好基础教育</a:t>
                      </a:r>
                      <a:r>
                        <a:rPr lang="zh-CN" sz="2600">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600">
                          <a:solidFill>
                            <a:srgbClr val="FF0000"/>
                          </a:solidFill>
                          <a:effectLst/>
                          <a:latin typeface="Arial" panose="020B0604020202020204" pitchFamily="34" charset="0"/>
                          <a:ea typeface="黑体" panose="02010609060101010101" charset="-122"/>
                          <a:cs typeface="Times New Roman" panose="02020603050405020304" pitchFamily="18" charset="0"/>
                        </a:rPr>
                        <a:t>推进教育公平</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年《政府工作报告》指出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推动教育公平发展和质量提升。有序组织中小学教育教学和中高考工作。加强乡镇寄宿制学校和县城学校建设</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办好特殊教育、继续教育</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支持和规范民办教育</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帮助民办幼儿园纾困。推进一流大学和一流学科建设。扩大高校面向农村和贫困地区招生规模。要优化投入结构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让教育资源惠及所有家庭和孩子</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楷体" panose="02010609060101010101" charset="-122"/>
                          <a:cs typeface="Times New Roman" panose="02020603050405020304" pitchFamily="18" charset="0"/>
                        </a:rPr>
                        <a:t>让他们有更光明的未来。</a:t>
                      </a:r>
                      <a:endParaRPr lang="zh-CN" sz="2600">
                        <a:solidFill>
                          <a:srgbClr val="000000"/>
                        </a:solidFill>
                        <a:effectLst/>
                        <a:latin typeface="NEU-BZ-S92"/>
                        <a:ea typeface="方正书宋_GBK" panose="03000509000000000000" charset="-122"/>
                        <a:cs typeface="Times New Roman" panose="02020603050405020304" pitchFamily="18" charset="0"/>
                      </a:endParaRPr>
                    </a:p>
                  </a:txBody>
                  <a:tcPr marL="30480" marR="304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受教育权</a:t>
                      </a:r>
                      <a:endParaRPr lang="zh-CN" sz="2600">
                        <a:solidFill>
                          <a:srgbClr val="000000"/>
                        </a:solidFill>
                        <a:effectLst/>
                        <a:latin typeface="NEU-BZ-S92"/>
                        <a:ea typeface="方正书宋_GBK" panose="03000509000000000000" charset="-122"/>
                        <a:cs typeface="Times New Roman" panose="02020603050405020304" pitchFamily="18" charset="0"/>
                      </a:endParaRPr>
                    </a:p>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义务教育</a:t>
                      </a:r>
                      <a:endParaRPr lang="zh-CN" sz="2600">
                        <a:solidFill>
                          <a:srgbClr val="000000"/>
                        </a:solidFill>
                        <a:effectLst/>
                        <a:latin typeface="NEU-BZ-S92"/>
                        <a:ea typeface="方正书宋_GBK" panose="03000509000000000000" charset="-122"/>
                        <a:cs typeface="Times New Roman" panose="02020603050405020304" pitchFamily="18" charset="0"/>
                      </a:endParaRPr>
                    </a:p>
                    <a:p>
                      <a:pPr>
                        <a:lnSpc>
                          <a:spcPct val="150000"/>
                        </a:lnSpc>
                        <a:spcAft>
                          <a:spcPct val="0"/>
                        </a:spcAft>
                        <a:tabLst>
                          <a:tab pos="1188085" algn="l"/>
                          <a:tab pos="2163445" algn="l"/>
                          <a:tab pos="3142615" algn="l"/>
                          <a:tab pos="4190365" algn="l"/>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崇尚公平</a:t>
                      </a:r>
                      <a:endParaRPr lang="zh-CN" sz="2600">
                        <a:solidFill>
                          <a:srgbClr val="000000"/>
                        </a:solidFill>
                        <a:effectLst/>
                        <a:latin typeface="NEU-BZ-S92"/>
                        <a:ea typeface="方正书宋_GBK" panose="03000509000000000000"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77545" y="1561465"/>
            <a:ext cx="4960620" cy="3538220"/>
          </a:xfrm>
          <a:prstGeom prst="rect">
            <a:avLst/>
          </a:prstGeom>
          <a:noFill/>
        </p:spPr>
        <p:txBody>
          <a:bodyPr wrap="square" rtlCol="0" anchor="t">
            <a:spAutoFit/>
          </a:bodyPr>
          <a:lstStyle/>
          <a:p>
            <a:r>
              <a:rPr lang="zh-CN" altLang="en-US" sz="2800">
                <a:latin typeface="+mj-ea"/>
                <a:ea typeface="+mj-ea"/>
                <a:cs typeface="+mj-ea"/>
              </a:rPr>
              <a:t>全国脱贫攻坚总结表彰大会于</a:t>
            </a:r>
            <a:r>
              <a:rPr lang="zh-CN" altLang="en-US" sz="2800">
                <a:solidFill>
                  <a:srgbClr val="FF0000"/>
                </a:solidFill>
                <a:latin typeface="+mj-ea"/>
                <a:ea typeface="+mj-ea"/>
                <a:cs typeface="+mj-ea"/>
              </a:rPr>
              <a:t>2月25日</a:t>
            </a:r>
            <a:r>
              <a:rPr lang="zh-CN" altLang="en-US" sz="2800">
                <a:latin typeface="+mj-ea"/>
                <a:ea typeface="+mj-ea"/>
                <a:cs typeface="+mj-ea"/>
              </a:rPr>
              <a:t>上午在北京人民大会堂隆重举行。中共中央总书记、国家主席、中央军委主席</a:t>
            </a:r>
            <a:r>
              <a:rPr lang="zh-CN" altLang="en-US" sz="2800">
                <a:solidFill>
                  <a:srgbClr val="FF0000"/>
                </a:solidFill>
                <a:latin typeface="+mj-ea"/>
                <a:ea typeface="+mj-ea"/>
                <a:cs typeface="+mj-ea"/>
              </a:rPr>
              <a:t>习近平</a:t>
            </a:r>
            <a:r>
              <a:rPr lang="zh-CN" altLang="en-US" sz="2800">
                <a:latin typeface="+mj-ea"/>
                <a:ea typeface="+mj-ea"/>
                <a:cs typeface="+mj-ea"/>
              </a:rPr>
              <a:t>向全国脱贫攻坚楷模荣誉称号获得者颁奖并发表重要讲话。大会还对全国脱贫攻坚先进个人、先进集体</a:t>
            </a:r>
            <a:r>
              <a:rPr lang="zh-CN" altLang="en-US" sz="2800">
                <a:solidFill>
                  <a:srgbClr val="FF0000"/>
                </a:solidFill>
                <a:latin typeface="+mj-ea"/>
                <a:ea typeface="+mj-ea"/>
                <a:cs typeface="+mj-ea"/>
              </a:rPr>
              <a:t>进行表彰</a:t>
            </a:r>
            <a:r>
              <a:rPr lang="zh-CN" altLang="en-US" sz="2800">
                <a:latin typeface="+mj-ea"/>
                <a:ea typeface="+mj-ea"/>
                <a:cs typeface="+mj-ea"/>
              </a:rPr>
              <a:t>。</a:t>
            </a:r>
          </a:p>
        </p:txBody>
      </p:sp>
      <p:sp>
        <p:nvSpPr>
          <p:cNvPr id="9" name="文本框 8"/>
          <p:cNvSpPr txBox="1"/>
          <p:nvPr/>
        </p:nvSpPr>
        <p:spPr>
          <a:xfrm>
            <a:off x="-6351" y="-1"/>
            <a:ext cx="1695450" cy="742046"/>
          </a:xfrm>
          <a:prstGeom prst="rect">
            <a:avLst/>
          </a:prstGeom>
          <a:solidFill>
            <a:srgbClr val="EE3028"/>
          </a:solidFill>
          <a:ln w="19050">
            <a:solidFill>
              <a:srgbClr val="EE3028"/>
            </a:solidFill>
          </a:ln>
        </p:spPr>
        <p:txBody>
          <a:bodyPr wrap="none" lIns="0" tIns="0" rIns="0" bIns="0" rtlCol="0" anchor="ctr">
            <a:noAutofit/>
          </a:bodyPr>
          <a:lstStyle>
            <a:defPPr>
              <a:defRPr lang="zh-CN"/>
            </a:defPPr>
            <a:lvl1pPr algn="ctr">
              <a:defRPr sz="2400" b="1">
                <a:solidFill>
                  <a:schemeClr val="accent2"/>
                </a:solidFill>
                <a:cs typeface="+mn-ea"/>
              </a:defRPr>
            </a:lvl1pPr>
          </a:lstStyle>
          <a:p>
            <a:r>
              <a:rPr lang="zh-CN" altLang="en-US">
                <a:solidFill>
                  <a:schemeClr val="bg1"/>
                </a:solidFill>
                <a:sym typeface="+mn-lt"/>
              </a:rPr>
              <a:t>热点聚焦</a:t>
            </a:r>
          </a:p>
        </p:txBody>
      </p:sp>
      <p:pic>
        <p:nvPicPr>
          <p:cNvPr id="5" name="图片 4" descr="157632474769418300_a640x364[1]"/>
          <p:cNvPicPr>
            <a:picLocks noChangeAspect="1"/>
          </p:cNvPicPr>
          <p:nvPr/>
        </p:nvPicPr>
        <p:blipFill>
          <a:blip r:embed="rId2"/>
          <a:stretch>
            <a:fillRect/>
          </a:stretch>
        </p:blipFill>
        <p:spPr>
          <a:xfrm>
            <a:off x="5974080" y="742315"/>
            <a:ext cx="6060440" cy="5707380"/>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2"/>
          <p:cNvPicPr>
            <a:picLocks noChangeAspect="1"/>
          </p:cNvPicPr>
          <p:nvPr/>
        </p:nvPicPr>
        <p:blipFill>
          <a:blip r:embed="rId2"/>
          <a:stretch>
            <a:fillRect/>
          </a:stretch>
        </p:blipFill>
        <p:spPr>
          <a:xfrm>
            <a:off x="5620385" y="617220"/>
            <a:ext cx="6113145" cy="6194425"/>
          </a:xfrm>
          <a:prstGeom prst="rect">
            <a:avLst/>
          </a:prstGeom>
        </p:spPr>
      </p:pic>
      <p:sp>
        <p:nvSpPr>
          <p:cNvPr id="5" name="文本框 4"/>
          <p:cNvSpPr txBox="1"/>
          <p:nvPr/>
        </p:nvSpPr>
        <p:spPr>
          <a:xfrm>
            <a:off x="420370" y="687705"/>
            <a:ext cx="4806315" cy="6123940"/>
          </a:xfrm>
          <a:prstGeom prst="rect">
            <a:avLst/>
          </a:prstGeom>
          <a:noFill/>
        </p:spPr>
        <p:txBody>
          <a:bodyPr wrap="square" rtlCol="0" anchor="t">
            <a:spAutoFit/>
          </a:bodyPr>
          <a:lstStyle/>
          <a:p>
            <a:r>
              <a:rPr lang="zh-CN" altLang="en-US" sz="2800">
                <a:latin typeface="微软雅黑" panose="020B0503020204020204" charset="-122"/>
                <a:ea typeface="微软雅黑" panose="020B0503020204020204" charset="-122"/>
                <a:cs typeface="微软雅黑" panose="020B0503020204020204" charset="-122"/>
              </a:rPr>
              <a:t>中国国务院新闻办公室6日发布</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《人类减贫的中国实践》</a:t>
            </a:r>
            <a:r>
              <a:rPr lang="zh-CN" altLang="en-US" sz="2800">
                <a:latin typeface="微软雅黑" panose="020B0503020204020204" charset="-122"/>
                <a:ea typeface="微软雅黑" panose="020B0503020204020204" charset="-122"/>
                <a:cs typeface="微软雅黑" panose="020B0503020204020204" charset="-122"/>
              </a:rPr>
              <a:t>白皮书，用3万余字的篇幅全景式反映了中国减贫事业发展成就和世界贡献。</a:t>
            </a:r>
          </a:p>
          <a:p>
            <a:r>
              <a:rPr lang="zh-CN" altLang="en-US" sz="2800">
                <a:latin typeface="微软雅黑" panose="020B0503020204020204" charset="-122"/>
                <a:ea typeface="微软雅黑" panose="020B0503020204020204" charset="-122"/>
                <a:cs typeface="微软雅黑" panose="020B0503020204020204" charset="-122"/>
              </a:rPr>
              <a:t>　　</a:t>
            </a:r>
          </a:p>
          <a:p>
            <a:r>
              <a:rPr lang="zh-CN" altLang="en-US" sz="2800">
                <a:latin typeface="微软雅黑" panose="020B0503020204020204" charset="-122"/>
                <a:ea typeface="微软雅黑" panose="020B0503020204020204" charset="-122"/>
                <a:cs typeface="微软雅黑" panose="020B0503020204020204" charset="-122"/>
              </a:rPr>
              <a:t>截至2020年底，中国如期完成新时代脱贫攻坚目标任务，创造了中国减贫史乃至人类减贫史上的奇迹。中国在减贫实践中探索形成的中国特色减贫道路和中国特色反贫困理论，拓展了人类反贫困思路，为人类减贫探索了新路径。</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2186305" y="2752725"/>
            <a:ext cx="6666230" cy="459740"/>
          </a:xfrm>
        </p:spPr>
        <p:txBody>
          <a:bodyPr>
            <a:normAutofit fontScale="90000"/>
          </a:bodyPr>
          <a:lstStyle/>
          <a:p>
            <a:r>
              <a:rPr lang="en-US" altLang="zh-CN">
                <a:sym typeface="+mn-ea"/>
              </a:rPr>
              <a:t>           </a:t>
            </a:r>
            <a:r>
              <a:rPr lang="en-US" altLang="zh-CN" sz="4000">
                <a:sym typeface="+mn-ea"/>
              </a:rPr>
              <a:t> </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课本核心考点链接</a:t>
            </a:r>
            <a:br>
              <a:rPr lang="zh-CN" altLang="en-US">
                <a:solidFill>
                  <a:srgbClr val="FF0000"/>
                </a:solidFill>
                <a:latin typeface="微软雅黑" panose="020B0503020204020204" charset="-122"/>
                <a:ea typeface="微软雅黑" panose="020B0503020204020204" charset="-122"/>
                <a:cs typeface="微软雅黑" panose="020B0503020204020204" charset="-122"/>
              </a:rPr>
            </a:br>
            <a:endParaRPr lang="zh-CN" altLang="en-US">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71755" y="1043940"/>
            <a:ext cx="12049125" cy="6227445"/>
          </a:xfrm>
        </p:spPr>
        <p:txBody>
          <a:bodyPr>
            <a:normAutofit lnSpcReduction="10000"/>
          </a:bodyPr>
          <a:lstStyle/>
          <a:p>
            <a:pPr marL="0" indent="0">
              <a:buNone/>
            </a:pPr>
            <a:r>
              <a:rPr lang="en-US" altLang="zh-CN">
                <a:solidFill>
                  <a:srgbClr val="002060"/>
                </a:solidFill>
              </a:rPr>
              <a:t>             </a:t>
            </a:r>
            <a:r>
              <a:rPr lang="en-US" altLang="zh-CN" sz="2800">
                <a:solidFill>
                  <a:srgbClr val="002060"/>
                </a:solidFill>
              </a:rPr>
              <a:t>  </a:t>
            </a:r>
            <a:r>
              <a:rPr lang="zh-CN" altLang="en-US" sz="2800">
                <a:solidFill>
                  <a:srgbClr val="FF0000"/>
                </a:solidFill>
                <a:latin typeface="+mj-ea"/>
                <a:ea typeface="+mj-ea"/>
                <a:cs typeface="+mj-ea"/>
              </a:rPr>
              <a:t>核心关键词一：党的领导</a:t>
            </a:r>
            <a:endParaRPr lang="en-US" altLang="zh-CN" sz="2800">
              <a:solidFill>
                <a:srgbClr val="FF0000"/>
              </a:solidFill>
              <a:latin typeface="+mj-ea"/>
              <a:ea typeface="+mj-ea"/>
              <a:cs typeface="+mj-ea"/>
            </a:endParaRPr>
          </a:p>
          <a:p>
            <a:pPr marL="0" indent="0">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rPr>
              <a:t>1</a:t>
            </a:r>
            <a:r>
              <a:rPr lang="zh-CN" altLang="en-US" sz="2400">
                <a:solidFill>
                  <a:srgbClr val="202020"/>
                </a:solidFill>
                <a:latin typeface="微软雅黑" panose="020B0503020204020204" charset="-122"/>
                <a:ea typeface="微软雅黑" panose="020B0503020204020204" charset="-122"/>
                <a:cs typeface="微软雅黑" panose="020B0503020204020204" charset="-122"/>
              </a:rPr>
              <a:t>、</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中国共产党的政治地位：中国共产党是我国的执政党，是中国特色社会主义领导的核心。</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buNone/>
            </a:pPr>
            <a:r>
              <a:rPr lang="en-US" sz="2400">
                <a:solidFill>
                  <a:srgbClr val="202020"/>
                </a:solidFill>
                <a:latin typeface="微软雅黑" panose="020B0503020204020204" charset="-122"/>
                <a:ea typeface="微软雅黑" panose="020B0503020204020204" charset="-122"/>
                <a:cs typeface="微软雅黑" panose="020B0503020204020204" charset="-122"/>
                <a:sym typeface="+mn-ea"/>
              </a:rPr>
              <a:t>2</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a:t>
            </a:r>
            <a:r>
              <a:rPr sz="2400">
                <a:solidFill>
                  <a:srgbClr val="202020"/>
                </a:solidFill>
                <a:latin typeface="微软雅黑" panose="020B0503020204020204" charset="-122"/>
                <a:ea typeface="微软雅黑" panose="020B0503020204020204" charset="-122"/>
                <a:cs typeface="微软雅黑" panose="020B0503020204020204" charset="-122"/>
                <a:sym typeface="+mn-ea"/>
              </a:rPr>
              <a:t>党的指导思想是：马克思主义，毛泽东思想，邓小平理论，三个代表思想，科学发展观，习近平新时代中国特色的社会主义思想</a:t>
            </a:r>
          </a:p>
          <a:p>
            <a:pPr marL="0" indent="0">
              <a:lnSpc>
                <a:spcPct val="100000"/>
              </a:lnSpc>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sym typeface="+mn-ea"/>
              </a:rPr>
              <a:t>3</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a:t>
            </a:r>
            <a:r>
              <a:rPr sz="2400">
                <a:solidFill>
                  <a:srgbClr val="202020"/>
                </a:solidFill>
                <a:latin typeface="微软雅黑" panose="020B0503020204020204" charset="-122"/>
                <a:ea typeface="微软雅黑" panose="020B0503020204020204" charset="-122"/>
                <a:cs typeface="微软雅黑" panose="020B0503020204020204" charset="-122"/>
                <a:sym typeface="+mn-ea"/>
              </a:rPr>
              <a:t>党的宗旨：全心全意为人民服务。</a:t>
            </a:r>
          </a:p>
          <a:p>
            <a:pPr marL="0" indent="0">
              <a:lnSpc>
                <a:spcPct val="100000"/>
              </a:lnSpc>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sym typeface="+mn-ea"/>
              </a:rPr>
              <a:t>4</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、为</a:t>
            </a:r>
            <a:r>
              <a:rPr sz="2400">
                <a:solidFill>
                  <a:srgbClr val="202020"/>
                </a:solidFill>
                <a:latin typeface="微软雅黑" panose="020B0503020204020204" charset="-122"/>
                <a:ea typeface="微软雅黑" panose="020B0503020204020204" charset="-122"/>
                <a:cs typeface="微软雅黑" panose="020B0503020204020204" charset="-122"/>
                <a:sym typeface="+mn-ea"/>
              </a:rPr>
              <a:t>什么必须坚持中国共产党的领导？</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lnSpc>
                <a:spcPct val="100000"/>
              </a:lnSpc>
              <a:buNone/>
            </a:pPr>
            <a:r>
              <a:rPr sz="2400">
                <a:solidFill>
                  <a:srgbClr val="202020"/>
                </a:solidFill>
                <a:latin typeface="微软雅黑" panose="020B0503020204020204" charset="-122"/>
                <a:ea typeface="微软雅黑" panose="020B0503020204020204" charset="-122"/>
                <a:cs typeface="微软雅黑" panose="020B0503020204020204" charset="-122"/>
                <a:sym typeface="+mn-ea"/>
              </a:rPr>
              <a:t>(1)地位：中国共产党的领导地位是由国家性质和党的性质决定的，是历史和人民的选择。</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lnSpc>
                <a:spcPct val="100000"/>
              </a:lnSpc>
              <a:buNone/>
            </a:pPr>
            <a:r>
              <a:rPr sz="2400">
                <a:solidFill>
                  <a:srgbClr val="202020"/>
                </a:solidFill>
                <a:latin typeface="微软雅黑" panose="020B0503020204020204" charset="-122"/>
                <a:ea typeface="微软雅黑" panose="020B0503020204020204" charset="-122"/>
                <a:cs typeface="微软雅黑" panose="020B0503020204020204" charset="-122"/>
                <a:sym typeface="+mn-ea"/>
              </a:rPr>
              <a:t>(2)历史作用：新中国成立以来，特别是改革开放以来，中国共产党团结带领全国各族人民，实现了从站起来到富起来、强起来的伟大飞跃。</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lnSpc>
                <a:spcPct val="100000"/>
              </a:lnSpc>
              <a:buNone/>
            </a:pPr>
            <a:r>
              <a:rPr sz="2400">
                <a:solidFill>
                  <a:srgbClr val="202020"/>
                </a:solidFill>
                <a:latin typeface="微软雅黑" panose="020B0503020204020204" charset="-122"/>
                <a:ea typeface="微软雅黑" panose="020B0503020204020204" charset="-122"/>
                <a:cs typeface="微软雅黑" panose="020B0503020204020204" charset="-122"/>
                <a:sym typeface="+mn-ea"/>
              </a:rPr>
              <a:t>(3)未来需要：要实现全面建成小康社会奋斗目标、实现中华民族伟大复兴，必须坚定不移地坚持中国共产党的领导。</a:t>
            </a:r>
            <a:endParaRPr sz="2400">
              <a:latin typeface="+mj-ea"/>
              <a:ea typeface="+mj-ea"/>
              <a:cs typeface="+mj-ea"/>
              <a:sym typeface="+mn-ea"/>
            </a:endParaRPr>
          </a:p>
          <a:p>
            <a:pPr marL="0" indent="0">
              <a:buNone/>
            </a:pPr>
            <a:endParaRPr lang="zh-CN" altLang="en-US" sz="1800">
              <a:latin typeface="+mj-ea"/>
              <a:ea typeface="+mj-ea"/>
              <a:cs typeface="+mj-ea"/>
            </a:endParaRPr>
          </a:p>
          <a:p>
            <a:pPr marL="0" indent="0">
              <a:buNone/>
            </a:pPr>
            <a:endParaRPr lang="zh-CN" altLang="en-US" sz="1800">
              <a:latin typeface="+mj-ea"/>
              <a:ea typeface="+mj-ea"/>
              <a:cs typeface="+mj-ea"/>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99085" y="766445"/>
            <a:ext cx="10681970" cy="6553200"/>
          </a:xfrm>
        </p:spPr>
        <p:txBody>
          <a:bodyPr/>
          <a:lstStyle/>
          <a:p>
            <a:pPr marL="0" indent="0">
              <a:lnSpc>
                <a:spcPct val="100000"/>
              </a:lnSpc>
              <a:buNone/>
            </a:pPr>
            <a:r>
              <a:rPr lang="en-US" altLang="zh-CN">
                <a:gradFill>
                  <a:gsLst>
                    <a:gs pos="0">
                      <a:srgbClr val="012D86"/>
                    </a:gs>
                    <a:gs pos="100000">
                      <a:srgbClr val="0E2557"/>
                    </a:gs>
                  </a:gsLst>
                  <a:lin scaled="0"/>
                </a:gradFill>
                <a:sym typeface="+mn-ea"/>
              </a:rPr>
              <a:t>              </a:t>
            </a:r>
            <a:r>
              <a:rPr lang="zh-CN" altLang="en-US" sz="2400">
                <a:solidFill>
                  <a:srgbClr val="FF0000"/>
                </a:solidFill>
                <a:sym typeface="+mn-ea"/>
              </a:rPr>
              <a:t>核心关键词二：人民当家做主与共享</a:t>
            </a:r>
            <a:endParaRPr lang="en-US" sz="2400">
              <a:solidFill>
                <a:srgbClr val="FF0000"/>
              </a:solidFill>
              <a:sym typeface="+mn-ea"/>
            </a:endParaRPr>
          </a:p>
          <a:p>
            <a:pPr marL="0" indent="0">
              <a:lnSpc>
                <a:spcPct val="100000"/>
              </a:lnSpc>
              <a:buNone/>
            </a:pPr>
            <a:r>
              <a:rPr lang="en-US" sz="2400">
                <a:solidFill>
                  <a:srgbClr val="202020"/>
                </a:solidFill>
                <a:latin typeface="+mj-ea"/>
                <a:ea typeface="+mj-ea"/>
                <a:cs typeface="+mj-ea"/>
                <a:sym typeface="+mn-ea"/>
              </a:rPr>
              <a:t>5</a:t>
            </a:r>
            <a:r>
              <a:rPr lang="zh-CN" altLang="en-US" sz="2400">
                <a:solidFill>
                  <a:srgbClr val="202020"/>
                </a:solidFill>
                <a:latin typeface="+mj-ea"/>
                <a:ea typeface="+mj-ea"/>
                <a:cs typeface="+mj-ea"/>
                <a:sym typeface="+mn-ea"/>
              </a:rPr>
              <a:t>、</a:t>
            </a:r>
            <a:r>
              <a:rPr sz="2400">
                <a:solidFill>
                  <a:srgbClr val="202020"/>
                </a:solidFill>
                <a:latin typeface="+mj-ea"/>
                <a:ea typeface="+mj-ea"/>
                <a:cs typeface="+mj-ea"/>
                <a:sym typeface="+mn-ea"/>
              </a:rPr>
              <a:t>依法治国是我国的基本方略，我国宪法和法律尊重和保障人权</a:t>
            </a:r>
          </a:p>
          <a:p>
            <a:pPr marL="0" indent="0">
              <a:lnSpc>
                <a:spcPct val="100000"/>
              </a:lnSpc>
              <a:buNone/>
            </a:pPr>
            <a:r>
              <a:rPr lang="en-US" altLang="zh-CN" sz="2400">
                <a:solidFill>
                  <a:srgbClr val="202020"/>
                </a:solidFill>
                <a:latin typeface="+mj-ea"/>
                <a:ea typeface="+mj-ea"/>
                <a:cs typeface="+mj-ea"/>
                <a:sym typeface="+mn-ea"/>
              </a:rPr>
              <a:t>6</a:t>
            </a:r>
            <a:r>
              <a:rPr lang="zh-CN" altLang="en-US" sz="2400">
                <a:solidFill>
                  <a:srgbClr val="202020"/>
                </a:solidFill>
                <a:latin typeface="+mj-ea"/>
                <a:ea typeface="+mj-ea"/>
                <a:cs typeface="+mj-ea"/>
                <a:sym typeface="+mn-ea"/>
              </a:rPr>
              <a:t>、我国的国家性质：工人阶级领导的，以工农联盟为基础的人民民主专政的社会主义国家</a:t>
            </a:r>
            <a:endParaRPr sz="2400">
              <a:solidFill>
                <a:srgbClr val="202020"/>
              </a:solidFill>
              <a:latin typeface="+mj-ea"/>
              <a:ea typeface="+mj-ea"/>
              <a:cs typeface="+mj-ea"/>
              <a:sym typeface="+mn-ea"/>
            </a:endParaRPr>
          </a:p>
          <a:p>
            <a:pPr marL="0" indent="0">
              <a:buNone/>
            </a:pPr>
            <a:r>
              <a:rPr lang="en-US" sz="2400">
                <a:solidFill>
                  <a:srgbClr val="202020"/>
                </a:solidFill>
                <a:latin typeface="+mj-ea"/>
                <a:ea typeface="+mj-ea"/>
                <a:cs typeface="+mj-ea"/>
                <a:sym typeface="+mn-ea"/>
              </a:rPr>
              <a:t>7</a:t>
            </a:r>
            <a:r>
              <a:rPr lang="zh-CN" altLang="en-US" sz="2400">
                <a:solidFill>
                  <a:srgbClr val="202020"/>
                </a:solidFill>
                <a:latin typeface="+mj-ea"/>
                <a:ea typeface="+mj-ea"/>
                <a:cs typeface="+mj-ea"/>
                <a:sym typeface="+mn-ea"/>
              </a:rPr>
              <a:t>、我国宪法规定：人民是国家的主人，国家一切权力属于人民。</a:t>
            </a:r>
          </a:p>
          <a:p>
            <a:pPr marL="0" indent="0">
              <a:buNone/>
            </a:pPr>
            <a:r>
              <a:rPr lang="en-US" sz="2400">
                <a:solidFill>
                  <a:srgbClr val="202020"/>
                </a:solidFill>
                <a:latin typeface="+mj-ea"/>
                <a:ea typeface="+mj-ea"/>
                <a:cs typeface="+mj-ea"/>
                <a:sym typeface="+mn-ea"/>
              </a:rPr>
              <a:t>8</a:t>
            </a:r>
            <a:r>
              <a:rPr lang="zh-CN" altLang="en-US" sz="2400">
                <a:solidFill>
                  <a:srgbClr val="202020"/>
                </a:solidFill>
                <a:latin typeface="+mj-ea"/>
                <a:ea typeface="+mj-ea"/>
                <a:cs typeface="+mj-ea"/>
                <a:sym typeface="+mn-ea"/>
              </a:rPr>
              <a:t>、我国</a:t>
            </a:r>
            <a:r>
              <a:rPr sz="2400">
                <a:solidFill>
                  <a:srgbClr val="202020"/>
                </a:solidFill>
                <a:latin typeface="+mj-ea"/>
                <a:ea typeface="+mj-ea"/>
                <a:cs typeface="+mj-ea"/>
                <a:sym typeface="+mn-ea"/>
              </a:rPr>
              <a:t>根本的政治制度：人民代表大会制度</a:t>
            </a:r>
          </a:p>
          <a:p>
            <a:pPr marL="0" indent="0">
              <a:buNone/>
            </a:pPr>
            <a:r>
              <a:rPr lang="en-US" sz="2400">
                <a:solidFill>
                  <a:srgbClr val="202020"/>
                </a:solidFill>
                <a:latin typeface="+mj-ea"/>
                <a:ea typeface="+mj-ea"/>
                <a:cs typeface="+mj-ea"/>
                <a:sym typeface="+mn-ea"/>
              </a:rPr>
              <a:t>9</a:t>
            </a:r>
            <a:r>
              <a:rPr lang="zh-CN" altLang="en-US" sz="2400">
                <a:solidFill>
                  <a:srgbClr val="202020"/>
                </a:solidFill>
                <a:latin typeface="+mj-ea"/>
                <a:ea typeface="+mj-ea"/>
                <a:cs typeface="+mj-ea"/>
                <a:sym typeface="+mn-ea"/>
              </a:rPr>
              <a:t>、</a:t>
            </a:r>
            <a:r>
              <a:rPr sz="2400">
                <a:solidFill>
                  <a:srgbClr val="202020"/>
                </a:solidFill>
                <a:latin typeface="+mj-ea"/>
                <a:ea typeface="+mj-ea"/>
                <a:cs typeface="+mj-ea"/>
                <a:sym typeface="+mn-ea"/>
              </a:rPr>
              <a:t>我国社会的主要矛盾是：人民日益增长的美好生活需要和不平衡不充分发展之间的矛盾。</a:t>
            </a:r>
          </a:p>
          <a:p>
            <a:pPr marL="0" indent="0" fontAlgn="auto">
              <a:lnSpc>
                <a:spcPct val="150000"/>
              </a:lnSpc>
              <a:spcBef>
                <a:spcPts val="400"/>
              </a:spcBef>
              <a:buNone/>
            </a:pPr>
            <a:r>
              <a:rPr lang="en-US" altLang="zh-CN" sz="2400">
                <a:solidFill>
                  <a:srgbClr val="202020"/>
                </a:solidFill>
                <a:latin typeface="+mj-ea"/>
                <a:ea typeface="+mj-ea"/>
                <a:cs typeface="+mj-ea"/>
              </a:rPr>
              <a:t>10</a:t>
            </a:r>
            <a:r>
              <a:rPr lang="zh-CN" altLang="en-US" sz="2400">
                <a:solidFill>
                  <a:srgbClr val="202020"/>
                </a:solidFill>
                <a:latin typeface="+mj-ea"/>
                <a:ea typeface="+mj-ea"/>
                <a:cs typeface="+mj-ea"/>
              </a:rPr>
              <a:t>、</a:t>
            </a:r>
            <a:r>
              <a:rPr lang="zh-CN" altLang="en-US" sz="2400">
                <a:solidFill>
                  <a:srgbClr val="202020"/>
                </a:solidFill>
                <a:latin typeface="+mj-ea"/>
                <a:ea typeface="+mj-ea"/>
                <a:cs typeface="+mj-ea"/>
                <a:sym typeface="+mn-ea"/>
              </a:rPr>
              <a:t>党和政府坚持的发展思想是什么？这一思想的内涵是什么？</a:t>
            </a:r>
          </a:p>
          <a:p>
            <a:pPr marL="0" indent="0" fontAlgn="auto">
              <a:lnSpc>
                <a:spcPct val="150000"/>
              </a:lnSpc>
              <a:spcBef>
                <a:spcPts val="400"/>
              </a:spcBef>
              <a:buNone/>
            </a:pPr>
            <a:r>
              <a:rPr lang="zh-CN" altLang="en-US" sz="2400">
                <a:solidFill>
                  <a:srgbClr val="202020"/>
                </a:solidFill>
                <a:latin typeface="+mj-ea"/>
                <a:ea typeface="+mj-ea"/>
                <a:cs typeface="+mj-ea"/>
                <a:sym typeface="+mn-ea"/>
              </a:rPr>
              <a:t>党和政府坚持以人民为中心的发展思想，强调人人参与、人人尽力、人人享有，让人民群众共享发展成果，引领全体人民携手迈入全面小康社会，朝着共同富裕方向稳步前进。</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591820"/>
            <a:ext cx="12191365" cy="6142355"/>
          </a:xfrm>
        </p:spPr>
        <p:txBody>
          <a:bodyPr/>
          <a:lstStyle/>
          <a:p>
            <a:pPr marL="0" indent="0" fontAlgn="auto">
              <a:lnSpc>
                <a:spcPct val="150000"/>
              </a:lnSpc>
              <a:buNone/>
            </a:pPr>
            <a:r>
              <a:rPr lang="en-US" altLang="zh-CN" sz="2800">
                <a:solidFill>
                  <a:srgbClr val="FF0000"/>
                </a:solidFill>
                <a:cs typeface="楷体" panose="02010609060101010101" charset="-122"/>
                <a:sym typeface="+mn-ea"/>
              </a:rPr>
              <a:t>11</a:t>
            </a:r>
            <a:r>
              <a:rPr lang="zh-CN" altLang="en-US" sz="2800">
                <a:solidFill>
                  <a:srgbClr val="FF0000"/>
                </a:solidFill>
                <a:cs typeface="楷体" panose="02010609060101010101" charset="-122"/>
                <a:sym typeface="+mn-ea"/>
              </a:rPr>
              <a:t>、</a:t>
            </a:r>
            <a:r>
              <a:rPr lang="zh-CN" altLang="en-US" sz="2800">
                <a:solidFill>
                  <a:srgbClr val="FF0000"/>
                </a:solidFill>
                <a:sym typeface="+mn-ea"/>
              </a:rPr>
              <a:t>如何让全体人民共享发展成果？</a:t>
            </a:r>
            <a:endParaRPr lang="zh-CN" altLang="en-US" sz="2800">
              <a:solidFill>
                <a:srgbClr val="FF0000"/>
              </a:solidFill>
            </a:endParaRPr>
          </a:p>
          <a:p>
            <a:pPr marL="0" indent="0" fontAlgn="auto">
              <a:lnSpc>
                <a:spcPct val="150000"/>
              </a:lnSpc>
              <a:buNone/>
            </a:pPr>
            <a:r>
              <a:rPr lang="zh-CN" altLang="en-US" sz="2400">
                <a:latin typeface="微软雅黑" panose="020B0503020204020204" charset="-122"/>
                <a:ea typeface="微软雅黑" panose="020B0503020204020204" charset="-122"/>
                <a:cs typeface="微软雅黑" panose="020B0503020204020204" charset="-122"/>
                <a:sym typeface="+mn-ea"/>
              </a:rPr>
              <a:t>①党和政府坚持以人民为中心的发展思想，强调人人参与、人人尽力、人人享有。</a:t>
            </a:r>
            <a:endParaRPr lang="en-US" altLang="zh-CN" sz="2400">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r>
              <a:rPr lang="zh-CN" altLang="en-US" sz="2400">
                <a:latin typeface="微软雅黑" panose="020B0503020204020204" charset="-122"/>
                <a:ea typeface="微软雅黑" panose="020B0503020204020204" charset="-122"/>
                <a:cs typeface="微软雅黑" panose="020B0503020204020204" charset="-122"/>
                <a:sym typeface="+mn-ea"/>
              </a:rPr>
              <a:t>②党和政府抓住人民最关心最直接最现实的利益问题，提高就业质量和人民收入水平，加强社会保障体系建设，坚决打赢脱贫攻坚战，实施健康中国战略，打造共建共治共享的社会治理格局,不断满足人民日益增长的美好生活需要。</a:t>
            </a:r>
            <a:endParaRPr lang="zh-CN" altLang="en-US" sz="2400">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r>
              <a:rPr lang="zh-CN" altLang="en-US" sz="2400">
                <a:latin typeface="微软雅黑" panose="020B0503020204020204" charset="-122"/>
                <a:ea typeface="微软雅黑" panose="020B0503020204020204" charset="-122"/>
                <a:cs typeface="微软雅黑" panose="020B0503020204020204" charset="-122"/>
                <a:sym typeface="+mn-ea"/>
              </a:rPr>
              <a:t>③多谋民生之利，多解民生之忧，在发展中补齐民生短板，促进社会公平正义。</a:t>
            </a:r>
            <a:endParaRPr lang="zh-CN" altLang="en-US" sz="2400">
              <a:latin typeface="微软雅黑" panose="020B0503020204020204" charset="-122"/>
              <a:ea typeface="微软雅黑" panose="020B0503020204020204" charset="-122"/>
              <a:cs typeface="微软雅黑" panose="020B0503020204020204" charset="-122"/>
            </a:endParaRPr>
          </a:p>
          <a:p>
            <a:pPr marL="0" indent="0">
              <a:buNone/>
            </a:pPr>
            <a:endParaRPr lang="zh-CN" altLang="en-US" sz="240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13665" y="801370"/>
            <a:ext cx="12192000" cy="6426200"/>
          </a:xfrm>
        </p:spPr>
        <p:txBody>
          <a:bodyPr/>
          <a:lstStyle/>
          <a:p>
            <a:pPr marL="0" indent="0">
              <a:buNone/>
            </a:pPr>
            <a:r>
              <a:rPr lang="en-US" altLang="zh-CN"/>
              <a:t>                    </a:t>
            </a:r>
            <a:r>
              <a:rPr lang="zh-CN" altLang="en-US" sz="2800">
                <a:solidFill>
                  <a:srgbClr val="FF0000"/>
                </a:solidFill>
                <a:latin typeface="微软雅黑" panose="020B0503020204020204" charset="-122"/>
                <a:ea typeface="微软雅黑" panose="020B0503020204020204" charset="-122"/>
              </a:rPr>
              <a:t>关键词三：和谐与梦想</a:t>
            </a:r>
          </a:p>
          <a:p>
            <a:pPr marL="0" indent="0">
              <a:buNone/>
            </a:pPr>
            <a:r>
              <a:rPr lang="en-US" altLang="zh-CN" sz="2400">
                <a:solidFill>
                  <a:schemeClr val="tx1"/>
                </a:solidFill>
                <a:latin typeface="+mj-ea"/>
                <a:ea typeface="+mj-ea"/>
                <a:cs typeface="+mj-ea"/>
              </a:rPr>
              <a:t>12</a:t>
            </a:r>
            <a:r>
              <a:rPr lang="zh-CN" altLang="en-US" sz="2400">
                <a:solidFill>
                  <a:schemeClr val="tx1"/>
                </a:solidFill>
                <a:latin typeface="+mj-ea"/>
                <a:ea typeface="+mj-ea"/>
                <a:cs typeface="+mj-ea"/>
              </a:rPr>
              <a:t>、中国梦的内涵：中国梦就是要实现中华民族的伟大复兴，实现中国梦，就是要实现国家富强、民族振兴、人民幸福</a:t>
            </a:r>
          </a:p>
          <a:p>
            <a:pPr marL="0" indent="0">
              <a:buNone/>
            </a:pPr>
            <a:r>
              <a:rPr lang="en-US" altLang="zh-CN" sz="2400">
                <a:solidFill>
                  <a:schemeClr val="tx1"/>
                </a:solidFill>
                <a:latin typeface="+mj-ea"/>
                <a:ea typeface="+mj-ea"/>
                <a:cs typeface="+mj-ea"/>
              </a:rPr>
              <a:t>13</a:t>
            </a:r>
            <a:r>
              <a:rPr lang="zh-CN" altLang="en-US" sz="2400">
                <a:solidFill>
                  <a:schemeClr val="tx1"/>
                </a:solidFill>
                <a:latin typeface="+mj-ea"/>
                <a:ea typeface="+mj-ea"/>
                <a:cs typeface="+mj-ea"/>
              </a:rPr>
              <a:t>、我国经济和社会发展的战略目标是什么？(两个一百年目标是什么？)</a:t>
            </a:r>
          </a:p>
          <a:p>
            <a:pPr marL="0" indent="0">
              <a:buNone/>
            </a:pPr>
            <a:r>
              <a:rPr lang="zh-CN" altLang="en-US" sz="2400">
                <a:solidFill>
                  <a:schemeClr val="tx1"/>
                </a:solidFill>
                <a:latin typeface="+mj-ea"/>
                <a:ea typeface="+mj-ea"/>
                <a:cs typeface="+mj-ea"/>
              </a:rPr>
              <a:t>(1)到建党一百年时，全面建成小康社会。</a:t>
            </a:r>
          </a:p>
          <a:p>
            <a:pPr marL="0" indent="0">
              <a:buNone/>
            </a:pPr>
            <a:r>
              <a:rPr lang="zh-CN" altLang="en-US" sz="2400">
                <a:solidFill>
                  <a:schemeClr val="tx1"/>
                </a:solidFill>
                <a:latin typeface="+mj-ea"/>
                <a:ea typeface="+mj-ea"/>
                <a:cs typeface="+mj-ea"/>
              </a:rPr>
              <a:t>(2)到新中国成立一百年时，全面建成社会主义现代化强国。</a:t>
            </a:r>
          </a:p>
          <a:p>
            <a:pPr marL="0" indent="0">
              <a:buNone/>
            </a:pPr>
            <a:r>
              <a:rPr lang="en-US" altLang="zh-CN" sz="2400">
                <a:solidFill>
                  <a:schemeClr val="tx1"/>
                </a:solidFill>
                <a:latin typeface="+mj-ea"/>
                <a:ea typeface="+mj-ea"/>
                <a:cs typeface="+mj-ea"/>
              </a:rPr>
              <a:t>14</a:t>
            </a:r>
            <a:r>
              <a:rPr lang="zh-CN" altLang="en-US" sz="2400">
                <a:solidFill>
                  <a:schemeClr val="tx1"/>
                </a:solidFill>
                <a:latin typeface="+mj-ea"/>
                <a:ea typeface="+mj-ea"/>
                <a:cs typeface="+mj-ea"/>
              </a:rPr>
              <a:t>、实现第二个百年奋斗目标分几个阶段？</a:t>
            </a:r>
          </a:p>
          <a:p>
            <a:pPr marL="0" indent="0">
              <a:buNone/>
            </a:pPr>
            <a:r>
              <a:rPr lang="zh-CN" altLang="en-US" sz="2400">
                <a:solidFill>
                  <a:schemeClr val="tx1"/>
                </a:solidFill>
                <a:latin typeface="+mj-ea"/>
                <a:ea typeface="+mj-ea"/>
                <a:cs typeface="+mj-ea"/>
              </a:rPr>
              <a:t>(1)第一个阶段，从2020年到2035年，在全面建成小康社会的基础上，基本实现社会主义现代化。</a:t>
            </a:r>
          </a:p>
          <a:p>
            <a:pPr marL="0" indent="0">
              <a:buNone/>
            </a:pPr>
            <a:r>
              <a:rPr lang="zh-CN" altLang="en-US" sz="2400">
                <a:solidFill>
                  <a:schemeClr val="tx1"/>
                </a:solidFill>
                <a:latin typeface="+mj-ea"/>
                <a:ea typeface="+mj-ea"/>
                <a:cs typeface="+mj-ea"/>
              </a:rPr>
              <a:t>(2)第二个阶段，从2035年到本世纪中叶，在基本实现现代化的基础上，把我国建成富强民主文明和谐美丽的社会主义现代化强国。</a:t>
            </a:r>
          </a:p>
          <a:p>
            <a:pPr marL="0" indent="0">
              <a:buNone/>
            </a:pPr>
            <a:r>
              <a:rPr lang="en-US" altLang="zh-CN" sz="2400">
                <a:solidFill>
                  <a:schemeClr val="tx1"/>
                </a:solidFill>
                <a:latin typeface="+mj-ea"/>
                <a:ea typeface="+mj-ea"/>
                <a:cs typeface="+mj-ea"/>
              </a:rPr>
              <a:t>15</a:t>
            </a:r>
            <a:r>
              <a:rPr lang="zh-CN" altLang="en-US" sz="2400">
                <a:solidFill>
                  <a:schemeClr val="tx1"/>
                </a:solidFill>
                <a:latin typeface="+mj-ea"/>
                <a:ea typeface="+mj-ea"/>
                <a:cs typeface="+mj-ea"/>
              </a:rPr>
              <a:t>、怎样实现中国梦? (国家的做法、建议)</a:t>
            </a:r>
          </a:p>
          <a:p>
            <a:pPr marL="0" indent="0">
              <a:buNone/>
            </a:pPr>
            <a:r>
              <a:rPr lang="zh-CN" altLang="en-US" sz="2400">
                <a:solidFill>
                  <a:schemeClr val="tx1"/>
                </a:solidFill>
                <a:latin typeface="+mj-ea"/>
                <a:ea typeface="+mj-ea"/>
                <a:cs typeface="+mj-ea"/>
              </a:rPr>
              <a:t>（1）必须坚持党的领导。</a:t>
            </a:r>
          </a:p>
          <a:p>
            <a:pPr marL="0" indent="0">
              <a:buNone/>
            </a:pPr>
            <a:endParaRPr lang="zh-CN" altLang="en-US" sz="2400">
              <a:solidFill>
                <a:schemeClr val="tx1"/>
              </a:solidFill>
              <a:latin typeface="+mj-ea"/>
              <a:ea typeface="+mj-ea"/>
              <a:cs typeface="+mj-ea"/>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1010920"/>
            <a:ext cx="12192635" cy="4433570"/>
          </a:xfrm>
        </p:spPr>
        <p:txBody>
          <a:bodyPr>
            <a:noAutofit/>
          </a:bodyPr>
          <a:lstStyle/>
          <a:p>
            <a:pPr marL="0" indent="0">
              <a:buNone/>
            </a:pPr>
            <a:r>
              <a:rPr lang="zh-CN" altLang="en-US" sz="2400">
                <a:latin typeface="微软雅黑" panose="020B0503020204020204" charset="-122"/>
                <a:ea typeface="微软雅黑" panose="020B0503020204020204" charset="-122"/>
                <a:cs typeface="微软雅黑" panose="020B0503020204020204" charset="-122"/>
                <a:sym typeface="+mn-ea"/>
              </a:rPr>
              <a:t>（2）贯彻创新、协调、绿色、开放、共享的发展理念。（五大发展理念）</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a:p>
            <a:pPr marL="0" indent="0">
              <a:buNone/>
            </a:pPr>
            <a:r>
              <a:rPr lang="zh-CN" altLang="en-US" sz="2400">
                <a:latin typeface="微软雅黑" panose="020B0503020204020204" charset="-122"/>
                <a:ea typeface="微软雅黑" panose="020B0503020204020204" charset="-122"/>
                <a:cs typeface="微软雅黑" panose="020B0503020204020204" charset="-122"/>
                <a:sym typeface="+mn-ea"/>
              </a:rPr>
              <a:t>（3）统筹推进经济建设、政治建设、文化建设、社会建设、生态文明建设。</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a:p>
            <a:pPr marL="0" indent="0">
              <a:buNone/>
            </a:pPr>
            <a:r>
              <a:rPr lang="zh-CN" altLang="en-US" sz="2400">
                <a:latin typeface="微软雅黑" panose="020B0503020204020204" charset="-122"/>
                <a:ea typeface="微软雅黑" panose="020B0503020204020204" charset="-122"/>
                <a:cs typeface="微软雅黑" panose="020B0503020204020204" charset="-122"/>
                <a:sym typeface="+mn-ea"/>
              </a:rPr>
              <a:t>（4）协调推进全面建成小康社会、全面深化改革、全面依法治国、全面从严治党。</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a:p>
            <a:pPr marL="0" indent="0">
              <a:buNone/>
            </a:pPr>
            <a:r>
              <a:rPr lang="zh-CN" altLang="en-US" sz="2400">
                <a:latin typeface="微软雅黑" panose="020B0503020204020204" charset="-122"/>
                <a:ea typeface="微软雅黑" panose="020B0503020204020204" charset="-122"/>
                <a:cs typeface="微软雅黑" panose="020B0503020204020204" charset="-122"/>
                <a:sym typeface="+mn-ea"/>
              </a:rPr>
              <a:t>（5）实现中国梦必须走中国道路，实现中国梦必须弘扬中国精神，实现中国梦必须凝聚中国力量。</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a:p>
            <a:pPr marL="0" indent="0">
              <a:buNone/>
            </a:pPr>
            <a:r>
              <a:rPr lang="en-US" altLang="zh-CN" sz="2400">
                <a:gradFill>
                  <a:gsLst>
                    <a:gs pos="0">
                      <a:srgbClr val="012D86"/>
                    </a:gs>
                    <a:gs pos="100000">
                      <a:srgbClr val="0E2557"/>
                    </a:gs>
                  </a:gsLst>
                  <a:lin scaled="0"/>
                </a:gradFill>
                <a:latin typeface="微软雅黑" panose="020B0503020204020204" charset="-122"/>
                <a:ea typeface="微软雅黑" panose="020B0503020204020204" charset="-122"/>
                <a:cs typeface="微软雅黑" panose="020B0503020204020204" charset="-122"/>
              </a:rPr>
              <a:t>16</a:t>
            </a:r>
            <a:r>
              <a:rPr lang="zh-CN" altLang="en-US" sz="2400">
                <a:gradFill>
                  <a:gsLst>
                    <a:gs pos="0">
                      <a:srgbClr val="012D86"/>
                    </a:gs>
                    <a:gs pos="100000">
                      <a:srgbClr val="0E2557"/>
                    </a:gs>
                  </a:gsLst>
                  <a:lin scaled="0"/>
                </a:gradFill>
                <a:latin typeface="微软雅黑" panose="020B0503020204020204" charset="-122"/>
                <a:ea typeface="微软雅黑" panose="020B0503020204020204" charset="-122"/>
                <a:cs typeface="微软雅黑" panose="020B0503020204020204" charset="-122"/>
              </a:rPr>
              <a:t>、为实现中国梦，我们中学生能做哪些力所能及的贡献？</a:t>
            </a:r>
          </a:p>
          <a:p>
            <a:pPr marL="0" indent="0">
              <a:buNone/>
            </a:pPr>
            <a:r>
              <a:rPr lang="zh-CN" altLang="en-US" sz="2400">
                <a:latin typeface="微软雅黑" panose="020B0503020204020204" charset="-122"/>
                <a:ea typeface="微软雅黑" panose="020B0503020204020204" charset="-122"/>
                <a:cs typeface="微软雅黑" panose="020B0503020204020204" charset="-122"/>
              </a:rPr>
              <a:t>（1）树立崇高远大理想，牢记时代赋予当代青少年的历史使命。</a:t>
            </a:r>
          </a:p>
          <a:p>
            <a:pPr marL="0" indent="0">
              <a:buNone/>
            </a:pPr>
            <a:r>
              <a:rPr lang="zh-CN" altLang="en-US" sz="2400">
                <a:latin typeface="微软雅黑" panose="020B0503020204020204" charset="-122"/>
                <a:ea typeface="微软雅黑" panose="020B0503020204020204" charset="-122"/>
                <a:cs typeface="微软雅黑" panose="020B0503020204020204" charset="-122"/>
              </a:rPr>
              <a:t>（2）努力学习科学文化知识，培养多方面的能力，全面提高自身素质。</a:t>
            </a:r>
          </a:p>
          <a:p>
            <a:pPr marL="0" indent="0">
              <a:buNone/>
            </a:pPr>
            <a:r>
              <a:rPr lang="zh-CN" altLang="en-US" sz="2400">
                <a:latin typeface="微软雅黑" panose="020B0503020204020204" charset="-122"/>
                <a:ea typeface="微软雅黑" panose="020B0503020204020204" charset="-122"/>
                <a:cs typeface="微软雅黑" panose="020B0503020204020204" charset="-122"/>
              </a:rPr>
              <a:t>（3）积极学习和宣传党和国家的路线、方政、政策，积极参加社会实践活动。</a:t>
            </a:r>
          </a:p>
          <a:p>
            <a:pPr marL="0" indent="0">
              <a:buNone/>
            </a:pPr>
            <a:r>
              <a:rPr lang="zh-CN" altLang="en-US" sz="2400">
                <a:latin typeface="微软雅黑" panose="020B0503020204020204" charset="-122"/>
                <a:ea typeface="微软雅黑" panose="020B0503020204020204" charset="-122"/>
                <a:cs typeface="微软雅黑" panose="020B0503020204020204" charset="-122"/>
              </a:rPr>
              <a:t>（4）增强社会责任感，为全面建设小康社会，实现现代化和中华民族伟大复兴宏伟目标献计献策。</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86105" y="0"/>
            <a:ext cx="10515600" cy="835660"/>
          </a:xfrm>
        </p:spPr>
        <p:txBody>
          <a:bodyPr/>
          <a:lstStyle/>
          <a:p>
            <a:r>
              <a:rPr lang="en-US" altLang="zh-CN">
                <a:sym typeface="+mn-ea"/>
              </a:rPr>
              <a:t> </a:t>
            </a:r>
            <a:endParaRPr lang="zh-CN" altLang="en-US"/>
          </a:p>
        </p:txBody>
      </p:sp>
      <p:sp>
        <p:nvSpPr>
          <p:cNvPr id="3" name="内容占位符 2"/>
          <p:cNvSpPr>
            <a:spLocks noGrp="1"/>
          </p:cNvSpPr>
          <p:nvPr>
            <p:ph idx="1"/>
          </p:nvPr>
        </p:nvSpPr>
        <p:spPr>
          <a:xfrm>
            <a:off x="0" y="657225"/>
            <a:ext cx="12192635" cy="4930775"/>
          </a:xfrm>
        </p:spPr>
        <p:txBody>
          <a:bodyPr/>
          <a:lstStyle/>
          <a:p>
            <a:pPr marL="0" indent="0">
              <a:buNone/>
            </a:pPr>
            <a:r>
              <a:rPr lang="en-US" altLang="zh-CN" sz="3200">
                <a:solidFill>
                  <a:srgbClr val="2408F6"/>
                </a:solidFill>
              </a:rPr>
              <a:t>                  </a:t>
            </a:r>
            <a:r>
              <a:rPr lang="zh-CN" altLang="en-US" sz="3200">
                <a:solidFill>
                  <a:srgbClr val="FF0000"/>
                </a:solidFill>
              </a:rPr>
              <a:t>关键词四：公平与正义</a:t>
            </a:r>
          </a:p>
          <a:p>
            <a:pPr marL="0" indent="0">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rPr>
              <a:t>17</a:t>
            </a:r>
            <a:r>
              <a:rPr lang="zh-CN" altLang="en-US" sz="2400">
                <a:solidFill>
                  <a:srgbClr val="202020"/>
                </a:solidFill>
                <a:latin typeface="微软雅黑" panose="020B0503020204020204" charset="-122"/>
                <a:ea typeface="微软雅黑" panose="020B0503020204020204" charset="-122"/>
                <a:cs typeface="微软雅黑" panose="020B0503020204020204" charset="-122"/>
              </a:rPr>
              <a:t>、</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公平的内涵：权利公平、机会公平、规则公平。</a:t>
            </a:r>
          </a:p>
          <a:p>
            <a:pPr marL="0" indent="0" fontAlgn="auto">
              <a:lnSpc>
                <a:spcPct val="150000"/>
              </a:lnSpc>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sym typeface="+mn-ea"/>
              </a:rPr>
              <a:t>18</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、公平的意义：①公平是个人生存发展的重要保障。</a:t>
            </a:r>
          </a:p>
          <a:p>
            <a:pPr marL="0" indent="0" fontAlgn="auto">
              <a:lnSpc>
                <a:spcPct val="150000"/>
              </a:lnSpc>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               ②公平是社会稳定进步的重要基础。</a:t>
            </a:r>
          </a:p>
          <a:p>
            <a:pPr marL="0" indent="0" fontAlgn="auto">
              <a:lnSpc>
                <a:spcPct val="150000"/>
              </a:lnSpc>
              <a:spcBef>
                <a:spcPct val="0"/>
              </a:spcBef>
              <a:buNone/>
            </a:pPr>
            <a:r>
              <a:rPr lang="en-US" altLang="zh-CN" sz="2400">
                <a:solidFill>
                  <a:srgbClr val="202020"/>
                </a:solidFill>
                <a:latin typeface="微软雅黑" panose="020B0503020204020204" charset="-122"/>
                <a:ea typeface="微软雅黑" panose="020B0503020204020204" charset="-122"/>
                <a:cs typeface="微软雅黑" panose="020B0503020204020204" charset="-122"/>
                <a:sym typeface="+mn-ea"/>
              </a:rPr>
              <a:t>19</a:t>
            </a: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、如何坚守公平?</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①个人维护公平，以公平之心为人处世，敢于对不公平说“不”，采用合理合法的方式和手段，谋求最大限度的公平。</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②制度保障公平，无论立法或司法，要公平地对待每个人，切实维护其合法权益。</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endParaRPr lang="zh-CN" altLang="en-US">
              <a:solidFill>
                <a:srgbClr val="202020"/>
              </a:solidFill>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endParaRPr lang="zh-CN" altLang="en-US">
              <a:solidFill>
                <a:srgbClr val="20202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5090" y="769620"/>
            <a:ext cx="12192000" cy="4781550"/>
          </a:xfrm>
        </p:spPr>
        <p:txBody>
          <a:bodyPr>
            <a:noAutofit/>
          </a:bodyPr>
          <a:lstStyle/>
          <a:p>
            <a:pPr marL="0" indent="0" fontAlgn="auto">
              <a:lnSpc>
                <a:spcPct val="150000"/>
              </a:lnSpc>
              <a:buNone/>
            </a:pPr>
            <a:r>
              <a:rPr lang="en-US" sz="2400">
                <a:solidFill>
                  <a:srgbClr val="202020"/>
                </a:solidFill>
                <a:latin typeface="微软雅黑" panose="020B0503020204020204" charset="-122"/>
                <a:ea typeface="微软雅黑" panose="020B0503020204020204" charset="-122"/>
                <a:cs typeface="微软雅黑" panose="020B0503020204020204" charset="-122"/>
              </a:rPr>
              <a:t>20</a:t>
            </a:r>
            <a:r>
              <a:rPr lang="zh-CN" altLang="en-US" sz="2400">
                <a:solidFill>
                  <a:srgbClr val="202020"/>
                </a:solidFill>
                <a:latin typeface="微软雅黑" panose="020B0503020204020204" charset="-122"/>
                <a:ea typeface="微软雅黑" panose="020B0503020204020204" charset="-122"/>
                <a:cs typeface="微软雅黑" panose="020B0503020204020204" charset="-122"/>
              </a:rPr>
              <a:t>、正义内涵：正义的行为都是有利于促进社会进步、维护公共利益的行为</a:t>
            </a:r>
          </a:p>
          <a:p>
            <a:pPr marL="0" indent="0">
              <a:buNone/>
            </a:pPr>
            <a:r>
              <a:rPr lang="en-US" sz="2400">
                <a:solidFill>
                  <a:srgbClr val="202020"/>
                </a:solidFill>
                <a:latin typeface="微软雅黑" panose="020B0503020204020204" charset="-122"/>
                <a:ea typeface="微软雅黑" panose="020B0503020204020204" charset="-122"/>
                <a:cs typeface="微软雅黑" panose="020B0503020204020204" charset="-122"/>
              </a:rPr>
              <a:t>21</a:t>
            </a:r>
            <a:r>
              <a:rPr lang="zh-CN" altLang="en-US" sz="2400">
                <a:solidFill>
                  <a:srgbClr val="202020"/>
                </a:solidFill>
                <a:latin typeface="微软雅黑" panose="020B0503020204020204" charset="-122"/>
                <a:ea typeface="微软雅黑" panose="020B0503020204020204" charset="-122"/>
                <a:cs typeface="微软雅黑" panose="020B0503020204020204" charset="-122"/>
              </a:rPr>
              <a:t>、正义的意义是什么？</a:t>
            </a:r>
          </a:p>
          <a:p>
            <a:pPr marL="0" indent="0">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（1）正义是社会文明的尺度，体现人们对美好社会的期待和追求。</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（2）正义是法治追求的基本价值目标之一。</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（3）正义是社会制度的重要价值。</a:t>
            </a:r>
          </a:p>
          <a:p>
            <a:pPr marL="0" indent="0">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sym typeface="+mn-ea"/>
              </a:rPr>
              <a:t>（4）正义是社会和谐的基本条件。 </a:t>
            </a:r>
            <a:endParaRPr lang="zh-CN" altLang="en-US" sz="2400">
              <a:solidFill>
                <a:srgbClr val="202020"/>
              </a:solidFill>
              <a:latin typeface="微软雅黑" panose="020B0503020204020204" charset="-122"/>
              <a:ea typeface="微软雅黑" panose="020B0503020204020204" charset="-122"/>
              <a:cs typeface="微软雅黑" panose="020B0503020204020204" charset="-122"/>
            </a:endParaRPr>
          </a:p>
          <a:p>
            <a:pPr marL="0" indent="0" fontAlgn="auto">
              <a:lnSpc>
                <a:spcPct val="150000"/>
              </a:lnSpc>
              <a:buNone/>
            </a:pPr>
            <a:r>
              <a:rPr lang="en-US" sz="2400">
                <a:solidFill>
                  <a:srgbClr val="202020"/>
                </a:solidFill>
                <a:latin typeface="微软雅黑" panose="020B0503020204020204" charset="-122"/>
                <a:ea typeface="微软雅黑" panose="020B0503020204020204" charset="-122"/>
                <a:cs typeface="微软雅黑" panose="020B0503020204020204" charset="-122"/>
              </a:rPr>
              <a:t>22</a:t>
            </a:r>
            <a:r>
              <a:rPr lang="zh-CN" altLang="en-US" sz="2400">
                <a:solidFill>
                  <a:srgbClr val="202020"/>
                </a:solidFill>
                <a:latin typeface="微软雅黑" panose="020B0503020204020204" charset="-122"/>
                <a:ea typeface="微软雅黑" panose="020B0503020204020204" charset="-122"/>
                <a:cs typeface="微软雅黑" panose="020B0503020204020204" charset="-122"/>
              </a:rPr>
              <a:t>、如何守护正义?</a:t>
            </a:r>
          </a:p>
          <a:p>
            <a:pPr marL="0" indent="0" fontAlgn="auto">
              <a:lnSpc>
                <a:spcPct val="150000"/>
              </a:lnSpc>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rPr>
              <a:t>①个人守护正义，要敢于斗争，讲究策略，做到见义“智”为。</a:t>
            </a:r>
          </a:p>
          <a:p>
            <a:pPr marL="0" indent="0" fontAlgn="auto">
              <a:lnSpc>
                <a:spcPct val="150000"/>
              </a:lnSpc>
              <a:buNone/>
            </a:pPr>
            <a:r>
              <a:rPr lang="zh-CN" altLang="en-US" sz="2400">
                <a:solidFill>
                  <a:srgbClr val="202020"/>
                </a:solidFill>
                <a:latin typeface="微软雅黑" panose="020B0503020204020204" charset="-122"/>
                <a:ea typeface="微软雅黑" panose="020B0503020204020204" charset="-122"/>
                <a:cs typeface="微软雅黑" panose="020B0503020204020204" charset="-122"/>
              </a:rPr>
              <a:t>②司法维护正义，以事实为依据，以法律为准绳，确保司法过程和结果合法公正。</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97280" y="2349611"/>
            <a:ext cx="12192635" cy="1325880"/>
          </a:xfrm>
        </p:spPr>
        <p:txBody>
          <a:bodyPr/>
          <a:lstStyle/>
          <a:p>
            <a:r>
              <a:rPr lang="en-US" altLang="zh-CN" sz="5400" b="0">
                <a:solidFill>
                  <a:srgbClr val="FF0000"/>
                </a:solidFill>
              </a:rPr>
              <a:t>2021</a:t>
            </a:r>
            <a:r>
              <a:rPr lang="zh-CN" altLang="en-US" sz="5400" b="0">
                <a:solidFill>
                  <a:srgbClr val="FF0000"/>
                </a:solidFill>
              </a:rPr>
              <a:t>年中考命题预测与思考</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381355"/>
            <a:ext cx="11430000" cy="3449955"/>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b="1">
                <a:solidFill>
                  <a:srgbClr val="FF0000"/>
                </a:solidFill>
                <a:latin typeface="微软雅黑" panose="020B0503020204020204" charset="-122"/>
                <a:ea typeface="微软雅黑" panose="020B0503020204020204" charset="-122"/>
                <a:cs typeface="微软雅黑" panose="020B0503020204020204" charset="-122"/>
              </a:rPr>
              <a:t>1</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尽最大努力保障人民群众生命财产安全</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说明了什么</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800">
              <a:solidFill>
                <a:srgbClr val="00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生命是宝贵的</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党和国家坚持生命至上。</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坚持以人民为中心的发展思想。</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(3)</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党坚持立党为公、执政为民。</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(4)</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党和国家尊重和保障人权。</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(5)</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贯彻落实科学发展观等。</a:t>
            </a:r>
            <a:endParaRPr lang="zh-CN" altLang="zh-CN" sz="280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923010"/>
            <a:ext cx="11430000" cy="3449955"/>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a:solidFill>
                  <a:srgbClr val="FF0000"/>
                </a:solidFill>
                <a:latin typeface="微软雅黑" panose="020B0503020204020204" charset="-122"/>
                <a:ea typeface="微软雅黑" panose="020B0503020204020204" charset="-122"/>
                <a:cs typeface="微软雅黑" panose="020B0503020204020204" charset="-122"/>
              </a:rPr>
              <a:t>2.</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解放军和广大武警官兵闻令而动、向险而行。在他们身上具有哪些优秀的品质</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800">
              <a:solidFill>
                <a:srgbClr val="FF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敬业奉献、服从命令、听从指挥。</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承担责任</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无私奉献。</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(3)</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不怕危险</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迎难而上。</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(4)</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心系群众</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关爱生命等。</a:t>
            </a:r>
            <a:endParaRPr lang="zh-CN" altLang="zh-CN" sz="280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0452" y="943866"/>
            <a:ext cx="11639764" cy="4771390"/>
          </a:xfrm>
          <a:prstGeom prst="rect">
            <a:avLst/>
          </a:prstGeom>
        </p:spPr>
        <p:txBody>
          <a:bodyPr wrap="square">
            <a:spAutoFit/>
          </a:bodyPr>
          <a:lstStyle/>
          <a:p>
            <a:pPr>
              <a:lnSpc>
                <a:spcPct val="130000"/>
              </a:lnSpc>
              <a:spcAft>
                <a:spcPct val="0"/>
              </a:spcAft>
              <a:tabLst>
                <a:tab pos="1188085" algn="l"/>
                <a:tab pos="2163445" algn="l"/>
                <a:tab pos="3142615" algn="l"/>
                <a:tab pos="4190365" algn="l"/>
              </a:tabLst>
            </a:pPr>
            <a:r>
              <a:rPr lang="en-US" altLang="zh-CN" sz="2600">
                <a:solidFill>
                  <a:srgbClr val="FF0000"/>
                </a:solidFill>
                <a:latin typeface="+mj-ea"/>
                <a:ea typeface="+mj-ea"/>
                <a:cs typeface="+mj-ea"/>
              </a:rPr>
              <a:t>3.</a:t>
            </a:r>
            <a:r>
              <a:rPr lang="zh-CN" altLang="zh-CN" sz="2600">
                <a:solidFill>
                  <a:srgbClr val="FF0000"/>
                </a:solidFill>
                <a:latin typeface="+mj-ea"/>
                <a:ea typeface="+mj-ea"/>
                <a:cs typeface="+mj-ea"/>
              </a:rPr>
              <a:t>为什么要解决我国贫困人口饮水安全问题</a:t>
            </a:r>
            <a:r>
              <a:rPr lang="en-US" altLang="zh-CN" sz="2600">
                <a:solidFill>
                  <a:srgbClr val="FF0000"/>
                </a:solidFill>
                <a:latin typeface="+mj-ea"/>
                <a:ea typeface="+mj-ea"/>
                <a:cs typeface="+mj-ea"/>
              </a:rPr>
              <a:t>?</a:t>
            </a:r>
            <a:endParaRPr lang="zh-CN" altLang="zh-CN" sz="2600">
              <a:solidFill>
                <a:srgbClr val="FF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(1)</a:t>
            </a:r>
            <a:r>
              <a:rPr lang="zh-CN" altLang="zh-CN" sz="2600">
                <a:solidFill>
                  <a:srgbClr val="000000"/>
                </a:solidFill>
                <a:latin typeface="+mj-ea"/>
                <a:ea typeface="+mj-ea"/>
                <a:cs typeface="+mj-ea"/>
              </a:rPr>
              <a:t>水是生命之源</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是生产、生活和生态的命根子。</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(2)</a:t>
            </a:r>
            <a:r>
              <a:rPr lang="zh-CN" altLang="zh-CN" sz="2600">
                <a:solidFill>
                  <a:srgbClr val="000000"/>
                </a:solidFill>
                <a:latin typeface="+mj-ea"/>
                <a:ea typeface="+mj-ea"/>
                <a:cs typeface="+mj-ea"/>
              </a:rPr>
              <a:t>贫困地区多分布在山区、黄土高原区等地</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水资源短缺</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水利基础设施薄弱。</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(3)</a:t>
            </a:r>
            <a:r>
              <a:rPr lang="zh-CN" altLang="zh-CN" sz="2600">
                <a:solidFill>
                  <a:srgbClr val="000000"/>
                </a:solidFill>
                <a:latin typeface="+mj-ea"/>
                <a:ea typeface="+mj-ea"/>
                <a:cs typeface="+mj-ea"/>
              </a:rPr>
              <a:t>缺水、水质不好</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是一些地区群众最迫切的困难、地方发展的基础性问题。</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(4)</a:t>
            </a:r>
            <a:r>
              <a:rPr lang="zh-CN" altLang="zh-CN" sz="2600">
                <a:solidFill>
                  <a:srgbClr val="000000"/>
                </a:solidFill>
                <a:latin typeface="+mj-ea"/>
                <a:ea typeface="+mj-ea"/>
                <a:cs typeface="+mj-ea"/>
              </a:rPr>
              <a:t>解决好农村贫困人口饮水安全问题</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是脱贫攻坚的重要内容。</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(5)</a:t>
            </a:r>
            <a:r>
              <a:rPr lang="zh-CN" altLang="zh-CN" sz="2600">
                <a:solidFill>
                  <a:srgbClr val="000000"/>
                </a:solidFill>
                <a:latin typeface="+mj-ea"/>
                <a:ea typeface="+mj-ea"/>
                <a:cs typeface="+mj-ea"/>
              </a:rPr>
              <a:t>是解决我国现阶段主要矛盾的需要。</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(6)</a:t>
            </a:r>
            <a:r>
              <a:rPr lang="zh-CN" altLang="zh-CN" sz="2600">
                <a:solidFill>
                  <a:srgbClr val="000000"/>
                </a:solidFill>
                <a:latin typeface="+mj-ea"/>
                <a:ea typeface="+mj-ea"/>
                <a:cs typeface="+mj-ea"/>
              </a:rPr>
              <a:t>是坚持以人民为中心的发展思想的需要。</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(7)</a:t>
            </a:r>
            <a:r>
              <a:rPr lang="zh-CN" altLang="zh-CN" sz="2600">
                <a:solidFill>
                  <a:srgbClr val="000000"/>
                </a:solidFill>
                <a:latin typeface="+mj-ea"/>
                <a:ea typeface="+mj-ea"/>
                <a:cs typeface="+mj-ea"/>
              </a:rPr>
              <a:t>是提高贫困地区人民幸福感、获得感的需要。</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(8)</a:t>
            </a:r>
            <a:r>
              <a:rPr lang="zh-CN" altLang="zh-CN" sz="2600">
                <a:solidFill>
                  <a:srgbClr val="000000"/>
                </a:solidFill>
                <a:latin typeface="+mj-ea"/>
                <a:ea typeface="+mj-ea"/>
                <a:cs typeface="+mj-ea"/>
              </a:rPr>
              <a:t>是实施乡村振兴战略的需要</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是实现共同富裕的需要等。</a:t>
            </a:r>
            <a:endParaRPr lang="zh-CN" altLang="zh-CN" sz="2600">
              <a:solidFill>
                <a:srgbClr val="000000"/>
              </a:solidFill>
              <a:effectLst/>
              <a:latin typeface="+mj-ea"/>
              <a:ea typeface="+mj-ea"/>
              <a:cs typeface="+mj-ea"/>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612797"/>
            <a:ext cx="11430000" cy="4009390"/>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a:solidFill>
                  <a:srgbClr val="FF0000"/>
                </a:solidFill>
                <a:latin typeface="微软雅黑" panose="020B0503020204020204" charset="-122"/>
                <a:ea typeface="微软雅黑" panose="020B0503020204020204" charset="-122"/>
                <a:cs typeface="微软雅黑" panose="020B0503020204020204" charset="-122"/>
              </a:rPr>
              <a:t>4.</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第七次全国人口普查的目的是什么</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800">
              <a:solidFill>
                <a:srgbClr val="FF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第七次全国人口普查是在中国特色社会主义进入新时代开展的重大国情国力调查。</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第七次全国人口普查将全面查清我国人口数量、结构、分布、城乡住房等方面情况</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将为深入开展人口发展重大战略问题研究</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促进人口长期均衡发展提供科学准确的统计信息支持</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对科学制定全国中长期国民经济和社会发展规划</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推动经济高质量发展具有重要意义。</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362857"/>
            <a:ext cx="11430000" cy="4569460"/>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a:solidFill>
                  <a:srgbClr val="FF0000"/>
                </a:solidFill>
                <a:latin typeface="+mj-ea"/>
                <a:ea typeface="+mj-ea"/>
                <a:cs typeface="+mj-ea"/>
              </a:rPr>
              <a:t>5.</a:t>
            </a:r>
            <a:r>
              <a:rPr lang="zh-CN" altLang="zh-CN" sz="2800">
                <a:solidFill>
                  <a:srgbClr val="FF0000"/>
                </a:solidFill>
                <a:latin typeface="+mj-ea"/>
                <a:ea typeface="+mj-ea"/>
                <a:cs typeface="+mj-ea"/>
              </a:rPr>
              <a:t>第七次全国人口普查的意义是什么</a:t>
            </a:r>
            <a:r>
              <a:rPr lang="en-US" altLang="zh-CN" sz="2800">
                <a:solidFill>
                  <a:srgbClr val="FF0000"/>
                </a:solidFill>
                <a:latin typeface="+mj-ea"/>
                <a:ea typeface="+mj-ea"/>
                <a:cs typeface="+mj-ea"/>
              </a:rPr>
              <a:t>?</a:t>
            </a:r>
            <a:endParaRPr lang="zh-CN" altLang="zh-CN" sz="2800">
              <a:solidFill>
                <a:srgbClr val="FF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(1)</a:t>
            </a:r>
            <a:r>
              <a:rPr lang="zh-CN" altLang="zh-CN" sz="2800">
                <a:solidFill>
                  <a:srgbClr val="000000"/>
                </a:solidFill>
                <a:latin typeface="+mj-ea"/>
                <a:ea typeface="+mj-ea"/>
                <a:cs typeface="+mj-ea"/>
              </a:rPr>
              <a:t>为编制</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十四五</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规划提供重要信息支持。</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(2)</a:t>
            </a:r>
            <a:r>
              <a:rPr lang="zh-CN" altLang="zh-CN" sz="2800">
                <a:solidFill>
                  <a:srgbClr val="000000"/>
                </a:solidFill>
                <a:latin typeface="+mj-ea"/>
                <a:ea typeface="+mj-ea"/>
                <a:cs typeface="+mj-ea"/>
              </a:rPr>
              <a:t>为推动高质量发展提供重要信息支持。</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(3)</a:t>
            </a:r>
            <a:r>
              <a:rPr lang="zh-CN" altLang="zh-CN" sz="2800">
                <a:solidFill>
                  <a:srgbClr val="000000"/>
                </a:solidFill>
                <a:latin typeface="+mj-ea"/>
                <a:ea typeface="+mj-ea"/>
                <a:cs typeface="+mj-ea"/>
              </a:rPr>
              <a:t>为完善人口发展战略和政策体系</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促进人口长期均衡发展提供重要信息支持。</a:t>
            </a:r>
          </a:p>
          <a:p>
            <a:pPr>
              <a:lnSpc>
                <a:spcPct val="130000"/>
              </a:lnSpc>
              <a:spcAft>
                <a:spcPct val="0"/>
              </a:spcAft>
              <a:tabLst>
                <a:tab pos="1188085" algn="l"/>
                <a:tab pos="2163445" algn="l"/>
                <a:tab pos="3142615" algn="l"/>
                <a:tab pos="4190365" algn="l"/>
              </a:tabLst>
            </a:pPr>
            <a:r>
              <a:rPr lang="en-US" altLang="zh-CN" sz="2800">
                <a:solidFill>
                  <a:srgbClr val="FF0000"/>
                </a:solidFill>
                <a:latin typeface="+mj-ea"/>
                <a:ea typeface="+mj-ea"/>
                <a:cs typeface="+mj-ea"/>
              </a:rPr>
              <a:t>6.</a:t>
            </a:r>
            <a:r>
              <a:rPr lang="zh-CN" altLang="zh-CN" sz="2800">
                <a:solidFill>
                  <a:srgbClr val="FF0000"/>
                </a:solidFill>
                <a:latin typeface="+mj-ea"/>
                <a:ea typeface="+mj-ea"/>
                <a:cs typeface="+mj-ea"/>
              </a:rPr>
              <a:t>作为公民的我们如何配合第七次全国人口普查工作</a:t>
            </a:r>
            <a:r>
              <a:rPr lang="en-US" altLang="zh-CN" sz="2800">
                <a:solidFill>
                  <a:srgbClr val="FF0000"/>
                </a:solidFill>
                <a:latin typeface="+mj-ea"/>
                <a:ea typeface="+mj-ea"/>
                <a:cs typeface="+mj-ea"/>
              </a:rPr>
              <a:t>?</a:t>
            </a:r>
            <a:endParaRPr lang="zh-CN" altLang="zh-CN" sz="2800">
              <a:solidFill>
                <a:srgbClr val="FF0000"/>
              </a:solidFill>
              <a:latin typeface="+mj-ea"/>
              <a:ea typeface="+mj-ea"/>
              <a:cs typeface="+mj-ea"/>
            </a:endParaRPr>
          </a:p>
          <a:p>
            <a:pPr>
              <a:lnSpc>
                <a:spcPct val="130000"/>
              </a:lnSpc>
              <a:spcAft>
                <a:spcPct val="0"/>
              </a:spcAft>
              <a:tabLst>
                <a:tab pos="1188085" algn="l"/>
                <a:tab pos="2163445" algn="l"/>
                <a:tab pos="3142615" algn="l"/>
                <a:tab pos="4190365" algn="l"/>
              </a:tabLst>
            </a:pPr>
            <a:r>
              <a:rPr lang="zh-CN" altLang="zh-CN" sz="2800">
                <a:solidFill>
                  <a:srgbClr val="000000"/>
                </a:solidFill>
                <a:latin typeface="+mj-ea"/>
                <a:ea typeface="+mj-ea"/>
                <a:cs typeface="+mj-ea"/>
              </a:rPr>
              <a:t>真实、准确、完整、及时地提供人口普查所需的资料</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如实回答相关问题</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不提供虚假信息</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不隐瞒、伪造有关情况。</a:t>
            </a:r>
            <a:endParaRPr lang="zh-CN" altLang="zh-CN" sz="2800">
              <a:solidFill>
                <a:srgbClr val="000000"/>
              </a:solidFill>
              <a:effectLst/>
              <a:latin typeface="+mj-ea"/>
              <a:ea typeface="+mj-ea"/>
              <a:cs typeface="+mj-ea"/>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430510"/>
            <a:ext cx="11430000" cy="6331585"/>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600">
                <a:solidFill>
                  <a:srgbClr val="FF0000"/>
                </a:solidFill>
                <a:latin typeface="微软雅黑" panose="020B0503020204020204" charset="-122"/>
                <a:ea typeface="微软雅黑" panose="020B0503020204020204" charset="-122"/>
                <a:cs typeface="微软雅黑" panose="020B0503020204020204" charset="-122"/>
              </a:rPr>
              <a:t>7.</a:t>
            </a:r>
            <a:r>
              <a:rPr lang="zh-CN" altLang="zh-CN" sz="2600">
                <a:solidFill>
                  <a:srgbClr val="FF0000"/>
                </a:solidFill>
                <a:latin typeface="微软雅黑" panose="020B0503020204020204" charset="-122"/>
                <a:ea typeface="微软雅黑" panose="020B0503020204020204" charset="-122"/>
                <a:cs typeface="微软雅黑" panose="020B0503020204020204" charset="-122"/>
              </a:rPr>
              <a:t>党和政府重视和解决民生问题有何意义</a:t>
            </a:r>
            <a:r>
              <a:rPr lang="en-US" altLang="zh-CN" sz="26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600">
              <a:solidFill>
                <a:srgbClr val="00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有利于进一步提高人民生活水平。</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有利于解决我国现阶段的主要矛盾。</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(3)</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有利于拉动内需</a:t>
            </a:r>
            <a:r>
              <a:rPr lang="en-US" altLang="zh-CN" sz="26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促进经济的发展。</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(4)</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有利于激发人们的积极性和创造性。</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(5)</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有利于践行科学发展观</a:t>
            </a:r>
            <a:r>
              <a:rPr lang="en-US" altLang="zh-CN" sz="26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促进人与社会的全面发展。</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(6)</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有利于实现共同富裕</a:t>
            </a:r>
            <a:r>
              <a:rPr lang="en-US" altLang="zh-CN" sz="26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维护社会公平正义</a:t>
            </a:r>
            <a:r>
              <a:rPr lang="en-US" altLang="zh-CN" sz="26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维护社会稳定等。</a:t>
            </a:r>
          </a:p>
          <a:p>
            <a:pPr>
              <a:lnSpc>
                <a:spcPct val="130000"/>
              </a:lnSpc>
              <a:spcAft>
                <a:spcPct val="0"/>
              </a:spcAft>
              <a:tabLst>
                <a:tab pos="1188085" algn="l"/>
                <a:tab pos="2163445" algn="l"/>
                <a:tab pos="3142615" algn="l"/>
                <a:tab pos="4190365" algn="l"/>
              </a:tabLst>
            </a:pPr>
            <a:r>
              <a:rPr lang="en-US" altLang="zh-CN" sz="2600">
                <a:solidFill>
                  <a:srgbClr val="FF0000"/>
                </a:solidFill>
                <a:latin typeface="微软雅黑" panose="020B0503020204020204" charset="-122"/>
                <a:ea typeface="微软雅黑" panose="020B0503020204020204" charset="-122"/>
                <a:cs typeface="微软雅黑" panose="020B0503020204020204" charset="-122"/>
              </a:rPr>
              <a:t>8.</a:t>
            </a:r>
            <a:r>
              <a:rPr lang="zh-CN" altLang="zh-CN" sz="2600">
                <a:solidFill>
                  <a:srgbClr val="FF0000"/>
                </a:solidFill>
                <a:latin typeface="微软雅黑" panose="020B0503020204020204" charset="-122"/>
                <a:ea typeface="微软雅黑" panose="020B0503020204020204" charset="-122"/>
                <a:cs typeface="微软雅黑" panose="020B0503020204020204" charset="-122"/>
              </a:rPr>
              <a:t>养老金</a:t>
            </a:r>
            <a:r>
              <a:rPr lang="en-US" altLang="zh-CN" sz="2600">
                <a:solidFill>
                  <a:srgbClr val="FF0000"/>
                </a:solidFill>
                <a:latin typeface="微软雅黑" panose="020B0503020204020204" charset="-122"/>
                <a:ea typeface="微软雅黑" panose="020B0503020204020204" charset="-122"/>
                <a:cs typeface="微软雅黑" panose="020B0503020204020204" charset="-122"/>
              </a:rPr>
              <a:t>16</a:t>
            </a:r>
            <a:r>
              <a:rPr lang="zh-CN" altLang="zh-CN" sz="2600">
                <a:solidFill>
                  <a:srgbClr val="FF0000"/>
                </a:solidFill>
                <a:latin typeface="微软雅黑" panose="020B0503020204020204" charset="-122"/>
                <a:ea typeface="微软雅黑" panose="020B0503020204020204" charset="-122"/>
                <a:cs typeface="微软雅黑" panose="020B0503020204020204" charset="-122"/>
              </a:rPr>
              <a:t>年连续增长有什么意义</a:t>
            </a:r>
            <a:r>
              <a:rPr lang="en-US" altLang="zh-CN" sz="26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600">
              <a:solidFill>
                <a:srgbClr val="FF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有利于老有所养</a:t>
            </a:r>
            <a:r>
              <a:rPr lang="en-US" altLang="zh-CN" sz="26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提高老年人的幸福感和获得感。</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老年人共享改革发展成果。</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(3)</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有利于提高老年人的幸福指数。</a:t>
            </a:r>
          </a:p>
          <a:p>
            <a:pPr>
              <a:lnSpc>
                <a:spcPct val="130000"/>
              </a:lnSpc>
              <a:spcAft>
                <a:spcPct val="0"/>
              </a:spcAft>
              <a:tabLst>
                <a:tab pos="1188085" algn="l"/>
                <a:tab pos="2163445" algn="l"/>
                <a:tab pos="3142615" algn="l"/>
                <a:tab pos="4190365" algn="l"/>
              </a:tabLst>
            </a:pPr>
            <a:r>
              <a:rPr lang="en-US" altLang="zh-CN" sz="2600">
                <a:solidFill>
                  <a:srgbClr val="000000"/>
                </a:solidFill>
                <a:latin typeface="微软雅黑" panose="020B0503020204020204" charset="-122"/>
                <a:ea typeface="微软雅黑" panose="020B0503020204020204" charset="-122"/>
                <a:cs typeface="微软雅黑" panose="020B0503020204020204" charset="-122"/>
              </a:rPr>
              <a:t>(4)</a:t>
            </a:r>
            <a:r>
              <a:rPr lang="zh-CN" altLang="zh-CN" sz="2600">
                <a:solidFill>
                  <a:srgbClr val="000000"/>
                </a:solidFill>
                <a:latin typeface="微软雅黑" panose="020B0503020204020204" charset="-122"/>
                <a:ea typeface="微软雅黑" panose="020B0503020204020204" charset="-122"/>
                <a:cs typeface="微软雅黑" panose="020B0503020204020204" charset="-122"/>
              </a:rPr>
              <a:t>有利于提高老年人的生活质量等。</a:t>
            </a:r>
            <a:endParaRPr lang="zh-CN" altLang="zh-CN" sz="260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612797"/>
            <a:ext cx="11430000" cy="4009390"/>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a:solidFill>
                  <a:srgbClr val="FF0000"/>
                </a:solidFill>
                <a:latin typeface="+mj-ea"/>
                <a:ea typeface="+mj-ea"/>
                <a:cs typeface="+mj-ea"/>
              </a:rPr>
              <a:t>9.</a:t>
            </a:r>
            <a:r>
              <a:rPr lang="zh-CN" altLang="zh-CN" sz="2800">
                <a:solidFill>
                  <a:srgbClr val="FF0000"/>
                </a:solidFill>
                <a:latin typeface="+mj-ea"/>
                <a:ea typeface="+mj-ea"/>
                <a:cs typeface="+mj-ea"/>
              </a:rPr>
              <a:t>造成大学生就业难的原因有哪些</a:t>
            </a:r>
            <a:r>
              <a:rPr lang="en-US" altLang="zh-CN" sz="2800">
                <a:solidFill>
                  <a:srgbClr val="FF0000"/>
                </a:solidFill>
                <a:latin typeface="+mj-ea"/>
                <a:ea typeface="+mj-ea"/>
                <a:cs typeface="+mj-ea"/>
              </a:rPr>
              <a:t>?</a:t>
            </a:r>
            <a:endParaRPr lang="zh-CN" altLang="zh-CN" sz="28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(1)</a:t>
            </a:r>
            <a:r>
              <a:rPr lang="zh-CN" altLang="zh-CN" sz="2800">
                <a:solidFill>
                  <a:srgbClr val="000000"/>
                </a:solidFill>
                <a:latin typeface="+mj-ea"/>
                <a:ea typeface="+mj-ea"/>
                <a:cs typeface="+mj-ea"/>
              </a:rPr>
              <a:t>人口过多</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与经济社会发展不相适应。</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(2)</a:t>
            </a:r>
            <a:r>
              <a:rPr lang="zh-CN" altLang="zh-CN" sz="2800">
                <a:solidFill>
                  <a:srgbClr val="000000"/>
                </a:solidFill>
                <a:latin typeface="+mj-ea"/>
                <a:ea typeface="+mj-ea"/>
                <a:cs typeface="+mj-ea"/>
              </a:rPr>
              <a:t>教育结构、内容与经济发展需要不相适应。</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(3)</a:t>
            </a:r>
            <a:r>
              <a:rPr lang="zh-CN" altLang="zh-CN" sz="2800">
                <a:solidFill>
                  <a:srgbClr val="000000"/>
                </a:solidFill>
                <a:latin typeface="+mj-ea"/>
                <a:ea typeface="+mj-ea"/>
                <a:cs typeface="+mj-ea"/>
              </a:rPr>
              <a:t>不少学生的职业理想不符合实际。</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(4)</a:t>
            </a:r>
            <a:r>
              <a:rPr lang="zh-CN" altLang="zh-CN" sz="2800">
                <a:solidFill>
                  <a:srgbClr val="000000"/>
                </a:solidFill>
                <a:latin typeface="+mj-ea"/>
                <a:ea typeface="+mj-ea"/>
                <a:cs typeface="+mj-ea"/>
              </a:rPr>
              <a:t>大学生的实践能力、综合素质不高。</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(5)</a:t>
            </a:r>
            <a:r>
              <a:rPr lang="zh-CN" altLang="zh-CN" sz="2800">
                <a:solidFill>
                  <a:srgbClr val="000000"/>
                </a:solidFill>
                <a:latin typeface="+mj-ea"/>
                <a:ea typeface="+mj-ea"/>
                <a:cs typeface="+mj-ea"/>
              </a:rPr>
              <a:t>就业渠道不畅</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一些企业一味追求高学历。</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(6)</a:t>
            </a:r>
            <a:r>
              <a:rPr lang="zh-CN" altLang="zh-CN" sz="2800">
                <a:solidFill>
                  <a:srgbClr val="000000"/>
                </a:solidFill>
                <a:latin typeface="+mj-ea"/>
                <a:ea typeface="+mj-ea"/>
                <a:cs typeface="+mj-ea"/>
              </a:rPr>
              <a:t>受疫情影响</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企业用工减少等。</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1642933"/>
            <a:ext cx="11430000" cy="4009390"/>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b="1">
                <a:solidFill>
                  <a:srgbClr val="FF0000"/>
                </a:solidFill>
                <a:latin typeface="微软雅黑" panose="020B0503020204020204" charset="-122"/>
                <a:ea typeface="微软雅黑" panose="020B0503020204020204" charset="-122"/>
                <a:cs typeface="微软雅黑" panose="020B0503020204020204" charset="-122"/>
              </a:rPr>
              <a:t>10</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党和国家重视农村人居环境整治说明了什么</a:t>
            </a:r>
            <a:r>
              <a:rPr lang="en-US" altLang="zh-CN" sz="2800">
                <a:solidFill>
                  <a:srgbClr val="FF0000"/>
                </a:solidFill>
                <a:latin typeface="微软雅黑" panose="020B0503020204020204" charset="-122"/>
                <a:ea typeface="微软雅黑" panose="020B0503020204020204" charset="-122"/>
                <a:cs typeface="微软雅黑" panose="020B0503020204020204" charset="-122"/>
              </a:rPr>
              <a:t>?</a:t>
            </a:r>
            <a:endParaRPr lang="zh-CN" altLang="zh-CN" sz="2800">
              <a:solidFill>
                <a:srgbClr val="000000"/>
              </a:solidFill>
              <a:latin typeface="微软雅黑" panose="020B0503020204020204" charset="-122"/>
              <a:ea typeface="微软雅黑" panose="020B0503020204020204" charset="-122"/>
              <a:cs typeface="微软雅黑" panose="020B0503020204020204" charset="-122"/>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(1)</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解决好</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三农</a:t>
            </a:r>
            <a:r>
              <a:rPr lang="en-US" altLang="zh-CN" sz="2800">
                <a:solidFill>
                  <a:srgbClr val="000000"/>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问题是党和国家工作的重中之重。</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(2)</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党和国家关注民生问题。</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(3)</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坚持以人民为中心的发展思想。</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(4)</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党的根本宗旨是全心全意为人民服务。</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(5)</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发展的根本目的是增进民生福祉。</a:t>
            </a:r>
          </a:p>
          <a:p>
            <a:pPr>
              <a:lnSpc>
                <a:spcPct val="130000"/>
              </a:lnSpc>
              <a:spcAft>
                <a:spcPct val="0"/>
              </a:spcAft>
              <a:tabLst>
                <a:tab pos="1188085" algn="l"/>
                <a:tab pos="2163445" algn="l"/>
                <a:tab pos="3142615" algn="l"/>
                <a:tab pos="4190365" algn="l"/>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rPr>
              <a:t>(6)</a:t>
            </a:r>
            <a:r>
              <a:rPr lang="zh-CN" altLang="zh-CN" sz="2800">
                <a:solidFill>
                  <a:srgbClr val="000000"/>
                </a:solidFill>
                <a:latin typeface="微软雅黑" panose="020B0503020204020204" charset="-122"/>
                <a:ea typeface="微软雅黑" panose="020B0503020204020204" charset="-122"/>
                <a:cs typeface="微软雅黑" panose="020B0503020204020204" charset="-122"/>
              </a:rPr>
              <a:t>党坚持立党为公、执政为民等。</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438200"/>
            <a:ext cx="11430000" cy="6249035"/>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800">
                <a:solidFill>
                  <a:srgbClr val="FF0000"/>
                </a:solidFill>
                <a:latin typeface="+mj-ea"/>
                <a:ea typeface="+mj-ea"/>
                <a:cs typeface="+mj-ea"/>
              </a:rPr>
              <a:t>11.</a:t>
            </a:r>
            <a:r>
              <a:rPr lang="zh-CN" altLang="zh-CN" sz="2800">
                <a:solidFill>
                  <a:srgbClr val="FF0000"/>
                </a:solidFill>
                <a:latin typeface="+mj-ea"/>
                <a:ea typeface="+mj-ea"/>
                <a:cs typeface="+mj-ea"/>
              </a:rPr>
              <a:t>除健康扶贫外</a:t>
            </a:r>
            <a:r>
              <a:rPr lang="en-US" altLang="zh-CN" sz="2800">
                <a:solidFill>
                  <a:srgbClr val="FF0000"/>
                </a:solidFill>
                <a:latin typeface="+mj-ea"/>
                <a:ea typeface="+mj-ea"/>
                <a:cs typeface="+mj-ea"/>
              </a:rPr>
              <a:t>,</a:t>
            </a:r>
            <a:r>
              <a:rPr lang="zh-CN" altLang="zh-CN" sz="2800">
                <a:solidFill>
                  <a:srgbClr val="FF0000"/>
                </a:solidFill>
                <a:latin typeface="+mj-ea"/>
                <a:ea typeface="+mj-ea"/>
                <a:cs typeface="+mj-ea"/>
              </a:rPr>
              <a:t>国家实施了哪些扶贫行动</a:t>
            </a:r>
            <a:r>
              <a:rPr lang="en-US" altLang="zh-CN" sz="2800">
                <a:solidFill>
                  <a:srgbClr val="FF0000"/>
                </a:solidFill>
                <a:latin typeface="+mj-ea"/>
                <a:ea typeface="+mj-ea"/>
                <a:cs typeface="+mj-ea"/>
              </a:rPr>
              <a:t>?</a:t>
            </a:r>
            <a:endParaRPr lang="zh-CN" altLang="zh-CN" sz="2800">
              <a:solidFill>
                <a:srgbClr val="FF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(1)</a:t>
            </a:r>
            <a:r>
              <a:rPr lang="zh-CN" altLang="zh-CN" sz="2800">
                <a:solidFill>
                  <a:srgbClr val="000000"/>
                </a:solidFill>
                <a:latin typeface="+mj-ea"/>
                <a:ea typeface="+mj-ea"/>
                <a:cs typeface="+mj-ea"/>
              </a:rPr>
              <a:t>加大产业扶贫力度。</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(2)</a:t>
            </a:r>
            <a:r>
              <a:rPr lang="zh-CN" altLang="zh-CN" sz="2800">
                <a:solidFill>
                  <a:srgbClr val="000000"/>
                </a:solidFill>
                <a:latin typeface="+mj-ea"/>
                <a:ea typeface="+mj-ea"/>
                <a:cs typeface="+mj-ea"/>
              </a:rPr>
              <a:t>全力推进就业扶贫。</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(3)</a:t>
            </a:r>
            <a:r>
              <a:rPr lang="zh-CN" altLang="zh-CN" sz="2800">
                <a:solidFill>
                  <a:srgbClr val="000000"/>
                </a:solidFill>
                <a:latin typeface="+mj-ea"/>
                <a:ea typeface="+mj-ea"/>
                <a:cs typeface="+mj-ea"/>
              </a:rPr>
              <a:t>深入推动易地扶贫搬迁。</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(4)</a:t>
            </a:r>
            <a:r>
              <a:rPr lang="zh-CN" altLang="zh-CN" sz="2800">
                <a:solidFill>
                  <a:srgbClr val="000000"/>
                </a:solidFill>
                <a:latin typeface="+mj-ea"/>
                <a:ea typeface="+mj-ea"/>
                <a:cs typeface="+mj-ea"/>
              </a:rPr>
              <a:t>加强生态扶贫。</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(5)</a:t>
            </a:r>
            <a:r>
              <a:rPr lang="zh-CN" altLang="zh-CN" sz="2800">
                <a:solidFill>
                  <a:srgbClr val="000000"/>
                </a:solidFill>
                <a:latin typeface="+mj-ea"/>
                <a:ea typeface="+mj-ea"/>
                <a:cs typeface="+mj-ea"/>
              </a:rPr>
              <a:t>着力实施教育脱贫攻坚行动。</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(6)</a:t>
            </a:r>
            <a:r>
              <a:rPr lang="zh-CN" altLang="zh-CN" sz="2800">
                <a:solidFill>
                  <a:srgbClr val="000000"/>
                </a:solidFill>
                <a:latin typeface="+mj-ea"/>
                <a:ea typeface="+mj-ea"/>
                <a:cs typeface="+mj-ea"/>
              </a:rPr>
              <a:t>开展扶贫扶智行动等。</a:t>
            </a:r>
          </a:p>
          <a:p>
            <a:pPr>
              <a:lnSpc>
                <a:spcPct val="130000"/>
              </a:lnSpc>
              <a:spcAft>
                <a:spcPct val="0"/>
              </a:spcAft>
              <a:tabLst>
                <a:tab pos="1188085" algn="l"/>
                <a:tab pos="2163445" algn="l"/>
                <a:tab pos="3142615" algn="l"/>
                <a:tab pos="4190365" algn="l"/>
              </a:tabLst>
            </a:pPr>
            <a:r>
              <a:rPr lang="en-US" altLang="zh-CN" sz="2800">
                <a:solidFill>
                  <a:srgbClr val="FF0000"/>
                </a:solidFill>
                <a:latin typeface="+mj-ea"/>
                <a:ea typeface="+mj-ea"/>
                <a:cs typeface="+mj-ea"/>
              </a:rPr>
              <a:t>12.</a:t>
            </a:r>
            <a:r>
              <a:rPr lang="zh-CN" altLang="zh-CN" sz="2800">
                <a:solidFill>
                  <a:srgbClr val="FF0000"/>
                </a:solidFill>
                <a:latin typeface="+mj-ea"/>
                <a:ea typeface="+mj-ea"/>
                <a:cs typeface="+mj-ea"/>
              </a:rPr>
              <a:t>党和政府提出促进</a:t>
            </a:r>
            <a:r>
              <a:rPr lang="en-US" altLang="zh-CN" sz="2800">
                <a:solidFill>
                  <a:srgbClr val="FF0000"/>
                </a:solidFill>
                <a:latin typeface="+mj-ea"/>
                <a:ea typeface="+mj-ea"/>
                <a:cs typeface="+mj-ea"/>
              </a:rPr>
              <a:t>“</a:t>
            </a:r>
            <a:r>
              <a:rPr lang="zh-CN" altLang="zh-CN" sz="2800">
                <a:solidFill>
                  <a:srgbClr val="FF0000"/>
                </a:solidFill>
                <a:latin typeface="+mj-ea"/>
                <a:ea typeface="+mj-ea"/>
                <a:cs typeface="+mj-ea"/>
              </a:rPr>
              <a:t>健康中国</a:t>
            </a:r>
            <a:r>
              <a:rPr lang="en-US" altLang="zh-CN" sz="2800">
                <a:solidFill>
                  <a:srgbClr val="FF0000"/>
                </a:solidFill>
                <a:latin typeface="+mj-ea"/>
                <a:ea typeface="+mj-ea"/>
                <a:cs typeface="+mj-ea"/>
              </a:rPr>
              <a:t>”</a:t>
            </a:r>
            <a:r>
              <a:rPr lang="zh-CN" altLang="zh-CN" sz="2800">
                <a:solidFill>
                  <a:srgbClr val="FF0000"/>
                </a:solidFill>
                <a:latin typeface="+mj-ea"/>
                <a:ea typeface="+mj-ea"/>
                <a:cs typeface="+mj-ea"/>
              </a:rPr>
              <a:t>建设有什么重要意义</a:t>
            </a:r>
            <a:r>
              <a:rPr lang="en-US" altLang="zh-CN" sz="2800">
                <a:solidFill>
                  <a:srgbClr val="FF0000"/>
                </a:solidFill>
                <a:latin typeface="+mj-ea"/>
                <a:ea typeface="+mj-ea"/>
                <a:cs typeface="+mj-ea"/>
              </a:rPr>
              <a:t>?</a:t>
            </a:r>
            <a:endParaRPr lang="zh-CN" altLang="zh-CN" sz="2800">
              <a:solidFill>
                <a:srgbClr val="FF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(1)</a:t>
            </a:r>
            <a:r>
              <a:rPr lang="zh-CN" altLang="zh-CN" sz="2800">
                <a:solidFill>
                  <a:srgbClr val="000000"/>
                </a:solidFill>
                <a:latin typeface="+mj-ea"/>
                <a:ea typeface="+mj-ea"/>
                <a:cs typeface="+mj-ea"/>
              </a:rPr>
              <a:t>有利于增强人民的体质</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维护人民的生命健康权。</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(2)</a:t>
            </a:r>
            <a:r>
              <a:rPr lang="zh-CN" altLang="zh-CN" sz="2800">
                <a:solidFill>
                  <a:srgbClr val="000000"/>
                </a:solidFill>
                <a:latin typeface="+mj-ea"/>
                <a:ea typeface="+mj-ea"/>
                <a:cs typeface="+mj-ea"/>
              </a:rPr>
              <a:t>促进社会主义精神文明发展</a:t>
            </a:r>
            <a:r>
              <a:rPr lang="en-US" altLang="zh-CN" sz="2800">
                <a:solidFill>
                  <a:srgbClr val="000000"/>
                </a:solidFill>
                <a:latin typeface="+mj-ea"/>
                <a:ea typeface="+mj-ea"/>
                <a:cs typeface="+mj-ea"/>
              </a:rPr>
              <a:t>,</a:t>
            </a:r>
            <a:r>
              <a:rPr lang="zh-CN" altLang="zh-CN" sz="2800">
                <a:solidFill>
                  <a:srgbClr val="000000"/>
                </a:solidFill>
                <a:latin typeface="+mj-ea"/>
                <a:ea typeface="+mj-ea"/>
                <a:cs typeface="+mj-ea"/>
              </a:rPr>
              <a:t>丰富人民群众的业余文化生活。</a:t>
            </a:r>
          </a:p>
          <a:p>
            <a:pPr>
              <a:lnSpc>
                <a:spcPct val="130000"/>
              </a:lnSpc>
              <a:spcAft>
                <a:spcPct val="0"/>
              </a:spcAft>
              <a:tabLst>
                <a:tab pos="1188085" algn="l"/>
                <a:tab pos="2163445" algn="l"/>
                <a:tab pos="3142615" algn="l"/>
                <a:tab pos="4190365" algn="l"/>
              </a:tabLst>
            </a:pPr>
            <a:r>
              <a:rPr lang="en-US" altLang="zh-CN" sz="2800">
                <a:solidFill>
                  <a:srgbClr val="000000"/>
                </a:solidFill>
                <a:latin typeface="+mj-ea"/>
                <a:ea typeface="+mj-ea"/>
                <a:cs typeface="+mj-ea"/>
              </a:rPr>
              <a:t>(3)</a:t>
            </a:r>
            <a:r>
              <a:rPr lang="zh-CN" altLang="zh-CN" sz="2800">
                <a:solidFill>
                  <a:srgbClr val="000000"/>
                </a:solidFill>
                <a:latin typeface="+mj-ea"/>
                <a:ea typeface="+mj-ea"/>
                <a:cs typeface="+mj-ea"/>
              </a:rPr>
              <a:t>有利于增进民生福祉等。</a:t>
            </a:r>
            <a:endParaRPr lang="zh-CN" altLang="zh-CN" sz="2800">
              <a:solidFill>
                <a:srgbClr val="000000"/>
              </a:solidFill>
              <a:effectLst/>
              <a:latin typeface="+mj-ea"/>
              <a:ea typeface="+mj-ea"/>
              <a:cs typeface="+mj-ea"/>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81000" y="232276"/>
            <a:ext cx="11430000" cy="6331585"/>
          </a:xfrm>
          <a:prstGeom prst="rect">
            <a:avLst/>
          </a:prstGeom>
        </p:spPr>
        <p:txBody>
          <a:bodyPr>
            <a:spAutoFit/>
          </a:bodyPr>
          <a:lstStyle/>
          <a:p>
            <a:pPr>
              <a:lnSpc>
                <a:spcPct val="130000"/>
              </a:lnSpc>
              <a:spcAft>
                <a:spcPct val="0"/>
              </a:spcAft>
              <a:tabLst>
                <a:tab pos="1188085" algn="l"/>
                <a:tab pos="2163445" algn="l"/>
                <a:tab pos="3142615" algn="l"/>
                <a:tab pos="4190365" algn="l"/>
              </a:tabLst>
            </a:pPr>
            <a:r>
              <a:rPr lang="en-US" altLang="zh-CN" sz="2600">
                <a:solidFill>
                  <a:srgbClr val="FF0000"/>
                </a:solidFill>
                <a:latin typeface="+mj-ea"/>
                <a:ea typeface="+mj-ea"/>
                <a:cs typeface="+mj-ea"/>
              </a:rPr>
              <a:t>13.</a:t>
            </a:r>
            <a:r>
              <a:rPr lang="zh-CN" altLang="zh-CN" sz="2600">
                <a:solidFill>
                  <a:srgbClr val="FF0000"/>
                </a:solidFill>
                <a:latin typeface="+mj-ea"/>
                <a:ea typeface="+mj-ea"/>
                <a:cs typeface="+mj-ea"/>
              </a:rPr>
              <a:t>请</a:t>
            </a:r>
            <a:r>
              <a:rPr lang="zh-CN" altLang="zh-CN" sz="2600">
                <a:solidFill>
                  <a:srgbClr val="000000"/>
                </a:solidFill>
                <a:latin typeface="+mj-ea"/>
                <a:ea typeface="+mj-ea"/>
                <a:cs typeface="+mj-ea"/>
              </a:rPr>
              <a:t>上学、</a:t>
            </a:r>
            <a:r>
              <a:rPr lang="zh-CN" altLang="zh-CN" sz="2600">
                <a:solidFill>
                  <a:srgbClr val="FF0000"/>
                </a:solidFill>
                <a:latin typeface="+mj-ea"/>
                <a:ea typeface="+mj-ea"/>
                <a:cs typeface="+mj-ea"/>
                <a:sym typeface="+mn-ea"/>
              </a:rPr>
              <a:t>你为促进教育公平提几条合理化建议。</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sym typeface="+mn-ea"/>
              </a:rPr>
              <a:t>(1)</a:t>
            </a:r>
            <a:r>
              <a:rPr lang="zh-CN" altLang="zh-CN" sz="2600">
                <a:solidFill>
                  <a:srgbClr val="000000"/>
                </a:solidFill>
                <a:latin typeface="+mj-ea"/>
                <a:ea typeface="+mj-ea"/>
                <a:cs typeface="+mj-ea"/>
                <a:sym typeface="+mn-ea"/>
              </a:rPr>
              <a:t>加大对教育的投入</a:t>
            </a:r>
            <a:r>
              <a:rPr lang="en-US" altLang="zh-CN" sz="2600">
                <a:solidFill>
                  <a:srgbClr val="000000"/>
                </a:solidFill>
                <a:latin typeface="+mj-ea"/>
                <a:ea typeface="+mj-ea"/>
                <a:cs typeface="+mj-ea"/>
                <a:sym typeface="+mn-ea"/>
              </a:rPr>
              <a:t>,</a:t>
            </a:r>
            <a:r>
              <a:rPr lang="zh-CN" altLang="zh-CN" sz="2600">
                <a:solidFill>
                  <a:srgbClr val="000000"/>
                </a:solidFill>
                <a:latin typeface="+mj-ea"/>
                <a:ea typeface="+mj-ea"/>
                <a:cs typeface="+mj-ea"/>
                <a:sym typeface="+mn-ea"/>
              </a:rPr>
              <a:t>均衡教育资源</a:t>
            </a:r>
            <a:r>
              <a:rPr lang="en-US" altLang="zh-CN" sz="2600">
                <a:solidFill>
                  <a:srgbClr val="000000"/>
                </a:solidFill>
                <a:latin typeface="+mj-ea"/>
                <a:ea typeface="+mj-ea"/>
                <a:cs typeface="+mj-ea"/>
                <a:sym typeface="+mn-ea"/>
              </a:rPr>
              <a:t>,</a:t>
            </a:r>
            <a:r>
              <a:rPr lang="zh-CN" altLang="zh-CN" sz="2600">
                <a:solidFill>
                  <a:srgbClr val="000000"/>
                </a:solidFill>
                <a:latin typeface="+mj-ea"/>
                <a:ea typeface="+mj-ea"/>
                <a:cs typeface="+mj-ea"/>
                <a:sym typeface="+mn-ea"/>
              </a:rPr>
              <a:t>推进教育均衡发展。</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sym typeface="+mn-ea"/>
              </a:rPr>
              <a:t>(2)</a:t>
            </a:r>
            <a:r>
              <a:rPr lang="zh-CN" altLang="zh-CN" sz="2600">
                <a:solidFill>
                  <a:srgbClr val="000000"/>
                </a:solidFill>
                <a:latin typeface="+mj-ea"/>
                <a:ea typeface="+mj-ea"/>
                <a:cs typeface="+mj-ea"/>
                <a:sym typeface="+mn-ea"/>
              </a:rPr>
              <a:t>规范教育行为</a:t>
            </a:r>
            <a:r>
              <a:rPr lang="en-US" altLang="zh-CN" sz="2600">
                <a:solidFill>
                  <a:srgbClr val="000000"/>
                </a:solidFill>
                <a:latin typeface="+mj-ea"/>
                <a:ea typeface="+mj-ea"/>
                <a:cs typeface="+mj-ea"/>
                <a:sym typeface="+mn-ea"/>
              </a:rPr>
              <a:t>,</a:t>
            </a:r>
            <a:r>
              <a:rPr lang="zh-CN" altLang="zh-CN" sz="2600">
                <a:solidFill>
                  <a:srgbClr val="000000"/>
                </a:solidFill>
                <a:latin typeface="+mj-ea"/>
                <a:ea typeface="+mj-ea"/>
                <a:cs typeface="+mj-ea"/>
                <a:sym typeface="+mn-ea"/>
              </a:rPr>
              <a:t>严查教育乱收费、乱补课行为。</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sym typeface="+mn-ea"/>
              </a:rPr>
              <a:t>(3)</a:t>
            </a:r>
            <a:r>
              <a:rPr lang="zh-CN" altLang="zh-CN" sz="2600">
                <a:solidFill>
                  <a:srgbClr val="000000"/>
                </a:solidFill>
                <a:latin typeface="+mj-ea"/>
                <a:ea typeface="+mj-ea"/>
                <a:cs typeface="+mj-ea"/>
                <a:sym typeface="+mn-ea"/>
              </a:rPr>
              <a:t>培养师资力量</a:t>
            </a:r>
            <a:r>
              <a:rPr lang="en-US" altLang="zh-CN" sz="2600">
                <a:solidFill>
                  <a:srgbClr val="000000"/>
                </a:solidFill>
                <a:latin typeface="+mj-ea"/>
                <a:ea typeface="+mj-ea"/>
                <a:cs typeface="+mj-ea"/>
                <a:sym typeface="+mn-ea"/>
              </a:rPr>
              <a:t>,</a:t>
            </a:r>
            <a:r>
              <a:rPr lang="zh-CN" altLang="zh-CN" sz="2600">
                <a:solidFill>
                  <a:srgbClr val="000000"/>
                </a:solidFill>
                <a:latin typeface="+mj-ea"/>
                <a:ea typeface="+mj-ea"/>
                <a:cs typeface="+mj-ea"/>
                <a:sym typeface="+mn-ea"/>
              </a:rPr>
              <a:t>实行优质师资资源合理分配。</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sym typeface="+mn-ea"/>
              </a:rPr>
              <a:t>(4)</a:t>
            </a:r>
            <a:r>
              <a:rPr lang="zh-CN" altLang="zh-CN" sz="2600">
                <a:solidFill>
                  <a:srgbClr val="000000"/>
                </a:solidFill>
                <a:latin typeface="+mj-ea"/>
                <a:ea typeface="+mj-ea"/>
                <a:cs typeface="+mj-ea"/>
                <a:sym typeface="+mn-ea"/>
              </a:rPr>
              <a:t>完善政策法规</a:t>
            </a:r>
            <a:r>
              <a:rPr lang="en-US" altLang="zh-CN" sz="2600">
                <a:solidFill>
                  <a:srgbClr val="000000"/>
                </a:solidFill>
                <a:latin typeface="+mj-ea"/>
                <a:ea typeface="+mj-ea"/>
                <a:cs typeface="+mj-ea"/>
                <a:sym typeface="+mn-ea"/>
              </a:rPr>
              <a:t>,</a:t>
            </a:r>
            <a:r>
              <a:rPr lang="zh-CN" altLang="zh-CN" sz="2600">
                <a:solidFill>
                  <a:srgbClr val="000000"/>
                </a:solidFill>
                <a:latin typeface="+mj-ea"/>
                <a:ea typeface="+mj-ea"/>
                <a:cs typeface="+mj-ea"/>
                <a:sym typeface="+mn-ea"/>
              </a:rPr>
              <a:t>科学合理解决农民工子女的入学问题。</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sym typeface="+mn-ea"/>
              </a:rPr>
              <a:t>(5)</a:t>
            </a:r>
            <a:r>
              <a:rPr lang="zh-CN" altLang="zh-CN" sz="2600">
                <a:solidFill>
                  <a:srgbClr val="000000"/>
                </a:solidFill>
                <a:latin typeface="+mj-ea"/>
                <a:ea typeface="+mj-ea"/>
                <a:cs typeface="+mj-ea"/>
                <a:sym typeface="+mn-ea"/>
              </a:rPr>
              <a:t>有效解决异地</a:t>
            </a:r>
            <a:r>
              <a:rPr lang="zh-CN" altLang="zh-CN" sz="2600">
                <a:solidFill>
                  <a:srgbClr val="000000"/>
                </a:solidFill>
                <a:latin typeface="+mj-ea"/>
                <a:ea typeface="+mj-ea"/>
                <a:cs typeface="+mj-ea"/>
              </a:rPr>
              <a:t>升学问题。</a:t>
            </a:r>
          </a:p>
          <a:p>
            <a:pPr>
              <a:lnSpc>
                <a:spcPct val="130000"/>
              </a:lnSpc>
              <a:spcAft>
                <a:spcPct val="0"/>
              </a:spcAft>
              <a:tabLst>
                <a:tab pos="1188085" algn="l"/>
                <a:tab pos="2163445" algn="l"/>
                <a:tab pos="3142615" algn="l"/>
                <a:tab pos="4190365" algn="l"/>
              </a:tabLst>
            </a:pPr>
            <a:r>
              <a:rPr lang="en-US" altLang="zh-CN" sz="2600">
                <a:solidFill>
                  <a:srgbClr val="FF0000"/>
                </a:solidFill>
                <a:latin typeface="+mj-ea"/>
                <a:ea typeface="+mj-ea"/>
                <a:cs typeface="+mj-ea"/>
              </a:rPr>
              <a:t>14.</a:t>
            </a:r>
            <a:r>
              <a:rPr lang="zh-CN" altLang="zh-CN" sz="2600">
                <a:solidFill>
                  <a:srgbClr val="FF0000"/>
                </a:solidFill>
                <a:latin typeface="+mj-ea"/>
                <a:ea typeface="+mj-ea"/>
                <a:cs typeface="+mj-ea"/>
              </a:rPr>
              <a:t>作为一名青少年</a:t>
            </a:r>
            <a:r>
              <a:rPr lang="en-US" altLang="zh-CN" sz="2600">
                <a:solidFill>
                  <a:srgbClr val="FF0000"/>
                </a:solidFill>
                <a:latin typeface="+mj-ea"/>
                <a:ea typeface="+mj-ea"/>
                <a:cs typeface="+mj-ea"/>
              </a:rPr>
              <a:t>,</a:t>
            </a:r>
            <a:r>
              <a:rPr lang="zh-CN" altLang="zh-CN" sz="2600">
                <a:solidFill>
                  <a:srgbClr val="FF0000"/>
                </a:solidFill>
                <a:latin typeface="+mj-ea"/>
                <a:ea typeface="+mj-ea"/>
                <a:cs typeface="+mj-ea"/>
              </a:rPr>
              <a:t>我们该如何接受教育</a:t>
            </a:r>
            <a:r>
              <a:rPr lang="en-US" altLang="zh-CN" sz="2600">
                <a:solidFill>
                  <a:srgbClr val="FF0000"/>
                </a:solidFill>
                <a:latin typeface="+mj-ea"/>
                <a:ea typeface="+mj-ea"/>
                <a:cs typeface="+mj-ea"/>
              </a:rPr>
              <a:t>?</a:t>
            </a:r>
            <a:endParaRPr lang="zh-CN" altLang="zh-CN" sz="2600">
              <a:solidFill>
                <a:srgbClr val="000000"/>
              </a:solidFill>
              <a:latin typeface="+mj-ea"/>
              <a:ea typeface="+mj-ea"/>
              <a:cs typeface="+mj-ea"/>
            </a:endParaRP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(1)</a:t>
            </a:r>
            <a:r>
              <a:rPr lang="zh-CN" altLang="zh-CN" sz="2600">
                <a:solidFill>
                  <a:srgbClr val="000000"/>
                </a:solidFill>
                <a:latin typeface="+mj-ea"/>
                <a:ea typeface="+mj-ea"/>
                <a:cs typeface="+mj-ea"/>
              </a:rPr>
              <a:t>珍惜受教育的权利</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努力学习科学文化知识。</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(2)</a:t>
            </a:r>
            <a:r>
              <a:rPr lang="zh-CN" altLang="zh-CN" sz="2600">
                <a:solidFill>
                  <a:srgbClr val="000000"/>
                </a:solidFill>
                <a:latin typeface="+mj-ea"/>
                <a:ea typeface="+mj-ea"/>
                <a:cs typeface="+mj-ea"/>
              </a:rPr>
              <a:t>不断提高自身的思想道德素质和其他综合素质。</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(3)</a:t>
            </a:r>
            <a:r>
              <a:rPr lang="zh-CN" altLang="zh-CN" sz="2600">
                <a:solidFill>
                  <a:srgbClr val="000000"/>
                </a:solidFill>
                <a:latin typeface="+mj-ea"/>
                <a:ea typeface="+mj-ea"/>
                <a:cs typeface="+mj-ea"/>
              </a:rPr>
              <a:t>发扬奋斗精神</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树立终身学习的理念和创新精神。</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(4)</a:t>
            </a:r>
            <a:r>
              <a:rPr lang="zh-CN" altLang="zh-CN" sz="2600">
                <a:solidFill>
                  <a:srgbClr val="000000"/>
                </a:solidFill>
                <a:latin typeface="+mj-ea"/>
                <a:ea typeface="+mj-ea"/>
                <a:cs typeface="+mj-ea"/>
              </a:rPr>
              <a:t>履行受教育的义务</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正确对待家长和老师的教育。</a:t>
            </a:r>
          </a:p>
          <a:p>
            <a:pPr>
              <a:lnSpc>
                <a:spcPct val="130000"/>
              </a:lnSpc>
              <a:spcAft>
                <a:spcPct val="0"/>
              </a:spcAft>
              <a:tabLst>
                <a:tab pos="1188085" algn="l"/>
                <a:tab pos="2163445" algn="l"/>
                <a:tab pos="3142615" algn="l"/>
                <a:tab pos="4190365" algn="l"/>
              </a:tabLst>
            </a:pPr>
            <a:r>
              <a:rPr lang="en-US" altLang="zh-CN" sz="2600">
                <a:solidFill>
                  <a:srgbClr val="000000"/>
                </a:solidFill>
                <a:latin typeface="+mj-ea"/>
                <a:ea typeface="+mj-ea"/>
                <a:cs typeface="+mj-ea"/>
              </a:rPr>
              <a:t>(5)</a:t>
            </a:r>
            <a:r>
              <a:rPr lang="zh-CN" altLang="zh-CN" sz="2600">
                <a:solidFill>
                  <a:srgbClr val="000000"/>
                </a:solidFill>
                <a:latin typeface="+mj-ea"/>
                <a:ea typeface="+mj-ea"/>
                <a:cs typeface="+mj-ea"/>
              </a:rPr>
              <a:t>学会合作学习、自主学习、探究学习</a:t>
            </a:r>
            <a:r>
              <a:rPr lang="en-US" altLang="zh-CN" sz="2600">
                <a:solidFill>
                  <a:srgbClr val="000000"/>
                </a:solidFill>
                <a:latin typeface="+mj-ea"/>
                <a:ea typeface="+mj-ea"/>
                <a:cs typeface="+mj-ea"/>
              </a:rPr>
              <a:t>,</a:t>
            </a:r>
            <a:r>
              <a:rPr lang="zh-CN" altLang="zh-CN" sz="2600">
                <a:solidFill>
                  <a:srgbClr val="000000"/>
                </a:solidFill>
                <a:latin typeface="+mj-ea"/>
                <a:ea typeface="+mj-ea"/>
                <a:cs typeface="+mj-ea"/>
              </a:rPr>
              <a:t>做学习的管理者等。</a:t>
            </a:r>
            <a:endParaRPr lang="zh-CN" altLang="zh-CN" sz="2600">
              <a:solidFill>
                <a:srgbClr val="000000"/>
              </a:solidFill>
              <a:effectLst/>
              <a:latin typeface="+mj-ea"/>
              <a:ea typeface="+mj-ea"/>
              <a:cs typeface="+mj-ea"/>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679450" y="2002711"/>
            <a:ext cx="10833100" cy="3290570"/>
          </a:xfrm>
          <a:prstGeom prst="rect">
            <a:avLst/>
          </a:prstGeom>
        </p:spPr>
        <p:txBody>
          <a:bodyPr>
            <a:spAutoFit/>
          </a:bodyPr>
          <a:lstStyle/>
          <a:p>
            <a:pPr>
              <a:lnSpc>
                <a:spcPct val="130000"/>
              </a:lnSpc>
              <a:spcAft>
                <a:spcPct val="0"/>
              </a:spcAft>
            </a:pPr>
            <a:r>
              <a:rPr lang="en-US" altLang="zh-CN" sz="3200">
                <a:solidFill>
                  <a:srgbClr val="FF0000"/>
                </a:solidFill>
                <a:latin typeface="+mj-ea"/>
                <a:ea typeface="+mj-ea"/>
                <a:cs typeface="+mj-ea"/>
              </a:rPr>
              <a:t>15.</a:t>
            </a:r>
            <a:r>
              <a:rPr lang="zh-CN" altLang="zh-CN" sz="3200">
                <a:solidFill>
                  <a:srgbClr val="FF0000"/>
                </a:solidFill>
                <a:latin typeface="+mj-ea"/>
                <a:ea typeface="+mj-ea"/>
                <a:cs typeface="+mj-ea"/>
              </a:rPr>
              <a:t>中国医疗保障事业不断发展有什么意义</a:t>
            </a:r>
            <a:r>
              <a:rPr lang="en-US" altLang="zh-CN" sz="3200">
                <a:solidFill>
                  <a:srgbClr val="FF0000"/>
                </a:solidFill>
                <a:latin typeface="+mj-ea"/>
                <a:ea typeface="+mj-ea"/>
                <a:cs typeface="+mj-ea"/>
              </a:rPr>
              <a:t>?</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(1)</a:t>
            </a:r>
            <a:r>
              <a:rPr lang="zh-CN" altLang="zh-CN" sz="3200">
                <a:solidFill>
                  <a:srgbClr val="000000"/>
                </a:solidFill>
                <a:latin typeface="+mj-ea"/>
                <a:ea typeface="+mj-ea"/>
                <a:cs typeface="+mj-ea"/>
              </a:rPr>
              <a:t>有利于保障广大人民群众的生命健康。</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(2)</a:t>
            </a:r>
            <a:r>
              <a:rPr lang="zh-CN" altLang="zh-CN" sz="3200">
                <a:solidFill>
                  <a:srgbClr val="000000"/>
                </a:solidFill>
                <a:latin typeface="+mj-ea"/>
                <a:ea typeface="+mj-ea"/>
                <a:cs typeface="+mj-ea"/>
              </a:rPr>
              <a:t>有利于建设健康中国</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实现</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病有所医</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(3)</a:t>
            </a:r>
            <a:r>
              <a:rPr lang="zh-CN" altLang="zh-CN" sz="3200">
                <a:solidFill>
                  <a:srgbClr val="000000"/>
                </a:solidFill>
                <a:latin typeface="+mj-ea"/>
                <a:ea typeface="+mj-ea"/>
                <a:cs typeface="+mj-ea"/>
              </a:rPr>
              <a:t>有利于让人民群众共享发展成果</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增进民生福祉。</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(4)</a:t>
            </a:r>
            <a:r>
              <a:rPr lang="zh-CN" altLang="zh-CN" sz="3200">
                <a:solidFill>
                  <a:srgbClr val="000000"/>
                </a:solidFill>
                <a:latin typeface="+mj-ea"/>
                <a:ea typeface="+mj-ea"/>
                <a:cs typeface="+mj-ea"/>
              </a:rPr>
              <a:t>有利于提高人民群众的安全感、获得感和幸福感。</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679450" y="1143455"/>
            <a:ext cx="10833100" cy="4570730"/>
          </a:xfrm>
          <a:prstGeom prst="rect">
            <a:avLst/>
          </a:prstGeom>
        </p:spPr>
        <p:txBody>
          <a:bodyPr>
            <a:spAutoFit/>
          </a:bodyPr>
          <a:lstStyle/>
          <a:p>
            <a:pPr>
              <a:lnSpc>
                <a:spcPct val="130000"/>
              </a:lnSpc>
              <a:spcAft>
                <a:spcPct val="0"/>
              </a:spcAft>
            </a:pPr>
            <a:endParaRPr lang="zh-CN" altLang="zh-CN" sz="3200">
              <a:latin typeface="Calibri" pitchFamily="34" charset="0"/>
              <a:ea typeface="宋体" pitchFamily="2" charset="-122"/>
              <a:cs typeface="Times New Roman" panose="02020603050405020304" pitchFamily="18" charset="0"/>
            </a:endParaRPr>
          </a:p>
          <a:p>
            <a:pPr>
              <a:lnSpc>
                <a:spcPct val="130000"/>
              </a:lnSpc>
              <a:spcAft>
                <a:spcPct val="0"/>
              </a:spcAft>
            </a:pPr>
            <a:r>
              <a:rPr lang="en-US" altLang="zh-CN" sz="3200">
                <a:solidFill>
                  <a:srgbClr val="FF0000"/>
                </a:solidFill>
                <a:latin typeface="+mj-ea"/>
                <a:ea typeface="+mj-ea"/>
                <a:cs typeface="+mj-ea"/>
              </a:rPr>
              <a:t>16.</a:t>
            </a:r>
            <a:r>
              <a:rPr lang="zh-CN" altLang="zh-CN" sz="3200">
                <a:solidFill>
                  <a:srgbClr val="FF0000"/>
                </a:solidFill>
                <a:latin typeface="+mj-ea"/>
                <a:ea typeface="+mj-ea"/>
                <a:cs typeface="+mj-ea"/>
              </a:rPr>
              <a:t>为使乡村振兴促进法落地生效</a:t>
            </a:r>
            <a:r>
              <a:rPr lang="en-US" altLang="zh-CN" sz="3200">
                <a:solidFill>
                  <a:srgbClr val="FF0000"/>
                </a:solidFill>
                <a:latin typeface="+mj-ea"/>
                <a:ea typeface="+mj-ea"/>
                <a:cs typeface="+mj-ea"/>
              </a:rPr>
              <a:t>,</a:t>
            </a:r>
            <a:r>
              <a:rPr lang="zh-CN" altLang="zh-CN" sz="3200">
                <a:solidFill>
                  <a:srgbClr val="FF0000"/>
                </a:solidFill>
                <a:latin typeface="+mj-ea"/>
                <a:ea typeface="+mj-ea"/>
                <a:cs typeface="+mj-ea"/>
              </a:rPr>
              <a:t>请你建言献策。</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(1)</a:t>
            </a:r>
            <a:r>
              <a:rPr lang="zh-CN" altLang="zh-CN" sz="3200">
                <a:solidFill>
                  <a:srgbClr val="000000"/>
                </a:solidFill>
                <a:latin typeface="+mj-ea"/>
                <a:ea typeface="+mj-ea"/>
                <a:cs typeface="+mj-ea"/>
              </a:rPr>
              <a:t>积极宣传乡村振兴法的内容和意义。</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(2)</a:t>
            </a:r>
            <a:r>
              <a:rPr lang="zh-CN" altLang="zh-CN" sz="3200">
                <a:solidFill>
                  <a:srgbClr val="000000"/>
                </a:solidFill>
                <a:latin typeface="+mj-ea"/>
                <a:ea typeface="+mj-ea"/>
                <a:cs typeface="+mj-ea"/>
              </a:rPr>
              <a:t>严格执法</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维护法律权威。</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(3)</a:t>
            </a:r>
            <a:r>
              <a:rPr lang="zh-CN" altLang="zh-CN" sz="3200">
                <a:solidFill>
                  <a:srgbClr val="000000"/>
                </a:solidFill>
                <a:latin typeface="+mj-ea"/>
                <a:ea typeface="+mj-ea"/>
                <a:cs typeface="+mj-ea"/>
              </a:rPr>
              <a:t>加大监管力度</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及时处理违法行为。</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(4)</a:t>
            </a:r>
            <a:r>
              <a:rPr lang="zh-CN" altLang="zh-CN" sz="3200">
                <a:solidFill>
                  <a:srgbClr val="000000"/>
                </a:solidFill>
                <a:latin typeface="+mj-ea"/>
                <a:ea typeface="+mj-ea"/>
                <a:cs typeface="+mj-ea"/>
              </a:rPr>
              <a:t>设立村民投诉点</a:t>
            </a:r>
            <a:r>
              <a:rPr lang="en-US" altLang="zh-CN" sz="3200">
                <a:solidFill>
                  <a:srgbClr val="000000"/>
                </a:solidFill>
                <a:latin typeface="+mj-ea"/>
                <a:ea typeface="+mj-ea"/>
                <a:cs typeface="+mj-ea"/>
              </a:rPr>
              <a:t>,</a:t>
            </a:r>
            <a:r>
              <a:rPr lang="zh-CN" altLang="zh-CN" sz="3200">
                <a:solidFill>
                  <a:srgbClr val="000000"/>
                </a:solidFill>
                <a:latin typeface="+mj-ea"/>
                <a:ea typeface="+mj-ea"/>
                <a:cs typeface="+mj-ea"/>
              </a:rPr>
              <a:t>重视村民的意见和建议。</a:t>
            </a:r>
            <a:endParaRPr lang="zh-CN" altLang="zh-CN" sz="3200">
              <a:latin typeface="+mj-ea"/>
              <a:ea typeface="+mj-ea"/>
              <a:cs typeface="+mj-ea"/>
            </a:endParaRPr>
          </a:p>
          <a:p>
            <a:pPr>
              <a:lnSpc>
                <a:spcPct val="130000"/>
              </a:lnSpc>
              <a:spcAft>
                <a:spcPct val="0"/>
              </a:spcAft>
            </a:pPr>
            <a:r>
              <a:rPr lang="en-US" altLang="zh-CN" sz="3200">
                <a:solidFill>
                  <a:srgbClr val="000000"/>
                </a:solidFill>
                <a:latin typeface="+mj-ea"/>
                <a:ea typeface="+mj-ea"/>
                <a:cs typeface="+mj-ea"/>
              </a:rPr>
              <a:t>(5)</a:t>
            </a:r>
            <a:r>
              <a:rPr lang="zh-CN" altLang="zh-CN" sz="3200">
                <a:solidFill>
                  <a:srgbClr val="000000"/>
                </a:solidFill>
                <a:latin typeface="+mj-ea"/>
                <a:ea typeface="+mj-ea"/>
                <a:cs typeface="+mj-ea"/>
              </a:rPr>
              <a:t>充分发挥媒体的监督作用。</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1438275" y="907415"/>
            <a:ext cx="8883650" cy="6021070"/>
          </a:xfrm>
          <a:prstGeom prst="rect">
            <a:avLst/>
          </a:prstGeom>
        </p:spPr>
        <p:txBody>
          <a:bodyPr>
            <a:normAutofit fontScale="90000"/>
          </a:bodyPr>
          <a:lstStyle/>
          <a:p>
            <a:pPr marL="0" indent="0">
              <a:buNone/>
            </a:pPr>
            <a:r>
              <a:rPr lang="en-US" altLang="zh-CN" sz="3200" b="1">
                <a:solidFill>
                  <a:srgbClr val="FF0000"/>
                </a:solidFill>
                <a:latin typeface="+mj-ea"/>
                <a:ea typeface="+mj-ea"/>
                <a:cs typeface="+mj-ea"/>
              </a:rPr>
              <a:t>17</a:t>
            </a:r>
            <a:r>
              <a:rPr lang="zh-CN" altLang="en-US" sz="3200" b="1">
                <a:solidFill>
                  <a:srgbClr val="FF0000"/>
                </a:solidFill>
                <a:latin typeface="+mj-ea"/>
                <a:ea typeface="+mj-ea"/>
                <a:cs typeface="+mj-ea"/>
              </a:rPr>
              <a:t>.为什么党和政府要解决好民生问题？</a:t>
            </a:r>
            <a:endParaRPr lang="zh-CN" altLang="en-US">
              <a:solidFill>
                <a:srgbClr val="FF0000"/>
              </a:solidFill>
              <a:latin typeface="+mj-ea"/>
              <a:ea typeface="+mj-ea"/>
              <a:cs typeface="+mj-ea"/>
            </a:endParaRPr>
          </a:p>
          <a:p>
            <a:pPr marL="0" indent="0">
              <a:buNone/>
            </a:pPr>
            <a:r>
              <a:rPr lang="zh-CN" altLang="en-US" sz="3200">
                <a:latin typeface="+mj-ea"/>
                <a:ea typeface="+mj-ea"/>
                <a:cs typeface="+mj-ea"/>
              </a:rPr>
              <a:t>（1）人民对美好生活的向往是党的奋斗目标。</a:t>
            </a:r>
          </a:p>
          <a:p>
            <a:pPr marL="0" indent="0">
              <a:buNone/>
            </a:pPr>
            <a:r>
              <a:rPr lang="zh-CN" altLang="en-US" sz="3200">
                <a:latin typeface="+mj-ea"/>
                <a:ea typeface="+mj-ea"/>
                <a:cs typeface="+mj-ea"/>
              </a:rPr>
              <a:t>（2）发展的根本目的是增进民生福祉。</a:t>
            </a:r>
          </a:p>
          <a:p>
            <a:pPr marL="0" indent="0">
              <a:buNone/>
            </a:pPr>
            <a:r>
              <a:rPr lang="zh-CN" altLang="en-US" sz="3200">
                <a:latin typeface="+mj-ea"/>
                <a:ea typeface="+mj-ea"/>
                <a:cs typeface="+mj-ea"/>
              </a:rPr>
              <a:t>（3）党和政府坚持以人民为中心的发展思想，努力</a:t>
            </a:r>
          </a:p>
          <a:p>
            <a:pPr marL="0" indent="0">
              <a:buNone/>
            </a:pPr>
            <a:r>
              <a:rPr lang="zh-CN" altLang="en-US" sz="3200">
                <a:latin typeface="+mj-ea"/>
                <a:ea typeface="+mj-ea"/>
                <a:cs typeface="+mj-ea"/>
              </a:rPr>
              <a:t>让人民群众共享发展成果。</a:t>
            </a:r>
          </a:p>
          <a:p>
            <a:pPr marL="0" indent="0">
              <a:buNone/>
            </a:pPr>
            <a:r>
              <a:rPr lang="zh-CN" altLang="en-US" sz="3200">
                <a:latin typeface="+mj-ea"/>
                <a:ea typeface="+mj-ea"/>
                <a:cs typeface="+mj-ea"/>
              </a:rPr>
              <a:t>（4）社会主义的本质是解放和发展生产力，消灭剥</a:t>
            </a:r>
          </a:p>
          <a:p>
            <a:pPr marL="0" indent="0">
              <a:buNone/>
            </a:pPr>
            <a:r>
              <a:rPr lang="zh-CN" altLang="en-US" sz="3200">
                <a:latin typeface="+mj-ea"/>
                <a:ea typeface="+mj-ea"/>
                <a:cs typeface="+mj-ea"/>
              </a:rPr>
              <a:t>削，消除两极分化，最终实现共同富裕。</a:t>
            </a:r>
          </a:p>
          <a:p>
            <a:pPr marL="0" indent="0">
              <a:buNone/>
            </a:pPr>
            <a:r>
              <a:rPr lang="zh-CN" altLang="en-US" sz="3200">
                <a:latin typeface="+mj-ea"/>
                <a:ea typeface="+mj-ea"/>
                <a:cs typeface="+mj-ea"/>
              </a:rPr>
              <a:t>（5）衡量一个社会的文明程度，不仅要看经济发</a:t>
            </a:r>
          </a:p>
          <a:p>
            <a:pPr marL="0" indent="0">
              <a:buNone/>
            </a:pPr>
            <a:r>
              <a:rPr lang="zh-CN" altLang="en-US" sz="3200">
                <a:latin typeface="+mj-ea"/>
                <a:ea typeface="+mj-ea"/>
                <a:cs typeface="+mj-ea"/>
              </a:rPr>
              <a:t>展，而且要看发展成果是否惠及全体人民。</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additive="base">
                                        <p:cTn id="2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additive="base">
                                        <p:cTn id="3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 calcmode="lin" valueType="num">
                                      <p:cBhvr additive="base">
                                        <p:cTn id="3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1734185" y="1181100"/>
            <a:ext cx="9361805" cy="5981065"/>
          </a:xfrm>
          <a:prstGeom prst="rect">
            <a:avLst/>
          </a:prstGeom>
        </p:spPr>
        <p:txBody>
          <a:bodyPr/>
          <a:lstStyle/>
          <a:p>
            <a:pPr marL="0" indent="0">
              <a:buNone/>
            </a:pPr>
            <a:r>
              <a:rPr lang="en-US" altLang="zh-CN" sz="3200" b="1">
                <a:solidFill>
                  <a:srgbClr val="FF0000"/>
                </a:solidFill>
                <a:latin typeface="+mj-ea"/>
                <a:ea typeface="+mj-ea"/>
                <a:cs typeface="+mj-ea"/>
              </a:rPr>
              <a:t>18</a:t>
            </a:r>
            <a:r>
              <a:rPr lang="zh-CN" altLang="en-US" sz="3200" b="1">
                <a:solidFill>
                  <a:srgbClr val="FF0000"/>
                </a:solidFill>
                <a:latin typeface="+mj-ea"/>
                <a:ea typeface="+mj-ea"/>
                <a:cs typeface="+mj-ea"/>
              </a:rPr>
              <a:t>.我国解决好民生问题，坚决打赢脱贫攻坚战有何</a:t>
            </a:r>
          </a:p>
          <a:p>
            <a:pPr marL="0" indent="0">
              <a:buNone/>
            </a:pPr>
            <a:r>
              <a:rPr lang="zh-CN" altLang="en-US" sz="3200" b="1">
                <a:solidFill>
                  <a:srgbClr val="FF0000"/>
                </a:solidFill>
                <a:latin typeface="+mj-ea"/>
                <a:ea typeface="+mj-ea"/>
                <a:cs typeface="+mj-ea"/>
              </a:rPr>
              <a:t>重要意义？</a:t>
            </a:r>
            <a:endParaRPr lang="zh-CN" altLang="en-US">
              <a:solidFill>
                <a:srgbClr val="FF0000"/>
              </a:solidFill>
              <a:latin typeface="+mj-ea"/>
              <a:ea typeface="+mj-ea"/>
              <a:cs typeface="+mj-ea"/>
            </a:endParaRPr>
          </a:p>
          <a:p>
            <a:pPr marL="0" algn="l">
              <a:buNone/>
            </a:pPr>
            <a:r>
              <a:rPr lang="zh-CN" altLang="en-US" sz="3200">
                <a:latin typeface="+mj-ea"/>
                <a:ea typeface="+mj-ea"/>
                <a:cs typeface="+mj-ea"/>
              </a:rPr>
              <a:t>（1）有利于确保人民共享改革发展成果。</a:t>
            </a:r>
          </a:p>
          <a:p>
            <a:pPr marL="0" algn="l">
              <a:buNone/>
            </a:pPr>
            <a:r>
              <a:rPr lang="zh-CN" altLang="en-US" sz="3200">
                <a:latin typeface="+mj-ea"/>
                <a:ea typeface="+mj-ea"/>
                <a:cs typeface="+mj-ea"/>
              </a:rPr>
              <a:t>（2）有利于缩小贫富差距，实现共同富裕。</a:t>
            </a:r>
          </a:p>
          <a:p>
            <a:pPr marL="0" algn="l">
              <a:buNone/>
            </a:pPr>
            <a:r>
              <a:rPr lang="zh-CN" altLang="en-US" sz="3200">
                <a:latin typeface="+mj-ea"/>
                <a:ea typeface="+mj-ea"/>
                <a:cs typeface="+mj-ea"/>
              </a:rPr>
              <a:t>（3）有利于促进区域协调发展。</a:t>
            </a:r>
          </a:p>
          <a:p>
            <a:pPr marL="0" algn="l">
              <a:buNone/>
            </a:pPr>
            <a:r>
              <a:rPr lang="zh-CN" altLang="en-US" sz="3200">
                <a:latin typeface="+mj-ea"/>
                <a:ea typeface="+mj-ea"/>
                <a:cs typeface="+mj-ea"/>
              </a:rPr>
              <a:t>（4）有利于维护社会公平正义，促进社会和谐稳定。</a:t>
            </a:r>
          </a:p>
          <a:p>
            <a:pPr marL="0" algn="l">
              <a:buNone/>
            </a:pPr>
            <a:r>
              <a:rPr lang="zh-CN" altLang="en-US" sz="3200">
                <a:latin typeface="+mj-ea"/>
                <a:ea typeface="+mj-ea"/>
                <a:cs typeface="+mj-ea"/>
              </a:rPr>
              <a:t>（5）有利于加快全面建成小康社会的步伐。</a:t>
            </a:r>
            <a:endParaRPr lang="zh-CN" altLang="en-US">
              <a:latin typeface="+mj-ea"/>
              <a:ea typeface="+mj-ea"/>
              <a:cs typeface="+mj-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 calcmode="lin" valueType="num">
                                      <p:cBhvr additive="base">
                                        <p:cTn id="1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 calcmode="lin" valueType="num">
                                      <p:cBhvr additive="base">
                                        <p:cTn id="2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4294967295"/>
          </p:nvPr>
        </p:nvSpPr>
        <p:spPr>
          <a:xfrm>
            <a:off x="427355" y="857885"/>
            <a:ext cx="11586210" cy="6050915"/>
          </a:xfrm>
          <a:prstGeom prst="rect">
            <a:avLst/>
          </a:prstGeom>
        </p:spPr>
        <p:txBody>
          <a:bodyPr>
            <a:noAutofit/>
          </a:bodyPr>
          <a:lstStyle/>
          <a:p>
            <a:pPr marL="0" indent="0">
              <a:buNone/>
            </a:pPr>
            <a:r>
              <a:rPr lang="en-US" altLang="zh-CN" sz="2800">
                <a:solidFill>
                  <a:srgbClr val="FF0000"/>
                </a:solidFill>
                <a:latin typeface="+mj-ea"/>
                <a:ea typeface="+mj-ea"/>
                <a:cs typeface="+mj-ea"/>
              </a:rPr>
              <a:t>19</a:t>
            </a:r>
            <a:r>
              <a:rPr lang="zh-CN" altLang="en-US" sz="2800">
                <a:solidFill>
                  <a:srgbClr val="FF0000"/>
                </a:solidFill>
                <a:latin typeface="+mj-ea"/>
                <a:ea typeface="+mj-ea"/>
                <a:cs typeface="+mj-ea"/>
              </a:rPr>
              <a:t>.解决民生问题，国家应该怎么做？</a:t>
            </a:r>
          </a:p>
          <a:p>
            <a:pPr marL="0" algn="l">
              <a:buNone/>
            </a:pPr>
            <a:r>
              <a:rPr lang="zh-CN" altLang="en-US" sz="2800">
                <a:latin typeface="+mj-ea"/>
                <a:ea typeface="+mj-ea"/>
                <a:cs typeface="+mj-ea"/>
              </a:rPr>
              <a:t>（1）最根本的途径是以经济建设为中心，大力发展生产力；坚持党的基本路线不动摇，进一步深化改革，扩大开放；走可持续发展道路，坚持科学发展观，坚持计划生育、节约资源、保护环境的基本国策，实施节能减排、建设生态文明。</a:t>
            </a:r>
          </a:p>
          <a:p>
            <a:pPr marL="0" algn="l">
              <a:buNone/>
            </a:pPr>
            <a:r>
              <a:rPr lang="zh-CN" altLang="en-US" sz="2800">
                <a:latin typeface="+mj-ea"/>
                <a:ea typeface="+mj-ea"/>
                <a:cs typeface="+mj-ea"/>
              </a:rPr>
              <a:t>（2）坚持党的领导，提高领导干部的思想道德觉悟和法律意识，增强为人民服务的意识；坚持依法治国的基本方略、进一步完善法律、法规和制度。</a:t>
            </a:r>
          </a:p>
          <a:p>
            <a:pPr marL="0" algn="l">
              <a:buNone/>
            </a:pPr>
            <a:r>
              <a:rPr lang="zh-CN" altLang="en-US" sz="2800">
                <a:latin typeface="+mj-ea"/>
                <a:ea typeface="+mj-ea"/>
                <a:cs typeface="+mj-ea"/>
              </a:rPr>
              <a:t>（3）实施科教兴国战略，提高劳动者素质；充分调动广大人民群众的积极性、创造力，发扬艰苦奋斗精神。</a:t>
            </a:r>
          </a:p>
          <a:p>
            <a:pPr marL="0" algn="l">
              <a:buNone/>
            </a:pPr>
            <a:r>
              <a:rPr lang="zh-CN" altLang="en-US" sz="2800">
                <a:latin typeface="+mj-ea"/>
                <a:ea typeface="+mj-ea"/>
                <a:cs typeface="+mj-ea"/>
              </a:rPr>
              <a:t>（4）完善社会保障体系，采取有效措施努力解决人民最关心、最迫切的问题；扩大公共服务，完善社会管理，促进社会公共服务，努力解决好物价、教育、就业、社会保障、医疗、住房等问题。</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1" name="文本框 100"/>
          <p:cNvSpPr txBox="1"/>
          <p:nvPr/>
        </p:nvSpPr>
        <p:spPr>
          <a:xfrm>
            <a:off x="75565" y="862965"/>
            <a:ext cx="12040870" cy="5507990"/>
          </a:xfrm>
          <a:prstGeom prst="rect">
            <a:avLst/>
          </a:prstGeom>
          <a:noFill/>
          <a:ln w="9525">
            <a:noFill/>
          </a:ln>
        </p:spPr>
        <p:txBody>
          <a:bodyPr wrap="square">
            <a:spAutoFit/>
          </a:bodyPr>
          <a:lstStyle/>
          <a:p>
            <a:pPr indent="0"/>
            <a:r>
              <a:rPr lang="en-US" altLang="zh-CN" sz="2400" b="0">
                <a:solidFill>
                  <a:srgbClr val="C00000"/>
                </a:solidFill>
                <a:ea typeface="宋体" panose="02010600030101010101" pitchFamily="2" charset="-122"/>
              </a:rPr>
              <a:t>20</a:t>
            </a:r>
            <a:r>
              <a:rPr lang="zh-CN" sz="2400" b="0">
                <a:solidFill>
                  <a:srgbClr val="202020"/>
                </a:solidFill>
                <a:latin typeface="微软雅黑" panose="020B0503020204020204" charset="-122"/>
                <a:ea typeface="微软雅黑" panose="020B0503020204020204" charset="-122"/>
                <a:cs typeface="微软雅黑" panose="020B0503020204020204" charset="-122"/>
              </a:rPr>
              <a:t>.在今年的政府工作报告中，“人民”二字是贯穿始终的关键词。1 万多字的报告中，28次提到人民，39 次提到就业，而且事关就业、物价、居民收入等指标，均有明确目标考量。我们党对人民、对历史郑重承诺：到 2020 年确保我国现行标准下农村贫困人口实现脱贫、贫困县全部摘帽、解决区域性整体贫困问题。（1）上述材料体现了党和政府坚持的发展思想和发展理念分别是什么？</a:t>
            </a:r>
            <a:r>
              <a:rPr lang="en-US" sz="2800" b="0">
                <a:solidFill>
                  <a:srgbClr val="202020"/>
                </a:solidFill>
                <a:latin typeface="微软雅黑" panose="020B0503020204020204" charset="-122"/>
                <a:ea typeface="微软雅黑" panose="020B0503020204020204" charset="-122"/>
                <a:cs typeface="微软雅黑" panose="020B0503020204020204" charset="-122"/>
              </a:rPr>
              <a:t> </a:t>
            </a:r>
            <a:r>
              <a:rPr lang="zh-CN" sz="2400" b="0">
                <a:solidFill>
                  <a:srgbClr val="202020"/>
                </a:solidFill>
                <a:latin typeface="微软雅黑" panose="020B0503020204020204" charset="-122"/>
                <a:ea typeface="微软雅黑" panose="020B0503020204020204" charset="-122"/>
                <a:cs typeface="微软雅黑" panose="020B0503020204020204" charset="-122"/>
              </a:rPr>
              <a:t>（2）从材料中可以看出，我国发展的根本目的是什么？</a:t>
            </a:r>
            <a:r>
              <a:rPr lang="en-US" sz="2800" b="0">
                <a:solidFill>
                  <a:srgbClr val="202020"/>
                </a:solidFill>
                <a:latin typeface="微软雅黑" panose="020B0503020204020204" charset="-122"/>
                <a:ea typeface="微软雅黑" panose="020B0503020204020204" charset="-122"/>
                <a:cs typeface="微软雅黑" panose="020B0503020204020204" charset="-122"/>
              </a:rPr>
              <a:t> </a:t>
            </a:r>
            <a:r>
              <a:rPr lang="zh-CN" sz="2400" b="0">
                <a:solidFill>
                  <a:srgbClr val="202020"/>
                </a:solidFill>
                <a:latin typeface="微软雅黑" panose="020B0503020204020204" charset="-122"/>
                <a:ea typeface="微软雅黑" panose="020B0503020204020204" charset="-122"/>
                <a:cs typeface="微软雅黑" panose="020B0503020204020204" charset="-122"/>
              </a:rPr>
              <a:t>（3）新时代，我国社会的主要矛盾是什么？</a:t>
            </a:r>
            <a:r>
              <a:rPr lang="en-US" sz="2800" b="0">
                <a:solidFill>
                  <a:srgbClr val="202020"/>
                </a:solidFill>
                <a:latin typeface="微软雅黑" panose="020B0503020204020204" charset="-122"/>
                <a:ea typeface="微软雅黑" panose="020B0503020204020204" charset="-122"/>
                <a:cs typeface="微软雅黑" panose="020B0503020204020204" charset="-122"/>
              </a:rPr>
              <a:t> </a:t>
            </a:r>
            <a:r>
              <a:rPr lang="zh-CN" sz="2400" b="0">
                <a:solidFill>
                  <a:srgbClr val="202020"/>
                </a:solidFill>
                <a:latin typeface="微软雅黑" panose="020B0503020204020204" charset="-122"/>
                <a:ea typeface="微软雅黑" panose="020B0503020204020204" charset="-122"/>
                <a:cs typeface="微软雅黑" panose="020B0503020204020204" charset="-122"/>
              </a:rPr>
              <a:t>（4）请举出党和政府为保障和改善民生采取的两项措施。</a:t>
            </a:r>
            <a:r>
              <a:rPr lang="en-US" sz="2800" b="0">
                <a:solidFill>
                  <a:srgbClr val="202020"/>
                </a:solidFill>
                <a:latin typeface="微软雅黑" panose="020B0503020204020204" charset="-122"/>
                <a:ea typeface="微软雅黑" panose="020B0503020204020204" charset="-122"/>
                <a:cs typeface="微软雅黑" panose="020B0503020204020204" charset="-122"/>
              </a:rPr>
              <a:t> </a:t>
            </a:r>
            <a:r>
              <a:rPr lang="zh-CN" sz="2400" b="0">
                <a:solidFill>
                  <a:srgbClr val="202020"/>
                </a:solidFill>
                <a:latin typeface="微软雅黑" panose="020B0503020204020204" charset="-122"/>
                <a:ea typeface="微软雅黑" panose="020B0503020204020204" charset="-122"/>
                <a:cs typeface="微软雅黑" panose="020B0503020204020204" charset="-122"/>
              </a:rPr>
              <a:t>（5）完成脱贫攻坚后，从全面建成小康社会到本世纪中叶，分为两个阶段，第一个阶段的起止时间及目标是什么？
</a:t>
            </a:r>
            <a:endParaRPr lang="zh-CN" altLang="en-US" sz="2400" b="0">
              <a:solidFill>
                <a:srgbClr val="20202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05740" y="900430"/>
            <a:ext cx="12011025" cy="4030980"/>
          </a:xfrm>
          <a:prstGeom prst="rect">
            <a:avLst/>
          </a:prstGeom>
          <a:noFill/>
          <a:ln w="9525">
            <a:noFill/>
          </a:ln>
        </p:spPr>
        <p:txBody>
          <a:bodyPr wrap="square">
            <a:spAutoFit/>
          </a:bodyPr>
          <a:lstStyle/>
          <a:p>
            <a:pPr indent="0"/>
            <a:r>
              <a:rPr lang="zh-CN" sz="3200" b="0">
                <a:solidFill>
                  <a:srgbClr val="FF0000"/>
                </a:solidFill>
                <a:latin typeface="+mj-ea"/>
                <a:ea typeface="+mj-ea"/>
                <a:cs typeface="+mj-ea"/>
              </a:rPr>
              <a:t>（1）以人民为中心（的发展思想）；共享发展理念。（2）增进民生福社。（3）人民日益增长的美好生活需要和不平衡不充分的发展之间的矛盾。（4）提高就业质量和人民收入水平，加强社会保障体系建设，坚决打赢脱贫攻坚战，实施健康中国战略，打造共建共治共享的社会治理格局。（5）从 2020 年到 2035 年；基本实现社会主义现代化。
</a:t>
            </a:r>
            <a:endParaRPr lang="zh-CN" altLang="en-US" sz="3200" b="0">
              <a:solidFill>
                <a:srgbClr val="FF0000"/>
              </a:solidFill>
              <a:latin typeface="+mj-ea"/>
              <a:ea typeface="+mj-ea"/>
              <a:cs typeface="+mj-ea"/>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0" name="文本框 99"/>
          <p:cNvSpPr txBox="1"/>
          <p:nvPr/>
        </p:nvSpPr>
        <p:spPr>
          <a:xfrm>
            <a:off x="519430" y="812800"/>
            <a:ext cx="10664825" cy="5877560"/>
          </a:xfrm>
          <a:prstGeom prst="rect">
            <a:avLst/>
          </a:prstGeom>
          <a:noFill/>
          <a:ln w="9525">
            <a:noFill/>
          </a:ln>
        </p:spPr>
        <p:txBody>
          <a:bodyPr wrap="square">
            <a:spAutoFit/>
          </a:bodyPr>
          <a:lstStyle/>
          <a:p>
            <a:pPr indent="0"/>
            <a:r>
              <a:rPr lang="en-US" altLang="zh-CN" sz="2400" b="0">
                <a:solidFill>
                  <a:srgbClr val="FF0000"/>
                </a:solidFill>
                <a:latin typeface="+mj-ea"/>
                <a:ea typeface="+mj-ea"/>
                <a:cs typeface="+mj-ea"/>
              </a:rPr>
              <a:t>21</a:t>
            </a:r>
            <a:r>
              <a:rPr lang="zh-CN" sz="2400" b="0">
                <a:solidFill>
                  <a:srgbClr val="FF0000"/>
                </a:solidFill>
                <a:latin typeface="+mj-ea"/>
                <a:ea typeface="+mj-ea"/>
                <a:cs typeface="+mj-ea"/>
              </a:rPr>
              <a:t>.明天的中国，接续奋斗梦想成真</a:t>
            </a:r>
          </a:p>
          <a:p>
            <a:pPr indent="0"/>
            <a:r>
              <a:rPr lang="zh-CN" sz="2400" b="0">
                <a:solidFill>
                  <a:srgbClr val="333333"/>
                </a:solidFill>
                <a:latin typeface="+mj-ea"/>
                <a:ea typeface="+mj-ea"/>
                <a:cs typeface="+mj-ea"/>
              </a:rPr>
              <a:t>材料一：大学毕业生黄文秀，回到家乡广西百色扶助贫困村。她为村民引进当地特产砂糖橘种植技术，教村民网络销售。短短两年时间，全村脱贫</a:t>
            </a:r>
            <a:r>
              <a:rPr lang="en-US" sz="2400" b="0">
                <a:solidFill>
                  <a:srgbClr val="333333"/>
                </a:solidFill>
                <a:latin typeface="+mj-ea"/>
                <a:ea typeface="+mj-ea"/>
                <a:cs typeface="+mj-ea"/>
              </a:rPr>
              <a:t> </a:t>
            </a:r>
            <a:r>
              <a:rPr lang="zh-CN" sz="2400" b="0">
                <a:solidFill>
                  <a:srgbClr val="333333"/>
                </a:solidFill>
                <a:latin typeface="+mj-ea"/>
                <a:ea typeface="+mj-ea"/>
                <a:cs typeface="+mj-ea"/>
              </a:rPr>
              <a:t>88 户：“英子姐姐”刘发英，扎根宜昌长阳山区支教，并为贫困家庭筹款助学，托起 3 千多名贫困孩子的读书梦。材料二：近年，宜昌市城乡发生巨大变化。老旧小区改造，城市旧貌换新顔：美丽乡村建设，乡风气象万千。越来越多美好图景展现在眼前（如图）。我的身边</a:t>
            </a:r>
            <a:r>
              <a:rPr lang="en-US" sz="2400" b="0">
                <a:solidFill>
                  <a:srgbClr val="333333"/>
                </a:solidFill>
                <a:latin typeface="+mj-ea"/>
                <a:ea typeface="+mj-ea"/>
                <a:cs typeface="+mj-ea"/>
              </a:rPr>
              <a:t>……</a:t>
            </a:r>
            <a:r>
              <a:rPr lang="en-US" sz="2000" b="0">
                <a:solidFill>
                  <a:srgbClr val="333333"/>
                </a:solidFill>
                <a:latin typeface="+mj-ea"/>
                <a:ea typeface="+mj-ea"/>
                <a:cs typeface="+mj-ea"/>
              </a:rPr>
              <a:t> </a:t>
            </a:r>
            <a:r>
              <a:rPr lang="zh-CN" sz="2400" b="0">
                <a:solidFill>
                  <a:srgbClr val="333333"/>
                </a:solidFill>
                <a:latin typeface="+mj-ea"/>
                <a:ea typeface="+mj-ea"/>
                <a:cs typeface="+mj-ea"/>
              </a:rPr>
              <a:t>（1）战“疫”战贫都要赢。请你总结材料一中的“战贫”经验。</a:t>
            </a:r>
            <a:r>
              <a:rPr lang="en-US" sz="2800" b="0">
                <a:solidFill>
                  <a:srgbClr val="333333"/>
                </a:solidFill>
                <a:latin typeface="+mj-ea"/>
                <a:ea typeface="+mj-ea"/>
                <a:cs typeface="+mj-ea"/>
              </a:rPr>
              <a:t> </a:t>
            </a:r>
            <a:r>
              <a:rPr lang="zh-CN" sz="2400" b="0">
                <a:solidFill>
                  <a:srgbClr val="333333"/>
                </a:solidFill>
                <a:latin typeface="+mj-ea"/>
                <a:ea typeface="+mj-ea"/>
                <a:cs typeface="+mj-ea"/>
              </a:rPr>
              <a:t>（2）举例说说身边发生的变化，将材料二中“我的身边……”补充完整。</a:t>
            </a:r>
            <a:r>
              <a:rPr lang="en-US" sz="2800" b="0">
                <a:solidFill>
                  <a:srgbClr val="333333"/>
                </a:solidFill>
                <a:latin typeface="+mj-ea"/>
                <a:ea typeface="+mj-ea"/>
                <a:cs typeface="+mj-ea"/>
              </a:rPr>
              <a:t>  </a:t>
            </a:r>
            <a:r>
              <a:rPr lang="zh-CN" sz="2400" b="0">
                <a:solidFill>
                  <a:srgbClr val="333333"/>
                </a:solidFill>
                <a:latin typeface="+mj-ea"/>
                <a:ea typeface="+mj-ea"/>
                <a:cs typeface="+mj-ea"/>
              </a:rPr>
              <a:t>（3）结合材料及所学知识分析：打赢脱贫攻坚战具有什么重要意义？</a:t>
            </a:r>
            <a:r>
              <a:rPr lang="en-US" sz="2800" b="0">
                <a:solidFill>
                  <a:srgbClr val="333333"/>
                </a:solidFill>
                <a:latin typeface="Microsoft YaHei UI" panose="020B0503020204020204" charset="-122"/>
                <a:cs typeface="宋体" panose="02010600030101010101" pitchFamily="2" charset="-122"/>
              </a:rPr>
              <a:t> 
</a:t>
            </a:r>
            <a:endParaRPr lang="en-US" altLang="en-US" sz="2800" b="0">
              <a:solidFill>
                <a:srgbClr val="333333"/>
              </a:solidFill>
              <a:latin typeface="Microsoft YaHei UI" panose="020B0503020204020204" charset="-122"/>
              <a:cs typeface="宋体" panose="02010600030101010101" pitchFamily="2" charset="-122"/>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0" name="文本框 99"/>
          <p:cNvSpPr txBox="1"/>
          <p:nvPr/>
        </p:nvSpPr>
        <p:spPr>
          <a:xfrm>
            <a:off x="537210" y="963930"/>
            <a:ext cx="11116945" cy="5262245"/>
          </a:xfrm>
          <a:prstGeom prst="rect">
            <a:avLst/>
          </a:prstGeom>
          <a:noFill/>
          <a:ln w="9525">
            <a:noFill/>
          </a:ln>
        </p:spPr>
        <p:txBody>
          <a:bodyPr wrap="square">
            <a:spAutoFit/>
          </a:bodyPr>
          <a:lstStyle/>
          <a:p>
            <a:pPr indent="0"/>
            <a:r>
              <a:rPr lang="zh-CN" sz="2800">
                <a:solidFill>
                  <a:srgbClr val="FF0000"/>
                </a:solidFill>
                <a:latin typeface="微软雅黑" panose="020B0503020204020204" charset="-122"/>
                <a:ea typeface="微软雅黑" panose="020B0503020204020204" charset="-122"/>
                <a:cs typeface="微软雅黑" panose="020B0503020204020204" charset="-122"/>
              </a:rPr>
              <a:t>（1）①经济扶贫，因地制宜发展特色产业，如种植当地特产砂糖橘。②科技扶贫，引进科学技术，促进经济发展。如砂糖橘种植技术、网络销售。③教育扶贫，扶贫先扶智，提高人口素质，如贫困山区支教、发动社会力量助学。（2）示例：过去道路差，出行难。如今村村通公路，处处有绿道，出行方便环境好（3）①有助于人民脱贫致富，过上幸福生活；②共享发展成果，提升幸福感、获得感、安全感；③认同党的奋斗目标及以人民为中心的思想，增强爱国情感，坚定党的领导；④感受社会主义制度的优越性，坚定四个自信；⑤协调区域发展不平衡，走向共同富裕，对全面建成小康社会、实现中国梦充满期待与信心……
</a:t>
            </a:r>
            <a:endParaRPr lang="zh-CN" altLang="en-US" sz="280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69875" y="624205"/>
            <a:ext cx="11656060" cy="1568450"/>
          </a:xfrm>
          <a:prstGeom prst="rect">
            <a:avLst/>
          </a:prstGeom>
          <a:noFill/>
          <a:ln w="9525">
            <a:noFill/>
          </a:ln>
        </p:spPr>
        <p:txBody>
          <a:bodyPr wrap="square">
            <a:spAutoFit/>
          </a:bodyPr>
          <a:lstStyle/>
          <a:p>
            <a:pPr indent="0"/>
            <a:r>
              <a:rPr lang="en-US" altLang="zh-CN" sz="2400" b="0">
                <a:solidFill>
                  <a:srgbClr val="C00000"/>
                </a:solidFill>
                <a:latin typeface="微软雅黑" panose="020B0503020204020204" charset="-122"/>
                <a:ea typeface="微软雅黑" panose="020B0503020204020204" charset="-122"/>
                <a:cs typeface="微软雅黑" panose="020B0503020204020204" charset="-122"/>
              </a:rPr>
              <a:t>22</a:t>
            </a:r>
            <a:r>
              <a:rPr lang="zh-CN" sz="2400" b="0">
                <a:solidFill>
                  <a:srgbClr val="C00000"/>
                </a:solidFill>
                <a:latin typeface="微软雅黑" panose="020B0503020204020204" charset="-122"/>
                <a:ea typeface="微软雅黑" panose="020B0503020204020204" charset="-122"/>
                <a:cs typeface="微软雅黑" panose="020B0503020204020204" charset="-122"/>
              </a:rPr>
              <a:t>.【脱贫攻坚】</a:t>
            </a:r>
            <a:r>
              <a:rPr lang="zh-CN" sz="2400" b="0">
                <a:solidFill>
                  <a:srgbClr val="333333"/>
                </a:solidFill>
                <a:latin typeface="微软雅黑" panose="020B0503020204020204" charset="-122"/>
                <a:ea typeface="微软雅黑" panose="020B0503020204020204" charset="-122"/>
                <a:cs typeface="微软雅黑" panose="020B0503020204020204" charset="-122"/>
              </a:rPr>
              <a:t>2020 年是脱贫攻坚的收官之年，中国将消除绝对贫困、全面建成小康社会，实现中华民族几千年来苦苦追求的梦想和期盼。材料一</a:t>
            </a:r>
            <a:r>
              <a:rPr lang="en-US" sz="2400" b="0">
                <a:solidFill>
                  <a:srgbClr val="333333"/>
                </a:solidFill>
                <a:latin typeface="微软雅黑" panose="020B0503020204020204" charset="-122"/>
                <a:ea typeface="微软雅黑" panose="020B0503020204020204" charset="-122"/>
                <a:cs typeface="微软雅黑" panose="020B0503020204020204" charset="-122"/>
              </a:rPr>
              <a:t> 
</a:t>
            </a:r>
            <a:endParaRPr lang="en-US" altLang="en-US" sz="2400" b="0">
              <a:solidFill>
                <a:srgbClr val="333333"/>
              </a:solidFill>
              <a:latin typeface="微软雅黑" panose="020B0503020204020204" charset="-122"/>
              <a:ea typeface="微软雅黑" panose="020B0503020204020204" charset="-122"/>
              <a:cs typeface="微软雅黑" panose="020B0503020204020204" charset="-122"/>
            </a:endParaRPr>
          </a:p>
        </p:txBody>
      </p:sp>
      <p:pic>
        <p:nvPicPr>
          <p:cNvPr id="2" name="图片 1"/>
          <p:cNvPicPr/>
          <p:nvPr/>
        </p:nvPicPr>
        <p:blipFill>
          <a:blip r:embed="rId2"/>
          <a:stretch>
            <a:fillRect/>
          </a:stretch>
        </p:blipFill>
        <p:spPr>
          <a:xfrm>
            <a:off x="-14605" y="2021840"/>
            <a:ext cx="11760835" cy="2548255"/>
          </a:xfrm>
          <a:prstGeom prst="rect">
            <a:avLst/>
          </a:prstGeom>
          <a:noFill/>
          <a:ln w="9525">
            <a:noFill/>
          </a:ln>
        </p:spPr>
      </p:pic>
      <p:sp>
        <p:nvSpPr>
          <p:cNvPr id="101" name="文本框 100"/>
          <p:cNvSpPr txBox="1"/>
          <p:nvPr/>
        </p:nvSpPr>
        <p:spPr>
          <a:xfrm>
            <a:off x="138430" y="4313555"/>
            <a:ext cx="11787505" cy="2399665"/>
          </a:xfrm>
          <a:prstGeom prst="rect">
            <a:avLst/>
          </a:prstGeom>
          <a:noFill/>
          <a:ln w="9525">
            <a:noFill/>
          </a:ln>
        </p:spPr>
        <p:txBody>
          <a:bodyPr wrap="square">
            <a:spAutoFit/>
          </a:bodyPr>
          <a:lstStyle/>
          <a:p>
            <a:pPr indent="0" algn="ctr"/>
            <a:r>
              <a:rPr lang="en-US" sz="1300" b="0">
                <a:solidFill>
                  <a:srgbClr val="333333"/>
                </a:solidFill>
                <a:latin typeface="Microsoft YaHei UI" panose="020B0503020204020204" charset="-122"/>
                <a:cs typeface="宋体" panose="02010600030101010101" pitchFamily="2" charset="-122"/>
              </a:rPr>
              <a:t> 
</a:t>
            </a:r>
            <a:endParaRPr lang="zh-CN" sz="1050" b="0">
              <a:solidFill>
                <a:srgbClr val="333333"/>
              </a:solidFill>
              <a:ea typeface="楷体" charset="-122"/>
            </a:endParaRPr>
          </a:p>
          <a:p>
            <a:pPr indent="0" algn="ctr"/>
            <a:r>
              <a:rPr lang="zh-CN" sz="2400" b="0">
                <a:solidFill>
                  <a:srgbClr val="333333"/>
                </a:solidFill>
                <a:ea typeface="楷体" panose="02010609060101010101" charset="-122"/>
              </a:rPr>
              <a:t>材料二</a:t>
            </a:r>
          </a:p>
          <a:p>
            <a:pPr indent="0" algn="ctr"/>
            <a:r>
              <a:rPr lang="zh-CN" sz="2000" b="0">
                <a:solidFill>
                  <a:srgbClr val="333333"/>
                </a:solidFill>
                <a:latin typeface="+mj-ea"/>
                <a:ea typeface="+mj-ea"/>
                <a:cs typeface="+mj-ea"/>
              </a:rPr>
              <a:t>新化县曾是国家级重点贫困县。为打赢脱贫攻坚战，当地政府因地制宜，构建了“重点扶贫、制造行业扶贫、社会发展扶贫”三位一体的扶贫布局。2019 年，全县新扩新化红茶、中药材等种植面积近 4 万亩；实现民生支出 69 亿元，加大乡村危改力度，完成“户户通”23615 套；推动文化教育扶贫，补充教师 1264名，新增学位 5.3 万个。此外，贫困户不等不靠，学习致富技能，不断尝试致富新门路。全县贫困发生率降到 0.77%，2020 年 2 月顺利实现了“脱贫摘帽”。</a:t>
            </a:r>
            <a:endParaRPr lang="zh-CN" altLang="en-US" sz="2000" b="0">
              <a:solidFill>
                <a:srgbClr val="333333"/>
              </a:solidFill>
              <a:latin typeface="+mj-ea"/>
              <a:ea typeface="+mj-ea"/>
              <a:cs typeface="+mj-ea"/>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1" name="文本框 100"/>
          <p:cNvSpPr txBox="1"/>
          <p:nvPr/>
        </p:nvSpPr>
        <p:spPr>
          <a:xfrm>
            <a:off x="363855" y="1120140"/>
            <a:ext cx="11464290" cy="5015865"/>
          </a:xfrm>
          <a:prstGeom prst="rect">
            <a:avLst/>
          </a:prstGeom>
          <a:noFill/>
          <a:ln w="9525">
            <a:noFill/>
          </a:ln>
        </p:spPr>
        <p:txBody>
          <a:bodyPr wrap="square">
            <a:spAutoFit/>
          </a:bodyPr>
          <a:lstStyle/>
          <a:p>
            <a:pPr indent="0"/>
            <a:r>
              <a:rPr lang="zh-CN" sz="1050">
                <a:solidFill>
                  <a:srgbClr val="333333"/>
                </a:solidFill>
                <a:latin typeface="+mj-ea"/>
                <a:ea typeface="+mj-ea"/>
                <a:cs typeface="+mj-ea"/>
              </a:rPr>
              <a:t>（</a:t>
            </a:r>
            <a:r>
              <a:rPr lang="en-US" sz="2400">
                <a:solidFill>
                  <a:srgbClr val="333333"/>
                </a:solidFill>
                <a:latin typeface="+mj-ea"/>
                <a:ea typeface="+mj-ea"/>
                <a:cs typeface="+mj-ea"/>
              </a:rPr>
              <a:t>1</a:t>
            </a:r>
            <a:r>
              <a:rPr lang="zh-CN" sz="2400">
                <a:solidFill>
                  <a:srgbClr val="333333"/>
                </a:solidFill>
                <a:latin typeface="+mj-ea"/>
                <a:ea typeface="+mj-ea"/>
                <a:cs typeface="+mj-ea"/>
              </a:rPr>
              <a:t>）材料一反映了什么信息？</a:t>
            </a:r>
            <a:r>
              <a:rPr lang="en-US" sz="2800">
                <a:solidFill>
                  <a:srgbClr val="333333"/>
                </a:solidFill>
                <a:latin typeface="+mj-ea"/>
                <a:ea typeface="+mj-ea"/>
                <a:cs typeface="+mj-ea"/>
              </a:rPr>
              <a:t> </a:t>
            </a:r>
            <a:r>
              <a:rPr lang="zh-CN" sz="2400">
                <a:solidFill>
                  <a:srgbClr val="333333"/>
                </a:solidFill>
                <a:latin typeface="+mj-ea"/>
                <a:ea typeface="+mj-ea"/>
                <a:cs typeface="+mj-ea"/>
              </a:rPr>
              <a:t>（</a:t>
            </a:r>
            <a:r>
              <a:rPr lang="en-US" sz="2400">
                <a:solidFill>
                  <a:srgbClr val="333333"/>
                </a:solidFill>
                <a:latin typeface="+mj-ea"/>
                <a:ea typeface="+mj-ea"/>
                <a:cs typeface="+mj-ea"/>
              </a:rPr>
              <a:t>2</a:t>
            </a:r>
            <a:r>
              <a:rPr lang="zh-CN" sz="2400">
                <a:solidFill>
                  <a:srgbClr val="333333"/>
                </a:solidFill>
                <a:latin typeface="+mj-ea"/>
                <a:ea typeface="+mj-ea"/>
                <a:cs typeface="+mj-ea"/>
              </a:rPr>
              <a:t>）结合材料，请你说说打赢脱贫攻坚战的价值所在。</a:t>
            </a:r>
            <a:r>
              <a:rPr lang="en-US" sz="2800">
                <a:solidFill>
                  <a:srgbClr val="333333"/>
                </a:solidFill>
                <a:latin typeface="+mj-ea"/>
                <a:ea typeface="+mj-ea"/>
                <a:cs typeface="+mj-ea"/>
              </a:rPr>
              <a:t> </a:t>
            </a:r>
            <a:r>
              <a:rPr lang="zh-CN" sz="2400">
                <a:solidFill>
                  <a:srgbClr val="333333"/>
                </a:solidFill>
                <a:latin typeface="+mj-ea"/>
                <a:ea typeface="+mj-ea"/>
                <a:cs typeface="+mj-ea"/>
              </a:rPr>
              <a:t>（</a:t>
            </a:r>
            <a:r>
              <a:rPr lang="en-US" sz="2400">
                <a:solidFill>
                  <a:srgbClr val="333333"/>
                </a:solidFill>
                <a:latin typeface="+mj-ea"/>
                <a:ea typeface="+mj-ea"/>
                <a:cs typeface="+mj-ea"/>
              </a:rPr>
              <a:t>3</a:t>
            </a:r>
            <a:r>
              <a:rPr lang="zh-CN" sz="2400">
                <a:solidFill>
                  <a:srgbClr val="333333"/>
                </a:solidFill>
                <a:latin typeface="+mj-ea"/>
                <a:ea typeface="+mj-ea"/>
                <a:cs typeface="+mj-ea"/>
              </a:rPr>
              <a:t>）结合材料二，分析娄底新化县“脱贫摘帽”对其他贫困地区打赢脱贫攻坚战的启示。</a:t>
            </a:r>
            <a:r>
              <a:rPr lang="en-US" sz="2000">
                <a:solidFill>
                  <a:srgbClr val="333333"/>
                </a:solidFill>
                <a:latin typeface="+mj-ea"/>
                <a:ea typeface="+mj-ea"/>
                <a:cs typeface="+mj-ea"/>
              </a:rPr>
              <a:t> </a:t>
            </a:r>
            <a:r>
              <a:rPr lang="en-US" sz="2400">
                <a:solidFill>
                  <a:srgbClr val="333333"/>
                </a:solidFill>
                <a:latin typeface="+mj-ea"/>
                <a:ea typeface="+mj-ea"/>
                <a:cs typeface="+mj-ea"/>
              </a:rPr>
              <a:t> </a:t>
            </a:r>
            <a:r>
              <a:rPr lang="zh-CN" sz="2400">
                <a:solidFill>
                  <a:srgbClr val="FF0000"/>
                </a:solidFill>
                <a:latin typeface="+mj-ea"/>
                <a:ea typeface="+mj-ea"/>
                <a:cs typeface="+mj-ea"/>
              </a:rPr>
              <a:t>（1）①改革开放以来，我国的贫困人口大幅度减少，扶贫工作取得了巨大的成就。②我党和政府对扶贫工作高度重视；③我国农村贫困人口区域分布不平衡，贫困人口达到历史最低总量，今年是我国脱贫攻坚的收官之年，全面建成小康社会的目标即将实现；④中国为世界减贫工作做出了巨大的贡献，致力于做世界发展的贡献者。（2）①打赢扶贫攻坚战有利于人民共享发展成果，让发展成果惠及全体人民；②有利于全面建成小康社；③有利于提高人民的生活水平，实现共同富裕的根本原则；④
</a:t>
            </a:r>
            <a:endParaRPr lang="zh-CN" altLang="en-US" sz="2400">
              <a:solidFill>
                <a:srgbClr val="FF0000"/>
              </a:solidFill>
              <a:latin typeface="+mj-ea"/>
              <a:ea typeface="+mj-ea"/>
              <a:cs typeface="+mj-ea"/>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1" name="文本框 100"/>
          <p:cNvSpPr txBox="1"/>
          <p:nvPr/>
        </p:nvSpPr>
        <p:spPr>
          <a:xfrm>
            <a:off x="156210" y="982345"/>
            <a:ext cx="11701780" cy="4892675"/>
          </a:xfrm>
          <a:prstGeom prst="rect">
            <a:avLst/>
          </a:prstGeom>
          <a:noFill/>
          <a:ln w="9525">
            <a:noFill/>
          </a:ln>
        </p:spPr>
        <p:txBody>
          <a:bodyPr wrap="square">
            <a:spAutoFit/>
          </a:bodyPr>
          <a:lstStyle/>
          <a:p>
            <a:pPr indent="0"/>
            <a:r>
              <a:rPr lang="zh-CN" sz="2400">
                <a:solidFill>
                  <a:srgbClr val="FF0000"/>
                </a:solidFill>
                <a:latin typeface="微软雅黑" panose="020B0503020204020204" charset="-122"/>
                <a:ea typeface="微软雅黑" panose="020B0503020204020204" charset="-122"/>
                <a:cs typeface="微软雅黑" panose="020B0503020204020204" charset="-122"/>
              </a:rPr>
              <a:t>有利于落实以人民为中心的发展理念，不断改善民生；⑤有利于维护社会公平正义；⑥发展的根本目的就是增进民生福祉。（3）①娄底新化县通过红茶药材扶贫，告诉我们要坚持人与自然和谐共生，践行绿水青山就是金山银山的理念，正确处理好经济建设与保护环境之间的关系；坚持保护环境基本国策，落实可持续发展战略，坚持绿色发展道路。②新化县依靠科技创新实现了“因地制宜，精准扶贫，告诉我们创新是引领发展的第一动力，打赢脱贫攻坚战必须坚持创新驱动发展战略，实现生态保护与经济发展的双赢。③构建了“重点扶贫、制造行业扶贫、社会发展扶贫”三位一体的扶贫布局。告诉我们扶贫要动员多方力量，抓住人民最现实的利益问题，提高就业质量和人民收入水平，在人力、物力、财力等方面大力支持贫困地区经济社会发展。④在政府和当地企业的扶持下，新化县当地贫困户不等不靠，学习致富技能，不断尝试致富新门路，不断打拼，实现了“脱贫摘帽“的目标，告诉我们应该抓住有利条件，艰苦奋斗，提高自身发展能力，努力创业，实现自我价值，为国家的经济发展做出贡献。
</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p:txBody>
          <a:bodyPr/>
          <a:lstStyle/>
          <a:p>
            <a:endParaRPr lang="zh-CN" altLang="en-US"/>
          </a:p>
        </p:txBody>
      </p:sp>
      <p:sp>
        <p:nvSpPr>
          <p:cNvPr id="101" name="文本框 100"/>
          <p:cNvSpPr txBox="1"/>
          <p:nvPr/>
        </p:nvSpPr>
        <p:spPr>
          <a:xfrm>
            <a:off x="3053080" y="1180465"/>
            <a:ext cx="5582920" cy="252730"/>
          </a:xfrm>
          <a:prstGeom prst="rect">
            <a:avLst/>
          </a:prstGeom>
          <a:noFill/>
          <a:ln w="9525">
            <a:noFill/>
          </a:ln>
        </p:spPr>
        <p:txBody>
          <a:bodyPr wrap="square">
            <a:spAutoFit/>
          </a:bodyPr>
          <a:lstStyle/>
          <a:p>
            <a:pPr indent="0"/>
            <a:r>
              <a:rPr lang="zh-CN" sz="1050" b="0">
                <a:solidFill>
                  <a:srgbClr val="333333"/>
                </a:solidFill>
                <a:ea typeface="楷体" panose="02010609060101010101" charset="-122"/>
              </a:rPr>
              <a:t>材料一；益阳市建档立卡贫困户数据变化统计表</a:t>
            </a:r>
            <a:r>
              <a:rPr lang="en-US" sz="1050" b="0">
                <a:solidFill>
                  <a:srgbClr val="333333"/>
                </a:solidFill>
                <a:latin typeface="Calibri" panose="020F0502020204030204" pitchFamily="34" charset="0"/>
                <a:ea typeface="楷体" panose="02010609060101010101" charset="-122"/>
              </a:rPr>
              <a:t> </a:t>
            </a:r>
            <a:endParaRPr lang="zh-CN" altLang="en-US"/>
          </a:p>
        </p:txBody>
      </p:sp>
      <p:graphicFrame>
        <p:nvGraphicFramePr>
          <p:cNvPr id="2" name="表格 1"/>
          <p:cNvGraphicFramePr>
            <a:graphicFrameLocks noGrp="1"/>
          </p:cNvGraphicFramePr>
          <p:nvPr/>
        </p:nvGraphicFramePr>
        <p:xfrm>
          <a:off x="1524000" y="714375"/>
          <a:ext cx="9530715" cy="2499995"/>
        </p:xfrm>
        <a:graphic>
          <a:graphicData uri="http://schemas.openxmlformats.org/drawingml/2006/table">
            <a:tbl>
              <a:tblPr firstRow="1" bandRow="1">
                <a:tableStyleId>{5940675A-B579-460E-94D1-54222C63F5DA}</a:tableStyleId>
              </a:tblPr>
              <a:tblGrid>
                <a:gridCol w="4358005">
                  <a:extLst>
                    <a:ext uri="{9D8B030D-6E8A-4147-A177-3AD203B41FA5}">
                      <a16:colId xmlns:a16="http://schemas.microsoft.com/office/drawing/2014/main" val="20000"/>
                    </a:ext>
                  </a:extLst>
                </a:gridCol>
                <a:gridCol w="1849755">
                  <a:extLst>
                    <a:ext uri="{9D8B030D-6E8A-4147-A177-3AD203B41FA5}">
                      <a16:colId xmlns:a16="http://schemas.microsoft.com/office/drawing/2014/main" val="20001"/>
                    </a:ext>
                  </a:extLst>
                </a:gridCol>
                <a:gridCol w="1630045">
                  <a:extLst>
                    <a:ext uri="{9D8B030D-6E8A-4147-A177-3AD203B41FA5}">
                      <a16:colId xmlns:a16="http://schemas.microsoft.com/office/drawing/2014/main" val="20002"/>
                    </a:ext>
                  </a:extLst>
                </a:gridCol>
                <a:gridCol w="1692910">
                  <a:extLst>
                    <a:ext uri="{9D8B030D-6E8A-4147-A177-3AD203B41FA5}">
                      <a16:colId xmlns:a16="http://schemas.microsoft.com/office/drawing/2014/main" val="20003"/>
                    </a:ext>
                  </a:extLst>
                </a:gridCol>
              </a:tblGrid>
              <a:tr h="347980">
                <a:tc>
                  <a:txBody>
                    <a:bodyPr/>
                    <a:lstStyle/>
                    <a:p>
                      <a:pPr indent="0">
                        <a:buNone/>
                      </a:pPr>
                      <a:r>
                        <a:rPr lang="en-US" sz="1200" b="0">
                          <a:latin typeface="宋体" panose="02010600030101010101" pitchFamily="2" charset="-122"/>
                          <a:ea typeface="宋体" panose="02010600030101010101" pitchFamily="2" charset="-122"/>
                          <a:cs typeface="宋体" panose="02010600030101010101" pitchFamily="2" charset="-122"/>
                        </a:rPr>
                        <a:t> </a:t>
                      </a:r>
                      <a:endParaRPr lang="en-US" altLang="en-US" sz="1200" b="0">
                        <a:latin typeface="宋体" pitchFamily="2" charset="-122"/>
                        <a:ea typeface="宋体" pitchFamily="2" charset="-122"/>
                        <a:cs typeface="宋体" panose="02010600030101010101" pitchFamily="2"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2017</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2018</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2019</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76325">
                <a:tc>
                  <a:txBody>
                    <a:bodyPr/>
                    <a:lstStyle/>
                    <a:p>
                      <a:pPr indent="0">
                        <a:buNone/>
                      </a:pPr>
                      <a:r>
                        <a:rPr lang="en-US" sz="1800" b="0">
                          <a:latin typeface="楷体" panose="02010609060101010101" charset="-122"/>
                          <a:ea typeface="楷体" panose="02010609060101010101" charset="-122"/>
                          <a:cs typeface="楷体" panose="02010609060101010101" charset="-122"/>
                        </a:rPr>
                        <a:t>当年脱贫户数（万）</a:t>
                      </a:r>
                      <a:endParaRPr lang="en-US" altLang="en-US" sz="3200" b="0">
                        <a:latin typeface="楷体" charset="-122"/>
                        <a:ea typeface="楷体"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800" b="0">
                          <a:latin typeface="楷体" panose="02010609060101010101" charset="-122"/>
                          <a:ea typeface="楷体" panose="02010609060101010101" charset="-122"/>
                          <a:cs typeface="楷体" panose="02010609060101010101" charset="-122"/>
                        </a:rPr>
                        <a:t>2.55</a:t>
                      </a:r>
                      <a:endParaRPr lang="en-US" altLang="en-US" sz="1800" b="0">
                        <a:latin typeface="楷体" charset="-122"/>
                        <a:ea typeface="楷体"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3.16</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1.48</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75690">
                <a:tc>
                  <a:txBody>
                    <a:bodyPr/>
                    <a:lstStyle/>
                    <a:p>
                      <a:pPr indent="0">
                        <a:buNone/>
                      </a:pPr>
                      <a:r>
                        <a:rPr lang="en-US" sz="2400" b="0">
                          <a:latin typeface="楷体" panose="02010609060101010101" charset="-122"/>
                          <a:ea typeface="楷体" panose="02010609060101010101" charset="-122"/>
                          <a:cs typeface="楷体" panose="02010609060101010101" charset="-122"/>
                        </a:rPr>
                        <a:t>当年脱贫人数（万）</a:t>
                      </a:r>
                      <a:endParaRPr lang="en-US" altLang="en-US" sz="2400" b="0">
                        <a:latin typeface="楷体" charset="-122"/>
                        <a:ea typeface="楷体"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8.52</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10.08</a:t>
                      </a:r>
                      <a:endParaRPr lang="en-US" altLang="en-US" sz="1000" b="0">
                        <a:latin typeface="楷体" panose="02010609060101010101" charset="-122"/>
                        <a:ea typeface="楷体" panose="02010609060101010101"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000" b="0">
                          <a:latin typeface="楷体" panose="02010609060101010101" charset="-122"/>
                          <a:ea typeface="楷体" panose="02010609060101010101" charset="-122"/>
                          <a:cs typeface="楷体" panose="02010609060101010101" charset="-122"/>
                        </a:rPr>
                        <a:t>3.83</a:t>
                      </a:r>
                      <a:endParaRPr lang="en-US" altLang="en-US" sz="1000" b="0">
                        <a:latin typeface="楷体" charset="-122"/>
                        <a:ea typeface="楷体" charset="-122"/>
                        <a:cs typeface="楷体" panose="02010609060101010101" charset="-122"/>
                      </a:endParaRPr>
                    </a:p>
                  </a:txBody>
                  <a:tcPr marL="66675" marR="66675"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 name="文本框 2"/>
          <p:cNvSpPr txBox="1"/>
          <p:nvPr/>
        </p:nvSpPr>
        <p:spPr>
          <a:xfrm>
            <a:off x="273050" y="3424555"/>
            <a:ext cx="11646535" cy="3199765"/>
          </a:xfrm>
          <a:prstGeom prst="rect">
            <a:avLst/>
          </a:prstGeom>
          <a:noFill/>
          <a:ln w="9525">
            <a:noFill/>
          </a:ln>
        </p:spPr>
        <p:txBody>
          <a:bodyPr wrap="square">
            <a:spAutoFit/>
          </a:bodyPr>
          <a:lstStyle/>
          <a:p>
            <a:pPr indent="0"/>
            <a:r>
              <a:rPr lang="zh-CN" b="0">
                <a:solidFill>
                  <a:srgbClr val="333333"/>
                </a:solidFill>
                <a:ea typeface="楷体" panose="02010609060101010101" charset="-122"/>
              </a:rPr>
              <a:t>材料二：到</a:t>
            </a:r>
            <a:r>
              <a:rPr lang="en-US" b="0">
                <a:solidFill>
                  <a:srgbClr val="333333"/>
                </a:solidFill>
                <a:latin typeface="Calibri" panose="020F0502020204030204" pitchFamily="34" charset="0"/>
                <a:ea typeface="楷体" panose="02010609060101010101" charset="-122"/>
              </a:rPr>
              <a:t> </a:t>
            </a:r>
            <a:r>
              <a:rPr lang="zh-CN" b="0">
                <a:solidFill>
                  <a:srgbClr val="333333"/>
                </a:solidFill>
                <a:ea typeface="楷体" panose="02010609060101010101" charset="-122"/>
                <a:cs typeface="宋体" panose="02010600030101010101" pitchFamily="2" charset="-122"/>
              </a:rPr>
              <a:t>2020 年现行标准下的农村贫困人口全部脱贫，是党中央向全国人民作出的郑重承诺，必须如期实现。目前，益阳市还有未脱贫户数 0.55 万、未脱贫人口 1.35 万，在已脱贫的地区和人口中，受资金短缺、产业基础薄弱、就业不够稳定等因素影响，返贫风险依然存在。全市上下应齐心协力，在全面建成小康社会的路上努力兑现习近平总书记“一个都不能少”的铿锵承诺。</a:t>
            </a:r>
            <a:r>
              <a:rPr lang="en-US" sz="1600" b="0">
                <a:solidFill>
                  <a:srgbClr val="333333"/>
                </a:solidFill>
                <a:latin typeface="宋体" panose="02010600030101010101" pitchFamily="2" charset="-122"/>
              </a:rPr>
              <a:t> </a:t>
            </a:r>
            <a:r>
              <a:rPr lang="zh-CN" b="0">
                <a:solidFill>
                  <a:srgbClr val="333333"/>
                </a:solidFill>
                <a:ea typeface="宋体" panose="02010600030101010101" pitchFamily="2" charset="-122"/>
              </a:rPr>
              <a:t>阅读材料，回答问题：（1）阅读材料一，你有什么发现？</a:t>
            </a:r>
            <a:r>
              <a:rPr lang="en-US" sz="2000" b="0">
                <a:solidFill>
                  <a:srgbClr val="333333"/>
                </a:solidFill>
                <a:latin typeface="Microsoft YaHei UI" panose="020B0503020204020204" charset="-122"/>
                <a:cs typeface="宋体" panose="02010600030101010101" pitchFamily="2" charset="-122"/>
              </a:rPr>
              <a:t> </a:t>
            </a:r>
            <a:r>
              <a:rPr lang="zh-CN" b="0">
                <a:solidFill>
                  <a:srgbClr val="333333"/>
                </a:solidFill>
                <a:ea typeface="宋体" panose="02010600030101010101" pitchFamily="2" charset="-122"/>
              </a:rPr>
              <a:t>（2）我市在全面建成小康社会的路上，为什么“一个都不能少”？</a:t>
            </a:r>
            <a:r>
              <a:rPr lang="en-US" sz="2000" b="0">
                <a:solidFill>
                  <a:srgbClr val="333333"/>
                </a:solidFill>
                <a:latin typeface="Microsoft YaHei UI" panose="020B0503020204020204" charset="-122"/>
                <a:cs typeface="宋体" panose="02010600030101010101" pitchFamily="2" charset="-122"/>
              </a:rPr>
              <a:t> </a:t>
            </a:r>
            <a:r>
              <a:rPr lang="zh-CN" b="0">
                <a:solidFill>
                  <a:srgbClr val="333333"/>
                </a:solidFill>
                <a:ea typeface="宋体" panose="02010600030101010101" pitchFamily="2" charset="-122"/>
              </a:rPr>
              <a:t>（3）结合材料二，请你针对我市脱贫攻坚中遇到的问题提出两个解决办法。
</a:t>
            </a:r>
            <a:endParaRPr lang="zh-CN" altLang="en-US" b="0">
              <a:solidFill>
                <a:srgbClr val="333333"/>
              </a:solidFill>
              <a:ea typeface="宋体" pitchFamily="2" charset="-122"/>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327025" y="1228725"/>
            <a:ext cx="11537950" cy="4399915"/>
          </a:xfrm>
          <a:prstGeom prst="rect">
            <a:avLst/>
          </a:prstGeom>
          <a:noFill/>
          <a:ln w="9525">
            <a:noFill/>
          </a:ln>
        </p:spPr>
        <p:txBody>
          <a:bodyPr wrap="square">
            <a:spAutoFit/>
          </a:bodyPr>
          <a:lstStyle/>
          <a:p>
            <a:pPr indent="0"/>
            <a:r>
              <a:rPr lang="zh-CN" sz="2800" b="0">
                <a:solidFill>
                  <a:srgbClr val="FF0000"/>
                </a:solidFill>
                <a:latin typeface="+mj-ea"/>
                <a:ea typeface="+mj-ea"/>
                <a:cs typeface="+mj-ea"/>
              </a:rPr>
              <a:t>（1）脱贫攻坚取得决定性进展；实现脱贫攻坚任重而道远。（2）这是社会主义的本质要求；是实践“三个代表”重要思想和科学发展观的具体体现；是立党为公、执政为民的根本要求；是党的全心全意为人民服务宗旨的要求；党代表最广人民的根本利益；人民是国家的主人等。（3）①坚持以经济建设为中心，大力发展生产力．②给贫困地区以资金、技术、政策等方面的支持。③大力发展社会保障事业，为贫困人口提供基本生存保障。④坚持教育抚贫，提高贫困人口的素质。⑤广泛动员社会参与，凝聚起抚贫开发的强大合力。⑥不断推进扶贫开发领域的改革创新等。
</a:t>
            </a:r>
            <a:endParaRPr lang="zh-CN" altLang="en-US" sz="2800" b="0">
              <a:solidFill>
                <a:srgbClr val="FF0000"/>
              </a:solidFill>
              <a:latin typeface="+mj-ea"/>
              <a:ea typeface="+mj-ea"/>
              <a:cs typeface="+mj-ea"/>
            </a:endParaRP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386080" y="1320800"/>
            <a:ext cx="11419840" cy="4215765"/>
          </a:xfrm>
          <a:prstGeom prst="rect">
            <a:avLst/>
          </a:prstGeom>
          <a:noFill/>
          <a:ln w="9525">
            <a:noFill/>
          </a:ln>
        </p:spPr>
        <p:txBody>
          <a:bodyPr wrap="square">
            <a:spAutoFit/>
          </a:bodyPr>
          <a:lstStyle/>
          <a:p>
            <a:pPr indent="266700"/>
            <a:r>
              <a:rPr lang="en-US" altLang="zh-CN" sz="2400" b="0">
                <a:solidFill>
                  <a:srgbClr val="C00000"/>
                </a:solidFill>
                <a:latin typeface="+mj-ea"/>
                <a:ea typeface="+mj-ea"/>
                <a:cs typeface="+mj-ea"/>
              </a:rPr>
              <a:t>23.</a:t>
            </a:r>
            <a:r>
              <a:rPr lang="zh-CN" sz="2400" b="0">
                <a:solidFill>
                  <a:srgbClr val="C00000"/>
                </a:solidFill>
                <a:latin typeface="+mj-ea"/>
                <a:ea typeface="+mj-ea"/>
                <a:cs typeface="+mj-ea"/>
              </a:rPr>
              <a:t>2020年</a:t>
            </a:r>
            <a:r>
              <a:rPr lang="zh-CN" sz="2400" b="0">
                <a:solidFill>
                  <a:srgbClr val="333333"/>
                </a:solidFill>
                <a:latin typeface="+mj-ea"/>
                <a:ea typeface="+mj-ea"/>
                <a:cs typeface="+mj-ea"/>
              </a:rPr>
              <a:t>是全面建成小康社会目标实现之年，是全面打赢脱贫攻坚战收官之年。“小康不小康，关键看老乡。”党的十八大以来，我国累计减贫9348万人，94%的贫困县实现摘帽，全国农村贫困人口从2012年末的9899万人减至2019年末的551万人，贫困发生率从10.2%下降至0.6%；贫困群众“两不愁三保障”基本实现，老百姓得到了看得见、摸得着的实惠。◇这几年在党和政府帮扶下，我们家种植了木耳，收入提高了不少，现在一家人都参加了城乡居民基本医疗保险，孩子有学上，新建的房子干净结实，生活越过越红火。◇以前在山里，住的是土房，走的是山路，干啥都不方便，搬到社区后，一家人住进了三室两厅的楼房，我们夫妻两人就近务工，还能照顾老人，过上了过去做梦都想不到的好日子。运用所学知识，说明为什么“小康不小康，关键看老乡”。</a:t>
            </a:r>
            <a:r>
              <a:rPr lang="en-US" sz="2800" b="0">
                <a:solidFill>
                  <a:srgbClr val="333333"/>
                </a:solidFill>
                <a:latin typeface="宋体" panose="02010600030101010101" pitchFamily="2" charset="-122"/>
              </a:rPr>
              <a:t> 
</a:t>
            </a:r>
            <a:endParaRPr lang="en-US" altLang="en-US" sz="2800" b="0">
              <a:solidFill>
                <a:srgbClr val="333333"/>
              </a:solidFill>
              <a:latin typeface="宋体" pitchFamily="2" charset="-122"/>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94640" y="1263650"/>
            <a:ext cx="10767695" cy="3969385"/>
          </a:xfrm>
          <a:prstGeom prst="rect">
            <a:avLst/>
          </a:prstGeom>
          <a:noFill/>
          <a:ln w="9525">
            <a:noFill/>
          </a:ln>
        </p:spPr>
        <p:txBody>
          <a:bodyPr wrap="square">
            <a:spAutoFit/>
          </a:bodyPr>
          <a:lstStyle/>
          <a:p>
            <a:pPr indent="266700"/>
            <a:r>
              <a:rPr lang="zh-CN" sz="3600" b="0">
                <a:solidFill>
                  <a:srgbClr val="202020"/>
                </a:solidFill>
                <a:latin typeface="+mj-ea"/>
                <a:ea typeface="+mj-ea"/>
                <a:cs typeface="+mj-ea"/>
              </a:rPr>
              <a:t>我国城乡发展不平衡不协调，推动城乡发展一体化，有利于实现共同富裕，促进社会公平正义。党和政府坚持以人民为中心的发展思想，发展成果要惠及全体人民，不断满足人民日益增长的美好生活需要。发展的根本目的是增进民生福祉，要在发展中补齐民生短板。</a:t>
            </a:r>
            <a:r>
              <a:rPr lang="zh-CN" sz="3600" b="0">
                <a:solidFill>
                  <a:srgbClr val="FF0000"/>
                </a:solidFill>
                <a:latin typeface="+mj-ea"/>
                <a:ea typeface="+mj-ea"/>
                <a:cs typeface="+mj-ea"/>
              </a:rPr>
              <a:t>（其他答案，言之成理，酌情赋分）</a:t>
            </a:r>
            <a:r>
              <a:rPr lang="en-US" sz="3600" b="0">
                <a:solidFill>
                  <a:srgbClr val="FF0000"/>
                </a:solidFill>
                <a:latin typeface="+mj-ea"/>
                <a:ea typeface="+mj-ea"/>
                <a:cs typeface="+mj-ea"/>
              </a:rPr>
              <a:t> 
</a:t>
            </a:r>
            <a:endParaRPr lang="en-US" altLang="en-US" sz="3600" b="0">
              <a:solidFill>
                <a:srgbClr val="FF0000"/>
              </a:solidFill>
              <a:latin typeface="+mj-ea"/>
              <a:ea typeface="+mj-ea"/>
              <a:cs typeface="+mj-ea"/>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71145" y="831215"/>
            <a:ext cx="11354435" cy="5569585"/>
          </a:xfrm>
          <a:prstGeom prst="rect">
            <a:avLst/>
          </a:prstGeom>
          <a:noFill/>
          <a:ln w="9525">
            <a:noFill/>
          </a:ln>
        </p:spPr>
        <p:txBody>
          <a:bodyPr wrap="square">
            <a:spAutoFit/>
          </a:bodyPr>
          <a:lstStyle/>
          <a:p>
            <a:pPr indent="0"/>
            <a:r>
              <a:rPr lang="en-US" altLang="zh-CN" sz="2400">
                <a:solidFill>
                  <a:srgbClr val="C00000"/>
                </a:solidFill>
                <a:latin typeface="+mj-ea"/>
                <a:ea typeface="+mj-ea"/>
                <a:cs typeface="+mj-ea"/>
              </a:rPr>
              <a:t>24.</a:t>
            </a:r>
            <a:r>
              <a:rPr lang="zh-CN" sz="2400">
                <a:solidFill>
                  <a:srgbClr val="C00000"/>
                </a:solidFill>
                <a:latin typeface="+mj-ea"/>
                <a:ea typeface="+mj-ea"/>
                <a:cs typeface="+mj-ea"/>
              </a:rPr>
              <a:t>材料</a:t>
            </a:r>
            <a:r>
              <a:rPr lang="zh-CN" sz="2400">
                <a:solidFill>
                  <a:srgbClr val="000000"/>
                </a:solidFill>
                <a:latin typeface="+mj-ea"/>
                <a:ea typeface="+mj-ea"/>
                <a:cs typeface="+mj-ea"/>
              </a:rPr>
              <a:t>：全国人口普查是由国家来制订统一的时间节点和统一的方法、项目、调查表，严格按照指令依法对全国现有人口普遍地、逐户逐人地进行一次全项调查登记，数据汇总分析报告，普查重点是了解各地人口发展变化、性别比例、出生性别比等，全国人口普查属于国情调查，是当今世界各国广泛采用的搜集人口资料的一种最基本的科学方法，是提供全国人口数据的主要来源。第七次全国人口普查是中国特色社会主义进入新时代开展的一次重大国情国力调查，涉及每一个人、每一个家庭。第七次全国人口普查，需要您的支持和配合！阅读材料，运用所学知识，思考并回答下列问题：（1）请你为社区宣传第七次全国人口普查写一条宣传标语。 </a:t>
            </a:r>
            <a:r>
              <a:rPr lang="en-US" sz="2000">
                <a:solidFill>
                  <a:srgbClr val="000000"/>
                </a:solidFill>
                <a:latin typeface="+mj-ea"/>
                <a:ea typeface="+mj-ea"/>
                <a:cs typeface="+mj-ea"/>
              </a:rPr>
              <a:t> </a:t>
            </a:r>
            <a:r>
              <a:rPr lang="zh-CN" sz="2400">
                <a:solidFill>
                  <a:srgbClr val="000000"/>
                </a:solidFill>
                <a:latin typeface="+mj-ea"/>
                <a:ea typeface="+mj-ea"/>
                <a:cs typeface="+mj-ea"/>
              </a:rPr>
              <a:t>（2）第七次全国人口普查将对我国新时代推动经济社会高质量发展带来什么影响？（至少两个方面） </a:t>
            </a:r>
            <a:r>
              <a:rPr lang="en-US" sz="2400">
                <a:solidFill>
                  <a:srgbClr val="333333"/>
                </a:solidFill>
                <a:latin typeface="+mj-ea"/>
                <a:ea typeface="+mj-ea"/>
                <a:cs typeface="+mj-ea"/>
              </a:rPr>
              <a:t> </a:t>
            </a:r>
            <a:r>
              <a:rPr lang="zh-CN" sz="2400">
                <a:solidFill>
                  <a:srgbClr val="000000"/>
                </a:solidFill>
                <a:latin typeface="+mj-ea"/>
                <a:ea typeface="+mj-ea"/>
                <a:cs typeface="+mj-ea"/>
              </a:rPr>
              <a:t>（3）为推动第七次全国人口普查工作顺利开展，我们中学生应该怎么做？（至少两个方面） 
</a:t>
            </a:r>
            <a:endParaRPr lang="zh-CN" altLang="en-US" sz="2400">
              <a:solidFill>
                <a:srgbClr val="000000"/>
              </a:solidFill>
              <a:latin typeface="+mj-ea"/>
              <a:ea typeface="+mj-ea"/>
              <a:cs typeface="+mj-ea"/>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178435" y="798195"/>
            <a:ext cx="11835130" cy="5262245"/>
          </a:xfrm>
          <a:prstGeom prst="rect">
            <a:avLst/>
          </a:prstGeom>
          <a:noFill/>
          <a:ln w="9525">
            <a:noFill/>
          </a:ln>
        </p:spPr>
        <p:txBody>
          <a:bodyPr wrap="square">
            <a:spAutoFit/>
          </a:bodyPr>
          <a:lstStyle/>
          <a:p>
            <a:pPr indent="0" algn="ctr"/>
            <a:r>
              <a:rPr lang="zh-CN" sz="2400">
                <a:solidFill>
                  <a:srgbClr val="FF0000"/>
                </a:solidFill>
                <a:latin typeface="+mj-ea"/>
                <a:ea typeface="+mj-ea"/>
                <a:cs typeface="+mj-ea"/>
              </a:rPr>
              <a:t>参考答案</a:t>
            </a:r>
          </a:p>
          <a:p>
            <a:pPr indent="0" algn="ctr"/>
            <a:r>
              <a:rPr lang="zh-CN" sz="2400">
                <a:solidFill>
                  <a:srgbClr val="FF0000"/>
                </a:solidFill>
                <a:latin typeface="+mj-ea"/>
                <a:ea typeface="+mj-ea"/>
                <a:cs typeface="+mj-ea"/>
              </a:rPr>
              <a:t>（1）①大国点名，没你不行。②家事国事天下事，人口普查全民事。③人口普查大点名，你我携手阔步行。④人口普查，利国利民。⑤人口普查个个参与，科学发展人人受益。 （2）①有利于为制定国民经济和社会发展规划提供重要信息支持。②有利于实现人口与经济社会、资源环境协调发展，深化供给侧结构性改革，推动经济高质量发展。③有利于为完善人口发展战略和政策体系，促进人口长期均衡发展提供重要信息支持。④有利于深入分析人口与经济社会发展的内在关系，科学研判经济社会运行状况，构建科学有效的统计监测评价体系，改善宏观调控和完善宏观管理，促进我国经济社会的持续健康发展。 （3）①积极宣传第七次全国人口普查的意义和相关政策及要求，动员亲朋好友积极参与人口普查。②配合家人真实、准确、完整、及时地提供人口普查所需资料，如实回答相关问题，不提供虚假信息，不隐瞒、伪造有关情况。③积极为人口普查工作的顺利开展建言献策。
</a:t>
            </a:r>
            <a:endParaRPr lang="zh-CN" altLang="en-US" sz="2400">
              <a:solidFill>
                <a:srgbClr val="FF0000"/>
              </a:solidFill>
              <a:latin typeface="+mj-ea"/>
              <a:ea typeface="+mj-ea"/>
              <a:cs typeface="+mj-ea"/>
            </a:endParaRP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10515" y="854710"/>
            <a:ext cx="11315065" cy="4351655"/>
          </a:xfrm>
        </p:spPr>
        <p:txBody>
          <a:bodyPr>
            <a:noAutofit/>
          </a:bodyPr>
          <a:lstStyle/>
          <a:p>
            <a:pPr marL="0" indent="0">
              <a:buNone/>
            </a:pPr>
            <a:r>
              <a:rPr lang="en-US" altLang="zh-CN" sz="2400">
                <a:solidFill>
                  <a:srgbClr val="C00000"/>
                </a:solidFill>
                <a:latin typeface="+mj-ea"/>
                <a:ea typeface="+mj-ea"/>
                <a:cs typeface="+mj-ea"/>
              </a:rPr>
              <a:t>25.</a:t>
            </a:r>
            <a:r>
              <a:rPr lang="zh-CN" altLang="en-US" sz="2400">
                <a:solidFill>
                  <a:srgbClr val="C00000"/>
                </a:solidFill>
                <a:latin typeface="+mj-ea"/>
                <a:ea typeface="+mj-ea"/>
                <a:cs typeface="+mj-ea"/>
              </a:rPr>
              <a:t>材料一：</a:t>
            </a:r>
            <a:r>
              <a:rPr lang="zh-CN" altLang="en-US" sz="2400">
                <a:latin typeface="+mj-ea"/>
                <a:ea typeface="+mj-ea"/>
                <a:cs typeface="+mj-ea"/>
              </a:rPr>
              <a:t>2020年是脱贫攻坚决战决胜之年。图片强调指出，我们要充分认识脱贫攻坚“冲刺期”的形势和挑战，以战略思维谋划全局，以创新精神探索扶贫模式、完善工作机制，更好的推动推进精准扶贫、精准脱贫的工作任务，确保打赢扶贫攻坚战。要创新产业扶贫方式，依据贫困地区实际，增强贫困地区的“造血”功能，坚持贫困群众的主体地位，对贫困群众进行技能培训，激发贫困群众的内生动力。</a:t>
            </a:r>
          </a:p>
          <a:p>
            <a:pPr marL="0" indent="0">
              <a:buNone/>
            </a:pPr>
            <a:r>
              <a:rPr lang="zh-CN" altLang="en-US" sz="2400">
                <a:latin typeface="+mj-ea"/>
                <a:ea typeface="+mj-ea"/>
                <a:cs typeface="+mj-ea"/>
              </a:rPr>
              <a:t>（1）请运用“万众创新”的有关知识，结合材料，谈谈怎样打赢脱贫攻坚战。</a:t>
            </a:r>
          </a:p>
          <a:p>
            <a:endParaRPr lang="zh-CN" altLang="en-US" sz="2400">
              <a:latin typeface="+mj-ea"/>
              <a:ea typeface="+mj-ea"/>
              <a:cs typeface="+mj-ea"/>
            </a:endParaRPr>
          </a:p>
          <a:p>
            <a:endParaRPr lang="zh-CN" altLang="en-US" sz="2400">
              <a:latin typeface="+mj-ea"/>
              <a:ea typeface="+mj-ea"/>
              <a:cs typeface="+mj-ea"/>
            </a:endParaRPr>
          </a:p>
          <a:p>
            <a:pPr marL="0" indent="0">
              <a:buNone/>
            </a:pPr>
            <a:r>
              <a:rPr lang="zh-CN" altLang="en-US" sz="2400">
                <a:latin typeface="+mj-ea"/>
                <a:ea typeface="+mj-ea"/>
                <a:cs typeface="+mj-ea"/>
              </a:rPr>
              <a:t>材料二：消除贫困、改善民生、实现共同富裕，是社会主义的本质要求。2020年4月25日，图片在陕西考察时提到，脱贫摘帽不是终点，而是新生活、新奋斗的起点。贫穷不是社会主义，帮助群众脱贫只是新的起点，我们最终要带领广大群众走向共同富裕。</a:t>
            </a:r>
          </a:p>
          <a:p>
            <a:pPr marL="0" indent="0">
              <a:buNone/>
            </a:pPr>
            <a:r>
              <a:rPr lang="zh-CN" altLang="en-US" sz="2400">
                <a:latin typeface="+mj-ea"/>
                <a:ea typeface="+mj-ea"/>
                <a:cs typeface="+mj-ea"/>
              </a:rPr>
              <a:t>（2）结合材料，运用所学知识回答：怎样实现共同富裕？</a:t>
            </a: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95960" y="1376045"/>
            <a:ext cx="10515600" cy="4576445"/>
          </a:xfrm>
        </p:spPr>
        <p:txBody>
          <a:bodyPr>
            <a:noAutofit/>
          </a:bodyPr>
          <a:lstStyle/>
          <a:p>
            <a:r>
              <a:rPr lang="zh-CN" altLang="en-US" b="0">
                <a:latin typeface="+mj-ea"/>
                <a:cs typeface="+mj-ea"/>
              </a:rPr>
              <a:t>材料三：党的十八大以来，以图片同志为核心的党中央以崇高的责任意识和无畏的担当精神，在长期扶贫脱贫的基础上组织实施全力推进脱贫攻坚。截至2019年底，全国已经有300余个县甩掉贫困帽，占贫困县总数的90％；贪因人口从2012年的9899万人减少到551万人，实现了95％左右的贫困人口脱贫脱贫攻坚力度之大，规模之广影响之深，前所未有，书写了人类减贫史上的奇迹。</a:t>
            </a:r>
            <a:br>
              <a:rPr lang="zh-CN" altLang="en-US" b="0">
                <a:latin typeface="+mj-ea"/>
                <a:cs typeface="+mj-ea"/>
              </a:rPr>
            </a:br>
            <a:r>
              <a:rPr lang="zh-CN" altLang="en-US" b="0">
                <a:latin typeface="+mj-ea"/>
                <a:cs typeface="+mj-ea"/>
              </a:rPr>
              <a:t>  2020年现行标准下的农村贫困人口全部脱贫，是党中央向全国人民作出的郑重承诺，必须如期实现，没有任何退路和弹性。</a:t>
            </a:r>
            <a:br>
              <a:rPr lang="zh-CN" altLang="en-US" b="0">
                <a:latin typeface="+mj-ea"/>
                <a:cs typeface="+mj-ea"/>
              </a:rPr>
            </a:br>
            <a:r>
              <a:rPr lang="zh-CN" altLang="en-US" b="0">
                <a:latin typeface="+mj-ea"/>
                <a:cs typeface="+mj-ea"/>
              </a:rPr>
              <a:t>阅读材料，运用所学知识，思考并回答下列问题:</a:t>
            </a:r>
            <a:br>
              <a:rPr lang="zh-CN" altLang="en-US" b="0">
                <a:latin typeface="+mj-ea"/>
                <a:cs typeface="+mj-ea"/>
              </a:rPr>
            </a:br>
            <a:r>
              <a:rPr lang="zh-CN" altLang="en-US" b="0">
                <a:latin typeface="+mj-ea"/>
                <a:cs typeface="+mj-ea"/>
              </a:rPr>
              <a:t>（3）党中央全力推进脱贫攻坚说明了什么（至少三个方面）</a:t>
            </a:r>
            <a:br>
              <a:rPr lang="zh-CN" altLang="en-US" b="0">
                <a:latin typeface="+mj-ea"/>
                <a:cs typeface="+mj-ea"/>
              </a:rPr>
            </a:br>
            <a:br>
              <a:rPr lang="zh-CN" altLang="en-US" b="0">
                <a:latin typeface="+mj-ea"/>
                <a:cs typeface="+mj-ea"/>
              </a:rPr>
            </a:br>
            <a:br>
              <a:rPr lang="zh-CN" altLang="en-US" b="0">
                <a:latin typeface="+mj-ea"/>
                <a:cs typeface="+mj-ea"/>
              </a:rPr>
            </a:br>
            <a:r>
              <a:rPr lang="zh-CN" altLang="en-US" b="0">
                <a:latin typeface="+mj-ea"/>
                <a:cs typeface="+mj-ea"/>
              </a:rPr>
              <a:t>（4）贫穷是实现人权的最大障碍。请从尊重和保障人权的角度，谈谈我国全力推进脱贫攻坚的重要意义。（至少两个方面）</a:t>
            </a: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7975" y="706755"/>
            <a:ext cx="11576685" cy="5692775"/>
          </a:xfrm>
          <a:prstGeom prst="rect">
            <a:avLst/>
          </a:prstGeom>
          <a:noFill/>
        </p:spPr>
        <p:txBody>
          <a:bodyPr wrap="square" rtlCol="0" anchor="t">
            <a:spAutoFit/>
          </a:bodyPr>
          <a:lstStyle/>
          <a:p>
            <a:r>
              <a:rPr lang="zh-CN" altLang="en-US" sz="2800"/>
              <a:t>（1）创新产业扶贫方式，对贫困群众开展技能培训，出台政策鼓励大众创业，万众创新。</a:t>
            </a:r>
          </a:p>
          <a:p>
            <a:r>
              <a:rPr lang="zh-CN" altLang="en-US" sz="2800"/>
              <a:t>（2）坚持中国共产党的领导、坚持以经济建设为中心、坚持改革开放、坚持党的基本路线不动摇等。</a:t>
            </a:r>
          </a:p>
          <a:p>
            <a:r>
              <a:rPr lang="zh-CN" altLang="en-US" sz="2800"/>
              <a:t>（3）中国共产党的宗旨是全心全意为人民服务；中国共产党坚持以人民为中心的发展思想：为中国人民谋幸福、为中华民族谋复兴是中国共产党人的初心和使命；中国共产党是中国特色社会主义事业的领导核心；中国共产党始终代表最广大人民群众的根本利益；中国共产党坚持立党为公、执政为民；共同富裕是中国特色社会主义的根本原则：满足人民日益增长的美好生活需要：等等。</a:t>
            </a:r>
          </a:p>
          <a:p>
            <a:r>
              <a:rPr lang="zh-CN" altLang="en-US" sz="2800"/>
              <a:t>（4）有利于增强人民获得感、枞感、安全感：有利于我国全力推进脱贫攻坚，有利于尊重和保障公民的生存权、发展权：有利于让每一位社会成员生活得更有尊严、更加幸福；有利于推动我国人权事业的发展：等等。</a:t>
            </a: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296410" y="2681605"/>
            <a:ext cx="2926080" cy="922020"/>
          </a:xfrm>
          <a:prstGeom prst="rect">
            <a:avLst/>
          </a:prstGeom>
          <a:noFill/>
        </p:spPr>
        <p:txBody>
          <a:bodyPr wrap="none" rtlCol="0" anchor="t">
            <a:spAutoFit/>
          </a:bodyPr>
          <a:lstStyle/>
          <a:p>
            <a:r>
              <a:rPr lang="zh-CN" altLang="en-US" sz="5400">
                <a:solidFill>
                  <a:srgbClr val="C00000"/>
                </a:solidFill>
                <a:latin typeface="Arial" panose="020B0604020202020204" pitchFamily="34" charset="0"/>
                <a:ea typeface="微软雅黑" panose="020B0503020204020204" charset="-122"/>
                <a:sym typeface="+mn-ea"/>
              </a:rPr>
              <a:t>中考真题</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563880" y="659130"/>
            <a:ext cx="11064240" cy="6123940"/>
          </a:xfrm>
          <a:prstGeom prst="rect">
            <a:avLst/>
          </a:prstGeom>
          <a:noFill/>
          <a:ln w="9525">
            <a:noFill/>
          </a:ln>
        </p:spPr>
        <p:txBody>
          <a:bodyPr wrap="square">
            <a:spAutoFit/>
          </a:bodyPr>
          <a:lstStyle/>
          <a:p>
            <a:pPr indent="266700"/>
            <a:r>
              <a:rPr lang="en-US" sz="2800" b="0">
                <a:latin typeface="Times New Roman" panose="02020603050405020304" pitchFamily="18" charset="0"/>
              </a:rPr>
              <a:t>1</a:t>
            </a:r>
            <a:r>
              <a:rPr lang="zh-CN" sz="2800" b="0">
                <a:ea typeface="宋体" panose="02010600030101010101" pitchFamily="2" charset="-122"/>
              </a:rPr>
              <a:t>．</a:t>
            </a:r>
            <a:r>
              <a:rPr lang="zh-CN" sz="2800" b="0">
                <a:solidFill>
                  <a:srgbClr val="FF0000"/>
                </a:solidFill>
                <a:ea typeface="宋体" panose="02010600030101010101" pitchFamily="2" charset="-122"/>
              </a:rPr>
              <a:t>（</a:t>
            </a:r>
            <a:r>
              <a:rPr lang="en-US" sz="2800" b="0">
                <a:solidFill>
                  <a:srgbClr val="FF0000"/>
                </a:solidFill>
                <a:latin typeface="Times New Roman" panose="02020603050405020304" pitchFamily="18" charset="0"/>
              </a:rPr>
              <a:t>2020·</a:t>
            </a:r>
            <a:r>
              <a:rPr lang="zh-CN" sz="2800" b="0">
                <a:solidFill>
                  <a:srgbClr val="FF0000"/>
                </a:solidFill>
                <a:ea typeface="宋体" panose="02010600030101010101" pitchFamily="2" charset="-122"/>
              </a:rPr>
              <a:t>聊城）</a:t>
            </a:r>
            <a:r>
              <a:rPr lang="en-US" sz="2800" b="0">
                <a:latin typeface="Times New Roman" panose="02020603050405020304" pitchFamily="18" charset="0"/>
              </a:rPr>
              <a:t>2020</a:t>
            </a:r>
            <a:r>
              <a:rPr lang="zh-CN" sz="2800" b="0">
                <a:ea typeface="宋体" panose="02010600030101010101" pitchFamily="2" charset="-122"/>
              </a:rPr>
              <a:t>年</a:t>
            </a:r>
            <a:r>
              <a:rPr lang="en-US" sz="2800" b="0">
                <a:latin typeface="Times New Roman" panose="02020603050405020304" pitchFamily="18" charset="0"/>
              </a:rPr>
              <a:t>3</a:t>
            </a:r>
            <a:r>
              <a:rPr lang="zh-CN" sz="2800" b="0">
                <a:ea typeface="宋体" panose="02010600030101010101" pitchFamily="2" charset="-122"/>
              </a:rPr>
              <a:t>月</a:t>
            </a:r>
            <a:r>
              <a:rPr lang="en-US" sz="2800" b="0">
                <a:latin typeface="Times New Roman" panose="02020603050405020304" pitchFamily="18" charset="0"/>
              </a:rPr>
              <a:t>6</a:t>
            </a:r>
            <a:r>
              <a:rPr lang="zh-CN" sz="2800" b="0">
                <a:ea typeface="宋体" panose="02010600030101010101" pitchFamily="2" charset="-122"/>
              </a:rPr>
              <a:t>日，中共中央总书记、国家主席、中央军委主席习近平在京出席决战决胜脱贫攻堅座谈会并发表重要讲话指出，到</a:t>
            </a:r>
            <a:r>
              <a:rPr lang="en-US" sz="2800" b="0">
                <a:latin typeface="Times New Roman" panose="02020603050405020304" pitchFamily="18" charset="0"/>
              </a:rPr>
              <a:t>2020</a:t>
            </a:r>
            <a:r>
              <a:rPr lang="zh-CN" sz="2800" b="0">
                <a:ea typeface="宋体" panose="02010600030101010101" pitchFamily="2" charset="-122"/>
              </a:rPr>
              <a:t>年现行标准下的农村贫困人口全部脱贫，是党中央向全国人民作出的郑重承诺，必须如期实现。要实现这一承诺需要</a:t>
            </a:r>
            <a:r>
              <a:rPr lang="en-US" sz="2800" b="0">
                <a:latin typeface="宋体" panose="02010600030101010101" pitchFamily="2" charset="-122"/>
              </a:rPr>
              <a:t>①</a:t>
            </a:r>
            <a:r>
              <a:rPr lang="zh-CN" sz="2800" b="0">
                <a:ea typeface="宋体" panose="02010600030101010101" pitchFamily="2" charset="-122"/>
              </a:rPr>
              <a:t>发展扶贫产业，拓宽致富途径</a:t>
            </a:r>
            <a:r>
              <a:rPr lang="en-US" sz="2800" b="0">
                <a:latin typeface="宋体" panose="02010600030101010101" pitchFamily="2" charset="-122"/>
              </a:rPr>
              <a:t>②</a:t>
            </a:r>
            <a:r>
              <a:rPr lang="zh-CN" sz="2800" b="0">
                <a:ea typeface="宋体" panose="02010600030101010101" pitchFamily="2" charset="-122"/>
              </a:rPr>
              <a:t>先要金山银山，再要绿水青山</a:t>
            </a:r>
            <a:r>
              <a:rPr lang="en-US" sz="2800" b="0">
                <a:latin typeface="宋体" panose="02010600030101010101" pitchFamily="2" charset="-122"/>
              </a:rPr>
              <a:t>③</a:t>
            </a:r>
            <a:r>
              <a:rPr lang="zh-CN" sz="2800" b="0">
                <a:ea typeface="宋体" panose="02010600030101010101" pitchFamily="2" charset="-122"/>
              </a:rPr>
              <a:t>贫困地区人民发扬实干精神，艰苦创业</a:t>
            </a:r>
            <a:r>
              <a:rPr lang="en-US" sz="2800" b="0">
                <a:latin typeface="宋体" panose="02010600030101010101" pitchFamily="2" charset="-122"/>
              </a:rPr>
              <a:t>④</a:t>
            </a:r>
            <a:r>
              <a:rPr lang="zh-CN" sz="2800" b="0">
                <a:ea typeface="宋体" panose="02010600030101010101" pitchFamily="2" charset="-122"/>
              </a:rPr>
              <a:t>加强党对脱贫攻坚工作的领导</a:t>
            </a:r>
            <a:r>
              <a:rPr lang="en-US" sz="2800" b="0">
                <a:latin typeface="Times New Roman" panose="02020603050405020304" pitchFamily="18" charset="0"/>
              </a:rPr>
              <a:t>A</a:t>
            </a:r>
            <a:r>
              <a:rPr lang="zh-CN" sz="2800" b="0">
                <a:ea typeface="宋体" panose="02010600030101010101" pitchFamily="2" charset="-122"/>
              </a:rPr>
              <a:t>．</a:t>
            </a:r>
            <a:r>
              <a:rPr lang="en-US" sz="2800" b="0">
                <a:latin typeface="宋体" panose="02010600030101010101" pitchFamily="2" charset="-122"/>
              </a:rPr>
              <a:t>①②③</a:t>
            </a:r>
            <a:r>
              <a:rPr lang="en-US" sz="2800" b="0">
                <a:latin typeface="Times New Roman" panose="02020603050405020304" pitchFamily="18" charset="0"/>
              </a:rPr>
              <a:t>	B</a:t>
            </a:r>
            <a:r>
              <a:rPr lang="zh-CN" sz="2800" b="0">
                <a:ea typeface="宋体" panose="02010600030101010101" pitchFamily="2" charset="-122"/>
              </a:rPr>
              <a:t>．</a:t>
            </a:r>
            <a:r>
              <a:rPr lang="en-US" sz="2800" b="0">
                <a:latin typeface="宋体" panose="02010600030101010101" pitchFamily="2" charset="-122"/>
              </a:rPr>
              <a:t>①②④</a:t>
            </a:r>
            <a:r>
              <a:rPr lang="en-US" sz="2800" b="0">
                <a:latin typeface="Times New Roman" panose="02020603050405020304" pitchFamily="18" charset="0"/>
              </a:rPr>
              <a:t>	C</a:t>
            </a:r>
            <a:r>
              <a:rPr lang="zh-CN" sz="2800" b="0">
                <a:ea typeface="宋体" panose="02010600030101010101" pitchFamily="2" charset="-122"/>
              </a:rPr>
              <a:t>．</a:t>
            </a:r>
            <a:r>
              <a:rPr lang="en-US" sz="2800" b="0">
                <a:latin typeface="宋体" panose="02010600030101010101" pitchFamily="2" charset="-122"/>
              </a:rPr>
              <a:t>①③④</a:t>
            </a:r>
            <a:r>
              <a:rPr lang="en-US" sz="2800" b="0">
                <a:latin typeface="Times New Roman" panose="02020603050405020304" pitchFamily="18" charset="0"/>
              </a:rPr>
              <a:t>	D</a:t>
            </a:r>
            <a:r>
              <a:rPr lang="zh-CN" sz="2800" b="0">
                <a:ea typeface="宋体" panose="02010600030101010101" pitchFamily="2" charset="-122"/>
              </a:rPr>
              <a:t>．</a:t>
            </a:r>
            <a:r>
              <a:rPr lang="en-US" sz="2800" b="0">
                <a:latin typeface="宋体" panose="02010600030101010101" pitchFamily="2" charset="-122"/>
              </a:rPr>
              <a:t>②③④</a:t>
            </a:r>
            <a:r>
              <a:rPr lang="zh-CN" sz="2800" b="0">
                <a:solidFill>
                  <a:srgbClr val="FF0000"/>
                </a:solidFill>
                <a:ea typeface="宋体" panose="02010600030101010101" pitchFamily="2" charset="-122"/>
              </a:rPr>
              <a:t>【答案】</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【解析】打赢扶贫攻坚战，要加强党对脱贫攻坚工作的领导，发展扶贫产业，拓宽致富途径，贫困地区人民也要发扬实干精神，艰苦创业，</a:t>
            </a:r>
            <a:r>
              <a:rPr lang="en-US" sz="2800" b="0">
                <a:solidFill>
                  <a:srgbClr val="FF0000"/>
                </a:solidFill>
                <a:latin typeface="宋体" panose="02010600030101010101" pitchFamily="2" charset="-122"/>
              </a:rPr>
              <a:t>①③④</a:t>
            </a:r>
            <a:r>
              <a:rPr lang="zh-CN" sz="2800" b="0">
                <a:solidFill>
                  <a:srgbClr val="FF0000"/>
                </a:solidFill>
                <a:ea typeface="宋体" panose="02010600030101010101" pitchFamily="2" charset="-122"/>
              </a:rPr>
              <a:t>说法正确。</a:t>
            </a:r>
            <a:r>
              <a:rPr lang="en-US" sz="2800" b="0">
                <a:solidFill>
                  <a:srgbClr val="FF0000"/>
                </a:solidFill>
                <a:latin typeface="宋体" panose="02010600030101010101" pitchFamily="2" charset="-122"/>
              </a:rPr>
              <a:t>②</a:t>
            </a:r>
            <a:r>
              <a:rPr lang="zh-CN" sz="2800" b="0">
                <a:solidFill>
                  <a:srgbClr val="FF0000"/>
                </a:solidFill>
                <a:ea typeface="宋体" panose="02010600030101010101" pitchFamily="2" charset="-122"/>
              </a:rPr>
              <a:t>错误，既要金山银山，也要绿水青山，是同时而不是先后。故选</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
</a:t>
            </a:r>
            <a:endParaRPr lang="zh-CN" altLang="en-US" sz="2800" b="0">
              <a:solidFill>
                <a:srgbClr val="FF0000"/>
              </a:solidFill>
              <a:ea typeface="宋体" pitchFamily="2" charset="-122"/>
            </a:endParaRP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81940" y="753110"/>
            <a:ext cx="11627485" cy="6000750"/>
          </a:xfrm>
          <a:prstGeom prst="rect">
            <a:avLst/>
          </a:prstGeom>
          <a:noFill/>
          <a:ln w="9525">
            <a:noFill/>
          </a:ln>
        </p:spPr>
        <p:txBody>
          <a:bodyPr wrap="square">
            <a:spAutoFit/>
          </a:bodyPr>
          <a:lstStyle/>
          <a:p>
            <a:pPr indent="266700"/>
            <a:r>
              <a:rPr lang="en-US" altLang="zh-CN" sz="3200" b="0">
                <a:ea typeface="宋体" panose="02010600030101010101" pitchFamily="2" charset="-122"/>
              </a:rPr>
              <a:t>2</a:t>
            </a:r>
            <a:r>
              <a:rPr lang="zh-CN" sz="3200" b="0">
                <a:ea typeface="宋体" panose="02010600030101010101" pitchFamily="2" charset="-122"/>
              </a:rPr>
              <a:t>．</a:t>
            </a:r>
            <a:r>
              <a:rPr lang="zh-CN" sz="3200" b="0">
                <a:solidFill>
                  <a:srgbClr val="FF0000"/>
                </a:solidFill>
                <a:ea typeface="宋体" panose="02010600030101010101" pitchFamily="2" charset="-122"/>
              </a:rPr>
              <a:t>（</a:t>
            </a:r>
            <a:r>
              <a:rPr lang="en-US" sz="3200" b="0">
                <a:solidFill>
                  <a:srgbClr val="FF0000"/>
                </a:solidFill>
                <a:latin typeface="Times New Roman" panose="02020603050405020304" pitchFamily="18" charset="0"/>
              </a:rPr>
              <a:t>2020·</a:t>
            </a:r>
            <a:r>
              <a:rPr lang="zh-CN" sz="3200" b="0">
                <a:solidFill>
                  <a:srgbClr val="FF0000"/>
                </a:solidFill>
                <a:ea typeface="宋体" panose="02010600030101010101" pitchFamily="2" charset="-122"/>
              </a:rPr>
              <a:t>威海）</a:t>
            </a:r>
            <a:r>
              <a:rPr lang="zh-CN" sz="3200" b="0">
                <a:ea typeface="宋体" panose="02010600030101010101" pitchFamily="2" charset="-122"/>
              </a:rPr>
              <a:t>我国脱贫攻坚工作取得显著成就，对此理解正确的是</a:t>
            </a:r>
            <a:r>
              <a:rPr lang="en-US" sz="3200" b="0">
                <a:latin typeface="Times New Roman" panose="02020603050405020304" pitchFamily="18" charset="0"/>
              </a:rPr>
              <a:t>A</a:t>
            </a:r>
            <a:r>
              <a:rPr lang="zh-CN" sz="3200" b="0">
                <a:ea typeface="宋体" panose="02010600030101010101" pitchFamily="2" charset="-122"/>
              </a:rPr>
              <a:t>．现阶段的主要矛盾已得到解决</a:t>
            </a:r>
            <a:r>
              <a:rPr lang="en-US" sz="3200" b="0">
                <a:latin typeface="Times New Roman" panose="02020603050405020304" pitchFamily="18" charset="0"/>
              </a:rPr>
              <a:t>	B</a:t>
            </a:r>
            <a:r>
              <a:rPr lang="zh-CN" sz="3200" b="0">
                <a:ea typeface="宋体" panose="02010600030101010101" pitchFamily="2" charset="-122"/>
              </a:rPr>
              <a:t>．这得益于我国坚持共享的发展理念</a:t>
            </a:r>
            <a:r>
              <a:rPr lang="en-US" sz="3200" b="0">
                <a:latin typeface="Times New Roman" panose="02020603050405020304" pitchFamily="18" charset="0"/>
              </a:rPr>
              <a:t>C</a:t>
            </a:r>
            <a:r>
              <a:rPr lang="zh-CN" sz="3200" b="0">
                <a:ea typeface="宋体" panose="02010600030101010101" pitchFamily="2" charset="-122"/>
              </a:rPr>
              <a:t>．共同富裕的目标已经实现</a:t>
            </a:r>
            <a:r>
              <a:rPr lang="en-US" sz="3200" b="0">
                <a:latin typeface="Times New Roman" panose="02020603050405020304" pitchFamily="18" charset="0"/>
              </a:rPr>
              <a:t>	D</a:t>
            </a:r>
            <a:r>
              <a:rPr lang="zh-CN" sz="3200" b="0">
                <a:ea typeface="宋体" panose="02010600030101010101" pitchFamily="2" charset="-122"/>
              </a:rPr>
              <a:t>．初级阶段的基本国情已经改变</a:t>
            </a:r>
            <a:r>
              <a:rPr lang="en-US" sz="3200" b="0">
                <a:solidFill>
                  <a:srgbClr val="FF0000"/>
                </a:solidFill>
                <a:latin typeface="Times New Roman" panose="02020603050405020304" pitchFamily="18" charset="0"/>
              </a:rPr>
              <a:t>9</a:t>
            </a:r>
            <a:r>
              <a:rPr lang="zh-CN" sz="3200" b="0">
                <a:solidFill>
                  <a:srgbClr val="FF0000"/>
                </a:solidFill>
                <a:ea typeface="宋体" panose="02010600030101010101" pitchFamily="2" charset="-122"/>
              </a:rPr>
              <a:t>．【答案】</a:t>
            </a:r>
            <a:r>
              <a:rPr lang="en-US" sz="3200" b="0">
                <a:solidFill>
                  <a:srgbClr val="FF0000"/>
                </a:solidFill>
                <a:latin typeface="Times New Roman" panose="02020603050405020304" pitchFamily="18" charset="0"/>
              </a:rPr>
              <a:t>B</a:t>
            </a:r>
            <a:r>
              <a:rPr lang="zh-CN" sz="3200" b="0">
                <a:solidFill>
                  <a:srgbClr val="FF0000"/>
                </a:solidFill>
                <a:ea typeface="宋体" panose="02010600030101010101" pitchFamily="2" charset="-122"/>
              </a:rPr>
              <a:t>【解析】我国脱贫攻坚工作取得显著成就，得益于我国坚持以人民为中心的发展思想，坚持共享的发展理念，</a:t>
            </a:r>
            <a:r>
              <a:rPr lang="en-US" sz="3200" b="0">
                <a:solidFill>
                  <a:srgbClr val="FF0000"/>
                </a:solidFill>
                <a:latin typeface="Times New Roman" panose="02020603050405020304" pitchFamily="18" charset="0"/>
              </a:rPr>
              <a:t>B</a:t>
            </a:r>
            <a:r>
              <a:rPr lang="zh-CN" sz="3200" b="0">
                <a:solidFill>
                  <a:srgbClr val="FF0000"/>
                </a:solidFill>
                <a:ea typeface="宋体" panose="02010600030101010101" pitchFamily="2" charset="-122"/>
              </a:rPr>
              <a:t>说法正确。</a:t>
            </a:r>
            <a:r>
              <a:rPr lang="en-US" sz="3200" b="0">
                <a:solidFill>
                  <a:srgbClr val="FF0000"/>
                </a:solidFill>
                <a:latin typeface="Times New Roman" panose="02020603050405020304" pitchFamily="18" charset="0"/>
              </a:rPr>
              <a:t>A</a:t>
            </a:r>
            <a:r>
              <a:rPr lang="zh-CN" sz="3200" b="0">
                <a:solidFill>
                  <a:srgbClr val="FF0000"/>
                </a:solidFill>
                <a:ea typeface="宋体" panose="02010600030101010101" pitchFamily="2" charset="-122"/>
              </a:rPr>
              <a:t>错误，现阶段的主要矛盾还没有得到解决。</a:t>
            </a:r>
            <a:r>
              <a:rPr lang="en-US" sz="3200" b="0">
                <a:solidFill>
                  <a:srgbClr val="FF0000"/>
                </a:solidFill>
                <a:latin typeface="Times New Roman" panose="02020603050405020304" pitchFamily="18" charset="0"/>
              </a:rPr>
              <a:t>C</a:t>
            </a:r>
            <a:r>
              <a:rPr lang="zh-CN" sz="3200" b="0">
                <a:solidFill>
                  <a:srgbClr val="FF0000"/>
                </a:solidFill>
                <a:ea typeface="宋体" panose="02010600030101010101" pitchFamily="2" charset="-122"/>
              </a:rPr>
              <a:t>错误，共同富裕的目标还没有实现。</a:t>
            </a:r>
            <a:r>
              <a:rPr lang="en-US" sz="3200" b="0">
                <a:solidFill>
                  <a:srgbClr val="FF0000"/>
                </a:solidFill>
                <a:latin typeface="Times New Roman" panose="02020603050405020304" pitchFamily="18" charset="0"/>
              </a:rPr>
              <a:t>D</a:t>
            </a:r>
            <a:r>
              <a:rPr lang="zh-CN" sz="3200" b="0">
                <a:solidFill>
                  <a:srgbClr val="FF0000"/>
                </a:solidFill>
                <a:ea typeface="宋体" panose="02010600030101010101" pitchFamily="2" charset="-122"/>
              </a:rPr>
              <a:t>错误，我国正处于并将长期处于社会主义初级阶段的基本国情没有改变。故选</a:t>
            </a:r>
            <a:r>
              <a:rPr lang="en-US" sz="3200" b="0">
                <a:solidFill>
                  <a:srgbClr val="FF0000"/>
                </a:solidFill>
                <a:latin typeface="Times New Roman" panose="02020603050405020304" pitchFamily="18" charset="0"/>
              </a:rPr>
              <a:t>B</a:t>
            </a:r>
            <a:r>
              <a:rPr lang="zh-CN" sz="3200" b="0">
                <a:solidFill>
                  <a:srgbClr val="FF0000"/>
                </a:solidFill>
                <a:ea typeface="宋体" panose="02010600030101010101" pitchFamily="2" charset="-122"/>
              </a:rPr>
              <a:t>。
</a:t>
            </a:r>
            <a:endParaRPr lang="zh-CN" altLang="en-US" sz="3200" b="0">
              <a:solidFill>
                <a:srgbClr val="FF0000"/>
              </a:solidFill>
              <a:ea typeface="宋体" pitchFamily="2" charset="-122"/>
            </a:endParaRP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97815" y="711200"/>
            <a:ext cx="11597640" cy="1198880"/>
          </a:xfrm>
          <a:prstGeom prst="rect">
            <a:avLst/>
          </a:prstGeom>
          <a:noFill/>
          <a:ln w="9525">
            <a:noFill/>
          </a:ln>
        </p:spPr>
        <p:txBody>
          <a:bodyPr wrap="square">
            <a:spAutoFit/>
          </a:bodyPr>
          <a:lstStyle/>
          <a:p>
            <a:pPr indent="266700"/>
            <a:r>
              <a:rPr lang="en-US" altLang="zh-CN" sz="2400" b="0">
                <a:ea typeface="宋体" panose="02010600030101010101" pitchFamily="2" charset="-122"/>
              </a:rPr>
              <a:t>3</a:t>
            </a:r>
            <a:r>
              <a:rPr lang="zh-CN" sz="2400" b="0">
                <a:ea typeface="宋体" panose="02010600030101010101" pitchFamily="2" charset="-122"/>
              </a:rPr>
              <a:t>．</a:t>
            </a:r>
            <a:r>
              <a:rPr lang="zh-CN" sz="2400" b="0">
                <a:solidFill>
                  <a:srgbClr val="FF0000"/>
                </a:solidFill>
                <a:ea typeface="宋体" panose="02010600030101010101" pitchFamily="2" charset="-122"/>
              </a:rPr>
              <a:t>（</a:t>
            </a:r>
            <a:r>
              <a:rPr lang="en-US" sz="2400" b="0">
                <a:solidFill>
                  <a:srgbClr val="FF0000"/>
                </a:solidFill>
                <a:latin typeface="Times New Roman" panose="02020603050405020304" pitchFamily="18" charset="0"/>
              </a:rPr>
              <a:t>2020·</a:t>
            </a:r>
            <a:r>
              <a:rPr lang="zh-CN" sz="2400" b="0">
                <a:solidFill>
                  <a:srgbClr val="FF0000"/>
                </a:solidFill>
                <a:ea typeface="宋体" panose="02010600030101010101" pitchFamily="2" charset="-122"/>
              </a:rPr>
              <a:t>潍坊）</a:t>
            </a:r>
            <a:r>
              <a:rPr lang="zh-CN" sz="2400" b="0">
                <a:ea typeface="宋体" panose="02010600030101010101" pitchFamily="2" charset="-122"/>
              </a:rPr>
              <a:t>近来，各地持续统筹推进疫情防控和脱贫攻坚工作，东西部扶贫协作和中央单位定点扶贫工作深入开展，消费扶贫行动开局良好。中西部</a:t>
            </a:r>
            <a:r>
              <a:rPr lang="en-US" sz="2400" b="0">
                <a:latin typeface="Times New Roman" panose="02020603050405020304" pitchFamily="18" charset="0"/>
              </a:rPr>
              <a:t>22</a:t>
            </a:r>
            <a:r>
              <a:rPr lang="zh-CN" sz="2400" b="0">
                <a:ea typeface="宋体" panose="02010600030101010101" pitchFamily="2" charset="-122"/>
              </a:rPr>
              <a:t>个省份扶贫进展部分情况统计（截止</a:t>
            </a:r>
            <a:r>
              <a:rPr lang="en-US" sz="2400" b="0">
                <a:latin typeface="Times New Roman" panose="02020603050405020304" pitchFamily="18" charset="0"/>
              </a:rPr>
              <a:t>2020</a:t>
            </a:r>
            <a:r>
              <a:rPr lang="zh-CN" sz="2400" b="0">
                <a:ea typeface="宋体" panose="02010600030101010101" pitchFamily="2" charset="-122"/>
              </a:rPr>
              <a:t>年</a:t>
            </a:r>
            <a:r>
              <a:rPr lang="en-US" sz="2400" b="0">
                <a:latin typeface="Times New Roman" panose="02020603050405020304" pitchFamily="18" charset="0"/>
              </a:rPr>
              <a:t>6</a:t>
            </a:r>
            <a:r>
              <a:rPr lang="zh-CN" sz="2400" b="0">
                <a:ea typeface="宋体" panose="02010600030101010101" pitchFamily="2" charset="-122"/>
              </a:rPr>
              <a:t>月</a:t>
            </a:r>
            <a:r>
              <a:rPr lang="en-US" sz="2400" b="0">
                <a:latin typeface="Times New Roman" panose="02020603050405020304" pitchFamily="18" charset="0"/>
              </a:rPr>
              <a:t>5</a:t>
            </a:r>
            <a:r>
              <a:rPr lang="zh-CN" sz="2400" b="0">
                <a:ea typeface="宋体" panose="02010600030101010101" pitchFamily="2" charset="-122"/>
              </a:rPr>
              <a:t>日）
</a:t>
            </a:r>
            <a:endParaRPr lang="zh-CN" altLang="en-US" sz="2400" b="0">
              <a:ea typeface="宋体" pitchFamily="2" charset="-122"/>
            </a:endParaRPr>
          </a:p>
        </p:txBody>
      </p:sp>
      <p:graphicFrame>
        <p:nvGraphicFramePr>
          <p:cNvPr id="2" name="表格 1"/>
          <p:cNvGraphicFramePr>
            <a:graphicFrameLocks noGrp="1"/>
          </p:cNvGraphicFramePr>
          <p:nvPr/>
        </p:nvGraphicFramePr>
        <p:xfrm>
          <a:off x="1098550" y="2368550"/>
          <a:ext cx="9493250" cy="1805940"/>
        </p:xfrm>
        <a:graphic>
          <a:graphicData uri="http://schemas.openxmlformats.org/drawingml/2006/table">
            <a:tbl>
              <a:tblPr firstRow="1" bandRow="1">
                <a:tableStyleId>{5940675A-B579-460E-94D1-54222C63F5DA}</a:tableStyleId>
              </a:tblPr>
              <a:tblGrid>
                <a:gridCol w="1898650">
                  <a:extLst>
                    <a:ext uri="{9D8B030D-6E8A-4147-A177-3AD203B41FA5}">
                      <a16:colId xmlns:a16="http://schemas.microsoft.com/office/drawing/2014/main" val="20000"/>
                    </a:ext>
                  </a:extLst>
                </a:gridCol>
                <a:gridCol w="1898650">
                  <a:extLst>
                    <a:ext uri="{9D8B030D-6E8A-4147-A177-3AD203B41FA5}">
                      <a16:colId xmlns:a16="http://schemas.microsoft.com/office/drawing/2014/main" val="20001"/>
                    </a:ext>
                  </a:extLst>
                </a:gridCol>
                <a:gridCol w="1898650">
                  <a:extLst>
                    <a:ext uri="{9D8B030D-6E8A-4147-A177-3AD203B41FA5}">
                      <a16:colId xmlns:a16="http://schemas.microsoft.com/office/drawing/2014/main" val="20002"/>
                    </a:ext>
                  </a:extLst>
                </a:gridCol>
                <a:gridCol w="1898650">
                  <a:extLst>
                    <a:ext uri="{9D8B030D-6E8A-4147-A177-3AD203B41FA5}">
                      <a16:colId xmlns:a16="http://schemas.microsoft.com/office/drawing/2014/main" val="20003"/>
                    </a:ext>
                  </a:extLst>
                </a:gridCol>
                <a:gridCol w="1898650">
                  <a:extLst>
                    <a:ext uri="{9D8B030D-6E8A-4147-A177-3AD203B41FA5}">
                      <a16:colId xmlns:a16="http://schemas.microsoft.com/office/drawing/2014/main" val="20004"/>
                    </a:ext>
                  </a:extLst>
                </a:gridCol>
              </a:tblGrid>
              <a:tr h="451485">
                <a:tc>
                  <a:txBody>
                    <a:bodyPr/>
                    <a:lstStyle/>
                    <a:p>
                      <a:pPr indent="0">
                        <a:buNone/>
                      </a:pPr>
                      <a:r>
                        <a:rPr lang="en-US" sz="1000" b="0">
                          <a:latin typeface="Times New Roman" panose="02020603050405020304" pitchFamily="18" charset="0"/>
                          <a:cs typeface="Times New Roman" panose="02020603050405020304" pitchFamily="18" charset="0"/>
                        </a:rPr>
                        <a:t>进展情况项目</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计划安排</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开工复工</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开工复工率</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吸纳就业贫困人口</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51485">
                <a:tc>
                  <a:txBody>
                    <a:bodyPr/>
                    <a:lstStyle/>
                    <a:p>
                      <a:pPr indent="0">
                        <a:buNone/>
                      </a:pPr>
                      <a:r>
                        <a:rPr lang="en-US" sz="1000" b="0">
                          <a:latin typeface="Times New Roman" panose="02020603050405020304" pitchFamily="18" charset="0"/>
                          <a:cs typeface="Times New Roman" panose="02020603050405020304" pitchFamily="18" charset="0"/>
                        </a:rPr>
                        <a:t>扶贫项目</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41．55万个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37．36万个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89．92%</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1485">
                <a:tc>
                  <a:txBody>
                    <a:bodyPr/>
                    <a:lstStyle/>
                    <a:p>
                      <a:pPr indent="0">
                        <a:buNone/>
                      </a:pPr>
                      <a:r>
                        <a:rPr lang="en-US" sz="1000" b="0">
                          <a:latin typeface="Times New Roman" panose="02020603050405020304" pitchFamily="18" charset="0"/>
                          <a:cs typeface="Times New Roman" panose="02020603050405020304" pitchFamily="18" charset="0"/>
                        </a:rPr>
                        <a:t>扶贫龙头企业</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28586个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27960个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98%</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81．31万人</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1485">
                <a:tc>
                  <a:txBody>
                    <a:bodyPr/>
                    <a:lstStyle/>
                    <a:p>
                      <a:pPr indent="0">
                        <a:buNone/>
                      </a:pPr>
                      <a:r>
                        <a:rPr lang="en-US" sz="1000" b="0">
                          <a:latin typeface="Times New Roman" panose="02020603050405020304" pitchFamily="18" charset="0"/>
                          <a:cs typeface="Times New Roman" panose="02020603050405020304" pitchFamily="18" charset="0"/>
                        </a:rPr>
                        <a:t>扶贫车间</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29062个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28660个</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98．6%</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1000" b="0">
                          <a:latin typeface="Times New Roman" panose="02020603050405020304" pitchFamily="18" charset="0"/>
                          <a:cs typeface="Times New Roman" panose="02020603050405020304" pitchFamily="18" charset="0"/>
                        </a:rPr>
                        <a:t>37．16万人</a:t>
                      </a:r>
                      <a:endParaRPr lang="en-US" altLang="en-US" sz="1000" b="0">
                        <a:latin typeface="Times New Roman" panose="02020603050405020304" pitchFamily="18" charset="0"/>
                        <a:ea typeface="Times New Roman" pitchFamily="18" charset="0"/>
                        <a:cs typeface="Times New Roman" panose="02020603050405020304" pitchFamily="18"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 name="文本框 2"/>
          <p:cNvSpPr txBox="1"/>
          <p:nvPr/>
        </p:nvSpPr>
        <p:spPr>
          <a:xfrm>
            <a:off x="401320" y="4174490"/>
            <a:ext cx="11035665" cy="2568575"/>
          </a:xfrm>
          <a:prstGeom prst="rect">
            <a:avLst/>
          </a:prstGeom>
          <a:noFill/>
          <a:ln w="9525">
            <a:noFill/>
          </a:ln>
        </p:spPr>
        <p:txBody>
          <a:bodyPr wrap="square">
            <a:spAutoFit/>
          </a:bodyPr>
          <a:lstStyle/>
          <a:p>
            <a:pPr indent="266700"/>
            <a:r>
              <a:rPr lang="en-US" sz="1050" b="0">
                <a:latin typeface="Times New Roman" panose="02020603050405020304" pitchFamily="18" charset="0"/>
              </a:rPr>
              <a:t> 
</a:t>
            </a:r>
            <a:endParaRPr lang="zh-CN" sz="1600" b="0">
              <a:ea typeface="宋体" pitchFamily="2" charset="-122"/>
            </a:endParaRPr>
          </a:p>
          <a:p>
            <a:pPr indent="266700"/>
            <a:r>
              <a:rPr lang="zh-CN" sz="2000" b="0">
                <a:ea typeface="宋体" panose="02010600030101010101" pitchFamily="2" charset="-122"/>
              </a:rPr>
              <a:t>注：中西部</a:t>
            </a:r>
            <a:r>
              <a:rPr lang="en-US" sz="2000" b="0">
                <a:latin typeface="Times New Roman" panose="02020603050405020304" pitchFamily="18" charset="0"/>
              </a:rPr>
              <a:t>22</a:t>
            </a:r>
            <a:r>
              <a:rPr lang="zh-CN" sz="2000" b="0">
                <a:ea typeface="宋体" panose="02010600030101010101" pitchFamily="2" charset="-122"/>
              </a:rPr>
              <a:t>个省份扶贫公益岗位安置</a:t>
            </a:r>
            <a:r>
              <a:rPr lang="en-US" sz="2000" b="0">
                <a:latin typeface="Times New Roman" panose="02020603050405020304" pitchFamily="18" charset="0"/>
              </a:rPr>
              <a:t>418</a:t>
            </a:r>
            <a:r>
              <a:rPr lang="zh-CN" sz="2000" b="0">
                <a:ea typeface="宋体" panose="02010600030101010101" pitchFamily="2" charset="-122"/>
              </a:rPr>
              <a:t>．</a:t>
            </a:r>
            <a:r>
              <a:rPr lang="en-US" sz="2000" b="0">
                <a:latin typeface="Times New Roman" panose="02020603050405020304" pitchFamily="18" charset="0"/>
              </a:rPr>
              <a:t>49</a:t>
            </a:r>
            <a:r>
              <a:rPr lang="zh-CN" sz="2000" b="0">
                <a:ea typeface="宋体" panose="02010600030101010101" pitchFamily="2" charset="-122"/>
              </a:rPr>
              <a:t>万贫困人口，认定</a:t>
            </a:r>
            <a:r>
              <a:rPr lang="en-US" sz="2000" b="0">
                <a:latin typeface="Times New Roman" panose="02020603050405020304" pitchFamily="18" charset="0"/>
              </a:rPr>
              <a:t>52190</a:t>
            </a:r>
            <a:r>
              <a:rPr lang="zh-CN" sz="2000" b="0">
                <a:ea typeface="宋体" panose="02010600030101010101" pitchFamily="2" charset="-122"/>
              </a:rPr>
              <a:t>个消费扶贫产品。读取上表信息，你能得出的正确结论是</a:t>
            </a:r>
            <a:r>
              <a:rPr lang="en-US" sz="2000" b="0">
                <a:latin typeface="宋体" panose="02010600030101010101" pitchFamily="2" charset="-122"/>
              </a:rPr>
              <a:t>①</a:t>
            </a:r>
            <a:r>
              <a:rPr lang="zh-CN" sz="2000" b="0">
                <a:ea typeface="宋体" panose="02010600030101010101" pitchFamily="2" charset="-122"/>
              </a:rPr>
              <a:t>增加更多的扶贫公益岗位是消除贫困的关键</a:t>
            </a:r>
            <a:r>
              <a:rPr lang="en-US" sz="2000" b="0">
                <a:latin typeface="宋体" panose="02010600030101010101" pitchFamily="2" charset="-122"/>
              </a:rPr>
              <a:t>②</a:t>
            </a:r>
            <a:r>
              <a:rPr lang="zh-CN" sz="2000" b="0">
                <a:ea typeface="宋体" panose="02010600030101010101" pitchFamily="2" charset="-122"/>
              </a:rPr>
              <a:t>坚持区域协调发展有利于中西部扶贫协作工作有序有效开展</a:t>
            </a:r>
            <a:r>
              <a:rPr lang="en-US" sz="2000" b="0">
                <a:latin typeface="宋体" panose="02010600030101010101" pitchFamily="2" charset="-122"/>
              </a:rPr>
              <a:t>③</a:t>
            </a:r>
            <a:r>
              <a:rPr lang="zh-CN" sz="2000" b="0">
                <a:ea typeface="宋体" panose="02010600030101010101" pitchFamily="2" charset="-122"/>
              </a:rPr>
              <a:t>中西部</a:t>
            </a:r>
            <a:r>
              <a:rPr lang="en-US" sz="2000" b="0">
                <a:latin typeface="Times New Roman" panose="02020603050405020304" pitchFamily="18" charset="0"/>
              </a:rPr>
              <a:t>22</a:t>
            </a:r>
            <a:r>
              <a:rPr lang="zh-CN" sz="2000" b="0">
                <a:ea typeface="宋体" panose="02010600030101010101" pitchFamily="2" charset="-122"/>
              </a:rPr>
              <a:t>个省份扶贫工作全部完成</a:t>
            </a:r>
            <a:r>
              <a:rPr lang="en-US" sz="2000" b="0">
                <a:latin typeface="宋体" panose="02010600030101010101" pitchFamily="2" charset="-122"/>
              </a:rPr>
              <a:t>④</a:t>
            </a:r>
            <a:r>
              <a:rPr lang="zh-CN" sz="2000" b="0">
                <a:ea typeface="宋体" panose="02010600030101010101" pitchFamily="2" charset="-122"/>
              </a:rPr>
              <a:t>消除贫困是保障发展成果更多更公平惠及全体人民的必然要求</a:t>
            </a:r>
            <a:r>
              <a:rPr lang="en-US" sz="2000" b="0">
                <a:latin typeface="Times New Roman" panose="02020603050405020304" pitchFamily="18" charset="0"/>
              </a:rPr>
              <a:t>A</a:t>
            </a:r>
            <a:r>
              <a:rPr lang="zh-CN" sz="2000" b="0">
                <a:ea typeface="宋体" panose="02010600030101010101" pitchFamily="2" charset="-122"/>
              </a:rPr>
              <a:t>．</a:t>
            </a:r>
            <a:r>
              <a:rPr lang="en-US" sz="2000" b="0">
                <a:latin typeface="宋体" panose="02010600030101010101" pitchFamily="2" charset="-122"/>
              </a:rPr>
              <a:t>①③</a:t>
            </a:r>
            <a:r>
              <a:rPr lang="en-US" sz="2000" b="0">
                <a:latin typeface="Times New Roman" panose="02020603050405020304" pitchFamily="18" charset="0"/>
              </a:rPr>
              <a:t>	B</a:t>
            </a:r>
            <a:r>
              <a:rPr lang="zh-CN" sz="2000" b="0">
                <a:ea typeface="宋体" panose="02010600030101010101" pitchFamily="2" charset="-122"/>
              </a:rPr>
              <a:t>．</a:t>
            </a:r>
            <a:r>
              <a:rPr lang="en-US" sz="2000" b="0">
                <a:latin typeface="宋体" panose="02010600030101010101" pitchFamily="2" charset="-122"/>
              </a:rPr>
              <a:t>①④</a:t>
            </a:r>
            <a:r>
              <a:rPr lang="en-US" sz="2000" b="0">
                <a:latin typeface="Times New Roman" panose="02020603050405020304" pitchFamily="18" charset="0"/>
              </a:rPr>
              <a:t>	C</a:t>
            </a:r>
            <a:r>
              <a:rPr lang="zh-CN" sz="2000" b="0">
                <a:ea typeface="宋体" panose="02010600030101010101" pitchFamily="2" charset="-122"/>
              </a:rPr>
              <a:t>．</a:t>
            </a:r>
            <a:r>
              <a:rPr lang="en-US" sz="2000" b="0">
                <a:latin typeface="宋体" panose="02010600030101010101" pitchFamily="2" charset="-122"/>
              </a:rPr>
              <a:t>②③</a:t>
            </a:r>
            <a:r>
              <a:rPr lang="en-US" sz="2000" b="0">
                <a:latin typeface="Times New Roman" panose="02020603050405020304" pitchFamily="18" charset="0"/>
              </a:rPr>
              <a:t>	D</a:t>
            </a:r>
            <a:r>
              <a:rPr lang="zh-CN" sz="2000" b="0">
                <a:ea typeface="宋体" panose="02010600030101010101" pitchFamily="2" charset="-122"/>
              </a:rPr>
              <a:t>．</a:t>
            </a:r>
            <a:r>
              <a:rPr lang="en-US" sz="2000" b="0">
                <a:latin typeface="宋体" panose="02010600030101010101" pitchFamily="2" charset="-122"/>
              </a:rPr>
              <a:t>②④
</a:t>
            </a:r>
            <a:endParaRPr lang="en-US" altLang="en-US" sz="2000" b="0">
              <a:latin typeface="宋体" pitchFamily="2" charset="-122"/>
            </a:endParaRP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1318895" y="1779905"/>
            <a:ext cx="8798560" cy="4030980"/>
          </a:xfrm>
          <a:prstGeom prst="rect">
            <a:avLst/>
          </a:prstGeom>
          <a:noFill/>
          <a:ln w="9525">
            <a:noFill/>
          </a:ln>
        </p:spPr>
        <p:txBody>
          <a:bodyPr wrap="square">
            <a:spAutoFit/>
          </a:bodyPr>
          <a:lstStyle/>
          <a:p>
            <a:pPr indent="266700"/>
            <a:r>
              <a:rPr lang="zh-CN" sz="3200" b="0">
                <a:solidFill>
                  <a:srgbClr val="FF0000"/>
                </a:solidFill>
                <a:ea typeface="宋体" panose="02010600030101010101" pitchFamily="2" charset="-122"/>
              </a:rPr>
              <a:t>【答案】</a:t>
            </a:r>
            <a:r>
              <a:rPr lang="en-US" sz="3200" b="0">
                <a:solidFill>
                  <a:srgbClr val="FF0000"/>
                </a:solidFill>
                <a:latin typeface="Times New Roman" panose="02020603050405020304" pitchFamily="18" charset="0"/>
              </a:rPr>
              <a:t>D</a:t>
            </a:r>
            <a:r>
              <a:rPr lang="zh-CN" sz="3200" b="0">
                <a:solidFill>
                  <a:srgbClr val="FF0000"/>
                </a:solidFill>
                <a:ea typeface="宋体" panose="02010600030101010101" pitchFamily="2" charset="-122"/>
              </a:rPr>
              <a:t>【解析】从中西部</a:t>
            </a:r>
            <a:r>
              <a:rPr lang="en-US" sz="3200" b="0">
                <a:solidFill>
                  <a:srgbClr val="FF0000"/>
                </a:solidFill>
                <a:latin typeface="Times New Roman" panose="02020603050405020304" pitchFamily="18" charset="0"/>
              </a:rPr>
              <a:t>22</a:t>
            </a:r>
            <a:r>
              <a:rPr lang="zh-CN" sz="3200" b="0">
                <a:solidFill>
                  <a:srgbClr val="FF0000"/>
                </a:solidFill>
                <a:ea typeface="宋体" panose="02010600030101010101" pitchFamily="2" charset="-122"/>
              </a:rPr>
              <a:t>个省份扶贫进展部分情况统计表中的书库可以分析出，坚持区域协调发展有利于中西部扶贫协作工作有序有效开展，消除贫困是保障发展成果更多更公平惠及全体人民的必然要求，</a:t>
            </a:r>
            <a:r>
              <a:rPr lang="en-US" sz="3200" b="0">
                <a:solidFill>
                  <a:srgbClr val="FF0000"/>
                </a:solidFill>
                <a:latin typeface="宋体" panose="02010600030101010101" pitchFamily="2" charset="-122"/>
              </a:rPr>
              <a:t>②④</a:t>
            </a:r>
            <a:r>
              <a:rPr lang="zh-CN" sz="3200" b="0">
                <a:solidFill>
                  <a:srgbClr val="FF0000"/>
                </a:solidFill>
                <a:ea typeface="宋体" panose="02010600030101010101" pitchFamily="2" charset="-122"/>
              </a:rPr>
              <a:t>说法正确。</a:t>
            </a:r>
            <a:r>
              <a:rPr lang="en-US" sz="3200" b="0">
                <a:solidFill>
                  <a:srgbClr val="FF0000"/>
                </a:solidFill>
                <a:latin typeface="宋体" panose="02010600030101010101" pitchFamily="2" charset="-122"/>
              </a:rPr>
              <a:t>①</a:t>
            </a:r>
            <a:r>
              <a:rPr lang="zh-CN" sz="3200" b="0">
                <a:solidFill>
                  <a:srgbClr val="FF0000"/>
                </a:solidFill>
                <a:ea typeface="宋体" panose="02010600030101010101" pitchFamily="2" charset="-122"/>
              </a:rPr>
              <a:t>错误，发展是消除贫困的关键。</a:t>
            </a:r>
            <a:r>
              <a:rPr lang="en-US" sz="3200" b="0">
                <a:solidFill>
                  <a:srgbClr val="FF0000"/>
                </a:solidFill>
                <a:latin typeface="宋体" panose="02010600030101010101" pitchFamily="2" charset="-122"/>
              </a:rPr>
              <a:t>③</a:t>
            </a:r>
            <a:r>
              <a:rPr lang="zh-CN" sz="3200" b="0">
                <a:solidFill>
                  <a:srgbClr val="FF0000"/>
                </a:solidFill>
                <a:ea typeface="宋体" panose="02010600030101010101" pitchFamily="2" charset="-122"/>
              </a:rPr>
              <a:t>的说法在表中没有体现，应排除。故选</a:t>
            </a:r>
            <a:r>
              <a:rPr lang="en-US" sz="3200" b="0">
                <a:solidFill>
                  <a:srgbClr val="FF0000"/>
                </a:solidFill>
                <a:latin typeface="Times New Roman" panose="02020603050405020304" pitchFamily="18" charset="0"/>
              </a:rPr>
              <a:t>D</a:t>
            </a:r>
            <a:r>
              <a:rPr lang="zh-CN" sz="3200" b="0">
                <a:solidFill>
                  <a:srgbClr val="FF0000"/>
                </a:solidFill>
                <a:ea typeface="宋体" panose="02010600030101010101" pitchFamily="2" charset="-122"/>
              </a:rPr>
              <a:t>。
</a:t>
            </a:r>
            <a:endParaRPr lang="zh-CN" altLang="en-US" sz="3200" b="0">
              <a:solidFill>
                <a:srgbClr val="FF0000"/>
              </a:solidFill>
              <a:ea typeface="宋体" panose="02010600030101010101" pitchFamily="2" charset="-122"/>
            </a:endParaRP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134620" y="512445"/>
            <a:ext cx="12100560" cy="6554470"/>
          </a:xfrm>
          <a:prstGeom prst="rect">
            <a:avLst/>
          </a:prstGeom>
          <a:noFill/>
          <a:ln w="9525">
            <a:noFill/>
          </a:ln>
        </p:spPr>
        <p:txBody>
          <a:bodyPr wrap="square">
            <a:spAutoFit/>
          </a:bodyPr>
          <a:lstStyle/>
          <a:p>
            <a:pPr indent="266700"/>
            <a:r>
              <a:rPr lang="en-US" altLang="zh-CN" sz="2800" b="0">
                <a:ea typeface="宋体" panose="02010600030101010101" pitchFamily="2" charset="-122"/>
              </a:rPr>
              <a:t>4</a:t>
            </a:r>
            <a:r>
              <a:rPr lang="zh-CN" sz="2800" b="0">
                <a:ea typeface="宋体" panose="02010600030101010101" pitchFamily="2" charset="-122"/>
              </a:rPr>
              <a:t>．</a:t>
            </a:r>
            <a:r>
              <a:rPr lang="zh-CN" sz="2800" b="0">
                <a:solidFill>
                  <a:srgbClr val="FF0000"/>
                </a:solidFill>
                <a:ea typeface="宋体" panose="02010600030101010101" pitchFamily="2" charset="-122"/>
              </a:rPr>
              <a:t>（</a:t>
            </a:r>
            <a:r>
              <a:rPr lang="en-US" sz="2800" b="0">
                <a:solidFill>
                  <a:srgbClr val="FF0000"/>
                </a:solidFill>
                <a:latin typeface="Times New Roman" panose="02020603050405020304" pitchFamily="18" charset="0"/>
              </a:rPr>
              <a:t>2020·</a:t>
            </a:r>
            <a:r>
              <a:rPr lang="zh-CN" sz="2800" b="0">
                <a:solidFill>
                  <a:srgbClr val="FF0000"/>
                </a:solidFill>
                <a:ea typeface="宋体" panose="02010600030101010101" pitchFamily="2" charset="-122"/>
              </a:rPr>
              <a:t>潍坊）</a:t>
            </a:r>
            <a:r>
              <a:rPr lang="en-US" sz="2800" b="0">
                <a:latin typeface="Times New Roman" panose="02020603050405020304" pitchFamily="18" charset="0"/>
              </a:rPr>
              <a:t>“</a:t>
            </a:r>
            <a:r>
              <a:rPr lang="zh-CN" sz="2800" b="0">
                <a:ea typeface="宋体" panose="02010600030101010101" pitchFamily="2" charset="-122"/>
              </a:rPr>
              <a:t>全面建成小康社会，一个民族也不能少。</a:t>
            </a:r>
            <a:r>
              <a:rPr lang="en-US" sz="2800" b="0">
                <a:latin typeface="Times New Roman" panose="02020603050405020304" pitchFamily="18" charset="0"/>
              </a:rPr>
              <a:t>”</a:t>
            </a:r>
            <a:r>
              <a:rPr lang="zh-CN" sz="2800" b="0">
                <a:ea typeface="宋体" panose="02010600030101010101" pitchFamily="2" charset="-122"/>
              </a:rPr>
              <a:t>民族地区发展得怎么样，少数民族贫困群众过得如何，始终是总书记念兹在兹的牵挂。习近平总书记日前在宁夏考察时，再次宣示了我们党带领各族人民共同迈进全面小康的坚定决心，汇聚起各民族团结奋斗的强大力量。这表明</a:t>
            </a:r>
            <a:r>
              <a:rPr lang="en-US" sz="2800" b="0">
                <a:latin typeface="宋体" panose="02010600030101010101" pitchFamily="2" charset="-122"/>
              </a:rPr>
              <a:t>①</a:t>
            </a:r>
            <a:r>
              <a:rPr lang="zh-CN" sz="2800" b="0">
                <a:ea typeface="宋体" panose="02010600030101010101" pitchFamily="2" charset="-122"/>
              </a:rPr>
              <a:t>民族地区是否能脱贫奔小康取决于国家的资金和政策扶持</a:t>
            </a:r>
            <a:r>
              <a:rPr lang="en-US" sz="2800" b="0">
                <a:latin typeface="宋体" panose="02010600030101010101" pitchFamily="2" charset="-122"/>
              </a:rPr>
              <a:t>②</a:t>
            </a:r>
            <a:r>
              <a:rPr lang="zh-CN" sz="2800" b="0">
                <a:ea typeface="宋体" panose="02010600030101010101" pitchFamily="2" charset="-122"/>
              </a:rPr>
              <a:t>促进各民族共同繁荣是增进民族团结的必由之路</a:t>
            </a:r>
            <a:r>
              <a:rPr lang="en-US" sz="2800" b="0">
                <a:latin typeface="宋体" panose="02010600030101010101" pitchFamily="2" charset="-122"/>
              </a:rPr>
              <a:t>③</a:t>
            </a:r>
            <a:r>
              <a:rPr lang="zh-CN" sz="2800" b="0">
                <a:ea typeface="宋体" panose="02010600030101010101" pitchFamily="2" charset="-122"/>
              </a:rPr>
              <a:t>我国形成了平等团结互助和谐的社会主义新型民族关系</a:t>
            </a:r>
            <a:r>
              <a:rPr lang="en-US" sz="2800" b="0">
                <a:latin typeface="宋体" panose="02010600030101010101" pitchFamily="2" charset="-122"/>
              </a:rPr>
              <a:t>④</a:t>
            </a:r>
            <a:r>
              <a:rPr lang="zh-CN" sz="2800" b="0">
                <a:ea typeface="宋体" panose="02010600030101010101" pitchFamily="2" charset="-122"/>
              </a:rPr>
              <a:t>各民族地区同步富裕有利于建成全面小康社会</a:t>
            </a:r>
            <a:r>
              <a:rPr lang="en-US" sz="2800" b="0">
                <a:latin typeface="Times New Roman" panose="02020603050405020304" pitchFamily="18" charset="0"/>
              </a:rPr>
              <a:t>A</a:t>
            </a:r>
            <a:r>
              <a:rPr lang="zh-CN" sz="2800" b="0">
                <a:ea typeface="宋体" panose="02010600030101010101" pitchFamily="2" charset="-122"/>
              </a:rPr>
              <a:t>．</a:t>
            </a:r>
            <a:r>
              <a:rPr lang="en-US" sz="2800" b="0">
                <a:latin typeface="宋体" panose="02010600030101010101" pitchFamily="2" charset="-122"/>
              </a:rPr>
              <a:t>①③</a:t>
            </a:r>
            <a:r>
              <a:rPr lang="en-US" sz="2800" b="0">
                <a:latin typeface="Times New Roman" panose="02020603050405020304" pitchFamily="18" charset="0"/>
              </a:rPr>
              <a:t>	B</a:t>
            </a:r>
            <a:r>
              <a:rPr lang="zh-CN" sz="2800" b="0">
                <a:ea typeface="宋体" panose="02010600030101010101" pitchFamily="2" charset="-122"/>
              </a:rPr>
              <a:t>．</a:t>
            </a:r>
            <a:r>
              <a:rPr lang="en-US" sz="2800" b="0">
                <a:latin typeface="宋体" panose="02010600030101010101" pitchFamily="2" charset="-122"/>
              </a:rPr>
              <a:t>①④</a:t>
            </a:r>
            <a:r>
              <a:rPr lang="en-US" sz="2800" b="0">
                <a:latin typeface="Times New Roman" panose="02020603050405020304" pitchFamily="18" charset="0"/>
              </a:rPr>
              <a:t>	C</a:t>
            </a:r>
            <a:r>
              <a:rPr lang="zh-CN" sz="2800" b="0">
                <a:ea typeface="宋体" panose="02010600030101010101" pitchFamily="2" charset="-122"/>
              </a:rPr>
              <a:t>．</a:t>
            </a:r>
            <a:r>
              <a:rPr lang="en-US" sz="2800" b="0">
                <a:latin typeface="宋体" panose="02010600030101010101" pitchFamily="2" charset="-122"/>
              </a:rPr>
              <a:t>②③</a:t>
            </a:r>
            <a:r>
              <a:rPr lang="en-US" sz="2800" b="0">
                <a:latin typeface="Times New Roman" panose="02020603050405020304" pitchFamily="18" charset="0"/>
              </a:rPr>
              <a:t>	D</a:t>
            </a:r>
            <a:r>
              <a:rPr lang="zh-CN" sz="2800" b="0">
                <a:ea typeface="宋体" panose="02010600030101010101" pitchFamily="2" charset="-122"/>
              </a:rPr>
              <a:t>．</a:t>
            </a:r>
            <a:r>
              <a:rPr lang="en-US" sz="2800" b="0">
                <a:latin typeface="宋体" panose="02010600030101010101" pitchFamily="2" charset="-122"/>
              </a:rPr>
              <a:t>②④</a:t>
            </a:r>
            <a:r>
              <a:rPr lang="zh-CN" sz="2800" b="0">
                <a:solidFill>
                  <a:srgbClr val="FF0000"/>
                </a:solidFill>
                <a:ea typeface="宋体" panose="02010600030101010101" pitchFamily="2" charset="-122"/>
              </a:rPr>
              <a:t>【答案】</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【解析】本题考查全面小康的相关知识。民族地区农村发展，政策扶持与内生动力是关键，并不仅仅取决于国家的资金和政策扶持，</a:t>
            </a:r>
            <a:r>
              <a:rPr lang="en-US" sz="2800" b="0">
                <a:solidFill>
                  <a:srgbClr val="FF0000"/>
                </a:solidFill>
                <a:latin typeface="宋体" panose="02010600030101010101" pitchFamily="2" charset="-122"/>
              </a:rPr>
              <a:t>①</a:t>
            </a:r>
            <a:r>
              <a:rPr lang="zh-CN" sz="2800" b="0">
                <a:solidFill>
                  <a:srgbClr val="FF0000"/>
                </a:solidFill>
                <a:ea typeface="宋体" panose="02010600030101010101" pitchFamily="2" charset="-122"/>
              </a:rPr>
              <a:t>错误。促进各民族共同繁荣是增进民族团结的必由之路，</a:t>
            </a:r>
            <a:r>
              <a:rPr lang="en-US" sz="2800" b="0">
                <a:solidFill>
                  <a:srgbClr val="FF0000"/>
                </a:solidFill>
                <a:latin typeface="宋体" panose="02010600030101010101" pitchFamily="2" charset="-122"/>
              </a:rPr>
              <a:t>②</a:t>
            </a:r>
            <a:r>
              <a:rPr lang="zh-CN" sz="2800" b="0">
                <a:solidFill>
                  <a:srgbClr val="FF0000"/>
                </a:solidFill>
                <a:ea typeface="宋体" panose="02010600030101010101" pitchFamily="2" charset="-122"/>
              </a:rPr>
              <a:t>正确。我国形成了平等团结互助和谐的社会主义新型民族关系，</a:t>
            </a:r>
            <a:r>
              <a:rPr lang="en-US" sz="2800" b="0">
                <a:solidFill>
                  <a:srgbClr val="FF0000"/>
                </a:solidFill>
                <a:latin typeface="宋体" panose="02010600030101010101" pitchFamily="2" charset="-122"/>
              </a:rPr>
              <a:t>③</a:t>
            </a:r>
            <a:r>
              <a:rPr lang="zh-CN" sz="2800" b="0">
                <a:solidFill>
                  <a:srgbClr val="FF0000"/>
                </a:solidFill>
                <a:ea typeface="宋体" panose="02010600030101010101" pitchFamily="2" charset="-122"/>
              </a:rPr>
              <a:t>正确。各民族地区共同富裕而非同步富裕有利于建成全面小康社会，</a:t>
            </a:r>
            <a:r>
              <a:rPr lang="en-US" sz="2800" b="0">
                <a:solidFill>
                  <a:srgbClr val="FF0000"/>
                </a:solidFill>
                <a:latin typeface="宋体" panose="02010600030101010101" pitchFamily="2" charset="-122"/>
              </a:rPr>
              <a:t>④</a:t>
            </a:r>
            <a:r>
              <a:rPr lang="zh-CN" sz="2800" b="0">
                <a:solidFill>
                  <a:srgbClr val="FF0000"/>
                </a:solidFill>
                <a:ea typeface="宋体" panose="02010600030101010101" pitchFamily="2" charset="-122"/>
              </a:rPr>
              <a:t>错误。故本题正确答案选</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
</a:t>
            </a:r>
            <a:endParaRPr lang="zh-CN" altLang="en-US" sz="2800" b="0">
              <a:solidFill>
                <a:srgbClr val="FF0000"/>
              </a:solidFill>
              <a:ea typeface="宋体" panose="02010600030101010101" pitchFamily="2" charset="-122"/>
            </a:endParaRP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711835" y="739775"/>
            <a:ext cx="11390630" cy="5692775"/>
          </a:xfrm>
          <a:prstGeom prst="rect">
            <a:avLst/>
          </a:prstGeom>
          <a:noFill/>
          <a:ln w="9525">
            <a:noFill/>
          </a:ln>
        </p:spPr>
        <p:txBody>
          <a:bodyPr wrap="square">
            <a:spAutoFit/>
          </a:bodyPr>
          <a:lstStyle/>
          <a:p>
            <a:pPr indent="266700"/>
            <a:r>
              <a:rPr lang="en-US" altLang="zh-CN" sz="2800" b="0">
                <a:ea typeface="宋体" panose="02010600030101010101" pitchFamily="2" charset="-122"/>
              </a:rPr>
              <a:t>5</a:t>
            </a:r>
            <a:r>
              <a:rPr lang="zh-CN" sz="2800" b="0">
                <a:ea typeface="宋体" panose="02010600030101010101" pitchFamily="2" charset="-122"/>
              </a:rPr>
              <a:t>．</a:t>
            </a:r>
            <a:r>
              <a:rPr lang="zh-CN" sz="2800" b="0">
                <a:solidFill>
                  <a:srgbClr val="FF0000"/>
                </a:solidFill>
                <a:ea typeface="宋体" panose="02010600030101010101" pitchFamily="2" charset="-122"/>
              </a:rPr>
              <a:t>（</a:t>
            </a:r>
            <a:r>
              <a:rPr lang="en-US" sz="2800" b="0">
                <a:solidFill>
                  <a:srgbClr val="FF0000"/>
                </a:solidFill>
                <a:latin typeface="Times New Roman" panose="02020603050405020304" pitchFamily="18" charset="0"/>
              </a:rPr>
              <a:t>2020·</a:t>
            </a:r>
            <a:r>
              <a:rPr lang="zh-CN" sz="2800" b="0">
                <a:solidFill>
                  <a:srgbClr val="FF0000"/>
                </a:solidFill>
                <a:ea typeface="宋体" panose="02010600030101010101" pitchFamily="2" charset="-122"/>
              </a:rPr>
              <a:t>威海）</a:t>
            </a:r>
            <a:r>
              <a:rPr lang="zh-CN" sz="2800" b="0">
                <a:ea typeface="宋体" panose="02010600030101010101" pitchFamily="2" charset="-122"/>
              </a:rPr>
              <a:t>国务院副总理孙春兰参加全国教育表彰大会时强调：</a:t>
            </a:r>
            <a:r>
              <a:rPr lang="en-US" sz="2800" b="0">
                <a:latin typeface="Times New Roman" panose="02020603050405020304" pitchFamily="18" charset="0"/>
              </a:rPr>
              <a:t>“</a:t>
            </a:r>
            <a:r>
              <a:rPr lang="zh-CN" sz="2800" b="0">
                <a:ea typeface="宋体" panose="02010600030101010101" pitchFamily="2" charset="-122"/>
              </a:rPr>
              <a:t>各地各有关部门要进一步提高教师待遇，增强教师职业吸引力，营造尊师重教的良好氛围。</a:t>
            </a:r>
            <a:r>
              <a:rPr lang="en-US" sz="2800" b="0">
                <a:latin typeface="Times New Roman" panose="02020603050405020304" pitchFamily="18" charset="0"/>
              </a:rPr>
              <a:t>”</a:t>
            </a:r>
            <a:r>
              <a:rPr lang="zh-CN" sz="2800" b="0">
                <a:ea typeface="宋体" panose="02010600030101010101" pitchFamily="2" charset="-122"/>
              </a:rPr>
              <a:t>国家如此重视教育是因为</a:t>
            </a:r>
            <a:r>
              <a:rPr lang="en-US" sz="2800" b="0">
                <a:latin typeface="宋体" panose="02010600030101010101" pitchFamily="2" charset="-122"/>
              </a:rPr>
              <a:t>①</a:t>
            </a:r>
            <a:r>
              <a:rPr lang="zh-CN" sz="2800" b="0">
                <a:ea typeface="宋体" panose="02010600030101010101" pitchFamily="2" charset="-122"/>
              </a:rPr>
              <a:t>教育是民族振兴和社会进步的基石</a:t>
            </a:r>
            <a:r>
              <a:rPr lang="en-US" sz="2800" b="0">
                <a:latin typeface="宋体" panose="02010600030101010101" pitchFamily="2" charset="-122"/>
              </a:rPr>
              <a:t>②</a:t>
            </a:r>
            <a:r>
              <a:rPr lang="zh-CN" sz="2800" b="0">
                <a:ea typeface="宋体" panose="02010600030101010101" pitchFamily="2" charset="-122"/>
              </a:rPr>
              <a:t>百年大计，教育为本</a:t>
            </a:r>
            <a:r>
              <a:rPr lang="en-US" sz="2800" b="0">
                <a:latin typeface="宋体" panose="02010600030101010101" pitchFamily="2" charset="-122"/>
              </a:rPr>
              <a:t>③</a:t>
            </a:r>
            <a:r>
              <a:rPr lang="zh-CN" sz="2800" b="0">
                <a:ea typeface="宋体" panose="02010600030101010101" pitchFamily="2" charset="-122"/>
              </a:rPr>
              <a:t>教育己成为综合国力竞争的决定性因素</a:t>
            </a:r>
            <a:r>
              <a:rPr lang="en-US" sz="2800" b="0">
                <a:latin typeface="宋体" panose="02010600030101010101" pitchFamily="2" charset="-122"/>
              </a:rPr>
              <a:t>④</a:t>
            </a:r>
            <a:r>
              <a:rPr lang="zh-CN" sz="2800" b="0">
                <a:ea typeface="宋体" panose="02010600030101010101" pitchFamily="2" charset="-122"/>
              </a:rPr>
              <a:t>提高国民素质、培养创新型人才、促进人的全面发展的根本途径在教育</a:t>
            </a:r>
            <a:r>
              <a:rPr lang="en-US" sz="2800" b="0">
                <a:latin typeface="Times New Roman" panose="02020603050405020304" pitchFamily="18" charset="0"/>
              </a:rPr>
              <a:t>A</a:t>
            </a:r>
            <a:r>
              <a:rPr lang="zh-CN" sz="2800" b="0">
                <a:ea typeface="宋体" panose="02010600030101010101" pitchFamily="2" charset="-122"/>
              </a:rPr>
              <a:t>．</a:t>
            </a:r>
            <a:r>
              <a:rPr lang="en-US" sz="2800" b="0">
                <a:latin typeface="宋体" panose="02010600030101010101" pitchFamily="2" charset="-122"/>
              </a:rPr>
              <a:t>②③④</a:t>
            </a:r>
            <a:r>
              <a:rPr lang="en-US" sz="2800" b="0">
                <a:latin typeface="Times New Roman" panose="02020603050405020304" pitchFamily="18" charset="0"/>
              </a:rPr>
              <a:t>	B</a:t>
            </a:r>
            <a:r>
              <a:rPr lang="zh-CN" sz="2800" b="0">
                <a:ea typeface="宋体" panose="02010600030101010101" pitchFamily="2" charset="-122"/>
              </a:rPr>
              <a:t>．</a:t>
            </a:r>
            <a:r>
              <a:rPr lang="en-US" sz="2800" b="0">
                <a:latin typeface="宋体" panose="02010600030101010101" pitchFamily="2" charset="-122"/>
              </a:rPr>
              <a:t>①③④</a:t>
            </a:r>
            <a:r>
              <a:rPr lang="en-US" sz="2800" b="0">
                <a:latin typeface="Times New Roman" panose="02020603050405020304" pitchFamily="18" charset="0"/>
              </a:rPr>
              <a:t>	C</a:t>
            </a:r>
            <a:r>
              <a:rPr lang="zh-CN" sz="2800" b="0">
                <a:ea typeface="宋体" panose="02010600030101010101" pitchFamily="2" charset="-122"/>
              </a:rPr>
              <a:t>．</a:t>
            </a:r>
            <a:r>
              <a:rPr lang="en-US" sz="2800" b="0">
                <a:latin typeface="宋体" panose="02010600030101010101" pitchFamily="2" charset="-122"/>
              </a:rPr>
              <a:t>①②④</a:t>
            </a:r>
            <a:r>
              <a:rPr lang="en-US" sz="2800" b="0">
                <a:latin typeface="Times New Roman" panose="02020603050405020304" pitchFamily="18" charset="0"/>
              </a:rPr>
              <a:t>	D</a:t>
            </a:r>
            <a:r>
              <a:rPr lang="zh-CN" sz="2800" b="0">
                <a:ea typeface="宋体" panose="02010600030101010101" pitchFamily="2" charset="-122"/>
              </a:rPr>
              <a:t>．</a:t>
            </a:r>
            <a:r>
              <a:rPr lang="en-US" sz="2800" b="0">
                <a:latin typeface="宋体" panose="02010600030101010101" pitchFamily="2" charset="-122"/>
              </a:rPr>
              <a:t>①②③</a:t>
            </a:r>
            <a:r>
              <a:rPr lang="zh-CN" sz="2800" b="0">
                <a:solidFill>
                  <a:srgbClr val="FF0000"/>
                </a:solidFill>
                <a:ea typeface="宋体" panose="02010600030101010101" pitchFamily="2" charset="-122"/>
              </a:rPr>
              <a:t>【答案】</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【解析】本题考查正确认识教育的重要性。百年大计，教育为本，教育是民族振兴和社会进步的基石，是提高国民素质、培养创新型人才、促进人的全面发展的根本途径，</a:t>
            </a:r>
            <a:r>
              <a:rPr lang="en-US" sz="2800" b="0">
                <a:solidFill>
                  <a:srgbClr val="FF0000"/>
                </a:solidFill>
                <a:latin typeface="宋体" panose="02010600030101010101" pitchFamily="2" charset="-122"/>
              </a:rPr>
              <a:t>①②④</a:t>
            </a:r>
            <a:r>
              <a:rPr lang="zh-CN" sz="2800" b="0">
                <a:solidFill>
                  <a:srgbClr val="FF0000"/>
                </a:solidFill>
                <a:ea typeface="宋体" panose="02010600030101010101" pitchFamily="2" charset="-122"/>
              </a:rPr>
              <a:t>观点正确；科技创新能力越来越成为综合国力的决定性因素，</a:t>
            </a:r>
            <a:r>
              <a:rPr lang="en-US" sz="2800" b="0">
                <a:solidFill>
                  <a:srgbClr val="FF0000"/>
                </a:solidFill>
                <a:latin typeface="宋体" panose="02010600030101010101" pitchFamily="2" charset="-122"/>
              </a:rPr>
              <a:t>③</a:t>
            </a:r>
            <a:r>
              <a:rPr lang="zh-CN" sz="2800" b="0">
                <a:solidFill>
                  <a:srgbClr val="FF0000"/>
                </a:solidFill>
                <a:ea typeface="宋体" panose="02010600030101010101" pitchFamily="2" charset="-122"/>
              </a:rPr>
              <a:t>观点错误，所以本题选择</a:t>
            </a:r>
            <a:r>
              <a:rPr lang="en-US" sz="2800" b="0">
                <a:solidFill>
                  <a:srgbClr val="FF0000"/>
                </a:solidFill>
                <a:latin typeface="Times New Roman" panose="02020603050405020304" pitchFamily="18" charset="0"/>
              </a:rPr>
              <a:t>C</a:t>
            </a:r>
            <a:r>
              <a:rPr lang="zh-CN" sz="2800" b="0">
                <a:solidFill>
                  <a:srgbClr val="FF0000"/>
                </a:solidFill>
                <a:ea typeface="宋体" panose="02010600030101010101" pitchFamily="2" charset="-122"/>
              </a:rPr>
              <a:t>答案。
</a:t>
            </a:r>
            <a:endParaRPr lang="zh-CN" altLang="en-US" sz="2800" b="0">
              <a:solidFill>
                <a:srgbClr val="FF0000"/>
              </a:solidFill>
              <a:ea typeface="宋体" panose="02010600030101010101" pitchFamily="2" charset="-122"/>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186690" y="677545"/>
            <a:ext cx="11818620" cy="5015865"/>
          </a:xfrm>
          <a:prstGeom prst="rect">
            <a:avLst/>
          </a:prstGeom>
          <a:noFill/>
          <a:ln w="9525">
            <a:noFill/>
          </a:ln>
        </p:spPr>
        <p:txBody>
          <a:bodyPr wrap="square">
            <a:spAutoFit/>
          </a:bodyPr>
          <a:lstStyle/>
          <a:p>
            <a:pPr indent="266700"/>
            <a:r>
              <a:rPr lang="en-US" altLang="zh-CN" sz="2000" b="0" dirty="0">
                <a:ea typeface="宋体" panose="02010600030101010101" pitchFamily="2" charset="-122"/>
              </a:rPr>
              <a:t>6</a:t>
            </a:r>
            <a:r>
              <a:rPr lang="zh-CN" sz="2000" b="0" dirty="0">
                <a:ea typeface="宋体" panose="02010600030101010101" pitchFamily="2" charset="-122"/>
              </a:rPr>
              <a:t>．</a:t>
            </a:r>
            <a:r>
              <a:rPr lang="zh-CN" sz="2000" b="0" dirty="0">
                <a:solidFill>
                  <a:srgbClr val="FF0000"/>
                </a:solidFill>
                <a:ea typeface="宋体" panose="02010600030101010101" pitchFamily="2" charset="-122"/>
              </a:rPr>
              <a:t>（</a:t>
            </a:r>
            <a:r>
              <a:rPr lang="en-US" sz="2000" b="0" dirty="0">
                <a:solidFill>
                  <a:srgbClr val="FF0000"/>
                </a:solidFill>
                <a:latin typeface="Times New Roman" panose="02020603050405020304" pitchFamily="18" charset="0"/>
              </a:rPr>
              <a:t>2020·</a:t>
            </a:r>
            <a:r>
              <a:rPr lang="zh-CN" sz="2000" b="0" dirty="0">
                <a:solidFill>
                  <a:srgbClr val="FF0000"/>
                </a:solidFill>
                <a:ea typeface="宋体" panose="02010600030101010101" pitchFamily="2" charset="-122"/>
              </a:rPr>
              <a:t>济宁）</a:t>
            </a:r>
            <a:r>
              <a:rPr lang="en-US" sz="2000" b="0" dirty="0">
                <a:latin typeface="Times New Roman" panose="02020603050405020304" pitchFamily="18" charset="0"/>
              </a:rPr>
              <a:t>2020</a:t>
            </a:r>
            <a:r>
              <a:rPr lang="zh-CN" sz="2000" b="0" dirty="0">
                <a:ea typeface="宋体" panose="02010600030101010101" pitchFamily="2" charset="-122"/>
              </a:rPr>
              <a:t>年是全面建成小康社会收官之年，也是脱贫攻坚决战决胜之年。某校九年级（</a:t>
            </a:r>
            <a:r>
              <a:rPr lang="en-US" sz="2000" b="0" dirty="0">
                <a:latin typeface="Times New Roman" panose="02020603050405020304" pitchFamily="18" charset="0"/>
              </a:rPr>
              <a:t>1</a:t>
            </a:r>
            <a:r>
              <a:rPr lang="zh-CN" sz="2000" b="0" dirty="0">
                <a:ea typeface="宋体" panose="02010600030101010101" pitchFamily="2" charset="-122"/>
              </a:rPr>
              <a:t>）班同学以</a:t>
            </a:r>
            <a:r>
              <a:rPr lang="en-US" sz="2000" b="0" dirty="0">
                <a:latin typeface="Times New Roman" panose="02020603050405020304" pitchFamily="18" charset="0"/>
              </a:rPr>
              <a:t>“</a:t>
            </a:r>
            <a:r>
              <a:rPr lang="zh-CN" sz="2000" b="0" dirty="0">
                <a:ea typeface="宋体" panose="02010600030101010101" pitchFamily="2" charset="-122"/>
              </a:rPr>
              <a:t>决战脱贫攻坚，决胜全面小康</a:t>
            </a:r>
            <a:r>
              <a:rPr lang="en-US" sz="2000" b="0" dirty="0">
                <a:latin typeface="Times New Roman" panose="02020603050405020304" pitchFamily="18" charset="0"/>
              </a:rPr>
              <a:t>”</a:t>
            </a:r>
            <a:r>
              <a:rPr lang="zh-CN" sz="2000" b="0" dirty="0">
                <a:ea typeface="宋体" panose="02010600030101010101" pitchFamily="2" charset="-122"/>
              </a:rPr>
              <a:t>为话题开展了一次探究活动。下面是他们搜集的部分资料：（决战脱贫攻坚）材料一：脱贫攻坚奔小康是党和政府的郑重承诺。党的十八至今，中国减贫成绩单不断被刷新，从</a:t>
            </a:r>
            <a:r>
              <a:rPr lang="en-US" sz="2000" b="0" dirty="0">
                <a:latin typeface="Times New Roman" panose="02020603050405020304" pitchFamily="18" charset="0"/>
              </a:rPr>
              <a:t>2012</a:t>
            </a:r>
            <a:r>
              <a:rPr lang="zh-CN" sz="2000" b="0" dirty="0">
                <a:ea typeface="宋体" panose="02010600030101010101" pitchFamily="2" charset="-122"/>
              </a:rPr>
              <a:t>年现行标准下农村</a:t>
            </a:r>
            <a:r>
              <a:rPr lang="en-US" sz="2000" b="0" dirty="0">
                <a:latin typeface="Times New Roman" panose="02020603050405020304" pitchFamily="18" charset="0"/>
              </a:rPr>
              <a:t>9899</a:t>
            </a:r>
            <a:r>
              <a:rPr lang="zh-CN" sz="2000" b="0" dirty="0">
                <a:ea typeface="宋体" panose="02010600030101010101" pitchFamily="2" charset="-122"/>
              </a:rPr>
              <a:t>万贫困人口，减少到</a:t>
            </a:r>
            <a:r>
              <a:rPr lang="en-US" sz="2000" b="0" dirty="0">
                <a:latin typeface="Times New Roman" panose="02020603050405020304" pitchFamily="18" charset="0"/>
              </a:rPr>
              <a:t>2019</a:t>
            </a:r>
            <a:r>
              <a:rPr lang="zh-CN" sz="2000" b="0" dirty="0">
                <a:ea typeface="宋体" panose="02010600030101010101" pitchFamily="2" charset="-122"/>
              </a:rPr>
              <a:t>年的</a:t>
            </a:r>
            <a:r>
              <a:rPr lang="en-US" sz="2000" b="0" dirty="0">
                <a:latin typeface="Times New Roman" panose="02020603050405020304" pitchFamily="18" charset="0"/>
              </a:rPr>
              <a:t>51</a:t>
            </a:r>
            <a:r>
              <a:rPr lang="zh-CN" sz="2000" b="0" dirty="0">
                <a:ea typeface="宋体" panose="02010600030101010101" pitchFamily="2" charset="-122"/>
              </a:rPr>
              <a:t>万人。</a:t>
            </a:r>
            <a:r>
              <a:rPr lang="en-US" sz="2000" b="0" dirty="0">
                <a:latin typeface="Times New Roman" panose="02020603050405020304" pitchFamily="18" charset="0"/>
              </a:rPr>
              <a:t>2020</a:t>
            </a:r>
            <a:r>
              <a:rPr lang="zh-CN" sz="2000" b="0" dirty="0">
                <a:ea typeface="宋体" panose="02010600030101010101" pitchFamily="2" charset="-122"/>
              </a:rPr>
              <a:t>年</a:t>
            </a:r>
            <a:r>
              <a:rPr lang="en-US" sz="2000" b="0" dirty="0">
                <a:latin typeface="Times New Roman" panose="02020603050405020304" pitchFamily="18" charset="0"/>
              </a:rPr>
              <a:t>5</a:t>
            </a:r>
            <a:r>
              <a:rPr lang="zh-CN" sz="2000" b="0" dirty="0">
                <a:ea typeface="宋体" panose="02010600030101010101" pitchFamily="2" charset="-122"/>
              </a:rPr>
              <a:t>月</a:t>
            </a:r>
            <a:r>
              <a:rPr lang="en-US" sz="2000" b="0" dirty="0">
                <a:latin typeface="Times New Roman" panose="02020603050405020304" pitchFamily="18" charset="0"/>
              </a:rPr>
              <a:t>17</a:t>
            </a:r>
            <a:r>
              <a:rPr lang="zh-CN" sz="2000" b="0" dirty="0">
                <a:ea typeface="宋体" panose="02010600030101010101" pitchFamily="2" charset="-122"/>
              </a:rPr>
              <a:t>日最新统计表明，全国</a:t>
            </a:r>
            <a:r>
              <a:rPr lang="en-US" sz="2000" b="0" dirty="0">
                <a:latin typeface="Times New Roman" panose="02020603050405020304" pitchFamily="18" charset="0"/>
              </a:rPr>
              <a:t>832</a:t>
            </a:r>
            <a:r>
              <a:rPr lang="zh-CN" sz="2000" b="0" dirty="0">
                <a:ea typeface="宋体" panose="02010600030101010101" pitchFamily="2" charset="-122"/>
              </a:rPr>
              <a:t>个贫困县有</a:t>
            </a:r>
            <a:r>
              <a:rPr lang="en-US" sz="2000" b="0" dirty="0">
                <a:latin typeface="Times New Roman" panose="02020603050405020304" pitchFamily="18" charset="0"/>
              </a:rPr>
              <a:t>780</a:t>
            </a:r>
            <a:r>
              <a:rPr lang="zh-CN" sz="2000" b="0" dirty="0">
                <a:ea typeface="宋体" panose="02010600030101010101" pitchFamily="2" charset="-122"/>
              </a:rPr>
              <a:t>个全部完成脱贫摘帽。数字的背后，惊讶了世界，也温暖了国人。（</a:t>
            </a:r>
            <a:r>
              <a:rPr lang="en-US" sz="2000" b="0" dirty="0">
                <a:latin typeface="Times New Roman" panose="02020603050405020304" pitchFamily="18" charset="0"/>
              </a:rPr>
              <a:t>1</a:t>
            </a:r>
            <a:r>
              <a:rPr lang="zh-CN" sz="2000" b="0" dirty="0">
                <a:ea typeface="宋体" panose="02010600030101010101" pitchFamily="2" charset="-122"/>
              </a:rPr>
              <a:t>）你认为我国能够如期实现全面建成小康社会奋斗目标的因素都有哪些？</a:t>
            </a:r>
            <a:r>
              <a:rPr lang="en-US" sz="2000" b="0" dirty="0">
                <a:latin typeface="宋体" panose="02010600030101010101" pitchFamily="2" charset="-122"/>
              </a:rPr>
              <a:t> </a:t>
            </a:r>
            <a:r>
              <a:rPr lang="en-US" sz="2000" b="0" dirty="0">
                <a:latin typeface="Times New Roman" panose="02020603050405020304" pitchFamily="18" charset="0"/>
              </a:rPr>
              <a:t> </a:t>
            </a:r>
            <a:r>
              <a:rPr lang="zh-CN" sz="2000" b="0" dirty="0">
                <a:ea typeface="宋体" panose="02010600030101010101" pitchFamily="2" charset="-122"/>
              </a:rPr>
              <a:t>（建设美丽乡村）材料二：近年来，济宁市加快实施乡村振兴战略，坚持点、线、面突破，深入开展</a:t>
            </a:r>
            <a:r>
              <a:rPr lang="en-US" sz="2000" b="0" dirty="0">
                <a:latin typeface="Times New Roman" panose="02020603050405020304" pitchFamily="18" charset="0"/>
              </a:rPr>
              <a:t>“</a:t>
            </a:r>
            <a:r>
              <a:rPr lang="zh-CN" sz="2000" b="0" dirty="0">
                <a:ea typeface="宋体" panose="02010600030101010101" pitchFamily="2" charset="-122"/>
              </a:rPr>
              <a:t>五大振兴</a:t>
            </a:r>
            <a:r>
              <a:rPr lang="en-US" sz="2000" b="0" dirty="0">
                <a:latin typeface="Times New Roman" panose="02020603050405020304" pitchFamily="18" charset="0"/>
              </a:rPr>
              <a:t>”</a:t>
            </a:r>
            <a:r>
              <a:rPr lang="zh-CN" sz="2000" b="0" dirty="0">
                <a:ea typeface="宋体" panose="02010600030101010101" pitchFamily="2" charset="-122"/>
              </a:rPr>
              <a:t>专项行动，实施</a:t>
            </a:r>
            <a:r>
              <a:rPr lang="en-US" sz="2000" b="0" dirty="0">
                <a:latin typeface="Times New Roman" panose="02020603050405020304" pitchFamily="18" charset="0"/>
              </a:rPr>
              <a:t>“</a:t>
            </a:r>
            <a:r>
              <a:rPr lang="zh-CN" sz="2000" b="0" dirty="0">
                <a:ea typeface="宋体" panose="02010600030101010101" pitchFamily="2" charset="-122"/>
              </a:rPr>
              <a:t>绿满乡村</a:t>
            </a:r>
            <a:r>
              <a:rPr lang="en-US" sz="2000" b="0" dirty="0">
                <a:latin typeface="Times New Roman" panose="02020603050405020304" pitchFamily="18" charset="0"/>
              </a:rPr>
              <a:t>”</a:t>
            </a:r>
            <a:r>
              <a:rPr lang="zh-CN" sz="2000" b="0" dirty="0">
                <a:ea typeface="宋体" panose="02010600030101010101" pitchFamily="2" charset="-122"/>
              </a:rPr>
              <a:t>行动，提升美丽乡村建设成果；抓好示范村示范镇建设，在全省率先开展</a:t>
            </a:r>
            <a:r>
              <a:rPr lang="en-US" sz="2000" b="0" dirty="0">
                <a:latin typeface="Times New Roman" panose="02020603050405020304" pitchFamily="18" charset="0"/>
              </a:rPr>
              <a:t>“</a:t>
            </a:r>
            <a:r>
              <a:rPr lang="zh-CN" sz="2000" b="0" dirty="0">
                <a:ea typeface="宋体" panose="02010600030101010101" pitchFamily="2" charset="-122"/>
              </a:rPr>
              <a:t>乡村振兴合伙人</a:t>
            </a:r>
            <a:r>
              <a:rPr lang="en-US" sz="2000" b="0" dirty="0">
                <a:latin typeface="Times New Roman" panose="02020603050405020304" pitchFamily="18" charset="0"/>
              </a:rPr>
              <a:t>”</a:t>
            </a:r>
            <a:r>
              <a:rPr lang="zh-CN" sz="2000" b="0" dirty="0">
                <a:ea typeface="宋体" panose="02010600030101010101" pitchFamily="2" charset="-122"/>
              </a:rPr>
              <a:t>招募试点，努力打造乡村振兴</a:t>
            </a:r>
            <a:r>
              <a:rPr lang="en-US" sz="2000" b="0" dirty="0">
                <a:latin typeface="Times New Roman" panose="02020603050405020304" pitchFamily="18" charset="0"/>
              </a:rPr>
              <a:t>“</a:t>
            </a:r>
            <a:r>
              <a:rPr lang="zh-CN" sz="2000" b="0" dirty="0">
                <a:ea typeface="宋体" panose="02010600030101010101" pitchFamily="2" charset="-122"/>
              </a:rPr>
              <a:t>齐鲁样板</a:t>
            </a:r>
            <a:r>
              <a:rPr lang="en-US" sz="2000" b="0" dirty="0">
                <a:latin typeface="Times New Roman" panose="02020603050405020304" pitchFamily="18" charset="0"/>
              </a:rPr>
              <a:t>”</a:t>
            </a:r>
            <a:r>
              <a:rPr lang="zh-CN" sz="2000" b="0" dirty="0">
                <a:ea typeface="宋体" panose="02010600030101010101" pitchFamily="2" charset="-122"/>
              </a:rPr>
              <a:t>；做强现代农业产业园、农业科技园等平台载体，培育新型农业经营主体；注重突出优秀传统文化内涵，着力培育乡村振兴特色亮点……邹城市上九山村等一批极具历史文化特色的美丽乡村，正是济宁市建设美丽宜居城市的乡村表达。（</a:t>
            </a:r>
            <a:r>
              <a:rPr lang="en-US" sz="2000" b="0" dirty="0">
                <a:latin typeface="Times New Roman" panose="02020603050405020304" pitchFamily="18" charset="0"/>
              </a:rPr>
              <a:t>2</a:t>
            </a:r>
            <a:r>
              <a:rPr lang="zh-CN" sz="2000" b="0" dirty="0">
                <a:ea typeface="宋体" panose="02010600030101010101" pitchFamily="2" charset="-122"/>
              </a:rPr>
              <a:t>）谈谈济宁市</a:t>
            </a:r>
            <a:r>
              <a:rPr lang="en-US" sz="2000" b="0" dirty="0">
                <a:latin typeface="Times New Roman" panose="02020603050405020304" pitchFamily="18" charset="0"/>
              </a:rPr>
              <a:t>“</a:t>
            </a:r>
            <a:r>
              <a:rPr lang="zh-CN" sz="2000" b="0" dirty="0">
                <a:ea typeface="宋体" panose="02010600030101010101" pitchFamily="2" charset="-122"/>
              </a:rPr>
              <a:t>建设美丽宜居乡村</a:t>
            </a:r>
            <a:r>
              <a:rPr lang="en-US" sz="2000" b="0" dirty="0">
                <a:latin typeface="Times New Roman" panose="02020603050405020304" pitchFamily="18" charset="0"/>
              </a:rPr>
              <a:t>”</a:t>
            </a:r>
            <a:r>
              <a:rPr lang="zh-CN" sz="2000" b="0" dirty="0">
                <a:ea typeface="宋体" panose="02010600030101010101" pitchFamily="2" charset="-122"/>
              </a:rPr>
              <a:t>、实现乡村振兴的成功经验有哪些可供借鉴。
</a:t>
            </a:r>
            <a:endParaRPr lang="zh-CN" altLang="en-US" sz="2000" b="0" dirty="0">
              <a:ea typeface="宋体" pitchFamily="2" charset="-122"/>
            </a:endParaRP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89535" y="826770"/>
            <a:ext cx="11805285" cy="5631180"/>
          </a:xfrm>
          <a:prstGeom prst="rect">
            <a:avLst/>
          </a:prstGeom>
          <a:noFill/>
          <a:ln w="9525">
            <a:noFill/>
          </a:ln>
        </p:spPr>
        <p:txBody>
          <a:bodyPr wrap="square">
            <a:spAutoFit/>
          </a:bodyPr>
          <a:lstStyle/>
          <a:p>
            <a:pPr indent="266700"/>
            <a:r>
              <a:rPr lang="zh-CN" sz="2000" b="0">
                <a:ea typeface="宋体" panose="02010600030101010101" pitchFamily="2" charset="-122"/>
              </a:rPr>
              <a:t>（留住文脉乡愁）材料三：近年来，济宁市以</a:t>
            </a:r>
            <a:r>
              <a:rPr lang="en-US" sz="2000" b="0">
                <a:latin typeface="Times New Roman" panose="02020603050405020304" pitchFamily="18" charset="0"/>
              </a:rPr>
              <a:t>“</a:t>
            </a:r>
            <a:r>
              <a:rPr lang="zh-CN" sz="2000" b="0">
                <a:ea typeface="宋体" panose="02010600030101010101" pitchFamily="2" charset="-122"/>
              </a:rPr>
              <a:t>儒家文化</a:t>
            </a:r>
            <a:r>
              <a:rPr lang="en-US" sz="2000" b="0">
                <a:latin typeface="Times New Roman" panose="02020603050405020304" pitchFamily="18" charset="0"/>
              </a:rPr>
              <a:t>”“</a:t>
            </a:r>
            <a:r>
              <a:rPr lang="zh-CN" sz="2000" b="0">
                <a:ea typeface="宋体" panose="02010600030101010101" pitchFamily="2" charset="-122"/>
              </a:rPr>
              <a:t>运河文化</a:t>
            </a:r>
            <a:r>
              <a:rPr lang="en-US" sz="2000" b="0">
                <a:latin typeface="Times New Roman" panose="02020603050405020304" pitchFamily="18" charset="0"/>
              </a:rPr>
              <a:t>”“</a:t>
            </a:r>
            <a:r>
              <a:rPr lang="zh-CN" sz="2000" b="0">
                <a:ea typeface="宋体" panose="02010600030101010101" pitchFamily="2" charset="-122"/>
              </a:rPr>
              <a:t>乡土风情</a:t>
            </a:r>
            <a:r>
              <a:rPr lang="en-US" sz="2000" b="0">
                <a:latin typeface="Times New Roman" panose="02020603050405020304" pitchFamily="18" charset="0"/>
              </a:rPr>
              <a:t>”</a:t>
            </a:r>
            <a:r>
              <a:rPr lang="zh-CN" sz="2000" b="0">
                <a:ea typeface="宋体" panose="02010600030101010101" pitchFamily="2" charset="-122"/>
              </a:rPr>
              <a:t>为主题，发挥大运河生态、文化、航运等资源禀赋，打造大运河文化经济带，让遗产流动起来，留下运河故事和济宁记忆。（</a:t>
            </a:r>
            <a:r>
              <a:rPr lang="en-US" sz="2000" b="0">
                <a:latin typeface="Times New Roman" panose="02020603050405020304" pitchFamily="18" charset="0"/>
              </a:rPr>
              <a:t>3</a:t>
            </a:r>
            <a:r>
              <a:rPr lang="zh-CN" sz="2000" b="0">
                <a:ea typeface="宋体" panose="02010600030101010101" pitchFamily="2" charset="-122"/>
              </a:rPr>
              <a:t>）为维护运河景观，支持大运河文化经济带建设，同学们发出了《保护大运河济宁倡议书》，请你把下列倡议书补充完整。</a:t>
            </a:r>
            <a:r>
              <a:rPr lang="en-US" sz="2000" b="0">
                <a:latin typeface="Times New Roman" panose="02020603050405020304" pitchFamily="18" charset="0"/>
              </a:rPr>
              <a:t> </a:t>
            </a:r>
            <a:r>
              <a:rPr lang="zh-CN" sz="2000" b="0">
                <a:ea typeface="宋体" panose="02010600030101010101" pitchFamily="2" charset="-122"/>
              </a:rPr>
              <a:t>倡议书亲爱的同学们</a:t>
            </a:r>
            <a:r>
              <a:rPr lang="en-US" sz="2000" b="0">
                <a:latin typeface="Times New Roman" panose="02020603050405020304" pitchFamily="18" charset="0"/>
              </a:rPr>
              <a:t>“</a:t>
            </a:r>
            <a:r>
              <a:rPr lang="zh-CN" sz="2000" b="0">
                <a:ea typeface="宋体" panose="02010600030101010101" pitchFamily="2" charset="-122"/>
              </a:rPr>
              <a:t>济宁州，老运河，南池荷净莲蓬多</a:t>
            </a:r>
            <a:r>
              <a:rPr lang="en-US" sz="2000" b="0">
                <a:latin typeface="Times New Roman" panose="02020603050405020304" pitchFamily="18" charset="0"/>
              </a:rPr>
              <a:t>”</a:t>
            </a:r>
            <a:r>
              <a:rPr lang="zh-CN" sz="2000" b="0">
                <a:ea typeface="宋体" panose="02010600030101010101" pitchFamily="2" charset="-122"/>
              </a:rPr>
              <a:t>，古老的京杭大运河流经济宁，带来繁荣昌盛也孕育了独属于济宁的运河美景。作为</a:t>
            </a:r>
            <a:r>
              <a:rPr lang="en-US" sz="2000" b="0">
                <a:latin typeface="Times New Roman" panose="02020603050405020304" pitchFamily="18" charset="0"/>
              </a:rPr>
              <a:t>“</a:t>
            </a:r>
            <a:r>
              <a:rPr lang="zh-CN" sz="2000" b="0">
                <a:ea typeface="宋体" panose="02010600030101010101" pitchFamily="2" charset="-122"/>
              </a:rPr>
              <a:t>运河之都</a:t>
            </a:r>
            <a:r>
              <a:rPr lang="en-US" sz="2000" b="0">
                <a:latin typeface="Times New Roman" panose="02020603050405020304" pitchFamily="18" charset="0"/>
              </a:rPr>
              <a:t>”</a:t>
            </a:r>
            <a:r>
              <a:rPr lang="zh-CN" sz="2000" b="0">
                <a:ea typeface="宋体" panose="02010600030101010101" pitchFamily="2" charset="-122"/>
              </a:rPr>
              <a:t>的一名中学生，全面保护运河生态、传承运河文脉，我们更是责无旁贷。在此我们倡议：</a:t>
            </a:r>
            <a:r>
              <a:rPr lang="en-US" sz="2000" b="0">
                <a:latin typeface="宋体" panose="02010600030101010101" pitchFamily="2" charset="-122"/>
              </a:rPr>
              <a:t>①</a:t>
            </a:r>
            <a:r>
              <a:rPr lang="en-US" sz="2000" b="0">
                <a:latin typeface="Times New Roman" panose="02020603050405020304" pitchFamily="18" charset="0"/>
              </a:rPr>
              <a:t>___________________________________________________</a:t>
            </a:r>
            <a:r>
              <a:rPr lang="en-US" sz="2000" b="0">
                <a:latin typeface="宋体" panose="02010600030101010101" pitchFamily="2" charset="-122"/>
              </a:rPr>
              <a:t>②</a:t>
            </a:r>
            <a:r>
              <a:rPr lang="en-US" sz="2000" b="0">
                <a:latin typeface="Times New Roman" panose="02020603050405020304" pitchFamily="18" charset="0"/>
              </a:rPr>
              <a:t>___________________________________________________</a:t>
            </a:r>
            <a:r>
              <a:rPr lang="en-US" sz="2000" b="0">
                <a:latin typeface="宋体" panose="02010600030101010101" pitchFamily="2" charset="-122"/>
              </a:rPr>
              <a:t>③</a:t>
            </a:r>
            <a:r>
              <a:rPr lang="en-US" sz="2000" b="0">
                <a:latin typeface="Times New Roman" panose="02020603050405020304" pitchFamily="18" charset="0"/>
              </a:rPr>
              <a:t>___________________________________________________</a:t>
            </a:r>
            <a:r>
              <a:rPr lang="en-US" sz="2000" b="0">
                <a:latin typeface="宋体" panose="02010600030101010101" pitchFamily="2" charset="-122"/>
              </a:rPr>
              <a:t>……</a:t>
            </a:r>
            <a:r>
              <a:rPr lang="zh-CN" sz="2000" b="0">
                <a:ea typeface="宋体" panose="02010600030101010101" pitchFamily="2" charset="-122"/>
              </a:rPr>
              <a:t>保护大运河，时不我待！让我们携起手来，用自己的热情和汗水，为大运河文化经济带建设做一份贡献，让我们的子孙后代都能享受运河水清鱼跃、两岸垂柳的美景。</a:t>
            </a:r>
            <a:r>
              <a:rPr lang="en-US" sz="2000" b="0">
                <a:latin typeface="Times New Roman" panose="02020603050405020304" pitchFamily="18" charset="0"/>
              </a:rPr>
              <a:t>××</a:t>
            </a:r>
            <a:r>
              <a:rPr lang="zh-CN" sz="2000" b="0">
                <a:ea typeface="宋体" panose="02010600030101010101" pitchFamily="2" charset="-122"/>
              </a:rPr>
              <a:t>中学团委会
</a:t>
            </a:r>
            <a:endParaRPr lang="zh-CN" altLang="en-US" sz="2000" b="0">
              <a:ea typeface="宋体" panose="02010600030101010101" pitchFamily="2" charset="-122"/>
            </a:endParaRP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38760" y="542925"/>
            <a:ext cx="11951970" cy="6369685"/>
          </a:xfrm>
          <a:prstGeom prst="rect">
            <a:avLst/>
          </a:prstGeom>
          <a:noFill/>
          <a:ln w="9525">
            <a:noFill/>
          </a:ln>
        </p:spPr>
        <p:txBody>
          <a:bodyPr wrap="square">
            <a:spAutoFit/>
          </a:bodyPr>
          <a:lstStyle/>
          <a:p>
            <a:pPr indent="266700"/>
            <a:r>
              <a:rPr lang="zh-CN" sz="2400" b="0">
                <a:solidFill>
                  <a:srgbClr val="FF0000"/>
                </a:solidFill>
                <a:ea typeface="宋体" panose="02010600030101010101" pitchFamily="2" charset="-122"/>
              </a:rPr>
              <a:t>【答案】（</a:t>
            </a:r>
            <a:r>
              <a:rPr lang="en-US" sz="2400" b="0">
                <a:solidFill>
                  <a:srgbClr val="FF0000"/>
                </a:solidFill>
                <a:latin typeface="Times New Roman" panose="02020603050405020304" pitchFamily="18" charset="0"/>
              </a:rPr>
              <a:t>1</a:t>
            </a:r>
            <a:r>
              <a:rPr lang="zh-CN" sz="2400" b="0">
                <a:solidFill>
                  <a:srgbClr val="FF0000"/>
                </a:solidFill>
                <a:ea typeface="宋体" panose="02010600030101010101" pitchFamily="2" charset="-122"/>
              </a:rPr>
              <a:t>）中国共产党的正确领导，中国特色社会主义制度的巨大优势，全国各族人民大团结凝聚起来的中国力量，全国各族人民的艰苦奋斗，改革开放</a:t>
            </a:r>
            <a:r>
              <a:rPr lang="en-US" sz="2400" b="0">
                <a:solidFill>
                  <a:srgbClr val="FF0000"/>
                </a:solidFill>
                <a:latin typeface="Times New Roman" panose="02020603050405020304" pitchFamily="18" charset="0"/>
              </a:rPr>
              <a:t>40</a:t>
            </a:r>
            <a:r>
              <a:rPr lang="zh-CN" sz="2400" b="0">
                <a:solidFill>
                  <a:srgbClr val="FF0000"/>
                </a:solidFill>
                <a:ea typeface="宋体" panose="02010600030101010101" pitchFamily="2" charset="-122"/>
              </a:rPr>
              <a:t>多年来取得的伟大成就奠定的坚实基础等。（</a:t>
            </a:r>
            <a:r>
              <a:rPr lang="en-US" sz="2400" b="0">
                <a:solidFill>
                  <a:srgbClr val="FF0000"/>
                </a:solidFill>
                <a:latin typeface="Times New Roman" panose="02020603050405020304" pitchFamily="18" charset="0"/>
              </a:rPr>
              <a:t>2</a:t>
            </a:r>
            <a:r>
              <a:rPr lang="zh-CN" sz="2400" b="0">
                <a:solidFill>
                  <a:srgbClr val="FF0000"/>
                </a:solidFill>
                <a:ea typeface="宋体" panose="02010600030101010101" pitchFamily="2" charset="-122"/>
              </a:rPr>
              <a:t>）走绿色发展道路；发挥示范作用；重视科技创新；弘扬优秀传统文化。（</a:t>
            </a:r>
            <a:r>
              <a:rPr lang="en-US" sz="2400" b="0">
                <a:solidFill>
                  <a:srgbClr val="FF0000"/>
                </a:solidFill>
                <a:latin typeface="Times New Roman" panose="02020603050405020304" pitchFamily="18" charset="0"/>
              </a:rPr>
              <a:t>3</a:t>
            </a:r>
            <a:r>
              <a:rPr lang="zh-CN" sz="2400" b="0">
                <a:solidFill>
                  <a:srgbClr val="FF0000"/>
                </a:solidFill>
                <a:ea typeface="宋体" panose="02010600030101010101" pitchFamily="2" charset="-122"/>
              </a:rPr>
              <a:t>）</a:t>
            </a:r>
            <a:r>
              <a:rPr lang="en-US" sz="2400" b="0">
                <a:solidFill>
                  <a:srgbClr val="FF0000"/>
                </a:solidFill>
                <a:latin typeface="宋体" panose="02010600030101010101" pitchFamily="2" charset="-122"/>
              </a:rPr>
              <a:t>①</a:t>
            </a:r>
            <a:r>
              <a:rPr lang="zh-CN" sz="2400" b="0">
                <a:solidFill>
                  <a:srgbClr val="FF0000"/>
                </a:solidFill>
                <a:ea typeface="宋体" panose="02010600030101010101" pitchFamily="2" charset="-122"/>
              </a:rPr>
              <a:t>不做</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看客</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，积极参与运河保护活动。</a:t>
            </a:r>
            <a:r>
              <a:rPr lang="en-US" sz="2400" b="0">
                <a:solidFill>
                  <a:srgbClr val="FF0000"/>
                </a:solidFill>
                <a:latin typeface="宋体" panose="02010600030101010101" pitchFamily="2" charset="-122"/>
              </a:rPr>
              <a:t>②</a:t>
            </a:r>
            <a:r>
              <a:rPr lang="zh-CN" sz="2400" b="0">
                <a:solidFill>
                  <a:srgbClr val="FF0000"/>
                </a:solidFill>
                <a:ea typeface="宋体" panose="02010600030101010101" pitchFamily="2" charset="-122"/>
              </a:rPr>
              <a:t>树立保护自然理念，践行低碳生活方式。</a:t>
            </a:r>
            <a:r>
              <a:rPr lang="en-US" sz="2400" b="0">
                <a:solidFill>
                  <a:srgbClr val="FF0000"/>
                </a:solidFill>
                <a:latin typeface="宋体" panose="02010600030101010101" pitchFamily="2" charset="-122"/>
              </a:rPr>
              <a:t>③</a:t>
            </a:r>
            <a:r>
              <a:rPr lang="zh-CN" sz="2400" b="0">
                <a:solidFill>
                  <a:srgbClr val="FF0000"/>
                </a:solidFill>
                <a:ea typeface="宋体" panose="02010600030101010101" pitchFamily="2" charset="-122"/>
              </a:rPr>
              <a:t>宣传运河文化，保护运河文化遗产。【解析】（</a:t>
            </a:r>
            <a:r>
              <a:rPr lang="en-US" sz="2400" b="0">
                <a:solidFill>
                  <a:srgbClr val="FF0000"/>
                </a:solidFill>
                <a:latin typeface="Times New Roman" panose="02020603050405020304" pitchFamily="18" charset="0"/>
              </a:rPr>
              <a:t>1</a:t>
            </a:r>
            <a:r>
              <a:rPr lang="zh-CN" sz="2400" b="0">
                <a:solidFill>
                  <a:srgbClr val="FF0000"/>
                </a:solidFill>
                <a:ea typeface="宋体" panose="02010600030101010101" pitchFamily="2" charset="-122"/>
              </a:rPr>
              <a:t>）本题考查我国能够如期实现全面建成小康社会奋斗目标的因素。依据教材知识，从中国共产党的正确领导，中国特色社会主义制度的巨大优势，凝聚中国力量，全国各族人民的艰苦奋斗，改革开放</a:t>
            </a:r>
            <a:r>
              <a:rPr lang="en-US" sz="2400" b="0">
                <a:solidFill>
                  <a:srgbClr val="FF0000"/>
                </a:solidFill>
                <a:latin typeface="Times New Roman" panose="02020603050405020304" pitchFamily="18" charset="0"/>
              </a:rPr>
              <a:t>40</a:t>
            </a:r>
            <a:r>
              <a:rPr lang="zh-CN" sz="2400" b="0">
                <a:solidFill>
                  <a:srgbClr val="FF0000"/>
                </a:solidFill>
                <a:ea typeface="宋体" panose="02010600030101010101" pitchFamily="2" charset="-122"/>
              </a:rPr>
              <a:t>多年来取得的伟大成就奠定的坚实基础等多角度来回答。（</a:t>
            </a:r>
            <a:r>
              <a:rPr lang="en-US" sz="2400" b="0">
                <a:solidFill>
                  <a:srgbClr val="FF0000"/>
                </a:solidFill>
                <a:latin typeface="Times New Roman" panose="02020603050405020304" pitchFamily="18" charset="0"/>
              </a:rPr>
              <a:t>2</a:t>
            </a:r>
            <a:r>
              <a:rPr lang="zh-CN" sz="2400" b="0">
                <a:solidFill>
                  <a:srgbClr val="FF0000"/>
                </a:solidFill>
                <a:ea typeface="宋体" panose="02010600030101010101" pitchFamily="2" charset="-122"/>
              </a:rPr>
              <a:t>）本题为材料分析题，考查行使分析问题的能力。从材料中的</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实施绿满乡村行动</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可以得到走绿色发展道路。从</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打造乡村振兴齐鲁样板</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可以得到发挥示范作用。从</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农业科技园等</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可以得到重视科技创新。从</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注重突出优秀传统文化内涵</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可以得到弘扬优秀传统文化。（</a:t>
            </a:r>
            <a:r>
              <a:rPr lang="en-US" sz="2400" b="0">
                <a:solidFill>
                  <a:srgbClr val="FF0000"/>
                </a:solidFill>
                <a:latin typeface="Times New Roman" panose="02020603050405020304" pitchFamily="18" charset="0"/>
              </a:rPr>
              <a:t>3</a:t>
            </a:r>
            <a:r>
              <a:rPr lang="zh-CN" sz="2400" b="0">
                <a:solidFill>
                  <a:srgbClr val="FF0000"/>
                </a:solidFill>
                <a:ea typeface="宋体" panose="02010600030101010101" pitchFamily="2" charset="-122"/>
              </a:rPr>
              <a:t>）本题为倡议类问题，围绕</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保护运河生态、传承运河文脉</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来回答。结合材料内容，从不做</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看客</a:t>
            </a:r>
            <a:r>
              <a:rPr lang="en-US" sz="2400" b="0">
                <a:solidFill>
                  <a:srgbClr val="FF0000"/>
                </a:solidFill>
                <a:latin typeface="Times New Roman" panose="02020603050405020304" pitchFamily="18" charset="0"/>
              </a:rPr>
              <a:t>”</a:t>
            </a:r>
            <a:r>
              <a:rPr lang="zh-CN" sz="2400" b="0">
                <a:solidFill>
                  <a:srgbClr val="FF0000"/>
                </a:solidFill>
                <a:ea typeface="宋体" panose="02010600030101010101" pitchFamily="2" charset="-122"/>
              </a:rPr>
              <a:t>，积极参与运河保护活动；树立保护自然理念，践行低碳生活方式；宣传运河文化，保护运河文化遗产等方面来回答。
</a:t>
            </a:r>
            <a:endParaRPr lang="zh-CN" altLang="en-US" sz="2400" b="0">
              <a:solidFill>
                <a:srgbClr val="FF0000"/>
              </a:solidFill>
              <a:ea typeface="宋体" pitchFamily="2" charset="-122"/>
            </a:endParaRPr>
          </a:p>
        </p:txBody>
      </p:sp>
      <p:pic>
        <p:nvPicPr>
          <p:cNvPr id="102" name="New picture" hidden="1"/>
          <p:cNvPicPr/>
          <p:nvPr/>
        </p:nvPicPr>
        <p:blipFill>
          <a:blip r:embed="rId2"/>
          <a:stretch>
            <a:fillRect/>
          </a:stretch>
        </p:blipFill>
        <p:spPr>
          <a:xfrm>
            <a:off x="11328400" y="11671300"/>
            <a:ext cx="266700" cy="495300"/>
          </a:xfrm>
          <a:prstGeom prst="cube">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0.05.14"/>
  <p:tag name="AS_TITLE" val="Aspose.Slides for .NET 4.0 Client Profile"/>
  <p:tag name="AS_VERSION" val="20.5"/>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Arial"/>
        <a:cs typeface="Arial"/>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8862</Words>
  <Application>Microsoft Office PowerPoint</Application>
  <PresentationFormat>宽屏</PresentationFormat>
  <Paragraphs>314</Paragraphs>
  <Slides>61</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61</vt:i4>
      </vt:variant>
    </vt:vector>
  </HeadingPairs>
  <TitlesOfParts>
    <vt:vector size="73" baseType="lpstr">
      <vt:lpstr>Microsoft YaHei UI</vt:lpstr>
      <vt:lpstr>NEU-BZ-S92</vt:lpstr>
      <vt:lpstr>等线</vt:lpstr>
      <vt:lpstr>仿宋</vt:lpstr>
      <vt:lpstr>楷体</vt:lpstr>
      <vt:lpstr>宋体</vt:lpstr>
      <vt:lpstr>微软雅黑</vt:lpstr>
      <vt:lpstr>Arial</vt:lpstr>
      <vt:lpstr>Arial Black</vt:lpstr>
      <vt:lpstr>Calibri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课本核心考点链接 </vt:lpstr>
      <vt:lpstr>PowerPoint 演示文稿</vt:lpstr>
      <vt:lpstr>PowerPoint 演示文稿</vt:lpstr>
      <vt:lpstr>PowerPoint 演示文稿</vt:lpstr>
      <vt:lpstr>PowerPoint 演示文稿</vt:lpstr>
      <vt:lpstr>PowerPoint 演示文稿</vt:lpstr>
      <vt:lpstr> </vt:lpstr>
      <vt:lpstr>PowerPoint 演示文稿</vt:lpstr>
      <vt:lpstr>2021年中考命题预测与思考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材料三：党的十八大以来，以图片同志为核心的党中央以崇高的责任意识和无畏的担当精神，在长期扶贫脱贫的基础上组织实施全力推进脱贫攻坚。截至2019年底，全国已经有300余个县甩掉贫困帽，占贫困县总数的90％；贪因人口从2012年的9899万人减少到551万人，实现了95％左右的贫困人口脱贫脱贫攻坚力度之大，规模之广影响之深，前所未有，书写了人类减贫史上的奇迹。   2020年现行标准下的农村贫困人口全部脱贫，是党中央向全国人民作出的郑重承诺，必须如期实现，没有任何退路和弹性。 阅读材料，运用所学知识，思考并回答下列问题: （3）党中央全力推进脱贫攻坚说明了什么（至少三个方面）   （4）贫穷是实现人权的最大障碍。请从尊重和保障人权的角度，谈谈我国全力推进脱贫攻坚的重要意义。（至少两个方面）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 </cp:lastModifiedBy>
  <cp:revision>8</cp:revision>
  <dcterms:created xsi:type="dcterms:W3CDTF">2021-01-22T11:02:00Z</dcterms:created>
  <dcterms:modified xsi:type="dcterms:W3CDTF">2021-04-27T03:10:16Z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2052-11.8.2.8053</vt:lpwstr>
  </property>
</Properties>
</file>