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26"/>
  </p:notesMasterIdLst>
  <p:handoutMasterIdLst>
    <p:handoutMasterId r:id="rId27"/>
  </p:handoutMasterIdLst>
  <p:sldIdLst>
    <p:sldId id="1055" r:id="rId2"/>
    <p:sldId id="906" r:id="rId3"/>
    <p:sldId id="1117" r:id="rId4"/>
    <p:sldId id="836" r:id="rId5"/>
    <p:sldId id="991" r:id="rId6"/>
    <p:sldId id="1113" r:id="rId7"/>
    <p:sldId id="909" r:id="rId8"/>
    <p:sldId id="910" r:id="rId9"/>
    <p:sldId id="1035" r:id="rId10"/>
    <p:sldId id="1036" r:id="rId11"/>
    <p:sldId id="1100" r:id="rId12"/>
    <p:sldId id="1103" r:id="rId13"/>
    <p:sldId id="1114" r:id="rId14"/>
    <p:sldId id="1104" r:id="rId15"/>
    <p:sldId id="841" r:id="rId16"/>
    <p:sldId id="1026" r:id="rId17"/>
    <p:sldId id="1091" r:id="rId18"/>
    <p:sldId id="1109" r:id="rId19"/>
    <p:sldId id="1115" r:id="rId20"/>
    <p:sldId id="510" r:id="rId21"/>
    <p:sldId id="690" r:id="rId22"/>
    <p:sldId id="1116" r:id="rId23"/>
    <p:sldId id="827" r:id="rId24"/>
    <p:sldId id="441" r:id="rId25"/>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3366"/>
    <a:srgbClr val="00B050"/>
    <a:srgbClr val="029038"/>
    <a:srgbClr val="FF6600"/>
    <a:srgbClr val="0066FF"/>
    <a:srgbClr val="03EB5B"/>
    <a:srgbClr val="FFFFFF"/>
    <a:srgbClr val="00CC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80" autoAdjust="0"/>
    <p:restoredTop sz="92218" autoAdjust="0"/>
  </p:normalViewPr>
  <p:slideViewPr>
    <p:cSldViewPr>
      <p:cViewPr varScale="1">
        <p:scale>
          <a:sx n="114" d="100"/>
          <a:sy n="114" d="100"/>
        </p:scale>
        <p:origin x="456" y="108"/>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2020/4/30 Thursday</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2020/4/30 Thursday</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4</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8</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11</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17</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3428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464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extLst>
                    <a:ext uri="{9D8B030D-6E8A-4147-A177-3AD203B41FA5}">
                      <a16:colId xmlns:a16="http://schemas.microsoft.com/office/drawing/2014/main" val="20000"/>
                    </a:ext>
                  </a:extLst>
                </a:gridCol>
                <a:gridCol w="832420">
                  <a:extLst>
                    <a:ext uri="{9D8B030D-6E8A-4147-A177-3AD203B41FA5}">
                      <a16:colId xmlns:a16="http://schemas.microsoft.com/office/drawing/2014/main" val="20001"/>
                    </a:ext>
                  </a:extLst>
                </a:gridCol>
                <a:gridCol w="832420">
                  <a:extLst>
                    <a:ext uri="{9D8B030D-6E8A-4147-A177-3AD203B41FA5}">
                      <a16:colId xmlns:a16="http://schemas.microsoft.com/office/drawing/2014/main" val="20002"/>
                    </a:ext>
                  </a:extLst>
                </a:gridCol>
                <a:gridCol w="832420">
                  <a:extLst>
                    <a:ext uri="{9D8B030D-6E8A-4147-A177-3AD203B41FA5}">
                      <a16:colId xmlns:a16="http://schemas.microsoft.com/office/drawing/2014/main" val="20003"/>
                    </a:ext>
                  </a:extLst>
                </a:gridCol>
                <a:gridCol w="832420">
                  <a:extLst>
                    <a:ext uri="{9D8B030D-6E8A-4147-A177-3AD203B41FA5}">
                      <a16:colId xmlns:a16="http://schemas.microsoft.com/office/drawing/2014/main" val="20004"/>
                    </a:ext>
                  </a:extLst>
                </a:gridCol>
                <a:gridCol w="832420">
                  <a:extLst>
                    <a:ext uri="{9D8B030D-6E8A-4147-A177-3AD203B41FA5}">
                      <a16:colId xmlns:a16="http://schemas.microsoft.com/office/drawing/2014/main" val="20005"/>
                    </a:ext>
                  </a:extLst>
                </a:gridCol>
                <a:gridCol w="832420">
                  <a:extLst>
                    <a:ext uri="{9D8B030D-6E8A-4147-A177-3AD203B41FA5}">
                      <a16:colId xmlns:a16="http://schemas.microsoft.com/office/drawing/2014/main" val="20006"/>
                    </a:ext>
                  </a:extLst>
                </a:gridCol>
                <a:gridCol w="832420">
                  <a:extLst>
                    <a:ext uri="{9D8B030D-6E8A-4147-A177-3AD203B41FA5}">
                      <a16:colId xmlns:a16="http://schemas.microsoft.com/office/drawing/2014/main" val="20007"/>
                    </a:ext>
                  </a:extLst>
                </a:gridCol>
                <a:gridCol w="832420">
                  <a:extLst>
                    <a:ext uri="{9D8B030D-6E8A-4147-A177-3AD203B41FA5}">
                      <a16:colId xmlns:a16="http://schemas.microsoft.com/office/drawing/2014/main" val="20008"/>
                    </a:ext>
                  </a:extLst>
                </a:gridCol>
                <a:gridCol w="832420">
                  <a:extLst>
                    <a:ext uri="{9D8B030D-6E8A-4147-A177-3AD203B41FA5}">
                      <a16:colId xmlns:a16="http://schemas.microsoft.com/office/drawing/2014/main" val="20009"/>
                    </a:ext>
                  </a:extLst>
                </a:gridCol>
                <a:gridCol w="832420">
                  <a:extLst>
                    <a:ext uri="{9D8B030D-6E8A-4147-A177-3AD203B41FA5}">
                      <a16:colId xmlns:a16="http://schemas.microsoft.com/office/drawing/2014/main" val="20010"/>
                    </a:ext>
                  </a:extLst>
                </a:gridCol>
                <a:gridCol w="832420">
                  <a:extLst>
                    <a:ext uri="{9D8B030D-6E8A-4147-A177-3AD203B41FA5}">
                      <a16:colId xmlns:a16="http://schemas.microsoft.com/office/drawing/2014/main" val="20011"/>
                    </a:ext>
                  </a:extLst>
                </a:gridCol>
                <a:gridCol w="832420">
                  <a:extLst>
                    <a:ext uri="{9D8B030D-6E8A-4147-A177-3AD203B41FA5}">
                      <a16:colId xmlns:a16="http://schemas.microsoft.com/office/drawing/2014/main" val="20012"/>
                    </a:ext>
                  </a:extLst>
                </a:gridCol>
                <a:gridCol w="832420">
                  <a:extLst>
                    <a:ext uri="{9D8B030D-6E8A-4147-A177-3AD203B41FA5}">
                      <a16:colId xmlns:a16="http://schemas.microsoft.com/office/drawing/2014/main" val="20013"/>
                    </a:ext>
                  </a:extLst>
                </a:gridCol>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357907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0071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2" r:id="rId2"/>
    <p:sldLayoutId id="2147483813" r:id="rId3"/>
    <p:sldLayoutId id="2147483817" r:id="rId4"/>
    <p:sldLayoutId id="2147483815" r:id="rId5"/>
    <p:sldLayoutId id="2147483816" r:id="rId6"/>
    <p:sldLayoutId id="2147483818" r:id="rId7"/>
  </p:sldLayoutIdLst>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slide" Target="slide20.xml"/><Relationship Id="rId4" Type="http://schemas.openxmlformats.org/officeDocument/2006/relationships/slide" Target="slide15.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notesSlide" Target="../notesSlides/notesSlide4.xml"/><Relationship Id="rId7"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emf"/><Relationship Id="rId5" Type="http://schemas.openxmlformats.org/officeDocument/2006/relationships/package" Target="../embeddings/Microsoft_Word_Document.docx"/><Relationship Id="rId10" Type="http://schemas.openxmlformats.org/officeDocument/2006/relationships/image" Target="../media/image9.emf"/><Relationship Id="rId4" Type="http://schemas.openxmlformats.org/officeDocument/2006/relationships/slide" Target="slide18.xml"/><Relationship Id="rId9" Type="http://schemas.openxmlformats.org/officeDocument/2006/relationships/package" Target="../embeddings/Microsoft_Word_Document2.docx"/></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package" Target="../embeddings/Microsoft_Word_Document3.docx"/><Relationship Id="rId7" Type="http://schemas.openxmlformats.org/officeDocument/2006/relationships/slide" Target="slide2.xml"/><Relationship Id="rId2" Type="http://schemas.openxmlformats.org/officeDocument/2006/relationships/slideLayout" Target="../slideLayouts/slideLayout3.xml"/><Relationship Id="rId1" Type="http://schemas.openxmlformats.org/officeDocument/2006/relationships/vmlDrawing" Target="../drawings/vmlDrawing2.vml"/><Relationship Id="rId6" Type="http://schemas.openxmlformats.org/officeDocument/2006/relationships/image" Target="../media/image11.emf"/><Relationship Id="rId5" Type="http://schemas.openxmlformats.org/officeDocument/2006/relationships/package" Target="../embeddings/Microsoft_Word_Document4.docx"/><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20.xml"/><Relationship Id="rId1" Type="http://schemas.openxmlformats.org/officeDocument/2006/relationships/slideLayout" Target="../slideLayouts/slideLayout1.xml"/><Relationship Id="rId4" Type="http://schemas.openxmlformats.org/officeDocument/2006/relationships/slide" Target="slide23.xml"/></Relationships>
</file>

<file path=ppt/slides/_rels/slide21.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20.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slide" Target="slide22.xml"/><Relationship Id="rId4" Type="http://schemas.openxmlformats.org/officeDocument/2006/relationships/slide" Target="slide23.xml"/></Relationships>
</file>

<file path=ppt/slides/_rels/slide22.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20.xml"/><Relationship Id="rId1" Type="http://schemas.openxmlformats.org/officeDocument/2006/relationships/slideLayout" Target="../slideLayouts/slideLayout3.xml"/><Relationship Id="rId4" Type="http://schemas.openxmlformats.org/officeDocument/2006/relationships/slide" Target="slide23.xml"/></Relationships>
</file>

<file path=ppt/slides/_rels/slide2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20.xml"/><Relationship Id="rId7" Type="http://schemas.openxmlformats.org/officeDocument/2006/relationships/image" Target="../media/image13.e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package" Target="../embeddings/Microsoft_Word_Document5.docx"/><Relationship Id="rId5" Type="http://schemas.openxmlformats.org/officeDocument/2006/relationships/slide" Target="slide23.xml"/><Relationship Id="rId4" Type="http://schemas.openxmlformats.org/officeDocument/2006/relationships/slide" Target="slide21.xml"/></Relationships>
</file>

<file path=ppt/slides/_rels/slide24.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862959" y="2767887"/>
            <a:ext cx="6192688" cy="886394"/>
          </a:xfrm>
          <a:prstGeom prst="rect">
            <a:avLst/>
          </a:prstGeom>
        </p:spPr>
        <p:txBody>
          <a:bodyPr wrap="square" lIns="91438" tIns="45719" rIns="91438" bIns="45719">
            <a:spAutoFit/>
          </a:bodyPr>
          <a:lstStyle/>
          <a:p>
            <a:pPr>
              <a:lnSpc>
                <a:spcPct val="130000"/>
              </a:lnSpc>
            </a:pPr>
            <a:r>
              <a:rPr lang="en-US" altLang="zh-CN" sz="4400" b="1" kern="100" dirty="0">
                <a:solidFill>
                  <a:schemeClr val="bg1"/>
                </a:solidFill>
                <a:latin typeface="Times New Roman"/>
                <a:ea typeface="微软雅黑" pitchFamily="34" charset="-122"/>
                <a:cs typeface="Times New Roman"/>
              </a:rPr>
              <a:t>1</a:t>
            </a:r>
            <a:r>
              <a:rPr lang="zh-CN" altLang="zh-CN" sz="4400" b="1" kern="100" dirty="0">
                <a:solidFill>
                  <a:schemeClr val="bg1"/>
                </a:solidFill>
                <a:latin typeface="Times New Roman"/>
                <a:ea typeface="微软雅黑" pitchFamily="34" charset="-122"/>
                <a:cs typeface="Times New Roman"/>
              </a:rPr>
              <a:t>　能量量子化</a:t>
            </a:r>
          </a:p>
        </p:txBody>
      </p:sp>
      <p:sp>
        <p:nvSpPr>
          <p:cNvPr id="6" name="矩形 5"/>
          <p:cNvSpPr/>
          <p:nvPr/>
        </p:nvSpPr>
        <p:spPr>
          <a:xfrm>
            <a:off x="-6424" y="1733540"/>
            <a:ext cx="3005286" cy="400110"/>
          </a:xfrm>
          <a:prstGeom prst="rect">
            <a:avLst/>
          </a:prstGeom>
        </p:spPr>
        <p:txBody>
          <a:bodyPr wrap="square">
            <a:spAutoFit/>
          </a:bodyPr>
          <a:lstStyle/>
          <a:p>
            <a:r>
              <a:rPr lang="zh-CN" altLang="zh-CN" sz="2000" b="1" dirty="0">
                <a:solidFill>
                  <a:schemeClr val="bg1">
                    <a:lumMod val="50000"/>
                  </a:schemeClr>
                </a:solidFill>
                <a:latin typeface="Times New Roman" pitchFamily="18" charset="0"/>
                <a:ea typeface="微软雅黑"/>
                <a:cs typeface="Times New Roman" pitchFamily="18" charset="0"/>
              </a:rPr>
              <a:t>第十七章　波粒二象性</a:t>
            </a:r>
            <a:endParaRPr lang="zh-CN" altLang="en-US" sz="2000" b="1" dirty="0">
              <a:solidFill>
                <a:schemeClr val="bg1">
                  <a:lumMod val="50000"/>
                </a:schemeClr>
              </a:solidFill>
              <a:latin typeface="Times New Roman" pitchFamily="18" charset="0"/>
              <a:ea typeface="微软雅黑"/>
              <a:cs typeface="Times New Roman" pitchFamily="18" charset="0"/>
            </a:endParaRPr>
          </a:p>
        </p:txBody>
      </p:sp>
      <p:pic>
        <p:nvPicPr>
          <p:cNvPr id="2" name="图片 1"/>
          <p:cNvPicPr>
            <a:picLocks/>
          </p:cNvPicPr>
          <p:nvPr/>
        </p:nvPicPr>
        <p:blipFill>
          <a:blip r:embed="rId2">
            <a:extLst>
              <a:ext uri="{28A0092B-C50C-407E-A947-70E740481C1C}">
                <a14:useLocalDpi xmlns:a14="http://schemas.microsoft.com/office/drawing/2010/main" val="0"/>
              </a:ext>
            </a:extLst>
          </a:blip>
          <a:stretch>
            <a:fillRect/>
          </a:stretch>
        </p:blipFill>
        <p:spPr>
          <a:xfrm>
            <a:off x="0" y="2119522"/>
            <a:ext cx="3297600" cy="2462400"/>
          </a:xfrm>
          <a:prstGeom prst="rect">
            <a:avLst/>
          </a:prstGeom>
        </p:spPr>
      </p:pic>
    </p:spTree>
    <p:extLst>
      <p:ext uri="{BB962C8B-B14F-4D97-AF65-F5344CB8AC3E}">
        <p14:creationId xmlns:p14="http://schemas.microsoft.com/office/powerpoint/2010/main" val="3610105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25474" y="-1190"/>
            <a:ext cx="1891295" cy="638706"/>
            <a:chOff x="11613" y="988635"/>
            <a:chExt cx="1443037" cy="532255"/>
          </a:xfrm>
        </p:grpSpPr>
        <p:pic>
          <p:nvPicPr>
            <p:cNvPr id="17" name="图片 1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13" y="988635"/>
              <a:ext cx="1443037" cy="532255"/>
            </a:xfrm>
            <a:prstGeom prst="rect">
              <a:avLst/>
            </a:prstGeom>
          </p:spPr>
        </p:pic>
        <p:sp>
          <p:nvSpPr>
            <p:cNvPr id="18" name="TextBox 17"/>
            <p:cNvSpPr txBox="1"/>
            <p:nvPr userDrawn="1"/>
          </p:nvSpPr>
          <p:spPr>
            <a:xfrm>
              <a:off x="26176" y="991413"/>
              <a:ext cx="1315048" cy="461665"/>
            </a:xfrm>
            <a:prstGeom prst="rect">
              <a:avLst/>
            </a:prstGeom>
            <a:noFill/>
          </p:spPr>
          <p:txBody>
            <a:bodyPr wrap="none" rtlCol="0">
              <a:spAutoFit/>
            </a:bodyPr>
            <a:lstStyle/>
            <a:p>
              <a:r>
                <a:rPr lang="zh-CN" altLang="en-US" sz="3000" dirty="0">
                  <a:solidFill>
                    <a:schemeClr val="bg1"/>
                  </a:solidFill>
                  <a:latin typeface="黑体" panose="02010600030101010101" pitchFamily="2" charset="-122"/>
                  <a:ea typeface="黑体" panose="02010600030101010101" pitchFamily="2" charset="-122"/>
                </a:rPr>
                <a:t>学习目标</a:t>
              </a:r>
            </a:p>
          </p:txBody>
        </p:sp>
      </p:grpSp>
      <p:sp>
        <p:nvSpPr>
          <p:cNvPr id="15" name="矩形 14">
            <a:hlinkClick r:id="rId3" action="ppaction://hlinksldjump"/>
          </p:cNvPr>
          <p:cNvSpPr/>
          <p:nvPr/>
        </p:nvSpPr>
        <p:spPr>
          <a:xfrm>
            <a:off x="5375126" y="4797796"/>
            <a:ext cx="1680887" cy="1152278"/>
          </a:xfrm>
          <a:prstGeom prst="rect">
            <a:avLst/>
          </a:prstGeom>
          <a:solidFill>
            <a:srgbClr val="00B0F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zh-CN" altLang="en-US" b="1">
                <a:latin typeface="微软雅黑" pitchFamily="34" charset="-122"/>
                <a:ea typeface="微软雅黑" pitchFamily="34" charset="-122"/>
              </a:rPr>
              <a:t>知识探究</a:t>
            </a:r>
            <a:endParaRPr lang="zh-CN" altLang="en-US" b="1" dirty="0">
              <a:latin typeface="微软雅黑" pitchFamily="34" charset="-122"/>
              <a:ea typeface="微软雅黑" pitchFamily="34" charset="-122"/>
            </a:endParaRPr>
          </a:p>
        </p:txBody>
      </p:sp>
      <p:sp>
        <p:nvSpPr>
          <p:cNvPr id="19" name="矩形 18">
            <a:hlinkClick r:id="rId4" action="ppaction://hlinksldjump"/>
          </p:cNvPr>
          <p:cNvSpPr/>
          <p:nvPr/>
        </p:nvSpPr>
        <p:spPr>
          <a:xfrm>
            <a:off x="7285599" y="4797796"/>
            <a:ext cx="1680887" cy="1152278"/>
          </a:xfrm>
          <a:prstGeom prst="rect">
            <a:avLst/>
          </a:prstGeom>
          <a:solidFill>
            <a:srgbClr val="00B0F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zh-CN" altLang="en-US" b="1" dirty="0">
                <a:latin typeface="微软雅黑" pitchFamily="34" charset="-122"/>
                <a:ea typeface="微软雅黑" pitchFamily="34" charset="-122"/>
              </a:rPr>
              <a:t>典例精析</a:t>
            </a:r>
          </a:p>
        </p:txBody>
      </p:sp>
      <p:sp>
        <p:nvSpPr>
          <p:cNvPr id="20" name="矩形 19">
            <a:hlinkClick r:id="rId5" action="ppaction://hlinksldjump"/>
          </p:cNvPr>
          <p:cNvSpPr/>
          <p:nvPr/>
        </p:nvSpPr>
        <p:spPr>
          <a:xfrm>
            <a:off x="9166847" y="4797796"/>
            <a:ext cx="1680887" cy="1152278"/>
          </a:xfrm>
          <a:prstGeom prst="rect">
            <a:avLst/>
          </a:prstGeom>
          <a:solidFill>
            <a:srgbClr val="00B0F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zh-CN" altLang="en-US" b="1" dirty="0">
                <a:latin typeface="微软雅黑" pitchFamily="34" charset="-122"/>
                <a:ea typeface="微软雅黑" pitchFamily="34" charset="-122"/>
              </a:rPr>
              <a:t>达标检测</a:t>
            </a:r>
          </a:p>
        </p:txBody>
      </p:sp>
      <p:sp>
        <p:nvSpPr>
          <p:cNvPr id="4" name="矩形 3"/>
          <p:cNvSpPr/>
          <p:nvPr/>
        </p:nvSpPr>
        <p:spPr>
          <a:xfrm>
            <a:off x="478582" y="906733"/>
            <a:ext cx="11377264" cy="3242170"/>
          </a:xfrm>
          <a:prstGeom prst="rect">
            <a:avLst/>
          </a:prstGeom>
        </p:spPr>
        <p:txBody>
          <a:bodyPr wrap="square">
            <a:spAutoFit/>
          </a:bodyPr>
          <a:lstStyle/>
          <a:p>
            <a:pPr algn="just">
              <a:lnSpc>
                <a:spcPct val="150000"/>
              </a:lnSpc>
              <a:spcAft>
                <a:spcPts val="0"/>
              </a:spcAft>
            </a:pPr>
            <a:r>
              <a:rPr lang="zh-CN" altLang="en-US" sz="2800" dirty="0">
                <a:latin typeface="Times New Roman"/>
                <a:ea typeface="华文细黑"/>
              </a:rPr>
              <a:t>选修</a:t>
            </a:r>
            <a:r>
              <a:rPr lang="en-US" altLang="zh-CN" sz="2800">
                <a:latin typeface="Times New Roman"/>
                <a:ea typeface="华文细黑"/>
              </a:rPr>
              <a:t>3-5</a:t>
            </a:r>
          </a:p>
          <a:p>
            <a:pPr algn="just">
              <a:lnSpc>
                <a:spcPct val="150000"/>
              </a:lnSpc>
              <a:spcAft>
                <a:spcPts val="0"/>
              </a:spcAft>
            </a:pPr>
            <a:r>
              <a:rPr lang="zh-CN" altLang="en-US" sz="2800" dirty="0">
                <a:latin typeface="Times New Roman"/>
                <a:ea typeface="华文细黑"/>
              </a:rPr>
              <a:t>阅读课本</a:t>
            </a:r>
            <a:r>
              <a:rPr lang="en-US" altLang="zh-CN" sz="2800" dirty="0">
                <a:latin typeface="Times New Roman"/>
                <a:ea typeface="华文细黑"/>
              </a:rPr>
              <a:t>P28-31</a:t>
            </a:r>
          </a:p>
          <a:p>
            <a:pPr algn="just">
              <a:lnSpc>
                <a:spcPct val="150000"/>
              </a:lnSpc>
              <a:spcAft>
                <a:spcPts val="0"/>
              </a:spcAft>
            </a:pPr>
            <a:r>
              <a:rPr lang="en-US" altLang="zh-CN" sz="2800" dirty="0">
                <a:latin typeface="Times New Roman"/>
                <a:ea typeface="华文细黑"/>
              </a:rPr>
              <a:t>1.</a:t>
            </a:r>
            <a:r>
              <a:rPr lang="zh-CN" altLang="zh-CN" sz="2800" dirty="0">
                <a:latin typeface="Times New Roman"/>
                <a:ea typeface="华文细黑"/>
                <a:cs typeface="Times New Roman"/>
              </a:rPr>
              <a:t>了解黑体辐射的实验规律</a:t>
            </a:r>
            <a:r>
              <a:rPr lang="en-US" altLang="zh-CN" sz="2800" dirty="0">
                <a:latin typeface="Times New Roman"/>
                <a:ea typeface="华文细黑"/>
              </a:rPr>
              <a:t>.</a:t>
            </a:r>
          </a:p>
          <a:p>
            <a:pPr algn="just">
              <a:lnSpc>
                <a:spcPct val="150000"/>
              </a:lnSpc>
              <a:spcAft>
                <a:spcPts val="0"/>
              </a:spcAft>
            </a:pPr>
            <a:r>
              <a:rPr lang="en-US" altLang="zh-CN" sz="2800" dirty="0">
                <a:latin typeface="Times New Roman"/>
                <a:ea typeface="华文细黑"/>
              </a:rPr>
              <a:t>2.</a:t>
            </a:r>
            <a:r>
              <a:rPr lang="zh-CN" altLang="zh-CN" sz="2800" dirty="0">
                <a:latin typeface="Times New Roman"/>
                <a:ea typeface="华文细黑"/>
                <a:cs typeface="Times New Roman"/>
              </a:rPr>
              <a:t>了解能量子的概念及其提出的科学过程</a:t>
            </a:r>
            <a:r>
              <a:rPr lang="en-US" altLang="zh-CN" sz="2800" dirty="0">
                <a:latin typeface="Times New Roman"/>
                <a:ea typeface="华文细黑"/>
              </a:rPr>
              <a:t>.</a:t>
            </a:r>
          </a:p>
          <a:p>
            <a:pPr algn="just">
              <a:lnSpc>
                <a:spcPct val="150000"/>
              </a:lnSpc>
              <a:spcAft>
                <a:spcPts val="0"/>
              </a:spcAft>
            </a:pPr>
            <a:r>
              <a:rPr lang="en-US" altLang="zh-CN" sz="2800" dirty="0">
                <a:latin typeface="Times New Roman"/>
                <a:ea typeface="华文细黑"/>
              </a:rPr>
              <a:t>3.</a:t>
            </a:r>
            <a:r>
              <a:rPr lang="zh-CN" altLang="zh-CN" sz="2800" dirty="0">
                <a:latin typeface="Times New Roman"/>
                <a:ea typeface="华文细黑"/>
                <a:cs typeface="Times New Roman"/>
              </a:rPr>
              <a:t>了解宏观物体和微观粒子的能量变化特点</a:t>
            </a:r>
            <a:r>
              <a:rPr lang="en-US" altLang="zh-CN" sz="2800" dirty="0">
                <a:latin typeface="Times New Roman"/>
                <a:ea typeface="华文细黑"/>
              </a:rPr>
              <a:t>.</a:t>
            </a:r>
            <a:endParaRPr lang="zh-CN" altLang="zh-CN" sz="1050" kern="100" dirty="0">
              <a:effectLst/>
              <a:latin typeface="宋体"/>
              <a:cs typeface="Courier New"/>
            </a:endParaRPr>
          </a:p>
        </p:txBody>
      </p:sp>
    </p:spTree>
    <p:extLst>
      <p:ext uri="{BB962C8B-B14F-4D97-AF65-F5344CB8AC3E}">
        <p14:creationId xmlns:p14="http://schemas.microsoft.com/office/powerpoint/2010/main" val="919568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60E45234-EFE1-4DFB-9A46-40332F780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1956" y="692944"/>
            <a:ext cx="8826500" cy="5473700"/>
          </a:xfrm>
          <a:prstGeom prst="rect">
            <a:avLst/>
          </a:prstGeom>
        </p:spPr>
      </p:pic>
    </p:spTree>
    <p:extLst>
      <p:ext uri="{BB962C8B-B14F-4D97-AF65-F5344CB8AC3E}">
        <p14:creationId xmlns:p14="http://schemas.microsoft.com/office/powerpoint/2010/main" val="1452727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2558" y="78517"/>
            <a:ext cx="7416824" cy="743986"/>
          </a:xfrm>
          <a:prstGeom prst="rect">
            <a:avLst/>
          </a:prstGeom>
        </p:spPr>
        <p:txBody>
          <a:bodyPr wrap="square">
            <a:spAutoFit/>
          </a:bodyPr>
          <a:lstStyle/>
          <a:p>
            <a:pPr>
              <a:lnSpc>
                <a:spcPct val="150000"/>
              </a:lnSpc>
            </a:pPr>
            <a:r>
              <a:rPr lang="zh-CN" altLang="zh-CN" sz="3200" b="1" kern="100" dirty="0">
                <a:solidFill>
                  <a:srgbClr val="C00000"/>
                </a:solidFill>
                <a:latin typeface="+mj-ea"/>
                <a:ea typeface="+mj-ea"/>
                <a:cs typeface="Times New Roman"/>
              </a:rPr>
              <a:t>一、黑体与黑体辐射</a:t>
            </a:r>
          </a:p>
        </p:txBody>
      </p:sp>
      <p:sp>
        <p:nvSpPr>
          <p:cNvPr id="24" name="矩形 23"/>
          <p:cNvSpPr/>
          <p:nvPr/>
        </p:nvSpPr>
        <p:spPr>
          <a:xfrm>
            <a:off x="191530" y="1684759"/>
            <a:ext cx="11737304" cy="656846"/>
          </a:xfrm>
          <a:prstGeom prst="rect">
            <a:avLst/>
          </a:prstGeom>
        </p:spPr>
        <p:txBody>
          <a:bodyPr wrap="square">
            <a:spAutoFit/>
          </a:bodyPr>
          <a:lstStyle/>
          <a:p>
            <a:pPr algn="just">
              <a:lnSpc>
                <a:spcPct val="150000"/>
              </a:lnSpc>
              <a:spcAft>
                <a:spcPts val="0"/>
              </a:spcAft>
            </a:pPr>
            <a:r>
              <a:rPr lang="en-US" altLang="zh-CN" sz="2800" dirty="0">
                <a:latin typeface="Times New Roman"/>
                <a:ea typeface="华文细黑"/>
              </a:rPr>
              <a:t>(1)</a:t>
            </a:r>
            <a:r>
              <a:rPr lang="zh-CN" altLang="zh-CN" sz="2800" dirty="0">
                <a:latin typeface="Times New Roman"/>
                <a:ea typeface="华文细黑"/>
                <a:cs typeface="Times New Roman"/>
              </a:rPr>
              <a:t>黑体就是黑色的物体吗？</a:t>
            </a:r>
            <a:endParaRPr lang="zh-CN" altLang="zh-CN" sz="1050" kern="100" dirty="0">
              <a:effectLst/>
              <a:latin typeface="宋体"/>
              <a:cs typeface="Courier New"/>
            </a:endParaRPr>
          </a:p>
        </p:txBody>
      </p:sp>
      <p:cxnSp>
        <p:nvCxnSpPr>
          <p:cNvPr id="10" name="直接连接符 9"/>
          <p:cNvCxnSpPr/>
          <p:nvPr/>
        </p:nvCxnSpPr>
        <p:spPr>
          <a:xfrm>
            <a:off x="4367014" y="529124"/>
            <a:ext cx="6697634" cy="0"/>
          </a:xfrm>
          <a:prstGeom prst="line">
            <a:avLst/>
          </a:prstGeom>
          <a:ln/>
        </p:spPr>
        <p:style>
          <a:lnRef idx="1">
            <a:schemeClr val="accent5"/>
          </a:lnRef>
          <a:fillRef idx="0">
            <a:schemeClr val="accent5"/>
          </a:fillRef>
          <a:effectRef idx="0">
            <a:schemeClr val="accent5"/>
          </a:effectRef>
          <a:fontRef idx="minor">
            <a:schemeClr val="tx1"/>
          </a:fontRef>
        </p:style>
      </p:cxnSp>
      <p:sp>
        <p:nvSpPr>
          <p:cNvPr id="11" name="矩形 10"/>
          <p:cNvSpPr/>
          <p:nvPr/>
        </p:nvSpPr>
        <p:spPr>
          <a:xfrm>
            <a:off x="10271670" y="261442"/>
            <a:ext cx="1944216" cy="471312"/>
          </a:xfrm>
          <a:prstGeom prst="rect">
            <a:avLst/>
          </a:prstGeom>
          <a:solidFill>
            <a:srgbClr val="00CCFF"/>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2200" dirty="0">
                <a:latin typeface="微软雅黑" pitchFamily="34" charset="-122"/>
                <a:ea typeface="微软雅黑" pitchFamily="34" charset="-122"/>
              </a:rPr>
              <a:t>知识探究</a:t>
            </a:r>
          </a:p>
        </p:txBody>
      </p:sp>
      <p:sp>
        <p:nvSpPr>
          <p:cNvPr id="12" name="五边形 11"/>
          <p:cNvSpPr/>
          <p:nvPr/>
        </p:nvSpPr>
        <p:spPr>
          <a:xfrm>
            <a:off x="902" y="1087645"/>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360942" y="1083456"/>
            <a:ext cx="1728192"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174267" y="909514"/>
            <a:ext cx="2088232" cy="590522"/>
          </a:xfrm>
          <a:prstGeom prst="rect">
            <a:avLst/>
          </a:prstGeom>
        </p:spPr>
        <p:txBody>
          <a:bodyPr wrap="square" lIns="121898" tIns="60948" rIns="121898" bIns="60948">
            <a:spAutoFit/>
          </a:bodyPr>
          <a:lstStyle/>
          <a:p>
            <a:pPr algn="ctr">
              <a:lnSpc>
                <a:spcPct val="150000"/>
              </a:lnSpc>
              <a:tabLst>
                <a:tab pos="1890395" algn="l"/>
              </a:tabLst>
            </a:pPr>
            <a:r>
              <a:rPr lang="zh-CN" altLang="zh-CN" b="1" kern="100" dirty="0">
                <a:solidFill>
                  <a:schemeClr val="bg1"/>
                </a:solidFill>
                <a:latin typeface="宋体"/>
                <a:cs typeface="Courier New"/>
              </a:rPr>
              <a:t>导学探究</a:t>
            </a:r>
            <a:endParaRPr lang="zh-CN" altLang="en-US" b="1" kern="100" dirty="0">
              <a:solidFill>
                <a:schemeClr val="bg1"/>
              </a:solidFill>
              <a:latin typeface="宋体"/>
              <a:cs typeface="Courier New"/>
            </a:endParaRPr>
          </a:p>
        </p:txBody>
      </p:sp>
      <p:sp>
        <p:nvSpPr>
          <p:cNvPr id="4"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5" name="矩形 14"/>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18" name="矩形 17"/>
          <p:cNvSpPr/>
          <p:nvPr/>
        </p:nvSpPr>
        <p:spPr>
          <a:xfrm>
            <a:off x="191530" y="2277666"/>
            <a:ext cx="11737303" cy="1384995"/>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答案　</a:t>
            </a:r>
            <a:r>
              <a:rPr lang="zh-CN" altLang="zh-CN" sz="2800" dirty="0">
                <a:latin typeface="Times New Roman"/>
                <a:ea typeface="华文细黑"/>
                <a:cs typeface="Times New Roman"/>
              </a:rPr>
              <a:t>我们所说的黑体并不是指物体的颜色，它是指能完全吸收各种波长的电磁波的物体</a:t>
            </a:r>
            <a:r>
              <a:rPr lang="en-US" altLang="zh-CN" sz="2800" dirty="0">
                <a:latin typeface="Times New Roman"/>
                <a:ea typeface="华文细黑"/>
              </a:rPr>
              <a:t>.</a:t>
            </a:r>
            <a:endParaRPr lang="zh-CN" altLang="zh-CN" sz="1050" kern="100" dirty="0">
              <a:effectLst/>
              <a:latin typeface="宋体"/>
              <a:cs typeface="Courier New"/>
            </a:endParaRPr>
          </a:p>
        </p:txBody>
      </p:sp>
      <p:sp>
        <p:nvSpPr>
          <p:cNvPr id="17" name="矩形 16"/>
          <p:cNvSpPr/>
          <p:nvPr/>
        </p:nvSpPr>
        <p:spPr>
          <a:xfrm>
            <a:off x="191530" y="3573810"/>
            <a:ext cx="11737304" cy="1302408"/>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很多地方用红外线热像仪监测人的体温，只要被测者从仪器前走过，便可知道他的体温是多少？你知道其中的道理吗？</a:t>
            </a:r>
            <a:endParaRPr lang="zh-CN" altLang="zh-CN" sz="1050" kern="100" dirty="0">
              <a:effectLst/>
              <a:latin typeface="宋体"/>
              <a:cs typeface="Courier New"/>
            </a:endParaRPr>
          </a:p>
        </p:txBody>
      </p:sp>
      <p:sp>
        <p:nvSpPr>
          <p:cNvPr id="19" name="矩形 18"/>
          <p:cNvSpPr/>
          <p:nvPr/>
        </p:nvSpPr>
        <p:spPr>
          <a:xfrm>
            <a:off x="191530" y="4869954"/>
            <a:ext cx="11952348" cy="1384995"/>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答案　</a:t>
            </a:r>
            <a:r>
              <a:rPr lang="zh-CN" altLang="zh-CN" sz="2800" kern="100" dirty="0">
                <a:latin typeface="Times New Roman"/>
                <a:ea typeface="华文细黑"/>
                <a:cs typeface="Times New Roman"/>
              </a:rPr>
              <a:t>根据热辐射规律可知，人的体温的高低，直接决定了该人辐射的红外线的频率和强度</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通过监测被测者辐射的红外线的情况就可知道该人的体温</a:t>
            </a:r>
            <a:r>
              <a:rPr lang="en-US" altLang="zh-CN" sz="2800" kern="100" dirty="0">
                <a:latin typeface="Times New Roman"/>
                <a:ea typeface="华文细黑"/>
                <a:cs typeface="Courier New"/>
              </a:rPr>
              <a:t>.</a:t>
            </a:r>
            <a:endParaRPr lang="zh-CN" altLang="zh-CN" sz="1050" kern="100" dirty="0">
              <a:latin typeface="宋体"/>
              <a:cs typeface="Courier New"/>
            </a:endParaRPr>
          </a:p>
        </p:txBody>
      </p:sp>
    </p:spTree>
    <p:extLst>
      <p:ext uri="{BB962C8B-B14F-4D97-AF65-F5344CB8AC3E}">
        <p14:creationId xmlns:p14="http://schemas.microsoft.com/office/powerpoint/2010/main" val="5085843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8" grpId="0"/>
      <p:bldP spid="18" grpId="1"/>
      <p:bldP spid="19" grpId="0"/>
      <p:bldP spid="19"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8582" y="1128952"/>
            <a:ext cx="11449272" cy="5262979"/>
          </a:xfrm>
          <a:prstGeom prst="rect">
            <a:avLst/>
          </a:prstGeom>
        </p:spPr>
        <p:txBody>
          <a:bodyPr wrap="square">
            <a:spAutoFit/>
          </a:bodyPr>
          <a:lstStyle/>
          <a:p>
            <a:pPr algn="just">
              <a:lnSpc>
                <a:spcPct val="150000"/>
              </a:lnSpc>
              <a:spcAft>
                <a:spcPts val="0"/>
              </a:spcAft>
            </a:pPr>
            <a:r>
              <a:rPr lang="zh-CN" altLang="zh-CN" sz="2800" kern="100" dirty="0">
                <a:latin typeface="Times New Roman"/>
                <a:ea typeface="华文细黑"/>
                <a:cs typeface="Times New Roman"/>
              </a:rPr>
              <a:t>对黑体和黑体辐射的认识</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热辐射</a:t>
            </a:r>
            <a:endParaRPr lang="zh-CN" altLang="zh-CN" sz="1050" kern="100" dirty="0">
              <a:latin typeface="宋体"/>
              <a:cs typeface="Courier New"/>
            </a:endParaRPr>
          </a:p>
          <a:p>
            <a:pPr algn="just">
              <a:lnSpc>
                <a:spcPct val="150000"/>
              </a:lnSpc>
              <a:spcAft>
                <a:spcPts val="0"/>
              </a:spcAf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定义：我们周围的一切物体都在辐射</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，这种辐射与</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有关，所以叫热辐射</a:t>
            </a:r>
            <a:r>
              <a:rPr lang="en-US" altLang="zh-CN" sz="2800" kern="100" dirty="0">
                <a:latin typeface="Times New Roman"/>
                <a:ea typeface="华文细黑"/>
                <a:cs typeface="Courier New"/>
              </a:rPr>
              <a:t>.</a:t>
            </a:r>
            <a:endParaRPr lang="zh-CN" altLang="zh-CN" sz="1050" kern="100" dirty="0">
              <a:latin typeface="宋体"/>
              <a:cs typeface="Courier New"/>
            </a:endParaRPr>
          </a:p>
          <a:p>
            <a:pPr>
              <a:lnSpc>
                <a:spcPct val="150000"/>
              </a:lnSpc>
            </a:pPr>
            <a:r>
              <a:rPr lang="en-US" altLang="zh-CN" sz="2800" dirty="0">
                <a:latin typeface="宋体"/>
                <a:ea typeface="华文细黑"/>
                <a:cs typeface="Times New Roman"/>
              </a:rPr>
              <a:t>②</a:t>
            </a:r>
            <a:r>
              <a:rPr lang="zh-CN" altLang="zh-CN" sz="2800" dirty="0">
                <a:latin typeface="Times New Roman"/>
                <a:ea typeface="华文细黑"/>
                <a:cs typeface="Times New Roman"/>
              </a:rPr>
              <a:t>特点：热辐射强度按波长的分布情况随物体的</a:t>
            </a:r>
            <a:r>
              <a:rPr lang="en-US" altLang="zh-CN" sz="2800" u="sng" dirty="0">
                <a:latin typeface="Times New Roman"/>
                <a:ea typeface="华文细黑"/>
                <a:cs typeface="Times New Roman"/>
              </a:rPr>
              <a:t>	</a:t>
            </a:r>
            <a:r>
              <a:rPr lang="zh-CN" altLang="zh-CN" sz="2800" dirty="0">
                <a:latin typeface="Times New Roman"/>
                <a:ea typeface="华文细黑"/>
                <a:cs typeface="Times New Roman"/>
              </a:rPr>
              <a:t>而有所不同</a:t>
            </a:r>
            <a:r>
              <a:rPr lang="en-US" altLang="zh-CN" sz="2800" dirty="0">
                <a:latin typeface="Times New Roman"/>
                <a:ea typeface="华文细黑"/>
              </a:rPr>
              <a:t>.</a:t>
            </a:r>
            <a:r>
              <a:rPr lang="zh-CN" altLang="zh-CN" sz="2800" dirty="0">
                <a:latin typeface="Times New Roman"/>
                <a:ea typeface="华文细黑"/>
                <a:cs typeface="Times New Roman"/>
              </a:rPr>
              <a:t>室温时，热辐射的主要成分是波长</a:t>
            </a:r>
            <a:r>
              <a:rPr lang="en-US" altLang="zh-CN" sz="2800" u="sng" dirty="0">
                <a:latin typeface="Times New Roman"/>
                <a:ea typeface="华文细黑"/>
                <a:cs typeface="Times New Roman"/>
              </a:rPr>
              <a:t>	       </a:t>
            </a:r>
            <a:r>
              <a:rPr lang="en-US" altLang="zh-CN" sz="2800" dirty="0">
                <a:latin typeface="Times New Roman"/>
                <a:ea typeface="华文细黑"/>
              </a:rPr>
              <a:t>(</a:t>
            </a:r>
            <a:r>
              <a:rPr lang="zh-CN" altLang="zh-CN" sz="2800" dirty="0">
                <a:latin typeface="Times New Roman"/>
                <a:ea typeface="华文细黑"/>
                <a:cs typeface="Times New Roman"/>
              </a:rPr>
              <a:t>填</a:t>
            </a:r>
            <a:r>
              <a:rPr lang="en-US" altLang="zh-CN" sz="2800" dirty="0">
                <a:latin typeface="宋体"/>
                <a:ea typeface="华文细黑"/>
                <a:cs typeface="Times New Roman"/>
              </a:rPr>
              <a:t>“</a:t>
            </a:r>
            <a:r>
              <a:rPr lang="zh-CN" altLang="zh-CN" sz="2800" dirty="0">
                <a:latin typeface="Times New Roman"/>
                <a:ea typeface="华文细黑"/>
                <a:cs typeface="Times New Roman"/>
              </a:rPr>
              <a:t>较长</a:t>
            </a:r>
            <a:r>
              <a:rPr lang="en-US" altLang="zh-CN" sz="2800" dirty="0">
                <a:latin typeface="宋体"/>
                <a:ea typeface="华文细黑"/>
                <a:cs typeface="Times New Roman"/>
              </a:rPr>
              <a:t>”</a:t>
            </a:r>
            <a:r>
              <a:rPr lang="zh-CN" altLang="zh-CN" sz="2800" dirty="0">
                <a:latin typeface="Times New Roman"/>
                <a:ea typeface="华文细黑"/>
                <a:cs typeface="Times New Roman"/>
              </a:rPr>
              <a:t>或</a:t>
            </a:r>
            <a:r>
              <a:rPr lang="en-US" altLang="zh-CN" sz="2800" dirty="0">
                <a:latin typeface="宋体"/>
                <a:ea typeface="华文细黑"/>
                <a:cs typeface="Times New Roman"/>
              </a:rPr>
              <a:t>“</a:t>
            </a:r>
            <a:r>
              <a:rPr lang="zh-CN" altLang="zh-CN" sz="2800" dirty="0">
                <a:latin typeface="Times New Roman"/>
                <a:ea typeface="华文细黑"/>
                <a:cs typeface="Times New Roman"/>
              </a:rPr>
              <a:t>较短</a:t>
            </a:r>
            <a:r>
              <a:rPr lang="en-US" altLang="zh-CN" sz="2800" dirty="0">
                <a:latin typeface="宋体"/>
                <a:ea typeface="华文细黑"/>
                <a:cs typeface="Times New Roman"/>
              </a:rPr>
              <a:t>”</a:t>
            </a:r>
            <a:r>
              <a:rPr lang="en-US" altLang="zh-CN" sz="2800" dirty="0">
                <a:latin typeface="Times New Roman"/>
                <a:ea typeface="华文细黑"/>
              </a:rPr>
              <a:t>)</a:t>
            </a:r>
            <a:r>
              <a:rPr lang="zh-CN" altLang="zh-CN" sz="2800" dirty="0">
                <a:latin typeface="Times New Roman"/>
                <a:ea typeface="华文细黑"/>
                <a:cs typeface="Times New Roman"/>
              </a:rPr>
              <a:t>的电磁波，不能引起人们的视觉；温度升高时，</a:t>
            </a:r>
            <a:r>
              <a:rPr lang="en-US" altLang="zh-CN" sz="2800" u="sng" dirty="0">
                <a:latin typeface="Times New Roman"/>
                <a:ea typeface="华文细黑"/>
                <a:cs typeface="Times New Roman"/>
              </a:rPr>
              <a:t>	    </a:t>
            </a:r>
            <a:r>
              <a:rPr lang="en-US" altLang="zh-CN" sz="2800" dirty="0">
                <a:latin typeface="Times New Roman"/>
                <a:ea typeface="华文细黑"/>
              </a:rPr>
              <a:t>(</a:t>
            </a:r>
            <a:r>
              <a:rPr lang="zh-CN" altLang="zh-CN" sz="2800" dirty="0">
                <a:latin typeface="Times New Roman"/>
                <a:ea typeface="华文细黑"/>
                <a:cs typeface="Times New Roman"/>
              </a:rPr>
              <a:t>填</a:t>
            </a:r>
            <a:r>
              <a:rPr lang="en-US" altLang="zh-CN" sz="2800" dirty="0">
                <a:latin typeface="宋体"/>
                <a:ea typeface="华文细黑"/>
                <a:cs typeface="Times New Roman"/>
              </a:rPr>
              <a:t>“</a:t>
            </a:r>
            <a:r>
              <a:rPr lang="zh-CN" altLang="zh-CN" sz="2800" dirty="0">
                <a:latin typeface="Times New Roman"/>
                <a:ea typeface="华文细黑"/>
                <a:cs typeface="Times New Roman"/>
              </a:rPr>
              <a:t>较长</a:t>
            </a:r>
            <a:r>
              <a:rPr lang="en-US" altLang="zh-CN" sz="2800" dirty="0">
                <a:latin typeface="宋体"/>
                <a:ea typeface="华文细黑"/>
                <a:cs typeface="Times New Roman"/>
              </a:rPr>
              <a:t>”</a:t>
            </a:r>
            <a:r>
              <a:rPr lang="zh-CN" altLang="zh-CN" sz="2800" dirty="0">
                <a:latin typeface="Times New Roman"/>
                <a:ea typeface="华文细黑"/>
                <a:cs typeface="Times New Roman"/>
              </a:rPr>
              <a:t>或</a:t>
            </a:r>
            <a:r>
              <a:rPr lang="en-US" altLang="zh-CN" sz="2800" dirty="0">
                <a:latin typeface="宋体"/>
                <a:ea typeface="华文细黑"/>
                <a:cs typeface="Times New Roman"/>
              </a:rPr>
              <a:t>“</a:t>
            </a:r>
            <a:r>
              <a:rPr lang="zh-CN" altLang="zh-CN" sz="2800" dirty="0">
                <a:latin typeface="Times New Roman"/>
                <a:ea typeface="华文细黑"/>
                <a:cs typeface="Times New Roman"/>
              </a:rPr>
              <a:t>较短</a:t>
            </a:r>
            <a:r>
              <a:rPr lang="en-US" altLang="zh-CN" sz="2800" dirty="0">
                <a:latin typeface="宋体"/>
                <a:ea typeface="华文细黑"/>
                <a:cs typeface="Times New Roman"/>
              </a:rPr>
              <a:t>”</a:t>
            </a:r>
            <a:r>
              <a:rPr lang="en-US" altLang="zh-CN" sz="2800" dirty="0">
                <a:latin typeface="Times New Roman"/>
                <a:ea typeface="华文细黑"/>
              </a:rPr>
              <a:t>)</a:t>
            </a:r>
            <a:r>
              <a:rPr lang="zh-CN" altLang="zh-CN" sz="2800" dirty="0">
                <a:latin typeface="Times New Roman"/>
                <a:ea typeface="华文细黑"/>
                <a:cs typeface="Times New Roman"/>
              </a:rPr>
              <a:t>波长的成分越来越强</a:t>
            </a:r>
            <a:r>
              <a:rPr lang="en-US" altLang="zh-CN" sz="2800" dirty="0">
                <a:latin typeface="Times New Roman"/>
                <a:ea typeface="华文细黑"/>
              </a:rPr>
              <a:t>.</a:t>
            </a:r>
            <a:endParaRPr lang="zh-CN" altLang="zh-CN" sz="1050" kern="100" dirty="0">
              <a:effectLst/>
              <a:latin typeface="宋体"/>
              <a:cs typeface="Courier New"/>
            </a:endParaRPr>
          </a:p>
        </p:txBody>
      </p:sp>
      <p:sp>
        <p:nvSpPr>
          <p:cNvPr id="16" name="五边形 15"/>
          <p:cNvSpPr/>
          <p:nvPr/>
        </p:nvSpPr>
        <p:spPr>
          <a:xfrm>
            <a:off x="902" y="511581"/>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25" name="燕尾形 24"/>
          <p:cNvSpPr/>
          <p:nvPr/>
        </p:nvSpPr>
        <p:spPr>
          <a:xfrm>
            <a:off x="360942" y="507392"/>
            <a:ext cx="1728192"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26" name="矩形 25"/>
          <p:cNvSpPr/>
          <p:nvPr/>
        </p:nvSpPr>
        <p:spPr>
          <a:xfrm>
            <a:off x="174267" y="333450"/>
            <a:ext cx="2088232" cy="590522"/>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b="1" kern="100" dirty="0">
                <a:solidFill>
                  <a:schemeClr val="bg1"/>
                </a:solidFill>
                <a:latin typeface="宋体"/>
                <a:cs typeface="Courier New"/>
              </a:rPr>
              <a:t>知识梳理</a:t>
            </a:r>
          </a:p>
        </p:txBody>
      </p:sp>
      <p:sp>
        <p:nvSpPr>
          <p:cNvPr id="19" name="矩形 18"/>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2" name="矩形 1"/>
          <p:cNvSpPr/>
          <p:nvPr/>
        </p:nvSpPr>
        <p:spPr>
          <a:xfrm>
            <a:off x="6559589" y="2521893"/>
            <a:ext cx="1261884"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电磁波</a:t>
            </a:r>
            <a:endParaRPr lang="zh-CN" altLang="en-US" sz="2800" kern="100" dirty="0">
              <a:solidFill>
                <a:srgbClr val="C00000"/>
              </a:solidFill>
              <a:latin typeface="Times New Roman"/>
              <a:ea typeface="华文细黑"/>
              <a:cs typeface="Times New Roman"/>
            </a:endParaRPr>
          </a:p>
        </p:txBody>
      </p:sp>
      <p:sp>
        <p:nvSpPr>
          <p:cNvPr id="3" name="矩形 2"/>
          <p:cNvSpPr/>
          <p:nvPr/>
        </p:nvSpPr>
        <p:spPr>
          <a:xfrm>
            <a:off x="694606" y="3141762"/>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温度</a:t>
            </a:r>
            <a:endParaRPr lang="zh-CN" altLang="en-US" sz="2800" kern="100" dirty="0">
              <a:solidFill>
                <a:srgbClr val="C00000"/>
              </a:solidFill>
              <a:latin typeface="Times New Roman"/>
              <a:ea typeface="华文细黑"/>
              <a:cs typeface="Times New Roman"/>
            </a:endParaRPr>
          </a:p>
        </p:txBody>
      </p:sp>
      <p:sp>
        <p:nvSpPr>
          <p:cNvPr id="17" name="矩形 16"/>
          <p:cNvSpPr/>
          <p:nvPr/>
        </p:nvSpPr>
        <p:spPr>
          <a:xfrm>
            <a:off x="10017898" y="2493690"/>
            <a:ext cx="1261884"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物体的</a:t>
            </a:r>
            <a:endParaRPr lang="zh-CN" altLang="en-US" sz="2800" kern="100" dirty="0">
              <a:solidFill>
                <a:srgbClr val="C00000"/>
              </a:solidFill>
              <a:latin typeface="Times New Roman"/>
              <a:ea typeface="华文细黑"/>
              <a:cs typeface="Times New Roman"/>
            </a:endParaRPr>
          </a:p>
        </p:txBody>
      </p:sp>
      <p:sp>
        <p:nvSpPr>
          <p:cNvPr id="9" name="矩形 8"/>
          <p:cNvSpPr/>
          <p:nvPr/>
        </p:nvSpPr>
        <p:spPr>
          <a:xfrm>
            <a:off x="8072715" y="3760441"/>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温度</a:t>
            </a:r>
            <a:endParaRPr lang="zh-CN" altLang="en-US" sz="2800" kern="100" dirty="0">
              <a:solidFill>
                <a:srgbClr val="C00000"/>
              </a:solidFill>
              <a:latin typeface="Times New Roman"/>
              <a:ea typeface="华文细黑"/>
              <a:cs typeface="Times New Roman"/>
            </a:endParaRPr>
          </a:p>
        </p:txBody>
      </p:sp>
      <p:sp>
        <p:nvSpPr>
          <p:cNvPr id="12" name="矩形 11"/>
          <p:cNvSpPr/>
          <p:nvPr/>
        </p:nvSpPr>
        <p:spPr>
          <a:xfrm>
            <a:off x="5120387" y="4418742"/>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较长</a:t>
            </a:r>
            <a:endParaRPr lang="zh-CN" altLang="en-US" sz="2800" kern="100" dirty="0">
              <a:solidFill>
                <a:srgbClr val="C00000"/>
              </a:solidFill>
              <a:latin typeface="Times New Roman"/>
              <a:ea typeface="华文细黑"/>
              <a:cs typeface="Times New Roman"/>
            </a:endParaRPr>
          </a:p>
        </p:txBody>
      </p:sp>
      <p:sp>
        <p:nvSpPr>
          <p:cNvPr id="13" name="矩形 12"/>
          <p:cNvSpPr/>
          <p:nvPr/>
        </p:nvSpPr>
        <p:spPr>
          <a:xfrm>
            <a:off x="6128499" y="5066814"/>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较短</a:t>
            </a:r>
            <a:endParaRPr lang="zh-CN" altLang="en-US" sz="2800" kern="100" dirty="0">
              <a:solidFill>
                <a:srgbClr val="C00000"/>
              </a:solidFill>
              <a:latin typeface="Times New Roman"/>
              <a:ea typeface="华文细黑"/>
              <a:cs typeface="Times New Roman"/>
            </a:endParaRPr>
          </a:p>
        </p:txBody>
      </p:sp>
    </p:spTree>
    <p:extLst>
      <p:ext uri="{BB962C8B-B14F-4D97-AF65-F5344CB8AC3E}">
        <p14:creationId xmlns:p14="http://schemas.microsoft.com/office/powerpoint/2010/main" val="2264149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
                                        <p:tgtEl>
                                          <p:spTgt spid="1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
                                        <p:tgtEl>
                                          <p:spTgt spid="9"/>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linds(horizontal)">
                                      <p:cBhvr>
                                        <p:cTn id="21" dur="500"/>
                                        <p:tgtEl>
                                          <p:spTgt spid="12"/>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linds(horizont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1" nodeType="clickEffect">
                                  <p:stCondLst>
                                    <p:cond delay="0"/>
                                  </p:stCondLst>
                                  <p:childTnLst>
                                    <p:animEffect transition="out" filter="fade">
                                      <p:cBhvr>
                                        <p:cTn id="28" dur="500"/>
                                        <p:tgtEl>
                                          <p:spTgt spid="2"/>
                                        </p:tgtEl>
                                      </p:cBhvr>
                                    </p:animEffect>
                                    <p:set>
                                      <p:cBhvr>
                                        <p:cTn id="29" dur="1" fill="hold">
                                          <p:stCondLst>
                                            <p:cond delay="499"/>
                                          </p:stCondLst>
                                        </p:cTn>
                                        <p:tgtEl>
                                          <p:spTgt spid="2"/>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9"/>
                                        </p:tgtEl>
                                      </p:cBhvr>
                                    </p:animEffect>
                                    <p:set>
                                      <p:cBhvr>
                                        <p:cTn id="38" dur="1" fill="hold">
                                          <p:stCondLst>
                                            <p:cond delay="499"/>
                                          </p:stCondLst>
                                        </p:cTn>
                                        <p:tgtEl>
                                          <p:spTgt spid="9"/>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2"/>
                                        </p:tgtEl>
                                      </p:cBhvr>
                                    </p:animEffect>
                                    <p:set>
                                      <p:cBhvr>
                                        <p:cTn id="41" dur="1" fill="hold">
                                          <p:stCondLst>
                                            <p:cond delay="499"/>
                                          </p:stCondLst>
                                        </p:cTn>
                                        <p:tgtEl>
                                          <p:spTgt spid="12"/>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3"/>
                                        </p:tgtEl>
                                      </p:cBhvr>
                                    </p:animEffect>
                                    <p:set>
                                      <p:cBhvr>
                                        <p:cTn id="44"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2" grpId="0"/>
      <p:bldP spid="2" grpId="1"/>
      <p:bldP spid="3" grpId="0"/>
      <p:bldP spid="3" grpId="1"/>
      <p:bldP spid="17" grpId="0"/>
      <p:bldP spid="17" grpId="1"/>
      <p:bldP spid="9" grpId="0"/>
      <p:bldP spid="9" grpId="1"/>
      <p:bldP spid="12" grpId="0"/>
      <p:bldP spid="12" grpId="1"/>
      <p:bldP spid="13" grpId="0"/>
      <p:bldP spid="1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8582" y="621482"/>
            <a:ext cx="11161240" cy="3323987"/>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黑体及黑体辐射特点</a:t>
            </a:r>
            <a:endParaRPr lang="zh-CN" altLang="zh-CN" sz="1050" kern="100" dirty="0">
              <a:latin typeface="宋体"/>
              <a:cs typeface="Courier New"/>
            </a:endParaRPr>
          </a:p>
          <a:p>
            <a:pPr algn="just">
              <a:lnSpc>
                <a:spcPct val="150000"/>
              </a:lnSpc>
              <a:spcAft>
                <a:spcPts val="0"/>
              </a:spcAf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定义：如果某种物体能够</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入射的各种波长的电磁波而不发生</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，这种物体就是绝对黑体，简称黑体</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黑体辐射特点：黑体辐射电磁波的强度按波长的分布只与黑体的</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有关</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9" name="矩形 18"/>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2" name="矩形 1"/>
          <p:cNvSpPr/>
          <p:nvPr/>
        </p:nvSpPr>
        <p:spPr>
          <a:xfrm>
            <a:off x="4690273" y="1341562"/>
            <a:ext cx="1620957"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完全吸收</a:t>
            </a:r>
            <a:endParaRPr lang="zh-CN" altLang="en-US" sz="2800" kern="100" dirty="0">
              <a:solidFill>
                <a:srgbClr val="C00000"/>
              </a:solidFill>
              <a:latin typeface="Times New Roman"/>
              <a:ea typeface="华文细黑"/>
              <a:cs typeface="Times New Roman"/>
            </a:endParaRPr>
          </a:p>
        </p:txBody>
      </p:sp>
      <p:sp>
        <p:nvSpPr>
          <p:cNvPr id="3" name="矩形 2"/>
          <p:cNvSpPr/>
          <p:nvPr/>
        </p:nvSpPr>
        <p:spPr>
          <a:xfrm>
            <a:off x="910630" y="1989634"/>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反射</a:t>
            </a:r>
            <a:endParaRPr lang="zh-CN" altLang="en-US" sz="2800" kern="100" dirty="0">
              <a:solidFill>
                <a:srgbClr val="C00000"/>
              </a:solidFill>
              <a:latin typeface="Times New Roman"/>
              <a:ea typeface="华文细黑"/>
              <a:cs typeface="Times New Roman"/>
            </a:endParaRPr>
          </a:p>
        </p:txBody>
      </p:sp>
      <p:sp>
        <p:nvSpPr>
          <p:cNvPr id="6" name="矩形 5"/>
          <p:cNvSpPr/>
          <p:nvPr/>
        </p:nvSpPr>
        <p:spPr>
          <a:xfrm>
            <a:off x="727899" y="3266614"/>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温度</a:t>
            </a:r>
            <a:endParaRPr lang="zh-CN" altLang="en-US" sz="2800" kern="100" dirty="0">
              <a:solidFill>
                <a:srgbClr val="C00000"/>
              </a:solidFill>
              <a:latin typeface="Times New Roman"/>
              <a:ea typeface="华文细黑"/>
              <a:cs typeface="Times New Roman"/>
            </a:endParaRPr>
          </a:p>
        </p:txBody>
      </p:sp>
    </p:spTree>
    <p:extLst>
      <p:ext uri="{BB962C8B-B14F-4D97-AF65-F5344CB8AC3E}">
        <p14:creationId xmlns:p14="http://schemas.microsoft.com/office/powerpoint/2010/main" val="23968438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par>
                                <p:cTn id="21" presetID="10" presetClass="exit" presetSubtype="0" fill="hold" grpId="1" nodeType="withEffect">
                                  <p:stCondLst>
                                    <p:cond delay="0"/>
                                  </p:stCondLst>
                                  <p:childTnLst>
                                    <p:animEffect transition="out" filter="fade">
                                      <p:cBhvr>
                                        <p:cTn id="22" dur="500"/>
                                        <p:tgtEl>
                                          <p:spTgt spid="3"/>
                                        </p:tgtEl>
                                      </p:cBhvr>
                                    </p:animEffect>
                                    <p:set>
                                      <p:cBhvr>
                                        <p:cTn id="23" dur="1" fill="hold">
                                          <p:stCondLst>
                                            <p:cond delay="499"/>
                                          </p:stCondLst>
                                        </p:cTn>
                                        <p:tgtEl>
                                          <p:spTgt spid="3"/>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6"/>
                                        </p:tgtEl>
                                      </p:cBhvr>
                                    </p:animEffect>
                                    <p:set>
                                      <p:cBhvr>
                                        <p:cTn id="26"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2" grpId="0"/>
      <p:bldP spid="2" grpId="1"/>
      <p:bldP spid="3" grpId="0"/>
      <p:bldP spid="3" grpId="1"/>
      <p:bldP spid="6" grpId="0"/>
      <p:bldP spid="6"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78582" y="621482"/>
            <a:ext cx="10838277" cy="3108543"/>
          </a:xfrm>
          <a:prstGeom prst="rect">
            <a:avLst/>
          </a:prstGeom>
        </p:spPr>
        <p:txBody>
          <a:bodyPr wrap="square">
            <a:spAutoFit/>
          </a:bodyPr>
          <a:lstStyle/>
          <a:p>
            <a:pPr algn="just">
              <a:lnSpc>
                <a:spcPct val="140000"/>
              </a:lnSpc>
              <a:spcAft>
                <a:spcPts val="0"/>
              </a:spcAft>
            </a:pP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多选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下列叙述正确的是</a:t>
            </a:r>
            <a:r>
              <a:rPr lang="en-US" altLang="zh-CN" sz="2800" kern="100" dirty="0">
                <a:latin typeface="Times New Roman"/>
                <a:ea typeface="华文细黑"/>
                <a:cs typeface="Courier New"/>
              </a:rPr>
              <a:t>(  </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一切物体都在辐射电磁波</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一般物体辐射电磁波的情况只与温度有关</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黑体辐射电磁波的强度按波长的分布只与黑体温度有关</a:t>
            </a:r>
            <a:endParaRPr lang="zh-CN" altLang="zh-CN" sz="1050" kern="100" dirty="0">
              <a:latin typeface="宋体"/>
              <a:cs typeface="Courier New"/>
            </a:endParaRPr>
          </a:p>
          <a:p>
            <a:pPr>
              <a:lnSpc>
                <a:spcPct val="140000"/>
              </a:lnSpc>
            </a:pPr>
            <a:r>
              <a:rPr lang="en-US" altLang="zh-CN" sz="2800" dirty="0">
                <a:latin typeface="Times New Roman"/>
                <a:ea typeface="华文细黑"/>
              </a:rPr>
              <a:t>D.</a:t>
            </a:r>
            <a:r>
              <a:rPr lang="zh-CN" altLang="zh-CN" sz="2800" dirty="0">
                <a:latin typeface="Times New Roman"/>
                <a:ea typeface="华文细黑"/>
                <a:cs typeface="Times New Roman"/>
              </a:rPr>
              <a:t>黑体能够完全吸收入射的各种波长的电磁波</a:t>
            </a:r>
            <a:endParaRPr lang="zh-CN" altLang="zh-CN" sz="1050" kern="100" dirty="0">
              <a:effectLst/>
              <a:latin typeface="宋体"/>
              <a:cs typeface="Courier New"/>
            </a:endParaRPr>
          </a:p>
        </p:txBody>
      </p:sp>
      <p:sp>
        <p:nvSpPr>
          <p:cNvPr id="12" name="五边形 11"/>
          <p:cNvSpPr/>
          <p:nvPr/>
        </p:nvSpPr>
        <p:spPr>
          <a:xfrm>
            <a:off x="902" y="295557"/>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360942" y="291368"/>
            <a:ext cx="1728192"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174267" y="117426"/>
            <a:ext cx="2088232" cy="590522"/>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b="1" kern="100" dirty="0">
                <a:solidFill>
                  <a:schemeClr val="bg1"/>
                </a:solidFill>
                <a:latin typeface="宋体"/>
                <a:cs typeface="Courier New"/>
              </a:rPr>
              <a:t>即学即用</a:t>
            </a:r>
          </a:p>
        </p:txBody>
      </p:sp>
      <p:sp>
        <p:nvSpPr>
          <p:cNvPr id="15" name="矩形 14"/>
          <p:cNvSpPr/>
          <p:nvPr/>
        </p:nvSpPr>
        <p:spPr>
          <a:xfrm>
            <a:off x="0" y="666498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11158865"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10" name="矩形 9"/>
          <p:cNvSpPr/>
          <p:nvPr/>
        </p:nvSpPr>
        <p:spPr>
          <a:xfrm>
            <a:off x="478582" y="3573810"/>
            <a:ext cx="11449272" cy="3041667"/>
          </a:xfrm>
          <a:prstGeom prst="rect">
            <a:avLst/>
          </a:prstGeom>
        </p:spPr>
        <p:txBody>
          <a:bodyPr wrap="square">
            <a:spAutoFit/>
          </a:bodyPr>
          <a:lstStyle/>
          <a:p>
            <a:pPr algn="just">
              <a:lnSpc>
                <a:spcPct val="140000"/>
              </a:lnSpc>
              <a:spcAft>
                <a:spcPts val="0"/>
              </a:spcAft>
            </a:pPr>
            <a:r>
              <a:rPr lang="zh-CN" altLang="zh-CN" sz="2800" b="1" kern="100" dirty="0">
                <a:solidFill>
                  <a:srgbClr val="00B050"/>
                </a:solidFill>
                <a:latin typeface="Times New Roman"/>
                <a:cs typeface="Times New Roman"/>
              </a:rPr>
              <a:t>解析　</a:t>
            </a:r>
            <a:r>
              <a:rPr lang="zh-CN" altLang="zh-CN" sz="2800" dirty="0">
                <a:latin typeface="Times New Roman"/>
                <a:ea typeface="华文细黑"/>
                <a:cs typeface="Times New Roman"/>
              </a:rPr>
              <a:t>我们周围的一切物体都在辐射电磁波，</a:t>
            </a:r>
            <a:r>
              <a:rPr lang="en-US" altLang="zh-CN" sz="2800" dirty="0">
                <a:latin typeface="Times New Roman"/>
                <a:ea typeface="华文细黑"/>
              </a:rPr>
              <a:t>A</a:t>
            </a:r>
            <a:r>
              <a:rPr lang="zh-CN" altLang="zh-CN" sz="2800" dirty="0">
                <a:latin typeface="Times New Roman"/>
                <a:ea typeface="华文细黑"/>
                <a:cs typeface="Times New Roman"/>
              </a:rPr>
              <a:t>正确；</a:t>
            </a:r>
            <a:endParaRPr lang="en-US" altLang="zh-CN" sz="2800" dirty="0">
              <a:latin typeface="Times New Roman"/>
              <a:ea typeface="华文细黑"/>
              <a:cs typeface="Times New Roman"/>
            </a:endParaRPr>
          </a:p>
          <a:p>
            <a:pPr algn="just">
              <a:lnSpc>
                <a:spcPct val="140000"/>
              </a:lnSpc>
              <a:spcAft>
                <a:spcPts val="0"/>
              </a:spcAft>
            </a:pPr>
            <a:r>
              <a:rPr lang="zh-CN" altLang="zh-CN" sz="2800" dirty="0">
                <a:latin typeface="Times New Roman"/>
                <a:ea typeface="华文细黑"/>
                <a:cs typeface="Times New Roman"/>
              </a:rPr>
              <a:t>根据热辐射和黑体辐射的特点知，一般物体辐射电磁波的情况除与温度有关外，还与材料的种类和表面状况有关，而黑体辐射只与黑体的温度有关，</a:t>
            </a:r>
            <a:r>
              <a:rPr lang="en-US" altLang="zh-CN" sz="2800" dirty="0">
                <a:latin typeface="Times New Roman"/>
                <a:ea typeface="华文细黑"/>
              </a:rPr>
              <a:t>B</a:t>
            </a:r>
            <a:r>
              <a:rPr lang="zh-CN" altLang="zh-CN" sz="2800" dirty="0">
                <a:latin typeface="Times New Roman"/>
                <a:ea typeface="华文细黑"/>
                <a:cs typeface="Times New Roman"/>
              </a:rPr>
              <a:t>错误，</a:t>
            </a:r>
            <a:r>
              <a:rPr lang="en-US" altLang="zh-CN" sz="2800" dirty="0">
                <a:latin typeface="Times New Roman"/>
                <a:ea typeface="华文细黑"/>
              </a:rPr>
              <a:t>C</a:t>
            </a:r>
            <a:r>
              <a:rPr lang="zh-CN" altLang="zh-CN" sz="2800" dirty="0">
                <a:latin typeface="Times New Roman"/>
                <a:ea typeface="华文细黑"/>
                <a:cs typeface="Times New Roman"/>
              </a:rPr>
              <a:t>正确；</a:t>
            </a:r>
            <a:endParaRPr lang="en-US" altLang="zh-CN" sz="2800" dirty="0">
              <a:latin typeface="Times New Roman"/>
              <a:ea typeface="华文细黑"/>
              <a:cs typeface="Times New Roman"/>
            </a:endParaRPr>
          </a:p>
          <a:p>
            <a:pPr algn="just">
              <a:lnSpc>
                <a:spcPct val="140000"/>
              </a:lnSpc>
              <a:spcAft>
                <a:spcPts val="0"/>
              </a:spcAft>
            </a:pPr>
            <a:r>
              <a:rPr lang="zh-CN" altLang="zh-CN" sz="2800" dirty="0">
                <a:latin typeface="Times New Roman"/>
                <a:ea typeface="华文细黑"/>
                <a:cs typeface="Times New Roman"/>
              </a:rPr>
              <a:t>根据黑体的定义知</a:t>
            </a:r>
            <a:r>
              <a:rPr lang="en-US" altLang="zh-CN" sz="2800" dirty="0">
                <a:latin typeface="Times New Roman"/>
                <a:ea typeface="华文细黑"/>
              </a:rPr>
              <a:t>D</a:t>
            </a:r>
            <a:r>
              <a:rPr lang="zh-CN" altLang="zh-CN" sz="2800" dirty="0">
                <a:latin typeface="Times New Roman"/>
                <a:ea typeface="华文细黑"/>
                <a:cs typeface="Times New Roman"/>
              </a:rPr>
              <a:t>正确</a:t>
            </a:r>
            <a:r>
              <a:rPr lang="en-US" altLang="zh-CN" sz="2800" dirty="0">
                <a:latin typeface="Times New Roman"/>
                <a:ea typeface="华文细黑"/>
              </a:rPr>
              <a:t>.</a:t>
            </a:r>
          </a:p>
        </p:txBody>
      </p:sp>
      <p:sp>
        <p:nvSpPr>
          <p:cNvPr id="2" name="矩形 1"/>
          <p:cNvSpPr/>
          <p:nvPr/>
        </p:nvSpPr>
        <p:spPr>
          <a:xfrm>
            <a:off x="4439022" y="602898"/>
            <a:ext cx="963725" cy="738664"/>
          </a:xfrm>
          <a:prstGeom prst="rect">
            <a:avLst/>
          </a:prstGeom>
        </p:spPr>
        <p:txBody>
          <a:bodyPr wrap="none">
            <a:spAutoFit/>
          </a:bodyPr>
          <a:lstStyle/>
          <a:p>
            <a:pPr lvl="0" algn="just">
              <a:lnSpc>
                <a:spcPct val="150000"/>
              </a:lnSpc>
            </a:pPr>
            <a:r>
              <a:rPr lang="en-US" altLang="zh-CN" sz="2800" b="1" dirty="0">
                <a:solidFill>
                  <a:srgbClr val="C00000"/>
                </a:solidFill>
                <a:latin typeface="Times New Roman"/>
                <a:ea typeface="华文细黑"/>
              </a:rPr>
              <a:t>ACD</a:t>
            </a:r>
            <a:endParaRPr lang="zh-CN" altLang="zh-CN" sz="2800" b="1" kern="100" dirty="0">
              <a:solidFill>
                <a:srgbClr val="C00000"/>
              </a:solidFill>
              <a:latin typeface="宋体"/>
              <a:cs typeface="Courier New"/>
            </a:endParaRPr>
          </a:p>
        </p:txBody>
      </p:sp>
    </p:spTree>
    <p:extLst>
      <p:ext uri="{BB962C8B-B14F-4D97-AF65-F5344CB8AC3E}">
        <p14:creationId xmlns:p14="http://schemas.microsoft.com/office/powerpoint/2010/main" val="14129064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blinds(horizontal)">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0">
                                            <p:txEl>
                                              <p:pRg st="0" end="0"/>
                                            </p:txEl>
                                          </p:spTgt>
                                        </p:tgtEl>
                                      </p:cBhvr>
                                    </p:animEffect>
                                    <p:set>
                                      <p:cBhvr>
                                        <p:cTn id="27" dur="1" fill="hold">
                                          <p:stCondLst>
                                            <p:cond delay="499"/>
                                          </p:stCondLst>
                                        </p:cTn>
                                        <p:tgtEl>
                                          <p:spTgt spid="10">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10">
                                            <p:txEl>
                                              <p:pRg st="1" end="1"/>
                                            </p:txEl>
                                          </p:spTgt>
                                        </p:tgtEl>
                                      </p:cBhvr>
                                    </p:animEffect>
                                    <p:set>
                                      <p:cBhvr>
                                        <p:cTn id="30" dur="1" fill="hold">
                                          <p:stCondLst>
                                            <p:cond delay="499"/>
                                          </p:stCondLst>
                                        </p:cTn>
                                        <p:tgtEl>
                                          <p:spTgt spid="10">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10">
                                            <p:txEl>
                                              <p:pRg st="2" end="2"/>
                                            </p:txEl>
                                          </p:spTgt>
                                        </p:tgtEl>
                                      </p:cBhvr>
                                    </p:animEffect>
                                    <p:set>
                                      <p:cBhvr>
                                        <p:cTn id="33" dur="1" fill="hold">
                                          <p:stCondLst>
                                            <p:cond delay="499"/>
                                          </p:stCondLst>
                                        </p:cTn>
                                        <p:tgtEl>
                                          <p:spTgt spid="10">
                                            <p:txEl>
                                              <p:pRg st="2" end="2"/>
                                            </p:txEl>
                                          </p:spTgt>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2"/>
                                        </p:tgtEl>
                                      </p:cBhvr>
                                    </p:animEffect>
                                    <p:set>
                                      <p:cBhvr>
                                        <p:cTn id="3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0" grpId="0" build="allAtOnce"/>
      <p:bldP spid="2" grpId="0"/>
      <p:bldP spid="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34566" y="45418"/>
            <a:ext cx="8062995" cy="743986"/>
          </a:xfrm>
          <a:prstGeom prst="rect">
            <a:avLst/>
          </a:prstGeom>
        </p:spPr>
        <p:txBody>
          <a:bodyPr>
            <a:spAutoFit/>
          </a:bodyPr>
          <a:lstStyle/>
          <a:p>
            <a:pPr>
              <a:lnSpc>
                <a:spcPct val="150000"/>
              </a:lnSpc>
            </a:pPr>
            <a:r>
              <a:rPr lang="zh-CN" altLang="zh-CN" sz="3200" b="1" kern="100" dirty="0">
                <a:solidFill>
                  <a:srgbClr val="C00000"/>
                </a:solidFill>
                <a:latin typeface="+mj-ea"/>
                <a:ea typeface="+mj-ea"/>
                <a:cs typeface="Times New Roman"/>
              </a:rPr>
              <a:t>二、黑体辐射的实验规律</a:t>
            </a:r>
          </a:p>
        </p:txBody>
      </p:sp>
      <p:sp>
        <p:nvSpPr>
          <p:cNvPr id="24" name="矩形 23"/>
          <p:cNvSpPr/>
          <p:nvPr/>
        </p:nvSpPr>
        <p:spPr>
          <a:xfrm>
            <a:off x="402859" y="1341562"/>
            <a:ext cx="11308971" cy="1948739"/>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黑体辐射的强度与什么有关？有怎样的关系？</a:t>
            </a:r>
            <a:endParaRPr lang="zh-CN" altLang="zh-CN" sz="1050" kern="100" dirty="0">
              <a:latin typeface="宋体"/>
              <a:cs typeface="Courier New"/>
            </a:endParaRPr>
          </a:p>
          <a:p>
            <a:pPr>
              <a:lnSpc>
                <a:spcPct val="150000"/>
              </a:lnSpc>
            </a:pPr>
            <a:r>
              <a:rPr lang="en-US" altLang="zh-CN" sz="2800" dirty="0">
                <a:latin typeface="Times New Roman"/>
                <a:ea typeface="华文细黑"/>
              </a:rPr>
              <a:t>(2)</a:t>
            </a:r>
            <a:r>
              <a:rPr lang="zh-CN" altLang="zh-CN" sz="2800" dirty="0">
                <a:latin typeface="Times New Roman"/>
                <a:ea typeface="华文细黑"/>
                <a:cs typeface="Times New Roman"/>
              </a:rPr>
              <a:t>物理学家维思和瑞利在对黑体辐射做出解释时，各在什么区与实验接近，什么区偏离较大？</a:t>
            </a:r>
            <a:endParaRPr lang="zh-CN" altLang="zh-CN" sz="1050" kern="100" dirty="0">
              <a:effectLst/>
              <a:latin typeface="宋体"/>
              <a:cs typeface="Courier New"/>
            </a:endParaRPr>
          </a:p>
        </p:txBody>
      </p:sp>
      <p:sp>
        <p:nvSpPr>
          <p:cNvPr id="12" name="五边形 11"/>
          <p:cNvSpPr/>
          <p:nvPr/>
        </p:nvSpPr>
        <p:spPr>
          <a:xfrm>
            <a:off x="902" y="871621"/>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366628" y="867432"/>
            <a:ext cx="1852856"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249858" y="693490"/>
            <a:ext cx="2088232" cy="677084"/>
          </a:xfrm>
          <a:prstGeom prst="rect">
            <a:avLst/>
          </a:prstGeom>
        </p:spPr>
        <p:txBody>
          <a:bodyPr wrap="square" lIns="121898" tIns="60948" rIns="121898" bIns="60948">
            <a:spAutoFit/>
          </a:bodyPr>
          <a:lstStyle/>
          <a:p>
            <a:pPr algn="ctr">
              <a:lnSpc>
                <a:spcPct val="150000"/>
              </a:lnSpc>
              <a:tabLst>
                <a:tab pos="1890395" algn="l"/>
              </a:tabLst>
            </a:pPr>
            <a:r>
              <a:rPr lang="zh-CN" altLang="zh-CN" b="1" kern="100" dirty="0">
                <a:solidFill>
                  <a:schemeClr val="bg1"/>
                </a:solidFill>
                <a:latin typeface="Times New Roman" pitchFamily="18" charset="0"/>
                <a:cs typeface="Courier New"/>
              </a:rPr>
              <a:t>导学探究</a:t>
            </a:r>
            <a:endParaRPr lang="zh-CN" altLang="en-US" b="1" kern="100" dirty="0">
              <a:solidFill>
                <a:schemeClr val="bg1"/>
              </a:solidFill>
              <a:latin typeface="Times New Roman" pitchFamily="18" charset="0"/>
              <a:cs typeface="Courier New"/>
            </a:endParaRPr>
          </a:p>
        </p:txBody>
      </p:sp>
      <p:sp>
        <p:nvSpPr>
          <p:cNvPr id="15" name="矩形 14"/>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11" name="矩形 10"/>
          <p:cNvSpPr/>
          <p:nvPr/>
        </p:nvSpPr>
        <p:spPr>
          <a:xfrm>
            <a:off x="402859" y="3357786"/>
            <a:ext cx="11233248" cy="738664"/>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答案　</a:t>
            </a:r>
            <a:r>
              <a:rPr lang="zh-CN" altLang="zh-CN" sz="2800" dirty="0">
                <a:latin typeface="Times New Roman"/>
                <a:ea typeface="华文细黑"/>
                <a:cs typeface="Times New Roman"/>
              </a:rPr>
              <a:t>见知识梳理</a:t>
            </a:r>
            <a:endParaRPr lang="zh-CN" altLang="zh-CN" sz="1050" kern="100" dirty="0">
              <a:effectLst/>
              <a:latin typeface="宋体"/>
              <a:cs typeface="Courier New"/>
            </a:endParaRPr>
          </a:p>
        </p:txBody>
      </p:sp>
    </p:spTree>
    <p:extLst>
      <p:ext uri="{BB962C8B-B14F-4D97-AF65-F5344CB8AC3E}">
        <p14:creationId xmlns:p14="http://schemas.microsoft.com/office/powerpoint/2010/main" val="18743742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566" y="1261418"/>
            <a:ext cx="11354420" cy="4616648"/>
          </a:xfrm>
          <a:prstGeom prst="rect">
            <a:avLst/>
          </a:prstGeom>
        </p:spPr>
        <p:txBody>
          <a:bodyPr wrap="square">
            <a:spAutoFit/>
          </a:bodyPr>
          <a:lstStyle/>
          <a:p>
            <a:pPr algn="just">
              <a:lnSpc>
                <a:spcPct val="150000"/>
              </a:lnSpc>
              <a:spcAft>
                <a:spcPts val="0"/>
              </a:spcAft>
            </a:pPr>
            <a:r>
              <a:rPr lang="zh-CN" altLang="zh-CN" sz="2800" kern="100" dirty="0">
                <a:latin typeface="Times New Roman"/>
                <a:ea typeface="华文细黑"/>
                <a:cs typeface="Times New Roman"/>
              </a:rPr>
              <a:t>黑体辐射的实验规律</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黑体辐射的实验规律：随着温度的升高，一方面，各种波长的辐射强度都有</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；另一方面，辐射强度的极大值向波长较</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的方向移动</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对黑体辐射的解释：维恩公式在</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区与实验非常接近，在</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区则与实验偏离很大；瑞利公式在长波区与实验基本一致，但在短波区与实验严重不符</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由于波长很小的辐射处在紫外线波段，故而由理论得出的这种荒谬结果被认为是物理学理论的灾难，当时称为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紫外灾难</a:t>
            </a:r>
            <a:r>
              <a:rPr lang="en-US" altLang="zh-CN" sz="2800" kern="100" dirty="0">
                <a:latin typeface="宋体"/>
                <a:ea typeface="华文细黑"/>
                <a:cs typeface="Times New Roman"/>
              </a:rPr>
              <a:t>”.</a:t>
            </a:r>
            <a:endParaRPr lang="zh-CN" altLang="zh-CN" sz="1050" kern="100" dirty="0">
              <a:effectLst/>
              <a:latin typeface="宋体"/>
              <a:cs typeface="Courier New"/>
            </a:endParaRPr>
          </a:p>
        </p:txBody>
      </p:sp>
      <p:sp>
        <p:nvSpPr>
          <p:cNvPr id="17" name="矩形 16"/>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16" name="五边形 15"/>
          <p:cNvSpPr/>
          <p:nvPr/>
        </p:nvSpPr>
        <p:spPr>
          <a:xfrm>
            <a:off x="902" y="511581"/>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25" name="燕尾形 24"/>
          <p:cNvSpPr/>
          <p:nvPr/>
        </p:nvSpPr>
        <p:spPr>
          <a:xfrm>
            <a:off x="360942" y="507392"/>
            <a:ext cx="1728192"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26" name="矩形 25"/>
          <p:cNvSpPr/>
          <p:nvPr/>
        </p:nvSpPr>
        <p:spPr>
          <a:xfrm>
            <a:off x="174267" y="333450"/>
            <a:ext cx="2088232" cy="590522"/>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b="1" kern="100" dirty="0">
                <a:solidFill>
                  <a:schemeClr val="bg1"/>
                </a:solidFill>
                <a:latin typeface="宋体"/>
                <a:cs typeface="Courier New"/>
              </a:rPr>
              <a:t>知识梳理</a:t>
            </a:r>
          </a:p>
        </p:txBody>
      </p:sp>
      <p:sp>
        <p:nvSpPr>
          <p:cNvPr id="5" name="矩形 4"/>
          <p:cNvSpPr/>
          <p:nvPr/>
        </p:nvSpPr>
        <p:spPr>
          <a:xfrm>
            <a:off x="1486694" y="2637706"/>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增加</a:t>
            </a:r>
            <a:endParaRPr lang="zh-CN" altLang="en-US" sz="2800" kern="100" dirty="0">
              <a:solidFill>
                <a:srgbClr val="C00000"/>
              </a:solidFill>
              <a:latin typeface="Times New Roman"/>
              <a:ea typeface="华文细黑"/>
              <a:cs typeface="Times New Roman"/>
            </a:endParaRPr>
          </a:p>
        </p:txBody>
      </p:sp>
      <p:sp>
        <p:nvSpPr>
          <p:cNvPr id="6" name="矩形 5"/>
          <p:cNvSpPr/>
          <p:nvPr/>
        </p:nvSpPr>
        <p:spPr>
          <a:xfrm>
            <a:off x="8975526" y="2637706"/>
            <a:ext cx="543739"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短</a:t>
            </a:r>
            <a:endParaRPr lang="zh-CN" altLang="en-US" sz="2800" kern="100" dirty="0">
              <a:solidFill>
                <a:srgbClr val="C00000"/>
              </a:solidFill>
              <a:latin typeface="Times New Roman"/>
              <a:ea typeface="华文细黑"/>
              <a:cs typeface="Times New Roman"/>
            </a:endParaRPr>
          </a:p>
        </p:txBody>
      </p:sp>
      <p:sp>
        <p:nvSpPr>
          <p:cNvPr id="7" name="矩形 6"/>
          <p:cNvSpPr/>
          <p:nvPr/>
        </p:nvSpPr>
        <p:spPr>
          <a:xfrm>
            <a:off x="5807174" y="3266614"/>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短波</a:t>
            </a:r>
            <a:endParaRPr lang="zh-CN" altLang="en-US" sz="2800" kern="100" dirty="0">
              <a:solidFill>
                <a:srgbClr val="C00000"/>
              </a:solidFill>
              <a:latin typeface="Times New Roman"/>
              <a:ea typeface="华文细黑"/>
              <a:cs typeface="Times New Roman"/>
            </a:endParaRPr>
          </a:p>
        </p:txBody>
      </p:sp>
      <p:sp>
        <p:nvSpPr>
          <p:cNvPr id="8" name="矩形 7"/>
          <p:cNvSpPr/>
          <p:nvPr/>
        </p:nvSpPr>
        <p:spPr>
          <a:xfrm>
            <a:off x="10304963" y="3273907"/>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长波</a:t>
            </a:r>
            <a:endParaRPr lang="zh-CN" altLang="en-US" sz="2800" kern="100" dirty="0">
              <a:solidFill>
                <a:srgbClr val="C00000"/>
              </a:solidFill>
              <a:latin typeface="Times New Roman"/>
              <a:ea typeface="华文细黑"/>
              <a:cs typeface="Times New Roman"/>
            </a:endParaRPr>
          </a:p>
        </p:txBody>
      </p:sp>
    </p:spTree>
    <p:extLst>
      <p:ext uri="{BB962C8B-B14F-4D97-AF65-F5344CB8AC3E}">
        <p14:creationId xmlns:p14="http://schemas.microsoft.com/office/powerpoint/2010/main" val="35218938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6"/>
                                        </p:tgtEl>
                                      </p:cBhvr>
                                    </p:animEffect>
                                    <p:set>
                                      <p:cBhvr>
                                        <p:cTn id="26" dur="1" fill="hold">
                                          <p:stCondLst>
                                            <p:cond delay="499"/>
                                          </p:stCondLst>
                                        </p:cTn>
                                        <p:tgtEl>
                                          <p:spTgt spid="6"/>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7"/>
                                        </p:tgtEl>
                                      </p:cBhvr>
                                    </p:animEffect>
                                    <p:set>
                                      <p:cBhvr>
                                        <p:cTn id="29" dur="1" fill="hold">
                                          <p:stCondLst>
                                            <p:cond delay="499"/>
                                          </p:stCondLst>
                                        </p:cTn>
                                        <p:tgtEl>
                                          <p:spTgt spid="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5" grpId="0"/>
      <p:bldP spid="5" grpId="1"/>
      <p:bldP spid="6" grpId="0"/>
      <p:bldP spid="6" grpId="1"/>
      <p:bldP spid="7" grpId="0"/>
      <p:bldP spid="7" grpId="1"/>
      <p:bldP spid="8" grpId="0"/>
      <p:bldP spid="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83511" y="907704"/>
            <a:ext cx="11449272" cy="1303177"/>
          </a:xfrm>
          <a:prstGeom prst="rect">
            <a:avLst/>
          </a:prstGeom>
        </p:spPr>
        <p:txBody>
          <a:bodyPr wrap="square">
            <a:spAutoFit/>
          </a:bodyPr>
          <a:lstStyle/>
          <a:p>
            <a:pPr algn="just">
              <a:lnSpc>
                <a:spcPct val="150000"/>
              </a:lnSpc>
              <a:spcAft>
                <a:spcPts val="0"/>
              </a:spcAft>
            </a:pPr>
            <a:r>
              <a:rPr lang="zh-CN" altLang="zh-CN" sz="2800" kern="100" dirty="0">
                <a:latin typeface="Times New Roman"/>
                <a:ea typeface="华文细黑"/>
                <a:cs typeface="Times New Roman"/>
              </a:rPr>
              <a:t>下列描绘两种温度下黑体辐射强度与波长关系的图中，符合黑体辐射实验规律的是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2" name="五边形 11"/>
          <p:cNvSpPr/>
          <p:nvPr/>
        </p:nvSpPr>
        <p:spPr>
          <a:xfrm>
            <a:off x="902" y="223549"/>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360942" y="219360"/>
            <a:ext cx="1728192"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174267" y="45418"/>
            <a:ext cx="2088232" cy="590522"/>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b="1" kern="100" dirty="0">
                <a:solidFill>
                  <a:schemeClr val="bg1"/>
                </a:solidFill>
                <a:latin typeface="宋体"/>
                <a:cs typeface="Courier New"/>
              </a:rPr>
              <a:t>即学即用</a:t>
            </a:r>
          </a:p>
        </p:txBody>
      </p:sp>
      <p:sp>
        <p:nvSpPr>
          <p:cNvPr id="15" name="矩形 14"/>
          <p:cNvSpPr/>
          <p:nvPr/>
        </p:nvSpPr>
        <p:spPr>
          <a:xfrm>
            <a:off x="2338486" y="1557586"/>
            <a:ext cx="444352" cy="656846"/>
          </a:xfrm>
          <a:prstGeom prst="rect">
            <a:avLst/>
          </a:prstGeom>
        </p:spPr>
        <p:txBody>
          <a:bodyPr wrap="none">
            <a:spAutoFit/>
          </a:bodyPr>
          <a:lstStyle/>
          <a:p>
            <a:pPr lvl="0" algn="just">
              <a:lnSpc>
                <a:spcPct val="150000"/>
              </a:lnSpc>
            </a:pPr>
            <a:r>
              <a:rPr lang="en-US" altLang="zh-CN" sz="2800" b="1" dirty="0">
                <a:solidFill>
                  <a:srgbClr val="C00000"/>
                </a:solidFill>
                <a:latin typeface="Times New Roman"/>
                <a:ea typeface="华文细黑"/>
              </a:rPr>
              <a:t>A</a:t>
            </a:r>
            <a:endParaRPr lang="zh-CN" altLang="zh-CN" sz="2800" b="1" kern="100" dirty="0">
              <a:solidFill>
                <a:srgbClr val="C00000"/>
              </a:solidFill>
              <a:latin typeface="宋体"/>
              <a:cs typeface="Courier New"/>
            </a:endParaRPr>
          </a:p>
        </p:txBody>
      </p:sp>
      <p:pic>
        <p:nvPicPr>
          <p:cNvPr id="9" name="图片 8" descr="L121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622" y="2349674"/>
            <a:ext cx="4490520" cy="2226102"/>
          </a:xfrm>
          <a:prstGeom prst="rect">
            <a:avLst/>
          </a:prstGeom>
          <a:noFill/>
          <a:ln>
            <a:noFill/>
          </a:ln>
        </p:spPr>
      </p:pic>
      <p:pic>
        <p:nvPicPr>
          <p:cNvPr id="10" name="图片 9" descr="L12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3599" y="2349674"/>
            <a:ext cx="4746780" cy="2160240"/>
          </a:xfrm>
          <a:prstGeom prst="rect">
            <a:avLst/>
          </a:prstGeom>
          <a:noFill/>
          <a:ln>
            <a:noFill/>
          </a:ln>
        </p:spPr>
      </p:pic>
      <p:sp>
        <p:nvSpPr>
          <p:cNvPr id="11" name="矩形 10"/>
          <p:cNvSpPr/>
          <p:nvPr/>
        </p:nvSpPr>
        <p:spPr>
          <a:xfrm>
            <a:off x="283511" y="4637087"/>
            <a:ext cx="10996271" cy="1384995"/>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解析　</a:t>
            </a:r>
            <a:r>
              <a:rPr lang="zh-CN" altLang="zh-CN" sz="2800" kern="100" dirty="0">
                <a:latin typeface="Times New Roman"/>
                <a:ea typeface="华文细黑"/>
                <a:cs typeface="Times New Roman"/>
              </a:rPr>
              <a:t>随着温度的升高，辐射强度增加，辐射强度的极大值向着波长较短的方向移动，</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正确，</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错误</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8" name="矩形 17"/>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1158865"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8473232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1"/>
                                        </p:tgtEl>
                                      </p:cBhvr>
                                    </p:animEffect>
                                    <p:set>
                                      <p:cBhvr>
                                        <p:cTn id="20"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5" grpId="0"/>
      <p:bldP spid="15" grpId="1"/>
      <p:bldP spid="11" grpId="0"/>
      <p:bldP spid="11"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34566" y="45418"/>
            <a:ext cx="8062995" cy="738664"/>
          </a:xfrm>
          <a:prstGeom prst="rect">
            <a:avLst/>
          </a:prstGeom>
        </p:spPr>
        <p:txBody>
          <a:bodyPr>
            <a:spAutoFit/>
          </a:bodyPr>
          <a:lstStyle/>
          <a:p>
            <a:pPr>
              <a:lnSpc>
                <a:spcPct val="150000"/>
              </a:lnSpc>
            </a:pPr>
            <a:r>
              <a:rPr lang="zh-CN" altLang="zh-CN" sz="3200" b="1" kern="100" dirty="0">
                <a:solidFill>
                  <a:srgbClr val="C00000"/>
                </a:solidFill>
                <a:latin typeface="+mj-ea"/>
                <a:ea typeface="+mj-ea"/>
                <a:cs typeface="Times New Roman"/>
              </a:rPr>
              <a:t>三、能量子</a:t>
            </a:r>
          </a:p>
        </p:txBody>
      </p:sp>
      <p:sp>
        <p:nvSpPr>
          <p:cNvPr id="24" name="矩形 23"/>
          <p:cNvSpPr/>
          <p:nvPr/>
        </p:nvSpPr>
        <p:spPr>
          <a:xfrm>
            <a:off x="406574" y="1540743"/>
            <a:ext cx="10975947" cy="1384995"/>
          </a:xfrm>
          <a:prstGeom prst="rect">
            <a:avLst/>
          </a:prstGeom>
        </p:spPr>
        <p:txBody>
          <a:bodyPr wrap="square">
            <a:spAutoFit/>
          </a:bodyPr>
          <a:lstStyle/>
          <a:p>
            <a:pPr algn="just">
              <a:lnSpc>
                <a:spcPct val="150000"/>
              </a:lnSpc>
              <a:spcAft>
                <a:spcPts val="0"/>
              </a:spcAft>
            </a:pPr>
            <a:r>
              <a:rPr lang="zh-CN" altLang="zh-CN" sz="2800" kern="100" dirty="0">
                <a:latin typeface="Times New Roman"/>
                <a:ea typeface="华文细黑"/>
                <a:cs typeface="Times New Roman"/>
              </a:rPr>
              <a:t>普朗克的能量量子化的观点与宏观世界中我们对能量的认识有什么不同？</a:t>
            </a:r>
            <a:endParaRPr lang="zh-CN" altLang="zh-CN" sz="1050" kern="100" dirty="0">
              <a:effectLst/>
              <a:latin typeface="宋体"/>
              <a:cs typeface="Courier New"/>
            </a:endParaRPr>
          </a:p>
        </p:txBody>
      </p:sp>
      <p:sp>
        <p:nvSpPr>
          <p:cNvPr id="12" name="五边形 11"/>
          <p:cNvSpPr/>
          <p:nvPr/>
        </p:nvSpPr>
        <p:spPr>
          <a:xfrm>
            <a:off x="902" y="871621"/>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366628" y="867432"/>
            <a:ext cx="1852856"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249858" y="693490"/>
            <a:ext cx="2088232" cy="677084"/>
          </a:xfrm>
          <a:prstGeom prst="rect">
            <a:avLst/>
          </a:prstGeom>
        </p:spPr>
        <p:txBody>
          <a:bodyPr wrap="square" lIns="121898" tIns="60948" rIns="121898" bIns="60948">
            <a:spAutoFit/>
          </a:bodyPr>
          <a:lstStyle/>
          <a:p>
            <a:pPr algn="ctr">
              <a:lnSpc>
                <a:spcPct val="150000"/>
              </a:lnSpc>
              <a:tabLst>
                <a:tab pos="1890395" algn="l"/>
              </a:tabLst>
            </a:pPr>
            <a:r>
              <a:rPr lang="zh-CN" altLang="zh-CN" b="1" kern="100" dirty="0">
                <a:solidFill>
                  <a:schemeClr val="bg1"/>
                </a:solidFill>
                <a:latin typeface="Times New Roman" pitchFamily="18" charset="0"/>
                <a:cs typeface="Courier New"/>
              </a:rPr>
              <a:t>导学探究</a:t>
            </a:r>
            <a:endParaRPr lang="zh-CN" altLang="en-US" b="1" kern="100" dirty="0">
              <a:solidFill>
                <a:schemeClr val="bg1"/>
              </a:solidFill>
              <a:latin typeface="Times New Roman" pitchFamily="18" charset="0"/>
              <a:cs typeface="Courier New"/>
            </a:endParaRPr>
          </a:p>
        </p:txBody>
      </p:sp>
      <p:sp>
        <p:nvSpPr>
          <p:cNvPr id="15" name="矩形 14"/>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7" name="矩形 16"/>
          <p:cNvSpPr/>
          <p:nvPr/>
        </p:nvSpPr>
        <p:spPr>
          <a:xfrm>
            <a:off x="406574" y="2908895"/>
            <a:ext cx="11134594" cy="1384995"/>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答案　</a:t>
            </a:r>
            <a:r>
              <a:rPr lang="zh-CN" altLang="zh-CN" sz="2800" dirty="0">
                <a:latin typeface="Times New Roman"/>
                <a:ea typeface="华文细黑"/>
                <a:cs typeface="Times New Roman"/>
              </a:rPr>
              <a:t>宏观世界中的能量可以是任意值，是连续的，而普朗克认为微观粒子的能量是量子化的，是一份一份的</a:t>
            </a:r>
            <a:r>
              <a:rPr lang="en-US" altLang="zh-CN" sz="2800" dirty="0">
                <a:latin typeface="Times New Roman"/>
                <a:ea typeface="华文细黑"/>
              </a:rPr>
              <a:t>.</a:t>
            </a:r>
            <a:endParaRPr lang="zh-CN" altLang="zh-CN" sz="1050" kern="100" dirty="0">
              <a:effectLst/>
              <a:latin typeface="宋体"/>
              <a:cs typeface="Courier New"/>
            </a:endParaRPr>
          </a:p>
        </p:txBody>
      </p:sp>
    </p:spTree>
    <p:extLst>
      <p:ext uri="{BB962C8B-B14F-4D97-AF65-F5344CB8AC3E}">
        <p14:creationId xmlns:p14="http://schemas.microsoft.com/office/powerpoint/2010/main" val="18887281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7" grpId="0"/>
      <p:bldP spid="1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566" y="1189410"/>
            <a:ext cx="11402846" cy="4616648"/>
          </a:xfrm>
          <a:prstGeom prst="rect">
            <a:avLst/>
          </a:prstGeom>
        </p:spPr>
        <p:txBody>
          <a:bodyPr wrap="square">
            <a:spAutoFit/>
          </a:bodyPr>
          <a:lstStyle/>
          <a:p>
            <a:pPr algn="just">
              <a:lnSpc>
                <a:spcPct val="150000"/>
              </a:lnSpc>
              <a:spcAft>
                <a:spcPts val="0"/>
              </a:spcAft>
            </a:pPr>
            <a:r>
              <a:rPr lang="zh-CN" altLang="zh-CN" sz="2800" kern="100" dirty="0">
                <a:latin typeface="Times New Roman"/>
                <a:ea typeface="华文细黑"/>
                <a:cs typeface="Times New Roman"/>
              </a:rPr>
              <a:t>对能量子和能量量子化的认识</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普朗克的假设</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振动着的带电微粒能量只能是某一最小能量值</a:t>
            </a: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的</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，即：能量的辐射或者吸收只能是</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的，这个不可再分的最小能量值</a:t>
            </a: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叫做</a:t>
            </a:r>
            <a:r>
              <a:rPr lang="en-US" altLang="zh-CN" sz="2800" u="sng"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能量子公式</a:t>
            </a:r>
            <a:endParaRPr lang="zh-CN" altLang="zh-CN" sz="1050" kern="100" dirty="0">
              <a:latin typeface="宋体"/>
              <a:cs typeface="Courier New"/>
            </a:endParaRPr>
          </a:p>
          <a:p>
            <a:pPr algn="just">
              <a:lnSpc>
                <a:spcPct val="150000"/>
              </a:lnSpc>
              <a:spcAft>
                <a:spcPts val="0"/>
              </a:spcAft>
            </a:pP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a:t>
            </a:r>
            <a:r>
              <a:rPr lang="en-US" altLang="zh-CN" sz="2800" i="1" kern="100" dirty="0" err="1">
                <a:latin typeface="Times New Roman"/>
                <a:ea typeface="华文细黑"/>
                <a:cs typeface="Courier New"/>
              </a:rPr>
              <a:t>hν</a:t>
            </a:r>
            <a:r>
              <a:rPr lang="zh-CN" altLang="zh-CN" sz="2800" kern="100" dirty="0">
                <a:latin typeface="Times New Roman"/>
                <a:ea typeface="华文细黑"/>
                <a:cs typeface="Times New Roman"/>
              </a:rPr>
              <a:t>，其中</a:t>
            </a:r>
            <a:r>
              <a:rPr lang="en-US" altLang="zh-CN" sz="2800" i="1" kern="100" dirty="0">
                <a:latin typeface="Times New Roman"/>
                <a:ea typeface="华文细黑"/>
                <a:cs typeface="Courier New"/>
              </a:rPr>
              <a:t>ν</a:t>
            </a:r>
            <a:r>
              <a:rPr lang="zh-CN" altLang="zh-CN" sz="2800" kern="100" dirty="0">
                <a:latin typeface="Times New Roman"/>
                <a:ea typeface="华文细黑"/>
                <a:cs typeface="Times New Roman"/>
              </a:rPr>
              <a:t>是电磁波的频率，</a:t>
            </a:r>
            <a:r>
              <a:rPr lang="en-US" altLang="zh-CN" sz="2800" i="1" kern="100" dirty="0">
                <a:latin typeface="Times New Roman"/>
                <a:ea typeface="华文细黑"/>
                <a:cs typeface="Courier New"/>
              </a:rPr>
              <a:t>h</a:t>
            </a:r>
            <a:r>
              <a:rPr lang="zh-CN" altLang="zh-CN" sz="2800" kern="100" dirty="0">
                <a:latin typeface="Times New Roman"/>
                <a:ea typeface="华文细黑"/>
                <a:cs typeface="Times New Roman"/>
              </a:rPr>
              <a:t>称为</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a:t>
            </a:r>
            <a:r>
              <a:rPr lang="en-US" altLang="zh-CN" sz="2800" i="1" kern="100" dirty="0">
                <a:latin typeface="Times New Roman"/>
                <a:ea typeface="华文细黑"/>
                <a:cs typeface="Courier New"/>
              </a:rPr>
              <a:t>h</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6.626</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34</a:t>
            </a:r>
            <a:r>
              <a:rPr lang="en-US" altLang="zh-CN" sz="2800" kern="100" dirty="0">
                <a:latin typeface="Times New Roman"/>
                <a:ea typeface="华文细黑"/>
                <a:cs typeface="Courier New"/>
              </a:rPr>
              <a:t> J·s.</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一般取</a:t>
            </a:r>
            <a:r>
              <a:rPr lang="en-US" altLang="zh-CN" sz="2800" i="1" kern="100" dirty="0">
                <a:latin typeface="Times New Roman"/>
                <a:ea typeface="华文细黑"/>
                <a:cs typeface="Courier New"/>
              </a:rPr>
              <a:t>h</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6.63</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34</a:t>
            </a:r>
            <a:r>
              <a:rPr lang="en-US" altLang="zh-CN" sz="2800" kern="100" dirty="0">
                <a:latin typeface="Times New Roman"/>
                <a:ea typeface="华文细黑"/>
                <a:cs typeface="Courier New"/>
              </a:rPr>
              <a:t> J·s)</a:t>
            </a:r>
            <a:endParaRPr lang="zh-CN" altLang="zh-CN" sz="1050" kern="100" dirty="0">
              <a:effectLst/>
              <a:latin typeface="宋体"/>
              <a:cs typeface="Courier New"/>
            </a:endParaRPr>
          </a:p>
        </p:txBody>
      </p:sp>
      <p:sp>
        <p:nvSpPr>
          <p:cNvPr id="17" name="矩形 16"/>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16" name="五边形 15"/>
          <p:cNvSpPr/>
          <p:nvPr/>
        </p:nvSpPr>
        <p:spPr>
          <a:xfrm>
            <a:off x="902" y="511581"/>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25" name="燕尾形 24"/>
          <p:cNvSpPr/>
          <p:nvPr/>
        </p:nvSpPr>
        <p:spPr>
          <a:xfrm>
            <a:off x="360942" y="507392"/>
            <a:ext cx="1728192"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26" name="矩形 25"/>
          <p:cNvSpPr/>
          <p:nvPr/>
        </p:nvSpPr>
        <p:spPr>
          <a:xfrm>
            <a:off x="174267" y="333450"/>
            <a:ext cx="2088232" cy="590522"/>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b="1" kern="100" dirty="0">
                <a:solidFill>
                  <a:schemeClr val="bg1"/>
                </a:solidFill>
                <a:latin typeface="宋体"/>
                <a:cs typeface="Courier New"/>
              </a:rPr>
              <a:t>知识梳理</a:t>
            </a:r>
          </a:p>
        </p:txBody>
      </p:sp>
      <p:sp>
        <p:nvSpPr>
          <p:cNvPr id="12" name="矩形 11"/>
          <p:cNvSpPr/>
          <p:nvPr/>
        </p:nvSpPr>
        <p:spPr>
          <a:xfrm>
            <a:off x="7967414" y="2565698"/>
            <a:ext cx="1261884"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整数倍</a:t>
            </a:r>
            <a:endParaRPr lang="zh-CN" altLang="en-US" sz="2800" kern="100" dirty="0">
              <a:solidFill>
                <a:srgbClr val="C00000"/>
              </a:solidFill>
              <a:latin typeface="Times New Roman"/>
              <a:ea typeface="华文细黑"/>
              <a:cs typeface="Times New Roman"/>
            </a:endParaRPr>
          </a:p>
        </p:txBody>
      </p:sp>
      <p:sp>
        <p:nvSpPr>
          <p:cNvPr id="13" name="矩形 12"/>
          <p:cNvSpPr/>
          <p:nvPr/>
        </p:nvSpPr>
        <p:spPr>
          <a:xfrm>
            <a:off x="3286894" y="3213770"/>
            <a:ext cx="1620957"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一份一份</a:t>
            </a:r>
            <a:endParaRPr lang="zh-CN" altLang="en-US" sz="2800" kern="100" dirty="0">
              <a:solidFill>
                <a:srgbClr val="C00000"/>
              </a:solidFill>
              <a:latin typeface="Times New Roman"/>
              <a:ea typeface="华文细黑"/>
              <a:cs typeface="Times New Roman"/>
            </a:endParaRPr>
          </a:p>
        </p:txBody>
      </p:sp>
      <p:sp>
        <p:nvSpPr>
          <p:cNvPr id="14" name="矩形 13"/>
          <p:cNvSpPr/>
          <p:nvPr/>
        </p:nvSpPr>
        <p:spPr>
          <a:xfrm>
            <a:off x="10559702" y="3213770"/>
            <a:ext cx="1261884"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能量子</a:t>
            </a:r>
            <a:endParaRPr lang="zh-CN" altLang="en-US" sz="2800" kern="100" dirty="0">
              <a:solidFill>
                <a:srgbClr val="C00000"/>
              </a:solidFill>
              <a:latin typeface="Times New Roman"/>
              <a:ea typeface="华文细黑"/>
              <a:cs typeface="Times New Roman"/>
            </a:endParaRPr>
          </a:p>
        </p:txBody>
      </p:sp>
      <p:sp>
        <p:nvSpPr>
          <p:cNvPr id="15" name="矩形 14"/>
          <p:cNvSpPr/>
          <p:nvPr/>
        </p:nvSpPr>
        <p:spPr>
          <a:xfrm>
            <a:off x="6131401" y="4490750"/>
            <a:ext cx="1980029"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普朗克常量</a:t>
            </a:r>
            <a:endParaRPr lang="zh-CN" altLang="en-US" sz="2800" kern="100" dirty="0">
              <a:solidFill>
                <a:srgbClr val="C00000"/>
              </a:solidFill>
              <a:latin typeface="Times New Roman"/>
              <a:ea typeface="华文细黑"/>
              <a:cs typeface="Times New Roman"/>
            </a:endParaRPr>
          </a:p>
        </p:txBody>
      </p:sp>
    </p:spTree>
    <p:extLst>
      <p:ext uri="{BB962C8B-B14F-4D97-AF65-F5344CB8AC3E}">
        <p14:creationId xmlns:p14="http://schemas.microsoft.com/office/powerpoint/2010/main" val="14135650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linds(horizont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linds(horizontal)">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12"/>
                                        </p:tgtEl>
                                      </p:cBhvr>
                                    </p:animEffect>
                                    <p:set>
                                      <p:cBhvr>
                                        <p:cTn id="23" dur="1" fill="hold">
                                          <p:stCondLst>
                                            <p:cond delay="499"/>
                                          </p:stCondLst>
                                        </p:cTn>
                                        <p:tgtEl>
                                          <p:spTgt spid="12"/>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13"/>
                                        </p:tgtEl>
                                      </p:cBhvr>
                                    </p:animEffect>
                                    <p:set>
                                      <p:cBhvr>
                                        <p:cTn id="26" dur="1" fill="hold">
                                          <p:stCondLst>
                                            <p:cond delay="499"/>
                                          </p:stCondLst>
                                        </p:cTn>
                                        <p:tgtEl>
                                          <p:spTgt spid="13"/>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14"/>
                                        </p:tgtEl>
                                      </p:cBhvr>
                                    </p:animEffect>
                                    <p:set>
                                      <p:cBhvr>
                                        <p:cTn id="29" dur="1" fill="hold">
                                          <p:stCondLst>
                                            <p:cond delay="499"/>
                                          </p:stCondLst>
                                        </p:cTn>
                                        <p:tgtEl>
                                          <p:spTgt spid="14"/>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5"/>
                                        </p:tgtEl>
                                      </p:cBhvr>
                                    </p:animEffect>
                                    <p:set>
                                      <p:cBhvr>
                                        <p:cTn id="32"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2" grpId="0"/>
      <p:bldP spid="12" grpId="1"/>
      <p:bldP spid="13" grpId="0"/>
      <p:bldP spid="13" grpId="1"/>
      <p:bldP spid="14" grpId="0"/>
      <p:bldP spid="14" grpId="1"/>
      <p:bldP spid="15" grpId="0"/>
      <p:bldP spid="1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566" y="696904"/>
            <a:ext cx="11521280" cy="5262979"/>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能量的量子化</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在微观世界中能量是量子化的，或者说是微观粒子的能量是</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的，这种现象叫能量的</a:t>
            </a:r>
            <a:r>
              <a:rPr lang="en-US" altLang="zh-CN" sz="2800" u="sng"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普朗克假设的意义</a:t>
            </a:r>
            <a:endParaRPr lang="zh-CN" altLang="zh-CN" sz="1050" kern="100" dirty="0">
              <a:latin typeface="宋体"/>
              <a:cs typeface="Courier New"/>
            </a:endParaRPr>
          </a:p>
          <a:p>
            <a:pPr algn="just">
              <a:lnSpc>
                <a:spcPct val="150000"/>
              </a:lnSpc>
              <a:spcAft>
                <a:spcPts val="0"/>
              </a:spcAft>
            </a:pPr>
            <a:r>
              <a:rPr lang="en-US" altLang="zh-CN" sz="2800" kern="100" dirty="0">
                <a:latin typeface="宋体"/>
                <a:ea typeface="华文细黑"/>
                <a:cs typeface="Times New Roman"/>
              </a:rPr>
              <a:t>①</a:t>
            </a:r>
            <a:r>
              <a:rPr lang="zh-CN" altLang="zh-CN" sz="2800" kern="100" dirty="0">
                <a:latin typeface="Times New Roman"/>
                <a:ea typeface="华文细黑"/>
                <a:cs typeface="Times New Roman"/>
              </a:rPr>
              <a:t>借助于能量的假说，普朗克得出了黑体辐射的强度按</a:t>
            </a:r>
            <a:r>
              <a:rPr lang="en-US" altLang="zh-CN" sz="2800" u="sng" kern="100" dirty="0">
                <a:latin typeface="Times New Roman"/>
                <a:ea typeface="华文细黑"/>
                <a:cs typeface="Times New Roman"/>
              </a:rPr>
              <a:t>	       </a:t>
            </a:r>
            <a:r>
              <a:rPr lang="zh-CN" altLang="zh-CN" sz="2800" kern="100" dirty="0">
                <a:latin typeface="Times New Roman"/>
                <a:ea typeface="华文细黑"/>
                <a:cs typeface="Times New Roman"/>
              </a:rPr>
              <a:t>的公式，与实验符合之好令人击掌叫绝</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宋体"/>
                <a:ea typeface="华文细黑"/>
                <a:cs typeface="Times New Roman"/>
              </a:rPr>
              <a:t>②</a:t>
            </a:r>
            <a:r>
              <a:rPr lang="zh-CN" altLang="zh-CN" sz="2800" kern="100" dirty="0">
                <a:latin typeface="Times New Roman"/>
                <a:ea typeface="华文细黑"/>
                <a:cs typeface="Times New Roman"/>
              </a:rPr>
              <a:t>普朗克在</a:t>
            </a:r>
            <a:r>
              <a:rPr lang="en-US" altLang="zh-CN" sz="2800" kern="100" dirty="0">
                <a:latin typeface="Times New Roman"/>
                <a:ea typeface="华文细黑"/>
                <a:cs typeface="Courier New"/>
              </a:rPr>
              <a:t>1900</a:t>
            </a:r>
            <a:r>
              <a:rPr lang="zh-CN" altLang="zh-CN" sz="2800" kern="100" dirty="0">
                <a:latin typeface="Times New Roman"/>
                <a:ea typeface="华文细黑"/>
                <a:cs typeface="Times New Roman"/>
              </a:rPr>
              <a:t>年能把量子列入物理学，正确地破除了</a:t>
            </a:r>
            <a:r>
              <a:rPr lang="en-US" altLang="zh-CN" sz="2800" kern="100" dirty="0">
                <a:latin typeface="宋体"/>
                <a:ea typeface="华文细黑"/>
                <a:cs typeface="Times New Roman"/>
              </a:rPr>
              <a:t>“</a:t>
            </a:r>
            <a:r>
              <a:rPr lang="en-US" altLang="zh-CN" sz="2800" u="sng" kern="100" dirty="0">
                <a:latin typeface="Times New Roman"/>
                <a:ea typeface="华文细黑"/>
                <a:cs typeface="Times New Roman"/>
              </a:rPr>
              <a:t>		              	</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的传统观念，成为新物理学思想的基石之一</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7" name="矩形 16"/>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p>
        </p:txBody>
      </p:sp>
      <p:sp>
        <p:nvSpPr>
          <p:cNvPr id="2" name="矩形 1"/>
          <p:cNvSpPr/>
          <p:nvPr/>
        </p:nvSpPr>
        <p:spPr>
          <a:xfrm>
            <a:off x="9623598" y="1413570"/>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分立</a:t>
            </a:r>
            <a:endParaRPr lang="zh-CN" altLang="en-US" sz="2800" kern="100" dirty="0">
              <a:solidFill>
                <a:srgbClr val="C00000"/>
              </a:solidFill>
              <a:latin typeface="Times New Roman"/>
              <a:ea typeface="华文细黑"/>
              <a:cs typeface="Times New Roman"/>
            </a:endParaRPr>
          </a:p>
        </p:txBody>
      </p:sp>
      <p:sp>
        <p:nvSpPr>
          <p:cNvPr id="3" name="矩形 2"/>
          <p:cNvSpPr/>
          <p:nvPr/>
        </p:nvSpPr>
        <p:spPr>
          <a:xfrm>
            <a:off x="2817098" y="2061642"/>
            <a:ext cx="1261884"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量子化</a:t>
            </a:r>
            <a:endParaRPr lang="zh-CN" altLang="en-US" sz="2800" kern="100" dirty="0">
              <a:solidFill>
                <a:srgbClr val="C00000"/>
              </a:solidFill>
              <a:latin typeface="Times New Roman"/>
              <a:ea typeface="华文细黑"/>
              <a:cs typeface="Times New Roman"/>
            </a:endParaRPr>
          </a:p>
        </p:txBody>
      </p:sp>
      <p:sp>
        <p:nvSpPr>
          <p:cNvPr id="5" name="矩形 4"/>
          <p:cNvSpPr/>
          <p:nvPr/>
        </p:nvSpPr>
        <p:spPr>
          <a:xfrm>
            <a:off x="8938745" y="3328393"/>
            <a:ext cx="1620957"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波长分布</a:t>
            </a:r>
            <a:endParaRPr lang="zh-CN" altLang="en-US" sz="2800" kern="100" dirty="0">
              <a:solidFill>
                <a:srgbClr val="C00000"/>
              </a:solidFill>
              <a:latin typeface="Times New Roman"/>
              <a:ea typeface="华文细黑"/>
              <a:cs typeface="Times New Roman"/>
            </a:endParaRPr>
          </a:p>
        </p:txBody>
      </p:sp>
      <p:sp>
        <p:nvSpPr>
          <p:cNvPr id="6" name="矩形 5"/>
          <p:cNvSpPr/>
          <p:nvPr/>
        </p:nvSpPr>
        <p:spPr>
          <a:xfrm>
            <a:off x="9442801" y="4581922"/>
            <a:ext cx="1620957"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能量连续</a:t>
            </a:r>
            <a:endParaRPr lang="zh-CN" altLang="en-US" sz="2800" kern="100" dirty="0">
              <a:solidFill>
                <a:srgbClr val="C00000"/>
              </a:solidFill>
              <a:latin typeface="Times New Roman"/>
              <a:ea typeface="华文细黑"/>
              <a:cs typeface="Times New Roman"/>
            </a:endParaRPr>
          </a:p>
        </p:txBody>
      </p:sp>
      <p:sp>
        <p:nvSpPr>
          <p:cNvPr id="12" name="矩形 11"/>
          <p:cNvSpPr/>
          <p:nvPr/>
        </p:nvSpPr>
        <p:spPr>
          <a:xfrm>
            <a:off x="550590" y="5302002"/>
            <a:ext cx="902811" cy="523220"/>
          </a:xfrm>
          <a:prstGeom prst="rect">
            <a:avLst/>
          </a:prstGeom>
        </p:spPr>
        <p:txBody>
          <a:bodyPr wrap="none">
            <a:spAutoFit/>
          </a:bodyPr>
          <a:lstStyle/>
          <a:p>
            <a:r>
              <a:rPr lang="zh-CN" altLang="zh-CN" sz="2800" kern="100" dirty="0">
                <a:solidFill>
                  <a:srgbClr val="C00000"/>
                </a:solidFill>
                <a:latin typeface="Times New Roman"/>
                <a:ea typeface="华文细黑"/>
                <a:cs typeface="Times New Roman"/>
              </a:rPr>
              <a:t>变化</a:t>
            </a:r>
            <a:endParaRPr lang="zh-CN" altLang="en-US" sz="2800" kern="100" dirty="0">
              <a:solidFill>
                <a:srgbClr val="C00000"/>
              </a:solidFill>
              <a:latin typeface="Times New Roman"/>
              <a:ea typeface="华文细黑"/>
              <a:cs typeface="Times New Roman"/>
            </a:endParaRPr>
          </a:p>
        </p:txBody>
      </p:sp>
    </p:spTree>
    <p:extLst>
      <p:ext uri="{BB962C8B-B14F-4D97-AF65-F5344CB8AC3E}">
        <p14:creationId xmlns:p14="http://schemas.microsoft.com/office/powerpoint/2010/main" val="5085866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linds(horizont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2"/>
                                        </p:tgtEl>
                                      </p:cBhvr>
                                    </p:animEffect>
                                    <p:set>
                                      <p:cBhvr>
                                        <p:cTn id="28" dur="1" fill="hold">
                                          <p:stCondLst>
                                            <p:cond delay="499"/>
                                          </p:stCondLst>
                                        </p:cTn>
                                        <p:tgtEl>
                                          <p:spTgt spid="2"/>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3"/>
                                        </p:tgtEl>
                                      </p:cBhvr>
                                    </p:animEffect>
                                    <p:set>
                                      <p:cBhvr>
                                        <p:cTn id="31" dur="1" fill="hold">
                                          <p:stCondLst>
                                            <p:cond delay="499"/>
                                          </p:stCondLst>
                                        </p:cTn>
                                        <p:tgtEl>
                                          <p:spTgt spid="3"/>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5"/>
                                        </p:tgtEl>
                                      </p:cBhvr>
                                    </p:animEffect>
                                    <p:set>
                                      <p:cBhvr>
                                        <p:cTn id="34" dur="1" fill="hold">
                                          <p:stCondLst>
                                            <p:cond delay="499"/>
                                          </p:stCondLst>
                                        </p:cTn>
                                        <p:tgtEl>
                                          <p:spTgt spid="5"/>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12"/>
                                        </p:tgtEl>
                                      </p:cBhvr>
                                    </p:animEffect>
                                    <p:set>
                                      <p:cBhvr>
                                        <p:cTn id="40"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3" grpId="0"/>
      <p:bldP spid="3" grpId="1"/>
      <p:bldP spid="5" grpId="0"/>
      <p:bldP spid="5" grpId="1"/>
      <p:bldP spid="6" grpId="0"/>
      <p:bldP spid="6" grpId="1"/>
      <p:bldP spid="12" grpId="0"/>
      <p:bldP spid="1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06574" y="946095"/>
            <a:ext cx="11449272" cy="2031325"/>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多选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以下宏观概念中，哪些是</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量子化</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物体的带电荷量</a:t>
            </a:r>
            <a:r>
              <a:rPr lang="en-US" altLang="zh-CN" sz="2800" kern="100" dirty="0">
                <a:latin typeface="Times New Roman"/>
                <a:ea typeface="华文细黑"/>
                <a:cs typeface="Courier New"/>
              </a:rPr>
              <a:t>  			B.</a:t>
            </a:r>
            <a:r>
              <a:rPr lang="zh-CN" altLang="zh-CN" sz="2800" kern="100" dirty="0">
                <a:latin typeface="Times New Roman"/>
                <a:ea typeface="华文细黑"/>
                <a:cs typeface="Times New Roman"/>
              </a:rPr>
              <a:t>物体的质量</a:t>
            </a:r>
            <a:endParaRPr lang="zh-CN" altLang="zh-CN" sz="1050" kern="100" dirty="0">
              <a:latin typeface="宋体"/>
              <a:cs typeface="Courier New"/>
            </a:endParaRPr>
          </a:p>
          <a:p>
            <a:pPr>
              <a:lnSpc>
                <a:spcPct val="150000"/>
              </a:lnSpc>
            </a:pPr>
            <a:r>
              <a:rPr lang="en-US" altLang="zh-CN" sz="2800" dirty="0">
                <a:latin typeface="Times New Roman"/>
                <a:ea typeface="华文细黑"/>
              </a:rPr>
              <a:t>C.</a:t>
            </a:r>
            <a:r>
              <a:rPr lang="zh-CN" altLang="zh-CN" sz="2800" dirty="0">
                <a:latin typeface="Times New Roman"/>
                <a:ea typeface="华文细黑"/>
                <a:cs typeface="Times New Roman"/>
              </a:rPr>
              <a:t>物体的动量</a:t>
            </a:r>
            <a:r>
              <a:rPr lang="en-US" altLang="zh-CN" sz="2800" dirty="0">
                <a:latin typeface="Times New Roman"/>
                <a:ea typeface="华文细黑"/>
              </a:rPr>
              <a:t>  				D.</a:t>
            </a:r>
            <a:r>
              <a:rPr lang="zh-CN" altLang="zh-CN" sz="2800" dirty="0">
                <a:latin typeface="Times New Roman"/>
                <a:ea typeface="华文细黑"/>
                <a:cs typeface="Times New Roman"/>
              </a:rPr>
              <a:t>学生的个数</a:t>
            </a:r>
            <a:endParaRPr lang="zh-CN" altLang="zh-CN" sz="1050" kern="100" dirty="0">
              <a:effectLst/>
              <a:latin typeface="宋体"/>
              <a:cs typeface="Courier New"/>
            </a:endParaRPr>
          </a:p>
        </p:txBody>
      </p:sp>
      <p:sp>
        <p:nvSpPr>
          <p:cNvPr id="12" name="五边形 11"/>
          <p:cNvSpPr/>
          <p:nvPr/>
        </p:nvSpPr>
        <p:spPr>
          <a:xfrm>
            <a:off x="902" y="223549"/>
            <a:ext cx="432048" cy="377515"/>
          </a:xfrm>
          <a:prstGeom prst="homePlate">
            <a:avLst>
              <a:gd name="adj" fmla="val 3530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360942" y="219360"/>
            <a:ext cx="1728192" cy="381704"/>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174267" y="45418"/>
            <a:ext cx="2088232" cy="590522"/>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b="1" kern="100" dirty="0">
                <a:solidFill>
                  <a:schemeClr val="bg1"/>
                </a:solidFill>
                <a:latin typeface="宋体"/>
                <a:cs typeface="Courier New"/>
              </a:rPr>
              <a:t>即学即用</a:t>
            </a:r>
          </a:p>
        </p:txBody>
      </p:sp>
      <p:sp>
        <p:nvSpPr>
          <p:cNvPr id="10" name="矩形 9"/>
          <p:cNvSpPr/>
          <p:nvPr/>
        </p:nvSpPr>
        <p:spPr>
          <a:xfrm>
            <a:off x="0" y="666498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10027690"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26" name="圆角矩形 25">
            <a:hlinkClick r:id="rId2" action="ppaction://hlinksldjump"/>
          </p:cNvPr>
          <p:cNvSpPr/>
          <p:nvPr/>
        </p:nvSpPr>
        <p:spPr>
          <a:xfrm>
            <a:off x="1138704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0000CC"/>
                </a:solidFill>
                <a:latin typeface="黑体" pitchFamily="49" charset="-122"/>
                <a:ea typeface="黑体" pitchFamily="49" charset="-122"/>
              </a:rPr>
              <a:t>返回</a:t>
            </a:r>
          </a:p>
        </p:txBody>
      </p:sp>
      <p:sp>
        <p:nvSpPr>
          <p:cNvPr id="9" name="矩形 8"/>
          <p:cNvSpPr/>
          <p:nvPr/>
        </p:nvSpPr>
        <p:spPr>
          <a:xfrm>
            <a:off x="406575" y="2979162"/>
            <a:ext cx="11175538" cy="738664"/>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解析　</a:t>
            </a:r>
            <a:r>
              <a:rPr lang="zh-CN" altLang="zh-CN" sz="2800" kern="100" dirty="0">
                <a:latin typeface="Times New Roman"/>
                <a:ea typeface="华文细黑"/>
                <a:cs typeface="Times New Roman"/>
              </a:rPr>
              <a:t>所谓</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量子化</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应该是不连续的，是一份一份的，故选</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D.</a:t>
            </a:r>
            <a:endParaRPr lang="zh-CN" altLang="zh-CN" sz="1050" kern="100" dirty="0">
              <a:effectLst/>
              <a:latin typeface="宋体"/>
              <a:cs typeface="Courier New"/>
            </a:endParaRPr>
          </a:p>
        </p:txBody>
      </p:sp>
      <p:sp>
        <p:nvSpPr>
          <p:cNvPr id="2" name="矩形 1"/>
          <p:cNvSpPr/>
          <p:nvPr/>
        </p:nvSpPr>
        <p:spPr>
          <a:xfrm>
            <a:off x="7607374" y="1106954"/>
            <a:ext cx="704039" cy="523220"/>
          </a:xfrm>
          <a:prstGeom prst="rect">
            <a:avLst/>
          </a:prstGeom>
        </p:spPr>
        <p:txBody>
          <a:bodyPr wrap="none">
            <a:spAutoFit/>
          </a:bodyPr>
          <a:lstStyle/>
          <a:p>
            <a:r>
              <a:rPr lang="en-US" altLang="zh-CN" sz="2800" b="1" dirty="0">
                <a:solidFill>
                  <a:srgbClr val="C00000"/>
                </a:solidFill>
                <a:latin typeface="Times New Roman"/>
                <a:ea typeface="华文细黑"/>
              </a:rPr>
              <a:t>AD</a:t>
            </a:r>
            <a:endParaRPr lang="zh-CN" altLang="en-US" dirty="0"/>
          </a:p>
        </p:txBody>
      </p:sp>
    </p:spTree>
    <p:extLst>
      <p:ext uri="{BB962C8B-B14F-4D97-AF65-F5344CB8AC3E}">
        <p14:creationId xmlns:p14="http://schemas.microsoft.com/office/powerpoint/2010/main" val="39970017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9" grpId="0"/>
      <p:bldP spid="9" grpId="1"/>
      <p:bldP spid="2" grpId="0"/>
      <p:bldP spid="2"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04508" y="861048"/>
            <a:ext cx="8482986" cy="1298817"/>
          </a:xfrm>
          <a:prstGeom prst="rect">
            <a:avLst/>
          </a:prstGeom>
        </p:spPr>
        <p:txBody>
          <a:bodyPr wrap="square">
            <a:spAutoFit/>
          </a:bodyPr>
          <a:lstStyle/>
          <a:p>
            <a:pPr algn="just">
              <a:lnSpc>
                <a:spcPct val="140000"/>
              </a:lnSpc>
              <a:spcAft>
                <a:spcPts val="0"/>
              </a:spcAft>
            </a:pPr>
            <a:r>
              <a:rPr lang="zh-CN" altLang="zh-CN" sz="2800" b="1" kern="100" dirty="0">
                <a:solidFill>
                  <a:srgbClr val="00B050"/>
                </a:solidFill>
                <a:latin typeface="Times New Roman"/>
                <a:cs typeface="Times New Roman"/>
              </a:rPr>
              <a:t>例</a:t>
            </a:r>
            <a:r>
              <a:rPr lang="en-US" altLang="zh-CN" sz="2800" b="1" kern="100" dirty="0">
                <a:solidFill>
                  <a:srgbClr val="00B050"/>
                </a:solidFill>
                <a:latin typeface="Times New Roman"/>
                <a:cs typeface="Courier New"/>
              </a:rPr>
              <a:t>1</a:t>
            </a:r>
            <a:r>
              <a:rPr lang="zh-CN" altLang="zh-CN" sz="2800" kern="100" dirty="0">
                <a:latin typeface="Times New Roman"/>
                <a:ea typeface="华文细黑"/>
                <a:cs typeface="Times New Roman"/>
              </a:rPr>
              <a:t>　</a:t>
            </a:r>
            <a:r>
              <a:rPr lang="en-US" altLang="zh-CN" sz="2800" dirty="0">
                <a:latin typeface="Times New Roman"/>
                <a:ea typeface="华文细黑"/>
              </a:rPr>
              <a:t>(</a:t>
            </a:r>
            <a:r>
              <a:rPr lang="zh-CN" altLang="zh-CN" sz="2800" dirty="0">
                <a:latin typeface="Times New Roman"/>
                <a:ea typeface="华文细黑"/>
                <a:cs typeface="Times New Roman"/>
              </a:rPr>
              <a:t>多选</a:t>
            </a:r>
            <a:r>
              <a:rPr lang="en-US" altLang="zh-CN" sz="2800" dirty="0">
                <a:latin typeface="Times New Roman"/>
                <a:ea typeface="华文细黑"/>
              </a:rPr>
              <a:t>)</a:t>
            </a:r>
            <a:r>
              <a:rPr lang="zh-CN" altLang="zh-CN" sz="2800" dirty="0">
                <a:latin typeface="Times New Roman"/>
                <a:ea typeface="华文细黑"/>
                <a:cs typeface="Times New Roman"/>
              </a:rPr>
              <a:t>黑体辐射的实验规律如图</a:t>
            </a:r>
            <a:r>
              <a:rPr lang="en-US" altLang="zh-CN" sz="2800" dirty="0">
                <a:latin typeface="Times New Roman"/>
                <a:ea typeface="华文细黑"/>
              </a:rPr>
              <a:t>1</a:t>
            </a:r>
            <a:r>
              <a:rPr lang="zh-CN" altLang="zh-CN" sz="2800" dirty="0">
                <a:latin typeface="Times New Roman"/>
                <a:ea typeface="华文细黑"/>
                <a:cs typeface="Times New Roman"/>
              </a:rPr>
              <a:t>所示，由图可知</a:t>
            </a:r>
            <a:r>
              <a:rPr lang="en-US" altLang="zh-CN" sz="2800" dirty="0">
                <a:latin typeface="Times New Roman"/>
                <a:ea typeface="华文细黑"/>
              </a:rPr>
              <a:t>(   </a:t>
            </a:r>
            <a:r>
              <a:rPr lang="zh-CN" altLang="zh-CN" sz="2800" dirty="0">
                <a:latin typeface="Times New Roman"/>
                <a:ea typeface="华文细黑"/>
                <a:cs typeface="Times New Roman"/>
              </a:rPr>
              <a:t>　　</a:t>
            </a:r>
            <a:r>
              <a:rPr lang="en-US" altLang="zh-CN" sz="2800" dirty="0">
                <a:latin typeface="Times New Roman"/>
                <a:ea typeface="华文细黑"/>
              </a:rPr>
              <a:t>)</a:t>
            </a:r>
            <a:endParaRPr lang="zh-CN" altLang="zh-CN" sz="1050" kern="100" dirty="0">
              <a:latin typeface="宋体"/>
              <a:cs typeface="Courier New"/>
            </a:endParaRPr>
          </a:p>
        </p:txBody>
      </p:sp>
      <p:sp>
        <p:nvSpPr>
          <p:cNvPr id="8" name="矩形 7"/>
          <p:cNvSpPr/>
          <p:nvPr/>
        </p:nvSpPr>
        <p:spPr>
          <a:xfrm>
            <a:off x="204508" y="45418"/>
            <a:ext cx="6264696" cy="738664"/>
          </a:xfrm>
          <a:prstGeom prst="rect">
            <a:avLst/>
          </a:prstGeom>
        </p:spPr>
        <p:txBody>
          <a:bodyPr wrap="square">
            <a:spAutoFit/>
          </a:bodyPr>
          <a:lstStyle/>
          <a:p>
            <a:pPr>
              <a:lnSpc>
                <a:spcPct val="150000"/>
              </a:lnSpc>
            </a:pPr>
            <a:r>
              <a:rPr lang="zh-CN" altLang="zh-CN" sz="3200" b="1" kern="100" dirty="0">
                <a:solidFill>
                  <a:srgbClr val="C00000"/>
                </a:solidFill>
                <a:latin typeface="+mj-ea"/>
                <a:ea typeface="+mj-ea"/>
                <a:cs typeface="Times New Roman"/>
              </a:rPr>
              <a:t>一、黑体辐射的规律</a:t>
            </a:r>
          </a:p>
        </p:txBody>
      </p:sp>
      <p:cxnSp>
        <p:nvCxnSpPr>
          <p:cNvPr id="9" name="直接连接符 8"/>
          <p:cNvCxnSpPr/>
          <p:nvPr/>
        </p:nvCxnSpPr>
        <p:spPr>
          <a:xfrm>
            <a:off x="4367014" y="497098"/>
            <a:ext cx="6671271" cy="32026"/>
          </a:xfrm>
          <a:prstGeom prst="line">
            <a:avLst/>
          </a:prstGeom>
          <a:ln/>
        </p:spPr>
        <p:style>
          <a:lnRef idx="1">
            <a:schemeClr val="accent5"/>
          </a:lnRef>
          <a:fillRef idx="0">
            <a:schemeClr val="accent5"/>
          </a:fillRef>
          <a:effectRef idx="0">
            <a:schemeClr val="accent5"/>
          </a:effectRef>
          <a:fontRef idx="minor">
            <a:schemeClr val="tx1"/>
          </a:fontRef>
        </p:style>
      </p:cxnSp>
      <p:sp>
        <p:nvSpPr>
          <p:cNvPr id="10" name="矩形 9"/>
          <p:cNvSpPr/>
          <p:nvPr/>
        </p:nvSpPr>
        <p:spPr>
          <a:xfrm>
            <a:off x="10271670" y="261442"/>
            <a:ext cx="1944216" cy="471312"/>
          </a:xfrm>
          <a:prstGeom prst="rect">
            <a:avLst/>
          </a:prstGeom>
          <a:solidFill>
            <a:srgbClr val="00CCFF"/>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2200" dirty="0">
                <a:latin typeface="微软雅黑" pitchFamily="34" charset="-122"/>
                <a:ea typeface="微软雅黑" pitchFamily="34" charset="-122"/>
              </a:rPr>
              <a:t>典例精析</a:t>
            </a:r>
          </a:p>
        </p:txBody>
      </p:sp>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2" name="矩形 11"/>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3" name="圆角矩形 12"/>
          <p:cNvSpPr/>
          <p:nvPr/>
        </p:nvSpPr>
        <p:spPr>
          <a:xfrm>
            <a:off x="11158865"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5" name="矩形 4"/>
          <p:cNvSpPr/>
          <p:nvPr/>
        </p:nvSpPr>
        <p:spPr>
          <a:xfrm>
            <a:off x="204508" y="2133650"/>
            <a:ext cx="9073008" cy="2505301"/>
          </a:xfrm>
          <a:prstGeom prst="rect">
            <a:avLst/>
          </a:prstGeom>
        </p:spPr>
        <p:txBody>
          <a:bodyPr wrap="square">
            <a:spAutoFit/>
          </a:bodyPr>
          <a:lstStyle/>
          <a:p>
            <a:pPr algn="just">
              <a:lnSpc>
                <a:spcPct val="14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随温度升高，各种波长的辐射强度都增加</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随温度降低，各种波长的辐射强度都增加</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随温度升高，辐射强度的极大值向波长较短的方向移动</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随温度降低，辐射强度的极大值向波长较长的方向移动</a:t>
            </a:r>
            <a:endParaRPr lang="zh-CN" altLang="zh-CN" sz="1050" kern="100" dirty="0">
              <a:effectLst/>
              <a:latin typeface="宋体"/>
              <a:cs typeface="Courier New"/>
            </a:endParaRPr>
          </a:p>
        </p:txBody>
      </p:sp>
      <p:pic>
        <p:nvPicPr>
          <p:cNvPr id="11" name="图片 10" descr="L122"/>
          <p:cNvPicPr/>
          <p:nvPr/>
        </p:nvPicPr>
        <p:blipFill>
          <a:blip r:embed="rId2"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9335566" y="1046754"/>
            <a:ext cx="2693770" cy="2455048"/>
          </a:xfrm>
          <a:prstGeom prst="rect">
            <a:avLst/>
          </a:prstGeom>
          <a:noFill/>
          <a:ln>
            <a:noFill/>
          </a:ln>
        </p:spPr>
      </p:pic>
      <p:sp>
        <p:nvSpPr>
          <p:cNvPr id="7" name="矩形 6"/>
          <p:cNvSpPr/>
          <p:nvPr/>
        </p:nvSpPr>
        <p:spPr>
          <a:xfrm>
            <a:off x="10327292" y="3517801"/>
            <a:ext cx="723275" cy="656846"/>
          </a:xfrm>
          <a:prstGeom prst="rect">
            <a:avLst/>
          </a:prstGeom>
        </p:spPr>
        <p:txBody>
          <a:bodyPr wrap="none">
            <a:spAutoFit/>
          </a:bodyPr>
          <a:lstStyle/>
          <a:p>
            <a:pPr algn="ctr">
              <a:lnSpc>
                <a:spcPct val="150000"/>
              </a:lnSpc>
              <a:spcAft>
                <a:spcPts val="0"/>
              </a:spcAft>
            </a:pPr>
            <a:r>
              <a:rPr lang="zh-CN" altLang="zh-CN" sz="2800" kern="100" dirty="0">
                <a:latin typeface="Times New Roman"/>
                <a:ea typeface="华文细黑"/>
                <a:cs typeface="Times New Roman"/>
              </a:rPr>
              <a:t>图</a:t>
            </a:r>
            <a:r>
              <a:rPr lang="en-US" altLang="zh-CN" sz="2800" kern="100" dirty="0">
                <a:latin typeface="Times New Roman"/>
                <a:ea typeface="华文细黑"/>
                <a:cs typeface="Courier New"/>
              </a:rPr>
              <a:t>1</a:t>
            </a:r>
            <a:endParaRPr lang="zh-CN" altLang="zh-CN" sz="1050" kern="100" dirty="0">
              <a:effectLst/>
              <a:latin typeface="宋体"/>
              <a:cs typeface="Courier New"/>
            </a:endParaRPr>
          </a:p>
        </p:txBody>
      </p:sp>
      <p:sp>
        <p:nvSpPr>
          <p:cNvPr id="14" name="矩形 13"/>
          <p:cNvSpPr/>
          <p:nvPr/>
        </p:nvSpPr>
        <p:spPr>
          <a:xfrm>
            <a:off x="204508" y="4581922"/>
            <a:ext cx="11265805" cy="1831014"/>
          </a:xfrm>
          <a:prstGeom prst="rect">
            <a:avLst/>
          </a:prstGeom>
        </p:spPr>
        <p:txBody>
          <a:bodyPr wrap="square">
            <a:spAutoFit/>
          </a:bodyPr>
          <a:lstStyle/>
          <a:p>
            <a:pPr algn="just">
              <a:lnSpc>
                <a:spcPct val="140000"/>
              </a:lnSpc>
              <a:spcAft>
                <a:spcPts val="0"/>
              </a:spcAft>
            </a:pPr>
            <a:r>
              <a:rPr lang="zh-CN" altLang="zh-CN" sz="2800" b="1" kern="100" dirty="0">
                <a:solidFill>
                  <a:srgbClr val="00B050"/>
                </a:solidFill>
                <a:latin typeface="Times New Roman"/>
                <a:cs typeface="Times New Roman"/>
              </a:rPr>
              <a:t>解析　</a:t>
            </a:r>
            <a:r>
              <a:rPr lang="zh-CN" altLang="zh-CN" sz="2800" kern="100" dirty="0">
                <a:latin typeface="Times New Roman"/>
                <a:ea typeface="华文细黑"/>
                <a:cs typeface="Times New Roman"/>
              </a:rPr>
              <a:t>由题图可知，随温度升高，各种波长的辐射强度都增加，且辐射强度的极大值向波长较短的方向移动，当温度降低时，上述变化都将反过来</a:t>
            </a:r>
            <a:r>
              <a:rPr lang="en-US" altLang="zh-CN" sz="2800" kern="100" dirty="0">
                <a:latin typeface="Times New Roman"/>
                <a:ea typeface="华文细黑"/>
                <a:cs typeface="Courier New"/>
              </a:rPr>
              <a:t>.</a:t>
            </a:r>
            <a:endParaRPr lang="zh-CN" altLang="zh-CN" sz="1050" kern="100" dirty="0">
              <a:latin typeface="宋体"/>
              <a:cs typeface="Courier New"/>
            </a:endParaRPr>
          </a:p>
        </p:txBody>
      </p:sp>
      <p:sp>
        <p:nvSpPr>
          <p:cNvPr id="15" name="矩形 14"/>
          <p:cNvSpPr/>
          <p:nvPr/>
        </p:nvSpPr>
        <p:spPr>
          <a:xfrm>
            <a:off x="649224" y="1557586"/>
            <a:ext cx="1053494" cy="523220"/>
          </a:xfrm>
          <a:prstGeom prst="rect">
            <a:avLst/>
          </a:prstGeom>
        </p:spPr>
        <p:txBody>
          <a:bodyPr wrap="none">
            <a:spAutoFit/>
          </a:bodyPr>
          <a:lstStyle/>
          <a:p>
            <a:pPr lvl="0"/>
            <a:r>
              <a:rPr lang="en-US" altLang="zh-CN" sz="2800" kern="100" dirty="0">
                <a:solidFill>
                  <a:prstClr val="black"/>
                </a:solidFill>
                <a:latin typeface="Times New Roman"/>
                <a:ea typeface="华文细黑"/>
                <a:cs typeface="Courier New"/>
              </a:rPr>
              <a:t> </a:t>
            </a:r>
            <a:r>
              <a:rPr lang="en-US" altLang="zh-CN" sz="2800" b="1" dirty="0">
                <a:solidFill>
                  <a:srgbClr val="C00000"/>
                </a:solidFill>
                <a:latin typeface="Times New Roman"/>
                <a:ea typeface="华文细黑"/>
              </a:rPr>
              <a:t>ACD</a:t>
            </a:r>
            <a:endParaRPr lang="zh-CN" altLang="en-US" dirty="0">
              <a:solidFill>
                <a:prstClr val="black"/>
              </a:solidFill>
            </a:endParaRPr>
          </a:p>
        </p:txBody>
      </p:sp>
      <p:sp>
        <p:nvSpPr>
          <p:cNvPr id="16" name="圆角矩形 15">
            <a:hlinkClick r:id="rId3" action="ppaction://hlinksldjump"/>
          </p:cNvPr>
          <p:cNvSpPr/>
          <p:nvPr/>
        </p:nvSpPr>
        <p:spPr>
          <a:xfrm>
            <a:off x="9767614"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归纳总结</a:t>
            </a:r>
          </a:p>
        </p:txBody>
      </p:sp>
    </p:spTree>
    <p:extLst>
      <p:ext uri="{BB962C8B-B14F-4D97-AF65-F5344CB8AC3E}">
        <p14:creationId xmlns:p14="http://schemas.microsoft.com/office/powerpoint/2010/main" val="31580257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4"/>
                                        </p:tgtEl>
                                      </p:cBhvr>
                                    </p:animEffect>
                                    <p:set>
                                      <p:cBhvr>
                                        <p:cTn id="17" dur="1" fill="hold">
                                          <p:stCondLst>
                                            <p:cond delay="499"/>
                                          </p:stCondLst>
                                        </p:cTn>
                                        <p:tgtEl>
                                          <p:spTgt spid="14"/>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0"/>
      <p:bldP spid="14" grpId="1"/>
      <p:bldP spid="15" grpId="0"/>
      <p:bldP spid="15" grpId="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 name="组合 2"/>
          <p:cNvGrpSpPr/>
          <p:nvPr/>
        </p:nvGrpSpPr>
        <p:grpSpPr>
          <a:xfrm>
            <a:off x="10036559" y="-26590"/>
            <a:ext cx="1891295" cy="880109"/>
            <a:chOff x="11613" y="920823"/>
            <a:chExt cx="1443037" cy="733424"/>
          </a:xfrm>
        </p:grpSpPr>
        <p:pic>
          <p:nvPicPr>
            <p:cNvPr id="4" name="图片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13" y="920823"/>
              <a:ext cx="1443037" cy="733424"/>
            </a:xfrm>
            <a:prstGeom prst="rect">
              <a:avLst/>
            </a:prstGeom>
          </p:spPr>
        </p:pic>
        <p:sp>
          <p:nvSpPr>
            <p:cNvPr id="5" name="TextBox 4"/>
            <p:cNvSpPr txBox="1"/>
            <p:nvPr userDrawn="1"/>
          </p:nvSpPr>
          <p:spPr>
            <a:xfrm>
              <a:off x="36988" y="991413"/>
              <a:ext cx="1315049" cy="461665"/>
            </a:xfrm>
            <a:prstGeom prst="rect">
              <a:avLst/>
            </a:prstGeom>
            <a:noFill/>
          </p:spPr>
          <p:txBody>
            <a:bodyPr wrap="none" rtlCol="0">
              <a:spAutoFit/>
            </a:bodyPr>
            <a:lstStyle/>
            <a:p>
              <a:r>
                <a:rPr lang="zh-CN" altLang="en-US" sz="3000" dirty="0">
                  <a:solidFill>
                    <a:schemeClr val="bg1"/>
                  </a:solidFill>
                  <a:latin typeface="黑体" panose="02010600030101010101" pitchFamily="2" charset="-122"/>
                  <a:ea typeface="黑体" panose="02010600030101010101" pitchFamily="2" charset="-122"/>
                </a:rPr>
                <a:t>归纳总结</a:t>
              </a:r>
            </a:p>
          </p:txBody>
        </p:sp>
      </p:grpSp>
      <p:sp>
        <p:nvSpPr>
          <p:cNvPr id="6" name="矩形 5"/>
          <p:cNvSpPr/>
          <p:nvPr/>
        </p:nvSpPr>
        <p:spPr>
          <a:xfrm>
            <a:off x="0" y="968822"/>
            <a:ext cx="12190413" cy="2532980"/>
          </a:xfrm>
          <a:prstGeom prst="rect">
            <a:avLst/>
          </a:prstGeom>
          <a:solidFill>
            <a:schemeClr val="bg1">
              <a:lumMod val="95000"/>
            </a:schemeClr>
          </a:solidFill>
          <a:ln>
            <a:noFill/>
          </a:ln>
        </p:spPr>
        <p:style>
          <a:lnRef idx="1">
            <a:schemeClr val="accent3"/>
          </a:lnRef>
          <a:fillRef idx="2">
            <a:schemeClr val="accent3"/>
          </a:fillRef>
          <a:effectRef idx="1">
            <a:schemeClr val="accent3"/>
          </a:effectRef>
          <a:fontRef idx="minor">
            <a:schemeClr val="dk1"/>
          </a:fontRef>
        </p:style>
        <p:txBody>
          <a:bodyPr lIns="121917" tIns="60958" rIns="121917" bIns="60958" rtlCol="0" anchor="ctr"/>
          <a:lstStyle/>
          <a:p>
            <a:pPr algn="ctr"/>
            <a:endParaRPr lang="zh-CN" altLang="en-US"/>
          </a:p>
        </p:txBody>
      </p:sp>
      <p:sp>
        <p:nvSpPr>
          <p:cNvPr id="8" name="矩形 7"/>
          <p:cNvSpPr/>
          <p:nvPr/>
        </p:nvSpPr>
        <p:spPr>
          <a:xfrm>
            <a:off x="478582" y="1269554"/>
            <a:ext cx="11035803" cy="1949508"/>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理解和熟记辐射强度随波长的变化关系图象是解此类问题的关键</a:t>
            </a:r>
            <a:r>
              <a:rPr lang="en-US" altLang="zh-CN" sz="2800" kern="100" dirty="0">
                <a:latin typeface="Times New Roman"/>
                <a:ea typeface="华文细黑"/>
                <a:cs typeface="Courier New"/>
              </a:rPr>
              <a:t>.</a:t>
            </a:r>
            <a:endParaRPr lang="zh-CN" altLang="zh-CN" sz="1050" kern="100" dirty="0">
              <a:latin typeface="宋体"/>
              <a:cs typeface="Courier New"/>
            </a:endParaRPr>
          </a:p>
          <a:p>
            <a:pPr>
              <a:lnSpc>
                <a:spcPct val="150000"/>
              </a:lnSpc>
            </a:pPr>
            <a:r>
              <a:rPr lang="en-US" altLang="zh-CN" sz="2800" dirty="0">
                <a:latin typeface="Times New Roman"/>
                <a:ea typeface="华文细黑"/>
              </a:rPr>
              <a:t>2.</a:t>
            </a:r>
            <a:r>
              <a:rPr lang="zh-CN" altLang="zh-CN" sz="2800" dirty="0">
                <a:latin typeface="Times New Roman"/>
                <a:ea typeface="华文细黑"/>
                <a:cs typeface="Times New Roman"/>
              </a:rPr>
              <a:t>黑体辐射的强度按波长的分布只与温度有关，与材料的种类和表面状况无关</a:t>
            </a:r>
            <a:r>
              <a:rPr lang="en-US" altLang="zh-CN" sz="2800" dirty="0">
                <a:latin typeface="Times New Roman"/>
                <a:ea typeface="华文细黑"/>
              </a:rPr>
              <a:t>.</a:t>
            </a:r>
            <a:endParaRPr lang="zh-CN" altLang="zh-CN" sz="1050" kern="100" dirty="0">
              <a:effectLst/>
              <a:latin typeface="宋体"/>
              <a:cs typeface="Courier New"/>
            </a:endParaRPr>
          </a:p>
        </p:txBody>
      </p:sp>
    </p:spTree>
    <p:extLst>
      <p:ext uri="{BB962C8B-B14F-4D97-AF65-F5344CB8AC3E}">
        <p14:creationId xmlns:p14="http://schemas.microsoft.com/office/powerpoint/2010/main" val="351733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06574" y="45418"/>
            <a:ext cx="8062995" cy="743986"/>
          </a:xfrm>
          <a:prstGeom prst="rect">
            <a:avLst/>
          </a:prstGeom>
        </p:spPr>
        <p:txBody>
          <a:bodyPr wrap="square">
            <a:spAutoFit/>
          </a:bodyPr>
          <a:lstStyle/>
          <a:p>
            <a:pPr>
              <a:lnSpc>
                <a:spcPct val="150000"/>
              </a:lnSpc>
            </a:pPr>
            <a:r>
              <a:rPr lang="zh-CN" altLang="zh-CN" sz="3200" b="1" kern="100" dirty="0">
                <a:solidFill>
                  <a:srgbClr val="C00000"/>
                </a:solidFill>
                <a:latin typeface="+mj-ea"/>
                <a:ea typeface="+mj-ea"/>
                <a:cs typeface="Times New Roman"/>
              </a:rPr>
              <a:t>二、能量子的理解和计算</a:t>
            </a:r>
          </a:p>
        </p:txBody>
      </p:sp>
      <p:sp>
        <p:nvSpPr>
          <p:cNvPr id="17" name="矩形 16"/>
          <p:cNvSpPr/>
          <p:nvPr/>
        </p:nvSpPr>
        <p:spPr>
          <a:xfrm>
            <a:off x="406573" y="693490"/>
            <a:ext cx="11270325" cy="3711785"/>
          </a:xfrm>
          <a:prstGeom prst="rect">
            <a:avLst/>
          </a:prstGeom>
        </p:spPr>
        <p:txBody>
          <a:bodyPr wrap="square">
            <a:spAutoFit/>
          </a:bodyPr>
          <a:lstStyle/>
          <a:p>
            <a:pPr algn="just">
              <a:lnSpc>
                <a:spcPct val="140000"/>
              </a:lnSpc>
              <a:spcAft>
                <a:spcPts val="0"/>
              </a:spcAft>
            </a:pPr>
            <a:r>
              <a:rPr lang="zh-CN" altLang="zh-CN" sz="2800" b="1" kern="100" dirty="0">
                <a:solidFill>
                  <a:srgbClr val="00B050"/>
                </a:solidFill>
                <a:latin typeface="Times New Roman"/>
                <a:cs typeface="Times New Roman"/>
              </a:rPr>
              <a:t>例</a:t>
            </a:r>
            <a:r>
              <a:rPr lang="en-US" altLang="zh-CN" sz="2800" b="1" kern="100" dirty="0">
                <a:solidFill>
                  <a:srgbClr val="00B050"/>
                </a:solidFill>
                <a:latin typeface="Times New Roman"/>
                <a:cs typeface="Courier New"/>
              </a:rPr>
              <a:t>2</a:t>
            </a:r>
            <a:r>
              <a:rPr lang="zh-CN" altLang="zh-CN" sz="2800" kern="100" dirty="0">
                <a:latin typeface="Times New Roman"/>
                <a:ea typeface="华文细黑"/>
                <a:cs typeface="Times New Roman"/>
              </a:rPr>
              <a:t>　人眼对绿光较为敏感，正常人的眼睛接收到波长为</a:t>
            </a:r>
            <a:r>
              <a:rPr lang="en-US" altLang="zh-CN" sz="2800" kern="100" dirty="0">
                <a:latin typeface="Times New Roman"/>
                <a:ea typeface="华文细黑"/>
                <a:cs typeface="Courier New"/>
              </a:rPr>
              <a:t>530 nm</a:t>
            </a:r>
            <a:r>
              <a:rPr lang="zh-CN" altLang="zh-CN" sz="2800" kern="100" dirty="0">
                <a:latin typeface="Times New Roman"/>
                <a:ea typeface="华文细黑"/>
                <a:cs typeface="Times New Roman"/>
              </a:rPr>
              <a:t>的绿光时，只要每秒钟有</a:t>
            </a: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个绿光的光子射入瞳孔，眼睛就能察觉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普朗克常量为</a:t>
            </a:r>
            <a:r>
              <a:rPr lang="en-US" altLang="zh-CN" sz="2800" kern="100" dirty="0">
                <a:latin typeface="Times New Roman"/>
                <a:ea typeface="华文细黑"/>
                <a:cs typeface="Courier New"/>
              </a:rPr>
              <a:t>6.63</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34</a:t>
            </a:r>
            <a:r>
              <a:rPr lang="en-US" altLang="zh-CN" sz="2800" kern="100" dirty="0">
                <a:latin typeface="Times New Roman"/>
                <a:ea typeface="华文细黑"/>
                <a:cs typeface="Courier New"/>
              </a:rPr>
              <a:t> J·s</a:t>
            </a:r>
            <a:r>
              <a:rPr lang="zh-CN" altLang="zh-CN" sz="2800" kern="100" dirty="0">
                <a:latin typeface="Times New Roman"/>
                <a:ea typeface="华文细黑"/>
                <a:cs typeface="Times New Roman"/>
              </a:rPr>
              <a:t>，光速为</a:t>
            </a:r>
            <a:r>
              <a:rPr lang="en-US" altLang="zh-CN" sz="2800" kern="100" dirty="0">
                <a:latin typeface="Times New Roman"/>
                <a:ea typeface="华文细黑"/>
                <a:cs typeface="Courier New"/>
              </a:rPr>
              <a:t>3.0</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8</a:t>
            </a:r>
            <a:r>
              <a:rPr lang="en-US" altLang="zh-CN" sz="2800" kern="100" dirty="0">
                <a:latin typeface="Times New Roman"/>
                <a:ea typeface="华文细黑"/>
                <a:cs typeface="Courier New"/>
              </a:rPr>
              <a:t> m/s</a:t>
            </a:r>
            <a:r>
              <a:rPr lang="zh-CN" altLang="zh-CN" sz="2800" kern="100" dirty="0">
                <a:latin typeface="Times New Roman"/>
                <a:ea typeface="华文细黑"/>
                <a:cs typeface="Times New Roman"/>
              </a:rPr>
              <a:t>，则人眼能察觉到绿光时所接收到的最小功率是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A.2.3</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18</a:t>
            </a:r>
            <a:r>
              <a:rPr lang="en-US" altLang="zh-CN" sz="2800" kern="100" dirty="0">
                <a:latin typeface="Times New Roman"/>
                <a:ea typeface="华文细黑"/>
                <a:cs typeface="Courier New"/>
              </a:rPr>
              <a:t> W  		B.3.8</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19</a:t>
            </a:r>
            <a:r>
              <a:rPr lang="en-US" altLang="zh-CN" sz="2800" kern="100" dirty="0">
                <a:latin typeface="Times New Roman"/>
                <a:ea typeface="华文细黑"/>
                <a:cs typeface="Courier New"/>
              </a:rPr>
              <a:t> W</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C.7.0</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10</a:t>
            </a:r>
            <a:r>
              <a:rPr lang="en-US" altLang="zh-CN" sz="2800" kern="100" dirty="0">
                <a:latin typeface="Times New Roman"/>
                <a:ea typeface="华文细黑"/>
                <a:cs typeface="Courier New"/>
              </a:rPr>
              <a:t> W  		D.1.2</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18</a:t>
            </a:r>
            <a:r>
              <a:rPr lang="en-US" altLang="zh-CN" sz="2800" kern="100" dirty="0">
                <a:latin typeface="Times New Roman"/>
                <a:ea typeface="华文细黑"/>
                <a:cs typeface="Courier New"/>
              </a:rPr>
              <a:t> W</a:t>
            </a:r>
            <a:endParaRPr lang="zh-CN" altLang="zh-CN" sz="1050" kern="100" dirty="0">
              <a:effectLst/>
              <a:latin typeface="宋体"/>
              <a:cs typeface="Courier New"/>
            </a:endParaRPr>
          </a:p>
        </p:txBody>
      </p:sp>
      <p:sp>
        <p:nvSpPr>
          <p:cNvPr id="18" name="矩形 17"/>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1158865"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20" name="圆角矩形 19">
            <a:hlinkClick r:id="rId4" action="ppaction://hlinksldjump"/>
          </p:cNvPr>
          <p:cNvSpPr/>
          <p:nvPr/>
        </p:nvSpPr>
        <p:spPr>
          <a:xfrm>
            <a:off x="9767614"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归纳总结</a:t>
            </a:r>
          </a:p>
        </p:txBody>
      </p:sp>
      <p:sp>
        <p:nvSpPr>
          <p:cNvPr id="8" name="矩形 7"/>
          <p:cNvSpPr/>
          <p:nvPr/>
        </p:nvSpPr>
        <p:spPr>
          <a:xfrm>
            <a:off x="406574" y="4149874"/>
            <a:ext cx="11233248" cy="1298817"/>
          </a:xfrm>
          <a:prstGeom prst="rect">
            <a:avLst/>
          </a:prstGeom>
        </p:spPr>
        <p:txBody>
          <a:bodyPr wrap="square">
            <a:spAutoFit/>
          </a:bodyPr>
          <a:lstStyle/>
          <a:p>
            <a:pPr algn="just">
              <a:lnSpc>
                <a:spcPct val="140000"/>
              </a:lnSpc>
              <a:spcAft>
                <a:spcPts val="0"/>
              </a:spcAft>
            </a:pPr>
            <a:r>
              <a:rPr lang="zh-CN" altLang="en-US" sz="2800" b="1" kern="100" dirty="0">
                <a:solidFill>
                  <a:srgbClr val="00B050"/>
                </a:solidFill>
                <a:latin typeface="Times New Roman"/>
                <a:cs typeface="Times New Roman"/>
              </a:rPr>
              <a:t>解析</a:t>
            </a:r>
            <a:r>
              <a:rPr lang="zh-CN" altLang="zh-CN" sz="2800" b="1" kern="100" dirty="0">
                <a:solidFill>
                  <a:srgbClr val="00B050"/>
                </a:solidFill>
                <a:latin typeface="Times New Roman"/>
                <a:cs typeface="Times New Roman"/>
              </a:rPr>
              <a:t>　</a:t>
            </a:r>
            <a:r>
              <a:rPr lang="zh-CN" altLang="zh-CN" sz="2800" kern="100" dirty="0">
                <a:latin typeface="Times New Roman"/>
                <a:ea typeface="华文细黑"/>
                <a:cs typeface="Times New Roman"/>
              </a:rPr>
              <a:t>因只要每秒有</a:t>
            </a: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个绿光的光子射入瞳孔，眼睛就能察觉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所以察觉到绿光所接收的最小功率</a:t>
            </a:r>
            <a:r>
              <a:rPr lang="en-US" altLang="zh-CN" sz="2800" i="1" kern="100" dirty="0">
                <a:latin typeface="Times New Roman"/>
                <a:ea typeface="华文细黑"/>
                <a:cs typeface="Courier New"/>
              </a:rPr>
              <a:t>P</a:t>
            </a:r>
            <a:r>
              <a:rPr lang="zh-CN" altLang="zh-CN" sz="2800" kern="100" dirty="0">
                <a:latin typeface="Times New Roman"/>
                <a:ea typeface="华文细黑"/>
                <a:cs typeface="Times New Roman"/>
              </a:rPr>
              <a:t>＝</a:t>
            </a:r>
            <a:r>
              <a:rPr lang="en-US" altLang="zh-CN" sz="2800" kern="100" dirty="0">
                <a:latin typeface="Times New Roman"/>
                <a:ea typeface="华文细黑"/>
                <a:cs typeface="Times New Roman"/>
              </a:rPr>
              <a:t>   </a:t>
            </a:r>
            <a:r>
              <a:rPr lang="zh-CN" altLang="zh-CN" sz="2800" kern="100" dirty="0">
                <a:latin typeface="Times New Roman"/>
                <a:ea typeface="华文细黑"/>
                <a:cs typeface="Times New Roman"/>
              </a:rPr>
              <a:t>，式中</a:t>
            </a:r>
            <a:r>
              <a:rPr lang="en-US" altLang="zh-CN" sz="2800" i="1" kern="100" dirty="0">
                <a:latin typeface="Times New Roman"/>
                <a:ea typeface="华文细黑"/>
                <a:cs typeface="Courier New"/>
              </a:rPr>
              <a:t>E</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6</a:t>
            </a: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，又</a:t>
            </a: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a:t>
            </a:r>
            <a:r>
              <a:rPr lang="en-US" altLang="zh-CN" sz="2800" i="1" kern="100" dirty="0" err="1">
                <a:latin typeface="Times New Roman"/>
                <a:ea typeface="华文细黑"/>
                <a:cs typeface="Courier New"/>
              </a:rPr>
              <a:t>hν</a:t>
            </a:r>
            <a:r>
              <a:rPr lang="zh-CN" altLang="zh-CN" sz="2800" kern="100" dirty="0">
                <a:latin typeface="Times New Roman"/>
                <a:ea typeface="华文细黑"/>
                <a:cs typeface="Times New Roman"/>
              </a:rPr>
              <a:t>＝</a:t>
            </a:r>
            <a:r>
              <a:rPr lang="en-US" altLang="zh-CN" sz="2800" i="1" kern="100" dirty="0">
                <a:latin typeface="Times New Roman"/>
                <a:ea typeface="华文细黑"/>
                <a:cs typeface="Courier New"/>
              </a:rPr>
              <a:t>h  </a:t>
            </a:r>
            <a:r>
              <a:rPr lang="zh-CN" altLang="zh-CN" sz="2800" kern="100" dirty="0">
                <a:latin typeface="Times New Roman"/>
                <a:ea typeface="华文细黑"/>
                <a:cs typeface="Times New Roman"/>
              </a:rPr>
              <a:t>，可解得</a:t>
            </a:r>
            <a:endParaRPr lang="en-US" altLang="zh-CN" sz="2800" i="1" kern="100" dirty="0">
              <a:effectLst/>
              <a:latin typeface="Times New Roman"/>
              <a:ea typeface="华文细黑"/>
              <a:cs typeface="Courier New"/>
            </a:endParaRPr>
          </a:p>
        </p:txBody>
      </p:sp>
      <p:graphicFrame>
        <p:nvGraphicFramePr>
          <p:cNvPr id="9" name="对象 8"/>
          <p:cNvGraphicFramePr>
            <a:graphicFrameLocks noChangeAspect="1"/>
          </p:cNvGraphicFramePr>
          <p:nvPr>
            <p:extLst>
              <p:ext uri="{D42A27DB-BD31-4B8C-83A1-F6EECF244321}">
                <p14:modId xmlns:p14="http://schemas.microsoft.com/office/powerpoint/2010/main" val="2207955156"/>
              </p:ext>
            </p:extLst>
          </p:nvPr>
        </p:nvGraphicFramePr>
        <p:xfrm>
          <a:off x="9280822" y="4653930"/>
          <a:ext cx="558800" cy="1000125"/>
        </p:xfrm>
        <a:graphic>
          <a:graphicData uri="http://schemas.openxmlformats.org/presentationml/2006/ole">
            <mc:AlternateContent xmlns:mc="http://schemas.openxmlformats.org/markup-compatibility/2006">
              <mc:Choice xmlns:v="urn:schemas-microsoft-com:vml" Requires="v">
                <p:oleObj spid="_x0000_s140327" name="文档" r:id="rId5" imgW="559344" imgH="999855" progId="Word.Document.12">
                  <p:embed/>
                </p:oleObj>
              </mc:Choice>
              <mc:Fallback>
                <p:oleObj name="文档" r:id="rId5" imgW="559344" imgH="999855" progId="Word.Document.12">
                  <p:embed/>
                  <p:pic>
                    <p:nvPicPr>
                      <p:cNvPr id="0" name=""/>
                      <p:cNvPicPr/>
                      <p:nvPr/>
                    </p:nvPicPr>
                    <p:blipFill>
                      <a:blip r:embed="rId6"/>
                      <a:stretch>
                        <a:fillRect/>
                      </a:stretch>
                    </p:blipFill>
                    <p:spPr>
                      <a:xfrm>
                        <a:off x="9280822" y="4653930"/>
                        <a:ext cx="558800" cy="1000125"/>
                      </a:xfrm>
                      <a:prstGeom prst="rect">
                        <a:avLst/>
                      </a:prstGeom>
                    </p:spPr>
                  </p:pic>
                </p:oleObj>
              </mc:Fallback>
            </mc:AlternateContent>
          </a:graphicData>
        </a:graphic>
      </p:graphicFrame>
      <p:graphicFrame>
        <p:nvGraphicFramePr>
          <p:cNvPr id="10" name="对象 9"/>
          <p:cNvGraphicFramePr>
            <a:graphicFrameLocks noChangeAspect="1"/>
          </p:cNvGraphicFramePr>
          <p:nvPr>
            <p:extLst>
              <p:ext uri="{D42A27DB-BD31-4B8C-83A1-F6EECF244321}">
                <p14:modId xmlns:p14="http://schemas.microsoft.com/office/powerpoint/2010/main" val="3472801454"/>
              </p:ext>
            </p:extLst>
          </p:nvPr>
        </p:nvGraphicFramePr>
        <p:xfrm>
          <a:off x="476250" y="5495528"/>
          <a:ext cx="8486775" cy="1390650"/>
        </p:xfrm>
        <a:graphic>
          <a:graphicData uri="http://schemas.openxmlformats.org/presentationml/2006/ole">
            <mc:AlternateContent xmlns:mc="http://schemas.openxmlformats.org/markup-compatibility/2006">
              <mc:Choice xmlns:v="urn:schemas-microsoft-com:vml" Requires="v">
                <p:oleObj spid="_x0000_s140328" name="文档" r:id="rId7" imgW="8491926" imgH="1457671" progId="Word.Document.12">
                  <p:embed/>
                </p:oleObj>
              </mc:Choice>
              <mc:Fallback>
                <p:oleObj name="文档" r:id="rId7" imgW="8491926" imgH="1457671" progId="Word.Document.12">
                  <p:embed/>
                  <p:pic>
                    <p:nvPicPr>
                      <p:cNvPr id="0" name=""/>
                      <p:cNvPicPr/>
                      <p:nvPr/>
                    </p:nvPicPr>
                    <p:blipFill>
                      <a:blip r:embed="rId8"/>
                      <a:stretch>
                        <a:fillRect/>
                      </a:stretch>
                    </p:blipFill>
                    <p:spPr>
                      <a:xfrm>
                        <a:off x="476250" y="5495528"/>
                        <a:ext cx="8486775" cy="1390650"/>
                      </a:xfrm>
                      <a:prstGeom prst="rect">
                        <a:avLst/>
                      </a:prstGeom>
                    </p:spPr>
                  </p:pic>
                </p:oleObj>
              </mc:Fallback>
            </mc:AlternateContent>
          </a:graphicData>
        </a:graphic>
      </p:graphicFrame>
      <p:sp>
        <p:nvSpPr>
          <p:cNvPr id="11" name="矩形 10"/>
          <p:cNvSpPr/>
          <p:nvPr/>
        </p:nvSpPr>
        <p:spPr>
          <a:xfrm>
            <a:off x="3112813" y="2572788"/>
            <a:ext cx="534121" cy="523220"/>
          </a:xfrm>
          <a:prstGeom prst="rect">
            <a:avLst/>
          </a:prstGeom>
        </p:spPr>
        <p:txBody>
          <a:bodyPr wrap="none">
            <a:spAutoFit/>
          </a:bodyPr>
          <a:lstStyle/>
          <a:p>
            <a:pPr lvl="0"/>
            <a:r>
              <a:rPr lang="en-US" altLang="zh-CN" sz="2800" kern="100" dirty="0">
                <a:solidFill>
                  <a:prstClr val="black"/>
                </a:solidFill>
                <a:latin typeface="Times New Roman"/>
                <a:ea typeface="华文细黑"/>
                <a:cs typeface="Courier New"/>
              </a:rPr>
              <a:t> </a:t>
            </a:r>
            <a:r>
              <a:rPr lang="en-US" altLang="zh-CN" sz="2800" b="1" dirty="0">
                <a:solidFill>
                  <a:srgbClr val="C00000"/>
                </a:solidFill>
                <a:latin typeface="Times New Roman"/>
                <a:ea typeface="华文细黑"/>
              </a:rPr>
              <a:t>A</a:t>
            </a:r>
            <a:endParaRPr lang="zh-CN" altLang="en-US" dirty="0">
              <a:solidFill>
                <a:prstClr val="black"/>
              </a:solidFill>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947947292"/>
              </p:ext>
            </p:extLst>
          </p:nvPr>
        </p:nvGraphicFramePr>
        <p:xfrm>
          <a:off x="4960342" y="4733925"/>
          <a:ext cx="558800" cy="1000125"/>
        </p:xfrm>
        <a:graphic>
          <a:graphicData uri="http://schemas.openxmlformats.org/presentationml/2006/ole">
            <mc:AlternateContent xmlns:mc="http://schemas.openxmlformats.org/markup-compatibility/2006">
              <mc:Choice xmlns:v="urn:schemas-microsoft-com:vml" Requires="v">
                <p:oleObj spid="_x0000_s140329" name="文档" r:id="rId9" imgW="559344" imgH="999855" progId="Word.Document.12">
                  <p:embed/>
                </p:oleObj>
              </mc:Choice>
              <mc:Fallback>
                <p:oleObj name="文档" r:id="rId9" imgW="559344" imgH="999855" progId="Word.Document.12">
                  <p:embed/>
                  <p:pic>
                    <p:nvPicPr>
                      <p:cNvPr id="0" name="对象 8"/>
                      <p:cNvPicPr>
                        <a:picLocks noChangeAspect="1" noChangeArrowheads="1"/>
                      </p:cNvPicPr>
                      <p:nvPr/>
                    </p:nvPicPr>
                    <p:blipFill>
                      <a:blip r:embed="rId10"/>
                      <a:srcRect/>
                      <a:stretch>
                        <a:fillRect/>
                      </a:stretch>
                    </p:blipFill>
                    <p:spPr bwMode="auto">
                      <a:xfrm>
                        <a:off x="4960342" y="4733925"/>
                        <a:ext cx="5588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6799095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par>
                                <p:cTn id="14" presetID="3" presetClass="entr" presetSubtype="1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linds(horizontal)">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8"/>
                                        </p:tgtEl>
                                      </p:cBhvr>
                                    </p:animEffect>
                                    <p:set>
                                      <p:cBhvr>
                                        <p:cTn id="26" dur="1" fill="hold">
                                          <p:stCondLst>
                                            <p:cond delay="499"/>
                                          </p:stCondLst>
                                        </p:cTn>
                                        <p:tgtEl>
                                          <p:spTgt spid="8"/>
                                        </p:tgtEl>
                                        <p:attrNameLst>
                                          <p:attrName>style.visibility</p:attrName>
                                        </p:attrNameLst>
                                      </p:cBhvr>
                                      <p:to>
                                        <p:strVal val="hidden"/>
                                      </p:to>
                                    </p:set>
                                  </p:childTnLst>
                                </p:cTn>
                              </p:par>
                              <p:par>
                                <p:cTn id="27" presetID="10" presetClass="exit" presetSubtype="0" fill="hold" nodeType="withEffect">
                                  <p:stCondLst>
                                    <p:cond delay="0"/>
                                  </p:stCondLst>
                                  <p:childTnLst>
                                    <p:animEffect transition="out" filter="fade">
                                      <p:cBhvr>
                                        <p:cTn id="28" dur="500"/>
                                        <p:tgtEl>
                                          <p:spTgt spid="9"/>
                                        </p:tgtEl>
                                      </p:cBhvr>
                                    </p:animEffect>
                                    <p:set>
                                      <p:cBhvr>
                                        <p:cTn id="29" dur="1" fill="hold">
                                          <p:stCondLst>
                                            <p:cond delay="499"/>
                                          </p:stCondLst>
                                        </p:cTn>
                                        <p:tgtEl>
                                          <p:spTgt spid="9"/>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10"/>
                                        </p:tgtEl>
                                      </p:cBhvr>
                                    </p:animEffect>
                                    <p:set>
                                      <p:cBhvr>
                                        <p:cTn id="32" dur="1" fill="hold">
                                          <p:stCondLst>
                                            <p:cond delay="499"/>
                                          </p:stCondLst>
                                        </p:cTn>
                                        <p:tgtEl>
                                          <p:spTgt spid="10"/>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2"/>
                                        </p:tgtEl>
                                      </p:cBhvr>
                                    </p:animEffect>
                                    <p:set>
                                      <p:cBhvr>
                                        <p:cTn id="35" dur="1" fill="hold">
                                          <p:stCondLst>
                                            <p:cond delay="499"/>
                                          </p:stCondLst>
                                        </p:cTn>
                                        <p:tgtEl>
                                          <p:spTgt spid="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1"/>
                                        </p:tgtEl>
                                      </p:cBhvr>
                                    </p:animEffect>
                                    <p:set>
                                      <p:cBhvr>
                                        <p:cTn id="38"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8" grpId="0"/>
      <p:bldP spid="8" grpId="1"/>
      <p:bldP spid="11" grpId="0"/>
      <p:bldP spid="11" grpId="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968822"/>
            <a:ext cx="12190413" cy="3109044"/>
          </a:xfrm>
          <a:prstGeom prst="rect">
            <a:avLst/>
          </a:prstGeom>
          <a:solidFill>
            <a:schemeClr val="bg1">
              <a:lumMod val="95000"/>
            </a:schemeClr>
          </a:solidFill>
          <a:ln>
            <a:noFill/>
          </a:ln>
        </p:spPr>
        <p:style>
          <a:lnRef idx="1">
            <a:schemeClr val="accent3"/>
          </a:lnRef>
          <a:fillRef idx="2">
            <a:schemeClr val="accent3"/>
          </a:fillRef>
          <a:effectRef idx="1">
            <a:schemeClr val="accent3"/>
          </a:effectRef>
          <a:fontRef idx="minor">
            <a:schemeClr val="dk1"/>
          </a:fontRef>
        </p:style>
        <p:txBody>
          <a:bodyPr lIns="121917" tIns="60958" rIns="121917" bIns="60958" rtlCol="0" anchor="ctr"/>
          <a:lstStyle/>
          <a:p>
            <a:pPr algn="ctr"/>
            <a:endParaRPr lang="zh-CN" altLang="en-US"/>
          </a:p>
        </p:txBody>
      </p:sp>
      <p:sp>
        <p:nvSpPr>
          <p:cNvPr id="8" name="矩形 7"/>
          <p:cNvSpPr/>
          <p:nvPr/>
        </p:nvSpPr>
        <p:spPr>
          <a:xfrm>
            <a:off x="532011" y="1266003"/>
            <a:ext cx="11035803" cy="2595839"/>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普朗克能量子假设认为微观粒子的能量是量子化的，或者说微观粒子的能量是分立的</a:t>
            </a:r>
            <a:r>
              <a:rPr lang="en-US" altLang="zh-CN" sz="2800" kern="100" dirty="0">
                <a:latin typeface="Times New Roman"/>
                <a:ea typeface="华文细黑"/>
                <a:cs typeface="Courier New"/>
              </a:rPr>
              <a:t>.</a:t>
            </a:r>
            <a:endParaRPr lang="zh-CN" altLang="zh-CN" sz="1050" kern="100" dirty="0">
              <a:latin typeface="宋体"/>
              <a:cs typeface="Courier New"/>
            </a:endParaRPr>
          </a:p>
          <a:p>
            <a:pPr>
              <a:lnSpc>
                <a:spcPct val="150000"/>
              </a:lnSpc>
            </a:pPr>
            <a:r>
              <a:rPr lang="en-US" altLang="zh-CN" sz="2800" dirty="0">
                <a:latin typeface="Times New Roman"/>
                <a:ea typeface="华文细黑"/>
              </a:rPr>
              <a:t>2.</a:t>
            </a:r>
            <a:r>
              <a:rPr lang="zh-CN" altLang="zh-CN" sz="2800" dirty="0">
                <a:latin typeface="Times New Roman"/>
                <a:ea typeface="华文细黑"/>
                <a:cs typeface="Times New Roman"/>
              </a:rPr>
              <a:t>能量子的大小：</a:t>
            </a:r>
            <a:r>
              <a:rPr lang="en-US" altLang="zh-CN" sz="2800" i="1" dirty="0">
                <a:latin typeface="Times New Roman"/>
                <a:ea typeface="华文细黑"/>
              </a:rPr>
              <a:t>ε</a:t>
            </a:r>
            <a:r>
              <a:rPr lang="zh-CN" altLang="zh-CN" sz="2800" dirty="0">
                <a:latin typeface="Times New Roman"/>
                <a:ea typeface="华文细黑"/>
                <a:cs typeface="Times New Roman"/>
              </a:rPr>
              <a:t>＝</a:t>
            </a:r>
            <a:r>
              <a:rPr lang="en-US" altLang="zh-CN" sz="2800" i="1" dirty="0" err="1">
                <a:latin typeface="Times New Roman"/>
                <a:ea typeface="华文细黑"/>
              </a:rPr>
              <a:t>hν</a:t>
            </a:r>
            <a:r>
              <a:rPr lang="zh-CN" altLang="zh-CN" sz="2800" dirty="0">
                <a:latin typeface="Times New Roman"/>
                <a:ea typeface="华文细黑"/>
                <a:cs typeface="Times New Roman"/>
              </a:rPr>
              <a:t>，其中</a:t>
            </a:r>
            <a:r>
              <a:rPr lang="en-US" altLang="zh-CN" sz="2800" i="1" dirty="0">
                <a:latin typeface="Times New Roman"/>
                <a:ea typeface="华文细黑"/>
              </a:rPr>
              <a:t>ν</a:t>
            </a:r>
            <a:r>
              <a:rPr lang="zh-CN" altLang="zh-CN" sz="2800" dirty="0">
                <a:latin typeface="Times New Roman"/>
                <a:ea typeface="华文细黑"/>
                <a:cs typeface="Times New Roman"/>
              </a:rPr>
              <a:t>是电磁波的频率，</a:t>
            </a:r>
            <a:r>
              <a:rPr lang="en-US" altLang="zh-CN" sz="2800" i="1" dirty="0">
                <a:latin typeface="Times New Roman"/>
                <a:ea typeface="华文细黑"/>
              </a:rPr>
              <a:t>h</a:t>
            </a:r>
            <a:r>
              <a:rPr lang="zh-CN" altLang="zh-CN" sz="2800" dirty="0">
                <a:latin typeface="Times New Roman"/>
                <a:ea typeface="华文细黑"/>
                <a:cs typeface="Times New Roman"/>
              </a:rPr>
              <a:t>是一个常量，称为普朗克常量，其值为</a:t>
            </a:r>
            <a:r>
              <a:rPr lang="en-US" altLang="zh-CN" sz="2800" i="1" dirty="0">
                <a:latin typeface="Times New Roman"/>
                <a:ea typeface="华文细黑"/>
              </a:rPr>
              <a:t>h</a:t>
            </a:r>
            <a:r>
              <a:rPr lang="zh-CN" altLang="zh-CN" sz="2800" dirty="0">
                <a:latin typeface="Times New Roman"/>
                <a:ea typeface="华文细黑"/>
                <a:cs typeface="Times New Roman"/>
              </a:rPr>
              <a:t>＝</a:t>
            </a:r>
            <a:r>
              <a:rPr lang="en-US" altLang="zh-CN" sz="2800" dirty="0">
                <a:latin typeface="Times New Roman"/>
                <a:ea typeface="华文细黑"/>
              </a:rPr>
              <a:t>6.626</a:t>
            </a:r>
            <a:r>
              <a:rPr lang="en-US" altLang="zh-CN" sz="2800" dirty="0">
                <a:latin typeface="宋体"/>
                <a:ea typeface="华文细黑"/>
                <a:cs typeface="Times New Roman"/>
              </a:rPr>
              <a:t>×</a:t>
            </a:r>
            <a:r>
              <a:rPr lang="en-US" altLang="zh-CN" sz="2800" dirty="0">
                <a:latin typeface="Times New Roman"/>
                <a:ea typeface="华文细黑"/>
              </a:rPr>
              <a:t>10</a:t>
            </a:r>
            <a:r>
              <a:rPr lang="zh-CN" altLang="zh-CN" sz="2800" baseline="30000" dirty="0">
                <a:latin typeface="Times New Roman"/>
                <a:ea typeface="华文细黑"/>
                <a:cs typeface="Times New Roman"/>
              </a:rPr>
              <a:t>－</a:t>
            </a:r>
            <a:r>
              <a:rPr lang="en-US" altLang="zh-CN" sz="2800" baseline="30000" dirty="0">
                <a:latin typeface="Times New Roman"/>
                <a:ea typeface="华文细黑"/>
              </a:rPr>
              <a:t>34</a:t>
            </a:r>
            <a:r>
              <a:rPr lang="en-US" altLang="zh-CN" sz="2800" dirty="0">
                <a:latin typeface="Times New Roman"/>
                <a:ea typeface="华文细黑"/>
              </a:rPr>
              <a:t> J·s.</a:t>
            </a:r>
            <a:endParaRPr lang="zh-CN" altLang="zh-CN" sz="1050" kern="100" dirty="0">
              <a:effectLst/>
              <a:latin typeface="宋体"/>
              <a:cs typeface="Courier New"/>
            </a:endParaRPr>
          </a:p>
        </p:txBody>
      </p:sp>
      <p:grpSp>
        <p:nvGrpSpPr>
          <p:cNvPr id="7" name="组合 6"/>
          <p:cNvGrpSpPr/>
          <p:nvPr/>
        </p:nvGrpSpPr>
        <p:grpSpPr>
          <a:xfrm>
            <a:off x="10036559" y="-26590"/>
            <a:ext cx="1891295" cy="880109"/>
            <a:chOff x="11613" y="920823"/>
            <a:chExt cx="1443037" cy="733424"/>
          </a:xfrm>
        </p:grpSpPr>
        <p:pic>
          <p:nvPicPr>
            <p:cNvPr id="9" name="图片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13" y="920823"/>
              <a:ext cx="1443037" cy="733424"/>
            </a:xfrm>
            <a:prstGeom prst="rect">
              <a:avLst/>
            </a:prstGeom>
          </p:spPr>
        </p:pic>
        <p:sp>
          <p:nvSpPr>
            <p:cNvPr id="10" name="TextBox 9"/>
            <p:cNvSpPr txBox="1"/>
            <p:nvPr userDrawn="1"/>
          </p:nvSpPr>
          <p:spPr>
            <a:xfrm>
              <a:off x="36988" y="991413"/>
              <a:ext cx="1315049" cy="461665"/>
            </a:xfrm>
            <a:prstGeom prst="rect">
              <a:avLst/>
            </a:prstGeom>
            <a:noFill/>
          </p:spPr>
          <p:txBody>
            <a:bodyPr wrap="none" rtlCol="0">
              <a:spAutoFit/>
            </a:bodyPr>
            <a:lstStyle/>
            <a:p>
              <a:r>
                <a:rPr lang="zh-CN" altLang="en-US" sz="3000" dirty="0">
                  <a:solidFill>
                    <a:schemeClr val="bg1"/>
                  </a:solidFill>
                  <a:latin typeface="黑体" panose="02010600030101010101" pitchFamily="2" charset="-122"/>
                  <a:ea typeface="黑体" panose="02010600030101010101" pitchFamily="2" charset="-122"/>
                </a:rPr>
                <a:t>归纳总结</a:t>
              </a:r>
            </a:p>
          </p:txBody>
        </p:sp>
      </p:grpSp>
    </p:spTree>
    <p:extLst>
      <p:ext uri="{BB962C8B-B14F-4D97-AF65-F5344CB8AC3E}">
        <p14:creationId xmlns:p14="http://schemas.microsoft.com/office/powerpoint/2010/main" val="41025644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34566" y="390357"/>
            <a:ext cx="11305256" cy="1949508"/>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针对训练　</a:t>
            </a:r>
            <a:r>
              <a:rPr lang="zh-CN" altLang="zh-CN" sz="2800" kern="100" dirty="0">
                <a:latin typeface="Times New Roman"/>
                <a:ea typeface="华文细黑"/>
                <a:cs typeface="Times New Roman"/>
              </a:rPr>
              <a:t>小灯泡的功率</a:t>
            </a:r>
            <a:r>
              <a:rPr lang="en-US" altLang="zh-CN" sz="2800" i="1" kern="100" dirty="0">
                <a:latin typeface="Times New Roman"/>
                <a:ea typeface="华文细黑"/>
                <a:cs typeface="Courier New"/>
              </a:rPr>
              <a:t>P</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1 W</a:t>
            </a:r>
            <a:r>
              <a:rPr lang="zh-CN" altLang="zh-CN" sz="2800" kern="100" dirty="0">
                <a:latin typeface="Times New Roman"/>
                <a:ea typeface="华文细黑"/>
                <a:cs typeface="Times New Roman"/>
              </a:rPr>
              <a:t>，设其发出的光向四周均匀辐射，平均波长</a:t>
            </a:r>
            <a:r>
              <a:rPr lang="en-US" altLang="zh-CN" sz="2800" i="1" kern="100" dirty="0">
                <a:latin typeface="Times New Roman"/>
                <a:ea typeface="华文细黑"/>
                <a:cs typeface="Courier New"/>
              </a:rPr>
              <a:t>λ</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6</a:t>
            </a:r>
            <a:r>
              <a:rPr lang="en-US" altLang="zh-CN" sz="2800" kern="100" dirty="0">
                <a:latin typeface="Times New Roman"/>
                <a:ea typeface="华文细黑"/>
                <a:cs typeface="Courier New"/>
              </a:rPr>
              <a:t> m</a:t>
            </a:r>
            <a:r>
              <a:rPr lang="zh-CN" altLang="zh-CN" sz="2800" kern="100" dirty="0">
                <a:latin typeface="Times New Roman"/>
                <a:ea typeface="华文细黑"/>
                <a:cs typeface="Times New Roman"/>
              </a:rPr>
              <a:t>，求小灯泡每秒钟辐射的光子数是多少？</a:t>
            </a:r>
            <a:endParaRPr lang="en-US" altLang="zh-CN" sz="2800" kern="100" dirty="0">
              <a:latin typeface="Times New Roman"/>
              <a:ea typeface="华文细黑"/>
              <a:cs typeface="Times New Roman"/>
            </a:endParaRPr>
          </a:p>
          <a:p>
            <a:pPr algn="just">
              <a:lnSpc>
                <a:spcPct val="150000"/>
              </a:lnSpc>
              <a:spcAft>
                <a:spcPts val="0"/>
              </a:spcAft>
            </a:pPr>
            <a:r>
              <a:rPr lang="en-US" altLang="zh-CN" sz="2800" kern="100" dirty="0">
                <a:latin typeface="Times New Roman"/>
                <a:ea typeface="华文细黑"/>
                <a:cs typeface="Courier New"/>
              </a:rPr>
              <a:t>(</a:t>
            </a:r>
            <a:r>
              <a:rPr lang="en-US" altLang="zh-CN" sz="2800" i="1" kern="100" dirty="0">
                <a:latin typeface="Times New Roman"/>
                <a:ea typeface="华文细黑"/>
                <a:cs typeface="Courier New"/>
              </a:rPr>
              <a:t>h</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6.63</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34</a:t>
            </a:r>
            <a:r>
              <a:rPr lang="en-US" altLang="zh-CN" sz="2800" kern="100" dirty="0">
                <a:latin typeface="Times New Roman"/>
                <a:ea typeface="华文细黑"/>
                <a:cs typeface="Courier New"/>
              </a:rPr>
              <a:t> J·s)</a:t>
            </a:r>
            <a:endParaRPr lang="zh-CN" altLang="zh-CN" sz="1050" kern="100" dirty="0">
              <a:effectLst/>
              <a:latin typeface="宋体"/>
              <a:cs typeface="Courier New"/>
            </a:endParaRPr>
          </a:p>
        </p:txBody>
      </p:sp>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矩形 4"/>
          <p:cNvSpPr/>
          <p:nvPr/>
        </p:nvSpPr>
        <p:spPr>
          <a:xfrm>
            <a:off x="334565" y="2339796"/>
            <a:ext cx="10824299" cy="3970318"/>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解析</a:t>
            </a:r>
            <a:r>
              <a:rPr lang="zh-CN" altLang="zh-CN" sz="2800" kern="100" dirty="0">
                <a:latin typeface="Times New Roman"/>
                <a:ea typeface="华文细黑"/>
                <a:cs typeface="Times New Roman"/>
              </a:rPr>
              <a:t>　每秒钟小灯泡发出的能量为</a:t>
            </a:r>
            <a:r>
              <a:rPr lang="en-US" altLang="zh-CN" sz="2800" i="1" kern="100" dirty="0">
                <a:latin typeface="Times New Roman"/>
                <a:ea typeface="华文细黑"/>
                <a:cs typeface="Courier New"/>
              </a:rPr>
              <a:t>E</a:t>
            </a:r>
            <a:r>
              <a:rPr lang="zh-CN" altLang="zh-CN" sz="2800" kern="100" dirty="0">
                <a:latin typeface="Times New Roman"/>
                <a:ea typeface="华文细黑"/>
                <a:cs typeface="Times New Roman"/>
              </a:rPr>
              <a:t>＝</a:t>
            </a:r>
            <a:r>
              <a:rPr lang="en-US" altLang="zh-CN" sz="2800" i="1" kern="100" dirty="0" err="1">
                <a:latin typeface="Times New Roman"/>
                <a:ea typeface="华文细黑"/>
                <a:cs typeface="Courier New"/>
              </a:rPr>
              <a:t>Pt</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1 J</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个光子的能量：</a:t>
            </a:r>
            <a:endParaRPr lang="zh-CN" altLang="zh-CN" sz="1050" kern="100" dirty="0">
              <a:latin typeface="宋体"/>
              <a:cs typeface="Courier New"/>
            </a:endParaRPr>
          </a:p>
          <a:p>
            <a:pPr algn="just">
              <a:lnSpc>
                <a:spcPct val="150000"/>
              </a:lnSpc>
              <a:spcAft>
                <a:spcPts val="0"/>
              </a:spcAft>
            </a:pP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a:t>
            </a:r>
            <a:r>
              <a:rPr lang="en-US" altLang="zh-CN" sz="2800" i="1" kern="100" dirty="0" err="1">
                <a:latin typeface="Times New Roman"/>
                <a:ea typeface="华文细黑"/>
                <a:cs typeface="Courier New"/>
              </a:rPr>
              <a:t>hν</a:t>
            </a:r>
            <a:r>
              <a:rPr lang="zh-CN" altLang="zh-CN" sz="2800" kern="100" dirty="0">
                <a:latin typeface="Times New Roman"/>
                <a:ea typeface="华文细黑"/>
                <a:cs typeface="Times New Roman"/>
              </a:rPr>
              <a:t>＝</a:t>
            </a:r>
            <a:r>
              <a:rPr lang="en-US" altLang="zh-CN" sz="2800" kern="100" dirty="0">
                <a:latin typeface="Times New Roman"/>
                <a:ea typeface="华文细黑"/>
                <a:cs typeface="Times New Roman"/>
              </a:rPr>
              <a:t>				</a:t>
            </a:r>
            <a:r>
              <a:rPr lang="en-US" altLang="zh-CN" sz="2800" kern="100" dirty="0">
                <a:latin typeface="Times New Roman"/>
                <a:ea typeface="华文细黑"/>
                <a:cs typeface="Courier New"/>
              </a:rPr>
              <a:t>   J</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1.989</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19</a:t>
            </a:r>
            <a:r>
              <a:rPr lang="en-US" altLang="zh-CN" sz="2800" kern="100" dirty="0">
                <a:latin typeface="Times New Roman"/>
                <a:ea typeface="华文细黑"/>
                <a:cs typeface="Courier New"/>
              </a:rPr>
              <a:t> J</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小灯泡每秒钟辐射的光子数：</a:t>
            </a:r>
            <a:endParaRPr lang="zh-CN" altLang="zh-CN" sz="1050" kern="100" dirty="0">
              <a:latin typeface="宋体"/>
              <a:cs typeface="Courier New"/>
            </a:endParaRPr>
          </a:p>
          <a:p>
            <a:pPr algn="just">
              <a:lnSpc>
                <a:spcPct val="150000"/>
              </a:lnSpc>
              <a:spcAft>
                <a:spcPts val="0"/>
              </a:spcAft>
            </a:pPr>
            <a:r>
              <a:rPr lang="en-US" altLang="zh-CN" sz="2800" i="1" kern="100" dirty="0">
                <a:latin typeface="Times New Roman"/>
                <a:ea typeface="华文细黑"/>
                <a:cs typeface="Courier New"/>
              </a:rPr>
              <a:t>n</a:t>
            </a:r>
            <a:r>
              <a:rPr lang="zh-CN" altLang="zh-CN" sz="2800" kern="100" dirty="0">
                <a:latin typeface="Times New Roman"/>
                <a:ea typeface="华文细黑"/>
                <a:cs typeface="Times New Roman"/>
              </a:rPr>
              <a:t>＝</a:t>
            </a:r>
            <a:r>
              <a:rPr lang="en-US" altLang="zh-CN" sz="2800" kern="100" dirty="0">
                <a:latin typeface="Times New Roman"/>
                <a:ea typeface="华文细黑"/>
                <a:cs typeface="Times New Roman"/>
              </a:rPr>
              <a:t>		        </a:t>
            </a:r>
            <a:r>
              <a:rPr lang="zh-CN" altLang="zh-CN" sz="2800" kern="100" dirty="0">
                <a:latin typeface="Times New Roman"/>
                <a:ea typeface="华文细黑"/>
                <a:cs typeface="Times New Roman"/>
              </a:rPr>
              <a:t>个</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5</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18</a:t>
            </a:r>
            <a:r>
              <a:rPr lang="zh-CN" altLang="zh-CN" sz="2800" kern="100" dirty="0">
                <a:latin typeface="Times New Roman"/>
                <a:ea typeface="华文细黑"/>
                <a:cs typeface="Times New Roman"/>
              </a:rPr>
              <a:t>个</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graphicFrame>
        <p:nvGraphicFramePr>
          <p:cNvPr id="6" name="对象 5"/>
          <p:cNvGraphicFramePr>
            <a:graphicFrameLocks noChangeAspect="1"/>
          </p:cNvGraphicFramePr>
          <p:nvPr>
            <p:extLst>
              <p:ext uri="{D42A27DB-BD31-4B8C-83A1-F6EECF244321}">
                <p14:modId xmlns:p14="http://schemas.microsoft.com/office/powerpoint/2010/main" val="678036954"/>
              </p:ext>
            </p:extLst>
          </p:nvPr>
        </p:nvGraphicFramePr>
        <p:xfrm>
          <a:off x="990600" y="5464448"/>
          <a:ext cx="2800350" cy="1143000"/>
        </p:xfrm>
        <a:graphic>
          <a:graphicData uri="http://schemas.openxmlformats.org/presentationml/2006/ole">
            <mc:AlternateContent xmlns:mc="http://schemas.openxmlformats.org/markup-compatibility/2006">
              <mc:Choice xmlns:v="urn:schemas-microsoft-com:vml" Requires="v">
                <p:oleObj spid="_x0000_s141336" name="文档" r:id="rId3" imgW="2817723" imgH="1142742" progId="Word.Document.12">
                  <p:embed/>
                </p:oleObj>
              </mc:Choice>
              <mc:Fallback>
                <p:oleObj name="文档" r:id="rId3" imgW="2817723" imgH="1142742" progId="Word.Document.12">
                  <p:embed/>
                  <p:pic>
                    <p:nvPicPr>
                      <p:cNvPr id="0" name=""/>
                      <p:cNvPicPr/>
                      <p:nvPr/>
                    </p:nvPicPr>
                    <p:blipFill>
                      <a:blip r:embed="rId4"/>
                      <a:stretch>
                        <a:fillRect/>
                      </a:stretch>
                    </p:blipFill>
                    <p:spPr>
                      <a:xfrm>
                        <a:off x="990600" y="5464448"/>
                        <a:ext cx="2800350" cy="1143000"/>
                      </a:xfrm>
                      <a:prstGeom prst="rect">
                        <a:avLst/>
                      </a:prstGeom>
                    </p:spPr>
                  </p:pic>
                </p:oleObj>
              </mc:Fallback>
            </mc:AlternateContent>
          </a:graphicData>
        </a:graphic>
      </p:graphicFrame>
      <p:graphicFrame>
        <p:nvGraphicFramePr>
          <p:cNvPr id="11" name="对象 10"/>
          <p:cNvGraphicFramePr>
            <a:graphicFrameLocks noChangeAspect="1"/>
          </p:cNvGraphicFramePr>
          <p:nvPr>
            <p:extLst>
              <p:ext uri="{D42A27DB-BD31-4B8C-83A1-F6EECF244321}">
                <p14:modId xmlns:p14="http://schemas.microsoft.com/office/powerpoint/2010/main" val="1667090716"/>
              </p:ext>
            </p:extLst>
          </p:nvPr>
        </p:nvGraphicFramePr>
        <p:xfrm>
          <a:off x="1630710" y="3429794"/>
          <a:ext cx="4572000" cy="1333500"/>
        </p:xfrm>
        <a:graphic>
          <a:graphicData uri="http://schemas.openxmlformats.org/presentationml/2006/ole">
            <mc:AlternateContent xmlns:mc="http://schemas.openxmlformats.org/markup-compatibility/2006">
              <mc:Choice xmlns:v="urn:schemas-microsoft-com:vml" Requires="v">
                <p:oleObj spid="_x0000_s141337" name="文档" r:id="rId5" imgW="4570711" imgH="1333140" progId="Word.Document.12">
                  <p:embed/>
                </p:oleObj>
              </mc:Choice>
              <mc:Fallback>
                <p:oleObj name="文档" r:id="rId5" imgW="4570711" imgH="1333140" progId="Word.Document.12">
                  <p:embed/>
                  <p:pic>
                    <p:nvPicPr>
                      <p:cNvPr id="0" name=""/>
                      <p:cNvPicPr/>
                      <p:nvPr/>
                    </p:nvPicPr>
                    <p:blipFill>
                      <a:blip r:embed="rId6"/>
                      <a:stretch>
                        <a:fillRect/>
                      </a:stretch>
                    </p:blipFill>
                    <p:spPr>
                      <a:xfrm>
                        <a:off x="1630710" y="3429794"/>
                        <a:ext cx="4572000" cy="1333500"/>
                      </a:xfrm>
                      <a:prstGeom prst="rect">
                        <a:avLst/>
                      </a:prstGeom>
                    </p:spPr>
                  </p:pic>
                </p:oleObj>
              </mc:Fallback>
            </mc:AlternateContent>
          </a:graphicData>
        </a:graphic>
      </p:graphicFrame>
      <p:sp>
        <p:nvSpPr>
          <p:cNvPr id="13" name="矩形 12"/>
          <p:cNvSpPr/>
          <p:nvPr/>
        </p:nvSpPr>
        <p:spPr>
          <a:xfrm>
            <a:off x="6599262" y="5571450"/>
            <a:ext cx="3960440" cy="738664"/>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答案</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5</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18</a:t>
            </a:r>
            <a:r>
              <a:rPr lang="zh-CN" altLang="zh-CN" sz="2800" kern="100" dirty="0">
                <a:latin typeface="Times New Roman"/>
                <a:ea typeface="华文细黑"/>
                <a:cs typeface="Times New Roman"/>
              </a:rPr>
              <a:t>个　</a:t>
            </a:r>
            <a:r>
              <a:rPr lang="zh-CN" altLang="zh-CN" sz="2800" b="1" kern="100" dirty="0">
                <a:solidFill>
                  <a:srgbClr val="00B050"/>
                </a:solidFill>
                <a:latin typeface="Times New Roman"/>
                <a:cs typeface="Times New Roman"/>
              </a:rPr>
              <a:t>　</a:t>
            </a:r>
            <a:endParaRPr lang="zh-CN" altLang="zh-CN" sz="2800" b="1" kern="100" dirty="0">
              <a:solidFill>
                <a:srgbClr val="C00000"/>
              </a:solidFill>
              <a:effectLst/>
              <a:latin typeface="宋体"/>
              <a:cs typeface="Courier New"/>
            </a:endParaRPr>
          </a:p>
        </p:txBody>
      </p:sp>
      <p:sp>
        <p:nvSpPr>
          <p:cNvPr id="14" name="矩形 13"/>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5" name="圆角矩形 14">
            <a:hlinkClick r:id="" action="ppaction://noaction"/>
          </p:cNvPr>
          <p:cNvSpPr/>
          <p:nvPr/>
        </p:nvSpPr>
        <p:spPr>
          <a:xfrm>
            <a:off x="10078745" y="6658148"/>
            <a:ext cx="1036068"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17" name="圆角矩形 16">
            <a:hlinkClick r:id="rId7" action="ppaction://hlinksldjump"/>
          </p:cNvPr>
          <p:cNvSpPr/>
          <p:nvPr/>
        </p:nvSpPr>
        <p:spPr>
          <a:xfrm>
            <a:off x="1138704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0000CC"/>
                </a:solidFill>
                <a:latin typeface="黑体" pitchFamily="49" charset="-122"/>
                <a:ea typeface="黑体" pitchFamily="49" charset="-122"/>
              </a:rPr>
              <a:t>返回</a:t>
            </a:r>
          </a:p>
        </p:txBody>
      </p:sp>
    </p:spTree>
    <p:extLst>
      <p:ext uri="{BB962C8B-B14F-4D97-AF65-F5344CB8AC3E}">
        <p14:creationId xmlns:p14="http://schemas.microsoft.com/office/powerpoint/2010/main" val="16944868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par>
                                <p:cTn id="11" presetID="3"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linds(horizont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par>
                                <p:cTn id="27" presetID="10" presetClass="exit" presetSubtype="0" fill="hold" nodeType="withEffect">
                                  <p:stCondLst>
                                    <p:cond delay="0"/>
                                  </p:stCondLst>
                                  <p:childTnLst>
                                    <p:animEffect transition="out" filter="fade">
                                      <p:cBhvr>
                                        <p:cTn id="28" dur="500"/>
                                        <p:tgtEl>
                                          <p:spTgt spid="6"/>
                                        </p:tgtEl>
                                      </p:cBhvr>
                                    </p:animEffect>
                                    <p:set>
                                      <p:cBhvr>
                                        <p:cTn id="29" dur="1" fill="hold">
                                          <p:stCondLst>
                                            <p:cond delay="499"/>
                                          </p:stCondLst>
                                        </p:cTn>
                                        <p:tgtEl>
                                          <p:spTgt spid="6"/>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3"/>
                                        </p:tgtEl>
                                      </p:cBhvr>
                                    </p:animEffect>
                                    <p:set>
                                      <p:cBhvr>
                                        <p:cTn id="32"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5" grpId="0"/>
      <p:bldP spid="5" grpId="1"/>
      <p:bldP spid="13" grpId="0"/>
      <p:bldP spid="13"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8582" y="981522"/>
            <a:ext cx="10218333" cy="3323987"/>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一束红光从空气射入玻璃，则这束红光的能量子将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变小</a:t>
            </a:r>
            <a:r>
              <a:rPr lang="en-US" altLang="zh-CN" sz="2800" kern="100" dirty="0">
                <a:latin typeface="Times New Roman"/>
                <a:ea typeface="华文细黑"/>
                <a:cs typeface="Courier New"/>
              </a:rPr>
              <a:t>  	</a:t>
            </a: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变大</a:t>
            </a:r>
            <a:r>
              <a:rPr lang="en-US" altLang="zh-CN" sz="2800" kern="100" dirty="0">
                <a:latin typeface="Times New Roman"/>
                <a:ea typeface="华文细黑"/>
                <a:cs typeface="Courier New"/>
              </a:rPr>
              <a:t> 		 </a:t>
            </a: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不变</a:t>
            </a:r>
            <a:r>
              <a:rPr lang="en-US" altLang="zh-CN" sz="2800" kern="100" dirty="0">
                <a:latin typeface="Times New Roman"/>
                <a:ea typeface="华文细黑"/>
                <a:cs typeface="Courier New"/>
              </a:rPr>
              <a:t> 		 </a:t>
            </a: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不能确定</a:t>
            </a:r>
            <a:endParaRPr lang="zh-CN" altLang="zh-CN" sz="1050" kern="100" dirty="0">
              <a:effectLst/>
              <a:latin typeface="宋体"/>
              <a:cs typeface="Courier New"/>
            </a:endParaRPr>
          </a:p>
        </p:txBody>
      </p:sp>
      <p:cxnSp>
        <p:nvCxnSpPr>
          <p:cNvPr id="12" name="直接连接符 11"/>
          <p:cNvCxnSpPr/>
          <p:nvPr/>
        </p:nvCxnSpPr>
        <p:spPr>
          <a:xfrm>
            <a:off x="1990750" y="457116"/>
            <a:ext cx="9174228" cy="0"/>
          </a:xfrm>
          <a:prstGeom prst="line">
            <a:avLst/>
          </a:prstGeom>
          <a:ln/>
        </p:spPr>
        <p:style>
          <a:lnRef idx="1">
            <a:schemeClr val="accent5"/>
          </a:lnRef>
          <a:fillRef idx="0">
            <a:schemeClr val="accent5"/>
          </a:fillRef>
          <a:effectRef idx="0">
            <a:schemeClr val="accent5"/>
          </a:effectRef>
          <a:fontRef idx="minor">
            <a:schemeClr val="tx1"/>
          </a:fontRef>
        </p:style>
      </p:cxnSp>
      <p:sp>
        <p:nvSpPr>
          <p:cNvPr id="13" name="矩形 12"/>
          <p:cNvSpPr/>
          <p:nvPr/>
        </p:nvSpPr>
        <p:spPr>
          <a:xfrm>
            <a:off x="10271670" y="189434"/>
            <a:ext cx="1944216" cy="471312"/>
          </a:xfrm>
          <a:prstGeom prst="rect">
            <a:avLst/>
          </a:prstGeom>
          <a:solidFill>
            <a:srgbClr val="00CCFF"/>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2200" dirty="0">
                <a:latin typeface="微软雅黑" pitchFamily="34" charset="-122"/>
                <a:ea typeface="微软雅黑" pitchFamily="34" charset="-122"/>
              </a:rPr>
              <a:t>达标检测</a:t>
            </a:r>
          </a:p>
        </p:txBody>
      </p:sp>
      <p:sp>
        <p:nvSpPr>
          <p:cNvPr id="14" name="Rectangle 21">
            <a:hlinkClick r:id="rId2" action="ppaction://hlinksldjump"/>
          </p:cNvPr>
          <p:cNvSpPr>
            <a:spLocks noChangeArrowheads="1"/>
          </p:cNvSpPr>
          <p:nvPr/>
        </p:nvSpPr>
        <p:spPr bwMode="auto">
          <a:xfrm>
            <a:off x="28358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708544"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113349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7" name="矩形 16"/>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11068278" y="6660625"/>
            <a:ext cx="1126655" cy="198365"/>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19" name="矩形 18"/>
          <p:cNvSpPr/>
          <p:nvPr/>
        </p:nvSpPr>
        <p:spPr>
          <a:xfrm>
            <a:off x="478582" y="4274802"/>
            <a:ext cx="11017224" cy="1315232"/>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解析　</a:t>
            </a:r>
            <a:r>
              <a:rPr lang="zh-CN" altLang="zh-CN" sz="2800" kern="100" dirty="0">
                <a:latin typeface="Times New Roman"/>
                <a:ea typeface="华文细黑"/>
                <a:cs typeface="Times New Roman"/>
              </a:rPr>
              <a:t>光由空气射入玻璃时，频率不发生变化，由</a:t>
            </a: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a:t>
            </a:r>
            <a:r>
              <a:rPr lang="en-US" altLang="zh-CN" sz="2800" i="1" kern="100" dirty="0" err="1">
                <a:latin typeface="Times New Roman"/>
                <a:ea typeface="华文细黑"/>
                <a:cs typeface="Courier New"/>
              </a:rPr>
              <a:t>hν</a:t>
            </a:r>
            <a:r>
              <a:rPr lang="zh-CN" altLang="zh-CN" sz="2800" kern="100" dirty="0">
                <a:latin typeface="Times New Roman"/>
                <a:ea typeface="华文细黑"/>
                <a:cs typeface="Times New Roman"/>
              </a:rPr>
              <a:t>可知，红光的能量子不变，</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正确</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5" name="矩形 4"/>
          <p:cNvSpPr/>
          <p:nvPr/>
        </p:nvSpPr>
        <p:spPr>
          <a:xfrm>
            <a:off x="8903518" y="1125538"/>
            <a:ext cx="444352" cy="523220"/>
          </a:xfrm>
          <a:prstGeom prst="rect">
            <a:avLst/>
          </a:prstGeom>
        </p:spPr>
        <p:txBody>
          <a:bodyPr wrap="none">
            <a:spAutoFit/>
          </a:bodyPr>
          <a:lstStyle/>
          <a:p>
            <a:r>
              <a:rPr lang="en-US" altLang="zh-CN" sz="2800" b="1" kern="100" dirty="0">
                <a:solidFill>
                  <a:srgbClr val="C00000"/>
                </a:solidFill>
                <a:latin typeface="Times New Roman"/>
                <a:ea typeface="微软雅黑" pitchFamily="34" charset="-122"/>
                <a:cs typeface="Times New Roman"/>
              </a:rPr>
              <a:t>D</a:t>
            </a:r>
            <a:endParaRPr lang="zh-CN" altLang="en-US" dirty="0"/>
          </a:p>
        </p:txBody>
      </p:sp>
    </p:spTree>
    <p:extLst>
      <p:ext uri="{BB962C8B-B14F-4D97-AF65-F5344CB8AC3E}">
        <p14:creationId xmlns:p14="http://schemas.microsoft.com/office/powerpoint/2010/main" val="22294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9" grpId="0"/>
      <p:bldP spid="19" grpId="1"/>
      <p:bldP spid="5" grpId="0"/>
      <p:bldP spid="5"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62558" y="905963"/>
            <a:ext cx="10873208" cy="1949508"/>
          </a:xfrm>
          <a:prstGeom prst="rect">
            <a:avLst/>
          </a:prstGeom>
        </p:spPr>
        <p:txBody>
          <a:bodyPr wrap="square">
            <a:spAutoFit/>
          </a:bodyPr>
          <a:lstStyle/>
          <a:p>
            <a:pPr algn="just">
              <a:lnSpc>
                <a:spcPct val="150000"/>
              </a:lnSpc>
              <a:spcAft>
                <a:spcPts val="0"/>
              </a:spcAft>
            </a:pPr>
            <a:r>
              <a:rPr lang="en-US" altLang="zh-CN" sz="2800" dirty="0">
                <a:latin typeface="Times New Roman"/>
                <a:ea typeface="华文细黑"/>
              </a:rPr>
              <a:t>2.</a:t>
            </a:r>
            <a:r>
              <a:rPr lang="zh-CN" altLang="zh-CN" sz="2800" dirty="0">
                <a:latin typeface="Times New Roman"/>
                <a:ea typeface="华文细黑"/>
                <a:cs typeface="Times New Roman"/>
              </a:rPr>
              <a:t>在实验室或工厂的高温炉子上开一小孔，小孔可看作黑体，由小孔的热辐射特性，就可以确定炉内的温度</a:t>
            </a:r>
            <a:r>
              <a:rPr lang="en-US" altLang="zh-CN" sz="2800" dirty="0">
                <a:latin typeface="Times New Roman"/>
                <a:ea typeface="华文细黑"/>
              </a:rPr>
              <a:t>.</a:t>
            </a:r>
            <a:r>
              <a:rPr lang="zh-CN" altLang="zh-CN" sz="2800" dirty="0">
                <a:latin typeface="Times New Roman"/>
                <a:ea typeface="华文细黑"/>
                <a:cs typeface="Times New Roman"/>
              </a:rPr>
              <a:t>如图</a:t>
            </a:r>
            <a:r>
              <a:rPr lang="en-US" altLang="zh-CN" sz="2800" dirty="0">
                <a:latin typeface="Times New Roman"/>
                <a:ea typeface="华文细黑"/>
              </a:rPr>
              <a:t>2</a:t>
            </a:r>
            <a:r>
              <a:rPr lang="zh-CN" altLang="zh-CN" sz="2800" dirty="0">
                <a:latin typeface="Times New Roman"/>
                <a:ea typeface="华文细黑"/>
                <a:cs typeface="Times New Roman"/>
              </a:rPr>
              <a:t>所示是黑体的辐射强度与其辐射光波长的关系图象，则下列说法正确的是</a:t>
            </a:r>
            <a:r>
              <a:rPr lang="en-US" altLang="zh-CN" sz="2800" dirty="0">
                <a:latin typeface="Times New Roman"/>
                <a:ea typeface="华文细黑"/>
              </a:rPr>
              <a:t>(</a:t>
            </a:r>
            <a:r>
              <a:rPr lang="zh-CN" altLang="zh-CN" sz="2800" dirty="0">
                <a:latin typeface="Times New Roman"/>
                <a:ea typeface="华文细黑"/>
                <a:cs typeface="Times New Roman"/>
              </a:rPr>
              <a:t>　　</a:t>
            </a:r>
            <a:r>
              <a:rPr lang="en-US" altLang="zh-CN" sz="2800" dirty="0">
                <a:latin typeface="Times New Roman"/>
                <a:ea typeface="华文细黑"/>
              </a:rPr>
              <a:t>)</a:t>
            </a:r>
            <a:endParaRPr lang="zh-CN" altLang="zh-CN" sz="1050" kern="100" dirty="0">
              <a:latin typeface="宋体"/>
              <a:cs typeface="Courier New"/>
            </a:endParaRPr>
          </a:p>
        </p:txBody>
      </p:sp>
      <p:sp>
        <p:nvSpPr>
          <p:cNvPr id="11" name="Rectangle 21">
            <a:hlinkClick r:id="rId2" action="ppaction://hlinksldjump"/>
          </p:cNvPr>
          <p:cNvSpPr>
            <a:spLocks noChangeArrowheads="1"/>
          </p:cNvSpPr>
          <p:nvPr/>
        </p:nvSpPr>
        <p:spPr bwMode="auto">
          <a:xfrm>
            <a:off x="28358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708544"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113349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7" name="矩形 16"/>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a:hlinkClick r:id="rId5" action="ppaction://hlinksldjump"/>
          </p:cNvPr>
          <p:cNvSpPr/>
          <p:nvPr/>
        </p:nvSpPr>
        <p:spPr>
          <a:xfrm>
            <a:off x="11068278" y="6660625"/>
            <a:ext cx="1126655" cy="198365"/>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16" name="矩形 15"/>
          <p:cNvSpPr/>
          <p:nvPr/>
        </p:nvSpPr>
        <p:spPr>
          <a:xfrm>
            <a:off x="262558" y="2922187"/>
            <a:ext cx="11017224" cy="3323987"/>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A.</a:t>
            </a:r>
            <a:r>
              <a:rPr lang="en-US" altLang="zh-CN" sz="2800" i="1" kern="100" dirty="0">
                <a:latin typeface="Times New Roman"/>
                <a:ea typeface="华文细黑"/>
                <a:cs typeface="Courier New"/>
              </a:rPr>
              <a:t>T</a:t>
            </a:r>
            <a:r>
              <a:rPr lang="en-US" altLang="zh-CN" sz="2800" kern="100" baseline="-25000" dirty="0">
                <a:latin typeface="Times New Roman"/>
                <a:ea typeface="华文细黑"/>
                <a:cs typeface="Courier New"/>
              </a:rPr>
              <a:t>1</a:t>
            </a:r>
            <a:r>
              <a:rPr lang="en-US" altLang="zh-CN" sz="2800" kern="100" dirty="0">
                <a:latin typeface="Times New Roman"/>
                <a:ea typeface="华文细黑"/>
                <a:cs typeface="Courier New"/>
              </a:rPr>
              <a:t>&gt;</a:t>
            </a:r>
            <a:r>
              <a:rPr lang="en-US" altLang="zh-CN" sz="2800" i="1" kern="100" dirty="0">
                <a:latin typeface="Times New Roman"/>
                <a:ea typeface="华文细黑"/>
                <a:cs typeface="Courier New"/>
              </a:rPr>
              <a:t>T</a:t>
            </a:r>
            <a:r>
              <a:rPr lang="en-US" altLang="zh-CN" sz="2800" kern="100" baseline="-25000" dirty="0">
                <a:latin typeface="Times New Roman"/>
                <a:ea typeface="华文细黑"/>
                <a:cs typeface="Courier New"/>
              </a:rPr>
              <a:t>2</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en-US" altLang="zh-CN" sz="2800" i="1" kern="100" dirty="0">
                <a:latin typeface="Times New Roman"/>
                <a:ea typeface="华文细黑"/>
                <a:cs typeface="Courier New"/>
              </a:rPr>
              <a:t>T</a:t>
            </a:r>
            <a:r>
              <a:rPr lang="en-US" altLang="zh-CN" sz="2800" kern="100" baseline="-25000" dirty="0">
                <a:latin typeface="Times New Roman"/>
                <a:ea typeface="华文细黑"/>
                <a:cs typeface="Courier New"/>
              </a:rPr>
              <a:t>1</a:t>
            </a:r>
            <a:r>
              <a:rPr lang="en-US" altLang="zh-CN" sz="2800" kern="100" dirty="0">
                <a:latin typeface="Times New Roman"/>
                <a:ea typeface="华文细黑"/>
                <a:cs typeface="Courier New"/>
              </a:rPr>
              <a:t>&lt;</a:t>
            </a:r>
            <a:r>
              <a:rPr lang="en-US" altLang="zh-CN" sz="2800" i="1" kern="100" dirty="0">
                <a:latin typeface="Times New Roman"/>
                <a:ea typeface="华文细黑"/>
                <a:cs typeface="Courier New"/>
              </a:rPr>
              <a:t>T</a:t>
            </a:r>
            <a:r>
              <a:rPr lang="en-US" altLang="zh-CN" sz="2800" kern="100" baseline="-25000" dirty="0">
                <a:latin typeface="Times New Roman"/>
                <a:ea typeface="华文细黑"/>
                <a:cs typeface="Courier New"/>
              </a:rPr>
              <a:t>2</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随着温度的升高，黑体的辐射强度都有所降低</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随着温度的升高，辐射强度的极大值向波长较长</a:t>
            </a:r>
            <a:endParaRPr lang="en-US" altLang="zh-CN" sz="2800" kern="100" dirty="0">
              <a:latin typeface="Times New Roman"/>
              <a:ea typeface="华文细黑"/>
              <a:cs typeface="Times New Roman"/>
            </a:endParaRPr>
          </a:p>
          <a:p>
            <a:pPr algn="just">
              <a:lnSpc>
                <a:spcPct val="150000"/>
              </a:lnSpc>
              <a:spcAft>
                <a:spcPts val="0"/>
              </a:spcAft>
            </a:pPr>
            <a:r>
              <a:rPr lang="en-US" altLang="zh-CN" sz="2800" kern="100" dirty="0">
                <a:latin typeface="Times New Roman"/>
                <a:ea typeface="华文细黑"/>
                <a:cs typeface="Times New Roman"/>
              </a:rPr>
              <a:t>    </a:t>
            </a:r>
            <a:r>
              <a:rPr lang="zh-CN" altLang="zh-CN" sz="2800" kern="100" dirty="0">
                <a:latin typeface="Times New Roman"/>
                <a:ea typeface="华文细黑"/>
                <a:cs typeface="Times New Roman"/>
              </a:rPr>
              <a:t>方向移动</a:t>
            </a:r>
            <a:endParaRPr lang="zh-CN" altLang="zh-CN" sz="1050" kern="100" dirty="0">
              <a:effectLst/>
              <a:latin typeface="宋体"/>
              <a:cs typeface="Courier New"/>
            </a:endParaRPr>
          </a:p>
        </p:txBody>
      </p:sp>
      <p:pic>
        <p:nvPicPr>
          <p:cNvPr id="15" name="图片 14" descr="SS12"/>
          <p:cNvPicPr/>
          <p:nvPr/>
        </p:nvPicPr>
        <p:blipFill>
          <a:blip r:embed="rId6"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615486" y="3055647"/>
            <a:ext cx="2648964" cy="2300774"/>
          </a:xfrm>
          <a:prstGeom prst="rect">
            <a:avLst/>
          </a:prstGeom>
          <a:noFill/>
          <a:ln>
            <a:noFill/>
          </a:ln>
        </p:spPr>
      </p:pic>
      <p:sp>
        <p:nvSpPr>
          <p:cNvPr id="3" name="矩形 2"/>
          <p:cNvSpPr/>
          <p:nvPr/>
        </p:nvSpPr>
        <p:spPr>
          <a:xfrm>
            <a:off x="9580165" y="5365236"/>
            <a:ext cx="723275" cy="656846"/>
          </a:xfrm>
          <a:prstGeom prst="rect">
            <a:avLst/>
          </a:prstGeom>
        </p:spPr>
        <p:txBody>
          <a:bodyPr wrap="none">
            <a:spAutoFit/>
          </a:bodyPr>
          <a:lstStyle/>
          <a:p>
            <a:pPr algn="ctr">
              <a:lnSpc>
                <a:spcPct val="150000"/>
              </a:lnSpc>
              <a:spcAft>
                <a:spcPts val="0"/>
              </a:spcAft>
            </a:pPr>
            <a:r>
              <a:rPr lang="zh-CN" altLang="zh-CN" sz="2800" kern="100" dirty="0">
                <a:latin typeface="Times New Roman"/>
                <a:ea typeface="华文细黑"/>
                <a:cs typeface="Times New Roman"/>
              </a:rPr>
              <a:t>图</a:t>
            </a:r>
            <a:r>
              <a:rPr lang="en-US" altLang="zh-CN" sz="2800" kern="100" dirty="0">
                <a:latin typeface="Times New Roman"/>
                <a:ea typeface="华文细黑"/>
                <a:cs typeface="Courier New"/>
              </a:rPr>
              <a:t>2</a:t>
            </a:r>
            <a:endParaRPr lang="zh-CN" altLang="zh-CN" sz="1050" kern="100" dirty="0">
              <a:effectLst/>
              <a:latin typeface="宋体"/>
              <a:cs typeface="Courier New"/>
            </a:endParaRPr>
          </a:p>
        </p:txBody>
      </p:sp>
    </p:spTree>
    <p:extLst>
      <p:ext uri="{BB962C8B-B14F-4D97-AF65-F5344CB8AC3E}">
        <p14:creationId xmlns:p14="http://schemas.microsoft.com/office/powerpoint/2010/main" val="1150584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矩形 4"/>
          <p:cNvSpPr/>
          <p:nvPr/>
        </p:nvSpPr>
        <p:spPr>
          <a:xfrm>
            <a:off x="383475" y="856090"/>
            <a:ext cx="10824299" cy="3970318"/>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解析</a:t>
            </a:r>
            <a:r>
              <a:rPr lang="zh-CN" altLang="zh-CN" sz="2800" kern="100" dirty="0">
                <a:latin typeface="Times New Roman"/>
                <a:ea typeface="华文细黑"/>
                <a:cs typeface="Times New Roman"/>
              </a:rPr>
              <a:t>　一般材料的物体辐射能的多少决定于物体的温度</a:t>
            </a:r>
            <a:r>
              <a:rPr lang="en-US" altLang="zh-CN" sz="2800" kern="100" dirty="0">
                <a:latin typeface="Times New Roman"/>
                <a:ea typeface="华文细黑"/>
                <a:cs typeface="Courier New"/>
              </a:rPr>
              <a:t>(</a:t>
            </a:r>
            <a:r>
              <a:rPr lang="en-US" altLang="zh-CN" sz="2800" i="1" kern="100" dirty="0">
                <a:latin typeface="Times New Roman"/>
                <a:ea typeface="华文细黑"/>
                <a:cs typeface="Courier New"/>
              </a:rPr>
              <a:t>T</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、辐射波的波长、时间的长短和辐射的面积，而黑体是指在任何温度下，全部吸收任何波长的辐射的物体，黑体辐射的强度按波长的分布只与温度有关</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实验表明，随着温度的升高，各种波长的辐射强度都有所增加，辐射强度的极大值向波长较短的方向移动</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从图中可以看出，</a:t>
            </a:r>
            <a:r>
              <a:rPr lang="en-US" altLang="zh-CN" sz="2800" i="1" kern="100" dirty="0">
                <a:latin typeface="Times New Roman"/>
                <a:ea typeface="华文细黑"/>
                <a:cs typeface="Courier New"/>
              </a:rPr>
              <a:t>λ</a:t>
            </a:r>
            <a:r>
              <a:rPr lang="en-US" altLang="zh-CN" sz="2800" kern="100" baseline="-25000" dirty="0">
                <a:latin typeface="Times New Roman"/>
                <a:ea typeface="华文细黑"/>
                <a:cs typeface="Courier New"/>
              </a:rPr>
              <a:t>1</a:t>
            </a:r>
            <a:r>
              <a:rPr lang="en-US" altLang="zh-CN" sz="2800" kern="100" dirty="0">
                <a:latin typeface="Times New Roman"/>
                <a:ea typeface="华文细黑"/>
                <a:cs typeface="Courier New"/>
              </a:rPr>
              <a:t>&lt;</a:t>
            </a:r>
            <a:r>
              <a:rPr lang="en-US" altLang="zh-CN" sz="2800" i="1" kern="100" dirty="0">
                <a:latin typeface="Times New Roman"/>
                <a:ea typeface="华文细黑"/>
                <a:cs typeface="Courier New"/>
              </a:rPr>
              <a:t>λ</a:t>
            </a:r>
            <a:r>
              <a:rPr lang="en-US" altLang="zh-CN" sz="2800" kern="100" baseline="-25000" dirty="0">
                <a:latin typeface="Times New Roman"/>
                <a:ea typeface="华文细黑"/>
                <a:cs typeface="Courier New"/>
              </a:rPr>
              <a:t>2</a:t>
            </a:r>
            <a:r>
              <a:rPr lang="zh-CN" altLang="zh-CN" sz="2800" kern="100" dirty="0">
                <a:latin typeface="Times New Roman"/>
                <a:ea typeface="华文细黑"/>
                <a:cs typeface="Times New Roman"/>
              </a:rPr>
              <a:t>，</a:t>
            </a:r>
            <a:r>
              <a:rPr lang="en-US" altLang="zh-CN" sz="2800" i="1" kern="100" dirty="0">
                <a:latin typeface="Times New Roman"/>
                <a:ea typeface="华文细黑"/>
                <a:cs typeface="Courier New"/>
              </a:rPr>
              <a:t>T</a:t>
            </a:r>
            <a:r>
              <a:rPr lang="en-US" altLang="zh-CN" sz="2800" kern="100" baseline="-25000" dirty="0">
                <a:latin typeface="Times New Roman"/>
                <a:ea typeface="华文细黑"/>
                <a:cs typeface="Courier New"/>
              </a:rPr>
              <a:t>1</a:t>
            </a:r>
            <a:r>
              <a:rPr lang="en-US" altLang="zh-CN" sz="2800" kern="100" dirty="0">
                <a:latin typeface="Times New Roman"/>
                <a:ea typeface="华文细黑"/>
                <a:cs typeface="Courier New"/>
              </a:rPr>
              <a:t>&gt;</a:t>
            </a:r>
            <a:r>
              <a:rPr lang="en-US" altLang="zh-CN" sz="2800" i="1" kern="100" dirty="0">
                <a:latin typeface="Times New Roman"/>
                <a:ea typeface="华文细黑"/>
                <a:cs typeface="Courier New"/>
              </a:rPr>
              <a:t>T</a:t>
            </a:r>
            <a:r>
              <a:rPr lang="en-US" altLang="zh-CN" sz="2800" kern="100" baseline="-25000" dirty="0">
                <a:latin typeface="Times New Roman"/>
                <a:ea typeface="华文细黑"/>
                <a:cs typeface="Courier New"/>
              </a:rPr>
              <a:t>2</a:t>
            </a:r>
            <a:r>
              <a:rPr lang="zh-CN" altLang="zh-CN" sz="2800" kern="100" dirty="0">
                <a:latin typeface="Times New Roman"/>
                <a:ea typeface="华文细黑"/>
                <a:cs typeface="Times New Roman"/>
              </a:rPr>
              <a:t>，本题正确选项为</a:t>
            </a:r>
            <a:r>
              <a:rPr lang="en-US" altLang="zh-CN" sz="2800" kern="100" dirty="0">
                <a:latin typeface="Times New Roman"/>
                <a:ea typeface="华文细黑"/>
                <a:cs typeface="Courier New"/>
              </a:rPr>
              <a:t>A.</a:t>
            </a:r>
            <a:endParaRPr lang="zh-CN" altLang="zh-CN" sz="1050" kern="100" dirty="0">
              <a:effectLst/>
              <a:latin typeface="宋体"/>
              <a:cs typeface="Courier New"/>
            </a:endParaRPr>
          </a:p>
        </p:txBody>
      </p:sp>
      <p:sp>
        <p:nvSpPr>
          <p:cNvPr id="13" name="矩形 12"/>
          <p:cNvSpPr/>
          <p:nvPr/>
        </p:nvSpPr>
        <p:spPr>
          <a:xfrm>
            <a:off x="383475" y="4851370"/>
            <a:ext cx="3960440" cy="738664"/>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答案</a:t>
            </a:r>
            <a:r>
              <a:rPr lang="zh-CN" altLang="zh-CN" sz="2800" kern="100" dirty="0">
                <a:latin typeface="Times New Roman"/>
                <a:ea typeface="华文细黑"/>
                <a:cs typeface="Times New Roman"/>
              </a:rPr>
              <a:t>　</a:t>
            </a:r>
            <a:r>
              <a:rPr lang="en-US" altLang="zh-CN" sz="2800" b="1" kern="100" dirty="0">
                <a:solidFill>
                  <a:srgbClr val="C00000"/>
                </a:solidFill>
                <a:latin typeface="Times New Roman"/>
                <a:ea typeface="华文细黑"/>
                <a:cs typeface="Courier New"/>
              </a:rPr>
              <a:t>A</a:t>
            </a:r>
            <a:r>
              <a:rPr lang="zh-CN" altLang="zh-CN" sz="2800" kern="100" dirty="0">
                <a:latin typeface="Times New Roman"/>
                <a:ea typeface="华文细黑"/>
                <a:cs typeface="Times New Roman"/>
              </a:rPr>
              <a:t>　</a:t>
            </a:r>
            <a:r>
              <a:rPr lang="zh-CN" altLang="zh-CN" sz="2800" b="1" kern="100" dirty="0">
                <a:solidFill>
                  <a:srgbClr val="00B050"/>
                </a:solidFill>
                <a:latin typeface="Times New Roman"/>
                <a:cs typeface="Times New Roman"/>
              </a:rPr>
              <a:t>　</a:t>
            </a:r>
            <a:endParaRPr lang="zh-CN" altLang="zh-CN" sz="2800" b="1" kern="100" dirty="0">
              <a:solidFill>
                <a:srgbClr val="C00000"/>
              </a:solidFill>
              <a:effectLst/>
              <a:latin typeface="宋体"/>
              <a:cs typeface="Courier New"/>
            </a:endParaRPr>
          </a:p>
        </p:txBody>
      </p:sp>
      <p:sp>
        <p:nvSpPr>
          <p:cNvPr id="12" name="Rectangle 21">
            <a:hlinkClick r:id="rId2" action="ppaction://hlinksldjump"/>
          </p:cNvPr>
          <p:cNvSpPr>
            <a:spLocks noChangeArrowheads="1"/>
          </p:cNvSpPr>
          <p:nvPr/>
        </p:nvSpPr>
        <p:spPr bwMode="auto">
          <a:xfrm>
            <a:off x="28358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708544"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113349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Tree>
    <p:extLst>
      <p:ext uri="{BB962C8B-B14F-4D97-AF65-F5344CB8AC3E}">
        <p14:creationId xmlns:p14="http://schemas.microsoft.com/office/powerpoint/2010/main" val="1633291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750"/>
                                        <p:tgtEl>
                                          <p:spTgt spid="5">
                                            <p:txEl>
                                              <p:pRg st="0" end="0"/>
                                            </p:txEl>
                                          </p:spTgt>
                                        </p:tgtEl>
                                      </p:cBhvr>
                                    </p:animEffect>
                                  </p:childTnLst>
                                </p:cTn>
                              </p:par>
                            </p:childTnLst>
                          </p:cTn>
                        </p:par>
                        <p:par>
                          <p:cTn id="8" fill="hold">
                            <p:stCondLst>
                              <p:cond delay="750"/>
                            </p:stCondLst>
                            <p:childTnLst>
                              <p:par>
                                <p:cTn id="9" presetID="3" presetClass="entr" presetSubtype="1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linds(horizontal)">
                                      <p:cBhvr>
                                        <p:cTn id="11"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76250" y="693490"/>
            <a:ext cx="11212808" cy="2677656"/>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二氧化碳能很好的吸收红外长波辐射，这种长波辐射的波长范围约是</a:t>
            </a:r>
            <a:r>
              <a:rPr lang="en-US" altLang="zh-CN" sz="2800" kern="100" dirty="0">
                <a:latin typeface="Times New Roman"/>
                <a:ea typeface="华文细黑"/>
                <a:cs typeface="Courier New"/>
              </a:rPr>
              <a:t>1.43</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3</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1.6</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3</a:t>
            </a:r>
            <a:r>
              <a:rPr lang="en-US" altLang="zh-CN" sz="2800" kern="100" dirty="0">
                <a:latin typeface="Times New Roman"/>
                <a:ea typeface="华文细黑"/>
                <a:cs typeface="Courier New"/>
              </a:rPr>
              <a:t> m</a:t>
            </a:r>
            <a:r>
              <a:rPr lang="zh-CN" altLang="zh-CN" sz="2800" kern="100" dirty="0">
                <a:latin typeface="Times New Roman"/>
                <a:ea typeface="华文细黑"/>
                <a:cs typeface="Times New Roman"/>
              </a:rPr>
              <a:t>，相应的光子能量的范围是</a:t>
            </a:r>
            <a:r>
              <a:rPr lang="en-US" altLang="zh-CN" sz="2800" u="sng" kern="100" dirty="0">
                <a:latin typeface="Times New Roman"/>
                <a:ea typeface="华文细黑"/>
                <a:cs typeface="Times New Roman"/>
              </a:rPr>
              <a:t>				              </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已知普朗克常量</a:t>
            </a:r>
            <a:r>
              <a:rPr lang="en-US" altLang="zh-CN" sz="2800" i="1" kern="100" dirty="0">
                <a:latin typeface="Times New Roman"/>
                <a:ea typeface="华文细黑"/>
                <a:cs typeface="Courier New"/>
              </a:rPr>
              <a:t>h</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6.6</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34</a:t>
            </a:r>
            <a:r>
              <a:rPr lang="en-US" altLang="zh-CN" sz="2800" kern="100" dirty="0">
                <a:latin typeface="Times New Roman"/>
                <a:ea typeface="华文细黑"/>
                <a:cs typeface="Courier New"/>
              </a:rPr>
              <a:t> J·s</a:t>
            </a:r>
            <a:r>
              <a:rPr lang="zh-CN" altLang="zh-CN" sz="2800" kern="100" dirty="0">
                <a:latin typeface="Times New Roman"/>
                <a:ea typeface="华文细黑"/>
                <a:cs typeface="Times New Roman"/>
              </a:rPr>
              <a:t>，真空中的光速</a:t>
            </a:r>
            <a:r>
              <a:rPr lang="en-US" altLang="zh-CN" sz="2800" i="1" kern="100" dirty="0">
                <a:latin typeface="Times New Roman"/>
                <a:ea typeface="华文细黑"/>
                <a:cs typeface="Courier New"/>
              </a:rPr>
              <a:t>c</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3.0</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8</a:t>
            </a:r>
            <a:r>
              <a:rPr lang="en-US" altLang="zh-CN" sz="2800" kern="100" dirty="0">
                <a:latin typeface="Times New Roman"/>
                <a:ea typeface="华文细黑"/>
                <a:cs typeface="Courier New"/>
              </a:rPr>
              <a:t> m/s</a:t>
            </a:r>
            <a:r>
              <a:rPr lang="zh-CN" altLang="zh-CN" sz="2800" kern="100" dirty="0">
                <a:latin typeface="Times New Roman"/>
                <a:ea typeface="华文细黑"/>
                <a:cs typeface="Times New Roman"/>
              </a:rPr>
              <a:t>，结果取两位有效数字</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21" name="Rectangle 21">
            <a:hlinkClick r:id="rId3" action="ppaction://hlinksldjump"/>
          </p:cNvPr>
          <p:cNvSpPr>
            <a:spLocks noChangeArrowheads="1"/>
          </p:cNvSpPr>
          <p:nvPr/>
        </p:nvSpPr>
        <p:spPr bwMode="auto">
          <a:xfrm>
            <a:off x="28358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4" action="ppaction://hlinksldjump"/>
          </p:cNvPr>
          <p:cNvSpPr>
            <a:spLocks noChangeArrowheads="1"/>
          </p:cNvSpPr>
          <p:nvPr/>
        </p:nvSpPr>
        <p:spPr bwMode="auto">
          <a:xfrm>
            <a:off x="708544"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66"/>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5" action="ppaction://hlinksldjump"/>
          </p:cNvPr>
          <p:cNvSpPr>
            <a:spLocks noChangeArrowheads="1"/>
          </p:cNvSpPr>
          <p:nvPr/>
        </p:nvSpPr>
        <p:spPr bwMode="auto">
          <a:xfrm>
            <a:off x="1133499" y="117426"/>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1" name="矩形 10"/>
          <p:cNvSpPr/>
          <p:nvPr/>
        </p:nvSpPr>
        <p:spPr>
          <a:xfrm>
            <a:off x="476250" y="3325416"/>
            <a:ext cx="11017224" cy="1384995"/>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cs typeface="Times New Roman"/>
              </a:rPr>
              <a:t>解析　</a:t>
            </a:r>
            <a:r>
              <a:rPr lang="zh-CN" altLang="zh-CN" sz="2800" kern="100" dirty="0">
                <a:latin typeface="Times New Roman"/>
                <a:ea typeface="华文细黑"/>
                <a:cs typeface="Times New Roman"/>
              </a:rPr>
              <a:t>由</a:t>
            </a:r>
            <a:r>
              <a:rPr lang="en-US" altLang="zh-CN" sz="2800" i="1" kern="100" dirty="0">
                <a:latin typeface="Times New Roman"/>
                <a:ea typeface="华文细黑"/>
                <a:cs typeface="Courier New"/>
              </a:rPr>
              <a:t>c</a:t>
            </a:r>
            <a:r>
              <a:rPr lang="zh-CN" altLang="zh-CN" sz="2800" kern="100" dirty="0">
                <a:latin typeface="Times New Roman"/>
                <a:ea typeface="华文细黑"/>
                <a:cs typeface="Times New Roman"/>
              </a:rPr>
              <a:t>＝</a:t>
            </a:r>
            <a:r>
              <a:rPr lang="en-US" altLang="zh-CN" sz="2800" i="1" kern="100" dirty="0" err="1">
                <a:latin typeface="Times New Roman"/>
                <a:ea typeface="华文细黑"/>
                <a:cs typeface="Courier New"/>
              </a:rPr>
              <a:t>λν</a:t>
            </a:r>
            <a:r>
              <a:rPr lang="zh-CN" altLang="zh-CN" sz="2800" kern="100" dirty="0">
                <a:latin typeface="Times New Roman"/>
                <a:ea typeface="华文细黑"/>
                <a:cs typeface="Times New Roman"/>
              </a:rPr>
              <a:t>，得</a:t>
            </a:r>
            <a:r>
              <a:rPr lang="en-US" altLang="zh-CN" sz="2800" i="1" kern="100" dirty="0">
                <a:latin typeface="Times New Roman"/>
                <a:ea typeface="华文细黑"/>
                <a:cs typeface="Courier New"/>
              </a:rPr>
              <a:t>ν</a:t>
            </a:r>
            <a:r>
              <a:rPr lang="zh-CN" altLang="zh-CN" sz="2800" kern="100" dirty="0">
                <a:latin typeface="Times New Roman"/>
                <a:ea typeface="华文细黑"/>
                <a:cs typeface="Times New Roman"/>
              </a:rPr>
              <a:t>＝</a:t>
            </a:r>
            <a:r>
              <a:rPr lang="en-US" altLang="zh-CN" sz="2800" kern="100" dirty="0">
                <a:latin typeface="Times New Roman"/>
                <a:ea typeface="华文细黑"/>
                <a:cs typeface="Times New Roman"/>
              </a:rPr>
              <a:t>  </a:t>
            </a:r>
            <a:r>
              <a:rPr lang="zh-CN" altLang="zh-CN" sz="2800" kern="100" dirty="0">
                <a:latin typeface="Times New Roman"/>
                <a:ea typeface="华文细黑"/>
                <a:cs typeface="Times New Roman"/>
              </a:rPr>
              <a:t>，代入数据得频率范围为</a:t>
            </a:r>
            <a:r>
              <a:rPr lang="en-US" altLang="zh-CN" sz="2800" kern="100" dirty="0">
                <a:latin typeface="Times New Roman"/>
                <a:ea typeface="华文细黑"/>
                <a:cs typeface="Courier New"/>
              </a:rPr>
              <a:t>1.88</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11</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2.1</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11</a:t>
            </a:r>
            <a:r>
              <a:rPr lang="en-US" altLang="zh-CN" sz="2800" kern="100" dirty="0">
                <a:latin typeface="Times New Roman"/>
                <a:ea typeface="华文细黑"/>
                <a:cs typeface="Courier New"/>
              </a:rPr>
              <a:t> Hz</a:t>
            </a:r>
            <a:r>
              <a:rPr lang="zh-CN" altLang="zh-CN" sz="2800" kern="100" dirty="0">
                <a:latin typeface="Times New Roman"/>
                <a:ea typeface="华文细黑"/>
                <a:cs typeface="Times New Roman"/>
              </a:rPr>
              <a:t>，又由</a:t>
            </a:r>
            <a:r>
              <a:rPr lang="en-US" altLang="zh-CN" sz="2800" i="1" kern="100" dirty="0">
                <a:latin typeface="Times New Roman"/>
                <a:ea typeface="华文细黑"/>
                <a:cs typeface="Courier New"/>
              </a:rPr>
              <a:t>ε</a:t>
            </a:r>
            <a:r>
              <a:rPr lang="zh-CN" altLang="zh-CN" sz="2800" kern="100" dirty="0">
                <a:latin typeface="Times New Roman"/>
                <a:ea typeface="华文细黑"/>
                <a:cs typeface="Times New Roman"/>
              </a:rPr>
              <a:t>＝</a:t>
            </a:r>
            <a:r>
              <a:rPr lang="en-US" altLang="zh-CN" sz="2800" i="1" kern="100" dirty="0" err="1">
                <a:latin typeface="Times New Roman"/>
                <a:ea typeface="华文细黑"/>
                <a:cs typeface="Courier New"/>
              </a:rPr>
              <a:t>hν</a:t>
            </a:r>
            <a:r>
              <a:rPr lang="zh-CN" altLang="zh-CN" sz="2800" kern="100" dirty="0">
                <a:latin typeface="Times New Roman"/>
                <a:ea typeface="华文细黑"/>
                <a:cs typeface="Times New Roman"/>
              </a:rPr>
              <a:t>得能量范围为</a:t>
            </a:r>
            <a:r>
              <a:rPr lang="en-US" altLang="zh-CN" sz="2800" kern="100" dirty="0">
                <a:latin typeface="Times New Roman"/>
                <a:ea typeface="华文细黑"/>
                <a:cs typeface="Courier New"/>
              </a:rPr>
              <a:t>1.2</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22</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1.4</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22</a:t>
            </a:r>
            <a:r>
              <a:rPr lang="en-US" altLang="zh-CN" sz="2800" kern="100" dirty="0">
                <a:latin typeface="Times New Roman"/>
                <a:ea typeface="华文细黑"/>
                <a:cs typeface="Courier New"/>
              </a:rPr>
              <a:t> J.</a:t>
            </a:r>
            <a:endParaRPr lang="zh-CN" altLang="zh-CN" sz="1050" kern="100" dirty="0">
              <a:effectLst/>
              <a:latin typeface="宋体"/>
              <a:cs typeface="Courier New"/>
            </a:endParaRPr>
          </a:p>
        </p:txBody>
      </p:sp>
      <p:graphicFrame>
        <p:nvGraphicFramePr>
          <p:cNvPr id="7" name="对象 6"/>
          <p:cNvGraphicFramePr>
            <a:graphicFrameLocks noChangeAspect="1"/>
          </p:cNvGraphicFramePr>
          <p:nvPr>
            <p:extLst>
              <p:ext uri="{D42A27DB-BD31-4B8C-83A1-F6EECF244321}">
                <p14:modId xmlns:p14="http://schemas.microsoft.com/office/powerpoint/2010/main" val="704762442"/>
              </p:ext>
            </p:extLst>
          </p:nvPr>
        </p:nvGraphicFramePr>
        <p:xfrm>
          <a:off x="4605511" y="3285778"/>
          <a:ext cx="409575" cy="1047750"/>
        </p:xfrm>
        <a:graphic>
          <a:graphicData uri="http://schemas.openxmlformats.org/presentationml/2006/ole">
            <mc:AlternateContent xmlns:mc="http://schemas.openxmlformats.org/markup-compatibility/2006">
              <mc:Choice xmlns:v="urn:schemas-microsoft-com:vml" Requires="v">
                <p:oleObj spid="_x0000_s138271" name="文档" r:id="rId6" imgW="416448" imgH="1047364" progId="Word.Document.12">
                  <p:embed/>
                </p:oleObj>
              </mc:Choice>
              <mc:Fallback>
                <p:oleObj name="文档" r:id="rId6" imgW="416448" imgH="1047364" progId="Word.Document.12">
                  <p:embed/>
                  <p:pic>
                    <p:nvPicPr>
                      <p:cNvPr id="0" name=""/>
                      <p:cNvPicPr/>
                      <p:nvPr/>
                    </p:nvPicPr>
                    <p:blipFill>
                      <a:blip r:embed="rId7"/>
                      <a:stretch>
                        <a:fillRect/>
                      </a:stretch>
                    </p:blipFill>
                    <p:spPr>
                      <a:xfrm>
                        <a:off x="4605511" y="3285778"/>
                        <a:ext cx="409575" cy="1047750"/>
                      </a:xfrm>
                      <a:prstGeom prst="rect">
                        <a:avLst/>
                      </a:prstGeom>
                    </p:spPr>
                  </p:pic>
                </p:oleObj>
              </mc:Fallback>
            </mc:AlternateContent>
          </a:graphicData>
        </a:graphic>
      </p:graphicFrame>
      <p:sp>
        <p:nvSpPr>
          <p:cNvPr id="9" name="矩形 8"/>
          <p:cNvSpPr/>
          <p:nvPr/>
        </p:nvSpPr>
        <p:spPr>
          <a:xfrm>
            <a:off x="8873735" y="1269554"/>
            <a:ext cx="2190023" cy="738664"/>
          </a:xfrm>
          <a:prstGeom prst="rect">
            <a:avLst/>
          </a:prstGeom>
        </p:spPr>
        <p:txBody>
          <a:bodyPr wrap="none">
            <a:spAutoFit/>
          </a:bodyPr>
          <a:lstStyle/>
          <a:p>
            <a:pPr algn="just">
              <a:lnSpc>
                <a:spcPct val="150000"/>
              </a:lnSpc>
              <a:spcAft>
                <a:spcPts val="0"/>
              </a:spcAft>
            </a:pPr>
            <a:r>
              <a:rPr lang="en-US" altLang="zh-CN" sz="2800" kern="100" dirty="0">
                <a:solidFill>
                  <a:srgbClr val="C00000"/>
                </a:solidFill>
                <a:latin typeface="Times New Roman"/>
                <a:ea typeface="华文细黑"/>
                <a:cs typeface="Courier New"/>
              </a:rPr>
              <a:t>1.2</a:t>
            </a:r>
            <a:r>
              <a:rPr lang="en-US" altLang="zh-CN" sz="2800" kern="100" dirty="0">
                <a:solidFill>
                  <a:srgbClr val="C00000"/>
                </a:solidFill>
                <a:latin typeface="宋体"/>
                <a:ea typeface="华文细黑"/>
                <a:cs typeface="Times New Roman"/>
              </a:rPr>
              <a:t>×</a:t>
            </a:r>
            <a:r>
              <a:rPr lang="en-US" altLang="zh-CN" sz="2800" kern="100" dirty="0">
                <a:solidFill>
                  <a:srgbClr val="C00000"/>
                </a:solidFill>
                <a:latin typeface="Times New Roman"/>
                <a:ea typeface="华文细黑"/>
                <a:cs typeface="Courier New"/>
              </a:rPr>
              <a:t>10</a:t>
            </a:r>
            <a:r>
              <a:rPr lang="zh-CN" altLang="zh-CN" sz="2800" kern="100" baseline="30000" dirty="0">
                <a:solidFill>
                  <a:srgbClr val="C00000"/>
                </a:solidFill>
                <a:latin typeface="Times New Roman"/>
                <a:ea typeface="华文细黑"/>
                <a:cs typeface="Times New Roman"/>
              </a:rPr>
              <a:t>－</a:t>
            </a:r>
            <a:r>
              <a:rPr lang="en-US" altLang="zh-CN" sz="2800" kern="100" baseline="30000" dirty="0">
                <a:solidFill>
                  <a:srgbClr val="C00000"/>
                </a:solidFill>
                <a:latin typeface="Times New Roman"/>
                <a:ea typeface="华文细黑"/>
                <a:cs typeface="Courier New"/>
              </a:rPr>
              <a:t>22</a:t>
            </a:r>
            <a:r>
              <a:rPr lang="zh-CN" altLang="zh-CN" sz="2800" kern="100" dirty="0">
                <a:solidFill>
                  <a:srgbClr val="C00000"/>
                </a:solidFill>
                <a:latin typeface="Times New Roman"/>
                <a:ea typeface="华文细黑"/>
                <a:cs typeface="Times New Roman"/>
              </a:rPr>
              <a:t>～</a:t>
            </a:r>
            <a:endParaRPr lang="zh-CN" altLang="zh-CN" sz="1050" kern="100" dirty="0">
              <a:solidFill>
                <a:srgbClr val="C00000"/>
              </a:solidFill>
              <a:effectLst/>
              <a:latin typeface="宋体"/>
              <a:cs typeface="Courier New"/>
            </a:endParaRPr>
          </a:p>
        </p:txBody>
      </p:sp>
      <p:sp>
        <p:nvSpPr>
          <p:cNvPr id="17" name="矩形 16"/>
          <p:cNvSpPr/>
          <p:nvPr/>
        </p:nvSpPr>
        <p:spPr>
          <a:xfrm>
            <a:off x="579610" y="1917626"/>
            <a:ext cx="2419252" cy="738664"/>
          </a:xfrm>
          <a:prstGeom prst="rect">
            <a:avLst/>
          </a:prstGeom>
        </p:spPr>
        <p:txBody>
          <a:bodyPr wrap="none">
            <a:spAutoFit/>
          </a:bodyPr>
          <a:lstStyle/>
          <a:p>
            <a:pPr algn="just">
              <a:lnSpc>
                <a:spcPct val="150000"/>
              </a:lnSpc>
              <a:spcAft>
                <a:spcPts val="0"/>
              </a:spcAft>
            </a:pPr>
            <a:r>
              <a:rPr lang="zh-CN" altLang="zh-CN" sz="2800" kern="100" dirty="0">
                <a:solidFill>
                  <a:srgbClr val="C00000"/>
                </a:solidFill>
                <a:latin typeface="Times New Roman"/>
                <a:ea typeface="华文细黑"/>
                <a:cs typeface="Times New Roman"/>
              </a:rPr>
              <a:t>～</a:t>
            </a:r>
            <a:r>
              <a:rPr lang="en-US" altLang="zh-CN" sz="2800" kern="100" dirty="0">
                <a:solidFill>
                  <a:srgbClr val="C00000"/>
                </a:solidFill>
                <a:latin typeface="Times New Roman"/>
                <a:ea typeface="华文细黑"/>
                <a:cs typeface="Courier New"/>
              </a:rPr>
              <a:t>1.4</a:t>
            </a:r>
            <a:r>
              <a:rPr lang="en-US" altLang="zh-CN" sz="2800" kern="100" dirty="0">
                <a:solidFill>
                  <a:srgbClr val="C00000"/>
                </a:solidFill>
                <a:latin typeface="宋体"/>
                <a:ea typeface="华文细黑"/>
                <a:cs typeface="Times New Roman"/>
              </a:rPr>
              <a:t>×</a:t>
            </a:r>
            <a:r>
              <a:rPr lang="en-US" altLang="zh-CN" sz="2800" kern="100" dirty="0">
                <a:solidFill>
                  <a:srgbClr val="C00000"/>
                </a:solidFill>
                <a:latin typeface="Times New Roman"/>
                <a:ea typeface="华文细黑"/>
                <a:cs typeface="Courier New"/>
              </a:rPr>
              <a:t>10</a:t>
            </a:r>
            <a:r>
              <a:rPr lang="zh-CN" altLang="zh-CN" sz="2800" kern="100" baseline="30000" dirty="0">
                <a:solidFill>
                  <a:srgbClr val="C00000"/>
                </a:solidFill>
                <a:latin typeface="Times New Roman"/>
                <a:ea typeface="华文细黑"/>
                <a:cs typeface="Times New Roman"/>
              </a:rPr>
              <a:t>－</a:t>
            </a:r>
            <a:r>
              <a:rPr lang="en-US" altLang="zh-CN" sz="2800" kern="100" baseline="30000" dirty="0">
                <a:solidFill>
                  <a:srgbClr val="C00000"/>
                </a:solidFill>
                <a:latin typeface="Times New Roman"/>
                <a:ea typeface="华文细黑"/>
                <a:cs typeface="Courier New"/>
              </a:rPr>
              <a:t>22</a:t>
            </a:r>
            <a:r>
              <a:rPr lang="en-US" altLang="zh-CN" sz="2800" kern="100" dirty="0">
                <a:solidFill>
                  <a:srgbClr val="C00000"/>
                </a:solidFill>
                <a:latin typeface="Times New Roman"/>
                <a:ea typeface="华文细黑"/>
                <a:cs typeface="Courier New"/>
              </a:rPr>
              <a:t> J</a:t>
            </a:r>
            <a:endParaRPr lang="zh-CN" altLang="zh-CN" sz="1050" kern="100" dirty="0">
              <a:solidFill>
                <a:srgbClr val="C00000"/>
              </a:solidFill>
              <a:effectLst/>
              <a:latin typeface="宋体"/>
              <a:cs typeface="Courier New"/>
            </a:endParaRPr>
          </a:p>
        </p:txBody>
      </p:sp>
      <p:sp>
        <p:nvSpPr>
          <p:cNvPr id="18" name="矩形 17"/>
          <p:cNvSpPr/>
          <p:nvPr/>
        </p:nvSpPr>
        <p:spPr>
          <a:xfrm>
            <a:off x="0" y="6663993"/>
            <a:ext cx="12194933" cy="194007"/>
          </a:xfrm>
          <a:prstGeom prst="rect">
            <a:avLst/>
          </a:prstGeom>
          <a:solidFill>
            <a:schemeClr val="accent5">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sz="24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9983638" y="6658284"/>
            <a:ext cx="1126655" cy="212675"/>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20" name="圆角矩形 19">
            <a:hlinkClick r:id="rId8"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0000CC"/>
                </a:solidFill>
                <a:latin typeface="黑体" pitchFamily="49" charset="-122"/>
                <a:ea typeface="黑体" pitchFamily="49" charset="-122"/>
              </a:rPr>
              <a:t>返回</a:t>
            </a:r>
          </a:p>
        </p:txBody>
      </p:sp>
    </p:spTree>
    <p:extLst>
      <p:ext uri="{BB962C8B-B14F-4D97-AF65-F5344CB8AC3E}">
        <p14:creationId xmlns:p14="http://schemas.microsoft.com/office/powerpoint/2010/main" val="38028699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blinds(horizontal)">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11"/>
                                        </p:tgtEl>
                                      </p:cBhvr>
                                    </p:animEffect>
                                    <p:set>
                                      <p:cBhvr>
                                        <p:cTn id="23" dur="1" fill="hold">
                                          <p:stCondLst>
                                            <p:cond delay="499"/>
                                          </p:stCondLst>
                                        </p:cTn>
                                        <p:tgtEl>
                                          <p:spTgt spid="11"/>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7"/>
                                        </p:tgtEl>
                                      </p:cBhvr>
                                    </p:animEffect>
                                    <p:set>
                                      <p:cBhvr>
                                        <p:cTn id="26" dur="1" fill="hold">
                                          <p:stCondLst>
                                            <p:cond delay="499"/>
                                          </p:stCondLst>
                                        </p:cTn>
                                        <p:tgtEl>
                                          <p:spTgt spid="7"/>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9"/>
                                        </p:tgtEl>
                                      </p:cBhvr>
                                    </p:animEffect>
                                    <p:set>
                                      <p:cBhvr>
                                        <p:cTn id="29" dur="1" fill="hold">
                                          <p:stCondLst>
                                            <p:cond delay="499"/>
                                          </p:stCondLst>
                                        </p:cTn>
                                        <p:tgtEl>
                                          <p:spTgt spid="9"/>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1" grpId="0"/>
      <p:bldP spid="11" grpId="1"/>
      <p:bldP spid="9" grpId="0"/>
      <p:bldP spid="9" grpId="1"/>
      <p:bldP spid="17" grpId="0"/>
      <p:bldP spid="17"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7"/>
          <p:cNvSpPr>
            <a:spLocks noChangeArrowheads="1"/>
          </p:cNvSpPr>
          <p:nvPr/>
        </p:nvSpPr>
        <p:spPr bwMode="gray">
          <a:xfrm>
            <a:off x="0" y="2216059"/>
            <a:ext cx="12190413" cy="2223023"/>
          </a:xfrm>
          <a:prstGeom prst="rect">
            <a:avLst/>
          </a:prstGeom>
          <a:solidFill>
            <a:schemeClr val="accent5">
              <a:lumMod val="60000"/>
              <a:lumOff val="40000"/>
            </a:schemeClr>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11" name="矩形 10"/>
          <p:cNvSpPr/>
          <p:nvPr/>
        </p:nvSpPr>
        <p:spPr>
          <a:xfrm>
            <a:off x="3790218" y="2235464"/>
            <a:ext cx="5113300" cy="1410354"/>
          </a:xfrm>
          <a:prstGeom prst="rect">
            <a:avLst/>
          </a:prstGeom>
        </p:spPr>
        <p:txBody>
          <a:bodyPr wrap="square" lIns="91410" tIns="45704" rIns="91410" bIns="45704">
            <a:spAutoFit/>
          </a:bodyPr>
          <a:lstStyle/>
          <a:p>
            <a:pPr>
              <a:lnSpc>
                <a:spcPct val="130000"/>
              </a:lnSpc>
              <a:defRPr/>
            </a:pPr>
            <a:r>
              <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p>
        </p:txBody>
      </p:sp>
      <p:sp>
        <p:nvSpPr>
          <p:cNvPr id="12"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13"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846775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435">
                                          <p:stCondLst>
                                            <p:cond delay="0"/>
                                          </p:stCondLst>
                                        </p:cTn>
                                        <p:tgtEl>
                                          <p:spTgt spid="12"/>
                                        </p:tgtEl>
                                      </p:cBhvr>
                                    </p:animEffect>
                                    <p:anim calcmode="lin" valueType="num">
                                      <p:cBhvr>
                                        <p:cTn id="8" dur="1367"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2"/>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2"/>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2"/>
                                        </p:tgtEl>
                                        <p:attrNameLst>
                                          <p:attrName>ppt_y</p:attrName>
                                        </p:attrNameLst>
                                      </p:cBhvr>
                                      <p:tavLst>
                                        <p:tav tm="0" fmla="#ppt_y-sin(pi*$)/81">
                                          <p:val>
                                            <p:fltVal val="0"/>
                                          </p:val>
                                        </p:tav>
                                        <p:tav tm="100000">
                                          <p:val>
                                            <p:fltVal val="1"/>
                                          </p:val>
                                        </p:tav>
                                      </p:tavLst>
                                    </p:anim>
                                    <p:animScale>
                                      <p:cBhvr>
                                        <p:cTn id="13" dur="20">
                                          <p:stCondLst>
                                            <p:cond delay="487"/>
                                          </p:stCondLst>
                                        </p:cTn>
                                        <p:tgtEl>
                                          <p:spTgt spid="12"/>
                                        </p:tgtEl>
                                      </p:cBhvr>
                                      <p:to x="100000" y="60000"/>
                                    </p:animScale>
                                    <p:animScale>
                                      <p:cBhvr>
                                        <p:cTn id="14" dur="124" decel="50000">
                                          <p:stCondLst>
                                            <p:cond delay="507"/>
                                          </p:stCondLst>
                                        </p:cTn>
                                        <p:tgtEl>
                                          <p:spTgt spid="12"/>
                                        </p:tgtEl>
                                      </p:cBhvr>
                                      <p:to x="100000" y="100000"/>
                                    </p:animScale>
                                    <p:animScale>
                                      <p:cBhvr>
                                        <p:cTn id="15" dur="20">
                                          <p:stCondLst>
                                            <p:cond delay="984"/>
                                          </p:stCondLst>
                                        </p:cTn>
                                        <p:tgtEl>
                                          <p:spTgt spid="12"/>
                                        </p:tgtEl>
                                      </p:cBhvr>
                                      <p:to x="100000" y="80000"/>
                                    </p:animScale>
                                    <p:animScale>
                                      <p:cBhvr>
                                        <p:cTn id="16" dur="124" decel="50000">
                                          <p:stCondLst>
                                            <p:cond delay="1004"/>
                                          </p:stCondLst>
                                        </p:cTn>
                                        <p:tgtEl>
                                          <p:spTgt spid="12"/>
                                        </p:tgtEl>
                                      </p:cBhvr>
                                      <p:to x="100000" y="100000"/>
                                    </p:animScale>
                                    <p:animScale>
                                      <p:cBhvr>
                                        <p:cTn id="17" dur="20">
                                          <p:stCondLst>
                                            <p:cond delay="1231"/>
                                          </p:stCondLst>
                                        </p:cTn>
                                        <p:tgtEl>
                                          <p:spTgt spid="12"/>
                                        </p:tgtEl>
                                      </p:cBhvr>
                                      <p:to x="100000" y="90000"/>
                                    </p:animScale>
                                    <p:animScale>
                                      <p:cBhvr>
                                        <p:cTn id="18" dur="124" decel="50000">
                                          <p:stCondLst>
                                            <p:cond delay="1251"/>
                                          </p:stCondLst>
                                        </p:cTn>
                                        <p:tgtEl>
                                          <p:spTgt spid="12"/>
                                        </p:tgtEl>
                                      </p:cBhvr>
                                      <p:to x="100000" y="100000"/>
                                    </p:animScale>
                                    <p:animScale>
                                      <p:cBhvr>
                                        <p:cTn id="19" dur="20">
                                          <p:stCondLst>
                                            <p:cond delay="1356"/>
                                          </p:stCondLst>
                                        </p:cTn>
                                        <p:tgtEl>
                                          <p:spTgt spid="12"/>
                                        </p:tgtEl>
                                      </p:cBhvr>
                                      <p:to x="100000" y="95000"/>
                                    </p:animScale>
                                    <p:animScale>
                                      <p:cBhvr>
                                        <p:cTn id="20" dur="124" decel="50000">
                                          <p:stCondLst>
                                            <p:cond delay="1376"/>
                                          </p:stCondLst>
                                        </p:cTn>
                                        <p:tgtEl>
                                          <p:spTgt spid="1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435">
                                          <p:stCondLst>
                                            <p:cond delay="0"/>
                                          </p:stCondLst>
                                        </p:cTn>
                                        <p:tgtEl>
                                          <p:spTgt spid="13"/>
                                        </p:tgtEl>
                                      </p:cBhvr>
                                    </p:animEffect>
                                    <p:anim calcmode="lin" valueType="num">
                                      <p:cBhvr>
                                        <p:cTn id="24" dur="1367"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13"/>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13"/>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13"/>
                                        </p:tgtEl>
                                        <p:attrNameLst>
                                          <p:attrName>ppt_y</p:attrName>
                                        </p:attrNameLst>
                                      </p:cBhvr>
                                      <p:tavLst>
                                        <p:tav tm="0" fmla="#ppt_y-sin(pi*$)/81">
                                          <p:val>
                                            <p:fltVal val="0"/>
                                          </p:val>
                                        </p:tav>
                                        <p:tav tm="100000">
                                          <p:val>
                                            <p:fltVal val="1"/>
                                          </p:val>
                                        </p:tav>
                                      </p:tavLst>
                                    </p:anim>
                                    <p:animScale>
                                      <p:cBhvr>
                                        <p:cTn id="29" dur="20">
                                          <p:stCondLst>
                                            <p:cond delay="487"/>
                                          </p:stCondLst>
                                        </p:cTn>
                                        <p:tgtEl>
                                          <p:spTgt spid="13"/>
                                        </p:tgtEl>
                                      </p:cBhvr>
                                      <p:to x="100000" y="60000"/>
                                    </p:animScale>
                                    <p:animScale>
                                      <p:cBhvr>
                                        <p:cTn id="30" dur="124" decel="50000">
                                          <p:stCondLst>
                                            <p:cond delay="507"/>
                                          </p:stCondLst>
                                        </p:cTn>
                                        <p:tgtEl>
                                          <p:spTgt spid="13"/>
                                        </p:tgtEl>
                                      </p:cBhvr>
                                      <p:to x="100000" y="100000"/>
                                    </p:animScale>
                                    <p:animScale>
                                      <p:cBhvr>
                                        <p:cTn id="31" dur="20">
                                          <p:stCondLst>
                                            <p:cond delay="984"/>
                                          </p:stCondLst>
                                        </p:cTn>
                                        <p:tgtEl>
                                          <p:spTgt spid="13"/>
                                        </p:tgtEl>
                                      </p:cBhvr>
                                      <p:to x="100000" y="80000"/>
                                    </p:animScale>
                                    <p:animScale>
                                      <p:cBhvr>
                                        <p:cTn id="32" dur="124" decel="50000">
                                          <p:stCondLst>
                                            <p:cond delay="1004"/>
                                          </p:stCondLst>
                                        </p:cTn>
                                        <p:tgtEl>
                                          <p:spTgt spid="13"/>
                                        </p:tgtEl>
                                      </p:cBhvr>
                                      <p:to x="100000" y="100000"/>
                                    </p:animScale>
                                    <p:animScale>
                                      <p:cBhvr>
                                        <p:cTn id="33" dur="20">
                                          <p:stCondLst>
                                            <p:cond delay="1231"/>
                                          </p:stCondLst>
                                        </p:cTn>
                                        <p:tgtEl>
                                          <p:spTgt spid="13"/>
                                        </p:tgtEl>
                                      </p:cBhvr>
                                      <p:to x="100000" y="90000"/>
                                    </p:animScale>
                                    <p:animScale>
                                      <p:cBhvr>
                                        <p:cTn id="34" dur="124" decel="50000">
                                          <p:stCondLst>
                                            <p:cond delay="1251"/>
                                          </p:stCondLst>
                                        </p:cTn>
                                        <p:tgtEl>
                                          <p:spTgt spid="13"/>
                                        </p:tgtEl>
                                      </p:cBhvr>
                                      <p:to x="100000" y="100000"/>
                                    </p:animScale>
                                    <p:animScale>
                                      <p:cBhvr>
                                        <p:cTn id="35" dur="20">
                                          <p:stCondLst>
                                            <p:cond delay="1356"/>
                                          </p:stCondLst>
                                        </p:cTn>
                                        <p:tgtEl>
                                          <p:spTgt spid="13"/>
                                        </p:tgtEl>
                                      </p:cBhvr>
                                      <p:to x="100000" y="95000"/>
                                    </p:animScale>
                                    <p:animScale>
                                      <p:cBhvr>
                                        <p:cTn id="36" dur="124" decel="50000">
                                          <p:stCondLst>
                                            <p:cond delay="1376"/>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theme/theme1.xml><?xml version="1.0" encoding="utf-8"?>
<a:theme xmlns:a="http://schemas.openxmlformats.org/drawingml/2006/main" name="6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7504</TotalTime>
  <Words>2059</Words>
  <Application>Microsoft Office PowerPoint</Application>
  <PresentationFormat>自定义</PresentationFormat>
  <Paragraphs>186</Paragraphs>
  <Slides>24</Slides>
  <Notes>4</Notes>
  <HiddenSlides>3</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33" baseType="lpstr">
      <vt:lpstr>黑体</vt:lpstr>
      <vt:lpstr>宋体</vt:lpstr>
      <vt:lpstr>微软雅黑</vt:lpstr>
      <vt:lpstr>Arial</vt:lpstr>
      <vt:lpstr>Broadway</vt:lpstr>
      <vt:lpstr>Calibri</vt:lpstr>
      <vt:lpstr>Times New Roman</vt:lpstr>
      <vt:lpstr>6_Office 主题</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1199</cp:revision>
  <dcterms:created xsi:type="dcterms:W3CDTF">2014-11-27T01:03:08Z</dcterms:created>
  <dcterms:modified xsi:type="dcterms:W3CDTF">2020-04-30T02:06:36Z</dcterms:modified>
</cp:coreProperties>
</file>