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varScale="1">
        <p:scale>
          <a:sx n="36" d="100"/>
          <a:sy n="36" d="100"/>
        </p:scale>
        <p:origin x="-1240" y="-6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6.wmf"/><Relationship Id="rId1" Type="http://schemas.openxmlformats.org/officeDocument/2006/relationships/image" Target="../media/image5.wmf"/><Relationship Id="rId4" Type="http://schemas.openxmlformats.org/officeDocument/2006/relationships/image" Target="../media/image8.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image" Target="../media/image10.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43C2C4C-C4C0-4B80-82D5-70686488DD65}" type="datetimeFigureOut">
              <a:rPr lang="zh-CN" altLang="en-US" smtClean="0"/>
              <a:t>2011/12/30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326161A-24C9-4D77-AD7C-5B3D2E380854}"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43C2C4C-C4C0-4B80-82D5-70686488DD65}" type="datetimeFigureOut">
              <a:rPr lang="zh-CN" altLang="en-US" smtClean="0"/>
              <a:t>2011/12/30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326161A-24C9-4D77-AD7C-5B3D2E380854}"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43C2C4C-C4C0-4B80-82D5-70686488DD65}" type="datetimeFigureOut">
              <a:rPr lang="zh-CN" altLang="en-US" smtClean="0"/>
              <a:t>2011/12/30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326161A-24C9-4D77-AD7C-5B3D2E380854}"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43C2C4C-C4C0-4B80-82D5-70686488DD65}" type="datetimeFigureOut">
              <a:rPr lang="zh-CN" altLang="en-US" smtClean="0"/>
              <a:t>2011/12/30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326161A-24C9-4D77-AD7C-5B3D2E380854}"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43C2C4C-C4C0-4B80-82D5-70686488DD65}" type="datetimeFigureOut">
              <a:rPr lang="zh-CN" altLang="en-US" smtClean="0"/>
              <a:t>2011/12/30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326161A-24C9-4D77-AD7C-5B3D2E380854}"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43C2C4C-C4C0-4B80-82D5-70686488DD65}" type="datetimeFigureOut">
              <a:rPr lang="zh-CN" altLang="en-US" smtClean="0"/>
              <a:t>2011/12/30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326161A-24C9-4D77-AD7C-5B3D2E380854}"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43C2C4C-C4C0-4B80-82D5-70686488DD65}" type="datetimeFigureOut">
              <a:rPr lang="zh-CN" altLang="en-US" smtClean="0"/>
              <a:t>2011/12/30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326161A-24C9-4D77-AD7C-5B3D2E380854}"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43C2C4C-C4C0-4B80-82D5-70686488DD65}" type="datetimeFigureOut">
              <a:rPr lang="zh-CN" altLang="en-US" smtClean="0"/>
              <a:t>2011/12/30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326161A-24C9-4D77-AD7C-5B3D2E380854}"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43C2C4C-C4C0-4B80-82D5-70686488DD65}" type="datetimeFigureOut">
              <a:rPr lang="zh-CN" altLang="en-US" smtClean="0"/>
              <a:t>2011/12/30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326161A-24C9-4D77-AD7C-5B3D2E380854}"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43C2C4C-C4C0-4B80-82D5-70686488DD65}" type="datetimeFigureOut">
              <a:rPr lang="zh-CN" altLang="en-US" smtClean="0"/>
              <a:t>2011/12/30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326161A-24C9-4D77-AD7C-5B3D2E380854}"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43C2C4C-C4C0-4B80-82D5-70686488DD65}" type="datetimeFigureOut">
              <a:rPr lang="zh-CN" altLang="en-US" smtClean="0"/>
              <a:t>2011/12/30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326161A-24C9-4D77-AD7C-5B3D2E380854}"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3C2C4C-C4C0-4B80-82D5-70686488DD65}" type="datetimeFigureOut">
              <a:rPr lang="zh-CN" altLang="en-US" smtClean="0"/>
              <a:t>2011/12/30</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26161A-24C9-4D77-AD7C-5B3D2E380854}"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WINDOWS/Local%20Settings/Temporary%20Internet%20Files/Content.IE5/GZGLCR29/&#29699;&#30340;&#27010;&#24565;.gsp"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oleObject" Target="../embeddings/oleObject3.bin"/><Relationship Id="rId4" Type="http://schemas.openxmlformats.org/officeDocument/2006/relationships/oleObject" Target="../embeddings/oleObject2.bin"/></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oleObject" Target="../embeddings/oleObject5.bin"/></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oleObject" Target="../embeddings/oleObject9.bin"/><Relationship Id="rId5" Type="http://schemas.openxmlformats.org/officeDocument/2006/relationships/oleObject" Target="../embeddings/oleObject8.bin"/><Relationship Id="rId4" Type="http://schemas.openxmlformats.org/officeDocument/2006/relationships/oleObject" Target="../embeddings/oleObject7.bin"/></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4.v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oleObject" Target="../embeddings/oleObject12.bin"/></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5474" name="WordArt 3"/>
          <p:cNvSpPr>
            <a:spLocks noChangeArrowheads="1" noChangeShapeType="1" noTextEdit="1"/>
          </p:cNvSpPr>
          <p:nvPr/>
        </p:nvSpPr>
        <p:spPr bwMode="auto">
          <a:xfrm>
            <a:off x="1219200" y="685800"/>
            <a:ext cx="6781800" cy="5105400"/>
          </a:xfrm>
          <a:prstGeom prst="rect">
            <a:avLst/>
          </a:prstGeom>
        </p:spPr>
        <p:txBody>
          <a:bodyPr wrap="none" fromWordArt="1">
            <a:prstTxWarp prst="textCirclePour">
              <a:avLst>
                <a:gd name="adj1" fmla="val 10845172"/>
                <a:gd name="adj2" fmla="val 50000"/>
              </a:avLst>
            </a:prstTxWarp>
          </a:bodyPr>
          <a:lstStyle/>
          <a:p>
            <a:pPr algn="ctr"/>
            <a:r>
              <a:rPr lang="zh-CN" altLang="en-US" sz="3600" b="1" kern="10">
                <a:ln w="9525">
                  <a:noFill/>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latin typeface="隶书"/>
                <a:ea typeface="隶书"/>
              </a:rPr>
              <a:t>有关球的问题</a:t>
            </a:r>
          </a:p>
        </p:txBody>
      </p:sp>
      <p:sp>
        <p:nvSpPr>
          <p:cNvPr id="105475" name="AutoShape 5">
            <a:hlinkClick r:id="" action="ppaction://noaction" highlightClick="1"/>
          </p:cNvPr>
          <p:cNvSpPr>
            <a:spLocks noChangeArrowheads="1"/>
          </p:cNvSpPr>
          <p:nvPr/>
        </p:nvSpPr>
        <p:spPr bwMode="auto">
          <a:xfrm>
            <a:off x="8534400" y="0"/>
            <a:ext cx="609600" cy="609600"/>
          </a:xfrm>
          <a:prstGeom prst="actionButtonReturn">
            <a:avLst/>
          </a:prstGeom>
          <a:solidFill>
            <a:srgbClr val="C0C0C0"/>
          </a:solidFill>
          <a:ln w="9525">
            <a:solidFill>
              <a:srgbClr val="FF0000"/>
            </a:solidFill>
            <a:miter lim="800000"/>
            <a:headEnd/>
            <a:tailEnd/>
          </a:ln>
        </p:spPr>
        <p:txBody>
          <a:bodyPr wrap="none" anchor="ctr"/>
          <a:lstStyle/>
          <a:p>
            <a:endParaRPr lang="zh-CN" altLang="en-US"/>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6498" name="Text Box 2">
            <a:hlinkClick r:id="rId2" action="ppaction://hlinkfile"/>
          </p:cNvPr>
          <p:cNvSpPr txBox="1">
            <a:spLocks noChangeArrowheads="1"/>
          </p:cNvSpPr>
          <p:nvPr/>
        </p:nvSpPr>
        <p:spPr bwMode="auto">
          <a:xfrm>
            <a:off x="1219200" y="704850"/>
            <a:ext cx="1752600" cy="971550"/>
          </a:xfrm>
          <a:prstGeom prst="rect">
            <a:avLst/>
          </a:prstGeom>
          <a:noFill/>
          <a:ln w="57150">
            <a:solidFill>
              <a:schemeClr val="accent2"/>
            </a:solidFill>
            <a:miter lim="800000"/>
            <a:headEnd/>
            <a:tailEnd/>
          </a:ln>
        </p:spPr>
        <p:txBody>
          <a:bodyPr>
            <a:spAutoFit/>
          </a:bodyPr>
          <a:lstStyle/>
          <a:p>
            <a:pPr>
              <a:spcBef>
                <a:spcPct val="50000"/>
              </a:spcBef>
            </a:pPr>
            <a:r>
              <a:rPr lang="zh-CN" altLang="en-US" sz="5400" b="1" i="0">
                <a:ea typeface="黑体" pitchFamily="2" charset="-122"/>
              </a:rPr>
              <a:t>经度</a:t>
            </a:r>
          </a:p>
        </p:txBody>
      </p:sp>
      <p:sp>
        <p:nvSpPr>
          <p:cNvPr id="106499" name="Text Box 3"/>
          <p:cNvSpPr txBox="1">
            <a:spLocks noChangeArrowheads="1"/>
          </p:cNvSpPr>
          <p:nvPr/>
        </p:nvSpPr>
        <p:spPr bwMode="auto">
          <a:xfrm>
            <a:off x="5943600" y="704850"/>
            <a:ext cx="1752600" cy="971550"/>
          </a:xfrm>
          <a:prstGeom prst="rect">
            <a:avLst/>
          </a:prstGeom>
          <a:noFill/>
          <a:ln w="57150">
            <a:solidFill>
              <a:schemeClr val="accent2"/>
            </a:solidFill>
            <a:miter lim="800000"/>
            <a:headEnd/>
            <a:tailEnd/>
          </a:ln>
        </p:spPr>
        <p:txBody>
          <a:bodyPr>
            <a:spAutoFit/>
          </a:bodyPr>
          <a:lstStyle/>
          <a:p>
            <a:pPr>
              <a:spcBef>
                <a:spcPct val="50000"/>
              </a:spcBef>
            </a:pPr>
            <a:r>
              <a:rPr lang="zh-CN" altLang="en-US" sz="5400" b="1" i="0">
                <a:ea typeface="黑体" pitchFamily="2" charset="-122"/>
              </a:rPr>
              <a:t>纬度</a:t>
            </a:r>
          </a:p>
        </p:txBody>
      </p:sp>
      <p:sp>
        <p:nvSpPr>
          <p:cNvPr id="410628" name="Text Box 4"/>
          <p:cNvSpPr txBox="1">
            <a:spLocks noChangeArrowheads="1"/>
          </p:cNvSpPr>
          <p:nvPr/>
        </p:nvSpPr>
        <p:spPr bwMode="auto">
          <a:xfrm>
            <a:off x="609600" y="2397125"/>
            <a:ext cx="3241675" cy="3086100"/>
          </a:xfrm>
          <a:prstGeom prst="rect">
            <a:avLst/>
          </a:prstGeom>
          <a:noFill/>
          <a:ln w="38100">
            <a:solidFill>
              <a:schemeClr val="accent2"/>
            </a:solidFill>
            <a:miter lim="800000"/>
            <a:headEnd/>
            <a:tailEnd/>
          </a:ln>
        </p:spPr>
        <p:txBody>
          <a:bodyPr lIns="0" tIns="0" rIns="0" bIns="0">
            <a:spAutoFit/>
          </a:bodyPr>
          <a:lstStyle/>
          <a:p>
            <a:pPr>
              <a:spcBef>
                <a:spcPct val="50000"/>
              </a:spcBef>
            </a:pPr>
            <a:r>
              <a:rPr lang="zh-CN" altLang="en-US" sz="4000" b="1" i="0">
                <a:latin typeface="黑体" pitchFamily="2" charset="-122"/>
                <a:ea typeface="黑体" pitchFamily="2" charset="-122"/>
              </a:rPr>
              <a:t>经度是指</a:t>
            </a:r>
            <a:r>
              <a:rPr lang="en-US" altLang="zh-CN" sz="4000" b="1" i="0">
                <a:solidFill>
                  <a:srgbClr val="FF0000"/>
                </a:solidFill>
                <a:latin typeface="黑体" pitchFamily="2" charset="-122"/>
                <a:ea typeface="黑体" pitchFamily="2" charset="-122"/>
              </a:rPr>
              <a:t>0°</a:t>
            </a:r>
            <a:r>
              <a:rPr lang="zh-CN" altLang="en-US" sz="4000" b="1" i="0">
                <a:latin typeface="黑体" pitchFamily="2" charset="-122"/>
                <a:ea typeface="黑体" pitchFamily="2" charset="-122"/>
              </a:rPr>
              <a:t>经线与另一条经线所在半平面所成的二面角的度数</a:t>
            </a:r>
          </a:p>
        </p:txBody>
      </p:sp>
      <p:sp>
        <p:nvSpPr>
          <p:cNvPr id="410629" name="Text Box 5"/>
          <p:cNvSpPr txBox="1">
            <a:spLocks noChangeArrowheads="1"/>
          </p:cNvSpPr>
          <p:nvPr/>
        </p:nvSpPr>
        <p:spPr bwMode="auto">
          <a:xfrm>
            <a:off x="4859338" y="2397125"/>
            <a:ext cx="3675062" cy="3086100"/>
          </a:xfrm>
          <a:prstGeom prst="rect">
            <a:avLst/>
          </a:prstGeom>
          <a:noFill/>
          <a:ln w="38100">
            <a:solidFill>
              <a:schemeClr val="accent2"/>
            </a:solidFill>
            <a:miter lim="800000"/>
            <a:headEnd/>
            <a:tailEnd/>
          </a:ln>
        </p:spPr>
        <p:txBody>
          <a:bodyPr lIns="0" tIns="0" rIns="0" bIns="0">
            <a:spAutoFit/>
          </a:bodyPr>
          <a:lstStyle/>
          <a:p>
            <a:pPr>
              <a:spcBef>
                <a:spcPct val="50000"/>
              </a:spcBef>
            </a:pPr>
            <a:r>
              <a:rPr lang="zh-CN" altLang="en-US" sz="4000" b="1" i="0">
                <a:ea typeface="黑体" pitchFamily="2" charset="-122"/>
              </a:rPr>
              <a:t>纬度是指赤道及一条纬线同一条经线相交所得两个交点与球心的连线所成的角度</a:t>
            </a:r>
          </a:p>
        </p:txBody>
      </p:sp>
      <p:sp>
        <p:nvSpPr>
          <p:cNvPr id="106502" name="AutoShape 7">
            <a:hlinkClick r:id="" action="ppaction://noaction" highlightClick="1"/>
          </p:cNvPr>
          <p:cNvSpPr>
            <a:spLocks noChangeArrowheads="1"/>
          </p:cNvSpPr>
          <p:nvPr/>
        </p:nvSpPr>
        <p:spPr bwMode="auto">
          <a:xfrm>
            <a:off x="8534400" y="0"/>
            <a:ext cx="609600" cy="609600"/>
          </a:xfrm>
          <a:prstGeom prst="actionButtonReturn">
            <a:avLst/>
          </a:prstGeom>
          <a:solidFill>
            <a:srgbClr val="C0C0C0"/>
          </a:solidFill>
          <a:ln w="9525">
            <a:solidFill>
              <a:srgbClr val="FF0000"/>
            </a:solidFill>
            <a:miter lim="800000"/>
            <a:headEnd/>
            <a:tailEnd/>
          </a:ln>
        </p:spPr>
        <p:txBody>
          <a:bodyPr wrap="none" anchor="ctr"/>
          <a:lstStyle/>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iterate type="wd">
                                    <p:tmPct val="100000"/>
                                  </p:iterate>
                                  <p:childTnLst>
                                    <p:set>
                                      <p:cBhvr>
                                        <p:cTn id="6" dur="1" fill="hold">
                                          <p:stCondLst>
                                            <p:cond delay="0"/>
                                          </p:stCondLst>
                                        </p:cTn>
                                        <p:tgtEl>
                                          <p:spTgt spid="410628"/>
                                        </p:tgtEl>
                                        <p:attrNameLst>
                                          <p:attrName>style.visibility</p:attrName>
                                        </p:attrNameLst>
                                      </p:cBhvr>
                                      <p:to>
                                        <p:strVal val="visible"/>
                                      </p:to>
                                    </p:set>
                                    <p:animEffect transition="in" filter="blinds(horizontal)">
                                      <p:cBhvr>
                                        <p:cTn id="7" dur="300"/>
                                        <p:tgtEl>
                                          <p:spTgt spid="41062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5" fill="hold" grpId="0" nodeType="clickEffect">
                                  <p:stCondLst>
                                    <p:cond delay="0"/>
                                  </p:stCondLst>
                                  <p:iterate type="wd">
                                    <p:tmPct val="100000"/>
                                  </p:iterate>
                                  <p:childTnLst>
                                    <p:set>
                                      <p:cBhvr>
                                        <p:cTn id="11" dur="1" fill="hold">
                                          <p:stCondLst>
                                            <p:cond delay="0"/>
                                          </p:stCondLst>
                                        </p:cTn>
                                        <p:tgtEl>
                                          <p:spTgt spid="410629"/>
                                        </p:tgtEl>
                                        <p:attrNameLst>
                                          <p:attrName>style.visibility</p:attrName>
                                        </p:attrNameLst>
                                      </p:cBhvr>
                                      <p:to>
                                        <p:strVal val="visible"/>
                                      </p:to>
                                    </p:set>
                                    <p:animEffect transition="in" filter="blinds(vertical)">
                                      <p:cBhvr>
                                        <p:cTn id="12" dur="300"/>
                                        <p:tgtEl>
                                          <p:spTgt spid="4106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628" grpId="0" animBg="1" autoUpdateAnimBg="0"/>
      <p:bldP spid="410629" grpId="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245" name="Text Box 2"/>
          <p:cNvSpPr txBox="1">
            <a:spLocks noChangeArrowheads="1"/>
          </p:cNvSpPr>
          <p:nvPr/>
        </p:nvSpPr>
        <p:spPr bwMode="auto">
          <a:xfrm>
            <a:off x="3276600" y="304800"/>
            <a:ext cx="3200400" cy="971550"/>
          </a:xfrm>
          <a:prstGeom prst="rect">
            <a:avLst/>
          </a:prstGeom>
          <a:solidFill>
            <a:srgbClr val="FFCCFF"/>
          </a:solidFill>
          <a:ln w="57150">
            <a:solidFill>
              <a:schemeClr val="accent2"/>
            </a:solidFill>
            <a:miter lim="800000"/>
            <a:headEnd/>
            <a:tailEnd/>
          </a:ln>
        </p:spPr>
        <p:txBody>
          <a:bodyPr>
            <a:spAutoFit/>
          </a:bodyPr>
          <a:lstStyle/>
          <a:p>
            <a:pPr>
              <a:spcBef>
                <a:spcPct val="50000"/>
              </a:spcBef>
            </a:pPr>
            <a:r>
              <a:rPr lang="zh-CN" altLang="en-US" sz="5400" b="1" i="0">
                <a:solidFill>
                  <a:schemeClr val="tx2"/>
                </a:solidFill>
              </a:rPr>
              <a:t>球的性质</a:t>
            </a:r>
          </a:p>
        </p:txBody>
      </p:sp>
      <p:sp>
        <p:nvSpPr>
          <p:cNvPr id="10246" name="Oval 3"/>
          <p:cNvSpPr>
            <a:spLocks noChangeArrowheads="1"/>
          </p:cNvSpPr>
          <p:nvPr/>
        </p:nvSpPr>
        <p:spPr bwMode="auto">
          <a:xfrm>
            <a:off x="381000" y="2362200"/>
            <a:ext cx="3657600" cy="3657600"/>
          </a:xfrm>
          <a:prstGeom prst="ellipse">
            <a:avLst/>
          </a:prstGeom>
          <a:noFill/>
          <a:ln w="38100">
            <a:solidFill>
              <a:schemeClr val="tx1"/>
            </a:solidFill>
            <a:round/>
            <a:headEnd/>
            <a:tailEnd/>
          </a:ln>
        </p:spPr>
        <p:txBody>
          <a:bodyPr wrap="none" anchor="ctr"/>
          <a:lstStyle/>
          <a:p>
            <a:endParaRPr lang="zh-CN" altLang="en-US"/>
          </a:p>
        </p:txBody>
      </p:sp>
      <p:sp>
        <p:nvSpPr>
          <p:cNvPr id="10247" name="Oval 4"/>
          <p:cNvSpPr>
            <a:spLocks noChangeArrowheads="1"/>
          </p:cNvSpPr>
          <p:nvPr/>
        </p:nvSpPr>
        <p:spPr bwMode="auto">
          <a:xfrm>
            <a:off x="2133600" y="4114800"/>
            <a:ext cx="152400" cy="152400"/>
          </a:xfrm>
          <a:prstGeom prst="ellipse">
            <a:avLst/>
          </a:prstGeom>
          <a:solidFill>
            <a:srgbClr val="FF0000"/>
          </a:solidFill>
          <a:ln w="38100">
            <a:solidFill>
              <a:srgbClr val="FF0000"/>
            </a:solidFill>
            <a:round/>
            <a:headEnd/>
            <a:tailEnd/>
          </a:ln>
        </p:spPr>
        <p:txBody>
          <a:bodyPr wrap="none" anchor="ctr"/>
          <a:lstStyle/>
          <a:p>
            <a:endParaRPr lang="zh-CN" altLang="en-US"/>
          </a:p>
        </p:txBody>
      </p:sp>
      <p:sp>
        <p:nvSpPr>
          <p:cNvPr id="10248" name="Oval 5"/>
          <p:cNvSpPr>
            <a:spLocks noChangeArrowheads="1"/>
          </p:cNvSpPr>
          <p:nvPr/>
        </p:nvSpPr>
        <p:spPr bwMode="auto">
          <a:xfrm>
            <a:off x="609600" y="4705350"/>
            <a:ext cx="3200400" cy="609600"/>
          </a:xfrm>
          <a:prstGeom prst="ellipse">
            <a:avLst/>
          </a:prstGeom>
          <a:solidFill>
            <a:srgbClr val="00FF00">
              <a:alpha val="50195"/>
            </a:srgbClr>
          </a:solidFill>
          <a:ln w="38100">
            <a:solidFill>
              <a:schemeClr val="tx1"/>
            </a:solidFill>
            <a:round/>
            <a:headEnd/>
            <a:tailEnd/>
          </a:ln>
        </p:spPr>
        <p:txBody>
          <a:bodyPr wrap="none" anchor="ctr"/>
          <a:lstStyle/>
          <a:p>
            <a:endParaRPr lang="zh-CN" altLang="en-US"/>
          </a:p>
        </p:txBody>
      </p:sp>
      <p:sp>
        <p:nvSpPr>
          <p:cNvPr id="10249" name="Oval 6"/>
          <p:cNvSpPr>
            <a:spLocks noChangeArrowheads="1"/>
          </p:cNvSpPr>
          <p:nvPr/>
        </p:nvSpPr>
        <p:spPr bwMode="auto">
          <a:xfrm>
            <a:off x="2190750" y="4991100"/>
            <a:ext cx="76200" cy="76200"/>
          </a:xfrm>
          <a:prstGeom prst="ellipse">
            <a:avLst/>
          </a:prstGeom>
          <a:solidFill>
            <a:srgbClr val="FF0000"/>
          </a:solidFill>
          <a:ln w="38100">
            <a:solidFill>
              <a:srgbClr val="FF0000"/>
            </a:solidFill>
            <a:round/>
            <a:headEnd/>
            <a:tailEnd/>
          </a:ln>
        </p:spPr>
        <p:txBody>
          <a:bodyPr wrap="none" anchor="ctr"/>
          <a:lstStyle/>
          <a:p>
            <a:endParaRPr lang="zh-CN" altLang="en-US"/>
          </a:p>
        </p:txBody>
      </p:sp>
      <p:sp>
        <p:nvSpPr>
          <p:cNvPr id="10250" name="Text Box 7"/>
          <p:cNvSpPr txBox="1">
            <a:spLocks noChangeArrowheads="1"/>
          </p:cNvSpPr>
          <p:nvPr/>
        </p:nvSpPr>
        <p:spPr bwMode="auto">
          <a:xfrm>
            <a:off x="1981200" y="3581400"/>
            <a:ext cx="457200" cy="579438"/>
          </a:xfrm>
          <a:prstGeom prst="rect">
            <a:avLst/>
          </a:prstGeom>
          <a:noFill/>
          <a:ln w="38100">
            <a:noFill/>
            <a:miter lim="800000"/>
            <a:headEnd/>
            <a:tailEnd/>
          </a:ln>
        </p:spPr>
        <p:txBody>
          <a:bodyPr>
            <a:spAutoFit/>
          </a:bodyPr>
          <a:lstStyle/>
          <a:p>
            <a:pPr>
              <a:spcBef>
                <a:spcPct val="50000"/>
              </a:spcBef>
            </a:pPr>
            <a:r>
              <a:rPr lang="en-US" altLang="zh-CN" sz="3200" b="1" i="0">
                <a:solidFill>
                  <a:srgbClr val="FF0000"/>
                </a:solidFill>
              </a:rPr>
              <a:t>O</a:t>
            </a:r>
          </a:p>
        </p:txBody>
      </p:sp>
      <p:sp>
        <p:nvSpPr>
          <p:cNvPr id="10251" name="Text Box 8"/>
          <p:cNvSpPr txBox="1">
            <a:spLocks noChangeArrowheads="1"/>
          </p:cNvSpPr>
          <p:nvPr/>
        </p:nvSpPr>
        <p:spPr bwMode="auto">
          <a:xfrm>
            <a:off x="1981200" y="4983163"/>
            <a:ext cx="762000" cy="579437"/>
          </a:xfrm>
          <a:prstGeom prst="rect">
            <a:avLst/>
          </a:prstGeom>
          <a:noFill/>
          <a:ln w="38100">
            <a:noFill/>
            <a:miter lim="800000"/>
            <a:headEnd/>
            <a:tailEnd/>
          </a:ln>
        </p:spPr>
        <p:txBody>
          <a:bodyPr>
            <a:spAutoFit/>
          </a:bodyPr>
          <a:lstStyle/>
          <a:p>
            <a:pPr>
              <a:spcBef>
                <a:spcPct val="50000"/>
              </a:spcBef>
            </a:pPr>
            <a:r>
              <a:rPr lang="en-US" altLang="zh-CN" sz="3200" b="1" i="0">
                <a:solidFill>
                  <a:srgbClr val="FF0000"/>
                </a:solidFill>
              </a:rPr>
              <a:t>O`</a:t>
            </a:r>
          </a:p>
        </p:txBody>
      </p:sp>
      <p:sp>
        <p:nvSpPr>
          <p:cNvPr id="10252" name="Line 9"/>
          <p:cNvSpPr>
            <a:spLocks noChangeShapeType="1"/>
          </p:cNvSpPr>
          <p:nvPr/>
        </p:nvSpPr>
        <p:spPr bwMode="auto">
          <a:xfrm>
            <a:off x="2209800" y="4191000"/>
            <a:ext cx="0" cy="838200"/>
          </a:xfrm>
          <a:prstGeom prst="line">
            <a:avLst/>
          </a:prstGeom>
          <a:noFill/>
          <a:ln w="76200">
            <a:solidFill>
              <a:schemeClr val="tx1"/>
            </a:solidFill>
            <a:prstDash val="sysDot"/>
            <a:round/>
            <a:headEnd/>
            <a:tailEnd/>
          </a:ln>
        </p:spPr>
        <p:txBody>
          <a:bodyPr/>
          <a:lstStyle/>
          <a:p>
            <a:endParaRPr lang="zh-CN" altLang="en-US"/>
          </a:p>
        </p:txBody>
      </p:sp>
      <p:sp>
        <p:nvSpPr>
          <p:cNvPr id="10253" name="Line 10"/>
          <p:cNvSpPr>
            <a:spLocks noChangeShapeType="1"/>
          </p:cNvSpPr>
          <p:nvPr/>
        </p:nvSpPr>
        <p:spPr bwMode="auto">
          <a:xfrm>
            <a:off x="2209800" y="5029200"/>
            <a:ext cx="1600200" cy="0"/>
          </a:xfrm>
          <a:prstGeom prst="line">
            <a:avLst/>
          </a:prstGeom>
          <a:noFill/>
          <a:ln w="57150">
            <a:solidFill>
              <a:schemeClr val="accent2"/>
            </a:solidFill>
            <a:prstDash val="sysDot"/>
            <a:round/>
            <a:headEnd/>
            <a:tailEnd/>
          </a:ln>
        </p:spPr>
        <p:txBody>
          <a:bodyPr/>
          <a:lstStyle/>
          <a:p>
            <a:endParaRPr lang="zh-CN" altLang="en-US"/>
          </a:p>
        </p:txBody>
      </p:sp>
      <p:sp>
        <p:nvSpPr>
          <p:cNvPr id="10254" name="Line 11"/>
          <p:cNvSpPr>
            <a:spLocks noChangeShapeType="1"/>
          </p:cNvSpPr>
          <p:nvPr/>
        </p:nvSpPr>
        <p:spPr bwMode="auto">
          <a:xfrm>
            <a:off x="2209800" y="4191000"/>
            <a:ext cx="1600200" cy="838200"/>
          </a:xfrm>
          <a:prstGeom prst="line">
            <a:avLst/>
          </a:prstGeom>
          <a:noFill/>
          <a:ln w="57150">
            <a:solidFill>
              <a:srgbClr val="FF0000"/>
            </a:solidFill>
            <a:prstDash val="sysDot"/>
            <a:round/>
            <a:headEnd/>
            <a:tailEnd/>
          </a:ln>
        </p:spPr>
        <p:txBody>
          <a:bodyPr/>
          <a:lstStyle/>
          <a:p>
            <a:endParaRPr lang="zh-CN" altLang="en-US"/>
          </a:p>
        </p:txBody>
      </p:sp>
      <p:sp>
        <p:nvSpPr>
          <p:cNvPr id="10255" name="Line 12"/>
          <p:cNvSpPr>
            <a:spLocks noChangeShapeType="1"/>
          </p:cNvSpPr>
          <p:nvPr/>
        </p:nvSpPr>
        <p:spPr bwMode="auto">
          <a:xfrm flipH="1">
            <a:off x="1524000" y="5029200"/>
            <a:ext cx="685800" cy="228600"/>
          </a:xfrm>
          <a:prstGeom prst="line">
            <a:avLst/>
          </a:prstGeom>
          <a:noFill/>
          <a:ln w="57150">
            <a:solidFill>
              <a:schemeClr val="accent2"/>
            </a:solidFill>
            <a:prstDash val="sysDot"/>
            <a:round/>
            <a:headEnd/>
            <a:tailEnd/>
          </a:ln>
        </p:spPr>
        <p:txBody>
          <a:bodyPr/>
          <a:lstStyle/>
          <a:p>
            <a:endParaRPr lang="zh-CN" altLang="en-US"/>
          </a:p>
        </p:txBody>
      </p:sp>
      <p:sp>
        <p:nvSpPr>
          <p:cNvPr id="10256" name="Line 13"/>
          <p:cNvSpPr>
            <a:spLocks noChangeShapeType="1"/>
          </p:cNvSpPr>
          <p:nvPr/>
        </p:nvSpPr>
        <p:spPr bwMode="auto">
          <a:xfrm flipH="1">
            <a:off x="1524000" y="4191000"/>
            <a:ext cx="685800" cy="1066800"/>
          </a:xfrm>
          <a:prstGeom prst="line">
            <a:avLst/>
          </a:prstGeom>
          <a:noFill/>
          <a:ln w="57150">
            <a:solidFill>
              <a:srgbClr val="FF0000"/>
            </a:solidFill>
            <a:prstDash val="sysDot"/>
            <a:round/>
            <a:headEnd/>
            <a:tailEnd/>
          </a:ln>
        </p:spPr>
        <p:txBody>
          <a:bodyPr/>
          <a:lstStyle/>
          <a:p>
            <a:endParaRPr lang="zh-CN" altLang="en-US"/>
          </a:p>
        </p:txBody>
      </p:sp>
      <p:sp>
        <p:nvSpPr>
          <p:cNvPr id="10257" name="Text Box 14"/>
          <p:cNvSpPr txBox="1">
            <a:spLocks noChangeArrowheads="1"/>
          </p:cNvSpPr>
          <p:nvPr/>
        </p:nvSpPr>
        <p:spPr bwMode="auto">
          <a:xfrm>
            <a:off x="4953000" y="2057400"/>
            <a:ext cx="3505200" cy="1958975"/>
          </a:xfrm>
          <a:prstGeom prst="rect">
            <a:avLst/>
          </a:prstGeom>
          <a:noFill/>
          <a:ln w="38100">
            <a:solidFill>
              <a:schemeClr val="accent2"/>
            </a:solidFill>
            <a:miter lim="800000"/>
            <a:headEnd/>
            <a:tailEnd/>
          </a:ln>
        </p:spPr>
        <p:txBody>
          <a:bodyPr>
            <a:spAutoFit/>
          </a:bodyPr>
          <a:lstStyle/>
          <a:p>
            <a:pPr algn="ctr">
              <a:spcBef>
                <a:spcPct val="50000"/>
              </a:spcBef>
            </a:pPr>
            <a:r>
              <a:rPr lang="zh-CN" altLang="en-US" sz="4000" b="1" i="0">
                <a:ea typeface="黑体" pitchFamily="2" charset="-122"/>
              </a:rPr>
              <a:t>球心与截面圆的圆心的连线垂直于截面圆</a:t>
            </a:r>
          </a:p>
        </p:txBody>
      </p:sp>
      <p:grpSp>
        <p:nvGrpSpPr>
          <p:cNvPr id="2" name="Group 15"/>
          <p:cNvGrpSpPr>
            <a:grpSpLocks/>
          </p:cNvGrpSpPr>
          <p:nvPr/>
        </p:nvGrpSpPr>
        <p:grpSpPr bwMode="auto">
          <a:xfrm>
            <a:off x="4705350" y="4629150"/>
            <a:ext cx="4038600" cy="1219200"/>
            <a:chOff x="2964" y="2916"/>
            <a:chExt cx="2544" cy="768"/>
          </a:xfrm>
        </p:grpSpPr>
        <p:grpSp>
          <p:nvGrpSpPr>
            <p:cNvPr id="3" name="Group 16"/>
            <p:cNvGrpSpPr>
              <a:grpSpLocks/>
            </p:cNvGrpSpPr>
            <p:nvPr/>
          </p:nvGrpSpPr>
          <p:grpSpPr bwMode="auto">
            <a:xfrm>
              <a:off x="3024" y="2928"/>
              <a:ext cx="2400" cy="717"/>
              <a:chOff x="2976" y="1488"/>
              <a:chExt cx="2400" cy="717"/>
            </a:xfrm>
          </p:grpSpPr>
          <p:graphicFrame>
            <p:nvGraphicFramePr>
              <p:cNvPr id="10242" name="Object 17"/>
              <p:cNvGraphicFramePr>
                <a:graphicFrameLocks noChangeAspect="1"/>
              </p:cNvGraphicFramePr>
              <p:nvPr/>
            </p:nvGraphicFramePr>
            <p:xfrm>
              <a:off x="2976" y="1488"/>
              <a:ext cx="2400" cy="717"/>
            </p:xfrm>
            <a:graphic>
              <a:graphicData uri="http://schemas.openxmlformats.org/presentationml/2006/ole">
                <p:oleObj spid="_x0000_s1026" name="Equation" r:id="rId3" imgW="850680" imgH="253800" progId="Equation.3">
                  <p:embed/>
                </p:oleObj>
              </a:graphicData>
            </a:graphic>
          </p:graphicFrame>
          <p:graphicFrame>
            <p:nvGraphicFramePr>
              <p:cNvPr id="10243" name="Object 18"/>
              <p:cNvGraphicFramePr>
                <a:graphicFrameLocks noChangeAspect="1"/>
              </p:cNvGraphicFramePr>
              <p:nvPr/>
            </p:nvGraphicFramePr>
            <p:xfrm>
              <a:off x="2976" y="1488"/>
              <a:ext cx="288" cy="717"/>
            </p:xfrm>
            <a:graphic>
              <a:graphicData uri="http://schemas.openxmlformats.org/presentationml/2006/ole">
                <p:oleObj spid="_x0000_s1027" name="Equation" r:id="rId4" imgW="850680" imgH="253800" progId="Equation.3">
                  <p:embed/>
                </p:oleObj>
              </a:graphicData>
            </a:graphic>
          </p:graphicFrame>
          <p:graphicFrame>
            <p:nvGraphicFramePr>
              <p:cNvPr id="10244" name="Object 19"/>
              <p:cNvGraphicFramePr>
                <a:graphicFrameLocks noChangeAspect="1"/>
              </p:cNvGraphicFramePr>
              <p:nvPr/>
            </p:nvGraphicFramePr>
            <p:xfrm>
              <a:off x="3948" y="1632"/>
              <a:ext cx="576" cy="573"/>
            </p:xfrm>
            <a:graphic>
              <a:graphicData uri="http://schemas.openxmlformats.org/presentationml/2006/ole">
                <p:oleObj spid="_x0000_s1028" name="Equation" r:id="rId5" imgW="850680" imgH="253800" progId="Equation.3">
                  <p:embed/>
                </p:oleObj>
              </a:graphicData>
            </a:graphic>
          </p:graphicFrame>
        </p:grpSp>
        <p:sp>
          <p:nvSpPr>
            <p:cNvPr id="10261" name="Rectangle 20"/>
            <p:cNvSpPr>
              <a:spLocks noChangeArrowheads="1"/>
            </p:cNvSpPr>
            <p:nvPr/>
          </p:nvSpPr>
          <p:spPr bwMode="auto">
            <a:xfrm>
              <a:off x="2964" y="2916"/>
              <a:ext cx="2544" cy="768"/>
            </a:xfrm>
            <a:prstGeom prst="rect">
              <a:avLst/>
            </a:prstGeom>
            <a:noFill/>
            <a:ln w="38100">
              <a:solidFill>
                <a:schemeClr val="accent2"/>
              </a:solidFill>
              <a:miter lim="800000"/>
              <a:headEnd/>
              <a:tailEnd/>
            </a:ln>
          </p:spPr>
          <p:txBody>
            <a:bodyPr wrap="none" anchor="ctr"/>
            <a:lstStyle/>
            <a:p>
              <a:endParaRPr lang="zh-CN" altLang="en-US"/>
            </a:p>
          </p:txBody>
        </p:sp>
      </p:grpSp>
      <p:sp>
        <p:nvSpPr>
          <p:cNvPr id="10259" name="AutoShape 22">
            <a:hlinkClick r:id="" action="ppaction://noaction" highlightClick="1"/>
          </p:cNvPr>
          <p:cNvSpPr>
            <a:spLocks noChangeArrowheads="1"/>
          </p:cNvSpPr>
          <p:nvPr/>
        </p:nvSpPr>
        <p:spPr bwMode="auto">
          <a:xfrm>
            <a:off x="8534400" y="0"/>
            <a:ext cx="609600" cy="609600"/>
          </a:xfrm>
          <a:prstGeom prst="actionButtonReturn">
            <a:avLst/>
          </a:prstGeom>
          <a:solidFill>
            <a:srgbClr val="C0C0C0"/>
          </a:solidFill>
          <a:ln w="9525">
            <a:solidFill>
              <a:srgbClr val="FF0000"/>
            </a:solidFill>
            <a:miter lim="800000"/>
            <a:headEnd/>
            <a:tailEnd/>
          </a:ln>
        </p:spPr>
        <p:txBody>
          <a:bodyPr wrap="none" anchor="ctr"/>
          <a:lstStyle/>
          <a:p>
            <a:endParaRPr lang="zh-CN" altLang="en-US"/>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268" name="Text Box 2"/>
          <p:cNvSpPr txBox="1">
            <a:spLocks noChangeArrowheads="1"/>
          </p:cNvSpPr>
          <p:nvPr/>
        </p:nvSpPr>
        <p:spPr bwMode="auto">
          <a:xfrm>
            <a:off x="3276600" y="304800"/>
            <a:ext cx="3200400" cy="971550"/>
          </a:xfrm>
          <a:prstGeom prst="rect">
            <a:avLst/>
          </a:prstGeom>
          <a:solidFill>
            <a:srgbClr val="FFCCFF"/>
          </a:solidFill>
          <a:ln w="57150">
            <a:solidFill>
              <a:schemeClr val="accent2"/>
            </a:solidFill>
            <a:miter lim="800000"/>
            <a:headEnd/>
            <a:tailEnd/>
          </a:ln>
        </p:spPr>
        <p:txBody>
          <a:bodyPr>
            <a:spAutoFit/>
          </a:bodyPr>
          <a:lstStyle/>
          <a:p>
            <a:pPr>
              <a:spcBef>
                <a:spcPct val="50000"/>
              </a:spcBef>
            </a:pPr>
            <a:r>
              <a:rPr lang="zh-CN" altLang="en-US" sz="5400" b="1" i="0">
                <a:solidFill>
                  <a:schemeClr val="tx2"/>
                </a:solidFill>
                <a:ea typeface="黑体" pitchFamily="2" charset="-122"/>
              </a:rPr>
              <a:t>球的公式</a:t>
            </a:r>
          </a:p>
        </p:txBody>
      </p:sp>
      <p:graphicFrame>
        <p:nvGraphicFramePr>
          <p:cNvPr id="11266" name="Object 3"/>
          <p:cNvGraphicFramePr>
            <a:graphicFrameLocks noChangeAspect="1"/>
          </p:cNvGraphicFramePr>
          <p:nvPr/>
        </p:nvGraphicFramePr>
        <p:xfrm>
          <a:off x="4495800" y="2362200"/>
          <a:ext cx="2806700" cy="1498600"/>
        </p:xfrm>
        <a:graphic>
          <a:graphicData uri="http://schemas.openxmlformats.org/presentationml/2006/ole">
            <p:oleObj spid="_x0000_s2050" name="Equation" r:id="rId3" imgW="736560" imgH="393480" progId="Equation.3">
              <p:embed/>
            </p:oleObj>
          </a:graphicData>
        </a:graphic>
      </p:graphicFrame>
      <p:graphicFrame>
        <p:nvGraphicFramePr>
          <p:cNvPr id="11267" name="Object 4"/>
          <p:cNvGraphicFramePr>
            <a:graphicFrameLocks noChangeAspect="1"/>
          </p:cNvGraphicFramePr>
          <p:nvPr/>
        </p:nvGraphicFramePr>
        <p:xfrm>
          <a:off x="4267200" y="4518025"/>
          <a:ext cx="2851150" cy="968375"/>
        </p:xfrm>
        <a:graphic>
          <a:graphicData uri="http://schemas.openxmlformats.org/presentationml/2006/ole">
            <p:oleObj spid="_x0000_s2051" name="Equation" r:id="rId4" imgW="672840" imgH="228600" progId="Equation.3">
              <p:embed/>
            </p:oleObj>
          </a:graphicData>
        </a:graphic>
      </p:graphicFrame>
      <p:sp>
        <p:nvSpPr>
          <p:cNvPr id="11269" name="Text Box 5"/>
          <p:cNvSpPr txBox="1">
            <a:spLocks noChangeArrowheads="1"/>
          </p:cNvSpPr>
          <p:nvPr/>
        </p:nvSpPr>
        <p:spPr bwMode="auto">
          <a:xfrm>
            <a:off x="304800" y="2514600"/>
            <a:ext cx="3200400" cy="819150"/>
          </a:xfrm>
          <a:prstGeom prst="rect">
            <a:avLst/>
          </a:prstGeom>
          <a:solidFill>
            <a:srgbClr val="FFCCFF"/>
          </a:solidFill>
          <a:ln w="57150">
            <a:solidFill>
              <a:schemeClr val="accent2"/>
            </a:solidFill>
            <a:miter lim="800000"/>
            <a:headEnd/>
            <a:tailEnd/>
          </a:ln>
        </p:spPr>
        <p:txBody>
          <a:bodyPr>
            <a:spAutoFit/>
          </a:bodyPr>
          <a:lstStyle/>
          <a:p>
            <a:pPr>
              <a:spcBef>
                <a:spcPct val="50000"/>
              </a:spcBef>
            </a:pPr>
            <a:r>
              <a:rPr lang="zh-CN" altLang="en-US" sz="4400" b="1" i="0">
                <a:solidFill>
                  <a:schemeClr val="tx2"/>
                </a:solidFill>
                <a:ea typeface="黑体" pitchFamily="2" charset="-122"/>
              </a:rPr>
              <a:t>球的体积</a:t>
            </a:r>
          </a:p>
        </p:txBody>
      </p:sp>
      <p:sp>
        <p:nvSpPr>
          <p:cNvPr id="11270" name="Text Box 6"/>
          <p:cNvSpPr txBox="1">
            <a:spLocks noChangeArrowheads="1"/>
          </p:cNvSpPr>
          <p:nvPr/>
        </p:nvSpPr>
        <p:spPr bwMode="auto">
          <a:xfrm>
            <a:off x="304800" y="4514850"/>
            <a:ext cx="3200400" cy="819150"/>
          </a:xfrm>
          <a:prstGeom prst="rect">
            <a:avLst/>
          </a:prstGeom>
          <a:solidFill>
            <a:srgbClr val="FFCCFF"/>
          </a:solidFill>
          <a:ln w="57150">
            <a:solidFill>
              <a:schemeClr val="accent2"/>
            </a:solidFill>
            <a:miter lim="800000"/>
            <a:headEnd/>
            <a:tailEnd/>
          </a:ln>
        </p:spPr>
        <p:txBody>
          <a:bodyPr>
            <a:spAutoFit/>
          </a:bodyPr>
          <a:lstStyle/>
          <a:p>
            <a:pPr>
              <a:spcBef>
                <a:spcPct val="50000"/>
              </a:spcBef>
            </a:pPr>
            <a:r>
              <a:rPr lang="zh-CN" altLang="en-US" sz="4400" b="1" i="0">
                <a:solidFill>
                  <a:schemeClr val="tx2"/>
                </a:solidFill>
                <a:ea typeface="黑体" pitchFamily="2" charset="-122"/>
              </a:rPr>
              <a:t>球的表面积</a:t>
            </a:r>
          </a:p>
        </p:txBody>
      </p:sp>
      <p:sp>
        <p:nvSpPr>
          <p:cNvPr id="11271" name="AutoShape 8">
            <a:hlinkClick r:id="" action="ppaction://noaction" highlightClick="1"/>
          </p:cNvPr>
          <p:cNvSpPr>
            <a:spLocks noChangeArrowheads="1"/>
          </p:cNvSpPr>
          <p:nvPr/>
        </p:nvSpPr>
        <p:spPr bwMode="auto">
          <a:xfrm>
            <a:off x="8534400" y="0"/>
            <a:ext cx="609600" cy="609600"/>
          </a:xfrm>
          <a:prstGeom prst="actionButtonReturn">
            <a:avLst/>
          </a:prstGeom>
          <a:solidFill>
            <a:srgbClr val="C0C0C0"/>
          </a:solidFill>
          <a:ln w="9525">
            <a:solidFill>
              <a:srgbClr val="FF0000"/>
            </a:solidFill>
            <a:miter lim="800000"/>
            <a:headEnd/>
            <a:tailEnd/>
          </a:ln>
        </p:spPr>
        <p:txBody>
          <a:bodyPr wrap="none" anchor="ctr"/>
          <a:lstStyle/>
          <a:p>
            <a:endParaRPr lang="zh-CN" altLang="en-US"/>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7522" name="Oval 2"/>
          <p:cNvSpPr>
            <a:spLocks noChangeArrowheads="1"/>
          </p:cNvSpPr>
          <p:nvPr/>
        </p:nvSpPr>
        <p:spPr bwMode="auto">
          <a:xfrm>
            <a:off x="3009900" y="5810250"/>
            <a:ext cx="2057400" cy="438150"/>
          </a:xfrm>
          <a:prstGeom prst="ellipse">
            <a:avLst/>
          </a:prstGeom>
          <a:solidFill>
            <a:srgbClr val="00FF00">
              <a:alpha val="50195"/>
            </a:srgbClr>
          </a:solidFill>
          <a:ln w="38100">
            <a:solidFill>
              <a:schemeClr val="tx1"/>
            </a:solidFill>
            <a:round/>
            <a:headEnd/>
            <a:tailEnd/>
          </a:ln>
        </p:spPr>
        <p:txBody>
          <a:bodyPr wrap="none" anchor="ctr"/>
          <a:lstStyle/>
          <a:p>
            <a:endParaRPr lang="zh-CN" altLang="en-US"/>
          </a:p>
        </p:txBody>
      </p:sp>
      <p:sp>
        <p:nvSpPr>
          <p:cNvPr id="107523" name="Line 3"/>
          <p:cNvSpPr>
            <a:spLocks noChangeShapeType="1"/>
          </p:cNvSpPr>
          <p:nvPr/>
        </p:nvSpPr>
        <p:spPr bwMode="auto">
          <a:xfrm flipV="1">
            <a:off x="4076700" y="4648200"/>
            <a:ext cx="0" cy="1371600"/>
          </a:xfrm>
          <a:prstGeom prst="line">
            <a:avLst/>
          </a:prstGeom>
          <a:noFill/>
          <a:ln w="57150">
            <a:solidFill>
              <a:schemeClr val="tx1"/>
            </a:solidFill>
            <a:prstDash val="sysDot"/>
            <a:round/>
            <a:headEnd/>
            <a:tailEnd/>
          </a:ln>
        </p:spPr>
        <p:txBody>
          <a:bodyPr/>
          <a:lstStyle/>
          <a:p>
            <a:endParaRPr lang="zh-CN" altLang="en-US"/>
          </a:p>
        </p:txBody>
      </p:sp>
      <p:sp>
        <p:nvSpPr>
          <p:cNvPr id="107524" name="Text Box 4"/>
          <p:cNvSpPr txBox="1">
            <a:spLocks noChangeArrowheads="1"/>
          </p:cNvSpPr>
          <p:nvPr/>
        </p:nvSpPr>
        <p:spPr bwMode="auto">
          <a:xfrm>
            <a:off x="38100" y="38100"/>
            <a:ext cx="1905000" cy="617538"/>
          </a:xfrm>
          <a:prstGeom prst="rect">
            <a:avLst/>
          </a:prstGeom>
          <a:solidFill>
            <a:srgbClr val="FFFF99"/>
          </a:solidFill>
          <a:ln w="38100">
            <a:solidFill>
              <a:srgbClr val="FF0000"/>
            </a:solidFill>
            <a:miter lim="800000"/>
            <a:headEnd/>
            <a:tailEnd/>
          </a:ln>
        </p:spPr>
        <p:txBody>
          <a:bodyPr>
            <a:spAutoFit/>
          </a:bodyPr>
          <a:lstStyle/>
          <a:p>
            <a:pPr>
              <a:spcBef>
                <a:spcPct val="50000"/>
              </a:spcBef>
            </a:pPr>
            <a:r>
              <a:rPr lang="zh-CN" altLang="en-US" sz="3200" b="1" i="0">
                <a:solidFill>
                  <a:srgbClr val="A50021"/>
                </a:solidFill>
                <a:ea typeface="黑体" pitchFamily="2" charset="-122"/>
              </a:rPr>
              <a:t>例题选讲</a:t>
            </a:r>
          </a:p>
        </p:txBody>
      </p:sp>
      <p:grpSp>
        <p:nvGrpSpPr>
          <p:cNvPr id="2" name="Group 5"/>
          <p:cNvGrpSpPr>
            <a:grpSpLocks/>
          </p:cNvGrpSpPr>
          <p:nvPr/>
        </p:nvGrpSpPr>
        <p:grpSpPr bwMode="auto">
          <a:xfrm>
            <a:off x="827088" y="762000"/>
            <a:ext cx="7416800" cy="1828800"/>
            <a:chOff x="1056" y="864"/>
            <a:chExt cx="4272" cy="1152"/>
          </a:xfrm>
        </p:grpSpPr>
        <p:grpSp>
          <p:nvGrpSpPr>
            <p:cNvPr id="3" name="Group 6"/>
            <p:cNvGrpSpPr>
              <a:grpSpLocks/>
            </p:cNvGrpSpPr>
            <p:nvPr/>
          </p:nvGrpSpPr>
          <p:grpSpPr bwMode="auto">
            <a:xfrm>
              <a:off x="1104" y="912"/>
              <a:ext cx="4224" cy="1096"/>
              <a:chOff x="1104" y="912"/>
              <a:chExt cx="4224" cy="1096"/>
            </a:xfrm>
          </p:grpSpPr>
          <p:sp>
            <p:nvSpPr>
              <p:cNvPr id="107546" name="Text Box 7"/>
              <p:cNvSpPr txBox="1">
                <a:spLocks noChangeArrowheads="1"/>
              </p:cNvSpPr>
              <p:nvPr/>
            </p:nvSpPr>
            <p:spPr bwMode="auto">
              <a:xfrm>
                <a:off x="1104" y="912"/>
                <a:ext cx="3984" cy="1096"/>
              </a:xfrm>
              <a:prstGeom prst="rect">
                <a:avLst/>
              </a:prstGeom>
              <a:noFill/>
              <a:ln w="38100">
                <a:noFill/>
                <a:miter lim="800000"/>
                <a:headEnd/>
                <a:tailEnd/>
              </a:ln>
            </p:spPr>
            <p:txBody>
              <a:bodyPr>
                <a:spAutoFit/>
              </a:bodyPr>
              <a:lstStyle/>
              <a:p>
                <a:pPr>
                  <a:spcBef>
                    <a:spcPct val="50000"/>
                  </a:spcBef>
                </a:pPr>
                <a:r>
                  <a:rPr lang="zh-CN" altLang="en-US" sz="3600" b="1" i="0">
                    <a:latin typeface="黑体" pitchFamily="2" charset="-122"/>
                    <a:ea typeface="黑体" pitchFamily="2" charset="-122"/>
                  </a:rPr>
                  <a:t>球内有相距</a:t>
                </a:r>
                <a:r>
                  <a:rPr lang="en-US" altLang="zh-CN" sz="3600" b="1" i="0">
                    <a:latin typeface="黑体" pitchFamily="2" charset="-122"/>
                    <a:ea typeface="黑体" pitchFamily="2" charset="-122"/>
                  </a:rPr>
                  <a:t>1cm</a:t>
                </a:r>
                <a:r>
                  <a:rPr lang="zh-CN" altLang="en-US" sz="3600" b="1" i="0">
                    <a:latin typeface="黑体" pitchFamily="2" charset="-122"/>
                    <a:ea typeface="黑体" pitchFamily="2" charset="-122"/>
                  </a:rPr>
                  <a:t>的两个平行截面的面积分别是</a:t>
                </a:r>
                <a:r>
                  <a:rPr lang="en-US" altLang="zh-CN" sz="3600" b="1" i="0">
                    <a:latin typeface="黑体" pitchFamily="2" charset="-122"/>
                    <a:ea typeface="黑体" pitchFamily="2" charset="-122"/>
                  </a:rPr>
                  <a:t>5</a:t>
                </a:r>
                <a:r>
                  <a:rPr lang="en-US" altLang="zh-CN" sz="3600" b="1" i="0">
                    <a:latin typeface="黑体" pitchFamily="2" charset="-122"/>
                    <a:ea typeface="黑体" pitchFamily="2" charset="-122"/>
                    <a:sym typeface="Symbol" pitchFamily="18" charset="2"/>
                  </a:rPr>
                  <a:t>cm</a:t>
                </a:r>
                <a:r>
                  <a:rPr lang="en-US" altLang="zh-CN" sz="3600" b="1" i="0" baseline="30000">
                    <a:latin typeface="黑体" pitchFamily="2" charset="-122"/>
                    <a:ea typeface="黑体" pitchFamily="2" charset="-122"/>
                    <a:sym typeface="Symbol" pitchFamily="18" charset="2"/>
                  </a:rPr>
                  <a:t>2</a:t>
                </a:r>
                <a:r>
                  <a:rPr lang="en-US" altLang="zh-CN" sz="3600" b="1" i="0">
                    <a:latin typeface="黑体" pitchFamily="2" charset="-122"/>
                    <a:ea typeface="黑体" pitchFamily="2" charset="-122"/>
                    <a:sym typeface="Symbol" pitchFamily="18" charset="2"/>
                  </a:rPr>
                  <a:t>, 8cm</a:t>
                </a:r>
                <a:r>
                  <a:rPr lang="en-US" altLang="zh-CN" sz="3600" b="1" i="0" baseline="30000">
                    <a:latin typeface="黑体" pitchFamily="2" charset="-122"/>
                    <a:ea typeface="黑体" pitchFamily="2" charset="-122"/>
                    <a:sym typeface="Symbol" pitchFamily="18" charset="2"/>
                  </a:rPr>
                  <a:t>2</a:t>
                </a:r>
                <a:r>
                  <a:rPr lang="en-US" altLang="zh-CN" sz="3600" b="1" i="0">
                    <a:latin typeface="黑体" pitchFamily="2" charset="-122"/>
                    <a:ea typeface="黑体" pitchFamily="2" charset="-122"/>
                    <a:sym typeface="Symbol" pitchFamily="18" charset="2"/>
                  </a:rPr>
                  <a:t>,</a:t>
                </a:r>
                <a:r>
                  <a:rPr lang="zh-CN" altLang="en-US" sz="3600" b="1" i="0">
                    <a:latin typeface="黑体" pitchFamily="2" charset="-122"/>
                    <a:ea typeface="黑体" pitchFamily="2" charset="-122"/>
                  </a:rPr>
                  <a:t>球心不在截面之间，求球的体积</a:t>
                </a:r>
              </a:p>
            </p:txBody>
          </p:sp>
          <p:sp>
            <p:nvSpPr>
              <p:cNvPr id="107547" name="Text Box 8"/>
              <p:cNvSpPr txBox="1">
                <a:spLocks noChangeArrowheads="1"/>
              </p:cNvSpPr>
              <p:nvPr/>
            </p:nvSpPr>
            <p:spPr bwMode="auto">
              <a:xfrm>
                <a:off x="1104" y="1584"/>
                <a:ext cx="4224" cy="404"/>
              </a:xfrm>
              <a:prstGeom prst="rect">
                <a:avLst/>
              </a:prstGeom>
              <a:noFill/>
              <a:ln w="38100">
                <a:noFill/>
                <a:miter lim="800000"/>
                <a:headEnd/>
                <a:tailEnd/>
              </a:ln>
            </p:spPr>
            <p:txBody>
              <a:bodyPr>
                <a:spAutoFit/>
              </a:bodyPr>
              <a:lstStyle/>
              <a:p>
                <a:pPr>
                  <a:spcBef>
                    <a:spcPct val="50000"/>
                  </a:spcBef>
                </a:pPr>
                <a:endParaRPr lang="zh-CN" altLang="zh-CN" sz="3600" b="1" i="0"/>
              </a:p>
            </p:txBody>
          </p:sp>
        </p:grpSp>
        <p:sp>
          <p:nvSpPr>
            <p:cNvPr id="107545" name="Rectangle 9"/>
            <p:cNvSpPr>
              <a:spLocks noChangeArrowheads="1"/>
            </p:cNvSpPr>
            <p:nvPr/>
          </p:nvSpPr>
          <p:spPr bwMode="auto">
            <a:xfrm>
              <a:off x="1056" y="864"/>
              <a:ext cx="4272" cy="1152"/>
            </a:xfrm>
            <a:prstGeom prst="rect">
              <a:avLst/>
            </a:prstGeom>
            <a:noFill/>
            <a:ln w="38100">
              <a:solidFill>
                <a:schemeClr val="accent2"/>
              </a:solidFill>
              <a:miter lim="800000"/>
              <a:headEnd/>
              <a:tailEnd/>
            </a:ln>
          </p:spPr>
          <p:txBody>
            <a:bodyPr wrap="none" anchor="ctr"/>
            <a:lstStyle/>
            <a:p>
              <a:endParaRPr lang="zh-CN" altLang="en-US"/>
            </a:p>
          </p:txBody>
        </p:sp>
      </p:grpSp>
      <p:sp>
        <p:nvSpPr>
          <p:cNvPr id="107526" name="Oval 10"/>
          <p:cNvSpPr>
            <a:spLocks noChangeArrowheads="1"/>
          </p:cNvSpPr>
          <p:nvPr/>
        </p:nvSpPr>
        <p:spPr bwMode="auto">
          <a:xfrm>
            <a:off x="2286000" y="2895600"/>
            <a:ext cx="3505200" cy="3505200"/>
          </a:xfrm>
          <a:prstGeom prst="ellipse">
            <a:avLst/>
          </a:prstGeom>
          <a:noFill/>
          <a:ln w="38100">
            <a:solidFill>
              <a:schemeClr val="tx1"/>
            </a:solidFill>
            <a:round/>
            <a:headEnd/>
            <a:tailEnd/>
          </a:ln>
        </p:spPr>
        <p:txBody>
          <a:bodyPr wrap="none" anchor="ctr"/>
          <a:lstStyle/>
          <a:p>
            <a:endParaRPr lang="zh-CN" altLang="en-US"/>
          </a:p>
        </p:txBody>
      </p:sp>
      <p:sp>
        <p:nvSpPr>
          <p:cNvPr id="107527" name="Oval 11"/>
          <p:cNvSpPr>
            <a:spLocks noChangeArrowheads="1"/>
          </p:cNvSpPr>
          <p:nvPr/>
        </p:nvSpPr>
        <p:spPr bwMode="auto">
          <a:xfrm>
            <a:off x="2438400" y="5029200"/>
            <a:ext cx="3200400" cy="533400"/>
          </a:xfrm>
          <a:prstGeom prst="ellipse">
            <a:avLst/>
          </a:prstGeom>
          <a:solidFill>
            <a:srgbClr val="FF9900">
              <a:alpha val="50195"/>
            </a:srgbClr>
          </a:solidFill>
          <a:ln w="38100">
            <a:solidFill>
              <a:schemeClr val="tx1"/>
            </a:solidFill>
            <a:round/>
            <a:headEnd/>
            <a:tailEnd/>
          </a:ln>
        </p:spPr>
        <p:txBody>
          <a:bodyPr wrap="none" anchor="ctr"/>
          <a:lstStyle/>
          <a:p>
            <a:endParaRPr lang="zh-CN" altLang="en-US"/>
          </a:p>
        </p:txBody>
      </p:sp>
      <p:sp>
        <p:nvSpPr>
          <p:cNvPr id="107528" name="Oval 12"/>
          <p:cNvSpPr>
            <a:spLocks noChangeArrowheads="1"/>
          </p:cNvSpPr>
          <p:nvPr/>
        </p:nvSpPr>
        <p:spPr bwMode="auto">
          <a:xfrm>
            <a:off x="4038600" y="4629150"/>
            <a:ext cx="76200" cy="76200"/>
          </a:xfrm>
          <a:prstGeom prst="ellipse">
            <a:avLst/>
          </a:prstGeom>
          <a:solidFill>
            <a:srgbClr val="FF0000"/>
          </a:solidFill>
          <a:ln w="38100">
            <a:solidFill>
              <a:srgbClr val="FF0000"/>
            </a:solidFill>
            <a:round/>
            <a:headEnd/>
            <a:tailEnd/>
          </a:ln>
        </p:spPr>
        <p:txBody>
          <a:bodyPr wrap="none" anchor="ctr"/>
          <a:lstStyle/>
          <a:p>
            <a:endParaRPr lang="zh-CN" altLang="en-US"/>
          </a:p>
        </p:txBody>
      </p:sp>
      <p:sp>
        <p:nvSpPr>
          <p:cNvPr id="107529" name="Line 13"/>
          <p:cNvSpPr>
            <a:spLocks noChangeShapeType="1"/>
          </p:cNvSpPr>
          <p:nvPr/>
        </p:nvSpPr>
        <p:spPr bwMode="auto">
          <a:xfrm>
            <a:off x="4076700" y="4972050"/>
            <a:ext cx="0" cy="304800"/>
          </a:xfrm>
          <a:prstGeom prst="line">
            <a:avLst/>
          </a:prstGeom>
          <a:noFill/>
          <a:ln w="38100">
            <a:solidFill>
              <a:schemeClr val="tx1"/>
            </a:solidFill>
            <a:round/>
            <a:headEnd/>
            <a:tailEnd/>
          </a:ln>
        </p:spPr>
        <p:txBody>
          <a:bodyPr/>
          <a:lstStyle/>
          <a:p>
            <a:endParaRPr lang="zh-CN" altLang="en-US"/>
          </a:p>
        </p:txBody>
      </p:sp>
      <p:sp>
        <p:nvSpPr>
          <p:cNvPr id="107530" name="Oval 14"/>
          <p:cNvSpPr>
            <a:spLocks noChangeArrowheads="1"/>
          </p:cNvSpPr>
          <p:nvPr/>
        </p:nvSpPr>
        <p:spPr bwMode="auto">
          <a:xfrm>
            <a:off x="4038600" y="5257800"/>
            <a:ext cx="76200" cy="76200"/>
          </a:xfrm>
          <a:prstGeom prst="ellipse">
            <a:avLst/>
          </a:prstGeom>
          <a:solidFill>
            <a:srgbClr val="FF0000"/>
          </a:solidFill>
          <a:ln w="38100">
            <a:solidFill>
              <a:schemeClr val="accent2"/>
            </a:solidFill>
            <a:round/>
            <a:headEnd/>
            <a:tailEnd/>
          </a:ln>
        </p:spPr>
        <p:txBody>
          <a:bodyPr wrap="none" anchor="ctr"/>
          <a:lstStyle/>
          <a:p>
            <a:endParaRPr lang="zh-CN" altLang="en-US"/>
          </a:p>
        </p:txBody>
      </p:sp>
      <p:sp>
        <p:nvSpPr>
          <p:cNvPr id="107531" name="Oval 15"/>
          <p:cNvSpPr>
            <a:spLocks noChangeArrowheads="1"/>
          </p:cNvSpPr>
          <p:nvPr/>
        </p:nvSpPr>
        <p:spPr bwMode="auto">
          <a:xfrm>
            <a:off x="4038600" y="5972175"/>
            <a:ext cx="76200" cy="76200"/>
          </a:xfrm>
          <a:prstGeom prst="ellipse">
            <a:avLst/>
          </a:prstGeom>
          <a:solidFill>
            <a:srgbClr val="FF0000"/>
          </a:solidFill>
          <a:ln w="38100">
            <a:solidFill>
              <a:schemeClr val="accent2"/>
            </a:solidFill>
            <a:round/>
            <a:headEnd/>
            <a:tailEnd/>
          </a:ln>
        </p:spPr>
        <p:txBody>
          <a:bodyPr wrap="none" anchor="ctr"/>
          <a:lstStyle/>
          <a:p>
            <a:endParaRPr lang="zh-CN" altLang="en-US"/>
          </a:p>
        </p:txBody>
      </p:sp>
      <p:sp>
        <p:nvSpPr>
          <p:cNvPr id="413712" name="Line 16"/>
          <p:cNvSpPr>
            <a:spLocks noChangeShapeType="1"/>
          </p:cNvSpPr>
          <p:nvPr/>
        </p:nvSpPr>
        <p:spPr bwMode="auto">
          <a:xfrm>
            <a:off x="4057650" y="4667250"/>
            <a:ext cx="1600200" cy="609600"/>
          </a:xfrm>
          <a:prstGeom prst="line">
            <a:avLst/>
          </a:prstGeom>
          <a:noFill/>
          <a:ln w="57150">
            <a:solidFill>
              <a:schemeClr val="tx1"/>
            </a:solidFill>
            <a:prstDash val="sysDot"/>
            <a:round/>
            <a:headEnd/>
            <a:tailEnd/>
          </a:ln>
        </p:spPr>
        <p:txBody>
          <a:bodyPr/>
          <a:lstStyle/>
          <a:p>
            <a:endParaRPr lang="zh-CN" altLang="en-US"/>
          </a:p>
        </p:txBody>
      </p:sp>
      <p:sp>
        <p:nvSpPr>
          <p:cNvPr id="413713" name="Line 17"/>
          <p:cNvSpPr>
            <a:spLocks noChangeShapeType="1"/>
          </p:cNvSpPr>
          <p:nvPr/>
        </p:nvSpPr>
        <p:spPr bwMode="auto">
          <a:xfrm flipV="1">
            <a:off x="3429000" y="4724400"/>
            <a:ext cx="609600" cy="1447800"/>
          </a:xfrm>
          <a:prstGeom prst="line">
            <a:avLst/>
          </a:prstGeom>
          <a:noFill/>
          <a:ln w="57150">
            <a:solidFill>
              <a:schemeClr val="tx1"/>
            </a:solidFill>
            <a:prstDash val="dash"/>
            <a:round/>
            <a:headEnd/>
            <a:tailEnd/>
          </a:ln>
        </p:spPr>
        <p:txBody>
          <a:bodyPr/>
          <a:lstStyle/>
          <a:p>
            <a:endParaRPr lang="zh-CN" altLang="en-US"/>
          </a:p>
        </p:txBody>
      </p:sp>
      <p:sp>
        <p:nvSpPr>
          <p:cNvPr id="107534" name="Text Box 18"/>
          <p:cNvSpPr txBox="1">
            <a:spLocks noChangeArrowheads="1"/>
          </p:cNvSpPr>
          <p:nvPr/>
        </p:nvSpPr>
        <p:spPr bwMode="auto">
          <a:xfrm>
            <a:off x="3810000" y="4191000"/>
            <a:ext cx="457200" cy="519113"/>
          </a:xfrm>
          <a:prstGeom prst="rect">
            <a:avLst/>
          </a:prstGeom>
          <a:noFill/>
          <a:ln w="38100">
            <a:noFill/>
            <a:miter lim="800000"/>
            <a:headEnd/>
            <a:tailEnd/>
          </a:ln>
        </p:spPr>
        <p:txBody>
          <a:bodyPr>
            <a:spAutoFit/>
          </a:bodyPr>
          <a:lstStyle/>
          <a:p>
            <a:pPr>
              <a:spcBef>
                <a:spcPct val="50000"/>
              </a:spcBef>
            </a:pPr>
            <a:r>
              <a:rPr lang="en-US" altLang="zh-CN" sz="2800" b="1" i="0"/>
              <a:t>O</a:t>
            </a:r>
          </a:p>
        </p:txBody>
      </p:sp>
      <p:sp>
        <p:nvSpPr>
          <p:cNvPr id="107535" name="Text Box 19"/>
          <p:cNvSpPr txBox="1">
            <a:spLocks noChangeArrowheads="1"/>
          </p:cNvSpPr>
          <p:nvPr/>
        </p:nvSpPr>
        <p:spPr bwMode="auto">
          <a:xfrm>
            <a:off x="4114800" y="5715000"/>
            <a:ext cx="609600" cy="519113"/>
          </a:xfrm>
          <a:prstGeom prst="rect">
            <a:avLst/>
          </a:prstGeom>
          <a:noFill/>
          <a:ln w="38100">
            <a:noFill/>
            <a:miter lim="800000"/>
            <a:headEnd/>
            <a:tailEnd/>
          </a:ln>
        </p:spPr>
        <p:txBody>
          <a:bodyPr>
            <a:spAutoFit/>
          </a:bodyPr>
          <a:lstStyle/>
          <a:p>
            <a:pPr>
              <a:spcBef>
                <a:spcPct val="50000"/>
              </a:spcBef>
            </a:pPr>
            <a:r>
              <a:rPr lang="en-US" altLang="zh-CN" sz="2800" b="1" i="0"/>
              <a:t>O</a:t>
            </a:r>
            <a:r>
              <a:rPr lang="en-US" altLang="zh-CN" sz="2800" b="1" i="0" baseline="-25000"/>
              <a:t>2</a:t>
            </a:r>
          </a:p>
        </p:txBody>
      </p:sp>
      <p:sp>
        <p:nvSpPr>
          <p:cNvPr id="107536" name="Text Box 20"/>
          <p:cNvSpPr txBox="1">
            <a:spLocks noChangeArrowheads="1"/>
          </p:cNvSpPr>
          <p:nvPr/>
        </p:nvSpPr>
        <p:spPr bwMode="auto">
          <a:xfrm>
            <a:off x="4038600" y="4891088"/>
            <a:ext cx="685800" cy="519112"/>
          </a:xfrm>
          <a:prstGeom prst="rect">
            <a:avLst/>
          </a:prstGeom>
          <a:noFill/>
          <a:ln w="38100">
            <a:noFill/>
            <a:miter lim="800000"/>
            <a:headEnd/>
            <a:tailEnd/>
          </a:ln>
        </p:spPr>
        <p:txBody>
          <a:bodyPr>
            <a:spAutoFit/>
          </a:bodyPr>
          <a:lstStyle/>
          <a:p>
            <a:pPr>
              <a:spcBef>
                <a:spcPct val="50000"/>
              </a:spcBef>
            </a:pPr>
            <a:r>
              <a:rPr lang="en-US" altLang="zh-CN" sz="2800" b="1" i="0"/>
              <a:t>O</a:t>
            </a:r>
            <a:r>
              <a:rPr lang="en-US" altLang="zh-CN" sz="2800" b="1" i="0" baseline="-25000"/>
              <a:t>1</a:t>
            </a:r>
          </a:p>
        </p:txBody>
      </p:sp>
      <p:grpSp>
        <p:nvGrpSpPr>
          <p:cNvPr id="4" name="Group 21"/>
          <p:cNvGrpSpPr>
            <a:grpSpLocks/>
          </p:cNvGrpSpPr>
          <p:nvPr/>
        </p:nvGrpSpPr>
        <p:grpSpPr bwMode="auto">
          <a:xfrm>
            <a:off x="4038600" y="5029200"/>
            <a:ext cx="2057400" cy="519113"/>
            <a:chOff x="2544" y="3168"/>
            <a:chExt cx="1296" cy="327"/>
          </a:xfrm>
        </p:grpSpPr>
        <p:sp>
          <p:nvSpPr>
            <p:cNvPr id="107542" name="Line 22"/>
            <p:cNvSpPr>
              <a:spLocks noChangeShapeType="1"/>
            </p:cNvSpPr>
            <p:nvPr/>
          </p:nvSpPr>
          <p:spPr bwMode="auto">
            <a:xfrm>
              <a:off x="2544" y="3342"/>
              <a:ext cx="1008" cy="0"/>
            </a:xfrm>
            <a:prstGeom prst="line">
              <a:avLst/>
            </a:prstGeom>
            <a:noFill/>
            <a:ln w="57150">
              <a:solidFill>
                <a:schemeClr val="tx1"/>
              </a:solidFill>
              <a:prstDash val="sysDot"/>
              <a:round/>
              <a:headEnd/>
              <a:tailEnd/>
            </a:ln>
          </p:spPr>
          <p:txBody>
            <a:bodyPr/>
            <a:lstStyle/>
            <a:p>
              <a:endParaRPr lang="zh-CN" altLang="en-US"/>
            </a:p>
          </p:txBody>
        </p:sp>
        <p:sp>
          <p:nvSpPr>
            <p:cNvPr id="107543" name="Text Box 23"/>
            <p:cNvSpPr txBox="1">
              <a:spLocks noChangeArrowheads="1"/>
            </p:cNvSpPr>
            <p:nvPr/>
          </p:nvSpPr>
          <p:spPr bwMode="auto">
            <a:xfrm>
              <a:off x="3552" y="3168"/>
              <a:ext cx="288" cy="327"/>
            </a:xfrm>
            <a:prstGeom prst="rect">
              <a:avLst/>
            </a:prstGeom>
            <a:noFill/>
            <a:ln w="38100">
              <a:noFill/>
              <a:miter lim="800000"/>
              <a:headEnd/>
              <a:tailEnd/>
            </a:ln>
          </p:spPr>
          <p:txBody>
            <a:bodyPr>
              <a:spAutoFit/>
            </a:bodyPr>
            <a:lstStyle/>
            <a:p>
              <a:pPr>
                <a:spcBef>
                  <a:spcPct val="50000"/>
                </a:spcBef>
              </a:pPr>
              <a:r>
                <a:rPr lang="en-US" altLang="zh-CN" sz="2800" b="1" i="0"/>
                <a:t>A</a:t>
              </a:r>
            </a:p>
          </p:txBody>
        </p:sp>
      </p:grpSp>
      <p:grpSp>
        <p:nvGrpSpPr>
          <p:cNvPr id="5" name="Group 24"/>
          <p:cNvGrpSpPr>
            <a:grpSpLocks/>
          </p:cNvGrpSpPr>
          <p:nvPr/>
        </p:nvGrpSpPr>
        <p:grpSpPr bwMode="auto">
          <a:xfrm>
            <a:off x="3048000" y="6029325"/>
            <a:ext cx="1028700" cy="600075"/>
            <a:chOff x="1920" y="3798"/>
            <a:chExt cx="648" cy="378"/>
          </a:xfrm>
        </p:grpSpPr>
        <p:sp>
          <p:nvSpPr>
            <p:cNvPr id="107540" name="Line 25"/>
            <p:cNvSpPr>
              <a:spLocks noChangeShapeType="1"/>
            </p:cNvSpPr>
            <p:nvPr/>
          </p:nvSpPr>
          <p:spPr bwMode="auto">
            <a:xfrm flipH="1">
              <a:off x="2160" y="3798"/>
              <a:ext cx="408" cy="90"/>
            </a:xfrm>
            <a:prstGeom prst="line">
              <a:avLst/>
            </a:prstGeom>
            <a:noFill/>
            <a:ln w="38100">
              <a:solidFill>
                <a:schemeClr val="tx1"/>
              </a:solidFill>
              <a:prstDash val="sysDot"/>
              <a:round/>
              <a:headEnd/>
              <a:tailEnd/>
            </a:ln>
          </p:spPr>
          <p:txBody>
            <a:bodyPr/>
            <a:lstStyle/>
            <a:p>
              <a:endParaRPr lang="zh-CN" altLang="en-US"/>
            </a:p>
          </p:txBody>
        </p:sp>
        <p:sp>
          <p:nvSpPr>
            <p:cNvPr id="107541" name="Text Box 26"/>
            <p:cNvSpPr txBox="1">
              <a:spLocks noChangeArrowheads="1"/>
            </p:cNvSpPr>
            <p:nvPr/>
          </p:nvSpPr>
          <p:spPr bwMode="auto">
            <a:xfrm>
              <a:off x="1920" y="3849"/>
              <a:ext cx="288" cy="327"/>
            </a:xfrm>
            <a:prstGeom prst="rect">
              <a:avLst/>
            </a:prstGeom>
            <a:noFill/>
            <a:ln w="38100">
              <a:noFill/>
              <a:miter lim="800000"/>
              <a:headEnd/>
              <a:tailEnd/>
            </a:ln>
          </p:spPr>
          <p:txBody>
            <a:bodyPr>
              <a:spAutoFit/>
            </a:bodyPr>
            <a:lstStyle/>
            <a:p>
              <a:pPr>
                <a:spcBef>
                  <a:spcPct val="50000"/>
                </a:spcBef>
              </a:pPr>
              <a:r>
                <a:rPr lang="en-US" altLang="zh-CN" sz="2800" b="1" i="0"/>
                <a:t>B</a:t>
              </a:r>
            </a:p>
          </p:txBody>
        </p:sp>
      </p:grpSp>
      <p:sp>
        <p:nvSpPr>
          <p:cNvPr id="107539" name="AutoShape 28">
            <a:hlinkClick r:id="" action="ppaction://noaction" highlightClick="1"/>
          </p:cNvPr>
          <p:cNvSpPr>
            <a:spLocks noChangeArrowheads="1"/>
          </p:cNvSpPr>
          <p:nvPr/>
        </p:nvSpPr>
        <p:spPr bwMode="auto">
          <a:xfrm>
            <a:off x="8534400" y="0"/>
            <a:ext cx="609600" cy="609600"/>
          </a:xfrm>
          <a:prstGeom prst="actionButtonReturn">
            <a:avLst/>
          </a:prstGeom>
          <a:solidFill>
            <a:srgbClr val="C0C0C0"/>
          </a:solidFill>
          <a:ln w="9525">
            <a:solidFill>
              <a:srgbClr val="FF0000"/>
            </a:solidFill>
            <a:miter lim="800000"/>
            <a:headEnd/>
            <a:tailEnd/>
          </a:ln>
        </p:spPr>
        <p:txBody>
          <a:bodyPr wrap="none" anchor="ctr"/>
          <a:lstStyle/>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ppt_w/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ppt_w</p:attrName>
                                        </p:attrNameLst>
                                      </p:cBhvr>
                                      <p:tavLst>
                                        <p:tav tm="0">
                                          <p:val>
                                            <p:fltVal val="0"/>
                                          </p:val>
                                        </p:tav>
                                        <p:tav tm="100000">
                                          <p:val>
                                            <p:strVal val="#ppt_w"/>
                                          </p:val>
                                        </p:tav>
                                      </p:tavLst>
                                    </p:anim>
                                    <p:anim calcmode="lin" valueType="num">
                                      <p:cBhvr>
                                        <p:cTn id="10" dur="500" fill="hold"/>
                                        <p:tgtEl>
                                          <p:spTgt spid="4"/>
                                        </p:tgtEl>
                                        <p:attrNameLst>
                                          <p:attrName>ppt_h</p:attrName>
                                        </p:attrNameLst>
                                      </p:cBhvr>
                                      <p:tavLst>
                                        <p:tav tm="0">
                                          <p:val>
                                            <p:strVal val="#ppt_h"/>
                                          </p:val>
                                        </p:tav>
                                        <p:tav tm="100000">
                                          <p:val>
                                            <p:strVal val="#ppt_h"/>
                                          </p:val>
                                        </p:tav>
                                      </p:tavLst>
                                    </p:anim>
                                  </p:childTnLst>
                                </p:cTn>
                              </p:par>
                            </p:childTnLst>
                          </p:cTn>
                        </p:par>
                        <p:par>
                          <p:cTn id="11" fill="hold">
                            <p:stCondLst>
                              <p:cond delay="500"/>
                            </p:stCondLst>
                            <p:childTnLst>
                              <p:par>
                                <p:cTn id="12" presetID="17" presetClass="entr" presetSubtype="2" fill="hold" nodeType="afterEffect">
                                  <p:stCondLst>
                                    <p:cond delay="100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ppt_x</p:attrName>
                                        </p:attrNameLst>
                                      </p:cBhvr>
                                      <p:tavLst>
                                        <p:tav tm="0">
                                          <p:val>
                                            <p:strVal val="#ppt_x+#ppt_w/2"/>
                                          </p:val>
                                        </p:tav>
                                        <p:tav tm="100000">
                                          <p:val>
                                            <p:strVal val="#ppt_x"/>
                                          </p:val>
                                        </p:tav>
                                      </p:tavLst>
                                    </p:anim>
                                    <p:anim calcmode="lin" valueType="num">
                                      <p:cBhvr>
                                        <p:cTn id="15" dur="500" fill="hold"/>
                                        <p:tgtEl>
                                          <p:spTgt spid="5"/>
                                        </p:tgtEl>
                                        <p:attrNameLst>
                                          <p:attrName>ppt_y</p:attrName>
                                        </p:attrNameLst>
                                      </p:cBhvr>
                                      <p:tavLst>
                                        <p:tav tm="0">
                                          <p:val>
                                            <p:strVal val="#ppt_y"/>
                                          </p:val>
                                        </p:tav>
                                        <p:tav tm="100000">
                                          <p:val>
                                            <p:strVal val="#ppt_y"/>
                                          </p:val>
                                        </p:tav>
                                      </p:tavLst>
                                    </p:anim>
                                    <p:anim calcmode="lin" valueType="num">
                                      <p:cBhvr>
                                        <p:cTn id="16" dur="500" fill="hold"/>
                                        <p:tgtEl>
                                          <p:spTgt spid="5"/>
                                        </p:tgtEl>
                                        <p:attrNameLst>
                                          <p:attrName>ppt_w</p:attrName>
                                        </p:attrNameLst>
                                      </p:cBhvr>
                                      <p:tavLst>
                                        <p:tav tm="0">
                                          <p:val>
                                            <p:fltVal val="0"/>
                                          </p:val>
                                        </p:tav>
                                        <p:tav tm="100000">
                                          <p:val>
                                            <p:strVal val="#ppt_w"/>
                                          </p:val>
                                        </p:tav>
                                      </p:tavLst>
                                    </p:anim>
                                    <p:anim calcmode="lin" valueType="num">
                                      <p:cBhvr>
                                        <p:cTn id="17" dur="5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18" presetClass="entr" presetSubtype="6" fill="hold" grpId="0" nodeType="clickEffect">
                                  <p:stCondLst>
                                    <p:cond delay="0"/>
                                  </p:stCondLst>
                                  <p:childTnLst>
                                    <p:set>
                                      <p:cBhvr>
                                        <p:cTn id="21" dur="1" fill="hold">
                                          <p:stCondLst>
                                            <p:cond delay="0"/>
                                          </p:stCondLst>
                                        </p:cTn>
                                        <p:tgtEl>
                                          <p:spTgt spid="413712"/>
                                        </p:tgtEl>
                                        <p:attrNameLst>
                                          <p:attrName>style.visibility</p:attrName>
                                        </p:attrNameLst>
                                      </p:cBhvr>
                                      <p:to>
                                        <p:strVal val="visible"/>
                                      </p:to>
                                    </p:set>
                                    <p:animEffect transition="in" filter="strips(downRight)">
                                      <p:cBhvr>
                                        <p:cTn id="22" dur="500"/>
                                        <p:tgtEl>
                                          <p:spTgt spid="413712"/>
                                        </p:tgtEl>
                                      </p:cBhvr>
                                    </p:animEffect>
                                  </p:childTnLst>
                                </p:cTn>
                              </p:par>
                            </p:childTnLst>
                          </p:cTn>
                        </p:par>
                        <p:par>
                          <p:cTn id="23" fill="hold">
                            <p:stCondLst>
                              <p:cond delay="500"/>
                            </p:stCondLst>
                            <p:childTnLst>
                              <p:par>
                                <p:cTn id="24" presetID="18" presetClass="entr" presetSubtype="12" fill="hold" grpId="0" nodeType="afterEffect">
                                  <p:stCondLst>
                                    <p:cond delay="1000"/>
                                  </p:stCondLst>
                                  <p:childTnLst>
                                    <p:set>
                                      <p:cBhvr>
                                        <p:cTn id="25" dur="1" fill="hold">
                                          <p:stCondLst>
                                            <p:cond delay="0"/>
                                          </p:stCondLst>
                                        </p:cTn>
                                        <p:tgtEl>
                                          <p:spTgt spid="413713"/>
                                        </p:tgtEl>
                                        <p:attrNameLst>
                                          <p:attrName>style.visibility</p:attrName>
                                        </p:attrNameLst>
                                      </p:cBhvr>
                                      <p:to>
                                        <p:strVal val="visible"/>
                                      </p:to>
                                    </p:set>
                                    <p:animEffect transition="in" filter="strips(downLeft)">
                                      <p:cBhvr>
                                        <p:cTn id="26" dur="500"/>
                                        <p:tgtEl>
                                          <p:spTgt spid="4137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3712" grpId="0" animBg="1"/>
      <p:bldP spid="413713"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2" name="Group 2"/>
          <p:cNvGrpSpPr>
            <a:grpSpLocks/>
          </p:cNvGrpSpPr>
          <p:nvPr/>
        </p:nvGrpSpPr>
        <p:grpSpPr bwMode="auto">
          <a:xfrm>
            <a:off x="611188" y="304800"/>
            <a:ext cx="7618412" cy="2016125"/>
            <a:chOff x="528" y="432"/>
            <a:chExt cx="4464" cy="1152"/>
          </a:xfrm>
        </p:grpSpPr>
        <p:sp>
          <p:nvSpPr>
            <p:cNvPr id="108588" name="Text Box 3"/>
            <p:cNvSpPr txBox="1">
              <a:spLocks noChangeArrowheads="1"/>
            </p:cNvSpPr>
            <p:nvPr/>
          </p:nvSpPr>
          <p:spPr bwMode="auto">
            <a:xfrm>
              <a:off x="528" y="480"/>
              <a:ext cx="4464" cy="1098"/>
            </a:xfrm>
            <a:prstGeom prst="rect">
              <a:avLst/>
            </a:prstGeom>
            <a:noFill/>
            <a:ln w="38100">
              <a:noFill/>
              <a:miter lim="800000"/>
              <a:headEnd/>
              <a:tailEnd/>
            </a:ln>
          </p:spPr>
          <p:txBody>
            <a:bodyPr>
              <a:spAutoFit/>
            </a:bodyPr>
            <a:lstStyle/>
            <a:p>
              <a:pPr>
                <a:spcBef>
                  <a:spcPct val="50000"/>
                </a:spcBef>
              </a:pPr>
              <a:r>
                <a:rPr lang="zh-CN" altLang="en-US" sz="4000" b="1" i="0">
                  <a:latin typeface="黑体" pitchFamily="2" charset="-122"/>
                  <a:ea typeface="黑体" pitchFamily="2" charset="-122"/>
                </a:rPr>
                <a:t>球的表面积是</a:t>
              </a:r>
              <a:r>
                <a:rPr lang="en-US" altLang="zh-CN" sz="4000" b="1" i="0">
                  <a:latin typeface="黑体" pitchFamily="2" charset="-122"/>
                  <a:ea typeface="黑体" pitchFamily="2" charset="-122"/>
                </a:rPr>
                <a:t>2500 </a:t>
              </a:r>
              <a:r>
                <a:rPr lang="en-US" altLang="zh-CN" sz="4000" b="1" i="0">
                  <a:latin typeface="黑体" pitchFamily="2" charset="-122"/>
                  <a:ea typeface="黑体" pitchFamily="2" charset="-122"/>
                  <a:sym typeface="Symbol" pitchFamily="18" charset="2"/>
                </a:rPr>
                <a:t></a:t>
              </a:r>
              <a:r>
                <a:rPr lang="zh-CN" altLang="en-US" sz="4000" b="1" i="0">
                  <a:latin typeface="黑体" pitchFamily="2" charset="-122"/>
                  <a:ea typeface="黑体" pitchFamily="2" charset="-122"/>
                  <a:sym typeface="Symbol" pitchFamily="18" charset="2"/>
                </a:rPr>
                <a:t>，</a:t>
              </a:r>
              <a:r>
                <a:rPr lang="zh-CN" altLang="en-US" sz="4000" b="1" i="0">
                  <a:latin typeface="黑体" pitchFamily="2" charset="-122"/>
                  <a:ea typeface="黑体" pitchFamily="2" charset="-122"/>
                </a:rPr>
                <a:t>球内有两个平行截面的面积分别是</a:t>
              </a:r>
              <a:r>
                <a:rPr lang="en-US" altLang="zh-CN" sz="4000" b="1" i="0">
                  <a:latin typeface="黑体" pitchFamily="2" charset="-122"/>
                  <a:ea typeface="黑体" pitchFamily="2" charset="-122"/>
                </a:rPr>
                <a:t>49</a:t>
              </a:r>
              <a:r>
                <a:rPr lang="en-US" altLang="zh-CN" sz="4000" b="1" i="0">
                  <a:latin typeface="黑体" pitchFamily="2" charset="-122"/>
                  <a:ea typeface="黑体" pitchFamily="2" charset="-122"/>
                  <a:sym typeface="Symbol" pitchFamily="18" charset="2"/>
                </a:rPr>
                <a:t></a:t>
              </a:r>
              <a:r>
                <a:rPr lang="zh-CN" altLang="en-US" sz="4000" b="1" i="0">
                  <a:latin typeface="黑体" pitchFamily="2" charset="-122"/>
                  <a:ea typeface="黑体" pitchFamily="2" charset="-122"/>
                  <a:sym typeface="Symbol" pitchFamily="18" charset="2"/>
                </a:rPr>
                <a:t>、</a:t>
              </a:r>
              <a:r>
                <a:rPr lang="en-US" altLang="zh-CN" sz="4000" b="1" i="0">
                  <a:latin typeface="黑体" pitchFamily="2" charset="-122"/>
                  <a:ea typeface="黑体" pitchFamily="2" charset="-122"/>
                  <a:sym typeface="Symbol" pitchFamily="18" charset="2"/>
                </a:rPr>
                <a:t>400,</a:t>
              </a:r>
              <a:r>
                <a:rPr lang="zh-CN" altLang="en-US" sz="4000" b="1" i="0">
                  <a:latin typeface="黑体" pitchFamily="2" charset="-122"/>
                  <a:ea typeface="黑体" pitchFamily="2" charset="-122"/>
                  <a:sym typeface="Symbol" pitchFamily="18" charset="2"/>
                </a:rPr>
                <a:t>求两截面距离</a:t>
              </a:r>
            </a:p>
          </p:txBody>
        </p:sp>
        <p:sp>
          <p:nvSpPr>
            <p:cNvPr id="108589" name="Rectangle 4"/>
            <p:cNvSpPr>
              <a:spLocks noChangeArrowheads="1"/>
            </p:cNvSpPr>
            <p:nvPr/>
          </p:nvSpPr>
          <p:spPr bwMode="auto">
            <a:xfrm>
              <a:off x="528" y="432"/>
              <a:ext cx="4416" cy="1152"/>
            </a:xfrm>
            <a:prstGeom prst="rect">
              <a:avLst/>
            </a:prstGeom>
            <a:noFill/>
            <a:ln w="38100">
              <a:solidFill>
                <a:schemeClr val="accent2"/>
              </a:solidFill>
              <a:miter lim="800000"/>
              <a:headEnd/>
              <a:tailEnd/>
            </a:ln>
          </p:spPr>
          <p:txBody>
            <a:bodyPr wrap="none" anchor="ctr"/>
            <a:lstStyle/>
            <a:p>
              <a:endParaRPr lang="zh-CN" altLang="en-US"/>
            </a:p>
          </p:txBody>
        </p:sp>
      </p:grpSp>
      <p:grpSp>
        <p:nvGrpSpPr>
          <p:cNvPr id="3" name="Group 5"/>
          <p:cNvGrpSpPr>
            <a:grpSpLocks/>
          </p:cNvGrpSpPr>
          <p:nvPr/>
        </p:nvGrpSpPr>
        <p:grpSpPr bwMode="auto">
          <a:xfrm>
            <a:off x="685800" y="2667000"/>
            <a:ext cx="3810000" cy="3733800"/>
            <a:chOff x="432" y="1632"/>
            <a:chExt cx="2400" cy="2352"/>
          </a:xfrm>
        </p:grpSpPr>
        <p:sp>
          <p:nvSpPr>
            <p:cNvPr id="108569" name="Oval 6"/>
            <p:cNvSpPr>
              <a:spLocks noChangeArrowheads="1"/>
            </p:cNvSpPr>
            <p:nvPr/>
          </p:nvSpPr>
          <p:spPr bwMode="auto">
            <a:xfrm>
              <a:off x="888" y="3468"/>
              <a:ext cx="1296" cy="276"/>
            </a:xfrm>
            <a:prstGeom prst="ellipse">
              <a:avLst/>
            </a:prstGeom>
            <a:solidFill>
              <a:srgbClr val="00FF00">
                <a:alpha val="50195"/>
              </a:srgbClr>
            </a:solidFill>
            <a:ln w="38100">
              <a:solidFill>
                <a:schemeClr val="tx1"/>
              </a:solidFill>
              <a:round/>
              <a:headEnd/>
              <a:tailEnd/>
            </a:ln>
          </p:spPr>
          <p:txBody>
            <a:bodyPr wrap="none" anchor="ctr"/>
            <a:lstStyle/>
            <a:p>
              <a:endParaRPr lang="zh-CN" altLang="en-US"/>
            </a:p>
          </p:txBody>
        </p:sp>
        <p:sp>
          <p:nvSpPr>
            <p:cNvPr id="108570" name="Line 7"/>
            <p:cNvSpPr>
              <a:spLocks noChangeShapeType="1"/>
            </p:cNvSpPr>
            <p:nvPr/>
          </p:nvSpPr>
          <p:spPr bwMode="auto">
            <a:xfrm flipV="1">
              <a:off x="1560" y="2736"/>
              <a:ext cx="0" cy="864"/>
            </a:xfrm>
            <a:prstGeom prst="line">
              <a:avLst/>
            </a:prstGeom>
            <a:noFill/>
            <a:ln w="57150">
              <a:solidFill>
                <a:schemeClr val="tx1"/>
              </a:solidFill>
              <a:prstDash val="sysDot"/>
              <a:round/>
              <a:headEnd/>
              <a:tailEnd/>
            </a:ln>
          </p:spPr>
          <p:txBody>
            <a:bodyPr/>
            <a:lstStyle/>
            <a:p>
              <a:endParaRPr lang="zh-CN" altLang="en-US"/>
            </a:p>
          </p:txBody>
        </p:sp>
        <p:sp>
          <p:nvSpPr>
            <p:cNvPr id="108571" name="Oval 8"/>
            <p:cNvSpPr>
              <a:spLocks noChangeArrowheads="1"/>
            </p:cNvSpPr>
            <p:nvPr/>
          </p:nvSpPr>
          <p:spPr bwMode="auto">
            <a:xfrm>
              <a:off x="432" y="1632"/>
              <a:ext cx="2208" cy="2208"/>
            </a:xfrm>
            <a:prstGeom prst="ellipse">
              <a:avLst/>
            </a:prstGeom>
            <a:noFill/>
            <a:ln w="38100">
              <a:solidFill>
                <a:schemeClr val="tx1"/>
              </a:solidFill>
              <a:round/>
              <a:headEnd/>
              <a:tailEnd/>
            </a:ln>
          </p:spPr>
          <p:txBody>
            <a:bodyPr wrap="none" anchor="ctr"/>
            <a:lstStyle/>
            <a:p>
              <a:endParaRPr lang="zh-CN" altLang="en-US"/>
            </a:p>
          </p:txBody>
        </p:sp>
        <p:sp>
          <p:nvSpPr>
            <p:cNvPr id="108572" name="Oval 9"/>
            <p:cNvSpPr>
              <a:spLocks noChangeArrowheads="1"/>
            </p:cNvSpPr>
            <p:nvPr/>
          </p:nvSpPr>
          <p:spPr bwMode="auto">
            <a:xfrm>
              <a:off x="528" y="2976"/>
              <a:ext cx="2016" cy="336"/>
            </a:xfrm>
            <a:prstGeom prst="ellipse">
              <a:avLst/>
            </a:prstGeom>
            <a:solidFill>
              <a:srgbClr val="FF9900">
                <a:alpha val="50195"/>
              </a:srgbClr>
            </a:solidFill>
            <a:ln w="38100">
              <a:solidFill>
                <a:schemeClr val="tx1"/>
              </a:solidFill>
              <a:round/>
              <a:headEnd/>
              <a:tailEnd/>
            </a:ln>
          </p:spPr>
          <p:txBody>
            <a:bodyPr wrap="none" anchor="ctr"/>
            <a:lstStyle/>
            <a:p>
              <a:endParaRPr lang="zh-CN" altLang="en-US"/>
            </a:p>
          </p:txBody>
        </p:sp>
        <p:sp>
          <p:nvSpPr>
            <p:cNvPr id="108573" name="Oval 10"/>
            <p:cNvSpPr>
              <a:spLocks noChangeArrowheads="1"/>
            </p:cNvSpPr>
            <p:nvPr/>
          </p:nvSpPr>
          <p:spPr bwMode="auto">
            <a:xfrm>
              <a:off x="1536" y="2724"/>
              <a:ext cx="48" cy="48"/>
            </a:xfrm>
            <a:prstGeom prst="ellipse">
              <a:avLst/>
            </a:prstGeom>
            <a:solidFill>
              <a:srgbClr val="FF0000"/>
            </a:solidFill>
            <a:ln w="38100">
              <a:solidFill>
                <a:srgbClr val="FF0000"/>
              </a:solidFill>
              <a:round/>
              <a:headEnd/>
              <a:tailEnd/>
            </a:ln>
          </p:spPr>
          <p:txBody>
            <a:bodyPr wrap="none" anchor="ctr"/>
            <a:lstStyle/>
            <a:p>
              <a:endParaRPr lang="zh-CN" altLang="en-US"/>
            </a:p>
          </p:txBody>
        </p:sp>
        <p:sp>
          <p:nvSpPr>
            <p:cNvPr id="108574" name="Line 11"/>
            <p:cNvSpPr>
              <a:spLocks noChangeShapeType="1"/>
            </p:cNvSpPr>
            <p:nvPr/>
          </p:nvSpPr>
          <p:spPr bwMode="auto">
            <a:xfrm>
              <a:off x="1560" y="2940"/>
              <a:ext cx="0" cy="192"/>
            </a:xfrm>
            <a:prstGeom prst="line">
              <a:avLst/>
            </a:prstGeom>
            <a:noFill/>
            <a:ln w="38100">
              <a:solidFill>
                <a:schemeClr val="tx1"/>
              </a:solidFill>
              <a:round/>
              <a:headEnd/>
              <a:tailEnd/>
            </a:ln>
          </p:spPr>
          <p:txBody>
            <a:bodyPr/>
            <a:lstStyle/>
            <a:p>
              <a:endParaRPr lang="zh-CN" altLang="en-US"/>
            </a:p>
          </p:txBody>
        </p:sp>
        <p:sp>
          <p:nvSpPr>
            <p:cNvPr id="108575" name="Oval 12"/>
            <p:cNvSpPr>
              <a:spLocks noChangeArrowheads="1"/>
            </p:cNvSpPr>
            <p:nvPr/>
          </p:nvSpPr>
          <p:spPr bwMode="auto">
            <a:xfrm>
              <a:off x="1536" y="3120"/>
              <a:ext cx="48" cy="48"/>
            </a:xfrm>
            <a:prstGeom prst="ellipse">
              <a:avLst/>
            </a:prstGeom>
            <a:solidFill>
              <a:srgbClr val="FF0000"/>
            </a:solidFill>
            <a:ln w="38100">
              <a:solidFill>
                <a:schemeClr val="accent2"/>
              </a:solidFill>
              <a:round/>
              <a:headEnd/>
              <a:tailEnd/>
            </a:ln>
          </p:spPr>
          <p:txBody>
            <a:bodyPr wrap="none" anchor="ctr"/>
            <a:lstStyle/>
            <a:p>
              <a:endParaRPr lang="zh-CN" altLang="en-US"/>
            </a:p>
          </p:txBody>
        </p:sp>
        <p:sp>
          <p:nvSpPr>
            <p:cNvPr id="108576" name="Oval 13"/>
            <p:cNvSpPr>
              <a:spLocks noChangeArrowheads="1"/>
            </p:cNvSpPr>
            <p:nvPr/>
          </p:nvSpPr>
          <p:spPr bwMode="auto">
            <a:xfrm>
              <a:off x="1536" y="3570"/>
              <a:ext cx="48" cy="48"/>
            </a:xfrm>
            <a:prstGeom prst="ellipse">
              <a:avLst/>
            </a:prstGeom>
            <a:solidFill>
              <a:srgbClr val="FF0000"/>
            </a:solidFill>
            <a:ln w="38100">
              <a:solidFill>
                <a:schemeClr val="accent2"/>
              </a:solidFill>
              <a:round/>
              <a:headEnd/>
              <a:tailEnd/>
            </a:ln>
          </p:spPr>
          <p:txBody>
            <a:bodyPr wrap="none" anchor="ctr"/>
            <a:lstStyle/>
            <a:p>
              <a:endParaRPr lang="zh-CN" altLang="en-US"/>
            </a:p>
          </p:txBody>
        </p:sp>
        <p:sp>
          <p:nvSpPr>
            <p:cNvPr id="108577" name="Line 14"/>
            <p:cNvSpPr>
              <a:spLocks noChangeShapeType="1"/>
            </p:cNvSpPr>
            <p:nvPr/>
          </p:nvSpPr>
          <p:spPr bwMode="auto">
            <a:xfrm>
              <a:off x="1548" y="2748"/>
              <a:ext cx="1008" cy="384"/>
            </a:xfrm>
            <a:prstGeom prst="line">
              <a:avLst/>
            </a:prstGeom>
            <a:noFill/>
            <a:ln w="57150">
              <a:solidFill>
                <a:schemeClr val="tx1"/>
              </a:solidFill>
              <a:prstDash val="sysDot"/>
              <a:round/>
              <a:headEnd/>
              <a:tailEnd/>
            </a:ln>
          </p:spPr>
          <p:txBody>
            <a:bodyPr/>
            <a:lstStyle/>
            <a:p>
              <a:endParaRPr lang="zh-CN" altLang="en-US"/>
            </a:p>
          </p:txBody>
        </p:sp>
        <p:sp>
          <p:nvSpPr>
            <p:cNvPr id="108578" name="Line 15"/>
            <p:cNvSpPr>
              <a:spLocks noChangeShapeType="1"/>
            </p:cNvSpPr>
            <p:nvPr/>
          </p:nvSpPr>
          <p:spPr bwMode="auto">
            <a:xfrm flipV="1">
              <a:off x="1152" y="2784"/>
              <a:ext cx="384" cy="912"/>
            </a:xfrm>
            <a:prstGeom prst="line">
              <a:avLst/>
            </a:prstGeom>
            <a:noFill/>
            <a:ln w="57150">
              <a:solidFill>
                <a:schemeClr val="tx1"/>
              </a:solidFill>
              <a:prstDash val="dash"/>
              <a:round/>
              <a:headEnd/>
              <a:tailEnd/>
            </a:ln>
          </p:spPr>
          <p:txBody>
            <a:bodyPr/>
            <a:lstStyle/>
            <a:p>
              <a:endParaRPr lang="zh-CN" altLang="en-US"/>
            </a:p>
          </p:txBody>
        </p:sp>
        <p:sp>
          <p:nvSpPr>
            <p:cNvPr id="108579" name="Text Box 16"/>
            <p:cNvSpPr txBox="1">
              <a:spLocks noChangeArrowheads="1"/>
            </p:cNvSpPr>
            <p:nvPr/>
          </p:nvSpPr>
          <p:spPr bwMode="auto">
            <a:xfrm>
              <a:off x="1392" y="2448"/>
              <a:ext cx="288" cy="327"/>
            </a:xfrm>
            <a:prstGeom prst="rect">
              <a:avLst/>
            </a:prstGeom>
            <a:noFill/>
            <a:ln w="38100">
              <a:noFill/>
              <a:miter lim="800000"/>
              <a:headEnd/>
              <a:tailEnd/>
            </a:ln>
          </p:spPr>
          <p:txBody>
            <a:bodyPr>
              <a:spAutoFit/>
            </a:bodyPr>
            <a:lstStyle/>
            <a:p>
              <a:pPr>
                <a:spcBef>
                  <a:spcPct val="50000"/>
                </a:spcBef>
              </a:pPr>
              <a:r>
                <a:rPr lang="en-US" altLang="zh-CN" sz="2800" b="1" i="0"/>
                <a:t>O</a:t>
              </a:r>
            </a:p>
          </p:txBody>
        </p:sp>
        <p:sp>
          <p:nvSpPr>
            <p:cNvPr id="108580" name="Text Box 17"/>
            <p:cNvSpPr txBox="1">
              <a:spLocks noChangeArrowheads="1"/>
            </p:cNvSpPr>
            <p:nvPr/>
          </p:nvSpPr>
          <p:spPr bwMode="auto">
            <a:xfrm>
              <a:off x="1584" y="3408"/>
              <a:ext cx="384" cy="327"/>
            </a:xfrm>
            <a:prstGeom prst="rect">
              <a:avLst/>
            </a:prstGeom>
            <a:noFill/>
            <a:ln w="38100">
              <a:noFill/>
              <a:miter lim="800000"/>
              <a:headEnd/>
              <a:tailEnd/>
            </a:ln>
          </p:spPr>
          <p:txBody>
            <a:bodyPr>
              <a:spAutoFit/>
            </a:bodyPr>
            <a:lstStyle/>
            <a:p>
              <a:pPr>
                <a:spcBef>
                  <a:spcPct val="50000"/>
                </a:spcBef>
              </a:pPr>
              <a:r>
                <a:rPr lang="en-US" altLang="zh-CN" sz="2800" b="1" i="0"/>
                <a:t>O</a:t>
              </a:r>
              <a:r>
                <a:rPr lang="en-US" altLang="zh-CN" sz="2800" b="1" i="0" baseline="-25000"/>
                <a:t>2</a:t>
              </a:r>
            </a:p>
          </p:txBody>
        </p:sp>
        <p:sp>
          <p:nvSpPr>
            <p:cNvPr id="108581" name="Text Box 18"/>
            <p:cNvSpPr txBox="1">
              <a:spLocks noChangeArrowheads="1"/>
            </p:cNvSpPr>
            <p:nvPr/>
          </p:nvSpPr>
          <p:spPr bwMode="auto">
            <a:xfrm>
              <a:off x="1536" y="2889"/>
              <a:ext cx="432" cy="327"/>
            </a:xfrm>
            <a:prstGeom prst="rect">
              <a:avLst/>
            </a:prstGeom>
            <a:noFill/>
            <a:ln w="38100">
              <a:noFill/>
              <a:miter lim="800000"/>
              <a:headEnd/>
              <a:tailEnd/>
            </a:ln>
          </p:spPr>
          <p:txBody>
            <a:bodyPr>
              <a:spAutoFit/>
            </a:bodyPr>
            <a:lstStyle/>
            <a:p>
              <a:pPr>
                <a:spcBef>
                  <a:spcPct val="50000"/>
                </a:spcBef>
              </a:pPr>
              <a:r>
                <a:rPr lang="en-US" altLang="zh-CN" sz="2800" b="1" i="0"/>
                <a:t>O</a:t>
              </a:r>
              <a:r>
                <a:rPr lang="en-US" altLang="zh-CN" sz="2800" b="1" i="0" baseline="-25000"/>
                <a:t>1</a:t>
              </a:r>
            </a:p>
          </p:txBody>
        </p:sp>
        <p:grpSp>
          <p:nvGrpSpPr>
            <p:cNvPr id="4" name="Group 19"/>
            <p:cNvGrpSpPr>
              <a:grpSpLocks/>
            </p:cNvGrpSpPr>
            <p:nvPr/>
          </p:nvGrpSpPr>
          <p:grpSpPr bwMode="auto">
            <a:xfrm>
              <a:off x="1536" y="2976"/>
              <a:ext cx="1296" cy="327"/>
              <a:chOff x="2544" y="3168"/>
              <a:chExt cx="1296" cy="327"/>
            </a:xfrm>
          </p:grpSpPr>
          <p:sp>
            <p:nvSpPr>
              <p:cNvPr id="108586" name="Line 20"/>
              <p:cNvSpPr>
                <a:spLocks noChangeShapeType="1"/>
              </p:cNvSpPr>
              <p:nvPr/>
            </p:nvSpPr>
            <p:spPr bwMode="auto">
              <a:xfrm>
                <a:off x="2544" y="3342"/>
                <a:ext cx="1008" cy="0"/>
              </a:xfrm>
              <a:prstGeom prst="line">
                <a:avLst/>
              </a:prstGeom>
              <a:noFill/>
              <a:ln w="57150">
                <a:solidFill>
                  <a:schemeClr val="tx1"/>
                </a:solidFill>
                <a:prstDash val="sysDot"/>
                <a:round/>
                <a:headEnd/>
                <a:tailEnd/>
              </a:ln>
            </p:spPr>
            <p:txBody>
              <a:bodyPr/>
              <a:lstStyle/>
              <a:p>
                <a:endParaRPr lang="zh-CN" altLang="en-US"/>
              </a:p>
            </p:txBody>
          </p:sp>
          <p:sp>
            <p:nvSpPr>
              <p:cNvPr id="108587" name="Text Box 21"/>
              <p:cNvSpPr txBox="1">
                <a:spLocks noChangeArrowheads="1"/>
              </p:cNvSpPr>
              <p:nvPr/>
            </p:nvSpPr>
            <p:spPr bwMode="auto">
              <a:xfrm>
                <a:off x="3552" y="3168"/>
                <a:ext cx="288" cy="327"/>
              </a:xfrm>
              <a:prstGeom prst="rect">
                <a:avLst/>
              </a:prstGeom>
              <a:noFill/>
              <a:ln w="38100">
                <a:noFill/>
                <a:miter lim="800000"/>
                <a:headEnd/>
                <a:tailEnd/>
              </a:ln>
            </p:spPr>
            <p:txBody>
              <a:bodyPr>
                <a:spAutoFit/>
              </a:bodyPr>
              <a:lstStyle/>
              <a:p>
                <a:pPr>
                  <a:spcBef>
                    <a:spcPct val="50000"/>
                  </a:spcBef>
                </a:pPr>
                <a:r>
                  <a:rPr lang="en-US" altLang="zh-CN" sz="2800" b="1" i="0"/>
                  <a:t>A</a:t>
                </a:r>
              </a:p>
            </p:txBody>
          </p:sp>
        </p:grpSp>
        <p:grpSp>
          <p:nvGrpSpPr>
            <p:cNvPr id="5" name="Group 22"/>
            <p:cNvGrpSpPr>
              <a:grpSpLocks/>
            </p:cNvGrpSpPr>
            <p:nvPr/>
          </p:nvGrpSpPr>
          <p:grpSpPr bwMode="auto">
            <a:xfrm>
              <a:off x="912" y="3606"/>
              <a:ext cx="648" cy="378"/>
              <a:chOff x="1920" y="3798"/>
              <a:chExt cx="648" cy="378"/>
            </a:xfrm>
          </p:grpSpPr>
          <p:sp>
            <p:nvSpPr>
              <p:cNvPr id="108584" name="Line 23"/>
              <p:cNvSpPr>
                <a:spLocks noChangeShapeType="1"/>
              </p:cNvSpPr>
              <p:nvPr/>
            </p:nvSpPr>
            <p:spPr bwMode="auto">
              <a:xfrm flipH="1">
                <a:off x="2160" y="3798"/>
                <a:ext cx="408" cy="90"/>
              </a:xfrm>
              <a:prstGeom prst="line">
                <a:avLst/>
              </a:prstGeom>
              <a:noFill/>
              <a:ln w="57150">
                <a:solidFill>
                  <a:schemeClr val="tx1"/>
                </a:solidFill>
                <a:prstDash val="sysDot"/>
                <a:round/>
                <a:headEnd/>
                <a:tailEnd/>
              </a:ln>
            </p:spPr>
            <p:txBody>
              <a:bodyPr/>
              <a:lstStyle/>
              <a:p>
                <a:endParaRPr lang="zh-CN" altLang="en-US"/>
              </a:p>
            </p:txBody>
          </p:sp>
          <p:sp>
            <p:nvSpPr>
              <p:cNvPr id="108585" name="Text Box 24"/>
              <p:cNvSpPr txBox="1">
                <a:spLocks noChangeArrowheads="1"/>
              </p:cNvSpPr>
              <p:nvPr/>
            </p:nvSpPr>
            <p:spPr bwMode="auto">
              <a:xfrm>
                <a:off x="1920" y="3849"/>
                <a:ext cx="288" cy="327"/>
              </a:xfrm>
              <a:prstGeom prst="rect">
                <a:avLst/>
              </a:prstGeom>
              <a:noFill/>
              <a:ln w="38100">
                <a:noFill/>
                <a:miter lim="800000"/>
                <a:headEnd/>
                <a:tailEnd/>
              </a:ln>
            </p:spPr>
            <p:txBody>
              <a:bodyPr>
                <a:spAutoFit/>
              </a:bodyPr>
              <a:lstStyle/>
              <a:p>
                <a:pPr>
                  <a:spcBef>
                    <a:spcPct val="50000"/>
                  </a:spcBef>
                </a:pPr>
                <a:r>
                  <a:rPr lang="en-US" altLang="zh-CN" sz="2800" b="1" i="0"/>
                  <a:t>B</a:t>
                </a:r>
              </a:p>
            </p:txBody>
          </p:sp>
        </p:grpSp>
      </p:grpSp>
      <p:grpSp>
        <p:nvGrpSpPr>
          <p:cNvPr id="6" name="Group 25"/>
          <p:cNvGrpSpPr>
            <a:grpSpLocks/>
          </p:cNvGrpSpPr>
          <p:nvPr/>
        </p:nvGrpSpPr>
        <p:grpSpPr bwMode="auto">
          <a:xfrm>
            <a:off x="5029200" y="2743200"/>
            <a:ext cx="3810000" cy="3733800"/>
            <a:chOff x="3168" y="1680"/>
            <a:chExt cx="2400" cy="2352"/>
          </a:xfrm>
        </p:grpSpPr>
        <p:sp>
          <p:nvSpPr>
            <p:cNvPr id="108550" name="Oval 26"/>
            <p:cNvSpPr>
              <a:spLocks noChangeArrowheads="1"/>
            </p:cNvSpPr>
            <p:nvPr/>
          </p:nvSpPr>
          <p:spPr bwMode="auto">
            <a:xfrm>
              <a:off x="3624" y="3516"/>
              <a:ext cx="1296" cy="276"/>
            </a:xfrm>
            <a:prstGeom prst="ellipse">
              <a:avLst/>
            </a:prstGeom>
            <a:solidFill>
              <a:srgbClr val="00FF00">
                <a:alpha val="50195"/>
              </a:srgbClr>
            </a:solidFill>
            <a:ln w="38100">
              <a:solidFill>
                <a:schemeClr val="tx1"/>
              </a:solidFill>
              <a:round/>
              <a:headEnd/>
              <a:tailEnd/>
            </a:ln>
          </p:spPr>
          <p:txBody>
            <a:bodyPr wrap="none" anchor="ctr"/>
            <a:lstStyle/>
            <a:p>
              <a:endParaRPr lang="zh-CN" altLang="en-US"/>
            </a:p>
          </p:txBody>
        </p:sp>
        <p:sp>
          <p:nvSpPr>
            <p:cNvPr id="108551" name="Line 27"/>
            <p:cNvSpPr>
              <a:spLocks noChangeShapeType="1"/>
            </p:cNvSpPr>
            <p:nvPr/>
          </p:nvSpPr>
          <p:spPr bwMode="auto">
            <a:xfrm flipV="1">
              <a:off x="4296" y="2784"/>
              <a:ext cx="0" cy="864"/>
            </a:xfrm>
            <a:prstGeom prst="line">
              <a:avLst/>
            </a:prstGeom>
            <a:noFill/>
            <a:ln w="57150">
              <a:solidFill>
                <a:schemeClr val="tx1"/>
              </a:solidFill>
              <a:prstDash val="sysDot"/>
              <a:round/>
              <a:headEnd/>
              <a:tailEnd/>
            </a:ln>
          </p:spPr>
          <p:txBody>
            <a:bodyPr/>
            <a:lstStyle/>
            <a:p>
              <a:endParaRPr lang="zh-CN" altLang="en-US"/>
            </a:p>
          </p:txBody>
        </p:sp>
        <p:sp>
          <p:nvSpPr>
            <p:cNvPr id="108552" name="Oval 28"/>
            <p:cNvSpPr>
              <a:spLocks noChangeArrowheads="1"/>
            </p:cNvSpPr>
            <p:nvPr/>
          </p:nvSpPr>
          <p:spPr bwMode="auto">
            <a:xfrm>
              <a:off x="3168" y="1680"/>
              <a:ext cx="2208" cy="2208"/>
            </a:xfrm>
            <a:prstGeom prst="ellipse">
              <a:avLst/>
            </a:prstGeom>
            <a:noFill/>
            <a:ln w="38100">
              <a:solidFill>
                <a:schemeClr val="tx1"/>
              </a:solidFill>
              <a:round/>
              <a:headEnd/>
              <a:tailEnd/>
            </a:ln>
          </p:spPr>
          <p:txBody>
            <a:bodyPr wrap="none" anchor="ctr"/>
            <a:lstStyle/>
            <a:p>
              <a:endParaRPr lang="zh-CN" altLang="en-US"/>
            </a:p>
          </p:txBody>
        </p:sp>
        <p:sp>
          <p:nvSpPr>
            <p:cNvPr id="108553" name="Oval 29"/>
            <p:cNvSpPr>
              <a:spLocks noChangeArrowheads="1"/>
            </p:cNvSpPr>
            <p:nvPr/>
          </p:nvSpPr>
          <p:spPr bwMode="auto">
            <a:xfrm>
              <a:off x="3264" y="2208"/>
              <a:ext cx="2016" cy="336"/>
            </a:xfrm>
            <a:prstGeom prst="ellipse">
              <a:avLst/>
            </a:prstGeom>
            <a:solidFill>
              <a:srgbClr val="FF9900">
                <a:alpha val="50195"/>
              </a:srgbClr>
            </a:solidFill>
            <a:ln w="38100">
              <a:solidFill>
                <a:schemeClr val="tx1"/>
              </a:solidFill>
              <a:round/>
              <a:headEnd/>
              <a:tailEnd/>
            </a:ln>
          </p:spPr>
          <p:txBody>
            <a:bodyPr wrap="none" anchor="ctr"/>
            <a:lstStyle/>
            <a:p>
              <a:endParaRPr lang="zh-CN" altLang="en-US"/>
            </a:p>
          </p:txBody>
        </p:sp>
        <p:sp>
          <p:nvSpPr>
            <p:cNvPr id="108554" name="Oval 30"/>
            <p:cNvSpPr>
              <a:spLocks noChangeArrowheads="1"/>
            </p:cNvSpPr>
            <p:nvPr/>
          </p:nvSpPr>
          <p:spPr bwMode="auto">
            <a:xfrm>
              <a:off x="4272" y="2772"/>
              <a:ext cx="48" cy="48"/>
            </a:xfrm>
            <a:prstGeom prst="ellipse">
              <a:avLst/>
            </a:prstGeom>
            <a:solidFill>
              <a:srgbClr val="FF0000"/>
            </a:solidFill>
            <a:ln w="38100">
              <a:solidFill>
                <a:srgbClr val="FF0000"/>
              </a:solidFill>
              <a:round/>
              <a:headEnd/>
              <a:tailEnd/>
            </a:ln>
          </p:spPr>
          <p:txBody>
            <a:bodyPr wrap="none" anchor="ctr"/>
            <a:lstStyle/>
            <a:p>
              <a:endParaRPr lang="zh-CN" altLang="en-US"/>
            </a:p>
          </p:txBody>
        </p:sp>
        <p:sp>
          <p:nvSpPr>
            <p:cNvPr id="108555" name="Oval 31"/>
            <p:cNvSpPr>
              <a:spLocks noChangeArrowheads="1"/>
            </p:cNvSpPr>
            <p:nvPr/>
          </p:nvSpPr>
          <p:spPr bwMode="auto">
            <a:xfrm>
              <a:off x="4272" y="2343"/>
              <a:ext cx="48" cy="48"/>
            </a:xfrm>
            <a:prstGeom prst="ellipse">
              <a:avLst/>
            </a:prstGeom>
            <a:solidFill>
              <a:srgbClr val="FF0000"/>
            </a:solidFill>
            <a:ln w="38100">
              <a:solidFill>
                <a:schemeClr val="accent2"/>
              </a:solidFill>
              <a:round/>
              <a:headEnd/>
              <a:tailEnd/>
            </a:ln>
          </p:spPr>
          <p:txBody>
            <a:bodyPr wrap="none" anchor="ctr"/>
            <a:lstStyle/>
            <a:p>
              <a:endParaRPr lang="zh-CN" altLang="en-US"/>
            </a:p>
          </p:txBody>
        </p:sp>
        <p:sp>
          <p:nvSpPr>
            <p:cNvPr id="108556" name="Oval 32"/>
            <p:cNvSpPr>
              <a:spLocks noChangeArrowheads="1"/>
            </p:cNvSpPr>
            <p:nvPr/>
          </p:nvSpPr>
          <p:spPr bwMode="auto">
            <a:xfrm>
              <a:off x="4272" y="3618"/>
              <a:ext cx="48" cy="48"/>
            </a:xfrm>
            <a:prstGeom prst="ellipse">
              <a:avLst/>
            </a:prstGeom>
            <a:solidFill>
              <a:srgbClr val="FF0000"/>
            </a:solidFill>
            <a:ln w="38100">
              <a:solidFill>
                <a:schemeClr val="accent2"/>
              </a:solidFill>
              <a:round/>
              <a:headEnd/>
              <a:tailEnd/>
            </a:ln>
          </p:spPr>
          <p:txBody>
            <a:bodyPr wrap="none" anchor="ctr"/>
            <a:lstStyle/>
            <a:p>
              <a:endParaRPr lang="zh-CN" altLang="en-US"/>
            </a:p>
          </p:txBody>
        </p:sp>
        <p:sp>
          <p:nvSpPr>
            <p:cNvPr id="108557" name="Line 33"/>
            <p:cNvSpPr>
              <a:spLocks noChangeShapeType="1"/>
            </p:cNvSpPr>
            <p:nvPr/>
          </p:nvSpPr>
          <p:spPr bwMode="auto">
            <a:xfrm flipV="1">
              <a:off x="4284" y="2400"/>
              <a:ext cx="996" cy="396"/>
            </a:xfrm>
            <a:prstGeom prst="line">
              <a:avLst/>
            </a:prstGeom>
            <a:noFill/>
            <a:ln w="38100">
              <a:solidFill>
                <a:schemeClr val="tx1"/>
              </a:solidFill>
              <a:prstDash val="dash"/>
              <a:round/>
              <a:headEnd/>
              <a:tailEnd/>
            </a:ln>
          </p:spPr>
          <p:txBody>
            <a:bodyPr/>
            <a:lstStyle/>
            <a:p>
              <a:endParaRPr lang="zh-CN" altLang="en-US"/>
            </a:p>
          </p:txBody>
        </p:sp>
        <p:sp>
          <p:nvSpPr>
            <p:cNvPr id="108558" name="Line 34"/>
            <p:cNvSpPr>
              <a:spLocks noChangeShapeType="1"/>
            </p:cNvSpPr>
            <p:nvPr/>
          </p:nvSpPr>
          <p:spPr bwMode="auto">
            <a:xfrm flipV="1">
              <a:off x="3888" y="2832"/>
              <a:ext cx="384" cy="912"/>
            </a:xfrm>
            <a:prstGeom prst="line">
              <a:avLst/>
            </a:prstGeom>
            <a:noFill/>
            <a:ln w="38100">
              <a:solidFill>
                <a:schemeClr val="tx1"/>
              </a:solidFill>
              <a:prstDash val="dash"/>
              <a:round/>
              <a:headEnd/>
              <a:tailEnd/>
            </a:ln>
          </p:spPr>
          <p:txBody>
            <a:bodyPr/>
            <a:lstStyle/>
            <a:p>
              <a:endParaRPr lang="zh-CN" altLang="en-US"/>
            </a:p>
          </p:txBody>
        </p:sp>
        <p:sp>
          <p:nvSpPr>
            <p:cNvPr id="108559" name="Text Box 35"/>
            <p:cNvSpPr txBox="1">
              <a:spLocks noChangeArrowheads="1"/>
            </p:cNvSpPr>
            <p:nvPr/>
          </p:nvSpPr>
          <p:spPr bwMode="auto">
            <a:xfrm>
              <a:off x="3984" y="2640"/>
              <a:ext cx="288" cy="327"/>
            </a:xfrm>
            <a:prstGeom prst="rect">
              <a:avLst/>
            </a:prstGeom>
            <a:noFill/>
            <a:ln w="38100">
              <a:noFill/>
              <a:miter lim="800000"/>
              <a:headEnd/>
              <a:tailEnd/>
            </a:ln>
          </p:spPr>
          <p:txBody>
            <a:bodyPr>
              <a:spAutoFit/>
            </a:bodyPr>
            <a:lstStyle/>
            <a:p>
              <a:pPr>
                <a:spcBef>
                  <a:spcPct val="50000"/>
                </a:spcBef>
              </a:pPr>
              <a:r>
                <a:rPr lang="en-US" altLang="zh-CN" sz="2800" b="1" i="0"/>
                <a:t>O</a:t>
              </a:r>
            </a:p>
          </p:txBody>
        </p:sp>
        <p:sp>
          <p:nvSpPr>
            <p:cNvPr id="108560" name="Text Box 36"/>
            <p:cNvSpPr txBox="1">
              <a:spLocks noChangeArrowheads="1"/>
            </p:cNvSpPr>
            <p:nvPr/>
          </p:nvSpPr>
          <p:spPr bwMode="auto">
            <a:xfrm>
              <a:off x="4320" y="3456"/>
              <a:ext cx="384" cy="327"/>
            </a:xfrm>
            <a:prstGeom prst="rect">
              <a:avLst/>
            </a:prstGeom>
            <a:noFill/>
            <a:ln w="38100">
              <a:noFill/>
              <a:miter lim="800000"/>
              <a:headEnd/>
              <a:tailEnd/>
            </a:ln>
          </p:spPr>
          <p:txBody>
            <a:bodyPr>
              <a:spAutoFit/>
            </a:bodyPr>
            <a:lstStyle/>
            <a:p>
              <a:pPr>
                <a:spcBef>
                  <a:spcPct val="50000"/>
                </a:spcBef>
              </a:pPr>
              <a:r>
                <a:rPr lang="en-US" altLang="zh-CN" sz="2800" b="1" i="0"/>
                <a:t>O</a:t>
              </a:r>
              <a:r>
                <a:rPr lang="en-US" altLang="zh-CN" sz="2800" b="1" i="0" baseline="-25000"/>
                <a:t>2</a:t>
              </a:r>
            </a:p>
          </p:txBody>
        </p:sp>
        <p:sp>
          <p:nvSpPr>
            <p:cNvPr id="108561" name="Text Box 37"/>
            <p:cNvSpPr txBox="1">
              <a:spLocks noChangeArrowheads="1"/>
            </p:cNvSpPr>
            <p:nvPr/>
          </p:nvSpPr>
          <p:spPr bwMode="auto">
            <a:xfrm>
              <a:off x="4272" y="2112"/>
              <a:ext cx="432" cy="327"/>
            </a:xfrm>
            <a:prstGeom prst="rect">
              <a:avLst/>
            </a:prstGeom>
            <a:noFill/>
            <a:ln w="38100">
              <a:noFill/>
              <a:miter lim="800000"/>
              <a:headEnd/>
              <a:tailEnd/>
            </a:ln>
          </p:spPr>
          <p:txBody>
            <a:bodyPr>
              <a:spAutoFit/>
            </a:bodyPr>
            <a:lstStyle/>
            <a:p>
              <a:pPr>
                <a:spcBef>
                  <a:spcPct val="50000"/>
                </a:spcBef>
              </a:pPr>
              <a:r>
                <a:rPr lang="en-US" altLang="zh-CN" sz="2800" b="1" i="0"/>
                <a:t>O</a:t>
              </a:r>
              <a:r>
                <a:rPr lang="en-US" altLang="zh-CN" sz="2800" b="1" i="0" baseline="-25000"/>
                <a:t>1</a:t>
              </a:r>
            </a:p>
          </p:txBody>
        </p:sp>
        <p:grpSp>
          <p:nvGrpSpPr>
            <p:cNvPr id="7" name="Group 38"/>
            <p:cNvGrpSpPr>
              <a:grpSpLocks/>
            </p:cNvGrpSpPr>
            <p:nvPr/>
          </p:nvGrpSpPr>
          <p:grpSpPr bwMode="auto">
            <a:xfrm>
              <a:off x="4272" y="2208"/>
              <a:ext cx="1296" cy="327"/>
              <a:chOff x="2544" y="3168"/>
              <a:chExt cx="1296" cy="327"/>
            </a:xfrm>
          </p:grpSpPr>
          <p:sp>
            <p:nvSpPr>
              <p:cNvPr id="108567" name="Line 39"/>
              <p:cNvSpPr>
                <a:spLocks noChangeShapeType="1"/>
              </p:cNvSpPr>
              <p:nvPr/>
            </p:nvSpPr>
            <p:spPr bwMode="auto">
              <a:xfrm>
                <a:off x="2544" y="3342"/>
                <a:ext cx="1008" cy="0"/>
              </a:xfrm>
              <a:prstGeom prst="line">
                <a:avLst/>
              </a:prstGeom>
              <a:noFill/>
              <a:ln w="38100">
                <a:solidFill>
                  <a:schemeClr val="tx1"/>
                </a:solidFill>
                <a:prstDash val="dash"/>
                <a:round/>
                <a:headEnd/>
                <a:tailEnd/>
              </a:ln>
            </p:spPr>
            <p:txBody>
              <a:bodyPr/>
              <a:lstStyle/>
              <a:p>
                <a:endParaRPr lang="zh-CN" altLang="en-US"/>
              </a:p>
            </p:txBody>
          </p:sp>
          <p:sp>
            <p:nvSpPr>
              <p:cNvPr id="108568" name="Text Box 40"/>
              <p:cNvSpPr txBox="1">
                <a:spLocks noChangeArrowheads="1"/>
              </p:cNvSpPr>
              <p:nvPr/>
            </p:nvSpPr>
            <p:spPr bwMode="auto">
              <a:xfrm>
                <a:off x="3552" y="3168"/>
                <a:ext cx="288" cy="327"/>
              </a:xfrm>
              <a:prstGeom prst="rect">
                <a:avLst/>
              </a:prstGeom>
              <a:noFill/>
              <a:ln w="38100">
                <a:noFill/>
                <a:miter lim="800000"/>
                <a:headEnd/>
                <a:tailEnd/>
              </a:ln>
            </p:spPr>
            <p:txBody>
              <a:bodyPr>
                <a:spAutoFit/>
              </a:bodyPr>
              <a:lstStyle/>
              <a:p>
                <a:pPr>
                  <a:spcBef>
                    <a:spcPct val="50000"/>
                  </a:spcBef>
                </a:pPr>
                <a:r>
                  <a:rPr lang="en-US" altLang="zh-CN" sz="2800" b="1" i="0"/>
                  <a:t>A</a:t>
                </a:r>
              </a:p>
            </p:txBody>
          </p:sp>
        </p:grpSp>
        <p:grpSp>
          <p:nvGrpSpPr>
            <p:cNvPr id="8" name="Group 41"/>
            <p:cNvGrpSpPr>
              <a:grpSpLocks/>
            </p:cNvGrpSpPr>
            <p:nvPr/>
          </p:nvGrpSpPr>
          <p:grpSpPr bwMode="auto">
            <a:xfrm>
              <a:off x="3648" y="3654"/>
              <a:ext cx="648" cy="378"/>
              <a:chOff x="1920" y="3798"/>
              <a:chExt cx="648" cy="378"/>
            </a:xfrm>
          </p:grpSpPr>
          <p:sp>
            <p:nvSpPr>
              <p:cNvPr id="108565" name="Line 42"/>
              <p:cNvSpPr>
                <a:spLocks noChangeShapeType="1"/>
              </p:cNvSpPr>
              <p:nvPr/>
            </p:nvSpPr>
            <p:spPr bwMode="auto">
              <a:xfrm flipH="1">
                <a:off x="2160" y="3798"/>
                <a:ext cx="408" cy="90"/>
              </a:xfrm>
              <a:prstGeom prst="line">
                <a:avLst/>
              </a:prstGeom>
              <a:noFill/>
              <a:ln w="57150">
                <a:solidFill>
                  <a:schemeClr val="tx1"/>
                </a:solidFill>
                <a:prstDash val="sysDot"/>
                <a:round/>
                <a:headEnd/>
                <a:tailEnd/>
              </a:ln>
            </p:spPr>
            <p:txBody>
              <a:bodyPr/>
              <a:lstStyle/>
              <a:p>
                <a:endParaRPr lang="zh-CN" altLang="en-US"/>
              </a:p>
            </p:txBody>
          </p:sp>
          <p:sp>
            <p:nvSpPr>
              <p:cNvPr id="108566" name="Text Box 43"/>
              <p:cNvSpPr txBox="1">
                <a:spLocks noChangeArrowheads="1"/>
              </p:cNvSpPr>
              <p:nvPr/>
            </p:nvSpPr>
            <p:spPr bwMode="auto">
              <a:xfrm>
                <a:off x="1920" y="3849"/>
                <a:ext cx="288" cy="327"/>
              </a:xfrm>
              <a:prstGeom prst="rect">
                <a:avLst/>
              </a:prstGeom>
              <a:noFill/>
              <a:ln w="38100">
                <a:noFill/>
                <a:miter lim="800000"/>
                <a:headEnd/>
                <a:tailEnd/>
              </a:ln>
            </p:spPr>
            <p:txBody>
              <a:bodyPr>
                <a:spAutoFit/>
              </a:bodyPr>
              <a:lstStyle/>
              <a:p>
                <a:pPr>
                  <a:spcBef>
                    <a:spcPct val="50000"/>
                  </a:spcBef>
                </a:pPr>
                <a:r>
                  <a:rPr lang="en-US" altLang="zh-CN" sz="2800" b="1" i="0"/>
                  <a:t>B</a:t>
                </a:r>
              </a:p>
            </p:txBody>
          </p:sp>
        </p:grpSp>
        <p:sp>
          <p:nvSpPr>
            <p:cNvPr id="108564" name="Line 44"/>
            <p:cNvSpPr>
              <a:spLocks noChangeShapeType="1"/>
            </p:cNvSpPr>
            <p:nvPr/>
          </p:nvSpPr>
          <p:spPr bwMode="auto">
            <a:xfrm>
              <a:off x="4298" y="2400"/>
              <a:ext cx="0" cy="384"/>
            </a:xfrm>
            <a:prstGeom prst="line">
              <a:avLst/>
            </a:prstGeom>
            <a:noFill/>
            <a:ln w="57150">
              <a:solidFill>
                <a:schemeClr val="tx1"/>
              </a:solidFill>
              <a:prstDash val="sysDot"/>
              <a:round/>
              <a:headEnd/>
              <a:tailEnd/>
            </a:ln>
          </p:spPr>
          <p:txBody>
            <a:bodyPr/>
            <a:lstStyle/>
            <a:p>
              <a:endParaRPr lang="zh-CN" altLang="en-US"/>
            </a:p>
          </p:txBody>
        </p:sp>
      </p:grpSp>
      <p:sp>
        <p:nvSpPr>
          <p:cNvPr id="108549" name="AutoShape 46">
            <a:hlinkClick r:id="" action="ppaction://noaction" highlightClick="1"/>
          </p:cNvPr>
          <p:cNvSpPr>
            <a:spLocks noChangeArrowheads="1"/>
          </p:cNvSpPr>
          <p:nvPr/>
        </p:nvSpPr>
        <p:spPr bwMode="auto">
          <a:xfrm>
            <a:off x="8534400" y="0"/>
            <a:ext cx="609600" cy="609600"/>
          </a:xfrm>
          <a:prstGeom prst="actionButtonReturn">
            <a:avLst/>
          </a:prstGeom>
          <a:solidFill>
            <a:srgbClr val="C0C0C0"/>
          </a:solidFill>
          <a:ln w="9525">
            <a:solidFill>
              <a:srgbClr val="FF0000"/>
            </a:solidFill>
            <a:miter lim="800000"/>
            <a:headEnd/>
            <a:tailEnd/>
          </a:ln>
        </p:spPr>
        <p:txBody>
          <a:bodyPr wrap="none" anchor="ctr"/>
          <a:lstStyle/>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294" name="Oval 2"/>
          <p:cNvSpPr>
            <a:spLocks noChangeArrowheads="1"/>
          </p:cNvSpPr>
          <p:nvPr/>
        </p:nvSpPr>
        <p:spPr bwMode="auto">
          <a:xfrm>
            <a:off x="685800" y="2209800"/>
            <a:ext cx="3429000" cy="4038600"/>
          </a:xfrm>
          <a:prstGeom prst="ellipse">
            <a:avLst/>
          </a:prstGeom>
          <a:solidFill>
            <a:srgbClr val="FFCC66">
              <a:alpha val="50195"/>
            </a:srgbClr>
          </a:solidFill>
          <a:ln w="38100">
            <a:solidFill>
              <a:schemeClr val="tx1"/>
            </a:solidFill>
            <a:round/>
            <a:headEnd/>
            <a:tailEnd/>
          </a:ln>
        </p:spPr>
        <p:txBody>
          <a:bodyPr wrap="none" anchor="ctr"/>
          <a:lstStyle/>
          <a:p>
            <a:endParaRPr lang="zh-CN" altLang="en-US"/>
          </a:p>
        </p:txBody>
      </p:sp>
      <p:grpSp>
        <p:nvGrpSpPr>
          <p:cNvPr id="2" name="Group 3"/>
          <p:cNvGrpSpPr>
            <a:grpSpLocks/>
          </p:cNvGrpSpPr>
          <p:nvPr/>
        </p:nvGrpSpPr>
        <p:grpSpPr bwMode="auto">
          <a:xfrm>
            <a:off x="1295400" y="609600"/>
            <a:ext cx="7086600" cy="1371600"/>
            <a:chOff x="528" y="432"/>
            <a:chExt cx="4464" cy="1152"/>
          </a:xfrm>
        </p:grpSpPr>
        <p:sp>
          <p:nvSpPr>
            <p:cNvPr id="12298" name="Text Box 4"/>
            <p:cNvSpPr txBox="1">
              <a:spLocks noChangeArrowheads="1"/>
            </p:cNvSpPr>
            <p:nvPr/>
          </p:nvSpPr>
          <p:spPr bwMode="auto">
            <a:xfrm>
              <a:off x="528" y="480"/>
              <a:ext cx="4464" cy="1000"/>
            </a:xfrm>
            <a:prstGeom prst="rect">
              <a:avLst/>
            </a:prstGeom>
            <a:noFill/>
            <a:ln w="38100">
              <a:noFill/>
              <a:miter lim="800000"/>
              <a:headEnd/>
              <a:tailEnd/>
            </a:ln>
          </p:spPr>
          <p:txBody>
            <a:bodyPr>
              <a:spAutoFit/>
            </a:bodyPr>
            <a:lstStyle/>
            <a:p>
              <a:pPr>
                <a:spcBef>
                  <a:spcPct val="50000"/>
                </a:spcBef>
              </a:pPr>
              <a:r>
                <a:rPr lang="zh-CN" altLang="en-US" sz="3600" b="1" i="0">
                  <a:latin typeface="黑体" pitchFamily="2" charset="-122"/>
                  <a:ea typeface="黑体" pitchFamily="2" charset="-122"/>
                </a:rPr>
                <a:t>将两个半径为</a:t>
              </a:r>
              <a:r>
                <a:rPr lang="en-US" altLang="zh-CN" sz="3600" b="1" i="0">
                  <a:latin typeface="黑体" pitchFamily="2" charset="-122"/>
                  <a:ea typeface="黑体" pitchFamily="2" charset="-122"/>
                </a:rPr>
                <a:t>1</a:t>
              </a:r>
              <a:r>
                <a:rPr lang="zh-CN" altLang="en-US" sz="3600" b="1" i="0">
                  <a:latin typeface="黑体" pitchFamily="2" charset="-122"/>
                  <a:ea typeface="黑体" pitchFamily="2" charset="-122"/>
                </a:rPr>
                <a:t>的铁球熔化成一个大球，求大球的半径？</a:t>
              </a:r>
              <a:endParaRPr lang="zh-CN" altLang="en-US" sz="3600" b="1" i="0">
                <a:latin typeface="黑体" pitchFamily="2" charset="-122"/>
                <a:ea typeface="黑体" pitchFamily="2" charset="-122"/>
                <a:sym typeface="Symbol" pitchFamily="18" charset="2"/>
              </a:endParaRPr>
            </a:p>
          </p:txBody>
        </p:sp>
        <p:sp>
          <p:nvSpPr>
            <p:cNvPr id="12299" name="Rectangle 5"/>
            <p:cNvSpPr>
              <a:spLocks noChangeArrowheads="1"/>
            </p:cNvSpPr>
            <p:nvPr/>
          </p:nvSpPr>
          <p:spPr bwMode="auto">
            <a:xfrm>
              <a:off x="528" y="432"/>
              <a:ext cx="4416" cy="1152"/>
            </a:xfrm>
            <a:prstGeom prst="rect">
              <a:avLst/>
            </a:prstGeom>
            <a:noFill/>
            <a:ln w="38100">
              <a:solidFill>
                <a:schemeClr val="accent2"/>
              </a:solidFill>
              <a:miter lim="800000"/>
              <a:headEnd/>
              <a:tailEnd/>
            </a:ln>
          </p:spPr>
          <p:txBody>
            <a:bodyPr wrap="none" anchor="ctr"/>
            <a:lstStyle/>
            <a:p>
              <a:endParaRPr lang="zh-CN" altLang="en-US"/>
            </a:p>
          </p:txBody>
        </p:sp>
      </p:grpSp>
      <p:graphicFrame>
        <p:nvGraphicFramePr>
          <p:cNvPr id="12290" name="Object 6"/>
          <p:cNvGraphicFramePr>
            <a:graphicFrameLocks noChangeAspect="1"/>
          </p:cNvGraphicFramePr>
          <p:nvPr/>
        </p:nvGraphicFramePr>
        <p:xfrm>
          <a:off x="1752600" y="4724400"/>
          <a:ext cx="1219200" cy="1219200"/>
        </p:xfrm>
        <a:graphic>
          <a:graphicData uri="http://schemas.openxmlformats.org/presentationml/2006/ole">
            <p:oleObj spid="_x0000_s3074" name="Flash 影片" r:id="rId3" imgW="819000" imgH="819000" progId="Flash.Movie">
              <p:embed/>
            </p:oleObj>
          </a:graphicData>
        </a:graphic>
      </p:graphicFrame>
      <p:graphicFrame>
        <p:nvGraphicFramePr>
          <p:cNvPr id="12291" name="Object 7"/>
          <p:cNvGraphicFramePr>
            <a:graphicFrameLocks noChangeAspect="1"/>
          </p:cNvGraphicFramePr>
          <p:nvPr/>
        </p:nvGraphicFramePr>
        <p:xfrm>
          <a:off x="2743200" y="2943225"/>
          <a:ext cx="866775" cy="866775"/>
        </p:xfrm>
        <a:graphic>
          <a:graphicData uri="http://schemas.openxmlformats.org/presentationml/2006/ole">
            <p:oleObj spid="_x0000_s3075" name="Flash 影片" r:id="rId4" imgW="867240" imgH="867240" progId="Flash.Movie">
              <p:embed/>
            </p:oleObj>
          </a:graphicData>
        </a:graphic>
      </p:graphicFrame>
      <p:graphicFrame>
        <p:nvGraphicFramePr>
          <p:cNvPr id="12292" name="Object 8"/>
          <p:cNvGraphicFramePr>
            <a:graphicFrameLocks noChangeAspect="1"/>
          </p:cNvGraphicFramePr>
          <p:nvPr/>
        </p:nvGraphicFramePr>
        <p:xfrm>
          <a:off x="1143000" y="2971800"/>
          <a:ext cx="866775" cy="866775"/>
        </p:xfrm>
        <a:graphic>
          <a:graphicData uri="http://schemas.openxmlformats.org/presentationml/2006/ole">
            <p:oleObj spid="_x0000_s3076" name="Flash 影片" r:id="rId5" imgW="867240" imgH="867240" progId="Flash.Movie">
              <p:embed/>
            </p:oleObj>
          </a:graphicData>
        </a:graphic>
      </p:graphicFrame>
      <p:sp>
        <p:nvSpPr>
          <p:cNvPr id="12296" name="AutoShape 9"/>
          <p:cNvSpPr>
            <a:spLocks/>
          </p:cNvSpPr>
          <p:nvPr/>
        </p:nvSpPr>
        <p:spPr bwMode="auto">
          <a:xfrm rot="16200000" flipV="1">
            <a:off x="1981200" y="3505200"/>
            <a:ext cx="762000" cy="1524000"/>
          </a:xfrm>
          <a:prstGeom prst="leftBrace">
            <a:avLst>
              <a:gd name="adj1" fmla="val 47917"/>
              <a:gd name="adj2" fmla="val 50000"/>
            </a:avLst>
          </a:prstGeom>
          <a:noFill/>
          <a:ln w="57150">
            <a:solidFill>
              <a:srgbClr val="FF0000"/>
            </a:solidFill>
            <a:round/>
            <a:headEnd/>
            <a:tailEnd/>
          </a:ln>
        </p:spPr>
        <p:txBody>
          <a:bodyPr wrap="none" anchor="ctr"/>
          <a:lstStyle/>
          <a:p>
            <a:endParaRPr lang="zh-CN" altLang="en-US"/>
          </a:p>
        </p:txBody>
      </p:sp>
      <p:graphicFrame>
        <p:nvGraphicFramePr>
          <p:cNvPr id="415754" name="Object 10"/>
          <p:cNvGraphicFramePr>
            <a:graphicFrameLocks noChangeAspect="1"/>
          </p:cNvGraphicFramePr>
          <p:nvPr/>
        </p:nvGraphicFramePr>
        <p:xfrm>
          <a:off x="4927600" y="3505200"/>
          <a:ext cx="3378200" cy="1435100"/>
        </p:xfrm>
        <a:graphic>
          <a:graphicData uri="http://schemas.openxmlformats.org/presentationml/2006/ole">
            <p:oleObj spid="_x0000_s3077" name="Equation" r:id="rId6" imgW="507960" imgH="215640" progId="Equation.3">
              <p:embed/>
            </p:oleObj>
          </a:graphicData>
        </a:graphic>
      </p:graphicFrame>
      <p:sp>
        <p:nvSpPr>
          <p:cNvPr id="12297" name="AutoShape 12">
            <a:hlinkClick r:id="" action="ppaction://noaction" highlightClick="1"/>
          </p:cNvPr>
          <p:cNvSpPr>
            <a:spLocks noChangeArrowheads="1"/>
          </p:cNvSpPr>
          <p:nvPr/>
        </p:nvSpPr>
        <p:spPr bwMode="auto">
          <a:xfrm>
            <a:off x="8534400" y="0"/>
            <a:ext cx="609600" cy="609600"/>
          </a:xfrm>
          <a:prstGeom prst="actionButtonReturn">
            <a:avLst/>
          </a:prstGeom>
          <a:solidFill>
            <a:srgbClr val="C0C0C0"/>
          </a:solidFill>
          <a:ln w="9525">
            <a:solidFill>
              <a:srgbClr val="FF0000"/>
            </a:solidFill>
            <a:miter lim="800000"/>
            <a:headEnd/>
            <a:tailEnd/>
          </a:ln>
        </p:spPr>
        <p:txBody>
          <a:bodyPr wrap="none" anchor="ctr"/>
          <a:lstStyle/>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4157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315" name="Line 2"/>
          <p:cNvSpPr>
            <a:spLocks noChangeShapeType="1"/>
          </p:cNvSpPr>
          <p:nvPr/>
        </p:nvSpPr>
        <p:spPr bwMode="auto">
          <a:xfrm>
            <a:off x="5791200" y="3276600"/>
            <a:ext cx="1219200" cy="1981200"/>
          </a:xfrm>
          <a:prstGeom prst="line">
            <a:avLst/>
          </a:prstGeom>
          <a:noFill/>
          <a:ln w="47625">
            <a:solidFill>
              <a:srgbClr val="FF0000"/>
            </a:solidFill>
            <a:prstDash val="sysDot"/>
            <a:round/>
            <a:headEnd/>
            <a:tailEnd/>
          </a:ln>
        </p:spPr>
        <p:txBody>
          <a:bodyPr/>
          <a:lstStyle/>
          <a:p>
            <a:endParaRPr lang="zh-CN" altLang="en-US"/>
          </a:p>
        </p:txBody>
      </p:sp>
      <p:sp>
        <p:nvSpPr>
          <p:cNvPr id="13316" name="Text Box 3"/>
          <p:cNvSpPr txBox="1">
            <a:spLocks noChangeArrowheads="1"/>
          </p:cNvSpPr>
          <p:nvPr/>
        </p:nvSpPr>
        <p:spPr bwMode="auto">
          <a:xfrm>
            <a:off x="1066800" y="457200"/>
            <a:ext cx="7391400" cy="1349375"/>
          </a:xfrm>
          <a:prstGeom prst="rect">
            <a:avLst/>
          </a:prstGeom>
          <a:noFill/>
          <a:ln w="38100">
            <a:solidFill>
              <a:schemeClr val="accent2"/>
            </a:solidFill>
            <a:miter lim="800000"/>
            <a:headEnd/>
            <a:tailEnd/>
          </a:ln>
        </p:spPr>
        <p:txBody>
          <a:bodyPr>
            <a:spAutoFit/>
          </a:bodyPr>
          <a:lstStyle/>
          <a:p>
            <a:pPr>
              <a:spcBef>
                <a:spcPct val="50000"/>
              </a:spcBef>
            </a:pPr>
            <a:r>
              <a:rPr lang="zh-CN" altLang="en-US" sz="4000" b="1" i="0">
                <a:ea typeface="黑体" pitchFamily="2" charset="-122"/>
              </a:rPr>
              <a:t>求正方体的内切球和它的外接球的表面积之比</a:t>
            </a:r>
          </a:p>
        </p:txBody>
      </p:sp>
      <p:sp>
        <p:nvSpPr>
          <p:cNvPr id="13317" name="Oval 4"/>
          <p:cNvSpPr>
            <a:spLocks noChangeArrowheads="1"/>
          </p:cNvSpPr>
          <p:nvPr/>
        </p:nvSpPr>
        <p:spPr bwMode="auto">
          <a:xfrm>
            <a:off x="4876800" y="2819400"/>
            <a:ext cx="2971800" cy="2971800"/>
          </a:xfrm>
          <a:prstGeom prst="ellipse">
            <a:avLst/>
          </a:prstGeom>
          <a:noFill/>
          <a:ln w="38100">
            <a:solidFill>
              <a:schemeClr val="tx1"/>
            </a:solidFill>
            <a:round/>
            <a:headEnd/>
            <a:tailEnd/>
          </a:ln>
        </p:spPr>
        <p:txBody>
          <a:bodyPr wrap="none" anchor="ctr"/>
          <a:lstStyle/>
          <a:p>
            <a:endParaRPr lang="zh-CN" altLang="en-US"/>
          </a:p>
        </p:txBody>
      </p:sp>
      <p:graphicFrame>
        <p:nvGraphicFramePr>
          <p:cNvPr id="13314" name="Object 5"/>
          <p:cNvGraphicFramePr>
            <a:graphicFrameLocks noChangeAspect="1"/>
          </p:cNvGraphicFramePr>
          <p:nvPr/>
        </p:nvGraphicFramePr>
        <p:xfrm>
          <a:off x="914400" y="3276600"/>
          <a:ext cx="2630488" cy="2519363"/>
        </p:xfrm>
        <a:graphic>
          <a:graphicData uri="http://schemas.openxmlformats.org/presentationml/2006/ole">
            <p:oleObj spid="_x0000_s4098" name="Flash 影片" r:id="rId3" imgW="2630160" imgH="2518920" progId="Flash.Movie">
              <p:embed/>
            </p:oleObj>
          </a:graphicData>
        </a:graphic>
      </p:graphicFrame>
      <p:sp>
        <p:nvSpPr>
          <p:cNvPr id="13318" name="Oval 6"/>
          <p:cNvSpPr>
            <a:spLocks noChangeArrowheads="1"/>
          </p:cNvSpPr>
          <p:nvPr/>
        </p:nvSpPr>
        <p:spPr bwMode="auto">
          <a:xfrm>
            <a:off x="5029200" y="3276600"/>
            <a:ext cx="2667000" cy="685800"/>
          </a:xfrm>
          <a:prstGeom prst="ellipse">
            <a:avLst/>
          </a:prstGeom>
          <a:solidFill>
            <a:srgbClr val="FF9900">
              <a:alpha val="50195"/>
            </a:srgbClr>
          </a:solidFill>
          <a:ln w="38100">
            <a:solidFill>
              <a:schemeClr val="tx1"/>
            </a:solidFill>
            <a:round/>
            <a:headEnd/>
            <a:tailEnd/>
          </a:ln>
        </p:spPr>
        <p:txBody>
          <a:bodyPr wrap="none" anchor="ctr"/>
          <a:lstStyle/>
          <a:p>
            <a:endParaRPr lang="zh-CN" altLang="en-US"/>
          </a:p>
        </p:txBody>
      </p:sp>
      <p:sp>
        <p:nvSpPr>
          <p:cNvPr id="13319" name="Oval 7"/>
          <p:cNvSpPr>
            <a:spLocks noChangeArrowheads="1"/>
          </p:cNvSpPr>
          <p:nvPr/>
        </p:nvSpPr>
        <p:spPr bwMode="auto">
          <a:xfrm>
            <a:off x="5029200" y="4648200"/>
            <a:ext cx="2667000" cy="685800"/>
          </a:xfrm>
          <a:prstGeom prst="ellipse">
            <a:avLst/>
          </a:prstGeom>
          <a:solidFill>
            <a:srgbClr val="FF9900">
              <a:alpha val="50195"/>
            </a:srgbClr>
          </a:solidFill>
          <a:ln w="38100">
            <a:solidFill>
              <a:schemeClr val="tx1"/>
            </a:solidFill>
            <a:round/>
            <a:headEnd/>
            <a:tailEnd/>
          </a:ln>
        </p:spPr>
        <p:txBody>
          <a:bodyPr wrap="none" anchor="ctr"/>
          <a:lstStyle/>
          <a:p>
            <a:endParaRPr lang="zh-CN" altLang="en-US"/>
          </a:p>
        </p:txBody>
      </p:sp>
      <p:sp>
        <p:nvSpPr>
          <p:cNvPr id="13320" name="Rectangle 8"/>
          <p:cNvSpPr>
            <a:spLocks noChangeArrowheads="1"/>
          </p:cNvSpPr>
          <p:nvPr/>
        </p:nvSpPr>
        <p:spPr bwMode="auto">
          <a:xfrm>
            <a:off x="5543550" y="3902075"/>
            <a:ext cx="1447800" cy="1355725"/>
          </a:xfrm>
          <a:prstGeom prst="rect">
            <a:avLst/>
          </a:prstGeom>
          <a:noFill/>
          <a:ln w="38100">
            <a:solidFill>
              <a:schemeClr val="accent2"/>
            </a:solidFill>
            <a:miter lim="800000"/>
            <a:headEnd/>
            <a:tailEnd/>
          </a:ln>
        </p:spPr>
        <p:txBody>
          <a:bodyPr wrap="none" anchor="ctr"/>
          <a:lstStyle/>
          <a:p>
            <a:endParaRPr lang="zh-CN" altLang="en-US"/>
          </a:p>
        </p:txBody>
      </p:sp>
      <p:sp>
        <p:nvSpPr>
          <p:cNvPr id="13321" name="Rectangle 9"/>
          <p:cNvSpPr>
            <a:spLocks noChangeArrowheads="1"/>
          </p:cNvSpPr>
          <p:nvPr/>
        </p:nvSpPr>
        <p:spPr bwMode="auto">
          <a:xfrm>
            <a:off x="5791200" y="3352800"/>
            <a:ext cx="1447800" cy="1355725"/>
          </a:xfrm>
          <a:prstGeom prst="rect">
            <a:avLst/>
          </a:prstGeom>
          <a:noFill/>
          <a:ln w="38100">
            <a:solidFill>
              <a:schemeClr val="accent2"/>
            </a:solidFill>
            <a:miter lim="800000"/>
            <a:headEnd/>
            <a:tailEnd/>
          </a:ln>
        </p:spPr>
        <p:txBody>
          <a:bodyPr wrap="none" anchor="ctr"/>
          <a:lstStyle/>
          <a:p>
            <a:endParaRPr lang="zh-CN" altLang="en-US"/>
          </a:p>
        </p:txBody>
      </p:sp>
      <p:sp>
        <p:nvSpPr>
          <p:cNvPr id="13322" name="Line 10"/>
          <p:cNvSpPr>
            <a:spLocks noChangeShapeType="1"/>
          </p:cNvSpPr>
          <p:nvPr/>
        </p:nvSpPr>
        <p:spPr bwMode="auto">
          <a:xfrm flipH="1">
            <a:off x="5562600" y="3276600"/>
            <a:ext cx="228600" cy="609600"/>
          </a:xfrm>
          <a:prstGeom prst="line">
            <a:avLst/>
          </a:prstGeom>
          <a:noFill/>
          <a:ln w="38100">
            <a:solidFill>
              <a:schemeClr val="accent2"/>
            </a:solidFill>
            <a:round/>
            <a:headEnd/>
            <a:tailEnd/>
          </a:ln>
        </p:spPr>
        <p:txBody>
          <a:bodyPr/>
          <a:lstStyle/>
          <a:p>
            <a:endParaRPr lang="zh-CN" altLang="en-US"/>
          </a:p>
        </p:txBody>
      </p:sp>
      <p:sp>
        <p:nvSpPr>
          <p:cNvPr id="13323" name="Line 11"/>
          <p:cNvSpPr>
            <a:spLocks noChangeShapeType="1"/>
          </p:cNvSpPr>
          <p:nvPr/>
        </p:nvSpPr>
        <p:spPr bwMode="auto">
          <a:xfrm flipH="1">
            <a:off x="6965950" y="3352800"/>
            <a:ext cx="228600" cy="609600"/>
          </a:xfrm>
          <a:prstGeom prst="line">
            <a:avLst/>
          </a:prstGeom>
          <a:noFill/>
          <a:ln w="38100">
            <a:solidFill>
              <a:schemeClr val="accent2"/>
            </a:solidFill>
            <a:round/>
            <a:headEnd/>
            <a:tailEnd/>
          </a:ln>
        </p:spPr>
        <p:txBody>
          <a:bodyPr/>
          <a:lstStyle/>
          <a:p>
            <a:endParaRPr lang="zh-CN" altLang="en-US"/>
          </a:p>
        </p:txBody>
      </p:sp>
      <p:sp>
        <p:nvSpPr>
          <p:cNvPr id="13324" name="Line 12"/>
          <p:cNvSpPr>
            <a:spLocks noChangeShapeType="1"/>
          </p:cNvSpPr>
          <p:nvPr/>
        </p:nvSpPr>
        <p:spPr bwMode="auto">
          <a:xfrm flipH="1">
            <a:off x="7010400" y="4676775"/>
            <a:ext cx="228600" cy="609600"/>
          </a:xfrm>
          <a:prstGeom prst="line">
            <a:avLst/>
          </a:prstGeom>
          <a:noFill/>
          <a:ln w="38100">
            <a:solidFill>
              <a:schemeClr val="accent2"/>
            </a:solidFill>
            <a:round/>
            <a:headEnd/>
            <a:tailEnd/>
          </a:ln>
        </p:spPr>
        <p:txBody>
          <a:bodyPr/>
          <a:lstStyle/>
          <a:p>
            <a:endParaRPr lang="zh-CN" altLang="en-US"/>
          </a:p>
        </p:txBody>
      </p:sp>
      <p:sp>
        <p:nvSpPr>
          <p:cNvPr id="13325" name="Line 13"/>
          <p:cNvSpPr>
            <a:spLocks noChangeShapeType="1"/>
          </p:cNvSpPr>
          <p:nvPr/>
        </p:nvSpPr>
        <p:spPr bwMode="auto">
          <a:xfrm flipH="1">
            <a:off x="5546725" y="4648200"/>
            <a:ext cx="228600" cy="609600"/>
          </a:xfrm>
          <a:prstGeom prst="line">
            <a:avLst/>
          </a:prstGeom>
          <a:noFill/>
          <a:ln w="38100">
            <a:solidFill>
              <a:schemeClr val="accent2"/>
            </a:solidFill>
            <a:round/>
            <a:headEnd/>
            <a:tailEnd/>
          </a:ln>
        </p:spPr>
        <p:txBody>
          <a:bodyPr/>
          <a:lstStyle/>
          <a:p>
            <a:endParaRPr lang="zh-CN" altLang="en-US"/>
          </a:p>
        </p:txBody>
      </p:sp>
      <p:sp>
        <p:nvSpPr>
          <p:cNvPr id="13326" name="Oval 14"/>
          <p:cNvSpPr>
            <a:spLocks noChangeArrowheads="1"/>
          </p:cNvSpPr>
          <p:nvPr/>
        </p:nvSpPr>
        <p:spPr bwMode="auto">
          <a:xfrm>
            <a:off x="6356350" y="4267200"/>
            <a:ext cx="152400" cy="152400"/>
          </a:xfrm>
          <a:prstGeom prst="ellipse">
            <a:avLst/>
          </a:prstGeom>
          <a:solidFill>
            <a:srgbClr val="FF0000"/>
          </a:solidFill>
          <a:ln w="38100">
            <a:solidFill>
              <a:srgbClr val="FF0000"/>
            </a:solidFill>
            <a:round/>
            <a:headEnd/>
            <a:tailEnd/>
          </a:ln>
        </p:spPr>
        <p:txBody>
          <a:bodyPr wrap="none" anchor="ctr"/>
          <a:lstStyle/>
          <a:p>
            <a:endParaRPr lang="zh-CN" altLang="en-US"/>
          </a:p>
        </p:txBody>
      </p:sp>
      <p:sp>
        <p:nvSpPr>
          <p:cNvPr id="13327" name="Oval 15"/>
          <p:cNvSpPr>
            <a:spLocks noChangeArrowheads="1"/>
          </p:cNvSpPr>
          <p:nvPr/>
        </p:nvSpPr>
        <p:spPr bwMode="auto">
          <a:xfrm>
            <a:off x="2241550" y="4479925"/>
            <a:ext cx="152400" cy="152400"/>
          </a:xfrm>
          <a:prstGeom prst="ellipse">
            <a:avLst/>
          </a:prstGeom>
          <a:solidFill>
            <a:schemeClr val="tx1"/>
          </a:solidFill>
          <a:ln w="38100">
            <a:solidFill>
              <a:schemeClr val="tx2"/>
            </a:solidFill>
            <a:round/>
            <a:headEnd/>
            <a:tailEnd/>
          </a:ln>
        </p:spPr>
        <p:txBody>
          <a:bodyPr wrap="none" anchor="ctr"/>
          <a:lstStyle/>
          <a:p>
            <a:endParaRPr lang="zh-CN" altLang="en-US"/>
          </a:p>
        </p:txBody>
      </p:sp>
      <p:sp>
        <p:nvSpPr>
          <p:cNvPr id="13328" name="AutoShape 17">
            <a:hlinkClick r:id="" action="ppaction://noaction" highlightClick="1"/>
          </p:cNvPr>
          <p:cNvSpPr>
            <a:spLocks noChangeArrowheads="1"/>
          </p:cNvSpPr>
          <p:nvPr/>
        </p:nvSpPr>
        <p:spPr bwMode="auto">
          <a:xfrm>
            <a:off x="8534400" y="0"/>
            <a:ext cx="609600" cy="609600"/>
          </a:xfrm>
          <a:prstGeom prst="actionButtonReturn">
            <a:avLst/>
          </a:prstGeom>
          <a:solidFill>
            <a:srgbClr val="C0C0C0"/>
          </a:solidFill>
          <a:ln w="9525">
            <a:solidFill>
              <a:srgbClr val="FF0000"/>
            </a:solidFill>
            <a:miter lim="800000"/>
            <a:headEnd/>
            <a:tailEnd/>
          </a:ln>
        </p:spPr>
        <p:txBody>
          <a:bodyPr wrap="none" anchor="ctr"/>
          <a:lstStyle/>
          <a:p>
            <a:endParaRPr lang="zh-CN" altLang="en-US"/>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4340" name="Text Box 2"/>
          <p:cNvSpPr txBox="1">
            <a:spLocks noChangeArrowheads="1"/>
          </p:cNvSpPr>
          <p:nvPr/>
        </p:nvSpPr>
        <p:spPr bwMode="auto">
          <a:xfrm>
            <a:off x="990600" y="533400"/>
            <a:ext cx="7391400" cy="1349375"/>
          </a:xfrm>
          <a:prstGeom prst="rect">
            <a:avLst/>
          </a:prstGeom>
          <a:noFill/>
          <a:ln w="38100">
            <a:solidFill>
              <a:schemeClr val="accent2"/>
            </a:solidFill>
            <a:miter lim="800000"/>
            <a:headEnd/>
            <a:tailEnd/>
          </a:ln>
        </p:spPr>
        <p:txBody>
          <a:bodyPr>
            <a:spAutoFit/>
          </a:bodyPr>
          <a:lstStyle/>
          <a:p>
            <a:pPr>
              <a:spcBef>
                <a:spcPct val="50000"/>
              </a:spcBef>
            </a:pPr>
            <a:r>
              <a:rPr lang="zh-CN" altLang="en-US" sz="4000" b="1" i="0">
                <a:ea typeface="黑体" pitchFamily="2" charset="-122"/>
              </a:rPr>
              <a:t>求正四面体的内切球和它的外接球的体积之比</a:t>
            </a:r>
          </a:p>
        </p:txBody>
      </p:sp>
      <p:grpSp>
        <p:nvGrpSpPr>
          <p:cNvPr id="2" name="Group 3"/>
          <p:cNvGrpSpPr>
            <a:grpSpLocks/>
          </p:cNvGrpSpPr>
          <p:nvPr/>
        </p:nvGrpSpPr>
        <p:grpSpPr bwMode="auto">
          <a:xfrm>
            <a:off x="1143000" y="2743200"/>
            <a:ext cx="3505200" cy="3368675"/>
            <a:chOff x="144" y="1555"/>
            <a:chExt cx="2208" cy="2122"/>
          </a:xfrm>
        </p:grpSpPr>
        <p:sp>
          <p:nvSpPr>
            <p:cNvPr id="14353" name="Line 4"/>
            <p:cNvSpPr>
              <a:spLocks noChangeShapeType="1"/>
            </p:cNvSpPr>
            <p:nvPr/>
          </p:nvSpPr>
          <p:spPr bwMode="auto">
            <a:xfrm>
              <a:off x="384" y="3144"/>
              <a:ext cx="499" cy="264"/>
            </a:xfrm>
            <a:prstGeom prst="line">
              <a:avLst/>
            </a:prstGeom>
            <a:noFill/>
            <a:ln w="38100">
              <a:solidFill>
                <a:srgbClr val="A50021"/>
              </a:solidFill>
              <a:round/>
              <a:headEnd/>
              <a:tailEnd/>
            </a:ln>
          </p:spPr>
          <p:txBody>
            <a:bodyPr/>
            <a:lstStyle/>
            <a:p>
              <a:endParaRPr lang="zh-CN" altLang="en-US"/>
            </a:p>
          </p:txBody>
        </p:sp>
        <p:sp>
          <p:nvSpPr>
            <p:cNvPr id="14354" name="Line 5"/>
            <p:cNvSpPr>
              <a:spLocks noChangeShapeType="1"/>
            </p:cNvSpPr>
            <p:nvPr/>
          </p:nvSpPr>
          <p:spPr bwMode="auto">
            <a:xfrm flipV="1">
              <a:off x="883" y="3144"/>
              <a:ext cx="1373" cy="264"/>
            </a:xfrm>
            <a:prstGeom prst="line">
              <a:avLst/>
            </a:prstGeom>
            <a:noFill/>
            <a:ln w="38100">
              <a:solidFill>
                <a:srgbClr val="A50021"/>
              </a:solidFill>
              <a:round/>
              <a:headEnd/>
              <a:tailEnd/>
            </a:ln>
          </p:spPr>
          <p:txBody>
            <a:bodyPr/>
            <a:lstStyle/>
            <a:p>
              <a:endParaRPr lang="zh-CN" altLang="en-US"/>
            </a:p>
          </p:txBody>
        </p:sp>
        <p:sp>
          <p:nvSpPr>
            <p:cNvPr id="14355" name="Line 6"/>
            <p:cNvSpPr>
              <a:spLocks noChangeShapeType="1"/>
            </p:cNvSpPr>
            <p:nvPr/>
          </p:nvSpPr>
          <p:spPr bwMode="auto">
            <a:xfrm>
              <a:off x="384" y="3144"/>
              <a:ext cx="1872" cy="0"/>
            </a:xfrm>
            <a:prstGeom prst="line">
              <a:avLst/>
            </a:prstGeom>
            <a:noFill/>
            <a:ln w="38100">
              <a:solidFill>
                <a:srgbClr val="A50021"/>
              </a:solidFill>
              <a:prstDash val="sysDot"/>
              <a:round/>
              <a:headEnd/>
              <a:tailEnd/>
            </a:ln>
          </p:spPr>
          <p:txBody>
            <a:bodyPr/>
            <a:lstStyle/>
            <a:p>
              <a:endParaRPr lang="zh-CN" altLang="en-US"/>
            </a:p>
          </p:txBody>
        </p:sp>
        <p:sp>
          <p:nvSpPr>
            <p:cNvPr id="14356" name="Line 7"/>
            <p:cNvSpPr>
              <a:spLocks noChangeShapeType="1"/>
            </p:cNvSpPr>
            <p:nvPr/>
          </p:nvSpPr>
          <p:spPr bwMode="auto">
            <a:xfrm flipH="1">
              <a:off x="384" y="1728"/>
              <a:ext cx="749" cy="1416"/>
            </a:xfrm>
            <a:prstGeom prst="line">
              <a:avLst/>
            </a:prstGeom>
            <a:noFill/>
            <a:ln w="38100">
              <a:solidFill>
                <a:srgbClr val="A50021"/>
              </a:solidFill>
              <a:round/>
              <a:headEnd/>
              <a:tailEnd/>
            </a:ln>
          </p:spPr>
          <p:txBody>
            <a:bodyPr/>
            <a:lstStyle/>
            <a:p>
              <a:endParaRPr lang="zh-CN" altLang="en-US"/>
            </a:p>
          </p:txBody>
        </p:sp>
        <p:sp>
          <p:nvSpPr>
            <p:cNvPr id="14357" name="Line 8"/>
            <p:cNvSpPr>
              <a:spLocks noChangeShapeType="1"/>
            </p:cNvSpPr>
            <p:nvPr/>
          </p:nvSpPr>
          <p:spPr bwMode="auto">
            <a:xfrm flipH="1">
              <a:off x="883" y="1728"/>
              <a:ext cx="250" cy="1680"/>
            </a:xfrm>
            <a:prstGeom prst="line">
              <a:avLst/>
            </a:prstGeom>
            <a:noFill/>
            <a:ln w="38100">
              <a:solidFill>
                <a:srgbClr val="A50021"/>
              </a:solidFill>
              <a:prstDash val="dash"/>
              <a:round/>
              <a:headEnd/>
              <a:tailEnd/>
            </a:ln>
          </p:spPr>
          <p:txBody>
            <a:bodyPr/>
            <a:lstStyle/>
            <a:p>
              <a:endParaRPr lang="zh-CN" altLang="en-US"/>
            </a:p>
          </p:txBody>
        </p:sp>
        <p:sp>
          <p:nvSpPr>
            <p:cNvPr id="14358" name="Line 9"/>
            <p:cNvSpPr>
              <a:spLocks noChangeShapeType="1"/>
            </p:cNvSpPr>
            <p:nvPr/>
          </p:nvSpPr>
          <p:spPr bwMode="auto">
            <a:xfrm>
              <a:off x="1133" y="1728"/>
              <a:ext cx="1123" cy="1416"/>
            </a:xfrm>
            <a:prstGeom prst="line">
              <a:avLst/>
            </a:prstGeom>
            <a:noFill/>
            <a:ln w="38100">
              <a:solidFill>
                <a:srgbClr val="A50021"/>
              </a:solidFill>
              <a:round/>
              <a:headEnd/>
              <a:tailEnd/>
            </a:ln>
          </p:spPr>
          <p:txBody>
            <a:bodyPr/>
            <a:lstStyle/>
            <a:p>
              <a:endParaRPr lang="zh-CN" altLang="en-US"/>
            </a:p>
          </p:txBody>
        </p:sp>
        <p:sp>
          <p:nvSpPr>
            <p:cNvPr id="14359" name="Text Box 10"/>
            <p:cNvSpPr txBox="1">
              <a:spLocks noChangeArrowheads="1"/>
            </p:cNvSpPr>
            <p:nvPr/>
          </p:nvSpPr>
          <p:spPr bwMode="auto">
            <a:xfrm>
              <a:off x="912" y="1555"/>
              <a:ext cx="288" cy="365"/>
            </a:xfrm>
            <a:prstGeom prst="rect">
              <a:avLst/>
            </a:prstGeom>
            <a:noFill/>
            <a:ln w="9525">
              <a:noFill/>
              <a:miter lim="800000"/>
              <a:headEnd/>
              <a:tailEnd/>
            </a:ln>
          </p:spPr>
          <p:txBody>
            <a:bodyPr>
              <a:spAutoFit/>
            </a:bodyPr>
            <a:lstStyle/>
            <a:p>
              <a:pPr>
                <a:spcBef>
                  <a:spcPct val="50000"/>
                </a:spcBef>
              </a:pPr>
              <a:r>
                <a:rPr lang="en-US" altLang="zh-CN" sz="3200" b="1" i="0"/>
                <a:t>D</a:t>
              </a:r>
            </a:p>
          </p:txBody>
        </p:sp>
        <p:sp>
          <p:nvSpPr>
            <p:cNvPr id="14360" name="Text Box 11"/>
            <p:cNvSpPr txBox="1">
              <a:spLocks noChangeArrowheads="1"/>
            </p:cNvSpPr>
            <p:nvPr/>
          </p:nvSpPr>
          <p:spPr bwMode="auto">
            <a:xfrm>
              <a:off x="144" y="2928"/>
              <a:ext cx="288" cy="365"/>
            </a:xfrm>
            <a:prstGeom prst="rect">
              <a:avLst/>
            </a:prstGeom>
            <a:noFill/>
            <a:ln w="9525">
              <a:noFill/>
              <a:miter lim="800000"/>
              <a:headEnd/>
              <a:tailEnd/>
            </a:ln>
          </p:spPr>
          <p:txBody>
            <a:bodyPr>
              <a:spAutoFit/>
            </a:bodyPr>
            <a:lstStyle/>
            <a:p>
              <a:pPr>
                <a:spcBef>
                  <a:spcPct val="50000"/>
                </a:spcBef>
              </a:pPr>
              <a:r>
                <a:rPr lang="en-US" altLang="zh-CN" sz="3200" b="1" i="0"/>
                <a:t>A</a:t>
              </a:r>
            </a:p>
          </p:txBody>
        </p:sp>
        <p:sp>
          <p:nvSpPr>
            <p:cNvPr id="14361" name="Text Box 12"/>
            <p:cNvSpPr txBox="1">
              <a:spLocks noChangeArrowheads="1"/>
            </p:cNvSpPr>
            <p:nvPr/>
          </p:nvSpPr>
          <p:spPr bwMode="auto">
            <a:xfrm>
              <a:off x="672" y="3312"/>
              <a:ext cx="288" cy="365"/>
            </a:xfrm>
            <a:prstGeom prst="rect">
              <a:avLst/>
            </a:prstGeom>
            <a:noFill/>
            <a:ln w="9525">
              <a:noFill/>
              <a:miter lim="800000"/>
              <a:headEnd/>
              <a:tailEnd/>
            </a:ln>
          </p:spPr>
          <p:txBody>
            <a:bodyPr>
              <a:spAutoFit/>
            </a:bodyPr>
            <a:lstStyle/>
            <a:p>
              <a:pPr>
                <a:spcBef>
                  <a:spcPct val="50000"/>
                </a:spcBef>
              </a:pPr>
              <a:r>
                <a:rPr lang="en-US" altLang="zh-CN" sz="3200" b="1" i="0"/>
                <a:t>B</a:t>
              </a:r>
            </a:p>
          </p:txBody>
        </p:sp>
        <p:sp>
          <p:nvSpPr>
            <p:cNvPr id="14362" name="Text Box 13"/>
            <p:cNvSpPr txBox="1">
              <a:spLocks noChangeArrowheads="1"/>
            </p:cNvSpPr>
            <p:nvPr/>
          </p:nvSpPr>
          <p:spPr bwMode="auto">
            <a:xfrm>
              <a:off x="2064" y="3072"/>
              <a:ext cx="288" cy="365"/>
            </a:xfrm>
            <a:prstGeom prst="rect">
              <a:avLst/>
            </a:prstGeom>
            <a:noFill/>
            <a:ln w="9525">
              <a:noFill/>
              <a:miter lim="800000"/>
              <a:headEnd/>
              <a:tailEnd/>
            </a:ln>
          </p:spPr>
          <p:txBody>
            <a:bodyPr>
              <a:spAutoFit/>
            </a:bodyPr>
            <a:lstStyle/>
            <a:p>
              <a:pPr>
                <a:spcBef>
                  <a:spcPct val="50000"/>
                </a:spcBef>
              </a:pPr>
              <a:r>
                <a:rPr lang="en-US" altLang="zh-CN" sz="3200" b="1" i="0"/>
                <a:t>C</a:t>
              </a:r>
            </a:p>
          </p:txBody>
        </p:sp>
      </p:grpSp>
      <p:sp>
        <p:nvSpPr>
          <p:cNvPr id="14342" name="Line 14"/>
          <p:cNvSpPr>
            <a:spLocks noChangeShapeType="1"/>
          </p:cNvSpPr>
          <p:nvPr/>
        </p:nvSpPr>
        <p:spPr bwMode="auto">
          <a:xfrm>
            <a:off x="2728913" y="3068638"/>
            <a:ext cx="0" cy="2362200"/>
          </a:xfrm>
          <a:prstGeom prst="line">
            <a:avLst/>
          </a:prstGeom>
          <a:noFill/>
          <a:ln w="38100">
            <a:solidFill>
              <a:schemeClr val="tx1"/>
            </a:solidFill>
            <a:round/>
            <a:headEnd/>
            <a:tailEnd/>
          </a:ln>
        </p:spPr>
        <p:txBody>
          <a:bodyPr/>
          <a:lstStyle/>
          <a:p>
            <a:endParaRPr lang="zh-CN" altLang="en-US"/>
          </a:p>
        </p:txBody>
      </p:sp>
      <p:sp>
        <p:nvSpPr>
          <p:cNvPr id="14343" name="Text Box 15"/>
          <p:cNvSpPr txBox="1">
            <a:spLocks noChangeArrowheads="1"/>
          </p:cNvSpPr>
          <p:nvPr/>
        </p:nvSpPr>
        <p:spPr bwMode="auto">
          <a:xfrm>
            <a:off x="2667000" y="5129213"/>
            <a:ext cx="381000" cy="519112"/>
          </a:xfrm>
          <a:prstGeom prst="rect">
            <a:avLst/>
          </a:prstGeom>
          <a:noFill/>
          <a:ln w="38100">
            <a:noFill/>
            <a:miter lim="800000"/>
            <a:headEnd/>
            <a:tailEnd/>
          </a:ln>
        </p:spPr>
        <p:txBody>
          <a:bodyPr>
            <a:spAutoFit/>
          </a:bodyPr>
          <a:lstStyle/>
          <a:p>
            <a:pPr>
              <a:spcBef>
                <a:spcPct val="50000"/>
              </a:spcBef>
            </a:pPr>
            <a:r>
              <a:rPr lang="en-US" altLang="zh-CN" sz="2800" b="1" i="0"/>
              <a:t>H</a:t>
            </a:r>
          </a:p>
        </p:txBody>
      </p:sp>
      <p:sp>
        <p:nvSpPr>
          <p:cNvPr id="14344" name="Text Box 16"/>
          <p:cNvSpPr txBox="1">
            <a:spLocks noChangeArrowheads="1"/>
          </p:cNvSpPr>
          <p:nvPr/>
        </p:nvSpPr>
        <p:spPr bwMode="auto">
          <a:xfrm>
            <a:off x="2667000" y="4343400"/>
            <a:ext cx="533400" cy="519113"/>
          </a:xfrm>
          <a:prstGeom prst="rect">
            <a:avLst/>
          </a:prstGeom>
          <a:noFill/>
          <a:ln w="38100">
            <a:noFill/>
            <a:miter lim="800000"/>
            <a:headEnd/>
            <a:tailEnd/>
          </a:ln>
        </p:spPr>
        <p:txBody>
          <a:bodyPr>
            <a:spAutoFit/>
          </a:bodyPr>
          <a:lstStyle/>
          <a:p>
            <a:pPr>
              <a:spcBef>
                <a:spcPct val="50000"/>
              </a:spcBef>
            </a:pPr>
            <a:r>
              <a:rPr lang="en-US" altLang="zh-CN" sz="2800" b="1" i="0">
                <a:solidFill>
                  <a:srgbClr val="FF0000"/>
                </a:solidFill>
              </a:rPr>
              <a:t>O</a:t>
            </a:r>
          </a:p>
        </p:txBody>
      </p:sp>
      <p:sp>
        <p:nvSpPr>
          <p:cNvPr id="14345" name="Oval 17"/>
          <p:cNvSpPr>
            <a:spLocks noChangeArrowheads="1"/>
          </p:cNvSpPr>
          <p:nvPr/>
        </p:nvSpPr>
        <p:spPr bwMode="auto">
          <a:xfrm>
            <a:off x="2687638" y="4800600"/>
            <a:ext cx="76200" cy="76200"/>
          </a:xfrm>
          <a:prstGeom prst="ellipse">
            <a:avLst/>
          </a:prstGeom>
          <a:solidFill>
            <a:srgbClr val="FF0000"/>
          </a:solidFill>
          <a:ln w="38100">
            <a:solidFill>
              <a:srgbClr val="FF0000"/>
            </a:solidFill>
            <a:round/>
            <a:headEnd/>
            <a:tailEnd/>
          </a:ln>
        </p:spPr>
        <p:txBody>
          <a:bodyPr wrap="none" anchor="ctr"/>
          <a:lstStyle/>
          <a:p>
            <a:endParaRPr lang="zh-CN" altLang="en-US"/>
          </a:p>
        </p:txBody>
      </p:sp>
      <p:grpSp>
        <p:nvGrpSpPr>
          <p:cNvPr id="3" name="Group 18"/>
          <p:cNvGrpSpPr>
            <a:grpSpLocks/>
          </p:cNvGrpSpPr>
          <p:nvPr/>
        </p:nvGrpSpPr>
        <p:grpSpPr bwMode="auto">
          <a:xfrm>
            <a:off x="1524000" y="3048000"/>
            <a:ext cx="2895600" cy="2590800"/>
            <a:chOff x="960" y="1920"/>
            <a:chExt cx="1824" cy="1632"/>
          </a:xfrm>
        </p:grpSpPr>
        <p:sp>
          <p:nvSpPr>
            <p:cNvPr id="14349" name="Line 19"/>
            <p:cNvSpPr>
              <a:spLocks noChangeShapeType="1"/>
            </p:cNvSpPr>
            <p:nvPr/>
          </p:nvSpPr>
          <p:spPr bwMode="auto">
            <a:xfrm>
              <a:off x="1728" y="3024"/>
              <a:ext cx="1056" cy="288"/>
            </a:xfrm>
            <a:prstGeom prst="line">
              <a:avLst/>
            </a:prstGeom>
            <a:noFill/>
            <a:ln w="38100">
              <a:solidFill>
                <a:srgbClr val="FF0000"/>
              </a:solidFill>
              <a:prstDash val="dash"/>
              <a:round/>
              <a:headEnd/>
              <a:tailEnd/>
            </a:ln>
          </p:spPr>
          <p:txBody>
            <a:bodyPr/>
            <a:lstStyle/>
            <a:p>
              <a:endParaRPr lang="zh-CN" altLang="en-US"/>
            </a:p>
          </p:txBody>
        </p:sp>
        <p:sp>
          <p:nvSpPr>
            <p:cNvPr id="14350" name="Line 20"/>
            <p:cNvSpPr>
              <a:spLocks noChangeShapeType="1"/>
            </p:cNvSpPr>
            <p:nvPr/>
          </p:nvSpPr>
          <p:spPr bwMode="auto">
            <a:xfrm flipH="1">
              <a:off x="1488" y="3024"/>
              <a:ext cx="240" cy="528"/>
            </a:xfrm>
            <a:prstGeom prst="line">
              <a:avLst/>
            </a:prstGeom>
            <a:noFill/>
            <a:ln w="38100">
              <a:solidFill>
                <a:srgbClr val="FF0000"/>
              </a:solidFill>
              <a:prstDash val="dash"/>
              <a:round/>
              <a:headEnd/>
              <a:tailEnd/>
            </a:ln>
          </p:spPr>
          <p:txBody>
            <a:bodyPr/>
            <a:lstStyle/>
            <a:p>
              <a:endParaRPr lang="zh-CN" altLang="en-US"/>
            </a:p>
          </p:txBody>
        </p:sp>
        <p:sp>
          <p:nvSpPr>
            <p:cNvPr id="14351" name="Line 21"/>
            <p:cNvSpPr>
              <a:spLocks noChangeShapeType="1"/>
            </p:cNvSpPr>
            <p:nvPr/>
          </p:nvSpPr>
          <p:spPr bwMode="auto">
            <a:xfrm flipH="1">
              <a:off x="960" y="3024"/>
              <a:ext cx="768" cy="288"/>
            </a:xfrm>
            <a:prstGeom prst="line">
              <a:avLst/>
            </a:prstGeom>
            <a:noFill/>
            <a:ln w="38100">
              <a:solidFill>
                <a:srgbClr val="FF0000"/>
              </a:solidFill>
              <a:prstDash val="dash"/>
              <a:round/>
              <a:headEnd/>
              <a:tailEnd/>
            </a:ln>
          </p:spPr>
          <p:txBody>
            <a:bodyPr/>
            <a:lstStyle/>
            <a:p>
              <a:endParaRPr lang="zh-CN" altLang="en-US"/>
            </a:p>
          </p:txBody>
        </p:sp>
        <p:sp>
          <p:nvSpPr>
            <p:cNvPr id="14352" name="Line 22"/>
            <p:cNvSpPr>
              <a:spLocks noChangeShapeType="1"/>
            </p:cNvSpPr>
            <p:nvPr/>
          </p:nvSpPr>
          <p:spPr bwMode="auto">
            <a:xfrm flipV="1">
              <a:off x="1718" y="1920"/>
              <a:ext cx="0" cy="1104"/>
            </a:xfrm>
            <a:prstGeom prst="line">
              <a:avLst/>
            </a:prstGeom>
            <a:noFill/>
            <a:ln w="38100">
              <a:solidFill>
                <a:srgbClr val="FF0000"/>
              </a:solidFill>
              <a:prstDash val="dash"/>
              <a:round/>
              <a:headEnd/>
              <a:tailEnd/>
            </a:ln>
          </p:spPr>
          <p:txBody>
            <a:bodyPr/>
            <a:lstStyle/>
            <a:p>
              <a:endParaRPr lang="zh-CN" altLang="en-US"/>
            </a:p>
          </p:txBody>
        </p:sp>
      </p:grpSp>
      <p:graphicFrame>
        <p:nvGraphicFramePr>
          <p:cNvPr id="419863" name="Object 23"/>
          <p:cNvGraphicFramePr>
            <a:graphicFrameLocks noChangeAspect="1"/>
          </p:cNvGraphicFramePr>
          <p:nvPr/>
        </p:nvGraphicFramePr>
        <p:xfrm>
          <a:off x="5715000" y="2514600"/>
          <a:ext cx="1911350" cy="1327150"/>
        </p:xfrm>
        <a:graphic>
          <a:graphicData uri="http://schemas.openxmlformats.org/presentationml/2006/ole">
            <p:oleObj spid="_x0000_s5122" name="Equation" r:id="rId3" imgW="622080" imgH="431640" progId="Equation.3">
              <p:embed/>
            </p:oleObj>
          </a:graphicData>
        </a:graphic>
      </p:graphicFrame>
      <p:graphicFrame>
        <p:nvGraphicFramePr>
          <p:cNvPr id="419864" name="Object 24"/>
          <p:cNvGraphicFramePr>
            <a:graphicFrameLocks noChangeAspect="1"/>
          </p:cNvGraphicFramePr>
          <p:nvPr/>
        </p:nvGraphicFramePr>
        <p:xfrm>
          <a:off x="5849938" y="4343400"/>
          <a:ext cx="1793875" cy="1327150"/>
        </p:xfrm>
        <a:graphic>
          <a:graphicData uri="http://schemas.openxmlformats.org/presentationml/2006/ole">
            <p:oleObj spid="_x0000_s5123" name="Equation" r:id="rId4" imgW="583920" imgH="431640" progId="Equation.3">
              <p:embed/>
            </p:oleObj>
          </a:graphicData>
        </a:graphic>
      </p:graphicFrame>
      <p:sp>
        <p:nvSpPr>
          <p:cNvPr id="419865" name="Line 25"/>
          <p:cNvSpPr>
            <a:spLocks noChangeShapeType="1"/>
          </p:cNvSpPr>
          <p:nvPr/>
        </p:nvSpPr>
        <p:spPr bwMode="auto">
          <a:xfrm>
            <a:off x="2727325" y="4884738"/>
            <a:ext cx="0" cy="533400"/>
          </a:xfrm>
          <a:prstGeom prst="line">
            <a:avLst/>
          </a:prstGeom>
          <a:noFill/>
          <a:ln w="76200">
            <a:solidFill>
              <a:schemeClr val="accent2"/>
            </a:solidFill>
            <a:prstDash val="sysDot"/>
            <a:round/>
            <a:headEnd/>
            <a:tailEnd/>
          </a:ln>
        </p:spPr>
        <p:txBody>
          <a:bodyPr/>
          <a:lstStyle/>
          <a:p>
            <a:endParaRPr lang="zh-CN" altLang="en-US"/>
          </a:p>
        </p:txBody>
      </p:sp>
      <p:sp>
        <p:nvSpPr>
          <p:cNvPr id="14348" name="AutoShape 27">
            <a:hlinkClick r:id="" action="ppaction://noaction" highlightClick="1"/>
          </p:cNvPr>
          <p:cNvSpPr>
            <a:spLocks noChangeArrowheads="1"/>
          </p:cNvSpPr>
          <p:nvPr/>
        </p:nvSpPr>
        <p:spPr bwMode="auto">
          <a:xfrm>
            <a:off x="8534400" y="0"/>
            <a:ext cx="609600" cy="609600"/>
          </a:xfrm>
          <a:prstGeom prst="actionButtonReturn">
            <a:avLst/>
          </a:prstGeom>
          <a:solidFill>
            <a:srgbClr val="C0C0C0"/>
          </a:solidFill>
          <a:ln w="9525">
            <a:solidFill>
              <a:srgbClr val="FF0000"/>
            </a:solidFill>
            <a:miter lim="800000"/>
            <a:headEnd/>
            <a:tailEnd/>
          </a:ln>
        </p:spPr>
        <p:txBody>
          <a:bodyPr wrap="none" anchor="ctr"/>
          <a:lstStyle/>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41986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1986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499"/>
                                          </p:stCondLst>
                                        </p:cTn>
                                        <p:tgtEl>
                                          <p:spTgt spid="41986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5"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9570" name="Oval 2"/>
          <p:cNvSpPr>
            <a:spLocks noChangeArrowheads="1"/>
          </p:cNvSpPr>
          <p:nvPr/>
        </p:nvSpPr>
        <p:spPr bwMode="auto">
          <a:xfrm>
            <a:off x="533400" y="4800600"/>
            <a:ext cx="3581400" cy="533400"/>
          </a:xfrm>
          <a:prstGeom prst="ellipse">
            <a:avLst/>
          </a:prstGeom>
          <a:solidFill>
            <a:srgbClr val="FF9900"/>
          </a:solidFill>
          <a:ln w="38100">
            <a:solidFill>
              <a:schemeClr val="tx1"/>
            </a:solidFill>
            <a:round/>
            <a:headEnd/>
            <a:tailEnd/>
          </a:ln>
        </p:spPr>
        <p:txBody>
          <a:bodyPr wrap="none" anchor="ctr"/>
          <a:lstStyle/>
          <a:p>
            <a:endParaRPr lang="zh-CN" altLang="en-US"/>
          </a:p>
        </p:txBody>
      </p:sp>
      <p:sp>
        <p:nvSpPr>
          <p:cNvPr id="109571" name="Text Box 3"/>
          <p:cNvSpPr txBox="1">
            <a:spLocks noChangeArrowheads="1"/>
          </p:cNvSpPr>
          <p:nvPr/>
        </p:nvSpPr>
        <p:spPr bwMode="auto">
          <a:xfrm>
            <a:off x="395288" y="457200"/>
            <a:ext cx="7986712" cy="1958975"/>
          </a:xfrm>
          <a:prstGeom prst="rect">
            <a:avLst/>
          </a:prstGeom>
          <a:noFill/>
          <a:ln w="38100">
            <a:solidFill>
              <a:schemeClr val="accent2"/>
            </a:solidFill>
            <a:miter lim="800000"/>
            <a:headEnd/>
            <a:tailEnd/>
          </a:ln>
        </p:spPr>
        <p:txBody>
          <a:bodyPr>
            <a:spAutoFit/>
          </a:bodyPr>
          <a:lstStyle/>
          <a:p>
            <a:pPr>
              <a:spcBef>
                <a:spcPct val="50000"/>
              </a:spcBef>
            </a:pPr>
            <a:r>
              <a:rPr lang="zh-CN" altLang="en-US" sz="4000" b="1" i="0">
                <a:latin typeface="黑体" pitchFamily="2" charset="-122"/>
                <a:ea typeface="黑体" pitchFamily="2" charset="-122"/>
              </a:rPr>
              <a:t>半球的半径为</a:t>
            </a:r>
            <a:r>
              <a:rPr lang="en-US" altLang="zh-CN" sz="4000" b="1" i="0">
                <a:latin typeface="黑体" pitchFamily="2" charset="-122"/>
                <a:ea typeface="黑体" pitchFamily="2" charset="-122"/>
              </a:rPr>
              <a:t>R</a:t>
            </a:r>
            <a:r>
              <a:rPr lang="zh-CN" altLang="en-US" sz="4000" b="1" i="0">
                <a:latin typeface="黑体" pitchFamily="2" charset="-122"/>
                <a:ea typeface="黑体" pitchFamily="2" charset="-122"/>
              </a:rPr>
              <a:t>，一正方体的四个顶点在半球的底面上，另四个顶点在球面上，求正方体的棱长</a:t>
            </a:r>
          </a:p>
        </p:txBody>
      </p:sp>
      <p:sp>
        <p:nvSpPr>
          <p:cNvPr id="109572" name="Arc 4"/>
          <p:cNvSpPr>
            <a:spLocks noChangeAspect="1"/>
          </p:cNvSpPr>
          <p:nvPr/>
        </p:nvSpPr>
        <p:spPr bwMode="auto">
          <a:xfrm>
            <a:off x="528638" y="3470275"/>
            <a:ext cx="3600450" cy="1600200"/>
          </a:xfrm>
          <a:custGeom>
            <a:avLst/>
            <a:gdLst>
              <a:gd name="T0" fmla="*/ 0 w 43198"/>
              <a:gd name="T1" fmla="*/ 1579531 h 21600"/>
              <a:gd name="T2" fmla="*/ 3600450 w 43198"/>
              <a:gd name="T3" fmla="*/ 1600200 h 21600"/>
              <a:gd name="T4" fmla="*/ 1800142 w 43198"/>
              <a:gd name="T5" fmla="*/ 1600200 h 21600"/>
              <a:gd name="T6" fmla="*/ 0 60000 65536"/>
              <a:gd name="T7" fmla="*/ 0 60000 65536"/>
              <a:gd name="T8" fmla="*/ 0 60000 65536"/>
              <a:gd name="T9" fmla="*/ 0 w 43198"/>
              <a:gd name="T10" fmla="*/ 0 h 21600"/>
              <a:gd name="T11" fmla="*/ 43198 w 43198"/>
              <a:gd name="T12" fmla="*/ 21600 h 21600"/>
            </a:gdLst>
            <a:ahLst/>
            <a:cxnLst>
              <a:cxn ang="T6">
                <a:pos x="T0" y="T1"/>
              </a:cxn>
              <a:cxn ang="T7">
                <a:pos x="T2" y="T3"/>
              </a:cxn>
              <a:cxn ang="T8">
                <a:pos x="T4" y="T5"/>
              </a:cxn>
            </a:cxnLst>
            <a:rect l="T9" t="T10" r="T11" b="T12"/>
            <a:pathLst>
              <a:path w="43198" h="21600" fill="none" extrusionOk="0">
                <a:moveTo>
                  <a:pt x="-1" y="21320"/>
                </a:moveTo>
                <a:cubicBezTo>
                  <a:pt x="152" y="9501"/>
                  <a:pt x="9777" y="-1"/>
                  <a:pt x="21598" y="0"/>
                </a:cubicBezTo>
                <a:cubicBezTo>
                  <a:pt x="33527" y="0"/>
                  <a:pt x="43198" y="9670"/>
                  <a:pt x="43198" y="21600"/>
                </a:cubicBezTo>
              </a:path>
              <a:path w="43198" h="21600" stroke="0" extrusionOk="0">
                <a:moveTo>
                  <a:pt x="-1" y="21320"/>
                </a:moveTo>
                <a:cubicBezTo>
                  <a:pt x="152" y="9501"/>
                  <a:pt x="9777" y="-1"/>
                  <a:pt x="21598" y="0"/>
                </a:cubicBezTo>
                <a:cubicBezTo>
                  <a:pt x="33527" y="0"/>
                  <a:pt x="43198" y="9670"/>
                  <a:pt x="43198" y="21600"/>
                </a:cubicBezTo>
                <a:lnTo>
                  <a:pt x="21598" y="21600"/>
                </a:lnTo>
                <a:close/>
              </a:path>
            </a:pathLst>
          </a:custGeom>
          <a:solidFill>
            <a:srgbClr val="00CCFF">
              <a:alpha val="50195"/>
            </a:srgbClr>
          </a:solidFill>
          <a:ln w="38100">
            <a:solidFill>
              <a:schemeClr val="tx1"/>
            </a:solidFill>
            <a:round/>
            <a:headEnd/>
            <a:tailEnd/>
          </a:ln>
        </p:spPr>
        <p:txBody>
          <a:bodyPr wrap="none" anchor="ctr"/>
          <a:lstStyle/>
          <a:p>
            <a:endParaRPr lang="zh-CN" altLang="en-US"/>
          </a:p>
        </p:txBody>
      </p:sp>
      <p:sp>
        <p:nvSpPr>
          <p:cNvPr id="109573" name="Line 5"/>
          <p:cNvSpPr>
            <a:spLocks noChangeShapeType="1"/>
          </p:cNvSpPr>
          <p:nvPr/>
        </p:nvSpPr>
        <p:spPr bwMode="auto">
          <a:xfrm>
            <a:off x="504825" y="5065713"/>
            <a:ext cx="3651250" cy="0"/>
          </a:xfrm>
          <a:prstGeom prst="line">
            <a:avLst/>
          </a:prstGeom>
          <a:noFill/>
          <a:ln w="38100">
            <a:solidFill>
              <a:schemeClr val="tx1"/>
            </a:solidFill>
            <a:prstDash val="sysDot"/>
            <a:round/>
            <a:headEnd/>
            <a:tailEnd/>
          </a:ln>
        </p:spPr>
        <p:txBody>
          <a:bodyPr/>
          <a:lstStyle/>
          <a:p>
            <a:endParaRPr lang="zh-CN" altLang="en-US"/>
          </a:p>
        </p:txBody>
      </p:sp>
      <p:sp>
        <p:nvSpPr>
          <p:cNvPr id="109574" name="Oval 6"/>
          <p:cNvSpPr>
            <a:spLocks noChangeArrowheads="1"/>
          </p:cNvSpPr>
          <p:nvPr/>
        </p:nvSpPr>
        <p:spPr bwMode="auto">
          <a:xfrm>
            <a:off x="1030288" y="3846513"/>
            <a:ext cx="2590800" cy="304800"/>
          </a:xfrm>
          <a:prstGeom prst="ellipse">
            <a:avLst/>
          </a:prstGeom>
          <a:noFill/>
          <a:ln w="38100">
            <a:solidFill>
              <a:schemeClr val="tx1"/>
            </a:solidFill>
            <a:round/>
            <a:headEnd/>
            <a:tailEnd/>
          </a:ln>
        </p:spPr>
        <p:txBody>
          <a:bodyPr wrap="none" anchor="ctr"/>
          <a:lstStyle/>
          <a:p>
            <a:endParaRPr lang="zh-CN" altLang="en-US"/>
          </a:p>
        </p:txBody>
      </p:sp>
      <p:sp>
        <p:nvSpPr>
          <p:cNvPr id="109575" name="AutoShape 7"/>
          <p:cNvSpPr>
            <a:spLocks noChangeArrowheads="1"/>
          </p:cNvSpPr>
          <p:nvPr/>
        </p:nvSpPr>
        <p:spPr bwMode="auto">
          <a:xfrm>
            <a:off x="1411288" y="3883025"/>
            <a:ext cx="1828800" cy="228600"/>
          </a:xfrm>
          <a:prstGeom prst="parallelogram">
            <a:avLst>
              <a:gd name="adj" fmla="val 200000"/>
            </a:avLst>
          </a:prstGeom>
          <a:noFill/>
          <a:ln w="28575">
            <a:solidFill>
              <a:schemeClr val="accent2"/>
            </a:solidFill>
            <a:miter lim="800000"/>
            <a:headEnd/>
            <a:tailEnd/>
          </a:ln>
        </p:spPr>
        <p:txBody>
          <a:bodyPr wrap="none" anchor="ctr"/>
          <a:lstStyle/>
          <a:p>
            <a:endParaRPr lang="zh-CN" altLang="en-US"/>
          </a:p>
        </p:txBody>
      </p:sp>
      <p:sp>
        <p:nvSpPr>
          <p:cNvPr id="109576" name="AutoShape 8"/>
          <p:cNvSpPr>
            <a:spLocks noChangeArrowheads="1"/>
          </p:cNvSpPr>
          <p:nvPr/>
        </p:nvSpPr>
        <p:spPr bwMode="auto">
          <a:xfrm>
            <a:off x="1411288" y="4949825"/>
            <a:ext cx="1828800" cy="228600"/>
          </a:xfrm>
          <a:prstGeom prst="parallelogram">
            <a:avLst>
              <a:gd name="adj" fmla="val 200000"/>
            </a:avLst>
          </a:prstGeom>
          <a:noFill/>
          <a:ln w="28575">
            <a:solidFill>
              <a:schemeClr val="accent2"/>
            </a:solidFill>
            <a:miter lim="800000"/>
            <a:headEnd/>
            <a:tailEnd/>
          </a:ln>
        </p:spPr>
        <p:txBody>
          <a:bodyPr wrap="none" anchor="ctr"/>
          <a:lstStyle/>
          <a:p>
            <a:endParaRPr lang="zh-CN" altLang="en-US"/>
          </a:p>
        </p:txBody>
      </p:sp>
      <p:sp>
        <p:nvSpPr>
          <p:cNvPr id="109577" name="Line 9"/>
          <p:cNvSpPr>
            <a:spLocks noChangeShapeType="1"/>
          </p:cNvSpPr>
          <p:nvPr/>
        </p:nvSpPr>
        <p:spPr bwMode="auto">
          <a:xfrm>
            <a:off x="2782888" y="4090988"/>
            <a:ext cx="0" cy="1066800"/>
          </a:xfrm>
          <a:prstGeom prst="line">
            <a:avLst/>
          </a:prstGeom>
          <a:noFill/>
          <a:ln w="38100">
            <a:solidFill>
              <a:schemeClr val="accent2"/>
            </a:solidFill>
            <a:round/>
            <a:headEnd/>
            <a:tailEnd/>
          </a:ln>
        </p:spPr>
        <p:txBody>
          <a:bodyPr/>
          <a:lstStyle/>
          <a:p>
            <a:endParaRPr lang="zh-CN" altLang="en-US"/>
          </a:p>
        </p:txBody>
      </p:sp>
      <p:sp>
        <p:nvSpPr>
          <p:cNvPr id="109578" name="Line 10"/>
          <p:cNvSpPr>
            <a:spLocks noChangeShapeType="1"/>
          </p:cNvSpPr>
          <p:nvPr/>
        </p:nvSpPr>
        <p:spPr bwMode="auto">
          <a:xfrm>
            <a:off x="3263900" y="3890963"/>
            <a:ext cx="0" cy="1066800"/>
          </a:xfrm>
          <a:prstGeom prst="line">
            <a:avLst/>
          </a:prstGeom>
          <a:noFill/>
          <a:ln w="38100">
            <a:solidFill>
              <a:schemeClr val="accent2"/>
            </a:solidFill>
            <a:round/>
            <a:headEnd/>
            <a:tailEnd/>
          </a:ln>
        </p:spPr>
        <p:txBody>
          <a:bodyPr/>
          <a:lstStyle/>
          <a:p>
            <a:endParaRPr lang="zh-CN" altLang="en-US"/>
          </a:p>
        </p:txBody>
      </p:sp>
      <p:sp>
        <p:nvSpPr>
          <p:cNvPr id="109579" name="Line 11"/>
          <p:cNvSpPr>
            <a:spLocks noChangeShapeType="1"/>
          </p:cNvSpPr>
          <p:nvPr/>
        </p:nvSpPr>
        <p:spPr bwMode="auto">
          <a:xfrm>
            <a:off x="1411288" y="4106863"/>
            <a:ext cx="0" cy="1066800"/>
          </a:xfrm>
          <a:prstGeom prst="line">
            <a:avLst/>
          </a:prstGeom>
          <a:noFill/>
          <a:ln w="38100">
            <a:solidFill>
              <a:schemeClr val="accent2"/>
            </a:solidFill>
            <a:round/>
            <a:headEnd/>
            <a:tailEnd/>
          </a:ln>
        </p:spPr>
        <p:txBody>
          <a:bodyPr/>
          <a:lstStyle/>
          <a:p>
            <a:endParaRPr lang="zh-CN" altLang="en-US"/>
          </a:p>
        </p:txBody>
      </p:sp>
      <p:sp>
        <p:nvSpPr>
          <p:cNvPr id="109580" name="Line 12"/>
          <p:cNvSpPr>
            <a:spLocks noChangeShapeType="1"/>
          </p:cNvSpPr>
          <p:nvPr/>
        </p:nvSpPr>
        <p:spPr bwMode="auto">
          <a:xfrm>
            <a:off x="1868488" y="3870325"/>
            <a:ext cx="0" cy="1066800"/>
          </a:xfrm>
          <a:prstGeom prst="line">
            <a:avLst/>
          </a:prstGeom>
          <a:noFill/>
          <a:ln w="38100">
            <a:solidFill>
              <a:schemeClr val="accent2"/>
            </a:solidFill>
            <a:round/>
            <a:headEnd/>
            <a:tailEnd/>
          </a:ln>
        </p:spPr>
        <p:txBody>
          <a:bodyPr/>
          <a:lstStyle/>
          <a:p>
            <a:endParaRPr lang="zh-CN" altLang="en-US"/>
          </a:p>
        </p:txBody>
      </p:sp>
      <p:sp>
        <p:nvSpPr>
          <p:cNvPr id="109581" name="Oval 13"/>
          <p:cNvSpPr>
            <a:spLocks noChangeArrowheads="1"/>
          </p:cNvSpPr>
          <p:nvPr/>
        </p:nvSpPr>
        <p:spPr bwMode="auto">
          <a:xfrm>
            <a:off x="2314575" y="5029200"/>
            <a:ext cx="76200" cy="76200"/>
          </a:xfrm>
          <a:prstGeom prst="ellipse">
            <a:avLst/>
          </a:prstGeom>
          <a:solidFill>
            <a:srgbClr val="FF0000"/>
          </a:solidFill>
          <a:ln w="38100">
            <a:solidFill>
              <a:srgbClr val="FF0000"/>
            </a:solidFill>
            <a:round/>
            <a:headEnd/>
            <a:tailEnd/>
          </a:ln>
        </p:spPr>
        <p:txBody>
          <a:bodyPr wrap="none" anchor="ctr"/>
          <a:lstStyle/>
          <a:p>
            <a:endParaRPr lang="zh-CN" altLang="en-US"/>
          </a:p>
        </p:txBody>
      </p:sp>
      <p:grpSp>
        <p:nvGrpSpPr>
          <p:cNvPr id="2" name="Group 14"/>
          <p:cNvGrpSpPr>
            <a:grpSpLocks/>
          </p:cNvGrpSpPr>
          <p:nvPr/>
        </p:nvGrpSpPr>
        <p:grpSpPr bwMode="auto">
          <a:xfrm>
            <a:off x="4806950" y="3429000"/>
            <a:ext cx="3651250" cy="1863725"/>
            <a:chOff x="3028" y="2160"/>
            <a:chExt cx="2300" cy="1174"/>
          </a:xfrm>
        </p:grpSpPr>
        <p:sp>
          <p:nvSpPr>
            <p:cNvPr id="109591" name="Rectangle 15"/>
            <p:cNvSpPr>
              <a:spLocks noChangeArrowheads="1"/>
            </p:cNvSpPr>
            <p:nvPr/>
          </p:nvSpPr>
          <p:spPr bwMode="auto">
            <a:xfrm>
              <a:off x="3364" y="2482"/>
              <a:ext cx="1632" cy="672"/>
            </a:xfrm>
            <a:prstGeom prst="rect">
              <a:avLst/>
            </a:prstGeom>
            <a:solidFill>
              <a:srgbClr val="FF0000">
                <a:alpha val="50195"/>
              </a:srgbClr>
            </a:solidFill>
            <a:ln w="38100">
              <a:noFill/>
              <a:miter lim="800000"/>
              <a:headEnd/>
              <a:tailEnd/>
            </a:ln>
          </p:spPr>
          <p:txBody>
            <a:bodyPr wrap="none" anchor="ctr"/>
            <a:lstStyle/>
            <a:p>
              <a:endParaRPr lang="zh-CN" altLang="en-US"/>
            </a:p>
          </p:txBody>
        </p:sp>
        <p:sp>
          <p:nvSpPr>
            <p:cNvPr id="109592" name="Arc 16"/>
            <p:cNvSpPr>
              <a:spLocks noChangeAspect="1"/>
            </p:cNvSpPr>
            <p:nvPr/>
          </p:nvSpPr>
          <p:spPr bwMode="auto">
            <a:xfrm>
              <a:off x="3043" y="2160"/>
              <a:ext cx="2268" cy="1008"/>
            </a:xfrm>
            <a:custGeom>
              <a:avLst/>
              <a:gdLst>
                <a:gd name="T0" fmla="*/ 0 w 43198"/>
                <a:gd name="T1" fmla="*/ 995 h 21600"/>
                <a:gd name="T2" fmla="*/ 2268 w 43198"/>
                <a:gd name="T3" fmla="*/ 1008 h 21600"/>
                <a:gd name="T4" fmla="*/ 1134 w 43198"/>
                <a:gd name="T5" fmla="*/ 1008 h 21600"/>
                <a:gd name="T6" fmla="*/ 0 60000 65536"/>
                <a:gd name="T7" fmla="*/ 0 60000 65536"/>
                <a:gd name="T8" fmla="*/ 0 60000 65536"/>
                <a:gd name="T9" fmla="*/ 0 w 43198"/>
                <a:gd name="T10" fmla="*/ 0 h 21600"/>
                <a:gd name="T11" fmla="*/ 43198 w 43198"/>
                <a:gd name="T12" fmla="*/ 21600 h 21600"/>
              </a:gdLst>
              <a:ahLst/>
              <a:cxnLst>
                <a:cxn ang="T6">
                  <a:pos x="T0" y="T1"/>
                </a:cxn>
                <a:cxn ang="T7">
                  <a:pos x="T2" y="T3"/>
                </a:cxn>
                <a:cxn ang="T8">
                  <a:pos x="T4" y="T5"/>
                </a:cxn>
              </a:cxnLst>
              <a:rect l="T9" t="T10" r="T11" b="T12"/>
              <a:pathLst>
                <a:path w="43198" h="21600" fill="none" extrusionOk="0">
                  <a:moveTo>
                    <a:pt x="-1" y="21320"/>
                  </a:moveTo>
                  <a:cubicBezTo>
                    <a:pt x="152" y="9501"/>
                    <a:pt x="9777" y="-1"/>
                    <a:pt x="21598" y="0"/>
                  </a:cubicBezTo>
                  <a:cubicBezTo>
                    <a:pt x="33527" y="0"/>
                    <a:pt x="43198" y="9670"/>
                    <a:pt x="43198" y="21600"/>
                  </a:cubicBezTo>
                </a:path>
                <a:path w="43198" h="21600" stroke="0" extrusionOk="0">
                  <a:moveTo>
                    <a:pt x="-1" y="21320"/>
                  </a:moveTo>
                  <a:cubicBezTo>
                    <a:pt x="152" y="9501"/>
                    <a:pt x="9777" y="-1"/>
                    <a:pt x="21598" y="0"/>
                  </a:cubicBezTo>
                  <a:cubicBezTo>
                    <a:pt x="33527" y="0"/>
                    <a:pt x="43198" y="9670"/>
                    <a:pt x="43198" y="21600"/>
                  </a:cubicBezTo>
                  <a:lnTo>
                    <a:pt x="21598" y="21600"/>
                  </a:lnTo>
                  <a:close/>
                </a:path>
              </a:pathLst>
            </a:custGeom>
            <a:noFill/>
            <a:ln w="38100">
              <a:solidFill>
                <a:schemeClr val="tx1"/>
              </a:solidFill>
              <a:round/>
              <a:headEnd/>
              <a:tailEnd/>
            </a:ln>
          </p:spPr>
          <p:txBody>
            <a:bodyPr wrap="none" anchor="ctr"/>
            <a:lstStyle/>
            <a:p>
              <a:endParaRPr lang="zh-CN" altLang="en-US"/>
            </a:p>
          </p:txBody>
        </p:sp>
        <p:sp>
          <p:nvSpPr>
            <p:cNvPr id="109593" name="Line 17"/>
            <p:cNvSpPr>
              <a:spLocks noChangeShapeType="1"/>
            </p:cNvSpPr>
            <p:nvPr/>
          </p:nvSpPr>
          <p:spPr bwMode="auto">
            <a:xfrm>
              <a:off x="3028" y="3165"/>
              <a:ext cx="2300" cy="0"/>
            </a:xfrm>
            <a:prstGeom prst="line">
              <a:avLst/>
            </a:prstGeom>
            <a:noFill/>
            <a:ln w="38100">
              <a:solidFill>
                <a:schemeClr val="tx1"/>
              </a:solidFill>
              <a:prstDash val="sysDot"/>
              <a:round/>
              <a:headEnd/>
              <a:tailEnd/>
            </a:ln>
          </p:spPr>
          <p:txBody>
            <a:bodyPr/>
            <a:lstStyle/>
            <a:p>
              <a:endParaRPr lang="zh-CN" altLang="en-US"/>
            </a:p>
          </p:txBody>
        </p:sp>
        <p:sp>
          <p:nvSpPr>
            <p:cNvPr id="109594" name="Oval 18"/>
            <p:cNvSpPr>
              <a:spLocks noChangeArrowheads="1"/>
            </p:cNvSpPr>
            <p:nvPr/>
          </p:nvSpPr>
          <p:spPr bwMode="auto">
            <a:xfrm>
              <a:off x="3359" y="2397"/>
              <a:ext cx="1632" cy="192"/>
            </a:xfrm>
            <a:prstGeom prst="ellipse">
              <a:avLst/>
            </a:prstGeom>
            <a:noFill/>
            <a:ln w="38100">
              <a:solidFill>
                <a:schemeClr val="tx1"/>
              </a:solidFill>
              <a:round/>
              <a:headEnd/>
              <a:tailEnd/>
            </a:ln>
          </p:spPr>
          <p:txBody>
            <a:bodyPr wrap="none" anchor="ctr"/>
            <a:lstStyle/>
            <a:p>
              <a:endParaRPr lang="zh-CN" altLang="en-US"/>
            </a:p>
          </p:txBody>
        </p:sp>
        <p:sp>
          <p:nvSpPr>
            <p:cNvPr id="109595" name="Oval 19"/>
            <p:cNvSpPr>
              <a:spLocks noChangeArrowheads="1"/>
            </p:cNvSpPr>
            <p:nvPr/>
          </p:nvSpPr>
          <p:spPr bwMode="auto">
            <a:xfrm>
              <a:off x="3046" y="2998"/>
              <a:ext cx="2256" cy="336"/>
            </a:xfrm>
            <a:prstGeom prst="ellipse">
              <a:avLst/>
            </a:prstGeom>
            <a:noFill/>
            <a:ln w="38100">
              <a:solidFill>
                <a:schemeClr val="tx1"/>
              </a:solidFill>
              <a:round/>
              <a:headEnd/>
              <a:tailEnd/>
            </a:ln>
          </p:spPr>
          <p:txBody>
            <a:bodyPr wrap="none" anchor="ctr"/>
            <a:lstStyle/>
            <a:p>
              <a:endParaRPr lang="zh-CN" altLang="en-US"/>
            </a:p>
          </p:txBody>
        </p:sp>
        <p:grpSp>
          <p:nvGrpSpPr>
            <p:cNvPr id="3" name="Group 20"/>
            <p:cNvGrpSpPr>
              <a:grpSpLocks/>
            </p:cNvGrpSpPr>
            <p:nvPr/>
          </p:nvGrpSpPr>
          <p:grpSpPr bwMode="auto">
            <a:xfrm>
              <a:off x="3503" y="2349"/>
              <a:ext cx="1339" cy="144"/>
              <a:chOff x="1728" y="2448"/>
              <a:chExt cx="1339" cy="144"/>
            </a:xfrm>
          </p:grpSpPr>
          <p:sp>
            <p:nvSpPr>
              <p:cNvPr id="109602" name="Rectangle 21"/>
              <p:cNvSpPr>
                <a:spLocks noChangeArrowheads="1"/>
              </p:cNvSpPr>
              <p:nvPr/>
            </p:nvSpPr>
            <p:spPr bwMode="auto">
              <a:xfrm>
                <a:off x="1728" y="2496"/>
                <a:ext cx="96" cy="96"/>
              </a:xfrm>
              <a:prstGeom prst="rect">
                <a:avLst/>
              </a:prstGeom>
              <a:solidFill>
                <a:schemeClr val="bg1"/>
              </a:solidFill>
              <a:ln w="38100">
                <a:solidFill>
                  <a:schemeClr val="bg1"/>
                </a:solidFill>
                <a:miter lim="800000"/>
                <a:headEnd/>
                <a:tailEnd/>
              </a:ln>
            </p:spPr>
            <p:txBody>
              <a:bodyPr wrap="none" anchor="ctr"/>
              <a:lstStyle/>
              <a:p>
                <a:endParaRPr lang="zh-CN" altLang="en-US"/>
              </a:p>
            </p:txBody>
          </p:sp>
          <p:sp>
            <p:nvSpPr>
              <p:cNvPr id="109603" name="Rectangle 22"/>
              <p:cNvSpPr>
                <a:spLocks noChangeArrowheads="1"/>
              </p:cNvSpPr>
              <p:nvPr/>
            </p:nvSpPr>
            <p:spPr bwMode="auto">
              <a:xfrm>
                <a:off x="1920" y="2448"/>
                <a:ext cx="96" cy="96"/>
              </a:xfrm>
              <a:prstGeom prst="rect">
                <a:avLst/>
              </a:prstGeom>
              <a:solidFill>
                <a:schemeClr val="bg1"/>
              </a:solidFill>
              <a:ln w="38100">
                <a:solidFill>
                  <a:schemeClr val="bg1"/>
                </a:solidFill>
                <a:miter lim="800000"/>
                <a:headEnd/>
                <a:tailEnd/>
              </a:ln>
            </p:spPr>
            <p:txBody>
              <a:bodyPr wrap="none" anchor="ctr"/>
              <a:lstStyle/>
              <a:p>
                <a:endParaRPr lang="zh-CN" altLang="en-US"/>
              </a:p>
            </p:txBody>
          </p:sp>
          <p:sp>
            <p:nvSpPr>
              <p:cNvPr id="109604" name="Rectangle 23"/>
              <p:cNvSpPr>
                <a:spLocks noChangeArrowheads="1"/>
              </p:cNvSpPr>
              <p:nvPr/>
            </p:nvSpPr>
            <p:spPr bwMode="auto">
              <a:xfrm>
                <a:off x="2112" y="2448"/>
                <a:ext cx="96" cy="96"/>
              </a:xfrm>
              <a:prstGeom prst="rect">
                <a:avLst/>
              </a:prstGeom>
              <a:solidFill>
                <a:schemeClr val="bg1"/>
              </a:solidFill>
              <a:ln w="38100">
                <a:solidFill>
                  <a:schemeClr val="bg1"/>
                </a:solidFill>
                <a:miter lim="800000"/>
                <a:headEnd/>
                <a:tailEnd/>
              </a:ln>
            </p:spPr>
            <p:txBody>
              <a:bodyPr wrap="none" anchor="ctr"/>
              <a:lstStyle/>
              <a:p>
                <a:endParaRPr lang="zh-CN" altLang="en-US"/>
              </a:p>
            </p:txBody>
          </p:sp>
          <p:sp>
            <p:nvSpPr>
              <p:cNvPr id="109605" name="Rectangle 24"/>
              <p:cNvSpPr>
                <a:spLocks noChangeArrowheads="1"/>
              </p:cNvSpPr>
              <p:nvPr/>
            </p:nvSpPr>
            <p:spPr bwMode="auto">
              <a:xfrm>
                <a:off x="2304" y="2448"/>
                <a:ext cx="96" cy="96"/>
              </a:xfrm>
              <a:prstGeom prst="rect">
                <a:avLst/>
              </a:prstGeom>
              <a:solidFill>
                <a:schemeClr val="bg1"/>
              </a:solidFill>
              <a:ln w="38100">
                <a:solidFill>
                  <a:schemeClr val="bg1"/>
                </a:solidFill>
                <a:miter lim="800000"/>
                <a:headEnd/>
                <a:tailEnd/>
              </a:ln>
            </p:spPr>
            <p:txBody>
              <a:bodyPr wrap="none" anchor="ctr"/>
              <a:lstStyle/>
              <a:p>
                <a:endParaRPr lang="zh-CN" altLang="en-US"/>
              </a:p>
            </p:txBody>
          </p:sp>
          <p:sp>
            <p:nvSpPr>
              <p:cNvPr id="109606" name="Rectangle 25"/>
              <p:cNvSpPr>
                <a:spLocks noChangeArrowheads="1"/>
              </p:cNvSpPr>
              <p:nvPr/>
            </p:nvSpPr>
            <p:spPr bwMode="auto">
              <a:xfrm>
                <a:off x="2544" y="2448"/>
                <a:ext cx="96" cy="96"/>
              </a:xfrm>
              <a:prstGeom prst="rect">
                <a:avLst/>
              </a:prstGeom>
              <a:solidFill>
                <a:schemeClr val="bg1"/>
              </a:solidFill>
              <a:ln w="38100">
                <a:solidFill>
                  <a:schemeClr val="bg1"/>
                </a:solidFill>
                <a:miter lim="800000"/>
                <a:headEnd/>
                <a:tailEnd/>
              </a:ln>
            </p:spPr>
            <p:txBody>
              <a:bodyPr wrap="none" anchor="ctr"/>
              <a:lstStyle/>
              <a:p>
                <a:endParaRPr lang="zh-CN" altLang="en-US"/>
              </a:p>
            </p:txBody>
          </p:sp>
          <p:sp>
            <p:nvSpPr>
              <p:cNvPr id="109607" name="Rectangle 26"/>
              <p:cNvSpPr>
                <a:spLocks noChangeArrowheads="1"/>
              </p:cNvSpPr>
              <p:nvPr/>
            </p:nvSpPr>
            <p:spPr bwMode="auto">
              <a:xfrm>
                <a:off x="2736" y="2448"/>
                <a:ext cx="96" cy="96"/>
              </a:xfrm>
              <a:prstGeom prst="rect">
                <a:avLst/>
              </a:prstGeom>
              <a:solidFill>
                <a:schemeClr val="bg1"/>
              </a:solidFill>
              <a:ln w="38100">
                <a:solidFill>
                  <a:schemeClr val="bg1"/>
                </a:solidFill>
                <a:miter lim="800000"/>
                <a:headEnd/>
                <a:tailEnd/>
              </a:ln>
            </p:spPr>
            <p:txBody>
              <a:bodyPr wrap="none" anchor="ctr"/>
              <a:lstStyle/>
              <a:p>
                <a:endParaRPr lang="zh-CN" altLang="en-US"/>
              </a:p>
            </p:txBody>
          </p:sp>
          <p:sp>
            <p:nvSpPr>
              <p:cNvPr id="109608" name="Rectangle 27"/>
              <p:cNvSpPr>
                <a:spLocks noChangeArrowheads="1"/>
              </p:cNvSpPr>
              <p:nvPr/>
            </p:nvSpPr>
            <p:spPr bwMode="auto">
              <a:xfrm>
                <a:off x="2971" y="2481"/>
                <a:ext cx="96" cy="96"/>
              </a:xfrm>
              <a:prstGeom prst="rect">
                <a:avLst/>
              </a:prstGeom>
              <a:solidFill>
                <a:schemeClr val="bg1"/>
              </a:solidFill>
              <a:ln w="38100">
                <a:solidFill>
                  <a:schemeClr val="bg1"/>
                </a:solidFill>
                <a:miter lim="800000"/>
                <a:headEnd/>
                <a:tailEnd/>
              </a:ln>
            </p:spPr>
            <p:txBody>
              <a:bodyPr wrap="none" anchor="ctr"/>
              <a:lstStyle/>
              <a:p>
                <a:endParaRPr lang="zh-CN" altLang="en-US"/>
              </a:p>
            </p:txBody>
          </p:sp>
        </p:grpSp>
        <p:sp>
          <p:nvSpPr>
            <p:cNvPr id="109597" name="Line 28"/>
            <p:cNvSpPr>
              <a:spLocks noChangeShapeType="1"/>
            </p:cNvSpPr>
            <p:nvPr/>
          </p:nvSpPr>
          <p:spPr bwMode="auto">
            <a:xfrm>
              <a:off x="4996" y="2506"/>
              <a:ext cx="0" cy="672"/>
            </a:xfrm>
            <a:prstGeom prst="line">
              <a:avLst/>
            </a:prstGeom>
            <a:noFill/>
            <a:ln w="38100">
              <a:solidFill>
                <a:schemeClr val="accent2"/>
              </a:solidFill>
              <a:round/>
              <a:headEnd/>
              <a:tailEnd/>
            </a:ln>
          </p:spPr>
          <p:txBody>
            <a:bodyPr/>
            <a:lstStyle/>
            <a:p>
              <a:endParaRPr lang="zh-CN" altLang="en-US"/>
            </a:p>
          </p:txBody>
        </p:sp>
        <p:sp>
          <p:nvSpPr>
            <p:cNvPr id="109598" name="Line 29"/>
            <p:cNvSpPr>
              <a:spLocks noChangeShapeType="1"/>
            </p:cNvSpPr>
            <p:nvPr/>
          </p:nvSpPr>
          <p:spPr bwMode="auto">
            <a:xfrm>
              <a:off x="3364" y="2488"/>
              <a:ext cx="0" cy="672"/>
            </a:xfrm>
            <a:prstGeom prst="line">
              <a:avLst/>
            </a:prstGeom>
            <a:noFill/>
            <a:ln w="38100">
              <a:solidFill>
                <a:schemeClr val="accent2"/>
              </a:solidFill>
              <a:round/>
              <a:headEnd/>
              <a:tailEnd/>
            </a:ln>
          </p:spPr>
          <p:txBody>
            <a:bodyPr/>
            <a:lstStyle/>
            <a:p>
              <a:endParaRPr lang="zh-CN" altLang="en-US"/>
            </a:p>
          </p:txBody>
        </p:sp>
        <p:sp>
          <p:nvSpPr>
            <p:cNvPr id="109599" name="Line 30"/>
            <p:cNvSpPr>
              <a:spLocks noChangeShapeType="1"/>
            </p:cNvSpPr>
            <p:nvPr/>
          </p:nvSpPr>
          <p:spPr bwMode="auto">
            <a:xfrm>
              <a:off x="3364" y="3166"/>
              <a:ext cx="1632" cy="0"/>
            </a:xfrm>
            <a:prstGeom prst="line">
              <a:avLst/>
            </a:prstGeom>
            <a:noFill/>
            <a:ln w="38100">
              <a:solidFill>
                <a:schemeClr val="accent2"/>
              </a:solidFill>
              <a:round/>
              <a:headEnd/>
              <a:tailEnd/>
            </a:ln>
          </p:spPr>
          <p:txBody>
            <a:bodyPr/>
            <a:lstStyle/>
            <a:p>
              <a:endParaRPr lang="zh-CN" altLang="en-US"/>
            </a:p>
          </p:txBody>
        </p:sp>
        <p:sp>
          <p:nvSpPr>
            <p:cNvPr id="109600" name="Line 31"/>
            <p:cNvSpPr>
              <a:spLocks noChangeShapeType="1"/>
            </p:cNvSpPr>
            <p:nvPr/>
          </p:nvSpPr>
          <p:spPr bwMode="auto">
            <a:xfrm>
              <a:off x="3364" y="2488"/>
              <a:ext cx="1632" cy="0"/>
            </a:xfrm>
            <a:prstGeom prst="line">
              <a:avLst/>
            </a:prstGeom>
            <a:noFill/>
            <a:ln w="38100">
              <a:solidFill>
                <a:schemeClr val="accent2"/>
              </a:solidFill>
              <a:round/>
              <a:headEnd/>
              <a:tailEnd/>
            </a:ln>
          </p:spPr>
          <p:txBody>
            <a:bodyPr/>
            <a:lstStyle/>
            <a:p>
              <a:endParaRPr lang="zh-CN" altLang="en-US"/>
            </a:p>
          </p:txBody>
        </p:sp>
        <p:sp>
          <p:nvSpPr>
            <p:cNvPr id="109601" name="Oval 32"/>
            <p:cNvSpPr>
              <a:spLocks noChangeArrowheads="1"/>
            </p:cNvSpPr>
            <p:nvPr/>
          </p:nvSpPr>
          <p:spPr bwMode="auto">
            <a:xfrm>
              <a:off x="4168" y="3142"/>
              <a:ext cx="48" cy="48"/>
            </a:xfrm>
            <a:prstGeom prst="ellipse">
              <a:avLst/>
            </a:prstGeom>
            <a:solidFill>
              <a:srgbClr val="FF0000"/>
            </a:solidFill>
            <a:ln w="38100">
              <a:solidFill>
                <a:srgbClr val="FF0000"/>
              </a:solidFill>
              <a:round/>
              <a:headEnd/>
              <a:tailEnd/>
            </a:ln>
          </p:spPr>
          <p:txBody>
            <a:bodyPr wrap="none" anchor="ctr"/>
            <a:lstStyle/>
            <a:p>
              <a:endParaRPr lang="zh-CN" altLang="en-US"/>
            </a:p>
          </p:txBody>
        </p:sp>
      </p:grpSp>
      <p:sp>
        <p:nvSpPr>
          <p:cNvPr id="420897" name="Freeform 33"/>
          <p:cNvSpPr>
            <a:spLocks/>
          </p:cNvSpPr>
          <p:nvPr/>
        </p:nvSpPr>
        <p:spPr bwMode="auto">
          <a:xfrm>
            <a:off x="1371600" y="3886200"/>
            <a:ext cx="1905000" cy="1295400"/>
          </a:xfrm>
          <a:custGeom>
            <a:avLst/>
            <a:gdLst>
              <a:gd name="T0" fmla="*/ 48 w 1200"/>
              <a:gd name="T1" fmla="*/ 144 h 816"/>
              <a:gd name="T2" fmla="*/ 1200 w 1200"/>
              <a:gd name="T3" fmla="*/ 0 h 816"/>
              <a:gd name="T4" fmla="*/ 1200 w 1200"/>
              <a:gd name="T5" fmla="*/ 672 h 816"/>
              <a:gd name="T6" fmla="*/ 0 w 1200"/>
              <a:gd name="T7" fmla="*/ 816 h 816"/>
              <a:gd name="T8" fmla="*/ 0 w 1200"/>
              <a:gd name="T9" fmla="*/ 144 h 816"/>
              <a:gd name="T10" fmla="*/ 96 w 1200"/>
              <a:gd name="T11" fmla="*/ 144 h 816"/>
              <a:gd name="T12" fmla="*/ 0 60000 65536"/>
              <a:gd name="T13" fmla="*/ 0 60000 65536"/>
              <a:gd name="T14" fmla="*/ 0 60000 65536"/>
              <a:gd name="T15" fmla="*/ 0 60000 65536"/>
              <a:gd name="T16" fmla="*/ 0 60000 65536"/>
              <a:gd name="T17" fmla="*/ 0 60000 65536"/>
              <a:gd name="T18" fmla="*/ 0 w 1200"/>
              <a:gd name="T19" fmla="*/ 0 h 816"/>
              <a:gd name="T20" fmla="*/ 1200 w 1200"/>
              <a:gd name="T21" fmla="*/ 816 h 816"/>
            </a:gdLst>
            <a:ahLst/>
            <a:cxnLst>
              <a:cxn ang="T12">
                <a:pos x="T0" y="T1"/>
              </a:cxn>
              <a:cxn ang="T13">
                <a:pos x="T2" y="T3"/>
              </a:cxn>
              <a:cxn ang="T14">
                <a:pos x="T4" y="T5"/>
              </a:cxn>
              <a:cxn ang="T15">
                <a:pos x="T6" y="T7"/>
              </a:cxn>
              <a:cxn ang="T16">
                <a:pos x="T8" y="T9"/>
              </a:cxn>
              <a:cxn ang="T17">
                <a:pos x="T10" y="T11"/>
              </a:cxn>
            </a:cxnLst>
            <a:rect l="T18" t="T19" r="T20" b="T21"/>
            <a:pathLst>
              <a:path w="1200" h="816">
                <a:moveTo>
                  <a:pt x="48" y="144"/>
                </a:moveTo>
                <a:lnTo>
                  <a:pt x="1200" y="0"/>
                </a:lnTo>
                <a:lnTo>
                  <a:pt x="1200" y="672"/>
                </a:lnTo>
                <a:lnTo>
                  <a:pt x="0" y="816"/>
                </a:lnTo>
                <a:lnTo>
                  <a:pt x="0" y="144"/>
                </a:lnTo>
                <a:lnTo>
                  <a:pt x="96" y="144"/>
                </a:lnTo>
              </a:path>
            </a:pathLst>
          </a:custGeom>
          <a:solidFill>
            <a:srgbClr val="FF0000">
              <a:alpha val="50195"/>
            </a:srgbClr>
          </a:solidFill>
          <a:ln w="25400" cap="flat" cmpd="sng">
            <a:solidFill>
              <a:schemeClr val="accent2"/>
            </a:solidFill>
            <a:prstDash val="solid"/>
            <a:round/>
            <a:headEnd/>
            <a:tailEnd/>
          </a:ln>
        </p:spPr>
        <p:txBody>
          <a:bodyPr/>
          <a:lstStyle/>
          <a:p>
            <a:endParaRPr lang="zh-CN" altLang="en-US"/>
          </a:p>
        </p:txBody>
      </p:sp>
      <p:grpSp>
        <p:nvGrpSpPr>
          <p:cNvPr id="4" name="Group 34"/>
          <p:cNvGrpSpPr>
            <a:grpSpLocks/>
          </p:cNvGrpSpPr>
          <p:nvPr/>
        </p:nvGrpSpPr>
        <p:grpSpPr bwMode="auto">
          <a:xfrm>
            <a:off x="5354638" y="3921125"/>
            <a:ext cx="1295400" cy="1066800"/>
            <a:chOff x="3364" y="2470"/>
            <a:chExt cx="816" cy="672"/>
          </a:xfrm>
        </p:grpSpPr>
        <p:sp>
          <p:nvSpPr>
            <p:cNvPr id="109589" name="Line 35"/>
            <p:cNvSpPr>
              <a:spLocks noChangeShapeType="1"/>
            </p:cNvSpPr>
            <p:nvPr/>
          </p:nvSpPr>
          <p:spPr bwMode="auto">
            <a:xfrm flipV="1">
              <a:off x="4180" y="2470"/>
              <a:ext cx="0" cy="672"/>
            </a:xfrm>
            <a:prstGeom prst="line">
              <a:avLst/>
            </a:prstGeom>
            <a:noFill/>
            <a:ln w="38100">
              <a:solidFill>
                <a:srgbClr val="FFFF00"/>
              </a:solidFill>
              <a:round/>
              <a:headEnd/>
              <a:tailEnd/>
            </a:ln>
          </p:spPr>
          <p:txBody>
            <a:bodyPr/>
            <a:lstStyle/>
            <a:p>
              <a:endParaRPr lang="zh-CN" altLang="en-US"/>
            </a:p>
          </p:txBody>
        </p:sp>
        <p:sp>
          <p:nvSpPr>
            <p:cNvPr id="109590" name="Line 36"/>
            <p:cNvSpPr>
              <a:spLocks noChangeShapeType="1"/>
            </p:cNvSpPr>
            <p:nvPr/>
          </p:nvSpPr>
          <p:spPr bwMode="auto">
            <a:xfrm flipH="1" flipV="1">
              <a:off x="3364" y="2518"/>
              <a:ext cx="816" cy="624"/>
            </a:xfrm>
            <a:prstGeom prst="line">
              <a:avLst/>
            </a:prstGeom>
            <a:noFill/>
            <a:ln w="38100">
              <a:solidFill>
                <a:srgbClr val="FFFF00"/>
              </a:solidFill>
              <a:round/>
              <a:headEnd/>
              <a:tailEnd/>
            </a:ln>
          </p:spPr>
          <p:txBody>
            <a:bodyPr/>
            <a:lstStyle/>
            <a:p>
              <a:endParaRPr lang="zh-CN" altLang="en-US"/>
            </a:p>
          </p:txBody>
        </p:sp>
      </p:grpSp>
      <p:grpSp>
        <p:nvGrpSpPr>
          <p:cNvPr id="5" name="Group 37"/>
          <p:cNvGrpSpPr>
            <a:grpSpLocks/>
          </p:cNvGrpSpPr>
          <p:nvPr/>
        </p:nvGrpSpPr>
        <p:grpSpPr bwMode="auto">
          <a:xfrm>
            <a:off x="1371600" y="4000500"/>
            <a:ext cx="990600" cy="1066800"/>
            <a:chOff x="864" y="2520"/>
            <a:chExt cx="624" cy="672"/>
          </a:xfrm>
        </p:grpSpPr>
        <p:sp>
          <p:nvSpPr>
            <p:cNvPr id="109587" name="Line 38"/>
            <p:cNvSpPr>
              <a:spLocks noChangeShapeType="1"/>
            </p:cNvSpPr>
            <p:nvPr/>
          </p:nvSpPr>
          <p:spPr bwMode="auto">
            <a:xfrm flipV="1">
              <a:off x="1482" y="2520"/>
              <a:ext cx="0" cy="672"/>
            </a:xfrm>
            <a:prstGeom prst="line">
              <a:avLst/>
            </a:prstGeom>
            <a:noFill/>
            <a:ln w="38100">
              <a:solidFill>
                <a:srgbClr val="FFFF00"/>
              </a:solidFill>
              <a:round/>
              <a:headEnd/>
              <a:tailEnd/>
            </a:ln>
          </p:spPr>
          <p:txBody>
            <a:bodyPr/>
            <a:lstStyle/>
            <a:p>
              <a:endParaRPr lang="zh-CN" altLang="en-US"/>
            </a:p>
          </p:txBody>
        </p:sp>
        <p:sp>
          <p:nvSpPr>
            <p:cNvPr id="109588" name="Line 39"/>
            <p:cNvSpPr>
              <a:spLocks noChangeShapeType="1"/>
            </p:cNvSpPr>
            <p:nvPr/>
          </p:nvSpPr>
          <p:spPr bwMode="auto">
            <a:xfrm>
              <a:off x="864" y="2592"/>
              <a:ext cx="624" cy="576"/>
            </a:xfrm>
            <a:prstGeom prst="line">
              <a:avLst/>
            </a:prstGeom>
            <a:noFill/>
            <a:ln w="38100">
              <a:solidFill>
                <a:srgbClr val="FFFF00"/>
              </a:solidFill>
              <a:round/>
              <a:headEnd/>
              <a:tailEnd/>
            </a:ln>
          </p:spPr>
          <p:txBody>
            <a:bodyPr/>
            <a:lstStyle/>
            <a:p>
              <a:endParaRPr lang="zh-CN" altLang="en-US"/>
            </a:p>
          </p:txBody>
        </p:sp>
      </p:grpSp>
      <p:sp>
        <p:nvSpPr>
          <p:cNvPr id="109586" name="AutoShape 41">
            <a:hlinkClick r:id="" action="ppaction://noaction" highlightClick="1"/>
          </p:cNvPr>
          <p:cNvSpPr>
            <a:spLocks noChangeArrowheads="1"/>
          </p:cNvSpPr>
          <p:nvPr/>
        </p:nvSpPr>
        <p:spPr bwMode="auto">
          <a:xfrm>
            <a:off x="8534400" y="0"/>
            <a:ext cx="609600" cy="609600"/>
          </a:xfrm>
          <a:prstGeom prst="actionButtonReturn">
            <a:avLst/>
          </a:prstGeom>
          <a:solidFill>
            <a:srgbClr val="C0C0C0"/>
          </a:solidFill>
          <a:ln w="9525">
            <a:solidFill>
              <a:srgbClr val="FF0000"/>
            </a:solidFill>
            <a:miter lim="800000"/>
            <a:headEnd/>
            <a:tailEnd/>
          </a:ln>
        </p:spPr>
        <p:txBody>
          <a:bodyPr wrap="none" anchor="ctr"/>
          <a:lstStyle/>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2089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49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0897" grpId="0" animBg="1"/>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243</Words>
  <Application>Microsoft Office PowerPoint</Application>
  <PresentationFormat>全屏显示(4:3)</PresentationFormat>
  <Paragraphs>40</Paragraphs>
  <Slides>10</Slides>
  <Notes>0</Notes>
  <HiddenSlides>10</HiddenSlides>
  <MMClips>0</MMClips>
  <ScaleCrop>false</ScaleCrop>
  <HeadingPairs>
    <vt:vector size="6" baseType="variant">
      <vt:variant>
        <vt:lpstr>主题</vt:lpstr>
      </vt:variant>
      <vt:variant>
        <vt:i4>1</vt:i4>
      </vt:variant>
      <vt:variant>
        <vt:lpstr>嵌入 OLE 服务器</vt:lpstr>
      </vt:variant>
      <vt:variant>
        <vt:i4>2</vt:i4>
      </vt:variant>
      <vt:variant>
        <vt:lpstr>幻灯片标题</vt:lpstr>
      </vt:variant>
      <vt:variant>
        <vt:i4>10</vt:i4>
      </vt:variant>
    </vt:vector>
  </HeadingPairs>
  <TitlesOfParts>
    <vt:vector size="13" baseType="lpstr">
      <vt:lpstr>Office 主题</vt:lpstr>
      <vt:lpstr>Microsoft 公式 3.0</vt:lpstr>
      <vt:lpstr>Flash 影片</vt:lpstr>
      <vt:lpstr>幻灯片 1</vt:lpstr>
      <vt:lpstr>幻灯片 2</vt:lpstr>
      <vt:lpstr>幻灯片 3</vt:lpstr>
      <vt:lpstr>幻灯片 4</vt:lpstr>
      <vt:lpstr>幻灯片 5</vt:lpstr>
      <vt:lpstr>幻灯片 6</vt:lpstr>
      <vt:lpstr>幻灯片 7</vt:lpstr>
      <vt:lpstr>幻灯片 8</vt:lpstr>
      <vt:lpstr>幻灯片 9</vt:lpstr>
      <vt:lpstr>幻灯片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china</dc:creator>
  <cp:lastModifiedBy>china</cp:lastModifiedBy>
  <cp:revision>1</cp:revision>
  <dcterms:created xsi:type="dcterms:W3CDTF">2011-12-30T07:34:05Z</dcterms:created>
  <dcterms:modified xsi:type="dcterms:W3CDTF">2011-12-30T07:34:53Z</dcterms:modified>
</cp:coreProperties>
</file>