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9"/>
  </p:notesMasterIdLst>
  <p:sldIdLst>
    <p:sldId id="256" r:id="rId4"/>
    <p:sldId id="273" r:id="rId5"/>
    <p:sldId id="274" r:id="rId6"/>
    <p:sldId id="266" r:id="rId7"/>
    <p:sldId id="272" r:id="rId8"/>
    <p:sldId id="275" r:id="rId10"/>
    <p:sldId id="257" r:id="rId11"/>
    <p:sldId id="284" r:id="rId12"/>
    <p:sldId id="285" r:id="rId13"/>
    <p:sldId id="286" r:id="rId14"/>
    <p:sldId id="287" r:id="rId15"/>
    <p:sldId id="267" r:id="rId16"/>
    <p:sldId id="260" r:id="rId17"/>
    <p:sldId id="263" r:id="rId18"/>
    <p:sldId id="258" r:id="rId19"/>
    <p:sldId id="259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cm" initials="l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208"/>
        <p:guide pos="375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commentAuthors" Target="commentAuthors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Rectangle 7"/>
          <p:cNvSpPr txBox="1">
            <a:spLocks noGrp="1" noChangeArrowheads="1"/>
          </p:cNvSpPr>
          <p:nvPr>
            <p:ph type="sldNum" sz="quarter"/>
          </p:nvPr>
        </p:nvSpPr>
        <p:spPr bwMode="auto">
          <a:noFill/>
        </p:spPr>
        <p:txBody>
          <a:bodyPr wrap="square" lIns="91440" tIns="45720" rIns="91440" bIns="45720" numCol="1" rtlCol="0" anchor="b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04FC95A-6D31-45EE-91ED-E1491AE419BA}" type="slidenum">
              <a:rPr kumimoji="0" lang="en-US" altLang="zh-CN" sz="1200" b="0" i="0" u="none" strike="noStrike" kern="1200" cap="none" spc="0" normalizeH="0" baseline="0" noProof="1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35842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5843" name="Rectangle 3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r>
              <a:rPr lang="en-US" altLang="zh-CN" dirty="0"/>
              <a:t> 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379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83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91.xml"/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tags" Target="../tags/tag86.xml"/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3" Type="http://schemas.openxmlformats.org/officeDocument/2006/relationships/tags" Target="../tags/tag93.xml"/><Relationship Id="rId2" Type="http://schemas.openxmlformats.org/officeDocument/2006/relationships/tags" Target="../tags/tag92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104.xml"/><Relationship Id="rId6" Type="http://schemas.openxmlformats.org/officeDocument/2006/relationships/tags" Target="../tags/tag103.xml"/><Relationship Id="rId5" Type="http://schemas.openxmlformats.org/officeDocument/2006/relationships/tags" Target="../tags/tag102.xml"/><Relationship Id="rId4" Type="http://schemas.openxmlformats.org/officeDocument/2006/relationships/tags" Target="../tags/tag101.xml"/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09.xml"/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13.xml"/><Relationship Id="rId4" Type="http://schemas.openxmlformats.org/officeDocument/2006/relationships/tags" Target="../tags/tag112.xml"/><Relationship Id="rId3" Type="http://schemas.openxmlformats.org/officeDocument/2006/relationships/tags" Target="../tags/tag111.xml"/><Relationship Id="rId2" Type="http://schemas.openxmlformats.org/officeDocument/2006/relationships/tags" Target="../tags/tag110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3" Type="http://schemas.openxmlformats.org/officeDocument/2006/relationships/tags" Target="../tags/tag115.xml"/><Relationship Id="rId2" Type="http://schemas.openxmlformats.org/officeDocument/2006/relationships/tags" Target="../tags/tag114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tags" Target="../tags/tag124.xml"/><Relationship Id="rId16" Type="http://schemas.openxmlformats.org/officeDocument/2006/relationships/tags" Target="../tags/tag123.xml"/><Relationship Id="rId15" Type="http://schemas.openxmlformats.org/officeDocument/2006/relationships/tags" Target="../tags/tag122.xml"/><Relationship Id="rId14" Type="http://schemas.openxmlformats.org/officeDocument/2006/relationships/tags" Target="../tags/tag121.xml"/><Relationship Id="rId13" Type="http://schemas.openxmlformats.org/officeDocument/2006/relationships/tags" Target="../tags/tag120.xml"/><Relationship Id="rId12" Type="http://schemas.openxmlformats.org/officeDocument/2006/relationships/tags" Target="../tags/tag119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6.xml"/><Relationship Id="rId1" Type="http://schemas.openxmlformats.org/officeDocument/2006/relationships/tags" Target="../tags/tag125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3.xml"/><Relationship Id="rId6" Type="http://schemas.openxmlformats.org/officeDocument/2006/relationships/tags" Target="../tags/tag130.xml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3" Type="http://schemas.openxmlformats.org/officeDocument/2006/relationships/tags" Target="../tags/tag129.xml"/><Relationship Id="rId2" Type="http://schemas.openxmlformats.org/officeDocument/2006/relationships/tags" Target="../tags/tag128.xml"/><Relationship Id="rId1" Type="http://schemas.openxmlformats.org/officeDocument/2006/relationships/tags" Target="../tags/tag12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7" Type="http://schemas.openxmlformats.org/officeDocument/2006/relationships/tags" Target="../tags/tag135.xml"/><Relationship Id="rId6" Type="http://schemas.openxmlformats.org/officeDocument/2006/relationships/image" Target="../media/image4.png"/><Relationship Id="rId5" Type="http://schemas.openxmlformats.org/officeDocument/2006/relationships/tags" Target="../tags/tag134.xml"/><Relationship Id="rId4" Type="http://schemas.openxmlformats.org/officeDocument/2006/relationships/image" Target="../media/image3.png"/><Relationship Id="rId3" Type="http://schemas.openxmlformats.org/officeDocument/2006/relationships/tags" Target="../tags/tag133.xml"/><Relationship Id="rId2" Type="http://schemas.openxmlformats.org/officeDocument/2006/relationships/tags" Target="../tags/tag132.xml"/><Relationship Id="rId1" Type="http://schemas.openxmlformats.org/officeDocument/2006/relationships/tags" Target="../tags/tag1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3.xml"/><Relationship Id="rId5" Type="http://schemas.openxmlformats.org/officeDocument/2006/relationships/tags" Target="../tags/tag139.xml"/><Relationship Id="rId4" Type="http://schemas.openxmlformats.org/officeDocument/2006/relationships/image" Target="../media/image7.png"/><Relationship Id="rId3" Type="http://schemas.openxmlformats.org/officeDocument/2006/relationships/tags" Target="../tags/tag138.xml"/><Relationship Id="rId2" Type="http://schemas.openxmlformats.org/officeDocument/2006/relationships/tags" Target="../tags/tag137.xml"/><Relationship Id="rId1" Type="http://schemas.openxmlformats.org/officeDocument/2006/relationships/tags" Target="../tags/tag13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3.xml"/><Relationship Id="rId5" Type="http://schemas.openxmlformats.org/officeDocument/2006/relationships/tags" Target="../tags/tag143.xml"/><Relationship Id="rId4" Type="http://schemas.openxmlformats.org/officeDocument/2006/relationships/image" Target="../media/image9.png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tags" Target="../tags/tag14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44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45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46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057830" y="2000885"/>
            <a:ext cx="9799200" cy="2570400"/>
          </a:xfrm>
        </p:spPr>
        <p:txBody>
          <a:bodyPr>
            <a:normAutofit fontScale="90000"/>
          </a:bodyPr>
          <a:p>
            <a:r>
              <a:rPr lang="zh-CN" altLang="zh-CN"/>
              <a:t>角平分线、垂直平分线</a:t>
            </a:r>
            <a:br>
              <a:rPr lang="zh-CN" altLang="zh-CN"/>
            </a:br>
            <a:r>
              <a:rPr lang="zh-CN" altLang="zh-CN"/>
              <a:t>等腰三角形、等边三角形</a:t>
            </a:r>
            <a:br>
              <a:rPr lang="zh-CN" altLang="zh-CN"/>
            </a:br>
            <a:r>
              <a:rPr lang="zh-CN" altLang="zh-CN"/>
              <a:t>的</a:t>
            </a:r>
            <a:r>
              <a:rPr lang="zh-CN" altLang="zh-CN">
                <a:solidFill>
                  <a:srgbClr val="C00000"/>
                </a:solidFill>
              </a:rPr>
              <a:t>性质</a:t>
            </a:r>
            <a:r>
              <a:rPr lang="zh-CN" altLang="zh-CN"/>
              <a:t>与</a:t>
            </a:r>
            <a:r>
              <a:rPr lang="zh-CN" altLang="zh-CN">
                <a:solidFill>
                  <a:srgbClr val="C00000"/>
                </a:solidFill>
              </a:rPr>
              <a:t>判定</a:t>
            </a:r>
            <a:r>
              <a:rPr lang="zh-CN" altLang="zh-CN"/>
              <a:t>复习</a:t>
            </a:r>
            <a:endParaRPr lang="zh-CN" altLang="zh-CN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283280"/>
            <a:ext cx="10969200" cy="705600"/>
          </a:xfrm>
        </p:spPr>
        <p:txBody>
          <a:bodyPr/>
          <a:lstStyle/>
          <a:p>
            <a:r>
              <a:rPr lang="zh-CN" altLang="en-US"/>
              <a:t>角平分线的定义、性质与判定</a:t>
            </a:r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idx="1"/>
                <p:custDataLst>
                  <p:tags r:id="rId2"/>
                </p:custDataLst>
              </p:nvPr>
            </p:nvSpPr>
            <p:spPr>
              <a:xfrm>
                <a:off x="611505" y="1153795"/>
                <a:ext cx="10968990" cy="5562600"/>
              </a:xfrm>
            </p:spPr>
            <p:txBody>
              <a:bodyPr>
                <a:no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定义：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OC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平分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AOB   </a:t>
                </a:r>
                <a14:m>
                  <m:oMath xmlns:m="http://schemas.openxmlformats.org/officeDocument/2006/math">
                    <m:r>
                      <a:rPr lang="en-US" altLang="zh-CN" sz="2400" b="1" i="1" spc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  <a:sym typeface="+mn-ea"/>
                      </a:rPr>
                      <m:t>⟺</m:t>
                    </m:r>
                  </m:oMath>
                </a14:m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AOC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BOC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spc="0" noProof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</m:ctrlPr>
                      </m:fPr>
                      <m:num>
                        <m:r>
                          <a:rPr lang="en-US" altLang="zh-CN" sz="2400" b="1" i="1" spc="0" noProof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pc="0" noProof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  <a:sym typeface="+mn-ea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AOB</a:t>
                </a:r>
                <a:endParaRPr lang="en-US" altLang="zh-CN"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性质：角平分线上的点到角的两边距离相等</a:t>
                </a: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用数学语言描述为：</a:t>
                </a:r>
                <a:endParaRPr lang="en-US" altLang="zh-CN" sz="2400" b="1" spc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∵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OC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平分∠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AO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PD</a:t>
                </a:r>
                <a:r>
                  <a:rPr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⊥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OA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PE</a:t>
                </a:r>
                <a:r>
                  <a:rPr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⊥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OB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endPara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∴ 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PD</a:t>
                </a:r>
                <a:r>
                  <a:rPr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PE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．</a:t>
                </a:r>
                <a:endParaRPr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判定：到角的两边距离相等的点在角平分线上</a:t>
                </a: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</a:t>
                </a:r>
                <a:r>
                  <a:rPr kumimoji="0" lang="en-US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   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用数学语言描述为：</a:t>
                </a:r>
                <a:endParaRPr lang="en-US" altLang="zh-CN" sz="2400" b="1" spc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∵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PD</a:t>
                </a:r>
                <a:r>
                  <a:rPr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PE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PD</a:t>
                </a:r>
                <a:r>
                  <a:rPr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⊥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OA，PE</a:t>
                </a:r>
                <a:r>
                  <a:rPr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⊥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OB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endPara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∴点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在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AOB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的平分线上（或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OP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平分∠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AO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）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．</a:t>
                </a:r>
                <a:endParaRPr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idx="1"/>
                <p:custDataLst>
                  <p:tags r:id="rId3"/>
                </p:custDataLst>
              </p:nvPr>
            </p:nvSpPr>
            <p:spPr>
              <a:xfrm>
                <a:off x="611505" y="1153795"/>
                <a:ext cx="10968990" cy="5562600"/>
              </a:xfrm>
              <a:blipFill rotWithShape="1">
                <a:blip r:embed="rId4"/>
                <a:stretch>
                  <a:fillRect b="-55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172" name="Group 53"/>
          <p:cNvGrpSpPr/>
          <p:nvPr/>
        </p:nvGrpSpPr>
        <p:grpSpPr>
          <a:xfrm>
            <a:off x="6967220" y="2146618"/>
            <a:ext cx="4186238" cy="2830512"/>
            <a:chOff x="2850" y="2269"/>
            <a:chExt cx="2637" cy="1783"/>
          </a:xfrm>
        </p:grpSpPr>
        <p:pic>
          <p:nvPicPr>
            <p:cNvPr id="7173" name="Picture 44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068" y="2454"/>
              <a:ext cx="2248" cy="137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4" name="Rectangle 46"/>
            <p:cNvSpPr/>
            <p:nvPr/>
          </p:nvSpPr>
          <p:spPr>
            <a:xfrm>
              <a:off x="4842" y="226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2800" b="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Times New Roman" panose="02020603050405020304" pitchFamily="18" charset="0"/>
                </a:rPr>
                <a:t>A</a:t>
              </a:r>
              <a:endParaRPr lang="zh-CN" altLang="en-US" sz="2800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7175" name="Rectangle 47"/>
            <p:cNvSpPr/>
            <p:nvPr/>
          </p:nvSpPr>
          <p:spPr>
            <a:xfrm>
              <a:off x="5234" y="358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2800" b="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Times New Roman" panose="02020603050405020304" pitchFamily="18" charset="0"/>
                </a:rPr>
                <a:t>B</a:t>
              </a:r>
              <a:endParaRPr lang="en-US" altLang="zh-CN" sz="2800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7176" name="Rectangle 48"/>
            <p:cNvSpPr/>
            <p:nvPr/>
          </p:nvSpPr>
          <p:spPr>
            <a:xfrm>
              <a:off x="2850" y="359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2800" b="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Times New Roman" panose="02020603050405020304" pitchFamily="18" charset="0"/>
                </a:rPr>
                <a:t>O</a:t>
              </a:r>
              <a:endParaRPr lang="en-US" altLang="zh-CN" sz="2800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7177" name="Rectangle 49"/>
            <p:cNvSpPr/>
            <p:nvPr/>
          </p:nvSpPr>
          <p:spPr>
            <a:xfrm>
              <a:off x="4610" y="320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2800" b="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Times New Roman" panose="02020603050405020304" pitchFamily="18" charset="0"/>
                </a:rPr>
                <a:t>P</a:t>
              </a:r>
              <a:endParaRPr lang="en-US" altLang="zh-CN" sz="2800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7178" name="Rectangle 50"/>
            <p:cNvSpPr/>
            <p:nvPr/>
          </p:nvSpPr>
          <p:spPr>
            <a:xfrm>
              <a:off x="5122" y="2909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2800" b="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Times New Roman" panose="02020603050405020304" pitchFamily="18" charset="0"/>
                </a:rPr>
                <a:t>C</a:t>
              </a:r>
              <a:endParaRPr lang="en-US" altLang="zh-CN" sz="2800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7179" name="Rectangle 51"/>
            <p:cNvSpPr/>
            <p:nvPr/>
          </p:nvSpPr>
          <p:spPr>
            <a:xfrm>
              <a:off x="4122" y="2621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2800" b="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Times New Roman" panose="02020603050405020304" pitchFamily="18" charset="0"/>
                </a:rPr>
                <a:t>D</a:t>
              </a:r>
              <a:endParaRPr lang="en-US" altLang="zh-CN" sz="2800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  <p:sp>
          <p:nvSpPr>
            <p:cNvPr id="7180" name="Rectangle 52"/>
            <p:cNvSpPr/>
            <p:nvPr/>
          </p:nvSpPr>
          <p:spPr>
            <a:xfrm>
              <a:off x="4490" y="372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zh-CN" sz="2800" b="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Times New Roman" panose="02020603050405020304" pitchFamily="18" charset="0"/>
                </a:rPr>
                <a:t>E</a:t>
              </a:r>
              <a:endParaRPr lang="en-US" altLang="zh-CN" sz="2800" b="0" i="1" dirty="0">
                <a:latin typeface="Times New Roman" panose="02020603050405020304" pitchFamily="18" charset="0"/>
                <a:ea typeface="Times New Roman" panose="02020603050405020304" pitchFamily="18" charset="0"/>
                <a:sym typeface="Times New Roman" panose="02020603050405020304" pitchFamily="18" charset="0"/>
              </a:endParaRPr>
            </a:p>
          </p:txBody>
        </p:sp>
      </p:grpSp>
    </p:spTree>
    <p:custDataLst>
      <p:tags r:id="rId6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283280"/>
            <a:ext cx="10969200" cy="705600"/>
          </a:xfrm>
        </p:spPr>
        <p:txBody>
          <a:bodyPr/>
          <a:lstStyle/>
          <a:p>
            <a:r>
              <a:rPr lang="zh-CN" altLang="en-US"/>
              <a:t>线段垂直平分线的定义、性质与判定</a:t>
            </a:r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idx="1"/>
                <p:custDataLst>
                  <p:tags r:id="rId2"/>
                </p:custDataLst>
              </p:nvPr>
            </p:nvSpPr>
            <p:spPr>
              <a:xfrm>
                <a:off x="611505" y="1153795"/>
                <a:ext cx="10968990" cy="5562600"/>
              </a:xfrm>
            </p:spPr>
            <p:txBody>
              <a:bodyPr>
                <a:no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定义：直线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l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是线段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的垂直平分线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</a:t>
                </a:r>
                <a14:m>
                  <m:oMath xmlns:m="http://schemas.openxmlformats.org/officeDocument/2006/math">
                    <m:r>
                      <a:rPr lang="en-US" altLang="zh-CN" sz="2400" b="1" i="1" spc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  <a:sym typeface="+mn-ea"/>
                      </a:rPr>
                      <m:t>⟺</m:t>
                    </m:r>
                  </m:oMath>
                </a14:m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l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⊥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于点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C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BC</a:t>
                </a:r>
                <a:endParaRPr lang="en-US" altLang="zh-CN"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性质：线段垂直平分线上的点与这条线段两个端点的距离相等</a:t>
                </a: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用数学语言描述为：</a:t>
                </a:r>
                <a:endParaRPr lang="en-US" altLang="zh-CN" sz="2400" b="1" spc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∵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直线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l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⊥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BC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，点P在直线l 上．</a:t>
                </a:r>
                <a:endParaRPr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　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∴</a:t>
                </a:r>
                <a:r>
                  <a:rPr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PA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=</a:t>
                </a:r>
                <a:r>
                  <a:rPr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PB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．</a:t>
                </a:r>
                <a:endParaRPr sz="2400" b="1" spc="0" noProof="0">
                  <a:ln>
                    <a:noFill/>
                  </a:ln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判定：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与线段两个端点距离相等的点在这条线段的垂直平分线上</a:t>
                </a: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</a:t>
                </a:r>
                <a:r>
                  <a:rPr kumimoji="0" lang="en-US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   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用数学语言描述为：</a:t>
                </a:r>
                <a:endParaRPr lang="en-US" altLang="zh-CN" sz="2400" b="1" spc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∵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</a:t>
                </a:r>
                <a:r>
                  <a:rPr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endPara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∴点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P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在线段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的垂直平分线上．</a:t>
                </a:r>
                <a:endParaRPr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idx="1"/>
                <p:custDataLst>
                  <p:tags r:id="rId3"/>
                </p:custDataLst>
              </p:nvPr>
            </p:nvSpPr>
            <p:spPr>
              <a:xfrm>
                <a:off x="611505" y="1153795"/>
                <a:ext cx="10968990" cy="5562600"/>
              </a:xfrm>
              <a:blipFill rotWithShape="1">
                <a:blip r:embed="rId4"/>
                <a:stretch>
                  <a:fillRect b="-27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5" name="Picture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50618" y="2103120"/>
            <a:ext cx="3165475" cy="265112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14" name="直接连接符 13"/>
          <p:cNvCxnSpPr/>
          <p:nvPr/>
        </p:nvCxnSpPr>
        <p:spPr>
          <a:xfrm flipH="1">
            <a:off x="8844915" y="2940050"/>
            <a:ext cx="1457325" cy="1146175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0390188" y="2940050"/>
            <a:ext cx="1420813" cy="113030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4" name="Rectangle 9"/>
          <p:cNvSpPr/>
          <p:nvPr/>
        </p:nvSpPr>
        <p:spPr>
          <a:xfrm>
            <a:off x="11760835" y="3841750"/>
            <a:ext cx="401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i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5" name="Rectangle 10"/>
          <p:cNvSpPr/>
          <p:nvPr/>
        </p:nvSpPr>
        <p:spPr>
          <a:xfrm>
            <a:off x="9932035" y="2622550"/>
            <a:ext cx="401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i="1" dirty="0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endParaRPr lang="zh-CN" altLang="en-US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6" name="Rectangle 11"/>
          <p:cNvSpPr/>
          <p:nvPr/>
        </p:nvSpPr>
        <p:spPr>
          <a:xfrm>
            <a:off x="9881235" y="407035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i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zh-CN" altLang="en-US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467" name="Rectangle 12"/>
          <p:cNvSpPr/>
          <p:nvPr/>
        </p:nvSpPr>
        <p:spPr>
          <a:xfrm>
            <a:off x="10019665" y="2002790"/>
            <a:ext cx="2825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i="1" dirty="0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endParaRPr lang="zh-CN" altLang="en-US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11"/>
          <p:cNvSpPr/>
          <p:nvPr/>
        </p:nvSpPr>
        <p:spPr>
          <a:xfrm>
            <a:off x="8583295" y="3841750"/>
            <a:ext cx="40005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i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9750" name="文本框 159749"/>
          <p:cNvSpPr txBox="1"/>
          <p:nvPr/>
        </p:nvSpPr>
        <p:spPr>
          <a:xfrm>
            <a:off x="2908300" y="55403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eaLnBrk="0" hangingPunct="0"/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9751" name="文本框 159750"/>
          <p:cNvSpPr txBox="1"/>
          <p:nvPr/>
        </p:nvSpPr>
        <p:spPr>
          <a:xfrm>
            <a:off x="941705" y="260350"/>
            <a:ext cx="1074229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0" hangingPunct="0"/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如图，点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∠AOB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的平分线上一点，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EC⊥OA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ED⊥OB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，垂足为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endParaRPr lang="zh-CN" altLang="en-US" sz="2800" b="1" dirty="0">
              <a:solidFill>
                <a:srgbClr val="000E1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eaLnBrk="0" hangingPunct="0"/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∠ECD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∠EDC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相等吗？</a:t>
            </a:r>
            <a:endParaRPr lang="zh-CN" altLang="en-US" sz="2800" b="1" dirty="0">
              <a:solidFill>
                <a:srgbClr val="000E1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eaLnBrk="0" hangingPunct="0"/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OC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OD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相等吗？</a:t>
            </a:r>
            <a:endParaRPr lang="zh-CN" altLang="en-US" sz="2800" b="1" dirty="0">
              <a:solidFill>
                <a:srgbClr val="000E1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eaLnBrk="0" hangingPunct="0"/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OE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是线段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的垂直平分线吗？</a:t>
            </a:r>
            <a:endParaRPr lang="zh-CN" altLang="en-US" sz="2800" b="1" dirty="0">
              <a:solidFill>
                <a:srgbClr val="000E1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59752" name="图片 15975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01060" y="2366010"/>
            <a:ext cx="4998085" cy="4006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07335" y="2156460"/>
            <a:ext cx="5066030" cy="4216400"/>
          </a:xfrm>
          <a:prstGeom prst="rect">
            <a:avLst/>
          </a:prstGeom>
        </p:spPr>
      </p:pic>
      <p:sp>
        <p:nvSpPr>
          <p:cNvPr id="1013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2125" y="254635"/>
            <a:ext cx="11207115" cy="2014855"/>
          </a:xfrm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kern="0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+mj-ea"/>
                <a:ea typeface="+mj-ea"/>
                <a:sym typeface="+mn-ea"/>
              </a:rPr>
              <a:t>2.</a:t>
            </a:r>
            <a:r>
              <a:rPr lang="zh-CN" altLang="en-US" sz="2400" b="1" kern="0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+mj-ea"/>
                <a:ea typeface="+mj-ea"/>
                <a:sym typeface="+mn-ea"/>
              </a:rPr>
              <a:t>（学评</a:t>
            </a:r>
            <a:r>
              <a:rPr lang="en-US" altLang="zh-CN" sz="2400" b="1" kern="0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+mj-ea"/>
                <a:ea typeface="+mj-ea"/>
                <a:sym typeface="+mn-ea"/>
              </a:rPr>
              <a:t>P65,8)</a:t>
            </a:r>
            <a:endParaRPr lang="en-US" altLang="zh-CN" sz="2400" b="1" kern="0" spc="0" noProof="0" dirty="0">
              <a:ln>
                <a:noFill/>
              </a:ln>
              <a:solidFill>
                <a:schemeClr val="tx1"/>
              </a:solidFill>
              <a:effectLst/>
              <a:uLnTx/>
              <a:latin typeface="+mj-ea"/>
              <a:ea typeface="+mj-ea"/>
              <a:sym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b="1" kern="0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+mj-ea"/>
                <a:ea typeface="+mj-ea"/>
                <a:sym typeface="+mn-ea"/>
              </a:rPr>
              <a:t>如图，在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△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ABC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中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,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AP</a:t>
            </a:r>
            <a:r>
              <a:rPr kumimoji="0" lang="zh-CN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平分∠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BAC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</a:t>
            </a:r>
            <a:r>
              <a:rPr lang="en-US" altLang="zh-CN" sz="2400" b="1" i="1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PD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所在的直线是</a:t>
            </a:r>
            <a:r>
              <a:rPr lang="en-US" altLang="zh-CN" sz="2400" b="1" i="1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BC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的垂直平分线，</a:t>
            </a:r>
            <a:r>
              <a:rPr lang="en-US" altLang="zh-CN" sz="2400" b="1" i="1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为垂足，过点</a:t>
            </a:r>
            <a:r>
              <a:rPr lang="en-US" altLang="zh-CN" sz="2400" b="1" i="1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P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作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PM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⊥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AB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于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M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PN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⊥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AC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交</a:t>
            </a:r>
            <a:r>
              <a:rPr lang="en-US" altLang="zh-CN" sz="2400" b="1" i="1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AC</a:t>
            </a:r>
            <a:r>
              <a:rPr lang="zh-CN" altLang="en-US" sz="2400" b="1" kern="0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+mj-ea"/>
                <a:ea typeface="+mj-ea"/>
                <a:sym typeface="+mn-ea"/>
              </a:rPr>
              <a:t>的延长线于点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N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(1)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求证：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BM=CN</a:t>
            </a:r>
            <a:endParaRPr kumimoji="0" lang="en-US" altLang="zh-CN" sz="2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kern="0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+mj-ea"/>
                <a:ea typeface="+mj-ea"/>
                <a:sym typeface="+mn-ea"/>
              </a:rPr>
              <a:t>(1)</a:t>
            </a:r>
            <a:r>
              <a:rPr lang="zh-CN" altLang="en-US" sz="2400" b="1" kern="0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+mj-ea"/>
                <a:ea typeface="+mj-ea"/>
                <a:sym typeface="+mn-ea"/>
              </a:rPr>
              <a:t>求证：</a:t>
            </a:r>
            <a:r>
              <a:rPr lang="en-US" altLang="zh-CN" sz="2400" b="1" i="1" spc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AB+AC=2AM</a:t>
            </a:r>
            <a:endParaRPr kumimoji="0" lang="en-US" altLang="zh-CN" sz="2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  <a:sym typeface="+mn-ea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192395" y="4712970"/>
            <a:ext cx="1651000" cy="973455"/>
          </a:xfrm>
          <a:prstGeom prst="line">
            <a:avLst/>
          </a:prstGeom>
          <a:ln w="38100">
            <a:solidFill>
              <a:srgbClr val="FF33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470910" y="4642485"/>
            <a:ext cx="1735455" cy="1057910"/>
          </a:xfrm>
          <a:prstGeom prst="line">
            <a:avLst/>
          </a:prstGeom>
          <a:ln w="38100">
            <a:solidFill>
              <a:srgbClr val="FF33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V="1">
            <a:off x="5192395" y="3132455"/>
            <a:ext cx="1623060" cy="25679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11575" y="156280"/>
            <a:ext cx="10969200" cy="705600"/>
          </a:xfrm>
        </p:spPr>
        <p:txBody>
          <a:bodyPr/>
          <a:lstStyle/>
          <a:p>
            <a:r>
              <a:rPr lang="zh-CN" altLang="en-US"/>
              <a:t>等腰三角形的性质与判定</a:t>
            </a:r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idx="1"/>
                <p:custDataLst>
                  <p:tags r:id="rId2"/>
                </p:custDataLst>
              </p:nvPr>
            </p:nvSpPr>
            <p:spPr>
              <a:xfrm>
                <a:off x="611505" y="776605"/>
                <a:ext cx="10968990" cy="5562600"/>
              </a:xfrm>
            </p:spPr>
            <p:txBody>
              <a:bodyPr>
                <a:no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定义：△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ABC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为等腰三角形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zh-CN" sz="2400" b="1" i="1" spc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  <a:sym typeface="+mn-ea"/>
                      </a:rPr>
                      <m:t>⟺</m:t>
                    </m:r>
                  </m:oMath>
                </a14:m>
                <a:r>
                  <a:rPr lang="en-US" altLang="zh-CN"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  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．</a:t>
                </a:r>
                <a:endParaRPr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性质：（1）等腰三角形的两个底角相等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（简写成“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等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边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对等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角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”）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；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∵</a:t>
                </a:r>
                <a:r>
                  <a:rPr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</a:t>
                </a:r>
                <a:r>
                  <a:rPr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∴∠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C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（2）等腰三角形的顶角平分线、底边上的中线、底    　</a:t>
                </a:r>
                <a:endParaRPr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　　 边上的高互相重合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（简写成“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三线合一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”）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．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①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∵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BD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CD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∴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AD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⊥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BC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, 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AD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平分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BAC</a:t>
                </a: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 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②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∵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AD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⊥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∴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BD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CD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,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AD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平分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BAC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 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③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∵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AD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平分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BAC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∴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BD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CD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,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AD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⊥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BC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判定：</a:t>
                </a:r>
                <a:r>
                  <a:rPr kumimoji="0" lang="en-US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</a:t>
                </a: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如果一个三角形有两个角相等，那么这两个角所对   </a:t>
                </a: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的边也相等（简写成“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等角对等边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”）．</a:t>
                </a: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 ∵　在△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ABC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中，∠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=∠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C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 ∴　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．</a:t>
                </a: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</a:t>
                </a:r>
                <a:r>
                  <a:rPr kumimoji="0" lang="en-US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    </a:t>
                </a: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idx="1"/>
                <p:custDataLst>
                  <p:tags r:id="rId3"/>
                </p:custDataLst>
              </p:nvPr>
            </p:nvSpPr>
            <p:spPr>
              <a:xfrm>
                <a:off x="611505" y="776605"/>
                <a:ext cx="10968990" cy="5562600"/>
              </a:xfrm>
              <a:blipFill rotWithShape="1">
                <a:blip r:embed="rId4"/>
                <a:stretch>
                  <a:fillRect b="-2638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246" name="组合 13327"/>
          <p:cNvGrpSpPr/>
          <p:nvPr/>
        </p:nvGrpSpPr>
        <p:grpSpPr>
          <a:xfrm>
            <a:off x="8829040" y="1397635"/>
            <a:ext cx="2981960" cy="3756241"/>
            <a:chOff x="-1317" y="1797"/>
            <a:chExt cx="2305" cy="2591"/>
          </a:xfrm>
        </p:grpSpPr>
        <p:sp>
          <p:nvSpPr>
            <p:cNvPr id="10247" name="等腰三角形 13328"/>
            <p:cNvSpPr/>
            <p:nvPr/>
          </p:nvSpPr>
          <p:spPr>
            <a:xfrm>
              <a:off x="-944" y="2120"/>
              <a:ext cx="1640" cy="1936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48" name="矩形 13329"/>
            <p:cNvSpPr/>
            <p:nvPr/>
          </p:nvSpPr>
          <p:spPr>
            <a:xfrm>
              <a:off x="-253" y="1797"/>
              <a:ext cx="253" cy="3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2800" b="0" i="1" dirty="0"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A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49" name="矩形 13330"/>
            <p:cNvSpPr/>
            <p:nvPr/>
          </p:nvSpPr>
          <p:spPr>
            <a:xfrm>
              <a:off x="-1317" y="3887"/>
              <a:ext cx="340" cy="3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2800" b="0" i="1" dirty="0"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Ｂ</a:t>
              </a:r>
              <a:endParaRPr lang="zh-CN" altLang="en-US" sz="2800" b="0" i="1" dirty="0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0" name="矩形 13331"/>
            <p:cNvSpPr/>
            <p:nvPr/>
          </p:nvSpPr>
          <p:spPr>
            <a:xfrm>
              <a:off x="723" y="3877"/>
              <a:ext cx="265" cy="3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C</a:t>
              </a:r>
              <a:endPara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1" name="矩形 13332"/>
            <p:cNvSpPr/>
            <p:nvPr/>
          </p:nvSpPr>
          <p:spPr>
            <a:xfrm>
              <a:off x="-270" y="4028"/>
              <a:ext cx="278" cy="3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en-US" altLang="zh-CN" sz="2800" b="0" i="1">
                  <a:latin typeface="Times New Roman" panose="02020603050405020304" pitchFamily="18" charset="0"/>
                  <a:ea typeface="宋体" panose="02010600030101010101" pitchFamily="2" charset="-122"/>
                  <a:sym typeface="宋体" panose="02010600030101010101" pitchFamily="2" charset="-122"/>
                </a:rPr>
                <a:t>D</a:t>
              </a:r>
              <a:endPara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2" name="直接连接符 13333"/>
            <p:cNvSpPr/>
            <p:nvPr/>
          </p:nvSpPr>
          <p:spPr>
            <a:xfrm>
              <a:off x="-120" y="2128"/>
              <a:ext cx="0" cy="192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376998" y="844550"/>
            <a:ext cx="7345363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．已知在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△ABC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中，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AD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平分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∠BAC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BD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CD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，求证：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△ABC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为等腰三角形．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22530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22360" y="1713865"/>
            <a:ext cx="2141220" cy="21424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786573" y="2043113"/>
            <a:ext cx="5753100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证明：过点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作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DE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⊥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DF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⊥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AC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，垂足分别为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endParaRPr kumimoji="0" lang="en-US" altLang="zh-CN" sz="2400" b="0" i="0" u="none" strike="noStrike" kern="10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∵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AD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平分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BAC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DE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DF.</a:t>
            </a:r>
            <a:endParaRPr kumimoji="0" lang="en-US" altLang="zh-CN" sz="2400" b="0" i="0" u="none" strike="noStrike" kern="10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kumimoji="0" lang="en-US" altLang="zh-CN" sz="2400" b="0" i="0" u="none" strike="noStrike" kern="100" cap="none" spc="0" normalizeH="0" baseline="0" noProof="0" dirty="0" err="1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Rt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BDE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kumimoji="0" lang="en-US" altLang="zh-CN" sz="2400" b="0" i="0" u="none" strike="noStrike" kern="100" cap="none" spc="0" normalizeH="0" baseline="0" noProof="0" dirty="0" err="1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Rt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CDF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中，</a:t>
            </a:r>
            <a:endParaRPr kumimoji="0" lang="en-US" altLang="zh-CN" sz="2400" b="0" i="0" u="none" strike="noStrike" kern="10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∵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BD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CD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DE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DF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kumimoji="0" lang="en-US" altLang="zh-CN" sz="2400" b="0" i="0" u="none" strike="noStrike" kern="100" cap="none" spc="0" normalizeH="0" baseline="0" noProof="0" dirty="0" err="1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Rt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BDE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≌</a:t>
            </a:r>
            <a:r>
              <a:rPr kumimoji="0" lang="en-US" altLang="zh-CN" sz="2400" b="0" i="0" u="none" strike="noStrike" kern="100" cap="none" spc="0" normalizeH="0" baseline="0" noProof="0" dirty="0" err="1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Rt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CDF(HL)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endParaRPr kumimoji="0" lang="en-US" altLang="zh-CN" sz="2400" b="0" i="0" u="none" strike="noStrike" kern="10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∴∠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∠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C.</a:t>
            </a:r>
            <a:endParaRPr kumimoji="0" lang="en-US" altLang="zh-CN" sz="2400" b="0" i="0" u="none" strike="noStrike" kern="10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AC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，即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ABC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为等腰三角形．</a:t>
            </a: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283280"/>
            <a:ext cx="10969200" cy="705600"/>
          </a:xfrm>
        </p:spPr>
        <p:txBody>
          <a:bodyPr/>
          <a:lstStyle/>
          <a:p>
            <a:r>
              <a:rPr lang="zh-CN" altLang="en-US"/>
              <a:t>等边三角形的性质与判定</a:t>
            </a:r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idx="1"/>
                <p:custDataLst>
                  <p:tags r:id="rId2"/>
                </p:custDataLst>
              </p:nvPr>
            </p:nvSpPr>
            <p:spPr>
              <a:xfrm>
                <a:off x="611505" y="1153795"/>
                <a:ext cx="10968990" cy="5562600"/>
              </a:xfrm>
            </p:spPr>
            <p:txBody>
              <a:bodyPr>
                <a:no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定义：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△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ABC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为等边三角形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zh-CN" sz="2400" b="1" i="1" spc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latin typeface="Cambria Math" panose="02040503050406030204" charset="0"/>
                        <a:ea typeface="宋体" panose="02010600030101010101" pitchFamily="2" charset="-122"/>
                        <a:cs typeface="Cambria Math" panose="02040503050406030204" charset="0"/>
                        <a:sym typeface="+mn-ea"/>
                      </a:rPr>
                      <m:t>⟺</m:t>
                    </m:r>
                  </m:oMath>
                </a14:m>
                <a:r>
                  <a:rPr lang="en-US" altLang="zh-CN"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  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BC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sz="24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．</a:t>
                </a:r>
                <a:endParaRPr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sz="2400" b="1" spc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性质：等边三角形的三个内角相等。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∵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△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为等边三角形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，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</a:t>
                </a:r>
                <a:r>
                  <a:rPr lang="en-US" altLang="zh-CN" sz="2400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∴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A=</a:t>
                </a:r>
                <a:r>
                  <a:rPr lang="en-US" altLang="zh-CN" sz="2400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C=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60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°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判定：</a:t>
                </a:r>
                <a:r>
                  <a:rPr kumimoji="0" lang="en-US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（1）</a:t>
                </a: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三个角都相等的三角形是等边三角形.</a:t>
                </a: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                 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∵∠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A=</a:t>
                </a:r>
                <a:r>
                  <a:rPr lang="en-US" altLang="zh-CN" sz="2400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=∠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C</a:t>
                </a:r>
                <a:endParaRPr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     </a:t>
                </a:r>
                <a:r>
                  <a:rPr lang="en-US" altLang="zh-CN" sz="2400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∴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△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为等边三角形</a:t>
                </a: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</a:t>
                </a:r>
                <a:r>
                  <a:rPr sz="2400" b="1" spc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（2）</a:t>
                </a: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一个角为60°的等腰三角形是等边三角形．</a:t>
                </a: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 ∵　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BC =AC，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∠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 =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60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°</a:t>
                </a:r>
                <a:r>
                  <a:rPr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，</a:t>
                </a: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              ∴　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△</a:t>
                </a:r>
                <a:r>
                  <a:rPr lang="en-US" altLang="zh-CN" sz="2400" b="1" i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ABC</a:t>
                </a:r>
                <a:r>
                  <a:rPr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为等边三角形</a:t>
                </a:r>
                <a:r>
                  <a:rPr lang="en-US" altLang="zh-CN" sz="2400" b="1" spc="0" noProof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ea typeface="宋体" panose="02010600030101010101" pitchFamily="2" charset="-122"/>
                    <a:sym typeface="+mn-ea"/>
                  </a:rPr>
                  <a:t>．</a:t>
                </a:r>
                <a:endParaRPr lang="en-US" altLang="zh-CN" sz="2400" b="1" spc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ea typeface="宋体" panose="02010600030101010101" pitchFamily="2" charset="-122"/>
                  <a:sym typeface="+mn-ea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</a:t>
                </a:r>
                <a:r>
                  <a:rPr kumimoji="0" lang="en-US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     </a:t>
                </a:r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  <a:p>
                <a:endParaRPr kumimoji="0" lang="zh-CN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idx="1"/>
                <p:custDataLst>
                  <p:tags r:id="rId3"/>
                </p:custDataLst>
              </p:nvPr>
            </p:nvSpPr>
            <p:spPr>
              <a:xfrm>
                <a:off x="611505" y="1153795"/>
                <a:ext cx="10968990" cy="5562600"/>
              </a:xfrm>
              <a:blipFill rotWithShape="1">
                <a:blip r:embed="rId4"/>
                <a:stretch>
                  <a:fillRect b="-1060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102" name="Group 15"/>
          <p:cNvGrpSpPr/>
          <p:nvPr/>
        </p:nvGrpSpPr>
        <p:grpSpPr>
          <a:xfrm rot="0">
            <a:off x="8322945" y="1896110"/>
            <a:ext cx="3257550" cy="2703830"/>
            <a:chOff x="3318" y="2099"/>
            <a:chExt cx="2052" cy="1703"/>
          </a:xfrm>
        </p:grpSpPr>
        <p:sp>
          <p:nvSpPr>
            <p:cNvPr id="4103" name="AutoShape 16"/>
            <p:cNvSpPr/>
            <p:nvPr/>
          </p:nvSpPr>
          <p:spPr>
            <a:xfrm>
              <a:off x="3596" y="2421"/>
              <a:ext cx="1495" cy="1230"/>
            </a:xfrm>
            <a:prstGeom prst="triangle">
              <a:avLst>
                <a:gd name="adj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04" name="Rectangle 17"/>
            <p:cNvSpPr/>
            <p:nvPr/>
          </p:nvSpPr>
          <p:spPr>
            <a:xfrm>
              <a:off x="4226" y="209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105" name="Rectangle 18"/>
            <p:cNvSpPr/>
            <p:nvPr/>
          </p:nvSpPr>
          <p:spPr>
            <a:xfrm>
              <a:off x="3318" y="347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106" name="Rectangle 19"/>
            <p:cNvSpPr/>
            <p:nvPr/>
          </p:nvSpPr>
          <p:spPr>
            <a:xfrm>
              <a:off x="5105" y="3472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220" y="0"/>
            <a:ext cx="11440795" cy="4483735"/>
          </a:xfrm>
          <a:prstGeom prst="rect">
            <a:avLst/>
          </a:prstGeom>
        </p:spPr>
      </p:pic>
      <p:sp>
        <p:nvSpPr>
          <p:cNvPr id="14338" name="TextBox 2"/>
          <p:cNvSpPr txBox="1"/>
          <p:nvPr/>
        </p:nvSpPr>
        <p:spPr>
          <a:xfrm>
            <a:off x="681990" y="3936365"/>
            <a:ext cx="1066101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思考：当点</a:t>
            </a:r>
            <a:r>
              <a:rPr lang="en-US" altLang="zh-CN" sz="3200" b="1" i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为</a:t>
            </a:r>
            <a:r>
              <a:rPr lang="en-US" altLang="zh-CN" sz="3200" b="1" i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AC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上任一点（不与</a:t>
            </a:r>
            <a:r>
              <a:rPr lang="en-US" altLang="zh-CN" sz="3200" b="1" i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en-US" altLang="zh-CN" sz="3200" b="1" i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重合）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3200" b="1" i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AD=CE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时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，试判断</a:t>
            </a:r>
            <a:r>
              <a:rPr lang="en-US" altLang="zh-CN" sz="3200" b="1" i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BD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3200" b="1" i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DE</a:t>
            </a:r>
            <a:r>
              <a:rPr lang="zh-CN" altLang="en-US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的大小关系</a:t>
            </a:r>
            <a:r>
              <a:rPr lang="en-US" altLang="zh-CN" sz="3200" b="1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2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en-US" altLang="zh-CN" sz="3200" b="1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350440" y="386670"/>
            <a:ext cx="9799200" cy="1472400"/>
          </a:xfrm>
        </p:spPr>
        <p:txBody>
          <a:bodyPr/>
          <a:p>
            <a:pPr algn="l"/>
            <a:r>
              <a:rPr lang="zh-CN" altLang="en-US">
                <a:solidFill>
                  <a:srgbClr val="FF0000"/>
                </a:solidFill>
              </a:rPr>
              <a:t>（学评</a:t>
            </a:r>
            <a:r>
              <a:rPr lang="en-US" altLang="zh-CN">
                <a:solidFill>
                  <a:srgbClr val="FF0000"/>
                </a:solidFill>
              </a:rPr>
              <a:t>P72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8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>
              <a:solidFill>
                <a:srgbClr val="FF0000"/>
              </a:solidFill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10553700" y="6500495"/>
            <a:ext cx="772795" cy="25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 flipV="1">
            <a:off x="9871710" y="5333365"/>
            <a:ext cx="1470025" cy="1143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55" name="TextBox 30"/>
          <p:cNvSpPr txBox="1"/>
          <p:nvPr/>
        </p:nvSpPr>
        <p:spPr>
          <a:xfrm>
            <a:off x="8157845" y="6380480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endParaRPr lang="en-US" altLang="zh-CN" sz="2400" b="1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8407400" y="4716780"/>
            <a:ext cx="2146300" cy="1778000"/>
          </a:xfrm>
          <a:prstGeom prst="triangl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Box 28"/>
          <p:cNvSpPr txBox="1"/>
          <p:nvPr/>
        </p:nvSpPr>
        <p:spPr>
          <a:xfrm>
            <a:off x="11296015" y="6508750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endParaRPr lang="en-US" altLang="zh-CN" sz="2400" b="1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TextBox 29"/>
          <p:cNvSpPr txBox="1"/>
          <p:nvPr/>
        </p:nvSpPr>
        <p:spPr>
          <a:xfrm>
            <a:off x="10189210" y="6474460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endParaRPr lang="en-US" altLang="zh-CN" sz="2400" b="1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TextBox 31"/>
          <p:cNvSpPr txBox="1"/>
          <p:nvPr/>
        </p:nvSpPr>
        <p:spPr>
          <a:xfrm>
            <a:off x="9464675" y="4375150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endParaRPr lang="en-US" altLang="zh-CN" sz="2400" b="1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8423275" y="5331460"/>
            <a:ext cx="1422400" cy="1143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28"/>
          <p:cNvSpPr txBox="1"/>
          <p:nvPr/>
        </p:nvSpPr>
        <p:spPr>
          <a:xfrm>
            <a:off x="9808210" y="4980940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endParaRPr lang="en-US" altLang="zh-CN" sz="2400" b="1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18440" y="624205"/>
            <a:ext cx="12938125" cy="4060825"/>
          </a:xfrm>
          <a:prstGeom prst="rect">
            <a:avLst/>
          </a:prstGeom>
        </p:spPr>
      </p:pic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251380" y="259035"/>
            <a:ext cx="9799200" cy="1472400"/>
          </a:xfrm>
        </p:spPr>
        <p:txBody>
          <a:bodyPr/>
          <a:p>
            <a:pPr algn="l"/>
            <a:r>
              <a:rPr lang="zh-CN" altLang="en-US">
                <a:solidFill>
                  <a:srgbClr val="FF0000"/>
                </a:solidFill>
              </a:rPr>
              <a:t>（学评</a:t>
            </a:r>
            <a:r>
              <a:rPr lang="en-US" altLang="zh-CN">
                <a:solidFill>
                  <a:srgbClr val="FF0000"/>
                </a:solidFill>
              </a:rPr>
              <a:t>P73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10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t="-353" r="25636"/>
          <a:stretch>
            <a:fillRect/>
          </a:stretch>
        </p:blipFill>
        <p:spPr>
          <a:xfrm>
            <a:off x="276860" y="0"/>
            <a:ext cx="10198735" cy="4125595"/>
          </a:xfrm>
          <a:prstGeom prst="rect">
            <a:avLst/>
          </a:prstGeom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76805" y="371430"/>
            <a:ext cx="9799200" cy="1472400"/>
          </a:xfrm>
        </p:spPr>
        <p:txBody>
          <a:bodyPr/>
          <a:p>
            <a:pPr algn="l"/>
            <a:r>
              <a:rPr lang="zh-CN" altLang="en-US">
                <a:solidFill>
                  <a:srgbClr val="FF0000"/>
                </a:solidFill>
              </a:rPr>
              <a:t>（学评</a:t>
            </a:r>
            <a:r>
              <a:rPr lang="en-US" altLang="zh-CN">
                <a:solidFill>
                  <a:srgbClr val="FF0000"/>
                </a:solidFill>
              </a:rPr>
              <a:t>P74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8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74068" t="16441" b="14303"/>
          <a:stretch>
            <a:fillRect/>
          </a:stretch>
        </p:blipFill>
        <p:spPr>
          <a:xfrm>
            <a:off x="7934960" y="3225800"/>
            <a:ext cx="4003675" cy="32099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5111" name="图片 1751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33215" y="2538095"/>
            <a:ext cx="4319588" cy="431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5109" name="矩形 175108"/>
          <p:cNvSpPr/>
          <p:nvPr/>
        </p:nvSpPr>
        <p:spPr>
          <a:xfrm>
            <a:off x="1397635" y="137001"/>
            <a:ext cx="9396413" cy="26765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1" hangingPunct="1"/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补充练习</a:t>
            </a:r>
            <a:endParaRPr lang="zh-CN" altLang="en-US" sz="2800" b="1" dirty="0">
              <a:solidFill>
                <a:srgbClr val="000E1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如图所示，在直角梯形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ABCD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中，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∠ABC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＝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90°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AD∥BC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AB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＝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BC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是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AB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的中点，</a:t>
            </a:r>
            <a:r>
              <a:rPr lang="en-US" altLang="zh-CN" sz="2800" b="1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CE⊥BD.</a:t>
            </a:r>
            <a:endParaRPr lang="en-US" altLang="zh-CN" sz="2800" b="1">
              <a:solidFill>
                <a:srgbClr val="000E18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eaLnBrk="1" hangingPunct="1"/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）求证：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＝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AD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；</a:t>
            </a:r>
            <a:endParaRPr lang="zh-CN" altLang="en-US" sz="2800" b="1" dirty="0">
              <a:solidFill>
                <a:srgbClr val="000E18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eaLnBrk="1" hangingPunct="1"/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）求证：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AC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是线段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ED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的垂直平分线；</a:t>
            </a:r>
            <a:endParaRPr lang="zh-CN" altLang="en-US" sz="2800" b="1" dirty="0">
              <a:solidFill>
                <a:srgbClr val="000E18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eaLnBrk="1" hangingPunct="1"/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）</a:t>
            </a:r>
            <a:r>
              <a:rPr lang="en-US" altLang="zh-CN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△DBC</a:t>
            </a:r>
            <a:r>
              <a:rPr lang="zh-CN" altLang="en-US" sz="2800" b="1" dirty="0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是等腰三角形吗？并说明理由</a:t>
            </a:r>
            <a:r>
              <a:rPr lang="en-US" altLang="zh-CN" sz="2800" b="1">
                <a:solidFill>
                  <a:srgbClr val="000E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000E1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5110" name="矩形 175109"/>
          <p:cNvSpPr/>
          <p:nvPr/>
        </p:nvSpPr>
        <p:spPr>
          <a:xfrm>
            <a:off x="835025" y="290830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defTabSz="0" eaLnBrk="1" hangingPunct="1">
              <a:tabLst>
                <a:tab pos="342900" algn="l"/>
              </a:tabLst>
            </a:pPr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6905" y="93980"/>
            <a:ext cx="3599180" cy="331851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74980" y="93980"/>
            <a:ext cx="7909560" cy="2030095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．</a:t>
            </a:r>
            <a:r>
              <a:rPr kumimoji="0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如图，点E是等边△ABC内一点，且EA</a:t>
            </a:r>
            <a:r>
              <a:rPr kumimoji="0" lang="en-US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=</a:t>
            </a:r>
            <a:r>
              <a:rPr kumimoji="0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EB，△ABC外一点D满足BD</a:t>
            </a:r>
            <a:r>
              <a:rPr kumimoji="0" lang="en-US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=</a:t>
            </a:r>
            <a:r>
              <a:rPr kumimoji="0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AC，且BE平分∠DBC.</a:t>
            </a:r>
            <a:r>
              <a:rPr kumimoji="0" lang="en-US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求∠BDE的度数．</a:t>
            </a:r>
            <a:endParaRPr kumimoji="0" altLang="zh-CN" sz="2800" b="0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6905" y="93980"/>
            <a:ext cx="3599180" cy="331851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74980" y="93980"/>
            <a:ext cx="7909560" cy="2030095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．</a:t>
            </a:r>
            <a:r>
              <a:rPr kumimoji="0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如图，点E是等边△ABC内一点，且EA</a:t>
            </a:r>
            <a:r>
              <a:rPr kumimoji="0" lang="en-US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=</a:t>
            </a:r>
            <a:r>
              <a:rPr kumimoji="0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EB，△ABC外一点D满足BD</a:t>
            </a:r>
            <a:r>
              <a:rPr kumimoji="0" lang="en-US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=</a:t>
            </a:r>
            <a:r>
              <a:rPr kumimoji="0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AC，且BE平分∠DBC.</a:t>
            </a:r>
            <a:r>
              <a:rPr kumimoji="0" lang="en-US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altLang="zh-CN" sz="2800" b="0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求∠BDE的度数．</a:t>
            </a:r>
            <a:endParaRPr kumimoji="0" altLang="zh-CN" sz="2800" b="0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234950" y="2013585"/>
                <a:ext cx="11309985" cy="47593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证明：</a:t>
                </a:r>
                <a:r>
                  <a:rPr kumimoji="0" 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连接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CE</a:t>
                </a:r>
                <a:endParaRPr kumimoji="0" lang="en-US" altLang="zh-CN" sz="2400" b="0" i="0" u="none" strike="noStrike" kern="100" cap="none" spc="0" normalizeH="0" baseline="0" noProof="0" dirty="0" smtClean="0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∵</a:t>
                </a:r>
                <a:r>
                  <a:rPr lang="en-US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△ABC</a:t>
                </a:r>
                <a:r>
                  <a:rPr 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是等边三角形</a:t>
                </a:r>
                <a:r>
                  <a:rPr lang="en-US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, 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∴</a:t>
                </a:r>
                <a:r>
                  <a:rPr kumimoji="0" lang="en-US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AC=BC,  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∠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ACB=60</a:t>
                </a:r>
                <a:r>
                  <a:rPr lang="zh-CN" altLang="en-US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°</a:t>
                </a:r>
                <a:r>
                  <a:rPr kumimoji="0" lang="en-US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, </a:t>
                </a:r>
                <a:endParaRPr kumimoji="0" lang="en-US" sz="2400" b="0" i="0" u="none" strike="noStrike" kern="100" cap="none" spc="0" normalizeH="0" baseline="0" noProof="0" dirty="0" smtClean="0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又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∵BD=AC, ∴BD=BC.</a:t>
                </a:r>
                <a:endParaRPr kumimoji="0" lang="en-US" altLang="zh-CN" sz="2400" b="0" i="0" u="none" strike="noStrike" kern="100" cap="none" spc="0" normalizeH="0" baseline="0" noProof="0" dirty="0" smtClean="0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∵</a:t>
                </a:r>
                <a:r>
                  <a:rPr lang="en-US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BE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平分</a:t>
                </a:r>
                <a:r>
                  <a:rPr lang="en-US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∠DBC, ∴∠DBE=∠CBE</a:t>
                </a:r>
                <a:endParaRPr lang="zh-CN" altLang="zh-CN" sz="2400" kern="100" noProof="0" dirty="0" smtClean="0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Calibri" panose="020F0502020204030204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在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△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BDE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和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△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CE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中，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∵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BD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C, </a:t>
                </a:r>
                <a:r>
                  <a:rPr lang="en-US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∠DBE=∠CBE, 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BE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BE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∴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△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BDE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≌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△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B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CE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(SAS),∴∠BDE=∠BCE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endParaRPr kumimoji="0" lang="en-US" altLang="zh-CN" sz="2400" b="0" i="0" u="none" strike="noStrike" kern="100" cap="none" spc="0" normalizeH="0" baseline="0" noProof="0" dirty="0" smtClean="0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在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△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ACE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和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△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B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CE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中，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∵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＝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B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C, </a:t>
                </a:r>
                <a:r>
                  <a:rPr lang="en-US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EA=EB, 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CE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＝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CE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，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∴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△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BDE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≌</a:t>
                </a:r>
                <a:r>
                  <a:rPr lang="zh-CN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△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B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CE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(SSS)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∴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∠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ACE</a:t>
                </a:r>
                <a:r>
                  <a:rPr kumimoji="0" lang="zh-CN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∠B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CE=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altLang="zh-CN" sz="2400" b="0" i="1" u="none" strike="noStrike" kern="1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FF00FF"/>
                            </a:solidFill>
                            <a:effectLst/>
                            <a:uLnTx/>
                            <a:uFillTx/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kumimoji="0" lang="en-US" altLang="zh-CN" sz="2400" b="0" i="1" u="none" strike="noStrike" kern="1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FF00FF"/>
                            </a:solidFill>
                            <a:effectLst/>
                            <a:uLnTx/>
                            <a:uFillTx/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1</m:t>
                        </m:r>
                      </m:num>
                      <m:den>
                        <m:r>
                          <a:rPr kumimoji="0" lang="en-US" altLang="zh-CN" sz="2400" b="0" i="1" u="none" strike="noStrike" kern="100" cap="none" spc="0" normalizeH="0" baseline="0" noProof="0" dirty="0" smtClean="0">
                            <a:ln>
                              <a:noFill/>
                            </a:ln>
                            <a:solidFill>
                              <a:srgbClr val="FF00FF"/>
                            </a:solidFill>
                            <a:effectLst/>
                            <a:uLnTx/>
                            <a:uFillTx/>
                            <a:latin typeface="Cambria Math" panose="02040503050406030204" charset="0"/>
                            <a:ea typeface="宋体" panose="02010600030101010101" pitchFamily="2" charset="-122"/>
                            <a:cs typeface="Cambria Math" panose="0204050305040603020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∠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ACB=30</a:t>
                </a:r>
                <a:r>
                  <a:rPr lang="zh-CN" altLang="en-US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°</a:t>
                </a:r>
                <a:r>
                  <a:rPr kumimoji="0" lang="en-US" altLang="zh-CN" sz="2400" b="0" i="0" u="none" strike="noStrike" kern="100" cap="none" spc="0" normalizeH="0" baseline="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.    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∴∠BDE=∠BCE</a:t>
                </a:r>
                <a:r>
                  <a:rPr lang="en-US" altLang="zh-CN" sz="2400" kern="100" noProof="0" dirty="0" smtClean="0">
                    <a:ln>
                      <a:noFill/>
                    </a:ln>
                    <a:solidFill>
                      <a:srgbClr val="FF00FF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sym typeface="+mn-ea"/>
                  </a:rPr>
                  <a:t>=30°</a:t>
                </a:r>
                <a:endParaRPr kumimoji="0" lang="en-US" altLang="zh-CN" sz="2400" b="0" i="0" u="none" strike="noStrike" kern="100" cap="none" spc="0" normalizeH="0" baseline="0" noProof="0" dirty="0" smtClean="0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950" y="2013585"/>
                <a:ext cx="11309985" cy="475932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文本框 8"/>
          <p:cNvSpPr txBox="1"/>
          <p:nvPr/>
        </p:nvSpPr>
        <p:spPr>
          <a:xfrm>
            <a:off x="2424113" y="682625"/>
            <a:ext cx="1800225" cy="7372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综合题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0" name="矩形 2"/>
          <p:cNvSpPr/>
          <p:nvPr/>
        </p:nvSpPr>
        <p:spPr>
          <a:xfrm>
            <a:off x="2424113" y="1401763"/>
            <a:ext cx="7200900" cy="230695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3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．已知：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为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△ABC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所在平面内一点，且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DB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＝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DC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DE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⊥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AB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DF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⊥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AC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，垂足分别是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E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、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F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DE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＝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DF.</a:t>
            </a:r>
            <a:endParaRPr lang="zh-CN" altLang="zh-CN" sz="24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(1)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当点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在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BC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边上时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如图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)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，判断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△ABC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的形状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直接写出答案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)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；</a:t>
            </a:r>
            <a:endParaRPr lang="zh-CN" altLang="zh-CN" sz="24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pic>
        <p:nvPicPr>
          <p:cNvPr id="32771" name="图片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91805" y="3480435"/>
            <a:ext cx="1533525" cy="1676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424113" y="3783013"/>
            <a:ext cx="324802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ABC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是等腰三角形．</a:t>
            </a: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17" name="矩形 1"/>
          <p:cNvSpPr/>
          <p:nvPr/>
        </p:nvSpPr>
        <p:spPr>
          <a:xfrm>
            <a:off x="2495233" y="5156835"/>
            <a:ext cx="7416800" cy="119888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(2)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当点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在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△ABC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内部时，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(1)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中的结论是否一定成立？若成立，请证明；若不成立，请举出反例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画图说明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)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．</a:t>
            </a:r>
            <a:endParaRPr lang="zh-CN" altLang="zh-CN" sz="24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矩形 1"/>
          <p:cNvSpPr/>
          <p:nvPr/>
        </p:nvSpPr>
        <p:spPr>
          <a:xfrm>
            <a:off x="2351088" y="692150"/>
            <a:ext cx="7416800" cy="119888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(2)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当点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D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在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△ABC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内部时，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(1)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中的结论是否一定成立？若成立，请证明；若不成立，请举出反例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画图说明</a:t>
            </a:r>
            <a:r>
              <a:rPr lang="en-US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)</a:t>
            </a:r>
            <a:r>
              <a:rPr lang="zh-CN" altLang="zh-CN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．</a:t>
            </a:r>
            <a:endParaRPr lang="zh-CN" altLang="zh-CN" sz="24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51088" y="1863725"/>
            <a:ext cx="741680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如图，当点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ABC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内部时，</a:t>
            </a: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△</a:t>
            </a:r>
            <a:r>
              <a:rPr kumimoji="0" lang="en-US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ABC</a:t>
            </a:r>
            <a:endParaRPr kumimoji="0" lang="en-US" altLang="zh-CN" sz="2400" b="0" i="0" u="none" strike="noStrike" kern="10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0" i="0" u="none" strike="noStrike" kern="1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是等腰三角形成立．</a:t>
            </a: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84755" y="3419475"/>
          <a:ext cx="6790690" cy="299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6667500" imgH="2990850" progId="Word.Document.12">
                  <p:embed/>
                </p:oleObj>
              </mc:Choice>
              <mc:Fallback>
                <p:oleObj name="" r:id="rId1" imgW="6667500" imgH="2990850" progId="Word.Document.12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84755" y="3419475"/>
                        <a:ext cx="6790690" cy="299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6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7013" y="1811338"/>
            <a:ext cx="1417637" cy="16176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125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27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SHOW_EDIT_AREA_INDICATION" val="1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3*a*1"/>
  <p:tag name="KSO_WM_TEMPLATE_CATEGORY" val="custom"/>
  <p:tag name="KSO_WM_TEMPLATE_INDEX" val="20205081"/>
  <p:tag name="KSO_WM_UNIT_LAYERLEVEL" val="1"/>
  <p:tag name="KSO_WM_TAG_VERSION" val="1.0"/>
  <p:tag name="KSO_WM_BEAUTIFY_FLAG" val="#wm#"/>
  <p:tag name="KSO_WM_UNIT_ISNUMDGMTITLE" val="0"/>
</p:tagLst>
</file>

<file path=ppt/tags/tag128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LIDE_ID" val="custom20205081_13"/>
  <p:tag name="KSO_WM_TEMPLATE_SUBCATEGORY" val="19"/>
  <p:tag name="KSO_WM_TEMPLATE_MASTER_TYPE" val="0"/>
  <p:tag name="KSO_WM_TEMPLATE_COLOR_TYPE" val="1"/>
  <p:tag name="KSO_WM_SLIDE_ITEM_CNT" val="0"/>
  <p:tag name="KSO_WM_SLIDE_INDEX" val="13"/>
  <p:tag name="KSO_WM_TAG_VERSION" val="1.0"/>
  <p:tag name="KSO_WM_SLIDE_TYPE" val="text"/>
  <p:tag name="KSO_WM_SLIDE_SUBTYPE" val="pureTxt"/>
  <p:tag name="KSO_WM_SLIDE_SIZE" val="863*444"/>
  <p:tag name="KSO_WM_SLIDE_POSITION" val="47*47"/>
  <p:tag name="KSO_WM_SLIDE_LAYOUT" val="a_f"/>
  <p:tag name="KSO_WM_SLIDE_LAYOUT_CNT" val="1_1"/>
  <p:tag name="KSO_WM_UNIT_SHOW_EDIT_AREA_INDICATION" val="1"/>
</p:tagLst>
</file>

<file path=ppt/tags/tag131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SHOW_EDIT_AREA_INDICATION" val="1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3*a*1"/>
  <p:tag name="KSO_WM_TEMPLATE_CATEGORY" val="custom"/>
  <p:tag name="KSO_WM_TEMPLATE_INDEX" val="20205081"/>
  <p:tag name="KSO_WM_UNIT_LAYERLEVEL" val="1"/>
  <p:tag name="KSO_WM_TAG_VERSION" val="1.0"/>
  <p:tag name="KSO_WM_BEAUTIFY_FLAG" val="#wm#"/>
  <p:tag name="KSO_WM_UNIT_ISNUMDGMTITLE" val="0"/>
</p:tagLst>
</file>

<file path=ppt/tags/tag132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PLACING_PICTURE_USER_VIEWPORT" val="{&quot;height&quot;:4175,&quot;width&quot;:4985}"/>
</p:tagLst>
</file>

<file path=ppt/tags/tag13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LIDE_ID" val="custom20205081_13"/>
  <p:tag name="KSO_WM_TEMPLATE_SUBCATEGORY" val="19"/>
  <p:tag name="KSO_WM_TEMPLATE_MASTER_TYPE" val="0"/>
  <p:tag name="KSO_WM_TEMPLATE_COLOR_TYPE" val="1"/>
  <p:tag name="KSO_WM_SLIDE_ITEM_CNT" val="0"/>
  <p:tag name="KSO_WM_SLIDE_INDEX" val="13"/>
  <p:tag name="KSO_WM_TAG_VERSION" val="1.0"/>
  <p:tag name="KSO_WM_SLIDE_TYPE" val="text"/>
  <p:tag name="KSO_WM_SLIDE_SUBTYPE" val="pureTxt"/>
  <p:tag name="KSO_WM_SLIDE_SIZE" val="863*444"/>
  <p:tag name="KSO_WM_SLIDE_POSITION" val="47*47"/>
  <p:tag name="KSO_WM_SLIDE_LAYOUT" val="a_f"/>
  <p:tag name="KSO_WM_SLIDE_LAYOUT_CNT" val="1_1"/>
  <p:tag name="KSO_WM_UNIT_SHOW_EDIT_AREA_INDICATION" val="1"/>
</p:tagLst>
</file>

<file path=ppt/tags/tag136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SHOW_EDIT_AREA_INDICATION" val="1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3*a*1"/>
  <p:tag name="KSO_WM_TEMPLATE_CATEGORY" val="custom"/>
  <p:tag name="KSO_WM_TEMPLATE_INDEX" val="20205081"/>
  <p:tag name="KSO_WM_UNIT_LAYERLEVEL" val="1"/>
  <p:tag name="KSO_WM_TAG_VERSION" val="1.0"/>
  <p:tag name="KSO_WM_BEAUTIFY_FLAG" val="#wm#"/>
  <p:tag name="KSO_WM_UNIT_ISNUMDGMTITLE" val="0"/>
</p:tagLst>
</file>

<file path=ppt/tags/tag137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LIDE_ID" val="custom20205081_13"/>
  <p:tag name="KSO_WM_TEMPLATE_SUBCATEGORY" val="19"/>
  <p:tag name="KSO_WM_TEMPLATE_MASTER_TYPE" val="0"/>
  <p:tag name="KSO_WM_TEMPLATE_COLOR_TYPE" val="1"/>
  <p:tag name="KSO_WM_SLIDE_ITEM_CNT" val="0"/>
  <p:tag name="KSO_WM_SLIDE_INDEX" val="13"/>
  <p:tag name="KSO_WM_TAG_VERSION" val="1.0"/>
  <p:tag name="KSO_WM_SLIDE_TYPE" val="text"/>
  <p:tag name="KSO_WM_SLIDE_SUBTYPE" val="pureTxt"/>
  <p:tag name="KSO_WM_SLIDE_SIZE" val="863*444"/>
  <p:tag name="KSO_WM_SLIDE_POSITION" val="47*47"/>
  <p:tag name="KSO_WM_SLIDE_LAYOUT" val="a_f"/>
  <p:tag name="KSO_WM_SLIDE_LAYOUT_CNT" val="1_1"/>
  <p:tag name="KSO_WM_UNIT_SHOW_EDIT_AREA_INDICATION" val="1"/>
</p:tagLst>
</file>

<file path=ppt/tags/tag140.xml><?xml version="1.0" encoding="utf-8"?>
<p:tagLst xmlns:p="http://schemas.openxmlformats.org/presentationml/2006/main">
  <p:tag name="KSO_WM_UNIT_ISCONTENTSTITLE" val="0"/>
  <p:tag name="KSO_WM_UNIT_PRESET_TEXT" val="单击此处添加标题"/>
  <p:tag name="KSO_WM_UNIT_NOCLEAR" val="0"/>
  <p:tag name="KSO_WM_UNIT_SHOW_EDIT_AREA_INDICATION" val="1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3*a*1"/>
  <p:tag name="KSO_WM_TEMPLATE_CATEGORY" val="custom"/>
  <p:tag name="KSO_WM_TEMPLATE_INDEX" val="20205081"/>
  <p:tag name="KSO_WM_UNIT_LAYERLEVEL" val="1"/>
  <p:tag name="KSO_WM_TAG_VERSION" val="1.0"/>
  <p:tag name="KSO_WM_BEAUTIFY_FLAG" val="#wm#"/>
  <p:tag name="KSO_WM_UNIT_ISNUMDGMTITLE" val="0"/>
</p:tagLst>
</file>

<file path=ppt/tags/tag141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PRESET_TEXT" val="单击此处添加正文"/>
  <p:tag name="KSO_WM_UNIT_NOCLEAR" val="0"/>
  <p:tag name="KSO_WM_UNIT_SHOW_EDIT_AREA_INDICATION" val="1"/>
  <p:tag name="KSO_WM_UNIT_VALUE" val="68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5081_13*f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LIDE_ID" val="custom20205081_13"/>
  <p:tag name="KSO_WM_TEMPLATE_SUBCATEGORY" val="19"/>
  <p:tag name="KSO_WM_TEMPLATE_MASTER_TYPE" val="0"/>
  <p:tag name="KSO_WM_TEMPLATE_COLOR_TYPE" val="1"/>
  <p:tag name="KSO_WM_SLIDE_ITEM_CNT" val="0"/>
  <p:tag name="KSO_WM_SLIDE_INDEX" val="13"/>
  <p:tag name="KSO_WM_TAG_VERSION" val="1.0"/>
  <p:tag name="KSO_WM_SLIDE_TYPE" val="text"/>
  <p:tag name="KSO_WM_SLIDE_SUBTYPE" val="pureTxt"/>
  <p:tag name="KSO_WM_SLIDE_SIZE" val="863*444"/>
  <p:tag name="KSO_WM_SLIDE_POSITION" val="47*47"/>
  <p:tag name="KSO_WM_SLIDE_LAYOUT" val="a_f"/>
  <p:tag name="KSO_WM_SLIDE_LAYOUT_CNT" val="1_1"/>
  <p:tag name="KSO_WM_UNIT_SHOW_EDIT_AREA_INDICATION" val="1"/>
</p:tagLst>
</file>

<file path=ppt/tags/tag14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4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4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2334</Words>
  <Application>WPS 演示</Application>
  <PresentationFormat>宽屏</PresentationFormat>
  <Paragraphs>177</Paragraphs>
  <Slides>16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Wingdings</vt:lpstr>
      <vt:lpstr>Cambria Math</vt:lpstr>
      <vt:lpstr>Times New Roman</vt:lpstr>
      <vt:lpstr>黑体</vt:lpstr>
      <vt:lpstr>Calibri</vt:lpstr>
      <vt:lpstr>Arial Unicode MS</vt:lpstr>
      <vt:lpstr>Office 主题​​</vt:lpstr>
      <vt:lpstr>1_Office 主题​​</vt:lpstr>
      <vt:lpstr>Word.Document.12</vt:lpstr>
      <vt:lpstr>角平分线、垂直平分线 等腰三角形、等边三角形 的性质与判定复习</vt:lpstr>
      <vt:lpstr>角平分线的定义、性质与判定</vt:lpstr>
      <vt:lpstr>线段垂直平分线的定义、性质与判定</vt:lpstr>
      <vt:lpstr>PowerPoint 演示文稿</vt:lpstr>
      <vt:lpstr>PowerPoint 演示文稿</vt:lpstr>
      <vt:lpstr>等腰三角形的性质与判定</vt:lpstr>
      <vt:lpstr>PowerPoint 演示文稿</vt:lpstr>
      <vt:lpstr>等边三角形的性质与判定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谢珂璇Siko</cp:lastModifiedBy>
  <cp:revision>196</cp:revision>
  <dcterms:created xsi:type="dcterms:W3CDTF">2019-06-19T02:08:00Z</dcterms:created>
  <dcterms:modified xsi:type="dcterms:W3CDTF">2021-10-31T15:46:31Z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2052-11.1.0.10938</vt:lpwstr>
  </property>
  <property fmtid="{D5CDD505-2E9C-101B-9397-08002B2CF9AE}" pid="3" name="ICV">
    <vt:lpwstr>C28FC39C7AFB4CCD877C09844A7F6374</vt:lpwstr>
  </property>
</Properties>
</file>