
<file path=[Content_Types].xml><?xml version="1.0" encoding="utf-8"?>
<Types xmlns="http://schemas.openxmlformats.org/package/2006/content-types">
  <Default Extension="jpeg" ContentType="image/jpeg"/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13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3" r:id="rId4"/>
    <p:sldMasterId id="2147483685" r:id="rId5"/>
    <p:sldMasterId id="2147483697" r:id="rId6"/>
    <p:sldMasterId id="2147483710" r:id="rId7"/>
    <p:sldMasterId id="2147483722" r:id="rId8"/>
    <p:sldMasterId id="2147483734" r:id="rId9"/>
    <p:sldMasterId id="2147483746" r:id="rId10"/>
    <p:sldMasterId id="2147483758" r:id="rId11"/>
    <p:sldMasterId id="2147483770" r:id="rId12"/>
  </p:sldMasterIdLst>
  <p:notesMasterIdLst>
    <p:notesMasterId r:id="rId15"/>
  </p:notesMasterIdLst>
  <p:handoutMasterIdLst>
    <p:handoutMasterId r:id="rId34"/>
  </p:handoutMasterIdLst>
  <p:sldIdLst>
    <p:sldId id="499" r:id="rId13"/>
    <p:sldId id="393" r:id="rId14"/>
    <p:sldId id="340" r:id="rId16"/>
    <p:sldId id="341" r:id="rId17"/>
    <p:sldId id="521" r:id="rId18"/>
    <p:sldId id="367" r:id="rId19"/>
    <p:sldId id="523" r:id="rId20"/>
    <p:sldId id="522" r:id="rId21"/>
    <p:sldId id="526" r:id="rId22"/>
    <p:sldId id="414" r:id="rId23"/>
    <p:sldId id="373" r:id="rId24"/>
    <p:sldId id="418" r:id="rId25"/>
    <p:sldId id="467" r:id="rId26"/>
    <p:sldId id="433" r:id="rId27"/>
    <p:sldId id="279" r:id="rId28"/>
    <p:sldId id="444" r:id="rId29"/>
    <p:sldId id="446" r:id="rId30"/>
    <p:sldId id="459" r:id="rId31"/>
    <p:sldId id="541" r:id="rId32"/>
    <p:sldId id="542" r:id="rId33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470957"/>
    <a:srgbClr val="0000FF"/>
    <a:srgbClr val="E4CDC5"/>
    <a:srgbClr val="66FF99"/>
    <a:srgbClr val="99FFCC"/>
    <a:srgbClr val="99FF99"/>
    <a:srgbClr val="00FF00"/>
    <a:srgbClr val="B275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875"/>
    <p:restoredTop sz="94660"/>
  </p:normalViewPr>
  <p:slideViewPr>
    <p:cSldViewPr showGuides="1">
      <p:cViewPr varScale="1">
        <p:scale>
          <a:sx n="89" d="100"/>
          <a:sy n="89" d="100"/>
        </p:scale>
        <p:origin x="-978" y="-96"/>
      </p:cViewPr>
      <p:guideLst>
        <p:guide orient="horz" pos="1903"/>
        <p:guide pos="2773"/>
      </p:guideLst>
    </p:cSldViewPr>
  </p:slideViewPr>
  <p:notesTextViewPr>
    <p:cViewPr>
      <p:scale>
        <a:sx n="1" d="1"/>
        <a:sy n="1" d="1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5" cy="72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Master" Target="slideMasters/slideMaster8.xml"/><Relationship Id="rId8" Type="http://schemas.openxmlformats.org/officeDocument/2006/relationships/slideMaster" Target="slideMasters/slideMaster7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7" Type="http://schemas.openxmlformats.org/officeDocument/2006/relationships/tableStyles" Target="tableStyles.xml"/><Relationship Id="rId36" Type="http://schemas.openxmlformats.org/officeDocument/2006/relationships/viewProps" Target="viewProps.xml"/><Relationship Id="rId35" Type="http://schemas.openxmlformats.org/officeDocument/2006/relationships/presProps" Target="presProps.xml"/><Relationship Id="rId34" Type="http://schemas.openxmlformats.org/officeDocument/2006/relationships/handoutMaster" Target="handoutMasters/handoutMaster1.xml"/><Relationship Id="rId33" Type="http://schemas.openxmlformats.org/officeDocument/2006/relationships/slide" Target="slides/slide20.xml"/><Relationship Id="rId32" Type="http://schemas.openxmlformats.org/officeDocument/2006/relationships/slide" Target="slides/slide19.xml"/><Relationship Id="rId31" Type="http://schemas.openxmlformats.org/officeDocument/2006/relationships/slide" Target="slides/slide18.xml"/><Relationship Id="rId30" Type="http://schemas.openxmlformats.org/officeDocument/2006/relationships/slide" Target="slides/slide17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16.xml"/><Relationship Id="rId28" Type="http://schemas.openxmlformats.org/officeDocument/2006/relationships/slide" Target="slides/slide15.xml"/><Relationship Id="rId27" Type="http://schemas.openxmlformats.org/officeDocument/2006/relationships/slide" Target="slides/slide14.xml"/><Relationship Id="rId26" Type="http://schemas.openxmlformats.org/officeDocument/2006/relationships/slide" Target="slides/slide13.xml"/><Relationship Id="rId25" Type="http://schemas.openxmlformats.org/officeDocument/2006/relationships/slide" Target="slides/slide12.xml"/><Relationship Id="rId24" Type="http://schemas.openxmlformats.org/officeDocument/2006/relationships/slide" Target="slides/slide11.xml"/><Relationship Id="rId23" Type="http://schemas.openxmlformats.org/officeDocument/2006/relationships/slide" Target="slides/slide10.xml"/><Relationship Id="rId22" Type="http://schemas.openxmlformats.org/officeDocument/2006/relationships/slide" Target="slides/slide9.xml"/><Relationship Id="rId21" Type="http://schemas.openxmlformats.org/officeDocument/2006/relationships/slide" Target="slides/slide8.xml"/><Relationship Id="rId20" Type="http://schemas.openxmlformats.org/officeDocument/2006/relationships/slide" Target="slides/slide7.xml"/><Relationship Id="rId2" Type="http://schemas.openxmlformats.org/officeDocument/2006/relationships/theme" Target="theme/theme1.xml"/><Relationship Id="rId19" Type="http://schemas.openxmlformats.org/officeDocument/2006/relationships/slide" Target="slides/slide6.xml"/><Relationship Id="rId18" Type="http://schemas.openxmlformats.org/officeDocument/2006/relationships/slide" Target="slides/slide5.xml"/><Relationship Id="rId17" Type="http://schemas.openxmlformats.org/officeDocument/2006/relationships/slide" Target="slides/slide4.xml"/><Relationship Id="rId16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4" Type="http://schemas.openxmlformats.org/officeDocument/2006/relationships/slide" Target="slides/slide2.xml"/><Relationship Id="rId13" Type="http://schemas.openxmlformats.org/officeDocument/2006/relationships/slide" Target="slides/slide1.xml"/><Relationship Id="rId12" Type="http://schemas.openxmlformats.org/officeDocument/2006/relationships/slideMaster" Target="slideMasters/slideMaster11.xml"/><Relationship Id="rId11" Type="http://schemas.openxmlformats.org/officeDocument/2006/relationships/slideMaster" Target="slideMasters/slideMaster10.xml"/><Relationship Id="rId10" Type="http://schemas.openxmlformats.org/officeDocument/2006/relationships/slideMaster" Target="slideMasters/slideMaster9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buFontTx/>
              <a:buNone/>
              <a:defRPr sz="1200">
                <a:ea typeface="微软雅黑" panose="020B0503020204020204" pitchFamily="34" charset="-122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buFontTx/>
              <a:buNone/>
              <a:defRPr sz="1200">
                <a:ea typeface="微软雅黑" panose="020B0503020204020204" pitchFamily="34" charset="-122"/>
              </a:defRPr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编辑母版文本样式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buFontTx/>
              <a:buNone/>
              <a:defRPr sz="1200">
                <a:ea typeface="微软雅黑" panose="020B0503020204020204" pitchFamily="34" charset="-122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明、清两代帝王祭祀皇天、祈五谷丰登之场所。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董仲舒</a:t>
            </a:r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刘邦、第五位 刘恒、第六位 刘启、第七位 刘彻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秦末天下大乱，刘邦在推翻秦朝后被封为汉王。楚汉之争获胜后称帝建立汉朝，定都长安，史称西汉；  汉文帝、汉景帝推行休养生息国策开创“文景之治”；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汉武帝即位后开辟丝路、攘夷拓土成就“汉武盛世”</a:t>
            </a: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反映汉初怎么样的社会情况？</a:t>
            </a:r>
            <a:endParaRPr lang="zh-CN" altLang="en-US"/>
          </a:p>
          <a:p>
            <a:endParaRPr lang="zh-CN" altLang="en-US"/>
          </a:p>
          <a:p>
            <a:r>
              <a:rPr lang="zh-CN" altLang="en-US">
                <a:sym typeface="+mn-ea"/>
              </a:rPr>
              <a:t>汉刚立时，遗留下很多秦朝的问题，百姓没有生计衣食。有人吃人的事发生，人口减少了一半。</a:t>
            </a:r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>
                <a:sym typeface="+mn-ea"/>
              </a:rPr>
              <a:t>第五位 刘恒、第六位 刘启：文景之治</a:t>
            </a:r>
            <a:endParaRPr lang="en-US" altLang="zh-CN">
              <a:sym typeface="+mn-ea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廪庾[lǐn yǔ]粮仓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从汉朝初年到汉武帝即位的七十年间，国家没有发生大的动乱，如果没有遇上水旱灾害，百姓就总是家给人足，政府的粮仓装满粮食，府库的金钱有了多余的。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文景之治：汉文帝刘恒，景帝刘启 两代40年左右的时间政治稳定、经济生产得到显著发展。</a:t>
            </a:r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r>
              <a:rPr lang="zh-CN" altLang="en-US"/>
              <a:t>黄老之学，为黄帝学派和老子学派的合称，是除老庄之学之外道家的最大分支。这一派的代表们尊崇黄帝和老子的思想，以道家思想为主并且采纳了阴阳、儒、法、墨等学派的观点。黄老学派思想发展主要分为两大主题：技术发明和政治思想，以形而上本体的道作为依据，结合形而下的养生、方技、数术、兵法、谋略等等，具有极强目的性、操作性。</a:t>
            </a:r>
            <a:endParaRPr lang="zh-CN" altLang="en-US"/>
          </a:p>
          <a:p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2" name="幻灯片图像占位符 1"/>
          <p:cNvSpPr>
            <a:spLocks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1203" name="文本占位符 2"/>
          <p:cNvSpPr/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r>
              <a:rPr lang="zh-CN" altLang="en-US" dirty="0"/>
              <a:t>但是经济逐渐出现繁盛的背后，也存在社会危机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发挥“春秋大一统”之旨，阐述了以阴阳五行，以天人感应为核心的哲学-神学理论，宣扬“性三品”的人性论、“王道之三纲可求于天”的伦理思想及赤黑白三统循环的历史观，为汉代中央集权的封建统治制度，奠定了理论基础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材料一：《春秋》推重统一，这是天地永恒的原则，是古今共通的道理。臣认为凡是不属于六艺的科目和孔子学术的学说都一律禁止，不许它们同样发展。邪僻的学说消失，然后学术的系统可以统一，法令制度就可以明白，人民也知道服从的对象了。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材料二：天子服从天命，百姓服从天子。遵循天道的统治者能够使国泰民安,违反天道的统治者则会使民不聊生,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材料三：世间的各种法则、规律、道理都来源于天，天不变，这些法则、规律、道理也不会变，有顺应天意的意思。大臣服从君主，儿子服从父亲，妻子服从丈夫。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材料四：这五个做人的道德准则，君王应该遵循，天也会保佑君王。</a:t>
            </a:r>
            <a:endParaRPr lang="zh-CN" altLang="en-US"/>
          </a:p>
          <a:p>
            <a:endParaRPr lang="zh-CN" altLang="en-US"/>
          </a:p>
          <a:p>
            <a:r>
              <a:rPr lang="zh-CN" altLang="en-US" b="1" dirty="0">
                <a:solidFill>
                  <a:schemeClr val="accent2"/>
                </a:solidFill>
                <a:latin typeface="Times New Roman" panose="02020603050405020304" pitchFamily="18" charset="0"/>
                <a:sym typeface="+mn-ea"/>
              </a:rPr>
              <a:t>④</a:t>
            </a:r>
            <a:r>
              <a:rPr lang="en-US" altLang="zh-CN" b="1" dirty="0">
                <a:solidFill>
                  <a:schemeClr val="accent2"/>
                </a:solidFill>
                <a:latin typeface="Times New Roman" panose="02020603050405020304" pitchFamily="18" charset="0"/>
                <a:sym typeface="+mn-ea"/>
              </a:rPr>
              <a:t>“</a:t>
            </a:r>
            <a:r>
              <a:rPr lang="zh-CN" altLang="en-US" b="1" dirty="0">
                <a:solidFill>
                  <a:schemeClr val="accent2"/>
                </a:solidFill>
                <a:latin typeface="微软雅黑" panose="020B0503020204020204" pitchFamily="34" charset="-122"/>
                <a:sym typeface="+mn-ea"/>
              </a:rPr>
              <a:t>仁政</a:t>
            </a:r>
            <a:r>
              <a:rPr lang="zh-CN" altLang="en-US" b="1" dirty="0">
                <a:solidFill>
                  <a:schemeClr val="accent2"/>
                </a:solidFill>
                <a:latin typeface="Times New Roman" panose="02020603050405020304" pitchFamily="18" charset="0"/>
                <a:sym typeface="+mn-ea"/>
              </a:rPr>
              <a:t>”</a:t>
            </a:r>
            <a:r>
              <a:rPr lang="zh-CN" altLang="en-US" b="1" dirty="0">
                <a:solidFill>
                  <a:schemeClr val="accent2"/>
                </a:solidFill>
                <a:latin typeface="微软雅黑" panose="020B0503020204020204" pitchFamily="34" charset="-122"/>
                <a:sym typeface="+mn-ea"/>
              </a:rPr>
              <a:t>：限田、薄赋、省徭役</a:t>
            </a:r>
            <a:endParaRPr lang="zh-CN" altLang="en-US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/>
          </a:p>
          <a:p>
            <a:endParaRPr lang="zh-CN" altLang="en-US"/>
          </a:p>
          <a:p>
            <a:r>
              <a:rPr lang="zh-CN" altLang="en-US"/>
              <a:t>《汉书》，又称《前汉书》，是中国第一部纪传体断代史，“二十四史”之一。由东汉史学家班固编撰</a:t>
            </a:r>
            <a:r>
              <a:rPr lang="en-US" altLang="zh-CN"/>
              <a:t>.</a:t>
            </a:r>
            <a:endParaRPr lang="en-US" altLang="zh-CN"/>
          </a:p>
          <a:p>
            <a:r>
              <a:rPr lang="en-US" altLang="zh-CN"/>
              <a:t>《汉纪》是记述西汉历史的史书，体例为编年体，三十卷，作者是东汉时期的荀悦。</a:t>
            </a:r>
            <a:endParaRPr lang="en-US" altLang="zh-CN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为什么采用儒家以外的思想主张：汉武帝的真实目的？加强专制主义中央集权。所有有助于实现这个目的的思想都是他吸取的方向。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阴阳五行，可分为“阴阳”与“五行”，然而两者互为辅成，五行必合阴阳，阴阳说必兼五行。阴阳五行是中国古典哲学的核心，为古代朴素的唯物哲学。</a:t>
            </a:r>
            <a:endParaRPr lang="zh-CN" altLang="en-US"/>
          </a:p>
          <a:p>
            <a:r>
              <a:rPr lang="zh-CN" altLang="en-US"/>
              <a:t>阴阳，指世界上一切事物中都具有的两种既互相对立又互相联系的力量；五行即由“木、火、土、金、水”五种基本物质的运行和变化所构成，它强调整体概念。阴阳与五行两大学说的合流形成了中国传统思维的框架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其中《乐经》散失,只留存下来《乐记》一篇,并入《礼记》中</a:t>
            </a:r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dirty="0" smtClean="0">
                <a:solidFill>
                  <a:srgbClr val="FFC000"/>
                </a:solidFill>
                <a:latin typeface="华文隶书" pitchFamily="2" charset="-122"/>
                <a:ea typeface="华文隶书" pitchFamily="2" charset="-122"/>
                <a:sym typeface="+mn-ea"/>
              </a:rPr>
              <a:t>儒家为何能够在汉代取得正统地位？</a:t>
            </a:r>
            <a:r>
              <a:rPr lang="en-US" altLang="zh-CN" dirty="0" smtClean="0">
                <a:solidFill>
                  <a:srgbClr val="FFC000"/>
                </a:solidFill>
                <a:latin typeface="华文隶书" pitchFamily="2" charset="-122"/>
                <a:ea typeface="华文隶书" pitchFamily="2" charset="-122"/>
                <a:sym typeface="+mn-ea"/>
              </a:rPr>
              <a:t>      </a:t>
            </a:r>
            <a:r>
              <a:rPr lang="en-US" altLang="zh-CN" dirty="0" smtClean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  <a:sym typeface="+mn-ea"/>
              </a:rPr>
              <a:t> </a:t>
            </a:r>
            <a:endParaRPr lang="en-US" altLang="zh-CN" dirty="0" smtClean="0">
              <a:solidFill>
                <a:schemeClr val="bg1"/>
              </a:solidFill>
              <a:latin typeface="华文中宋" pitchFamily="2" charset="-122"/>
              <a:ea typeface="华文中宋" pitchFamily="2" charset="-122"/>
            </a:endParaRPr>
          </a:p>
          <a:p>
            <a:pPr marL="342900" lvl="0" indent="-342900" algn="just">
              <a:lnSpc>
                <a:spcPct val="110000"/>
              </a:lnSpc>
              <a:spcBef>
                <a:spcPct val="20000"/>
              </a:spcBef>
            </a:pPr>
            <a:r>
              <a:rPr lang="zh-CN" altLang="en-US" dirty="0" smtClean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  <a:sym typeface="+mn-ea"/>
              </a:rPr>
              <a:t> 汉初的历史背景</a:t>
            </a:r>
            <a:endParaRPr lang="en-US" altLang="zh-CN" dirty="0" smtClean="0">
              <a:solidFill>
                <a:schemeClr val="bg1"/>
              </a:solidFill>
              <a:latin typeface="华文中宋" pitchFamily="2" charset="-122"/>
              <a:ea typeface="华文中宋" pitchFamily="2" charset="-122"/>
            </a:endParaRPr>
          </a:p>
          <a:p>
            <a:pPr marL="342900" lvl="0" indent="-342900" algn="just">
              <a:lnSpc>
                <a:spcPct val="110000"/>
              </a:lnSpc>
              <a:spcBef>
                <a:spcPct val="20000"/>
              </a:spcBef>
            </a:pPr>
            <a:r>
              <a:rPr lang="en-US" altLang="zh-CN" dirty="0" smtClean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  <a:sym typeface="+mn-ea"/>
              </a:rPr>
              <a:t> </a:t>
            </a:r>
            <a:r>
              <a:rPr lang="zh-CN" altLang="en-US" dirty="0" smtClean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  <a:sym typeface="+mn-ea"/>
              </a:rPr>
              <a:t>汉武帝的个性与选择</a:t>
            </a:r>
            <a:endParaRPr lang="en-US" altLang="zh-CN" dirty="0" smtClean="0">
              <a:solidFill>
                <a:schemeClr val="bg1"/>
              </a:solidFill>
              <a:latin typeface="华文中宋" pitchFamily="2" charset="-122"/>
              <a:ea typeface="华文中宋" pitchFamily="2" charset="-122"/>
            </a:endParaRPr>
          </a:p>
          <a:p>
            <a:endParaRPr lang="zh-CN" altLang="en-US"/>
          </a:p>
          <a:p>
            <a:r>
              <a:rPr lang="zh-CN" altLang="en-US" dirty="0" smtClean="0">
                <a:solidFill>
                  <a:srgbClr val="FFC000"/>
                </a:solidFill>
                <a:latin typeface="华文隶书" pitchFamily="2" charset="-122"/>
                <a:ea typeface="华文隶书" pitchFamily="2" charset="-122"/>
                <a:sym typeface="+mn-ea"/>
              </a:rPr>
              <a:t>儒家怎样能够在汉代成为正统学说？</a:t>
            </a:r>
            <a:endParaRPr lang="en-US" altLang="zh-CN" dirty="0" smtClean="0">
              <a:solidFill>
                <a:srgbClr val="FFC000"/>
              </a:solidFill>
              <a:latin typeface="华文隶书" pitchFamily="2" charset="-122"/>
              <a:ea typeface="华文隶书" pitchFamily="2" charset="-122"/>
            </a:endParaRPr>
          </a:p>
          <a:p>
            <a:pPr marL="342900" lvl="0" indent="-342900" algn="just">
              <a:lnSpc>
                <a:spcPct val="110000"/>
              </a:lnSpc>
              <a:spcBef>
                <a:spcPct val="20000"/>
              </a:spcBef>
            </a:pPr>
            <a:r>
              <a:rPr lang="zh-CN" altLang="en-US" dirty="0" smtClean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  <a:sym typeface="+mn-ea"/>
              </a:rPr>
              <a:t> 儒家在基层社会的影响</a:t>
            </a:r>
            <a:endParaRPr lang="en-US" altLang="zh-CN" dirty="0" smtClean="0">
              <a:solidFill>
                <a:schemeClr val="bg1"/>
              </a:solidFill>
              <a:latin typeface="华文中宋" pitchFamily="2" charset="-122"/>
              <a:ea typeface="华文中宋" pitchFamily="2" charset="-122"/>
            </a:endParaRPr>
          </a:p>
          <a:p>
            <a:pPr marL="342900" lvl="0" indent="-342900" algn="just">
              <a:lnSpc>
                <a:spcPct val="110000"/>
              </a:lnSpc>
              <a:spcBef>
                <a:spcPct val="20000"/>
              </a:spcBef>
            </a:pPr>
            <a:r>
              <a:rPr lang="zh-CN" altLang="en-US" dirty="0" smtClean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  <a:sym typeface="+mn-ea"/>
              </a:rPr>
              <a:t> 儒家自身的学理建设</a:t>
            </a:r>
            <a:endParaRPr lang="en-US" altLang="zh-CN" dirty="0" smtClean="0">
              <a:solidFill>
                <a:schemeClr val="bg1"/>
              </a:solidFill>
              <a:latin typeface="华文中宋" pitchFamily="2" charset="-122"/>
              <a:ea typeface="华文中宋" pitchFamily="2" charset="-122"/>
            </a:endParaRPr>
          </a:p>
          <a:p>
            <a:pPr marL="342900" lvl="0" indent="-342900" algn="just">
              <a:lnSpc>
                <a:spcPct val="110000"/>
              </a:lnSpc>
              <a:spcBef>
                <a:spcPct val="20000"/>
              </a:spcBef>
            </a:pPr>
            <a:r>
              <a:rPr lang="en-US" altLang="zh-CN" dirty="0" smtClean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  <a:sym typeface="+mn-ea"/>
              </a:rPr>
              <a:t>【</a:t>
            </a:r>
            <a:r>
              <a:rPr lang="zh-CN" altLang="en-US" dirty="0" smtClean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  <a:sym typeface="+mn-ea"/>
              </a:rPr>
              <a:t>官方对儒家正统地位的推动作用</a:t>
            </a:r>
            <a:r>
              <a:rPr lang="en-US" altLang="zh-CN" dirty="0" smtClean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  <a:sym typeface="+mn-ea"/>
              </a:rPr>
              <a:t>】</a:t>
            </a:r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>
                <a:sym typeface="+mn-ea"/>
              </a:rPr>
              <a:t>黄老之学，为黄帝学派和老子学派的合称，是除老庄之学之外道家的最大分支。这一派的代表们尊崇黄帝和老子的思想，以道家思想为主并且采纳了阴阳、儒、法、墨等学派的观点。黄老学派思想发展主要分为两大主题：技术发明和政治思想，以形而上本体的道作为依据，结合形而下的养生、方技、数术、兵法、谋略等等，具有极强目的性、操作性。</a:t>
            </a:r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A0D91AB-1C3A-4F3D-8E38-FBD991F6DCC8}" type="datetime1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  <a:sym typeface="Calibri" panose="020F05020202040A0204" pitchFamily="34" charset="0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  <a:sym typeface="Calibri" panose="020F05020202040A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cs typeface="+mn-cs"/>
              <a:sym typeface="Calibri" panose="020F05020202040A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sym typeface="Calibri" panose="020F05020202040A0204" pitchFamily="34" charset="0"/>
              </a:rPr>
            </a:fld>
            <a:endParaRPr lang="zh-CN" altLang="en-US" dirty="0">
              <a:sym typeface="Calibri" panose="020F05020202040A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A0D91AB-1C3A-4F3D-8E38-FBD991F6DCC8}" type="datetime1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  <a:sym typeface="Calibri" panose="020F05020202040A0204" pitchFamily="34" charset="0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  <a:sym typeface="Calibri" panose="020F05020202040A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cs typeface="+mn-cs"/>
              <a:sym typeface="Calibri" panose="020F05020202040A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sym typeface="Calibri" panose="020F05020202040A0204" pitchFamily="34" charset="0"/>
              </a:rPr>
            </a:fld>
            <a:endParaRPr lang="zh-CN" altLang="en-US" dirty="0">
              <a:sym typeface="Calibri" panose="020F05020202040A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A0D91AB-1C3A-4F3D-8E38-FBD991F6DCC8}" type="datetime1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  <a:sym typeface="Calibri" panose="020F05020202040A0204" pitchFamily="34" charset="0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  <a:sym typeface="Calibri" panose="020F05020202040A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cs typeface="+mn-cs"/>
              <a:sym typeface="Calibri" panose="020F05020202040A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sym typeface="Calibri" panose="020F05020202040A0204" pitchFamily="34" charset="0"/>
              </a:rPr>
            </a:fld>
            <a:endParaRPr lang="zh-CN" altLang="en-US" dirty="0">
              <a:sym typeface="Calibri" panose="020F05020202040A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A0D91AB-1C3A-4F3D-8E38-FBD991F6DCC8}" type="datetime1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  <a:sym typeface="Calibri" panose="020F05020202040A0204" pitchFamily="34" charset="0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  <a:sym typeface="Calibri" panose="020F05020202040A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cs typeface="+mn-cs"/>
              <a:sym typeface="Calibri" panose="020F05020202040A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sym typeface="Calibri" panose="020F05020202040A0204" pitchFamily="34" charset="0"/>
              </a:rPr>
            </a:fld>
            <a:endParaRPr lang="zh-CN" altLang="en-US" dirty="0">
              <a:sym typeface="Calibri" panose="020F05020202040A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A0D91AB-1C3A-4F3D-8E38-FBD991F6DCC8}" type="datetime1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  <a:sym typeface="Calibri" panose="020F05020202040A0204" pitchFamily="34" charset="0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  <a:sym typeface="Calibri" panose="020F05020202040A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cs typeface="+mn-cs"/>
              <a:sym typeface="Calibri" panose="020F05020202040A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sym typeface="Calibri" panose="020F05020202040A0204" pitchFamily="34" charset="0"/>
              </a:rPr>
            </a:fld>
            <a:endParaRPr lang="zh-CN" altLang="en-US" dirty="0">
              <a:sym typeface="Calibri" panose="020F05020202040A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A0D91AB-1C3A-4F3D-8E38-FBD991F6DCC8}" type="datetime1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  <a:sym typeface="Calibri" panose="020F05020202040A0204" pitchFamily="34" charset="0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  <a:sym typeface="Calibri" panose="020F05020202040A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cs typeface="+mn-cs"/>
              <a:sym typeface="Calibri" panose="020F05020202040A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sym typeface="Calibri" panose="020F05020202040A0204" pitchFamily="34" charset="0"/>
              </a:rPr>
            </a:fld>
            <a:endParaRPr lang="zh-CN" altLang="en-US" dirty="0">
              <a:sym typeface="Calibri" panose="020F05020202040A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A0D91AB-1C3A-4F3D-8E38-FBD991F6DCC8}" type="datetime1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  <a:sym typeface="Calibri" panose="020F05020202040A0204" pitchFamily="34" charset="0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  <a:sym typeface="Calibri" panose="020F05020202040A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cs typeface="+mn-cs"/>
              <a:sym typeface="Calibri" panose="020F05020202040A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sym typeface="Calibri" panose="020F05020202040A0204" pitchFamily="34" charset="0"/>
              </a:rPr>
            </a:fld>
            <a:endParaRPr lang="zh-CN" altLang="en-US" dirty="0">
              <a:sym typeface="Calibri" panose="020F05020202040A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A0D91AB-1C3A-4F3D-8E38-FBD991F6DCC8}" type="datetime1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  <a:sym typeface="Calibri" panose="020F05020202040A0204" pitchFamily="34" charset="0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  <a:sym typeface="Calibri" panose="020F05020202040A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cs typeface="+mn-cs"/>
              <a:sym typeface="Calibri" panose="020F05020202040A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sym typeface="Calibri" panose="020F05020202040A0204" pitchFamily="34" charset="0"/>
              </a:rPr>
            </a:fld>
            <a:endParaRPr lang="zh-CN" altLang="en-US" dirty="0">
              <a:sym typeface="Calibri" panose="020F05020202040A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Calibri" panose="020F05020202040A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A0D91AB-1C3A-4F3D-8E38-FBD991F6DCC8}" type="datetime1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  <a:sym typeface="Calibri" panose="020F05020202040A0204" pitchFamily="34" charset="0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  <a:sym typeface="Calibri" panose="020F05020202040A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cs typeface="+mn-cs"/>
              <a:sym typeface="Calibri" panose="020F05020202040A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sym typeface="Calibri" panose="020F05020202040A0204" pitchFamily="34" charset="0"/>
              </a:rPr>
            </a:fld>
            <a:endParaRPr lang="zh-CN" altLang="en-US" dirty="0">
              <a:sym typeface="Calibri" panose="020F05020202040A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A0D91AB-1C3A-4F3D-8E38-FBD991F6DCC8}" type="datetime1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  <a:sym typeface="Calibri" panose="020F05020202040A0204" pitchFamily="34" charset="0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  <a:sym typeface="Calibri" panose="020F05020202040A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cs typeface="+mn-cs"/>
              <a:sym typeface="Calibri" panose="020F05020202040A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sym typeface="Calibri" panose="020F05020202040A0204" pitchFamily="34" charset="0"/>
              </a:rPr>
            </a:fld>
            <a:endParaRPr lang="zh-CN" altLang="en-US" dirty="0">
              <a:sym typeface="Calibri" panose="020F05020202040A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A0D91AB-1C3A-4F3D-8E38-FBD991F6DCC8}" type="datetime1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  <a:sym typeface="Calibri" panose="020F05020202040A0204" pitchFamily="34" charset="0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  <a:sym typeface="Calibri" panose="020F05020202040A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cs typeface="+mn-cs"/>
              <a:sym typeface="Calibri" panose="020F05020202040A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sym typeface="Calibri" panose="020F05020202040A0204" pitchFamily="34" charset="0"/>
              </a:rPr>
            </a:fld>
            <a:endParaRPr lang="zh-CN" altLang="en-US" dirty="0">
              <a:sym typeface="Calibri" panose="020F05020202040A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A0D91AB-1C3A-4F3D-8E38-FBD991F6DCC8}" type="datetime1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  <a:sym typeface="Calibri" panose="020F05020202040A0204" pitchFamily="34" charset="0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  <a:sym typeface="Calibri" panose="020F05020202040A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cs typeface="+mn-cs"/>
              <a:sym typeface="Calibri" panose="020F05020202040A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sym typeface="Calibri" panose="020F05020202040A0204" pitchFamily="34" charset="0"/>
              </a:rPr>
            </a:fld>
            <a:endParaRPr lang="zh-CN" altLang="en-US" dirty="0">
              <a:sym typeface="Calibri" panose="020F05020202040A0204" pitchFamily="34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B03B5D4-18C3-4DB8-AF6E-5ABDB9E8EB7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/>
            <a:fld id="{9A0DB2DC-4C9A-4742-B13C-FB6460FD3503}" type="slidenum">
              <a:rPr lang="zh-CN" altLang="en-US" dirty="0">
                <a:latin typeface="Calibri" panose="020F05020202040A0204" pitchFamily="34" charset="0"/>
              </a:rPr>
            </a:fld>
            <a:endParaRPr lang="zh-CN" altLang="en-US" dirty="0">
              <a:latin typeface="Calibri" panose="020F05020202040A0204" pitchFamily="34" charset="0"/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B03B5D4-18C3-4DB8-AF6E-5ABDB9E8EB7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/>
            <a:fld id="{9A0DB2DC-4C9A-4742-B13C-FB6460FD3503}" type="slidenum">
              <a:rPr lang="zh-CN" altLang="en-US" dirty="0">
                <a:latin typeface="Calibri" panose="020F05020202040A0204" pitchFamily="34" charset="0"/>
              </a:rPr>
            </a:fld>
            <a:endParaRPr lang="zh-CN" altLang="en-US" dirty="0">
              <a:latin typeface="Calibri" panose="020F05020202040A0204" pitchFamily="34" charset="0"/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B03B5D4-18C3-4DB8-AF6E-5ABDB9E8EB7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/>
            <a:fld id="{9A0DB2DC-4C9A-4742-B13C-FB6460FD3503}" type="slidenum">
              <a:rPr lang="zh-CN" altLang="en-US" dirty="0">
                <a:latin typeface="Calibri" panose="020F05020202040A0204" pitchFamily="34" charset="0"/>
              </a:rPr>
            </a:fld>
            <a:endParaRPr lang="zh-CN" altLang="en-US" dirty="0">
              <a:latin typeface="Calibri" panose="020F05020202040A0204" pitchFamily="34" charset="0"/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B03B5D4-18C3-4DB8-AF6E-5ABDB9E8EB7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/>
            <a:fld id="{9A0DB2DC-4C9A-4742-B13C-FB6460FD3503}" type="slidenum">
              <a:rPr lang="zh-CN" altLang="en-US" dirty="0">
                <a:latin typeface="Calibri" panose="020F05020202040A0204" pitchFamily="34" charset="0"/>
              </a:rPr>
            </a:fld>
            <a:endParaRPr lang="zh-CN" altLang="en-US" dirty="0">
              <a:latin typeface="Calibri" panose="020F05020202040A0204" pitchFamily="34" charset="0"/>
            </a:endParaRPr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B03B5D4-18C3-4DB8-AF6E-5ABDB9E8EB7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/>
            <a:fld id="{9A0DB2DC-4C9A-4742-B13C-FB6460FD3503}" type="slidenum">
              <a:rPr lang="zh-CN" altLang="en-US" dirty="0">
                <a:latin typeface="Calibri" panose="020F05020202040A0204" pitchFamily="34" charset="0"/>
              </a:rPr>
            </a:fld>
            <a:endParaRPr lang="zh-CN" altLang="en-US" dirty="0">
              <a:latin typeface="Calibri" panose="020F05020202040A0204" pitchFamily="34" charset="0"/>
            </a:endParaRP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B03B5D4-18C3-4DB8-AF6E-5ABDB9E8EB7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/>
            <a:fld id="{9A0DB2DC-4C9A-4742-B13C-FB6460FD3503}" type="slidenum">
              <a:rPr lang="zh-CN" altLang="en-US" dirty="0">
                <a:latin typeface="Calibri" panose="020F05020202040A0204" pitchFamily="34" charset="0"/>
              </a:rPr>
            </a:fld>
            <a:endParaRPr lang="zh-CN" altLang="en-US" dirty="0">
              <a:latin typeface="Calibri" panose="020F05020202040A0204" pitchFamily="34" charset="0"/>
            </a:endParaRP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B03B5D4-18C3-4DB8-AF6E-5ABDB9E8EB7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/>
            <a:fld id="{9A0DB2DC-4C9A-4742-B13C-FB6460FD3503}" type="slidenum">
              <a:rPr lang="zh-CN" altLang="en-US" dirty="0">
                <a:latin typeface="Calibri" panose="020F05020202040A0204" pitchFamily="34" charset="0"/>
              </a:rPr>
            </a:fld>
            <a:endParaRPr lang="zh-CN" altLang="en-US" dirty="0">
              <a:latin typeface="Calibri" panose="020F05020202040A0204" pitchFamily="34" charset="0"/>
            </a:endParaRP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B03B5D4-18C3-4DB8-AF6E-5ABDB9E8EB7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/>
            <a:fld id="{9A0DB2DC-4C9A-4742-B13C-FB6460FD3503}" type="slidenum">
              <a:rPr lang="zh-CN" altLang="en-US" dirty="0">
                <a:latin typeface="Calibri" panose="020F05020202040A0204" pitchFamily="34" charset="0"/>
              </a:rPr>
            </a:fld>
            <a:endParaRPr lang="zh-CN" altLang="en-US" dirty="0">
              <a:latin typeface="Calibri" panose="020F05020202040A0204" pitchFamily="34" charset="0"/>
            </a:endParaRP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B03B5D4-18C3-4DB8-AF6E-5ABDB9E8EB7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/>
            <a:fld id="{9A0DB2DC-4C9A-4742-B13C-FB6460FD3503}" type="slidenum">
              <a:rPr lang="zh-CN" altLang="en-US" dirty="0">
                <a:latin typeface="Calibri" panose="020F05020202040A0204" pitchFamily="34" charset="0"/>
              </a:rPr>
            </a:fld>
            <a:endParaRPr lang="zh-CN" altLang="en-US" dirty="0">
              <a:latin typeface="Calibri" panose="020F05020202040A0204" pitchFamily="34" charset="0"/>
            </a:endParaRPr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B03B5D4-18C3-4DB8-AF6E-5ABDB9E8EB7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/>
            <a:fld id="{9A0DB2DC-4C9A-4742-B13C-FB6460FD3503}" type="slidenum">
              <a:rPr lang="zh-CN" altLang="en-US" dirty="0">
                <a:latin typeface="Calibri" panose="020F05020202040A0204" pitchFamily="34" charset="0"/>
              </a:rPr>
            </a:fld>
            <a:endParaRPr lang="zh-CN" altLang="en-US" dirty="0">
              <a:latin typeface="Calibri" panose="020F05020202040A0204" pitchFamily="34" charset="0"/>
            </a:endParaRPr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B03B5D4-18C3-4DB8-AF6E-5ABDB9E8EB7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/>
            <a:fld id="{9A0DB2DC-4C9A-4742-B13C-FB6460FD3503}" type="slidenum">
              <a:rPr lang="zh-CN" altLang="en-US" dirty="0">
                <a:latin typeface="Calibri" panose="020F05020202040A0204" pitchFamily="34" charset="0"/>
              </a:rPr>
            </a:fld>
            <a:endParaRPr lang="zh-CN" altLang="en-US" dirty="0">
              <a:latin typeface="Calibri" panose="020F05020202040A0204" pitchFamily="34" charset="0"/>
            </a:endParaRPr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3073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lvl="0">
              <a:defRPr kern="1200"/>
            </a:lvl1pPr>
          </a:lstStyle>
          <a:p>
            <a:pPr lvl="0"/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075" name="副标题 3074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lvl="0" indent="0" algn="ctr">
              <a:buNone/>
              <a:defRPr kern="1200"/>
            </a:lvl1pPr>
            <a:lvl2pPr marL="457200" lvl="1" indent="-457200" algn="ctr">
              <a:buNone/>
              <a:defRPr kern="1200"/>
            </a:lvl2pPr>
            <a:lvl3pPr marL="914400" lvl="2" indent="-914400" algn="ctr">
              <a:buNone/>
              <a:defRPr kern="1200"/>
            </a:lvl3pPr>
            <a:lvl4pPr marL="1371600" lvl="3" indent="-1371600" algn="ctr">
              <a:buNone/>
              <a:defRPr kern="1200"/>
            </a:lvl4pPr>
            <a:lvl5pPr marL="1828800" lvl="4" indent="-1828800" algn="ctr">
              <a:buNone/>
              <a:defRPr kern="1200"/>
            </a:lvl5pPr>
          </a:lstStyle>
          <a:p>
            <a:pPr lvl="0"/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7" name="日期占位符 3075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t"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8" name="页脚占位符 3076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t"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9" name="灯片编号占位符 3077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algn="r"/>
            <a:fld id="{9A0DB2DC-4C9A-4742-B13C-FB6460FD3503}" type="slidenum">
              <a:rPr lang="zh-CN" altLang="zh-CN" dirty="0"/>
            </a:fld>
            <a:endParaRPr lang="zh-CN" altLang="zh-CN" dirty="0"/>
          </a:p>
        </p:txBody>
      </p:sp>
    </p:spTree>
  </p:cSld>
  <p:clrMapOvr>
    <a:masterClrMapping/>
  </p:clrMapOvr>
  <p:hf sldNum="0" hdr="0" ftr="0" dt="0"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2.xml"/><Relationship Id="rId8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0.xml"/><Relationship Id="rId6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2" Type="http://schemas.openxmlformats.org/officeDocument/2006/relationships/theme" Target="../theme/theme3.xml"/><Relationship Id="rId11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3.xml"/><Relationship Id="rId1" Type="http://schemas.openxmlformats.org/officeDocument/2006/relationships/slideLayout" Target="../slideLayouts/slideLayout24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3.xml"/><Relationship Id="rId8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8.xml"/><Relationship Id="rId3" Type="http://schemas.openxmlformats.org/officeDocument/2006/relationships/slideLayout" Target="../slideLayouts/slideLayout37.xml"/><Relationship Id="rId2" Type="http://schemas.openxmlformats.org/officeDocument/2006/relationships/slideLayout" Target="../slideLayouts/slideLayout36.xml"/><Relationship Id="rId12" Type="http://schemas.openxmlformats.org/officeDocument/2006/relationships/theme" Target="../theme/theme4.xml"/><Relationship Id="rId11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44.xml"/><Relationship Id="rId1" Type="http://schemas.openxmlformats.org/officeDocument/2006/relationships/slideLayout" Target="../slideLayouts/slideLayout35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4.xml"/><Relationship Id="rId8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9.xml"/><Relationship Id="rId3" Type="http://schemas.openxmlformats.org/officeDocument/2006/relationships/slideLayout" Target="../slideLayouts/slideLayout48.xml"/><Relationship Id="rId2" Type="http://schemas.openxmlformats.org/officeDocument/2006/relationships/slideLayout" Target="../slideLayouts/slideLayout47.xml"/><Relationship Id="rId13" Type="http://schemas.openxmlformats.org/officeDocument/2006/relationships/theme" Target="../theme/theme5.xml"/><Relationship Id="rId12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55.xml"/><Relationship Id="rId1" Type="http://schemas.openxmlformats.org/officeDocument/2006/relationships/slideLayout" Target="../slideLayouts/slideLayout46.xml"/></Relationships>
</file>

<file path=ppt/slideMasters/_rels/slideMaster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6.xml"/><Relationship Id="rId8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4.xml"/><Relationship Id="rId6" Type="http://schemas.openxmlformats.org/officeDocument/2006/relationships/slideLayout" Target="../slideLayouts/slideLayout63.xml"/><Relationship Id="rId5" Type="http://schemas.openxmlformats.org/officeDocument/2006/relationships/slideLayout" Target="../slideLayouts/slideLayout62.xml"/><Relationship Id="rId4" Type="http://schemas.openxmlformats.org/officeDocument/2006/relationships/slideLayout" Target="../slideLayouts/slideLayout61.xml"/><Relationship Id="rId3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9.xml"/><Relationship Id="rId12" Type="http://schemas.openxmlformats.org/officeDocument/2006/relationships/theme" Target="../theme/theme6.xml"/><Relationship Id="rId11" Type="http://schemas.openxmlformats.org/officeDocument/2006/relationships/slideLayout" Target="../slideLayouts/slideLayout68.xml"/><Relationship Id="rId10" Type="http://schemas.openxmlformats.org/officeDocument/2006/relationships/slideLayout" Target="../slideLayouts/slideLayout67.xml"/><Relationship Id="rId1" Type="http://schemas.openxmlformats.org/officeDocument/2006/relationships/slideLayout" Target="../slideLayouts/slideLayout58.xml"/></Relationships>
</file>

<file path=ppt/slideMasters/_rels/slideMaster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7.xml"/><Relationship Id="rId8" Type="http://schemas.openxmlformats.org/officeDocument/2006/relationships/slideLayout" Target="../slideLayouts/slideLayout76.xml"/><Relationship Id="rId7" Type="http://schemas.openxmlformats.org/officeDocument/2006/relationships/slideLayout" Target="../slideLayouts/slideLayout75.xml"/><Relationship Id="rId6" Type="http://schemas.openxmlformats.org/officeDocument/2006/relationships/slideLayout" Target="../slideLayouts/slideLayout74.xml"/><Relationship Id="rId5" Type="http://schemas.openxmlformats.org/officeDocument/2006/relationships/slideLayout" Target="../slideLayouts/slideLayout73.xml"/><Relationship Id="rId4" Type="http://schemas.openxmlformats.org/officeDocument/2006/relationships/slideLayout" Target="../slideLayouts/slideLayout72.xml"/><Relationship Id="rId3" Type="http://schemas.openxmlformats.org/officeDocument/2006/relationships/slideLayout" Target="../slideLayouts/slideLayout71.xml"/><Relationship Id="rId2" Type="http://schemas.openxmlformats.org/officeDocument/2006/relationships/slideLayout" Target="../slideLayouts/slideLayout70.xml"/><Relationship Id="rId12" Type="http://schemas.openxmlformats.org/officeDocument/2006/relationships/theme" Target="../theme/theme7.xml"/><Relationship Id="rId11" Type="http://schemas.openxmlformats.org/officeDocument/2006/relationships/slideLayout" Target="../slideLayouts/slideLayout79.xml"/><Relationship Id="rId10" Type="http://schemas.openxmlformats.org/officeDocument/2006/relationships/slideLayout" Target="../slideLayouts/slideLayout78.xml"/><Relationship Id="rId1" Type="http://schemas.openxmlformats.org/officeDocument/2006/relationships/slideLayout" Target="../slideLayouts/slideLayout69.xml"/></Relationships>
</file>

<file path=ppt/slideMasters/_rels/slideMaster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88.xml"/><Relationship Id="rId8" Type="http://schemas.openxmlformats.org/officeDocument/2006/relationships/slideLayout" Target="../slideLayouts/slideLayout87.xml"/><Relationship Id="rId7" Type="http://schemas.openxmlformats.org/officeDocument/2006/relationships/slideLayout" Target="../slideLayouts/slideLayout86.xml"/><Relationship Id="rId6" Type="http://schemas.openxmlformats.org/officeDocument/2006/relationships/slideLayout" Target="../slideLayouts/slideLayout85.xml"/><Relationship Id="rId5" Type="http://schemas.openxmlformats.org/officeDocument/2006/relationships/slideLayout" Target="../slideLayouts/slideLayout84.xml"/><Relationship Id="rId4" Type="http://schemas.openxmlformats.org/officeDocument/2006/relationships/slideLayout" Target="../slideLayouts/slideLayout83.xml"/><Relationship Id="rId3" Type="http://schemas.openxmlformats.org/officeDocument/2006/relationships/slideLayout" Target="../slideLayouts/slideLayout82.xml"/><Relationship Id="rId2" Type="http://schemas.openxmlformats.org/officeDocument/2006/relationships/slideLayout" Target="../slideLayouts/slideLayout81.xml"/><Relationship Id="rId12" Type="http://schemas.openxmlformats.org/officeDocument/2006/relationships/theme" Target="../theme/theme8.xml"/><Relationship Id="rId11" Type="http://schemas.openxmlformats.org/officeDocument/2006/relationships/slideLayout" Target="../slideLayouts/slideLayout90.xml"/><Relationship Id="rId10" Type="http://schemas.openxmlformats.org/officeDocument/2006/relationships/slideLayout" Target="../slideLayouts/slideLayout89.xml"/><Relationship Id="rId1" Type="http://schemas.openxmlformats.org/officeDocument/2006/relationships/slideLayout" Target="../slideLayouts/slideLayout80.xml"/></Relationships>
</file>

<file path=ppt/slideMasters/_rels/slideMaster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9.xml"/><Relationship Id="rId8" Type="http://schemas.openxmlformats.org/officeDocument/2006/relationships/slideLayout" Target="../slideLayouts/slideLayout98.xml"/><Relationship Id="rId7" Type="http://schemas.openxmlformats.org/officeDocument/2006/relationships/slideLayout" Target="../slideLayouts/slideLayout97.xml"/><Relationship Id="rId6" Type="http://schemas.openxmlformats.org/officeDocument/2006/relationships/slideLayout" Target="../slideLayouts/slideLayout96.xml"/><Relationship Id="rId5" Type="http://schemas.openxmlformats.org/officeDocument/2006/relationships/slideLayout" Target="../slideLayouts/slideLayout95.xml"/><Relationship Id="rId4" Type="http://schemas.openxmlformats.org/officeDocument/2006/relationships/slideLayout" Target="../slideLayouts/slideLayout94.xml"/><Relationship Id="rId3" Type="http://schemas.openxmlformats.org/officeDocument/2006/relationships/slideLayout" Target="../slideLayouts/slideLayout93.xml"/><Relationship Id="rId2" Type="http://schemas.openxmlformats.org/officeDocument/2006/relationships/slideLayout" Target="../slideLayouts/slideLayout92.xml"/><Relationship Id="rId12" Type="http://schemas.openxmlformats.org/officeDocument/2006/relationships/theme" Target="../theme/theme9.xml"/><Relationship Id="rId11" Type="http://schemas.openxmlformats.org/officeDocument/2006/relationships/slideLayout" Target="../slideLayouts/slideLayout101.xml"/><Relationship Id="rId10" Type="http://schemas.openxmlformats.org/officeDocument/2006/relationships/slideLayout" Target="../slideLayouts/slideLayout100.xml"/><Relationship Id="rId1" Type="http://schemas.openxmlformats.org/officeDocument/2006/relationships/slideLayout" Target="../slideLayouts/slideLayout91.xml"/></Relationships>
</file>

<file path=ppt/slideMasters/_rels/slideMaster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10.xml"/><Relationship Id="rId8" Type="http://schemas.openxmlformats.org/officeDocument/2006/relationships/slideLayout" Target="../slideLayouts/slideLayout109.xml"/><Relationship Id="rId7" Type="http://schemas.openxmlformats.org/officeDocument/2006/relationships/slideLayout" Target="../slideLayouts/slideLayout108.xml"/><Relationship Id="rId6" Type="http://schemas.openxmlformats.org/officeDocument/2006/relationships/slideLayout" Target="../slideLayouts/slideLayout107.xml"/><Relationship Id="rId5" Type="http://schemas.openxmlformats.org/officeDocument/2006/relationships/slideLayout" Target="../slideLayouts/slideLayout106.xml"/><Relationship Id="rId4" Type="http://schemas.openxmlformats.org/officeDocument/2006/relationships/slideLayout" Target="../slideLayouts/slideLayout105.xml"/><Relationship Id="rId3" Type="http://schemas.openxmlformats.org/officeDocument/2006/relationships/slideLayout" Target="../slideLayouts/slideLayout104.xml"/><Relationship Id="rId2" Type="http://schemas.openxmlformats.org/officeDocument/2006/relationships/slideLayout" Target="../slideLayouts/slideLayout103.xml"/><Relationship Id="rId12" Type="http://schemas.openxmlformats.org/officeDocument/2006/relationships/theme" Target="../theme/theme10.xml"/><Relationship Id="rId11" Type="http://schemas.openxmlformats.org/officeDocument/2006/relationships/slideLayout" Target="../slideLayouts/slideLayout112.xml"/><Relationship Id="rId10" Type="http://schemas.openxmlformats.org/officeDocument/2006/relationships/slideLayout" Target="../slideLayouts/slideLayout111.xml"/><Relationship Id="rId1" Type="http://schemas.openxmlformats.org/officeDocument/2006/relationships/slideLayout" Target="../slideLayouts/slideLayout102.xml"/></Relationships>
</file>

<file path=ppt/slideMasters/_rels/slideMaster1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1.xml"/><Relationship Id="rId8" Type="http://schemas.openxmlformats.org/officeDocument/2006/relationships/slideLayout" Target="../slideLayouts/slideLayout120.xml"/><Relationship Id="rId7" Type="http://schemas.openxmlformats.org/officeDocument/2006/relationships/slideLayout" Target="../slideLayouts/slideLayout119.xml"/><Relationship Id="rId6" Type="http://schemas.openxmlformats.org/officeDocument/2006/relationships/slideLayout" Target="../slideLayouts/slideLayout118.xml"/><Relationship Id="rId5" Type="http://schemas.openxmlformats.org/officeDocument/2006/relationships/slideLayout" Target="../slideLayouts/slideLayout117.xml"/><Relationship Id="rId4" Type="http://schemas.openxmlformats.org/officeDocument/2006/relationships/slideLayout" Target="../slideLayouts/slideLayout116.xml"/><Relationship Id="rId3" Type="http://schemas.openxmlformats.org/officeDocument/2006/relationships/slideLayout" Target="../slideLayouts/slideLayout115.xml"/><Relationship Id="rId2" Type="http://schemas.openxmlformats.org/officeDocument/2006/relationships/slideLayout" Target="../slideLayouts/slideLayout114.xml"/><Relationship Id="rId12" Type="http://schemas.openxmlformats.org/officeDocument/2006/relationships/theme" Target="../theme/theme11.xml"/><Relationship Id="rId11" Type="http://schemas.openxmlformats.org/officeDocument/2006/relationships/slideLayout" Target="../slideLayouts/slideLayout123.xml"/><Relationship Id="rId10" Type="http://schemas.openxmlformats.org/officeDocument/2006/relationships/slideLayout" Target="../slideLayouts/slideLayout122.xml"/><Relationship Id="rId1" Type="http://schemas.openxmlformats.org/officeDocument/2006/relationships/slideLayout" Target="../slideLayouts/slideLayout1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zh-CN" dirty="0"/>
              <a:t>单击此处编辑母版标题样式</a:t>
            </a:r>
            <a:endParaRPr lang="zh-CN" altLang="zh-CN" dirty="0"/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zh-CN" dirty="0"/>
              <a:t>单击此处编辑母版文本样式</a:t>
            </a:r>
            <a:endParaRPr lang="zh-CN" altLang="zh-CN" dirty="0"/>
          </a:p>
          <a:p>
            <a:pPr lvl="1"/>
            <a:r>
              <a:rPr lang="zh-CN" altLang="zh-CN" dirty="0"/>
              <a:t>第二级</a:t>
            </a:r>
            <a:endParaRPr lang="zh-CN" altLang="zh-CN" dirty="0"/>
          </a:p>
          <a:p>
            <a:pPr lvl="2"/>
            <a:r>
              <a:rPr lang="zh-CN" altLang="zh-CN" dirty="0"/>
              <a:t>第三级</a:t>
            </a:r>
            <a:endParaRPr lang="zh-CN" altLang="zh-CN" dirty="0"/>
          </a:p>
          <a:p>
            <a:pPr lvl="3"/>
            <a:r>
              <a:rPr lang="zh-CN" altLang="zh-CN" dirty="0"/>
              <a:t>第四级</a:t>
            </a:r>
            <a:endParaRPr lang="zh-CN" altLang="zh-CN" dirty="0"/>
          </a:p>
          <a:p>
            <a:pPr lvl="4"/>
            <a:r>
              <a:rPr lang="zh-CN" altLang="zh-CN" dirty="0"/>
              <a:t>第五级</a:t>
            </a:r>
            <a:endParaRPr lang="zh-CN" altLang="zh-CN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sz="1400">
                <a:ea typeface="微软雅黑" panose="020B0503020204020204" pitchFamily="34" charset="-122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ctr" eaLnBrk="0" hangingPunct="0">
              <a:buFontTx/>
              <a:buNone/>
              <a:defRPr sz="1400"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微软雅黑" panose="020B0503020204020204" pitchFamily="34" charset="-122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文本占位符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lvl1pPr eaLnBrk="0" hangingPunct="0">
              <a:buFontTx/>
              <a:buNone/>
              <a:defRPr sz="1200">
                <a:solidFill>
                  <a:srgbClr val="898989"/>
                </a:solidFill>
                <a:latin typeface="+mn-lt"/>
                <a:sym typeface="Calibri" panose="020F05020202040A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A0D91AB-1C3A-4F3D-8E38-FBD991F6DCC8}" type="datetime1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  <a:sym typeface="Calibri" panose="020F05020202040A0204" pitchFamily="34" charset="0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  <a:sym typeface="Calibri" panose="020F05020202040A0204" pitchFamily="34" charset="0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lvl1pPr algn="ctr" eaLnBrk="0" hangingPunct="0">
              <a:buFontTx/>
              <a:buNone/>
              <a:defRPr sz="1200">
                <a:solidFill>
                  <a:srgbClr val="898989"/>
                </a:solidFill>
                <a:latin typeface="+mn-lt"/>
                <a:ea typeface="微软雅黑" panose="020B0503020204020204" pitchFamily="34" charset="-122"/>
                <a:sym typeface="Calibri" panose="020F05020202040A0204" pitchFamily="34" charset="0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cs typeface="+mn-cs"/>
              <a:sym typeface="Calibri" panose="020F05020202040A0204" pitchFamily="34" charset="0"/>
            </a:endParaRPr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  <a:latin typeface="Calibri" panose="020F05020202040A0204" pitchFamily="34" charset="0"/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sym typeface="Calibri" panose="020F05020202040A0204" pitchFamily="34" charset="0"/>
              </a:rPr>
            </a:fld>
            <a:endParaRPr lang="zh-CN" altLang="en-US" dirty="0">
              <a:sym typeface="Calibri" panose="020F05020202040A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微软雅黑" panose="020B0503020204020204" pitchFamily="34" charset="-122"/>
          <a:cs typeface="+mj-cs"/>
          <a:sym typeface="Calibri" panose="020F05020202040A0204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A0204" pitchFamily="34" charset="0"/>
          <a:ea typeface="宋体" panose="02010600030101010101" pitchFamily="2" charset="-122"/>
          <a:sym typeface="Calibri" panose="020F05020202040A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A0204" pitchFamily="34" charset="0"/>
          <a:ea typeface="宋体" panose="02010600030101010101" pitchFamily="2" charset="-122"/>
          <a:sym typeface="Calibri" panose="020F05020202040A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A0204" pitchFamily="34" charset="0"/>
          <a:ea typeface="宋体" panose="02010600030101010101" pitchFamily="2" charset="-122"/>
          <a:sym typeface="Calibri" panose="020F05020202040A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A0204" pitchFamily="34" charset="0"/>
          <a:ea typeface="宋体" panose="02010600030101010101" pitchFamily="2" charset="-122"/>
          <a:sym typeface="Calibri" panose="020F05020202040A0204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A0204" pitchFamily="34" charset="0"/>
          <a:ea typeface="宋体" panose="02010600030101010101" pitchFamily="2" charset="-122"/>
          <a:sym typeface="Calibri" panose="020F05020202040A0204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A0204" pitchFamily="34" charset="0"/>
          <a:ea typeface="宋体" panose="02010600030101010101" pitchFamily="2" charset="-122"/>
          <a:sym typeface="Calibri" panose="020F05020202040A0204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A0204" pitchFamily="34" charset="0"/>
          <a:ea typeface="宋体" panose="02010600030101010101" pitchFamily="2" charset="-122"/>
          <a:sym typeface="Calibri" panose="020F05020202040A0204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A0204" pitchFamily="34" charset="0"/>
          <a:ea typeface="宋体" panose="02010600030101010101" pitchFamily="2" charset="-122"/>
          <a:sym typeface="Calibri" panose="020F05020202040A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  <a:sym typeface="Calibri" panose="020F05020202040A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  <a:sym typeface="Calibri" panose="020F05020202040A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  <a:sym typeface="Calibri" panose="020F05020202040A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  <a:sym typeface="Calibri" panose="020F05020202040A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  <a:sym typeface="Calibri" panose="020F05020202040A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074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075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27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0" sz="1400">
                <a:latin typeface="+mn-lt"/>
                <a:ea typeface="微软雅黑" panose="020B0503020204020204" pitchFamily="34" charset="-122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727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0" hangingPunct="0">
              <a:buFontTx/>
              <a:buNone/>
              <a:defRPr kumimoji="0" sz="1400">
                <a:latin typeface="+mn-lt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727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>
    <p:random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微软雅黑" panose="020B0503020204020204" pitchFamily="34" charset="-122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微软雅黑" panose="020B0503020204020204" pitchFamily="34" charset="-122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微软雅黑" panose="020B0503020204020204" pitchFamily="34" charset="-122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微软雅黑" panose="020B0503020204020204" pitchFamily="34" charset="-122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微软雅黑" panose="020B0503020204020204" pitchFamily="34" charset="-122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098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4099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sz="1400">
                <a:ea typeface="微软雅黑" panose="020B0503020204020204" pitchFamily="34" charset="-122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0" hangingPunct="0">
              <a:buFontTx/>
              <a:buNone/>
              <a:defRPr sz="1400"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微软雅黑" panose="020B0503020204020204" pitchFamily="34" charset="-122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122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zh-CN" dirty="0"/>
              <a:t>单击此处编辑母版标题样式</a:t>
            </a:r>
            <a:endParaRPr lang="zh-CN" altLang="zh-CN" dirty="0"/>
          </a:p>
        </p:txBody>
      </p:sp>
      <p:sp>
        <p:nvSpPr>
          <p:cNvPr id="5123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zh-CN" dirty="0"/>
              <a:t>单击此处编辑母版文本样式</a:t>
            </a:r>
            <a:endParaRPr lang="zh-CN" altLang="zh-CN" dirty="0"/>
          </a:p>
          <a:p>
            <a:pPr lvl="1"/>
            <a:r>
              <a:rPr lang="zh-CN" altLang="zh-CN" dirty="0"/>
              <a:t>第二级</a:t>
            </a:r>
            <a:endParaRPr lang="zh-CN" altLang="zh-CN" dirty="0"/>
          </a:p>
          <a:p>
            <a:pPr lvl="2"/>
            <a:r>
              <a:rPr lang="zh-CN" altLang="zh-CN" dirty="0"/>
              <a:t>第三级</a:t>
            </a:r>
            <a:endParaRPr lang="zh-CN" altLang="zh-CN" dirty="0"/>
          </a:p>
          <a:p>
            <a:pPr lvl="3"/>
            <a:r>
              <a:rPr lang="zh-CN" altLang="zh-CN" dirty="0"/>
              <a:t>第四级</a:t>
            </a:r>
            <a:endParaRPr lang="zh-CN" altLang="zh-CN" dirty="0"/>
          </a:p>
          <a:p>
            <a:pPr lvl="4"/>
            <a:r>
              <a:rPr lang="zh-CN" altLang="zh-CN" dirty="0"/>
              <a:t>第五级</a:t>
            </a:r>
            <a:endParaRPr lang="zh-CN" altLang="zh-CN" dirty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sz="1400">
                <a:ea typeface="微软雅黑" panose="020B0503020204020204" pitchFamily="34" charset="-122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0" hangingPunct="0">
              <a:buFontTx/>
              <a:buNone/>
              <a:defRPr sz="1400"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微软雅黑" panose="020B0503020204020204" pitchFamily="34" charset="-122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6146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6147" name="文本占位符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B03B5D4-18C3-4DB8-AF6E-5ABDB9E8EB7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  <a:latin typeface="Calibri" panose="020F05020202040A0204" pitchFamily="34" charset="0"/>
                <a:ea typeface="微软雅黑" panose="020B0503020204020204" pitchFamily="34" charset="-122"/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微软雅黑" panose="020B0503020204020204" pitchFamily="34" charset="-122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A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A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A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A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A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A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A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A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170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7171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27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0" sz="1400">
                <a:latin typeface="+mn-lt"/>
                <a:ea typeface="微软雅黑" panose="020B0503020204020204" pitchFamily="34" charset="-122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727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0" hangingPunct="0">
              <a:buFontTx/>
              <a:buNone/>
              <a:defRPr kumimoji="0" sz="1400">
                <a:latin typeface="+mn-lt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727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ransition>
    <p:random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微软雅黑" panose="020B0503020204020204" pitchFamily="34" charset="-122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微软雅黑" panose="020B0503020204020204" pitchFamily="34" charset="-122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微软雅黑" panose="020B0503020204020204" pitchFamily="34" charset="-122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微软雅黑" panose="020B0503020204020204" pitchFamily="34" charset="-122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微软雅黑" panose="020B0503020204020204" pitchFamily="34" charset="-122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218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9219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27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0" sz="1400">
                <a:latin typeface="+mn-lt"/>
                <a:ea typeface="微软雅黑" panose="020B0503020204020204" pitchFamily="34" charset="-122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727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0" hangingPunct="0">
              <a:buFontTx/>
              <a:buNone/>
              <a:defRPr kumimoji="0" sz="1400">
                <a:latin typeface="+mn-lt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727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transition>
    <p:random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微软雅黑" panose="020B0503020204020204" pitchFamily="34" charset="-122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微软雅黑" panose="020B0503020204020204" pitchFamily="34" charset="-122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微软雅黑" panose="020B0503020204020204" pitchFamily="34" charset="-122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微软雅黑" panose="020B0503020204020204" pitchFamily="34" charset="-122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微软雅黑" panose="020B0503020204020204" pitchFamily="34" charset="-122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42" name="标题 204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43" name="文本占位符 2050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052" name="日期占位符 2051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noProof="1">
                <a:ea typeface="微软雅黑" panose="020B0503020204020204" pitchFamily="34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2053" name="页脚占位符 2052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noProof="1"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2054" name="灯片编号占位符 2053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微软雅黑" panose="020B0503020204020204" pitchFamily="34" charset="-122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126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1267" name="文本占位符 10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noProof="1">
                <a:ea typeface="微软雅黑" panose="020B0503020204020204" pitchFamily="34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noProof="1"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271" name="矩形 1030"/>
          <p:cNvSpPr>
            <a:spLocks noChangeArrowheads="1"/>
          </p:cNvSpPr>
          <p:nvPr/>
        </p:nvSpPr>
        <p:spPr bwMode="auto">
          <a:xfrm>
            <a:off x="0" y="706438"/>
            <a:ext cx="9144000" cy="274638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1272" name="矩形 1031"/>
          <p:cNvSpPr>
            <a:spLocks noChangeArrowheads="1"/>
          </p:cNvSpPr>
          <p:nvPr/>
        </p:nvSpPr>
        <p:spPr bwMode="auto">
          <a:xfrm>
            <a:off x="0" y="711200"/>
            <a:ext cx="1612900" cy="266700"/>
          </a:xfrm>
          <a:prstGeom prst="rect">
            <a:avLst/>
          </a:prstGeom>
          <a:gradFill rotWithShape="0">
            <a:gsLst>
              <a:gs pos="0">
                <a:srgbClr val="DADADA"/>
              </a:gs>
              <a:gs pos="100000">
                <a:srgbClr val="EAEAEA"/>
              </a:gs>
            </a:gsLst>
            <a:lin ang="0" scaled="1"/>
          </a:gradFill>
          <a:ln w="9525">
            <a:noFill/>
            <a:miter lim="800000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1273" name="矩形 1032"/>
          <p:cNvSpPr>
            <a:spLocks noChangeArrowheads="1"/>
          </p:cNvSpPr>
          <p:nvPr/>
        </p:nvSpPr>
        <p:spPr bwMode="auto">
          <a:xfrm rot="10800000">
            <a:off x="7531100" y="711200"/>
            <a:ext cx="1612900" cy="266700"/>
          </a:xfrm>
          <a:prstGeom prst="rect">
            <a:avLst/>
          </a:prstGeom>
          <a:gradFill rotWithShape="0">
            <a:gsLst>
              <a:gs pos="0">
                <a:srgbClr val="EAEAEA"/>
              </a:gs>
              <a:gs pos="100000">
                <a:srgbClr val="DADADA"/>
              </a:gs>
            </a:gsLst>
            <a:lin ang="0" scaled="1"/>
          </a:gradFill>
          <a:ln w="9525">
            <a:noFill/>
            <a:miter lim="800000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1274" name="直接连接符 1033"/>
          <p:cNvSpPr>
            <a:spLocks noChangeShapeType="1"/>
          </p:cNvSpPr>
          <p:nvPr/>
        </p:nvSpPr>
        <p:spPr bwMode="auto">
          <a:xfrm>
            <a:off x="0" y="711200"/>
            <a:ext cx="9144000" cy="0"/>
          </a:xfrm>
          <a:prstGeom prst="line">
            <a:avLst/>
          </a:prstGeom>
          <a:noFill/>
          <a:ln w="28575">
            <a:solidFill>
              <a:srgbClr val="CC3300">
                <a:alpha val="50000"/>
              </a:srgbClr>
            </a:solidFill>
            <a:prstDash val="dash"/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1275" name="矩形 1034"/>
          <p:cNvSpPr>
            <a:spLocks noChangeArrowheads="1"/>
          </p:cNvSpPr>
          <p:nvPr/>
        </p:nvSpPr>
        <p:spPr bwMode="auto">
          <a:xfrm>
            <a:off x="3949700" y="114300"/>
            <a:ext cx="51054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第</a:t>
            </a:r>
            <a:r>
              <a:rPr kumimoji="0" lang="en-US" altLang="zh-CN" sz="24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3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课  汉代的思想大一统  </a:t>
            </a: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微软雅黑" panose="020B0503020204020204" pitchFamily="34" charset="-122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sng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sng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sng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sng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sng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sng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sng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sng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2290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2291" name="文本占位符 10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noProof="1">
                <a:ea typeface="微软雅黑" panose="020B0503020204020204" pitchFamily="34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noProof="1"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2295" name="矩形 1030"/>
          <p:cNvSpPr>
            <a:spLocks noChangeArrowheads="1"/>
          </p:cNvSpPr>
          <p:nvPr/>
        </p:nvSpPr>
        <p:spPr bwMode="auto">
          <a:xfrm>
            <a:off x="0" y="706438"/>
            <a:ext cx="9144000" cy="274638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2296" name="矩形 1031"/>
          <p:cNvSpPr>
            <a:spLocks noChangeArrowheads="1"/>
          </p:cNvSpPr>
          <p:nvPr/>
        </p:nvSpPr>
        <p:spPr bwMode="auto">
          <a:xfrm>
            <a:off x="0" y="711200"/>
            <a:ext cx="1612900" cy="266700"/>
          </a:xfrm>
          <a:prstGeom prst="rect">
            <a:avLst/>
          </a:prstGeom>
          <a:gradFill rotWithShape="0">
            <a:gsLst>
              <a:gs pos="0">
                <a:srgbClr val="DADADA"/>
              </a:gs>
              <a:gs pos="100000">
                <a:srgbClr val="EAEAEA"/>
              </a:gs>
            </a:gsLst>
            <a:lin ang="0" scaled="1"/>
          </a:gradFill>
          <a:ln w="9525">
            <a:noFill/>
            <a:miter lim="800000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2297" name="矩形 1032"/>
          <p:cNvSpPr>
            <a:spLocks noChangeArrowheads="1"/>
          </p:cNvSpPr>
          <p:nvPr/>
        </p:nvSpPr>
        <p:spPr bwMode="auto">
          <a:xfrm rot="10800000">
            <a:off x="7531100" y="711200"/>
            <a:ext cx="1612900" cy="266700"/>
          </a:xfrm>
          <a:prstGeom prst="rect">
            <a:avLst/>
          </a:prstGeom>
          <a:gradFill rotWithShape="0">
            <a:gsLst>
              <a:gs pos="0">
                <a:srgbClr val="EAEAEA"/>
              </a:gs>
              <a:gs pos="100000">
                <a:srgbClr val="DADADA"/>
              </a:gs>
            </a:gsLst>
            <a:lin ang="0" scaled="1"/>
          </a:gradFill>
          <a:ln w="9525">
            <a:noFill/>
            <a:miter lim="800000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2298" name="直接连接符 1033"/>
          <p:cNvSpPr>
            <a:spLocks noChangeShapeType="1"/>
          </p:cNvSpPr>
          <p:nvPr/>
        </p:nvSpPr>
        <p:spPr bwMode="auto">
          <a:xfrm>
            <a:off x="0" y="711200"/>
            <a:ext cx="9144000" cy="0"/>
          </a:xfrm>
          <a:prstGeom prst="line">
            <a:avLst/>
          </a:prstGeom>
          <a:noFill/>
          <a:ln w="28575">
            <a:solidFill>
              <a:srgbClr val="CC3300">
                <a:alpha val="50000"/>
              </a:srgbClr>
            </a:solidFill>
            <a:prstDash val="dash"/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2299" name="矩形 1034"/>
          <p:cNvSpPr>
            <a:spLocks noChangeArrowheads="1"/>
          </p:cNvSpPr>
          <p:nvPr/>
        </p:nvSpPr>
        <p:spPr bwMode="auto">
          <a:xfrm>
            <a:off x="3949700" y="114300"/>
            <a:ext cx="51054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第</a:t>
            </a:r>
            <a:r>
              <a:rPr kumimoji="0" lang="en-US" altLang="zh-CN" sz="24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3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课  汉代的思想大一统  </a:t>
            </a: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微软雅黑" panose="020B0503020204020204" pitchFamily="34" charset="-122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sng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sng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sng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sng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sng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sng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sng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sng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2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52.xml"/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52.xml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52.xml"/><Relationship Id="rId1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2.xml"/><Relationship Id="rId1" Type="http://schemas.openxmlformats.org/officeDocument/2006/relationships/slide" Target="slid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7.xml"/><Relationship Id="rId2" Type="http://schemas.openxmlformats.org/officeDocument/2006/relationships/image" Target="../media/image8.jpeg"/><Relationship Id="rId1" Type="http://schemas.openxmlformats.org/officeDocument/2006/relationships/hyperlink" Target="http://imgsrc.baidu.com/baike/pic/item/b9d8b70143b594151c958376.jpg" TargetMode="Externa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64.xml"/><Relationship Id="rId2" Type="http://schemas.openxmlformats.org/officeDocument/2006/relationships/image" Target="../media/image10.jpeg"/><Relationship Id="rId1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92.xml"/><Relationship Id="rId1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7.jpeg"/><Relationship Id="rId1" Type="http://schemas.openxmlformats.org/officeDocument/2006/relationships/image" Target="../media/image12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874395" y="2516505"/>
            <a:ext cx="755015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</a:t>
            </a:r>
            <a:r>
              <a:rPr lang="en-US" altLang="zh-CN" sz="44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zh-CN" altLang="en-US" sz="44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课 "罢黜百家，独尊儒术"</a:t>
            </a:r>
            <a:endParaRPr lang="zh-CN" altLang="en-US" sz="44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5602" name="图片 46081" descr="2260150_173119076_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15240"/>
            <a:ext cx="9144000" cy="60467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6083" name="文本框 46082"/>
          <p:cNvSpPr txBox="1"/>
          <p:nvPr/>
        </p:nvSpPr>
        <p:spPr>
          <a:xfrm>
            <a:off x="2268538" y="333375"/>
            <a:ext cx="2768600" cy="644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kern="1200" cap="none" spc="0" normalizeH="0" baseline="0" noProof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北京天坛</a:t>
            </a:r>
            <a:endParaRPr kumimoji="0" lang="zh-CN" altLang="en-US" sz="3600" b="1" kern="1200" cap="none" spc="0" normalizeH="0" baseline="0" noProof="1">
              <a:solidFill>
                <a:srgbClr val="FF33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6085" name="文本框 46084"/>
          <p:cNvSpPr txBox="1"/>
          <p:nvPr/>
        </p:nvSpPr>
        <p:spPr>
          <a:xfrm>
            <a:off x="152400" y="6137275"/>
            <a:ext cx="8632825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最早把天地人关系上升到理论并被统治者接受的是谁？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  <p:bldP spid="46085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074" name="WordArt 2"/>
          <p:cNvSpPr>
            <a:spLocks noChangeArrowheads="1" noChangeShapeType="1" noTextEdit="1"/>
          </p:cNvSpPr>
          <p:nvPr/>
        </p:nvSpPr>
        <p:spPr bwMode="auto">
          <a:xfrm>
            <a:off x="671513" y="458788"/>
            <a:ext cx="7777162" cy="1223962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800" b="1" i="0" u="none" strike="noStrike" kern="10" cap="none" spc="0" normalizeH="0" baseline="0" noProof="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第</a:t>
            </a:r>
            <a:r>
              <a:rPr kumimoji="0" lang="en-US" altLang="zh-CN" sz="4800" b="1" i="0" u="none" strike="noStrike" kern="10" cap="none" spc="0" normalizeH="0" baseline="0" noProof="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2</a:t>
            </a:r>
            <a:r>
              <a:rPr kumimoji="0" lang="zh-CN" altLang="en-US" sz="4800" b="1" i="0" u="none" strike="noStrike" kern="10" cap="none" spc="0" normalizeH="0" baseline="0" noProof="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课 </a:t>
            </a:r>
            <a:r>
              <a:rPr kumimoji="0" lang="en-US" altLang="zh-CN" sz="4800" b="1" i="0" u="none" strike="noStrike" kern="10" cap="none" spc="0" normalizeH="0" baseline="0" noProof="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"</a:t>
            </a:r>
            <a:r>
              <a:rPr kumimoji="0" lang="zh-CN" altLang="en-US" sz="4800" b="1" i="0" u="none" strike="noStrike" kern="10" cap="none" spc="0" normalizeH="0" baseline="0" noProof="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罢黜百家，独尊儒术</a:t>
            </a:r>
            <a:r>
              <a:rPr kumimoji="0" lang="en-US" altLang="zh-CN" sz="4800" b="1" i="0" u="none" strike="noStrike" kern="10" cap="none" spc="0" normalizeH="0" baseline="0" noProof="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"</a:t>
            </a:r>
            <a:endParaRPr kumimoji="0" lang="zh-CN" altLang="en-US" sz="4800" b="1" i="0" u="none" strike="noStrike" kern="10" cap="none" spc="0" normalizeH="0" baseline="0" noProof="0">
              <a:ln w="9525">
                <a:solidFill>
                  <a:srgbClr val="000000"/>
                </a:solidFill>
                <a:round/>
              </a:ln>
              <a:solidFill>
                <a:srgbClr val="FF0000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076" name="Rectangle 4"/>
          <p:cNvSpPr/>
          <p:nvPr/>
        </p:nvSpPr>
        <p:spPr>
          <a:xfrm>
            <a:off x="671513" y="2032000"/>
            <a:ext cx="2047875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2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学习目标</a:t>
            </a:r>
            <a:r>
              <a:rPr lang="en-US" altLang="zh-CN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 </a:t>
            </a:r>
            <a:endParaRPr lang="zh-CN" altLang="en-US" sz="2400" b="1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28675" name="Picture 5" descr="0130000015710512097854010356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55975" y="3598863"/>
            <a:ext cx="2673350" cy="27765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69038" y="3571875"/>
            <a:ext cx="2687638" cy="27765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677" name="图片 4116" descr="041西汉sm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588" y="3627438"/>
            <a:ext cx="2878137" cy="2720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2813050" y="2328863"/>
            <a:ext cx="402590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>
              <a:spcBef>
                <a:spcPct val="20000"/>
              </a:spcBef>
            </a:pPr>
            <a:r>
              <a:rPr lang="en-US" altLang="zh-CN" sz="2400" b="1" dirty="0">
                <a:latin typeface="Arial" panose="020B0604020202020204" pitchFamily="34" charset="0"/>
                <a:ea typeface="微软雅黑" panose="020B0503020204020204" pitchFamily="34" charset="-122"/>
                <a:sym typeface="宋体" panose="02010600030101010101" pitchFamily="2" charset="-122"/>
              </a:rPr>
              <a:t>2</a:t>
            </a:r>
            <a:r>
              <a:rPr lang="zh-CN" altLang="en-US" sz="2400" b="1" dirty="0">
                <a:latin typeface="Arial" panose="020B0604020202020204" pitchFamily="34" charset="0"/>
                <a:ea typeface="微软雅黑" panose="020B0503020204020204" pitchFamily="34" charset="-122"/>
                <a:sym typeface="宋体" panose="02010600030101010101" pitchFamily="2" charset="-122"/>
              </a:rPr>
              <a:t>、掌握汉代新儒学的内容；</a:t>
            </a:r>
            <a:endParaRPr lang="zh-CN" altLang="en-US" sz="2400" b="1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813050" y="2789238"/>
            <a:ext cx="5502275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>
              <a:spcBef>
                <a:spcPct val="20000"/>
              </a:spcBef>
            </a:pPr>
            <a:r>
              <a:rPr lang="en-US" altLang="zh-CN" sz="2400" b="1" dirty="0">
                <a:latin typeface="Arial" panose="020B0604020202020204" pitchFamily="34" charset="0"/>
                <a:ea typeface="微软雅黑" panose="020B0503020204020204" pitchFamily="34" charset="-122"/>
                <a:sym typeface="宋体" panose="02010600030101010101" pitchFamily="2" charset="-122"/>
              </a:rPr>
              <a:t>3</a:t>
            </a:r>
            <a:r>
              <a:rPr lang="zh-CN" altLang="en-US" sz="2400" b="1" dirty="0">
                <a:latin typeface="Arial" panose="020B0604020202020204" pitchFamily="34" charset="0"/>
                <a:ea typeface="微软雅黑" panose="020B0503020204020204" pitchFamily="34" charset="-122"/>
                <a:sym typeface="宋体" panose="02010600030101010101" pitchFamily="2" charset="-122"/>
              </a:rPr>
              <a:t>、理解汉武帝尊儒的措施及其影响。</a:t>
            </a:r>
            <a:r>
              <a:rPr lang="en-US" altLang="zh-CN" sz="2400" b="1" dirty="0">
                <a:latin typeface="Arial" panose="020B0604020202020204" pitchFamily="34" charset="0"/>
                <a:ea typeface="微软雅黑" panose="020B0503020204020204" pitchFamily="34" charset="-122"/>
                <a:sym typeface="宋体" panose="02010600030101010101" pitchFamily="2" charset="-122"/>
              </a:rPr>
              <a:t>   </a:t>
            </a:r>
            <a:endParaRPr lang="en-US" altLang="zh-CN" sz="2400" b="1" dirty="0">
              <a:latin typeface="Arial" panose="020B0604020202020204" pitchFamily="34" charset="0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813050" y="1868488"/>
            <a:ext cx="4024313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>
              <a:spcBef>
                <a:spcPct val="20000"/>
              </a:spcBef>
            </a:pPr>
            <a:r>
              <a:rPr lang="en-US" altLang="zh-CN" sz="2400" b="1" dirty="0">
                <a:latin typeface="Arial" panose="020B0604020202020204" pitchFamily="34" charset="0"/>
                <a:ea typeface="微软雅黑" panose="020B0503020204020204" pitchFamily="34" charset="-122"/>
                <a:sym typeface="宋体" panose="02010600030101010101" pitchFamily="2" charset="-122"/>
              </a:rPr>
              <a:t>1</a:t>
            </a:r>
            <a:r>
              <a:rPr lang="zh-CN" altLang="zh-CN" sz="2400" b="1" dirty="0">
                <a:latin typeface="Arial" panose="020B0604020202020204" pitchFamily="34" charset="0"/>
                <a:ea typeface="微软雅黑" panose="020B0503020204020204" pitchFamily="34" charset="-122"/>
                <a:sym typeface="宋体" panose="02010600030101010101" pitchFamily="2" charset="-122"/>
              </a:rPr>
              <a:t>、了解</a:t>
            </a:r>
            <a:r>
              <a:rPr lang="zh-CN" altLang="en-US" sz="2400" b="1" dirty="0">
                <a:latin typeface="Arial" panose="020B0604020202020204" pitchFamily="34" charset="0"/>
                <a:ea typeface="微软雅黑" panose="020B0503020204020204" pitchFamily="34" charset="-122"/>
                <a:sym typeface="宋体" panose="02010600030101010101" pitchFamily="2" charset="-122"/>
              </a:rPr>
              <a:t>汉初的</a:t>
            </a:r>
            <a:r>
              <a:rPr lang="en-US" altLang="zh-CN" sz="2400" b="1" dirty="0">
                <a:latin typeface="Arial" panose="020B0604020202020204" pitchFamily="34" charset="0"/>
                <a:ea typeface="微软雅黑" panose="020B0503020204020204" pitchFamily="34" charset="-122"/>
                <a:sym typeface="宋体" panose="02010600030101010101" pitchFamily="2" charset="-122"/>
              </a:rPr>
              <a:t>“</a:t>
            </a:r>
            <a:r>
              <a:rPr lang="zh-CN" altLang="en-US" sz="2400" b="1" dirty="0">
                <a:latin typeface="Arial" panose="020B0604020202020204" pitchFamily="34" charset="0"/>
                <a:ea typeface="微软雅黑" panose="020B0503020204020204" pitchFamily="34" charset="-122"/>
                <a:sym typeface="宋体" panose="02010600030101010101" pitchFamily="2" charset="-122"/>
              </a:rPr>
              <a:t>无为而治</a:t>
            </a:r>
            <a:r>
              <a:rPr lang="en-US" altLang="zh-CN" sz="2400" b="1" dirty="0">
                <a:latin typeface="Arial" panose="020B0604020202020204" pitchFamily="34" charset="0"/>
                <a:ea typeface="微软雅黑" panose="020B0503020204020204" pitchFamily="34" charset="-122"/>
                <a:sym typeface="宋体" panose="02010600030101010101" pitchFamily="2" charset="-122"/>
              </a:rPr>
              <a:t>”</a:t>
            </a:r>
            <a:r>
              <a:rPr lang="zh-CN" altLang="en-US" sz="2400" b="1" dirty="0">
                <a:latin typeface="Arial" panose="020B0604020202020204" pitchFamily="34" charset="0"/>
                <a:ea typeface="微软雅黑" panose="020B0503020204020204" pitchFamily="34" charset="-122"/>
                <a:sym typeface="宋体" panose="02010600030101010101" pitchFamily="2" charset="-122"/>
              </a:rPr>
              <a:t>；</a:t>
            </a:r>
            <a:endParaRPr lang="zh-CN" altLang="en-US" sz="2400" b="1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7650" name="文本框 8193"/>
          <p:cNvSpPr txBox="1"/>
          <p:nvPr/>
        </p:nvSpPr>
        <p:spPr>
          <a:xfrm>
            <a:off x="1559560" y="967423"/>
            <a:ext cx="7297738" cy="2651125"/>
          </a:xfrm>
          <a:prstGeom prst="rect">
            <a:avLst/>
          </a:prstGeom>
          <a:noFill/>
          <a:ln w="12700" cap="flat" cmpd="sng">
            <a:solidFill>
              <a:srgbClr val="89A4A7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eaLnBrk="0" hangingPunct="0">
              <a:lnSpc>
                <a:spcPct val="130000"/>
              </a:lnSpc>
            </a:pPr>
            <a:r>
              <a:rPr lang="zh-CN" altLang="en-US" sz="3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材料一： 汉初，接秦之敝，诸侯并起，民失作业，而大饥谨。</a:t>
            </a:r>
            <a:r>
              <a:rPr lang="en-US" altLang="zh-CN" sz="3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3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人相食，死者过半。</a:t>
            </a:r>
            <a:endParaRPr lang="en-US" altLang="zh-CN" sz="3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0" hangingPunct="0">
              <a:lnSpc>
                <a:spcPct val="130000"/>
              </a:lnSpc>
            </a:pPr>
            <a:r>
              <a:rPr lang="en-US" altLang="zh-CN" sz="3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 ——《</a:t>
            </a:r>
            <a:r>
              <a:rPr lang="zh-CN" altLang="en-US" sz="3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汉书</a:t>
            </a:r>
            <a:r>
              <a:rPr lang="en-US" altLang="zh-CN" sz="3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3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食货志</a:t>
            </a:r>
            <a:r>
              <a:rPr lang="en-US" altLang="zh-CN" sz="3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en-US" altLang="zh-CN" sz="3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7651" name="图片 8194" descr="6a1a89506161550d43a75beb"/>
          <p:cNvPicPr>
            <a:picLocks noChangeAspect="1"/>
          </p:cNvPicPr>
          <p:nvPr/>
        </p:nvPicPr>
        <p:blipFill>
          <a:blip r:embed="rId1"/>
          <a:srcRect t="9334"/>
          <a:stretch>
            <a:fillRect/>
          </a:stretch>
        </p:blipFill>
        <p:spPr>
          <a:xfrm>
            <a:off x="3157855" y="3978275"/>
            <a:ext cx="5359400" cy="24050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52" name="图片 16386" descr="20788778-1_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75" y="1281113"/>
            <a:ext cx="1177925" cy="1760537"/>
          </a:xfrm>
          <a:prstGeom prst="rect">
            <a:avLst/>
          </a:prstGeom>
          <a:noFill/>
          <a:ln w="38100" cap="flat" cmpd="dbl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" name="文本框 1"/>
          <p:cNvSpPr txBox="1"/>
          <p:nvPr/>
        </p:nvSpPr>
        <p:spPr>
          <a:xfrm>
            <a:off x="0" y="-6350"/>
            <a:ext cx="9148763" cy="6445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0" hangingPunct="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一、背景</a:t>
            </a:r>
            <a:r>
              <a:rPr kumimoji="0" lang="en-US" altLang="zh-CN" sz="3600" b="1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——</a:t>
            </a:r>
            <a:r>
              <a:rPr kumimoji="0" lang="zh-CN" altLang="en-US" sz="3600" b="1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从“无为”到“有为”</a:t>
            </a:r>
            <a:endParaRPr kumimoji="0" lang="zh-CN" altLang="en-US" sz="3600" kern="1200" cap="none" spc="0" normalizeH="0" baseline="0" noProof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18443" name="直接连接符 18442"/>
          <p:cNvSpPr/>
          <p:nvPr/>
        </p:nvSpPr>
        <p:spPr>
          <a:xfrm flipV="1">
            <a:off x="4231640" y="2292350"/>
            <a:ext cx="936625" cy="1588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" name="直接连接符 2"/>
          <p:cNvSpPr/>
          <p:nvPr/>
        </p:nvSpPr>
        <p:spPr>
          <a:xfrm>
            <a:off x="6512243" y="2294255"/>
            <a:ext cx="917575" cy="1588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340" name="矩形 12339"/>
          <p:cNvSpPr/>
          <p:nvPr/>
        </p:nvSpPr>
        <p:spPr>
          <a:xfrm>
            <a:off x="540385" y="3978275"/>
            <a:ext cx="2743200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36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战火频繁，社会经济破坏严重。</a:t>
            </a:r>
            <a:endParaRPr lang="en-US" altLang="zh-CN" sz="36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2348" name="表格 12347"/>
          <p:cNvGraphicFramePr/>
          <p:nvPr/>
        </p:nvGraphicFramePr>
        <p:xfrm>
          <a:off x="285115" y="1676400"/>
          <a:ext cx="8534400" cy="3810000"/>
        </p:xfrm>
        <a:graphic>
          <a:graphicData uri="http://schemas.openxmlformats.org/drawingml/2006/table">
            <a:tbl>
              <a:tblPr/>
              <a:tblGrid>
                <a:gridCol w="1415415"/>
                <a:gridCol w="2773998"/>
                <a:gridCol w="2150745"/>
                <a:gridCol w="2194242"/>
              </a:tblGrid>
              <a:tr h="8128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a typeface="微软雅黑" panose="020B0503020204020204" pitchFamily="34" charset="-122"/>
                        </a:rPr>
                        <a:t>时期</a:t>
                      </a:r>
                      <a:endParaRPr lang="zh-CN" altLang="en-US" b="1" dirty="0">
                        <a:ea typeface="微软雅黑" panose="020B0503020204020204" pitchFamily="34" charset="-122"/>
                      </a:endParaRPr>
                    </a:p>
                  </a:txBody>
                  <a:tcPr marL="90000" marR="90000" marT="46800" marB="46800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a typeface="微软雅黑" panose="020B0503020204020204" pitchFamily="34" charset="-122"/>
                        </a:rPr>
                        <a:t>背景</a:t>
                      </a:r>
                      <a:endParaRPr lang="zh-CN" altLang="en-US" b="1" dirty="0">
                        <a:ea typeface="微软雅黑" panose="020B0503020204020204" pitchFamily="34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a typeface="微软雅黑" panose="020B0503020204020204" pitchFamily="34" charset="-122"/>
                        </a:rPr>
                        <a:t>治国思想</a:t>
                      </a:r>
                      <a:endParaRPr lang="zh-CN" altLang="en-US" b="1" dirty="0">
                        <a:ea typeface="微软雅黑" panose="020B0503020204020204" pitchFamily="34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a typeface="微软雅黑" panose="020B0503020204020204" pitchFamily="34" charset="-122"/>
                        </a:rPr>
                        <a:t>政策</a:t>
                      </a:r>
                      <a:endParaRPr lang="zh-CN" altLang="en-US" b="1" dirty="0">
                        <a:ea typeface="微软雅黑" panose="020B0503020204020204" pitchFamily="34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208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a typeface="微软雅黑" panose="020B0503020204020204" pitchFamily="34" charset="-122"/>
                        </a:rPr>
                        <a:t>汉初</a:t>
                      </a:r>
                      <a:endParaRPr lang="zh-CN" altLang="en-US" b="1" dirty="0">
                        <a:ea typeface="微软雅黑" panose="020B0503020204020204" pitchFamily="34" charset="-122"/>
                      </a:endParaRPr>
                    </a:p>
                  </a:txBody>
                  <a:tcPr marL="90000" marR="90000" marT="46800" marB="46800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764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a typeface="微软雅黑" panose="020B0503020204020204" pitchFamily="34" charset="-122"/>
                        </a:rPr>
                        <a:t>汉武帝</a:t>
                      </a:r>
                      <a:endParaRPr lang="zh-CN" altLang="en-US" b="1" dirty="0">
                        <a:ea typeface="微软雅黑" panose="020B0503020204020204" pitchFamily="34" charset="-122"/>
                      </a:endParaRPr>
                    </a:p>
                  </a:txBody>
                  <a:tcPr marL="90000" marR="90000" marT="46800" marB="46800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340" name="矩形 12339"/>
          <p:cNvSpPr/>
          <p:nvPr/>
        </p:nvSpPr>
        <p:spPr>
          <a:xfrm>
            <a:off x="1778635" y="2667000"/>
            <a:ext cx="2769235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战火频繁，社会经济破坏严重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343" name="矩形 12342"/>
          <p:cNvSpPr/>
          <p:nvPr/>
        </p:nvSpPr>
        <p:spPr>
          <a:xfrm>
            <a:off x="4547870" y="2690813"/>
            <a:ext cx="198120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道家“无为而治”思想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346" name="矩形 12345"/>
          <p:cNvSpPr/>
          <p:nvPr/>
        </p:nvSpPr>
        <p:spPr>
          <a:xfrm>
            <a:off x="6886575" y="2691130"/>
            <a:ext cx="1787525" cy="10388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与民休息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休养生息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0" y="-6350"/>
            <a:ext cx="9148763" cy="644525"/>
          </a:xfrm>
          <a:prstGeom prst="rect">
            <a:avLst/>
          </a:prstGeom>
          <a:noFill/>
        </p:spPr>
        <p:txBody>
          <a:bodyPr>
            <a:spAutoFit/>
          </a:bodyPr>
          <a:p>
            <a:pPr marR="0" defTabSz="914400" eaLnBrk="0" hangingPunct="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一、背景</a:t>
            </a:r>
            <a:r>
              <a:rPr kumimoji="0" lang="en-US" altLang="zh-CN" sz="3600" b="1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——</a:t>
            </a:r>
            <a:r>
              <a:rPr kumimoji="0" lang="zh-CN" altLang="en-US" sz="3600" b="1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从“无为”到“有为”</a:t>
            </a:r>
            <a:endParaRPr kumimoji="0" lang="zh-CN" altLang="en-US" sz="3600" kern="1200" cap="none" spc="0" normalizeH="0" baseline="0" noProof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40" grpId="0"/>
      <p:bldP spid="12343" grpId="0"/>
      <p:bldP spid="123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8674" name="矩形 18434"/>
          <p:cNvSpPr>
            <a:spLocks noTextEdit="1"/>
          </p:cNvSpPr>
          <p:nvPr/>
        </p:nvSpPr>
        <p:spPr>
          <a:xfrm>
            <a:off x="3390900" y="4993005"/>
            <a:ext cx="4876165" cy="60833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 lnSpcReduction="10000"/>
          </a:bodyPr>
          <a:p>
            <a:pPr algn="ctr" eaLnBrk="0" hangingPunct="0"/>
            <a:r>
              <a:rPr lang="zh-CN" altLang="en-US" sz="3600" b="1" dirty="0">
                <a:solidFill>
                  <a:srgbClr val="FF0000"/>
                </a:solidFill>
                <a:ea typeface="微软雅黑" panose="020B0503020204020204" pitchFamily="34" charset="-122"/>
                <a:sym typeface="+mn-ea"/>
              </a:rPr>
              <a:t>经济实力恢复增强</a:t>
            </a:r>
            <a:endParaRPr lang="zh-CN" altLang="en-US" sz="3600" b="1" dirty="0">
              <a:solidFill>
                <a:srgbClr val="FF0000"/>
              </a:solidFill>
              <a:ea typeface="微软雅黑" panose="020B0503020204020204" pitchFamily="34" charset="-122"/>
            </a:endParaRPr>
          </a:p>
        </p:txBody>
      </p:sp>
      <p:sp>
        <p:nvSpPr>
          <p:cNvPr id="18441" name="矩形 18440"/>
          <p:cNvSpPr/>
          <p:nvPr/>
        </p:nvSpPr>
        <p:spPr>
          <a:xfrm>
            <a:off x="3042285" y="1058545"/>
            <a:ext cx="5813425" cy="3412490"/>
          </a:xfrm>
          <a:prstGeom prst="rect">
            <a:avLst/>
          </a:prstGeom>
          <a:solidFill>
            <a:schemeClr val="bg1"/>
          </a:solidFill>
          <a:ln w="28575" cap="flat" cmpd="sng">
            <a:solidFill>
              <a:srgbClr val="808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材料二：至武帝之初七十年间，国家亡事，非遇水旱，则民人给家足，都鄙廪庾尽满，而府库余财</a:t>
            </a:r>
            <a:r>
              <a:rPr kumimoji="0" lang="en-US" altLang="zh-CN" sz="36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……                 </a:t>
            </a:r>
            <a:endParaRPr kumimoji="0" lang="en-US" altLang="zh-CN" sz="36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>
                  <a:srgbClr val="FFFFFF"/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    ——《</a:t>
            </a:r>
            <a:r>
              <a:rPr kumimoji="0" lang="zh-CN" altLang="en-US" sz="36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汉书</a:t>
            </a:r>
            <a:r>
              <a:rPr kumimoji="0" lang="en-US" altLang="zh-CN" sz="36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.</a:t>
            </a:r>
            <a:r>
              <a:rPr kumimoji="0" lang="zh-CN" altLang="en-US" sz="36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食货志</a:t>
            </a:r>
            <a:r>
              <a:rPr kumimoji="0" lang="en-US" altLang="zh-CN" sz="36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》</a:t>
            </a:r>
            <a:endParaRPr kumimoji="0" lang="en-US" altLang="zh-CN" sz="36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>
                  <a:srgbClr val="FFFFFF"/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8442" name="直接连接符 18441"/>
          <p:cNvSpPr/>
          <p:nvPr/>
        </p:nvSpPr>
        <p:spPr>
          <a:xfrm>
            <a:off x="4624070" y="3765868"/>
            <a:ext cx="1354138" cy="4762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18443" name="直接连接符 18442"/>
          <p:cNvSpPr/>
          <p:nvPr/>
        </p:nvSpPr>
        <p:spPr>
          <a:xfrm>
            <a:off x="4576445" y="3115945"/>
            <a:ext cx="1401763" cy="20638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" name="文本框 1"/>
          <p:cNvSpPr txBox="1"/>
          <p:nvPr/>
        </p:nvSpPr>
        <p:spPr>
          <a:xfrm>
            <a:off x="0" y="-6350"/>
            <a:ext cx="9148763" cy="6445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0" hangingPunct="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一、背景</a:t>
            </a:r>
            <a:r>
              <a:rPr kumimoji="0" lang="en-US" altLang="zh-CN" sz="3600" b="1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——</a:t>
            </a:r>
            <a:r>
              <a:rPr kumimoji="0" lang="zh-CN" altLang="en-US" sz="3600" b="1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从“无为”到“有为”</a:t>
            </a:r>
            <a:endParaRPr kumimoji="0" lang="zh-CN" altLang="en-US" sz="3600" kern="1200" cap="none" spc="0" normalizeH="0" baseline="0" noProof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pic>
        <p:nvPicPr>
          <p:cNvPr id="28679" name="图片 20485" descr="11470426361920090_small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4788" y="1536700"/>
            <a:ext cx="2714625" cy="3603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圆角矩形 7"/>
          <p:cNvSpPr/>
          <p:nvPr/>
        </p:nvSpPr>
        <p:spPr>
          <a:xfrm>
            <a:off x="3671570" y="5922010"/>
            <a:ext cx="4257040" cy="741680"/>
          </a:xfrm>
          <a:prstGeom prst="roundRect">
            <a:avLst/>
          </a:prstGeom>
        </p:spPr>
        <p:txBody>
          <a:bodyPr wrap="none" rtlCol="0" fromWordArt="1" anchor="t">
            <a:prstTxWarp prst="textPlain">
              <a:avLst>
                <a:gd name="adj" fmla="val 50000"/>
              </a:avLst>
            </a:prstTxWarp>
            <a:normAutofit fontScale="90000"/>
          </a:bodyPr>
          <a:p>
            <a:pPr lvl="0" algn="ctr" eaLnBrk="0" hangingPunct="0"/>
            <a:r>
              <a:rPr lang="zh-CN" altLang="en-US" sz="3600" b="1" dirty="0">
                <a:solidFill>
                  <a:srgbClr val="FF0000"/>
                </a:solidFill>
                <a:ea typeface="微软雅黑" panose="020B0503020204020204" pitchFamily="34" charset="-122"/>
                <a:sym typeface="+mn-ea"/>
              </a:rPr>
              <a:t>文景之治：国库富足</a:t>
            </a:r>
            <a:endParaRPr lang="zh-CN" altLang="en-US" sz="3600" b="1" dirty="0">
              <a:solidFill>
                <a:srgbClr val="FF0000"/>
              </a:solidFill>
              <a:ea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1" grpId="0" bldLvl="0" animBg="1"/>
      <p:bldP spid="8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493395" y="921385"/>
            <a:ext cx="2247900" cy="645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kern="1200" cap="none" spc="0" normalizeH="0" baseline="0" noProof="1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汉初危机：</a:t>
            </a:r>
            <a:endParaRPr kumimoji="0" lang="zh-CN" altLang="en-US" sz="3600" kern="1200" cap="none" spc="0" normalizeH="0" baseline="0" noProof="1"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0" y="-6350"/>
            <a:ext cx="9148763" cy="6445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0" hangingPunct="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一、背景</a:t>
            </a:r>
            <a:r>
              <a:rPr kumimoji="0" lang="en-US" altLang="zh-CN" sz="3600" b="1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——</a:t>
            </a:r>
            <a:r>
              <a:rPr kumimoji="0" lang="zh-CN" altLang="en-US" sz="3600" b="1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从“无为”到“有为”</a:t>
            </a:r>
            <a:endParaRPr kumimoji="0" lang="zh-CN" altLang="en-US" sz="3200" kern="1200" cap="none" spc="0" normalizeH="0" baseline="0" noProof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506345" y="1850390"/>
            <a:ext cx="2245995" cy="52197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1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必修一 </a:t>
            </a:r>
            <a:r>
              <a:rPr kumimoji="0" lang="en-US" altLang="zh-CN" sz="2800" kern="1200" cap="none" spc="0" normalizeH="0" baseline="0" noProof="1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P12</a:t>
            </a:r>
            <a:endParaRPr kumimoji="0" lang="en-US" altLang="zh-CN" sz="2800" kern="1200" cap="none" spc="0" normalizeH="0" baseline="0" noProof="1"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252855" y="1850390"/>
            <a:ext cx="2245995" cy="52197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1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政治：</a:t>
            </a:r>
            <a:endParaRPr kumimoji="0" lang="zh-CN" altLang="en-US" sz="2800" kern="1200" cap="none" spc="0" normalizeH="0" baseline="0" noProof="1"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2506345" y="1670050"/>
            <a:ext cx="3521075" cy="739775"/>
          </a:xfrm>
          <a:prstGeom prst="roundRect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r>
              <a:rPr lang="zh-CN" altLang="en-US" sz="2800" b="1" strike="noStrike" noProof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王国势力，威胁集权</a:t>
            </a:r>
            <a:endParaRPr lang="zh-CN" altLang="en-US" sz="2800" b="1" strike="noStrike" noProof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252855" y="3879850"/>
            <a:ext cx="2245995" cy="52197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1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经济：</a:t>
            </a:r>
            <a:endParaRPr kumimoji="0" lang="zh-CN" altLang="en-US" sz="2800" kern="1200" cap="none" spc="0" normalizeH="0" baseline="0" noProof="1"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2506345" y="3698875"/>
            <a:ext cx="3521075" cy="739775"/>
          </a:xfrm>
          <a:prstGeom prst="roundRect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r>
              <a:rPr lang="zh-CN" altLang="en-US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土地兼并，矛盾尖锐</a:t>
            </a:r>
            <a:endParaRPr lang="zh-CN" altLang="en-US" sz="2800" b="1" strike="noStrike" noProof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054735" y="4754245"/>
            <a:ext cx="8018780" cy="521970"/>
          </a:xfrm>
          <a:prstGeom prst="rect">
            <a:avLst/>
          </a:prstGeom>
          <a:noFill/>
          <a:ln w="28575" cmpd="sng">
            <a:noFill/>
            <a:prstDash val="solid"/>
          </a:ln>
        </p:spPr>
        <p:txBody>
          <a:bodyPr wrap="square">
            <a:spAutoFit/>
          </a:bodyPr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富者田连阡陌，贫者无立锥之地。 </a:t>
            </a:r>
            <a:r>
              <a:rPr kumimoji="0" lang="en-US" altLang="zh-CN" sz="240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——《</a:t>
            </a:r>
            <a:r>
              <a:rPr kumimoji="0" lang="zh-CN" altLang="en-US" sz="240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汉纪</a:t>
            </a:r>
            <a:r>
              <a:rPr kumimoji="0" lang="en-US" altLang="zh-CN" sz="240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》</a:t>
            </a:r>
            <a:endParaRPr kumimoji="0" lang="en-US" altLang="zh-CN" sz="240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2506345" y="2637790"/>
            <a:ext cx="3521075" cy="739775"/>
          </a:xfrm>
          <a:prstGeom prst="roundRect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r>
              <a:rPr lang="zh-CN" altLang="en-US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匈奴为患，边境不宁</a:t>
            </a:r>
            <a:endParaRPr lang="zh-CN" altLang="en-US" sz="2800" b="1" strike="noStrike" noProof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 flipH="1">
            <a:off x="7759065" y="198120"/>
            <a:ext cx="80010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4000">
                <a:latin typeface="宋体" panose="02010600030101010101" pitchFamily="2" charset="-122"/>
              </a:rPr>
              <a:t>▲</a:t>
            </a:r>
            <a:endParaRPr lang="zh-CN" altLang="en-US" sz="400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9" grpId="0" bldLvl="0" animBg="1"/>
      <p:bldP spid="8" grpId="0"/>
      <p:bldP spid="10" grpId="0" bldLvl="0" animBg="1"/>
      <p:bldP spid="11" grpId="0" bldLvl="0" animBg="1"/>
      <p:bldP spid="13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2348" name="表格 12347"/>
          <p:cNvGraphicFramePr/>
          <p:nvPr/>
        </p:nvGraphicFramePr>
        <p:xfrm>
          <a:off x="228600" y="1676400"/>
          <a:ext cx="8534400" cy="4323715"/>
        </p:xfrm>
        <a:graphic>
          <a:graphicData uri="http://schemas.openxmlformats.org/drawingml/2006/table">
            <a:tbl>
              <a:tblPr/>
              <a:tblGrid>
                <a:gridCol w="1676400"/>
                <a:gridCol w="2513013"/>
                <a:gridCol w="1982787"/>
                <a:gridCol w="2362200"/>
              </a:tblGrid>
              <a:tr h="8128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a typeface="微软雅黑" panose="020B0503020204020204" pitchFamily="34" charset="-122"/>
                        </a:rPr>
                        <a:t>时期</a:t>
                      </a:r>
                      <a:endParaRPr lang="zh-CN" altLang="en-US" b="1" dirty="0">
                        <a:ea typeface="微软雅黑" panose="020B0503020204020204" pitchFamily="34" charset="-122"/>
                      </a:endParaRPr>
                    </a:p>
                  </a:txBody>
                  <a:tcPr marL="90000" marR="90000" marT="46800" marB="46800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a typeface="微软雅黑" panose="020B0503020204020204" pitchFamily="34" charset="-122"/>
                        </a:rPr>
                        <a:t>背景</a:t>
                      </a:r>
                      <a:endParaRPr lang="zh-CN" altLang="en-US" b="1" dirty="0">
                        <a:ea typeface="微软雅黑" panose="020B0503020204020204" pitchFamily="34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a typeface="微软雅黑" panose="020B0503020204020204" pitchFamily="34" charset="-122"/>
                        </a:rPr>
                        <a:t>治国思想</a:t>
                      </a:r>
                      <a:endParaRPr lang="zh-CN" altLang="en-US" b="1" dirty="0">
                        <a:ea typeface="微软雅黑" panose="020B0503020204020204" pitchFamily="34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a typeface="微软雅黑" panose="020B0503020204020204" pitchFamily="34" charset="-122"/>
                        </a:rPr>
                        <a:t>政策调整</a:t>
                      </a:r>
                      <a:endParaRPr lang="zh-CN" altLang="en-US" b="1" dirty="0">
                        <a:ea typeface="微软雅黑" panose="020B0503020204020204" pitchFamily="34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208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a typeface="微软雅黑" panose="020B0503020204020204" pitchFamily="34" charset="-122"/>
                        </a:rPr>
                        <a:t>汉初</a:t>
                      </a:r>
                      <a:endParaRPr lang="zh-CN" altLang="en-US" b="1" dirty="0">
                        <a:ea typeface="微软雅黑" panose="020B0503020204020204" pitchFamily="34" charset="-122"/>
                      </a:endParaRPr>
                    </a:p>
                  </a:txBody>
                  <a:tcPr marL="90000" marR="90000" marT="46800" marB="46800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011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a typeface="微软雅黑" panose="020B0503020204020204" pitchFamily="34" charset="-122"/>
                        </a:rPr>
                        <a:t>汉武帝时</a:t>
                      </a:r>
                      <a:endParaRPr lang="zh-CN" altLang="en-US" b="1" dirty="0">
                        <a:ea typeface="微软雅黑" panose="020B0503020204020204" pitchFamily="34" charset="-122"/>
                      </a:endParaRPr>
                    </a:p>
                  </a:txBody>
                  <a:tcPr marL="90000" marR="90000" marT="46800" marB="46800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342" name="矩形 12341">
            <a:hlinkClick r:id="rId1" action="ppaction://hlinksldjump"/>
          </p:cNvPr>
          <p:cNvSpPr/>
          <p:nvPr/>
        </p:nvSpPr>
        <p:spPr>
          <a:xfrm>
            <a:off x="1905000" y="4038600"/>
            <a:ext cx="2514600" cy="19005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经济实力恢复增强</a:t>
            </a: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(</a:t>
            </a:r>
            <a:r>
              <a:rPr lang="zh-CN" altLang="en-US" sz="2800" b="1" dirty="0">
                <a:solidFill>
                  <a:srgbClr val="FF0000"/>
                </a:solidFill>
                <a:ea typeface="微软雅黑" panose="020B0503020204020204" pitchFamily="34" charset="-122"/>
                <a:sym typeface="+mn-ea"/>
              </a:rPr>
              <a:t>文景之治</a:t>
            </a:r>
            <a:r>
              <a:rPr lang="en-US" altLang="zh-CN" sz="2800" b="1" dirty="0">
                <a:solidFill>
                  <a:srgbClr val="FF0000"/>
                </a:solidFill>
                <a:ea typeface="微软雅黑" panose="020B0503020204020204" pitchFamily="34" charset="-122"/>
                <a:sym typeface="+mn-ea"/>
              </a:rPr>
              <a:t>)</a:t>
            </a:r>
            <a:endParaRPr lang="zh-CN" altLang="en-US" sz="2800" b="1" dirty="0">
              <a:solidFill>
                <a:srgbClr val="FF0000"/>
              </a:solidFill>
              <a:ea typeface="微软雅黑" panose="020B0503020204020204" pitchFamily="34" charset="-122"/>
              <a:sym typeface="+mn-ea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，但社会潜伏着危机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344" name="矩形 12343"/>
          <p:cNvSpPr/>
          <p:nvPr/>
        </p:nvSpPr>
        <p:spPr>
          <a:xfrm>
            <a:off x="4419600" y="4495800"/>
            <a:ext cx="1905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“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积极有为”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345" name="矩形 12344">
            <a:hlinkClick r:id="rId1" action="ppaction://hlinksldjump"/>
          </p:cNvPr>
          <p:cNvSpPr/>
          <p:nvPr/>
        </p:nvSpPr>
        <p:spPr>
          <a:xfrm>
            <a:off x="6707505" y="4278630"/>
            <a:ext cx="185166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加强中央集权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024380" y="2451735"/>
            <a:ext cx="2284095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战火频繁，社会经济破坏严重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476115" y="2690813"/>
            <a:ext cx="198120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道家“无为而治”思想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886575" y="2691130"/>
            <a:ext cx="1787525" cy="10388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与民休息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休养生息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0" y="-6350"/>
            <a:ext cx="9148763" cy="644525"/>
          </a:xfrm>
          <a:prstGeom prst="rect">
            <a:avLst/>
          </a:prstGeom>
          <a:noFill/>
        </p:spPr>
        <p:txBody>
          <a:bodyPr>
            <a:spAutoFit/>
          </a:bodyPr>
          <a:p>
            <a:pPr marR="0" defTabSz="914400" eaLnBrk="0" hangingPunct="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一、背景</a:t>
            </a:r>
            <a:r>
              <a:rPr kumimoji="0" lang="en-US" altLang="zh-CN" sz="3600" b="1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——</a:t>
            </a:r>
            <a:r>
              <a:rPr kumimoji="0" lang="zh-CN" altLang="en-US" sz="3600" b="1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从“无为”到“有为”</a:t>
            </a:r>
            <a:endParaRPr kumimoji="0" lang="zh-CN" altLang="en-US" sz="3200" kern="1200" cap="none" spc="0" normalizeH="0" baseline="0" noProof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 flipH="1">
            <a:off x="7759065" y="198120"/>
            <a:ext cx="80010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4000">
                <a:latin typeface="宋体" panose="02010600030101010101" pitchFamily="2" charset="-122"/>
              </a:rPr>
              <a:t>▲</a:t>
            </a:r>
            <a:endParaRPr lang="zh-CN" altLang="en-US" sz="400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42" grpId="0"/>
      <p:bldP spid="12344" grpId="0"/>
      <p:bldP spid="1234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标题 15361"/>
          <p:cNvSpPr>
            <a:spLocks noGrp="1"/>
          </p:cNvSpPr>
          <p:nvPr>
            <p:ph type="title"/>
          </p:nvPr>
        </p:nvSpPr>
        <p:spPr>
          <a:xfrm>
            <a:off x="0" y="3644900"/>
            <a:ext cx="3492500" cy="2303463"/>
          </a:xfrm>
        </p:spPr>
        <p:txBody>
          <a:bodyPr anchor="ctr"/>
          <a:p>
            <a:r>
              <a:rPr lang="zh-CN" altLang="en-US" b="1" dirty="0"/>
              <a:t>汉武帝刘彻（公元前</a:t>
            </a:r>
            <a:r>
              <a:rPr lang="en-US" altLang="zh-CN" b="1" dirty="0"/>
              <a:t>156</a:t>
            </a:r>
            <a:r>
              <a:rPr lang="zh-CN" altLang="en-US" b="1" dirty="0"/>
              <a:t>年</a:t>
            </a:r>
            <a:r>
              <a:rPr lang="en-US" altLang="zh-CN" b="1" dirty="0"/>
              <a:t>~</a:t>
            </a:r>
            <a:r>
              <a:rPr lang="zh-CN" altLang="en-US" b="1" dirty="0"/>
              <a:t>前</a:t>
            </a:r>
            <a:r>
              <a:rPr lang="en-US" altLang="zh-CN" b="1" dirty="0"/>
              <a:t>87</a:t>
            </a:r>
            <a:r>
              <a:rPr lang="zh-CN" altLang="en-US" b="1" dirty="0"/>
              <a:t>年）</a:t>
            </a:r>
            <a:endParaRPr lang="zh-CN" altLang="en-US" b="1" dirty="0"/>
          </a:p>
        </p:txBody>
      </p:sp>
      <p:pic>
        <p:nvPicPr>
          <p:cNvPr id="15363" name="图片 15362" descr="b9d8b70143b594151c958376">
            <a:hlinkClick r:id="rId1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" y="476250"/>
            <a:ext cx="2641600" cy="28082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4" name="文本框 15363"/>
          <p:cNvSpPr txBox="1"/>
          <p:nvPr/>
        </p:nvSpPr>
        <p:spPr>
          <a:xfrm>
            <a:off x="2453640" y="114935"/>
            <a:ext cx="610552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latin typeface="Arial" panose="020B0604020202020204" pitchFamily="34" charset="0"/>
              </a:rPr>
              <a:t>知识链接：汉武帝 “有为”的表现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15365" name="矩形 15364"/>
          <p:cNvSpPr/>
          <p:nvPr/>
        </p:nvSpPr>
        <p:spPr>
          <a:xfrm>
            <a:off x="3563938" y="765175"/>
            <a:ext cx="5400675" cy="5842635"/>
          </a:xfrm>
          <a:prstGeom prst="rect">
            <a:avLst/>
          </a:prstGeom>
          <a:noFill/>
          <a:ln w="38100" cap="flat" cmpd="sng">
            <a:solidFill>
              <a:schemeClr val="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l">
              <a:lnSpc>
                <a:spcPct val="110000"/>
              </a:lnSpc>
              <a:buClr>
                <a:schemeClr val="bg1"/>
              </a:buClr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华文新魏" pitchFamily="2" charset="-122"/>
              </a:rPr>
              <a:t>政治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华文新魏" pitchFamily="2" charset="-122"/>
              </a:rPr>
              <a:t>：必修</a:t>
            </a:r>
            <a:r>
              <a:rPr lang="en-US" altLang="zh-CN" sz="3600" b="1" dirty="0">
                <a:solidFill>
                  <a:schemeClr val="tx1"/>
                </a:solidFill>
                <a:latin typeface="Arial" panose="020B0604020202020204" pitchFamily="34" charset="0"/>
                <a:ea typeface="华文新魏" pitchFamily="2" charset="-122"/>
              </a:rPr>
              <a:t>①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华文新魏" pitchFamily="2" charset="-122"/>
              </a:rPr>
              <a:t>：</a:t>
            </a:r>
            <a:r>
              <a:rPr lang="en-US" altLang="zh-CN" sz="2800" b="1" dirty="0">
                <a:solidFill>
                  <a:schemeClr val="tx1"/>
                </a:solidFill>
                <a:latin typeface="Arial" panose="020B0604020202020204" pitchFamily="34" charset="0"/>
              </a:rPr>
              <a:t>P12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、</a:t>
            </a: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</a:rPr>
              <a:t>P14</a:t>
            </a:r>
            <a:endParaRPr lang="en-US" altLang="zh-CN" sz="2800" b="1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l">
              <a:lnSpc>
                <a:spcPct val="110000"/>
              </a:lnSpc>
              <a:buClr>
                <a:schemeClr val="bg1"/>
              </a:buClr>
            </a:pP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b="1" dirty="0">
                <a:solidFill>
                  <a:schemeClr val="tx1"/>
                </a:solidFill>
                <a:latin typeface="Arial" panose="020B0604020202020204" pitchFamily="34" charset="0"/>
              </a:rPr>
              <a:t>1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）加强中央集权：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</a:rPr>
              <a:t>颁布推恩令，使王国越分越小；</a:t>
            </a:r>
            <a:endParaRPr lang="zh-CN" altLang="en-US" sz="24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l">
              <a:lnSpc>
                <a:spcPct val="110000"/>
              </a:lnSpc>
              <a:buClr>
                <a:schemeClr val="bg1"/>
              </a:buClr>
            </a:pP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3200" b="1" dirty="0">
                <a:solidFill>
                  <a:schemeClr val="tx1"/>
                </a:solidFill>
                <a:latin typeface="Arial" panose="020B0604020202020204" pitchFamily="34" charset="0"/>
              </a:rPr>
              <a:t>2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</a:rPr>
              <a:t>）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加强皇权：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</a:rPr>
              <a:t>用身边做侍从、秘书工作的人任尚书令、侍中，参与军国大事，以削弱相权；</a:t>
            </a:r>
            <a:endParaRPr lang="zh-CN" altLang="en-US" sz="24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l">
              <a:lnSpc>
                <a:spcPct val="110000"/>
              </a:lnSpc>
              <a:buClr>
                <a:schemeClr val="bg1"/>
              </a:buClr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华文新魏" pitchFamily="2" charset="-122"/>
              </a:rPr>
              <a:t>经济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华文新魏" pitchFamily="2" charset="-122"/>
              </a:rPr>
              <a:t>：必修</a:t>
            </a:r>
            <a:r>
              <a:rPr lang="en-US" altLang="zh-CN" sz="3600" b="1" dirty="0">
                <a:solidFill>
                  <a:schemeClr val="tx1"/>
                </a:solidFill>
                <a:latin typeface="Arial" panose="020B0604020202020204" pitchFamily="34" charset="0"/>
                <a:ea typeface="华文新魏" pitchFamily="2" charset="-122"/>
              </a:rPr>
              <a:t>②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华文新魏" pitchFamily="2" charset="-122"/>
              </a:rPr>
              <a:t>：</a:t>
            </a: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</a:rPr>
              <a:t>P17</a:t>
            </a:r>
            <a:endParaRPr lang="en-US" altLang="zh-CN" sz="3200" b="1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l">
              <a:lnSpc>
                <a:spcPct val="110000"/>
              </a:lnSpc>
              <a:buClr>
                <a:schemeClr val="bg1"/>
              </a:buClr>
            </a:pP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</a:rPr>
              <a:t>抑制富商大贾的势力，稳定物价。实行货币官铸、盐铁专卖、物价管理、向工商业者加征重税等。</a:t>
            </a:r>
            <a:endParaRPr lang="zh-CN" altLang="en-US" sz="24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l">
              <a:lnSpc>
                <a:spcPct val="110000"/>
              </a:lnSpc>
              <a:buClr>
                <a:schemeClr val="bg1"/>
              </a:buClr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华文新魏" pitchFamily="2" charset="-122"/>
              </a:rPr>
              <a:t>军事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华文新魏" pitchFamily="2" charset="-122"/>
              </a:rPr>
              <a:t>：课外补充：</a:t>
            </a:r>
            <a:endParaRPr lang="zh-CN" altLang="en-US" sz="3600" b="1" dirty="0">
              <a:solidFill>
                <a:schemeClr val="tx1"/>
              </a:solidFill>
              <a:latin typeface="Arial" panose="020B0604020202020204" pitchFamily="34" charset="0"/>
              <a:ea typeface="华文新魏" pitchFamily="2" charset="-122"/>
            </a:endParaRPr>
          </a:p>
          <a:p>
            <a:pPr algn="l">
              <a:lnSpc>
                <a:spcPct val="110000"/>
              </a:lnSpc>
              <a:buClr>
                <a:schemeClr val="bg1"/>
              </a:buClr>
            </a:pP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成功反击匈奴；派张骞出使西域。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 flipH="1">
            <a:off x="8164830" y="114935"/>
            <a:ext cx="80010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4000">
                <a:latin typeface="宋体" panose="02010600030101010101" pitchFamily="2" charset="-122"/>
              </a:rPr>
              <a:t>▲</a:t>
            </a:r>
            <a:endParaRPr lang="zh-CN" altLang="en-US" sz="400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9220" name="文本框 9219"/>
          <p:cNvSpPr txBox="1"/>
          <p:nvPr/>
        </p:nvSpPr>
        <p:spPr>
          <a:xfrm>
            <a:off x="4006850" y="1057275"/>
            <a:ext cx="4341813" cy="3743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lnSpc>
                <a:spcPts val="356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kern="1200" cap="none" spc="0" normalizeH="0" baseline="0" noProof="1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      </a:t>
            </a:r>
            <a:r>
              <a:rPr kumimoji="0" lang="zh-CN" altLang="en-US" sz="2800" b="1" kern="1200" cap="none" spc="0" normalizeH="0" baseline="0" noProof="1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董仲舒，</a:t>
            </a:r>
            <a:r>
              <a:rPr kumimoji="0" lang="zh-CN" altLang="en-US" sz="2800" b="1" kern="1200" cap="none" spc="0" normalizeH="0" baseline="0" noProof="1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经历文、景、武帝三代，</a:t>
            </a:r>
            <a:r>
              <a:rPr kumimoji="0" lang="zh-CN" altLang="en-US" sz="2800" b="1" kern="1200" cap="none" spc="0" normalizeH="0" baseline="0" noProof="1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汉代儒学代表、大学问家。</a:t>
            </a:r>
            <a:endParaRPr kumimoji="0" lang="zh-CN" altLang="en-US" sz="2800" b="1" kern="1200" cap="none" spc="0" normalizeH="0" baseline="0" noProof="1"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R="0" defTabSz="914400">
              <a:lnSpc>
                <a:spcPts val="356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kern="1200" cap="none" spc="0" normalizeH="0" baseline="0" noProof="1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     </a:t>
            </a:r>
            <a:r>
              <a:rPr kumimoji="0" lang="zh-CN" altLang="en-US" sz="2800" b="1" kern="1200" cap="none" spc="0" normalizeH="0" baseline="0" noProof="1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汉武帝</a:t>
            </a:r>
            <a:r>
              <a:rPr kumimoji="0" lang="zh-CN" altLang="en-US" sz="28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举贤良对策</a:t>
            </a:r>
            <a:r>
              <a:rPr kumimoji="0" lang="zh-CN" altLang="en-US" sz="2800" b="1" kern="1200" cap="none" spc="0" normalizeH="0" baseline="0" noProof="1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，他上</a:t>
            </a:r>
            <a:r>
              <a:rPr kumimoji="0" lang="en-US" altLang="zh-CN" sz="2800" b="1" kern="1200" cap="none" spc="0" normalizeH="0" baseline="0" noProof="1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《</a:t>
            </a:r>
            <a:r>
              <a:rPr kumimoji="0" lang="zh-CN" altLang="en-US" sz="2800" b="1" kern="1200" cap="none" spc="0" normalizeH="0" baseline="0" noProof="1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天人三策</a:t>
            </a:r>
            <a:r>
              <a:rPr kumimoji="0" lang="en-US" altLang="zh-CN" sz="2800" b="1" kern="1200" cap="none" spc="0" normalizeH="0" baseline="0" noProof="1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》</a:t>
            </a:r>
            <a:r>
              <a:rPr kumimoji="0" lang="zh-CN" altLang="en-US" sz="2800" b="1" kern="1200" cap="none" spc="0" normalizeH="0" baseline="0" noProof="1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，</a:t>
            </a:r>
            <a:r>
              <a:rPr kumimoji="0" lang="zh-CN" altLang="en-US" sz="2800" b="1" kern="1200" cap="none" spc="0" normalizeH="0" baseline="0" noProof="1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受赏识、为官。</a:t>
            </a:r>
            <a:endParaRPr kumimoji="0" lang="zh-CN" altLang="en-US" sz="2800" b="1" kern="1200" cap="none" spc="0" normalizeH="0" baseline="0" noProof="1"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R="0" defTabSz="914400">
              <a:lnSpc>
                <a:spcPts val="356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kern="1200" cap="none" spc="0" normalizeH="0" baseline="0" noProof="1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     晚年著</a:t>
            </a:r>
            <a:r>
              <a:rPr kumimoji="0" lang="en-US" altLang="zh-CN" sz="2800" b="1" kern="1200" cap="none" spc="0" normalizeH="0" baseline="0" noProof="1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《</a:t>
            </a:r>
            <a:r>
              <a:rPr kumimoji="0" lang="zh-CN" altLang="en-US" sz="2800" b="1" kern="1200" cap="none" spc="0" normalizeH="0" baseline="0" noProof="1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春秋繁露</a:t>
            </a:r>
            <a:r>
              <a:rPr kumimoji="0" lang="en-US" altLang="zh-CN" sz="2800" b="1" kern="1200" cap="none" spc="0" normalizeH="0" baseline="0" noProof="1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》</a:t>
            </a:r>
            <a:r>
              <a:rPr kumimoji="0" lang="zh-CN" altLang="en-US" sz="2800" b="1" kern="1200" cap="none" spc="0" normalizeH="0" baseline="0" noProof="1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。</a:t>
            </a:r>
            <a:endParaRPr kumimoji="0" lang="zh-CN" altLang="en-US" sz="2800" b="1" kern="1200" cap="none" spc="0" normalizeH="0" baseline="0" noProof="1"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R="0" defTabSz="914400">
              <a:lnSpc>
                <a:spcPts val="356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kern="1200" cap="none" spc="0" normalizeH="0" baseline="0" noProof="1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     创制新儒学体系。</a:t>
            </a:r>
            <a:endParaRPr kumimoji="0" lang="zh-CN" altLang="en-US" sz="2800" b="1" kern="1200" cap="none" spc="0" normalizeH="0" baseline="0" noProof="1"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2771" name="文本框 9222"/>
          <p:cNvSpPr txBox="1"/>
          <p:nvPr/>
        </p:nvSpPr>
        <p:spPr>
          <a:xfrm>
            <a:off x="5292725" y="5013325"/>
            <a:ext cx="2951163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47107" name="图片 922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02325" y="4883150"/>
            <a:ext cx="2806700" cy="17494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Group 3"/>
          <p:cNvGrpSpPr/>
          <p:nvPr/>
        </p:nvGrpSpPr>
        <p:grpSpPr>
          <a:xfrm>
            <a:off x="361950" y="1052513"/>
            <a:ext cx="3519488" cy="4833937"/>
            <a:chOff x="186" y="621"/>
            <a:chExt cx="1988" cy="2692"/>
          </a:xfrm>
        </p:grpSpPr>
        <p:sp>
          <p:nvSpPr>
            <p:cNvPr id="17412" name="Text Box 4"/>
            <p:cNvSpPr txBox="1">
              <a:spLocks noChangeArrowheads="1"/>
            </p:cNvSpPr>
            <p:nvPr/>
          </p:nvSpPr>
          <p:spPr bwMode="auto">
            <a:xfrm>
              <a:off x="2070" y="621"/>
              <a:ext cx="104" cy="323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pPr marR="0" defTabSz="914400">
                <a:buClrTx/>
                <a:buSzTx/>
                <a:buFontTx/>
                <a:buNone/>
                <a:defRPr/>
              </a:pPr>
              <a:endParaRPr kumimoji="0" lang="zh-CN" altLang="zh-CN" sz="3200" b="1" kern="1200" cap="none" spc="0" normalizeH="0" baseline="0" noProof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pic>
          <p:nvPicPr>
            <p:cNvPr id="32777" name="Picture 5" descr="董仲舒像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86" y="624"/>
              <a:ext cx="1830" cy="2382"/>
            </a:xfrm>
            <a:prstGeom prst="rect">
              <a:avLst/>
            </a:prstGeom>
            <a:noFill/>
            <a:ln w="9525" cap="flat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32778" name="Text Box 6"/>
            <p:cNvSpPr txBox="1"/>
            <p:nvPr/>
          </p:nvSpPr>
          <p:spPr>
            <a:xfrm>
              <a:off x="691" y="3024"/>
              <a:ext cx="104" cy="28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endParaRPr lang="zh-CN" altLang="zh-CN" sz="2800" dirty="0">
                <a:solidFill>
                  <a:srgbClr val="FFFF00"/>
                </a:solidFill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47112" name="文本框 1"/>
          <p:cNvSpPr txBox="1"/>
          <p:nvPr/>
        </p:nvSpPr>
        <p:spPr>
          <a:xfrm>
            <a:off x="195263" y="5335588"/>
            <a:ext cx="3405187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99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（前</a:t>
            </a:r>
            <a:r>
              <a:rPr lang="en-US" altLang="zh-CN" sz="2800" b="1" dirty="0">
                <a:solidFill>
                  <a:srgbClr val="99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179—</a:t>
            </a:r>
            <a:r>
              <a:rPr lang="zh-CN" altLang="en-US" sz="2800" b="1" dirty="0">
                <a:solidFill>
                  <a:srgbClr val="99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前</a:t>
            </a:r>
            <a:r>
              <a:rPr lang="en-US" altLang="zh-CN" sz="2800" b="1" dirty="0">
                <a:solidFill>
                  <a:srgbClr val="99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104</a:t>
            </a:r>
            <a:r>
              <a:rPr lang="zh-CN" altLang="en-US" sz="2800" b="1" dirty="0">
                <a:solidFill>
                  <a:srgbClr val="99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年）</a:t>
            </a:r>
            <a:endParaRPr lang="zh-CN" altLang="en-US" sz="2800" b="1" dirty="0">
              <a:solidFill>
                <a:srgbClr val="99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-1587" y="-3175"/>
            <a:ext cx="9148763" cy="6445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0" hangingPunct="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sz="36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二</a:t>
            </a:r>
            <a:r>
              <a:rPr kumimoji="0" lang="zh-CN" sz="36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、</a:t>
            </a:r>
            <a:r>
              <a:rPr kumimoji="0" sz="36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董仲舒的新儒学体系</a:t>
            </a:r>
            <a:endParaRPr kumimoji="0" sz="3600" b="1" kern="1200" cap="none" spc="0" normalizeH="0" baseline="0" noProof="1">
              <a:solidFill>
                <a:srgbClr val="000000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47112" grpId="0"/>
      <p:bldP spid="5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7889" name="矩形 12289"/>
          <p:cNvSpPr/>
          <p:nvPr/>
        </p:nvSpPr>
        <p:spPr>
          <a:xfrm>
            <a:off x="0" y="835025"/>
            <a:ext cx="9131300" cy="1198880"/>
          </a:xfrm>
          <a:prstGeom prst="rect">
            <a:avLst/>
          </a:prstGeom>
          <a:solidFill>
            <a:schemeClr val="bg1"/>
          </a:solidFill>
          <a:ln w="38100" cap="flat" cmpd="dbl">
            <a:solidFill>
              <a:srgbClr val="0000CC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材料一 </a:t>
            </a:r>
            <a:r>
              <a:rPr lang="zh-CN" altLang="en-US" sz="2400" dirty="0">
                <a:latin typeface="Arial" panose="020B0604020202020204" pitchFamily="34" charset="0"/>
                <a:ea typeface="微软雅黑" panose="020B0503020204020204" pitchFamily="34" charset="-122"/>
              </a:rPr>
              <a:t> “</a:t>
            </a:r>
            <a:r>
              <a:rPr lang="en-US" altLang="zh-CN" sz="2400" dirty="0">
                <a:latin typeface="Arial" panose="020B0604020202020204" pitchFamily="34" charset="0"/>
                <a:ea typeface="微软雅黑" panose="020B0503020204020204" pitchFamily="34" charset="-122"/>
              </a:rPr>
              <a:t>《</a:t>
            </a:r>
            <a:r>
              <a:rPr lang="zh-CN" altLang="en-US" sz="2400" dirty="0">
                <a:latin typeface="Arial" panose="020B0604020202020204" pitchFamily="34" charset="0"/>
                <a:ea typeface="微软雅黑" panose="020B0503020204020204" pitchFamily="34" charset="-122"/>
              </a:rPr>
              <a:t>春秋</a:t>
            </a:r>
            <a:r>
              <a:rPr lang="en-US" altLang="zh-CN" sz="2400" dirty="0">
                <a:latin typeface="Arial" panose="020B0604020202020204" pitchFamily="34" charset="0"/>
                <a:ea typeface="微软雅黑" panose="020B0503020204020204" pitchFamily="34" charset="-122"/>
              </a:rPr>
              <a:t>》</a:t>
            </a:r>
            <a:r>
              <a:rPr lang="zh-CN" altLang="en-US" sz="2400" u="sng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大一统</a:t>
            </a:r>
            <a:r>
              <a:rPr lang="zh-CN" altLang="en-US" sz="2400" dirty="0">
                <a:latin typeface="Arial" panose="020B0604020202020204" pitchFamily="34" charset="0"/>
                <a:ea typeface="微软雅黑" panose="020B0503020204020204" pitchFamily="34" charset="-122"/>
              </a:rPr>
              <a:t>者，天地之常经，古今之通谊也。 </a:t>
            </a:r>
            <a:r>
              <a:rPr lang="en-US" altLang="zh-CN" dirty="0">
                <a:latin typeface="Arial" panose="020B0604020202020204" pitchFamily="34" charset="0"/>
                <a:ea typeface="微软雅黑" panose="020B0503020204020204" pitchFamily="34" charset="-122"/>
              </a:rPr>
              <a:t>……</a:t>
            </a:r>
            <a:r>
              <a:rPr lang="zh-CN" altLang="en-US" sz="2400" dirty="0">
                <a:latin typeface="Arial" panose="020B0604020202020204" pitchFamily="34" charset="0"/>
                <a:ea typeface="微软雅黑" panose="020B0503020204020204" pitchFamily="34" charset="-122"/>
              </a:rPr>
              <a:t>臣愚以为</a:t>
            </a:r>
            <a:r>
              <a:rPr lang="zh-CN" altLang="en-US" sz="2400" u="sng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诸不在六艺之科孔子之术者，皆绝其道，勿使并进</a:t>
            </a:r>
            <a:r>
              <a:rPr lang="zh-CN" altLang="en-US" sz="2400" dirty="0">
                <a:latin typeface="Arial" panose="020B0604020202020204" pitchFamily="34" charset="0"/>
                <a:ea typeface="微软雅黑" panose="020B0503020204020204" pitchFamily="34" charset="-122"/>
              </a:rPr>
              <a:t>。邪辟之说灭息，然后统纪可一而法度可明，民知所从矣。”</a:t>
            </a:r>
            <a:r>
              <a:rPr lang="en-US" altLang="zh-CN" sz="2400" dirty="0">
                <a:latin typeface="Arial" panose="020B0604020202020204" pitchFamily="34" charset="0"/>
                <a:ea typeface="微软雅黑" panose="020B0503020204020204" pitchFamily="34" charset="-122"/>
              </a:rPr>
              <a:t>——</a:t>
            </a:r>
            <a:r>
              <a:rPr lang="zh-CN" altLang="en-US" sz="2400" dirty="0">
                <a:latin typeface="Arial" panose="020B0604020202020204" pitchFamily="34" charset="0"/>
                <a:ea typeface="微软雅黑" panose="020B0503020204020204" pitchFamily="34" charset="-122"/>
              </a:rPr>
              <a:t>《汉书》                                                                      </a:t>
            </a:r>
            <a:endParaRPr lang="zh-CN" altLang="en-US" sz="2400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291" name="矩形 12290"/>
          <p:cNvSpPr/>
          <p:nvPr/>
        </p:nvSpPr>
        <p:spPr>
          <a:xfrm>
            <a:off x="0" y="2932113"/>
            <a:ext cx="9131300" cy="829945"/>
          </a:xfrm>
          <a:prstGeom prst="rect">
            <a:avLst/>
          </a:prstGeom>
          <a:noFill/>
          <a:ln w="38100" cap="flat" cmpd="dbl">
            <a:solidFill>
              <a:srgbClr val="0000CC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材料二</a:t>
            </a:r>
            <a:r>
              <a:rPr kumimoji="0" lang="zh-CN" altLang="en-US" sz="2400" i="0" u="none" strike="noStrike" kern="1200" cap="none" spc="0" normalizeH="0" baseline="0" noProof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  </a:t>
            </a:r>
            <a:r>
              <a:rPr kumimoji="0" lang="zh-CN" altLang="en-US" sz="2400" i="0" u="none" strike="noStrike" kern="1200" cap="none" spc="0" normalizeH="0" baseline="0" noProof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 </a:t>
            </a:r>
            <a:r>
              <a:rPr kumimoji="0" lang="zh-CN" altLang="en-US" sz="2400" i="0" u="sng" strike="noStrike" kern="1200" cap="none" spc="0" normalizeH="0" baseline="0" noProof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>
                    <a:srgbClr val="FFFFFF"/>
                  </a:outerShdw>
                </a:effectLst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“</a:t>
            </a:r>
            <a:r>
              <a:rPr kumimoji="0" lang="zh-CN" altLang="en-US" sz="2400" i="0" u="sng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>
                    <a:srgbClr val="FFFFFF"/>
                  </a:outerShdw>
                </a:effectLst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天子受命于天，天下受命于天子，</a:t>
            </a:r>
            <a:r>
              <a:rPr kumimoji="0" lang="zh-CN" altLang="en-US" sz="240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受命之君，天意之所予也。</a:t>
            </a:r>
            <a:r>
              <a:rPr kumimoji="0" lang="zh-CN" altLang="en-US" sz="2400" i="0" u="none" strike="noStrike" kern="1200" cap="none" spc="0" normalizeH="0" baseline="0" noProof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与天同者大治，与天异者大乱</a:t>
            </a:r>
            <a:r>
              <a:rPr kumimoji="0" lang="zh-CN" altLang="en-US" sz="240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”。   </a:t>
            </a:r>
            <a:r>
              <a:rPr kumimoji="0" lang="zh-CN" altLang="en-US" sz="240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      ——《</a:t>
            </a:r>
            <a:r>
              <a:rPr kumimoji="0" lang="zh-CN" altLang="en-US" sz="240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春秋繁露》</a:t>
            </a:r>
            <a:endParaRPr kumimoji="0" lang="zh-CN" altLang="en-US" sz="240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>
                  <a:srgbClr val="FFFFFF"/>
                </a:outerShdw>
              </a:effectLst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2300" name="矩形 12299"/>
          <p:cNvSpPr/>
          <p:nvPr/>
        </p:nvSpPr>
        <p:spPr>
          <a:xfrm>
            <a:off x="0" y="4592638"/>
            <a:ext cx="9144000" cy="1753235"/>
          </a:xfrm>
          <a:prstGeom prst="rect">
            <a:avLst/>
          </a:prstGeom>
          <a:noFill/>
          <a:ln w="38100" cap="flat" cmpd="dbl">
            <a:solidFill>
              <a:srgbClr val="0000CC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微软雅黑" panose="020B0503020204020204" pitchFamily="34" charset="-122"/>
              </a:rPr>
              <a:t>材料三</a:t>
            </a:r>
            <a:r>
              <a:rPr lang="zh-CN" altLang="en-US" sz="2400" dirty="0">
                <a:solidFill>
                  <a:srgbClr val="7030A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 </a:t>
            </a:r>
            <a:r>
              <a:rPr lang="zh-CN" altLang="en-US" sz="2400" dirty="0">
                <a:latin typeface="Arial" panose="020B0604020202020204" pitchFamily="34" charset="0"/>
                <a:ea typeface="微软雅黑" panose="020B0503020204020204" pitchFamily="34" charset="-122"/>
              </a:rPr>
              <a:t>“道源出于天，天不变，道亦不变。</a:t>
            </a:r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君为臣纲，父为子纲，夫为妻纲”</a:t>
            </a:r>
            <a:r>
              <a:rPr lang="zh-CN" altLang="en-US" sz="2400" dirty="0">
                <a:latin typeface="Arial" panose="020B0604020202020204" pitchFamily="34" charset="0"/>
                <a:ea typeface="微软雅黑" panose="020B0503020204020204" pitchFamily="34" charset="-122"/>
              </a:rPr>
              <a:t>。</a:t>
            </a:r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                                                         </a:t>
            </a:r>
            <a:r>
              <a:rPr lang="zh-CN" altLang="en-US" sz="2400" dirty="0">
                <a:latin typeface="Arial" panose="020B0604020202020204" pitchFamily="34" charset="0"/>
                <a:ea typeface="微软雅黑" panose="020B0503020204020204" pitchFamily="34" charset="-122"/>
              </a:rPr>
              <a:t>——《春秋繁露》</a:t>
            </a:r>
            <a:endParaRPr lang="zh-CN" altLang="en-US" sz="2400" dirty="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材料四 </a:t>
            </a:r>
            <a:r>
              <a:rPr lang="zh-CN" altLang="en-US" sz="2400" dirty="0">
                <a:latin typeface="Arial" panose="020B0604020202020204" pitchFamily="34" charset="0"/>
                <a:ea typeface="微软雅黑" panose="020B0503020204020204" pitchFamily="34" charset="-122"/>
              </a:rPr>
              <a:t>  夫</a:t>
            </a:r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仁谊（义）礼知</a:t>
            </a:r>
            <a:r>
              <a:rPr lang="zh-CN" altLang="en-US" sz="2400" dirty="0">
                <a:solidFill>
                  <a:srgbClr val="FF0000"/>
                </a:solidFill>
                <a:ea typeface="微软雅黑" panose="020B0503020204020204" pitchFamily="34" charset="-122"/>
                <a:sym typeface="+mn-ea"/>
              </a:rPr>
              <a:t>（智）</a:t>
            </a:r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信</a:t>
            </a:r>
            <a:r>
              <a:rPr lang="zh-CN" altLang="en-US" sz="2400" dirty="0">
                <a:latin typeface="Arial" panose="020B0604020202020204" pitchFamily="34" charset="0"/>
                <a:ea typeface="微软雅黑" panose="020B0503020204020204" pitchFamily="34" charset="-122"/>
              </a:rPr>
              <a:t>五常之道，王者所当修饬也；五者修饬，故受天之祐。</a:t>
            </a:r>
            <a:r>
              <a:rPr lang="en-US" altLang="zh-CN" sz="2400" dirty="0">
                <a:latin typeface="Arial" panose="020B0604020202020204" pitchFamily="34" charset="0"/>
                <a:ea typeface="微软雅黑" panose="020B0503020204020204" pitchFamily="34" charset="-122"/>
              </a:rPr>
              <a:t>                                         </a:t>
            </a:r>
            <a:r>
              <a:rPr lang="zh-CN" altLang="en-US" sz="2400" dirty="0">
                <a:latin typeface="Arial" panose="020B0604020202020204" pitchFamily="34" charset="0"/>
                <a:ea typeface="微软雅黑" panose="020B0503020204020204" pitchFamily="34" charset="-122"/>
              </a:rPr>
              <a:t>——《汉书》</a:t>
            </a:r>
            <a:endParaRPr lang="zh-CN" altLang="en-US" sz="2400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301" name="矩形 12300"/>
          <p:cNvSpPr/>
          <p:nvPr/>
        </p:nvSpPr>
        <p:spPr>
          <a:xfrm>
            <a:off x="6745288" y="6353175"/>
            <a:ext cx="2398712" cy="460375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“三纲五常”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303" name="矩形 12302"/>
          <p:cNvSpPr/>
          <p:nvPr/>
        </p:nvSpPr>
        <p:spPr>
          <a:xfrm>
            <a:off x="3130550" y="2033588"/>
            <a:ext cx="6013450" cy="55245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 “春秋大一统”、“罢黜百家，独尊儒术”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304" name="矩形 12303"/>
          <p:cNvSpPr/>
          <p:nvPr/>
        </p:nvSpPr>
        <p:spPr>
          <a:xfrm>
            <a:off x="1085215" y="3762375"/>
            <a:ext cx="8046085" cy="553085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>
              <a:lnSpc>
                <a:spcPct val="125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“君权神授”、</a:t>
            </a:r>
            <a:r>
              <a:rPr lang="zh-CN" altLang="en-US" sz="2400" b="1" dirty="0">
                <a:solidFill>
                  <a:srgbClr val="FF0000"/>
                </a:solidFill>
                <a:ea typeface="微软雅黑" panose="020B0503020204020204" pitchFamily="34" charset="-122"/>
                <a:sym typeface="+mn-ea"/>
              </a:rPr>
              <a:t>“天人合一”、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“天人感应”、实行仁政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4518" name="矩形 64517"/>
          <p:cNvSpPr/>
          <p:nvPr/>
        </p:nvSpPr>
        <p:spPr>
          <a:xfrm>
            <a:off x="0" y="4763"/>
            <a:ext cx="9144000" cy="5842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 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结合下列材料，归纳董仲舒新儒学的内容有哪些？</a:t>
            </a:r>
            <a:endParaRPr lang="zh-CN" altLang="en-US" sz="32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8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12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12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89" grpId="0" bldLvl="0" animBg="1"/>
      <p:bldP spid="12291" grpId="0" bldLvl="0" animBg="1"/>
      <p:bldP spid="12300" grpId="0" bldLvl="0" animBg="1"/>
      <p:bldP spid="12301" grpId="0" bldLvl="0" animBg="1"/>
      <p:bldP spid="12303" grpId="0" bldLvl="0" animBg="1"/>
      <p:bldP spid="12304" grpId="0" bldLvl="0" animBg="1"/>
      <p:bldP spid="64518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0177" name="Text Box 3"/>
          <p:cNvSpPr txBox="1"/>
          <p:nvPr/>
        </p:nvSpPr>
        <p:spPr>
          <a:xfrm>
            <a:off x="284163" y="1304925"/>
            <a:ext cx="8555037" cy="582613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99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①</a:t>
            </a:r>
            <a:r>
              <a:rPr lang="en-US" altLang="zh-CN" sz="3200" b="1" dirty="0">
                <a:solidFill>
                  <a:srgbClr val="99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“</a:t>
            </a:r>
            <a:r>
              <a:rPr lang="zh-CN" altLang="en-US" sz="3200" b="1" dirty="0">
                <a:solidFill>
                  <a:srgbClr val="99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春秋大一统</a:t>
            </a:r>
            <a:r>
              <a:rPr lang="zh-CN" altLang="en-US" sz="3200" b="1" dirty="0">
                <a:solidFill>
                  <a:srgbClr val="99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”</a:t>
            </a:r>
            <a:r>
              <a:rPr lang="zh-CN" altLang="en-US" sz="3200" b="1" dirty="0">
                <a:solidFill>
                  <a:srgbClr val="99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、</a:t>
            </a:r>
            <a:r>
              <a:rPr lang="zh-CN" altLang="en-US" sz="3200" b="1" dirty="0">
                <a:solidFill>
                  <a:srgbClr val="99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“</a:t>
            </a:r>
            <a:r>
              <a:rPr lang="zh-CN" altLang="en-US" sz="3200" b="1" dirty="0">
                <a:solidFill>
                  <a:srgbClr val="99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罢黜百家，独尊儒术</a:t>
            </a:r>
            <a:r>
              <a:rPr lang="zh-CN" altLang="en-US" sz="3200" b="1" dirty="0">
                <a:solidFill>
                  <a:srgbClr val="99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”</a:t>
            </a:r>
            <a:endParaRPr lang="zh-CN" altLang="en-US" sz="3200" b="1" dirty="0">
              <a:solidFill>
                <a:srgbClr val="99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1380" name="Text Box 4"/>
          <p:cNvSpPr txBox="1"/>
          <p:nvPr/>
        </p:nvSpPr>
        <p:spPr>
          <a:xfrm>
            <a:off x="4648200" y="1887538"/>
            <a:ext cx="4191000" cy="488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——</a:t>
            </a:r>
            <a:r>
              <a:rPr lang="zh-CN" altLang="en-US" sz="2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加强中央集权的需要</a:t>
            </a:r>
            <a:endParaRPr lang="zh-CN" altLang="en-US" sz="2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101381" name="Text Box 5"/>
          <p:cNvSpPr txBox="1"/>
          <p:nvPr/>
        </p:nvSpPr>
        <p:spPr>
          <a:xfrm>
            <a:off x="284163" y="2676525"/>
            <a:ext cx="8607425" cy="58420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99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3200" b="1" dirty="0">
                <a:solidFill>
                  <a:srgbClr val="99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②</a:t>
            </a:r>
            <a:r>
              <a:rPr lang="en-US" altLang="zh-CN" sz="3200" b="1" dirty="0">
                <a:solidFill>
                  <a:srgbClr val="99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“</a:t>
            </a:r>
            <a:r>
              <a:rPr lang="zh-CN" altLang="en-US" sz="3200" b="1" dirty="0">
                <a:solidFill>
                  <a:srgbClr val="99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君权神授</a:t>
            </a:r>
            <a:r>
              <a:rPr lang="zh-CN" altLang="en-US" sz="3200" b="1" dirty="0">
                <a:solidFill>
                  <a:srgbClr val="99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”、“</a:t>
            </a:r>
            <a:r>
              <a:rPr lang="zh-CN" altLang="en-US" sz="3200" b="1" dirty="0">
                <a:solidFill>
                  <a:srgbClr val="99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天人合一</a:t>
            </a:r>
            <a:r>
              <a:rPr lang="zh-CN" altLang="en-US" sz="3200" b="1" dirty="0">
                <a:solidFill>
                  <a:srgbClr val="99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”、“天人感应”</a:t>
            </a:r>
            <a:endParaRPr lang="zh-CN" altLang="en-US" sz="3200" b="1" dirty="0">
              <a:solidFill>
                <a:srgbClr val="99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1382" name="Text Box 6"/>
          <p:cNvSpPr txBox="1"/>
          <p:nvPr/>
        </p:nvSpPr>
        <p:spPr>
          <a:xfrm>
            <a:off x="5319713" y="3284538"/>
            <a:ext cx="3429000" cy="488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——</a:t>
            </a:r>
            <a:r>
              <a:rPr lang="zh-CN" altLang="en-US" sz="2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加强君权的需要</a:t>
            </a:r>
            <a:endParaRPr lang="zh-CN" altLang="en-US" sz="2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101383" name="Text Box 7"/>
          <p:cNvSpPr txBox="1"/>
          <p:nvPr/>
        </p:nvSpPr>
        <p:spPr>
          <a:xfrm>
            <a:off x="284163" y="5399088"/>
            <a:ext cx="8555037" cy="582612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333399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④</a:t>
            </a:r>
            <a:r>
              <a:rPr lang="en-US" altLang="zh-CN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“</a:t>
            </a:r>
            <a:r>
              <a:rPr lang="zh-CN" altLang="en-US" sz="32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仁政</a:t>
            </a: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”</a:t>
            </a:r>
            <a:r>
              <a:rPr lang="zh-CN" altLang="en-US" sz="32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：限田、薄赋、省徭役</a:t>
            </a:r>
            <a:endParaRPr lang="zh-CN" altLang="en-US" sz="32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1384" name="Text Box 8"/>
          <p:cNvSpPr txBox="1"/>
          <p:nvPr/>
        </p:nvSpPr>
        <p:spPr>
          <a:xfrm>
            <a:off x="4705350" y="5981700"/>
            <a:ext cx="4114800" cy="488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600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——</a:t>
            </a:r>
            <a:r>
              <a:rPr lang="zh-CN" altLang="en-US" sz="2600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缓和阶级矛盾的需要</a:t>
            </a:r>
            <a:endParaRPr lang="zh-CN" altLang="en-US" sz="2600" b="1" dirty="0">
              <a:solidFill>
                <a:schemeClr val="accent2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101385" name="Text Box 9"/>
          <p:cNvSpPr txBox="1"/>
          <p:nvPr/>
        </p:nvSpPr>
        <p:spPr>
          <a:xfrm>
            <a:off x="284163" y="4010025"/>
            <a:ext cx="8555037" cy="582613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99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3200" b="1" dirty="0">
                <a:solidFill>
                  <a:srgbClr val="99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③</a:t>
            </a:r>
            <a:r>
              <a:rPr lang="en-US" altLang="zh-CN" sz="3200" b="1" dirty="0">
                <a:solidFill>
                  <a:srgbClr val="99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“</a:t>
            </a:r>
            <a:r>
              <a:rPr lang="zh-CN" altLang="en-US" sz="3200" b="1" dirty="0">
                <a:solidFill>
                  <a:srgbClr val="99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三纲五常</a:t>
            </a:r>
            <a:r>
              <a:rPr lang="zh-CN" altLang="en-US" sz="3200" b="1" dirty="0">
                <a:solidFill>
                  <a:srgbClr val="99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”</a:t>
            </a:r>
            <a:r>
              <a:rPr lang="zh-CN" altLang="en-US" sz="3200" b="1" dirty="0">
                <a:solidFill>
                  <a:srgbClr val="99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的伦理道德</a:t>
            </a:r>
            <a:endParaRPr lang="zh-CN" altLang="en-US" sz="3200" b="1" dirty="0">
              <a:solidFill>
                <a:srgbClr val="99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1386" name="Text Box 10"/>
          <p:cNvSpPr txBox="1"/>
          <p:nvPr/>
        </p:nvSpPr>
        <p:spPr>
          <a:xfrm>
            <a:off x="4716463" y="4581525"/>
            <a:ext cx="4038600" cy="488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——</a:t>
            </a:r>
            <a:r>
              <a:rPr lang="zh-CN" altLang="en-US" sz="2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稳定统治秩序的需要</a:t>
            </a:r>
            <a:endParaRPr lang="zh-CN" altLang="en-US" sz="2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14338" name="标题 14337"/>
          <p:cNvSpPr>
            <a:spLocks noGrp="1"/>
          </p:cNvSpPr>
          <p:nvPr/>
        </p:nvSpPr>
        <p:spPr>
          <a:xfrm>
            <a:off x="0" y="3175"/>
            <a:ext cx="9150350" cy="936625"/>
          </a:xfrm>
          <a:prstGeom prst="rect">
            <a:avLst/>
          </a:prstGeom>
          <a:gradFill>
            <a:gsLst>
              <a:gs pos="0">
                <a:srgbClr val="14CD68"/>
              </a:gs>
              <a:gs pos="100000">
                <a:srgbClr val="035C7D"/>
              </a:gs>
            </a:gsLst>
            <a:lin ang="5400000" scaled="0"/>
          </a:gradFill>
          <a:ln w="9525">
            <a:noFill/>
          </a:ln>
        </p:spPr>
        <p:txBody>
          <a:bodyPr anchor="ctr"/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4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uLnTx/>
                <a:uFillTx/>
                <a:latin typeface="+mj-lt"/>
                <a:ea typeface="微软雅黑" panose="020B0503020204020204" pitchFamily="34" charset="-122"/>
                <a:cs typeface="+mj-cs"/>
              </a:rPr>
              <a:t>董仲舒新儒学思想的内容及目的：</a:t>
            </a:r>
            <a:endParaRPr kumimoji="0" lang="zh-CN" altLang="en-US" sz="4400" b="1" i="0" u="none" strike="noStrike" kern="1200" cap="none" spc="0" normalizeH="0" baseline="0" noProof="1">
              <a:ln>
                <a:noFill/>
              </a:ln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uLnTx/>
              <a:uFillTx/>
              <a:latin typeface="+mj-lt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6" name="文本框 5"/>
          <p:cNvSpPr txBox="1"/>
          <p:nvPr/>
        </p:nvSpPr>
        <p:spPr>
          <a:xfrm flipH="1">
            <a:off x="8039100" y="741680"/>
            <a:ext cx="80010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4000">
                <a:latin typeface="宋体" panose="02010600030101010101" pitchFamily="2" charset="-122"/>
              </a:rPr>
              <a:t>▲</a:t>
            </a:r>
            <a:endParaRPr lang="zh-CN" altLang="en-US" sz="400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1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1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1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1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7" grpId="0" animBg="1"/>
      <p:bldP spid="101380" grpId="0"/>
      <p:bldP spid="101381" grpId="0" bldLvl="0" animBg="1"/>
      <p:bldP spid="101382" grpId="0"/>
      <p:bldP spid="101383" grpId="0" bldLvl="0" animBg="1"/>
      <p:bldP spid="101384" grpId="0"/>
      <p:bldP spid="101385" grpId="0" bldLvl="0" animBg="1"/>
      <p:bldP spid="101386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4338" name="标题 14337"/>
          <p:cNvSpPr>
            <a:spLocks noGrp="1"/>
          </p:cNvSpPr>
          <p:nvPr>
            <p:ph type="title"/>
          </p:nvPr>
        </p:nvSpPr>
        <p:spPr>
          <a:xfrm>
            <a:off x="395288" y="188913"/>
            <a:ext cx="7561263" cy="936625"/>
          </a:xfrm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cs typeface="+mj-cs"/>
              </a:rPr>
              <a:t>董仲舒的新儒学思想</a:t>
            </a:r>
            <a:endParaRPr kumimoji="0" lang="zh-CN" altLang="en-US" sz="4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cs typeface="+mj-cs"/>
            </a:endParaRPr>
          </a:p>
        </p:txBody>
      </p:sp>
      <p:sp>
        <p:nvSpPr>
          <p:cNvPr id="14339" name="文本占位符 14338"/>
          <p:cNvSpPr>
            <a:spLocks noGrp="1"/>
          </p:cNvSpPr>
          <p:nvPr>
            <p:ph idx="1"/>
          </p:nvPr>
        </p:nvSpPr>
        <p:spPr>
          <a:xfrm>
            <a:off x="641350" y="1125855"/>
            <a:ext cx="8144510" cy="3024505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cs typeface="+mn-cs"/>
              </a:rPr>
              <a:t>新儒学</a:t>
            </a:r>
            <a:r>
              <a:rPr kumimoji="0" lang="zh-CN" altLang="en-US" sz="48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cs typeface="+mn-cs"/>
              </a:rPr>
              <a:t>“</a:t>
            </a:r>
            <a:r>
              <a:rPr kumimoji="0" lang="zh-CN" altLang="en-US" sz="48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新”</a:t>
            </a: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cs typeface="+mn-cs"/>
              </a:rPr>
              <a:t> </a:t>
            </a:r>
            <a:r>
              <a:rPr kumimoji="0" lang="en-US" altLang="zh-CN" sz="36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cs typeface="+mn-cs"/>
              </a:rPr>
              <a:t>?  </a:t>
            </a:r>
            <a:endParaRPr kumimoji="0" lang="en-US" altLang="zh-CN" sz="3600" b="1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          </a:t>
            </a: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董仲舒</a:t>
            </a: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cs typeface="+mn-cs"/>
              </a:rPr>
              <a:t>在先秦儒学思想中糅合了道家、法家、阴阳五行家的一些思想，加以改造，形成具有时代特色的</a:t>
            </a: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cs typeface="+mn-cs"/>
              </a:rPr>
              <a:t>新儒学体系</a:t>
            </a: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rgbClr val="470957"/>
                </a:solidFill>
                <a:effectLst/>
                <a:uLnTx/>
                <a:uFillTx/>
                <a:latin typeface="微软雅黑" panose="020B0503020204020204" pitchFamily="34" charset="-122"/>
                <a:cs typeface="+mn-cs"/>
              </a:rPr>
              <a:t>。</a:t>
            </a:r>
            <a:endParaRPr kumimoji="0" lang="zh-CN" altLang="en-US" sz="3600" b="1" i="0" u="none" strike="noStrike" kern="1200" cap="none" spc="0" normalizeH="0" baseline="0" noProof="1">
              <a:ln>
                <a:noFill/>
              </a:ln>
              <a:solidFill>
                <a:srgbClr val="470957"/>
              </a:solidFill>
              <a:effectLst/>
              <a:uLnTx/>
              <a:uFillTx/>
              <a:latin typeface="微软雅黑" panose="020B0503020204020204" pitchFamily="34" charset="-122"/>
              <a:cs typeface="+mn-cs"/>
            </a:endParaRPr>
          </a:p>
        </p:txBody>
      </p:sp>
      <p:pic>
        <p:nvPicPr>
          <p:cNvPr id="36868" name="图片 14339" descr="董仲舒画像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92900" y="4255770"/>
            <a:ext cx="1971675" cy="22148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文本框 5"/>
          <p:cNvSpPr txBox="1"/>
          <p:nvPr/>
        </p:nvSpPr>
        <p:spPr>
          <a:xfrm flipH="1">
            <a:off x="7140575" y="501015"/>
            <a:ext cx="1313180" cy="13220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4000">
                <a:latin typeface="宋体" panose="02010600030101010101" pitchFamily="2" charset="-122"/>
              </a:rPr>
              <a:t>▲书</a:t>
            </a:r>
            <a:r>
              <a:rPr lang="en-US" altLang="zh-CN" sz="4000">
                <a:latin typeface="宋体" panose="02010600030101010101" pitchFamily="2" charset="-122"/>
              </a:rPr>
              <a:t>P8</a:t>
            </a:r>
            <a:endParaRPr lang="en-US" altLang="zh-CN" sz="400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charRg st="17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339">
                                            <p:txEl>
                                              <p:charRg st="17" end="7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9457" name="文本框 20481"/>
          <p:cNvSpPr txBox="1"/>
          <p:nvPr/>
        </p:nvSpPr>
        <p:spPr>
          <a:xfrm>
            <a:off x="468313" y="3781425"/>
            <a:ext cx="8675687" cy="7556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36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、他又是怎样具体实施的？</a:t>
            </a:r>
            <a:endParaRPr lang="zh-CN" altLang="en-US" sz="36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1987" name="图片 20482" descr="问号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0825" y="0"/>
            <a:ext cx="1752600" cy="1042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988" name="文本框 20483"/>
          <p:cNvSpPr txBox="1"/>
          <p:nvPr/>
        </p:nvSpPr>
        <p:spPr>
          <a:xfrm>
            <a:off x="1835150" y="765175"/>
            <a:ext cx="25844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思考</a:t>
            </a:r>
            <a:endParaRPr lang="zh-CN" altLang="en-US" sz="4000" b="1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0485" name="矩形 20484"/>
          <p:cNvSpPr/>
          <p:nvPr/>
        </p:nvSpPr>
        <p:spPr>
          <a:xfrm>
            <a:off x="381000" y="1574800"/>
            <a:ext cx="4876800" cy="13208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rPr>
              <a:t>雄才大略的盛世君主</a:t>
            </a:r>
            <a:endParaRPr kumimoji="0" lang="zh-CN" altLang="en-US" sz="40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rPr>
              <a:t>汉武帝刘彻 </a:t>
            </a:r>
            <a:endParaRPr kumimoji="0" lang="zh-CN" altLang="en-US" sz="40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41990" name="图片 20485" descr="11470426361920090_small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5325" y="0"/>
            <a:ext cx="3368675" cy="3603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468313" y="4700588"/>
            <a:ext cx="3208337" cy="7556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36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、有何影响？</a:t>
            </a:r>
            <a:endParaRPr lang="zh-CN" altLang="en-US" sz="36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7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4036" name="Text Box 4"/>
          <p:cNvSpPr txBox="1"/>
          <p:nvPr/>
        </p:nvSpPr>
        <p:spPr>
          <a:xfrm>
            <a:off x="2333625" y="1300163"/>
            <a:ext cx="62134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kern="1200" cap="none" spc="0" normalizeH="0" baseline="0" noProof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肯定董仲舒的新儒学思想 </a:t>
            </a:r>
            <a:endParaRPr kumimoji="0" lang="zh-CN" altLang="en-US" sz="3200" b="1" kern="1200" cap="none" spc="0" normalizeH="0" baseline="0" noProof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4038" name="Text Box 6"/>
          <p:cNvSpPr txBox="1"/>
          <p:nvPr/>
        </p:nvSpPr>
        <p:spPr>
          <a:xfrm>
            <a:off x="2333625" y="2205038"/>
            <a:ext cx="6211888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kern="1200" cap="none" spc="0" normalizeH="0" baseline="0" noProof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起用儒学家参与国家大政</a:t>
            </a:r>
            <a:endParaRPr kumimoji="0" lang="zh-CN" altLang="en-US" sz="3200" b="1" kern="1200" cap="none" spc="0" normalizeH="0" baseline="0" noProof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4040" name="Text Box 8"/>
          <p:cNvSpPr txBox="1"/>
          <p:nvPr/>
        </p:nvSpPr>
        <p:spPr>
          <a:xfrm>
            <a:off x="2333625" y="3357563"/>
            <a:ext cx="6215063" cy="5826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kern="1200" cap="none" spc="0" normalizeH="0" baseline="0" noProof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①儒家经典成为规定的教科书</a:t>
            </a:r>
            <a:endParaRPr kumimoji="0" lang="zh-CN" altLang="en-US" sz="3200" b="1" kern="1200" cap="none" spc="0" normalizeH="0" baseline="0" noProof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2" name="Group 11"/>
          <p:cNvGrpSpPr/>
          <p:nvPr/>
        </p:nvGrpSpPr>
        <p:grpSpPr>
          <a:xfrm>
            <a:off x="332579" y="1235075"/>
            <a:ext cx="1956596" cy="3695700"/>
            <a:chOff x="664" y="1009"/>
            <a:chExt cx="1092" cy="2580"/>
          </a:xfrm>
        </p:grpSpPr>
        <p:sp>
          <p:nvSpPr>
            <p:cNvPr id="43022" name="Text Box 3"/>
            <p:cNvSpPr txBox="1"/>
            <p:nvPr/>
          </p:nvSpPr>
          <p:spPr>
            <a:xfrm>
              <a:off x="710" y="1009"/>
              <a:ext cx="1046" cy="4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en-US" altLang="zh-CN" sz="3600" b="1" dirty="0">
                  <a:solidFill>
                    <a:srgbClr val="7030A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r>
                <a:rPr lang="zh-CN" altLang="en-US" sz="3600" b="1" dirty="0">
                  <a:solidFill>
                    <a:srgbClr val="7030A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、思想：</a:t>
              </a:r>
              <a:r>
                <a:rPr lang="zh-CN" altLang="en-US" sz="3600" b="1" dirty="0">
                  <a:solidFill>
                    <a:srgbClr val="7030A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 </a:t>
              </a:r>
              <a:endParaRPr lang="zh-CN" altLang="en-US" sz="3600" b="1" dirty="0">
                <a:solidFill>
                  <a:srgbClr val="7030A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43023" name="Text Box 5"/>
            <p:cNvSpPr txBox="1"/>
            <p:nvPr/>
          </p:nvSpPr>
          <p:spPr>
            <a:xfrm>
              <a:off x="667" y="1664"/>
              <a:ext cx="1046" cy="4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en-US" altLang="zh-CN" sz="3600" b="1" dirty="0">
                  <a:solidFill>
                    <a:srgbClr val="7030A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r>
                <a:rPr lang="zh-CN" altLang="en-US" sz="3600" b="1" dirty="0">
                  <a:solidFill>
                    <a:srgbClr val="7030A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、政治：</a:t>
              </a:r>
              <a:endParaRPr lang="zh-CN" altLang="en-US" sz="3600" b="1" dirty="0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024" name="Text Box 7"/>
            <p:cNvSpPr txBox="1"/>
            <p:nvPr/>
          </p:nvSpPr>
          <p:spPr>
            <a:xfrm>
              <a:off x="664" y="3139"/>
              <a:ext cx="1046" cy="4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en-US" altLang="zh-CN" sz="3600" b="1" dirty="0">
                  <a:solidFill>
                    <a:srgbClr val="7030A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r>
                <a:rPr lang="zh-CN" altLang="en-US" sz="3600" b="1" dirty="0">
                  <a:solidFill>
                    <a:srgbClr val="7030A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、教育：</a:t>
              </a:r>
              <a:endParaRPr lang="zh-CN" altLang="en-US" sz="3600" b="1" dirty="0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5018088" y="2717800"/>
            <a:ext cx="3529012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儒学得以大兴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176838" y="4941888"/>
            <a:ext cx="4129087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——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提高儒学地位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883275" y="6092825"/>
            <a:ext cx="2665413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民间独尊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859338" y="3860800"/>
            <a:ext cx="4129087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教育为儒家垄断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-2540" y="8890"/>
            <a:ext cx="9148763" cy="6445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0" hangingPunct="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sz="3600" b="1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三</a:t>
            </a:r>
            <a:r>
              <a:rPr kumimoji="0" lang="zh-CN" sz="3600" b="1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、</a:t>
            </a:r>
            <a:r>
              <a:rPr kumimoji="0" sz="3600" b="1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汉武帝的尊儒措施</a:t>
            </a:r>
            <a:endParaRPr kumimoji="0" sz="3600" b="1" kern="1200" cap="none" spc="0" normalizeH="0" baseline="0" noProof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8" name="Text Box 8"/>
          <p:cNvSpPr txBox="1"/>
          <p:nvPr/>
        </p:nvSpPr>
        <p:spPr>
          <a:xfrm>
            <a:off x="2333625" y="4454525"/>
            <a:ext cx="6256338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kern="1200" cap="none" spc="0" normalizeH="0" baseline="0" noProof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②兴办太学</a:t>
            </a:r>
            <a:endParaRPr kumimoji="0" lang="zh-CN" altLang="en-US" sz="3200" b="1" kern="1200" cap="none" spc="0" normalizeH="0" baseline="0" noProof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Text Box 8"/>
          <p:cNvSpPr txBox="1"/>
          <p:nvPr/>
        </p:nvSpPr>
        <p:spPr>
          <a:xfrm>
            <a:off x="2333625" y="5588000"/>
            <a:ext cx="6215063" cy="5826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kern="1200" cap="none" spc="0" normalizeH="0" baseline="0" noProof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③建立地方教育系统</a:t>
            </a:r>
            <a:endParaRPr kumimoji="0" lang="zh-CN" altLang="en-US" sz="3200" b="1" kern="1200" cap="none" spc="0" normalizeH="0" baseline="0" noProof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AutoShape 10"/>
          <p:cNvSpPr/>
          <p:nvPr/>
        </p:nvSpPr>
        <p:spPr>
          <a:xfrm>
            <a:off x="2039938" y="3430588"/>
            <a:ext cx="249237" cy="2632075"/>
          </a:xfrm>
          <a:prstGeom prst="leftBrace">
            <a:avLst>
              <a:gd name="adj1" fmla="val 62972"/>
              <a:gd name="adj2" fmla="val 47824"/>
            </a:avLst>
          </a:prstGeom>
          <a:noFill/>
          <a:ln w="28575" cap="flat" cmpd="sng">
            <a:solidFill>
              <a:srgbClr val="262626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48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 flipH="1">
            <a:off x="7759065" y="198120"/>
            <a:ext cx="80010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4000">
                <a:latin typeface="宋体" panose="02010600030101010101" pitchFamily="2" charset="-122"/>
              </a:rPr>
              <a:t>▲</a:t>
            </a:r>
            <a:endParaRPr lang="zh-CN" altLang="en-US" sz="400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 bldLvl="0" animBg="1"/>
      <p:bldP spid="44038" grpId="0" bldLvl="0" animBg="1"/>
      <p:bldP spid="44040" grpId="0" bldLvl="0" animBg="1"/>
      <p:bldP spid="3" grpId="0"/>
      <p:bldP spid="5" grpId="0"/>
      <p:bldP spid="6" grpId="0"/>
      <p:bldP spid="18" grpId="0"/>
      <p:bldP spid="7" grpId="0" bldLvl="0" animBg="1"/>
      <p:bldP spid="8" grpId="0" bldLvl="0" animBg="1"/>
      <p:bldP spid="9" grpId="0" bldLvl="0" animBg="1"/>
      <p:bldP spid="10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2530" name="文本框 22529"/>
          <p:cNvSpPr txBox="1"/>
          <p:nvPr/>
        </p:nvSpPr>
        <p:spPr>
          <a:xfrm>
            <a:off x="33338" y="1158240"/>
            <a:ext cx="9022080" cy="2399665"/>
          </a:xfrm>
          <a:prstGeom prst="rect">
            <a:avLst/>
          </a:prstGeom>
          <a:noFill/>
          <a:ln w="38100" cap="flat" cmpd="dbl">
            <a:solidFill>
              <a:srgbClr val="808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lstStyle/>
          <a:p>
            <a:pPr marR="0" defTabSz="914400">
              <a:lnSpc>
                <a:spcPct val="125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1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   </a:t>
            </a:r>
            <a:r>
              <a:rPr kumimoji="0" lang="zh-CN" altLang="en-US" sz="2400" kern="1200" cap="none" spc="0" normalizeH="0" baseline="0" noProof="1">
                <a:solidFill>
                  <a:srgbClr val="FF33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思想的统一促进了政治的统一</a:t>
            </a:r>
            <a:r>
              <a:rPr kumimoji="0" lang="zh-CN" altLang="en-US" sz="2400" kern="1200" cap="none" spc="0" normalizeH="0" baseline="0" noProof="1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，同时促进了人们统一观念的形</a:t>
            </a:r>
            <a:endParaRPr kumimoji="0" lang="zh-CN" altLang="en-US" sz="2400" kern="1200" cap="none" spc="0" normalizeH="0" baseline="0" noProof="1"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R="0" defTabSz="914400">
              <a:lnSpc>
                <a:spcPct val="125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1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成，这种观念在长时期统一的状态下，又会强化人们对于统一的认</a:t>
            </a:r>
            <a:endParaRPr kumimoji="0" lang="zh-CN" altLang="en-US" sz="2400" kern="1200" cap="none" spc="0" normalizeH="0" baseline="0" noProof="1"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R="0" defTabSz="914400">
              <a:lnSpc>
                <a:spcPct val="125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1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同和文化的认同，从而培养出</a:t>
            </a:r>
            <a:r>
              <a:rPr kumimoji="0" lang="zh-CN" altLang="en-US" sz="2400" kern="1200" cap="none" spc="0" normalizeH="0" baseline="0" noProof="1">
                <a:solidFill>
                  <a:srgbClr val="FF33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同质化的民族心理和民族情感</a:t>
            </a:r>
            <a:r>
              <a:rPr kumimoji="0" lang="zh-CN" altLang="en-US" sz="2400" kern="1200" cap="none" spc="0" normalizeH="0" baseline="0" noProof="1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，而随</a:t>
            </a:r>
            <a:endParaRPr kumimoji="0" lang="zh-CN" altLang="en-US" sz="2400" kern="1200" cap="none" spc="0" normalizeH="0" baseline="0" noProof="1"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R="0" defTabSz="914400">
              <a:lnSpc>
                <a:spcPct val="125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1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着这种心理和情感的沉淀，必将成为一种</a:t>
            </a:r>
            <a:r>
              <a:rPr kumimoji="0" lang="zh-CN" altLang="en-US" sz="2400" kern="1200" cap="none" spc="0" normalizeH="0" baseline="0" noProof="1">
                <a:solidFill>
                  <a:srgbClr val="FF33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稳定的民族情感</a:t>
            </a:r>
            <a:r>
              <a:rPr kumimoji="0" lang="zh-CN" altLang="en-US" sz="2400" kern="1200" cap="none" spc="0" normalizeH="0" baseline="0" noProof="1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的纽带</a:t>
            </a:r>
            <a:r>
              <a:rPr kumimoji="0" lang="zh-CN" altLang="en-US" sz="2400" kern="1200" cap="none" spc="0" normalizeH="0" baseline="0" noProof="1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，</a:t>
            </a:r>
            <a:endParaRPr kumimoji="0" lang="zh-CN" altLang="en-US" sz="2400" kern="1200" cap="none" spc="0" normalizeH="0" baseline="0" noProof="1"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R="0" defTabSz="914400">
              <a:lnSpc>
                <a:spcPct val="125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1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成为</a:t>
            </a:r>
            <a:r>
              <a:rPr kumimoji="0" lang="zh-CN" altLang="en-US" sz="2400" kern="1200" cap="none" spc="0" normalizeH="0" baseline="0" noProof="1">
                <a:solidFill>
                  <a:srgbClr val="FF33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维护统一</a:t>
            </a:r>
            <a:r>
              <a:rPr kumimoji="0" lang="zh-CN" altLang="en-US" sz="2400" kern="1200" cap="none" spc="0" normalizeH="0" baseline="0" noProof="1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的力量。      </a:t>
            </a:r>
            <a:r>
              <a:rPr kumimoji="0" lang="en-US" altLang="zh-CN" sz="2400" kern="1200" cap="none" spc="0" normalizeH="0" baseline="0" noProof="1">
                <a:effectLst/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——</a:t>
            </a:r>
            <a:r>
              <a:rPr kumimoji="0" lang="zh-CN" altLang="en-US" sz="2400" kern="1200" cap="none" spc="0" normalizeH="0" baseline="0" noProof="1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王保国</a:t>
            </a:r>
            <a:r>
              <a:rPr kumimoji="0" lang="en-US" altLang="zh-CN" sz="2400" kern="1200" cap="none" spc="0" normalizeH="0" baseline="0" noProof="1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《</a:t>
            </a:r>
            <a:r>
              <a:rPr kumimoji="0" lang="zh-CN" altLang="en-US" sz="2400" kern="1200" cap="none" spc="0" normalizeH="0" baseline="0" noProof="1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文化纽带与国家统一</a:t>
            </a:r>
            <a:r>
              <a:rPr kumimoji="0" lang="en-US" altLang="zh-CN" sz="2400" kern="1200" cap="none" spc="0" normalizeH="0" baseline="0" noProof="1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》</a:t>
            </a:r>
            <a:endParaRPr kumimoji="0" lang="en-US" altLang="zh-CN" sz="2400" kern="1200" cap="none" spc="0" normalizeH="0" baseline="0" noProof="1"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2531" name="文本框 22530"/>
          <p:cNvSpPr txBox="1"/>
          <p:nvPr/>
        </p:nvSpPr>
        <p:spPr>
          <a:xfrm>
            <a:off x="-15875" y="3802063"/>
            <a:ext cx="9159875" cy="1788795"/>
          </a:xfrm>
          <a:prstGeom prst="rect">
            <a:avLst/>
          </a:prstGeom>
          <a:solidFill>
            <a:schemeClr val="bg1"/>
          </a:solidFill>
          <a:ln w="28575" cap="flat" cmpd="dbl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marR="0" defTabSz="914400">
              <a:lnSpc>
                <a:spcPct val="115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1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   台湾著名历史学家柏杨先生曾说：“董仲舒先生的这项‘对策’</a:t>
            </a:r>
            <a:r>
              <a:rPr kumimoji="0" lang="en-US" altLang="zh-CN" sz="2400" kern="1200" cap="none" spc="0" normalizeH="0" baseline="0" noProof="1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,</a:t>
            </a:r>
            <a:r>
              <a:rPr kumimoji="0" lang="zh-CN" altLang="en-US" sz="2400" kern="1200" cap="none" spc="0" normalizeH="0" baseline="0" noProof="1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经</a:t>
            </a:r>
            <a:r>
              <a:rPr kumimoji="0" lang="zh-CN" altLang="en-US" sz="2400" kern="1200" cap="none" spc="0" normalizeH="0" baseline="0" noProof="1">
                <a:solidFill>
                  <a:srgbClr val="FF33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皇帝采纳后</a:t>
            </a:r>
            <a:r>
              <a:rPr kumimoji="0" lang="zh-CN" altLang="en-US" sz="2400" kern="1200" cap="none" spc="0" normalizeH="0" baseline="0" noProof="1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，就成了</a:t>
            </a:r>
            <a:r>
              <a:rPr kumimoji="0" lang="zh-CN" altLang="en-US" sz="2400" kern="1200" cap="none" spc="0" normalizeH="0" baseline="0" noProof="1">
                <a:solidFill>
                  <a:srgbClr val="FF33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神圣的‘国策’</a:t>
            </a:r>
            <a:r>
              <a:rPr kumimoji="0" lang="zh-CN" altLang="en-US" sz="2400" kern="1200" cap="none" spc="0" normalizeH="0" baseline="0" noProof="1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。一个巨大转变，在不声不响中发生，光芒万丈的</a:t>
            </a:r>
            <a:r>
              <a:rPr kumimoji="0" lang="zh-CN" altLang="en-US" sz="2400" kern="1200" cap="none" spc="0" normalizeH="0" baseline="0" noProof="1">
                <a:solidFill>
                  <a:srgbClr val="0000CC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思想学术自由</a:t>
            </a:r>
            <a:r>
              <a:rPr kumimoji="0" lang="zh-CN" altLang="en-US" sz="2400" kern="1200" cap="none" spc="0" normalizeH="0" baseline="0" noProof="1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的黄金时代，开始</a:t>
            </a:r>
            <a:r>
              <a:rPr kumimoji="0" lang="zh-CN" altLang="en-US" sz="2400" kern="1200" cap="none" spc="0" normalizeH="0" baseline="0" noProof="1">
                <a:solidFill>
                  <a:srgbClr val="0000CC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夕阳西下</a:t>
            </a:r>
            <a:r>
              <a:rPr kumimoji="0" lang="zh-CN" altLang="en-US" sz="2400" kern="1200" cap="none" spc="0" normalizeH="0" baseline="0" noProof="1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。代之而起的，是</a:t>
            </a:r>
            <a:r>
              <a:rPr kumimoji="0" lang="zh-CN" altLang="en-US" sz="2400" kern="1200" cap="none" spc="0" normalizeH="0" baseline="0" noProof="1">
                <a:solidFill>
                  <a:srgbClr val="FF33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漫长而单调的儒学思想的时代</a:t>
            </a:r>
            <a:r>
              <a:rPr kumimoji="0" lang="zh-CN" altLang="en-US" sz="2400" kern="1200" cap="none" spc="0" normalizeH="0" baseline="0" noProof="1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”。</a:t>
            </a:r>
            <a:endParaRPr kumimoji="0" lang="zh-CN" altLang="en-US" sz="2400" kern="1200" cap="none" spc="0" normalizeH="0" baseline="0" noProof="1"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2532" name="文本框 22531"/>
          <p:cNvSpPr txBox="1"/>
          <p:nvPr/>
        </p:nvSpPr>
        <p:spPr>
          <a:xfrm>
            <a:off x="0" y="5805488"/>
            <a:ext cx="9140825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1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据材料并结合所学知识分析，“罢黜百家，独尊儒术</a:t>
            </a:r>
            <a:r>
              <a:rPr kumimoji="0" lang="zh-CN" altLang="en-US" sz="2800" kern="1200" cap="none" spc="0" normalizeH="0" baseline="0" noProof="1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”</a:t>
            </a:r>
            <a:r>
              <a:rPr kumimoji="0" lang="en-US" altLang="zh-CN" sz="2800" kern="1200" cap="none" spc="0" normalizeH="0" baseline="0" noProof="1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</a:t>
            </a:r>
            <a:r>
              <a:rPr kumimoji="0" lang="en-US" altLang="zh-CN" sz="2800" kern="1200" cap="none" spc="0" normalizeH="0" baseline="0" noProof="1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     </a:t>
            </a:r>
            <a:r>
              <a:rPr kumimoji="0" lang="zh-CN" altLang="en-US" sz="2800" kern="1200" cap="none" spc="0" normalizeH="0" baseline="0" noProof="1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对</a:t>
            </a:r>
            <a:r>
              <a:rPr kumimoji="0" lang="zh-CN" altLang="en-US" sz="2800" kern="1200" cap="none" spc="0" normalizeH="0" baseline="0" noProof="1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我国产生哪些</a:t>
            </a:r>
            <a:r>
              <a:rPr kumimoji="0" lang="zh-CN" altLang="en-US" sz="2800" kern="1200" cap="none" spc="0" normalizeH="0" baseline="0" noProof="1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影响？</a:t>
            </a:r>
            <a:endParaRPr kumimoji="0" lang="zh-CN" altLang="en-US" sz="2800" kern="1200" cap="none" spc="0" normalizeH="0" baseline="0" noProof="1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  <p:sp>
        <p:nvSpPr>
          <p:cNvPr id="22534" name="文本框 22533"/>
          <p:cNvSpPr txBox="1"/>
          <p:nvPr/>
        </p:nvSpPr>
        <p:spPr>
          <a:xfrm>
            <a:off x="-15875" y="120650"/>
            <a:ext cx="8997950" cy="95313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1">
                <a:solidFill>
                  <a:schemeClr val="tx1"/>
                </a:solidFill>
                <a:effectLst/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        </a:t>
            </a:r>
            <a:r>
              <a:rPr kumimoji="0" lang="zh-CN" altLang="en-US" sz="2800" kern="1200" cap="none" spc="0" normalizeH="0" baseline="0" noProof="1">
                <a:solidFill>
                  <a:schemeClr val="tx1"/>
                </a:solidFill>
                <a:effectLst/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我们不仅是历史的守望者、历史的叙述者，我们应该真正静下心来，反思、盘点：</a:t>
            </a:r>
            <a:endParaRPr kumimoji="0" lang="zh-CN" altLang="en-US" sz="2800" kern="1200" cap="none" spc="0" normalizeH="0" baseline="0" noProof="1">
              <a:solidFill>
                <a:schemeClr val="tx1"/>
              </a:solidFill>
              <a:effectLst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bldLvl="0" animBg="1"/>
      <p:bldP spid="22531" grpId="0" bldLvl="0" animBg="1"/>
      <p:bldP spid="22532" grpId="0" bldLvl="0" animBg="1"/>
      <p:bldP spid="22534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3554" name="Rectangle 3"/>
          <p:cNvSpPr>
            <a:spLocks noRot="1"/>
          </p:cNvSpPr>
          <p:nvPr/>
        </p:nvSpPr>
        <p:spPr>
          <a:xfrm>
            <a:off x="284480" y="1192530"/>
            <a:ext cx="8248650" cy="3377565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marL="342900" indent="-342900">
              <a:lnSpc>
                <a:spcPct val="14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endParaRPr lang="zh-CN" altLang="en-US" sz="2400" b="1" dirty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4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r>
              <a:rPr lang="zh-CN" altLang="en-US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①政治：儒学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占统治地位，有利于巩固大一统国家和稳定统治秩序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800" b="1" dirty="0">
              <a:solidFill>
                <a:srgbClr val="01061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4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r>
              <a:rPr lang="zh-CN" altLang="en-US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②思想：儒家思想成为历代统治者推崇的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正统思想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；逐渐成为两千多年来中国传统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文化的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主流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4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endParaRPr lang="zh-CN" altLang="en-US" sz="24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84163" y="1192213"/>
            <a:ext cx="2863850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32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、积极方面：</a:t>
            </a:r>
            <a:endParaRPr lang="zh-CN" altLang="en-US" sz="32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165225" y="5589270"/>
            <a:ext cx="6727825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儒学独尊，遏制了思想的自由发展。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Rectangle 3"/>
          <p:cNvSpPr>
            <a:spLocks noRot="1"/>
          </p:cNvSpPr>
          <p:nvPr/>
        </p:nvSpPr>
        <p:spPr>
          <a:xfrm>
            <a:off x="323850" y="5013008"/>
            <a:ext cx="8208963" cy="1235075"/>
          </a:xfrm>
          <a:prstGeom prst="rect">
            <a:avLst/>
          </a:prstGeom>
          <a:noFill/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endParaRPr lang="zh-CN" altLang="en-US" sz="2400" b="1" dirty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r>
              <a:rPr lang="zh-CN" altLang="en-US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zh-CN" altLang="en-US" sz="24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endParaRPr lang="zh-CN" altLang="en-US" sz="24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17525" y="5013008"/>
            <a:ext cx="2863850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r>
              <a:rPr lang="en-US" altLang="zh-CN" sz="32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</a:t>
            </a:r>
            <a:r>
              <a:rPr lang="zh-CN" altLang="en-US" sz="32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、消极方面：</a:t>
            </a:r>
            <a:endParaRPr lang="zh-CN" altLang="en-US" sz="32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0" y="-6350"/>
            <a:ext cx="9148763" cy="6445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0" hangingPunct="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sz="3600" b="1" kern="1200" cap="none" spc="0" normalizeH="0" baseline="0" noProof="1">
                <a:solidFill>
                  <a:schemeClr val="tx2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四、</a:t>
            </a:r>
            <a:r>
              <a:rPr kumimoji="0" sz="3600" b="1" kern="1200" cap="none" spc="0" normalizeH="0" baseline="0" noProof="1">
                <a:solidFill>
                  <a:schemeClr val="tx2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“罢黜百家，独尊儒术” 的影响</a:t>
            </a:r>
            <a:endParaRPr kumimoji="0" sz="3600" b="1" kern="1200" cap="none" spc="0" normalizeH="0" baseline="0" noProof="1">
              <a:solidFill>
                <a:schemeClr val="tx2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 flipH="1">
            <a:off x="7759065" y="198120"/>
            <a:ext cx="80010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4000">
                <a:latin typeface="宋体" panose="02010600030101010101" pitchFamily="2" charset="-122"/>
              </a:rPr>
              <a:t>▲</a:t>
            </a:r>
            <a:endParaRPr lang="zh-CN" altLang="en-US" sz="400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bldLvl="0" animBg="1"/>
      <p:bldP spid="3" grpId="0"/>
      <p:bldP spid="5" grpId="0"/>
      <p:bldP spid="6" grpId="0" bldLvl="0" animBg="1"/>
      <p:bldP spid="7" grpId="0"/>
      <p:bldP spid="2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4034" name="文本框 44033"/>
          <p:cNvSpPr txBox="1"/>
          <p:nvPr/>
        </p:nvSpPr>
        <p:spPr>
          <a:xfrm>
            <a:off x="377825" y="1585913"/>
            <a:ext cx="2654300" cy="557212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pitchFamily="34" charset="-122"/>
              </a:rPr>
              <a:t>汉初   经济残破</a:t>
            </a:r>
            <a:endParaRPr lang="zh-CN" altLang="en-US" sz="2800" b="1" dirty="0">
              <a:solidFill>
                <a:srgbClr val="000000"/>
              </a:solidFill>
              <a:effectLst/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4035" name="矩形 44034"/>
          <p:cNvSpPr/>
          <p:nvPr/>
        </p:nvSpPr>
        <p:spPr>
          <a:xfrm>
            <a:off x="3440113" y="1614488"/>
            <a:ext cx="19939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休养生息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4036" name="文本框 44035"/>
          <p:cNvSpPr txBox="1"/>
          <p:nvPr/>
        </p:nvSpPr>
        <p:spPr>
          <a:xfrm>
            <a:off x="6005513" y="1614488"/>
            <a:ext cx="2055812" cy="522287"/>
          </a:xfrm>
          <a:prstGeom prst="rect">
            <a:avLst/>
          </a:prstGeom>
          <a:solidFill>
            <a:srgbClr val="FFFF99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0000CC"/>
                </a:solidFill>
                <a:effectLst/>
                <a:latin typeface="Arial" panose="020B0604020202020204" pitchFamily="34" charset="0"/>
                <a:ea typeface="微软雅黑" panose="020B0503020204020204" pitchFamily="34" charset="-122"/>
              </a:rPr>
              <a:t>无为而治</a:t>
            </a:r>
            <a:endParaRPr lang="zh-CN" altLang="en-US" sz="2800" b="1" dirty="0">
              <a:solidFill>
                <a:srgbClr val="0000CC"/>
              </a:solidFill>
              <a:effectLst/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4037" name="文本框 44036"/>
          <p:cNvSpPr txBox="1"/>
          <p:nvPr/>
        </p:nvSpPr>
        <p:spPr>
          <a:xfrm>
            <a:off x="161925" y="3657600"/>
            <a:ext cx="3065463" cy="557213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pitchFamily="34" charset="-122"/>
              </a:rPr>
              <a:t>武帝时  国力渐强</a:t>
            </a:r>
            <a:endParaRPr lang="zh-CN" altLang="en-US" sz="2800" b="1" dirty="0">
              <a:solidFill>
                <a:srgbClr val="000000"/>
              </a:solidFill>
              <a:effectLst/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4038" name="文本框 44037"/>
          <p:cNvSpPr txBox="1"/>
          <p:nvPr/>
        </p:nvSpPr>
        <p:spPr>
          <a:xfrm>
            <a:off x="5454650" y="3657600"/>
            <a:ext cx="3522663" cy="557213"/>
          </a:xfrm>
          <a:prstGeom prst="rect">
            <a:avLst/>
          </a:prstGeom>
          <a:solidFill>
            <a:srgbClr val="FFFF99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0000CC"/>
                </a:solidFill>
                <a:effectLst/>
                <a:latin typeface="Arial" panose="020B0604020202020204" pitchFamily="34" charset="0"/>
                <a:ea typeface="微软雅黑" panose="020B0503020204020204" pitchFamily="34" charset="-122"/>
              </a:rPr>
              <a:t>罢黜百家，独尊儒术</a:t>
            </a:r>
            <a:endParaRPr lang="zh-CN" altLang="en-US" sz="2800" b="1" dirty="0">
              <a:solidFill>
                <a:srgbClr val="0000CC"/>
              </a:solidFill>
              <a:effectLst/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4039" name="文本框 44038"/>
          <p:cNvSpPr txBox="1"/>
          <p:nvPr/>
        </p:nvSpPr>
        <p:spPr>
          <a:xfrm>
            <a:off x="2571750" y="6064250"/>
            <a:ext cx="4002088" cy="557213"/>
          </a:xfrm>
          <a:prstGeom prst="rect">
            <a:avLst/>
          </a:prstGeom>
          <a:solidFill>
            <a:schemeClr val="bg1">
              <a:alpha val="49000"/>
            </a:schemeClr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微软雅黑" panose="020B0503020204020204" pitchFamily="34" charset="-122"/>
              </a:rPr>
              <a:t>巩固大一统国家的发展</a:t>
            </a:r>
            <a:endParaRPr lang="zh-CN" altLang="en-US" sz="28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4040" name="文本框 44039"/>
          <p:cNvSpPr txBox="1"/>
          <p:nvPr/>
        </p:nvSpPr>
        <p:spPr>
          <a:xfrm>
            <a:off x="3392488" y="3692525"/>
            <a:ext cx="1971675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kern="1200" cap="none" spc="0" normalizeH="0" baseline="0" noProof="1">
                <a:solidFill>
                  <a:srgbClr val="FF0000"/>
                </a:solidFill>
                <a:effectLst/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 </a:t>
            </a:r>
            <a:r>
              <a:rPr kumimoji="0" lang="zh-CN" altLang="en-US" sz="2800" b="1" kern="1200" cap="none" spc="0" normalizeH="0" baseline="0" noProof="1">
                <a:solidFill>
                  <a:srgbClr val="FF0000"/>
                </a:solidFill>
                <a:effectLst/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积极有为</a:t>
            </a:r>
            <a:endParaRPr kumimoji="0" lang="zh-CN" altLang="en-US" sz="2800" b="1" kern="1200" cap="none" spc="0" normalizeH="0" baseline="0" noProof="1">
              <a:solidFill>
                <a:srgbClr val="FF0000"/>
              </a:solidFill>
              <a:effectLst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7113" name="燕尾形箭头 44040"/>
          <p:cNvSpPr/>
          <p:nvPr/>
        </p:nvSpPr>
        <p:spPr>
          <a:xfrm rot="5400000">
            <a:off x="3728403" y="735965"/>
            <a:ext cx="1300162" cy="4238625"/>
          </a:xfrm>
          <a:prstGeom prst="notchedRightArrow">
            <a:avLst>
              <a:gd name="adj1" fmla="val 50000"/>
              <a:gd name="adj2" fmla="val 25000"/>
            </a:avLst>
          </a:prstGeom>
          <a:solidFill>
            <a:schemeClr val="bg1"/>
          </a:solidFill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rot="10800000" vert="eaVert" wrap="none" anchor="ctr"/>
          <a:p>
            <a:pPr algn="ctr"/>
            <a:r>
              <a:rPr lang="zh-CN" altLang="en-US" sz="24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pitchFamily="34" charset="-122"/>
              </a:rPr>
              <a:t>适应并促进</a:t>
            </a:r>
            <a:endParaRPr lang="zh-CN" altLang="en-US" sz="2400" b="1" dirty="0">
              <a:solidFill>
                <a:srgbClr val="000000"/>
              </a:solidFill>
              <a:effectLst/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7114" name="燕尾形箭头 44041"/>
          <p:cNvSpPr/>
          <p:nvPr/>
        </p:nvSpPr>
        <p:spPr>
          <a:xfrm rot="5400000">
            <a:off x="3598863" y="2411413"/>
            <a:ext cx="1581150" cy="5470525"/>
          </a:xfrm>
          <a:prstGeom prst="notchedRightArrow">
            <a:avLst>
              <a:gd name="adj1" fmla="val 50000"/>
              <a:gd name="adj2" fmla="val 25000"/>
            </a:avLst>
          </a:prstGeom>
          <a:solidFill>
            <a:schemeClr val="bg1"/>
          </a:solidFill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rot="10800000" vert="eaVert" wrap="none" anchor="ctr"/>
          <a:p>
            <a:pPr algn="ctr"/>
            <a:r>
              <a:rPr lang="zh-CN" altLang="en-US" sz="24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pitchFamily="34" charset="-122"/>
              </a:rPr>
              <a:t>利集权、专制</a:t>
            </a:r>
            <a:endParaRPr lang="zh-CN" altLang="en-US" sz="2400" b="1" dirty="0">
              <a:solidFill>
                <a:srgbClr val="000000"/>
              </a:solidFill>
              <a:effectLst/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4043" name="直接连接符 44042"/>
          <p:cNvSpPr/>
          <p:nvPr/>
        </p:nvSpPr>
        <p:spPr>
          <a:xfrm>
            <a:off x="1219200" y="2286000"/>
            <a:ext cx="0" cy="1143000"/>
          </a:xfrm>
          <a:prstGeom prst="line">
            <a:avLst/>
          </a:prstGeom>
          <a:ln w="57150" cap="flat" cmpd="sng">
            <a:solidFill>
              <a:srgbClr val="0000FF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4044" name="直接连接符 44043"/>
          <p:cNvSpPr/>
          <p:nvPr/>
        </p:nvSpPr>
        <p:spPr>
          <a:xfrm>
            <a:off x="7239000" y="2362200"/>
            <a:ext cx="0" cy="1143000"/>
          </a:xfrm>
          <a:prstGeom prst="line">
            <a:avLst/>
          </a:prstGeom>
          <a:ln w="57150" cap="flat" cmpd="sng">
            <a:solidFill>
              <a:srgbClr val="0000FF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4045" name="矩形 44044"/>
          <p:cNvSpPr/>
          <p:nvPr/>
        </p:nvSpPr>
        <p:spPr>
          <a:xfrm>
            <a:off x="2870200" y="255588"/>
            <a:ext cx="3135313" cy="652463"/>
          </a:xfrm>
          <a:prstGeom prst="rect">
            <a:avLst/>
          </a:prstGeom>
          <a:noFill/>
          <a:ln w="9525">
            <a:noFill/>
          </a:ln>
        </p:spPr>
        <p:txBody>
          <a:bodyPr anchor="ctr" anchorCtr="1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+mj-lt"/>
                <a:ea typeface="微软雅黑" panose="020B0503020204020204" pitchFamily="34" charset="-122"/>
                <a:cs typeface="+mj-cs"/>
              </a:rPr>
              <a:t>本课小结</a:t>
            </a:r>
            <a:endParaRPr kumimoji="0" lang="zh-CN" altLang="en-US" sz="4000" b="0" i="0" u="none" strike="noStrike" kern="1200" cap="none" spc="0" normalizeH="0" baseline="0" noProof="1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+mj-lt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6" name="文本框 5"/>
          <p:cNvSpPr txBox="1"/>
          <p:nvPr/>
        </p:nvSpPr>
        <p:spPr>
          <a:xfrm flipH="1">
            <a:off x="7759065" y="198120"/>
            <a:ext cx="80010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4000">
                <a:latin typeface="宋体" panose="02010600030101010101" pitchFamily="2" charset="-122"/>
              </a:rPr>
              <a:t>▲</a:t>
            </a:r>
            <a:endParaRPr lang="zh-CN" altLang="en-US" sz="400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7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7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9" dur="500"/>
                                        <p:tgtEl>
                                          <p:spTgt spid="44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5" dur="500"/>
                                        <p:tgtEl>
                                          <p:spTgt spid="44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47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 bldLvl="0" animBg="1"/>
      <p:bldP spid="44035" grpId="0" bldLvl="0" animBg="1"/>
      <p:bldP spid="44036" grpId="0" bldLvl="0" animBg="1"/>
      <p:bldP spid="44037" grpId="0" bldLvl="0" animBg="1"/>
      <p:bldP spid="44038" grpId="0" bldLvl="0" animBg="1"/>
      <p:bldP spid="44039" grpId="0" bldLvl="0" animBg="1"/>
      <p:bldP spid="44040" grpId="0" animBg="1"/>
      <p:bldP spid="47113" grpId="0" bldLvl="0" animBg="1"/>
      <p:bldP spid="47114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oup 13"/>
          <p:cNvGraphicFramePr>
            <a:graphicFrameLocks noGrp="1"/>
          </p:cNvGraphicFramePr>
          <p:nvPr/>
        </p:nvGraphicFramePr>
        <p:xfrm>
          <a:off x="0" y="857250"/>
          <a:ext cx="899160" cy="5143500"/>
        </p:xfrm>
        <a:graphic>
          <a:graphicData uri="http://schemas.openxmlformats.org/drawingml/2006/table">
            <a:tbl>
              <a:tblPr/>
              <a:tblGrid>
                <a:gridCol w="899160"/>
              </a:tblGrid>
              <a:tr h="5143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隶书" pitchFamily="2" charset="-122"/>
                          <a:ea typeface="华文隶书" pitchFamily="2" charset="-122"/>
                        </a:rPr>
                        <a:t>“罢黜百家”？</a:t>
                      </a:r>
                      <a:endParaRPr kumimoji="0" lang="zh-CN" altLang="en-US" sz="3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隶书" pitchFamily="2" charset="-122"/>
                        <a:ea typeface="华文隶书" pitchFamily="2" charset="-122"/>
                      </a:endParaRPr>
                    </a:p>
                  </a:txBody>
                  <a:tcPr marL="90000" marR="90000" marT="35100" marB="35100" vert="eaVert"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002665" y="358775"/>
            <a:ext cx="7818120" cy="6292850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buFont typeface="Wingdings" panose="05000000000000000000" pitchFamily="2" charset="2"/>
              <a:buChar char="u"/>
              <a:defRPr/>
            </a:pPr>
            <a:r>
              <a:rPr kumimoji="1" lang="zh-CN" altLang="zh-CN" sz="28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以往不少历史著作，往往把汉武帝时期提倡儒术的活动，概括为“独尊儒术”，似乎它是“罢黜百家”的必然结果。这是与历史不符的。“罢黜百家”以后，</a:t>
            </a:r>
            <a:r>
              <a:rPr kumimoji="1" lang="zh-CN" altLang="zh-CN" sz="28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实际只是提高儒学地位，将其奉为官方的统治思想而已。</a:t>
            </a:r>
            <a:endParaRPr kumimoji="1" lang="en-US" altLang="zh-CN" sz="28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u"/>
              <a:defRPr/>
            </a:pPr>
            <a:r>
              <a:rPr kumimoji="1" lang="zh-CN" altLang="zh-CN" sz="28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从许多资料都可看出，在“罢黜百家”以后，</a:t>
            </a:r>
            <a:r>
              <a:rPr kumimoji="1" lang="zh-CN" altLang="zh-CN" sz="28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各种思想学派并未完全被禁止。</a:t>
            </a:r>
            <a:r>
              <a:rPr kumimoji="1" lang="zh-CN" altLang="zh-CN" sz="28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儒家以外的各派学者，不仅可以公开教授、治学，而且有不少进入宫廷为官，如武帝时名臣汲黯、郑当时、司马谈都是治黄老之言者……此外，在大臣中治杂学、纵横术、阴阳学等诸子百家者，亦不乏其人。</a:t>
            </a:r>
            <a:endParaRPr kumimoji="1" lang="en-US" altLang="zh-CN" sz="28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r">
              <a:lnSpc>
                <a:spcPct val="120000"/>
              </a:lnSpc>
              <a:defRPr/>
            </a:pPr>
            <a:r>
              <a:rPr kumimoji="1" lang="zh-CN" altLang="en-US" sz="2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</a:t>
            </a:r>
            <a:r>
              <a:rPr kumimoji="1" lang="en-US" altLang="zh-CN" sz="2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【</a:t>
            </a:r>
            <a:r>
              <a:rPr kumimoji="1" lang="zh-CN" altLang="zh-CN" sz="28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林剑鸣《秦汉史》 </a:t>
            </a:r>
            <a:r>
              <a:rPr kumimoji="1" lang="en-US" altLang="zh-CN" sz="2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】</a:t>
            </a:r>
            <a:endParaRPr kumimoji="1" lang="en-US" altLang="zh-CN" sz="28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/>
          <p:nvPr/>
        </p:nvSpPr>
        <p:spPr>
          <a:xfrm>
            <a:off x="1223645" y="1054735"/>
            <a:ext cx="7519670" cy="3081020"/>
          </a:xfrm>
          <a:prstGeom prst="rect">
            <a:avLst/>
          </a:prstGeom>
        </p:spPr>
        <p:txBody>
          <a:bodyPr/>
          <a:lstStyle/>
          <a:p>
            <a:pPr marL="342900" lvl="0" indent="-342900" algn="just">
              <a:lnSpc>
                <a:spcPct val="120000"/>
              </a:lnSpc>
              <a:spcBef>
                <a:spcPct val="20000"/>
              </a:spcBef>
              <a:buFont typeface="Wingdings" panose="05000000000000000000" pitchFamily="2" charset="2"/>
              <a:buChar char="u"/>
            </a:pPr>
            <a:r>
              <a:rPr kumimoji="0" lang="zh-CN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“儒表法里”</a:t>
            </a:r>
            <a:r>
              <a:rPr kumimoji="0" lang="zh-CN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：在现实政治中，汉武帝的“独尊儒术”是有所保留的。他并不完全依赖儒士，在宗教方面，相当依赖道家方士；在政治方面，相当依赖法家</a:t>
            </a:r>
            <a:r>
              <a:rPr kumimoji="0" lang="en-US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……</a:t>
            </a:r>
            <a:r>
              <a:rPr kumimoji="0" lang="zh-CN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他的治国方略可以概括为“儒表法里”，即以儒术的外表掩盖法术的内里。</a:t>
            </a:r>
            <a:endParaRPr kumimoji="0" lang="en-US" altLang="zh-CN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342900" lvl="0" indent="-342900" algn="just">
              <a:lnSpc>
                <a:spcPct val="120000"/>
              </a:lnSpc>
              <a:spcBef>
                <a:spcPct val="20000"/>
              </a:spcBef>
            </a:pPr>
            <a:r>
              <a:rPr lang="en-US" altLang="zh-CN" sz="28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                       【</a:t>
            </a:r>
            <a:r>
              <a:rPr lang="zh-CN" altLang="en-US" sz="28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樊树志</a:t>
            </a:r>
            <a:r>
              <a:rPr lang="en-US" altLang="zh-CN" sz="28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《</a:t>
            </a:r>
            <a:r>
              <a:rPr lang="zh-CN" altLang="en-US" sz="28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国史十六讲</a:t>
            </a:r>
            <a:r>
              <a:rPr lang="en-US" altLang="zh-CN" sz="28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》】</a:t>
            </a:r>
            <a:endParaRPr kumimoji="0" lang="en-US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aphicFrame>
        <p:nvGraphicFramePr>
          <p:cNvPr id="12" name="Group 13"/>
          <p:cNvGraphicFramePr>
            <a:graphicFrameLocks noGrp="1"/>
          </p:cNvGraphicFramePr>
          <p:nvPr/>
        </p:nvGraphicFramePr>
        <p:xfrm>
          <a:off x="0" y="857250"/>
          <a:ext cx="1115060" cy="5143500"/>
        </p:xfrm>
        <a:graphic>
          <a:graphicData uri="http://schemas.openxmlformats.org/drawingml/2006/table">
            <a:tbl>
              <a:tblPr/>
              <a:tblGrid>
                <a:gridCol w="1115060"/>
              </a:tblGrid>
              <a:tr h="5143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隶书" pitchFamily="2" charset="-122"/>
                          <a:ea typeface="华文隶书" pitchFamily="2" charset="-122"/>
                        </a:rPr>
                        <a:t>“独尊儒术”？</a:t>
                      </a:r>
                      <a:endParaRPr kumimoji="0" lang="zh-CN" altLang="en-US" sz="3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隶书" pitchFamily="2" charset="-122"/>
                        <a:ea typeface="华文隶书" pitchFamily="2" charset="-122"/>
                      </a:endParaRPr>
                    </a:p>
                  </a:txBody>
                  <a:tcPr marL="90000" marR="90000" marT="35100" marB="35100" vert="eaVert"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7C6E5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F0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A7C6E5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0DFF0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默认设计模板">
  <a:themeElements>
    <a:clrScheme name="2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2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7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00FF">
            <a:alpha val="58000"/>
          </a:srgbClr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4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00FF">
            <a:alpha val="58000"/>
          </a:srgbClr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4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空白设计模板">
  <a:themeElements>
    <a:clrScheme name="空白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空白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空白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白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白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白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白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白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空白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空白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空白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空白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空白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空白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254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9_默认设计模板">
  <a:themeElements>
    <a:clrScheme name="2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2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3_默认设计模板">
  <a:themeElements>
    <a:clrScheme name="2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2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自定义设计方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6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6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5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5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2674</Words>
  <Application>WPS 演示</Application>
  <PresentationFormat>全屏显示(4:3)</PresentationFormat>
  <Paragraphs>267</Paragraphs>
  <Slides>20</Slides>
  <Notes>1</Notes>
  <HiddenSlides>2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11</vt:i4>
      </vt:variant>
      <vt:variant>
        <vt:lpstr>幻灯片标题</vt:lpstr>
      </vt:variant>
      <vt:variant>
        <vt:i4>20</vt:i4>
      </vt:variant>
    </vt:vector>
  </HeadingPairs>
  <TitlesOfParts>
    <vt:vector size="42" baseType="lpstr">
      <vt:lpstr>Arial</vt:lpstr>
      <vt:lpstr>宋体</vt:lpstr>
      <vt:lpstr>Wingdings</vt:lpstr>
      <vt:lpstr>微软雅黑</vt:lpstr>
      <vt:lpstr>Calibri</vt:lpstr>
      <vt:lpstr>Times New Roman</vt:lpstr>
      <vt:lpstr>黑体</vt:lpstr>
      <vt:lpstr>华文新魏</vt:lpstr>
      <vt:lpstr>Arial Unicode MS</vt:lpstr>
      <vt:lpstr>华文隶书</vt:lpstr>
      <vt:lpstr>华文中宋</vt:lpstr>
      <vt:lpstr>2_默认设计模板</vt:lpstr>
      <vt:lpstr>Office 主题</vt:lpstr>
      <vt:lpstr>4_默认设计模板</vt:lpstr>
      <vt:lpstr>7_默认设计模板</vt:lpstr>
      <vt:lpstr>1_空白设计模板</vt:lpstr>
      <vt:lpstr>1_Office 主题</vt:lpstr>
      <vt:lpstr>9_默认设计模板</vt:lpstr>
      <vt:lpstr>3_默认设计模板</vt:lpstr>
      <vt:lpstr>自定义设计方案</vt:lpstr>
      <vt:lpstr>6_默认设计模板</vt:lpstr>
      <vt:lpstr>5_默认设计模板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汉武帝刘彻（公元前156年~前87年）</vt:lpstr>
      <vt:lpstr>PowerPoint 演示文稿</vt:lpstr>
      <vt:lpstr>PowerPoint 演示文稿</vt:lpstr>
      <vt:lpstr>PowerPoint 演示文稿</vt:lpstr>
      <vt:lpstr>董仲舒的新儒学思想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220</cp:revision>
  <dcterms:created xsi:type="dcterms:W3CDTF">2017-11-06T06:33:00Z</dcterms:created>
  <dcterms:modified xsi:type="dcterms:W3CDTF">2019-09-04T13:20:38Z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2052-10.1.0.7698</vt:lpwstr>
  </property>
</Properties>
</file>