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  <p:sldMasterId id="2147483702" r:id="rId3"/>
  </p:sldMasterIdLst>
  <p:sldIdLst>
    <p:sldId id="257" r:id="rId4"/>
    <p:sldId id="259" r:id="rId5"/>
    <p:sldId id="260" r:id="rId6"/>
    <p:sldId id="261" r:id="rId7"/>
    <p:sldId id="262" r:id="rId8"/>
    <p:sldId id="263" r:id="rId9"/>
    <p:sldId id="304" r:id="rId10"/>
    <p:sldId id="268" r:id="rId11"/>
    <p:sldId id="270" r:id="rId12"/>
    <p:sldId id="300" r:id="rId13"/>
    <p:sldId id="289" r:id="rId14"/>
    <p:sldId id="301" r:id="rId15"/>
    <p:sldId id="286" r:id="rId16"/>
    <p:sldId id="295" r:id="rId17"/>
    <p:sldId id="296" r:id="rId18"/>
    <p:sldId id="298" r:id="rId19"/>
    <p:sldId id="287" r:id="rId20"/>
    <p:sldId id="299" r:id="rId21"/>
    <p:sldId id="294" r:id="rId22"/>
    <p:sldId id="275" r:id="rId23"/>
    <p:sldId id="303" r:id="rId24"/>
    <p:sldId id="302" r:id="rId25"/>
    <p:sldId id="284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8ED"/>
    <a:srgbClr val="C8ECCC"/>
    <a:srgbClr val="E69A82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677E506-EA75-41C7-BFC0-EF130157878B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38EE8AF5-2834-46A7-9E1F-0D43BCF60C5D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6AE3372-60C1-4E95-A2A9-884166BCF747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9F5C01F-953B-431F-BA5C-4D26118C15CD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08E87A2-9FFE-4768-8710-8D1AACDD0424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D4F86CA-033B-4ADC-9DC0-FE4A4913000B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F402ECEF-D84E-4F81-8FDC-93A549D86EC7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FF0EDD8-E6A5-4573-AB02-5585DD695622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718AC55-6F2E-4520-8AC1-F0EF2B3F575E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011CCC3-FBF0-40B9-987F-D2BFF7B2E954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1776C79-229A-4478-9935-01852B402CCB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BAC8C0A-D780-4B7B-912E-5DB2D8BBD954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01625" y="685800"/>
            <a:ext cx="8543925" cy="5181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1FB5676-0F23-4E22-9D54-07F6D4F28B93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12F1309-6341-44B9-B110-15D3C1EBC68C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CFC77A6-8C1A-4460-86C9-B10FB4EE824B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5330A15-1A76-4FAB-AF9B-937BB750296E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FB461F43-D706-4DEE-BB36-1F735726572B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233BC5A-F282-460A-9467-9F602579F669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10EAA363-272E-4B1F-A05F-4F27BD7E8786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F868E17-8A6B-41EB-8294-EF6363842C63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9B4D09BA-AFA0-47C0-853B-36E7490F9271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6D363C0-7B92-4B03-910E-76E255FCEE5D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2F9F75A-1C91-4A2F-A935-97AD239532BD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7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53163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F43EA3C-54D1-4CA3-B552-01A23406E298}" type="slidenum">
              <a:rPr lang="en-US" altLang="zh-CN" sz="1400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BED560A-D206-4EF5-9A45-8990308F3B12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E37E5CD-A0CA-440D-80C6-94F25170CA72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686FB55-5BFB-426A-AEC3-17E99AB51A7B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C9DA873-9CAC-45D8-B335-75A486C740B5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B085FA8-628A-4DCA-B416-055368584DBD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BDD7644-1CAD-4130-A071-3BA93E9F7821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CBDD7B6-3D4B-44EE-BA4A-6E076B0B6D56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9EDC4B5-0052-4E67-A1EF-285BD71E4452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B5FCA01-5544-4A3B-A440-ABD4724B618B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9046882-49C7-405F-9C05-12D8B041ABF7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F989BEA-473B-41C4-9078-3926DFD4CAA4}" type="slidenum">
              <a:rPr kumimoji="1" lang="en-US" altLang="zh-CN" sz="1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sz="1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32809FC4-A109-4EA3-A0E7-246BC12949C1}" type="slidenum">
              <a:rPr lang="en-US" altLang="zh-CN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94664782-AF85-4941-819B-F371766ACAD8}" type="slidenum">
              <a:rPr lang="en-US" altLang="zh-CN" kern="1200">
                <a:solidFill>
                  <a:srgbClr val="007A77"/>
                </a:solidFill>
                <a:latin typeface="Arial" charset="0"/>
                <a:ea typeface="宋体" pitchFamily="2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007A77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E3C9B46A-69AF-49AE-BE2E-3C4F20E2B595}" type="slidenum">
              <a:rPr kumimoji="1" lang="en-US" altLang="zh-CN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CN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&#34676;&#34678;&#27849;&#36793;-&#20113;&#21335;&#30340;&#27468;&#20250;&#35270;&#39057;&#32032;&#26448;-yzmb168.rm" TargetMode="Externa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audio" Target="../media/audio12.wav"/><Relationship Id="rId3" Type="http://schemas.openxmlformats.org/officeDocument/2006/relationships/audio" Target="../media/audio2.wav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5" Type="http://schemas.openxmlformats.org/officeDocument/2006/relationships/audio" Target="../media/audio4.wav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audio" Target="../media/audio13.wa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71" name="Picture 7" descr="图片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6632"/>
            <a:ext cx="9144000" cy="6858000"/>
          </a:xfrm>
          <a:prstGeom prst="rect">
            <a:avLst/>
          </a:prstGeom>
          <a:noFill/>
        </p:spPr>
      </p:pic>
      <p:pic>
        <p:nvPicPr>
          <p:cNvPr id="11276" name="Picture 12" descr="图片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7384"/>
            <a:ext cx="9144000" cy="6858000"/>
          </a:xfrm>
          <a:prstGeom prst="rect">
            <a:avLst/>
          </a:prstGeom>
          <a:noFill/>
        </p:spPr>
      </p:pic>
      <p:sp>
        <p:nvSpPr>
          <p:cNvPr id="8" name="内容占位符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973888" y="188913"/>
            <a:ext cx="2170112" cy="1143000"/>
          </a:xfrm>
        </p:spPr>
        <p:txBody>
          <a:bodyPr/>
          <a:lstStyle/>
          <a:p>
            <a:r>
              <a:rPr lang="zh-CN" altLang="en-US" b="1">
                <a:solidFill>
                  <a:srgbClr val="FF1775"/>
                </a:solidFill>
              </a:rPr>
              <a:t>民 歌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32588" y="1268413"/>
            <a:ext cx="2411412" cy="5589587"/>
          </a:xfrm>
        </p:spPr>
        <p:txBody>
          <a:bodyPr/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800" b="1" dirty="0">
                <a:solidFill>
                  <a:schemeClr val="accent2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kumimoji="1" lang="zh-CN" altLang="en-US" sz="2800" b="1" dirty="0">
                <a:solidFill>
                  <a:schemeClr val="accent2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就是民间口头流传的诗歌或歌曲，大多不知作者姓名</a:t>
            </a:r>
            <a:r>
              <a:rPr kumimoji="1"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0" y="0"/>
            <a:ext cx="6948488" cy="6858000"/>
            <a:chOff x="0" y="0"/>
            <a:chExt cx="4377" cy="4320"/>
          </a:xfrm>
        </p:grpSpPr>
        <p:pic>
          <p:nvPicPr>
            <p:cNvPr id="24581" name="Picture 5" descr="gsa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261" cy="4320"/>
            </a:xfrm>
            <a:prstGeom prst="rect">
              <a:avLst/>
            </a:prstGeom>
            <a:noFill/>
          </p:spPr>
        </p:pic>
        <p:pic>
          <p:nvPicPr>
            <p:cNvPr id="24582" name="Picture 6" descr="a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61" y="0"/>
              <a:ext cx="2116" cy="432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无标题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t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图片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34200" cy="6858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6147" name="Picture 3" descr="图片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6148" name="WordArt 4"/>
          <p:cNvSpPr>
            <a:spLocks noChangeArrowheads="1" noChangeShapeType="1"/>
          </p:cNvSpPr>
          <p:nvPr/>
        </p:nvSpPr>
        <p:spPr bwMode="auto">
          <a:xfrm>
            <a:off x="323850" y="981075"/>
            <a:ext cx="5975350" cy="331311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4800" b="1" kern="10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华文行楷"/>
                <a:ea typeface="华文行楷"/>
              </a:rPr>
              <a:t>云南的歌会</a:t>
            </a:r>
          </a:p>
        </p:txBody>
      </p:sp>
      <p:sp>
        <p:nvSpPr>
          <p:cNvPr id="6149" name="WordArt 5"/>
          <p:cNvSpPr>
            <a:spLocks noChangeArrowheads="1" noChangeShapeType="1"/>
          </p:cNvSpPr>
          <p:nvPr/>
        </p:nvSpPr>
        <p:spPr bwMode="auto">
          <a:xfrm>
            <a:off x="3635375" y="3594100"/>
            <a:ext cx="2160588" cy="596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 cmpd="sng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华文中宋"/>
                <a:ea typeface="华文中宋"/>
              </a:rPr>
              <a:t>沈从文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0" y="620713"/>
            <a:ext cx="572452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kumimoji="1" lang="zh-CN" altLang="en-US" sz="36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沈从文</a:t>
            </a:r>
            <a:r>
              <a:rPr kumimoji="1" lang="en-US" altLang="zh-CN" sz="36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(1902</a:t>
            </a:r>
            <a:r>
              <a:rPr kumimoji="1" lang="zh-CN" altLang="en-US" sz="36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～</a:t>
            </a:r>
            <a:r>
              <a:rPr kumimoji="1" lang="en-US" altLang="zh-CN" sz="36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1988)</a:t>
            </a:r>
            <a:r>
              <a:rPr kumimoji="1" lang="zh-CN" altLang="en-US" sz="3600" b="1" kern="1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苗族，湖南凤凰人，</a:t>
            </a:r>
            <a:r>
              <a:rPr kumimoji="1" lang="zh-CN" altLang="en-US" sz="36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历任武汉大学、青岛大学、西南联大、北京大学</a:t>
            </a:r>
            <a:r>
              <a:rPr kumimoji="1" lang="zh-CN" altLang="en-US" sz="3600" b="1" kern="1200" dirty="0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教授</a:t>
            </a:r>
            <a:r>
              <a:rPr kumimoji="1" lang="en-US" altLang="zh-CN" sz="3600" b="1" kern="1200" dirty="0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  <a:r>
              <a:rPr kumimoji="1" lang="zh-CN" altLang="en-US" sz="3600" b="1" kern="1200" dirty="0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  <a:endParaRPr kumimoji="1" lang="zh-CN" altLang="en-US" sz="3600" b="1" kern="1200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0" y="0"/>
            <a:ext cx="32321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800" kern="1200" dirty="0">
                <a:solidFill>
                  <a:srgbClr val="990033"/>
                </a:solidFill>
                <a:latin typeface="华文行楷" pitchFamily="2" charset="-122"/>
                <a:ea typeface="华文行楷" pitchFamily="2" charset="-122"/>
                <a:cs typeface="+mn-cs"/>
              </a:rPr>
              <a:t>走近作者：</a:t>
            </a:r>
          </a:p>
        </p:txBody>
      </p:sp>
      <p:sp>
        <p:nvSpPr>
          <p:cNvPr id="5" name="矩形 4"/>
          <p:cNvSpPr/>
          <p:nvPr/>
        </p:nvSpPr>
        <p:spPr>
          <a:xfrm>
            <a:off x="323529" y="3212976"/>
            <a:ext cx="51845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代表作有小说</a:t>
            </a:r>
            <a:r>
              <a:rPr lang="en-US" altLang="zh-CN" sz="32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边城</a:t>
            </a:r>
            <a:r>
              <a:rPr lang="en-US" altLang="zh-CN" sz="32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、散文集</a:t>
            </a:r>
            <a:r>
              <a:rPr lang="en-US" altLang="zh-CN" sz="3200" b="1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湘行散记</a:t>
            </a:r>
            <a:r>
              <a:rPr lang="en-US" altLang="zh-CN" sz="3200" b="1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23529" y="4725144"/>
            <a:ext cx="51845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两度被提名为诺贝尔文学奖评选侯选人</a:t>
            </a:r>
            <a:r>
              <a:rPr lang="zh-CN" altLang="en-US" sz="3200" b="1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dirty="0"/>
          </a:p>
        </p:txBody>
      </p:sp>
      <p:pic>
        <p:nvPicPr>
          <p:cNvPr id="8" name="Picture 3" descr="NewsMedia_2337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128" y="763588"/>
            <a:ext cx="3226197" cy="54022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046988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  <a:cs typeface="+mn-cs"/>
              </a:rPr>
              <a:t>基础：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3200" b="1" kern="1200" dirty="0">
              <a:solidFill>
                <a:srgbClr val="66FF33"/>
              </a:solidFill>
              <a:latin typeface="Times New Roman" pitchFamily="18" charset="0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迤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西    蹲</a:t>
            </a: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踞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      沟</a:t>
            </a: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凹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     </a:t>
            </a: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酬  和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      </a:t>
            </a: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譬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喻      </a:t>
            </a: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糯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米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3200" b="1" kern="120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3200" b="1" u="sng" kern="120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熹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微       龙吟凤</a:t>
            </a: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哕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        </a:t>
            </a: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阉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鸡      </a:t>
            </a:r>
            <a:r>
              <a:rPr kumimoji="1" lang="zh-CN" altLang="en-US" sz="3200" b="1" u="sng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箍</a:t>
            </a:r>
            <a:r>
              <a:rPr kumimoji="1" lang="zh-CN" altLang="en-US" sz="32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桶（金箍棒）  </a:t>
            </a:r>
            <a:r>
              <a:rPr kumimoji="1" lang="zh-CN" altLang="en-US" kern="1200" dirty="0">
                <a:solidFill>
                  <a:srgbClr val="0000FF"/>
                </a:solidFill>
                <a:latin typeface="Arial" charset="0"/>
                <a:ea typeface="宋体" pitchFamily="2" charset="-122"/>
                <a:cs typeface="+mn-cs"/>
              </a:rPr>
              <a:t> 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0" y="549275"/>
            <a:ext cx="8569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  <a:r>
              <a:rPr kumimoji="1" lang="en-US" altLang="zh-CN" sz="32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y</a:t>
            </a:r>
            <a:r>
              <a:rPr kumimoji="1" lang="en-US" altLang="zh-CN" sz="32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ǐ</a:t>
            </a:r>
            <a:r>
              <a:rPr kumimoji="1" lang="en-US" altLang="zh-CN" sz="32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    </a:t>
            </a:r>
            <a:r>
              <a:rPr kumimoji="1" lang="en-US" altLang="zh-CN" sz="32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jù</a:t>
            </a:r>
            <a:r>
              <a:rPr kumimoji="1" lang="en-US" altLang="zh-CN" sz="32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     </a:t>
            </a:r>
            <a:r>
              <a:rPr kumimoji="1" lang="en-US" altLang="zh-CN" sz="32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āo</a:t>
            </a:r>
            <a:r>
              <a:rPr kumimoji="1" lang="en-US" altLang="zh-CN" sz="32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</a:t>
            </a:r>
            <a:r>
              <a:rPr kumimoji="1" lang="en-US" altLang="zh-CN" sz="32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chóu</a:t>
            </a:r>
            <a:r>
              <a:rPr kumimoji="1" lang="en-US" altLang="zh-CN" sz="32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  <a:r>
              <a:rPr kumimoji="1" lang="en-US" altLang="zh-CN" sz="32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hè</a:t>
            </a:r>
            <a:r>
              <a:rPr kumimoji="1" lang="en-US" altLang="zh-CN" sz="32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</a:t>
            </a:r>
            <a:r>
              <a:rPr kumimoji="1" lang="en-US" altLang="zh-CN" sz="32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pì</a:t>
            </a:r>
            <a:r>
              <a:rPr kumimoji="1" lang="en-US" altLang="zh-CN" sz="32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   </a:t>
            </a:r>
            <a:r>
              <a:rPr kumimoji="1" lang="en-US" altLang="zh-CN" sz="32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nuò</a:t>
            </a:r>
            <a:endParaRPr kumimoji="1" lang="en-US" altLang="zh-CN" sz="3200" b="1" kern="1200" dirty="0">
              <a:solidFill>
                <a:srgbClr val="FFFF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844675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  <a:r>
              <a:rPr kumimoji="1" lang="en-US" altLang="zh-CN" sz="36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xī</a:t>
            </a:r>
            <a:r>
              <a:rPr kumimoji="1" lang="en-US" altLang="zh-CN" sz="36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            </a:t>
            </a:r>
            <a:r>
              <a:rPr kumimoji="1" lang="en-US" altLang="zh-CN" sz="36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huì</a:t>
            </a:r>
            <a:r>
              <a:rPr kumimoji="1" lang="en-US" altLang="zh-CN" sz="36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</a:t>
            </a:r>
            <a:r>
              <a:rPr kumimoji="1" lang="en-US" altLang="zh-CN" sz="36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yān</a:t>
            </a:r>
            <a:r>
              <a:rPr kumimoji="1" lang="en-US" altLang="zh-CN" sz="36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 </a:t>
            </a:r>
            <a:r>
              <a:rPr kumimoji="1" lang="en-US" altLang="zh-CN" sz="3600" b="1" kern="1200" dirty="0" err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gū</a:t>
            </a:r>
            <a:r>
              <a:rPr kumimoji="1" lang="en-US" altLang="zh-CN" sz="3600" b="1" kern="1200" dirty="0">
                <a:solidFill>
                  <a:srgbClr val="FFFF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</a:t>
            </a:r>
            <a:endParaRPr kumimoji="1" lang="en-US" altLang="zh-CN" sz="3600" kern="1200" dirty="0">
              <a:solidFill>
                <a:srgbClr val="FFFF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3257014"/>
            <a:ext cx="9144000" cy="3600986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FFFFFF"/>
                </a:solidFill>
                <a:latin typeface="Times New Roman" pitchFamily="18" charset="0"/>
                <a:ea typeface="宋体" pitchFamily="2" charset="-122"/>
                <a:cs typeface="+mn-cs"/>
              </a:rPr>
              <a:t>释词：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  <a:cs typeface="+mn-cs"/>
              </a:rPr>
              <a:t>蹲踞：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  <a:cs typeface="+mn-cs"/>
              </a:rPr>
              <a:t>酬和：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  <a:cs typeface="+mn-cs"/>
              </a:rPr>
              <a:t>譬喻：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  <a:cs typeface="+mn-cs"/>
              </a:rPr>
              <a:t>熹微：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  <a:cs typeface="+mn-cs"/>
              </a:rPr>
              <a:t>引经据典：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  <a:endParaRPr kumimoji="1" lang="zh-CN" altLang="en-US" sz="3200" b="1" kern="1200" dirty="0">
              <a:solidFill>
                <a:srgbClr val="0000FF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259632" y="3789040"/>
            <a:ext cx="66246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蹲或坐。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259632" y="4220840"/>
            <a:ext cx="69119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用诗词（歌曲）应答。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1331069" y="4725665"/>
            <a:ext cx="59769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比喻。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331069" y="5228903"/>
            <a:ext cx="7416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形容阳光不强（多指清晨）。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2051794" y="5733728"/>
            <a:ext cx="77041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引用经典中的语句或故事作为立论的依据。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3" grpId="0" autoUpdateAnimBg="0"/>
      <p:bldP spid="4" grpId="0" autoUpdateAnimBg="0"/>
      <p:bldP spid="5" grpId="0" animBg="1" autoUpdateAnimBg="0"/>
      <p:bldP spid="6" grpId="0" autoUpdateAnimBg="0"/>
      <p:bldP spid="7" grpId="0" autoUpdateAnimBg="0"/>
      <p:bldP spid="8" grpId="0" autoUpdateAnimBg="0"/>
      <p:bldP spid="9" grpId="0" autoUpdateAnimBg="0"/>
      <p:bldP spid="1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899592" y="1556792"/>
            <a:ext cx="7508875" cy="206210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zh-CN" sz="3200" dirty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zh-CN" sz="32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“</a:t>
            </a:r>
            <a:r>
              <a:rPr lang="zh-CN" sz="3200" dirty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在马背上研究老问题</a:t>
            </a:r>
            <a:r>
              <a:rPr lang="zh-CN" sz="32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不免近于</a:t>
            </a:r>
            <a:r>
              <a:rPr lang="zh-CN" sz="3200" dirty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卖呆，远不如从活人</a:t>
            </a:r>
            <a:r>
              <a:rPr lang="zh-CN" sz="32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中听听</a:t>
            </a:r>
            <a:r>
              <a:rPr lang="zh-CN" sz="32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生命的颂歌</a:t>
            </a:r>
            <a:r>
              <a:rPr lang="zh-CN" sz="3200" dirty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为有意思了。”</a:t>
            </a:r>
          </a:p>
          <a:p>
            <a:r>
              <a:rPr lang="zh-CN" sz="32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zh-CN" sz="32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--</a:t>
            </a:r>
            <a:r>
              <a:rPr lang="zh-CN" altLang="zh-CN" sz="3200" dirty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sz="3200" dirty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记忆中的云南跑马节</a:t>
            </a:r>
            <a:r>
              <a:rPr lang="zh-CN" altLang="zh-CN" sz="3200" dirty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539552" y="1196752"/>
            <a:ext cx="8305800" cy="1754326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 </a:t>
            </a:r>
            <a:r>
              <a:rPr kumimoji="1" lang="zh-CN" altLang="en-US" sz="360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华文细黑" pitchFamily="2" charset="-122"/>
                <a:ea typeface="华文细黑" pitchFamily="2" charset="-122"/>
                <a:cs typeface="+mn-cs"/>
              </a:rPr>
              <a:t>本文</a:t>
            </a:r>
            <a:r>
              <a:rPr kumimoji="1" lang="zh-CN" altLang="en-US" sz="36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华文细黑" pitchFamily="2" charset="-122"/>
                <a:ea typeface="华文细黑" pitchFamily="2" charset="-122"/>
                <a:cs typeface="+mn-cs"/>
              </a:rPr>
              <a:t>是一篇极富情趣的散文。在</a:t>
            </a:r>
            <a:r>
              <a:rPr kumimoji="1" lang="zh-CN" altLang="en-US" sz="36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/>
                <a:ea typeface="华文细黑" pitchFamily="2" charset="-122"/>
                <a:cs typeface="+mn-cs"/>
              </a:rPr>
              <a:t>“</a:t>
            </a:r>
            <a:r>
              <a:rPr kumimoji="1" lang="zh-CN" altLang="en-US" sz="36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华文细黑" pitchFamily="2" charset="-122"/>
                <a:ea typeface="华文细黑" pitchFamily="2" charset="-122"/>
                <a:cs typeface="+mn-cs"/>
              </a:rPr>
              <a:t>歌会</a:t>
            </a:r>
            <a:r>
              <a:rPr kumimoji="1" lang="zh-CN" altLang="en-US" sz="36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/>
                <a:ea typeface="华文细黑" pitchFamily="2" charset="-122"/>
                <a:cs typeface="+mn-cs"/>
              </a:rPr>
              <a:t>”</a:t>
            </a:r>
            <a:r>
              <a:rPr kumimoji="1" lang="zh-CN" altLang="en-US" sz="36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华文细黑" pitchFamily="2" charset="-122"/>
                <a:ea typeface="华文细黑" pitchFamily="2" charset="-122"/>
                <a:cs typeface="+mn-cs"/>
              </a:rPr>
              <a:t>的大标题下，描绘了哪三个场合的民歌</a:t>
            </a:r>
            <a:r>
              <a:rPr kumimoji="1" lang="zh-CN" altLang="en-US" sz="360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华文细黑" pitchFamily="2" charset="-122"/>
                <a:ea typeface="华文细黑" pitchFamily="2" charset="-122"/>
                <a:cs typeface="+mn-cs"/>
              </a:rPr>
              <a:t>演唱</a:t>
            </a:r>
            <a:r>
              <a:rPr kumimoji="1" lang="zh-CN" altLang="en-U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华文细黑" pitchFamily="2" charset="-122"/>
                <a:ea typeface="华文细黑" pitchFamily="2" charset="-122"/>
              </a:rPr>
              <a:t>。</a:t>
            </a:r>
            <a:endParaRPr kumimoji="1" lang="zh-CN" altLang="en-US" sz="3200" kern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83984" name="Rectangle 16"/>
          <p:cNvSpPr>
            <a:spLocks noChangeArrowheads="1"/>
          </p:cNvSpPr>
          <p:nvPr/>
        </p:nvSpPr>
        <p:spPr bwMode="auto">
          <a:xfrm>
            <a:off x="251520" y="260648"/>
            <a:ext cx="387798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朗读课文，了解歌会</a:t>
            </a:r>
            <a:endParaRPr kumimoji="1" lang="zh-CN" altLang="en-US" sz="3200" b="1" kern="1200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483768" y="3501008"/>
            <a:ext cx="5040313" cy="1930400"/>
          </a:xfrm>
          <a:prstGeom prst="rect">
            <a:avLst/>
          </a:prstGeom>
          <a:noFill/>
          <a:ln w="9525" cmpd="sng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4000" b="1" dirty="0">
                <a:latin typeface="隶书" pitchFamily="49" charset="-122"/>
                <a:ea typeface="隶书" pitchFamily="49" charset="-122"/>
              </a:rPr>
              <a:t>小提示：</a:t>
            </a:r>
          </a:p>
          <a:p>
            <a:r>
              <a:rPr lang="zh-CN" sz="4000" b="1" dirty="0">
                <a:latin typeface="隶书" pitchFamily="49" charset="-122"/>
                <a:ea typeface="隶书" pitchFamily="49" charset="-122"/>
              </a:rPr>
              <a:t>    在什么地方？</a:t>
            </a:r>
          </a:p>
          <a:p>
            <a:r>
              <a:rPr lang="zh-CN" sz="4000" b="1" dirty="0">
                <a:latin typeface="隶书" pitchFamily="49" charset="-122"/>
                <a:ea typeface="隶书" pitchFamily="49" charset="-122"/>
              </a:rPr>
              <a:t>    用什么形式？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438400" y="762000"/>
            <a:ext cx="1981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4800" b="1">
                <a:solidFill>
                  <a:srgbClr val="000078"/>
                </a:solidFill>
                <a:ea typeface="黑体" pitchFamily="2" charset="-122"/>
              </a:rPr>
              <a:t>山  野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438400" y="2819400"/>
            <a:ext cx="25908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4800" b="1">
                <a:solidFill>
                  <a:srgbClr val="000078"/>
                </a:solidFill>
                <a:ea typeface="黑体" pitchFamily="2" charset="-122"/>
              </a:rPr>
              <a:t>山   路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14600" y="5181600"/>
            <a:ext cx="2362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4800" b="1">
                <a:solidFill>
                  <a:srgbClr val="000078"/>
                </a:solidFill>
                <a:ea typeface="黑体" pitchFamily="2" charset="-122"/>
              </a:rPr>
              <a:t>村  寨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334000" y="725488"/>
            <a:ext cx="838200" cy="521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800" b="1">
                <a:solidFill>
                  <a:srgbClr val="000078"/>
                </a:solidFill>
                <a:ea typeface="方正姚体" pitchFamily="2" charset="-122"/>
              </a:rPr>
              <a:t>歌</a:t>
            </a:r>
          </a:p>
          <a:p>
            <a:pPr>
              <a:spcBef>
                <a:spcPct val="50000"/>
              </a:spcBef>
            </a:pPr>
            <a:endParaRPr lang="zh-CN" sz="4800" b="1">
              <a:solidFill>
                <a:srgbClr val="000078"/>
              </a:solidFill>
              <a:ea typeface="方正姚体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sz="4800" b="1">
                <a:solidFill>
                  <a:srgbClr val="000078"/>
                </a:solidFill>
                <a:ea typeface="方正姚体" pitchFamily="2" charset="-122"/>
              </a:rPr>
              <a:t>歌</a:t>
            </a:r>
          </a:p>
          <a:p>
            <a:pPr>
              <a:spcBef>
                <a:spcPct val="50000"/>
              </a:spcBef>
            </a:pPr>
            <a:endParaRPr lang="zh-CN" sz="4800" b="1">
              <a:solidFill>
                <a:srgbClr val="000078"/>
              </a:solidFill>
              <a:ea typeface="方正姚体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sz="4800" b="1">
                <a:solidFill>
                  <a:srgbClr val="000078"/>
                </a:solidFill>
                <a:ea typeface="方正姚体" pitchFamily="2" charset="-122"/>
              </a:rPr>
              <a:t>歌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427538" y="765175"/>
            <a:ext cx="838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800">
                <a:solidFill>
                  <a:srgbClr val="F40000"/>
                </a:solidFill>
                <a:ea typeface="华文行楷" pitchFamily="2" charset="-122"/>
              </a:rPr>
              <a:t>对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419600" y="2971800"/>
            <a:ext cx="609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dirty="0" smtClean="0">
                <a:solidFill>
                  <a:srgbClr val="F40000"/>
                </a:solidFill>
                <a:ea typeface="华文行楷" pitchFamily="2" charset="-122"/>
              </a:rPr>
              <a:t>漫</a:t>
            </a:r>
            <a:endParaRPr lang="zh-CN" sz="4800" dirty="0">
              <a:solidFill>
                <a:srgbClr val="F40000"/>
              </a:solidFill>
              <a:ea typeface="华文行楷" pitchFamily="2" charset="-122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419600" y="5195888"/>
            <a:ext cx="7620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dirty="0" smtClean="0">
                <a:solidFill>
                  <a:srgbClr val="F40000"/>
                </a:solidFill>
                <a:ea typeface="华文行楷" pitchFamily="2" charset="-122"/>
              </a:rPr>
              <a:t>传</a:t>
            </a:r>
            <a:endParaRPr lang="zh-CN" sz="4800" dirty="0">
              <a:solidFill>
                <a:srgbClr val="F40000"/>
              </a:solidFill>
              <a:ea typeface="华文行楷" pitchFamily="2" charset="-122"/>
            </a:endParaRP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4356100" y="1557338"/>
            <a:ext cx="935038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4356100" y="3789363"/>
            <a:ext cx="935038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4427538" y="6021388"/>
            <a:ext cx="935037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utoUpdateAnimBg="0"/>
      <p:bldP spid="7" grpId="0" autoUpdateAnimBg="0"/>
      <p:bldP spid="8" grpId="0" autoUpdateAnimBg="0"/>
      <p:bldP spid="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-900608" y="332656"/>
            <a:ext cx="4608513" cy="89376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 </a:t>
            </a:r>
            <a:r>
              <a:rPr kumimoji="0" lang="en-US" altLang="zh-CN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j-cs"/>
              </a:rPr>
              <a:t> </a:t>
            </a:r>
            <a:r>
              <a:rPr kumimoji="0" lang="en-US" altLang="zh-CN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j-cs"/>
                <a:hlinkClick r:id="rId2" action="ppaction://hlinkfile"/>
              </a:rPr>
              <a:t>“</a:t>
            </a:r>
            <a:r>
              <a:rPr kumimoji="0" lang="zh-CN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j-cs"/>
                <a:hlinkClick r:id="rId2" action="ppaction://hlinkfile"/>
              </a:rPr>
              <a:t>山野对歌”</a:t>
            </a:r>
            <a:endParaRPr kumimoji="0" lang="zh-CN" altLang="en-US" sz="4000" b="1" i="0" u="none" strike="noStrike" kern="0" cap="none" spc="0" normalizeH="0" baseline="0" noProof="0" dirty="0" smtClean="0">
              <a:ln>
                <a:noFill/>
              </a:ln>
              <a:solidFill>
                <a:srgbClr val="990099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67544" y="1628800"/>
            <a:ext cx="820896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kern="1200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    “</a:t>
            </a:r>
            <a:r>
              <a:rPr lang="zh-CN" altLang="en-US" sz="3200" b="1" kern="1200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山野对歌”这一片断首先介绍了对歌的热烈和欢快，也表现出浓浓的民族风情</a:t>
            </a:r>
            <a:r>
              <a:rPr lang="en-US" altLang="zh-CN" sz="3200" b="1" kern="1200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3200" b="1" kern="1200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请同学们从</a:t>
            </a:r>
            <a:r>
              <a:rPr lang="zh-CN" altLang="en-US" sz="32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地点、内容</a:t>
            </a:r>
            <a:r>
              <a:rPr lang="zh-CN" altLang="en-US" sz="3200" b="1" kern="1200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方式</a:t>
            </a:r>
            <a:r>
              <a:rPr lang="zh-CN" altLang="en-US" sz="3200" b="1" kern="1200" dirty="0">
                <a:solidFill>
                  <a:srgbClr val="003366"/>
                </a:solidFill>
                <a:latin typeface="楷体_GB2312" pitchFamily="49" charset="-122"/>
                <a:ea typeface="楷体_GB2312" pitchFamily="49" charset="-122"/>
              </a:rPr>
              <a:t>为着眼点，说说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山野对歌的特色。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kern="1200" dirty="0">
              <a:solidFill>
                <a:srgbClr val="0033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AutoShape 5" descr="bj_001"/>
          <p:cNvSpPr>
            <a:spLocks noChangeArrowheads="1"/>
          </p:cNvSpPr>
          <p:nvPr/>
        </p:nvSpPr>
        <p:spPr bwMode="auto">
          <a:xfrm>
            <a:off x="323528" y="1700808"/>
            <a:ext cx="8136904" cy="3457575"/>
          </a:xfrm>
          <a:prstGeom prst="foldedCorner">
            <a:avLst>
              <a:gd name="adj" fmla="val 125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地点</a:t>
            </a:r>
            <a:r>
              <a:rPr lang="zh-CN" altLang="en-US" sz="3600" b="1" kern="120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endParaRPr lang="zh-CN" altLang="en-US" sz="3600" b="1" kern="12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内容</a:t>
            </a:r>
            <a:r>
              <a:rPr lang="zh-CN" altLang="en-US" sz="36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： 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方式</a:t>
            </a:r>
            <a:r>
              <a:rPr lang="en-US" altLang="zh-CN" sz="36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:  </a:t>
            </a:r>
            <a:endParaRPr lang="zh-CN" altLang="en-US" sz="3600" b="1" kern="12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3419475" y="0"/>
            <a:ext cx="2971800" cy="131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4400" b="1" kern="1200" dirty="0" smtClean="0">
                <a:solidFill>
                  <a:srgbClr val="0034DC"/>
                </a:solidFill>
                <a:latin typeface="华文行楷" pitchFamily="2" charset="-122"/>
                <a:ea typeface="华文行楷" pitchFamily="2" charset="-122"/>
                <a:cs typeface="+mn-cs"/>
              </a:rPr>
              <a:t>丰富有趣智力</a:t>
            </a:r>
            <a:r>
              <a:rPr lang="zh-CN" altLang="en-US" sz="4400" b="1" kern="1200" dirty="0">
                <a:solidFill>
                  <a:srgbClr val="0034DC"/>
                </a:solidFill>
                <a:latin typeface="华文行楷" pitchFamily="2" charset="-122"/>
                <a:ea typeface="华文行楷" pitchFamily="2" charset="-122"/>
                <a:cs typeface="+mn-cs"/>
              </a:rPr>
              <a:t>比拼</a:t>
            </a:r>
          </a:p>
        </p:txBody>
      </p:sp>
      <p:sp>
        <p:nvSpPr>
          <p:cNvPr id="16" name="矩形 15"/>
          <p:cNvSpPr/>
          <p:nvPr/>
        </p:nvSpPr>
        <p:spPr>
          <a:xfrm>
            <a:off x="1907704" y="2276872"/>
            <a:ext cx="6606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蹲踞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在松树林子和灌木丛沟凹处。</a:t>
            </a:r>
          </a:p>
          <a:p>
            <a:pPr lvl="0"/>
            <a:r>
              <a:rPr lang="zh-CN" altLang="en-US" sz="36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多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是情歌酬和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见景生情</a:t>
            </a:r>
            <a:r>
              <a:rPr lang="en-US" altLang="zh-CN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, 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用各种丰富的譬喻、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用提问的方法、互嘲互赞、唱其他故事。</a:t>
            </a:r>
            <a:endParaRPr lang="zh-CN" altLang="en-US" sz="36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1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052736"/>
            <a:ext cx="83529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    那次听到一个年轻妇女一连唱败了三个对手，逼得对方哑口无言，于是轻轻地打了个吆喝，表示胜利结束，从荆条丛中站起身子，理理发，拍拍绣花围裙上的灰土，向大家笑笑，意思像是说，</a:t>
            </a:r>
            <a:r>
              <a:rPr 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你们看，我唱赢了</a:t>
            </a:r>
            <a:r>
              <a:rPr 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”</a:t>
            </a:r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，显得轻松快乐，拉着同行女伴，走过江米酒担子边解口渴去了。 </a:t>
            </a:r>
          </a:p>
          <a:p>
            <a:endParaRPr lang="zh-CN" altLang="en-US" sz="2800" dirty="0">
              <a:solidFill>
                <a:schemeClr val="accent4">
                  <a:lumMod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3356992"/>
            <a:ext cx="7632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    这种年轻女人在昆明附近村子中多的是。性情开朗活泼，劳动手脚勤快，生长得一张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黑中透红枣子</a:t>
            </a:r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脸，满口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白白的糯米</a:t>
            </a:r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牙，穿了身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毛蓝布</a:t>
            </a:r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衣裤，腰间围个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钉满小银片扣花葱绿</a:t>
            </a:r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布围裙，脚下穿双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云南乡下特有的绣花</a:t>
            </a:r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透孔鞋，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油光光</a:t>
            </a:r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辫发盘在头上。</a:t>
            </a:r>
            <a:endParaRPr lang="zh-CN" altLang="en-US" sz="2800" dirty="0">
              <a:solidFill>
                <a:schemeClr val="accent4">
                  <a:lumMod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052736"/>
            <a:ext cx="76328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accent4">
                    <a:lumMod val="50000"/>
                  </a:schemeClr>
                </a:solidFill>
                <a:latin typeface="黑体" pitchFamily="2" charset="-122"/>
                <a:ea typeface="黑体" pitchFamily="2" charset="-122"/>
              </a:rPr>
              <a:t>    这种年轻女人在昆明附近村子中多的是。性情开朗活泼，劳动手脚勤快，生长得一张脸，满口白白的牙，穿了身布衣裤，腰间围个布围裙，脚下穿双透孔鞋，辫发盘在头上。</a:t>
            </a:r>
            <a:endParaRPr lang="zh-CN" altLang="en-US" sz="2800" dirty="0">
              <a:solidFill>
                <a:schemeClr val="accent4">
                  <a:lumMod val="5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988840"/>
            <a:ext cx="7920880" cy="1384995"/>
          </a:xfrm>
          <a:prstGeom prst="rect">
            <a:avLst/>
          </a:prstGeom>
          <a:noFill/>
          <a:ln w="19050">
            <a:solidFill>
              <a:schemeClr val="accent5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   “ 沈从文的</a:t>
            </a:r>
            <a:r>
              <a:rPr lang="en-US" altLang="zh-CN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云南的歌会</a:t>
            </a:r>
            <a:r>
              <a:rPr lang="en-US" altLang="zh-CN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第四段过多的自然环境描写冲淡了</a:t>
            </a:r>
            <a:r>
              <a:rPr lang="en-US" altLang="zh-CN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‘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歌会’主题，很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没意思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，你觉得呢？”</a:t>
            </a:r>
            <a:endParaRPr lang="zh-CN" altLang="en-US" sz="2800" dirty="0">
              <a:solidFill>
                <a:schemeClr val="accent5">
                  <a:lumMod val="1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620688"/>
            <a:ext cx="3312368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j-cs"/>
              </a:rPr>
              <a:t>“</a:t>
            </a:r>
            <a:r>
              <a:rPr kumimoji="0" lang="zh-CN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j-cs"/>
              </a:rPr>
              <a:t>山路漫歌”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60" y="1268760"/>
            <a:ext cx="8066087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kern="1200" dirty="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t>   </a:t>
            </a:r>
            <a:r>
              <a:rPr lang="en-US" altLang="zh-CN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“</a:t>
            </a:r>
            <a:r>
              <a:rPr lang="zh-CN" altLang="en-US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土坎边的粉蓝色报春花，</a:t>
            </a:r>
            <a:r>
              <a:rPr lang="zh-CN" altLang="en-US" sz="3200" b="1" kern="1200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在轻和微风里不住点头</a:t>
            </a:r>
            <a:r>
              <a:rPr lang="zh-CN" altLang="en-US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，总令人疑心那个蓝色竟像是</a:t>
            </a:r>
            <a:r>
              <a:rPr lang="zh-CN" altLang="en-US" sz="3200" b="1" kern="12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有意模仿天空而成的</a:t>
            </a:r>
            <a:r>
              <a:rPr lang="zh-CN" altLang="en-US" sz="3200" b="1" kern="12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”</a:t>
            </a:r>
            <a:endParaRPr lang="en-US" altLang="zh-CN" sz="3200" b="1" kern="1200" dirty="0" smtClean="0">
              <a:solidFill>
                <a:srgbClr val="FF0000"/>
              </a:solidFill>
              <a:latin typeface="华文中宋" pitchFamily="2" charset="-122"/>
              <a:ea typeface="华文中宋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kern="1200" dirty="0" smtClean="0">
              <a:solidFill>
                <a:srgbClr val="FF0000"/>
              </a:solidFill>
              <a:latin typeface="华文中宋" pitchFamily="2" charset="-122"/>
              <a:ea typeface="华文中宋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chemeClr val="accent5">
                    <a:lumMod val="10000"/>
                  </a:schemeClr>
                </a:solidFill>
                <a:latin typeface="华文中宋" pitchFamily="2" charset="-122"/>
                <a:ea typeface="华文中宋" pitchFamily="2" charset="-122"/>
              </a:rPr>
              <a:t>……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3200" b="1" kern="12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    </a:t>
            </a:r>
            <a:r>
              <a:rPr lang="zh-CN" altLang="en-US" sz="3200" b="1" kern="1200" dirty="0" smtClean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“</a:t>
            </a:r>
            <a:r>
              <a:rPr lang="zh-CN" altLang="en-US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最有意思的是云雀，时常从面前不远草丛中</a:t>
            </a:r>
            <a:r>
              <a:rPr lang="zh-CN" altLang="en-US" sz="3200" b="1" kern="1200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起飞</a:t>
            </a:r>
            <a:r>
              <a:rPr lang="zh-CN" altLang="en-US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，一面</a:t>
            </a:r>
            <a:r>
              <a:rPr lang="zh-CN" altLang="en-US" sz="3200" b="1" kern="1200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扶摇盘旋而上</a:t>
            </a:r>
            <a:r>
              <a:rPr lang="zh-CN" altLang="en-US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，一面不住</a:t>
            </a:r>
            <a:r>
              <a:rPr lang="zh-CN" altLang="en-US" sz="3200" b="1" kern="1200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唱歌</a:t>
            </a:r>
            <a:r>
              <a:rPr lang="zh-CN" altLang="en-US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，向碧蓝天空中</a:t>
            </a:r>
            <a:r>
              <a:rPr lang="zh-CN" altLang="en-US" sz="3200" b="1" kern="1200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钻</a:t>
            </a:r>
            <a:r>
              <a:rPr lang="zh-CN" altLang="en-US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去，仿佛要一直</a:t>
            </a:r>
            <a:r>
              <a:rPr lang="zh-CN" altLang="en-US" sz="3200" b="1" kern="1200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钻透</a:t>
            </a:r>
            <a:r>
              <a:rPr lang="zh-CN" altLang="en-US" sz="32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蓝空。”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8243888" y="6078538"/>
            <a:ext cx="900112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20000"/>
              </a:spcBef>
              <a:spcAft>
                <a:spcPct val="0"/>
              </a:spcAft>
            </a:pPr>
            <a:endParaRPr lang="en-US" altLang="zh-CN" kern="120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356992"/>
            <a:ext cx="7920880" cy="1815882"/>
          </a:xfrm>
          <a:prstGeom prst="rect">
            <a:avLst/>
          </a:prstGeom>
          <a:noFill/>
          <a:ln w="19050">
            <a:solidFill>
              <a:schemeClr val="accent5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    产生这种山歌实有原因。如没有一种特殊环境作为土壤，这些歌不会那么素朴、真挚而美妙感人。</a:t>
            </a:r>
          </a:p>
          <a:p>
            <a:r>
              <a:rPr lang="en-US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              —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沈从文</a:t>
            </a:r>
            <a:r>
              <a:rPr lang="en-US" altLang="zh-CN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湘西苗族的艺术</a:t>
            </a:r>
            <a:r>
              <a:rPr lang="en-US" altLang="zh-CN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》</a:t>
            </a:r>
            <a:endParaRPr lang="zh-CN" altLang="en-US" sz="2800" dirty="0" smtClean="0">
              <a:solidFill>
                <a:schemeClr val="accent5">
                  <a:lumMod val="10000"/>
                </a:schemeClr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764704"/>
            <a:ext cx="77048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060"/>
                </a:solidFill>
                <a:latin typeface="黑体" pitchFamily="2" charset="-122"/>
                <a:ea typeface="黑体" pitchFamily="2" charset="-122"/>
              </a:rPr>
              <a:t>    赶马女孩子年纪多不过十四五岁，嗓子通常并没经过训练，有的还发哑带沙，可是在这种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环境气氛</a:t>
            </a:r>
            <a:r>
              <a:rPr lang="zh-CN" altLang="en-US" sz="2800" dirty="0" smtClean="0">
                <a:solidFill>
                  <a:srgbClr val="002060"/>
                </a:solidFill>
                <a:latin typeface="黑体" pitchFamily="2" charset="-122"/>
                <a:ea typeface="黑体" pitchFamily="2" charset="-122"/>
              </a:rPr>
              <a:t>里，出口自然，不论唱什么，都充满一种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淳朴本色美</a:t>
            </a:r>
            <a:r>
              <a:rPr lang="zh-CN" altLang="en-US" sz="2800" dirty="0" smtClean="0">
                <a:solidFill>
                  <a:srgbClr val="002060"/>
                </a:solidFill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2800" dirty="0">
              <a:solidFill>
                <a:srgbClr val="00206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5796136" y="2060848"/>
            <a:ext cx="3672408" cy="1152128"/>
          </a:xfrm>
          <a:prstGeom prst="cloudCallout">
            <a:avLst>
              <a:gd name="adj1" fmla="val -15101"/>
              <a:gd name="adj2" fmla="val 71003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天人合一</a:t>
            </a:r>
            <a:endParaRPr lang="zh-CN" altLang="en-US" sz="4000" dirty="0">
              <a:solidFill>
                <a:srgbClr val="FFFF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1628800"/>
            <a:ext cx="82444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这些优美的语句描写出了当地优美的环境，</a:t>
            </a:r>
            <a:r>
              <a:rPr lang="zh-CN" altLang="en-US" sz="36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自然环境之美与歌声之美相得益彰，浑然天成</a:t>
            </a:r>
            <a:r>
              <a:rPr lang="zh-CN" altLang="en-US" sz="3600" b="1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，只有这一方水土才能孕育如此美妙的歌。</a:t>
            </a:r>
          </a:p>
          <a:p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3491880" y="3573016"/>
            <a:ext cx="4176712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b="1" kern="1200" dirty="0">
                <a:solidFill>
                  <a:srgbClr val="484600"/>
                </a:solidFill>
                <a:latin typeface="Arial" charset="0"/>
                <a:ea typeface="华文行楷" pitchFamily="2" charset="-122"/>
                <a:cs typeface="+mn-cs"/>
              </a:rPr>
              <a:t>发乎性情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b="1" kern="1200" dirty="0">
                <a:solidFill>
                  <a:srgbClr val="484600"/>
                </a:solidFill>
                <a:latin typeface="Arial" charset="0"/>
                <a:ea typeface="华文行楷" pitchFamily="2" charset="-122"/>
                <a:cs typeface="+mn-cs"/>
              </a:rPr>
              <a:t>自然成趣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68538" y="188913"/>
            <a:ext cx="4105275" cy="619125"/>
          </a:xfrm>
        </p:spPr>
        <p:txBody>
          <a:bodyPr/>
          <a:lstStyle/>
          <a:p>
            <a:r>
              <a:rPr lang="en-US" altLang="zh-CN" sz="4000">
                <a:solidFill>
                  <a:srgbClr val="990099"/>
                </a:solidFill>
              </a:rPr>
              <a:t>“</a:t>
            </a:r>
            <a:r>
              <a:rPr lang="zh-CN" altLang="en-US" sz="4000" b="1">
                <a:solidFill>
                  <a:schemeClr val="folHlink"/>
                </a:solidFill>
                <a:ea typeface="黑体" pitchFamily="49" charset="-122"/>
                <a:hlinkClick r:id="rId2" action="ppaction://hlinksldjump"/>
              </a:rPr>
              <a:t>金满斗会</a:t>
            </a:r>
            <a:r>
              <a:rPr lang="zh-CN" altLang="en-US" sz="4000">
                <a:solidFill>
                  <a:srgbClr val="990099"/>
                </a:solidFill>
              </a:rPr>
              <a:t>”</a:t>
            </a:r>
            <a:r>
              <a:rPr lang="zh-CN" altLang="en-US" sz="4000"/>
              <a:t> 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8564563" cy="4114800"/>
          </a:xfrm>
        </p:spPr>
        <p:txBody>
          <a:bodyPr/>
          <a:lstStyle/>
          <a:p>
            <a:r>
              <a:rPr lang="en-US" altLang="zh-CN" dirty="0"/>
              <a:t> 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老人常说</a:t>
            </a:r>
            <a:r>
              <a:rPr lang="zh-CN" altLang="en-US" b="1" dirty="0">
                <a:latin typeface="Arial"/>
                <a:ea typeface="黑体" pitchFamily="49" charset="-122"/>
              </a:rPr>
              <a:t>“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十年难逢金满斗</a:t>
            </a:r>
            <a:r>
              <a:rPr lang="zh-CN" altLang="en-US" b="1" dirty="0">
                <a:latin typeface="Arial"/>
                <a:ea typeface="黑体" pitchFamily="49" charset="-122"/>
              </a:rPr>
              <a:t>”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，默读第</a:t>
            </a:r>
            <a:r>
              <a:rPr lang="en-US" altLang="zh-CN" b="1" dirty="0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段，将</a:t>
            </a:r>
            <a:r>
              <a:rPr lang="zh-CN" altLang="en-US" b="1" dirty="0">
                <a:latin typeface="Arial"/>
                <a:ea typeface="黑体" pitchFamily="49" charset="-122"/>
              </a:rPr>
              <a:t>“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金满斗会</a:t>
            </a:r>
            <a:r>
              <a:rPr lang="zh-CN" altLang="en-US" b="1" dirty="0">
                <a:latin typeface="Arial"/>
                <a:ea typeface="黑体" pitchFamily="49" charset="-122"/>
              </a:rPr>
              <a:t>”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与前两种形式的歌会比较，说说</a:t>
            </a:r>
            <a:r>
              <a:rPr lang="zh-CN" altLang="en-US" b="1" dirty="0">
                <a:latin typeface="Arial"/>
                <a:ea typeface="黑体" pitchFamily="49" charset="-122"/>
              </a:rPr>
              <a:t>“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金满斗会</a:t>
            </a:r>
            <a:r>
              <a:rPr lang="zh-CN" altLang="en-US" b="1" dirty="0">
                <a:latin typeface="Arial"/>
                <a:ea typeface="黑体" pitchFamily="49" charset="-122"/>
              </a:rPr>
              <a:t>”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的难得之处在哪里？</a:t>
            </a:r>
          </a:p>
          <a:p>
            <a:pPr>
              <a:buFontTx/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 　人 、　时间、  　妆、　　民族文化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971550" y="3357563"/>
            <a:ext cx="592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多</a:t>
            </a: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2627313" y="3357563"/>
            <a:ext cx="5921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长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4427538" y="3357563"/>
            <a:ext cx="641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盛</a:t>
            </a: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6443663" y="3429000"/>
            <a:ext cx="996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传承</a:t>
            </a:r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8243888" y="6237288"/>
            <a:ext cx="641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返回</a:t>
            </a:r>
          </a:p>
        </p:txBody>
      </p:sp>
      <p:sp>
        <p:nvSpPr>
          <p:cNvPr id="44047" name="Text Box 15"/>
          <p:cNvSpPr txBox="1">
            <a:spLocks noChangeArrowheads="1"/>
          </p:cNvSpPr>
          <p:nvPr/>
        </p:nvSpPr>
        <p:spPr bwMode="auto">
          <a:xfrm>
            <a:off x="0" y="-25400"/>
            <a:ext cx="31854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5400" b="1" kern="1200" dirty="0" smtClean="0">
                <a:solidFill>
                  <a:srgbClr val="0000D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村寨传歌</a:t>
            </a:r>
            <a:r>
              <a:rPr kumimoji="1" lang="en-US" altLang="zh-CN" sz="5400" b="1" kern="1200" dirty="0">
                <a:solidFill>
                  <a:srgbClr val="0000D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: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0" y="4437063"/>
            <a:ext cx="9144000" cy="2420937"/>
            <a:chOff x="0" y="1616"/>
            <a:chExt cx="5760" cy="2704"/>
          </a:xfrm>
        </p:grpSpPr>
        <p:pic>
          <p:nvPicPr>
            <p:cNvPr id="44050" name="Picture 18" descr="云南歌会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616"/>
              <a:ext cx="2495" cy="2704"/>
            </a:xfrm>
            <a:prstGeom prst="rect">
              <a:avLst/>
            </a:prstGeom>
            <a:noFill/>
          </p:spPr>
        </p:pic>
        <p:pic>
          <p:nvPicPr>
            <p:cNvPr id="44051" name="Picture 19" descr="图片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200" y="1616"/>
              <a:ext cx="3560" cy="270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  <p:bldP spid="440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1052736"/>
            <a:ext cx="72728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    有一次，由村子里人发起，到时候住处院子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两楼和那道长长屋廊下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，集合了乡村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男女老幼百多人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，六人围坐一桌，</a:t>
            </a:r>
            <a:r>
              <a:rPr lang="zh-CN" altLang="en-US" sz="28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足足坐满了三十来张矮方桌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，每桌各自轮流低声唱</a:t>
            </a:r>
            <a:r>
              <a:rPr lang="en-US" altLang="zh-CN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十二月花</a:t>
            </a:r>
            <a:r>
              <a:rPr lang="en-US" altLang="zh-CN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，和其他本地好听曲子。</a:t>
            </a:r>
            <a:endParaRPr lang="en-US" altLang="zh-CN" sz="2800" dirty="0" smtClean="0">
              <a:solidFill>
                <a:schemeClr val="accent5">
                  <a:lumMod val="1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2800" dirty="0" smtClean="0">
              <a:solidFill>
                <a:schemeClr val="accent5">
                  <a:lumMod val="1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……</a:t>
            </a:r>
          </a:p>
          <a:p>
            <a:endParaRPr lang="en-US" altLang="zh-CN" sz="2800" dirty="0" smtClean="0">
              <a:solidFill>
                <a:schemeClr val="accent5">
                  <a:lumMod val="10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声音虽极其轻柔，合起来却如一片松涛，在微风荡动中舒卷张弛不定，有点龙吟凤哕意味。仅是这个唱法就极其有意思</a:t>
            </a:r>
            <a:r>
              <a:rPr lang="zh-CN" altLang="en-US" sz="2800" dirty="0" smtClean="0"/>
              <a:t>。</a:t>
            </a:r>
            <a:r>
              <a:rPr lang="zh-CN" altLang="en-US" sz="2800" dirty="0" smtClean="0">
                <a:solidFill>
                  <a:schemeClr val="accent5">
                    <a:lumMod val="10000"/>
                  </a:schemeClr>
                </a:solidFill>
                <a:latin typeface="黑体" pitchFamily="2" charset="-122"/>
                <a:ea typeface="黑体" pitchFamily="2" charset="-122"/>
              </a:rPr>
              <a:t>唱和相续，一连三天才散场。</a:t>
            </a:r>
          </a:p>
        </p:txBody>
      </p:sp>
      <p:sp>
        <p:nvSpPr>
          <p:cNvPr id="6" name="云形标注 5"/>
          <p:cNvSpPr/>
          <p:nvPr/>
        </p:nvSpPr>
        <p:spPr>
          <a:xfrm>
            <a:off x="5471592" y="3068960"/>
            <a:ext cx="3672408" cy="1512168"/>
          </a:xfrm>
          <a:prstGeom prst="cloudCallout">
            <a:avLst>
              <a:gd name="adj1" fmla="val -81807"/>
              <a:gd name="adj2" fmla="val 31131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场面宏大</a:t>
            </a:r>
            <a:endParaRPr lang="en-US" altLang="zh-CN" sz="4000" dirty="0" smtClean="0">
              <a:solidFill>
                <a:srgbClr val="FFFF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lang="zh-CN" altLang="en-US" sz="40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气势壮观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2"/>
          <p:cNvSpPr>
            <a:spLocks noChangeArrowheads="1" noChangeShapeType="1"/>
          </p:cNvSpPr>
          <p:nvPr/>
        </p:nvSpPr>
        <p:spPr bwMode="auto">
          <a:xfrm>
            <a:off x="0" y="0"/>
            <a:ext cx="5867400" cy="9366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/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华文隶书"/>
                <a:ea typeface="华文隶书"/>
              </a:rPr>
              <a:t>再次速读课文</a:t>
            </a:r>
            <a:r>
              <a:rPr lang="en-US" altLang="zh-CN" sz="3600" b="1" kern="10">
                <a:ln/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华文隶书"/>
                <a:ea typeface="华文隶书"/>
              </a:rPr>
              <a:t>,</a:t>
            </a:r>
            <a:r>
              <a:rPr lang="zh-CN" altLang="en-US" sz="3600" b="1" kern="10">
                <a:ln/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华文隶书"/>
                <a:ea typeface="华文隶书"/>
              </a:rPr>
              <a:t>合作研讨。</a:t>
            </a:r>
          </a:p>
        </p:txBody>
      </p:sp>
      <p:graphicFrame>
        <p:nvGraphicFramePr>
          <p:cNvPr id="34819" name="Group 3"/>
          <p:cNvGraphicFramePr>
            <a:graphicFrameLocks noGrp="1"/>
          </p:cNvGraphicFramePr>
          <p:nvPr/>
        </p:nvGraphicFramePr>
        <p:xfrm>
          <a:off x="107950" y="1341438"/>
          <a:ext cx="8748713" cy="5041901"/>
        </p:xfrm>
        <a:graphic>
          <a:graphicData uri="http://schemas.openxmlformats.org/drawingml/2006/table">
            <a:tbl>
              <a:tblPr/>
              <a:tblGrid>
                <a:gridCol w="892175"/>
                <a:gridCol w="1036638"/>
                <a:gridCol w="2641600"/>
                <a:gridCol w="1714500"/>
                <a:gridCol w="1249362"/>
                <a:gridCol w="1214438"/>
              </a:tblGrid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ea typeface="华文隶书" pitchFamily="2" charset="-122"/>
                        </a:rPr>
                        <a:t>场景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ea typeface="华文隶书" pitchFamily="2" charset="-122"/>
                        </a:rPr>
                        <a:t>表现角度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ea typeface="华文隶书" pitchFamily="2" charset="-122"/>
                        </a:rPr>
                        <a:t>特　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ea typeface="华文隶书" pitchFamily="2" charset="-122"/>
                        </a:rPr>
                        <a:t>内　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ea typeface="华文隶书" pitchFamily="2" charset="-122"/>
                        </a:rPr>
                        <a:t>方式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ea typeface="华文隶书" pitchFamily="2" charset="-122"/>
                        </a:rPr>
                        <a:t>作者之情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1506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936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531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noProof="1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854" name="Text Box 38"/>
          <p:cNvSpPr txBox="1">
            <a:spLocks noChangeArrowheads="1"/>
          </p:cNvSpPr>
          <p:nvPr/>
        </p:nvSpPr>
        <p:spPr bwMode="auto">
          <a:xfrm>
            <a:off x="0" y="2492375"/>
            <a:ext cx="1042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400" noProof="1">
              <a:latin typeface="Times New Roman" pitchFamily="18" charset="0"/>
            </a:endParaRPr>
          </a:p>
        </p:txBody>
      </p:sp>
      <p:sp>
        <p:nvSpPr>
          <p:cNvPr id="34855" name="Text Box 39"/>
          <p:cNvSpPr txBox="1">
            <a:spLocks noChangeArrowheads="1"/>
          </p:cNvSpPr>
          <p:nvPr/>
        </p:nvSpPr>
        <p:spPr bwMode="auto">
          <a:xfrm>
            <a:off x="0" y="2636838"/>
            <a:ext cx="9715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sz="2800" b="1">
                <a:solidFill>
                  <a:srgbClr val="FF0000"/>
                </a:solidFill>
                <a:latin typeface="Times New Roman" pitchFamily="18" charset="0"/>
              </a:rPr>
              <a:t>山野对歌</a:t>
            </a:r>
          </a:p>
        </p:txBody>
      </p:sp>
      <p:sp>
        <p:nvSpPr>
          <p:cNvPr id="34856" name="Text Box 40"/>
          <p:cNvSpPr txBox="1">
            <a:spLocks noChangeArrowheads="1"/>
          </p:cNvSpPr>
          <p:nvPr/>
        </p:nvSpPr>
        <p:spPr bwMode="auto">
          <a:xfrm>
            <a:off x="3687763" y="49403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 sz="2400" noProof="1">
              <a:latin typeface="Times New Roman" pitchFamily="18" charset="0"/>
            </a:endParaRPr>
          </a:p>
        </p:txBody>
      </p:sp>
      <p:sp>
        <p:nvSpPr>
          <p:cNvPr id="34857" name="Text Box 41"/>
          <p:cNvSpPr txBox="1">
            <a:spLocks noChangeArrowheads="1"/>
          </p:cNvSpPr>
          <p:nvPr/>
        </p:nvSpPr>
        <p:spPr bwMode="auto">
          <a:xfrm>
            <a:off x="0" y="4005263"/>
            <a:ext cx="9921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sz="2400" b="1" dirty="0" smtClean="0">
                <a:solidFill>
                  <a:srgbClr val="FF0000"/>
                </a:solidFill>
                <a:latin typeface="Times New Roman" pitchFamily="18" charset="0"/>
              </a:rPr>
              <a:t>山路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漫</a:t>
            </a:r>
            <a:r>
              <a:rPr lang="zh-CN" sz="2400" b="1" dirty="0" smtClean="0">
                <a:solidFill>
                  <a:srgbClr val="FF0000"/>
                </a:solidFill>
                <a:latin typeface="Times New Roman" pitchFamily="18" charset="0"/>
              </a:rPr>
              <a:t>歌</a:t>
            </a:r>
            <a:endParaRPr lang="zh-CN" sz="2400" dirty="0">
              <a:solidFill>
                <a:srgbClr val="FF0000"/>
              </a:solidFill>
              <a:latin typeface="Times New Roman" pitchFamily="18" charset="0"/>
            </a:endParaRPr>
          </a:p>
          <a:p>
            <a:pPr algn="ctr"/>
            <a:endParaRPr lang="zh-CN" altLang="zh-CN" sz="2400" dirty="0">
              <a:latin typeface="Times New Roman" pitchFamily="18" charset="0"/>
            </a:endParaRPr>
          </a:p>
        </p:txBody>
      </p:sp>
      <p:sp>
        <p:nvSpPr>
          <p:cNvPr id="34858" name="Text Box 42"/>
          <p:cNvSpPr txBox="1">
            <a:spLocks noChangeArrowheads="1"/>
          </p:cNvSpPr>
          <p:nvPr/>
        </p:nvSpPr>
        <p:spPr bwMode="auto">
          <a:xfrm>
            <a:off x="0" y="5157788"/>
            <a:ext cx="90011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sz="2400" b="1" smtClean="0">
                <a:solidFill>
                  <a:srgbClr val="FF0000"/>
                </a:solidFill>
                <a:latin typeface="Times New Roman" pitchFamily="18" charset="0"/>
              </a:rPr>
              <a:t>村寨</a:t>
            </a:r>
            <a:r>
              <a:rPr lang="zh-CN" altLang="en-US" sz="2400" b="1" smtClean="0">
                <a:solidFill>
                  <a:srgbClr val="FF0000"/>
                </a:solidFill>
                <a:latin typeface="Times New Roman" pitchFamily="18" charset="0"/>
              </a:rPr>
              <a:t>传</a:t>
            </a:r>
            <a:r>
              <a:rPr lang="zh-CN" sz="2400" b="1" smtClean="0">
                <a:solidFill>
                  <a:srgbClr val="FF0000"/>
                </a:solidFill>
                <a:latin typeface="Times New Roman" pitchFamily="18" charset="0"/>
              </a:rPr>
              <a:t>歌</a:t>
            </a:r>
            <a:endParaRPr lang="zh-CN" sz="2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4859" name="Text Box 43"/>
          <p:cNvSpPr txBox="1">
            <a:spLocks noChangeArrowheads="1"/>
          </p:cNvSpPr>
          <p:nvPr/>
        </p:nvSpPr>
        <p:spPr bwMode="auto">
          <a:xfrm>
            <a:off x="1042988" y="2708275"/>
            <a:ext cx="8651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唱歌</a:t>
            </a:r>
          </a:p>
          <a:p>
            <a:r>
              <a:rPr lang="zh-CN" sz="2400" b="1">
                <a:solidFill>
                  <a:schemeClr val="accent2"/>
                </a:solidFill>
                <a:latin typeface="Times New Roman" pitchFamily="18" charset="0"/>
              </a:rPr>
              <a:t>  人</a:t>
            </a:r>
          </a:p>
        </p:txBody>
      </p:sp>
      <p:sp>
        <p:nvSpPr>
          <p:cNvPr id="34860" name="Text Box 44"/>
          <p:cNvSpPr txBox="1">
            <a:spLocks noChangeArrowheads="1"/>
          </p:cNvSpPr>
          <p:nvPr/>
        </p:nvSpPr>
        <p:spPr bwMode="auto">
          <a:xfrm>
            <a:off x="1116013" y="4005263"/>
            <a:ext cx="8651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唱歌</a:t>
            </a:r>
          </a:p>
          <a:p>
            <a:r>
              <a:rPr lang="zh-CN" sz="2400" b="1">
                <a:solidFill>
                  <a:schemeClr val="accent2"/>
                </a:solidFill>
                <a:latin typeface="Times New Roman" pitchFamily="18" charset="0"/>
              </a:rPr>
              <a:t>环境</a:t>
            </a:r>
          </a:p>
        </p:txBody>
      </p:sp>
      <p:sp>
        <p:nvSpPr>
          <p:cNvPr id="34861" name="Text Box 45"/>
          <p:cNvSpPr txBox="1">
            <a:spLocks noChangeArrowheads="1"/>
          </p:cNvSpPr>
          <p:nvPr/>
        </p:nvSpPr>
        <p:spPr bwMode="auto">
          <a:xfrm>
            <a:off x="1042988" y="5229225"/>
            <a:ext cx="8651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唱歌</a:t>
            </a:r>
          </a:p>
          <a:p>
            <a:r>
              <a:rPr lang="zh-CN" sz="2400" b="1">
                <a:solidFill>
                  <a:schemeClr val="accent2"/>
                </a:solidFill>
                <a:latin typeface="Times New Roman" pitchFamily="18" charset="0"/>
              </a:rPr>
              <a:t>场面</a:t>
            </a:r>
          </a:p>
        </p:txBody>
      </p:sp>
      <p:sp>
        <p:nvSpPr>
          <p:cNvPr id="34862" name="Text Box 46"/>
          <p:cNvSpPr txBox="1">
            <a:spLocks noChangeArrowheads="1"/>
          </p:cNvSpPr>
          <p:nvPr/>
        </p:nvSpPr>
        <p:spPr bwMode="auto">
          <a:xfrm>
            <a:off x="2406650" y="2708275"/>
            <a:ext cx="2022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zh-CN" sz="2400" b="1">
                <a:solidFill>
                  <a:schemeClr val="accent2"/>
                </a:solidFill>
                <a:latin typeface="Times New Roman" pitchFamily="18" charset="0"/>
              </a:rPr>
              <a:t>对抗性</a:t>
            </a:r>
          </a:p>
          <a:p>
            <a:pPr algn="ctr"/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表现才情智力</a:t>
            </a:r>
            <a:endParaRPr lang="zh-CN" sz="2400">
              <a:latin typeface="Times New Roman" pitchFamily="18" charset="0"/>
            </a:endParaRPr>
          </a:p>
        </p:txBody>
      </p:sp>
      <p:sp>
        <p:nvSpPr>
          <p:cNvPr id="34863" name="Text Box 47"/>
          <p:cNvSpPr txBox="1">
            <a:spLocks noChangeArrowheads="1"/>
          </p:cNvSpPr>
          <p:nvPr/>
        </p:nvSpPr>
        <p:spPr bwMode="auto">
          <a:xfrm>
            <a:off x="1979613" y="3933825"/>
            <a:ext cx="26638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sz="2400" b="1">
                <a:solidFill>
                  <a:schemeClr val="accent2"/>
                </a:solidFill>
                <a:latin typeface="Times New Roman" pitchFamily="18" charset="0"/>
              </a:rPr>
              <a:t>即兴歌唱</a:t>
            </a:r>
          </a:p>
          <a:p>
            <a:pPr algn="ctr"/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表现自然情趣</a:t>
            </a:r>
          </a:p>
        </p:txBody>
      </p:sp>
      <p:sp>
        <p:nvSpPr>
          <p:cNvPr id="34864" name="Text Box 48"/>
          <p:cNvSpPr txBox="1">
            <a:spLocks noChangeArrowheads="1"/>
          </p:cNvSpPr>
          <p:nvPr/>
        </p:nvSpPr>
        <p:spPr bwMode="auto">
          <a:xfrm>
            <a:off x="2044700" y="5157788"/>
            <a:ext cx="2635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zh-CN" sz="2400" b="1" dirty="0">
                <a:solidFill>
                  <a:schemeClr val="accent2"/>
                </a:solidFill>
                <a:latin typeface="Times New Roman" pitchFamily="18" charset="0"/>
              </a:rPr>
              <a:t>表演性</a:t>
            </a:r>
          </a:p>
          <a:p>
            <a:pPr algn="ctr"/>
            <a:r>
              <a:rPr lang="zh-CN" sz="2400" b="1" dirty="0">
                <a:solidFill>
                  <a:srgbClr val="FF0000"/>
                </a:solidFill>
                <a:latin typeface="Times New Roman" pitchFamily="18" charset="0"/>
              </a:rPr>
              <a:t>表现民族艺术修养</a:t>
            </a:r>
            <a:endParaRPr lang="zh-CN" sz="2400" dirty="0">
              <a:latin typeface="Times New Roman" pitchFamily="18" charset="0"/>
            </a:endParaRPr>
          </a:p>
        </p:txBody>
      </p:sp>
      <p:sp>
        <p:nvSpPr>
          <p:cNvPr id="34865" name="Text Box 49"/>
          <p:cNvSpPr txBox="1">
            <a:spLocks noChangeArrowheads="1"/>
          </p:cNvSpPr>
          <p:nvPr/>
        </p:nvSpPr>
        <p:spPr bwMode="auto">
          <a:xfrm>
            <a:off x="4716463" y="2636838"/>
            <a:ext cx="15843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情歌酬唱</a:t>
            </a:r>
          </a:p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见景生情</a:t>
            </a:r>
          </a:p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即物起兴</a:t>
            </a:r>
            <a:endParaRPr lang="zh-CN" sz="2400">
              <a:latin typeface="Times New Roman" pitchFamily="18" charset="0"/>
            </a:endParaRPr>
          </a:p>
        </p:txBody>
      </p:sp>
      <p:sp>
        <p:nvSpPr>
          <p:cNvPr id="34866" name="Text Box 50"/>
          <p:cNvSpPr txBox="1">
            <a:spLocks noChangeArrowheads="1"/>
          </p:cNvSpPr>
          <p:nvPr/>
        </p:nvSpPr>
        <p:spPr bwMode="auto">
          <a:xfrm>
            <a:off x="4859338" y="4221163"/>
            <a:ext cx="1008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山歌</a:t>
            </a:r>
            <a:endParaRPr 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4867" name="Text Box 51"/>
          <p:cNvSpPr txBox="1">
            <a:spLocks noChangeArrowheads="1"/>
          </p:cNvSpPr>
          <p:nvPr/>
        </p:nvSpPr>
        <p:spPr bwMode="auto">
          <a:xfrm>
            <a:off x="4787900" y="4868863"/>
            <a:ext cx="15113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本地民歌</a:t>
            </a:r>
          </a:p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爱情故事</a:t>
            </a:r>
          </a:p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嘲烟鬼</a:t>
            </a:r>
          </a:p>
          <a:p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骂财主</a:t>
            </a:r>
            <a:endParaRPr lang="zh-CN" sz="2400">
              <a:latin typeface="Times New Roman" pitchFamily="18" charset="0"/>
            </a:endParaRPr>
          </a:p>
        </p:txBody>
      </p:sp>
      <p:sp>
        <p:nvSpPr>
          <p:cNvPr id="34868" name="Text Box 52"/>
          <p:cNvSpPr txBox="1">
            <a:spLocks noChangeArrowheads="1"/>
          </p:cNvSpPr>
          <p:nvPr/>
        </p:nvSpPr>
        <p:spPr bwMode="auto">
          <a:xfrm>
            <a:off x="6516688" y="2997200"/>
            <a:ext cx="935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Times New Roman" pitchFamily="18" charset="0"/>
              </a:rPr>
              <a:t>对</a:t>
            </a:r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唱</a:t>
            </a:r>
          </a:p>
        </p:txBody>
      </p:sp>
      <p:sp>
        <p:nvSpPr>
          <p:cNvPr id="34869" name="Text Box 53"/>
          <p:cNvSpPr txBox="1">
            <a:spLocks noChangeArrowheads="1"/>
          </p:cNvSpPr>
          <p:nvPr/>
        </p:nvSpPr>
        <p:spPr bwMode="auto">
          <a:xfrm>
            <a:off x="6516688" y="4221163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Times New Roman" pitchFamily="18" charset="0"/>
              </a:rPr>
              <a:t>群</a:t>
            </a:r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唱</a:t>
            </a:r>
          </a:p>
        </p:txBody>
      </p:sp>
      <p:sp>
        <p:nvSpPr>
          <p:cNvPr id="34870" name="Text Box 54"/>
          <p:cNvSpPr txBox="1">
            <a:spLocks noChangeArrowheads="1"/>
          </p:cNvSpPr>
          <p:nvPr/>
        </p:nvSpPr>
        <p:spPr bwMode="auto">
          <a:xfrm>
            <a:off x="6588125" y="5373688"/>
            <a:ext cx="1008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Times New Roman" pitchFamily="18" charset="0"/>
              </a:rPr>
              <a:t>轮</a:t>
            </a:r>
            <a:r>
              <a:rPr lang="zh-CN" sz="2400" b="1">
                <a:solidFill>
                  <a:srgbClr val="FF0000"/>
                </a:solidFill>
                <a:latin typeface="Times New Roman" pitchFamily="18" charset="0"/>
              </a:rPr>
              <a:t>唱</a:t>
            </a:r>
          </a:p>
        </p:txBody>
      </p:sp>
      <p:sp>
        <p:nvSpPr>
          <p:cNvPr id="34871" name="Text Box 55"/>
          <p:cNvSpPr txBox="1">
            <a:spLocks noChangeArrowheads="1"/>
          </p:cNvSpPr>
          <p:nvPr/>
        </p:nvSpPr>
        <p:spPr bwMode="auto">
          <a:xfrm>
            <a:off x="7812088" y="2924175"/>
            <a:ext cx="100806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对自然纯朴的人性的赞美</a:t>
            </a:r>
            <a:endParaRPr lang="zh-CN" sz="2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4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4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348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348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1000"/>
                                        <p:tgtEl>
                                          <p:spTgt spid="348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8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8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48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48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4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4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900" decel="100000" fill="hold"/>
                                        <p:tgtEl>
                                          <p:spTgt spid="34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4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48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5" dur="1000"/>
                                        <p:tgtEl>
                                          <p:spTgt spid="348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4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4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6" dur="1000"/>
                                        <p:tgtEl>
                                          <p:spTgt spid="348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4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4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4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4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 tmFilter="0,0; .5, 1; 1, 1"/>
                                        <p:tgtEl>
                                          <p:spTgt spid="348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nimBg="1"/>
      <p:bldP spid="34855" grpId="0" autoUpdateAnimBg="0"/>
      <p:bldP spid="34857" grpId="0" autoUpdateAnimBg="0"/>
      <p:bldP spid="34858" grpId="0" autoUpdateAnimBg="0"/>
      <p:bldP spid="34859" grpId="0" autoUpdateAnimBg="0"/>
      <p:bldP spid="34860" grpId="0" autoUpdateAnimBg="0"/>
      <p:bldP spid="34861" grpId="0" autoUpdateAnimBg="0"/>
      <p:bldP spid="34862" grpId="0" autoUpdateAnimBg="0"/>
      <p:bldP spid="34863" grpId="0" autoUpdateAnimBg="0"/>
      <p:bldP spid="34864" grpId="0" autoUpdateAnimBg="0"/>
      <p:bldP spid="34865" grpId="0" autoUpdateAnimBg="0"/>
      <p:bldP spid="34866" grpId="0" autoUpdateAnimBg="0"/>
      <p:bldP spid="34867" grpId="0" autoUpdateAnimBg="0"/>
      <p:bldP spid="34868" grpId="0" autoUpdateAnimBg="0"/>
      <p:bldP spid="34869" grpId="0" autoUpdateAnimBg="0"/>
      <p:bldP spid="34870" grpId="0" autoUpdateAnimBg="0"/>
      <p:bldP spid="34871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8001000" cy="1216025"/>
          </a:xfrm>
        </p:spPr>
        <p:txBody>
          <a:bodyPr/>
          <a:lstStyle/>
          <a:p>
            <a:r>
              <a:rPr lang="zh-CN" altLang="en-US" sz="4500" b="1">
                <a:ea typeface="隶书" pitchFamily="49" charset="-122"/>
              </a:rPr>
              <a:t>作品特点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03575" y="2060575"/>
            <a:ext cx="5545138" cy="4103688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4000" b="1">
                <a:solidFill>
                  <a:srgbClr val="0000CC"/>
                </a:solidFill>
                <a:latin typeface="宋体" pitchFamily="2" charset="-122"/>
                <a:ea typeface="楷体_GB2312" pitchFamily="49" charset="-122"/>
              </a:rPr>
              <a:t>    </a:t>
            </a:r>
            <a:r>
              <a:rPr lang="zh-CN" altLang="en-US" sz="4000" b="1">
                <a:solidFill>
                  <a:srgbClr val="0000CC"/>
                </a:solidFill>
                <a:latin typeface="宋体" pitchFamily="2" charset="-122"/>
                <a:ea typeface="楷体_GB2312" pitchFamily="49" charset="-122"/>
              </a:rPr>
              <a:t>沈从文的作品</a:t>
            </a:r>
          </a:p>
          <a:p>
            <a:pPr>
              <a:buFontTx/>
              <a:buNone/>
            </a:pPr>
            <a:r>
              <a:rPr lang="zh-CN" altLang="en-US" sz="4000" b="1">
                <a:solidFill>
                  <a:srgbClr val="0000CC"/>
                </a:solidFill>
                <a:latin typeface="宋体" pitchFamily="2" charset="-122"/>
                <a:ea typeface="楷体_GB2312" pitchFamily="49" charset="-122"/>
              </a:rPr>
              <a:t>  富有民间乡土气息，</a:t>
            </a:r>
          </a:p>
          <a:p>
            <a:pPr>
              <a:buFontTx/>
              <a:buNone/>
            </a:pPr>
            <a:r>
              <a:rPr lang="zh-CN" altLang="en-US" sz="4000" b="1">
                <a:solidFill>
                  <a:srgbClr val="0000CC"/>
                </a:solidFill>
                <a:latin typeface="宋体" pitchFamily="2" charset="-122"/>
                <a:ea typeface="楷体_GB2312" pitchFamily="49" charset="-122"/>
              </a:rPr>
              <a:t>  诗情画意</a:t>
            </a:r>
            <a:r>
              <a:rPr lang="zh-CN" altLang="en-US" sz="4000" b="1">
                <a:solidFill>
                  <a:srgbClr val="0000CC"/>
                </a:solidFill>
                <a:latin typeface="黑体" pitchFamily="49" charset="-122"/>
                <a:ea typeface="楷体_GB2312" pitchFamily="49" charset="-122"/>
              </a:rPr>
              <a:t>朴实醇美。</a:t>
            </a:r>
          </a:p>
          <a:p>
            <a:pPr>
              <a:buFontTx/>
              <a:buNone/>
            </a:pPr>
            <a:r>
              <a:rPr lang="zh-CN" altLang="en-US" sz="4000" b="1">
                <a:solidFill>
                  <a:srgbClr val="0000CC"/>
                </a:solidFill>
                <a:latin typeface="宋体" pitchFamily="2" charset="-122"/>
                <a:ea typeface="楷体_GB2312" pitchFamily="49" charset="-122"/>
              </a:rPr>
              <a:t>    代表作</a:t>
            </a:r>
            <a:r>
              <a:rPr lang="en-US" altLang="zh-CN" sz="4000" b="1">
                <a:solidFill>
                  <a:srgbClr val="0000CC"/>
                </a:solidFill>
                <a:latin typeface="宋体" pitchFamily="2" charset="-122"/>
                <a:ea typeface="楷体_GB2312" pitchFamily="49" charset="-122"/>
              </a:rPr>
              <a:t>《</a:t>
            </a:r>
            <a:r>
              <a:rPr lang="zh-CN" altLang="en-US" sz="4000" b="1">
                <a:solidFill>
                  <a:srgbClr val="0000CC"/>
                </a:solidFill>
                <a:latin typeface="宋体" pitchFamily="2" charset="-122"/>
                <a:ea typeface="楷体_GB2312" pitchFamily="49" charset="-122"/>
              </a:rPr>
              <a:t>边城</a:t>
            </a:r>
            <a:r>
              <a:rPr lang="en-US" altLang="zh-CN" sz="4000" b="1">
                <a:solidFill>
                  <a:srgbClr val="0000CC"/>
                </a:solidFill>
                <a:latin typeface="宋体" pitchFamily="2" charset="-122"/>
                <a:ea typeface="楷体_GB2312" pitchFamily="49" charset="-122"/>
              </a:rPr>
              <a:t>》  </a:t>
            </a:r>
            <a:r>
              <a:rPr lang="zh-CN" altLang="en-US" sz="4000" b="1">
                <a:solidFill>
                  <a:srgbClr val="0000CC"/>
                </a:solidFill>
                <a:latin typeface="宋体" pitchFamily="2" charset="-122"/>
                <a:ea typeface="楷体_GB2312" pitchFamily="49" charset="-122"/>
              </a:rPr>
              <a:t>描绘湘西民风 。</a:t>
            </a:r>
            <a:r>
              <a:rPr lang="zh-CN" altLang="en-US" sz="4000" b="1">
                <a:solidFill>
                  <a:srgbClr val="0000CC"/>
                </a:solidFill>
                <a:latin typeface="Arial"/>
                <a:ea typeface="楷体_GB2312" pitchFamily="49" charset="-122"/>
              </a:rPr>
              <a:t> </a:t>
            </a:r>
            <a:endParaRPr lang="zh-CN" altLang="en-US" sz="4000" b="1">
              <a:solidFill>
                <a:srgbClr val="0000CC"/>
              </a:solidFill>
              <a:latin typeface="宋体" pitchFamily="2" charset="-122"/>
              <a:ea typeface="楷体_GB2312" pitchFamily="49" charset="-122"/>
            </a:endParaRPr>
          </a:p>
        </p:txBody>
      </p:sp>
      <p:pic>
        <p:nvPicPr>
          <p:cNvPr id="98308" name="Picture 4" descr="quanji32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341438"/>
            <a:ext cx="3130550" cy="48228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诗情画意">
  <a:themeElements>
    <a:clrScheme name="诗情画意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诗情画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1072</Words>
  <Application>Microsoft Office PowerPoint</Application>
  <PresentationFormat>全屏显示(4:3)</PresentationFormat>
  <Paragraphs>128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23</vt:i4>
      </vt:variant>
    </vt:vector>
  </HeadingPairs>
  <TitlesOfParts>
    <vt:vector size="26" baseType="lpstr">
      <vt:lpstr>默认设计模板</vt:lpstr>
      <vt:lpstr>诗情画意</vt:lpstr>
      <vt:lpstr>1_默认设计模板</vt:lpstr>
      <vt:lpstr>幻灯片 1</vt:lpstr>
      <vt:lpstr>民 歌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“金满斗会” </vt:lpstr>
      <vt:lpstr>幻灯片 21</vt:lpstr>
      <vt:lpstr>幻灯片 22</vt:lpstr>
      <vt:lpstr>作品特点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微软系统</cp:lastModifiedBy>
  <cp:revision>21</cp:revision>
  <dcterms:modified xsi:type="dcterms:W3CDTF">2013-05-29T03:16:16Z</dcterms:modified>
</cp:coreProperties>
</file>