
<file path=[Content_Types].xml><?xml version="1.0" encoding="utf-8"?>
<Types xmlns="http://schemas.openxmlformats.org/package/2006/content-types">
  <Default Extension="vml" ContentType="application/vnd.openxmlformats-officedocument.vmlDrawing"/>
  <Default Extension="bin" ContentType="application/vnd.openxmlformats-officedocument.oleObject"/>
  <Default Extension="png" ContentType="image/png"/>
  <Default Extension="jpeg" ContentType="image/jpe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411" r:id="rId3"/>
    <p:sldId id="489" r:id="rId4"/>
    <p:sldId id="490" r:id="rId5"/>
    <p:sldId id="492" r:id="rId6"/>
    <p:sldId id="491" r:id="rId7"/>
    <p:sldId id="417" r:id="rId8"/>
    <p:sldId id="445" r:id="rId9"/>
    <p:sldId id="418" r:id="rId10"/>
    <p:sldId id="443" r:id="rId11"/>
    <p:sldId id="424" r:id="rId12"/>
    <p:sldId id="425" r:id="rId13"/>
    <p:sldId id="419" r:id="rId14"/>
    <p:sldId id="442" r:id="rId15"/>
    <p:sldId id="423" r:id="rId16"/>
    <p:sldId id="422" r:id="rId17"/>
    <p:sldId id="493" r:id="rId18"/>
    <p:sldId id="462" r:id="rId19"/>
    <p:sldId id="464" r:id="rId20"/>
    <p:sldId id="530" r:id="rId21"/>
    <p:sldId id="420" r:id="rId22"/>
    <p:sldId id="429" r:id="rId23"/>
    <p:sldId id="431" r:id="rId24"/>
    <p:sldId id="433" r:id="rId25"/>
    <p:sldId id="483" r:id="rId26"/>
    <p:sldId id="485" r:id="rId27"/>
    <p:sldId id="484" r:id="rId28"/>
    <p:sldId id="486" r:id="rId29"/>
    <p:sldId id="488" r:id="rId30"/>
    <p:sldId id="487" r:id="rId31"/>
    <p:sldId id="449" r:id="rId32"/>
    <p:sldId id="452" r:id="rId33"/>
    <p:sldId id="453" r:id="rId34"/>
    <p:sldId id="455" r:id="rId35"/>
    <p:sldId id="456" r:id="rId36"/>
    <p:sldId id="426" r:id="rId37"/>
    <p:sldId id="427" r:id="rId38"/>
    <p:sldId id="428" r:id="rId39"/>
    <p:sldId id="421" r:id="rId40"/>
    <p:sldId id="555" r:id="rId41"/>
    <p:sldId id="556" r:id="rId42"/>
    <p:sldId id="458" r:id="rId43"/>
    <p:sldId id="532" r:id="rId44"/>
    <p:sldId id="446" r:id="rId45"/>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9D9D9"/>
    <a:srgbClr val="FFFFFF"/>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160"/>
        <p:guide pos="3838"/>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8" Type="http://schemas.openxmlformats.org/officeDocument/2006/relationships/tableStyles" Target="tableStyles.xml"/><Relationship Id="rId47" Type="http://schemas.openxmlformats.org/officeDocument/2006/relationships/viewProps" Target="viewProps.xml"/><Relationship Id="rId46" Type="http://schemas.openxmlformats.org/officeDocument/2006/relationships/presProps" Target="presProps.xml"/><Relationship Id="rId45" Type="http://schemas.openxmlformats.org/officeDocument/2006/relationships/slide" Target="slides/slide43.xml"/><Relationship Id="rId44" Type="http://schemas.openxmlformats.org/officeDocument/2006/relationships/slide" Target="slides/slide42.xml"/><Relationship Id="rId43" Type="http://schemas.openxmlformats.org/officeDocument/2006/relationships/slide" Target="slides/slide41.xml"/><Relationship Id="rId42" Type="http://schemas.openxmlformats.org/officeDocument/2006/relationships/slide" Target="slides/slide40.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image" Target="../media/image5.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image" Target="../media/image20.e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image" Target="../media/image20.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2.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2.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2.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3.emf"/></Relationships>
</file>

<file path=ppt/drawings/_rels/vmlDrawing9.v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image" Target="../media/image24.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25.emf"/></Relationships>
</file>

<file path=ppt/drawings/_rels/vmlDrawing11.v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image" Target="../media/image26.emf"/></Relationship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1198800" y="914400"/>
            <a:ext cx="9799200" cy="2570400"/>
          </a:xfrm>
        </p:spPr>
        <p:txBody>
          <a:bodyPr lIns="90000" tIns="46800" rIns="90000" bIns="46800" anchor="b" anchorCtr="0">
            <a:normAutofit/>
          </a:bodyPr>
          <a:lstStyle>
            <a:lvl1pPr algn="ctr">
              <a:defRPr sz="6000" b="1" i="0" spc="300" baseline="0">
                <a:solidFill>
                  <a:schemeClr val="tx1">
                    <a:lumMod val="85000"/>
                    <a:lumOff val="15000"/>
                  </a:schemeClr>
                </a:solidFill>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1198800" y="3560400"/>
            <a:ext cx="9799200" cy="1472400"/>
          </a:xfrm>
        </p:spPr>
        <p:txBody>
          <a:bodyPr lIns="90000" tIns="46800" rIns="90000" bIns="46800">
            <a:normAutofit/>
          </a:bodyPr>
          <a:lstStyle>
            <a:lvl1pPr marL="0" indent="0" algn="ctr" eaLnBrk="1" fontAlgn="auto" latinLnBrk="0" hangingPunct="1">
              <a:lnSpc>
                <a:spcPct val="110000"/>
              </a:lnSpc>
              <a:buNone/>
              <a:defRPr sz="2400" u="none" strike="noStrike" kern="1200" cap="none" spc="200" normalizeH="0" baseline="0">
                <a:solidFill>
                  <a:schemeClr val="tx1">
                    <a:lumMod val="65000"/>
                    <a:lumOff val="3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08400" y="1490400"/>
            <a:ext cx="10969200" cy="47592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8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ts val="0"/>
              </a:spcBef>
              <a:spcAft>
                <a:spcPts val="300"/>
              </a:spcAft>
              <a:buFont typeface="Wingdings" panose="05000000000000000000"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ts val="0"/>
              </a:spcBef>
              <a:spcAft>
                <a:spcPts val="300"/>
              </a:spcAft>
              <a:buFont typeface="Arial" panose="020B0604020202020204" pitchFamily="34"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custDataLst>
              <p:tags r:id="rId2"/>
            </p:custDataLst>
          </p:nvPr>
        </p:nvSpPr>
        <p:spPr>
          <a:xfrm>
            <a:off x="1990800" y="3848400"/>
            <a:ext cx="7768800" cy="766800"/>
          </a:xfrm>
        </p:spPr>
        <p:txBody>
          <a:bodyPr lIns="90000" tIns="46800" rIns="90000" bIns="46800" anchor="b" anchorCtr="0">
            <a:normAutofit/>
          </a:bodyPr>
          <a:lstStyle>
            <a:lvl1pPr>
              <a:defRPr sz="4400" b="1" i="0" u="none" strike="noStrike" kern="1200" cap="none" spc="300" normalizeH="0" baseline="0">
                <a:solidFill>
                  <a:schemeClr val="tx1">
                    <a:lumMod val="85000"/>
                    <a:lumOff val="15000"/>
                  </a:schemeClr>
                </a:solidFill>
                <a:effectLst/>
                <a:uFillTx/>
              </a:defRPr>
            </a:lvl1pPr>
          </a:lstStyle>
          <a:p>
            <a:r>
              <a:rPr lang="zh-CN" altLang="en-US" dirty="0"/>
              <a:t>单击此处编辑标题</a:t>
            </a:r>
            <a:endParaRPr lang="zh-CN" altLang="en-US" dirty="0"/>
          </a:p>
        </p:txBody>
      </p:sp>
      <p:sp>
        <p:nvSpPr>
          <p:cNvPr id="3" name="文本占位符 2"/>
          <p:cNvSpPr>
            <a:spLocks noGrp="1"/>
          </p:cNvSpPr>
          <p:nvPr>
            <p:ph type="body" idx="1" hasCustomPrompt="1"/>
            <p:custDataLst>
              <p:tags r:id="rId3"/>
            </p:custDataLst>
          </p:nvPr>
        </p:nvSpPr>
        <p:spPr>
          <a:xfrm>
            <a:off x="1990800" y="4615200"/>
            <a:ext cx="7768800" cy="867600"/>
          </a:xfrm>
        </p:spPr>
        <p:txBody>
          <a:bodyPr lIns="90000" tIns="46800" rIns="90000" bIns="46800">
            <a:normAutofit/>
          </a:bodyPr>
          <a:lstStyle>
            <a:lvl1pPr marL="0" indent="0" eaLnBrk="1" fontAlgn="auto" latinLnBrk="0" hangingPunct="1">
              <a:lnSpc>
                <a:spcPct val="130000"/>
              </a:lnSpc>
              <a:buNone/>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单击此处编辑文本</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08400" y="1501200"/>
            <a:ext cx="5176800" cy="47484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ts val="0"/>
              </a:spcBef>
              <a:spcAft>
                <a:spcPts val="300"/>
              </a:spcAft>
              <a:buFont typeface="Wingdings" panose="05000000000000000000"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ts val="0"/>
              </a:spcBef>
              <a:spcAft>
                <a:spcPts val="300"/>
              </a:spcAft>
              <a:buFont typeface="Arial" panose="020B0604020202020204" pitchFamily="34"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411600" y="1501200"/>
            <a:ext cx="5176800" cy="4748400"/>
          </a:xfrm>
        </p:spPr>
        <p:txBody>
          <a:bodyPr lIns="90000" tIns="46800" rIns="90000" bIns="46800">
            <a:normAutofit/>
          </a:bodyPr>
          <a:lstStyle>
            <a:lvl1pPr marL="228600" indent="-228600" eaLnBrk="1" fontAlgn="auto" latinLnBrk="0" hangingPunct="1">
              <a:lnSpc>
                <a:spcPct val="130000"/>
              </a:lnSpc>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1pPr>
            <a:lvl2pPr marL="685800" indent="-228600" defTabSz="914400" eaLnBrk="1" fontAlgn="auto" latinLnBrk="0" hangingPunct="1">
              <a:lnSpc>
                <a:spcPct val="120000"/>
              </a:lnSpc>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2pPr>
            <a:lvl3pPr marL="1143000" indent="-228600" eaLnBrk="1" fontAlgn="auto" latinLnBrk="0" hangingPunct="1">
              <a:lnSpc>
                <a:spcPct val="120000"/>
              </a:lnSpc>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3pPr>
            <a:lvl4pPr marL="1600200" indent="-228600" eaLnBrk="1" fontAlgn="auto" latinLnBrk="0" hangingPunct="1">
              <a:lnSpc>
                <a:spcPct val="120000"/>
              </a:lnSpc>
              <a:buFont typeface="Wingdings" panose="05000000000000000000" charset="0"/>
              <a:buChar char=""/>
              <a:defRPr sz="14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4pPr>
            <a:lvl5pPr eaLnBrk="1" fontAlgn="auto" latinLnBrk="0" hangingPunct="1">
              <a:lnSpc>
                <a:spcPct val="120000"/>
              </a:lnSpc>
              <a:defRPr sz="1400" u="none" strike="noStrike" kern="1200" cap="none" spc="150" normalizeH="0">
                <a:solidFill>
                  <a:schemeClr val="tx1">
                    <a:lumMod val="65000"/>
                    <a:lumOff val="35000"/>
                  </a:schemeClr>
                </a:solidFill>
                <a:latin typeface="Arial" panose="020B0604020202020204" pitchFamily="34" charset="0"/>
                <a:ea typeface="微软雅黑" panose="020B0503020204020204" pitchFamily="3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08400" y="1429200"/>
            <a:ext cx="5342400" cy="381600"/>
          </a:xfrm>
        </p:spPr>
        <p:txBody>
          <a:bodyPr lIns="101600" tIns="38100" rIns="76200" bIns="38100" anchor="t" anchorCtr="0">
            <a:norm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0840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ts val="0"/>
              </a:spcBef>
              <a:spcAft>
                <a:spcPts val="300"/>
              </a:spcAft>
              <a:buFont typeface="Wingdings" panose="05000000000000000000"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ts val="0"/>
              </a:spcBef>
              <a:spcAft>
                <a:spcPts val="300"/>
              </a:spcAft>
              <a:buFont typeface="Arial" panose="020B0604020202020204" pitchFamily="34"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421729"/>
            <a:ext cx="53424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ts val="0"/>
              </a:spcBef>
              <a:spcAft>
                <a:spcPts val="600"/>
              </a:spcAft>
              <a:buFont typeface="Arial" panose="020B0604020202020204" pitchFamily="34" charset="0"/>
              <a:buChar char="●"/>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ts val="0"/>
              </a:spcBef>
              <a:spcAft>
                <a:spcPts val="300"/>
              </a:spcAft>
              <a:buFont typeface="Wingdings" panose="05000000000000000000"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ts val="0"/>
              </a:spcBef>
              <a:spcAft>
                <a:spcPts val="300"/>
              </a:spcAft>
              <a:buFont typeface="Arial" panose="020B0604020202020204" pitchFamily="34" charset="0"/>
              <a:buChar char="•"/>
              <a:defRPr kumimoji="0" lang="zh-CN" altLang="en-US" sz="14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08330" y="1555115"/>
            <a:ext cx="5233035" cy="4608195"/>
          </a:xfrm>
        </p:spPr>
        <p:txBody>
          <a:bodyPr vert="horz" lIns="90000" tIns="46800" rIns="90000" bIns="46800" rtlCol="0">
            <a:norm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350400" y="1555200"/>
            <a:ext cx="52272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ts val="0"/>
              </a:spcBef>
              <a:spcAft>
                <a:spcPts val="600"/>
              </a:spcAft>
              <a:buFont typeface="Arial" panose="020B0604020202020204" pitchFamily="34" charset="0"/>
              <a:buNone/>
              <a:defRPr kumimoji="0" lang="zh-CN" altLang="en-US" sz="1600" b="0" i="0" u="none" strike="noStrike" kern="1200" cap="none" spc="150" normalizeH="0" baseline="0" noProof="1" dirty="0">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indent="0" defTabSz="914400" eaLnBrk="1" fontAlgn="auto" latinLnBrk="0" hangingPunct="1">
              <a:buNone/>
              <a:tabLst>
                <a:tab pos="1609725" algn="l"/>
                <a:tab pos="1609725" algn="l"/>
                <a:tab pos="1609725" algn="l"/>
                <a:tab pos="1609725" algn="l"/>
                <a:tab pos="1609725" algn="l"/>
                <a:tab pos="1609725" algn="l"/>
                <a:tab pos="1609725" algn="l"/>
                <a:tab pos="1609725" algn="l"/>
              </a:tabLst>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2pPr>
            <a:lvl3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3pPr>
            <a:lvl4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4pPr>
            <a:lvl5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5pPr>
          </a:lstStyle>
          <a:p>
            <a:pPr lvl="0"/>
            <a:r>
              <a:rPr dirty="0">
                <a:sym typeface="+mn-ea"/>
              </a:rPr>
              <a:t>单击此处编辑母版文本样式</a:t>
            </a:r>
            <a:endParaRPr dirty="0">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lvl1pPr>
              <a:defRPr baseline="0"/>
            </a:lvl1p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2"/>
            </p:custDataLst>
          </p:nvPr>
        </p:nvSpPr>
        <p:spPr>
          <a:xfrm>
            <a:off x="10234800" y="914400"/>
            <a:ext cx="1044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ts val="0"/>
              </a:spcAft>
              <a:buNone/>
              <a:defRPr kumimoji="0" lang="zh-CN" altLang="en-US" sz="28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dirty="0">
                <a:sym typeface="+mn-ea"/>
              </a:rPr>
              <a:t>单击此处编辑标题</a:t>
            </a:r>
            <a:endParaRPr dirty="0">
              <a:sym typeface="+mn-ea"/>
            </a:endParaRPr>
          </a:p>
        </p:txBody>
      </p:sp>
      <p:sp>
        <p:nvSpPr>
          <p:cNvPr id="3" name="竖排文字占位符 2"/>
          <p:cNvSpPr>
            <a:spLocks noGrp="1"/>
          </p:cNvSpPr>
          <p:nvPr>
            <p:ph type="body" orient="vert" idx="1"/>
            <p:custDataLst>
              <p:tags r:id="rId3"/>
            </p:custDataLst>
          </p:nvPr>
        </p:nvSpPr>
        <p:spPr>
          <a:xfrm>
            <a:off x="914400" y="914400"/>
            <a:ext cx="9169200" cy="5029200"/>
          </a:xfrm>
        </p:spPr>
        <p:txBody>
          <a:bodyPr vert="eaVert" lIns="46800" tIns="46800" rIns="46800" bIns="46800"/>
          <a:lstStyle>
            <a:lvl1pPr marL="228600" indent="-228600" eaLnBrk="1" fontAlgn="auto" latinLnBrk="0" hangingPunct="1">
              <a:lnSpc>
                <a:spcPct val="130000"/>
              </a:lnSpc>
              <a:spcAft>
                <a:spcPts val="1000"/>
              </a:spcAft>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spcAft>
                <a:spcPts val="600"/>
              </a:spcAft>
              <a:buFont typeface="Arial" panose="020B0604020202020204" pitchFamily="34" charset="0"/>
              <a:buChar char="●"/>
              <a:tabLst>
                <a:tab pos="1609725" algn="l"/>
                <a:tab pos="1609725" algn="l"/>
                <a:tab pos="1609725" algn="l"/>
                <a:tab pos="1609725" algn="l"/>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spcAft>
                <a:spcPts val="600"/>
              </a:spcAft>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spcAft>
                <a:spcPts val="300"/>
              </a:spcAft>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spcAft>
                <a:spcPts val="300"/>
              </a:spcAft>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08400" y="774000"/>
            <a:ext cx="10972800" cy="5482800"/>
          </a:xfrm>
        </p:spPr>
        <p:txBody>
          <a:bodyPr/>
          <a:lstStyle>
            <a:lvl1pPr marL="228600" indent="-228600" eaLnBrk="1" fontAlgn="auto" latinLnBrk="0" hangingPunct="1">
              <a:lnSpc>
                <a:spcPct val="130000"/>
              </a:lnSpc>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buFont typeface="Arial" panose="020B0604020202020204" pitchFamily="34" charset="0"/>
              <a:buChar char="●"/>
              <a:tabLst>
                <a:tab pos="1609725" algn="l"/>
                <a:tab pos="1609725" algn="l"/>
                <a:tab pos="1609725" algn="l"/>
                <a:tab pos="1609725" algn="l"/>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1198800" y="2484000"/>
            <a:ext cx="97992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6000" b="1" i="0" u="none" strike="noStrike" kern="1200" cap="none" spc="300" normalizeH="0" baseline="0" noProof="1" dirty="0">
                <a:solidFill>
                  <a:schemeClr val="tx1">
                    <a:lumMod val="85000"/>
                    <a:lumOff val="15000"/>
                  </a:schemeClr>
                </a:solidFill>
                <a:effectLst/>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endParaRPr>
              <a:sym typeface="+mn-ea"/>
            </a:endParaRPr>
          </a:p>
        </p:txBody>
      </p:sp>
      <p:sp>
        <p:nvSpPr>
          <p:cNvPr id="7" name="文本占位符 6"/>
          <p:cNvSpPr>
            <a:spLocks noGrp="1"/>
          </p:cNvSpPr>
          <p:nvPr>
            <p:ph type="body" sz="quarter" idx="13"/>
            <p:custDataLst>
              <p:tags r:id="rId6"/>
            </p:custDataLst>
          </p:nvPr>
        </p:nvSpPr>
        <p:spPr>
          <a:xfrm>
            <a:off x="1198800" y="3560400"/>
            <a:ext cx="9799200" cy="471600"/>
          </a:xfrm>
        </p:spPr>
        <p:txBody>
          <a:bodyPr lIns="90000" tIns="46800" rIns="90000" bIns="46800">
            <a:normAutofit/>
          </a:bodyPr>
          <a:lstStyle>
            <a:lvl1pPr marL="0" indent="0" algn="ctr">
              <a:lnSpc>
                <a:spcPct val="110000"/>
              </a:lnSpc>
              <a:buNone/>
              <a:defRPr sz="2400" spc="200" baseline="0">
                <a:solidFill>
                  <a:schemeClr val="tx1">
                    <a:lumMod val="65000"/>
                    <a:lumOff val="35000"/>
                  </a:schemeClr>
                </a:solidFill>
              </a:defRPr>
            </a:lvl1pPr>
          </a:lstStyle>
          <a:p>
            <a:pPr lvl="0"/>
            <a:r>
              <a:rPr lang="zh-CN" altLang="en-US" dirty="0"/>
              <a:t>单击此处编辑母版文本样式</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tags" Target="../tags/tag62.xml"/><Relationship Id="rId16" Type="http://schemas.openxmlformats.org/officeDocument/2006/relationships/tags" Target="../tags/tag61.xml"/><Relationship Id="rId15" Type="http://schemas.openxmlformats.org/officeDocument/2006/relationships/tags" Target="../tags/tag60.xml"/><Relationship Id="rId14" Type="http://schemas.openxmlformats.org/officeDocument/2006/relationships/tags" Target="../tags/tag59.xml"/><Relationship Id="rId13" Type="http://schemas.openxmlformats.org/officeDocument/2006/relationships/tags" Target="../tags/tag58.xml"/><Relationship Id="rId12" Type="http://schemas.openxmlformats.org/officeDocument/2006/relationships/tags" Target="../tags/tag57.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FFFFFF"/>
            </a:gs>
            <a:gs pos="100000">
              <a:srgbClr val="D9D9D9"/>
            </a:gs>
          </a:gsLst>
          <a:lin ang="5400000" scaled="0"/>
        </a:gra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custDataLst>
              <p:tags r:id="rId16"/>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fld>
            <a:endParaRPr lang="zh-CN" altLang="en-US" dirty="0"/>
          </a:p>
        </p:txBody>
      </p:sp>
      <p:sp>
        <p:nvSpPr>
          <p:cNvPr id="7" name="KSO_TEMPLATE" hidden="1"/>
          <p:cNvSpPr/>
          <p:nvPr>
            <p:custDataLst>
              <p:tags r:id="rId17"/>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63.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4.xml"/><Relationship Id="rId1"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5.xml"/><Relationship Id="rId1"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6.xml"/><Relationship Id="rId1"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7.xml"/><Relationship Id="rId1" Type="http://schemas.openxmlformats.org/officeDocument/2006/relationships/image" Target="../media/image1.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8.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9.xml"/><Relationship Id="rId1"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0.xml"/><Relationship Id="rId1" Type="http://schemas.openxmlformats.org/officeDocument/2006/relationships/image" Target="../media/image4.png"/></Relationships>
</file>

<file path=ppt/slides/_rels/slide9.xml.rels><?xml version="1.0" encoding="UTF-8" standalone="yes"?>
<Relationships xmlns="http://schemas.openxmlformats.org/package/2006/relationships"><Relationship Id="rId7" Type="http://schemas.openxmlformats.org/officeDocument/2006/relationships/vmlDrawing" Target="../drawings/vmlDrawing1.vml"/><Relationship Id="rId6" Type="http://schemas.openxmlformats.org/officeDocument/2006/relationships/slideLayout" Target="../slideLayouts/slideLayout2.xml"/><Relationship Id="rId5" Type="http://schemas.openxmlformats.org/officeDocument/2006/relationships/tags" Target="../tags/tag71.xml"/><Relationship Id="rId4" Type="http://schemas.openxmlformats.org/officeDocument/2006/relationships/image" Target="../media/image6.emf"/><Relationship Id="rId3" Type="http://schemas.openxmlformats.org/officeDocument/2006/relationships/oleObject" Target="../embeddings/oleObject2.bin"/><Relationship Id="rId2" Type="http://schemas.openxmlformats.org/officeDocument/2006/relationships/image" Target="../media/image5.emf"/><Relationship Id="rId1" Type="http://schemas.openxmlformats.org/officeDocument/2006/relationships/oleObject" Target="../embeddings/oleObject1.bin"/></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2.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3.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4.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5.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6.xml"/><Relationship Id="rId1" Type="http://schemas.openxmlformats.org/officeDocument/2006/relationships/image" Target="../media/image7.jpe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7.xml"/><Relationship Id="rId1" Type="http://schemas.openxmlformats.org/officeDocument/2006/relationships/image" Target="../media/image7.jpe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8.xml"/><Relationship Id="rId1" Type="http://schemas.openxmlformats.org/officeDocument/2006/relationships/image" Target="../media/image7.jpeg"/></Relationships>
</file>

<file path=ppt/slides/_rels/slide17.xml.rels><?xml version="1.0" encoding="UTF-8" standalone="yes"?>
<Relationships xmlns="http://schemas.openxmlformats.org/package/2006/relationships"><Relationship Id="rId5" Type="http://schemas.openxmlformats.org/officeDocument/2006/relationships/vmlDrawing" Target="../drawings/vmlDrawing2.vml"/><Relationship Id="rId4" Type="http://schemas.openxmlformats.org/officeDocument/2006/relationships/slideLayout" Target="../slideLayouts/slideLayout1.xml"/><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oleObject" Target="../embeddings/oleObject3.bin"/></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0.jpe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9.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0.xml"/></Relationships>
</file>

<file path=ppt/slides/_rels/slide21.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openxmlformats.org/officeDocument/2006/relationships/tags" Target="../tags/tag83.xml"/><Relationship Id="rId4" Type="http://schemas.openxmlformats.org/officeDocument/2006/relationships/image" Target="../media/image12.png"/><Relationship Id="rId3" Type="http://schemas.openxmlformats.org/officeDocument/2006/relationships/image" Target="../media/image11.png"/><Relationship Id="rId2" Type="http://schemas.openxmlformats.org/officeDocument/2006/relationships/tags" Target="../tags/tag82.xml"/><Relationship Id="rId1" Type="http://schemas.openxmlformats.org/officeDocument/2006/relationships/tags" Target="../tags/tag81.xml"/></Relationships>
</file>

<file path=ppt/slides/_rels/slide22.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85.xml"/><Relationship Id="rId2" Type="http://schemas.openxmlformats.org/officeDocument/2006/relationships/image" Target="../media/image13.png"/><Relationship Id="rId1" Type="http://schemas.openxmlformats.org/officeDocument/2006/relationships/tags" Target="../tags/tag84.xml"/></Relationships>
</file>

<file path=ppt/slides/_rels/slide23.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tags" Target="../tags/tag87.xml"/><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tags" Target="../tags/tag86.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8.xml"/></Relationships>
</file>

<file path=ppt/slides/_rels/slide25.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89.xml"/><Relationship Id="rId2" Type="http://schemas.openxmlformats.org/officeDocument/2006/relationships/image" Target="../media/image17.png"/><Relationship Id="rId1" Type="http://schemas.openxmlformats.org/officeDocument/2006/relationships/image" Target="../media/image16.pn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0.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91.xml"/><Relationship Id="rId1" Type="http://schemas.openxmlformats.org/officeDocument/2006/relationships/image" Target="../media/image18.pn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92.xml"/><Relationship Id="rId1" Type="http://schemas.openxmlformats.org/officeDocument/2006/relationships/image" Target="../media/image19.png"/></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3.xml"/></Relationships>
</file>

<file path=ppt/slides/_rels/slide30.xml.rels><?xml version="1.0" encoding="UTF-8" standalone="yes"?>
<Relationships xmlns="http://schemas.openxmlformats.org/package/2006/relationships"><Relationship Id="rId6" Type="http://schemas.openxmlformats.org/officeDocument/2006/relationships/vmlDrawing" Target="../drawings/vmlDrawing3.vml"/><Relationship Id="rId5" Type="http://schemas.openxmlformats.org/officeDocument/2006/relationships/slideLayout" Target="../slideLayouts/slideLayout1.xml"/><Relationship Id="rId4" Type="http://schemas.openxmlformats.org/officeDocument/2006/relationships/image" Target="../media/image21.emf"/><Relationship Id="rId3" Type="http://schemas.openxmlformats.org/officeDocument/2006/relationships/oleObject" Target="../embeddings/oleObject5.bin"/><Relationship Id="rId2" Type="http://schemas.openxmlformats.org/officeDocument/2006/relationships/image" Target="../media/image20.emf"/><Relationship Id="rId1" Type="http://schemas.openxmlformats.org/officeDocument/2006/relationships/oleObject" Target="../embeddings/oleObject4.bin"/></Relationships>
</file>

<file path=ppt/slides/_rels/slide31.xml.rels><?xml version="1.0" encoding="UTF-8" standalone="yes"?>
<Relationships xmlns="http://schemas.openxmlformats.org/package/2006/relationships"><Relationship Id="rId6" Type="http://schemas.openxmlformats.org/officeDocument/2006/relationships/vmlDrawing" Target="../drawings/vmlDrawing4.vml"/><Relationship Id="rId5" Type="http://schemas.openxmlformats.org/officeDocument/2006/relationships/slideLayout" Target="../slideLayouts/slideLayout1.xml"/><Relationship Id="rId4" Type="http://schemas.openxmlformats.org/officeDocument/2006/relationships/image" Target="../media/image21.emf"/><Relationship Id="rId3" Type="http://schemas.openxmlformats.org/officeDocument/2006/relationships/oleObject" Target="../embeddings/oleObject7.bin"/><Relationship Id="rId2" Type="http://schemas.openxmlformats.org/officeDocument/2006/relationships/image" Target="../media/image20.emf"/><Relationship Id="rId1" Type="http://schemas.openxmlformats.org/officeDocument/2006/relationships/oleObject" Target="../embeddings/oleObject6.bin"/></Relationships>
</file>

<file path=ppt/slides/_rels/slide32.xml.rels><?xml version="1.0" encoding="UTF-8" standalone="yes"?>
<Relationships xmlns="http://schemas.openxmlformats.org/package/2006/relationships"><Relationship Id="rId4" Type="http://schemas.openxmlformats.org/officeDocument/2006/relationships/vmlDrawing" Target="../drawings/vmlDrawing5.vml"/><Relationship Id="rId3" Type="http://schemas.openxmlformats.org/officeDocument/2006/relationships/slideLayout" Target="../slideLayouts/slideLayout1.xml"/><Relationship Id="rId2" Type="http://schemas.openxmlformats.org/officeDocument/2006/relationships/image" Target="../media/image22.emf"/><Relationship Id="rId1" Type="http://schemas.openxmlformats.org/officeDocument/2006/relationships/oleObject" Target="../embeddings/oleObject8.bin"/></Relationships>
</file>

<file path=ppt/slides/_rels/slide33.xml.rels><?xml version="1.0" encoding="UTF-8" standalone="yes"?>
<Relationships xmlns="http://schemas.openxmlformats.org/package/2006/relationships"><Relationship Id="rId4" Type="http://schemas.openxmlformats.org/officeDocument/2006/relationships/vmlDrawing" Target="../drawings/vmlDrawing6.vml"/><Relationship Id="rId3" Type="http://schemas.openxmlformats.org/officeDocument/2006/relationships/slideLayout" Target="../slideLayouts/slideLayout1.xml"/><Relationship Id="rId2" Type="http://schemas.openxmlformats.org/officeDocument/2006/relationships/image" Target="../media/image22.emf"/><Relationship Id="rId1" Type="http://schemas.openxmlformats.org/officeDocument/2006/relationships/oleObject" Target="../embeddings/oleObject9.bin"/></Relationships>
</file>

<file path=ppt/slides/_rels/slide34.xml.rels><?xml version="1.0" encoding="UTF-8" standalone="yes"?>
<Relationships xmlns="http://schemas.openxmlformats.org/package/2006/relationships"><Relationship Id="rId4" Type="http://schemas.openxmlformats.org/officeDocument/2006/relationships/vmlDrawing" Target="../drawings/vmlDrawing7.vml"/><Relationship Id="rId3" Type="http://schemas.openxmlformats.org/officeDocument/2006/relationships/slideLayout" Target="../slideLayouts/slideLayout1.xml"/><Relationship Id="rId2" Type="http://schemas.openxmlformats.org/officeDocument/2006/relationships/image" Target="../media/image22.emf"/><Relationship Id="rId1" Type="http://schemas.openxmlformats.org/officeDocument/2006/relationships/oleObject" Target="../embeddings/oleObject10.bin"/></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95.xml"/><Relationship Id="rId1" Type="http://schemas.openxmlformats.org/officeDocument/2006/relationships/tags" Target="../tags/tag94.xml"/></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97.xml"/><Relationship Id="rId1" Type="http://schemas.openxmlformats.org/officeDocument/2006/relationships/tags" Target="../tags/tag96.xml"/></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99.xml"/><Relationship Id="rId1" Type="http://schemas.openxmlformats.org/officeDocument/2006/relationships/tags" Target="../tags/tag98.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0.xml"/></Relationships>
</file>

<file path=ppt/slides/_rels/slide39.xml.rels><?xml version="1.0" encoding="UTF-8" standalone="yes"?>
<Relationships xmlns="http://schemas.openxmlformats.org/package/2006/relationships"><Relationship Id="rId4" Type="http://schemas.openxmlformats.org/officeDocument/2006/relationships/vmlDrawing" Target="../drawings/vmlDrawing8.vml"/><Relationship Id="rId3" Type="http://schemas.openxmlformats.org/officeDocument/2006/relationships/slideLayout" Target="../slideLayouts/slideLayout1.xml"/><Relationship Id="rId2" Type="http://schemas.openxmlformats.org/officeDocument/2006/relationships/image" Target="../media/image23.emf"/><Relationship Id="rId1" Type="http://schemas.openxmlformats.org/officeDocument/2006/relationships/oleObject" Target="../embeddings/oleObject11.bin"/></Relationships>
</file>

<file path=ppt/slides/_rels/slide40.xml.rels><?xml version="1.0" encoding="UTF-8" standalone="yes"?>
<Relationships xmlns="http://schemas.openxmlformats.org/package/2006/relationships"><Relationship Id="rId6" Type="http://schemas.openxmlformats.org/officeDocument/2006/relationships/vmlDrawing" Target="../drawings/vmlDrawing9.vml"/><Relationship Id="rId5" Type="http://schemas.openxmlformats.org/officeDocument/2006/relationships/slideLayout" Target="../slideLayouts/slideLayout1.xml"/><Relationship Id="rId4" Type="http://schemas.openxmlformats.org/officeDocument/2006/relationships/image" Target="../media/image23.emf"/><Relationship Id="rId3" Type="http://schemas.openxmlformats.org/officeDocument/2006/relationships/oleObject" Target="../embeddings/oleObject13.bin"/><Relationship Id="rId2" Type="http://schemas.openxmlformats.org/officeDocument/2006/relationships/image" Target="../media/image24.emf"/><Relationship Id="rId1" Type="http://schemas.openxmlformats.org/officeDocument/2006/relationships/oleObject" Target="../embeddings/oleObject12.bin"/></Relationships>
</file>

<file path=ppt/slides/_rels/slide41.xml.rels><?xml version="1.0" encoding="UTF-8" standalone="yes"?>
<Relationships xmlns="http://schemas.openxmlformats.org/package/2006/relationships"><Relationship Id="rId4" Type="http://schemas.openxmlformats.org/officeDocument/2006/relationships/vmlDrawing" Target="../drawings/vmlDrawing10.vml"/><Relationship Id="rId3" Type="http://schemas.openxmlformats.org/officeDocument/2006/relationships/slideLayout" Target="../slideLayouts/slideLayout1.xml"/><Relationship Id="rId2" Type="http://schemas.openxmlformats.org/officeDocument/2006/relationships/image" Target="../media/image25.emf"/><Relationship Id="rId1" Type="http://schemas.openxmlformats.org/officeDocument/2006/relationships/oleObject" Target="../embeddings/oleObject14.bin"/></Relationships>
</file>

<file path=ppt/slides/_rels/slide42.xml.rels><?xml version="1.0" encoding="UTF-8" standalone="yes"?>
<Relationships xmlns="http://schemas.openxmlformats.org/package/2006/relationships"><Relationship Id="rId6" Type="http://schemas.openxmlformats.org/officeDocument/2006/relationships/vmlDrawing" Target="../drawings/vmlDrawing11.vml"/><Relationship Id="rId5" Type="http://schemas.openxmlformats.org/officeDocument/2006/relationships/slideLayout" Target="../slideLayouts/slideLayout1.xml"/><Relationship Id="rId4" Type="http://schemas.openxmlformats.org/officeDocument/2006/relationships/image" Target="../media/image27.emf"/><Relationship Id="rId3" Type="http://schemas.openxmlformats.org/officeDocument/2006/relationships/oleObject" Target="../embeddings/oleObject16.bin"/><Relationship Id="rId2" Type="http://schemas.openxmlformats.org/officeDocument/2006/relationships/image" Target="../media/image26.emf"/><Relationship Id="rId1" Type="http://schemas.openxmlformats.org/officeDocument/2006/relationships/oleObject" Target="../embeddings/oleObject15.bin"/></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01.xml"/><Relationship Id="rId1"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ctrTitle"/>
          </p:nvPr>
        </p:nvSpPr>
        <p:spPr>
          <a:xfrm>
            <a:off x="1029335" y="597535"/>
            <a:ext cx="9799320" cy="1340485"/>
          </a:xfrm>
        </p:spPr>
        <p:txBody>
          <a:bodyPr/>
          <a:p>
            <a:r>
              <a:rPr lang="zh-CN" altLang="zh-CN">
                <a:solidFill>
                  <a:srgbClr val="FF0000"/>
                </a:solidFill>
              </a:rPr>
              <a:t>人口和城市</a:t>
            </a:r>
            <a:endParaRPr lang="zh-CN" altLang="zh-CN">
              <a:solidFill>
                <a:srgbClr val="FF0000"/>
              </a:solidFill>
            </a:endParaRPr>
          </a:p>
        </p:txBody>
      </p:sp>
      <p:sp>
        <p:nvSpPr>
          <p:cNvPr id="3" name="副标题 2"/>
          <p:cNvSpPr>
            <a:spLocks noGrp="1"/>
          </p:cNvSpPr>
          <p:nvPr>
            <p:ph type="subTitle" idx="1"/>
          </p:nvPr>
        </p:nvSpPr>
        <p:spPr>
          <a:xfrm>
            <a:off x="2045335" y="2985135"/>
            <a:ext cx="8580120" cy="2861310"/>
          </a:xfrm>
        </p:spPr>
        <p:txBody>
          <a:bodyPr>
            <a:normAutofit fontScale="45000"/>
          </a:bodyPr>
          <a:p>
            <a:r>
              <a:rPr lang="zh-CN" altLang="en-US" sz="8800">
                <a:solidFill>
                  <a:srgbClr val="FF0000"/>
                </a:solidFill>
              </a:rPr>
              <a:t>考题</a:t>
            </a:r>
            <a:r>
              <a:rPr lang="zh-CN" altLang="en-US" sz="8800"/>
              <a:t>：选择题为主</a:t>
            </a:r>
            <a:endParaRPr lang="zh-CN" altLang="en-US" sz="8800"/>
          </a:p>
          <a:p>
            <a:r>
              <a:rPr lang="zh-CN" altLang="en-US" sz="8800" b="1">
                <a:solidFill>
                  <a:srgbClr val="FF0000"/>
                </a:solidFill>
              </a:rPr>
              <a:t>载体</a:t>
            </a:r>
            <a:r>
              <a:rPr lang="zh-CN" altLang="en-US" sz="8800"/>
              <a:t>：和</a:t>
            </a:r>
            <a:r>
              <a:rPr lang="zh-CN" altLang="en-US" sz="8800" b="1">
                <a:solidFill>
                  <a:srgbClr val="FF0000"/>
                </a:solidFill>
              </a:rPr>
              <a:t>数字有关的图表</a:t>
            </a:r>
            <a:r>
              <a:rPr lang="en-US" altLang="zh-CN" sz="8800"/>
              <a:t>——</a:t>
            </a:r>
            <a:r>
              <a:rPr lang="zh-CN" altLang="en-US" sz="8800"/>
              <a:t>数字表格、折线图、曲线图、柱状图</a:t>
            </a:r>
            <a:r>
              <a:rPr lang="zh-CN" altLang="en-US"/>
              <a:t>、</a:t>
            </a:r>
            <a:endParaRPr lang="zh-CN" altLang="en-US"/>
          </a:p>
        </p:txBody>
      </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377190" y="641985"/>
            <a:ext cx="11814810" cy="705485"/>
          </a:xfrm>
        </p:spPr>
        <p:txBody>
          <a:bodyPr>
            <a:normAutofit fontScale="90000"/>
          </a:bodyPr>
          <a:p>
            <a:r>
              <a:rPr lang="zh-CN" altLang="en-US" sz="3110"/>
              <a:t>常住人口是指实际居住在某地一定时间（半年以上）的人口，也包括在城市居住的流动人口．2020 年 4 月，我国发布了 2019 年 31 个省（自治区、直辖市）国民经济和社会发展统计公报。下表是部分省（直辖市）常住人口数据表。据此完成 6-8 题</a:t>
            </a:r>
            <a:endParaRPr lang="zh-CN" altLang="en-US" sz="3110"/>
          </a:p>
        </p:txBody>
      </p:sp>
      <p:sp>
        <p:nvSpPr>
          <p:cNvPr id="4" name="文本框 3"/>
          <p:cNvSpPr txBox="1"/>
          <p:nvPr/>
        </p:nvSpPr>
        <p:spPr>
          <a:xfrm>
            <a:off x="796290" y="5043170"/>
            <a:ext cx="8329930" cy="1814830"/>
          </a:xfrm>
          <a:prstGeom prst="rect">
            <a:avLst/>
          </a:prstGeom>
          <a:noFill/>
        </p:spPr>
        <p:txBody>
          <a:bodyPr wrap="square" rtlCol="0" anchor="t">
            <a:spAutoFit/>
          </a:bodyPr>
          <a:p>
            <a:r>
              <a:rPr lang="zh-CN" altLang="en-US" sz="2800"/>
              <a:t>6．广东、浙江常住人口增长的主要原因是（ ）</a:t>
            </a:r>
            <a:endParaRPr lang="zh-CN" altLang="en-US" sz="2800"/>
          </a:p>
          <a:p>
            <a:r>
              <a:rPr lang="zh-CN" altLang="en-US" sz="2800"/>
              <a:t>A．自然环境条件优越     B．平原为主，农业发达</a:t>
            </a:r>
            <a:endParaRPr lang="zh-CN" altLang="en-US" sz="2800"/>
          </a:p>
          <a:p>
            <a:r>
              <a:rPr lang="zh-CN" altLang="en-US" sz="2800"/>
              <a:t>C．产业结构转型升级     D．海湾地区，交通方便</a:t>
            </a:r>
            <a:endParaRPr lang="zh-CN" altLang="en-US" sz="2800"/>
          </a:p>
          <a:p>
            <a:endParaRPr lang="zh-CN" altLang="en-US" sz="2800"/>
          </a:p>
        </p:txBody>
      </p:sp>
      <p:pic>
        <p:nvPicPr>
          <p:cNvPr id="5" name="图片 4"/>
          <p:cNvPicPr>
            <a:picLocks noChangeAspect="1"/>
          </p:cNvPicPr>
          <p:nvPr/>
        </p:nvPicPr>
        <p:blipFill>
          <a:blip r:embed="rId1"/>
          <a:stretch>
            <a:fillRect/>
          </a:stretch>
        </p:blipFill>
        <p:spPr>
          <a:xfrm>
            <a:off x="2915285" y="1876425"/>
            <a:ext cx="8752840" cy="2893060"/>
          </a:xfrm>
          <a:prstGeom prst="rect">
            <a:avLst/>
          </a:prstGeom>
        </p:spPr>
      </p:pic>
      <p:sp>
        <p:nvSpPr>
          <p:cNvPr id="6" name="笑脸 5"/>
          <p:cNvSpPr/>
          <p:nvPr/>
        </p:nvSpPr>
        <p:spPr>
          <a:xfrm>
            <a:off x="582295" y="594360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文本框 6"/>
          <p:cNvSpPr txBox="1"/>
          <p:nvPr/>
        </p:nvSpPr>
        <p:spPr>
          <a:xfrm>
            <a:off x="452120" y="2032000"/>
            <a:ext cx="1808480" cy="583565"/>
          </a:xfrm>
          <a:prstGeom prst="rect">
            <a:avLst/>
          </a:prstGeom>
          <a:noFill/>
        </p:spPr>
        <p:txBody>
          <a:bodyPr wrap="none" rtlCol="0">
            <a:spAutoFit/>
          </a:bodyPr>
          <a:p>
            <a:r>
              <a:rPr lang="zh-CN" altLang="en-US" sz="3200" b="1">
                <a:solidFill>
                  <a:srgbClr val="FF0000"/>
                </a:solidFill>
              </a:rPr>
              <a:t>机械增长</a:t>
            </a:r>
            <a:endParaRPr lang="zh-CN" altLang="en-US" sz="3200" b="1">
              <a:solidFill>
                <a:srgbClr val="FF0000"/>
              </a:solidFill>
            </a:endParaRPr>
          </a:p>
        </p:txBody>
      </p:sp>
      <p:sp>
        <p:nvSpPr>
          <p:cNvPr id="8" name="文本框 7"/>
          <p:cNvSpPr txBox="1"/>
          <p:nvPr/>
        </p:nvSpPr>
        <p:spPr>
          <a:xfrm>
            <a:off x="452120" y="2943225"/>
            <a:ext cx="1808480" cy="583565"/>
          </a:xfrm>
          <a:prstGeom prst="rect">
            <a:avLst/>
          </a:prstGeom>
          <a:noFill/>
        </p:spPr>
        <p:txBody>
          <a:bodyPr wrap="none" rtlCol="0">
            <a:spAutoFit/>
          </a:bodyPr>
          <a:p>
            <a:r>
              <a:rPr lang="zh-CN" altLang="en-US" sz="3200" b="1">
                <a:solidFill>
                  <a:srgbClr val="FF0000"/>
                </a:solidFill>
              </a:rPr>
              <a:t>人口迁移</a:t>
            </a:r>
            <a:endParaRPr lang="zh-CN" altLang="en-US" sz="3200" b="1">
              <a:solidFill>
                <a:srgbClr val="FF0000"/>
              </a:solidFill>
            </a:endParaRPr>
          </a:p>
        </p:txBody>
      </p:sp>
      <p:sp>
        <p:nvSpPr>
          <p:cNvPr id="9" name="文本框 8"/>
          <p:cNvSpPr txBox="1"/>
          <p:nvPr/>
        </p:nvSpPr>
        <p:spPr>
          <a:xfrm>
            <a:off x="452120" y="3829685"/>
            <a:ext cx="1808480" cy="583565"/>
          </a:xfrm>
          <a:prstGeom prst="rect">
            <a:avLst/>
          </a:prstGeom>
          <a:noFill/>
        </p:spPr>
        <p:txBody>
          <a:bodyPr wrap="none" rtlCol="0">
            <a:spAutoFit/>
          </a:bodyPr>
          <a:p>
            <a:r>
              <a:rPr lang="zh-CN" altLang="en-US" sz="3200" b="1">
                <a:solidFill>
                  <a:srgbClr val="FF0000"/>
                </a:solidFill>
              </a:rPr>
              <a:t>经济因素</a:t>
            </a:r>
            <a:endParaRPr lang="zh-CN" altLang="en-US" sz="3200" b="1">
              <a:solidFill>
                <a:srgbClr val="FF0000"/>
              </a:solidFill>
            </a:endParaRPr>
          </a:p>
        </p:txBody>
      </p:sp>
      <p:cxnSp>
        <p:nvCxnSpPr>
          <p:cNvPr id="10" name="直接箭头连接符 9"/>
          <p:cNvCxnSpPr>
            <a:stCxn id="7" idx="2"/>
          </p:cNvCxnSpPr>
          <p:nvPr/>
        </p:nvCxnSpPr>
        <p:spPr>
          <a:xfrm flipH="1">
            <a:off x="1353820" y="2615565"/>
            <a:ext cx="2540" cy="494030"/>
          </a:xfrm>
          <a:prstGeom prst="straightConnector1">
            <a:avLst/>
          </a:prstGeom>
          <a:ln w="44450">
            <a:tailEnd type="arrow"/>
          </a:ln>
        </p:spPr>
        <p:style>
          <a:lnRef idx="1">
            <a:schemeClr val="accent1"/>
          </a:lnRef>
          <a:fillRef idx="0">
            <a:schemeClr val="accent1"/>
          </a:fillRef>
          <a:effectRef idx="0">
            <a:schemeClr val="accent1"/>
          </a:effectRef>
          <a:fontRef idx="minor">
            <a:schemeClr val="tx1"/>
          </a:fontRef>
        </p:style>
      </p:cxnSp>
      <p:cxnSp>
        <p:nvCxnSpPr>
          <p:cNvPr id="11" name="直接箭头连接符 10"/>
          <p:cNvCxnSpPr/>
          <p:nvPr/>
        </p:nvCxnSpPr>
        <p:spPr>
          <a:xfrm flipH="1">
            <a:off x="1277620" y="3398520"/>
            <a:ext cx="2540" cy="494030"/>
          </a:xfrm>
          <a:prstGeom prst="straightConnector1">
            <a:avLst/>
          </a:prstGeom>
          <a:ln w="44450">
            <a:tailEnd type="arrow"/>
          </a:ln>
        </p:spPr>
        <p:style>
          <a:lnRef idx="1">
            <a:schemeClr val="accent1"/>
          </a:lnRef>
          <a:fillRef idx="0">
            <a:schemeClr val="accent1"/>
          </a:fillRef>
          <a:effectRef idx="0">
            <a:schemeClr val="accent1"/>
          </a:effectRef>
          <a:fontRef idx="minor">
            <a:schemeClr val="tx1"/>
          </a:fontRef>
        </p:style>
      </p:cxn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par>
                                <p:cTn id="18" presetID="3" presetClass="entr" presetSubtype="10"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linds(horizontal)">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linds(horizontal)">
                                      <p:cBhvr>
                                        <p:cTn id="25" dur="500"/>
                                        <p:tgtEl>
                                          <p:spTgt spid="11"/>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blinds(horizontal)">
                                      <p:cBhvr>
                                        <p:cTn id="2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6" grpId="1" animBg="1"/>
      <p:bldP spid="7" grpId="0"/>
      <p:bldP spid="7" grpId="1"/>
      <p:bldP spid="8" grpId="0"/>
      <p:bldP spid="8" grpId="1"/>
      <p:bldP spid="9" grpId="0"/>
      <p:bldP spid="9"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89535" y="969645"/>
            <a:ext cx="11814810" cy="705485"/>
          </a:xfrm>
        </p:spPr>
        <p:txBody>
          <a:bodyPr>
            <a:normAutofit fontScale="90000"/>
          </a:bodyPr>
          <a:p>
            <a:r>
              <a:rPr lang="zh-CN" altLang="en-US" sz="3110"/>
              <a:t>常住人口是指实际居住在某地一定时间（半年以上）的人口，也包括在城市居住的流动人口．2020 年 4 月，我国发布了 2019 年 31 个省（自治区、直辖市）国民经济和社会发展统计公报。下表是部分省（直辖市）常住人口数据表。据此完成 6-8 题</a:t>
            </a:r>
            <a:endParaRPr lang="zh-CN" altLang="en-US" sz="3110"/>
          </a:p>
        </p:txBody>
      </p:sp>
      <p:sp>
        <p:nvSpPr>
          <p:cNvPr id="4" name="文本框 3"/>
          <p:cNvSpPr txBox="1"/>
          <p:nvPr/>
        </p:nvSpPr>
        <p:spPr>
          <a:xfrm>
            <a:off x="626745" y="5160010"/>
            <a:ext cx="10361295" cy="1383665"/>
          </a:xfrm>
          <a:prstGeom prst="rect">
            <a:avLst/>
          </a:prstGeom>
          <a:noFill/>
        </p:spPr>
        <p:txBody>
          <a:bodyPr wrap="square" rtlCol="0" anchor="t">
            <a:spAutoFit/>
          </a:bodyPr>
          <a:p>
            <a:r>
              <a:rPr lang="zh-CN" altLang="en-US" sz="2800"/>
              <a:t>7．影响北京常住人口减少最主要的区位因素是（ ）</a:t>
            </a:r>
            <a:endParaRPr lang="zh-CN" altLang="en-US" sz="2800"/>
          </a:p>
          <a:p>
            <a:r>
              <a:rPr lang="zh-CN" altLang="en-US" sz="2800"/>
              <a:t>A．空气质量 B．国家政策 C．通勤条件 D．自然灾害</a:t>
            </a:r>
            <a:endParaRPr lang="zh-CN" altLang="en-US" sz="2800"/>
          </a:p>
          <a:p>
            <a:endParaRPr lang="zh-CN" altLang="en-US" sz="2800"/>
          </a:p>
        </p:txBody>
      </p:sp>
      <p:pic>
        <p:nvPicPr>
          <p:cNvPr id="5" name="图片 4"/>
          <p:cNvPicPr>
            <a:picLocks noChangeAspect="1"/>
          </p:cNvPicPr>
          <p:nvPr/>
        </p:nvPicPr>
        <p:blipFill>
          <a:blip r:embed="rId1"/>
          <a:stretch>
            <a:fillRect/>
          </a:stretch>
        </p:blipFill>
        <p:spPr>
          <a:xfrm>
            <a:off x="1978025" y="2351405"/>
            <a:ext cx="7299960" cy="2413000"/>
          </a:xfrm>
          <a:prstGeom prst="rect">
            <a:avLst/>
          </a:prstGeom>
        </p:spPr>
      </p:pic>
      <p:sp>
        <p:nvSpPr>
          <p:cNvPr id="3" name="笑脸 2"/>
          <p:cNvSpPr/>
          <p:nvPr/>
        </p:nvSpPr>
        <p:spPr>
          <a:xfrm>
            <a:off x="2821305" y="546227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文本框 6"/>
          <p:cNvSpPr txBox="1"/>
          <p:nvPr/>
        </p:nvSpPr>
        <p:spPr>
          <a:xfrm>
            <a:off x="169545" y="3137535"/>
            <a:ext cx="1808480" cy="583565"/>
          </a:xfrm>
          <a:prstGeom prst="rect">
            <a:avLst/>
          </a:prstGeom>
          <a:noFill/>
        </p:spPr>
        <p:txBody>
          <a:bodyPr wrap="none" rtlCol="0">
            <a:spAutoFit/>
          </a:bodyPr>
          <a:p>
            <a:r>
              <a:rPr lang="zh-CN" altLang="en-US" sz="3200" b="1">
                <a:solidFill>
                  <a:srgbClr val="FF0000"/>
                </a:solidFill>
              </a:rPr>
              <a:t>国家政策</a:t>
            </a:r>
            <a:endParaRPr lang="zh-CN" altLang="en-US" sz="3200" b="1">
              <a:solidFill>
                <a:srgbClr val="FF0000"/>
              </a:solidFill>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3" grpId="1" animBg="1"/>
      <p:bldP spid="7" grpId="0"/>
      <p:bldP spid="7"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框 4"/>
          <p:cNvSpPr txBox="1"/>
          <p:nvPr/>
        </p:nvSpPr>
        <p:spPr>
          <a:xfrm>
            <a:off x="6386830" y="325755"/>
            <a:ext cx="5593080" cy="3415030"/>
          </a:xfrm>
          <a:prstGeom prst="rect">
            <a:avLst/>
          </a:prstGeom>
          <a:noFill/>
        </p:spPr>
        <p:txBody>
          <a:bodyPr wrap="square" rtlCol="0" anchor="t">
            <a:spAutoFit/>
          </a:bodyPr>
          <a:p>
            <a:r>
              <a:rPr lang="zh-CN" altLang="en-US" sz="3600"/>
              <a:t>区位优势明显、交通便捷通畅、生态环境优良、资源环境承载能力较强，现有开发程度较低，发展空间充裕，具备高起点高标准开发建设的基本条件</a:t>
            </a:r>
            <a:endParaRPr lang="zh-CN" altLang="en-US" sz="3600"/>
          </a:p>
        </p:txBody>
      </p:sp>
      <p:sp>
        <p:nvSpPr>
          <p:cNvPr id="6" name="文本框 5"/>
          <p:cNvSpPr txBox="1"/>
          <p:nvPr/>
        </p:nvSpPr>
        <p:spPr>
          <a:xfrm>
            <a:off x="6502400" y="4776470"/>
            <a:ext cx="5362575" cy="1814830"/>
          </a:xfrm>
          <a:prstGeom prst="rect">
            <a:avLst/>
          </a:prstGeom>
          <a:noFill/>
        </p:spPr>
        <p:txBody>
          <a:bodyPr wrap="square" rtlCol="0" anchor="t">
            <a:spAutoFit/>
          </a:bodyPr>
          <a:p>
            <a:r>
              <a:rPr lang="zh-CN" altLang="en-US" sz="2800"/>
              <a:t>白洋淀盛产鱼、虾、蟹、贝、芦苇、莲藕、芡实、菱角等，1955年淀水产鱼8850吨，居全国大型湖泊亩产量之首</a:t>
            </a:r>
            <a:endParaRPr lang="zh-CN" altLang="en-US" sz="2800"/>
          </a:p>
        </p:txBody>
      </p:sp>
      <p:pic>
        <p:nvPicPr>
          <p:cNvPr id="7" name="图片 6"/>
          <p:cNvPicPr>
            <a:picLocks noChangeAspect="1"/>
          </p:cNvPicPr>
          <p:nvPr/>
        </p:nvPicPr>
        <p:blipFill>
          <a:blip r:embed="rId1"/>
          <a:stretch>
            <a:fillRect/>
          </a:stretch>
        </p:blipFill>
        <p:spPr>
          <a:xfrm>
            <a:off x="-773430" y="325755"/>
            <a:ext cx="7261860" cy="4600575"/>
          </a:xfrm>
          <a:prstGeom prst="rect">
            <a:avLst/>
          </a:prstGeom>
        </p:spPr>
      </p:pic>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188595" y="788670"/>
            <a:ext cx="11814810" cy="705485"/>
          </a:xfrm>
        </p:spPr>
        <p:txBody>
          <a:bodyPr>
            <a:normAutofit fontScale="90000"/>
          </a:bodyPr>
          <a:p>
            <a:r>
              <a:rPr lang="zh-CN" altLang="en-US" sz="3110"/>
              <a:t>常住人口是指实际居住在某地一定时间（半年以上）的人口，也包括在城市居住的流动人口．2020 年 4 月，我国发布了 2019 年 31 个省（自治区、直辖市）国民经济和社会发展统计公报。下表是部分省（直辖市）常住人口数据表。据此完成 6-8 题</a:t>
            </a:r>
            <a:endParaRPr lang="zh-CN" altLang="en-US" sz="3110"/>
          </a:p>
        </p:txBody>
      </p:sp>
      <p:sp>
        <p:nvSpPr>
          <p:cNvPr id="4" name="文本框 3"/>
          <p:cNvSpPr txBox="1"/>
          <p:nvPr/>
        </p:nvSpPr>
        <p:spPr>
          <a:xfrm>
            <a:off x="672465" y="5137150"/>
            <a:ext cx="9120505" cy="1383665"/>
          </a:xfrm>
          <a:prstGeom prst="rect">
            <a:avLst/>
          </a:prstGeom>
          <a:noFill/>
        </p:spPr>
        <p:txBody>
          <a:bodyPr wrap="square" rtlCol="0" anchor="t">
            <a:spAutoFit/>
          </a:bodyPr>
          <a:p>
            <a:r>
              <a:rPr lang="zh-CN" altLang="en-US" sz="2800"/>
              <a:t>8．引起东北三省常住人口减少的最主要原因是（ ）</a:t>
            </a:r>
            <a:endParaRPr lang="zh-CN" altLang="en-US" sz="2800"/>
          </a:p>
          <a:p>
            <a:r>
              <a:rPr lang="zh-CN" altLang="en-US" sz="2800"/>
              <a:t>A．经济发展较缓慢     B．气候变干冷</a:t>
            </a:r>
            <a:endParaRPr lang="zh-CN" altLang="en-US" sz="2800"/>
          </a:p>
          <a:p>
            <a:r>
              <a:rPr lang="zh-CN" altLang="en-US" sz="2800"/>
              <a:t>C．居民候鸟式迁徙     D．水资源贫乏</a:t>
            </a:r>
            <a:endParaRPr lang="zh-CN" altLang="en-US" sz="2800"/>
          </a:p>
        </p:txBody>
      </p:sp>
      <p:pic>
        <p:nvPicPr>
          <p:cNvPr id="5" name="图片 4"/>
          <p:cNvPicPr>
            <a:picLocks noChangeAspect="1"/>
          </p:cNvPicPr>
          <p:nvPr/>
        </p:nvPicPr>
        <p:blipFill>
          <a:blip r:embed="rId1"/>
          <a:stretch>
            <a:fillRect/>
          </a:stretch>
        </p:blipFill>
        <p:spPr>
          <a:xfrm>
            <a:off x="2000250" y="2306320"/>
            <a:ext cx="7401560" cy="2446655"/>
          </a:xfrm>
          <a:prstGeom prst="rect">
            <a:avLst/>
          </a:prstGeom>
        </p:spPr>
      </p:pic>
      <p:sp>
        <p:nvSpPr>
          <p:cNvPr id="3" name="笑脸 2"/>
          <p:cNvSpPr/>
          <p:nvPr/>
        </p:nvSpPr>
        <p:spPr>
          <a:xfrm>
            <a:off x="495935" y="537210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438855" y="405200"/>
            <a:ext cx="10969200" cy="705600"/>
          </a:xfrm>
        </p:spPr>
        <p:txBody>
          <a:bodyPr/>
          <a:p>
            <a:r>
              <a:rPr altLang="zh-CN"/>
              <a:t>有关人口的</a:t>
            </a:r>
            <a:r>
              <a:rPr altLang="zh-CN">
                <a:solidFill>
                  <a:srgbClr val="FF0000"/>
                </a:solidFill>
              </a:rPr>
              <a:t>计算和转化</a:t>
            </a:r>
            <a:endParaRPr altLang="zh-CN">
              <a:solidFill>
                <a:srgbClr val="FF0000"/>
              </a:solidFill>
            </a:endParaRPr>
          </a:p>
        </p:txBody>
      </p:sp>
      <p:sp>
        <p:nvSpPr>
          <p:cNvPr id="3" name="内容占位符 2"/>
          <p:cNvSpPr>
            <a:spLocks noGrp="1"/>
          </p:cNvSpPr>
          <p:nvPr>
            <p:ph idx="1"/>
          </p:nvPr>
        </p:nvSpPr>
        <p:spPr>
          <a:xfrm>
            <a:off x="111760" y="1490345"/>
            <a:ext cx="12196445" cy="4759325"/>
          </a:xfrm>
        </p:spPr>
        <p:txBody>
          <a:bodyPr/>
          <a:p>
            <a:r>
              <a:rPr lang="en-US" altLang="zh-CN" sz="3600"/>
              <a:t>1</a:t>
            </a:r>
            <a:r>
              <a:rPr sz="3600"/>
              <a:t>、人口出生率</a:t>
            </a:r>
            <a:r>
              <a:rPr lang="en-US" altLang="zh-CN" sz="3600"/>
              <a:t>-</a:t>
            </a:r>
            <a:r>
              <a:rPr sz="3600"/>
              <a:t>死亡率</a:t>
            </a:r>
            <a:r>
              <a:rPr lang="en-US" altLang="zh-CN" sz="3600"/>
              <a:t>=</a:t>
            </a:r>
            <a:r>
              <a:rPr sz="3600"/>
              <a:t>自然增长率</a:t>
            </a:r>
            <a:r>
              <a:rPr lang="en-US" altLang="zh-CN" sz="3600" b="1">
                <a:solidFill>
                  <a:srgbClr val="FF0000"/>
                </a:solidFill>
              </a:rPr>
              <a:t>——</a:t>
            </a:r>
            <a:r>
              <a:rPr sz="3600" b="1">
                <a:solidFill>
                  <a:srgbClr val="FF0000"/>
                </a:solidFill>
              </a:rPr>
              <a:t>人口自然增长</a:t>
            </a:r>
            <a:endParaRPr sz="3600" b="1">
              <a:solidFill>
                <a:srgbClr val="FF0000"/>
              </a:solidFill>
            </a:endParaRPr>
          </a:p>
          <a:p>
            <a:r>
              <a:rPr sz="3600"/>
              <a:t>         </a:t>
            </a:r>
            <a:r>
              <a:rPr lang="en-US" altLang="zh-CN" sz="3600" b="1">
                <a:solidFill>
                  <a:srgbClr val="FF0000"/>
                </a:solidFill>
              </a:rPr>
              <a:t>(</a:t>
            </a:r>
            <a:r>
              <a:rPr sz="3600" b="1">
                <a:solidFill>
                  <a:srgbClr val="FF0000"/>
                </a:solidFill>
              </a:rPr>
              <a:t>关注自然增长率</a:t>
            </a:r>
            <a:r>
              <a:rPr lang="en-US" altLang="zh-CN" sz="3600" b="1">
                <a:solidFill>
                  <a:srgbClr val="FF0000"/>
                </a:solidFill>
              </a:rPr>
              <a:t>&gt;0,=0,&lt;0</a:t>
            </a:r>
            <a:r>
              <a:rPr sz="3600" b="1">
                <a:solidFill>
                  <a:srgbClr val="FF0000"/>
                </a:solidFill>
              </a:rPr>
              <a:t>）</a:t>
            </a:r>
            <a:endParaRPr sz="3600" b="1">
              <a:solidFill>
                <a:srgbClr val="FF0000"/>
              </a:solidFill>
            </a:endParaRPr>
          </a:p>
          <a:p>
            <a:r>
              <a:rPr lang="en-US" altLang="zh-CN" sz="3600"/>
              <a:t>2</a:t>
            </a:r>
            <a:r>
              <a:rPr sz="3600"/>
              <a:t>、人口的</a:t>
            </a:r>
            <a:r>
              <a:rPr sz="3600">
                <a:solidFill>
                  <a:srgbClr val="FF0000"/>
                </a:solidFill>
              </a:rPr>
              <a:t>密度</a:t>
            </a:r>
            <a:r>
              <a:rPr sz="3600"/>
              <a:t>及与当地人口多少之间的关联</a:t>
            </a:r>
            <a:endParaRPr sz="3600"/>
          </a:p>
          <a:p>
            <a:r>
              <a:rPr sz="3600"/>
              <a:t>         </a:t>
            </a:r>
            <a:r>
              <a:rPr sz="3600" b="1">
                <a:solidFill>
                  <a:srgbClr val="FF0000"/>
                </a:solidFill>
              </a:rPr>
              <a:t> （人口空间分布的特点：条带状、团块状、组团状</a:t>
            </a:r>
            <a:r>
              <a:rPr lang="en-US" altLang="zh-CN" sz="3600" b="1">
                <a:solidFill>
                  <a:srgbClr val="FF0000"/>
                </a:solidFill>
              </a:rPr>
              <a:t>——</a:t>
            </a:r>
            <a:r>
              <a:rPr sz="3600" b="1">
                <a:solidFill>
                  <a:srgbClr val="FF0000"/>
                </a:solidFill>
              </a:rPr>
              <a:t>城市的外部形态）</a:t>
            </a:r>
            <a:endParaRPr sz="3600" b="1">
              <a:solidFill>
                <a:srgbClr val="FF0000"/>
              </a:solidFill>
            </a:endParaRPr>
          </a:p>
        </p:txBody>
      </p:sp>
    </p:spTree>
    <p:custDataLst>
      <p:tags r:id="rId1"/>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318770" y="0"/>
            <a:ext cx="11707495" cy="4759325"/>
          </a:xfrm>
        </p:spPr>
        <p:txBody>
          <a:bodyPr>
            <a:noAutofit/>
          </a:bodyPr>
          <a:p>
            <a:pPr>
              <a:lnSpc>
                <a:spcPct val="100000"/>
              </a:lnSpc>
            </a:pPr>
            <a:r>
              <a:rPr lang="zh-CN" altLang="en-US" sz="2800"/>
              <a:t>吉布提</a:t>
            </a:r>
            <a:r>
              <a:rPr lang="zh-CN" altLang="en-US" sz="2800" b="1">
                <a:solidFill>
                  <a:srgbClr val="FF0000"/>
                </a:solidFill>
              </a:rPr>
              <a:t>全国人口约96万，国土面积2.32万平方公里</a:t>
            </a:r>
            <a:r>
              <a:rPr lang="zh-CN" altLang="en-US" sz="2800"/>
              <a:t>，自然资源贫乏，工农业基础薄弱。由中国企业参与投资建设的吉布提国际自贸区项目规划面积约48.2平方千米，包含老港改造区、港口功能区、商贸物流及出口加工园区。该项目采用“前港-中区-后城”发展模式（如下图），预计2045年全部项目建成后，将成为非洲最大的自贸区，也是我国“21世纪海上丝绸之路”的重要节点。截止2019年底，已吸引20多家企业入园设厂，初期重点发展粮食及食品加工、包装生产、纸业等简单的出口加工业。目前，吉布提国际自贸区的主要服务对象是正处于工业化快速发展时期的埃塞俄比亚。</a:t>
            </a:r>
            <a:endParaRPr lang="zh-CN" altLang="en-US" sz="2800"/>
          </a:p>
        </p:txBody>
      </p:sp>
      <p:pic>
        <p:nvPicPr>
          <p:cNvPr id="11" name="图片 1"/>
          <p:cNvPicPr>
            <a:picLocks noChangeAspect="1"/>
          </p:cNvPicPr>
          <p:nvPr/>
        </p:nvPicPr>
        <p:blipFill>
          <a:blip r:embed="rId1"/>
          <a:stretch>
            <a:fillRect/>
          </a:stretch>
        </p:blipFill>
        <p:spPr>
          <a:xfrm>
            <a:off x="6094095" y="3653155"/>
            <a:ext cx="6005830" cy="2866390"/>
          </a:xfrm>
          <a:prstGeom prst="rect">
            <a:avLst/>
          </a:prstGeom>
          <a:noFill/>
          <a:ln>
            <a:noFill/>
          </a:ln>
        </p:spPr>
      </p:pic>
      <p:sp>
        <p:nvSpPr>
          <p:cNvPr id="101" name="文本框 100"/>
          <p:cNvSpPr txBox="1"/>
          <p:nvPr/>
        </p:nvSpPr>
        <p:spPr>
          <a:xfrm>
            <a:off x="473710" y="3860165"/>
            <a:ext cx="6518910" cy="953135"/>
          </a:xfrm>
          <a:prstGeom prst="rect">
            <a:avLst/>
          </a:prstGeom>
          <a:solidFill>
            <a:schemeClr val="bg1"/>
          </a:solidFill>
          <a:ln w="9525">
            <a:noFill/>
          </a:ln>
        </p:spPr>
        <p:txBody>
          <a:bodyPr wrap="square">
            <a:spAutoFit/>
          </a:bodyPr>
          <a:p>
            <a:pPr indent="0"/>
            <a:r>
              <a:rPr lang="zh-CN" sz="2800" b="0">
                <a:solidFill>
                  <a:srgbClr val="000000"/>
                </a:solidFill>
                <a:ea typeface="宋体" panose="02010600030101010101" pitchFamily="2" charset="-122"/>
              </a:rPr>
              <a:t>（1）从</a:t>
            </a:r>
            <a:r>
              <a:rPr lang="zh-CN" sz="2800" b="1">
                <a:solidFill>
                  <a:srgbClr val="FF0000"/>
                </a:solidFill>
                <a:ea typeface="宋体" panose="02010600030101010101" pitchFamily="2" charset="-122"/>
              </a:rPr>
              <a:t>吉布提国情考虑</a:t>
            </a:r>
            <a:r>
              <a:rPr lang="zh-CN" sz="2800" b="0">
                <a:solidFill>
                  <a:srgbClr val="000000"/>
                </a:solidFill>
                <a:ea typeface="宋体" panose="02010600030101010101" pitchFamily="2" charset="-122"/>
              </a:rPr>
              <a:t>，说明园区初期重点发展简单出口加工业的原因。（8分</a:t>
            </a:r>
            <a:r>
              <a:rPr lang="zh-CN" sz="1050" b="0">
                <a:solidFill>
                  <a:srgbClr val="000000"/>
                </a:solidFill>
                <a:ea typeface="宋体" panose="02010600030101010101" pitchFamily="2" charset="-122"/>
              </a:rPr>
              <a:t>）</a:t>
            </a:r>
            <a:endParaRPr lang="zh-CN" altLang="en-US"/>
          </a:p>
        </p:txBody>
      </p:sp>
      <p:sp>
        <p:nvSpPr>
          <p:cNvPr id="100" name="文本框 99"/>
          <p:cNvSpPr txBox="1"/>
          <p:nvPr/>
        </p:nvSpPr>
        <p:spPr>
          <a:xfrm>
            <a:off x="318135" y="4872355"/>
            <a:ext cx="12051030" cy="1814830"/>
          </a:xfrm>
          <a:prstGeom prst="rect">
            <a:avLst/>
          </a:prstGeom>
          <a:solidFill>
            <a:schemeClr val="bg1"/>
          </a:solidFill>
          <a:ln w="9525">
            <a:noFill/>
          </a:ln>
        </p:spPr>
        <p:txBody>
          <a:bodyPr wrap="square">
            <a:spAutoFit/>
          </a:bodyPr>
          <a:p>
            <a:pPr indent="0"/>
            <a:r>
              <a:rPr lang="zh-CN" sz="2800" b="0">
                <a:solidFill>
                  <a:srgbClr val="000000"/>
                </a:solidFill>
                <a:ea typeface="宋体" panose="02010600030101010101" pitchFamily="2" charset="-122"/>
              </a:rPr>
              <a:t>（1）吉布提</a:t>
            </a:r>
            <a:r>
              <a:rPr lang="zh-CN" sz="2800" b="1">
                <a:solidFill>
                  <a:srgbClr val="FF0000"/>
                </a:solidFill>
                <a:ea typeface="宋体" panose="02010600030101010101" pitchFamily="2" charset="-122"/>
              </a:rPr>
              <a:t>人口少</a:t>
            </a:r>
            <a:r>
              <a:rPr lang="zh-CN" sz="2800" b="0">
                <a:solidFill>
                  <a:srgbClr val="000000"/>
                </a:solidFill>
                <a:ea typeface="宋体" panose="02010600030101010101" pitchFamily="2" charset="-122"/>
              </a:rPr>
              <a:t>，</a:t>
            </a:r>
            <a:r>
              <a:rPr lang="zh-CN" sz="2800" b="1">
                <a:solidFill>
                  <a:srgbClr val="FF0000"/>
                </a:solidFill>
                <a:ea typeface="宋体" panose="02010600030101010101" pitchFamily="2" charset="-122"/>
              </a:rPr>
              <a:t>劳动力不足</a:t>
            </a:r>
            <a:r>
              <a:rPr lang="zh-CN" sz="2800" b="1">
                <a:solidFill>
                  <a:srgbClr val="00B050"/>
                </a:solidFill>
                <a:ea typeface="宋体" panose="02010600030101010101" pitchFamily="2" charset="-122"/>
              </a:rPr>
              <a:t>（劳动力导向型）</a:t>
            </a:r>
            <a:r>
              <a:rPr lang="zh-CN" sz="2800" b="0">
                <a:solidFill>
                  <a:srgbClr val="000000"/>
                </a:solidFill>
                <a:ea typeface="宋体" panose="02010600030101010101" pitchFamily="2" charset="-122"/>
              </a:rPr>
              <a:t>；</a:t>
            </a:r>
            <a:r>
              <a:rPr lang="zh-CN" sz="2800" b="1">
                <a:solidFill>
                  <a:schemeClr val="tx1"/>
                </a:solidFill>
                <a:ea typeface="宋体" panose="02010600030101010101" pitchFamily="2" charset="-122"/>
              </a:rPr>
              <a:t>自然资源缺乏</a:t>
            </a:r>
            <a:r>
              <a:rPr lang="zh-CN" sz="2800" b="0">
                <a:solidFill>
                  <a:schemeClr val="tx1"/>
                </a:solidFill>
                <a:ea typeface="宋体" panose="02010600030101010101" pitchFamily="2" charset="-122"/>
              </a:rPr>
              <a:t>，加工原料对外依赖性强</a:t>
            </a:r>
            <a:r>
              <a:rPr lang="en-US" altLang="zh-CN" sz="2800" b="1">
                <a:solidFill>
                  <a:schemeClr val="accent3">
                    <a:lumMod val="75000"/>
                  </a:schemeClr>
                </a:solidFill>
                <a:ea typeface="宋体" panose="02010600030101010101" pitchFamily="2" charset="-122"/>
              </a:rPr>
              <a:t>(</a:t>
            </a:r>
            <a:r>
              <a:rPr lang="zh-CN" altLang="zh-CN" sz="2800" b="1">
                <a:solidFill>
                  <a:schemeClr val="accent3">
                    <a:lumMod val="75000"/>
                  </a:schemeClr>
                </a:solidFill>
                <a:ea typeface="宋体" panose="02010600030101010101" pitchFamily="2" charset="-122"/>
              </a:rPr>
              <a:t>资源导向型）</a:t>
            </a:r>
            <a:r>
              <a:rPr lang="zh-CN" sz="2800" b="0">
                <a:solidFill>
                  <a:srgbClr val="000000"/>
                </a:solidFill>
                <a:ea typeface="宋体" panose="02010600030101010101" pitchFamily="2" charset="-122"/>
              </a:rPr>
              <a:t>；</a:t>
            </a:r>
            <a:r>
              <a:rPr lang="zh-CN" sz="2800" b="1">
                <a:gradFill>
                  <a:gsLst>
                    <a:gs pos="0">
                      <a:srgbClr val="FE4444"/>
                    </a:gs>
                    <a:gs pos="100000">
                      <a:srgbClr val="832B2B"/>
                    </a:gs>
                  </a:gsLst>
                  <a:lin scaled="0"/>
                </a:gradFill>
                <a:ea typeface="宋体" panose="02010600030101010101" pitchFamily="2" charset="-122"/>
              </a:rPr>
              <a:t>工业基础薄弱，生产技术水平有限</a:t>
            </a:r>
            <a:r>
              <a:rPr lang="zh-CN" sz="2800" b="1">
                <a:solidFill>
                  <a:srgbClr val="00B050"/>
                </a:solidFill>
                <a:ea typeface="宋体" panose="02010600030101010101" pitchFamily="2" charset="-122"/>
              </a:rPr>
              <a:t>（技术导向型）</a:t>
            </a:r>
            <a:r>
              <a:rPr lang="zh-CN" sz="2800" b="1">
                <a:solidFill>
                  <a:srgbClr val="000000"/>
                </a:solidFill>
                <a:ea typeface="宋体" panose="02010600030101010101" pitchFamily="2" charset="-122"/>
              </a:rPr>
              <a:t>；</a:t>
            </a:r>
            <a:r>
              <a:rPr lang="zh-CN" sz="2800" b="0">
                <a:solidFill>
                  <a:srgbClr val="000000"/>
                </a:solidFill>
                <a:ea typeface="宋体" panose="02010600030101010101" pitchFamily="2" charset="-122"/>
              </a:rPr>
              <a:t>农业落后，粮食等食品缺乏；气候干旱，水资源匮乏，</a:t>
            </a:r>
            <a:r>
              <a:rPr lang="zh-CN" sz="2800" b="1">
                <a:solidFill>
                  <a:schemeClr val="tx1"/>
                </a:solidFill>
                <a:ea typeface="宋体" panose="02010600030101010101" pitchFamily="2" charset="-122"/>
              </a:rPr>
              <a:t>工业用水不足</a:t>
            </a:r>
            <a:r>
              <a:rPr lang="zh-CN" sz="2800" b="1">
                <a:solidFill>
                  <a:schemeClr val="accent3">
                    <a:lumMod val="75000"/>
                  </a:schemeClr>
                </a:solidFill>
                <a:ea typeface="宋体" panose="02010600030101010101" pitchFamily="2" charset="-122"/>
              </a:rPr>
              <a:t>（动力导向型）</a:t>
            </a:r>
            <a:r>
              <a:rPr lang="zh-CN" sz="2800" b="0">
                <a:solidFill>
                  <a:srgbClr val="000000"/>
                </a:solidFill>
                <a:ea typeface="宋体" panose="02010600030101010101" pitchFamily="2" charset="-122"/>
              </a:rPr>
              <a:t>；</a:t>
            </a:r>
            <a:r>
              <a:rPr lang="zh-CN" sz="2800" b="1">
                <a:solidFill>
                  <a:srgbClr val="FF0000"/>
                </a:solidFill>
                <a:ea typeface="宋体" panose="02010600030101010101" pitchFamily="2" charset="-122"/>
              </a:rPr>
              <a:t>国内市场消费狭小，以出口为主</a:t>
            </a:r>
            <a:r>
              <a:rPr lang="zh-CN" sz="2800" b="1">
                <a:solidFill>
                  <a:srgbClr val="00B050"/>
                </a:solidFill>
                <a:ea typeface="宋体" panose="02010600030101010101" pitchFamily="2" charset="-122"/>
              </a:rPr>
              <a:t>（市场导向性）</a:t>
            </a:r>
            <a:r>
              <a:rPr lang="zh-CN" sz="2800" b="0">
                <a:solidFill>
                  <a:srgbClr val="000000"/>
                </a:solidFill>
                <a:ea typeface="宋体" panose="02010600030101010101" pitchFamily="2" charset="-122"/>
              </a:rPr>
              <a:t>。</a:t>
            </a:r>
            <a:endParaRPr lang="zh-CN" altLang="en-US" sz="2800"/>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blinds(horizontal)">
                                      <p:cBhvr>
                                        <p:cTn id="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446475" y="168980"/>
            <a:ext cx="10969200" cy="705600"/>
          </a:xfrm>
        </p:spPr>
        <p:txBody>
          <a:bodyPr/>
          <a:p>
            <a:r>
              <a:rPr lang="zh-CN" altLang="en-US"/>
              <a:t>不同国家的</a:t>
            </a:r>
            <a:r>
              <a:rPr lang="zh-CN" altLang="en-US">
                <a:solidFill>
                  <a:srgbClr val="FF0000"/>
                </a:solidFill>
              </a:rPr>
              <a:t>人口增长模式</a:t>
            </a:r>
            <a:endParaRPr lang="zh-CN" altLang="en-US">
              <a:solidFill>
                <a:srgbClr val="FF0000"/>
              </a:solidFill>
            </a:endParaRPr>
          </a:p>
        </p:txBody>
      </p:sp>
      <p:pic>
        <p:nvPicPr>
          <p:cNvPr id="5" name="图片 4"/>
          <p:cNvPicPr>
            <a:picLocks noChangeAspect="1"/>
          </p:cNvPicPr>
          <p:nvPr/>
        </p:nvPicPr>
        <p:blipFill>
          <a:blip r:embed="rId1"/>
          <a:stretch>
            <a:fillRect/>
          </a:stretch>
        </p:blipFill>
        <p:spPr>
          <a:xfrm>
            <a:off x="1835785" y="874395"/>
            <a:ext cx="8189595" cy="5961380"/>
          </a:xfrm>
          <a:prstGeom prst="rect">
            <a:avLst/>
          </a:prstGeom>
        </p:spPr>
      </p:pic>
    </p:spTree>
    <p:custDataLst>
      <p:tags r:id="rId2"/>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p:txBody>
          <a:bodyPr/>
          <a:p>
            <a:endParaRPr lang="zh-CN" altLang="en-US"/>
          </a:p>
        </p:txBody>
      </p:sp>
      <p:graphicFrame>
        <p:nvGraphicFramePr>
          <p:cNvPr id="2051" name="Object 5"/>
          <p:cNvGraphicFramePr/>
          <p:nvPr/>
        </p:nvGraphicFramePr>
        <p:xfrm>
          <a:off x="194628" y="-335597"/>
          <a:ext cx="11588115" cy="4203065"/>
        </p:xfrm>
        <a:graphic>
          <a:graphicData uri="http://schemas.openxmlformats.org/presentationml/2006/ole">
            <mc:AlternateContent xmlns:mc="http://schemas.openxmlformats.org/markup-compatibility/2006">
              <mc:Choice xmlns:v="urn:schemas-microsoft-com:vml" Requires="v">
                <p:oleObj spid="_x0000_s3078" name="" r:id="rId1" imgW="11588750" imgH="4203700" progId="Word.Document.12">
                  <p:embed/>
                </p:oleObj>
              </mc:Choice>
              <mc:Fallback>
                <p:oleObj name="" r:id="rId1" imgW="11588750" imgH="4203700" progId="Word.Document.12">
                  <p:embed/>
                  <p:pic>
                    <p:nvPicPr>
                      <p:cNvPr id="0" name="图片 3077"/>
                      <p:cNvPicPr/>
                      <p:nvPr/>
                    </p:nvPicPr>
                    <p:blipFill>
                      <a:blip r:embed="rId2"/>
                      <a:stretch>
                        <a:fillRect/>
                      </a:stretch>
                    </p:blipFill>
                    <p:spPr>
                      <a:xfrm>
                        <a:off x="194628" y="-335597"/>
                        <a:ext cx="11588115" cy="4203065"/>
                      </a:xfrm>
                      <a:prstGeom prst="rect">
                        <a:avLst/>
                      </a:prstGeom>
                      <a:noFill/>
                      <a:ln w="38100">
                        <a:noFill/>
                        <a:miter/>
                      </a:ln>
                    </p:spPr>
                  </p:pic>
                </p:oleObj>
              </mc:Fallback>
            </mc:AlternateContent>
          </a:graphicData>
        </a:graphic>
      </p:graphicFrame>
      <p:graphicFrame>
        <p:nvGraphicFramePr>
          <p:cNvPr id="3074" name="Object 1"/>
          <p:cNvGraphicFramePr/>
          <p:nvPr/>
        </p:nvGraphicFramePr>
        <p:xfrm>
          <a:off x="388303" y="4290060"/>
          <a:ext cx="11588115" cy="2373630"/>
        </p:xfrm>
        <a:graphic>
          <a:graphicData uri="http://schemas.openxmlformats.org/presentationml/2006/ole">
            <mc:AlternateContent xmlns:mc="http://schemas.openxmlformats.org/markup-compatibility/2006">
              <mc:Choice xmlns:v="urn:schemas-microsoft-com:vml" Requires="v">
                <p:oleObj spid="_x0000_s3079" name="" r:id="rId3" imgW="11588750" imgH="2374900" progId="Word.Document.12">
                  <p:embed/>
                </p:oleObj>
              </mc:Choice>
              <mc:Fallback>
                <p:oleObj name="" r:id="rId3" imgW="11588750" imgH="2374900" progId="Word.Document.12">
                  <p:embed/>
                  <p:pic>
                    <p:nvPicPr>
                      <p:cNvPr id="0" name="图片 3078"/>
                      <p:cNvPicPr/>
                      <p:nvPr/>
                    </p:nvPicPr>
                    <p:blipFill>
                      <a:blip r:embed="rId4"/>
                      <a:stretch>
                        <a:fillRect/>
                      </a:stretch>
                    </p:blipFill>
                    <p:spPr>
                      <a:xfrm>
                        <a:off x="388303" y="4290060"/>
                        <a:ext cx="11588115" cy="2373630"/>
                      </a:xfrm>
                      <a:prstGeom prst="rect">
                        <a:avLst/>
                      </a:prstGeom>
                      <a:noFill/>
                      <a:ln w="38100">
                        <a:noFill/>
                        <a:miter/>
                      </a:ln>
                    </p:spPr>
                  </p:pic>
                </p:oleObj>
              </mc:Fallback>
            </mc:AlternateContent>
          </a:graphicData>
        </a:graphic>
      </p:graphicFrame>
      <p:sp>
        <p:nvSpPr>
          <p:cNvPr id="5" name="笑脸 4"/>
          <p:cNvSpPr/>
          <p:nvPr/>
        </p:nvSpPr>
        <p:spPr>
          <a:xfrm>
            <a:off x="194945" y="480568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 name="笑脸 3"/>
          <p:cNvSpPr/>
          <p:nvPr/>
        </p:nvSpPr>
        <p:spPr>
          <a:xfrm>
            <a:off x="6147435" y="5452745"/>
            <a:ext cx="807085"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5"/>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635" y="1132205"/>
            <a:ext cx="12191365" cy="4759325"/>
          </a:xfrm>
        </p:spPr>
        <p:txBody>
          <a:bodyPr>
            <a:noAutofit/>
          </a:bodyPr>
          <a:p>
            <a:pPr>
              <a:lnSpc>
                <a:spcPct val="100000"/>
              </a:lnSpc>
            </a:pPr>
            <a:r>
              <a:rPr lang="zh-CN" altLang="en-US" sz="2700"/>
              <a:t>日本九州地区人口减少和老龄化问题较为严重，城市发展呈现出市区低密度扩散（人口随着城市用地规模扩大而向外扩散，使市区人口密度降低）的态势。近年来，针对城市人口和市区低密度发展的问题，当地政府采取了一系列的应对措施。据此完成1～3题。</a:t>
            </a:r>
            <a:endParaRPr lang="zh-CN" altLang="en-US" sz="2700"/>
          </a:p>
          <a:p>
            <a:pPr>
              <a:lnSpc>
                <a:spcPct val="100000"/>
              </a:lnSpc>
            </a:pPr>
            <a:r>
              <a:rPr lang="zh-CN" altLang="en-US" sz="2700"/>
              <a:t>1.在人口老龄化加速的背景下，九州地区</a:t>
            </a:r>
            <a:endParaRPr lang="zh-CN" altLang="en-US" sz="2700"/>
          </a:p>
          <a:p>
            <a:pPr>
              <a:lnSpc>
                <a:spcPct val="100000"/>
              </a:lnSpc>
            </a:pPr>
            <a:r>
              <a:rPr lang="zh-CN" altLang="en-US" sz="2700"/>
              <a:t>A.公共财政支出减少       B.就业机会增多，加速人口流入</a:t>
            </a:r>
            <a:endParaRPr lang="zh-CN" altLang="en-US" sz="2700"/>
          </a:p>
          <a:p>
            <a:pPr>
              <a:lnSpc>
                <a:spcPct val="100000"/>
              </a:lnSpc>
            </a:pPr>
            <a:r>
              <a:rPr lang="zh-CN" altLang="en-US" sz="2700"/>
              <a:t>C.人口的抚养比下降       D.人口数量减少，经济发展速度减缓</a:t>
            </a:r>
            <a:endParaRPr lang="zh-CN" altLang="en-US" sz="2700"/>
          </a:p>
          <a:p>
            <a:pPr>
              <a:lnSpc>
                <a:spcPct val="100000"/>
              </a:lnSpc>
            </a:pPr>
            <a:r>
              <a:rPr lang="zh-CN" altLang="en-US" sz="2700"/>
              <a:t>2.低密度扩散将会使中心城区</a:t>
            </a:r>
            <a:endParaRPr lang="zh-CN" altLang="en-US" sz="2700"/>
          </a:p>
          <a:p>
            <a:pPr>
              <a:lnSpc>
                <a:spcPct val="100000"/>
              </a:lnSpc>
            </a:pPr>
            <a:r>
              <a:rPr lang="zh-CN" altLang="en-US" sz="2700"/>
              <a:t>A.城市热岛效应增强      B.基础设施明显改善</a:t>
            </a:r>
            <a:endParaRPr lang="zh-CN" altLang="en-US" sz="2700"/>
          </a:p>
          <a:p>
            <a:pPr>
              <a:lnSpc>
                <a:spcPct val="100000"/>
              </a:lnSpc>
            </a:pPr>
            <a:r>
              <a:rPr lang="zh-CN" altLang="en-US" sz="2700"/>
              <a:t>C.公交运行频次降低      D.经济发展明显加快</a:t>
            </a:r>
            <a:endParaRPr lang="zh-CN" altLang="en-US" sz="2700"/>
          </a:p>
          <a:p>
            <a:pPr>
              <a:lnSpc>
                <a:spcPct val="100000"/>
              </a:lnSpc>
            </a:pPr>
            <a:endParaRPr lang="zh-CN" altLang="en-US" sz="2700"/>
          </a:p>
        </p:txBody>
      </p:sp>
      <p:sp>
        <p:nvSpPr>
          <p:cNvPr id="5" name="笑脸 4"/>
          <p:cNvSpPr/>
          <p:nvPr/>
        </p:nvSpPr>
        <p:spPr>
          <a:xfrm>
            <a:off x="4184015" y="384619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 name="笑脸 1"/>
          <p:cNvSpPr/>
          <p:nvPr/>
        </p:nvSpPr>
        <p:spPr>
          <a:xfrm>
            <a:off x="108585" y="548449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p>
            <a:pPr>
              <a:lnSpc>
                <a:spcPct val="100000"/>
              </a:lnSpc>
            </a:pPr>
            <a:r>
              <a:rPr sz="3200">
                <a:sym typeface="+mn-ea"/>
              </a:rPr>
              <a:t>3.为应对城市人口和市区低密度发展的问题，政府可能采取的措施有</a:t>
            </a:r>
            <a:endParaRPr lang="zh-CN" altLang="en-US" sz="3200"/>
          </a:p>
          <a:p>
            <a:pPr>
              <a:lnSpc>
                <a:spcPct val="100000"/>
              </a:lnSpc>
            </a:pPr>
            <a:r>
              <a:rPr sz="3200">
                <a:sym typeface="+mn-ea"/>
              </a:rPr>
              <a:t>①限制建筑物的高度，方便老年人生活   </a:t>
            </a:r>
            <a:endParaRPr sz="3200">
              <a:sym typeface="+mn-ea"/>
            </a:endParaRPr>
          </a:p>
          <a:p>
            <a:pPr>
              <a:lnSpc>
                <a:spcPct val="100000"/>
              </a:lnSpc>
            </a:pPr>
            <a:r>
              <a:rPr sz="3200">
                <a:sym typeface="+mn-ea"/>
              </a:rPr>
              <a:t>②控制郊区开发规模，发展紧凑型城市</a:t>
            </a:r>
            <a:endParaRPr lang="zh-CN" altLang="en-US" sz="3200"/>
          </a:p>
          <a:p>
            <a:pPr>
              <a:lnSpc>
                <a:spcPct val="100000"/>
              </a:lnSpc>
            </a:pPr>
            <a:r>
              <a:rPr sz="3200">
                <a:sym typeface="+mn-ea"/>
              </a:rPr>
              <a:t>③改善市中心居住环境，提高城市活力   </a:t>
            </a:r>
            <a:endParaRPr sz="3200">
              <a:sym typeface="+mn-ea"/>
            </a:endParaRPr>
          </a:p>
          <a:p>
            <a:pPr>
              <a:lnSpc>
                <a:spcPct val="100000"/>
              </a:lnSpc>
            </a:pPr>
            <a:r>
              <a:rPr sz="3200">
                <a:sym typeface="+mn-ea"/>
              </a:rPr>
              <a:t>提高税收，加大对公共交通的补贴</a:t>
            </a:r>
            <a:endParaRPr lang="zh-CN" altLang="en-US" sz="3200"/>
          </a:p>
          <a:p>
            <a:pPr>
              <a:lnSpc>
                <a:spcPct val="100000"/>
              </a:lnSpc>
            </a:pPr>
            <a:r>
              <a:rPr sz="3200">
                <a:sym typeface="+mn-ea"/>
              </a:rPr>
              <a:t>A.①②    B.②③      C.③④      D.①④</a:t>
            </a:r>
            <a:endParaRPr lang="zh-CN" altLang="en-US" sz="3200"/>
          </a:p>
          <a:p>
            <a:endParaRPr lang="zh-CN" altLang="en-US" sz="3200"/>
          </a:p>
        </p:txBody>
      </p:sp>
      <p:sp>
        <p:nvSpPr>
          <p:cNvPr id="5" name="笑脸 4"/>
          <p:cNvSpPr/>
          <p:nvPr/>
        </p:nvSpPr>
        <p:spPr>
          <a:xfrm>
            <a:off x="2760345" y="495681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529660" y="405200"/>
            <a:ext cx="10969200" cy="705600"/>
          </a:xfrm>
        </p:spPr>
        <p:txBody>
          <a:bodyPr>
            <a:normAutofit fontScale="90000"/>
          </a:bodyPr>
          <a:p>
            <a:r>
              <a:rPr>
                <a:sym typeface="+mn-ea"/>
              </a:rPr>
              <a:t>机械增</a:t>
            </a:r>
            <a:r>
              <a:rPr>
                <a:sym typeface="+mn-ea"/>
              </a:rPr>
              <a:t>长</a:t>
            </a:r>
            <a:r>
              <a:rPr lang="en-US" altLang="zh-CN">
                <a:sym typeface="+mn-ea"/>
              </a:rPr>
              <a:t>——</a:t>
            </a:r>
            <a:r>
              <a:rPr>
                <a:sym typeface="+mn-ea"/>
              </a:rPr>
              <a:t>人口的迁移</a:t>
            </a:r>
            <a:br>
              <a:rPr lang="zh-CN" altLang="en-US"/>
            </a:br>
            <a:endParaRPr lang="zh-CN" altLang="en-US"/>
          </a:p>
        </p:txBody>
      </p:sp>
      <p:sp>
        <p:nvSpPr>
          <p:cNvPr id="3" name="内容占位符 2"/>
          <p:cNvSpPr>
            <a:spLocks noGrp="1"/>
          </p:cNvSpPr>
          <p:nvPr>
            <p:ph idx="1"/>
          </p:nvPr>
        </p:nvSpPr>
        <p:spPr>
          <a:xfrm>
            <a:off x="269875" y="1490345"/>
            <a:ext cx="11735435" cy="4759325"/>
          </a:xfrm>
        </p:spPr>
        <p:txBody>
          <a:bodyPr/>
          <a:p>
            <a:r>
              <a:rPr lang="zh-CN" altLang="en-US" sz="3600"/>
              <a:t>原因：</a:t>
            </a:r>
            <a:r>
              <a:rPr lang="zh-CN" altLang="en-US" sz="3600" b="1">
                <a:solidFill>
                  <a:srgbClr val="FF0000"/>
                </a:solidFill>
              </a:rPr>
              <a:t>经济</a:t>
            </a:r>
            <a:r>
              <a:rPr lang="zh-CN" altLang="en-US" sz="3600"/>
              <a:t>（决定）、社会、自然环境 </a:t>
            </a:r>
            <a:r>
              <a:rPr lang="zh-CN" altLang="en-US" sz="3600" b="1">
                <a:solidFill>
                  <a:srgbClr val="FF0000"/>
                </a:solidFill>
              </a:rPr>
              <a:t>（拉</a:t>
            </a:r>
            <a:r>
              <a:rPr lang="en-US" altLang="zh-CN" sz="3600" b="1">
                <a:solidFill>
                  <a:srgbClr val="FF0000"/>
                </a:solidFill>
              </a:rPr>
              <a:t>-</a:t>
            </a:r>
            <a:r>
              <a:rPr sz="3600" b="1">
                <a:solidFill>
                  <a:srgbClr val="FF0000"/>
                </a:solidFill>
              </a:rPr>
              <a:t>推</a:t>
            </a:r>
            <a:r>
              <a:rPr lang="en-US" altLang="zh-CN" sz="3600" b="1">
                <a:solidFill>
                  <a:srgbClr val="FF0000"/>
                </a:solidFill>
              </a:rPr>
              <a:t>——</a:t>
            </a:r>
            <a:r>
              <a:rPr sz="3600" b="1">
                <a:solidFill>
                  <a:srgbClr val="FF0000"/>
                </a:solidFill>
              </a:rPr>
              <a:t>阻力）</a:t>
            </a:r>
            <a:endParaRPr lang="zh-CN" altLang="en-US" sz="3600" b="1">
              <a:solidFill>
                <a:srgbClr val="FF0000"/>
              </a:solidFill>
            </a:endParaRPr>
          </a:p>
          <a:p>
            <a:r>
              <a:rPr lang="zh-CN" altLang="en-US" sz="3600" b="1">
                <a:solidFill>
                  <a:srgbClr val="FF0000"/>
                </a:solidFill>
              </a:rPr>
              <a:t>影响</a:t>
            </a:r>
            <a:r>
              <a:rPr lang="zh-CN" altLang="en-US" sz="3600"/>
              <a:t>：有利</a:t>
            </a:r>
            <a:r>
              <a:rPr lang="en-US" altLang="zh-CN" sz="3600"/>
              <a:t>——</a:t>
            </a:r>
            <a:r>
              <a:rPr sz="3600"/>
              <a:t>劳动力、市场（经济的发展）、城市化（社会）</a:t>
            </a:r>
            <a:endParaRPr sz="3600"/>
          </a:p>
          <a:p>
            <a:r>
              <a:rPr sz="3600"/>
              <a:t>         不利</a:t>
            </a:r>
            <a:r>
              <a:rPr lang="en-US" altLang="zh-CN" sz="3600"/>
              <a:t>——</a:t>
            </a:r>
            <a:r>
              <a:rPr sz="3600" b="1">
                <a:solidFill>
                  <a:srgbClr val="FF0000"/>
                </a:solidFill>
              </a:rPr>
              <a:t>社会和环境问题</a:t>
            </a:r>
            <a:endParaRPr sz="3600" b="1">
              <a:solidFill>
                <a:srgbClr val="FF0000"/>
              </a:solidFill>
            </a:endParaRPr>
          </a:p>
          <a:p>
            <a:r>
              <a:rPr sz="3600"/>
              <a:t>         </a:t>
            </a:r>
            <a:endParaRPr sz="3600"/>
          </a:p>
        </p:txBody>
      </p:sp>
    </p:spTree>
    <p:custDataLst>
      <p:tags r:id="rId1"/>
    </p:custData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177800" y="0"/>
            <a:ext cx="12229465" cy="4759325"/>
          </a:xfrm>
        </p:spPr>
        <p:txBody>
          <a:bodyPr>
            <a:noAutofit/>
          </a:bodyPr>
          <a:p>
            <a:pPr>
              <a:lnSpc>
                <a:spcPct val="100000"/>
              </a:lnSpc>
            </a:pPr>
            <a:r>
              <a:rPr lang="zh-CN" altLang="en-US" sz="2800"/>
              <a:t>两栖人口是指户籍在原地,劳动在彼地,离乡不“背井”的劳动者。人口城乡两栖，主要是指进城农民工的两栖。随着城乡差距的缩小，户籍藩篱的逐步打破以及农村土地和宅基地产权改革的推进，也出现了城里人下乡的两栖状态。人口城乡两栖是我国社会在转型期出现的一个特殊现象，据此完成 1-3 题。</a:t>
            </a:r>
            <a:endParaRPr lang="zh-CN" altLang="en-US" sz="2800"/>
          </a:p>
          <a:p>
            <a:pPr>
              <a:lnSpc>
                <a:spcPct val="100000"/>
              </a:lnSpc>
            </a:pPr>
            <a:r>
              <a:rPr lang="zh-CN" altLang="en-US" sz="2800"/>
              <a:t>1．改革开放初期，“城乡两栖”现象形成的主要动力是</a:t>
            </a:r>
            <a:endParaRPr lang="zh-CN" altLang="en-US" sz="2800"/>
          </a:p>
          <a:p>
            <a:pPr>
              <a:lnSpc>
                <a:spcPct val="100000"/>
              </a:lnSpc>
            </a:pPr>
            <a:r>
              <a:rPr lang="zh-CN" altLang="en-US" sz="2800"/>
              <a:t>A.快速工业化        B.农村经济振兴 </a:t>
            </a:r>
            <a:endParaRPr lang="zh-CN" altLang="en-US" sz="2800"/>
          </a:p>
          <a:p>
            <a:pPr>
              <a:lnSpc>
                <a:spcPct val="100000"/>
              </a:lnSpc>
            </a:pPr>
            <a:r>
              <a:rPr lang="zh-CN" altLang="en-US" sz="2800"/>
              <a:t>C.服务业的发展     D.户籍管理制度的改革</a:t>
            </a:r>
            <a:endParaRPr lang="zh-CN" altLang="en-US" sz="2800"/>
          </a:p>
          <a:p>
            <a:pPr>
              <a:lnSpc>
                <a:spcPct val="100000"/>
              </a:lnSpc>
            </a:pPr>
            <a:r>
              <a:rPr lang="zh-CN" altLang="en-US" sz="2800"/>
              <a:t>2．影响两栖人口出现的最主要因素是</a:t>
            </a:r>
            <a:endParaRPr lang="zh-CN" altLang="en-US" sz="2800"/>
          </a:p>
          <a:p>
            <a:pPr>
              <a:lnSpc>
                <a:spcPct val="100000"/>
              </a:lnSpc>
            </a:pPr>
            <a:r>
              <a:rPr lang="zh-CN" altLang="en-US" sz="2800"/>
              <a:t>A．政策   	B.交通	C.环境	D.经济</a:t>
            </a:r>
            <a:endParaRPr lang="zh-CN" altLang="en-US" sz="2800"/>
          </a:p>
          <a:p>
            <a:pPr>
              <a:lnSpc>
                <a:spcPct val="100000"/>
              </a:lnSpc>
            </a:pPr>
            <a:r>
              <a:rPr lang="zh-CN" altLang="en-US" sz="2800"/>
              <a:t>3．城乡两栖人口现象的出现，对农村的影响说法不正确的是</a:t>
            </a:r>
            <a:endParaRPr lang="zh-CN" altLang="en-US" sz="2800"/>
          </a:p>
          <a:p>
            <a:pPr>
              <a:lnSpc>
                <a:spcPct val="100000"/>
              </a:lnSpc>
            </a:pPr>
            <a:r>
              <a:rPr lang="zh-CN" altLang="en-US" sz="2800"/>
              <a:t>A.劳动力短缺	                        B.消费需求旺盛</a:t>
            </a:r>
            <a:endParaRPr lang="zh-CN" altLang="en-US" sz="2800"/>
          </a:p>
          <a:p>
            <a:pPr>
              <a:lnSpc>
                <a:spcPct val="100000"/>
              </a:lnSpc>
            </a:pPr>
            <a:r>
              <a:rPr lang="zh-CN" altLang="en-US" sz="2800"/>
              <a:t>C.有利于农业机械化的推广	D.有利于农村产业的多元化</a:t>
            </a:r>
            <a:endParaRPr lang="zh-CN" altLang="en-US" sz="2800"/>
          </a:p>
        </p:txBody>
      </p:sp>
      <p:sp>
        <p:nvSpPr>
          <p:cNvPr id="4" name="笑脸 3"/>
          <p:cNvSpPr/>
          <p:nvPr/>
        </p:nvSpPr>
        <p:spPr>
          <a:xfrm>
            <a:off x="177800" y="263906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笑脸 4"/>
          <p:cNvSpPr/>
          <p:nvPr/>
        </p:nvSpPr>
        <p:spPr>
          <a:xfrm>
            <a:off x="6288405" y="426720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笑脸 5"/>
          <p:cNvSpPr/>
          <p:nvPr/>
        </p:nvSpPr>
        <p:spPr>
          <a:xfrm>
            <a:off x="5374005" y="555307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animBg="1"/>
      <p:bldP spid="6"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123825" y="1243330"/>
            <a:ext cx="11868150" cy="705485"/>
          </a:xfrm>
        </p:spPr>
        <p:txBody>
          <a:bodyPr>
            <a:normAutofit fontScale="90000"/>
          </a:bodyPr>
          <a:p>
            <a:r>
              <a:rPr lang="zh-CN" altLang="en-US"/>
              <a:t>2019年京东全球科技探索者大会上，京东数字科技集团根据电商平台所呈现的收货地址变化，展开分析并发布了《2019基于京东大数据的中国人口迁移和城镇化发展研究报告》。京东平台大数据充分覆盖流动人口、动态呈现人口变化，为现在人口迁移与城镇化研究提供了新的视角和有益补充。读下图完成4～6题。</a:t>
            </a:r>
            <a:endParaRPr lang="zh-CN" altLang="en-US"/>
          </a:p>
        </p:txBody>
      </p:sp>
      <p:pic>
        <p:nvPicPr>
          <p:cNvPr id="5" name="图片 1" descr="人口迁移"/>
          <p:cNvPicPr>
            <a:picLocks noChangeAspect="1"/>
          </p:cNvPicPr>
          <p:nvPr/>
        </p:nvPicPr>
        <p:blipFill>
          <a:blip r:embed="rId1">
            <a:lum contrast="24000"/>
          </a:blip>
          <a:stretch>
            <a:fillRect/>
          </a:stretch>
        </p:blipFill>
        <p:spPr>
          <a:xfrm>
            <a:off x="4506595" y="3247390"/>
            <a:ext cx="7609205" cy="3321685"/>
          </a:xfrm>
          <a:prstGeom prst="rect">
            <a:avLst/>
          </a:prstGeom>
          <a:noFill/>
          <a:ln>
            <a:noFill/>
          </a:ln>
        </p:spPr>
      </p:pic>
      <p:sp>
        <p:nvSpPr>
          <p:cNvPr id="4" name="文本框 3"/>
          <p:cNvSpPr txBox="1"/>
          <p:nvPr/>
        </p:nvSpPr>
        <p:spPr>
          <a:xfrm>
            <a:off x="0" y="3354705"/>
            <a:ext cx="4912995" cy="3107690"/>
          </a:xfrm>
          <a:prstGeom prst="rect">
            <a:avLst/>
          </a:prstGeom>
          <a:noFill/>
        </p:spPr>
        <p:txBody>
          <a:bodyPr wrap="square" rtlCol="0">
            <a:spAutoFit/>
          </a:bodyPr>
          <a:p>
            <a:pPr indent="0" algn="l"/>
            <a:r>
              <a:rPr lang="en-US" sz="2800">
                <a:latin typeface="Times New Roman" panose="02020603050405020304" charset="0"/>
                <a:ea typeface="宋体" panose="02010600030101010101" pitchFamily="2" charset="-122"/>
                <a:cs typeface="Times New Roman" panose="02020603050405020304" charset="0"/>
                <a:sym typeface="+mn-ea"/>
              </a:rPr>
              <a:t>5</a:t>
            </a:r>
            <a:r>
              <a:rPr lang="zh-CN" sz="2800">
                <a:ea typeface="宋体" panose="02010600030101010101" pitchFamily="2" charset="-122"/>
                <a:sym typeface="+mn-ea"/>
              </a:rPr>
              <a:t>．分析图中四城市数据，可以看出：</a:t>
            </a:r>
            <a:r>
              <a:rPr lang="en-US" sz="2800">
                <a:latin typeface="Times New Roman" panose="02020603050405020304" charset="0"/>
                <a:ea typeface="宋体" panose="02010600030101010101" pitchFamily="2" charset="-122"/>
                <a:sym typeface="+mn-ea"/>
              </a:rPr>
              <a:t> A</a:t>
            </a:r>
            <a:r>
              <a:rPr lang="zh-CN" sz="2800">
                <a:ea typeface="宋体" panose="02010600030101010101" pitchFamily="2" charset="-122"/>
                <a:sym typeface="+mn-ea"/>
              </a:rPr>
              <a:t>．北京人口流动性最强</a:t>
            </a:r>
            <a:r>
              <a:rPr lang="en-US" sz="2800">
                <a:latin typeface="Times New Roman" panose="02020603050405020304" charset="0"/>
                <a:ea typeface="宋体" panose="02010600030101010101" pitchFamily="2" charset="-122"/>
                <a:sym typeface="+mn-ea"/>
              </a:rPr>
              <a:t>              B</a:t>
            </a:r>
            <a:r>
              <a:rPr lang="zh-CN" sz="2800">
                <a:ea typeface="宋体" panose="02010600030101010101" pitchFamily="2" charset="-122"/>
                <a:sym typeface="+mn-ea"/>
              </a:rPr>
              <a:t>．上海人口增长最缓慢</a:t>
            </a:r>
            <a:r>
              <a:rPr lang="en-US" sz="2800">
                <a:latin typeface="Times New Roman" panose="02020603050405020304" charset="0"/>
                <a:ea typeface="宋体" panose="02010600030101010101" pitchFamily="2" charset="-122"/>
                <a:sym typeface="+mn-ea"/>
              </a:rPr>
              <a:t>  C</a:t>
            </a:r>
            <a:r>
              <a:rPr lang="zh-CN" sz="2800">
                <a:ea typeface="宋体" panose="02010600030101010101" pitchFamily="2" charset="-122"/>
                <a:sym typeface="+mn-ea"/>
              </a:rPr>
              <a:t>．四城市规模都在缩小</a:t>
            </a:r>
            <a:r>
              <a:rPr lang="en-US" sz="2800">
                <a:latin typeface="Times New Roman" panose="02020603050405020304" charset="0"/>
                <a:ea typeface="宋体" panose="02010600030101010101" pitchFamily="2" charset="-122"/>
                <a:sym typeface="+mn-ea"/>
              </a:rPr>
              <a:t>              D</a:t>
            </a:r>
            <a:r>
              <a:rPr lang="zh-CN" sz="2800">
                <a:ea typeface="宋体" panose="02010600030101010101" pitchFamily="2" charset="-122"/>
                <a:sym typeface="+mn-ea"/>
              </a:rPr>
              <a:t>．广、深人口规模相当</a:t>
            </a:r>
            <a:endParaRPr lang="en-US" sz="2800">
              <a:latin typeface="Times New Roman" panose="02020603050405020304" charset="0"/>
              <a:ea typeface="宋体" panose="02010600030101010101" pitchFamily="2" charset="-122"/>
              <a:cs typeface="Times New Roman" panose="02020603050405020304" charset="0"/>
              <a:sym typeface="+mn-ea"/>
            </a:endParaRPr>
          </a:p>
          <a:p>
            <a:endParaRPr lang="zh-CN" altLang="en-US" sz="2800"/>
          </a:p>
        </p:txBody>
      </p:sp>
      <p:sp>
        <p:nvSpPr>
          <p:cNvPr id="3" name="笑脸 2"/>
          <p:cNvSpPr/>
          <p:nvPr/>
        </p:nvSpPr>
        <p:spPr>
          <a:xfrm>
            <a:off x="0" y="403161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2"/>
    </p:custData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123825" y="1243330"/>
            <a:ext cx="11868150" cy="705485"/>
          </a:xfrm>
        </p:spPr>
        <p:txBody>
          <a:bodyPr>
            <a:normAutofit fontScale="90000"/>
          </a:bodyPr>
          <a:p>
            <a:r>
              <a:rPr lang="zh-CN" altLang="en-US"/>
              <a:t>2019年京东全球科技探索者大会上，京东数字科技集团根据电商平台所呈现的收货地址变化，展开分析并发布了《2019基于京东大数据的中国人口迁移和城镇化发展研究报告》。京东平台大数据充分覆盖流动人口、动态呈现人口变化，为现在人口迁移与城镇化研究提供了新的视角和有益补充。读下图完成4～6题。</a:t>
            </a:r>
            <a:endParaRPr lang="zh-CN" altLang="en-US"/>
          </a:p>
        </p:txBody>
      </p:sp>
      <p:pic>
        <p:nvPicPr>
          <p:cNvPr id="5" name="图片 1" descr="人口迁移"/>
          <p:cNvPicPr>
            <a:picLocks noChangeAspect="1"/>
          </p:cNvPicPr>
          <p:nvPr/>
        </p:nvPicPr>
        <p:blipFill>
          <a:blip r:embed="rId1">
            <a:lum contrast="24000"/>
          </a:blip>
          <a:stretch>
            <a:fillRect/>
          </a:stretch>
        </p:blipFill>
        <p:spPr>
          <a:xfrm>
            <a:off x="4805680" y="3539490"/>
            <a:ext cx="7186295" cy="3136900"/>
          </a:xfrm>
          <a:prstGeom prst="rect">
            <a:avLst/>
          </a:prstGeom>
          <a:noFill/>
          <a:ln>
            <a:noFill/>
          </a:ln>
        </p:spPr>
      </p:pic>
      <p:sp>
        <p:nvSpPr>
          <p:cNvPr id="4" name="文本框 3"/>
          <p:cNvSpPr txBox="1"/>
          <p:nvPr/>
        </p:nvSpPr>
        <p:spPr>
          <a:xfrm>
            <a:off x="123825" y="2973070"/>
            <a:ext cx="4743450" cy="3969385"/>
          </a:xfrm>
          <a:prstGeom prst="rect">
            <a:avLst/>
          </a:prstGeom>
          <a:noFill/>
        </p:spPr>
        <p:txBody>
          <a:bodyPr wrap="square" rtlCol="0">
            <a:spAutoFit/>
          </a:bodyPr>
          <a:p>
            <a:pPr indent="0" algn="l"/>
            <a:r>
              <a:rPr lang="en-US" sz="2800">
                <a:latin typeface="Times New Roman" panose="02020603050405020304" charset="0"/>
                <a:ea typeface="宋体" panose="02010600030101010101" pitchFamily="2" charset="-122"/>
                <a:cs typeface="Times New Roman" panose="02020603050405020304" charset="0"/>
                <a:sym typeface="+mn-ea"/>
              </a:rPr>
              <a:t>6</a:t>
            </a:r>
            <a:r>
              <a:rPr lang="zh-CN" sz="2800">
                <a:ea typeface="宋体" panose="02010600030101010101" pitchFamily="2" charset="-122"/>
                <a:sym typeface="+mn-ea"/>
              </a:rPr>
              <a:t>．据京东数据显示</a:t>
            </a:r>
            <a:r>
              <a:rPr lang="en-US" sz="2800">
                <a:latin typeface="Times New Roman" panose="02020603050405020304" charset="0"/>
                <a:ea typeface="宋体" panose="02010600030101010101" pitchFamily="2" charset="-122"/>
                <a:sym typeface="+mn-ea"/>
              </a:rPr>
              <a:t>,</a:t>
            </a:r>
            <a:r>
              <a:rPr lang="zh-CN" sz="2800">
                <a:ea typeface="宋体" panose="02010600030101010101" pitchFamily="2" charset="-122"/>
                <a:sym typeface="+mn-ea"/>
              </a:rPr>
              <a:t>与北京相比</a:t>
            </a:r>
            <a:r>
              <a:rPr lang="en-US" sz="2800">
                <a:latin typeface="Times New Roman" panose="02020603050405020304" charset="0"/>
                <a:ea typeface="宋体" panose="02010600030101010101" pitchFamily="2" charset="-122"/>
                <a:sym typeface="+mn-ea"/>
              </a:rPr>
              <a:t>,</a:t>
            </a:r>
            <a:r>
              <a:rPr lang="zh-CN" sz="2800">
                <a:ea typeface="宋体" panose="02010600030101010101" pitchFamily="2" charset="-122"/>
                <a:sym typeface="+mn-ea"/>
              </a:rPr>
              <a:t>上海、广州、深圳人口迁移以周边城市较多，说明三城市地区</a:t>
            </a:r>
            <a:r>
              <a:rPr lang="en-US" sz="2800">
                <a:latin typeface="Times New Roman" panose="02020603050405020304" charset="0"/>
                <a:ea typeface="宋体" panose="02010600030101010101" pitchFamily="2" charset="-122"/>
                <a:sym typeface="+mn-ea"/>
              </a:rPr>
              <a:t>A</a:t>
            </a:r>
            <a:r>
              <a:rPr lang="zh-CN" sz="2800">
                <a:ea typeface="宋体" panose="02010600030101010101" pitchFamily="2" charset="-122"/>
                <a:sym typeface="+mn-ea"/>
              </a:rPr>
              <a:t>．进入了逆城市化阶段</a:t>
            </a:r>
            <a:r>
              <a:rPr lang="en-US" sz="2800">
                <a:latin typeface="Times New Roman" panose="02020603050405020304" charset="0"/>
                <a:ea typeface="宋体" panose="02010600030101010101" pitchFamily="2" charset="-122"/>
                <a:sym typeface="+mn-ea"/>
              </a:rPr>
              <a:t>              B</a:t>
            </a:r>
            <a:r>
              <a:rPr lang="zh-CN" sz="2800">
                <a:ea typeface="宋体" panose="02010600030101010101" pitchFamily="2" charset="-122"/>
                <a:sym typeface="+mn-ea"/>
              </a:rPr>
              <a:t>．城市已经均衡化发展</a:t>
            </a:r>
            <a:r>
              <a:rPr lang="en-US" sz="2800">
                <a:latin typeface="Times New Roman" panose="02020603050405020304" charset="0"/>
                <a:ea typeface="宋体" panose="02010600030101010101" pitchFamily="2" charset="-122"/>
                <a:sym typeface="+mn-ea"/>
              </a:rPr>
              <a:t>C</a:t>
            </a:r>
            <a:r>
              <a:rPr lang="zh-CN" sz="2800">
                <a:ea typeface="宋体" panose="02010600030101010101" pitchFamily="2" charset="-122"/>
                <a:sym typeface="+mn-ea"/>
              </a:rPr>
              <a:t>．郊区城市化水平提高</a:t>
            </a:r>
            <a:r>
              <a:rPr lang="en-US" sz="2800">
                <a:latin typeface="Times New Roman" panose="02020603050405020304" charset="0"/>
                <a:ea typeface="宋体" panose="02010600030101010101" pitchFamily="2" charset="-122"/>
                <a:sym typeface="+mn-ea"/>
              </a:rPr>
              <a:t>              D</a:t>
            </a:r>
            <a:r>
              <a:rPr lang="zh-CN" sz="2800">
                <a:ea typeface="宋体" panose="02010600030101010101" pitchFamily="2" charset="-122"/>
                <a:sym typeface="+mn-ea"/>
              </a:rPr>
              <a:t>．都市圈发展的水平高</a:t>
            </a:r>
            <a:endParaRPr lang="zh-CN" altLang="en-US" sz="2800"/>
          </a:p>
        </p:txBody>
      </p:sp>
      <p:sp>
        <p:nvSpPr>
          <p:cNvPr id="3" name="笑脸 2"/>
          <p:cNvSpPr/>
          <p:nvPr/>
        </p:nvSpPr>
        <p:spPr>
          <a:xfrm>
            <a:off x="0" y="612330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123825" y="1243330"/>
            <a:ext cx="11868150" cy="705485"/>
          </a:xfrm>
        </p:spPr>
        <p:txBody>
          <a:bodyPr>
            <a:normAutofit fontScale="90000"/>
          </a:bodyPr>
          <a:p>
            <a:r>
              <a:rPr lang="zh-CN" altLang="en-US"/>
              <a:t>2019年京东全球科技探索者大会上，京东数字科技集团根据电商平台所呈现的收货地址变化，展开分析并发布了《2019基于京东大数据的中国人口迁移和城镇化发展研究报告》。京东平台大数据充分覆盖流动人口、动态呈现人口变化，为现在人口迁移与城镇化研究提供了新的视角和有益补充。读下图完成4～6题。</a:t>
            </a:r>
            <a:endParaRPr lang="zh-CN" altLang="en-US"/>
          </a:p>
        </p:txBody>
      </p:sp>
      <p:pic>
        <p:nvPicPr>
          <p:cNvPr id="5" name="图片 1" descr="人口迁移"/>
          <p:cNvPicPr>
            <a:picLocks noChangeAspect="1"/>
          </p:cNvPicPr>
          <p:nvPr/>
        </p:nvPicPr>
        <p:blipFill>
          <a:blip r:embed="rId1">
            <a:lum contrast="24000"/>
          </a:blip>
          <a:stretch>
            <a:fillRect/>
          </a:stretch>
        </p:blipFill>
        <p:spPr>
          <a:xfrm>
            <a:off x="5132070" y="3354705"/>
            <a:ext cx="6859905" cy="2994660"/>
          </a:xfrm>
          <a:prstGeom prst="rect">
            <a:avLst/>
          </a:prstGeom>
          <a:noFill/>
          <a:ln>
            <a:noFill/>
          </a:ln>
        </p:spPr>
      </p:pic>
      <p:sp>
        <p:nvSpPr>
          <p:cNvPr id="4" name="文本框 3"/>
          <p:cNvSpPr txBox="1"/>
          <p:nvPr/>
        </p:nvSpPr>
        <p:spPr>
          <a:xfrm>
            <a:off x="0" y="3354705"/>
            <a:ext cx="4912995" cy="3538220"/>
          </a:xfrm>
          <a:prstGeom prst="rect">
            <a:avLst/>
          </a:prstGeom>
          <a:noFill/>
        </p:spPr>
        <p:txBody>
          <a:bodyPr wrap="square" rtlCol="0">
            <a:spAutoFit/>
          </a:bodyPr>
          <a:p>
            <a:pPr indent="0" algn="l"/>
            <a:r>
              <a:rPr sz="2800">
                <a:ea typeface="宋体" panose="02010600030101010101" pitchFamily="2" charset="-122"/>
                <a:sym typeface="+mn-ea"/>
              </a:rPr>
              <a:t>1. 与传统的全国人口普查相比，京东根据电商平台所呈现的收货地址变化获取的人口流动数据的最大优点是 </a:t>
            </a:r>
            <a:endParaRPr sz="2800">
              <a:ea typeface="宋体" panose="02010600030101010101" pitchFamily="2" charset="-122"/>
              <a:sym typeface="+mn-ea"/>
            </a:endParaRPr>
          </a:p>
          <a:p>
            <a:pPr indent="0" algn="l"/>
            <a:r>
              <a:rPr sz="2800">
                <a:ea typeface="宋体" panose="02010600030101010101" pitchFamily="2" charset="-122"/>
                <a:sym typeface="+mn-ea"/>
              </a:rPr>
              <a:t>A. 覆盖面更广 </a:t>
            </a:r>
            <a:endParaRPr sz="2800">
              <a:ea typeface="宋体" panose="02010600030101010101" pitchFamily="2" charset="-122"/>
              <a:sym typeface="+mn-ea"/>
            </a:endParaRPr>
          </a:p>
          <a:p>
            <a:pPr indent="0" algn="l"/>
            <a:r>
              <a:rPr sz="2800">
                <a:ea typeface="宋体" panose="02010600030101010101" pitchFamily="2" charset="-122"/>
                <a:sym typeface="+mn-ea"/>
              </a:rPr>
              <a:t>B. 准确性更好 </a:t>
            </a:r>
            <a:endParaRPr sz="2800">
              <a:ea typeface="宋体" panose="02010600030101010101" pitchFamily="2" charset="-122"/>
              <a:sym typeface="+mn-ea"/>
            </a:endParaRPr>
          </a:p>
          <a:p>
            <a:pPr indent="0" algn="l"/>
            <a:r>
              <a:rPr sz="2800">
                <a:ea typeface="宋体" panose="02010600030101010101" pitchFamily="2" charset="-122"/>
                <a:sym typeface="+mn-ea"/>
              </a:rPr>
              <a:t>C. 时效性更强 </a:t>
            </a:r>
            <a:endParaRPr sz="2800">
              <a:ea typeface="宋体" panose="02010600030101010101" pitchFamily="2" charset="-122"/>
              <a:sym typeface="+mn-ea"/>
            </a:endParaRPr>
          </a:p>
          <a:p>
            <a:pPr indent="0" algn="l"/>
            <a:r>
              <a:rPr sz="2800">
                <a:ea typeface="宋体" panose="02010600030101010101" pitchFamily="2" charset="-122"/>
                <a:sym typeface="+mn-ea"/>
              </a:rPr>
              <a:t>D. 误差率更低 </a:t>
            </a:r>
            <a:endParaRPr sz="2800">
              <a:ea typeface="宋体" panose="02010600030101010101" pitchFamily="2" charset="-122"/>
              <a:sym typeface="+mn-ea"/>
            </a:endParaRPr>
          </a:p>
        </p:txBody>
      </p:sp>
      <p:sp>
        <p:nvSpPr>
          <p:cNvPr id="3" name="笑脸 2"/>
          <p:cNvSpPr/>
          <p:nvPr/>
        </p:nvSpPr>
        <p:spPr>
          <a:xfrm>
            <a:off x="-169545" y="565467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5122" name="Object 1"/>
          <p:cNvGraphicFramePr/>
          <p:nvPr/>
        </p:nvGraphicFramePr>
        <p:xfrm>
          <a:off x="-104140" y="182245"/>
          <a:ext cx="12059285" cy="1710055"/>
        </p:xfrm>
        <a:graphic>
          <a:graphicData uri="http://schemas.openxmlformats.org/presentationml/2006/ole">
            <mc:AlternateContent xmlns:mc="http://schemas.openxmlformats.org/markup-compatibility/2006">
              <mc:Choice xmlns:v="urn:schemas-microsoft-com:vml" Requires="v">
                <p:oleObj spid="_x0000_s3092" name="" r:id="rId1" imgW="11588750" imgH="1371600" progId="Word.Document.12">
                  <p:embed/>
                </p:oleObj>
              </mc:Choice>
              <mc:Fallback>
                <p:oleObj name="" r:id="rId1" imgW="11588750" imgH="1371600" progId="Word.Document.12">
                  <p:embed/>
                  <p:pic>
                    <p:nvPicPr>
                      <p:cNvPr id="0" name="图片 3091"/>
                      <p:cNvPicPr/>
                      <p:nvPr/>
                    </p:nvPicPr>
                    <p:blipFill>
                      <a:blip r:embed="rId2"/>
                      <a:stretch>
                        <a:fillRect/>
                      </a:stretch>
                    </p:blipFill>
                    <p:spPr>
                      <a:xfrm>
                        <a:off x="-104140" y="182245"/>
                        <a:ext cx="12059285" cy="1710055"/>
                      </a:xfrm>
                      <a:prstGeom prst="rect">
                        <a:avLst/>
                      </a:prstGeom>
                      <a:noFill/>
                      <a:ln w="38100">
                        <a:noFill/>
                        <a:miter/>
                      </a:ln>
                    </p:spPr>
                  </p:pic>
                </p:oleObj>
              </mc:Fallback>
            </mc:AlternateContent>
          </a:graphicData>
        </a:graphic>
      </p:graphicFrame>
      <p:sp>
        <p:nvSpPr>
          <p:cNvPr id="102" name="文本框 101"/>
          <p:cNvSpPr txBox="1"/>
          <p:nvPr/>
        </p:nvSpPr>
        <p:spPr>
          <a:xfrm>
            <a:off x="340360" y="2085975"/>
            <a:ext cx="9725025" cy="4399915"/>
          </a:xfrm>
          <a:prstGeom prst="rect">
            <a:avLst/>
          </a:prstGeom>
          <a:noFill/>
          <a:ln w="9525">
            <a:noFill/>
          </a:ln>
        </p:spPr>
        <p:txBody>
          <a:bodyPr wrap="square">
            <a:spAutoFit/>
          </a:bodyPr>
          <a:p>
            <a:pPr indent="0"/>
            <a:r>
              <a:rPr lang="en-US" sz="2800" b="1">
                <a:latin typeface="Times New Roman" panose="02020603050405020304" charset="0"/>
                <a:cs typeface="Times New Roman" panose="02020603050405020304" charset="0"/>
              </a:rPr>
              <a:t>3</a:t>
            </a:r>
            <a:r>
              <a:rPr lang="zh-CN" sz="2800" b="1">
                <a:latin typeface="Times New Roman" panose="02020603050405020304" charset="0"/>
                <a:ea typeface="宋体" panose="02010600030101010101" pitchFamily="2" charset="-122"/>
              </a:rPr>
              <a:t>．</a:t>
            </a:r>
            <a:r>
              <a:rPr lang="zh-CN" sz="2800" b="1">
                <a:ea typeface="宋体" panose="02010600030101010101" pitchFamily="2" charset="-122"/>
              </a:rPr>
              <a:t>该城市</a:t>
            </a:r>
            <a:r>
              <a:rPr lang="en-US" sz="2800" b="1">
                <a:latin typeface="Times New Roman" panose="02020603050405020304" charset="0"/>
                <a:ea typeface="宋体" panose="02010600030101010101" pitchFamily="2" charset="-122"/>
              </a:rPr>
              <a:t>(</a:t>
            </a:r>
            <a:r>
              <a:rPr lang="zh-CN" sz="2800" b="1">
                <a:ea typeface="宋体" panose="02010600030101010101" pitchFamily="2" charset="-122"/>
              </a:rPr>
              <a:t>　　</a:t>
            </a:r>
            <a:r>
              <a:rPr lang="en-US" sz="2800" b="1">
                <a:latin typeface="Times New Roman" panose="02020603050405020304" charset="0"/>
                <a:ea typeface="宋体" panose="02010600030101010101" pitchFamily="2" charset="-122"/>
              </a:rPr>
              <a:t>)</a:t>
            </a:r>
            <a:r>
              <a:rPr lang="en-US" sz="2800" b="1">
                <a:latin typeface="Times New Roman" panose="02020603050405020304" charset="0"/>
                <a:cs typeface="Times New Roman" panose="02020603050405020304" charset="0"/>
              </a:rPr>
              <a:t>A</a:t>
            </a:r>
            <a:r>
              <a:rPr lang="zh-CN" sz="2800" b="1">
                <a:latin typeface="Times New Roman" panose="02020603050405020304" charset="0"/>
                <a:ea typeface="宋体" panose="02010600030101010101" pitchFamily="2" charset="-122"/>
              </a:rPr>
              <a:t>．</a:t>
            </a:r>
            <a:r>
              <a:rPr lang="en-US" sz="2800" b="1">
                <a:latin typeface="宋体" panose="02010600030101010101" pitchFamily="2" charset="-122"/>
                <a:cs typeface="Times New Roman" panose="02020603050405020304" charset="0"/>
              </a:rPr>
              <a:t>Ⅰ</a:t>
            </a:r>
            <a:r>
              <a:rPr lang="zh-CN" sz="2800" b="1">
                <a:ea typeface="宋体" panose="02010600030101010101" pitchFamily="2" charset="-122"/>
              </a:rPr>
              <a:t>区高档写字楼密度大</a:t>
            </a:r>
            <a:r>
              <a:rPr lang="en-US" sz="2800" b="1">
                <a:latin typeface="Times New Roman" panose="02020603050405020304" charset="0"/>
                <a:cs typeface="Times New Roman" panose="02020603050405020304" charset="0"/>
              </a:rPr>
              <a:t>B</a:t>
            </a:r>
            <a:r>
              <a:rPr lang="zh-CN" sz="2800" b="1">
                <a:latin typeface="Times New Roman" panose="02020603050405020304" charset="0"/>
                <a:ea typeface="宋体" panose="02010600030101010101" pitchFamily="2" charset="-122"/>
              </a:rPr>
              <a:t>．</a:t>
            </a:r>
            <a:r>
              <a:rPr lang="en-US" sz="2800" b="1">
                <a:latin typeface="宋体" panose="02010600030101010101" pitchFamily="2" charset="-122"/>
                <a:cs typeface="Times New Roman" panose="02020603050405020304" charset="0"/>
              </a:rPr>
              <a:t>Ⅱ</a:t>
            </a:r>
            <a:r>
              <a:rPr lang="zh-CN" sz="2800" b="1">
                <a:ea typeface="宋体" panose="02010600030101010101" pitchFamily="2" charset="-122"/>
              </a:rPr>
              <a:t>区适宜建垃圾填埋场</a:t>
            </a:r>
            <a:r>
              <a:rPr lang="en-US" sz="2800" b="1">
                <a:latin typeface="Times New Roman" panose="02020603050405020304" charset="0"/>
                <a:cs typeface="Times New Roman" panose="02020603050405020304" charset="0"/>
              </a:rPr>
              <a:t>C</a:t>
            </a:r>
            <a:r>
              <a:rPr lang="zh-CN" sz="2800" b="1">
                <a:latin typeface="Times New Roman" panose="02020603050405020304" charset="0"/>
                <a:ea typeface="宋体" panose="02010600030101010101" pitchFamily="2" charset="-122"/>
              </a:rPr>
              <a:t>．</a:t>
            </a:r>
            <a:r>
              <a:rPr lang="en-US" sz="2800" b="1">
                <a:latin typeface="宋体" panose="02010600030101010101" pitchFamily="2" charset="-122"/>
                <a:cs typeface="Times New Roman" panose="02020603050405020304" charset="0"/>
              </a:rPr>
              <a:t>Ⅲ</a:t>
            </a:r>
            <a:r>
              <a:rPr lang="zh-CN" sz="2800" b="1">
                <a:ea typeface="宋体" panose="02010600030101010101" pitchFamily="2" charset="-122"/>
              </a:rPr>
              <a:t>区商业网点最为密集</a:t>
            </a:r>
            <a:r>
              <a:rPr lang="en-US" sz="2800" b="1">
                <a:latin typeface="Times New Roman" panose="02020603050405020304" charset="0"/>
                <a:cs typeface="Times New Roman" panose="02020603050405020304" charset="0"/>
              </a:rPr>
              <a:t>D</a:t>
            </a:r>
            <a:r>
              <a:rPr lang="zh-CN" sz="2800" b="1">
                <a:latin typeface="Times New Roman" panose="02020603050405020304" charset="0"/>
                <a:ea typeface="宋体" panose="02010600030101010101" pitchFamily="2" charset="-122"/>
              </a:rPr>
              <a:t>．</a:t>
            </a:r>
            <a:r>
              <a:rPr lang="en-US" sz="2800" b="1">
                <a:latin typeface="宋体" panose="02010600030101010101" pitchFamily="2" charset="-122"/>
                <a:cs typeface="Times New Roman" panose="02020603050405020304" charset="0"/>
              </a:rPr>
              <a:t>Ⅳ</a:t>
            </a:r>
            <a:r>
              <a:rPr lang="zh-CN" sz="2800" b="1">
                <a:ea typeface="宋体" panose="02010600030101010101" pitchFamily="2" charset="-122"/>
              </a:rPr>
              <a:t>区城市热岛效应最强</a:t>
            </a:r>
            <a:r>
              <a:rPr lang="en-US" sz="2800" b="1">
                <a:latin typeface="Times New Roman" panose="02020603050405020304" charset="0"/>
                <a:cs typeface="Times New Roman" panose="02020603050405020304" charset="0"/>
              </a:rPr>
              <a:t>4</a:t>
            </a:r>
            <a:r>
              <a:rPr lang="zh-CN" sz="2800" b="1">
                <a:ea typeface="宋体" panose="02010600030101010101" pitchFamily="2" charset="-122"/>
              </a:rPr>
              <a:t>甲处土地利用强度增大</a:t>
            </a:r>
            <a:r>
              <a:rPr lang="zh-CN" sz="2800" b="1">
                <a:latin typeface="Times New Roman" panose="02020603050405020304" charset="0"/>
                <a:ea typeface="宋体" panose="02010600030101010101" pitchFamily="2" charset="-122"/>
              </a:rPr>
              <a:t>，</a:t>
            </a:r>
            <a:r>
              <a:rPr lang="zh-CN" sz="2800" b="1">
                <a:ea typeface="宋体" panose="02010600030101010101" pitchFamily="2" charset="-122"/>
              </a:rPr>
              <a:t>最可能的原因是</a:t>
            </a:r>
            <a:r>
              <a:rPr lang="en-US" sz="2800" b="1">
                <a:latin typeface="Times New Roman" panose="02020603050405020304" charset="0"/>
                <a:ea typeface="宋体" panose="02010600030101010101" pitchFamily="2" charset="-122"/>
              </a:rPr>
              <a:t>(</a:t>
            </a:r>
            <a:r>
              <a:rPr lang="zh-CN" sz="2800" b="1">
                <a:ea typeface="宋体" panose="02010600030101010101" pitchFamily="2" charset="-122"/>
              </a:rPr>
              <a:t>　　</a:t>
            </a:r>
            <a:r>
              <a:rPr lang="en-US" sz="2800" b="1">
                <a:latin typeface="Times New Roman" panose="02020603050405020304" charset="0"/>
                <a:ea typeface="宋体" panose="02010600030101010101" pitchFamily="2" charset="-122"/>
              </a:rPr>
              <a:t>)</a:t>
            </a:r>
            <a:r>
              <a:rPr lang="en-US" sz="2800" b="1">
                <a:latin typeface="Times New Roman" panose="02020603050405020304" charset="0"/>
                <a:cs typeface="Times New Roman" panose="02020603050405020304" charset="0"/>
              </a:rPr>
              <a:t>A</a:t>
            </a:r>
            <a:r>
              <a:rPr lang="zh-CN" sz="2800" b="1">
                <a:latin typeface="Times New Roman" panose="02020603050405020304" charset="0"/>
                <a:ea typeface="宋体" panose="02010600030101010101" pitchFamily="2" charset="-122"/>
              </a:rPr>
              <a:t>．</a:t>
            </a:r>
            <a:r>
              <a:rPr lang="zh-CN" sz="2800" b="1">
                <a:ea typeface="宋体" panose="02010600030101010101" pitchFamily="2" charset="-122"/>
              </a:rPr>
              <a:t>建设民俗博物馆</a:t>
            </a:r>
            <a:r>
              <a:rPr lang="en-US" sz="2800" b="1">
                <a:latin typeface="Times New Roman" panose="02020603050405020304" charset="0"/>
                <a:ea typeface="宋体" panose="02010600030101010101" pitchFamily="2" charset="-122"/>
              </a:rPr>
              <a:t>	   B</a:t>
            </a:r>
            <a:r>
              <a:rPr lang="zh-CN" sz="2800" b="1">
                <a:ea typeface="宋体" panose="02010600030101010101" pitchFamily="2" charset="-122"/>
              </a:rPr>
              <a:t>．    划定耕地保护区</a:t>
            </a:r>
            <a:r>
              <a:rPr lang="en-US" sz="2800" b="1">
                <a:latin typeface="Times New Roman" panose="02020603050405020304" charset="0"/>
                <a:cs typeface="Times New Roman" panose="02020603050405020304" charset="0"/>
              </a:rPr>
              <a:t>C</a:t>
            </a:r>
            <a:r>
              <a:rPr lang="zh-CN" sz="2800" b="1">
                <a:latin typeface="Times New Roman" panose="02020603050405020304" charset="0"/>
                <a:ea typeface="宋体" panose="02010600030101010101" pitchFamily="2" charset="-122"/>
              </a:rPr>
              <a:t>．</a:t>
            </a:r>
            <a:r>
              <a:rPr lang="zh-CN" sz="2800" b="1">
                <a:ea typeface="宋体" panose="02010600030101010101" pitchFamily="2" charset="-122"/>
              </a:rPr>
              <a:t>增加种植业投入</a:t>
            </a:r>
            <a:r>
              <a:rPr lang="en-US" sz="2800" b="1">
                <a:latin typeface="Times New Roman" panose="02020603050405020304" charset="0"/>
                <a:ea typeface="宋体" panose="02010600030101010101" pitchFamily="2" charset="-122"/>
              </a:rPr>
              <a:t>	D    </a:t>
            </a:r>
            <a:r>
              <a:rPr lang="zh-CN" sz="2800" b="1">
                <a:ea typeface="宋体" panose="02010600030101010101" pitchFamily="2" charset="-122"/>
              </a:rPr>
              <a:t>．扩大卫星城规模</a:t>
            </a:r>
            <a:endParaRPr lang="zh-CN" altLang="en-US" sz="2800"/>
          </a:p>
        </p:txBody>
      </p:sp>
      <p:sp>
        <p:nvSpPr>
          <p:cNvPr id="3" name="笑脸 2"/>
          <p:cNvSpPr/>
          <p:nvPr/>
        </p:nvSpPr>
        <p:spPr>
          <a:xfrm>
            <a:off x="0" y="226441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 name="笑脸 1"/>
          <p:cNvSpPr/>
          <p:nvPr/>
        </p:nvSpPr>
        <p:spPr>
          <a:xfrm>
            <a:off x="3857625" y="594360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4" name="图片 -2147482624"/>
          <p:cNvPicPr>
            <a:picLocks noChangeAspect="1"/>
          </p:cNvPicPr>
          <p:nvPr/>
        </p:nvPicPr>
        <p:blipFill>
          <a:blip r:embed="rId3"/>
          <a:stretch>
            <a:fillRect/>
          </a:stretch>
        </p:blipFill>
        <p:spPr>
          <a:xfrm>
            <a:off x="7096125" y="1332548"/>
            <a:ext cx="4164330" cy="356298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1" name="文本框 100"/>
          <p:cNvSpPr txBox="1"/>
          <p:nvPr/>
        </p:nvSpPr>
        <p:spPr>
          <a:xfrm>
            <a:off x="725805" y="65405"/>
            <a:ext cx="10242550" cy="521970"/>
          </a:xfrm>
          <a:prstGeom prst="rect">
            <a:avLst/>
          </a:prstGeom>
          <a:noFill/>
          <a:ln w="9525">
            <a:noFill/>
          </a:ln>
        </p:spPr>
        <p:txBody>
          <a:bodyPr wrap="square">
            <a:spAutoFit/>
          </a:bodyPr>
          <a:p>
            <a:pPr indent="266700"/>
            <a:r>
              <a:rPr lang="zh-CN" sz="2800" b="0">
                <a:cs typeface="楷体_GB2312" charset="0"/>
              </a:rPr>
              <a:t>下图为城市规模结构演变示意图。读图回答</a:t>
            </a:r>
            <a:r>
              <a:rPr lang="en-US" sz="2800" b="0">
                <a:latin typeface="Times New Roman" panose="02020603050405020304" charset="0"/>
                <a:cs typeface="楷体_GB2312" charset="0"/>
              </a:rPr>
              <a:t>3</a:t>
            </a:r>
            <a:r>
              <a:rPr lang="zh-CN" sz="2800" b="0">
                <a:cs typeface="楷体_GB2312" charset="0"/>
              </a:rPr>
              <a:t>～</a:t>
            </a:r>
            <a:r>
              <a:rPr lang="en-US" sz="2800" b="0">
                <a:latin typeface="Times New Roman" panose="02020603050405020304" charset="0"/>
                <a:cs typeface="楷体_GB2312" charset="0"/>
              </a:rPr>
              <a:t>4</a:t>
            </a:r>
            <a:r>
              <a:rPr lang="zh-CN" sz="2800" b="0">
                <a:cs typeface="楷体_GB2312" charset="0"/>
              </a:rPr>
              <a:t>题。</a:t>
            </a:r>
            <a:endParaRPr lang="zh-CN" altLang="en-US" sz="2800"/>
          </a:p>
        </p:txBody>
      </p:sp>
      <p:pic>
        <p:nvPicPr>
          <p:cNvPr id="4" name="图片 3"/>
          <p:cNvPicPr/>
          <p:nvPr/>
        </p:nvPicPr>
        <p:blipFill>
          <a:blip r:embed="rId1"/>
          <a:stretch>
            <a:fillRect/>
          </a:stretch>
        </p:blipFill>
        <p:spPr>
          <a:xfrm>
            <a:off x="5399405" y="587375"/>
            <a:ext cx="5168265" cy="2580005"/>
          </a:xfrm>
          <a:prstGeom prst="rect">
            <a:avLst/>
          </a:prstGeom>
          <a:noFill/>
          <a:ln w="9525">
            <a:noFill/>
          </a:ln>
        </p:spPr>
      </p:pic>
      <p:sp>
        <p:nvSpPr>
          <p:cNvPr id="102" name="文本框 101"/>
          <p:cNvSpPr txBox="1"/>
          <p:nvPr/>
        </p:nvSpPr>
        <p:spPr>
          <a:xfrm>
            <a:off x="0" y="2121535"/>
            <a:ext cx="11934825" cy="4831080"/>
          </a:xfrm>
          <a:prstGeom prst="rect">
            <a:avLst/>
          </a:prstGeom>
          <a:noFill/>
          <a:ln w="9525">
            <a:noFill/>
          </a:ln>
        </p:spPr>
        <p:txBody>
          <a:bodyPr wrap="square">
            <a:spAutoFit/>
          </a:bodyPr>
          <a:p>
            <a:pPr indent="266700" fontAlgn="auto"/>
            <a:r>
              <a:rPr lang="en-US" sz="2800" b="0">
                <a:latin typeface="Times New Roman" panose="02020603050405020304" charset="0"/>
                <a:cs typeface="Times New Roman" panose="02020603050405020304" charset="0"/>
              </a:rPr>
              <a:t>3</a:t>
            </a:r>
            <a:r>
              <a:rPr lang="zh-CN" sz="2800" b="0">
                <a:latin typeface="Times New Roman" panose="02020603050405020304" charset="0"/>
                <a:ea typeface="宋体" panose="02010600030101010101" pitchFamily="2" charset="-122"/>
              </a:rPr>
              <a:t>．</a:t>
            </a:r>
            <a:r>
              <a:rPr lang="zh-CN" sz="2800" b="0">
                <a:ea typeface="宋体" panose="02010600030101010101" pitchFamily="2" charset="-122"/>
              </a:rPr>
              <a:t>下列说法正确的是</a:t>
            </a:r>
            <a:r>
              <a:rPr lang="en-US" sz="2800" b="0">
                <a:latin typeface="Times New Roman" panose="02020603050405020304" charset="0"/>
              </a:rPr>
              <a:t>(</a:t>
            </a:r>
            <a:r>
              <a:rPr lang="zh-CN" sz="2800" b="0">
                <a:ea typeface="宋体" panose="02010600030101010101" pitchFamily="2" charset="-122"/>
              </a:rPr>
              <a:t>　　</a:t>
            </a:r>
            <a:r>
              <a:rPr lang="en-US" sz="2800" b="0">
                <a:latin typeface="Times New Roman" panose="02020603050405020304" charset="0"/>
              </a:rPr>
              <a:t>)</a:t>
            </a:r>
            <a:r>
              <a:rPr lang="en-US" sz="2800" b="0">
                <a:latin typeface="Times New Roman" panose="02020603050405020304" charset="0"/>
                <a:cs typeface="Times New Roman" panose="02020603050405020304" charset="0"/>
              </a:rPr>
              <a:t>A</a:t>
            </a:r>
            <a:r>
              <a:rPr lang="zh-CN" sz="2800" b="0">
                <a:latin typeface="Times New Roman" panose="02020603050405020304" charset="0"/>
                <a:ea typeface="宋体" panose="02010600030101010101" pitchFamily="2" charset="-122"/>
              </a:rPr>
              <a:t>．</a:t>
            </a:r>
            <a:r>
              <a:rPr lang="zh-CN" sz="2800" b="0">
                <a:ea typeface="宋体" panose="02010600030101010101" pitchFamily="2" charset="-122"/>
              </a:rPr>
              <a:t>在工业化过程中</a:t>
            </a:r>
            <a:r>
              <a:rPr lang="zh-CN" sz="2800" b="0">
                <a:latin typeface="Times New Roman" panose="02020603050405020304" charset="0"/>
                <a:ea typeface="宋体" panose="02010600030101010101" pitchFamily="2" charset="-122"/>
              </a:rPr>
              <a:t>，</a:t>
            </a:r>
            <a:r>
              <a:rPr lang="zh-CN" sz="2800" b="0">
                <a:ea typeface="宋体" panose="02010600030101010101" pitchFamily="2" charset="-122"/>
              </a:rPr>
              <a:t>不同规模城市的发展速度不同</a:t>
            </a:r>
            <a:r>
              <a:rPr lang="en-US" sz="2800" b="0">
                <a:latin typeface="Times New Roman" panose="02020603050405020304" charset="0"/>
                <a:cs typeface="Times New Roman" panose="02020603050405020304" charset="0"/>
              </a:rPr>
              <a:t>B</a:t>
            </a:r>
            <a:r>
              <a:rPr lang="zh-CN" sz="2800" b="0">
                <a:latin typeface="Times New Roman" panose="02020603050405020304" charset="0"/>
                <a:ea typeface="宋体" panose="02010600030101010101" pitchFamily="2" charset="-122"/>
              </a:rPr>
              <a:t>．</a:t>
            </a:r>
            <a:r>
              <a:rPr lang="zh-CN" sz="2800" b="0">
                <a:ea typeface="宋体" panose="02010600030101010101" pitchFamily="2" charset="-122"/>
              </a:rPr>
              <a:t>伴随工业化水平提高</a:t>
            </a:r>
            <a:r>
              <a:rPr lang="zh-CN" sz="2800" b="0">
                <a:latin typeface="Times New Roman" panose="02020603050405020304" charset="0"/>
                <a:ea typeface="宋体" panose="02010600030101010101" pitchFamily="2" charset="-122"/>
              </a:rPr>
              <a:t>，</a:t>
            </a:r>
            <a:r>
              <a:rPr lang="zh-CN" sz="2800" b="0">
                <a:ea typeface="宋体" panose="02010600030101010101" pitchFamily="2" charset="-122"/>
              </a:rPr>
              <a:t>城市集聚效应不断增强</a:t>
            </a:r>
            <a:r>
              <a:rPr lang="en-US" sz="2800" b="0">
                <a:latin typeface="Times New Roman" panose="02020603050405020304" charset="0"/>
                <a:cs typeface="Times New Roman" panose="02020603050405020304" charset="0"/>
              </a:rPr>
              <a:t>C</a:t>
            </a:r>
            <a:r>
              <a:rPr lang="zh-CN" sz="2800" b="0">
                <a:latin typeface="Times New Roman" panose="02020603050405020304" charset="0"/>
                <a:ea typeface="宋体" panose="02010600030101010101" pitchFamily="2" charset="-122"/>
              </a:rPr>
              <a:t>．</a:t>
            </a:r>
            <a:r>
              <a:rPr lang="zh-CN" sz="2800" b="0">
                <a:ea typeface="宋体" panose="02010600030101010101" pitchFamily="2" charset="-122"/>
              </a:rPr>
              <a:t>城市集聚效应决定了城市规模结构</a:t>
            </a:r>
            <a:r>
              <a:rPr lang="en-US" sz="2800" b="0">
                <a:latin typeface="Times New Roman" panose="02020603050405020304" charset="0"/>
                <a:cs typeface="Times New Roman" panose="02020603050405020304" charset="0"/>
              </a:rPr>
              <a:t>D</a:t>
            </a:r>
            <a:r>
              <a:rPr lang="zh-CN" sz="2800" b="0">
                <a:latin typeface="Times New Roman" panose="02020603050405020304" charset="0"/>
                <a:ea typeface="宋体" panose="02010600030101010101" pitchFamily="2" charset="-122"/>
              </a:rPr>
              <a:t>．</a:t>
            </a:r>
            <a:r>
              <a:rPr lang="zh-CN" sz="2800" b="0">
                <a:ea typeface="宋体" panose="02010600030101010101" pitchFamily="2" charset="-122"/>
              </a:rPr>
              <a:t>超过临界点后</a:t>
            </a:r>
            <a:r>
              <a:rPr lang="zh-CN" sz="2800" b="0">
                <a:latin typeface="Times New Roman" panose="02020603050405020304" charset="0"/>
                <a:ea typeface="宋体" panose="02010600030101010101" pitchFamily="2" charset="-122"/>
              </a:rPr>
              <a:t>，</a:t>
            </a:r>
            <a:r>
              <a:rPr lang="zh-CN" sz="2800" b="0">
                <a:ea typeface="宋体" panose="02010600030101010101" pitchFamily="2" charset="-122"/>
              </a:rPr>
              <a:t>城市规模发展一定会形成都市圈</a:t>
            </a:r>
            <a:r>
              <a:rPr lang="en-US" sz="2800" b="0">
                <a:latin typeface="Times New Roman" panose="02020603050405020304" charset="0"/>
                <a:cs typeface="Times New Roman" panose="02020603050405020304" charset="0"/>
              </a:rPr>
              <a:t>4</a:t>
            </a:r>
            <a:r>
              <a:rPr lang="zh-CN" sz="2800" b="0">
                <a:latin typeface="Times New Roman" panose="02020603050405020304" charset="0"/>
                <a:ea typeface="宋体" panose="02010600030101010101" pitchFamily="2" charset="-122"/>
              </a:rPr>
              <a:t>．</a:t>
            </a:r>
            <a:r>
              <a:rPr lang="zh-CN" sz="2800" b="0">
                <a:ea typeface="宋体" panose="02010600030101010101" pitchFamily="2" charset="-122"/>
              </a:rPr>
              <a:t>城市集聚效应达临界点后</a:t>
            </a:r>
            <a:r>
              <a:rPr lang="zh-CN" sz="2800" b="0">
                <a:latin typeface="Times New Roman" panose="02020603050405020304" charset="0"/>
                <a:ea typeface="宋体" panose="02010600030101010101" pitchFamily="2" charset="-122"/>
              </a:rPr>
              <a:t>，</a:t>
            </a:r>
            <a:r>
              <a:rPr lang="zh-CN" sz="2800" b="0">
                <a:ea typeface="宋体" panose="02010600030101010101" pitchFamily="2" charset="-122"/>
              </a:rPr>
              <a:t>将可能出现</a:t>
            </a:r>
            <a:r>
              <a:rPr lang="en-US" sz="2800" b="0">
                <a:latin typeface="Times New Roman" panose="02020603050405020304" charset="0"/>
              </a:rPr>
              <a:t>(</a:t>
            </a:r>
            <a:r>
              <a:rPr lang="zh-CN" sz="2800" b="0">
                <a:ea typeface="宋体" panose="02010600030101010101" pitchFamily="2" charset="-122"/>
              </a:rPr>
              <a:t>　　</a:t>
            </a:r>
            <a:r>
              <a:rPr lang="en-US" sz="2800" b="0">
                <a:latin typeface="Times New Roman" panose="02020603050405020304" charset="0"/>
              </a:rPr>
              <a:t>)</a:t>
            </a:r>
            <a:r>
              <a:rPr lang="en-US" sz="2800" b="0">
                <a:latin typeface="Times New Roman" panose="02020603050405020304" charset="0"/>
                <a:cs typeface="Times New Roman" panose="02020603050405020304" charset="0"/>
              </a:rPr>
              <a:t>A</a:t>
            </a:r>
            <a:r>
              <a:rPr lang="zh-CN" sz="2800" b="0">
                <a:latin typeface="Times New Roman" panose="02020603050405020304" charset="0"/>
                <a:ea typeface="宋体" panose="02010600030101010101" pitchFamily="2" charset="-122"/>
              </a:rPr>
              <a:t>．</a:t>
            </a:r>
            <a:r>
              <a:rPr lang="zh-CN" sz="2800" b="0">
                <a:ea typeface="宋体" panose="02010600030101010101" pitchFamily="2" charset="-122"/>
              </a:rPr>
              <a:t>农村人口大量进入大城市的郊区</a:t>
            </a:r>
            <a:r>
              <a:rPr lang="zh-CN" sz="2800" b="0">
                <a:latin typeface="Times New Roman" panose="02020603050405020304" charset="0"/>
                <a:ea typeface="宋体" panose="02010600030101010101" pitchFamily="2" charset="-122"/>
              </a:rPr>
              <a:t>，寻找就业机会</a:t>
            </a:r>
            <a:r>
              <a:rPr lang="en-US" sz="2800" b="0">
                <a:latin typeface="Times New Roman" panose="02020603050405020304" charset="0"/>
              </a:rPr>
              <a:t>B</a:t>
            </a:r>
            <a:r>
              <a:rPr lang="zh-CN" sz="2800" b="0">
                <a:latin typeface="Times New Roman" panose="02020603050405020304" charset="0"/>
                <a:ea typeface="宋体" panose="02010600030101010101" pitchFamily="2" charset="-122"/>
              </a:rPr>
              <a:t>．</a:t>
            </a:r>
            <a:r>
              <a:rPr lang="zh-CN" sz="2800" b="0">
                <a:ea typeface="宋体" panose="02010600030101010101" pitchFamily="2" charset="-122"/>
              </a:rPr>
              <a:t>郊区工商业功能明显增强</a:t>
            </a:r>
            <a:r>
              <a:rPr lang="zh-CN" sz="2800" b="0">
                <a:latin typeface="Times New Roman" panose="02020603050405020304" charset="0"/>
                <a:ea typeface="宋体" panose="02010600030101010101" pitchFamily="2" charset="-122"/>
              </a:rPr>
              <a:t>，</a:t>
            </a:r>
            <a:r>
              <a:rPr lang="zh-CN" sz="2800" b="0">
                <a:ea typeface="宋体" panose="02010600030101010101" pitchFamily="2" charset="-122"/>
              </a:rPr>
              <a:t>逐渐演变为中小型城市</a:t>
            </a:r>
            <a:r>
              <a:rPr lang="en-US" sz="2800" b="0">
                <a:latin typeface="Times New Roman" panose="02020603050405020304" charset="0"/>
                <a:cs typeface="Times New Roman" panose="02020603050405020304" charset="0"/>
              </a:rPr>
              <a:t>C</a:t>
            </a:r>
            <a:r>
              <a:rPr lang="zh-CN" sz="2800" b="0">
                <a:latin typeface="Times New Roman" panose="02020603050405020304" charset="0"/>
                <a:ea typeface="宋体" panose="02010600030101010101" pitchFamily="2" charset="-122"/>
              </a:rPr>
              <a:t>．</a:t>
            </a:r>
            <a:r>
              <a:rPr lang="zh-CN" sz="2800" b="0">
                <a:ea typeface="宋体" panose="02010600030101010101" pitchFamily="2" charset="-122"/>
              </a:rPr>
              <a:t>城市与农村的分离更加明显</a:t>
            </a:r>
            <a:r>
              <a:rPr lang="zh-CN" sz="2800" b="0">
                <a:latin typeface="Times New Roman" panose="02020603050405020304" charset="0"/>
                <a:ea typeface="宋体" panose="02010600030101010101" pitchFamily="2" charset="-122"/>
              </a:rPr>
              <a:t>，</a:t>
            </a:r>
            <a:r>
              <a:rPr lang="zh-CN" sz="2800" b="0">
                <a:ea typeface="宋体" panose="02010600030101010101" pitchFamily="2" charset="-122"/>
              </a:rPr>
              <a:t>大都市圈逐步形成</a:t>
            </a:r>
            <a:r>
              <a:rPr lang="en-US" sz="2800" b="0">
                <a:latin typeface="Times New Roman" panose="02020603050405020304" charset="0"/>
                <a:cs typeface="Times New Roman" panose="02020603050405020304" charset="0"/>
              </a:rPr>
              <a:t>D</a:t>
            </a:r>
            <a:r>
              <a:rPr lang="zh-CN" sz="2800" b="0">
                <a:latin typeface="Times New Roman" panose="02020603050405020304" charset="0"/>
                <a:ea typeface="宋体" panose="02010600030101010101" pitchFamily="2" charset="-122"/>
              </a:rPr>
              <a:t>．</a:t>
            </a:r>
            <a:r>
              <a:rPr lang="zh-CN" sz="2800" b="0">
                <a:ea typeface="宋体" panose="02010600030101010101" pitchFamily="2" charset="-122"/>
              </a:rPr>
              <a:t>人口迁移以城市之间的相互迁移为主</a:t>
            </a:r>
            <a:endParaRPr lang="zh-CN" altLang="en-US" sz="2800"/>
          </a:p>
        </p:txBody>
      </p:sp>
      <p:sp>
        <p:nvSpPr>
          <p:cNvPr id="5" name="笑脸 4"/>
          <p:cNvSpPr/>
          <p:nvPr/>
        </p:nvSpPr>
        <p:spPr>
          <a:xfrm>
            <a:off x="-118110" y="277812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笑脸 5"/>
          <p:cNvSpPr/>
          <p:nvPr/>
        </p:nvSpPr>
        <p:spPr>
          <a:xfrm>
            <a:off x="-188595" y="544830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0" y="99695"/>
            <a:ext cx="12409170" cy="4759325"/>
          </a:xfrm>
        </p:spPr>
        <p:txBody>
          <a:bodyPr>
            <a:noAutofit/>
          </a:bodyPr>
          <a:p>
            <a:pPr>
              <a:lnSpc>
                <a:spcPct val="100000"/>
              </a:lnSpc>
            </a:pPr>
            <a:r>
              <a:rPr lang="zh-CN" altLang="en-US" sz="2800"/>
              <a:t>20世纪80年代开始，长江三角洲地区某县村办企业涌现，形成“村村冒烟”现象。2016年该县开始实施村集体经济“抱团飞地”发展模式：由县、镇统筹，整合腾退的村办企业建设用地指标和补偿资金，各村以股份合作形式（抱团）在发展条件优越的城镇（飞地）联合建设创新创业中心，并建立保证各村收益的机制。据此完成1～3题。</a:t>
            </a:r>
            <a:endParaRPr lang="zh-CN" altLang="en-US" sz="2800"/>
          </a:p>
          <a:p>
            <a:pPr>
              <a:lnSpc>
                <a:spcPct val="100000"/>
              </a:lnSpc>
            </a:pPr>
            <a:r>
              <a:rPr lang="zh-CN" altLang="en-US" sz="2800"/>
              <a:t>3.</a:t>
            </a:r>
            <a:r>
              <a:rPr sz="2800">
                <a:sym typeface="+mn-ea"/>
              </a:rPr>
              <a:t>“村村冒烟”主要指的是当时该村办企业</a:t>
            </a:r>
            <a:endParaRPr lang="zh-CN" altLang="en-US" sz="2800"/>
          </a:p>
          <a:p>
            <a:pPr>
              <a:lnSpc>
                <a:spcPct val="100000"/>
              </a:lnSpc>
            </a:pPr>
            <a:endParaRPr lang="zh-CN" altLang="en-US" sz="2800"/>
          </a:p>
          <a:p>
            <a:pPr>
              <a:lnSpc>
                <a:spcPct val="100000"/>
              </a:lnSpc>
            </a:pPr>
            <a:r>
              <a:rPr lang="zh-CN" altLang="en-US" sz="2800"/>
              <a:t>A.城乡统筹创新    B.生活方式创新    C.农业发展创新    D.科学技术创新</a:t>
            </a:r>
            <a:endParaRPr lang="zh-CN" altLang="en-US" sz="2800"/>
          </a:p>
        </p:txBody>
      </p:sp>
      <p:sp>
        <p:nvSpPr>
          <p:cNvPr id="4" name="笑脸 3"/>
          <p:cNvSpPr/>
          <p:nvPr/>
        </p:nvSpPr>
        <p:spPr>
          <a:xfrm>
            <a:off x="301" y="3344498"/>
            <a:ext cx="805343" cy="796954"/>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中国的</a:t>
            </a:r>
            <a:r>
              <a:rPr lang="zh-CN" altLang="en-US">
                <a:solidFill>
                  <a:srgbClr val="FF0000"/>
                </a:solidFill>
              </a:rPr>
              <a:t>人口国情</a:t>
            </a:r>
            <a:endParaRPr lang="zh-CN" altLang="en-US">
              <a:solidFill>
                <a:srgbClr val="FF0000"/>
              </a:solidFill>
            </a:endParaRPr>
          </a:p>
        </p:txBody>
      </p:sp>
      <p:sp>
        <p:nvSpPr>
          <p:cNvPr id="3" name="内容占位符 2"/>
          <p:cNvSpPr>
            <a:spLocks noGrp="1"/>
          </p:cNvSpPr>
          <p:nvPr>
            <p:ph idx="1"/>
          </p:nvPr>
        </p:nvSpPr>
        <p:spPr>
          <a:xfrm>
            <a:off x="635" y="1641475"/>
            <a:ext cx="11695430" cy="4759325"/>
          </a:xfrm>
        </p:spPr>
        <p:txBody>
          <a:bodyPr>
            <a:normAutofit lnSpcReduction="20000"/>
          </a:bodyPr>
          <a:p>
            <a:r>
              <a:rPr lang="zh-CN" altLang="en-US" sz="3600"/>
              <a:t>中国的人口政策：计划生育、全面放开二胎</a:t>
            </a:r>
            <a:r>
              <a:rPr lang="zh-CN" altLang="en-US" sz="3600" b="1">
                <a:solidFill>
                  <a:srgbClr val="FF0000"/>
                </a:solidFill>
              </a:rPr>
              <a:t>（</a:t>
            </a:r>
            <a:r>
              <a:rPr lang="en-US" altLang="zh-CN" sz="3600" b="1">
                <a:solidFill>
                  <a:srgbClr val="FF0000"/>
                </a:solidFill>
              </a:rPr>
              <a:t>2016</a:t>
            </a:r>
            <a:r>
              <a:rPr sz="3600" b="1">
                <a:solidFill>
                  <a:srgbClr val="FF0000"/>
                </a:solidFill>
              </a:rPr>
              <a:t>年</a:t>
            </a:r>
            <a:r>
              <a:rPr lang="en-US" altLang="zh-CN" sz="3600" b="1">
                <a:solidFill>
                  <a:srgbClr val="FF0000"/>
                </a:solidFill>
              </a:rPr>
              <a:t>)</a:t>
            </a:r>
            <a:endParaRPr lang="zh-CN" altLang="en-US" sz="3600">
              <a:solidFill>
                <a:srgbClr val="FF0000"/>
              </a:solidFill>
            </a:endParaRPr>
          </a:p>
          <a:p>
            <a:r>
              <a:rPr lang="zh-CN" altLang="en-US" sz="3600"/>
              <a:t>常住人口和户籍人口的区分</a:t>
            </a:r>
            <a:r>
              <a:rPr lang="zh-CN" altLang="en-US" sz="3600" b="1">
                <a:solidFill>
                  <a:srgbClr val="FF0000"/>
                </a:solidFill>
              </a:rPr>
              <a:t>（人口的迁移）</a:t>
            </a:r>
            <a:endParaRPr lang="zh-CN" altLang="en-US" sz="3600" b="1">
              <a:solidFill>
                <a:srgbClr val="FF0000"/>
              </a:solidFill>
            </a:endParaRPr>
          </a:p>
          <a:p>
            <a:r>
              <a:rPr lang="zh-CN" altLang="en-US" sz="3600"/>
              <a:t>农村人口的现状（老龄化和留守儿童）</a:t>
            </a:r>
            <a:r>
              <a:rPr lang="zh-CN" altLang="en-US" sz="3600" b="1">
                <a:solidFill>
                  <a:srgbClr val="FF0000"/>
                </a:solidFill>
              </a:rPr>
              <a:t>（人口的迁移）</a:t>
            </a:r>
            <a:endParaRPr lang="zh-CN" altLang="en-US" sz="3600" b="1">
              <a:solidFill>
                <a:srgbClr val="FF0000"/>
              </a:solidFill>
            </a:endParaRPr>
          </a:p>
          <a:p>
            <a:r>
              <a:rPr sz="3600"/>
              <a:t>城市人口的现状（人口的数量变化，老龄化）</a:t>
            </a:r>
            <a:r>
              <a:rPr sz="3600" b="1">
                <a:solidFill>
                  <a:srgbClr val="FF0000"/>
                </a:solidFill>
              </a:rPr>
              <a:t>（人口的自然增长和人口迁移）</a:t>
            </a:r>
            <a:endParaRPr sz="3600" b="1">
              <a:solidFill>
                <a:srgbClr val="FF0000"/>
              </a:solidFill>
            </a:endParaRPr>
          </a:p>
        </p:txBody>
      </p:sp>
    </p:spTree>
    <p:custDataLst>
      <p:tags r:id="rId1"/>
    </p:custData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p:txBody>
          <a:bodyPr/>
          <a:p>
            <a:r>
              <a:rPr lang="zh-CN" altLang="zh-CN"/>
              <a:t>空白演示</a:t>
            </a:r>
            <a:endParaRPr lang="zh-CN" altLang="zh-CN"/>
          </a:p>
        </p:txBody>
      </p:sp>
      <p:sp>
        <p:nvSpPr>
          <p:cNvPr id="3" name="副标题 2"/>
          <p:cNvSpPr>
            <a:spLocks noGrp="1"/>
          </p:cNvSpPr>
          <p:nvPr>
            <p:ph type="subTitle" idx="1"/>
            <p:custDataLst>
              <p:tags r:id="rId2"/>
            </p:custDataLst>
          </p:nvPr>
        </p:nvSpPr>
        <p:spPr/>
        <p:txBody>
          <a:bodyPr/>
          <a:p>
            <a:r>
              <a:rPr lang="zh-CN" altLang="en-US"/>
              <a:t>单击输入您的封面副标题</a:t>
            </a:r>
            <a:endParaRPr lang="zh-CN" altLang="en-US"/>
          </a:p>
        </p:txBody>
      </p:sp>
      <p:pic>
        <p:nvPicPr>
          <p:cNvPr id="4" name="图片 3"/>
          <p:cNvPicPr>
            <a:picLocks noChangeAspect="1"/>
          </p:cNvPicPr>
          <p:nvPr/>
        </p:nvPicPr>
        <p:blipFill>
          <a:blip r:embed="rId3"/>
          <a:stretch>
            <a:fillRect/>
          </a:stretch>
        </p:blipFill>
        <p:spPr>
          <a:xfrm>
            <a:off x="218440" y="0"/>
            <a:ext cx="8098155" cy="5429885"/>
          </a:xfrm>
          <a:prstGeom prst="rect">
            <a:avLst/>
          </a:prstGeom>
        </p:spPr>
      </p:pic>
      <p:pic>
        <p:nvPicPr>
          <p:cNvPr id="5" name="图片 4"/>
          <p:cNvPicPr>
            <a:picLocks noChangeAspect="1"/>
          </p:cNvPicPr>
          <p:nvPr/>
        </p:nvPicPr>
        <p:blipFill>
          <a:blip r:embed="rId4"/>
          <a:stretch>
            <a:fillRect/>
          </a:stretch>
        </p:blipFill>
        <p:spPr>
          <a:xfrm>
            <a:off x="6209030" y="2646680"/>
            <a:ext cx="5785485" cy="3687445"/>
          </a:xfrm>
          <a:prstGeom prst="rect">
            <a:avLst/>
          </a:prstGeom>
        </p:spPr>
      </p:pic>
      <p:sp>
        <p:nvSpPr>
          <p:cNvPr id="6" name="文本框 5"/>
          <p:cNvSpPr txBox="1"/>
          <p:nvPr/>
        </p:nvSpPr>
        <p:spPr>
          <a:xfrm>
            <a:off x="554355" y="4733290"/>
            <a:ext cx="9331960" cy="1383665"/>
          </a:xfrm>
          <a:prstGeom prst="rect">
            <a:avLst/>
          </a:prstGeom>
          <a:solidFill>
            <a:schemeClr val="bg1"/>
          </a:solidFill>
        </p:spPr>
        <p:txBody>
          <a:bodyPr wrap="square" rtlCol="0" anchor="t">
            <a:spAutoFit/>
          </a:bodyPr>
          <a:p>
            <a:r>
              <a:rPr lang="zh-CN" altLang="en-US" sz="2800" b="1">
                <a:solidFill>
                  <a:srgbClr val="FF0000"/>
                </a:solidFill>
                <a:sym typeface="+mn-ea"/>
              </a:rPr>
              <a:t>2016年全年放开二胎，我国新生儿人数陡升，全年出生人口1786万人，同比增加131万人。2017年出生人口人口有所减少，共计1723万人，比2016年减少63万人</a:t>
            </a:r>
            <a:endParaRPr lang="zh-CN" altLang="en-US" sz="2800" b="1">
              <a:solidFill>
                <a:srgbClr val="FF0000"/>
              </a:solidFill>
              <a:sym typeface="+mn-ea"/>
            </a:endParaRPr>
          </a:p>
        </p:txBody>
      </p:sp>
    </p:spTree>
    <p:custDataLst>
      <p:tags r:id="rId5"/>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pic>
        <p:nvPicPr>
          <p:cNvPr id="4" name="内容占位符 3" descr="201806151434199u_m"/>
          <p:cNvPicPr>
            <a:picLocks noChangeAspect="1"/>
          </p:cNvPicPr>
          <p:nvPr>
            <p:ph idx="1"/>
            <p:custDataLst>
              <p:tags r:id="rId1"/>
            </p:custDataLst>
          </p:nvPr>
        </p:nvPicPr>
        <p:blipFill>
          <a:blip r:embed="rId2"/>
          <a:stretch>
            <a:fillRect/>
          </a:stretch>
        </p:blipFill>
        <p:spPr>
          <a:xfrm>
            <a:off x="1152525" y="766445"/>
            <a:ext cx="9116060" cy="5645785"/>
          </a:xfrm>
          <a:prstGeom prst="rect">
            <a:avLst/>
          </a:prstGeom>
        </p:spPr>
      </p:pic>
    </p:spTree>
    <p:custDataLst>
      <p:tags r:id="rId3"/>
    </p:custData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807835" y="1565275"/>
            <a:ext cx="4383405" cy="705485"/>
          </a:xfrm>
        </p:spPr>
        <p:txBody>
          <a:bodyPr>
            <a:normAutofit fontScale="90000"/>
          </a:bodyPr>
          <a:p>
            <a:r>
              <a:rPr lang="zh-CN" altLang="en-US" sz="3110"/>
              <a:t>2017年中国各省市出生人口增量排行TOP10</a:t>
            </a:r>
            <a:endParaRPr lang="zh-CN" altLang="en-US" sz="3110"/>
          </a:p>
        </p:txBody>
      </p:sp>
      <p:pic>
        <p:nvPicPr>
          <p:cNvPr id="5" name="内容占位符 4" descr="20180615143419ot_m"/>
          <p:cNvPicPr>
            <a:picLocks noChangeAspect="1"/>
          </p:cNvPicPr>
          <p:nvPr>
            <p:ph idx="1"/>
            <p:custDataLst>
              <p:tags r:id="rId1"/>
            </p:custDataLst>
          </p:nvPr>
        </p:nvPicPr>
        <p:blipFill>
          <a:blip r:embed="rId2"/>
          <a:stretch>
            <a:fillRect/>
          </a:stretch>
        </p:blipFill>
        <p:spPr>
          <a:xfrm>
            <a:off x="398145" y="303530"/>
            <a:ext cx="5203190" cy="3398520"/>
          </a:xfrm>
          <a:prstGeom prst="rect">
            <a:avLst/>
          </a:prstGeom>
        </p:spPr>
      </p:pic>
      <p:pic>
        <p:nvPicPr>
          <p:cNvPr id="6" name="图片 5" descr="20180615143420_m"/>
          <p:cNvPicPr>
            <a:picLocks noChangeAspect="1"/>
          </p:cNvPicPr>
          <p:nvPr/>
        </p:nvPicPr>
        <p:blipFill>
          <a:blip r:embed="rId3"/>
          <a:stretch>
            <a:fillRect/>
          </a:stretch>
        </p:blipFill>
        <p:spPr>
          <a:xfrm>
            <a:off x="5601335" y="2542540"/>
            <a:ext cx="6319520" cy="4128135"/>
          </a:xfrm>
          <a:prstGeom prst="rect">
            <a:avLst/>
          </a:prstGeom>
        </p:spPr>
      </p:pic>
      <p:sp>
        <p:nvSpPr>
          <p:cNvPr id="7" name="文本框 6"/>
          <p:cNvSpPr txBox="1"/>
          <p:nvPr/>
        </p:nvSpPr>
        <p:spPr>
          <a:xfrm>
            <a:off x="989330" y="3914775"/>
            <a:ext cx="3682365" cy="1383665"/>
          </a:xfrm>
          <a:prstGeom prst="rect">
            <a:avLst/>
          </a:prstGeom>
          <a:noFill/>
        </p:spPr>
        <p:txBody>
          <a:bodyPr wrap="square" rtlCol="0" anchor="t">
            <a:spAutoFit/>
          </a:bodyPr>
          <a:p>
            <a:r>
              <a:rPr lang="zh-CN" altLang="en-US" sz="2800"/>
              <a:t>2017年中国各省市出生人口数量排行TOP10</a:t>
            </a:r>
            <a:endParaRPr lang="zh-CN" altLang="en-US" sz="2800"/>
          </a:p>
        </p:txBody>
      </p:sp>
    </p:spTree>
    <p:custDataLst>
      <p:tags r:id="rId4"/>
    </p:custData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540385" y="2967990"/>
            <a:ext cx="11466195" cy="705485"/>
          </a:xfrm>
        </p:spPr>
        <p:txBody>
          <a:bodyPr>
            <a:normAutofit fontScale="90000"/>
          </a:bodyPr>
          <a:p>
            <a:r>
              <a:rPr lang="zh-CN" altLang="en-US">
                <a:solidFill>
                  <a:srgbClr val="FF0000"/>
                </a:solidFill>
              </a:rPr>
              <a:t>河南不当人口第一大省，已经很多年了</a:t>
            </a:r>
            <a:r>
              <a:rPr lang="zh-CN" altLang="en-US"/>
              <a:t>。2005年起，国家统计局对各地区人口数据的统计口径改为常住人口，当年的河南仍位居全国第一；2006年，河南人口数量被广东超越；2007年，河南短暂被山东超越；2010年至今，山东人口数量都稳定超越河南，河南位居全国第三。</a:t>
            </a:r>
            <a:endParaRPr lang="zh-CN" altLang="en-US"/>
          </a:p>
        </p:txBody>
      </p:sp>
      <p:sp>
        <p:nvSpPr>
          <p:cNvPr id="4" name="文本框 3"/>
          <p:cNvSpPr txBox="1"/>
          <p:nvPr/>
        </p:nvSpPr>
        <p:spPr>
          <a:xfrm>
            <a:off x="314960" y="121285"/>
            <a:ext cx="11692255" cy="953135"/>
          </a:xfrm>
          <a:prstGeom prst="rect">
            <a:avLst/>
          </a:prstGeom>
          <a:noFill/>
        </p:spPr>
        <p:txBody>
          <a:bodyPr wrap="square" rtlCol="0">
            <a:spAutoFit/>
          </a:bodyPr>
          <a:p>
            <a:pPr algn="l"/>
            <a:r>
              <a:rPr lang="zh-CN" altLang="en-US" sz="2800">
                <a:sym typeface="+mn-ea"/>
              </a:rPr>
              <a:t>6月3日，河南正式修改计生条例，将再婚夫妻也纳入“提倡生育两个子女”的范围</a:t>
            </a:r>
            <a:endParaRPr lang="zh-CN" altLang="en-US" sz="2800"/>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pic>
        <p:nvPicPr>
          <p:cNvPr id="5" name="图片 4" descr="微信图片_20200608092212"/>
          <p:cNvPicPr>
            <a:picLocks noChangeAspect="1"/>
          </p:cNvPicPr>
          <p:nvPr/>
        </p:nvPicPr>
        <p:blipFill>
          <a:blip r:embed="rId1"/>
          <a:stretch>
            <a:fillRect/>
          </a:stretch>
        </p:blipFill>
        <p:spPr>
          <a:xfrm>
            <a:off x="90805" y="676275"/>
            <a:ext cx="5814060" cy="6491605"/>
          </a:xfrm>
          <a:prstGeom prst="rect">
            <a:avLst/>
          </a:prstGeom>
        </p:spPr>
      </p:pic>
      <p:pic>
        <p:nvPicPr>
          <p:cNvPr id="4" name="内容占位符 3" descr="微信图片_20200608092241"/>
          <p:cNvPicPr>
            <a:picLocks noChangeAspect="1"/>
          </p:cNvPicPr>
          <p:nvPr>
            <p:ph idx="1"/>
          </p:nvPr>
        </p:nvPicPr>
        <p:blipFill>
          <a:blip r:embed="rId2"/>
          <a:stretch>
            <a:fillRect/>
          </a:stretch>
        </p:blipFill>
        <p:spPr>
          <a:xfrm>
            <a:off x="4740275" y="705485"/>
            <a:ext cx="7293610" cy="6029325"/>
          </a:xfrm>
          <a:prstGeom prst="rect">
            <a:avLst/>
          </a:prstGeom>
        </p:spPr>
      </p:pic>
      <p:sp>
        <p:nvSpPr>
          <p:cNvPr id="6" name="标题 1"/>
          <p:cNvSpPr>
            <a:spLocks noGrp="1"/>
          </p:cNvSpPr>
          <p:nvPr/>
        </p:nvSpPr>
        <p:spPr>
          <a:xfrm>
            <a:off x="318205" y="70"/>
            <a:ext cx="10969200" cy="705600"/>
          </a:xfrm>
          <a:prstGeom prst="rect">
            <a:avLst/>
          </a:prstGeom>
        </p:spPr>
        <p:txBody>
          <a:bodyPr vert="horz" lIns="90000" tIns="46800" rIns="90000" bIns="46800" rtlCol="0" anchor="ctr" anchorCtr="0">
            <a:normAutofit/>
          </a:bodyPr>
          <a:lstStyle>
            <a:lvl1pPr marL="0" marR="0" algn="l" defTabSz="914400" rtl="0" eaLnBrk="1" fontAlgn="auto" latinLnBrk="0" hangingPunct="1">
              <a:lnSpc>
                <a:spcPct val="100000"/>
              </a:lnSpc>
              <a:spcBef>
                <a:spcPct val="0"/>
              </a:spcBef>
              <a:buNone/>
              <a:defRPr kumimoji="0" lang="zh-CN" altLang="en-US" sz="36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r>
              <a:t>曾经的人口第一省</a:t>
            </a:r>
            <a:r>
              <a:rPr lang="en-US" altLang="zh-CN"/>
              <a:t>——</a:t>
            </a:r>
            <a:r>
              <a:t>河南人口现状</a:t>
            </a:r>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p:txBody>
          <a:bodyPr/>
          <a:p>
            <a:r>
              <a:rPr lang="zh-CN" altLang="en-US" sz="3200"/>
              <a:t>根据2010年全国人口普查数据来看，河南人口流出规模高达1394万，是全国唯一一个人口流出超1000万人的省份，这个体量比去年深圳全市的常住人口还多了。而这些流出人口，去的最多的就是当时的人口流入大省——广东、浙江、江苏、北京和上海，其次是新疆、天津、山东、福建和山西。</a:t>
            </a:r>
            <a:endParaRPr lang="zh-CN" altLang="en-US" sz="3200"/>
          </a:p>
        </p:txBody>
      </p:sp>
      <p:sp>
        <p:nvSpPr>
          <p:cNvPr id="4" name="标题 3"/>
          <p:cNvSpPr/>
          <p:nvPr>
            <p:ph type="title"/>
          </p:nvPr>
        </p:nvSpPr>
        <p:spPr/>
        <p:txBody>
          <a:bodyPr/>
          <a:p>
            <a:endParaRPr lang="zh-CN" altLang="en-US"/>
          </a:p>
        </p:txBody>
      </p:sp>
    </p:spTree>
    <p:custDataLst>
      <p:tags r:id="rId1"/>
    </p:custData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518230" y="609020"/>
            <a:ext cx="10969200" cy="4759200"/>
          </a:xfrm>
        </p:spPr>
        <p:txBody>
          <a:bodyPr/>
          <a:p>
            <a:r>
              <a:rPr lang="zh-CN" altLang="en-US" sz="2800"/>
              <a:t>未来几年河南人口发展的基本特征是人口总量缓慢增长，老龄化进程加快，劳动力资源所占比重逐年下降，人口红利逐渐减弱。</a:t>
            </a:r>
            <a:endParaRPr lang="zh-CN" altLang="en-US" sz="2800"/>
          </a:p>
        </p:txBody>
      </p:sp>
      <p:pic>
        <p:nvPicPr>
          <p:cNvPr id="4" name="图片 3" descr="微信图片_20200608092528"/>
          <p:cNvPicPr>
            <a:picLocks noChangeAspect="1"/>
          </p:cNvPicPr>
          <p:nvPr/>
        </p:nvPicPr>
        <p:blipFill>
          <a:blip r:embed="rId1"/>
          <a:stretch>
            <a:fillRect/>
          </a:stretch>
        </p:blipFill>
        <p:spPr>
          <a:xfrm>
            <a:off x="3235325" y="1912620"/>
            <a:ext cx="7429500" cy="4705350"/>
          </a:xfrm>
          <a:prstGeom prst="rect">
            <a:avLst/>
          </a:prstGeom>
        </p:spPr>
      </p:pic>
      <p:sp>
        <p:nvSpPr>
          <p:cNvPr id="6" name="标题 1"/>
          <p:cNvSpPr>
            <a:spLocks noGrp="1"/>
          </p:cNvSpPr>
          <p:nvPr/>
        </p:nvSpPr>
        <p:spPr>
          <a:xfrm>
            <a:off x="318205" y="70"/>
            <a:ext cx="10969200" cy="705600"/>
          </a:xfrm>
          <a:prstGeom prst="rect">
            <a:avLst/>
          </a:prstGeom>
        </p:spPr>
        <p:txBody>
          <a:bodyPr vert="horz" lIns="90000" tIns="46800" rIns="90000" bIns="46800" rtlCol="0" anchor="ctr" anchorCtr="0">
            <a:normAutofit/>
          </a:bodyPr>
          <a:lstStyle>
            <a:lvl1pPr marL="0" marR="0" algn="l" defTabSz="914400" rtl="0" eaLnBrk="1" fontAlgn="auto" latinLnBrk="0" hangingPunct="1">
              <a:lnSpc>
                <a:spcPct val="100000"/>
              </a:lnSpc>
              <a:spcBef>
                <a:spcPct val="0"/>
              </a:spcBef>
              <a:buNone/>
              <a:defRPr kumimoji="0" lang="zh-CN" altLang="en-US" sz="3600" b="1" i="0" u="none" strike="noStrike" kern="1200" cap="none" spc="300" normalizeH="0" baseline="0" noProof="1" dirty="0">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r>
              <a:rPr>
                <a:solidFill>
                  <a:srgbClr val="FF0000"/>
                </a:solidFill>
              </a:rPr>
              <a:t>人口问题</a:t>
            </a:r>
            <a:endParaRPr>
              <a:solidFill>
                <a:srgbClr val="FF0000"/>
              </a:solidFill>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405200" y="134055"/>
            <a:ext cx="10969200" cy="705600"/>
          </a:xfrm>
        </p:spPr>
        <p:txBody>
          <a:bodyPr/>
          <a:p>
            <a:r>
              <a:rPr lang="zh-CN" altLang="en-US">
                <a:solidFill>
                  <a:srgbClr val="FF0000"/>
                </a:solidFill>
              </a:rPr>
              <a:t>原因</a:t>
            </a:r>
            <a:endParaRPr lang="zh-CN" altLang="en-US">
              <a:solidFill>
                <a:srgbClr val="FF0000"/>
              </a:solidFill>
            </a:endParaRPr>
          </a:p>
        </p:txBody>
      </p:sp>
      <p:sp>
        <p:nvSpPr>
          <p:cNvPr id="3" name="内容占位符 2"/>
          <p:cNvSpPr>
            <a:spLocks noGrp="1"/>
          </p:cNvSpPr>
          <p:nvPr>
            <p:ph idx="1"/>
          </p:nvPr>
        </p:nvSpPr>
        <p:spPr>
          <a:xfrm>
            <a:off x="111760" y="1049655"/>
            <a:ext cx="11690985" cy="4759325"/>
          </a:xfrm>
        </p:spPr>
        <p:txBody>
          <a:bodyPr>
            <a:noAutofit/>
          </a:bodyPr>
          <a:p>
            <a:r>
              <a:rPr lang="zh-CN" altLang="en-US" sz="2400"/>
              <a:t>首先，在经济实力方面，郑州曾被甩开一大截。在上世纪八九十年代，珠三角、长三角等沿海地区率先设立了经济特区、沿海经济开发区以及沿海港口城市，经济实现迅猛发展，郑州等中部城市则被远远甩在后面，经济实力不够强，郑州的影响力就无法辐射地域广袤的大河南</a:t>
            </a:r>
            <a:endParaRPr lang="zh-CN" altLang="en-US" sz="2400"/>
          </a:p>
          <a:p>
            <a:endParaRPr lang="zh-CN" altLang="en-US" sz="2400"/>
          </a:p>
          <a:p>
            <a:endParaRPr lang="zh-CN" altLang="en-US" sz="2400"/>
          </a:p>
        </p:txBody>
      </p:sp>
      <p:pic>
        <p:nvPicPr>
          <p:cNvPr id="4" name="图片 3" descr="微信图片_20200608092557"/>
          <p:cNvPicPr>
            <a:picLocks noChangeAspect="1"/>
          </p:cNvPicPr>
          <p:nvPr/>
        </p:nvPicPr>
        <p:blipFill>
          <a:blip r:embed="rId1"/>
          <a:stretch>
            <a:fillRect/>
          </a:stretch>
        </p:blipFill>
        <p:spPr>
          <a:xfrm>
            <a:off x="6179185" y="294005"/>
            <a:ext cx="5736590" cy="3542665"/>
          </a:xfrm>
          <a:prstGeom prst="rect">
            <a:avLst/>
          </a:prstGeom>
        </p:spPr>
      </p:pic>
      <p:sp>
        <p:nvSpPr>
          <p:cNvPr id="6" name="文本框 5"/>
          <p:cNvSpPr txBox="1"/>
          <p:nvPr/>
        </p:nvSpPr>
        <p:spPr>
          <a:xfrm>
            <a:off x="303530" y="3990975"/>
            <a:ext cx="11612245" cy="2306955"/>
          </a:xfrm>
          <a:prstGeom prst="rect">
            <a:avLst/>
          </a:prstGeom>
          <a:noFill/>
        </p:spPr>
        <p:txBody>
          <a:bodyPr wrap="square" rtlCol="0" anchor="t">
            <a:spAutoFit/>
          </a:bodyPr>
          <a:p>
            <a:r>
              <a:rPr lang="zh-CN" altLang="en-US" sz="2400">
                <a:sym typeface="+mn-ea"/>
              </a:rPr>
              <a:t>其次，虽然经济慢慢发展起来了，但在高新产业或科教文卫方面，郑州与其他人口流入大市广州、深圳、杭州、成都、西安等相比就逊色了不少。郑州是一座以工业为主的城市，2000年，郑州第二产业占比达到49.2%，2010年更是高达56.7%，2015年仍有49.5%。它的几大主导产业，如电子信息、汽车及装备制造、生物医药、铝及铝精深加工、现代食品制造，对于年轻人和高技术人才的吸引力，比互联网信息、现代金融、文化创意等产业要逊色不少。</a:t>
            </a:r>
            <a:endParaRPr lang="zh-CN" altLang="en-US" sz="2400"/>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措施</a:t>
            </a:r>
            <a:endParaRPr lang="zh-CN" altLang="en-US"/>
          </a:p>
        </p:txBody>
      </p:sp>
      <p:sp>
        <p:nvSpPr>
          <p:cNvPr id="3" name="内容占位符 2"/>
          <p:cNvSpPr>
            <a:spLocks noGrp="1"/>
          </p:cNvSpPr>
          <p:nvPr>
            <p:ph idx="1"/>
          </p:nvPr>
        </p:nvSpPr>
        <p:spPr/>
        <p:txBody>
          <a:bodyPr>
            <a:noAutofit/>
          </a:bodyPr>
          <a:p>
            <a:r>
              <a:rPr lang="zh-CN" altLang="en-US" sz="3200"/>
              <a:t>2010年，河南引进富士康落户郑州；2013年，郑州拿下首个国家级航空港经济综合实验区；2016年获批国家中心城市；2017年中国(河南)自由贸易试验区最大片区落户郑州；2019年，郑州放宽落户条件，租房也能落户……在省内其他城市发展都比较平庸的现状下，郑州的崛起无疑对省内人口有着极大的吸引力。最近10年，虽然河南整体人口外流规模仍然很大，但郑州常住人口增量却一直维持在全国前十，成绩已相当不俗。</a:t>
            </a:r>
            <a:endParaRPr lang="zh-CN" altLang="en-US" sz="3200"/>
          </a:p>
        </p:txBody>
      </p:sp>
      <p:sp>
        <p:nvSpPr>
          <p:cNvPr id="4" name="文本框 3"/>
          <p:cNvSpPr txBox="1"/>
          <p:nvPr/>
        </p:nvSpPr>
        <p:spPr>
          <a:xfrm>
            <a:off x="7574280" y="668655"/>
            <a:ext cx="2697480" cy="645160"/>
          </a:xfrm>
          <a:prstGeom prst="rect">
            <a:avLst/>
          </a:prstGeom>
          <a:noFill/>
        </p:spPr>
        <p:txBody>
          <a:bodyPr wrap="none" rtlCol="0">
            <a:spAutoFit/>
          </a:bodyPr>
          <a:p>
            <a:r>
              <a:rPr lang="zh-CN" altLang="en-US" sz="3600" b="1">
                <a:solidFill>
                  <a:srgbClr val="FF0000"/>
                </a:solidFill>
              </a:rPr>
              <a:t>内部交易成本</a:t>
            </a:r>
            <a:endParaRPr lang="zh-CN" altLang="en-US" sz="3600" b="1">
              <a:solidFill>
                <a:srgbClr val="FF0000"/>
              </a:solidFill>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16386" name="Object 1"/>
          <p:cNvGraphicFramePr/>
          <p:nvPr/>
        </p:nvGraphicFramePr>
        <p:xfrm>
          <a:off x="570865" y="75565"/>
          <a:ext cx="10769600" cy="1805305"/>
        </p:xfrm>
        <a:graphic>
          <a:graphicData uri="http://schemas.openxmlformats.org/presentationml/2006/ole">
            <mc:AlternateContent xmlns:mc="http://schemas.openxmlformats.org/markup-compatibility/2006">
              <mc:Choice xmlns:v="urn:schemas-microsoft-com:vml" Requires="v">
                <p:oleObj spid="_x0000_s3141" name="" r:id="rId1" imgW="11590020" imgH="2517775" progId="Word.Document.12">
                  <p:embed/>
                </p:oleObj>
              </mc:Choice>
              <mc:Fallback>
                <p:oleObj name="" r:id="rId1" imgW="11590020" imgH="2517775" progId="Word.Document.12">
                  <p:embed/>
                  <p:pic>
                    <p:nvPicPr>
                      <p:cNvPr id="0" name="图片 3140"/>
                      <p:cNvPicPr/>
                      <p:nvPr/>
                    </p:nvPicPr>
                    <p:blipFill>
                      <a:blip r:embed="rId2"/>
                      <a:stretch>
                        <a:fillRect/>
                      </a:stretch>
                    </p:blipFill>
                    <p:spPr>
                      <a:xfrm>
                        <a:off x="570865" y="75565"/>
                        <a:ext cx="10769600" cy="1805305"/>
                      </a:xfrm>
                      <a:prstGeom prst="rect">
                        <a:avLst/>
                      </a:prstGeom>
                      <a:noFill/>
                      <a:ln w="38100">
                        <a:noFill/>
                        <a:miter/>
                      </a:ln>
                    </p:spPr>
                  </p:pic>
                </p:oleObj>
              </mc:Fallback>
            </mc:AlternateContent>
          </a:graphicData>
        </a:graphic>
      </p:graphicFrame>
      <p:graphicFrame>
        <p:nvGraphicFramePr>
          <p:cNvPr id="17410" name="Object 1"/>
          <p:cNvGraphicFramePr/>
          <p:nvPr/>
        </p:nvGraphicFramePr>
        <p:xfrm>
          <a:off x="1445895" y="1748790"/>
          <a:ext cx="10746105" cy="3583305"/>
        </p:xfrm>
        <a:graphic>
          <a:graphicData uri="http://schemas.openxmlformats.org/presentationml/2006/ole">
            <mc:AlternateContent xmlns:mc="http://schemas.openxmlformats.org/markup-compatibility/2006">
              <mc:Choice xmlns:v="urn:schemas-microsoft-com:vml" Requires="v">
                <p:oleObj spid="_x0000_s3142" name="" r:id="rId3" imgW="11718290" imgH="4982210" progId="Word.Document.12">
                  <p:embed/>
                </p:oleObj>
              </mc:Choice>
              <mc:Fallback>
                <p:oleObj name="" r:id="rId3" imgW="11718290" imgH="4982210" progId="Word.Document.12">
                  <p:embed/>
                  <p:pic>
                    <p:nvPicPr>
                      <p:cNvPr id="0" name="图片 3141"/>
                      <p:cNvPicPr/>
                      <p:nvPr/>
                    </p:nvPicPr>
                    <p:blipFill>
                      <a:blip r:embed="rId4"/>
                      <a:stretch>
                        <a:fillRect/>
                      </a:stretch>
                    </p:blipFill>
                    <p:spPr>
                      <a:xfrm>
                        <a:off x="1445895" y="1748790"/>
                        <a:ext cx="10746105" cy="3583305"/>
                      </a:xfrm>
                      <a:prstGeom prst="rect">
                        <a:avLst/>
                      </a:prstGeom>
                      <a:noFill/>
                      <a:ln w="38100">
                        <a:noFill/>
                        <a:miter/>
                      </a:ln>
                    </p:spPr>
                  </p:pic>
                </p:oleObj>
              </mc:Fallback>
            </mc:AlternateContent>
          </a:graphicData>
        </a:graphic>
      </p:graphicFrame>
      <p:sp>
        <p:nvSpPr>
          <p:cNvPr id="100" name="文本框 99"/>
          <p:cNvSpPr txBox="1"/>
          <p:nvPr/>
        </p:nvSpPr>
        <p:spPr>
          <a:xfrm>
            <a:off x="203200" y="5406390"/>
            <a:ext cx="11331575" cy="1198880"/>
          </a:xfrm>
          <a:prstGeom prst="rect">
            <a:avLst/>
          </a:prstGeom>
          <a:noFill/>
          <a:ln w="9525">
            <a:noFill/>
          </a:ln>
        </p:spPr>
        <p:txBody>
          <a:bodyPr wrap="square">
            <a:spAutoFit/>
          </a:bodyPr>
          <a:p>
            <a:pPr indent="0"/>
            <a:r>
              <a:rPr lang="en-US" sz="2400" b="1">
                <a:latin typeface="Times New Roman" panose="02020603050405020304" charset="0"/>
                <a:ea typeface="宋体" panose="02010600030101010101" pitchFamily="2" charset="-122"/>
              </a:rPr>
              <a:t>1</a:t>
            </a:r>
            <a:r>
              <a:rPr lang="zh-CN" sz="2400" b="1">
                <a:latin typeface="Times New Roman" panose="02020603050405020304" charset="0"/>
                <a:ea typeface="宋体" panose="02010600030101010101" pitchFamily="2" charset="-122"/>
              </a:rPr>
              <a:t>．</a:t>
            </a:r>
            <a:r>
              <a:rPr lang="zh-CN" sz="2400" b="1">
                <a:ea typeface="宋体" panose="02010600030101010101" pitchFamily="2" charset="-122"/>
              </a:rPr>
              <a:t>有关该期间我国常住人口出生率的说法</a:t>
            </a:r>
            <a:r>
              <a:rPr lang="zh-CN" sz="2400" b="1">
                <a:latin typeface="Times New Roman" panose="02020603050405020304" charset="0"/>
                <a:ea typeface="宋体" panose="02010600030101010101" pitchFamily="2" charset="-122"/>
              </a:rPr>
              <a:t>，</a:t>
            </a:r>
            <a:r>
              <a:rPr lang="zh-CN" sz="2400" b="1">
                <a:ea typeface="宋体" panose="02010600030101010101" pitchFamily="2" charset="-122"/>
              </a:rPr>
              <a:t>正确的是</a:t>
            </a:r>
            <a:r>
              <a:rPr lang="en-US" sz="2400" b="1">
                <a:latin typeface="Times New Roman" panose="02020603050405020304" charset="0"/>
                <a:ea typeface="宋体" panose="02010600030101010101" pitchFamily="2" charset="-122"/>
              </a:rPr>
              <a:t>(</a:t>
            </a:r>
            <a:r>
              <a:rPr lang="zh-CN" sz="2400" b="1">
                <a:ea typeface="宋体" panose="02010600030101010101" pitchFamily="2" charset="-122"/>
              </a:rPr>
              <a:t>　　</a:t>
            </a:r>
            <a:r>
              <a:rPr lang="en-US" sz="2400" b="1">
                <a:latin typeface="Times New Roman" panose="02020603050405020304" charset="0"/>
                <a:ea typeface="宋体" panose="02010600030101010101" pitchFamily="2" charset="-122"/>
              </a:rPr>
              <a:t>)</a:t>
            </a:r>
            <a:r>
              <a:rPr lang="en-US" sz="2400" b="1">
                <a:latin typeface="Times New Roman" panose="02020603050405020304" charset="0"/>
                <a:cs typeface="Times New Roman" panose="02020603050405020304" charset="0"/>
              </a:rPr>
              <a:t>A</a:t>
            </a:r>
            <a:r>
              <a:rPr lang="zh-CN" sz="2400" b="1">
                <a:latin typeface="Times New Roman" panose="02020603050405020304" charset="0"/>
                <a:ea typeface="宋体" panose="02010600030101010101" pitchFamily="2" charset="-122"/>
              </a:rPr>
              <a:t>．</a:t>
            </a:r>
            <a:r>
              <a:rPr lang="zh-CN" sz="2400" b="1">
                <a:ea typeface="宋体" panose="02010600030101010101" pitchFamily="2" charset="-122"/>
              </a:rPr>
              <a:t>辽宁省位</a:t>
            </a:r>
            <a:r>
              <a:rPr lang="zh-CN" sz="2400" b="1">
                <a:latin typeface="Times New Roman" panose="02020603050405020304" charset="0"/>
                <a:ea typeface="宋体" panose="02010600030101010101" pitchFamily="2" charset="-122"/>
              </a:rPr>
              <a:t>于经济发达区，生育意愿低  </a:t>
            </a:r>
            <a:r>
              <a:rPr lang="en-US" sz="2400" b="1">
                <a:latin typeface="Times New Roman" panose="02020603050405020304" charset="0"/>
                <a:ea typeface="宋体" panose="02010600030101010101" pitchFamily="2" charset="-122"/>
              </a:rPr>
              <a:t>B</a:t>
            </a:r>
            <a:r>
              <a:rPr lang="zh-CN" sz="2400" b="1">
                <a:latin typeface="Times New Roman" panose="02020603050405020304" charset="0"/>
                <a:ea typeface="宋体" panose="02010600030101010101" pitchFamily="2" charset="-122"/>
              </a:rPr>
              <a:t>．</a:t>
            </a:r>
            <a:r>
              <a:rPr lang="zh-CN" sz="2400" b="1">
                <a:ea typeface="宋体" panose="02010600030101010101" pitchFamily="2" charset="-122"/>
              </a:rPr>
              <a:t>山东省城市化进程减慢</a:t>
            </a:r>
            <a:r>
              <a:rPr lang="zh-CN" sz="2400" b="1">
                <a:latin typeface="Times New Roman" panose="02020603050405020304" charset="0"/>
                <a:ea typeface="宋体" panose="02010600030101010101" pitchFamily="2" charset="-122"/>
              </a:rPr>
              <a:t>，</a:t>
            </a:r>
            <a:r>
              <a:rPr lang="zh-CN" sz="2400" b="1">
                <a:ea typeface="宋体" panose="02010600030101010101" pitchFamily="2" charset="-122"/>
              </a:rPr>
              <a:t>生育意愿高</a:t>
            </a:r>
            <a:r>
              <a:rPr lang="en-US" sz="2400" b="1">
                <a:latin typeface="Times New Roman" panose="02020603050405020304" charset="0"/>
                <a:cs typeface="Times New Roman" panose="02020603050405020304" charset="0"/>
              </a:rPr>
              <a:t>C</a:t>
            </a:r>
            <a:r>
              <a:rPr lang="zh-CN" sz="2400" b="1">
                <a:latin typeface="Times New Roman" panose="02020603050405020304" charset="0"/>
                <a:ea typeface="宋体" panose="02010600030101010101" pitchFamily="2" charset="-122"/>
              </a:rPr>
              <a:t>．</a:t>
            </a:r>
            <a:r>
              <a:rPr lang="zh-CN" sz="2400" b="1">
                <a:ea typeface="宋体" panose="02010600030101010101" pitchFamily="2" charset="-122"/>
              </a:rPr>
              <a:t>广东省外来人口生育意愿高的群体多  </a:t>
            </a:r>
            <a:r>
              <a:rPr lang="en-US" sz="2400" b="1">
                <a:latin typeface="Times New Roman" panose="02020603050405020304" charset="0"/>
                <a:cs typeface="Times New Roman" panose="02020603050405020304" charset="0"/>
              </a:rPr>
              <a:t>D</a:t>
            </a:r>
            <a:r>
              <a:rPr lang="zh-CN" sz="2400" b="1">
                <a:latin typeface="Times New Roman" panose="02020603050405020304" charset="0"/>
                <a:ea typeface="宋体" panose="02010600030101010101" pitchFamily="2" charset="-122"/>
              </a:rPr>
              <a:t>．</a:t>
            </a:r>
            <a:r>
              <a:rPr lang="zh-CN" sz="2400" b="1">
                <a:ea typeface="宋体" panose="02010600030101010101" pitchFamily="2" charset="-122"/>
              </a:rPr>
              <a:t>我国人口政策导致整体生育意愿降低</a:t>
            </a:r>
            <a:endParaRPr lang="zh-CN" altLang="en-US"/>
          </a:p>
        </p:txBody>
      </p:sp>
      <p:sp>
        <p:nvSpPr>
          <p:cNvPr id="2" name="笑脸 1"/>
          <p:cNvSpPr/>
          <p:nvPr/>
        </p:nvSpPr>
        <p:spPr>
          <a:xfrm>
            <a:off x="203200" y="612775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16386" name="Object 1"/>
          <p:cNvGraphicFramePr/>
          <p:nvPr/>
        </p:nvGraphicFramePr>
        <p:xfrm>
          <a:off x="570865" y="75565"/>
          <a:ext cx="10769600" cy="1805305"/>
        </p:xfrm>
        <a:graphic>
          <a:graphicData uri="http://schemas.openxmlformats.org/presentationml/2006/ole">
            <mc:AlternateContent xmlns:mc="http://schemas.openxmlformats.org/markup-compatibility/2006">
              <mc:Choice xmlns:v="urn:schemas-microsoft-com:vml" Requires="v">
                <p:oleObj spid="_x0000_s3141" name="" r:id="rId1" imgW="11590020" imgH="2517775" progId="Word.Document.12">
                  <p:embed/>
                </p:oleObj>
              </mc:Choice>
              <mc:Fallback>
                <p:oleObj name="" r:id="rId1" imgW="11590020" imgH="2517775" progId="Word.Document.12">
                  <p:embed/>
                  <p:pic>
                    <p:nvPicPr>
                      <p:cNvPr id="0" name="图片 3140"/>
                      <p:cNvPicPr/>
                      <p:nvPr/>
                    </p:nvPicPr>
                    <p:blipFill>
                      <a:blip r:embed="rId2"/>
                      <a:stretch>
                        <a:fillRect/>
                      </a:stretch>
                    </p:blipFill>
                    <p:spPr>
                      <a:xfrm>
                        <a:off x="570865" y="75565"/>
                        <a:ext cx="10769600" cy="1805305"/>
                      </a:xfrm>
                      <a:prstGeom prst="rect">
                        <a:avLst/>
                      </a:prstGeom>
                      <a:noFill/>
                      <a:ln w="38100">
                        <a:noFill/>
                        <a:miter/>
                      </a:ln>
                    </p:spPr>
                  </p:pic>
                </p:oleObj>
              </mc:Fallback>
            </mc:AlternateContent>
          </a:graphicData>
        </a:graphic>
      </p:graphicFrame>
      <p:graphicFrame>
        <p:nvGraphicFramePr>
          <p:cNvPr id="17410" name="Object 1"/>
          <p:cNvGraphicFramePr/>
          <p:nvPr/>
        </p:nvGraphicFramePr>
        <p:xfrm>
          <a:off x="1445895" y="1748790"/>
          <a:ext cx="10746105" cy="3583305"/>
        </p:xfrm>
        <a:graphic>
          <a:graphicData uri="http://schemas.openxmlformats.org/presentationml/2006/ole">
            <mc:AlternateContent xmlns:mc="http://schemas.openxmlformats.org/markup-compatibility/2006">
              <mc:Choice xmlns:v="urn:schemas-microsoft-com:vml" Requires="v">
                <p:oleObj spid="_x0000_s3142" name="" r:id="rId3" imgW="11718290" imgH="4982210" progId="Word.Document.12">
                  <p:embed/>
                </p:oleObj>
              </mc:Choice>
              <mc:Fallback>
                <p:oleObj name="" r:id="rId3" imgW="11718290" imgH="4982210" progId="Word.Document.12">
                  <p:embed/>
                  <p:pic>
                    <p:nvPicPr>
                      <p:cNvPr id="0" name="图片 3141"/>
                      <p:cNvPicPr/>
                      <p:nvPr/>
                    </p:nvPicPr>
                    <p:blipFill>
                      <a:blip r:embed="rId4"/>
                      <a:stretch>
                        <a:fillRect/>
                      </a:stretch>
                    </p:blipFill>
                    <p:spPr>
                      <a:xfrm>
                        <a:off x="1445895" y="1748790"/>
                        <a:ext cx="10746105" cy="3583305"/>
                      </a:xfrm>
                      <a:prstGeom prst="rect">
                        <a:avLst/>
                      </a:prstGeom>
                      <a:noFill/>
                      <a:ln w="38100">
                        <a:noFill/>
                        <a:miter/>
                      </a:ln>
                    </p:spPr>
                  </p:pic>
                </p:oleObj>
              </mc:Fallback>
            </mc:AlternateContent>
          </a:graphicData>
        </a:graphic>
      </p:graphicFrame>
      <p:sp>
        <p:nvSpPr>
          <p:cNvPr id="100" name="文本框 99"/>
          <p:cNvSpPr txBox="1"/>
          <p:nvPr/>
        </p:nvSpPr>
        <p:spPr>
          <a:xfrm>
            <a:off x="203200" y="5406390"/>
            <a:ext cx="11331575" cy="1198880"/>
          </a:xfrm>
          <a:prstGeom prst="rect">
            <a:avLst/>
          </a:prstGeom>
          <a:noFill/>
          <a:ln w="9525">
            <a:noFill/>
          </a:ln>
        </p:spPr>
        <p:txBody>
          <a:bodyPr wrap="square">
            <a:spAutoFit/>
          </a:bodyPr>
          <a:p>
            <a:pPr indent="0"/>
            <a:r>
              <a:rPr sz="2400" b="1"/>
              <a:t>．推测上海市在常住人口出生率下降的情况下，人口总数上升的直接原因是(　　)</a:t>
            </a:r>
            <a:endParaRPr sz="2400" b="1"/>
          </a:p>
          <a:p>
            <a:pPr indent="0"/>
            <a:r>
              <a:rPr sz="2400" b="1"/>
              <a:t>A．生活、医疗水平高                      B．人口迁移</a:t>
            </a:r>
            <a:endParaRPr sz="2400" b="1"/>
          </a:p>
          <a:p>
            <a:pPr indent="0"/>
            <a:r>
              <a:rPr sz="2400" b="1"/>
              <a:t>C．死亡率持续下降                          D．经济发达</a:t>
            </a:r>
            <a:endParaRPr sz="2400" b="1"/>
          </a:p>
        </p:txBody>
      </p:sp>
      <p:sp>
        <p:nvSpPr>
          <p:cNvPr id="2" name="笑脸 1"/>
          <p:cNvSpPr/>
          <p:nvPr/>
        </p:nvSpPr>
        <p:spPr>
          <a:xfrm>
            <a:off x="4752340" y="540639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20482" name="Object 1"/>
          <p:cNvGraphicFramePr/>
          <p:nvPr/>
        </p:nvGraphicFramePr>
        <p:xfrm>
          <a:off x="441961" y="258604"/>
          <a:ext cx="11588115" cy="4152900"/>
        </p:xfrm>
        <a:graphic>
          <a:graphicData uri="http://schemas.openxmlformats.org/presentationml/2006/ole">
            <mc:AlternateContent xmlns:mc="http://schemas.openxmlformats.org/markup-compatibility/2006">
              <mc:Choice xmlns:v="urn:schemas-microsoft-com:vml" Requires="v">
                <p:oleObj spid="_x0000_s3130" name="" r:id="rId1" imgW="11588750" imgH="4152900" progId="Word.Document.12">
                  <p:embed/>
                </p:oleObj>
              </mc:Choice>
              <mc:Fallback>
                <p:oleObj name="" r:id="rId1" imgW="11588750" imgH="4152900" progId="Word.Document.12">
                  <p:embed/>
                  <p:pic>
                    <p:nvPicPr>
                      <p:cNvPr id="0" name="图片 3129"/>
                      <p:cNvPicPr/>
                      <p:nvPr/>
                    </p:nvPicPr>
                    <p:blipFill>
                      <a:blip r:embed="rId2"/>
                      <a:stretch>
                        <a:fillRect/>
                      </a:stretch>
                    </p:blipFill>
                    <p:spPr>
                      <a:xfrm>
                        <a:off x="441961" y="258604"/>
                        <a:ext cx="11588115" cy="4152900"/>
                      </a:xfrm>
                      <a:prstGeom prst="rect">
                        <a:avLst/>
                      </a:prstGeom>
                      <a:noFill/>
                      <a:ln w="38100">
                        <a:noFill/>
                        <a:miter/>
                      </a:ln>
                    </p:spPr>
                  </p:pic>
                </p:oleObj>
              </mc:Fallback>
            </mc:AlternateContent>
          </a:graphicData>
        </a:graphic>
      </p:graphicFrame>
      <p:sp>
        <p:nvSpPr>
          <p:cNvPr id="100" name="文本框 99"/>
          <p:cNvSpPr txBox="1"/>
          <p:nvPr/>
        </p:nvSpPr>
        <p:spPr>
          <a:xfrm>
            <a:off x="845820" y="4723765"/>
            <a:ext cx="10500360" cy="1938020"/>
          </a:xfrm>
          <a:prstGeom prst="rect">
            <a:avLst/>
          </a:prstGeom>
          <a:noFill/>
          <a:ln w="9525">
            <a:noFill/>
          </a:ln>
        </p:spPr>
        <p:txBody>
          <a:bodyPr wrap="square">
            <a:spAutoFit/>
          </a:bodyPr>
          <a:p>
            <a:pPr indent="0"/>
            <a:r>
              <a:rPr lang="en-US" sz="2400" b="1">
                <a:latin typeface="Times New Roman" panose="02020603050405020304" charset="0"/>
                <a:cs typeface="Times New Roman" panose="02020603050405020304" charset="0"/>
              </a:rPr>
              <a:t>3</a:t>
            </a:r>
            <a:r>
              <a:rPr lang="zh-CN" sz="2400" b="1">
                <a:latin typeface="Times New Roman" panose="02020603050405020304" charset="0"/>
                <a:ea typeface="宋体" panose="02010600030101010101" pitchFamily="2" charset="-122"/>
              </a:rPr>
              <a:t>．</a:t>
            </a:r>
            <a:r>
              <a:rPr lang="en-US" sz="2400" b="1">
                <a:latin typeface="Times New Roman" panose="02020603050405020304" charset="0"/>
              </a:rPr>
              <a:t>2000</a:t>
            </a:r>
            <a:r>
              <a:rPr lang="zh-CN" sz="2400" b="1">
                <a:ea typeface="宋体" panose="02010600030101010101" pitchFamily="2" charset="-122"/>
              </a:rPr>
              <a:t>－</a:t>
            </a:r>
            <a:r>
              <a:rPr lang="en-US" sz="2400" b="1">
                <a:latin typeface="Times New Roman" panose="02020603050405020304" charset="0"/>
                <a:ea typeface="宋体" panose="02010600030101010101" pitchFamily="2" charset="-122"/>
              </a:rPr>
              <a:t>2010</a:t>
            </a:r>
            <a:r>
              <a:rPr lang="zh-CN" sz="2400" b="1">
                <a:ea typeface="宋体" panose="02010600030101010101" pitchFamily="2" charset="-122"/>
              </a:rPr>
              <a:t>年</a:t>
            </a:r>
            <a:r>
              <a:rPr lang="zh-CN" sz="2400" b="1">
                <a:latin typeface="Times New Roman" panose="02020603050405020304" charset="0"/>
                <a:ea typeface="宋体" panose="02010600030101010101" pitchFamily="2" charset="-122"/>
              </a:rPr>
              <a:t>，</a:t>
            </a:r>
            <a:r>
              <a:rPr lang="zh-CN" sz="2400" b="1">
                <a:ea typeface="宋体" panose="02010600030101010101" pitchFamily="2" charset="-122"/>
              </a:rPr>
              <a:t>上海常住人口快速增长的主要原因是</a:t>
            </a:r>
            <a:r>
              <a:rPr lang="en-US" sz="2400" b="1">
                <a:latin typeface="Times New Roman" panose="02020603050405020304" charset="0"/>
                <a:ea typeface="宋体" panose="02010600030101010101" pitchFamily="2" charset="-122"/>
              </a:rPr>
              <a:t>(</a:t>
            </a:r>
            <a:r>
              <a:rPr lang="zh-CN" sz="2400" b="1">
                <a:ea typeface="宋体" panose="02010600030101010101" pitchFamily="2" charset="-122"/>
              </a:rPr>
              <a:t>　　</a:t>
            </a:r>
            <a:r>
              <a:rPr lang="en-US" sz="2400" b="1">
                <a:latin typeface="Times New Roman" panose="02020603050405020304" charset="0"/>
                <a:ea typeface="宋体" panose="02010600030101010101" pitchFamily="2" charset="-122"/>
              </a:rPr>
              <a:t>)</a:t>
            </a:r>
            <a:r>
              <a:rPr lang="en-US" sz="2400" b="1">
                <a:latin typeface="Times New Roman" panose="02020603050405020304" charset="0"/>
                <a:cs typeface="Times New Roman" panose="02020603050405020304" charset="0"/>
              </a:rPr>
              <a:t>A</a:t>
            </a:r>
            <a:r>
              <a:rPr lang="zh-CN" sz="2400" b="1">
                <a:latin typeface="Times New Roman" panose="02020603050405020304" charset="0"/>
                <a:ea typeface="宋体" panose="02010600030101010101" pitchFamily="2" charset="-122"/>
              </a:rPr>
              <a:t>．</a:t>
            </a:r>
            <a:r>
              <a:rPr lang="zh-CN" sz="2400" b="1">
                <a:ea typeface="宋体" panose="02010600030101010101" pitchFamily="2" charset="-122"/>
              </a:rPr>
              <a:t>经济发展快</a:t>
            </a:r>
            <a:r>
              <a:rPr lang="zh-CN" sz="2400" b="1">
                <a:latin typeface="Times New Roman" panose="02020603050405020304" charset="0"/>
                <a:ea typeface="宋体" panose="02010600030101010101" pitchFamily="2" charset="-122"/>
              </a:rPr>
              <a:t>，</a:t>
            </a:r>
            <a:r>
              <a:rPr lang="zh-CN" sz="2400" b="1">
                <a:ea typeface="宋体" panose="02010600030101010101" pitchFamily="2" charset="-122"/>
              </a:rPr>
              <a:t>就业机会多</a:t>
            </a:r>
            <a:r>
              <a:rPr lang="en-US" sz="2400" b="1">
                <a:latin typeface="Times New Roman" panose="02020603050405020304" charset="0"/>
                <a:cs typeface="Times New Roman" panose="02020603050405020304" charset="0"/>
              </a:rPr>
              <a:t>B</a:t>
            </a:r>
            <a:r>
              <a:rPr lang="zh-CN" sz="2400" b="1">
                <a:latin typeface="Times New Roman" panose="02020603050405020304" charset="0"/>
                <a:ea typeface="宋体" panose="02010600030101010101" pitchFamily="2" charset="-122"/>
              </a:rPr>
              <a:t>．</a:t>
            </a:r>
            <a:r>
              <a:rPr lang="zh-CN" sz="2400" b="1">
                <a:ea typeface="宋体" panose="02010600030101010101" pitchFamily="2" charset="-122"/>
              </a:rPr>
              <a:t>交通便捷</a:t>
            </a:r>
            <a:r>
              <a:rPr lang="zh-CN" sz="2400" b="1">
                <a:latin typeface="Times New Roman" panose="02020603050405020304" charset="0"/>
                <a:ea typeface="宋体" panose="02010600030101010101" pitchFamily="2" charset="-122"/>
              </a:rPr>
              <a:t>，</a:t>
            </a:r>
            <a:r>
              <a:rPr lang="zh-CN" sz="2400" b="1">
                <a:ea typeface="宋体" panose="02010600030101010101" pitchFamily="2" charset="-122"/>
              </a:rPr>
              <a:t>便于人口迁入</a:t>
            </a:r>
            <a:r>
              <a:rPr lang="en-US" sz="2400" b="1">
                <a:latin typeface="Times New Roman" panose="02020603050405020304" charset="0"/>
                <a:cs typeface="Times New Roman" panose="02020603050405020304" charset="0"/>
              </a:rPr>
              <a:t>C</a:t>
            </a:r>
            <a:r>
              <a:rPr lang="zh-CN" sz="2400" b="1">
                <a:latin typeface="Times New Roman" panose="02020603050405020304" charset="0"/>
                <a:ea typeface="宋体" panose="02010600030101010101" pitchFamily="2" charset="-122"/>
              </a:rPr>
              <a:t>．</a:t>
            </a:r>
            <a:r>
              <a:rPr lang="zh-CN" sz="2400" b="1">
                <a:ea typeface="宋体" panose="02010600030101010101" pitchFamily="2" charset="-122"/>
              </a:rPr>
              <a:t>人口基数大</a:t>
            </a:r>
            <a:r>
              <a:rPr lang="zh-CN" sz="2400" b="1">
                <a:latin typeface="Times New Roman" panose="02020603050405020304" charset="0"/>
                <a:ea typeface="宋体" panose="02010600030101010101" pitchFamily="2" charset="-122"/>
              </a:rPr>
              <a:t>，</a:t>
            </a:r>
            <a:r>
              <a:rPr lang="zh-CN" sz="2400" b="1">
                <a:ea typeface="宋体" panose="02010600030101010101" pitchFamily="2" charset="-122"/>
              </a:rPr>
              <a:t>出生人口多</a:t>
            </a:r>
            <a:r>
              <a:rPr lang="en-US" sz="2400" b="1">
                <a:latin typeface="Times New Roman" panose="02020603050405020304" charset="0"/>
                <a:cs typeface="Times New Roman" panose="02020603050405020304" charset="0"/>
              </a:rPr>
              <a:t>D</a:t>
            </a:r>
            <a:r>
              <a:rPr lang="zh-CN" sz="2400" b="1">
                <a:latin typeface="Times New Roman" panose="02020603050405020304" charset="0"/>
                <a:ea typeface="宋体" panose="02010600030101010101" pitchFamily="2" charset="-122"/>
              </a:rPr>
              <a:t>．</a:t>
            </a:r>
            <a:r>
              <a:rPr lang="zh-CN" sz="2400" b="1">
                <a:ea typeface="宋体" panose="02010600030101010101" pitchFamily="2" charset="-122"/>
              </a:rPr>
              <a:t>医疗条件改善</a:t>
            </a:r>
            <a:r>
              <a:rPr lang="zh-CN" sz="2400" b="1">
                <a:latin typeface="Times New Roman" panose="02020603050405020304" charset="0"/>
                <a:ea typeface="宋体" panose="02010600030101010101" pitchFamily="2" charset="-122"/>
              </a:rPr>
              <a:t>，</a:t>
            </a:r>
            <a:r>
              <a:rPr lang="zh-CN" sz="2400" b="1">
                <a:ea typeface="宋体" panose="02010600030101010101" pitchFamily="2" charset="-122"/>
              </a:rPr>
              <a:t>人口死亡率下降</a:t>
            </a:r>
            <a:endParaRPr lang="zh-CN" altLang="en-US"/>
          </a:p>
        </p:txBody>
      </p:sp>
      <p:sp>
        <p:nvSpPr>
          <p:cNvPr id="2" name="笑脸 1"/>
          <p:cNvSpPr/>
          <p:nvPr/>
        </p:nvSpPr>
        <p:spPr>
          <a:xfrm>
            <a:off x="702945" y="500634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20482" name="Object 1"/>
          <p:cNvGraphicFramePr/>
          <p:nvPr/>
        </p:nvGraphicFramePr>
        <p:xfrm>
          <a:off x="441961" y="258604"/>
          <a:ext cx="11588115" cy="4152900"/>
        </p:xfrm>
        <a:graphic>
          <a:graphicData uri="http://schemas.openxmlformats.org/presentationml/2006/ole">
            <mc:AlternateContent xmlns:mc="http://schemas.openxmlformats.org/markup-compatibility/2006">
              <mc:Choice xmlns:v="urn:schemas-microsoft-com:vml" Requires="v">
                <p:oleObj spid="_x0000_s3130" name="" r:id="rId1" imgW="11588750" imgH="4152900" progId="Word.Document.12">
                  <p:embed/>
                </p:oleObj>
              </mc:Choice>
              <mc:Fallback>
                <p:oleObj name="" r:id="rId1" imgW="11588750" imgH="4152900" progId="Word.Document.12">
                  <p:embed/>
                  <p:pic>
                    <p:nvPicPr>
                      <p:cNvPr id="0" name="图片 3129"/>
                      <p:cNvPicPr/>
                      <p:nvPr/>
                    </p:nvPicPr>
                    <p:blipFill>
                      <a:blip r:embed="rId2"/>
                      <a:stretch>
                        <a:fillRect/>
                      </a:stretch>
                    </p:blipFill>
                    <p:spPr>
                      <a:xfrm>
                        <a:off x="441961" y="258604"/>
                        <a:ext cx="11588115" cy="4152900"/>
                      </a:xfrm>
                      <a:prstGeom prst="rect">
                        <a:avLst/>
                      </a:prstGeom>
                      <a:noFill/>
                      <a:ln w="38100">
                        <a:noFill/>
                        <a:miter/>
                      </a:ln>
                    </p:spPr>
                  </p:pic>
                </p:oleObj>
              </mc:Fallback>
            </mc:AlternateContent>
          </a:graphicData>
        </a:graphic>
      </p:graphicFrame>
      <p:sp>
        <p:nvSpPr>
          <p:cNvPr id="100" name="文本框 99"/>
          <p:cNvSpPr txBox="1"/>
          <p:nvPr/>
        </p:nvSpPr>
        <p:spPr>
          <a:xfrm>
            <a:off x="845820" y="4723765"/>
            <a:ext cx="10500360" cy="1198880"/>
          </a:xfrm>
          <a:prstGeom prst="rect">
            <a:avLst/>
          </a:prstGeom>
          <a:noFill/>
          <a:ln w="9525">
            <a:noFill/>
          </a:ln>
        </p:spPr>
        <p:txBody>
          <a:bodyPr wrap="square">
            <a:spAutoFit/>
          </a:bodyPr>
          <a:p>
            <a:pPr indent="0"/>
            <a:r>
              <a:rPr sz="2400" b="1"/>
              <a:t>4．据材料信息可以判断，安徽近年来(　　)</a:t>
            </a:r>
            <a:endParaRPr sz="2400" b="1"/>
          </a:p>
          <a:p>
            <a:pPr indent="0"/>
            <a:r>
              <a:rPr sz="2400" b="1"/>
              <a:t>A．出生人口减少	B．机械化水平提高</a:t>
            </a:r>
            <a:endParaRPr sz="2400" b="1"/>
          </a:p>
          <a:p>
            <a:pPr indent="0"/>
            <a:r>
              <a:rPr sz="2400" b="1"/>
              <a:t>C．承接了产业转移	D．人口老龄化加重</a:t>
            </a:r>
            <a:endParaRPr sz="2400" b="1"/>
          </a:p>
        </p:txBody>
      </p:sp>
      <p:sp>
        <p:nvSpPr>
          <p:cNvPr id="2" name="笑脸 1"/>
          <p:cNvSpPr/>
          <p:nvPr/>
        </p:nvSpPr>
        <p:spPr>
          <a:xfrm>
            <a:off x="723265" y="545465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20482" name="Object 1"/>
          <p:cNvGraphicFramePr/>
          <p:nvPr/>
        </p:nvGraphicFramePr>
        <p:xfrm>
          <a:off x="441961" y="258604"/>
          <a:ext cx="11588115" cy="4152900"/>
        </p:xfrm>
        <a:graphic>
          <a:graphicData uri="http://schemas.openxmlformats.org/presentationml/2006/ole">
            <mc:AlternateContent xmlns:mc="http://schemas.openxmlformats.org/markup-compatibility/2006">
              <mc:Choice xmlns:v="urn:schemas-microsoft-com:vml" Requires="v">
                <p:oleObj spid="_x0000_s3130" name="" r:id="rId1" imgW="11588750" imgH="4152900" progId="Word.Document.12">
                  <p:embed/>
                </p:oleObj>
              </mc:Choice>
              <mc:Fallback>
                <p:oleObj name="" r:id="rId1" imgW="11588750" imgH="4152900" progId="Word.Document.12">
                  <p:embed/>
                  <p:pic>
                    <p:nvPicPr>
                      <p:cNvPr id="0" name="图片 3129"/>
                      <p:cNvPicPr/>
                      <p:nvPr/>
                    </p:nvPicPr>
                    <p:blipFill>
                      <a:blip r:embed="rId2"/>
                      <a:stretch>
                        <a:fillRect/>
                      </a:stretch>
                    </p:blipFill>
                    <p:spPr>
                      <a:xfrm>
                        <a:off x="441961" y="258604"/>
                        <a:ext cx="11588115" cy="4152900"/>
                      </a:xfrm>
                      <a:prstGeom prst="rect">
                        <a:avLst/>
                      </a:prstGeom>
                      <a:noFill/>
                      <a:ln w="38100">
                        <a:noFill/>
                        <a:miter/>
                      </a:ln>
                    </p:spPr>
                  </p:pic>
                </p:oleObj>
              </mc:Fallback>
            </mc:AlternateContent>
          </a:graphicData>
        </a:graphic>
      </p:graphicFrame>
      <p:sp>
        <p:nvSpPr>
          <p:cNvPr id="100" name="文本框 99"/>
          <p:cNvSpPr txBox="1"/>
          <p:nvPr/>
        </p:nvSpPr>
        <p:spPr>
          <a:xfrm>
            <a:off x="845820" y="4723765"/>
            <a:ext cx="10500360" cy="1198880"/>
          </a:xfrm>
          <a:prstGeom prst="rect">
            <a:avLst/>
          </a:prstGeom>
          <a:noFill/>
          <a:ln w="9525">
            <a:noFill/>
          </a:ln>
        </p:spPr>
        <p:txBody>
          <a:bodyPr wrap="square">
            <a:spAutoFit/>
          </a:bodyPr>
          <a:p>
            <a:pPr indent="0"/>
            <a:r>
              <a:rPr sz="2400" b="1"/>
              <a:t>5．安徽人口数量的变化，可以(　　)</a:t>
            </a:r>
            <a:endParaRPr sz="2400" b="1"/>
          </a:p>
          <a:p>
            <a:pPr indent="0"/>
            <a:r>
              <a:rPr sz="2400" b="1"/>
              <a:t>A．增加环境人口容量	B．促进经济发展</a:t>
            </a:r>
            <a:endParaRPr sz="2400" b="1"/>
          </a:p>
          <a:p>
            <a:pPr indent="0"/>
            <a:r>
              <a:rPr sz="2400" b="1"/>
              <a:t>C．增加农村劳动力  	D．降低人口出生率</a:t>
            </a:r>
            <a:endParaRPr sz="2400" b="1"/>
          </a:p>
        </p:txBody>
      </p:sp>
      <p:sp>
        <p:nvSpPr>
          <p:cNvPr id="2" name="笑脸 1"/>
          <p:cNvSpPr/>
          <p:nvPr/>
        </p:nvSpPr>
        <p:spPr>
          <a:xfrm>
            <a:off x="4138295" y="486600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70485" y="146685"/>
            <a:ext cx="12332970" cy="4759325"/>
          </a:xfrm>
        </p:spPr>
        <p:txBody>
          <a:bodyPr/>
          <a:p>
            <a:r>
              <a:rPr lang="zh-CN" altLang="en-US" sz="2800"/>
              <a:t>随着京沪严控“大城市病”等原因，四大一线城市的人口增长率出现了明显的分化。下表为2017年我国四大一线城市人口总量及增长率情况。据此完成4～6题。</a:t>
            </a:r>
            <a:endParaRPr lang="zh-CN" altLang="en-US" sz="2800"/>
          </a:p>
        </p:txBody>
      </p:sp>
      <p:graphicFrame>
        <p:nvGraphicFramePr>
          <p:cNvPr id="4" name="表格 3"/>
          <p:cNvGraphicFramePr/>
          <p:nvPr>
            <p:custDataLst>
              <p:tags r:id="rId1"/>
            </p:custDataLst>
          </p:nvPr>
        </p:nvGraphicFramePr>
        <p:xfrm>
          <a:off x="2834640" y="2153920"/>
          <a:ext cx="8787765" cy="2159000"/>
        </p:xfrm>
        <a:graphic>
          <a:graphicData uri="http://schemas.openxmlformats.org/drawingml/2006/table">
            <a:tbl>
              <a:tblPr firstRow="1" bandRow="1">
                <a:tableStyleId>{5940675A-B579-460E-94D1-54222C63F5DA}</a:tableStyleId>
              </a:tblPr>
              <a:tblGrid>
                <a:gridCol w="2643505"/>
                <a:gridCol w="1556385"/>
                <a:gridCol w="1526540"/>
                <a:gridCol w="1530350"/>
                <a:gridCol w="1530985"/>
              </a:tblGrid>
              <a:tr h="539750">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城市</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深圳</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广州</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上海</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北京</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079500">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人口数量(万人)</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1252.83</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1449.84</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2418.33</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2170.7</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539750">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增长率%</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4.94</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3.14</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-0.06</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-0.10</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
        <p:nvSpPr>
          <p:cNvPr id="100" name="文本框 99"/>
          <p:cNvSpPr txBox="1"/>
          <p:nvPr/>
        </p:nvSpPr>
        <p:spPr>
          <a:xfrm>
            <a:off x="415925" y="4758690"/>
            <a:ext cx="11551920" cy="1814830"/>
          </a:xfrm>
          <a:prstGeom prst="rect">
            <a:avLst/>
          </a:prstGeom>
          <a:noFill/>
          <a:ln w="9525">
            <a:noFill/>
          </a:ln>
        </p:spPr>
        <p:txBody>
          <a:bodyPr wrap="square">
            <a:spAutoFit/>
          </a:bodyPr>
          <a:p>
            <a:pPr indent="0"/>
            <a:r>
              <a:rPr lang="en-US" sz="2800" b="0">
                <a:solidFill>
                  <a:srgbClr val="000000"/>
                </a:solidFill>
                <a:latin typeface="宋体" panose="02010600030101010101" pitchFamily="2" charset="-122"/>
                <a:ea typeface="宋体" panose="02010600030101010101" pitchFamily="2" charset="-122"/>
              </a:rPr>
              <a:t>4.</a:t>
            </a:r>
            <a:r>
              <a:rPr lang="zh-CN" sz="2800" b="0">
                <a:solidFill>
                  <a:srgbClr val="000000"/>
                </a:solidFill>
                <a:ea typeface="宋体" panose="02010600030101010101" pitchFamily="2" charset="-122"/>
              </a:rPr>
              <a:t>表中四城市</a:t>
            </a:r>
            <a:r>
              <a:rPr lang="en-US" sz="2800" b="0">
                <a:solidFill>
                  <a:srgbClr val="000000"/>
                </a:solidFill>
                <a:latin typeface="宋体" panose="02010600030101010101" pitchFamily="2" charset="-122"/>
                <a:ea typeface="宋体" panose="02010600030101010101" pitchFamily="2" charset="-122"/>
              </a:rPr>
              <a:t>A.</a:t>
            </a:r>
            <a:r>
              <a:rPr lang="zh-CN" sz="2800" b="0">
                <a:solidFill>
                  <a:srgbClr val="000000"/>
                </a:solidFill>
                <a:ea typeface="宋体" panose="02010600030101010101" pitchFamily="2" charset="-122"/>
              </a:rPr>
              <a:t>上海人口总量减少最多</a:t>
            </a:r>
            <a:r>
              <a:rPr lang="en-US" sz="2800" b="0">
                <a:solidFill>
                  <a:srgbClr val="000000"/>
                </a:solidFill>
                <a:latin typeface="宋体" panose="02010600030101010101" pitchFamily="2" charset="-122"/>
                <a:ea typeface="宋体" panose="02010600030101010101" pitchFamily="2" charset="-122"/>
              </a:rPr>
              <a:t>         B.</a:t>
            </a:r>
            <a:r>
              <a:rPr lang="zh-CN" sz="2800" b="0">
                <a:solidFill>
                  <a:srgbClr val="000000"/>
                </a:solidFill>
                <a:ea typeface="宋体" panose="02010600030101010101" pitchFamily="2" charset="-122"/>
              </a:rPr>
              <a:t>北京人口总量减少最少</a:t>
            </a:r>
            <a:r>
              <a:rPr lang="en-US" sz="2800" b="0">
                <a:solidFill>
                  <a:srgbClr val="000000"/>
                </a:solidFill>
                <a:latin typeface="宋体" panose="02010600030101010101" pitchFamily="2" charset="-122"/>
                <a:ea typeface="宋体" panose="02010600030101010101" pitchFamily="2" charset="-122"/>
              </a:rPr>
              <a:t>C.</a:t>
            </a:r>
            <a:r>
              <a:rPr lang="zh-CN" sz="2800" b="0">
                <a:solidFill>
                  <a:srgbClr val="000000"/>
                </a:solidFill>
                <a:ea typeface="宋体" panose="02010600030101010101" pitchFamily="2" charset="-122"/>
              </a:rPr>
              <a:t>广州人口总量增加最慢</a:t>
            </a:r>
            <a:r>
              <a:rPr lang="en-US" sz="2800" b="0">
                <a:solidFill>
                  <a:srgbClr val="000000"/>
                </a:solidFill>
                <a:latin typeface="宋体" panose="02010600030101010101" pitchFamily="2" charset="-122"/>
                <a:ea typeface="宋体" panose="02010600030101010101" pitchFamily="2" charset="-122"/>
              </a:rPr>
              <a:t>         D.</a:t>
            </a:r>
            <a:r>
              <a:rPr lang="zh-CN" sz="2800" b="0">
                <a:solidFill>
                  <a:srgbClr val="000000"/>
                </a:solidFill>
                <a:ea typeface="宋体" panose="02010600030101010101" pitchFamily="2" charset="-122"/>
              </a:rPr>
              <a:t>深圳人口总量增加最快</a:t>
            </a:r>
            <a:endParaRPr lang="en-US" sz="2800" b="0">
              <a:solidFill>
                <a:srgbClr val="000000"/>
              </a:solidFill>
              <a:latin typeface="宋体" panose="02010600030101010101" pitchFamily="2" charset="-122"/>
              <a:ea typeface="宋体" panose="02010600030101010101" pitchFamily="2" charset="-122"/>
            </a:endParaRPr>
          </a:p>
          <a:p>
            <a:endParaRPr lang="zh-CN" altLang="en-US" sz="2800"/>
          </a:p>
        </p:txBody>
      </p:sp>
      <p:sp>
        <p:nvSpPr>
          <p:cNvPr id="2" name="笑脸 1"/>
          <p:cNvSpPr/>
          <p:nvPr/>
        </p:nvSpPr>
        <p:spPr>
          <a:xfrm>
            <a:off x="5638800" y="565912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369005" y="114990"/>
            <a:ext cx="10969200" cy="4759200"/>
          </a:xfrm>
        </p:spPr>
        <p:txBody>
          <a:bodyPr/>
          <a:p>
            <a:r>
              <a:rPr lang="zh-CN" altLang="en-US" sz="2800"/>
              <a:t>随着京沪严控“大城市病”等原因，四大一线城市的人口增长率出现了明显的分化。下表为2017年我国四大一线城市人口总量及增长率情况。据此完成4～6题。</a:t>
            </a:r>
            <a:endParaRPr lang="zh-CN" altLang="en-US" sz="2800"/>
          </a:p>
        </p:txBody>
      </p:sp>
      <p:graphicFrame>
        <p:nvGraphicFramePr>
          <p:cNvPr id="4" name="表格 3"/>
          <p:cNvGraphicFramePr/>
          <p:nvPr>
            <p:custDataLst>
              <p:tags r:id="rId1"/>
            </p:custDataLst>
          </p:nvPr>
        </p:nvGraphicFramePr>
        <p:xfrm>
          <a:off x="3039745" y="2379345"/>
          <a:ext cx="8787765" cy="2159000"/>
        </p:xfrm>
        <a:graphic>
          <a:graphicData uri="http://schemas.openxmlformats.org/drawingml/2006/table">
            <a:tbl>
              <a:tblPr firstRow="1" bandRow="1">
                <a:tableStyleId>{5940675A-B579-460E-94D1-54222C63F5DA}</a:tableStyleId>
              </a:tblPr>
              <a:tblGrid>
                <a:gridCol w="2643505"/>
                <a:gridCol w="1556385"/>
                <a:gridCol w="1526540"/>
                <a:gridCol w="1530350"/>
                <a:gridCol w="1530985"/>
              </a:tblGrid>
              <a:tr h="539750">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城市</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深圳</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广州</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上海</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北京</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079500">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人口数量(万人)</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1252.83</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1449.84</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2418.33</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2170.7</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539750">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增长率%</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4.94</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3.14</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-0.06</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-0.10</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
        <p:nvSpPr>
          <p:cNvPr id="100" name="文本框 99"/>
          <p:cNvSpPr txBox="1"/>
          <p:nvPr/>
        </p:nvSpPr>
        <p:spPr>
          <a:xfrm>
            <a:off x="742315" y="4747895"/>
            <a:ext cx="10013950" cy="2245360"/>
          </a:xfrm>
          <a:prstGeom prst="rect">
            <a:avLst/>
          </a:prstGeom>
          <a:noFill/>
          <a:ln w="9525">
            <a:noFill/>
          </a:ln>
        </p:spPr>
        <p:txBody>
          <a:bodyPr wrap="square">
            <a:spAutoFit/>
          </a:bodyPr>
          <a:p>
            <a:pPr indent="0"/>
            <a:r>
              <a:rPr lang="en-US" sz="2800" b="0">
                <a:solidFill>
                  <a:srgbClr val="000000"/>
                </a:solidFill>
                <a:latin typeface="宋体" panose="02010600030101010101" pitchFamily="2" charset="-122"/>
                <a:ea typeface="宋体" panose="02010600030101010101" pitchFamily="2" charset="-122"/>
              </a:rPr>
              <a:t>5.</a:t>
            </a:r>
            <a:r>
              <a:rPr lang="zh-CN" sz="2800" b="0">
                <a:solidFill>
                  <a:srgbClr val="000000"/>
                </a:solidFill>
                <a:ea typeface="宋体" panose="02010600030101010101" pitchFamily="2" charset="-122"/>
              </a:rPr>
              <a:t>京沪人口总量变化的主要原因是</a:t>
            </a:r>
            <a:r>
              <a:rPr lang="en-US" sz="2800" b="0">
                <a:solidFill>
                  <a:srgbClr val="000000"/>
                </a:solidFill>
                <a:latin typeface="宋体" panose="02010600030101010101" pitchFamily="2" charset="-122"/>
                <a:ea typeface="宋体" panose="02010600030101010101" pitchFamily="2" charset="-122"/>
              </a:rPr>
              <a:t>A.</a:t>
            </a:r>
            <a:r>
              <a:rPr lang="zh-CN" sz="2800" b="0">
                <a:solidFill>
                  <a:srgbClr val="000000"/>
                </a:solidFill>
                <a:ea typeface="宋体" panose="02010600030101010101" pitchFamily="2" charset="-122"/>
              </a:rPr>
              <a:t>经济发展呈负增长</a:t>
            </a:r>
            <a:r>
              <a:rPr lang="en-US" sz="2800" b="0">
                <a:solidFill>
                  <a:srgbClr val="000000"/>
                </a:solidFill>
                <a:latin typeface="宋体" panose="02010600030101010101" pitchFamily="2" charset="-122"/>
                <a:ea typeface="宋体" panose="02010600030101010101" pitchFamily="2" charset="-122"/>
              </a:rPr>
              <a:t>             B.</a:t>
            </a:r>
            <a:r>
              <a:rPr lang="zh-CN" sz="2800" b="0">
                <a:solidFill>
                  <a:srgbClr val="000000"/>
                </a:solidFill>
                <a:ea typeface="宋体" panose="02010600030101010101" pitchFamily="2" charset="-122"/>
              </a:rPr>
              <a:t>落后产业淘汰迁出</a:t>
            </a:r>
            <a:r>
              <a:rPr lang="en-US" sz="2800" b="0">
                <a:solidFill>
                  <a:srgbClr val="000000"/>
                </a:solidFill>
                <a:latin typeface="宋体" panose="02010600030101010101" pitchFamily="2" charset="-122"/>
                <a:ea typeface="宋体" panose="02010600030101010101" pitchFamily="2" charset="-122"/>
              </a:rPr>
              <a:t>C.</a:t>
            </a:r>
            <a:r>
              <a:rPr lang="zh-CN" sz="2800" b="0">
                <a:solidFill>
                  <a:srgbClr val="000000"/>
                </a:solidFill>
                <a:ea typeface="宋体" panose="02010600030101010101" pitchFamily="2" charset="-122"/>
              </a:rPr>
              <a:t>城市环境质量较差</a:t>
            </a:r>
            <a:r>
              <a:rPr lang="en-US" sz="2800" b="0">
                <a:solidFill>
                  <a:srgbClr val="000000"/>
                </a:solidFill>
                <a:latin typeface="宋体" panose="02010600030101010101" pitchFamily="2" charset="-122"/>
                <a:ea typeface="宋体" panose="02010600030101010101" pitchFamily="2" charset="-122"/>
              </a:rPr>
              <a:t>             D.</a:t>
            </a:r>
            <a:r>
              <a:rPr lang="zh-CN" sz="2800" b="0">
                <a:solidFill>
                  <a:srgbClr val="000000"/>
                </a:solidFill>
                <a:ea typeface="宋体" panose="02010600030101010101" pitchFamily="2" charset="-122"/>
              </a:rPr>
              <a:t>自然增长率为负值</a:t>
            </a:r>
            <a:endParaRPr lang="en-US" sz="2800" b="0">
              <a:solidFill>
                <a:srgbClr val="000000"/>
              </a:solidFill>
              <a:latin typeface="宋体" panose="02010600030101010101" pitchFamily="2" charset="-122"/>
              <a:ea typeface="宋体" panose="02010600030101010101" pitchFamily="2" charset="-122"/>
            </a:endParaRPr>
          </a:p>
          <a:p>
            <a:endParaRPr lang="zh-CN" altLang="en-US" sz="2800"/>
          </a:p>
        </p:txBody>
      </p:sp>
      <p:sp>
        <p:nvSpPr>
          <p:cNvPr id="2" name="笑脸 1"/>
          <p:cNvSpPr/>
          <p:nvPr/>
        </p:nvSpPr>
        <p:spPr>
          <a:xfrm>
            <a:off x="5886450" y="523875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369005" y="114990"/>
            <a:ext cx="10969200" cy="4759200"/>
          </a:xfrm>
        </p:spPr>
        <p:txBody>
          <a:bodyPr/>
          <a:p>
            <a:r>
              <a:rPr lang="zh-CN" altLang="en-US" sz="2800"/>
              <a:t>随着京沪严控“大城市病”等原因，四大一线城市的人口增长率出现了明显的分化。下表为2017年我国四大一线城市人口总量及增长率情况。据此完成4～6题。</a:t>
            </a:r>
            <a:endParaRPr lang="zh-CN" altLang="en-US" sz="2800"/>
          </a:p>
        </p:txBody>
      </p:sp>
      <p:graphicFrame>
        <p:nvGraphicFramePr>
          <p:cNvPr id="4" name="表格 3"/>
          <p:cNvGraphicFramePr/>
          <p:nvPr>
            <p:custDataLst>
              <p:tags r:id="rId1"/>
            </p:custDataLst>
          </p:nvPr>
        </p:nvGraphicFramePr>
        <p:xfrm>
          <a:off x="3039745" y="2379345"/>
          <a:ext cx="8787765" cy="2159000"/>
        </p:xfrm>
        <a:graphic>
          <a:graphicData uri="http://schemas.openxmlformats.org/drawingml/2006/table">
            <a:tbl>
              <a:tblPr firstRow="1" bandRow="1">
                <a:tableStyleId>{5940675A-B579-460E-94D1-54222C63F5DA}</a:tableStyleId>
              </a:tblPr>
              <a:tblGrid>
                <a:gridCol w="2643505"/>
                <a:gridCol w="1556385"/>
                <a:gridCol w="1526540"/>
                <a:gridCol w="1530350"/>
                <a:gridCol w="1530985"/>
              </a:tblGrid>
              <a:tr h="539750">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城市</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深圳</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广州</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上海</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北京</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079500">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人口数量(万人)</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1252.83</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1449.84</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2418.33</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2170.7</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539750">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增长率%</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4.94</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3.14</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-0.06</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800" b="0">
                          <a:solidFill>
                            <a:srgbClr val="000000"/>
                          </a:solidFill>
                          <a:latin typeface="楷体" panose="02010609060101010101" charset="-122"/>
                          <a:ea typeface="楷体" panose="02010609060101010101" charset="-122"/>
                          <a:cs typeface="楷体" panose="02010609060101010101" charset="-122"/>
                        </a:rPr>
                        <a:t>-0.10</a:t>
                      </a:r>
                      <a:endParaRPr lang="en-US" altLang="en-US" sz="2800" b="0">
                        <a:solidFill>
                          <a:srgbClr val="000000"/>
                        </a:solidFill>
                        <a:latin typeface="楷体" panose="02010609060101010101" charset="-122"/>
                        <a:ea typeface="楷体" panose="02010609060101010101" charset="-122"/>
                        <a:cs typeface="楷体" panose="02010609060101010101" charset="-122"/>
                      </a:endParaRPr>
                    </a:p>
                  </a:txBody>
                  <a:tcPr marL="68580" marR="68580" marT="0" marB="0" vert="horz" anchor="t">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
        <p:nvSpPr>
          <p:cNvPr id="100" name="文本框 99"/>
          <p:cNvSpPr txBox="1"/>
          <p:nvPr/>
        </p:nvSpPr>
        <p:spPr>
          <a:xfrm>
            <a:off x="580390" y="4747895"/>
            <a:ext cx="10522585" cy="1814830"/>
          </a:xfrm>
          <a:prstGeom prst="rect">
            <a:avLst/>
          </a:prstGeom>
          <a:noFill/>
          <a:ln w="9525">
            <a:noFill/>
          </a:ln>
        </p:spPr>
        <p:txBody>
          <a:bodyPr wrap="square">
            <a:spAutoFit/>
          </a:bodyPr>
          <a:p>
            <a:pPr indent="0"/>
            <a:r>
              <a:rPr lang="en-US" sz="2800" b="0">
                <a:solidFill>
                  <a:srgbClr val="000000"/>
                </a:solidFill>
                <a:latin typeface="宋体" panose="02010600030101010101" pitchFamily="2" charset="-122"/>
                <a:ea typeface="宋体" panose="02010600030101010101" pitchFamily="2" charset="-122"/>
              </a:rPr>
              <a:t>6.</a:t>
            </a:r>
            <a:r>
              <a:rPr lang="zh-CN" sz="2800" b="0">
                <a:solidFill>
                  <a:srgbClr val="000000"/>
                </a:solidFill>
                <a:ea typeface="宋体" panose="02010600030101010101" pitchFamily="2" charset="-122"/>
              </a:rPr>
              <a:t>人口减少将会使得北京市</a:t>
            </a:r>
            <a:r>
              <a:rPr lang="en-US" sz="2800" b="0">
                <a:solidFill>
                  <a:srgbClr val="000000"/>
                </a:solidFill>
                <a:latin typeface="宋体" panose="02010600030101010101" pitchFamily="2" charset="-122"/>
                <a:ea typeface="宋体" panose="02010600030101010101" pitchFamily="2" charset="-122"/>
              </a:rPr>
              <a:t>A.</a:t>
            </a:r>
            <a:r>
              <a:rPr lang="zh-CN" sz="2800" b="0">
                <a:solidFill>
                  <a:srgbClr val="000000"/>
                </a:solidFill>
                <a:ea typeface="宋体" panose="02010600030101010101" pitchFamily="2" charset="-122"/>
              </a:rPr>
              <a:t>加速城市经济增长</a:t>
            </a:r>
            <a:r>
              <a:rPr lang="en-US" sz="2800" b="0">
                <a:solidFill>
                  <a:srgbClr val="000000"/>
                </a:solidFill>
                <a:latin typeface="宋体" panose="02010600030101010101" pitchFamily="2" charset="-122"/>
                <a:ea typeface="宋体" panose="02010600030101010101" pitchFamily="2" charset="-122"/>
              </a:rPr>
              <a:t>               B.</a:t>
            </a:r>
            <a:r>
              <a:rPr lang="zh-CN" sz="2800" b="0">
                <a:solidFill>
                  <a:srgbClr val="000000"/>
                </a:solidFill>
                <a:ea typeface="宋体" panose="02010600030101010101" pitchFamily="2" charset="-122"/>
              </a:rPr>
              <a:t>加速高端人才外迁</a:t>
            </a:r>
            <a:r>
              <a:rPr lang="en-US" sz="2800" b="0">
                <a:solidFill>
                  <a:srgbClr val="000000"/>
                </a:solidFill>
                <a:latin typeface="宋体" panose="02010600030101010101" pitchFamily="2" charset="-122"/>
                <a:ea typeface="宋体" panose="02010600030101010101" pitchFamily="2" charset="-122"/>
              </a:rPr>
              <a:t>C.</a:t>
            </a:r>
            <a:r>
              <a:rPr lang="zh-CN" sz="2800" b="0">
                <a:solidFill>
                  <a:srgbClr val="000000"/>
                </a:solidFill>
                <a:ea typeface="宋体" panose="02010600030101010101" pitchFamily="2" charset="-122"/>
              </a:rPr>
              <a:t>加剧人口老龄化速度</a:t>
            </a:r>
            <a:r>
              <a:rPr lang="en-US" sz="2800" b="0">
                <a:solidFill>
                  <a:srgbClr val="000000"/>
                </a:solidFill>
                <a:latin typeface="宋体" panose="02010600030101010101" pitchFamily="2" charset="-122"/>
                <a:ea typeface="宋体" panose="02010600030101010101" pitchFamily="2" charset="-122"/>
              </a:rPr>
              <a:t>             D.</a:t>
            </a:r>
            <a:r>
              <a:rPr lang="zh-CN" sz="2800" b="0">
                <a:solidFill>
                  <a:srgbClr val="000000"/>
                </a:solidFill>
                <a:ea typeface="宋体" panose="02010600030101010101" pitchFamily="2" charset="-122"/>
              </a:rPr>
              <a:t>加剧创业环境恶化</a:t>
            </a:r>
            <a:endParaRPr lang="zh-CN" altLang="en-US" sz="2800"/>
          </a:p>
        </p:txBody>
      </p:sp>
      <p:sp>
        <p:nvSpPr>
          <p:cNvPr id="2" name="笑脸 1"/>
          <p:cNvSpPr/>
          <p:nvPr/>
        </p:nvSpPr>
        <p:spPr>
          <a:xfrm>
            <a:off x="453390" y="594360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解题方法</a:t>
            </a:r>
            <a:endParaRPr lang="zh-CN" altLang="en-US"/>
          </a:p>
        </p:txBody>
      </p:sp>
      <p:sp>
        <p:nvSpPr>
          <p:cNvPr id="3" name="内容占位符 2"/>
          <p:cNvSpPr>
            <a:spLocks noGrp="1"/>
          </p:cNvSpPr>
          <p:nvPr>
            <p:ph idx="1"/>
          </p:nvPr>
        </p:nvSpPr>
        <p:spPr/>
        <p:txBody>
          <a:bodyPr/>
          <a:p>
            <a:r>
              <a:rPr lang="zh-CN" altLang="en-US" sz="3600"/>
              <a:t>关注数值：</a:t>
            </a:r>
            <a:r>
              <a:rPr lang="zh-CN" altLang="en-US" sz="3600">
                <a:solidFill>
                  <a:srgbClr val="FF0000"/>
                </a:solidFill>
              </a:rPr>
              <a:t>极值和</a:t>
            </a:r>
            <a:r>
              <a:rPr lang="en-US" altLang="zh-CN" sz="3600">
                <a:solidFill>
                  <a:srgbClr val="FF0000"/>
                </a:solidFill>
              </a:rPr>
              <a:t>0</a:t>
            </a:r>
            <a:r>
              <a:rPr sz="3600">
                <a:solidFill>
                  <a:srgbClr val="FF0000"/>
                </a:solidFill>
              </a:rPr>
              <a:t>值</a:t>
            </a:r>
            <a:endParaRPr sz="3600">
              <a:solidFill>
                <a:srgbClr val="FF0000"/>
              </a:solidFill>
            </a:endParaRPr>
          </a:p>
          <a:p>
            <a:r>
              <a:rPr sz="3600"/>
              <a:t>区分各种数值</a:t>
            </a:r>
            <a:r>
              <a:rPr lang="en-US" altLang="zh-CN" sz="3600"/>
              <a:t>——</a:t>
            </a:r>
            <a:r>
              <a:rPr sz="3600" b="1">
                <a:solidFill>
                  <a:srgbClr val="FF0000"/>
                </a:solidFill>
              </a:rPr>
              <a:t>绝对值和相对值</a:t>
            </a:r>
            <a:endParaRPr sz="3600" b="1">
              <a:solidFill>
                <a:srgbClr val="FF0000"/>
              </a:solidFill>
            </a:endParaRPr>
          </a:p>
          <a:p>
            <a:r>
              <a:rPr sz="3600"/>
              <a:t>利用各种数值之间的</a:t>
            </a:r>
            <a:r>
              <a:rPr sz="3600" b="1">
                <a:solidFill>
                  <a:srgbClr val="FF0000"/>
                </a:solidFill>
              </a:rPr>
              <a:t>关联性</a:t>
            </a:r>
            <a:endParaRPr sz="3600" b="1">
              <a:solidFill>
                <a:srgbClr val="FF0000"/>
              </a:solidFill>
            </a:endParaRPr>
          </a:p>
          <a:p>
            <a:r>
              <a:rPr sz="3600" b="1">
                <a:solidFill>
                  <a:srgbClr val="FF0000"/>
                </a:solidFill>
              </a:rPr>
              <a:t>记住标志性的特点和时间节点</a:t>
            </a:r>
            <a:endParaRPr sz="3600" b="1">
              <a:solidFill>
                <a:srgbClr val="FF0000"/>
              </a:solidFill>
            </a:endParaRPr>
          </a:p>
        </p:txBody>
      </p:sp>
    </p:spTree>
    <p:custDataLst>
      <p:tags r:id="rId1"/>
    </p:custData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6146" name="Object 1"/>
          <p:cNvGraphicFramePr/>
          <p:nvPr/>
        </p:nvGraphicFramePr>
        <p:xfrm>
          <a:off x="431800" y="119698"/>
          <a:ext cx="11588750" cy="5346700"/>
        </p:xfrm>
        <a:graphic>
          <a:graphicData uri="http://schemas.openxmlformats.org/presentationml/2006/ole">
            <mc:AlternateContent xmlns:mc="http://schemas.openxmlformats.org/markup-compatibility/2006">
              <mc:Choice xmlns:v="urn:schemas-microsoft-com:vml" Requires="v">
                <p:oleObj spid="_x0000_s3089" name="" r:id="rId1" imgW="11590020" imgH="5347970" progId="Word.Document.12">
                  <p:embed/>
                </p:oleObj>
              </mc:Choice>
              <mc:Fallback>
                <p:oleObj name="" r:id="rId1" imgW="11590020" imgH="5347970" progId="Word.Document.12">
                  <p:embed/>
                  <p:pic>
                    <p:nvPicPr>
                      <p:cNvPr id="0" name="图片 3088"/>
                      <p:cNvPicPr/>
                      <p:nvPr/>
                    </p:nvPicPr>
                    <p:blipFill>
                      <a:blip r:embed="rId2"/>
                      <a:stretch>
                        <a:fillRect/>
                      </a:stretch>
                    </p:blipFill>
                    <p:spPr>
                      <a:xfrm>
                        <a:off x="431800" y="119698"/>
                        <a:ext cx="11588750" cy="5346700"/>
                      </a:xfrm>
                      <a:prstGeom prst="rect">
                        <a:avLst/>
                      </a:prstGeom>
                      <a:noFill/>
                      <a:ln w="38100">
                        <a:noFill/>
                        <a:miter/>
                      </a:ln>
                    </p:spPr>
                  </p:pic>
                </p:oleObj>
              </mc:Fallback>
            </mc:AlternateContent>
          </a:graphicData>
        </a:graphic>
      </p:graphicFrame>
      <p:sp>
        <p:nvSpPr>
          <p:cNvPr id="100" name="文本框 99"/>
          <p:cNvSpPr txBox="1"/>
          <p:nvPr/>
        </p:nvSpPr>
        <p:spPr>
          <a:xfrm>
            <a:off x="796925" y="5466715"/>
            <a:ext cx="10457815" cy="1198880"/>
          </a:xfrm>
          <a:prstGeom prst="rect">
            <a:avLst/>
          </a:prstGeom>
          <a:noFill/>
          <a:ln w="9525">
            <a:noFill/>
          </a:ln>
        </p:spPr>
        <p:txBody>
          <a:bodyPr wrap="square">
            <a:spAutoFit/>
          </a:bodyPr>
          <a:p>
            <a:pPr indent="0"/>
            <a:r>
              <a:rPr lang="en-US" sz="2400" b="1">
                <a:latin typeface="Times New Roman" panose="02020603050405020304" charset="0"/>
                <a:cs typeface="Times New Roman" panose="02020603050405020304" charset="0"/>
              </a:rPr>
              <a:t>3</a:t>
            </a:r>
            <a:r>
              <a:rPr lang="zh-CN" sz="2400" b="1">
                <a:latin typeface="Times New Roman" panose="02020603050405020304" charset="0"/>
                <a:ea typeface="宋体" panose="02010600030101010101" pitchFamily="2" charset="-122"/>
              </a:rPr>
              <a:t>．</a:t>
            </a:r>
            <a:r>
              <a:rPr lang="zh-CN" sz="2400" b="1">
                <a:ea typeface="宋体" panose="02010600030101010101" pitchFamily="2" charset="-122"/>
              </a:rPr>
              <a:t>根据图示资料推测</a:t>
            </a:r>
            <a:r>
              <a:rPr lang="zh-CN" sz="2400" b="1">
                <a:latin typeface="Times New Roman" panose="02020603050405020304" charset="0"/>
                <a:ea typeface="宋体" panose="02010600030101010101" pitchFamily="2" charset="-122"/>
              </a:rPr>
              <a:t>，</a:t>
            </a:r>
            <a:r>
              <a:rPr lang="zh-CN" sz="2400" b="1">
                <a:ea typeface="宋体" panose="02010600030101010101" pitchFamily="2" charset="-122"/>
              </a:rPr>
              <a:t>近十年来该直辖市</a:t>
            </a:r>
            <a:r>
              <a:rPr lang="en-US" sz="2400" b="1">
                <a:latin typeface="Times New Roman" panose="02020603050405020304" charset="0"/>
                <a:ea typeface="宋体" panose="02010600030101010101" pitchFamily="2" charset="-122"/>
              </a:rPr>
              <a:t>(</a:t>
            </a:r>
            <a:r>
              <a:rPr lang="zh-CN" sz="2400" b="1">
                <a:ea typeface="宋体" panose="02010600030101010101" pitchFamily="2" charset="-122"/>
              </a:rPr>
              <a:t>　　</a:t>
            </a:r>
            <a:r>
              <a:rPr lang="en-US" sz="2400" b="1">
                <a:latin typeface="Times New Roman" panose="02020603050405020304" charset="0"/>
                <a:ea typeface="宋体" panose="02010600030101010101" pitchFamily="2" charset="-122"/>
              </a:rPr>
              <a:t>)</a:t>
            </a:r>
            <a:r>
              <a:rPr lang="en-US" sz="2400" b="1">
                <a:latin typeface="Times New Roman" panose="02020603050405020304" charset="0"/>
                <a:cs typeface="Times New Roman" panose="02020603050405020304" charset="0"/>
              </a:rPr>
              <a:t>A</a:t>
            </a:r>
            <a:r>
              <a:rPr lang="zh-CN" sz="2400" b="1">
                <a:latin typeface="Times New Roman" panose="02020603050405020304" charset="0"/>
                <a:ea typeface="宋体" panose="02010600030101010101" pitchFamily="2" charset="-122"/>
              </a:rPr>
              <a:t>．</a:t>
            </a:r>
            <a:r>
              <a:rPr lang="zh-CN" sz="2400" b="1">
                <a:ea typeface="宋体" panose="02010600030101010101" pitchFamily="2" charset="-122"/>
              </a:rPr>
              <a:t>外来务工人口多于外出务工人口</a:t>
            </a:r>
            <a:r>
              <a:rPr lang="en-US" sz="2400" b="1">
                <a:latin typeface="Times New Roman" panose="02020603050405020304" charset="0"/>
                <a:ea typeface="宋体" panose="02010600030101010101" pitchFamily="2" charset="-122"/>
              </a:rPr>
              <a:t>     </a:t>
            </a:r>
            <a:r>
              <a:rPr lang="en-US" sz="2400" b="1">
                <a:latin typeface="Times New Roman" panose="02020603050405020304" charset="0"/>
                <a:cs typeface="Times New Roman" panose="02020603050405020304" charset="0"/>
              </a:rPr>
              <a:t>B</a:t>
            </a:r>
            <a:r>
              <a:rPr lang="zh-CN" sz="2400" b="1">
                <a:latin typeface="Times New Roman" panose="02020603050405020304" charset="0"/>
                <a:ea typeface="宋体" panose="02010600030101010101" pitchFamily="2" charset="-122"/>
              </a:rPr>
              <a:t>．</a:t>
            </a:r>
            <a:r>
              <a:rPr lang="zh-CN" sz="2400" b="1">
                <a:ea typeface="宋体" panose="02010600030101010101" pitchFamily="2" charset="-122"/>
              </a:rPr>
              <a:t>老年人口比例逐年下降</a:t>
            </a:r>
            <a:r>
              <a:rPr lang="en-US" sz="2400" b="1">
                <a:latin typeface="Times New Roman" panose="02020603050405020304" charset="0"/>
                <a:cs typeface="Times New Roman" panose="02020603050405020304" charset="0"/>
              </a:rPr>
              <a:t>C</a:t>
            </a:r>
            <a:r>
              <a:rPr lang="zh-CN" sz="2400" b="1">
                <a:latin typeface="Times New Roman" panose="02020603050405020304" charset="0"/>
                <a:ea typeface="宋体" panose="02010600030101010101" pitchFamily="2" charset="-122"/>
              </a:rPr>
              <a:t>．</a:t>
            </a:r>
            <a:r>
              <a:rPr lang="zh-CN" sz="2400" b="1">
                <a:ea typeface="宋体" panose="02010600030101010101" pitchFamily="2" charset="-122"/>
              </a:rPr>
              <a:t>劳动力需求数量增加</a:t>
            </a:r>
            <a:r>
              <a:rPr lang="en-US" sz="2400" b="1">
                <a:latin typeface="Times New Roman" panose="02020603050405020304" charset="0"/>
                <a:ea typeface="宋体" panose="02010600030101010101" pitchFamily="2" charset="-122"/>
              </a:rPr>
              <a:t>                         </a:t>
            </a:r>
            <a:r>
              <a:rPr lang="en-US" sz="2400" b="1">
                <a:latin typeface="Times New Roman" panose="02020603050405020304" charset="0"/>
                <a:cs typeface="Times New Roman" panose="02020603050405020304" charset="0"/>
              </a:rPr>
              <a:t>D</a:t>
            </a:r>
            <a:r>
              <a:rPr lang="zh-CN" sz="2400" b="1">
                <a:latin typeface="Times New Roman" panose="02020603050405020304" charset="0"/>
                <a:ea typeface="宋体" panose="02010600030101010101" pitchFamily="2" charset="-122"/>
              </a:rPr>
              <a:t>．</a:t>
            </a:r>
            <a:r>
              <a:rPr lang="zh-CN" sz="2400" b="1">
                <a:ea typeface="宋体" panose="02010600030101010101" pitchFamily="2" charset="-122"/>
              </a:rPr>
              <a:t>人口自然增长率逐年增加</a:t>
            </a:r>
            <a:endParaRPr lang="zh-CN" altLang="en-US"/>
          </a:p>
        </p:txBody>
      </p:sp>
      <p:sp>
        <p:nvSpPr>
          <p:cNvPr id="2" name="笑脸 1"/>
          <p:cNvSpPr/>
          <p:nvPr/>
        </p:nvSpPr>
        <p:spPr>
          <a:xfrm>
            <a:off x="669290" y="624141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7170" name="Object 1"/>
          <p:cNvGraphicFramePr/>
          <p:nvPr/>
        </p:nvGraphicFramePr>
        <p:xfrm>
          <a:off x="205423" y="5227320"/>
          <a:ext cx="11588115" cy="1784350"/>
        </p:xfrm>
        <a:graphic>
          <a:graphicData uri="http://schemas.openxmlformats.org/presentationml/2006/ole">
            <mc:AlternateContent xmlns:mc="http://schemas.openxmlformats.org/markup-compatibility/2006">
              <mc:Choice xmlns:v="urn:schemas-microsoft-com:vml" Requires="v">
                <p:oleObj spid="_x0000_s3076" name="" r:id="rId1" imgW="11588750" imgH="1784350" progId="Word.Document.12">
                  <p:embed/>
                </p:oleObj>
              </mc:Choice>
              <mc:Fallback>
                <p:oleObj name="" r:id="rId1" imgW="11588750" imgH="1784350" progId="Word.Document.12">
                  <p:embed/>
                  <p:pic>
                    <p:nvPicPr>
                      <p:cNvPr id="0" name="图片 3075"/>
                      <p:cNvPicPr/>
                      <p:nvPr/>
                    </p:nvPicPr>
                    <p:blipFill>
                      <a:blip r:embed="rId2"/>
                      <a:stretch>
                        <a:fillRect/>
                      </a:stretch>
                    </p:blipFill>
                    <p:spPr>
                      <a:xfrm>
                        <a:off x="205423" y="5227320"/>
                        <a:ext cx="11588115" cy="1784350"/>
                      </a:xfrm>
                      <a:prstGeom prst="rect">
                        <a:avLst/>
                      </a:prstGeom>
                      <a:noFill/>
                      <a:ln w="38100">
                        <a:noFill/>
                        <a:miter/>
                      </a:ln>
                    </p:spPr>
                  </p:pic>
                </p:oleObj>
              </mc:Fallback>
            </mc:AlternateContent>
          </a:graphicData>
        </a:graphic>
      </p:graphicFrame>
      <p:graphicFrame>
        <p:nvGraphicFramePr>
          <p:cNvPr id="6146" name="Object 1"/>
          <p:cNvGraphicFramePr/>
          <p:nvPr/>
        </p:nvGraphicFramePr>
        <p:xfrm>
          <a:off x="431800" y="119698"/>
          <a:ext cx="11588750" cy="5346700"/>
        </p:xfrm>
        <a:graphic>
          <a:graphicData uri="http://schemas.openxmlformats.org/presentationml/2006/ole">
            <mc:AlternateContent xmlns:mc="http://schemas.openxmlformats.org/markup-compatibility/2006">
              <mc:Choice xmlns:v="urn:schemas-microsoft-com:vml" Requires="v">
                <p:oleObj spid="_x0000_s3089" name="" r:id="rId3" imgW="11590020" imgH="5347970" progId="Word.Document.12">
                  <p:embed/>
                </p:oleObj>
              </mc:Choice>
              <mc:Fallback>
                <p:oleObj name="" r:id="rId3" imgW="11590020" imgH="5347970" progId="Word.Document.12">
                  <p:embed/>
                  <p:pic>
                    <p:nvPicPr>
                      <p:cNvPr id="0" name="图片 3088"/>
                      <p:cNvPicPr/>
                      <p:nvPr/>
                    </p:nvPicPr>
                    <p:blipFill>
                      <a:blip r:embed="rId4"/>
                      <a:stretch>
                        <a:fillRect/>
                      </a:stretch>
                    </p:blipFill>
                    <p:spPr>
                      <a:xfrm>
                        <a:off x="431800" y="119698"/>
                        <a:ext cx="11588750" cy="5346700"/>
                      </a:xfrm>
                      <a:prstGeom prst="rect">
                        <a:avLst/>
                      </a:prstGeom>
                      <a:noFill/>
                      <a:ln w="38100">
                        <a:noFill/>
                        <a:miter/>
                      </a:ln>
                    </p:spPr>
                  </p:pic>
                </p:oleObj>
              </mc:Fallback>
            </mc:AlternateContent>
          </a:graphicData>
        </a:graphic>
      </p:graphicFrame>
      <p:sp>
        <p:nvSpPr>
          <p:cNvPr id="2" name="笑脸 1"/>
          <p:cNvSpPr/>
          <p:nvPr/>
        </p:nvSpPr>
        <p:spPr>
          <a:xfrm>
            <a:off x="6145530" y="624141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 name="文本框 2"/>
          <p:cNvSpPr txBox="1"/>
          <p:nvPr/>
        </p:nvSpPr>
        <p:spPr>
          <a:xfrm>
            <a:off x="8054975" y="1802130"/>
            <a:ext cx="3738880" cy="521970"/>
          </a:xfrm>
          <a:prstGeom prst="rect">
            <a:avLst/>
          </a:prstGeom>
          <a:noFill/>
        </p:spPr>
        <p:txBody>
          <a:bodyPr wrap="none" rtlCol="0">
            <a:spAutoFit/>
          </a:bodyPr>
          <a:p>
            <a:r>
              <a:rPr lang="zh-CN" altLang="en-US" sz="2800" b="1">
                <a:solidFill>
                  <a:srgbClr val="FF0000"/>
                </a:solidFill>
              </a:rPr>
              <a:t>人口迁移</a:t>
            </a:r>
            <a:r>
              <a:rPr lang="en-US" altLang="zh-CN" sz="2800" b="1">
                <a:solidFill>
                  <a:srgbClr val="FF0000"/>
                </a:solidFill>
              </a:rPr>
              <a:t>——</a:t>
            </a:r>
            <a:r>
              <a:rPr lang="zh-CN" altLang="en-US" sz="2800" b="1">
                <a:solidFill>
                  <a:srgbClr val="FF0000"/>
                </a:solidFill>
              </a:rPr>
              <a:t>经济因素</a:t>
            </a:r>
            <a:endParaRPr lang="zh-CN" altLang="en-US" sz="2800" b="1">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2" grpId="0" bldLvl="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23554" name="Object 1"/>
          <p:cNvGraphicFramePr/>
          <p:nvPr/>
        </p:nvGraphicFramePr>
        <p:xfrm>
          <a:off x="0" y="321310"/>
          <a:ext cx="12120880" cy="4316730"/>
        </p:xfrm>
        <a:graphic>
          <a:graphicData uri="http://schemas.openxmlformats.org/presentationml/2006/ole">
            <mc:AlternateContent xmlns:mc="http://schemas.openxmlformats.org/markup-compatibility/2006">
              <mc:Choice xmlns:v="urn:schemas-microsoft-com:vml" Requires="v">
                <p:oleObj spid="_x0000_s3134" name="" r:id="rId1" imgW="11588750" imgH="3949700" progId="Word.Document.12">
                  <p:embed/>
                </p:oleObj>
              </mc:Choice>
              <mc:Fallback>
                <p:oleObj name="" r:id="rId1" imgW="11588750" imgH="3949700" progId="Word.Document.12">
                  <p:embed/>
                  <p:pic>
                    <p:nvPicPr>
                      <p:cNvPr id="0" name="图片 3133"/>
                      <p:cNvPicPr/>
                      <p:nvPr/>
                    </p:nvPicPr>
                    <p:blipFill>
                      <a:blip r:embed="rId2"/>
                      <a:stretch>
                        <a:fillRect/>
                      </a:stretch>
                    </p:blipFill>
                    <p:spPr>
                      <a:xfrm>
                        <a:off x="0" y="321310"/>
                        <a:ext cx="12120880" cy="4316730"/>
                      </a:xfrm>
                      <a:prstGeom prst="rect">
                        <a:avLst/>
                      </a:prstGeom>
                      <a:noFill/>
                      <a:ln w="38100">
                        <a:noFill/>
                        <a:miter/>
                      </a:ln>
                    </p:spPr>
                  </p:pic>
                </p:oleObj>
              </mc:Fallback>
            </mc:AlternateContent>
          </a:graphicData>
        </a:graphic>
      </p:graphicFrame>
      <p:sp>
        <p:nvSpPr>
          <p:cNvPr id="100" name="文本框 99"/>
          <p:cNvSpPr txBox="1"/>
          <p:nvPr/>
        </p:nvSpPr>
        <p:spPr>
          <a:xfrm>
            <a:off x="259715" y="4853305"/>
            <a:ext cx="12019280" cy="1814830"/>
          </a:xfrm>
          <a:prstGeom prst="rect">
            <a:avLst/>
          </a:prstGeom>
          <a:noFill/>
          <a:ln w="9525">
            <a:noFill/>
          </a:ln>
        </p:spPr>
        <p:txBody>
          <a:bodyPr wrap="square">
            <a:spAutoFit/>
          </a:bodyPr>
          <a:p>
            <a:pPr indent="0"/>
            <a:r>
              <a:rPr lang="en-US" sz="2800" b="1">
                <a:latin typeface="Times New Roman" panose="02020603050405020304" charset="0"/>
                <a:cs typeface="Times New Roman" panose="02020603050405020304" charset="0"/>
              </a:rPr>
              <a:t>6</a:t>
            </a:r>
            <a:r>
              <a:rPr lang="zh-CN" sz="2800" b="1">
                <a:latin typeface="Times New Roman" panose="02020603050405020304" charset="0"/>
                <a:ea typeface="宋体" panose="02010600030101010101" pitchFamily="2" charset="-122"/>
              </a:rPr>
              <a:t>．</a:t>
            </a:r>
            <a:r>
              <a:rPr lang="zh-CN" sz="2800" b="1">
                <a:ea typeface="宋体" panose="02010600030101010101" pitchFamily="2" charset="-122"/>
              </a:rPr>
              <a:t>与</a:t>
            </a:r>
            <a:r>
              <a:rPr lang="en-US" sz="2800" b="1">
                <a:latin typeface="Times New Roman" panose="02020603050405020304" charset="0"/>
                <a:ea typeface="宋体" panose="02010600030101010101" pitchFamily="2" charset="-122"/>
              </a:rPr>
              <a:t>2000</a:t>
            </a:r>
            <a:r>
              <a:rPr lang="zh-CN" sz="2800" b="1">
                <a:ea typeface="宋体" panose="02010600030101010101" pitchFamily="2" charset="-122"/>
              </a:rPr>
              <a:t>年相比</a:t>
            </a:r>
            <a:r>
              <a:rPr lang="zh-CN" sz="2800" b="1">
                <a:latin typeface="Times New Roman" panose="02020603050405020304" charset="0"/>
                <a:ea typeface="宋体" panose="02010600030101010101" pitchFamily="2" charset="-122"/>
              </a:rPr>
              <a:t>，</a:t>
            </a:r>
            <a:r>
              <a:rPr lang="en-US" sz="2800" b="1">
                <a:latin typeface="Times New Roman" panose="02020603050405020304" charset="0"/>
                <a:cs typeface="Times New Roman" panose="02020603050405020304" charset="0"/>
              </a:rPr>
              <a:t>2016</a:t>
            </a:r>
            <a:r>
              <a:rPr lang="zh-CN" sz="2800" b="1">
                <a:ea typeface="宋体" panose="02010600030101010101" pitchFamily="2" charset="-122"/>
              </a:rPr>
              <a:t>年该城市</a:t>
            </a:r>
            <a:r>
              <a:rPr lang="en-US" sz="2800" b="1">
                <a:latin typeface="Times New Roman" panose="02020603050405020304" charset="0"/>
                <a:ea typeface="宋体" panose="02010600030101010101" pitchFamily="2" charset="-122"/>
              </a:rPr>
              <a:t>(</a:t>
            </a:r>
            <a:r>
              <a:rPr lang="zh-CN" sz="2800" b="1">
                <a:ea typeface="宋体" panose="02010600030101010101" pitchFamily="2" charset="-122"/>
              </a:rPr>
              <a:t>　　</a:t>
            </a:r>
            <a:r>
              <a:rPr lang="en-US" sz="2800" b="1">
                <a:latin typeface="Times New Roman" panose="02020603050405020304" charset="0"/>
                <a:ea typeface="宋体" panose="02010600030101010101" pitchFamily="2" charset="-122"/>
              </a:rPr>
              <a:t>)</a:t>
            </a:r>
            <a:r>
              <a:rPr lang="en-US" sz="2800" b="1">
                <a:latin typeface="Times New Roman" panose="02020603050405020304" charset="0"/>
                <a:cs typeface="Times New Roman" panose="02020603050405020304" charset="0"/>
              </a:rPr>
              <a:t>A</a:t>
            </a:r>
            <a:r>
              <a:rPr lang="zh-CN" sz="2800" b="1">
                <a:latin typeface="Times New Roman" panose="02020603050405020304" charset="0"/>
                <a:ea typeface="宋体" panose="02010600030101010101" pitchFamily="2" charset="-122"/>
              </a:rPr>
              <a:t>．</a:t>
            </a:r>
            <a:r>
              <a:rPr lang="zh-CN" sz="2800" b="1">
                <a:ea typeface="宋体" panose="02010600030101010101" pitchFamily="2" charset="-122"/>
              </a:rPr>
              <a:t>人口总数减少</a:t>
            </a:r>
            <a:r>
              <a:rPr lang="en-US" sz="2800" b="1">
                <a:latin typeface="Times New Roman" panose="02020603050405020304" charset="0"/>
                <a:ea typeface="宋体" panose="02010600030101010101" pitchFamily="2" charset="-122"/>
              </a:rPr>
              <a:t>B</a:t>
            </a:r>
            <a:r>
              <a:rPr lang="zh-CN" sz="2800" b="1">
                <a:ea typeface="宋体" panose="02010600030101010101" pitchFamily="2" charset="-122"/>
              </a:rPr>
              <a:t>．老龄化加剧   </a:t>
            </a:r>
            <a:r>
              <a:rPr lang="en-US" sz="2800" b="1">
                <a:latin typeface="Times New Roman" panose="02020603050405020304" charset="0"/>
                <a:cs typeface="Times New Roman" panose="02020603050405020304" charset="0"/>
              </a:rPr>
              <a:t>C</a:t>
            </a:r>
            <a:r>
              <a:rPr lang="zh-CN" sz="2800" b="1">
                <a:latin typeface="Times New Roman" panose="02020603050405020304" charset="0"/>
                <a:ea typeface="宋体" panose="02010600030101010101" pitchFamily="2" charset="-122"/>
              </a:rPr>
              <a:t>．</a:t>
            </a:r>
            <a:r>
              <a:rPr lang="zh-CN" sz="2800" b="1">
                <a:ea typeface="宋体" panose="02010600030101010101" pitchFamily="2" charset="-122"/>
              </a:rPr>
              <a:t>平均年龄减小 </a:t>
            </a:r>
            <a:r>
              <a:rPr lang="en-US" sz="2800" b="1">
                <a:latin typeface="Times New Roman" panose="02020603050405020304" charset="0"/>
                <a:ea typeface="宋体" panose="02010600030101010101" pitchFamily="2" charset="-122"/>
              </a:rPr>
              <a:t>	D</a:t>
            </a:r>
            <a:r>
              <a:rPr lang="zh-CN" sz="2800" b="1">
                <a:ea typeface="宋体" panose="02010600030101010101" pitchFamily="2" charset="-122"/>
              </a:rPr>
              <a:t>．劳动力增多</a:t>
            </a:r>
            <a:r>
              <a:rPr lang="en-US" sz="2800" b="1">
                <a:latin typeface="Times New Roman" panose="02020603050405020304" charset="0"/>
                <a:cs typeface="Times New Roman" panose="02020603050405020304" charset="0"/>
              </a:rPr>
              <a:t>7</a:t>
            </a:r>
            <a:r>
              <a:rPr lang="zh-CN" sz="2800" b="1">
                <a:latin typeface="Times New Roman" panose="02020603050405020304" charset="0"/>
                <a:ea typeface="宋体" panose="02010600030101010101" pitchFamily="2" charset="-122"/>
              </a:rPr>
              <a:t>．</a:t>
            </a:r>
            <a:r>
              <a:rPr lang="zh-CN" sz="2800" b="1">
                <a:ea typeface="宋体" panose="02010600030101010101" pitchFamily="2" charset="-122"/>
              </a:rPr>
              <a:t>影响该城市人口年龄结构变化的主要因素是</a:t>
            </a:r>
            <a:r>
              <a:rPr lang="en-US" sz="2800" b="1">
                <a:latin typeface="Times New Roman" panose="02020603050405020304" charset="0"/>
                <a:ea typeface="宋体" panose="02010600030101010101" pitchFamily="2" charset="-122"/>
              </a:rPr>
              <a:t>(</a:t>
            </a:r>
            <a:r>
              <a:rPr lang="zh-CN" sz="2800" b="1">
                <a:ea typeface="宋体" panose="02010600030101010101" pitchFamily="2" charset="-122"/>
              </a:rPr>
              <a:t>　　</a:t>
            </a:r>
            <a:r>
              <a:rPr lang="en-US" sz="2800" b="1">
                <a:latin typeface="Times New Roman" panose="02020603050405020304" charset="0"/>
                <a:ea typeface="宋体" panose="02010600030101010101" pitchFamily="2" charset="-122"/>
              </a:rPr>
              <a:t>)</a:t>
            </a:r>
            <a:r>
              <a:rPr lang="en-US" sz="2800" b="1">
                <a:latin typeface="Times New Roman" panose="02020603050405020304" charset="0"/>
                <a:cs typeface="Times New Roman" panose="02020603050405020304" charset="0"/>
              </a:rPr>
              <a:t>A</a:t>
            </a:r>
            <a:r>
              <a:rPr lang="zh-CN" sz="2800" b="1">
                <a:latin typeface="Times New Roman" panose="02020603050405020304" charset="0"/>
                <a:ea typeface="宋体" panose="02010600030101010101" pitchFamily="2" charset="-122"/>
              </a:rPr>
              <a:t>．</a:t>
            </a:r>
            <a:r>
              <a:rPr lang="zh-CN" sz="2800" b="1">
                <a:ea typeface="宋体" panose="02010600030101010101" pitchFamily="2" charset="-122"/>
              </a:rPr>
              <a:t>自然增长</a:t>
            </a:r>
            <a:r>
              <a:rPr lang="en-US" sz="2800" b="1">
                <a:latin typeface="Times New Roman" panose="02020603050405020304" charset="0"/>
                <a:ea typeface="宋体" panose="02010600030101010101" pitchFamily="2" charset="-122"/>
              </a:rPr>
              <a:t>	B</a:t>
            </a:r>
            <a:r>
              <a:rPr lang="zh-CN" sz="2800" b="1">
                <a:ea typeface="宋体" panose="02010600030101010101" pitchFamily="2" charset="-122"/>
              </a:rPr>
              <a:t>．</a:t>
            </a:r>
            <a:r>
              <a:rPr lang="zh-CN" sz="2800" b="1">
                <a:latin typeface="Times New Roman" panose="02020603050405020304" charset="0"/>
                <a:ea typeface="宋体" panose="02010600030101010101" pitchFamily="2" charset="-122"/>
              </a:rPr>
              <a:t>医疗水平   </a:t>
            </a:r>
            <a:r>
              <a:rPr lang="en-US" sz="2800" b="1">
                <a:latin typeface="Times New Roman" panose="02020603050405020304" charset="0"/>
                <a:ea typeface="宋体" panose="02010600030101010101" pitchFamily="2" charset="-122"/>
              </a:rPr>
              <a:t>C</a:t>
            </a:r>
            <a:r>
              <a:rPr lang="zh-CN" sz="2800" b="1">
                <a:latin typeface="Times New Roman" panose="02020603050405020304" charset="0"/>
                <a:ea typeface="宋体" panose="02010600030101010101" pitchFamily="2" charset="-122"/>
              </a:rPr>
              <a:t>．</a:t>
            </a:r>
            <a:r>
              <a:rPr lang="zh-CN" sz="2800" b="1">
                <a:ea typeface="宋体" panose="02010600030101010101" pitchFamily="2" charset="-122"/>
              </a:rPr>
              <a:t>机械增长</a:t>
            </a:r>
            <a:r>
              <a:rPr lang="en-US" sz="2800" b="1">
                <a:latin typeface="Times New Roman" panose="02020603050405020304" charset="0"/>
                <a:ea typeface="宋体" panose="02010600030101010101" pitchFamily="2" charset="-122"/>
              </a:rPr>
              <a:t>	D</a:t>
            </a:r>
            <a:r>
              <a:rPr lang="zh-CN" sz="2800" b="1">
                <a:ea typeface="宋体" panose="02010600030101010101" pitchFamily="2" charset="-122"/>
              </a:rPr>
              <a:t>．生育观念</a:t>
            </a:r>
            <a:endParaRPr lang="zh-CN" altLang="en-US" sz="2800"/>
          </a:p>
        </p:txBody>
      </p:sp>
      <p:sp>
        <p:nvSpPr>
          <p:cNvPr id="2" name="笑脸 1"/>
          <p:cNvSpPr/>
          <p:nvPr/>
        </p:nvSpPr>
        <p:spPr>
          <a:xfrm>
            <a:off x="9206230" y="494093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 name="笑脸 2"/>
          <p:cNvSpPr/>
          <p:nvPr/>
        </p:nvSpPr>
        <p:spPr>
          <a:xfrm>
            <a:off x="5164455" y="601916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47106" name="Object 1"/>
          <p:cNvGraphicFramePr/>
          <p:nvPr/>
        </p:nvGraphicFramePr>
        <p:xfrm>
          <a:off x="301943" y="4128136"/>
          <a:ext cx="11588115" cy="2374900"/>
        </p:xfrm>
        <a:graphic>
          <a:graphicData uri="http://schemas.openxmlformats.org/presentationml/2006/ole">
            <mc:AlternateContent xmlns:mc="http://schemas.openxmlformats.org/markup-compatibility/2006">
              <mc:Choice xmlns:v="urn:schemas-microsoft-com:vml" Requires="v">
                <p:oleObj spid="_x0000_s3127" name="" r:id="rId1" imgW="11588750" imgH="2374900" progId="Word.Document.12">
                  <p:embed/>
                </p:oleObj>
              </mc:Choice>
              <mc:Fallback>
                <p:oleObj name="" r:id="rId1" imgW="11588750" imgH="2374900" progId="Word.Document.12">
                  <p:embed/>
                  <p:pic>
                    <p:nvPicPr>
                      <p:cNvPr id="0" name="图片 3126"/>
                      <p:cNvPicPr/>
                      <p:nvPr/>
                    </p:nvPicPr>
                    <p:blipFill>
                      <a:blip r:embed="rId2"/>
                      <a:stretch>
                        <a:fillRect/>
                      </a:stretch>
                    </p:blipFill>
                    <p:spPr>
                      <a:xfrm>
                        <a:off x="301943" y="4128136"/>
                        <a:ext cx="11588115" cy="2374900"/>
                      </a:xfrm>
                      <a:prstGeom prst="rect">
                        <a:avLst/>
                      </a:prstGeom>
                      <a:noFill/>
                      <a:ln w="38100">
                        <a:noFill/>
                        <a:miter/>
                      </a:ln>
                    </p:spPr>
                  </p:pic>
                </p:oleObj>
              </mc:Fallback>
            </mc:AlternateContent>
          </a:graphicData>
        </a:graphic>
      </p:graphicFrame>
      <p:graphicFrame>
        <p:nvGraphicFramePr>
          <p:cNvPr id="46082" name="Object 1"/>
          <p:cNvGraphicFramePr/>
          <p:nvPr/>
        </p:nvGraphicFramePr>
        <p:xfrm>
          <a:off x="290195" y="389890"/>
          <a:ext cx="10781030" cy="3438525"/>
        </p:xfrm>
        <a:graphic>
          <a:graphicData uri="http://schemas.openxmlformats.org/presentationml/2006/ole">
            <mc:AlternateContent xmlns:mc="http://schemas.openxmlformats.org/markup-compatibility/2006">
              <mc:Choice xmlns:v="urn:schemas-microsoft-com:vml" Requires="v">
                <p:oleObj spid="_x0000_s3128" name="" r:id="rId3" imgW="11590020" imgH="4420870" progId="Word.Document.12">
                  <p:embed/>
                </p:oleObj>
              </mc:Choice>
              <mc:Fallback>
                <p:oleObj name="" r:id="rId3" imgW="11590020" imgH="4420870" progId="Word.Document.12">
                  <p:embed/>
                  <p:pic>
                    <p:nvPicPr>
                      <p:cNvPr id="0" name="图片 3127"/>
                      <p:cNvPicPr/>
                      <p:nvPr/>
                    </p:nvPicPr>
                    <p:blipFill>
                      <a:blip r:embed="rId4"/>
                      <a:stretch>
                        <a:fillRect/>
                      </a:stretch>
                    </p:blipFill>
                    <p:spPr>
                      <a:xfrm>
                        <a:off x="290195" y="389890"/>
                        <a:ext cx="10781030" cy="3438525"/>
                      </a:xfrm>
                      <a:prstGeom prst="rect">
                        <a:avLst/>
                      </a:prstGeom>
                      <a:noFill/>
                      <a:ln w="38100">
                        <a:noFill/>
                        <a:miter/>
                      </a:ln>
                    </p:spPr>
                  </p:pic>
                </p:oleObj>
              </mc:Fallback>
            </mc:AlternateContent>
          </a:graphicData>
        </a:graphic>
      </p:graphicFrame>
      <p:sp>
        <p:nvSpPr>
          <p:cNvPr id="2" name="笑脸 1"/>
          <p:cNvSpPr/>
          <p:nvPr/>
        </p:nvSpPr>
        <p:spPr>
          <a:xfrm>
            <a:off x="0" y="412813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 name="笑脸 2"/>
          <p:cNvSpPr/>
          <p:nvPr/>
        </p:nvSpPr>
        <p:spPr>
          <a:xfrm>
            <a:off x="118745" y="605155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pic>
        <p:nvPicPr>
          <p:cNvPr id="4" name="内容占位符 3"/>
          <p:cNvPicPr>
            <a:picLocks noChangeAspect="1"/>
          </p:cNvPicPr>
          <p:nvPr>
            <p:ph idx="1"/>
          </p:nvPr>
        </p:nvPicPr>
        <p:blipFill>
          <a:blip r:embed="rId1"/>
          <a:stretch>
            <a:fillRect/>
          </a:stretch>
        </p:blipFill>
        <p:spPr>
          <a:xfrm>
            <a:off x="1368425" y="0"/>
            <a:ext cx="9746615" cy="6840220"/>
          </a:xfrm>
          <a:prstGeom prst="rect">
            <a:avLst/>
          </a:prstGeom>
        </p:spPr>
      </p:pic>
      <p:sp>
        <p:nvSpPr>
          <p:cNvPr id="3" name="笑脸 2"/>
          <p:cNvSpPr/>
          <p:nvPr/>
        </p:nvSpPr>
        <p:spPr>
          <a:xfrm>
            <a:off x="1099820" y="533971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2"/>
    </p:custDataLst>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176"/>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176"/>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2.xml><?xml version="1.0" encoding="utf-8"?>
<p:tagLst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176"/>
  <p:tag name="KSO_WM_TEMPLATE_MASTER_TYPE" val="0"/>
  <p:tag name="KSO_WM_TEMPLATE_COLOR_TYPE" val="1"/>
  <p:tag name="KSO_WM_UNIT_SHOW_EDIT_AREA_INDICATION" val="1"/>
</p:tagLst>
</file>

<file path=ppt/tags/tag63.xml><?xml version="1.0" encoding="utf-8"?>
<p:tagLst xmlns:p="http://schemas.openxmlformats.org/presentationml/2006/main">
  <p:tag name="KSO_WM_BEAUTIFY_FLAG" val="#wm#"/>
  <p:tag name="KSO_WM_TEMPLATE_CATEGORY" val="custom"/>
  <p:tag name="KSO_WM_TEMPLATE_INDEX" val="20205176"/>
</p:tagLst>
</file>

<file path=ppt/tags/tag64.xml><?xml version="1.0" encoding="utf-8"?>
<p:tagLst xmlns:p="http://schemas.openxmlformats.org/presentationml/2006/main">
  <p:tag name="KSO_WM_BEAUTIFY_FLAG" val="#wm#"/>
  <p:tag name="KSO_WM_TEMPLATE_CATEGORY" val="custom"/>
  <p:tag name="KSO_WM_TEMPLATE_INDEX" val="20205176"/>
</p:tagLst>
</file>

<file path=ppt/tags/tag65.xml><?xml version="1.0" encoding="utf-8"?>
<p:tagLst xmlns:p="http://schemas.openxmlformats.org/presentationml/2006/main">
  <p:tag name="KSO_WM_BEAUTIFY_FLAG" val="#wm#"/>
  <p:tag name="KSO_WM_TEMPLATE_CATEGORY" val="custom"/>
  <p:tag name="KSO_WM_TEMPLATE_INDEX" val="20205176"/>
</p:tagLst>
</file>

<file path=ppt/tags/tag66.xml><?xml version="1.0" encoding="utf-8"?>
<p:tagLst xmlns:p="http://schemas.openxmlformats.org/presentationml/2006/main">
  <p:tag name="KSO_WM_BEAUTIFY_FLAG" val="#wm#"/>
  <p:tag name="KSO_WM_TEMPLATE_CATEGORY" val="custom"/>
  <p:tag name="KSO_WM_TEMPLATE_INDEX" val="20205176"/>
</p:tagLst>
</file>

<file path=ppt/tags/tag67.xml><?xml version="1.0" encoding="utf-8"?>
<p:tagLst xmlns:p="http://schemas.openxmlformats.org/presentationml/2006/main">
  <p:tag name="KSO_WM_BEAUTIFY_FLAG" val="#wm#"/>
  <p:tag name="KSO_WM_TEMPLATE_CATEGORY" val="custom"/>
  <p:tag name="KSO_WM_TEMPLATE_INDEX" val="20205176"/>
</p:tagLst>
</file>

<file path=ppt/tags/tag68.xml><?xml version="1.0" encoding="utf-8"?>
<p:tagLst xmlns:p="http://schemas.openxmlformats.org/presentationml/2006/main">
  <p:tag name="KSO_WM_BEAUTIFY_FLAG" val="#wm#"/>
  <p:tag name="KSO_WM_TEMPLATE_CATEGORY" val="custom"/>
  <p:tag name="KSO_WM_TEMPLATE_INDEX" val="20205176"/>
</p:tagLst>
</file>

<file path=ppt/tags/tag69.xml><?xml version="1.0" encoding="utf-8"?>
<p:tagLst xmlns:p="http://schemas.openxmlformats.org/presentationml/2006/main">
  <p:tag name="KSO_WM_BEAUTIFY_FLAG" val="#wm#"/>
  <p:tag name="KSO_WM_TEMPLATE_CATEGORY" val="custom"/>
  <p:tag name="KSO_WM_TEMPLATE_INDEX" val="20205176"/>
</p:tagLst>
</file>

<file path=ppt/tags/tag70.xml><?xml version="1.0" encoding="utf-8"?>
<p:tagLst xmlns:p="http://schemas.openxmlformats.org/presentationml/2006/main">
  <p:tag name="KSO_WM_BEAUTIFY_FLAG" val="#wm#"/>
  <p:tag name="KSO_WM_TEMPLATE_CATEGORY" val="custom"/>
  <p:tag name="KSO_WM_TEMPLATE_INDEX" val="20205176"/>
</p:tagLst>
</file>

<file path=ppt/tags/tag71.xml><?xml version="1.0" encoding="utf-8"?>
<p:tagLst xmlns:p="http://schemas.openxmlformats.org/presentationml/2006/main">
  <p:tag name="KSO_WM_BEAUTIFY_FLAG" val="#wm#"/>
  <p:tag name="KSO_WM_TEMPLATE_CATEGORY" val="custom"/>
  <p:tag name="KSO_WM_TEMPLATE_INDEX" val="20205176"/>
</p:tagLst>
</file>

<file path=ppt/tags/tag72.xml><?xml version="1.0" encoding="utf-8"?>
<p:tagLst xmlns:p="http://schemas.openxmlformats.org/presentationml/2006/main">
  <p:tag name="KSO_WM_BEAUTIFY_FLAG" val="#wm#"/>
  <p:tag name="KSO_WM_TEMPLATE_CATEGORY" val="custom"/>
  <p:tag name="KSO_WM_TEMPLATE_INDEX" val="20205176"/>
</p:tagLst>
</file>

<file path=ppt/tags/tag73.xml><?xml version="1.0" encoding="utf-8"?>
<p:tagLst xmlns:p="http://schemas.openxmlformats.org/presentationml/2006/main">
  <p:tag name="KSO_WM_BEAUTIFY_FLAG" val="#wm#"/>
  <p:tag name="KSO_WM_TEMPLATE_CATEGORY" val="custom"/>
  <p:tag name="KSO_WM_TEMPLATE_INDEX" val="20205176"/>
</p:tagLst>
</file>

<file path=ppt/tags/tag74.xml><?xml version="1.0" encoding="utf-8"?>
<p:tagLst xmlns:p="http://schemas.openxmlformats.org/presentationml/2006/main">
  <p:tag name="KSO_WM_BEAUTIFY_FLAG" val="#wm#"/>
  <p:tag name="KSO_WM_TEMPLATE_CATEGORY" val="custom"/>
  <p:tag name="KSO_WM_TEMPLATE_INDEX" val="20205176"/>
</p:tagLst>
</file>

<file path=ppt/tags/tag75.xml><?xml version="1.0" encoding="utf-8"?>
<p:tagLst xmlns:p="http://schemas.openxmlformats.org/presentationml/2006/main">
  <p:tag name="KSO_WM_BEAUTIFY_FLAG" val="#wm#"/>
  <p:tag name="KSO_WM_TEMPLATE_CATEGORY" val="custom"/>
  <p:tag name="KSO_WM_TEMPLATE_INDEX" val="20205176"/>
</p:tagLst>
</file>

<file path=ppt/tags/tag76.xml><?xml version="1.0" encoding="utf-8"?>
<p:tagLst xmlns:p="http://schemas.openxmlformats.org/presentationml/2006/main">
  <p:tag name="KSO_WM_BEAUTIFY_FLAG" val="#wm#"/>
  <p:tag name="KSO_WM_TEMPLATE_CATEGORY" val="custom"/>
  <p:tag name="KSO_WM_TEMPLATE_INDEX" val="20205176"/>
</p:tagLst>
</file>

<file path=ppt/tags/tag77.xml><?xml version="1.0" encoding="utf-8"?>
<p:tagLst xmlns:p="http://schemas.openxmlformats.org/presentationml/2006/main">
  <p:tag name="KSO_WM_BEAUTIFY_FLAG" val="#wm#"/>
  <p:tag name="KSO_WM_TEMPLATE_CATEGORY" val="custom"/>
  <p:tag name="KSO_WM_TEMPLATE_INDEX" val="20205176"/>
</p:tagLst>
</file>

<file path=ppt/tags/tag78.xml><?xml version="1.0" encoding="utf-8"?>
<p:tagLst xmlns:p="http://schemas.openxmlformats.org/presentationml/2006/main">
  <p:tag name="KSO_WM_BEAUTIFY_FLAG" val="#wm#"/>
  <p:tag name="KSO_WM_TEMPLATE_CATEGORY" val="custom"/>
  <p:tag name="KSO_WM_TEMPLATE_INDEX" val="20205176"/>
</p:tagLst>
</file>

<file path=ppt/tags/tag79.xml><?xml version="1.0" encoding="utf-8"?>
<p:tagLst xmlns:p="http://schemas.openxmlformats.org/presentationml/2006/main">
  <p:tag name="KSO_WM_BEAUTIFY_FLAG" val="#wm#"/>
  <p:tag name="KSO_WM_TEMPLATE_CATEGORY" val="custom"/>
  <p:tag name="KSO_WM_TEMPLATE_INDEX" val="20205176"/>
</p:tagLst>
</file>

<file path=ppt/tags/tag80.xml><?xml version="1.0" encoding="utf-8"?>
<p:tagLst xmlns:p="http://schemas.openxmlformats.org/presentationml/2006/main">
  <p:tag name="KSO_WM_BEAUTIFY_FLAG" val="#wm#"/>
  <p:tag name="KSO_WM_TEMPLATE_CATEGORY" val="custom"/>
  <p:tag name="KSO_WM_TEMPLATE_INDEX" val="20205176"/>
</p:tagLst>
</file>

<file path=ppt/tags/tag81.xml><?xml version="1.0" encoding="utf-8"?>
<p:tagLst xmlns:p="http://schemas.openxmlformats.org/presentationml/2006/main">
  <p:tag name="KSO_WM_UNIT_ISCONTENTSTITLE" val="0"/>
  <p:tag name="KSO_WM_UNIT_ISNUMDGMTITLE" val="0"/>
  <p:tag name="KSO_WM_UNIT_PRESET_TEXT" val="空白演示"/>
  <p:tag name="KSO_WM_UNIT_NOCLEAR" val="0"/>
  <p:tag name="KSO_WM_UNIT_SHOW_EDIT_AREA_INDICATION" val="1"/>
  <p:tag name="KSO_WM_UNIT_VALUE" val="28"/>
  <p:tag name="KSO_WM_UNIT_HIGHLIGHT" val="0"/>
  <p:tag name="KSO_WM_UNIT_COMPATIBLE" val="0"/>
  <p:tag name="KSO_WM_UNIT_DIAGRAM_ISNUMVISUAL" val="0"/>
  <p:tag name="KSO_WM_UNIT_DIAGRAM_ISREFERUNIT" val="0"/>
  <p:tag name="KSO_WM_UNIT_TYPE" val="a"/>
  <p:tag name="KSO_WM_UNIT_INDEX" val="1"/>
  <p:tag name="KSO_WM_UNIT_ID" val="custom20205176_1*a*1"/>
  <p:tag name="KSO_WM_TEMPLATE_CATEGORY" val="custom"/>
  <p:tag name="KSO_WM_TEMPLATE_INDEX" val="20205176"/>
  <p:tag name="KSO_WM_UNIT_LAYERLEVEL" val="1"/>
  <p:tag name="KSO_WM_TAG_VERSION" val="1.0"/>
  <p:tag name="KSO_WM_BEAUTIFY_FLAG" val="#wm#"/>
</p:tagLst>
</file>

<file path=ppt/tags/tag82.xml><?xml version="1.0" encoding="utf-8"?>
<p:tagLst xmlns:p="http://schemas.openxmlformats.org/presentationml/2006/main">
  <p:tag name="KSO_WM_UNIT_ISCONTENTSTITLE" val="0"/>
  <p:tag name="KSO_WM_UNIT_ISNUMDGMTITLE" val="0"/>
  <p:tag name="KSO_WM_UNIT_PRESET_TEXT" val="单击输入您的封面副标题"/>
  <p:tag name="KSO_WM_UNIT_NOCLEAR" val="0"/>
  <p:tag name="KSO_WM_UNIT_SHOW_EDIT_AREA_INDICATION" val="1"/>
  <p:tag name="KSO_WM_UNIT_VALUE" val="111"/>
  <p:tag name="KSO_WM_UNIT_HIGHLIGHT" val="0"/>
  <p:tag name="KSO_WM_UNIT_COMPATIBLE" val="0"/>
  <p:tag name="KSO_WM_UNIT_DIAGRAM_ISNUMVISUAL" val="0"/>
  <p:tag name="KSO_WM_UNIT_DIAGRAM_ISREFERUNIT" val="0"/>
  <p:tag name="KSO_WM_UNIT_TYPE" val="b"/>
  <p:tag name="KSO_WM_UNIT_INDEX" val="1"/>
  <p:tag name="KSO_WM_UNIT_ID" val="custom20205176_1*b*1"/>
  <p:tag name="KSO_WM_TEMPLATE_CATEGORY" val="custom"/>
  <p:tag name="KSO_WM_TEMPLATE_INDEX" val="20205176"/>
  <p:tag name="KSO_WM_UNIT_LAYERLEVEL" val="1"/>
  <p:tag name="KSO_WM_TAG_VERSION" val="1.0"/>
  <p:tag name="KSO_WM_BEAUTIFY_FLAG" val="#wm#"/>
</p:tagLst>
</file>

<file path=ppt/tags/tag83.xml><?xml version="1.0" encoding="utf-8"?>
<p:tagLst xmlns:p="http://schemas.openxmlformats.org/presentationml/2006/main">
  <p:tag name="KSO_WM_SLIDE_ID" val="custom20205176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176"/>
  <p:tag name="KSO_WM_SLIDE_LAYOUT" val="a_b"/>
  <p:tag name="KSO_WM_SLIDE_LAYOUT_CNT" val="1_1"/>
  <p:tag name="KSO_WM_UNIT_SHOW_EDIT_AREA_INDICATION" val="1"/>
  <p:tag name="KSO_WM_TEMPLATE_THUMBS_INDEX" val="1、4、7、12、13、14、15、16、17、18、20、24、25、28、33、36、40、43、44"/>
</p:tagLst>
</file>

<file path=ppt/tags/tag84.xml><?xml version="1.0" encoding="utf-8"?>
<p:tagLst xmlns:p="http://schemas.openxmlformats.org/presentationml/2006/main">
  <p:tag name="REFSHAPE" val="565355300"/>
  <p:tag name="KSO_WM_UNIT_PLACING_PICTURE_USER_VIEWPORT" val="{&quot;height&quot;:4710,&quot;width&quot;:7605}"/>
</p:tagLst>
</file>

<file path=ppt/tags/tag85.xml><?xml version="1.0" encoding="utf-8"?>
<p:tagLst xmlns:p="http://schemas.openxmlformats.org/presentationml/2006/main">
  <p:tag name="KSO_WM_BEAUTIFY_FLAG" val="#wm#"/>
  <p:tag name="KSO_WM_TEMPLATE_CATEGORY" val="custom"/>
  <p:tag name="KSO_WM_TEMPLATE_INDEX" val="20205176"/>
</p:tagLst>
</file>

<file path=ppt/tags/tag86.xml><?xml version="1.0" encoding="utf-8"?>
<p:tagLst xmlns:p="http://schemas.openxmlformats.org/presentationml/2006/main">
  <p:tag name="REFSHAPE" val="553669708"/>
  <p:tag name="KSO_WM_UNIT_PLACING_PICTURE_USER_VIEWPORT" val="{&quot;height&quot;:5085,&quot;width&quot;:7785}"/>
</p:tagLst>
</file>

<file path=ppt/tags/tag87.xml><?xml version="1.0" encoding="utf-8"?>
<p:tagLst xmlns:p="http://schemas.openxmlformats.org/presentationml/2006/main">
  <p:tag name="KSO_WM_BEAUTIFY_FLAG" val="#wm#"/>
  <p:tag name="KSO_WM_TEMPLATE_CATEGORY" val="custom"/>
  <p:tag name="KSO_WM_TEMPLATE_INDEX" val="20205176"/>
</p:tagLst>
</file>

<file path=ppt/tags/tag88.xml><?xml version="1.0" encoding="utf-8"?>
<p:tagLst xmlns:p="http://schemas.openxmlformats.org/presentationml/2006/main">
  <p:tag name="KSO_WM_BEAUTIFY_FLAG" val="#wm#"/>
  <p:tag name="KSO_WM_TEMPLATE_CATEGORY" val="custom"/>
  <p:tag name="KSO_WM_TEMPLATE_INDEX" val="20205176"/>
</p:tagLst>
</file>

<file path=ppt/tags/tag89.xml><?xml version="1.0" encoding="utf-8"?>
<p:tagLst xmlns:p="http://schemas.openxmlformats.org/presentationml/2006/main">
  <p:tag name="KSO_WM_BEAUTIFY_FLAG" val="#wm#"/>
  <p:tag name="KSO_WM_TEMPLATE_CATEGORY" val="custom"/>
  <p:tag name="KSO_WM_TEMPLATE_INDEX" val="20205176"/>
</p:tagLst>
</file>

<file path=ppt/tags/tag90.xml><?xml version="1.0" encoding="utf-8"?>
<p:tagLst xmlns:p="http://schemas.openxmlformats.org/presentationml/2006/main">
  <p:tag name="KSO_WM_BEAUTIFY_FLAG" val="#wm#"/>
  <p:tag name="KSO_WM_TEMPLATE_CATEGORY" val="custom"/>
  <p:tag name="KSO_WM_TEMPLATE_INDEX" val="20205176"/>
</p:tagLst>
</file>

<file path=ppt/tags/tag91.xml><?xml version="1.0" encoding="utf-8"?>
<p:tagLst xmlns:p="http://schemas.openxmlformats.org/presentationml/2006/main">
  <p:tag name="KSO_WM_BEAUTIFY_FLAG" val="#wm#"/>
  <p:tag name="KSO_WM_TEMPLATE_CATEGORY" val="custom"/>
  <p:tag name="KSO_WM_TEMPLATE_INDEX" val="20205176"/>
</p:tagLst>
</file>

<file path=ppt/tags/tag92.xml><?xml version="1.0" encoding="utf-8"?>
<p:tagLst xmlns:p="http://schemas.openxmlformats.org/presentationml/2006/main">
  <p:tag name="KSO_WM_BEAUTIFY_FLAG" val="#wm#"/>
  <p:tag name="KSO_WM_TEMPLATE_CATEGORY" val="custom"/>
  <p:tag name="KSO_WM_TEMPLATE_INDEX" val="20205176"/>
</p:tagLst>
</file>

<file path=ppt/tags/tag93.xml><?xml version="1.0" encoding="utf-8"?>
<p:tagLst xmlns:p="http://schemas.openxmlformats.org/presentationml/2006/main">
  <p:tag name="KSO_WM_BEAUTIFY_FLAG" val="#wm#"/>
  <p:tag name="KSO_WM_TEMPLATE_CATEGORY" val="custom"/>
  <p:tag name="KSO_WM_TEMPLATE_INDEX" val="20205176"/>
</p:tagLst>
</file>

<file path=ppt/tags/tag94.xml><?xml version="1.0" encoding="utf-8"?>
<p:tagLst xmlns:p="http://schemas.openxmlformats.org/presentationml/2006/main">
  <p:tag name="KSO_WM_UNIT_TABLE_BEAUTIFY" val="smartTable{7390a880-8c42-42a4-bbb9-7d561c4a9937}"/>
</p:tagLst>
</file>

<file path=ppt/tags/tag95.xml><?xml version="1.0" encoding="utf-8"?>
<p:tagLst xmlns:p="http://schemas.openxmlformats.org/presentationml/2006/main">
  <p:tag name="KSO_WM_BEAUTIFY_FLAG" val="#wm#"/>
  <p:tag name="KSO_WM_TEMPLATE_CATEGORY" val="custom"/>
  <p:tag name="KSO_WM_TEMPLATE_INDEX" val="20205176"/>
</p:tagLst>
</file>

<file path=ppt/tags/tag96.xml><?xml version="1.0" encoding="utf-8"?>
<p:tagLst xmlns:p="http://schemas.openxmlformats.org/presentationml/2006/main">
  <p:tag name="KSO_WM_UNIT_TABLE_BEAUTIFY" val="smartTable{7390a880-8c42-42a4-bbb9-7d561c4a9937}"/>
</p:tagLst>
</file>

<file path=ppt/tags/tag97.xml><?xml version="1.0" encoding="utf-8"?>
<p:tagLst xmlns:p="http://schemas.openxmlformats.org/presentationml/2006/main">
  <p:tag name="KSO_WM_BEAUTIFY_FLAG" val="#wm#"/>
  <p:tag name="KSO_WM_TEMPLATE_CATEGORY" val="custom"/>
  <p:tag name="KSO_WM_TEMPLATE_INDEX" val="20205176"/>
</p:tagLst>
</file>

<file path=ppt/tags/tag98.xml><?xml version="1.0" encoding="utf-8"?>
<p:tagLst xmlns:p="http://schemas.openxmlformats.org/presentationml/2006/main">
  <p:tag name="KSO_WM_UNIT_TABLE_BEAUTIFY" val="smartTable{7390a880-8c42-42a4-bbb9-7d561c4a9937}"/>
</p:tagLst>
</file>

<file path=ppt/tags/tag99.xml><?xml version="1.0" encoding="utf-8"?>
<p:tagLst xmlns:p="http://schemas.openxmlformats.org/presentationml/2006/main">
  <p:tag name="KSO_WM_BEAUTIFY_FLAG" val="#wm#"/>
  <p:tag name="KSO_WM_TEMPLATE_CATEGORY" val="custom"/>
  <p:tag name="KSO_WM_TEMPLATE_INDEX" val="20205176"/>
</p:tagLst>
</file>

<file path=ppt/tags/tag100.xml><?xml version="1.0" encoding="utf-8"?>
<p:tagLst xmlns:p="http://schemas.openxmlformats.org/presentationml/2006/main">
  <p:tag name="KSO_WM_BEAUTIFY_FLAG" val="#wm#"/>
  <p:tag name="KSO_WM_TEMPLATE_CATEGORY" val="custom"/>
  <p:tag name="KSO_WM_TEMPLATE_INDEX" val="20205176"/>
</p:tagLst>
</file>

<file path=ppt/tags/tag101.xml><?xml version="1.0" encoding="utf-8"?>
<p:tagLst xmlns:p="http://schemas.openxmlformats.org/presentationml/2006/main">
  <p:tag name="KSO_WM_BEAUTIFY_FLAG" val="#wm#"/>
  <p:tag name="KSO_WM_TEMPLATE_CATEGORY" val="custom"/>
  <p:tag name="KSO_WM_TEMPLATE_INDEX" val="20205176"/>
</p:tagLst>
</file>

<file path=ppt/theme/theme1.xml><?xml version="1.0" encoding="utf-8"?>
<a:theme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5986</Words>
  <Application>WPS 演示</Application>
  <PresentationFormat>宽屏</PresentationFormat>
  <Paragraphs>328</Paragraphs>
  <Slides>43</Slides>
  <Notes>4</Notes>
  <HiddenSlides>0</HiddenSlides>
  <MMClips>0</MMClips>
  <ScaleCrop>false</ScaleCrop>
  <HeadingPairs>
    <vt:vector size="8" baseType="variant">
      <vt:variant>
        <vt:lpstr>已用的字体</vt:lpstr>
      </vt:variant>
      <vt:variant>
        <vt:i4>11</vt:i4>
      </vt:variant>
      <vt:variant>
        <vt:lpstr>主题</vt:lpstr>
      </vt:variant>
      <vt:variant>
        <vt:i4>1</vt:i4>
      </vt:variant>
      <vt:variant>
        <vt:lpstr>嵌入 OLE 服务器</vt:lpstr>
      </vt:variant>
      <vt:variant>
        <vt:i4>16</vt:i4>
      </vt:variant>
      <vt:variant>
        <vt:lpstr>幻灯片标题</vt:lpstr>
      </vt:variant>
      <vt:variant>
        <vt:i4>43</vt:i4>
      </vt:variant>
    </vt:vector>
  </HeadingPairs>
  <TitlesOfParts>
    <vt:vector size="71" baseType="lpstr">
      <vt:lpstr>Arial</vt:lpstr>
      <vt:lpstr>宋体</vt:lpstr>
      <vt:lpstr>Wingdings</vt:lpstr>
      <vt:lpstr>微软雅黑</vt:lpstr>
      <vt:lpstr>Wingdings</vt:lpstr>
      <vt:lpstr>Arial Unicode MS</vt:lpstr>
      <vt:lpstr>Calibri</vt:lpstr>
      <vt:lpstr>Times New Roman</vt:lpstr>
      <vt:lpstr>楷体_GB2312</vt:lpstr>
      <vt:lpstr>新宋体</vt:lpstr>
      <vt:lpstr>楷体</vt:lpstr>
      <vt:lpstr>Office 主题​​</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Word.Document.12</vt:lpstr>
      <vt:lpstr>人口和城市</vt:lpstr>
      <vt:lpstr>常住人口是指实际居住在某地一定时间（半年以上）的人口，也包括在城市居住的流动人口．2020 年 4 月，我国发布了 2019 年 31 个省（自治区、直辖市）国民经济和社会发展统计公报。下表是部分省（直辖市）常住人口数据表。据此完成 6-8 题</vt:lpstr>
      <vt:lpstr>常住人口是指实际居住在某地一定时间（半年以上）的人口，也包括在城市居住的流动人口．2020 年 4 月，我国发布了 2019 年 31 个省（自治区、直辖市）国民经济和社会发展统计公报。下表是部分省（直辖市）常住人口数据表。据此完成 6-8 题</vt:lpstr>
      <vt:lpstr>PowerPoint 演示文稿</vt:lpstr>
      <vt:lpstr>常住人口是指实际居住在某地一定时间（半年以上）的人口，也包括在城市居住的流动人口．2020 年 4 月，我国发布了 2019 年 31 个省（自治区、直辖市）国民经济和社会发展统计公报。下表是部分省（直辖市）常住人口数据表。据此完成 6-8 题</vt:lpstr>
      <vt:lpstr>有关人口的计算和转化</vt:lpstr>
      <vt:lpstr>PowerPoint 演示文稿</vt:lpstr>
      <vt:lpstr>不同国家的人口增长模式</vt:lpstr>
      <vt:lpstr>PowerPoint 演示文稿</vt:lpstr>
      <vt:lpstr>PowerPoint 演示文稿</vt:lpstr>
      <vt:lpstr>PowerPoint 演示文稿</vt:lpstr>
      <vt:lpstr>机械增长——人口的迁移 </vt:lpstr>
      <vt:lpstr>PowerPoint 演示文稿</vt:lpstr>
      <vt:lpstr>2019年京东全球科技探索者大会上，京东数字科技集团根据电商平台所呈现的收货地址变化，展开分析并发布了《2019基于京东大数据的中国人口迁移和城镇化发展研究报告》。京东平台大数据充分覆盖流动人口、动态呈现人口变化，为现在人口迁移与城镇化研究提供了新的视角和有益补充。读下图完成4～6题。</vt:lpstr>
      <vt:lpstr>2019年京东全球科技探索者大会上，京东数字科技集团根据电商平台所呈现的收货地址变化，展开分析并发布了《2019基于京东大数据的中国人口迁移和城镇化发展研究报告》。京东平台大数据充分覆盖流动人口、动态呈现人口变化，为现在人口迁移与城镇化研究提供了新的视角和有益补充。读下图完成4～6题。</vt:lpstr>
      <vt:lpstr>2019年京东全球科技探索者大会上，京东数字科技集团根据电商平台所呈现的收货地址变化，展开分析并发布了《2019基于京东大数据的中国人口迁移和城镇化发展研究报告》。京东平台大数据充分覆盖流动人口、动态呈现人口变化，为现在人口迁移与城镇化研究提供了新的视角和有益补充。读下图完成4～6题。</vt:lpstr>
      <vt:lpstr>PowerPoint 演示文稿</vt:lpstr>
      <vt:lpstr>PowerPoint 演示文稿</vt:lpstr>
      <vt:lpstr>PowerPoint 演示文稿</vt:lpstr>
      <vt:lpstr>中国的人口国情</vt:lpstr>
      <vt:lpstr>空白演示</vt:lpstr>
      <vt:lpstr>PowerPoint 演示文稿</vt:lpstr>
      <vt:lpstr>2017年中国各省市出生人口增量排行TOP10</vt:lpstr>
      <vt:lpstr>河南不当人口第一大省，已经很多年了。2005年起，国家统计局对各地区人口数据的统计口径改为常住人口，当年的河南仍位居全国第一；2006年，河南人口数量被广东超越；2007年，河南短暂被山东超越；2010年至今，山东人口数量都稳定超越河南，河南位居全国第三。</vt:lpstr>
      <vt:lpstr>PowerPoint 演示文稿</vt:lpstr>
      <vt:lpstr>PowerPoint 演示文稿</vt:lpstr>
      <vt:lpstr>PowerPoint 演示文稿</vt:lpstr>
      <vt:lpstr>原因</vt:lpstr>
      <vt:lpstr>措施</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解题方法</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飘渺</cp:lastModifiedBy>
  <cp:revision>190</cp:revision>
  <dcterms:created xsi:type="dcterms:W3CDTF">2019-06-19T02:08:00Z</dcterms:created>
  <dcterms:modified xsi:type="dcterms:W3CDTF">2020-06-15T04:13:47Z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2052-11.1.0.9740</vt:lpwstr>
  </property>
</Properties>
</file>