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25"/>
  </p:handoutMasterIdLst>
  <p:sldIdLst>
    <p:sldId id="322" r:id="rId3"/>
    <p:sldId id="343" r:id="rId5"/>
    <p:sldId id="314" r:id="rId6"/>
    <p:sldId id="257" r:id="rId7"/>
    <p:sldId id="335" r:id="rId8"/>
    <p:sldId id="344" r:id="rId9"/>
    <p:sldId id="341" r:id="rId10"/>
    <p:sldId id="338" r:id="rId11"/>
    <p:sldId id="345" r:id="rId12"/>
    <p:sldId id="347" r:id="rId13"/>
    <p:sldId id="336" r:id="rId14"/>
    <p:sldId id="323" r:id="rId15"/>
    <p:sldId id="346" r:id="rId16"/>
    <p:sldId id="339" r:id="rId17"/>
    <p:sldId id="324" r:id="rId18"/>
    <p:sldId id="349" r:id="rId19"/>
    <p:sldId id="332" r:id="rId20"/>
    <p:sldId id="340" r:id="rId21"/>
    <p:sldId id="331" r:id="rId22"/>
    <p:sldId id="312" r:id="rId23"/>
    <p:sldId id="348" r:id="rId24"/>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FFCC"/>
    <a:srgbClr val="1784AD"/>
    <a:srgbClr val="014E6A"/>
    <a:srgbClr val="AE0203"/>
    <a:srgbClr val="711000"/>
    <a:srgbClr val="01431D"/>
    <a:srgbClr val="01621F"/>
    <a:srgbClr val="AF0000"/>
    <a:srgbClr val="DCE797"/>
    <a:srgbClr val="63706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0738" autoAdjust="0"/>
  </p:normalViewPr>
  <p:slideViewPr>
    <p:cSldViewPr snapToGrid="0">
      <p:cViewPr varScale="1">
        <p:scale>
          <a:sx n="61" d="100"/>
          <a:sy n="61" d="100"/>
        </p:scale>
        <p:origin x="884" y="48"/>
      </p:cViewPr>
      <p:guideLst>
        <p:guide orient="horz" pos="3788"/>
        <p:guide pos="708"/>
        <p:guide pos="7015"/>
        <p:guide orient="horz" pos="55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57" d="100"/>
          <a:sy n="57" d="100"/>
        </p:scale>
        <p:origin x="2832" y="66"/>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9" Type="http://schemas.openxmlformats.org/officeDocument/2006/relationships/tags" Target="tags/tag3.xml"/><Relationship Id="rId28" Type="http://schemas.openxmlformats.org/officeDocument/2006/relationships/tableStyles" Target="tableStyles.xml"/><Relationship Id="rId27" Type="http://schemas.openxmlformats.org/officeDocument/2006/relationships/viewProps" Target="viewProps.xml"/><Relationship Id="rId26" Type="http://schemas.openxmlformats.org/officeDocument/2006/relationships/presProps" Target="presProps.xml"/><Relationship Id="rId25" Type="http://schemas.openxmlformats.org/officeDocument/2006/relationships/handoutMaster" Target="handoutMasters/handoutMaster1.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475FAC0-4E78-4B4A-9ADA-EE7413CBA2A2}"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238E8FE-40DA-41DC-AE77-8790382988AD}"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44A302A-66E2-45C0-9113-4E5747328F9F}"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540E3B-F9C0-48B6-A129-4D327DD30658}"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EA540E3B-F9C0-48B6-A129-4D327DD30658}"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中国古代对于官员的管理的方式，主要分为两种，考核和监察</a:t>
            </a:r>
            <a:endParaRPr lang="zh-CN" altLang="en-US" dirty="0"/>
          </a:p>
        </p:txBody>
      </p:sp>
      <p:sp>
        <p:nvSpPr>
          <p:cNvPr id="4" name="灯片编号占位符 3"/>
          <p:cNvSpPr>
            <a:spLocks noGrp="1"/>
          </p:cNvSpPr>
          <p:nvPr>
            <p:ph type="sldNum" sz="quarter" idx="5"/>
          </p:nvPr>
        </p:nvSpPr>
        <p:spPr/>
        <p:txBody>
          <a:bodyPr/>
          <a:lstStyle/>
          <a:p>
            <a:fld id="{EA540E3B-F9C0-48B6-A129-4D327DD30658}"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defRPr/>
            </a:pPr>
            <a:r>
              <a:rPr lang="zh-CN" altLang="en-US" dirty="0"/>
              <a:t>概念：对于官员的定期考核的制度。</a:t>
            </a:r>
            <a:endParaRPr lang="zh-CN" altLang="en-US" dirty="0"/>
          </a:p>
        </p:txBody>
      </p:sp>
      <p:sp>
        <p:nvSpPr>
          <p:cNvPr id="4" name="灯片编号占位符 3"/>
          <p:cNvSpPr>
            <a:spLocks noGrp="1"/>
          </p:cNvSpPr>
          <p:nvPr>
            <p:ph type="sldNum" sz="quarter" idx="5"/>
          </p:nvPr>
        </p:nvSpPr>
        <p:spPr/>
        <p:txBody>
          <a:bodyPr/>
          <a:lstStyle/>
          <a:p>
            <a:fld id="{EA540E3B-F9C0-48B6-A129-4D327DD30658}"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defRPr/>
            </a:pPr>
            <a:r>
              <a:rPr lang="en-US" altLang="zh-CN" sz="1200" kern="1200" dirty="0">
                <a:solidFill>
                  <a:schemeClr val="tx1"/>
                </a:solidFill>
                <a:effectLst/>
                <a:latin typeface="黑体" panose="02010609060101010101" pitchFamily="49" charset="-122"/>
                <a:ea typeface="黑体" panose="02010609060101010101" pitchFamily="49" charset="-122"/>
                <a:cs typeface="+mn-cs"/>
              </a:rPr>
              <a:t>随着官员的日益增多，如何保证这些各级官员都能够奉公守法呢？</a:t>
            </a:r>
            <a:endParaRPr lang="en-US" altLang="zh-CN" sz="1200" kern="1200" dirty="0">
              <a:solidFill>
                <a:schemeClr val="tx1"/>
              </a:solidFill>
              <a:effectLst/>
              <a:latin typeface="黑体" panose="02010609060101010101" pitchFamily="49" charset="-122"/>
              <a:ea typeface="黑体" panose="02010609060101010101" pitchFamily="49" charset="-122"/>
              <a:cs typeface="+mn-cs"/>
            </a:endParaRPr>
          </a:p>
          <a:p>
            <a:pPr marL="0" marR="0" indent="0" algn="l" defTabSz="914400" rtl="0" eaLnBrk="1" fontAlgn="auto" latinLnBrk="0" hangingPunct="1">
              <a:lnSpc>
                <a:spcPct val="100000"/>
              </a:lnSpc>
              <a:spcBef>
                <a:spcPts val="0"/>
              </a:spcBef>
              <a:spcAft>
                <a:spcPts val="0"/>
              </a:spcAft>
              <a:buClrTx/>
              <a:buSzTx/>
              <a:buFontTx/>
              <a:buNone/>
              <a:defRPr/>
            </a:pPr>
            <a:r>
              <a:rPr lang="en-US" altLang="zh-CN" sz="1200" kern="1200" dirty="0">
                <a:solidFill>
                  <a:schemeClr val="tx1"/>
                </a:solidFill>
                <a:effectLst/>
                <a:latin typeface="黑体" panose="02010609060101010101" pitchFamily="49" charset="-122"/>
                <a:ea typeface="黑体" panose="02010609060101010101" pitchFamily="49" charset="-122"/>
                <a:cs typeface="+mn-cs"/>
              </a:rPr>
              <a:t>设计出了一套以</a:t>
            </a:r>
            <a:r>
              <a:rPr lang="en-US" altLang="zh-CN" sz="1200" b="1" kern="1200" dirty="0">
                <a:solidFill>
                  <a:schemeClr val="tx1"/>
                </a:solidFill>
                <a:effectLst/>
                <a:latin typeface="黑体" panose="02010609060101010101" pitchFamily="49" charset="-122"/>
                <a:ea typeface="黑体" panose="02010609060101010101" pitchFamily="49" charset="-122"/>
                <a:cs typeface="+mn-cs"/>
              </a:rPr>
              <a:t>御史大夫</a:t>
            </a:r>
            <a:r>
              <a:rPr lang="en-US" altLang="zh-CN" sz="1200" kern="1200" dirty="0">
                <a:solidFill>
                  <a:schemeClr val="tx1"/>
                </a:solidFill>
                <a:effectLst/>
                <a:latin typeface="黑体" panose="02010609060101010101" pitchFamily="49" charset="-122"/>
                <a:ea typeface="黑体" panose="02010609060101010101" pitchFamily="49" charset="-122"/>
                <a:cs typeface="+mn-cs"/>
              </a:rPr>
              <a:t>为首的官员监察系统，可以说此时就形成了天子的耳目。</a:t>
            </a:r>
            <a:endParaRPr lang="en-US" altLang="zh-CN" sz="1200" kern="1200" dirty="0">
              <a:solidFill>
                <a:schemeClr val="tx1"/>
              </a:solidFill>
              <a:effectLst/>
              <a:latin typeface="黑体" panose="02010609060101010101" pitchFamily="49" charset="-122"/>
              <a:ea typeface="黑体" panose="02010609060101010101" pitchFamily="49" charset="-122"/>
              <a:cs typeface="+mn-cs"/>
            </a:endParaRPr>
          </a:p>
          <a:p>
            <a:pPr marL="0" marR="0" indent="0" algn="l" defTabSz="914400" rtl="0" eaLnBrk="1" fontAlgn="auto" latinLnBrk="0" hangingPunct="1">
              <a:lnSpc>
                <a:spcPct val="100000"/>
              </a:lnSpc>
              <a:spcBef>
                <a:spcPts val="0"/>
              </a:spcBef>
              <a:spcAft>
                <a:spcPts val="0"/>
              </a:spcAft>
              <a:buClrTx/>
              <a:buSzTx/>
              <a:buFontTx/>
              <a:buNone/>
              <a:defRPr/>
            </a:pPr>
            <a:r>
              <a:rPr lang="zh-CN" altLang="en-US" sz="1200" kern="1200" dirty="0">
                <a:solidFill>
                  <a:schemeClr val="tx1"/>
                </a:solidFill>
                <a:effectLst/>
                <a:latin typeface="黑体" panose="02010609060101010101" pitchFamily="49" charset="-122"/>
                <a:ea typeface="黑体" panose="02010609060101010101" pitchFamily="49" charset="-122"/>
                <a:cs typeface="+mn-cs"/>
              </a:rPr>
              <a:t>在地方设置</a:t>
            </a:r>
            <a:r>
              <a:rPr lang="zh-CN" altLang="en-US" sz="1200" b="1" kern="1200" dirty="0">
                <a:solidFill>
                  <a:schemeClr val="tx1"/>
                </a:solidFill>
                <a:effectLst/>
                <a:latin typeface="黑体" panose="02010609060101010101" pitchFamily="49" charset="-122"/>
                <a:ea typeface="黑体" panose="02010609060101010101" pitchFamily="49" charset="-122"/>
                <a:cs typeface="+mn-cs"/>
              </a:rPr>
              <a:t>监御史</a:t>
            </a:r>
            <a:r>
              <a:rPr lang="zh-CN" altLang="en-US" sz="1200" kern="1200" dirty="0">
                <a:solidFill>
                  <a:schemeClr val="tx1"/>
                </a:solidFill>
                <a:effectLst/>
                <a:latin typeface="黑体" panose="02010609060101010101" pitchFamily="49" charset="-122"/>
                <a:ea typeface="黑体" panose="02010609060101010101" pitchFamily="49" charset="-122"/>
                <a:cs typeface="+mn-cs"/>
              </a:rPr>
              <a:t>，代表朝廷来管理地方的官员，</a:t>
            </a:r>
            <a:r>
              <a:rPr lang="en-US" altLang="zh-CN" dirty="0">
                <a:effectLst/>
                <a:latin typeface="黑体" panose="02010609060101010101" pitchFamily="49" charset="-122"/>
                <a:ea typeface="黑体" panose="02010609060101010101" pitchFamily="49" charset="-122"/>
                <a:sym typeface="+mn-ea"/>
              </a:rPr>
              <a:t>由此加强对于地方的控制，这就是秦的对于地方的这种监察方法</a:t>
            </a:r>
            <a:endParaRPr lang="zh-CN" altLang="en-US" sz="1200" kern="1200" dirty="0">
              <a:solidFill>
                <a:schemeClr val="tx1"/>
              </a:solidFill>
              <a:effectLst/>
              <a:latin typeface="黑体" panose="02010609060101010101" pitchFamily="49" charset="-122"/>
              <a:ea typeface="黑体" panose="02010609060101010101" pitchFamily="49" charset="-122"/>
              <a:cs typeface="+mn-cs"/>
            </a:endParaRPr>
          </a:p>
        </p:txBody>
      </p:sp>
      <p:sp>
        <p:nvSpPr>
          <p:cNvPr id="4" name="灯片编号占位符 3"/>
          <p:cNvSpPr>
            <a:spLocks noGrp="1"/>
          </p:cNvSpPr>
          <p:nvPr>
            <p:ph type="sldNum" sz="quarter" idx="10"/>
          </p:nvPr>
        </p:nvSpPr>
        <p:spPr/>
        <p:txBody>
          <a:bodyPr/>
          <a:lstStyle/>
          <a:p>
            <a:fld id="{EA540E3B-F9C0-48B6-A129-4D327DD30658}"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EA540E3B-F9C0-48B6-A129-4D327DD30658}"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defRPr/>
            </a:pPr>
            <a:endParaRPr lang="en-US" altLang="zh-CN" dirty="0"/>
          </a:p>
          <a:p>
            <a:r>
              <a:rPr lang="zh-CN" altLang="en-US" dirty="0"/>
              <a:t>汉承秦制。</a:t>
            </a:r>
            <a:endParaRPr lang="zh-CN" altLang="en-US" dirty="0"/>
          </a:p>
          <a:p>
            <a:r>
              <a:rPr lang="zh-CN" altLang="en-US" dirty="0"/>
              <a:t>监御史被废止了，是因为汉武帝有了更好的办法</a:t>
            </a:r>
            <a:endParaRPr lang="zh-CN" altLang="en-US" dirty="0"/>
          </a:p>
        </p:txBody>
      </p:sp>
      <p:sp>
        <p:nvSpPr>
          <p:cNvPr id="4" name="灯片编号占位符 3"/>
          <p:cNvSpPr>
            <a:spLocks noGrp="1"/>
          </p:cNvSpPr>
          <p:nvPr>
            <p:ph type="sldNum" sz="quarter" idx="5"/>
          </p:nvPr>
        </p:nvSpPr>
        <p:spPr/>
        <p:txBody>
          <a:bodyPr/>
          <a:lstStyle/>
          <a:p>
            <a:fld id="{EA540E3B-F9C0-48B6-A129-4D327DD30658}"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b="1" dirty="0">
                <a:latin typeface="华文楷体" panose="02010600040101010101" pitchFamily="2" charset="-122"/>
                <a:ea typeface="华文楷体" panose="02010600040101010101" pitchFamily="2" charset="-122"/>
                <a:sym typeface="+mn-ea"/>
              </a:rPr>
              <a:t>位卑权重。</a:t>
            </a:r>
            <a:endParaRPr lang="zh-CN" altLang="en-US" b="1" dirty="0">
              <a:latin typeface="华文楷体" panose="02010600040101010101" pitchFamily="2" charset="-122"/>
              <a:ea typeface="华文楷体" panose="02010600040101010101" pitchFamily="2" charset="-122"/>
            </a:endParaRPr>
          </a:p>
          <a:p>
            <a:r>
              <a:rPr lang="zh-CN" altLang="en-US"/>
              <a:t>纠察地方豪强的不法行为，防止地方官和豪强相勾结。</a:t>
            </a:r>
            <a:endParaRPr lang="zh-CN" altLang="en-US"/>
          </a:p>
          <a:p>
            <a:endParaRPr lang="zh-CN" altLang="en-US"/>
          </a:p>
          <a:p>
            <a:r>
              <a:rPr lang="zh-CN" altLang="en-US"/>
              <a:t>到了魏晋南北朝时期，因为门阀士族势力的强大，战乱频发，虽然统治者都制定了相应的考核法规，但是大都是流于形式。往后说隋唐至两宋时期的官员管理。</a:t>
            </a:r>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gn="just"/>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p:txBody>
      </p:sp>
      <p:sp>
        <p:nvSpPr>
          <p:cNvPr id="4" name="灯片编号占位符 3"/>
          <p:cNvSpPr>
            <a:spLocks noGrp="1"/>
          </p:cNvSpPr>
          <p:nvPr>
            <p:ph type="sldNum" sz="quarter" idx="5"/>
          </p:nvPr>
        </p:nvSpPr>
        <p:spPr/>
        <p:txBody>
          <a:bodyPr/>
          <a:lstStyle/>
          <a:p>
            <a:fld id="{EA540E3B-F9C0-48B6-A129-4D327DD30658}"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algn="l"/>
            <a:r>
              <a:rPr lang="zh-CN" altLang="zh-CN" b="1" dirty="0">
                <a:latin typeface="华文楷体" panose="02010600040101010101" pitchFamily="2" charset="-122"/>
                <a:ea typeface="华文楷体" panose="02010600040101010101" pitchFamily="2" charset="-122"/>
                <a:sym typeface="+mn-ea"/>
              </a:rPr>
              <a:t>考核机构健全（从吏部一个部门包括具体的官职都有设定）</a:t>
            </a:r>
            <a:endParaRPr lang="zh-CN" altLang="en-US" b="1" dirty="0">
              <a:latin typeface="华文楷体" panose="02010600040101010101" pitchFamily="2" charset="-122"/>
              <a:ea typeface="华文楷体" panose="02010600040101010101" pitchFamily="2" charset="-122"/>
            </a:endParaRPr>
          </a:p>
          <a:p>
            <a:pPr algn="l"/>
            <a:r>
              <a:rPr lang="zh-CN" altLang="en-US" b="1" dirty="0">
                <a:latin typeface="华文楷体" panose="02010600040101010101" pitchFamily="2" charset="-122"/>
                <a:ea typeface="华文楷体" panose="02010600040101010101" pitchFamily="2" charset="-122"/>
                <a:sym typeface="+mn-ea"/>
              </a:rPr>
              <a:t>分工明确</a:t>
            </a:r>
            <a:endParaRPr lang="zh-CN" altLang="en-US" b="1" dirty="0">
              <a:latin typeface="华文楷体" panose="02010600040101010101" pitchFamily="2" charset="-122"/>
              <a:ea typeface="华文楷体" panose="02010600040101010101" pitchFamily="2" charset="-122"/>
              <a:sym typeface="+mn-ea"/>
            </a:endParaRPr>
          </a:p>
          <a:p>
            <a:pPr algn="l"/>
            <a:r>
              <a:rPr lang="zh-CN" altLang="en-US" b="1" dirty="0">
                <a:latin typeface="华文楷体" panose="02010600040101010101" pitchFamily="2" charset="-122"/>
                <a:ea typeface="华文楷体" panose="02010600040101010101" pitchFamily="2" charset="-122"/>
                <a:sym typeface="+mn-ea"/>
              </a:rPr>
              <a:t>考核内容广泛</a:t>
            </a:r>
            <a:endParaRPr lang="zh-CN" altLang="en-US" b="1" dirty="0">
              <a:latin typeface="华文楷体" panose="02010600040101010101" pitchFamily="2" charset="-122"/>
              <a:ea typeface="华文楷体" panose="02010600040101010101" pitchFamily="2" charset="-122"/>
            </a:endParaRPr>
          </a:p>
          <a:p>
            <a:pPr algn="l"/>
            <a:r>
              <a:rPr lang="zh-CN" altLang="en-US" b="1" dirty="0">
                <a:latin typeface="华文楷体" panose="02010600040101010101" pitchFamily="2" charset="-122"/>
                <a:ea typeface="华文楷体" panose="02010600040101010101" pitchFamily="2" charset="-122"/>
                <a:sym typeface="+mn-ea"/>
              </a:rPr>
              <a:t>标准详细、系统</a:t>
            </a:r>
            <a:endParaRPr lang="zh-CN" altLang="en-US" b="1" dirty="0">
              <a:latin typeface="华文楷体" panose="02010600040101010101" pitchFamily="2" charset="-122"/>
              <a:ea typeface="华文楷体" panose="02010600040101010101" pitchFamily="2" charset="-122"/>
            </a:endParaRPr>
          </a:p>
          <a:p>
            <a:pPr algn="l"/>
            <a:r>
              <a:rPr lang="zh-CN" altLang="en-US" b="1" dirty="0">
                <a:latin typeface="华文楷体" panose="02010600040101010101" pitchFamily="2" charset="-122"/>
                <a:ea typeface="华文楷体" panose="02010600040101010101" pitchFamily="2" charset="-122"/>
                <a:sym typeface="+mn-ea"/>
              </a:rPr>
              <a:t>考核流程严密</a:t>
            </a:r>
            <a:endParaRPr lang="zh-CN" altLang="en-US" b="1" dirty="0">
              <a:latin typeface="华文楷体" panose="02010600040101010101" pitchFamily="2" charset="-122"/>
              <a:ea typeface="华文楷体" panose="02010600040101010101" pitchFamily="2" charset="-122"/>
            </a:endParaRPr>
          </a:p>
          <a:p>
            <a:pPr algn="l"/>
            <a:r>
              <a:rPr lang="zh-CN" altLang="en-US" b="1" dirty="0">
                <a:latin typeface="华文楷体" panose="02010600040101010101" pitchFamily="2" charset="-122"/>
                <a:ea typeface="华文楷体" panose="02010600040101010101" pitchFamily="2" charset="-122"/>
                <a:sym typeface="+mn-ea"/>
              </a:rPr>
              <a:t>与官员奖惩相结合</a:t>
            </a:r>
            <a:endParaRPr lang="zh-CN" altLang="en-US" b="1" dirty="0">
              <a:latin typeface="华文楷体" panose="02010600040101010101" pitchFamily="2" charset="-122"/>
              <a:ea typeface="华文楷体" panose="02010600040101010101" pitchFamily="2" charset="-122"/>
            </a:endParaRPr>
          </a:p>
          <a:p>
            <a:pPr algn="l"/>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设御史台为最高监察机构，这是隋唐时期监察制度的一大特点。那么这种制度它实际上延续的就是魏晋以来监察机构独立的这样一种做法。御史台的最高长官就是御史大夫，唐朝明文规定，御史随事纠弹，对官员有非常大的震慑力</a:t>
            </a:r>
            <a:endParaRPr lang="zh-CN" altLang="en-US" dirty="0"/>
          </a:p>
        </p:txBody>
      </p:sp>
      <p:sp>
        <p:nvSpPr>
          <p:cNvPr id="4" name="灯片编号占位符 3"/>
          <p:cNvSpPr>
            <a:spLocks noGrp="1"/>
          </p:cNvSpPr>
          <p:nvPr>
            <p:ph type="sldNum" sz="quarter" idx="5"/>
          </p:nvPr>
        </p:nvSpPr>
        <p:spPr/>
        <p:txBody>
          <a:bodyPr/>
          <a:lstStyle/>
          <a:p>
            <a:fld id="{EA540E3B-F9C0-48B6-A129-4D327DD30658}"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gn="l"/>
            <a:r>
              <a:rPr lang="zh-CN" altLang="zh-CN" b="1" dirty="0">
                <a:solidFill>
                  <a:prstClr val="black"/>
                </a:solidFill>
                <a:latin typeface="华文楷体" panose="02010600040101010101" pitchFamily="2" charset="-122"/>
                <a:ea typeface="华文楷体" panose="02010600040101010101" pitchFamily="2" charset="-122"/>
                <a:sym typeface="+mn-ea"/>
              </a:rPr>
              <a:t>相对独立</a:t>
            </a:r>
            <a:r>
              <a:rPr lang="zh-CN" altLang="en-US" b="1" dirty="0">
                <a:solidFill>
                  <a:prstClr val="black"/>
                </a:solidFill>
                <a:latin typeface="华文楷体" panose="02010600040101010101" pitchFamily="2" charset="-122"/>
                <a:ea typeface="华文楷体" panose="02010600040101010101" pitchFamily="2" charset="-122"/>
                <a:sym typeface="+mn-ea"/>
              </a:rPr>
              <a:t>、</a:t>
            </a:r>
            <a:r>
              <a:rPr lang="zh-CN" altLang="zh-CN" b="1" dirty="0">
                <a:solidFill>
                  <a:prstClr val="black"/>
                </a:solidFill>
                <a:latin typeface="华文楷体" panose="02010600040101010101" pitchFamily="2" charset="-122"/>
                <a:ea typeface="华文楷体" panose="02010600040101010101" pitchFamily="2" charset="-122"/>
                <a:sym typeface="+mn-ea"/>
              </a:rPr>
              <a:t>上下相维</a:t>
            </a:r>
            <a:r>
              <a:rPr lang="zh-CN" altLang="en-US" b="1" dirty="0">
                <a:solidFill>
                  <a:prstClr val="black"/>
                </a:solidFill>
                <a:latin typeface="华文楷体" panose="02010600040101010101" pitchFamily="2" charset="-122"/>
                <a:ea typeface="华文楷体" panose="02010600040101010101" pitchFamily="2" charset="-122"/>
                <a:sym typeface="+mn-ea"/>
              </a:rPr>
              <a:t>、</a:t>
            </a:r>
            <a:r>
              <a:rPr lang="zh-CN" altLang="zh-CN" b="1" dirty="0">
                <a:solidFill>
                  <a:prstClr val="black"/>
                </a:solidFill>
                <a:latin typeface="华文楷体" panose="02010600040101010101" pitchFamily="2" charset="-122"/>
                <a:ea typeface="华文楷体" panose="02010600040101010101" pitchFamily="2" charset="-122"/>
                <a:sym typeface="+mn-ea"/>
              </a:rPr>
              <a:t>权力制衡</a:t>
            </a:r>
            <a:endParaRPr lang="zh-CN" altLang="en-US" dirty="0"/>
          </a:p>
        </p:txBody>
      </p:sp>
      <p:sp>
        <p:nvSpPr>
          <p:cNvPr id="4" name="灯片编号占位符 3"/>
          <p:cNvSpPr>
            <a:spLocks noGrp="1"/>
          </p:cNvSpPr>
          <p:nvPr>
            <p:ph type="sldNum" sz="quarter" idx="5"/>
          </p:nvPr>
        </p:nvSpPr>
        <p:spPr/>
        <p:txBody>
          <a:bodyPr/>
          <a:lstStyle/>
          <a:p>
            <a:fld id="{EA540E3B-F9C0-48B6-A129-4D327DD30658}"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地方层面的监察：唐太宗将全国划分为十道监察区，派监察官巡回监察。</a:t>
            </a:r>
            <a:endParaRPr lang="zh-CN" altLang="en-US" dirty="0"/>
          </a:p>
          <a:p>
            <a:r>
              <a:rPr lang="zh-CN" altLang="en-US" dirty="0"/>
              <a:t>唐朝是自御史台到监察区形成了自上而下的垂直监察，形成了严密的监察网。</a:t>
            </a:r>
            <a:endParaRPr lang="zh-CN" altLang="en-US" dirty="0"/>
          </a:p>
        </p:txBody>
      </p:sp>
      <p:sp>
        <p:nvSpPr>
          <p:cNvPr id="4" name="灯片编号占位符 3"/>
          <p:cNvSpPr>
            <a:spLocks noGrp="1"/>
          </p:cNvSpPr>
          <p:nvPr>
            <p:ph type="sldNum" sz="quarter" idx="5"/>
          </p:nvPr>
        </p:nvSpPr>
        <p:spPr/>
        <p:txBody>
          <a:bodyPr/>
          <a:lstStyle/>
          <a:p>
            <a:fld id="{EA540E3B-F9C0-48B6-A129-4D327DD30658}"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b="1" dirty="0">
                <a:solidFill>
                  <a:prstClr val="black"/>
                </a:solidFill>
                <a:latin typeface="华文楷体" panose="02010600040101010101" pitchFamily="2" charset="-122"/>
                <a:ea typeface="华文楷体" panose="02010600040101010101" pitchFamily="2" charset="-122"/>
                <a:sym typeface="+mn-ea"/>
              </a:rPr>
              <a:t>明确御史之职的资格限制</a:t>
            </a:r>
            <a:endParaRPr lang="zh-CN" altLang="en-US" b="1" dirty="0">
              <a:solidFill>
                <a:prstClr val="black"/>
              </a:solidFill>
              <a:latin typeface="华文楷体" panose="02010600040101010101" pitchFamily="2" charset="-122"/>
              <a:ea typeface="华文楷体" panose="02010600040101010101" pitchFamily="2" charset="-122"/>
              <a:sym typeface="+mn-ea"/>
            </a:endParaRPr>
          </a:p>
          <a:p>
            <a:r>
              <a:rPr lang="zh-CN" altLang="en-US" b="1" dirty="0">
                <a:solidFill>
                  <a:prstClr val="black"/>
                </a:solidFill>
                <a:latin typeface="华文楷体" panose="02010600040101010101" pitchFamily="2" charset="-122"/>
                <a:ea typeface="华文楷体" panose="02010600040101010101" pitchFamily="2" charset="-122"/>
                <a:sym typeface="+mn-ea"/>
              </a:rPr>
              <a:t>强化了御史的监察职责</a:t>
            </a:r>
            <a:endParaRPr lang="zh-CN" altLang="en-US" b="1" dirty="0">
              <a:solidFill>
                <a:prstClr val="black"/>
              </a:solidFill>
              <a:latin typeface="华文楷体" panose="02010600040101010101" pitchFamily="2" charset="-122"/>
              <a:ea typeface="华文楷体" panose="02010600040101010101" pitchFamily="2" charset="-122"/>
            </a:endParaRPr>
          </a:p>
          <a:p>
            <a:endParaRPr lang="en-US" altLang="zh-CN" b="1" dirty="0">
              <a:solidFill>
                <a:prstClr val="black"/>
              </a:solidFill>
              <a:latin typeface="华文楷体" panose="02010600040101010101" pitchFamily="2" charset="-122"/>
              <a:ea typeface="华文楷体" panose="02010600040101010101" pitchFamily="2" charset="-122"/>
            </a:endParaRPr>
          </a:p>
          <a:p>
            <a:endParaRPr lang="zh-CN" altLang="en-US" dirty="0"/>
          </a:p>
        </p:txBody>
      </p:sp>
      <p:sp>
        <p:nvSpPr>
          <p:cNvPr id="4" name="灯片编号占位符 3"/>
          <p:cNvSpPr>
            <a:spLocks noGrp="1"/>
          </p:cNvSpPr>
          <p:nvPr>
            <p:ph type="sldNum" sz="quarter" idx="5"/>
          </p:nvPr>
        </p:nvSpPr>
        <p:spPr/>
        <p:txBody>
          <a:bodyPr/>
          <a:lstStyle/>
          <a:p>
            <a:fld id="{EA540E3B-F9C0-48B6-A129-4D327DD30658}"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宋朝监察制度发生了什么变化？台谏。</a:t>
            </a:r>
            <a:endParaRPr lang="zh-CN" altLang="en-US" dirty="0"/>
          </a:p>
          <a:p>
            <a:r>
              <a:rPr lang="zh-CN" altLang="en-US" dirty="0"/>
              <a:t>从秦到宋，御史和谏官权责独立、分工明确。可是到了宋朝两者合一。</a:t>
            </a:r>
            <a:endParaRPr lang="zh-CN" altLang="en-US" dirty="0"/>
          </a:p>
          <a:p>
            <a:r>
              <a:rPr lang="zh-CN" altLang="en-US" dirty="0"/>
              <a:t>台谏权力的增强，抑制相权，这形容为养猫。</a:t>
            </a:r>
            <a:endParaRPr lang="zh-CN" altLang="en-US" dirty="0"/>
          </a:p>
        </p:txBody>
      </p:sp>
      <p:sp>
        <p:nvSpPr>
          <p:cNvPr id="4" name="灯片编号占位符 3"/>
          <p:cNvSpPr>
            <a:spLocks noGrp="1"/>
          </p:cNvSpPr>
          <p:nvPr>
            <p:ph type="sldNum" sz="quarter" idx="5"/>
          </p:nvPr>
        </p:nvSpPr>
        <p:spPr/>
        <p:txBody>
          <a:bodyPr/>
          <a:lstStyle/>
          <a:p>
            <a:fld id="{EA540E3B-F9C0-48B6-A129-4D327DD30658}"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宋朝的地方监察变化：路作为监察区，派文官做知州，设通判，负责监督。强化了中央对地方的管理，加强了中央集权。</a:t>
            </a:r>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课本</a:t>
            </a:r>
            <a:r>
              <a:rPr lang="en-US" altLang="zh-CN" dirty="0"/>
              <a:t>P33</a:t>
            </a:r>
            <a:endParaRPr lang="en-US" altLang="zh-CN" dirty="0"/>
          </a:p>
        </p:txBody>
      </p:sp>
      <p:sp>
        <p:nvSpPr>
          <p:cNvPr id="4" name="灯片编号占位符 3"/>
          <p:cNvSpPr>
            <a:spLocks noGrp="1"/>
          </p:cNvSpPr>
          <p:nvPr>
            <p:ph type="sldNum" sz="quarter" idx="5"/>
          </p:nvPr>
        </p:nvSpPr>
        <p:spPr/>
        <p:txBody>
          <a:bodyPr/>
          <a:lstStyle/>
          <a:p>
            <a:fld id="{EA540E3B-F9C0-48B6-A129-4D327DD30658}"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在中央，有御史台，在地方，有行御史台，每道设了</a:t>
            </a:r>
            <a:r>
              <a:rPr lang="zh-CN" altLang="en-US" b="1" dirty="0">
                <a:latin typeface="华文楷体" panose="02010600040101010101" pitchFamily="2" charset="-122"/>
                <a:ea typeface="华文楷体" panose="02010600040101010101" pitchFamily="2" charset="-122"/>
                <a:cs typeface="黑体" panose="02010609060101010101" pitchFamily="49" charset="-122"/>
                <a:sym typeface="+mn-ea"/>
              </a:rPr>
              <a:t>肃政廉访司</a:t>
            </a:r>
            <a:r>
              <a:rPr lang="zh-CN" altLang="en-US"/>
              <a:t>。</a:t>
            </a:r>
            <a:endParaRPr lang="zh-CN" altLang="en-US"/>
          </a:p>
          <a:p>
            <a:r>
              <a:rPr lang="zh-CN" altLang="en-US"/>
              <a:t>行御史台，可以说</a:t>
            </a:r>
            <a:r>
              <a:rPr lang="zh-CN" altLang="en-US" b="1"/>
              <a:t>中央和地方的监察机构已经浑然一体了</a:t>
            </a:r>
            <a:r>
              <a:rPr lang="zh-CN" altLang="en-US"/>
              <a:t>，机构也是相当之严密。</a:t>
            </a:r>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明朝把原来的御史台变成了都察院，设了六科，六科是一个独立的这个监察机构。</a:t>
            </a:r>
            <a:endParaRPr lang="zh-CN" altLang="en-US" dirty="0"/>
          </a:p>
          <a:p>
            <a:r>
              <a:rPr lang="zh-CN" altLang="en-US" dirty="0"/>
              <a:t>清朝督察院仍作为最高的监察机关，但是把六科并入了都察院，此时停派了御史</a:t>
            </a:r>
            <a:r>
              <a:rPr lang="zh-CN" altLang="en-US" dirty="0">
                <a:solidFill>
                  <a:prstClr val="black"/>
                </a:solidFill>
                <a:latin typeface="华文楷体" panose="02010600040101010101" pitchFamily="2" charset="-122"/>
                <a:ea typeface="华文楷体" panose="02010600040101010101" pitchFamily="2" charset="-122"/>
                <a:sym typeface="+mn-ea"/>
              </a:rPr>
              <a:t>巡按各省。为什么？</a:t>
            </a:r>
            <a:endParaRPr lang="zh-CN" altLang="en-US" dirty="0">
              <a:solidFill>
                <a:prstClr val="black"/>
              </a:solidFill>
              <a:latin typeface="华文楷体" panose="02010600040101010101" pitchFamily="2" charset="-122"/>
              <a:ea typeface="华文楷体" panose="02010600040101010101" pitchFamily="2" charset="-122"/>
              <a:sym typeface="+mn-ea"/>
            </a:endParaRPr>
          </a:p>
          <a:p>
            <a:r>
              <a:rPr lang="zh-CN" altLang="en-US" dirty="0"/>
              <a:t>奏折制度，很多官员的奏折可以直达皇帝，皇帝直接获取了更广泛的信息，加强了对于官僚机构的控制。</a:t>
            </a:r>
            <a:endParaRPr lang="zh-CN" altLang="en-US" dirty="0"/>
          </a:p>
        </p:txBody>
      </p:sp>
      <p:sp>
        <p:nvSpPr>
          <p:cNvPr id="4" name="灯片编号占位符 3"/>
          <p:cNvSpPr>
            <a:spLocks noGrp="1"/>
          </p:cNvSpPr>
          <p:nvPr>
            <p:ph type="sldNum" sz="quarter" idx="5"/>
          </p:nvPr>
        </p:nvSpPr>
        <p:spPr/>
        <p:txBody>
          <a:bodyPr/>
          <a:lstStyle/>
          <a:p>
            <a:fld id="{EA540E3B-F9C0-48B6-A129-4D327DD30658}"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EA540E3B-F9C0-48B6-A129-4D327DD30658}"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dirty="0"/>
              <a:t>考核制度：发展特点：</a:t>
            </a:r>
            <a:r>
              <a:rPr lang="zh-CN" altLang="en-US" dirty="0">
                <a:latin typeface="华文楷体" panose="02010600040101010101" pitchFamily="2" charset="-122"/>
                <a:ea typeface="华文楷体" panose="02010600040101010101" pitchFamily="2" charset="-122"/>
                <a:sym typeface="+mn-ea"/>
              </a:rPr>
              <a:t>法规逐渐完善，</a:t>
            </a:r>
            <a:r>
              <a:rPr lang="zh-CN" altLang="zh-CN" dirty="0">
                <a:latin typeface="华文楷体" panose="02010600040101010101" pitchFamily="2" charset="-122"/>
                <a:ea typeface="华文楷体" panose="02010600040101010101" pitchFamily="2" charset="-122"/>
                <a:sym typeface="+mn-ea"/>
              </a:rPr>
              <a:t>考核逐渐严密</a:t>
            </a:r>
            <a:endParaRPr lang="zh-CN" altLang="en-US" dirty="0">
              <a:latin typeface="华文楷体" panose="02010600040101010101" pitchFamily="2" charset="-122"/>
              <a:ea typeface="华文楷体" panose="02010600040101010101" pitchFamily="2" charset="-122"/>
            </a:endParaRPr>
          </a:p>
          <a:p>
            <a:pPr marL="0" marR="0" lvl="0" indent="0" algn="l" defTabSz="914400" rtl="0" eaLnBrk="1" fontAlgn="auto" latinLnBrk="0" hangingPunct="1">
              <a:lnSpc>
                <a:spcPct val="100000"/>
              </a:lnSpc>
              <a:spcBef>
                <a:spcPts val="0"/>
              </a:spcBef>
              <a:spcAft>
                <a:spcPts val="0"/>
              </a:spcAft>
              <a:buClrTx/>
              <a:buSzTx/>
              <a:buFontTx/>
              <a:buNone/>
              <a:defRPr/>
            </a:pPr>
            <a:r>
              <a:rPr lang="zh-CN" altLang="en-US" dirty="0">
                <a:latin typeface="华文楷体" panose="02010600040101010101" pitchFamily="2" charset="-122"/>
                <a:ea typeface="华文楷体" panose="02010600040101010101" pitchFamily="2" charset="-122"/>
              </a:rPr>
              <a:t>作用：</a:t>
            </a:r>
            <a:r>
              <a:rPr lang="zh-CN" altLang="zh-CN" dirty="0">
                <a:latin typeface="华文楷体" panose="02010600040101010101" pitchFamily="2" charset="-122"/>
                <a:ea typeface="华文楷体" panose="02010600040101010101" pitchFamily="2" charset="-122"/>
                <a:sym typeface="+mn-ea"/>
              </a:rPr>
              <a:t>维护官僚体制稳定，保障</a:t>
            </a:r>
            <a:r>
              <a:rPr lang="zh-CN" altLang="en-US" dirty="0">
                <a:latin typeface="华文楷体" panose="02010600040101010101" pitchFamily="2" charset="-122"/>
                <a:ea typeface="华文楷体" panose="02010600040101010101" pitchFamily="2" charset="-122"/>
                <a:sym typeface="+mn-ea"/>
              </a:rPr>
              <a:t>政府</a:t>
            </a:r>
            <a:r>
              <a:rPr lang="zh-CN" altLang="zh-CN" dirty="0">
                <a:latin typeface="华文楷体" panose="02010600040101010101" pitchFamily="2" charset="-122"/>
                <a:ea typeface="华文楷体" panose="02010600040101010101" pitchFamily="2" charset="-122"/>
                <a:sym typeface="+mn-ea"/>
              </a:rPr>
              <a:t>行政效率</a:t>
            </a:r>
            <a:endParaRPr lang="zh-CN" altLang="en-US" dirty="0">
              <a:latin typeface="华文楷体" panose="02010600040101010101" pitchFamily="2" charset="-122"/>
              <a:ea typeface="华文楷体" panose="02010600040101010101" pitchFamily="2" charset="-122"/>
            </a:endParaRPr>
          </a:p>
          <a:p>
            <a:pPr marL="0" marR="0" lvl="0" indent="0" algn="l" defTabSz="914400" rtl="0" eaLnBrk="1" fontAlgn="auto" latinLnBrk="0" hangingPunct="1">
              <a:lnSpc>
                <a:spcPct val="100000"/>
              </a:lnSpc>
              <a:spcBef>
                <a:spcPts val="0"/>
              </a:spcBef>
              <a:spcAft>
                <a:spcPts val="0"/>
              </a:spcAft>
              <a:buClrTx/>
              <a:buSzTx/>
              <a:buFontTx/>
              <a:buNone/>
              <a:defRPr/>
            </a:pPr>
            <a:endParaRPr lang="zh-CN" altLang="en-US" dirty="0">
              <a:latin typeface="华文楷体" panose="02010600040101010101" pitchFamily="2" charset="-122"/>
              <a:ea typeface="华文楷体" panose="02010600040101010101" pitchFamily="2" charset="-122"/>
            </a:endParaRPr>
          </a:p>
          <a:p>
            <a:pPr marL="0" marR="0" lvl="0" indent="0" algn="l" defTabSz="914400" rtl="0" eaLnBrk="1" fontAlgn="auto" latinLnBrk="0" hangingPunct="1">
              <a:lnSpc>
                <a:spcPct val="100000"/>
              </a:lnSpc>
              <a:spcBef>
                <a:spcPts val="0"/>
              </a:spcBef>
              <a:spcAft>
                <a:spcPts val="0"/>
              </a:spcAft>
              <a:buClrTx/>
              <a:buSzTx/>
              <a:buFontTx/>
              <a:buNone/>
              <a:defRPr/>
            </a:pPr>
            <a:r>
              <a:rPr lang="zh-CN" altLang="zh-CN" dirty="0">
                <a:latin typeface="华文楷体" panose="02010600040101010101" pitchFamily="2" charset="-122"/>
                <a:ea typeface="华文楷体" panose="02010600040101010101" pitchFamily="2" charset="-122"/>
                <a:sym typeface="+mn-ea"/>
              </a:rPr>
              <a:t>察贤否：</a:t>
            </a:r>
            <a:r>
              <a:rPr lang="zh-CN" altLang="en-US" b="1" dirty="0">
                <a:latin typeface="华文楷体" panose="02010600040101010101" pitchFamily="2" charset="-122"/>
                <a:ea typeface="华文楷体" panose="02010600040101010101" pitchFamily="2" charset="-122"/>
                <a:sym typeface="+mn-ea"/>
              </a:rPr>
              <a:t>组织独立、权力制衡（给一些监察官员极大的权力，同时也要限制他的部分权力，比如六条问世）、选用慎重（比如</a:t>
            </a:r>
            <a:r>
              <a:rPr lang="zh-CN" altLang="en-US" b="1" dirty="0">
                <a:latin typeface="华文楷体" panose="02010600040101010101" pitchFamily="2" charset="-122"/>
                <a:ea typeface="华文楷体" panose="02010600040101010101" pitchFamily="2" charset="-122"/>
                <a:sym typeface="+mn-ea"/>
              </a:rPr>
              <a:t>宋朝监察官员要有在地方任职的经历）</a:t>
            </a:r>
            <a:endParaRPr lang="zh-CN" altLang="en-US" b="1" dirty="0">
              <a:latin typeface="华文楷体" panose="02010600040101010101" pitchFamily="2" charset="-122"/>
              <a:ea typeface="华文楷体" panose="02010600040101010101" pitchFamily="2" charset="-122"/>
            </a:endParaRPr>
          </a:p>
          <a:p>
            <a:pPr marL="0" marR="0" lvl="0" indent="0" algn="l" defTabSz="914400" rtl="0" eaLnBrk="1" fontAlgn="auto" latinLnBrk="0" hangingPunct="1">
              <a:lnSpc>
                <a:spcPct val="100000"/>
              </a:lnSpc>
              <a:spcBef>
                <a:spcPts val="0"/>
              </a:spcBef>
              <a:spcAft>
                <a:spcPts val="0"/>
              </a:spcAft>
              <a:buClrTx/>
              <a:buSzTx/>
              <a:buFontTx/>
              <a:buNone/>
              <a:defRPr/>
            </a:pPr>
            <a:r>
              <a:rPr lang="zh-CN" altLang="en-US" dirty="0">
                <a:latin typeface="华文楷体" panose="02010600040101010101" pitchFamily="2" charset="-122"/>
                <a:ea typeface="华文楷体" panose="02010600040101010101" pitchFamily="2" charset="-122"/>
              </a:rPr>
              <a:t>作用：</a:t>
            </a:r>
            <a:r>
              <a:rPr lang="zh-CN" altLang="en-US" b="1" dirty="0">
                <a:latin typeface="华文楷体" panose="02010600040101010101" pitchFamily="2" charset="-122"/>
                <a:ea typeface="华文楷体" panose="02010600040101010101" pitchFamily="2" charset="-122"/>
                <a:sym typeface="+mn-ea"/>
              </a:rPr>
              <a:t>加强中央集权</a:t>
            </a:r>
            <a:endParaRPr lang="zh-CN" altLang="en-US" dirty="0"/>
          </a:p>
        </p:txBody>
      </p:sp>
      <p:sp>
        <p:nvSpPr>
          <p:cNvPr id="4" name="灯片编号占位符 3"/>
          <p:cNvSpPr>
            <a:spLocks noGrp="1"/>
          </p:cNvSpPr>
          <p:nvPr>
            <p:ph type="sldNum" sz="quarter" idx="5"/>
          </p:nvPr>
        </p:nvSpPr>
        <p:spPr/>
        <p:txBody>
          <a:bodyPr/>
          <a:lstStyle/>
          <a:p>
            <a:fld id="{EA540E3B-F9C0-48B6-A129-4D327DD30658}"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4" Type="http://schemas.openxmlformats.org/officeDocument/2006/relationships/image" Target="../media/image3.png"/><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4" Type="http://schemas.openxmlformats.org/officeDocument/2006/relationships/image" Target="../media/image5.png"/><Relationship Id="rId3" Type="http://schemas.openxmlformats.org/officeDocument/2006/relationships/image" Target="../media/image4.jpe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副标题 2"/>
          <p:cNvSpPr>
            <a:spLocks noGrp="1"/>
          </p:cNvSpPr>
          <p:nvPr>
            <p:ph type="subTitle" idx="1" hasCustomPrompt="1"/>
          </p:nvPr>
        </p:nvSpPr>
        <p:spPr>
          <a:xfrm>
            <a:off x="3787727" y="3619499"/>
            <a:ext cx="7273974" cy="1056835"/>
          </a:xfrm>
        </p:spPr>
        <p:txBody>
          <a:bodyPr/>
          <a:lstStyle>
            <a:lvl1pPr marL="0" indent="0" algn="l">
              <a:buNone/>
              <a:defRPr sz="2400" b="1">
                <a:solidFill>
                  <a:schemeClr val="bg1"/>
                </a:solidFill>
                <a:latin typeface="华文楷体" panose="02010600040101010101" pitchFamily="2" charset="-122"/>
                <a:ea typeface="华文楷体" panose="02010600040101010101" pitchFamily="2" charset="-122"/>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主讲人：</a:t>
            </a:r>
            <a:endParaRPr lang="zh-CN" altLang="en-US" dirty="0"/>
          </a:p>
        </p:txBody>
      </p:sp>
      <p:sp>
        <p:nvSpPr>
          <p:cNvPr id="4" name="日期占位符 3"/>
          <p:cNvSpPr>
            <a:spLocks noGrp="1"/>
          </p:cNvSpPr>
          <p:nvPr>
            <p:ph type="dt" sz="half" idx="10"/>
          </p:nvPr>
        </p:nvSpPr>
        <p:spPr/>
        <p:txBody>
          <a:bodyPr/>
          <a:lstStyle/>
          <a:p>
            <a:fld id="{A685A6CA-0CF8-4C0F-A4EF-5C6C0D45FAA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7E8A902-E013-4FF5-9CBD-78113C784026}" type="slidenum">
              <a:rPr lang="zh-CN" altLang="en-US" smtClean="0"/>
            </a:fld>
            <a:endParaRPr lang="zh-CN" altLang="en-US" dirty="0"/>
          </a:p>
        </p:txBody>
      </p:sp>
      <p:pic>
        <p:nvPicPr>
          <p:cNvPr id="8" name="图片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7" name="图片 6"/>
          <p:cNvPicPr>
            <a:picLocks noChangeAspect="1"/>
          </p:cNvPicPr>
          <p:nvPr userDrawn="1"/>
        </p:nvPicPr>
        <p:blipFill>
          <a:blip r:embed="rId4"/>
          <a:stretch>
            <a:fillRect/>
          </a:stretch>
        </p:blipFill>
        <p:spPr>
          <a:xfrm>
            <a:off x="1353079" y="2830103"/>
            <a:ext cx="409575" cy="466725"/>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1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atin typeface="微软雅黑" panose="020B0503020204020204" pitchFamily="34" charset="-122"/>
                <a:ea typeface="微软雅黑" panose="020B0503020204020204" pitchFamily="34" charset="-122"/>
              </a:defRPr>
            </a:lvl1pPr>
          </a:lstStyle>
          <a:p>
            <a:r>
              <a:rPr lang="zh-CN" altLang="en-US" dirty="0"/>
              <a:t>单击此处编辑母版标题样式</a:t>
            </a:r>
            <a:endParaRPr lang="zh-CN" altLang="en-US" dirty="0"/>
          </a:p>
        </p:txBody>
      </p:sp>
      <p:sp>
        <p:nvSpPr>
          <p:cNvPr id="3" name="内容占位符 2"/>
          <p:cNvSpPr>
            <a:spLocks noGrp="1"/>
          </p:cNvSpPr>
          <p:nvPr>
            <p:ph idx="1"/>
          </p:nvPr>
        </p:nvSpPr>
        <p:spPr/>
        <p:txBody>
          <a:bodyPr/>
          <a:lstStyle>
            <a:lvl1pPr>
              <a:defRPr>
                <a:latin typeface="华文楷体" panose="02010600040101010101" pitchFamily="2" charset="-122"/>
                <a:ea typeface="华文楷体" panose="02010600040101010101" pitchFamily="2" charset="-122"/>
              </a:defRPr>
            </a:lvl1pPr>
            <a:lvl2pPr>
              <a:defRPr>
                <a:latin typeface="华文楷体" panose="02010600040101010101" pitchFamily="2" charset="-122"/>
                <a:ea typeface="华文楷体" panose="02010600040101010101" pitchFamily="2" charset="-122"/>
              </a:defRPr>
            </a:lvl2pPr>
            <a:lvl3pPr>
              <a:defRPr>
                <a:latin typeface="华文楷体" panose="02010600040101010101" pitchFamily="2" charset="-122"/>
                <a:ea typeface="华文楷体" panose="02010600040101010101" pitchFamily="2" charset="-122"/>
              </a:defRPr>
            </a:lvl3pPr>
            <a:lvl4pPr>
              <a:defRPr>
                <a:latin typeface="华文楷体" panose="02010600040101010101" pitchFamily="2" charset="-122"/>
                <a:ea typeface="华文楷体" panose="02010600040101010101" pitchFamily="2" charset="-122"/>
              </a:defRPr>
            </a:lvl4pPr>
            <a:lvl5pPr>
              <a:defRPr>
                <a:latin typeface="华文楷体" panose="02010600040101010101" pitchFamily="2" charset="-122"/>
                <a:ea typeface="华文楷体" panose="02010600040101010101" pitchFamily="2"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A685A6CA-0CF8-4C0F-A4EF-5C6C0D45FAA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7E8A902-E013-4FF5-9CBD-78113C784026}" type="slidenum">
              <a:rPr lang="zh-CN" altLang="en-US" smtClean="0"/>
            </a:fld>
            <a:endParaRPr lang="zh-CN" altLang="en-US"/>
          </a:p>
        </p:txBody>
      </p:sp>
      <p:sp>
        <p:nvSpPr>
          <p:cNvPr id="7" name="文本框 6"/>
          <p:cNvSpPr txBox="1"/>
          <p:nvPr userDrawn="1"/>
        </p:nvSpPr>
        <p:spPr>
          <a:xfrm>
            <a:off x="431800" y="365125"/>
            <a:ext cx="2133600" cy="714375"/>
          </a:xfrm>
          <a:prstGeom prst="rect">
            <a:avLst/>
          </a:prstGeom>
          <a:noFill/>
        </p:spPr>
        <p:txBody>
          <a:bodyPr wrap="square" rtlCol="0">
            <a:spAutoFit/>
          </a:bodyPr>
          <a:lstStyle/>
          <a:p>
            <a:endParaRPr lang="zh-CN" altLang="en-US" dirty="0"/>
          </a:p>
        </p:txBody>
      </p:sp>
      <p:pic>
        <p:nvPicPr>
          <p:cNvPr id="9" name="图片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3" name="标题 1"/>
          <p:cNvSpPr txBox="1"/>
          <p:nvPr userDrawn="1"/>
        </p:nvSpPr>
        <p:spPr>
          <a:xfrm>
            <a:off x="110294" y="6210036"/>
            <a:ext cx="2641371" cy="396875"/>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4400" b="1" kern="1200">
                <a:solidFill>
                  <a:schemeClr val="bg1"/>
                </a:solidFill>
                <a:latin typeface="微软雅黑" panose="020B0503020204020204" pitchFamily="34" charset="-122"/>
                <a:ea typeface="微软雅黑" panose="020B0503020204020204" pitchFamily="34" charset="-122"/>
                <a:cs typeface="+mj-cs"/>
              </a:defRPr>
            </a:lvl1pPr>
          </a:lstStyle>
          <a:p>
            <a:pPr algn="l"/>
            <a:r>
              <a:rPr lang="zh-CN" altLang="en-US" sz="2000" b="0" dirty="0">
                <a:latin typeface="微软雅黑" panose="020B0503020204020204" pitchFamily="34" charset="-122"/>
                <a:ea typeface="微软雅黑" panose="020B0503020204020204" pitchFamily="34" charset="-122"/>
              </a:rPr>
              <a:t>高中历史</a:t>
            </a:r>
            <a:endParaRPr lang="zh-CN" altLang="en-US" sz="2000" b="0" dirty="0">
              <a:latin typeface="微软雅黑" panose="020B0503020204020204" pitchFamily="34" charset="-122"/>
              <a:ea typeface="微软雅黑" panose="020B0503020204020204" pitchFamily="34" charset="-122"/>
            </a:endParaRPr>
          </a:p>
        </p:txBody>
      </p:sp>
      <p:pic>
        <p:nvPicPr>
          <p:cNvPr id="8" name="图片 7"/>
          <p:cNvPicPr>
            <a:picLocks noChangeAspect="1"/>
          </p:cNvPicPr>
          <p:nvPr userDrawn="1"/>
        </p:nvPicPr>
        <p:blipFill>
          <a:blip r:embed="rId3"/>
          <a:stretch>
            <a:fillRect/>
          </a:stretch>
        </p:blipFill>
        <p:spPr>
          <a:xfrm>
            <a:off x="7191375" y="197485"/>
            <a:ext cx="4346575" cy="51689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3_仅标题">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846666" y="573617"/>
            <a:ext cx="10515600" cy="1325563"/>
          </a:xfrm>
        </p:spPr>
        <p:txBody>
          <a:bodyPr/>
          <a:lstStyle/>
          <a:p>
            <a:r>
              <a:rPr lang="zh-CN" altLang="en-US" dirty="0"/>
              <a:t>单击此处编辑母版标题样式</a:t>
            </a:r>
            <a:endParaRPr lang="zh-CN" altLang="en-US" dirty="0"/>
          </a:p>
        </p:txBody>
      </p:sp>
      <p:pic>
        <p:nvPicPr>
          <p:cNvPr id="5" name="图片 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标题 1"/>
          <p:cNvSpPr txBox="1"/>
          <p:nvPr userDrawn="1"/>
        </p:nvSpPr>
        <p:spPr>
          <a:xfrm>
            <a:off x="110294" y="6210036"/>
            <a:ext cx="2641371" cy="396875"/>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4400" b="1" kern="1200">
                <a:solidFill>
                  <a:schemeClr val="bg1"/>
                </a:solidFill>
                <a:latin typeface="微软雅黑" panose="020B0503020204020204" pitchFamily="34" charset="-122"/>
                <a:ea typeface="微软雅黑" panose="020B0503020204020204" pitchFamily="34" charset="-122"/>
                <a:cs typeface="+mj-cs"/>
              </a:defRPr>
            </a:lvl1pPr>
          </a:lstStyle>
          <a:p>
            <a:pPr algn="l"/>
            <a:r>
              <a:rPr lang="zh-CN" altLang="en-US" sz="2000" b="0" dirty="0">
                <a:latin typeface="微软雅黑" panose="020B0503020204020204" pitchFamily="34" charset="-122"/>
                <a:ea typeface="微软雅黑" panose="020B0503020204020204" pitchFamily="34" charset="-122"/>
              </a:rPr>
              <a:t>高中历史</a:t>
            </a:r>
            <a:endParaRPr lang="zh-CN" altLang="en-US" sz="2000" b="0" dirty="0">
              <a:latin typeface="微软雅黑" panose="020B0503020204020204" pitchFamily="34" charset="-122"/>
              <a:ea typeface="微软雅黑" panose="020B0503020204020204" pitchFamily="34" charset="-122"/>
            </a:endParaRPr>
          </a:p>
        </p:txBody>
      </p:sp>
      <p:pic>
        <p:nvPicPr>
          <p:cNvPr id="3" name="图片 2"/>
          <p:cNvPicPr>
            <a:picLocks noChangeAspect="1"/>
          </p:cNvPicPr>
          <p:nvPr userDrawn="1"/>
        </p:nvPicPr>
        <p:blipFill>
          <a:blip r:embed="rId4"/>
          <a:stretch>
            <a:fillRect/>
          </a:stretch>
        </p:blipFill>
        <p:spPr>
          <a:xfrm>
            <a:off x="7191375" y="197485"/>
            <a:ext cx="4346575" cy="51689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6" Type="http://schemas.openxmlformats.org/officeDocument/2006/relationships/theme" Target="../theme/theme1.xml"/><Relationship Id="rId5" Type="http://schemas.openxmlformats.org/officeDocument/2006/relationships/image" Target="../media/image2.jpeg"/><Relationship Id="rId4" Type="http://schemas.openxmlformats.org/officeDocument/2006/relationships/image" Target="../media/image7.jpeg"/><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438150"/>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85A6CA-0CF8-4C0F-A4EF-5C6C0D45FAAD}"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E8A902-E013-4FF5-9CBD-78113C784026}" type="slidenum">
              <a:rPr lang="zh-CN" altLang="en-US" smtClean="0"/>
            </a:fld>
            <a:endParaRPr lang="zh-CN" altLang="en-US"/>
          </a:p>
        </p:txBody>
      </p:sp>
      <p:pic>
        <p:nvPicPr>
          <p:cNvPr id="11" name="图片 10"/>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xStyles>
    <p:titleStyle>
      <a:lvl1pPr algn="ctr" defTabSz="914400" rtl="0" eaLnBrk="1" latinLnBrk="0" hangingPunct="1">
        <a:lnSpc>
          <a:spcPct val="90000"/>
        </a:lnSpc>
        <a:spcBef>
          <a:spcPct val="0"/>
        </a:spcBef>
        <a:buNone/>
        <a:defRPr sz="3400" kern="1200">
          <a:solidFill>
            <a:schemeClr val="tx1"/>
          </a:solidFill>
          <a:latin typeface="黑体" panose="02010609060101010101" pitchFamily="49" charset="-122"/>
          <a:ea typeface="黑体" panose="02010609060101010101" pitchFamily="49"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华文楷体" panose="02010600040101010101" pitchFamily="2" charset="-122"/>
          <a:ea typeface="华文楷体" panose="02010600040101010101" pitchFamily="2"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华文楷体" panose="02010600040101010101" pitchFamily="2" charset="-122"/>
          <a:ea typeface="华文楷体" panose="02010600040101010101" pitchFamily="2"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华文楷体" panose="02010600040101010101" pitchFamily="2" charset="-122"/>
          <a:ea typeface="华文楷体" panose="02010600040101010101" pitchFamily="2"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华文楷体" panose="02010600040101010101" pitchFamily="2" charset="-122"/>
          <a:ea typeface="华文楷体" panose="02010600040101010101" pitchFamily="2"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华文楷体" panose="02010600040101010101" pitchFamily="2" charset="-122"/>
          <a:ea typeface="华文楷体" panose="02010600040101010101"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image" Target="../media/image8.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image" Target="../media/image9.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1055686" y="1820993"/>
            <a:ext cx="10080625" cy="1006475"/>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kern="1200">
                <a:solidFill>
                  <a:schemeClr val="tx1"/>
                </a:solidFill>
                <a:latin typeface="黑体" panose="02010609060101010101" pitchFamily="49" charset="-122"/>
                <a:ea typeface="黑体" panose="02010609060101010101" pitchFamily="49" charset="-122"/>
                <a:cs typeface="+mj-cs"/>
              </a:defRPr>
            </a:lvl1pPr>
          </a:lstStyle>
          <a:p>
            <a:r>
              <a:rPr lang="zh-CN" altLang="en-US" sz="4400" b="1" dirty="0">
                <a:solidFill>
                  <a:schemeClr val="accent6">
                    <a:lumMod val="50000"/>
                  </a:schemeClr>
                </a:solidFill>
                <a:latin typeface="微软雅黑" panose="020B0503020204020204" pitchFamily="34" charset="-122"/>
                <a:ea typeface="微软雅黑" panose="020B0503020204020204" pitchFamily="34" charset="-122"/>
              </a:rPr>
              <a:t>中国古代官员的选拔与管理（下）</a:t>
            </a:r>
            <a:endParaRPr lang="zh-CN" altLang="en-US" sz="4400" b="1" dirty="0">
              <a:solidFill>
                <a:schemeClr val="accent6">
                  <a:lumMod val="50000"/>
                </a:schemeClr>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1826720" y="3142734"/>
            <a:ext cx="7871351" cy="769441"/>
            <a:chOff x="687468" y="2822011"/>
            <a:chExt cx="7871351" cy="769441"/>
          </a:xfrm>
        </p:grpSpPr>
        <p:sp>
          <p:nvSpPr>
            <p:cNvPr id="4" name="文本框 3"/>
            <p:cNvSpPr txBox="1"/>
            <p:nvPr/>
          </p:nvSpPr>
          <p:spPr>
            <a:xfrm>
              <a:off x="687468" y="2875010"/>
              <a:ext cx="2738250" cy="430887"/>
            </a:xfrm>
            <a:prstGeom prst="rect">
              <a:avLst/>
            </a:prstGeom>
            <a:solidFill>
              <a:schemeClr val="accent6">
                <a:lumMod val="20000"/>
                <a:lumOff val="80000"/>
              </a:schemeClr>
            </a:solidFill>
          </p:spPr>
          <p:txBody>
            <a:bodyPr wrap="square" rtlCol="0">
              <a:spAutoFit/>
            </a:bodyPr>
            <a:lstStyle/>
            <a:p>
              <a:r>
                <a:rPr lang="zh-CN" altLang="en-US" sz="2200" b="1" dirty="0">
                  <a:latin typeface="华文楷体" panose="02010600040101010101" pitchFamily="2" charset="-122"/>
                  <a:ea typeface="华文楷体" panose="02010600040101010101" pitchFamily="2" charset="-122"/>
                </a:rPr>
                <a:t>中国古代官员的监察</a:t>
              </a:r>
              <a:endParaRPr lang="en-US" altLang="zh-CN" sz="2200" b="1" dirty="0">
                <a:latin typeface="华文楷体" panose="02010600040101010101" pitchFamily="2" charset="-122"/>
                <a:ea typeface="华文楷体" panose="02010600040101010101" pitchFamily="2" charset="-122"/>
              </a:endParaRPr>
            </a:p>
          </p:txBody>
        </p:sp>
        <p:sp>
          <p:nvSpPr>
            <p:cNvPr id="5" name="矩形 4"/>
            <p:cNvSpPr/>
            <p:nvPr/>
          </p:nvSpPr>
          <p:spPr>
            <a:xfrm>
              <a:off x="3694295" y="2822011"/>
              <a:ext cx="4864524" cy="769441"/>
            </a:xfrm>
            <a:prstGeom prst="rect">
              <a:avLst/>
            </a:prstGeom>
          </p:spPr>
          <p:txBody>
            <a:bodyPr wrap="square">
              <a:spAutoFit/>
            </a:bodyPr>
            <a:lstStyle/>
            <a:p>
              <a:r>
                <a:rPr lang="zh-CN" altLang="en-US" sz="2200" b="1" dirty="0">
                  <a:latin typeface="华文楷体" panose="02010600040101010101" pitchFamily="2" charset="-122"/>
                  <a:ea typeface="华文楷体" panose="02010600040101010101" pitchFamily="2" charset="-122"/>
                </a:rPr>
                <a:t>指封建国家对政府官员的监督、考察及检举。</a:t>
              </a:r>
              <a:endParaRPr lang="en-US" altLang="zh-CN" sz="2200" b="1" dirty="0">
                <a:latin typeface="华文楷体" panose="02010600040101010101" pitchFamily="2" charset="-122"/>
                <a:ea typeface="华文楷体" panose="02010600040101010101" pitchFamily="2" charset="-122"/>
              </a:endParaRPr>
            </a:p>
          </p:txBody>
        </p:sp>
      </p:grpSp>
      <p:grpSp>
        <p:nvGrpSpPr>
          <p:cNvPr id="19" name="组合 18"/>
          <p:cNvGrpSpPr/>
          <p:nvPr/>
        </p:nvGrpSpPr>
        <p:grpSpPr>
          <a:xfrm>
            <a:off x="1826720" y="2144476"/>
            <a:ext cx="7578743" cy="769441"/>
            <a:chOff x="687468" y="2085062"/>
            <a:chExt cx="7578743" cy="769441"/>
          </a:xfrm>
        </p:grpSpPr>
        <p:sp>
          <p:nvSpPr>
            <p:cNvPr id="6" name="矩形 5"/>
            <p:cNvSpPr/>
            <p:nvPr/>
          </p:nvSpPr>
          <p:spPr>
            <a:xfrm>
              <a:off x="687468" y="2298566"/>
              <a:ext cx="2738250" cy="430887"/>
            </a:xfrm>
            <a:prstGeom prst="rect">
              <a:avLst/>
            </a:prstGeom>
            <a:solidFill>
              <a:schemeClr val="accent6">
                <a:lumMod val="20000"/>
                <a:lumOff val="80000"/>
              </a:schemeClr>
            </a:solidFill>
          </p:spPr>
          <p:txBody>
            <a:bodyPr wrap="none">
              <a:spAutoFit/>
            </a:bodyPr>
            <a:lstStyle/>
            <a:p>
              <a:r>
                <a:rPr lang="zh-CN" altLang="en-US" sz="2200" b="1" dirty="0">
                  <a:latin typeface="华文楷体" panose="02010600040101010101" pitchFamily="2" charset="-122"/>
                  <a:ea typeface="华文楷体" panose="02010600040101010101" pitchFamily="2" charset="-122"/>
                </a:rPr>
                <a:t>中国古代官员的考核</a:t>
              </a:r>
              <a:endParaRPr lang="zh-CN" altLang="en-US" sz="2200" b="1" dirty="0">
                <a:latin typeface="华文楷体" panose="02010600040101010101" pitchFamily="2" charset="-122"/>
                <a:ea typeface="华文楷体" panose="02010600040101010101" pitchFamily="2" charset="-122"/>
              </a:endParaRPr>
            </a:p>
          </p:txBody>
        </p:sp>
        <p:sp>
          <p:nvSpPr>
            <p:cNvPr id="15" name="文本框 14"/>
            <p:cNvSpPr txBox="1"/>
            <p:nvPr/>
          </p:nvSpPr>
          <p:spPr>
            <a:xfrm>
              <a:off x="3694295" y="2085062"/>
              <a:ext cx="4571916" cy="769441"/>
            </a:xfrm>
            <a:prstGeom prst="rect">
              <a:avLst/>
            </a:prstGeom>
            <a:noFill/>
          </p:spPr>
          <p:txBody>
            <a:bodyPr wrap="square" rtlCol="0">
              <a:spAutoFit/>
            </a:bodyPr>
            <a:lstStyle/>
            <a:p>
              <a:r>
                <a:rPr lang="zh-CN" altLang="en-US" sz="2200" b="1" dirty="0">
                  <a:latin typeface="华文楷体" panose="02010600040101010101" pitchFamily="2" charset="-122"/>
                  <a:ea typeface="华文楷体" panose="02010600040101010101" pitchFamily="2" charset="-122"/>
                </a:rPr>
                <a:t>指上级主管部门对所属官吏在一定任期内施政的效果进行考察。</a:t>
              </a:r>
              <a:endParaRPr lang="en-US" altLang="zh-CN" sz="2200" b="1" dirty="0">
                <a:latin typeface="华文楷体" panose="02010600040101010101" pitchFamily="2" charset="-122"/>
                <a:ea typeface="华文楷体" panose="02010600040101010101" pitchFamily="2" charset="-122"/>
              </a:endParaRPr>
            </a:p>
          </p:txBody>
        </p:sp>
      </p:grpSp>
      <p:sp>
        <p:nvSpPr>
          <p:cNvPr id="16" name="标题 27"/>
          <p:cNvSpPr>
            <a:spLocks noGrp="1"/>
          </p:cNvSpPr>
          <p:nvPr>
            <p:ph type="title"/>
          </p:nvPr>
        </p:nvSpPr>
        <p:spPr>
          <a:xfrm>
            <a:off x="3340062" y="1112110"/>
            <a:ext cx="4663463" cy="574368"/>
          </a:xfrm>
        </p:spPr>
        <p:txBody>
          <a:bodyPr>
            <a:normAutofit/>
          </a:bodyPr>
          <a:lstStyle/>
          <a:p>
            <a:r>
              <a:rPr lang="zh-CN" altLang="en-US" sz="3000" dirty="0">
                <a:latin typeface="黑体" panose="02010609060101010101" pitchFamily="49" charset="-122"/>
                <a:ea typeface="黑体" panose="02010609060101010101" pitchFamily="49" charset="-122"/>
              </a:rPr>
              <a:t>中国古代官员的管理</a:t>
            </a:r>
            <a:endParaRPr lang="zh-CN" altLang="en-US" sz="3000" dirty="0">
              <a:latin typeface="黑体" panose="02010609060101010101" pitchFamily="49" charset="-122"/>
              <a:ea typeface="黑体" panose="02010609060101010101" pitchFamily="49" charset="-122"/>
            </a:endParaRPr>
          </a:p>
        </p:txBody>
      </p:sp>
      <p:pic>
        <p:nvPicPr>
          <p:cNvPr id="7" name="图片 6"/>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1826895" y="3793490"/>
            <a:ext cx="8800465" cy="212407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表格 6"/>
          <p:cNvGraphicFramePr>
            <a:graphicFrameLocks noGrp="1"/>
          </p:cNvGraphicFramePr>
          <p:nvPr/>
        </p:nvGraphicFramePr>
        <p:xfrm>
          <a:off x="1892473" y="2731332"/>
          <a:ext cx="4549570" cy="944880"/>
        </p:xfrm>
        <a:graphic>
          <a:graphicData uri="http://schemas.openxmlformats.org/drawingml/2006/table">
            <a:tbl>
              <a:tblPr firstRow="1" bandRow="1">
                <a:tableStyleId>{5940675A-B579-460E-94D1-54222C63F5DA}</a:tableStyleId>
              </a:tblPr>
              <a:tblGrid>
                <a:gridCol w="1188276"/>
                <a:gridCol w="3361294"/>
              </a:tblGrid>
              <a:tr h="839547">
                <a:tc>
                  <a:txBody>
                    <a:bodyPr/>
                    <a:lstStyle/>
                    <a:p>
                      <a:pPr algn="ctr"/>
                      <a:r>
                        <a:rPr lang="zh-CN" altLang="en-US" sz="2800" b="1" kern="1200" dirty="0">
                          <a:solidFill>
                            <a:prstClr val="black"/>
                          </a:solidFill>
                          <a:latin typeface="华文楷体" panose="02010600040101010101" pitchFamily="2" charset="-122"/>
                          <a:ea typeface="华文楷体" panose="02010600040101010101" pitchFamily="2" charset="-122"/>
                          <a:cs typeface="+mn-cs"/>
                        </a:rPr>
                        <a:t>秦汉时期</a:t>
                      </a: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2800" b="1" kern="1200" dirty="0">
                          <a:solidFill>
                            <a:prstClr val="black"/>
                          </a:solidFill>
                          <a:latin typeface="华文楷体" panose="02010600040101010101" pitchFamily="2" charset="-122"/>
                          <a:ea typeface="华文楷体" panose="02010600040101010101" pitchFamily="2" charset="-122"/>
                          <a:cs typeface="+mn-cs"/>
                        </a:rPr>
                        <a:t>上计制</a:t>
                      </a: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a:txBody>
                  <a:tcPr anchor="ctr"/>
                </a:tc>
              </a:tr>
            </a:tbl>
          </a:graphicData>
        </a:graphic>
      </p:graphicFrame>
      <p:grpSp>
        <p:nvGrpSpPr>
          <p:cNvPr id="14" name="组合 13"/>
          <p:cNvGrpSpPr/>
          <p:nvPr/>
        </p:nvGrpSpPr>
        <p:grpSpPr>
          <a:xfrm>
            <a:off x="1892473" y="1060621"/>
            <a:ext cx="6108149" cy="643526"/>
            <a:chOff x="853406" y="1138817"/>
            <a:chExt cx="6108149" cy="643526"/>
          </a:xfrm>
        </p:grpSpPr>
        <p:cxnSp>
          <p:nvCxnSpPr>
            <p:cNvPr id="15" name="直接连接符 14"/>
            <p:cNvCxnSpPr/>
            <p:nvPr/>
          </p:nvCxnSpPr>
          <p:spPr>
            <a:xfrm>
              <a:off x="853406" y="1780755"/>
              <a:ext cx="2720622" cy="1588"/>
            </a:xfrm>
            <a:prstGeom prst="line">
              <a:avLst/>
            </a:prstGeom>
            <a:ln w="12700">
              <a:solidFill>
                <a:srgbClr val="46D1CE"/>
              </a:solidFill>
            </a:ln>
          </p:spPr>
          <p:style>
            <a:lnRef idx="1">
              <a:schemeClr val="accent1"/>
            </a:lnRef>
            <a:fillRef idx="0">
              <a:schemeClr val="accent1"/>
            </a:fillRef>
            <a:effectRef idx="0">
              <a:schemeClr val="accent1"/>
            </a:effectRef>
            <a:fontRef idx="minor">
              <a:schemeClr val="tx1"/>
            </a:fontRef>
          </p:style>
        </p:cxnSp>
        <p:sp>
          <p:nvSpPr>
            <p:cNvPr id="16" name="文本框 3"/>
            <p:cNvSpPr txBox="1"/>
            <p:nvPr/>
          </p:nvSpPr>
          <p:spPr>
            <a:xfrm>
              <a:off x="1404817" y="1138817"/>
              <a:ext cx="5556738" cy="584775"/>
            </a:xfrm>
            <a:prstGeom prst="rect">
              <a:avLst/>
            </a:prstGeom>
            <a:noFill/>
          </p:spPr>
          <p:txBody>
            <a:bodyPr wrap="square" rtlCol="0">
              <a:spAutoFit/>
            </a:bodyPr>
            <a:lstStyle/>
            <a:p>
              <a:r>
                <a:rPr lang="zh-CN" altLang="en-US" sz="3200" dirty="0">
                  <a:solidFill>
                    <a:prstClr val="black"/>
                  </a:solidFill>
                  <a:latin typeface="黑体" panose="02010609060101010101" pitchFamily="49" charset="-122"/>
                  <a:ea typeface="黑体" panose="02010609060101010101" pitchFamily="49" charset="-122"/>
                </a:rPr>
                <a:t>秦汉时期</a:t>
              </a:r>
              <a:endParaRPr lang="zh-CN" altLang="en-US" sz="3200" dirty="0">
                <a:solidFill>
                  <a:prstClr val="black"/>
                </a:solidFill>
                <a:latin typeface="黑体" panose="02010609060101010101" pitchFamily="49" charset="-122"/>
                <a:ea typeface="黑体" panose="02010609060101010101" pitchFamily="49" charset="-122"/>
              </a:endParaRPr>
            </a:p>
          </p:txBody>
        </p:sp>
        <p:grpSp>
          <p:nvGrpSpPr>
            <p:cNvPr id="17" name="组合 9"/>
            <p:cNvGrpSpPr/>
            <p:nvPr/>
          </p:nvGrpSpPr>
          <p:grpSpPr>
            <a:xfrm>
              <a:off x="897544" y="1312552"/>
              <a:ext cx="445481" cy="469613"/>
              <a:chOff x="2121873" y="1511588"/>
              <a:chExt cx="445481" cy="469613"/>
            </a:xfrm>
          </p:grpSpPr>
          <p:sp>
            <p:nvSpPr>
              <p:cNvPr id="18" name="矩形 17"/>
              <p:cNvSpPr/>
              <p:nvPr/>
            </p:nvSpPr>
            <p:spPr>
              <a:xfrm>
                <a:off x="2121873" y="1511588"/>
                <a:ext cx="363415" cy="363415"/>
              </a:xfrm>
              <a:prstGeom prst="rect">
                <a:avLst/>
              </a:prstGeom>
              <a:solidFill>
                <a:srgbClr val="46D1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9" name="矩形 18"/>
              <p:cNvSpPr/>
              <p:nvPr/>
            </p:nvSpPr>
            <p:spPr>
              <a:xfrm>
                <a:off x="2321171" y="1735018"/>
                <a:ext cx="246183" cy="246183"/>
              </a:xfrm>
              <a:prstGeom prst="rect">
                <a:avLst/>
              </a:prstGeom>
              <a:solidFill>
                <a:srgbClr val="9BF1E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sp>
        <p:nvSpPr>
          <p:cNvPr id="3" name="矩形 2"/>
          <p:cNvSpPr/>
          <p:nvPr/>
        </p:nvSpPr>
        <p:spPr>
          <a:xfrm>
            <a:off x="1892473" y="1869106"/>
            <a:ext cx="1149675" cy="523220"/>
          </a:xfrm>
          <a:prstGeom prst="rect">
            <a:avLst/>
          </a:prstGeom>
        </p:spPr>
        <p:txBody>
          <a:bodyPr wrap="none">
            <a:spAutoFit/>
          </a:bodyPr>
          <a:lstStyle/>
          <a:p>
            <a:pPr algn="ctr"/>
            <a:r>
              <a:rPr lang="en-US" altLang="zh-CN" sz="2800" b="1" dirty="0">
                <a:solidFill>
                  <a:prstClr val="black"/>
                </a:solidFill>
                <a:latin typeface="华文楷体" panose="02010600040101010101" pitchFamily="2" charset="-122"/>
                <a:ea typeface="华文楷体" panose="02010600040101010101" pitchFamily="2" charset="-122"/>
              </a:rPr>
              <a:t>1.</a:t>
            </a:r>
            <a:r>
              <a:rPr lang="zh-CN" altLang="en-US" sz="2800" b="1" dirty="0">
                <a:solidFill>
                  <a:prstClr val="black"/>
                </a:solidFill>
                <a:latin typeface="华文楷体" panose="02010600040101010101" pitchFamily="2" charset="-122"/>
                <a:ea typeface="华文楷体" panose="02010600040101010101" pitchFamily="2" charset="-122"/>
              </a:rPr>
              <a:t>考核</a:t>
            </a:r>
            <a:endParaRPr lang="zh-CN" altLang="en-US" sz="2800" b="1" dirty="0">
              <a:solidFill>
                <a:prstClr val="black"/>
              </a:solidFill>
              <a:latin typeface="华文楷体" panose="02010600040101010101" pitchFamily="2" charset="-122"/>
              <a:ea typeface="华文楷体" panose="02010600040101010101" pitchFamily="2" charset="-122"/>
            </a:endParaRPr>
          </a:p>
        </p:txBody>
      </p:sp>
      <p:sp>
        <p:nvSpPr>
          <p:cNvPr id="10" name="文本框 9"/>
          <p:cNvSpPr txBox="1"/>
          <p:nvPr/>
        </p:nvSpPr>
        <p:spPr>
          <a:xfrm>
            <a:off x="1892473" y="4015219"/>
            <a:ext cx="6094070" cy="1383665"/>
          </a:xfrm>
          <a:prstGeom prst="rect">
            <a:avLst/>
          </a:prstGeom>
          <a:noFill/>
        </p:spPr>
        <p:txBody>
          <a:bodyPr wrap="square">
            <a:spAutoFit/>
          </a:bodyPr>
          <a:lstStyle/>
          <a:p>
            <a:pPr>
              <a:defRPr/>
            </a:pPr>
            <a:r>
              <a:rPr lang="zh-CN" altLang="en-US" sz="2800" b="1" dirty="0">
                <a:solidFill>
                  <a:prstClr val="black"/>
                </a:solidFill>
                <a:latin typeface="华文楷体" panose="02010600040101010101" pitchFamily="2" charset="-122"/>
                <a:ea typeface="华文楷体" panose="02010600040101010101" pitchFamily="2" charset="-122"/>
              </a:rPr>
              <a:t>考核时间：</a:t>
            </a:r>
            <a:endParaRPr lang="en-US" altLang="zh-CN" sz="2800" b="1" dirty="0">
              <a:solidFill>
                <a:prstClr val="black"/>
              </a:solidFill>
              <a:latin typeface="华文楷体" panose="02010600040101010101" pitchFamily="2" charset="-122"/>
              <a:ea typeface="华文楷体" panose="02010600040101010101" pitchFamily="2" charset="-122"/>
            </a:endParaRPr>
          </a:p>
          <a:p>
            <a:pPr>
              <a:defRPr/>
            </a:pPr>
            <a:r>
              <a:rPr lang="zh-CN" altLang="zh-CN" sz="2800" b="1" dirty="0">
                <a:solidFill>
                  <a:prstClr val="black"/>
                </a:solidFill>
                <a:latin typeface="华文楷体" panose="02010600040101010101" pitchFamily="2" charset="-122"/>
                <a:ea typeface="华文楷体" panose="02010600040101010101" pitchFamily="2" charset="-122"/>
              </a:rPr>
              <a:t>考核对象</a:t>
            </a:r>
            <a:r>
              <a:rPr lang="zh-CN" altLang="en-US" sz="2800" b="1" dirty="0">
                <a:solidFill>
                  <a:prstClr val="black"/>
                </a:solidFill>
                <a:latin typeface="华文楷体" panose="02010600040101010101" pitchFamily="2" charset="-122"/>
                <a:ea typeface="华文楷体" panose="02010600040101010101" pitchFamily="2" charset="-122"/>
              </a:rPr>
              <a:t>：</a:t>
            </a:r>
            <a:endParaRPr lang="en-US" altLang="zh-CN" sz="2800" b="1" dirty="0">
              <a:solidFill>
                <a:prstClr val="black"/>
              </a:solidFill>
              <a:latin typeface="华文楷体" panose="02010600040101010101" pitchFamily="2" charset="-122"/>
              <a:ea typeface="华文楷体" panose="02010600040101010101" pitchFamily="2" charset="-122"/>
            </a:endParaRPr>
          </a:p>
          <a:p>
            <a:pPr>
              <a:defRPr/>
            </a:pPr>
            <a:r>
              <a:rPr lang="zh-CN" altLang="zh-CN" sz="2800" b="1" dirty="0">
                <a:solidFill>
                  <a:prstClr val="black"/>
                </a:solidFill>
                <a:latin typeface="华文楷体" panose="02010600040101010101" pitchFamily="2" charset="-122"/>
                <a:ea typeface="华文楷体" panose="02010600040101010101" pitchFamily="2" charset="-122"/>
              </a:rPr>
              <a:t>考核结果</a:t>
            </a:r>
            <a:r>
              <a:rPr lang="zh-CN" altLang="en-US" sz="2800" b="1" dirty="0">
                <a:solidFill>
                  <a:prstClr val="black"/>
                </a:solidFill>
                <a:latin typeface="华文楷体" panose="02010600040101010101" pitchFamily="2" charset="-122"/>
                <a:ea typeface="华文楷体" panose="02010600040101010101" pitchFamily="2" charset="-122"/>
              </a:rPr>
              <a:t>：</a:t>
            </a:r>
            <a:endParaRPr lang="zh-CN" altLang="zh-CN" sz="2800" b="1" dirty="0">
              <a:solidFill>
                <a:prstClr val="black"/>
              </a:solidFill>
              <a:latin typeface="华文楷体" panose="02010600040101010101" pitchFamily="2" charset="-122"/>
              <a:ea typeface="华文楷体" panose="02010600040101010101" pitchFamily="2" charset="-122"/>
            </a:endParaRPr>
          </a:p>
        </p:txBody>
      </p:sp>
      <p:sp>
        <p:nvSpPr>
          <p:cNvPr id="2" name="文本框 1"/>
          <p:cNvSpPr txBox="1"/>
          <p:nvPr/>
        </p:nvSpPr>
        <p:spPr>
          <a:xfrm>
            <a:off x="3634278" y="4015219"/>
            <a:ext cx="6094070" cy="1383665"/>
          </a:xfrm>
          <a:prstGeom prst="rect">
            <a:avLst/>
          </a:prstGeom>
          <a:noFill/>
        </p:spPr>
        <p:txBody>
          <a:bodyPr wrap="square">
            <a:spAutoFit/>
          </a:bodyPr>
          <a:p>
            <a:pPr>
              <a:defRPr/>
            </a:pPr>
            <a:r>
              <a:rPr lang="zh-CN" altLang="en-US" sz="2800" b="1" dirty="0">
                <a:solidFill>
                  <a:prstClr val="black"/>
                </a:solidFill>
                <a:latin typeface="华文楷体" panose="02010600040101010101" pitchFamily="2" charset="-122"/>
                <a:ea typeface="华文楷体" panose="02010600040101010101" pitchFamily="2" charset="-122"/>
              </a:rPr>
              <a:t>每年年终</a:t>
            </a:r>
            <a:endParaRPr lang="en-US" altLang="zh-CN" sz="2800" b="1" dirty="0">
              <a:solidFill>
                <a:prstClr val="black"/>
              </a:solidFill>
              <a:latin typeface="华文楷体" panose="02010600040101010101" pitchFamily="2" charset="-122"/>
              <a:ea typeface="华文楷体" panose="02010600040101010101" pitchFamily="2" charset="-122"/>
            </a:endParaRPr>
          </a:p>
          <a:p>
            <a:pPr>
              <a:defRPr/>
            </a:pPr>
            <a:r>
              <a:rPr lang="zh-CN" altLang="zh-CN" sz="2800" b="1" dirty="0">
                <a:solidFill>
                  <a:prstClr val="black"/>
                </a:solidFill>
                <a:latin typeface="华文楷体" panose="02010600040101010101" pitchFamily="2" charset="-122"/>
                <a:ea typeface="华文楷体" panose="02010600040101010101" pitchFamily="2" charset="-122"/>
              </a:rPr>
              <a:t>地方行政长官</a:t>
            </a:r>
            <a:endParaRPr lang="en-US" altLang="zh-CN" sz="2800" b="1" dirty="0">
              <a:solidFill>
                <a:prstClr val="black"/>
              </a:solidFill>
              <a:latin typeface="华文楷体" panose="02010600040101010101" pitchFamily="2" charset="-122"/>
              <a:ea typeface="华文楷体" panose="02010600040101010101" pitchFamily="2" charset="-122"/>
            </a:endParaRPr>
          </a:p>
          <a:p>
            <a:pPr>
              <a:defRPr/>
            </a:pPr>
            <a:r>
              <a:rPr lang="zh-CN" altLang="en-US" sz="2800" b="1" dirty="0">
                <a:solidFill>
                  <a:prstClr val="black"/>
                </a:solidFill>
                <a:latin typeface="华文楷体" panose="02010600040101010101" pitchFamily="2" charset="-122"/>
                <a:ea typeface="华文楷体" panose="02010600040101010101" pitchFamily="2" charset="-122"/>
              </a:rPr>
              <a:t>作为</a:t>
            </a:r>
            <a:r>
              <a:rPr lang="zh-CN" altLang="zh-CN" sz="2800" b="1" dirty="0">
                <a:solidFill>
                  <a:prstClr val="black"/>
                </a:solidFill>
                <a:latin typeface="华文楷体" panose="02010600040101010101" pitchFamily="2" charset="-122"/>
                <a:ea typeface="华文楷体" panose="02010600040101010101" pitchFamily="2" charset="-122"/>
              </a:rPr>
              <a:t>官员赏罚</a:t>
            </a:r>
            <a:r>
              <a:rPr lang="zh-CN" altLang="zh-CN" sz="2800" b="1">
                <a:solidFill>
                  <a:prstClr val="black"/>
                </a:solidFill>
                <a:latin typeface="华文楷体" panose="02010600040101010101" pitchFamily="2" charset="-122"/>
                <a:ea typeface="华文楷体" panose="02010600040101010101" pitchFamily="2" charset="-122"/>
              </a:rPr>
              <a:t>的依据</a:t>
            </a:r>
            <a:endParaRPr lang="zh-CN" altLang="zh-CN" sz="2800" b="1" dirty="0">
              <a:solidFill>
                <a:prstClr val="black"/>
              </a:solidFill>
              <a:latin typeface="华文楷体" panose="02010600040101010101" pitchFamily="2" charset="-122"/>
              <a:ea typeface="华文楷体" panose="020106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anim calcmode="lin" valueType="num">
                                      <p:cBhvr additive="base">
                                        <p:cTn id="11"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 calcmode="lin" valueType="num">
                                      <p:cBhvr additive="base">
                                        <p:cTn id="1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2">
                                            <p:txEl>
                                              <p:pRg st="2" end="2"/>
                                            </p:txEl>
                                          </p:spTgt>
                                        </p:tgtEl>
                                        <p:attrNameLst>
                                          <p:attrName>style.visibility</p:attrName>
                                        </p:attrNameLst>
                                      </p:cBhvr>
                                      <p:to>
                                        <p:strVal val="visible"/>
                                      </p:to>
                                    </p:set>
                                    <p:anim calcmode="lin" valueType="num">
                                      <p:cBhvr additive="base">
                                        <p:cTn id="2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9秦的政府组织图"/>
          <p:cNvPicPr>
            <a:picLocks noChangeAspect="1" noChangeArrowheads="1"/>
          </p:cNvPicPr>
          <p:nvPr/>
        </p:nvPicPr>
        <p:blipFill rotWithShape="1">
          <a:blip r:embed="rId1" cstate="print">
            <a:clrChange>
              <a:clrFrom>
                <a:srgbClr val="FDFDFD"/>
              </a:clrFrom>
              <a:clrTo>
                <a:srgbClr val="FDFDFD">
                  <a:alpha val="0"/>
                </a:srgbClr>
              </a:clrTo>
            </a:clrChange>
          </a:blip>
          <a:srcRect l="8338" t="-1" r="5300" b="15059"/>
          <a:stretch>
            <a:fillRect/>
          </a:stretch>
        </p:blipFill>
        <p:spPr bwMode="auto">
          <a:xfrm>
            <a:off x="1817618" y="1490406"/>
            <a:ext cx="4151797" cy="3228060"/>
          </a:xfrm>
          <a:prstGeom prst="rect">
            <a:avLst/>
          </a:prstGeom>
          <a:noFill/>
          <a:ln w="9525">
            <a:noFill/>
            <a:miter lim="800000"/>
            <a:headEnd/>
            <a:tailEnd/>
          </a:ln>
        </p:spPr>
      </p:pic>
      <p:sp>
        <p:nvSpPr>
          <p:cNvPr id="6" name="文本框 5"/>
          <p:cNvSpPr txBox="1"/>
          <p:nvPr/>
        </p:nvSpPr>
        <p:spPr>
          <a:xfrm>
            <a:off x="2133442" y="5103920"/>
            <a:ext cx="4306208" cy="461665"/>
          </a:xfrm>
          <a:prstGeom prst="rect">
            <a:avLst/>
          </a:prstGeom>
          <a:noFill/>
        </p:spPr>
        <p:txBody>
          <a:bodyPr wrap="square" rtlCol="0">
            <a:spAutoFit/>
          </a:bodyPr>
          <a:lstStyle/>
          <a:p>
            <a:r>
              <a:rPr lang="zh-CN" altLang="en-US" sz="2400" b="1" dirty="0">
                <a:latin typeface="华文楷体" panose="02010600040101010101" pitchFamily="2" charset="-122"/>
                <a:ea typeface="华文楷体" panose="02010600040101010101" pitchFamily="2" charset="-122"/>
              </a:rPr>
              <a:t>秦朝政府组织中的监察系统</a:t>
            </a:r>
            <a:endParaRPr lang="zh-CN" altLang="en-US" sz="2400" b="1" dirty="0">
              <a:latin typeface="华文楷体" panose="02010600040101010101" pitchFamily="2" charset="-122"/>
              <a:ea typeface="华文楷体" panose="02010600040101010101" pitchFamily="2" charset="-122"/>
            </a:endParaRPr>
          </a:p>
        </p:txBody>
      </p:sp>
      <p:sp>
        <p:nvSpPr>
          <p:cNvPr id="9" name="矩形 8"/>
          <p:cNvSpPr/>
          <p:nvPr/>
        </p:nvSpPr>
        <p:spPr>
          <a:xfrm>
            <a:off x="3883877" y="3269949"/>
            <a:ext cx="279820" cy="513349"/>
          </a:xfrm>
          <a:prstGeom prst="rect">
            <a:avLst/>
          </a:prstGeom>
          <a:noFill/>
          <a:ln w="34925">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6955306" y="2547429"/>
            <a:ext cx="1723549" cy="461665"/>
          </a:xfrm>
          <a:prstGeom prst="rect">
            <a:avLst/>
          </a:prstGeom>
        </p:spPr>
        <p:txBody>
          <a:bodyPr wrap="none">
            <a:spAutoFit/>
          </a:bodyPr>
          <a:lstStyle/>
          <a:p>
            <a:r>
              <a:rPr lang="zh-CN" altLang="en-US" sz="2400" b="1" dirty="0">
                <a:latin typeface="华文楷体" panose="02010600040101010101" pitchFamily="2" charset="-122"/>
                <a:ea typeface="华文楷体" panose="02010600040101010101" pitchFamily="2" charset="-122"/>
              </a:rPr>
              <a:t>三公九卿制</a:t>
            </a:r>
            <a:endParaRPr lang="zh-CN" altLang="en-US" sz="2400" b="1" dirty="0">
              <a:latin typeface="华文楷体" panose="02010600040101010101" pitchFamily="2" charset="-122"/>
              <a:ea typeface="华文楷体" panose="02010600040101010101" pitchFamily="2" charset="-122"/>
            </a:endParaRPr>
          </a:p>
        </p:txBody>
      </p:sp>
      <p:grpSp>
        <p:nvGrpSpPr>
          <p:cNvPr id="3" name="组合 2"/>
          <p:cNvGrpSpPr/>
          <p:nvPr/>
        </p:nvGrpSpPr>
        <p:grpSpPr>
          <a:xfrm>
            <a:off x="3665285" y="1777610"/>
            <a:ext cx="2448665" cy="1000652"/>
            <a:chOff x="2540678" y="2460783"/>
            <a:chExt cx="2448665" cy="1000652"/>
          </a:xfrm>
        </p:grpSpPr>
        <p:sp>
          <p:nvSpPr>
            <p:cNvPr id="8" name="矩形 7"/>
            <p:cNvSpPr/>
            <p:nvPr/>
          </p:nvSpPr>
          <p:spPr>
            <a:xfrm>
              <a:off x="2540678" y="2846237"/>
              <a:ext cx="283545" cy="615198"/>
            </a:xfrm>
            <a:prstGeom prst="rect">
              <a:avLst/>
            </a:prstGeom>
            <a:noFill/>
            <a:ln w="34925">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2759270" y="2460783"/>
              <a:ext cx="2230073" cy="830997"/>
            </a:xfrm>
            <a:prstGeom prst="rect">
              <a:avLst/>
            </a:prstGeom>
            <a:noFill/>
          </p:spPr>
          <p:txBody>
            <a:bodyPr wrap="square" rtlCol="0">
              <a:spAutoFit/>
            </a:bodyPr>
            <a:lstStyle/>
            <a:p>
              <a:r>
                <a:rPr lang="zh-CN" altLang="en-US" sz="2400" b="1" dirty="0">
                  <a:latin typeface="华文楷体" panose="02010600040101010101" pitchFamily="2" charset="-122"/>
                  <a:ea typeface="华文楷体" panose="02010600040101010101" pitchFamily="2" charset="-122"/>
                </a:rPr>
                <a:t>“典正法度”</a:t>
              </a:r>
              <a:endParaRPr lang="en-US" altLang="zh-CN" sz="2400" b="1" dirty="0">
                <a:latin typeface="华文楷体" panose="02010600040101010101" pitchFamily="2" charset="-122"/>
                <a:ea typeface="华文楷体" panose="02010600040101010101" pitchFamily="2" charset="-122"/>
              </a:endParaRPr>
            </a:p>
            <a:p>
              <a:r>
                <a:rPr lang="zh-CN" altLang="en-US" sz="2400" b="1" dirty="0">
                  <a:latin typeface="华文楷体" panose="02010600040101010101" pitchFamily="2" charset="-122"/>
                  <a:ea typeface="华文楷体" panose="02010600040101010101" pitchFamily="2" charset="-122"/>
                </a:rPr>
                <a:t>“举劾非法”</a:t>
              </a:r>
              <a:endParaRPr lang="zh-CN" altLang="en-US" sz="2400" b="1" dirty="0">
                <a:latin typeface="华文楷体" panose="02010600040101010101" pitchFamily="2" charset="-122"/>
                <a:ea typeface="华文楷体" panose="02010600040101010101" pitchFamily="2" charset="-122"/>
              </a:endParaRPr>
            </a:p>
          </p:txBody>
        </p:sp>
      </p:grpSp>
      <p:sp>
        <p:nvSpPr>
          <p:cNvPr id="14" name="文本框 13"/>
          <p:cNvSpPr txBox="1"/>
          <p:nvPr/>
        </p:nvSpPr>
        <p:spPr>
          <a:xfrm>
            <a:off x="6779245" y="3210418"/>
            <a:ext cx="2512857" cy="1815882"/>
          </a:xfrm>
          <a:prstGeom prst="rect">
            <a:avLst/>
          </a:prstGeom>
          <a:noFill/>
          <a:ln>
            <a:noFill/>
          </a:ln>
        </p:spPr>
        <p:txBody>
          <a:bodyPr wrap="square" rtlCol="0">
            <a:spAutoFit/>
          </a:bodyPr>
          <a:lstStyle/>
          <a:p>
            <a:r>
              <a:rPr lang="zh-CN" altLang="en-US" sz="2400" b="1" dirty="0">
                <a:latin typeface="华文楷体" panose="02010600040101010101" pitchFamily="2" charset="-122"/>
                <a:ea typeface="华文楷体" panose="02010600040101010101" pitchFamily="2" charset="-122"/>
              </a:rPr>
              <a:t>        分天下以为三十六郡，郡置守、尉、监。</a:t>
            </a:r>
            <a:endParaRPr lang="en-US" altLang="zh-CN" sz="2400" b="1" dirty="0">
              <a:latin typeface="华文楷体" panose="02010600040101010101" pitchFamily="2" charset="-122"/>
              <a:ea typeface="华文楷体" panose="02010600040101010101" pitchFamily="2" charset="-122"/>
            </a:endParaRPr>
          </a:p>
          <a:p>
            <a:r>
              <a:rPr lang="en-US" altLang="zh-CN" sz="2000" b="1" dirty="0">
                <a:latin typeface="华文楷体" panose="02010600040101010101" pitchFamily="2" charset="-122"/>
                <a:ea typeface="华文楷体" panose="02010600040101010101" pitchFamily="2" charset="-122"/>
              </a:rPr>
              <a:t>——《</a:t>
            </a:r>
            <a:r>
              <a:rPr lang="zh-CN" altLang="en-US" sz="2000" b="1" dirty="0">
                <a:latin typeface="华文楷体" panose="02010600040101010101" pitchFamily="2" charset="-122"/>
                <a:ea typeface="华文楷体" panose="02010600040101010101" pitchFamily="2" charset="-122"/>
              </a:rPr>
              <a:t>史记</a:t>
            </a:r>
            <a:r>
              <a:rPr lang="en-US" altLang="zh-CN" sz="2000" b="1" dirty="0">
                <a:latin typeface="华文楷体" panose="02010600040101010101" pitchFamily="2" charset="-122"/>
                <a:ea typeface="华文楷体" panose="02010600040101010101" pitchFamily="2" charset="-122"/>
              </a:rPr>
              <a:t>·</a:t>
            </a:r>
            <a:r>
              <a:rPr lang="zh-CN" altLang="en-US" sz="2000" b="1" dirty="0">
                <a:latin typeface="华文楷体" panose="02010600040101010101" pitchFamily="2" charset="-122"/>
                <a:ea typeface="华文楷体" panose="02010600040101010101" pitchFamily="2" charset="-122"/>
              </a:rPr>
              <a:t>秦始皇本纪</a:t>
            </a:r>
            <a:r>
              <a:rPr lang="en-US" altLang="zh-CN" sz="2000" b="1" dirty="0">
                <a:latin typeface="华文楷体" panose="02010600040101010101" pitchFamily="2" charset="-122"/>
                <a:ea typeface="华文楷体" panose="02010600040101010101" pitchFamily="2" charset="-122"/>
              </a:rPr>
              <a:t>》</a:t>
            </a:r>
            <a:endParaRPr lang="en-US" altLang="zh-CN" sz="2000" b="1" dirty="0">
              <a:latin typeface="华文楷体" panose="02010600040101010101" pitchFamily="2" charset="-122"/>
              <a:ea typeface="华文楷体" panose="020106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par>
                                <p:cTn id="14" presetID="1" presetClass="entr" presetSubtype="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6"/>
          <p:cNvGraphicFramePr>
            <a:graphicFrameLocks noGrp="1"/>
          </p:cNvGraphicFramePr>
          <p:nvPr/>
        </p:nvGraphicFramePr>
        <p:xfrm>
          <a:off x="2034007" y="2832907"/>
          <a:ext cx="5671371" cy="1192186"/>
        </p:xfrm>
        <a:graphic>
          <a:graphicData uri="http://schemas.openxmlformats.org/drawingml/2006/table">
            <a:tbl>
              <a:tblPr firstRow="1" bandRow="1">
                <a:tableStyleId>{5940675A-B579-460E-94D1-54222C63F5DA}</a:tableStyleId>
              </a:tblPr>
              <a:tblGrid>
                <a:gridCol w="1212790"/>
                <a:gridCol w="4458581"/>
              </a:tblGrid>
              <a:tr h="1192186">
                <a:tc>
                  <a:txBody>
                    <a:bodyPr/>
                    <a:lstStyle/>
                    <a:p>
                      <a:pPr algn="ctr"/>
                      <a:r>
                        <a:rPr lang="zh-CN" altLang="en-US" sz="2800" b="1" kern="1200" dirty="0">
                          <a:solidFill>
                            <a:prstClr val="black"/>
                          </a:solidFill>
                          <a:latin typeface="华文楷体" panose="02010600040101010101" pitchFamily="2" charset="-122"/>
                          <a:ea typeface="华文楷体" panose="02010600040101010101" pitchFamily="2" charset="-122"/>
                          <a:cs typeface="+mn-cs"/>
                        </a:rPr>
                        <a:t>秦朝</a:t>
                      </a: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a:txBody>
                  <a:tcPr anchor="ctr"/>
                </a:tc>
                <a:tc>
                  <a:txBody>
                    <a:bodyPr/>
                    <a:lstStyle/>
                    <a:p>
                      <a:pPr algn="ct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a:txBody>
                  <a:tcPr/>
                </a:tc>
              </a:tr>
            </a:tbl>
          </a:graphicData>
        </a:graphic>
      </p:graphicFrame>
      <p:sp>
        <p:nvSpPr>
          <p:cNvPr id="13" name="文本框 12"/>
          <p:cNvSpPr txBox="1"/>
          <p:nvPr/>
        </p:nvSpPr>
        <p:spPr>
          <a:xfrm>
            <a:off x="2341982" y="1958651"/>
            <a:ext cx="2009301" cy="523220"/>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defRPr/>
            </a:pPr>
            <a:r>
              <a:rPr lang="en-US" altLang="zh-CN" sz="2800" b="1" kern="1200" dirty="0">
                <a:solidFill>
                  <a:prstClr val="black"/>
                </a:solidFill>
                <a:latin typeface="华文楷体" panose="02010600040101010101" pitchFamily="2" charset="-122"/>
                <a:ea typeface="华文楷体" panose="02010600040101010101" pitchFamily="2" charset="-122"/>
                <a:cs typeface="+mn-cs"/>
              </a:rPr>
              <a:t>2.</a:t>
            </a:r>
            <a:r>
              <a:rPr lang="zh-CN" altLang="en-US" sz="2800" b="1" kern="1200" dirty="0">
                <a:solidFill>
                  <a:prstClr val="black"/>
                </a:solidFill>
                <a:latin typeface="华文楷体" panose="02010600040101010101" pitchFamily="2" charset="-122"/>
                <a:ea typeface="华文楷体" panose="02010600040101010101" pitchFamily="2" charset="-122"/>
                <a:cs typeface="+mn-cs"/>
              </a:rPr>
              <a:t>监察</a:t>
            </a: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p:txBody>
      </p:sp>
      <p:sp>
        <p:nvSpPr>
          <p:cNvPr id="14" name="文本框 13"/>
          <p:cNvSpPr txBox="1"/>
          <p:nvPr/>
        </p:nvSpPr>
        <p:spPr>
          <a:xfrm>
            <a:off x="3601956" y="2922984"/>
            <a:ext cx="3066180" cy="523220"/>
          </a:xfrm>
          <a:prstGeom prst="rect">
            <a:avLst/>
          </a:prstGeom>
          <a:noFill/>
        </p:spPr>
        <p:txBody>
          <a:bodyPr wrap="square">
            <a:spAutoFit/>
          </a:bodyPr>
          <a:lstStyle/>
          <a:p>
            <a:r>
              <a:rPr lang="zh-CN" altLang="en-US" sz="2800" b="1" kern="1200" dirty="0">
                <a:solidFill>
                  <a:prstClr val="black"/>
                </a:solidFill>
                <a:latin typeface="华文楷体" panose="02010600040101010101" pitchFamily="2" charset="-122"/>
                <a:ea typeface="华文楷体" panose="02010600040101010101" pitchFamily="2" charset="-122"/>
                <a:cs typeface="+mn-cs"/>
              </a:rPr>
              <a:t>中央：御史大夫</a:t>
            </a:r>
            <a:endParaRPr lang="en-US" altLang="zh-CN" sz="2800" b="1" kern="1200" dirty="0">
              <a:solidFill>
                <a:prstClr val="black"/>
              </a:solidFill>
              <a:latin typeface="华文楷体" panose="02010600040101010101" pitchFamily="2" charset="-122"/>
              <a:ea typeface="华文楷体" panose="02010600040101010101" pitchFamily="2" charset="-122"/>
              <a:cs typeface="+mn-cs"/>
            </a:endParaRPr>
          </a:p>
        </p:txBody>
      </p:sp>
      <p:sp>
        <p:nvSpPr>
          <p:cNvPr id="15" name="文本框 14"/>
          <p:cNvSpPr txBox="1"/>
          <p:nvPr/>
        </p:nvSpPr>
        <p:spPr>
          <a:xfrm>
            <a:off x="3601956" y="3474038"/>
            <a:ext cx="3312968" cy="523220"/>
          </a:xfrm>
          <a:prstGeom prst="rect">
            <a:avLst/>
          </a:prstGeom>
          <a:noFill/>
        </p:spPr>
        <p:txBody>
          <a:bodyPr wrap="square">
            <a:spAutoFit/>
          </a:bodyPr>
          <a:lstStyle/>
          <a:p>
            <a:r>
              <a:rPr lang="zh-CN" altLang="en-US" sz="2800" b="1" kern="1200" dirty="0">
                <a:solidFill>
                  <a:prstClr val="black"/>
                </a:solidFill>
                <a:latin typeface="华文楷体" panose="02010600040101010101" pitchFamily="2" charset="-122"/>
                <a:ea typeface="华文楷体" panose="02010600040101010101" pitchFamily="2" charset="-122"/>
                <a:cs typeface="+mn-cs"/>
              </a:rPr>
              <a:t>地方：监御史</a:t>
            </a:r>
            <a:endParaRPr lang="en-US" altLang="zh-CN" sz="2800" b="1" kern="1200" dirty="0">
              <a:solidFill>
                <a:prstClr val="black"/>
              </a:solidFill>
              <a:latin typeface="华文楷体" panose="02010600040101010101" pitchFamily="2" charset="-122"/>
              <a:ea typeface="华文楷体" panose="02010600040101010101" pitchFamily="2" charset="-122"/>
              <a:cs typeface="+mn-cs"/>
            </a:endParaRPr>
          </a:p>
        </p:txBody>
      </p:sp>
      <p:grpSp>
        <p:nvGrpSpPr>
          <p:cNvPr id="12" name="组合 11"/>
          <p:cNvGrpSpPr/>
          <p:nvPr/>
        </p:nvGrpSpPr>
        <p:grpSpPr>
          <a:xfrm>
            <a:off x="1790571" y="1022841"/>
            <a:ext cx="6108149" cy="643526"/>
            <a:chOff x="853406" y="1138817"/>
            <a:chExt cx="6108149" cy="643526"/>
          </a:xfrm>
        </p:grpSpPr>
        <p:cxnSp>
          <p:nvCxnSpPr>
            <p:cNvPr id="16" name="直接连接符 15"/>
            <p:cNvCxnSpPr/>
            <p:nvPr/>
          </p:nvCxnSpPr>
          <p:spPr>
            <a:xfrm>
              <a:off x="853406" y="1780755"/>
              <a:ext cx="2720622" cy="1588"/>
            </a:xfrm>
            <a:prstGeom prst="line">
              <a:avLst/>
            </a:prstGeom>
            <a:ln w="12700">
              <a:solidFill>
                <a:srgbClr val="46D1CE"/>
              </a:solidFill>
            </a:ln>
          </p:spPr>
          <p:style>
            <a:lnRef idx="1">
              <a:schemeClr val="accent1"/>
            </a:lnRef>
            <a:fillRef idx="0">
              <a:schemeClr val="accent1"/>
            </a:fillRef>
            <a:effectRef idx="0">
              <a:schemeClr val="accent1"/>
            </a:effectRef>
            <a:fontRef idx="minor">
              <a:schemeClr val="tx1"/>
            </a:fontRef>
          </p:style>
        </p:cxnSp>
        <p:sp>
          <p:nvSpPr>
            <p:cNvPr id="17" name="文本框 3"/>
            <p:cNvSpPr txBox="1"/>
            <p:nvPr/>
          </p:nvSpPr>
          <p:spPr>
            <a:xfrm>
              <a:off x="1404817" y="1138817"/>
              <a:ext cx="5556738" cy="584775"/>
            </a:xfrm>
            <a:prstGeom prst="rect">
              <a:avLst/>
            </a:prstGeom>
            <a:noFill/>
          </p:spPr>
          <p:txBody>
            <a:bodyPr wrap="square" rtlCol="0">
              <a:spAutoFit/>
            </a:bodyPr>
            <a:lstStyle/>
            <a:p>
              <a:r>
                <a:rPr lang="zh-CN" altLang="en-US" sz="3200" dirty="0">
                  <a:solidFill>
                    <a:prstClr val="black"/>
                  </a:solidFill>
                  <a:latin typeface="黑体" panose="02010609060101010101" pitchFamily="49" charset="-122"/>
                  <a:ea typeface="黑体" panose="02010609060101010101" pitchFamily="49" charset="-122"/>
                </a:rPr>
                <a:t>秦汉时期</a:t>
              </a:r>
              <a:endParaRPr lang="zh-CN" altLang="en-US" sz="3200" dirty="0">
                <a:solidFill>
                  <a:prstClr val="black"/>
                </a:solidFill>
                <a:latin typeface="黑体" panose="02010609060101010101" pitchFamily="49" charset="-122"/>
                <a:ea typeface="黑体" panose="02010609060101010101" pitchFamily="49" charset="-122"/>
              </a:endParaRPr>
            </a:p>
          </p:txBody>
        </p:sp>
        <p:grpSp>
          <p:nvGrpSpPr>
            <p:cNvPr id="18" name="组合 9"/>
            <p:cNvGrpSpPr/>
            <p:nvPr/>
          </p:nvGrpSpPr>
          <p:grpSpPr>
            <a:xfrm>
              <a:off x="897544" y="1312552"/>
              <a:ext cx="445481" cy="469613"/>
              <a:chOff x="2121873" y="1511588"/>
              <a:chExt cx="445481" cy="469613"/>
            </a:xfrm>
          </p:grpSpPr>
          <p:sp>
            <p:nvSpPr>
              <p:cNvPr id="19" name="矩形 18"/>
              <p:cNvSpPr/>
              <p:nvPr/>
            </p:nvSpPr>
            <p:spPr>
              <a:xfrm>
                <a:off x="2121873" y="1511588"/>
                <a:ext cx="363415" cy="363415"/>
              </a:xfrm>
              <a:prstGeom prst="rect">
                <a:avLst/>
              </a:prstGeom>
              <a:solidFill>
                <a:srgbClr val="46D1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矩形 19"/>
              <p:cNvSpPr/>
              <p:nvPr/>
            </p:nvSpPr>
            <p:spPr>
              <a:xfrm>
                <a:off x="2321171" y="1735018"/>
                <a:ext cx="246183" cy="246183"/>
              </a:xfrm>
              <a:prstGeom prst="rect">
                <a:avLst/>
              </a:prstGeom>
              <a:solidFill>
                <a:srgbClr val="9BF1E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表格 6"/>
          <p:cNvGraphicFramePr>
            <a:graphicFrameLocks noGrp="1"/>
          </p:cNvGraphicFramePr>
          <p:nvPr/>
        </p:nvGraphicFramePr>
        <p:xfrm>
          <a:off x="1810841" y="2671713"/>
          <a:ext cx="5556738" cy="1415746"/>
        </p:xfrm>
        <a:graphic>
          <a:graphicData uri="http://schemas.openxmlformats.org/drawingml/2006/table">
            <a:tbl>
              <a:tblPr firstRow="1" bandRow="1">
                <a:tableStyleId>{5940675A-B579-460E-94D1-54222C63F5DA}</a:tableStyleId>
              </a:tblPr>
              <a:tblGrid>
                <a:gridCol w="1188276"/>
                <a:gridCol w="4368462"/>
              </a:tblGrid>
              <a:tr h="1415746">
                <a:tc>
                  <a:txBody>
                    <a:bodyPr/>
                    <a:lstStyle/>
                    <a:p>
                      <a:pPr algn="ctr"/>
                      <a:r>
                        <a:rPr lang="zh-CN" altLang="en-US" sz="2800" b="1" kern="1200" dirty="0">
                          <a:solidFill>
                            <a:prstClr val="black"/>
                          </a:solidFill>
                          <a:latin typeface="华文楷体" panose="02010600040101010101" pitchFamily="2" charset="-122"/>
                          <a:ea typeface="华文楷体" panose="02010600040101010101" pitchFamily="2" charset="-122"/>
                          <a:cs typeface="+mn-cs"/>
                        </a:rPr>
                        <a:t>汉朝</a:t>
                      </a: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a:txBody>
                  <a:tcPr anchor="ctr"/>
                </a:tc>
                <a:tc>
                  <a:txBody>
                    <a:bodyPr/>
                    <a:lstStyle/>
                    <a:p>
                      <a:pPr algn="ct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a:txBody>
                  <a:tcPr/>
                </a:tc>
              </a:tr>
            </a:tbl>
          </a:graphicData>
        </a:graphic>
      </p:graphicFrame>
      <p:sp>
        <p:nvSpPr>
          <p:cNvPr id="12" name="文本框 11"/>
          <p:cNvSpPr txBox="1"/>
          <p:nvPr/>
        </p:nvSpPr>
        <p:spPr>
          <a:xfrm>
            <a:off x="3012381" y="2831941"/>
            <a:ext cx="6093500" cy="523220"/>
          </a:xfrm>
          <a:prstGeom prst="rect">
            <a:avLst/>
          </a:prstGeom>
          <a:noFill/>
        </p:spPr>
        <p:txBody>
          <a:bodyPr wrap="square">
            <a:spAutoFit/>
          </a:bodyPr>
          <a:lstStyle/>
          <a:p>
            <a:r>
              <a:rPr lang="zh-CN" altLang="en-US" sz="2800" b="1" kern="1200" dirty="0">
                <a:solidFill>
                  <a:prstClr val="black"/>
                </a:solidFill>
                <a:latin typeface="华文楷体" panose="02010600040101010101" pitchFamily="2" charset="-122"/>
                <a:ea typeface="华文楷体" panose="02010600040101010101" pitchFamily="2" charset="-122"/>
                <a:cs typeface="+mn-cs"/>
              </a:rPr>
              <a:t>中央监察体系：御史大夫</a:t>
            </a:r>
            <a:endParaRPr lang="en-US" altLang="zh-CN" sz="2800" b="1" kern="1200" dirty="0">
              <a:solidFill>
                <a:prstClr val="black"/>
              </a:solidFill>
              <a:latin typeface="华文楷体" panose="02010600040101010101" pitchFamily="2" charset="-122"/>
              <a:ea typeface="华文楷体" panose="02010600040101010101" pitchFamily="2" charset="-122"/>
              <a:cs typeface="+mn-cs"/>
            </a:endParaRPr>
          </a:p>
        </p:txBody>
      </p:sp>
      <p:grpSp>
        <p:nvGrpSpPr>
          <p:cNvPr id="14" name="组合 13"/>
          <p:cNvGrpSpPr/>
          <p:nvPr/>
        </p:nvGrpSpPr>
        <p:grpSpPr>
          <a:xfrm>
            <a:off x="1652070" y="1109007"/>
            <a:ext cx="6108149" cy="643526"/>
            <a:chOff x="853406" y="1138817"/>
            <a:chExt cx="6108149" cy="643526"/>
          </a:xfrm>
        </p:grpSpPr>
        <p:cxnSp>
          <p:nvCxnSpPr>
            <p:cNvPr id="15" name="直接连接符 14"/>
            <p:cNvCxnSpPr/>
            <p:nvPr/>
          </p:nvCxnSpPr>
          <p:spPr>
            <a:xfrm>
              <a:off x="853406" y="1780755"/>
              <a:ext cx="2720622" cy="1588"/>
            </a:xfrm>
            <a:prstGeom prst="line">
              <a:avLst/>
            </a:prstGeom>
            <a:ln w="12700">
              <a:solidFill>
                <a:srgbClr val="46D1CE"/>
              </a:solidFill>
            </a:ln>
          </p:spPr>
          <p:style>
            <a:lnRef idx="1">
              <a:schemeClr val="accent1"/>
            </a:lnRef>
            <a:fillRef idx="0">
              <a:schemeClr val="accent1"/>
            </a:fillRef>
            <a:effectRef idx="0">
              <a:schemeClr val="accent1"/>
            </a:effectRef>
            <a:fontRef idx="minor">
              <a:schemeClr val="tx1"/>
            </a:fontRef>
          </p:style>
        </p:cxnSp>
        <p:sp>
          <p:nvSpPr>
            <p:cNvPr id="16" name="文本框 3"/>
            <p:cNvSpPr txBox="1"/>
            <p:nvPr/>
          </p:nvSpPr>
          <p:spPr>
            <a:xfrm>
              <a:off x="1404817" y="1138817"/>
              <a:ext cx="5556738" cy="584775"/>
            </a:xfrm>
            <a:prstGeom prst="rect">
              <a:avLst/>
            </a:prstGeom>
            <a:noFill/>
          </p:spPr>
          <p:txBody>
            <a:bodyPr wrap="square" rtlCol="0">
              <a:spAutoFit/>
            </a:bodyPr>
            <a:lstStyle/>
            <a:p>
              <a:r>
                <a:rPr lang="zh-CN" altLang="en-US" sz="3200" dirty="0">
                  <a:solidFill>
                    <a:prstClr val="black"/>
                  </a:solidFill>
                  <a:latin typeface="黑体" panose="02010609060101010101" pitchFamily="49" charset="-122"/>
                  <a:ea typeface="黑体" panose="02010609060101010101" pitchFamily="49" charset="-122"/>
                </a:rPr>
                <a:t>秦汉时期</a:t>
              </a:r>
              <a:endParaRPr lang="zh-CN" altLang="en-US" sz="3200" dirty="0">
                <a:solidFill>
                  <a:prstClr val="black"/>
                </a:solidFill>
                <a:latin typeface="黑体" panose="02010609060101010101" pitchFamily="49" charset="-122"/>
                <a:ea typeface="黑体" panose="02010609060101010101" pitchFamily="49" charset="-122"/>
              </a:endParaRPr>
            </a:p>
          </p:txBody>
        </p:sp>
        <p:grpSp>
          <p:nvGrpSpPr>
            <p:cNvPr id="17" name="组合 9"/>
            <p:cNvGrpSpPr/>
            <p:nvPr/>
          </p:nvGrpSpPr>
          <p:grpSpPr>
            <a:xfrm>
              <a:off x="897544" y="1312552"/>
              <a:ext cx="445481" cy="469613"/>
              <a:chOff x="2121873" y="1511588"/>
              <a:chExt cx="445481" cy="469613"/>
            </a:xfrm>
          </p:grpSpPr>
          <p:sp>
            <p:nvSpPr>
              <p:cNvPr id="18" name="矩形 17"/>
              <p:cNvSpPr/>
              <p:nvPr/>
            </p:nvSpPr>
            <p:spPr>
              <a:xfrm>
                <a:off x="2121873" y="1511588"/>
                <a:ext cx="363415" cy="363415"/>
              </a:xfrm>
              <a:prstGeom prst="rect">
                <a:avLst/>
              </a:prstGeom>
              <a:solidFill>
                <a:srgbClr val="46D1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9" name="矩形 18"/>
              <p:cNvSpPr/>
              <p:nvPr/>
            </p:nvSpPr>
            <p:spPr>
              <a:xfrm>
                <a:off x="2321171" y="1735018"/>
                <a:ext cx="246183" cy="246183"/>
              </a:xfrm>
              <a:prstGeom prst="rect">
                <a:avLst/>
              </a:prstGeom>
              <a:solidFill>
                <a:srgbClr val="9BF1E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sp>
        <p:nvSpPr>
          <p:cNvPr id="2" name="文本框 1"/>
          <p:cNvSpPr txBox="1"/>
          <p:nvPr/>
        </p:nvSpPr>
        <p:spPr>
          <a:xfrm>
            <a:off x="3012440" y="3379470"/>
            <a:ext cx="4249420" cy="521970"/>
          </a:xfrm>
          <a:prstGeom prst="rect">
            <a:avLst/>
          </a:prstGeom>
          <a:noFill/>
        </p:spPr>
        <p:txBody>
          <a:bodyPr wrap="square">
            <a:spAutoFit/>
          </a:bodyPr>
          <a:lstStyle/>
          <a:p>
            <a:r>
              <a:rPr lang="zh-CN" altLang="en-US" sz="2800" b="1" kern="1200" dirty="0">
                <a:solidFill>
                  <a:prstClr val="black"/>
                </a:solidFill>
                <a:latin typeface="华文楷体" panose="02010600040101010101" pitchFamily="2" charset="-122"/>
                <a:ea typeface="华文楷体" panose="02010600040101010101" pitchFamily="2" charset="-122"/>
                <a:cs typeface="+mn-cs"/>
              </a:rPr>
              <a:t>地方：刺史</a:t>
            </a: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p:txBody>
      </p:sp>
      <p:sp>
        <p:nvSpPr>
          <p:cNvPr id="13" name="文本框 12"/>
          <p:cNvSpPr txBox="1"/>
          <p:nvPr/>
        </p:nvSpPr>
        <p:spPr>
          <a:xfrm>
            <a:off x="1696208" y="1929890"/>
            <a:ext cx="6093500" cy="523220"/>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defRPr/>
            </a:pPr>
            <a:r>
              <a:rPr lang="en-US" altLang="zh-CN" sz="2800" b="1" kern="1200" dirty="0">
                <a:solidFill>
                  <a:prstClr val="black"/>
                </a:solidFill>
                <a:latin typeface="华文楷体" panose="02010600040101010101" pitchFamily="2" charset="-122"/>
                <a:ea typeface="华文楷体" panose="02010600040101010101" pitchFamily="2" charset="-122"/>
                <a:cs typeface="+mn-cs"/>
              </a:rPr>
              <a:t>2.</a:t>
            </a:r>
            <a:r>
              <a:rPr lang="zh-CN" altLang="en-US" sz="2800" b="1" kern="1200" dirty="0">
                <a:solidFill>
                  <a:prstClr val="black"/>
                </a:solidFill>
                <a:latin typeface="华文楷体" panose="02010600040101010101" pitchFamily="2" charset="-122"/>
                <a:ea typeface="华文楷体" panose="02010600040101010101" pitchFamily="2" charset="-122"/>
                <a:cs typeface="+mn-cs"/>
              </a:rPr>
              <a:t>监察</a:t>
            </a: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1764108" y="1350554"/>
            <a:ext cx="7428052" cy="3416320"/>
          </a:xfrm>
          <a:prstGeom prst="rect">
            <a:avLst/>
          </a:prstGeom>
          <a:noFill/>
        </p:spPr>
        <p:txBody>
          <a:bodyPr wrap="square">
            <a:spAutoFit/>
          </a:bodyPr>
          <a:lstStyle/>
          <a:p>
            <a:pPr algn="just"/>
            <a:r>
              <a:rPr lang="zh-CN" altLang="en-US" sz="2400" dirty="0"/>
              <a:t>         </a:t>
            </a:r>
            <a:r>
              <a:rPr lang="zh-CN" altLang="en-US" sz="2400" b="1" dirty="0">
                <a:latin typeface="华文楷体" panose="02010600040101010101" pitchFamily="2" charset="-122"/>
                <a:ea typeface="华文楷体" panose="02010600040101010101" pitchFamily="2" charset="-122"/>
              </a:rPr>
              <a:t>汉武帝将京畿以外地区分为十三州部，设刺史，秩六百石。职责是定期巡视所部郡国，以六条监察地方郡守、尉、诸侯相等二千石官和强宗豪右，六条以外不问。六条包括：强宗豪右田宅逾越制度，以强凌弱，以众暴寡；二千石不奉诏书，不遵守典制，以权谋私，侵渔百姓，聚敛为奸；二千石不恤疑案，教唆杀人</a:t>
            </a:r>
            <a:r>
              <a:rPr lang="en-US" altLang="zh-CN" sz="2400" b="1" dirty="0">
                <a:latin typeface="华文楷体" panose="02010600040101010101" pitchFamily="2" charset="-122"/>
                <a:ea typeface="华文楷体" panose="02010600040101010101" pitchFamily="2" charset="-122"/>
              </a:rPr>
              <a:t>……</a:t>
            </a:r>
            <a:r>
              <a:rPr lang="zh-CN" altLang="en-US" sz="2400" b="1" dirty="0">
                <a:latin typeface="华文楷体" panose="02010600040101010101" pitchFamily="2" charset="-122"/>
                <a:ea typeface="华文楷体" panose="02010600040101010101" pitchFamily="2" charset="-122"/>
              </a:rPr>
              <a:t>二千石包庇罪犯，勾结豪强，收受贿赂，损害国家法令。</a:t>
            </a:r>
            <a:endParaRPr lang="en-US" altLang="zh-CN" sz="2400" b="1" dirty="0">
              <a:latin typeface="华文楷体" panose="02010600040101010101" pitchFamily="2" charset="-122"/>
              <a:ea typeface="华文楷体" panose="02010600040101010101" pitchFamily="2" charset="-122"/>
            </a:endParaRPr>
          </a:p>
          <a:p>
            <a:pPr algn="r"/>
            <a:r>
              <a:rPr lang="en-US" altLang="zh-CN" sz="2400" b="1" dirty="0">
                <a:latin typeface="华文楷体" panose="02010600040101010101" pitchFamily="2" charset="-122"/>
                <a:ea typeface="华文楷体" panose="02010600040101010101" pitchFamily="2" charset="-122"/>
              </a:rPr>
              <a:t>——</a:t>
            </a:r>
            <a:r>
              <a:rPr lang="zh-CN" altLang="en-US" sz="2400" b="1" dirty="0">
                <a:latin typeface="华文楷体" panose="02010600040101010101" pitchFamily="2" charset="-122"/>
                <a:ea typeface="华文楷体" panose="02010600040101010101" pitchFamily="2" charset="-122"/>
              </a:rPr>
              <a:t>摘编自</a:t>
            </a:r>
            <a:r>
              <a:rPr lang="en-US" altLang="zh-CN" sz="2400" b="1" dirty="0">
                <a:latin typeface="华文楷体" panose="02010600040101010101" pitchFamily="2" charset="-122"/>
                <a:ea typeface="华文楷体" panose="02010600040101010101" pitchFamily="2" charset="-122"/>
              </a:rPr>
              <a:t>《</a:t>
            </a:r>
            <a:r>
              <a:rPr lang="zh-CN" altLang="en-US" sz="2400" b="1" dirty="0">
                <a:latin typeface="华文楷体" panose="02010600040101010101" pitchFamily="2" charset="-122"/>
                <a:ea typeface="华文楷体" panose="02010600040101010101" pitchFamily="2" charset="-122"/>
              </a:rPr>
              <a:t>简明中国历史知识手册 </a:t>
            </a:r>
            <a:r>
              <a:rPr lang="en-US" altLang="zh-CN" sz="2400" b="1" dirty="0">
                <a:latin typeface="华文楷体" panose="02010600040101010101" pitchFamily="2" charset="-122"/>
                <a:ea typeface="华文楷体" panose="02010600040101010101" pitchFamily="2" charset="-122"/>
              </a:rPr>
              <a:t>》</a:t>
            </a:r>
            <a:endParaRPr lang="zh-CN" altLang="en-US" sz="2400" dirty="0"/>
          </a:p>
        </p:txBody>
      </p:sp>
      <p:sp>
        <p:nvSpPr>
          <p:cNvPr id="7" name="文本框 6"/>
          <p:cNvSpPr txBox="1"/>
          <p:nvPr/>
        </p:nvSpPr>
        <p:spPr>
          <a:xfrm>
            <a:off x="1970757" y="4766874"/>
            <a:ext cx="7428052" cy="461665"/>
          </a:xfrm>
          <a:prstGeom prst="rect">
            <a:avLst/>
          </a:prstGeom>
          <a:noFill/>
        </p:spPr>
        <p:txBody>
          <a:bodyPr wrap="square">
            <a:spAutoFit/>
          </a:bodyPr>
          <a:lstStyle/>
          <a:p>
            <a:r>
              <a:rPr lang="zh-CN" altLang="en-US" sz="2400" b="1" dirty="0">
                <a:latin typeface="华文楷体" panose="02010600040101010101" pitchFamily="2" charset="-122"/>
                <a:ea typeface="华文楷体" panose="02010600040101010101" pitchFamily="2" charset="-122"/>
              </a:rPr>
              <a:t>思考：刺史地位如何？侧重于监察哪些方面的内容？</a:t>
            </a:r>
            <a:endParaRPr lang="zh-CN" altLang="en-US" sz="2400" b="1" dirty="0">
              <a:latin typeface="华文楷体" panose="02010600040101010101" pitchFamily="2" charset="-122"/>
              <a:ea typeface="华文楷体" panose="02010600040101010101" pitchFamily="2" charset="-122"/>
            </a:endParaRPr>
          </a:p>
        </p:txBody>
      </p:sp>
      <p:sp>
        <p:nvSpPr>
          <p:cNvPr id="9" name="文本框 8"/>
          <p:cNvSpPr txBox="1"/>
          <p:nvPr/>
        </p:nvSpPr>
        <p:spPr>
          <a:xfrm>
            <a:off x="1535929" y="5467086"/>
            <a:ext cx="1524964" cy="461665"/>
          </a:xfrm>
          <a:prstGeom prst="rect">
            <a:avLst/>
          </a:prstGeom>
          <a:solidFill>
            <a:schemeClr val="accent6">
              <a:lumMod val="40000"/>
              <a:lumOff val="60000"/>
            </a:schemeClr>
          </a:solidFill>
        </p:spPr>
        <p:txBody>
          <a:bodyPr wrap="square">
            <a:spAutoFit/>
          </a:bodyPr>
          <a:lstStyle/>
          <a:p>
            <a:r>
              <a:rPr lang="zh-CN" altLang="en-US" sz="2400" b="1" dirty="0">
                <a:latin typeface="华文楷体" panose="02010600040101010101" pitchFamily="2" charset="-122"/>
                <a:ea typeface="华文楷体" panose="02010600040101010101" pitchFamily="2" charset="-122"/>
              </a:rPr>
              <a:t>位卑权重</a:t>
            </a:r>
            <a:endParaRPr lang="zh-CN" altLang="en-US" sz="2400" b="1" dirty="0">
              <a:latin typeface="华文楷体" panose="02010600040101010101" pitchFamily="2" charset="-122"/>
              <a:ea typeface="华文楷体" panose="02010600040101010101" pitchFamily="2" charset="-122"/>
            </a:endParaRPr>
          </a:p>
        </p:txBody>
      </p:sp>
      <p:sp>
        <p:nvSpPr>
          <p:cNvPr id="10" name="文本框 9"/>
          <p:cNvSpPr txBox="1"/>
          <p:nvPr/>
        </p:nvSpPr>
        <p:spPr>
          <a:xfrm>
            <a:off x="3791585" y="5467350"/>
            <a:ext cx="5607050" cy="460375"/>
          </a:xfrm>
          <a:prstGeom prst="rect">
            <a:avLst/>
          </a:prstGeom>
          <a:solidFill>
            <a:schemeClr val="accent6">
              <a:lumMod val="40000"/>
              <a:lumOff val="60000"/>
            </a:schemeClr>
          </a:solidFill>
        </p:spPr>
        <p:txBody>
          <a:bodyPr wrap="square">
            <a:spAutoFit/>
          </a:bodyPr>
          <a:lstStyle/>
          <a:p>
            <a:r>
              <a:rPr lang="zh-CN" altLang="en-US" sz="2400" b="1" dirty="0">
                <a:latin typeface="华文楷体" panose="02010600040101010101" pitchFamily="2" charset="-122"/>
                <a:ea typeface="华文楷体" panose="02010600040101010101" pitchFamily="2" charset="-122"/>
              </a:rPr>
              <a:t>纠举豪强和郡国守、相的不法行为</a:t>
            </a:r>
            <a:endParaRPr lang="zh-CN" altLang="en-US" sz="2400" b="1" dirty="0">
              <a:latin typeface="华文楷体" panose="02010600040101010101" pitchFamily="2" charset="-122"/>
              <a:ea typeface="华文楷体" panose="020106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bldLvl="0" animBg="1"/>
      <p:bldP spid="10"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2284388" y="2503362"/>
            <a:ext cx="7327506" cy="1851276"/>
          </a:xfrm>
          <a:prstGeom prst="rect">
            <a:avLst/>
          </a:prstGeom>
        </p:spPr>
        <p:txBody>
          <a:bodyPr wrap="square">
            <a:spAutoFit/>
          </a:bodyPr>
          <a:lstStyle/>
          <a:p>
            <a:pPr lvl="0" indent="457200">
              <a:lnSpc>
                <a:spcPct val="140000"/>
              </a:lnSpc>
            </a:pPr>
            <a:r>
              <a:rPr lang="zh-CN" altLang="en-US" sz="2800" b="1" dirty="0">
                <a:solidFill>
                  <a:prstClr val="black"/>
                </a:solidFill>
                <a:latin typeface="华文楷体" panose="02010600040101010101" pitchFamily="2" charset="-122"/>
                <a:ea typeface="华文楷体" panose="02010600040101010101" pitchFamily="2" charset="-122"/>
                <a:sym typeface="+mn-ea"/>
              </a:rPr>
              <a:t>  因门阀士族势力强大，战乱频仍，虽然曹魏、 西晋、北朝制定了相应的考核法规，但大都流于形式。</a:t>
            </a:r>
            <a:endParaRPr lang="zh-CN" altLang="en-US" sz="2800" b="1" dirty="0">
              <a:solidFill>
                <a:prstClr val="black"/>
              </a:solidFill>
              <a:latin typeface="华文楷体" panose="02010600040101010101" pitchFamily="2" charset="-122"/>
              <a:ea typeface="华文楷体" panose="02010600040101010101" pitchFamily="2" charset="-122"/>
              <a:sym typeface="+mn-ea"/>
            </a:endParaRPr>
          </a:p>
        </p:txBody>
      </p:sp>
      <p:grpSp>
        <p:nvGrpSpPr>
          <p:cNvPr id="7" name="组合 6"/>
          <p:cNvGrpSpPr/>
          <p:nvPr/>
        </p:nvGrpSpPr>
        <p:grpSpPr>
          <a:xfrm>
            <a:off x="1536456" y="1228903"/>
            <a:ext cx="6108149" cy="643526"/>
            <a:chOff x="853406" y="1138817"/>
            <a:chExt cx="6108149" cy="643526"/>
          </a:xfrm>
        </p:grpSpPr>
        <p:cxnSp>
          <p:nvCxnSpPr>
            <p:cNvPr id="8" name="直接连接符 7"/>
            <p:cNvCxnSpPr/>
            <p:nvPr/>
          </p:nvCxnSpPr>
          <p:spPr>
            <a:xfrm>
              <a:off x="853406" y="1780755"/>
              <a:ext cx="2720622" cy="1588"/>
            </a:xfrm>
            <a:prstGeom prst="line">
              <a:avLst/>
            </a:prstGeom>
            <a:ln w="12700">
              <a:solidFill>
                <a:srgbClr val="46D1CE"/>
              </a:solidFill>
            </a:ln>
          </p:spPr>
          <p:style>
            <a:lnRef idx="1">
              <a:schemeClr val="accent1"/>
            </a:lnRef>
            <a:fillRef idx="0">
              <a:schemeClr val="accent1"/>
            </a:fillRef>
            <a:effectRef idx="0">
              <a:schemeClr val="accent1"/>
            </a:effectRef>
            <a:fontRef idx="minor">
              <a:schemeClr val="tx1"/>
            </a:fontRef>
          </p:style>
        </p:cxnSp>
        <p:sp>
          <p:nvSpPr>
            <p:cNvPr id="9" name="文本框 3"/>
            <p:cNvSpPr txBox="1"/>
            <p:nvPr/>
          </p:nvSpPr>
          <p:spPr>
            <a:xfrm>
              <a:off x="1404817" y="1138817"/>
              <a:ext cx="5556738" cy="584775"/>
            </a:xfrm>
            <a:prstGeom prst="rect">
              <a:avLst/>
            </a:prstGeom>
            <a:noFill/>
          </p:spPr>
          <p:txBody>
            <a:bodyPr wrap="square" rtlCol="0">
              <a:spAutoFit/>
            </a:bodyPr>
            <a:lstStyle/>
            <a:p>
              <a:r>
                <a:rPr lang="zh-CN" altLang="en-US" sz="3200" dirty="0">
                  <a:solidFill>
                    <a:prstClr val="black"/>
                  </a:solidFill>
                  <a:latin typeface="黑体" panose="02010609060101010101" pitchFamily="49" charset="-122"/>
                  <a:ea typeface="黑体" panose="02010609060101010101" pitchFamily="49" charset="-122"/>
                </a:rPr>
                <a:t>魏晋南北朝时期</a:t>
              </a:r>
              <a:endParaRPr lang="zh-CN" altLang="en-US" sz="3200" dirty="0">
                <a:solidFill>
                  <a:prstClr val="black"/>
                </a:solidFill>
                <a:latin typeface="黑体" panose="02010609060101010101" pitchFamily="49" charset="-122"/>
                <a:ea typeface="黑体" panose="02010609060101010101" pitchFamily="49" charset="-122"/>
              </a:endParaRPr>
            </a:p>
          </p:txBody>
        </p:sp>
        <p:grpSp>
          <p:nvGrpSpPr>
            <p:cNvPr id="10" name="组合 9"/>
            <p:cNvGrpSpPr/>
            <p:nvPr/>
          </p:nvGrpSpPr>
          <p:grpSpPr>
            <a:xfrm>
              <a:off x="897544" y="1312552"/>
              <a:ext cx="445481" cy="469613"/>
              <a:chOff x="2121873" y="1511588"/>
              <a:chExt cx="445481" cy="469613"/>
            </a:xfrm>
          </p:grpSpPr>
          <p:sp>
            <p:nvSpPr>
              <p:cNvPr id="11" name="矩形 10"/>
              <p:cNvSpPr/>
              <p:nvPr/>
            </p:nvSpPr>
            <p:spPr>
              <a:xfrm>
                <a:off x="2121873" y="1511588"/>
                <a:ext cx="363415" cy="363415"/>
              </a:xfrm>
              <a:prstGeom prst="rect">
                <a:avLst/>
              </a:prstGeom>
              <a:solidFill>
                <a:srgbClr val="46D1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矩形 11"/>
              <p:cNvSpPr/>
              <p:nvPr/>
            </p:nvSpPr>
            <p:spPr>
              <a:xfrm>
                <a:off x="2321171" y="1735018"/>
                <a:ext cx="246183" cy="246183"/>
              </a:xfrm>
              <a:prstGeom prst="rect">
                <a:avLst/>
              </a:prstGeom>
              <a:solidFill>
                <a:srgbClr val="9BF1E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416696" y="1078561"/>
            <a:ext cx="6101860" cy="617798"/>
            <a:chOff x="897544" y="1293937"/>
            <a:chExt cx="6101860" cy="617798"/>
          </a:xfrm>
        </p:grpSpPr>
        <p:cxnSp>
          <p:nvCxnSpPr>
            <p:cNvPr id="7" name="直接连接符 6"/>
            <p:cNvCxnSpPr/>
            <p:nvPr/>
          </p:nvCxnSpPr>
          <p:spPr>
            <a:xfrm flipV="1">
              <a:off x="897544" y="1911734"/>
              <a:ext cx="4813708" cy="1"/>
            </a:xfrm>
            <a:prstGeom prst="line">
              <a:avLst/>
            </a:prstGeom>
            <a:ln w="12700">
              <a:solidFill>
                <a:srgbClr val="46D1CE"/>
              </a:solidFill>
            </a:ln>
          </p:spPr>
          <p:style>
            <a:lnRef idx="1">
              <a:schemeClr val="accent1"/>
            </a:lnRef>
            <a:fillRef idx="0">
              <a:schemeClr val="accent1"/>
            </a:fillRef>
            <a:effectRef idx="0">
              <a:schemeClr val="accent1"/>
            </a:effectRef>
            <a:fontRef idx="minor">
              <a:schemeClr val="tx1"/>
            </a:fontRef>
          </p:style>
        </p:cxnSp>
        <p:sp>
          <p:nvSpPr>
            <p:cNvPr id="8" name="文本框 7"/>
            <p:cNvSpPr txBox="1"/>
            <p:nvPr/>
          </p:nvSpPr>
          <p:spPr>
            <a:xfrm>
              <a:off x="1442666" y="1293937"/>
              <a:ext cx="5556738" cy="584775"/>
            </a:xfrm>
            <a:prstGeom prst="rect">
              <a:avLst/>
            </a:prstGeom>
            <a:noFill/>
          </p:spPr>
          <p:txBody>
            <a:bodyPr wrap="square" rtlCol="0">
              <a:spAutoFit/>
            </a:bodyPr>
            <a:lstStyle/>
            <a:p>
              <a:r>
                <a:rPr lang="zh-CN" altLang="en-US" sz="3200" dirty="0">
                  <a:solidFill>
                    <a:prstClr val="black"/>
                  </a:solidFill>
                  <a:latin typeface="黑体" panose="02010609060101010101" pitchFamily="49" charset="-122"/>
                  <a:ea typeface="黑体" panose="02010609060101010101" pitchFamily="49" charset="-122"/>
                </a:rPr>
                <a:t>隋唐至两宋时期</a:t>
              </a:r>
              <a:endParaRPr lang="zh-CN" altLang="en-US" sz="3200" dirty="0">
                <a:solidFill>
                  <a:prstClr val="black"/>
                </a:solidFill>
                <a:latin typeface="黑体" panose="02010609060101010101" pitchFamily="49" charset="-122"/>
                <a:ea typeface="黑体" panose="02010609060101010101" pitchFamily="49" charset="-122"/>
              </a:endParaRPr>
            </a:p>
          </p:txBody>
        </p:sp>
        <p:grpSp>
          <p:nvGrpSpPr>
            <p:cNvPr id="9" name="组合 8"/>
            <p:cNvGrpSpPr/>
            <p:nvPr/>
          </p:nvGrpSpPr>
          <p:grpSpPr>
            <a:xfrm>
              <a:off x="897544" y="1312552"/>
              <a:ext cx="427890" cy="422683"/>
              <a:chOff x="2121873" y="1511588"/>
              <a:chExt cx="427890" cy="422683"/>
            </a:xfrm>
          </p:grpSpPr>
          <p:sp>
            <p:nvSpPr>
              <p:cNvPr id="10" name="矩形 9"/>
              <p:cNvSpPr/>
              <p:nvPr/>
            </p:nvSpPr>
            <p:spPr>
              <a:xfrm>
                <a:off x="2121873" y="1511588"/>
                <a:ext cx="363415" cy="363415"/>
              </a:xfrm>
              <a:prstGeom prst="rect">
                <a:avLst/>
              </a:prstGeom>
              <a:solidFill>
                <a:srgbClr val="46D1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 name="矩形 10"/>
              <p:cNvSpPr/>
              <p:nvPr/>
            </p:nvSpPr>
            <p:spPr>
              <a:xfrm>
                <a:off x="2303580" y="1688088"/>
                <a:ext cx="246183" cy="246183"/>
              </a:xfrm>
              <a:prstGeom prst="rect">
                <a:avLst/>
              </a:prstGeom>
              <a:solidFill>
                <a:srgbClr val="9BF1E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graphicFrame>
        <p:nvGraphicFramePr>
          <p:cNvPr id="3" name="表格 6"/>
          <p:cNvGraphicFramePr>
            <a:graphicFrameLocks noGrp="1"/>
          </p:cNvGraphicFramePr>
          <p:nvPr/>
        </p:nvGraphicFramePr>
        <p:xfrm>
          <a:off x="2260999" y="2956920"/>
          <a:ext cx="5131724" cy="950835"/>
        </p:xfrm>
        <a:graphic>
          <a:graphicData uri="http://schemas.openxmlformats.org/drawingml/2006/table">
            <a:tbl>
              <a:tblPr firstRow="1" bandRow="1">
                <a:tableStyleId>{5940675A-B579-460E-94D1-54222C63F5DA}</a:tableStyleId>
              </a:tblPr>
              <a:tblGrid>
                <a:gridCol w="1992277"/>
                <a:gridCol w="3139447"/>
              </a:tblGrid>
              <a:tr h="950835">
                <a:tc>
                  <a:txBody>
                    <a:bodyPr/>
                    <a:lstStyle/>
                    <a:p>
                      <a:pPr algn="ctr"/>
                      <a:r>
                        <a:rPr lang="zh-CN" altLang="en-US" sz="2800" b="1" kern="1200" dirty="0">
                          <a:solidFill>
                            <a:prstClr val="black"/>
                          </a:solidFill>
                          <a:latin typeface="华文楷体" panose="02010600040101010101" pitchFamily="2" charset="-122"/>
                          <a:ea typeface="华文楷体" panose="02010600040101010101" pitchFamily="2" charset="-122"/>
                          <a:cs typeface="+mn-cs"/>
                        </a:rPr>
                        <a:t>隋唐</a:t>
                      </a:r>
                      <a:r>
                        <a:rPr lang="en-US" altLang="zh-CN" sz="2800" b="1" kern="1200" dirty="0">
                          <a:solidFill>
                            <a:prstClr val="black"/>
                          </a:solidFill>
                          <a:latin typeface="华文楷体" panose="02010600040101010101" pitchFamily="2" charset="-122"/>
                          <a:ea typeface="华文楷体" panose="02010600040101010101" pitchFamily="2" charset="-122"/>
                          <a:cs typeface="+mn-cs"/>
                        </a:rPr>
                        <a:t>—</a:t>
                      </a:r>
                      <a:r>
                        <a:rPr lang="zh-CN" altLang="en-US" sz="2800" b="1" kern="1200" dirty="0">
                          <a:solidFill>
                            <a:prstClr val="black"/>
                          </a:solidFill>
                          <a:latin typeface="华文楷体" panose="02010600040101010101" pitchFamily="2" charset="-122"/>
                          <a:ea typeface="华文楷体" panose="02010600040101010101" pitchFamily="2" charset="-122"/>
                          <a:cs typeface="+mn-cs"/>
                        </a:rPr>
                        <a:t>两宋</a:t>
                      </a: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a:txBody>
                  <a:tcPr/>
                </a:tc>
              </a:tr>
            </a:tbl>
          </a:graphicData>
        </a:graphic>
      </p:graphicFrame>
      <p:sp>
        <p:nvSpPr>
          <p:cNvPr id="4" name="文本框 3"/>
          <p:cNvSpPr txBox="1"/>
          <p:nvPr/>
        </p:nvSpPr>
        <p:spPr>
          <a:xfrm>
            <a:off x="4280078" y="3167390"/>
            <a:ext cx="2751944" cy="523220"/>
          </a:xfrm>
          <a:prstGeom prst="rect">
            <a:avLst/>
          </a:prstGeom>
          <a:noFill/>
        </p:spPr>
        <p:txBody>
          <a:bodyPr wrap="square">
            <a:spAutoFit/>
          </a:bodyPr>
          <a:lstStyle/>
          <a:p>
            <a:r>
              <a:rPr lang="zh-CN" altLang="en-US" sz="2800" b="1" kern="1200" dirty="0">
                <a:solidFill>
                  <a:prstClr val="black"/>
                </a:solidFill>
                <a:latin typeface="华文楷体" panose="02010600040101010101" pitchFamily="2" charset="-122"/>
                <a:ea typeface="华文楷体" panose="02010600040101010101" pitchFamily="2" charset="-122"/>
                <a:cs typeface="+mn-cs"/>
              </a:rPr>
              <a:t>尚书省吏部负责</a:t>
            </a:r>
            <a:endParaRPr lang="en-US" altLang="zh-CN" sz="2800" b="1" kern="1200" dirty="0">
              <a:solidFill>
                <a:prstClr val="black"/>
              </a:solidFill>
              <a:latin typeface="华文楷体" panose="02010600040101010101" pitchFamily="2" charset="-122"/>
              <a:ea typeface="华文楷体" panose="02010600040101010101" pitchFamily="2" charset="-122"/>
              <a:cs typeface="+mn-cs"/>
            </a:endParaRPr>
          </a:p>
        </p:txBody>
      </p:sp>
      <p:sp>
        <p:nvSpPr>
          <p:cNvPr id="2" name="文本框 1"/>
          <p:cNvSpPr txBox="1"/>
          <p:nvPr/>
        </p:nvSpPr>
        <p:spPr>
          <a:xfrm>
            <a:off x="2105932" y="2031007"/>
            <a:ext cx="6093500" cy="523220"/>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defRPr/>
            </a:pPr>
            <a:r>
              <a:rPr lang="en-US" altLang="zh-CN" sz="2800" b="1" dirty="0">
                <a:solidFill>
                  <a:prstClr val="black"/>
                </a:solidFill>
                <a:latin typeface="华文楷体" panose="02010600040101010101" pitchFamily="2" charset="-122"/>
                <a:ea typeface="华文楷体" panose="02010600040101010101" pitchFamily="2" charset="-122"/>
              </a:rPr>
              <a:t>1.</a:t>
            </a:r>
            <a:r>
              <a:rPr lang="zh-CN" altLang="en-US" sz="2800" b="1" dirty="0">
                <a:solidFill>
                  <a:prstClr val="black"/>
                </a:solidFill>
                <a:latin typeface="华文楷体" panose="02010600040101010101" pitchFamily="2" charset="-122"/>
                <a:ea typeface="华文楷体" panose="02010600040101010101" pitchFamily="2" charset="-122"/>
              </a:rPr>
              <a:t>考核</a:t>
            </a: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871373" y="1155578"/>
            <a:ext cx="7836061" cy="4917885"/>
          </a:xfrm>
          <a:prstGeom prst="rect">
            <a:avLst/>
          </a:prstGeom>
        </p:spPr>
        <p:txBody>
          <a:bodyPr wrap="square">
            <a:spAutoFit/>
          </a:bodyPr>
          <a:lstStyle/>
          <a:p>
            <a:pPr>
              <a:lnSpc>
                <a:spcPct val="110000"/>
              </a:lnSpc>
            </a:pPr>
            <a:r>
              <a:rPr lang="zh-CN" altLang="en-US" sz="2400" dirty="0">
                <a:latin typeface="楷体" panose="02010609060101010101" charset="-122"/>
                <a:ea typeface="楷体" panose="02010609060101010101" charset="-122"/>
                <a:cs typeface="楷体" panose="02010609060101010101" charset="-122"/>
              </a:rPr>
              <a:t>    </a:t>
            </a:r>
            <a:r>
              <a:rPr lang="zh-CN" altLang="en-US" sz="2400" b="1" dirty="0">
                <a:latin typeface="华文楷体" panose="02010600040101010101" pitchFamily="2" charset="-122"/>
                <a:ea typeface="华文楷体" panose="02010600040101010101" pitchFamily="2" charset="-122"/>
              </a:rPr>
              <a:t>《大唐六典》规定：“考功郎中之职，掌内外文武官吏之考课。”除此之外，还有40余位职官参与考课分工事宜。唐代对流内官员和流外吏员按照不同标准实行分类考课。其中针对流内官员的考课标准可以概括为“四善二十七最”。“四善”是政府着眼于官德品行。“二十七最”则是根据官员职位职能特点的不同而提出的具体要求。各地各部门先行考课并将考课结果编制成册形成“考薄”，然后逐级检勘、汇总、上报，最后上报至尚书省考功司以待会考。最后由皇帝确认后生效，作为官吏俸禄增减、品阶升降甚至职务变动的重要依据。</a:t>
            </a:r>
            <a:endParaRPr lang="en-US" altLang="zh-CN" sz="2400" b="1" dirty="0">
              <a:latin typeface="华文楷体" panose="02010600040101010101" pitchFamily="2" charset="-122"/>
              <a:ea typeface="华文楷体" panose="02010600040101010101" pitchFamily="2" charset="-122"/>
            </a:endParaRPr>
          </a:p>
          <a:p>
            <a:pPr algn="r">
              <a:lnSpc>
                <a:spcPct val="110000"/>
              </a:lnSpc>
            </a:pPr>
            <a:r>
              <a:rPr lang="zh-CN" altLang="en-US" sz="2400" b="1" dirty="0">
                <a:latin typeface="华文楷体" panose="02010600040101010101" pitchFamily="2" charset="-122"/>
                <a:ea typeface="华文楷体" panose="02010600040101010101" pitchFamily="2" charset="-122"/>
              </a:rPr>
              <a:t>——摘编自《唐代官吏考核与监察制度的互洽逆转及启示》</a:t>
            </a:r>
            <a:endParaRPr lang="zh-CN" altLang="en-US" sz="2400" b="1" dirty="0">
              <a:latin typeface="华文楷体" panose="02010600040101010101" pitchFamily="2" charset="-122"/>
              <a:ea typeface="华文楷体" panose="02010600040101010101" pitchFamily="2" charset="-122"/>
            </a:endParaRPr>
          </a:p>
          <a:p>
            <a:pPr>
              <a:lnSpc>
                <a:spcPct val="110000"/>
              </a:lnSpc>
            </a:pPr>
            <a:r>
              <a:rPr lang="zh-CN" altLang="en-US" sz="2400" b="1" dirty="0">
                <a:latin typeface="楷体" panose="02010609060101010101" charset="-122"/>
                <a:ea typeface="楷体" panose="02010609060101010101" charset="-122"/>
                <a:cs typeface="楷体" panose="02010609060101010101" charset="-122"/>
              </a:rPr>
              <a:t> </a:t>
            </a:r>
            <a:endParaRPr lang="zh-CN" altLang="en-US" sz="2400" b="1" dirty="0">
              <a:latin typeface="楷体" panose="02010609060101010101" charset="-122"/>
              <a:ea typeface="楷体" panose="02010609060101010101" charset="-122"/>
              <a:cs typeface="楷体" panose="02010609060101010101" charset="-122"/>
            </a:endParaRPr>
          </a:p>
        </p:txBody>
      </p:sp>
      <p:sp>
        <p:nvSpPr>
          <p:cNvPr id="5" name="文本框 4"/>
          <p:cNvSpPr txBox="1"/>
          <p:nvPr/>
        </p:nvSpPr>
        <p:spPr>
          <a:xfrm>
            <a:off x="2484566" y="5595625"/>
            <a:ext cx="4355937" cy="477838"/>
          </a:xfrm>
          <a:prstGeom prst="rect">
            <a:avLst/>
          </a:prstGeom>
          <a:noFill/>
        </p:spPr>
        <p:txBody>
          <a:bodyPr wrap="square">
            <a:spAutoFit/>
          </a:bodyPr>
          <a:lstStyle/>
          <a:p>
            <a:r>
              <a:rPr lang="zh-CN" altLang="en-US" sz="2400" b="1" dirty="0">
                <a:latin typeface="华文楷体" panose="02010600040101010101" pitchFamily="2" charset="-122"/>
                <a:ea typeface="华文楷体" panose="02010600040101010101" pitchFamily="2" charset="-122"/>
              </a:rPr>
              <a:t>思考：唐代官员考核的特点？</a:t>
            </a:r>
            <a:endParaRPr lang="zh-CN" altLang="en-US" sz="2400" b="1" dirty="0">
              <a:latin typeface="华文楷体" panose="02010600040101010101" pitchFamily="2" charset="-122"/>
              <a:ea typeface="华文楷体" panose="02010600040101010101" pitchFamily="2" charset="-122"/>
            </a:endParaRPr>
          </a:p>
        </p:txBody>
      </p:sp>
      <p:sp>
        <p:nvSpPr>
          <p:cNvPr id="6" name="文本框 5"/>
          <p:cNvSpPr txBox="1"/>
          <p:nvPr/>
        </p:nvSpPr>
        <p:spPr>
          <a:xfrm>
            <a:off x="5650130" y="1155578"/>
            <a:ext cx="2097850" cy="477838"/>
          </a:xfrm>
          <a:prstGeom prst="rect">
            <a:avLst/>
          </a:prstGeom>
          <a:solidFill>
            <a:schemeClr val="accent6">
              <a:lumMod val="20000"/>
              <a:lumOff val="80000"/>
            </a:schemeClr>
          </a:solidFill>
          <a:ln w="25400">
            <a:solidFill>
              <a:srgbClr val="FF0000"/>
            </a:solidFill>
          </a:ln>
        </p:spPr>
        <p:txBody>
          <a:bodyPr wrap="square">
            <a:spAutoFit/>
          </a:bodyPr>
          <a:lstStyle/>
          <a:p>
            <a:r>
              <a:rPr lang="zh-CN" altLang="zh-CN" sz="2400" b="1" dirty="0">
                <a:latin typeface="华文楷体" panose="02010600040101010101" pitchFamily="2" charset="-122"/>
                <a:ea typeface="华文楷体" panose="02010600040101010101" pitchFamily="2" charset="-122"/>
              </a:rPr>
              <a:t>考核机构健全</a:t>
            </a:r>
            <a:endParaRPr lang="zh-CN" altLang="en-US" sz="2400" b="1" dirty="0">
              <a:latin typeface="华文楷体" panose="02010600040101010101" pitchFamily="2" charset="-122"/>
              <a:ea typeface="华文楷体" panose="02010600040101010101" pitchFamily="2" charset="-122"/>
            </a:endParaRPr>
          </a:p>
        </p:txBody>
      </p:sp>
      <p:sp>
        <p:nvSpPr>
          <p:cNvPr id="7" name="文本框 6"/>
          <p:cNvSpPr txBox="1"/>
          <p:nvPr/>
        </p:nvSpPr>
        <p:spPr>
          <a:xfrm>
            <a:off x="8073234" y="1537063"/>
            <a:ext cx="1538515" cy="461665"/>
          </a:xfrm>
          <a:prstGeom prst="rect">
            <a:avLst/>
          </a:prstGeom>
          <a:solidFill>
            <a:schemeClr val="accent6">
              <a:lumMod val="20000"/>
              <a:lumOff val="80000"/>
            </a:schemeClr>
          </a:solidFill>
          <a:ln w="25400">
            <a:solidFill>
              <a:srgbClr val="FF0000"/>
            </a:solidFill>
          </a:ln>
        </p:spPr>
        <p:txBody>
          <a:bodyPr wrap="square">
            <a:spAutoFit/>
          </a:bodyPr>
          <a:lstStyle/>
          <a:p>
            <a:pPr algn="ctr"/>
            <a:r>
              <a:rPr lang="zh-CN" altLang="en-US" sz="2400" b="1" dirty="0">
                <a:latin typeface="华文楷体" panose="02010600040101010101" pitchFamily="2" charset="-122"/>
                <a:ea typeface="华文楷体" panose="02010600040101010101" pitchFamily="2" charset="-122"/>
              </a:rPr>
              <a:t>分工明确</a:t>
            </a:r>
            <a:endParaRPr lang="zh-CN" altLang="en-US" sz="2400" b="1" dirty="0">
              <a:latin typeface="华文楷体" panose="02010600040101010101" pitchFamily="2" charset="-122"/>
              <a:ea typeface="华文楷体" panose="02010600040101010101" pitchFamily="2" charset="-122"/>
            </a:endParaRPr>
          </a:p>
        </p:txBody>
      </p:sp>
      <p:sp>
        <p:nvSpPr>
          <p:cNvPr id="8" name="文本框 7"/>
          <p:cNvSpPr txBox="1"/>
          <p:nvPr/>
        </p:nvSpPr>
        <p:spPr>
          <a:xfrm>
            <a:off x="7502325" y="2380213"/>
            <a:ext cx="2104130" cy="461665"/>
          </a:xfrm>
          <a:prstGeom prst="rect">
            <a:avLst/>
          </a:prstGeom>
          <a:solidFill>
            <a:schemeClr val="accent6">
              <a:lumMod val="20000"/>
              <a:lumOff val="80000"/>
            </a:schemeClr>
          </a:solidFill>
          <a:ln w="25400">
            <a:solidFill>
              <a:srgbClr val="FF0000"/>
            </a:solidFill>
          </a:ln>
        </p:spPr>
        <p:txBody>
          <a:bodyPr wrap="square">
            <a:spAutoFit/>
          </a:bodyPr>
          <a:lstStyle/>
          <a:p>
            <a:r>
              <a:rPr lang="zh-CN" altLang="en-US" sz="2400" b="1" dirty="0">
                <a:latin typeface="华文楷体" panose="02010600040101010101" pitchFamily="2" charset="-122"/>
                <a:ea typeface="华文楷体" panose="02010600040101010101" pitchFamily="2" charset="-122"/>
              </a:rPr>
              <a:t>考核内容广泛</a:t>
            </a:r>
            <a:endParaRPr lang="zh-CN" altLang="en-US" sz="2400" b="1" dirty="0">
              <a:latin typeface="华文楷体" panose="02010600040101010101" pitchFamily="2" charset="-122"/>
              <a:ea typeface="华文楷体" panose="02010600040101010101" pitchFamily="2" charset="-122"/>
            </a:endParaRPr>
          </a:p>
        </p:txBody>
      </p:sp>
      <p:sp>
        <p:nvSpPr>
          <p:cNvPr id="9" name="文本框 8"/>
          <p:cNvSpPr txBox="1"/>
          <p:nvPr/>
        </p:nvSpPr>
        <p:spPr>
          <a:xfrm>
            <a:off x="6453312" y="4779957"/>
            <a:ext cx="2757607" cy="461665"/>
          </a:xfrm>
          <a:prstGeom prst="rect">
            <a:avLst/>
          </a:prstGeom>
          <a:solidFill>
            <a:schemeClr val="accent6">
              <a:lumMod val="20000"/>
              <a:lumOff val="80000"/>
            </a:schemeClr>
          </a:solidFill>
          <a:ln w="25400">
            <a:solidFill>
              <a:srgbClr val="FF0000"/>
            </a:solidFill>
          </a:ln>
        </p:spPr>
        <p:txBody>
          <a:bodyPr wrap="square">
            <a:spAutoFit/>
          </a:bodyPr>
          <a:lstStyle/>
          <a:p>
            <a:r>
              <a:rPr lang="zh-CN" altLang="en-US" sz="2400" b="1" dirty="0">
                <a:latin typeface="华文楷体" panose="02010600040101010101" pitchFamily="2" charset="-122"/>
                <a:ea typeface="华文楷体" panose="02010600040101010101" pitchFamily="2" charset="-122"/>
              </a:rPr>
              <a:t>与官员奖惩相结合</a:t>
            </a:r>
            <a:endParaRPr lang="zh-CN" altLang="en-US" sz="2400" b="1" dirty="0">
              <a:latin typeface="华文楷体" panose="02010600040101010101" pitchFamily="2" charset="-122"/>
              <a:ea typeface="华文楷体" panose="02010600040101010101" pitchFamily="2" charset="-122"/>
            </a:endParaRPr>
          </a:p>
        </p:txBody>
      </p:sp>
      <p:sp>
        <p:nvSpPr>
          <p:cNvPr id="10" name="文本框 9"/>
          <p:cNvSpPr txBox="1"/>
          <p:nvPr/>
        </p:nvSpPr>
        <p:spPr>
          <a:xfrm>
            <a:off x="7497031" y="3948116"/>
            <a:ext cx="2109424" cy="461665"/>
          </a:xfrm>
          <a:prstGeom prst="rect">
            <a:avLst/>
          </a:prstGeom>
          <a:solidFill>
            <a:schemeClr val="accent6">
              <a:lumMod val="20000"/>
              <a:lumOff val="80000"/>
            </a:schemeClr>
          </a:solidFill>
          <a:ln w="25400">
            <a:solidFill>
              <a:srgbClr val="FF0000"/>
            </a:solidFill>
          </a:ln>
        </p:spPr>
        <p:txBody>
          <a:bodyPr wrap="square">
            <a:spAutoFit/>
          </a:bodyPr>
          <a:lstStyle/>
          <a:p>
            <a:r>
              <a:rPr lang="zh-CN" altLang="en-US" sz="2400" b="1" dirty="0">
                <a:latin typeface="华文楷体" panose="02010600040101010101" pitchFamily="2" charset="-122"/>
                <a:ea typeface="华文楷体" panose="02010600040101010101" pitchFamily="2" charset="-122"/>
              </a:rPr>
              <a:t>考核流程严密</a:t>
            </a:r>
            <a:endParaRPr lang="zh-CN" altLang="en-US" sz="2400" b="1" dirty="0">
              <a:latin typeface="华文楷体" panose="02010600040101010101" pitchFamily="2" charset="-122"/>
              <a:ea typeface="华文楷体" panose="02010600040101010101" pitchFamily="2" charset="-122"/>
            </a:endParaRPr>
          </a:p>
        </p:txBody>
      </p:sp>
      <p:sp>
        <p:nvSpPr>
          <p:cNvPr id="12" name="文本框 11"/>
          <p:cNvSpPr txBox="1"/>
          <p:nvPr/>
        </p:nvSpPr>
        <p:spPr>
          <a:xfrm>
            <a:off x="7161825" y="3104966"/>
            <a:ext cx="2444630" cy="461665"/>
          </a:xfrm>
          <a:prstGeom prst="rect">
            <a:avLst/>
          </a:prstGeom>
          <a:solidFill>
            <a:schemeClr val="accent6">
              <a:lumMod val="20000"/>
              <a:lumOff val="80000"/>
            </a:schemeClr>
          </a:solidFill>
          <a:ln w="25400">
            <a:solidFill>
              <a:srgbClr val="FF0000"/>
            </a:solidFill>
          </a:ln>
        </p:spPr>
        <p:txBody>
          <a:bodyPr wrap="square">
            <a:spAutoFit/>
          </a:bodyPr>
          <a:lstStyle/>
          <a:p>
            <a:r>
              <a:rPr lang="zh-CN" altLang="en-US" sz="2400" b="1" dirty="0">
                <a:latin typeface="华文楷体" panose="02010600040101010101" pitchFamily="2" charset="-122"/>
                <a:ea typeface="华文楷体" panose="02010600040101010101" pitchFamily="2" charset="-122"/>
              </a:rPr>
              <a:t>标准详细、系统</a:t>
            </a:r>
            <a:endParaRPr lang="zh-CN" altLang="en-US" sz="2400" b="1" dirty="0">
              <a:latin typeface="华文楷体" panose="02010600040101010101" pitchFamily="2" charset="-122"/>
              <a:ea typeface="华文楷体" panose="020106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P spid="8" grpId="0" bldLvl="0" animBg="1"/>
      <p:bldP spid="9" grpId="0" bldLvl="0" animBg="1"/>
      <p:bldP spid="10" grpId="0" bldLvl="0" animBg="1"/>
      <p:bldP spid="12"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85469" y="1097455"/>
            <a:ext cx="6101860" cy="617798"/>
            <a:chOff x="897544" y="1293937"/>
            <a:chExt cx="6101860" cy="617798"/>
          </a:xfrm>
        </p:grpSpPr>
        <p:cxnSp>
          <p:nvCxnSpPr>
            <p:cNvPr id="5" name="直接连接符 4"/>
            <p:cNvCxnSpPr/>
            <p:nvPr/>
          </p:nvCxnSpPr>
          <p:spPr>
            <a:xfrm flipV="1">
              <a:off x="897544" y="1911734"/>
              <a:ext cx="4813708" cy="1"/>
            </a:xfrm>
            <a:prstGeom prst="line">
              <a:avLst/>
            </a:prstGeom>
            <a:ln w="12700">
              <a:solidFill>
                <a:srgbClr val="46D1CE"/>
              </a:solidFill>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442666" y="1293937"/>
              <a:ext cx="5556738" cy="584775"/>
            </a:xfrm>
            <a:prstGeom prst="rect">
              <a:avLst/>
            </a:prstGeom>
            <a:noFill/>
          </p:spPr>
          <p:txBody>
            <a:bodyPr wrap="square" rtlCol="0">
              <a:spAutoFit/>
            </a:bodyPr>
            <a:lstStyle/>
            <a:p>
              <a:r>
                <a:rPr lang="zh-CN" altLang="en-US" sz="3200" dirty="0">
                  <a:solidFill>
                    <a:prstClr val="black"/>
                  </a:solidFill>
                  <a:latin typeface="黑体" panose="02010609060101010101" pitchFamily="49" charset="-122"/>
                  <a:ea typeface="黑体" panose="02010609060101010101" pitchFamily="49" charset="-122"/>
                </a:rPr>
                <a:t>隋唐至两宋时期</a:t>
              </a:r>
              <a:endParaRPr lang="zh-CN" altLang="en-US" sz="3200" dirty="0">
                <a:solidFill>
                  <a:prstClr val="black"/>
                </a:solidFill>
                <a:latin typeface="黑体" panose="02010609060101010101" pitchFamily="49" charset="-122"/>
                <a:ea typeface="黑体" panose="02010609060101010101" pitchFamily="49" charset="-122"/>
              </a:endParaRPr>
            </a:p>
          </p:txBody>
        </p:sp>
        <p:grpSp>
          <p:nvGrpSpPr>
            <p:cNvPr id="7" name="组合 6"/>
            <p:cNvGrpSpPr/>
            <p:nvPr/>
          </p:nvGrpSpPr>
          <p:grpSpPr>
            <a:xfrm>
              <a:off x="897544" y="1312552"/>
              <a:ext cx="427890" cy="422683"/>
              <a:chOff x="2121873" y="1511588"/>
              <a:chExt cx="427890" cy="422683"/>
            </a:xfrm>
          </p:grpSpPr>
          <p:sp>
            <p:nvSpPr>
              <p:cNvPr id="8" name="矩形 7"/>
              <p:cNvSpPr/>
              <p:nvPr/>
            </p:nvSpPr>
            <p:spPr>
              <a:xfrm>
                <a:off x="2121873" y="1511588"/>
                <a:ext cx="363415" cy="363415"/>
              </a:xfrm>
              <a:prstGeom prst="rect">
                <a:avLst/>
              </a:prstGeom>
              <a:solidFill>
                <a:srgbClr val="46D1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 name="矩形 8"/>
              <p:cNvSpPr/>
              <p:nvPr/>
            </p:nvSpPr>
            <p:spPr>
              <a:xfrm>
                <a:off x="2303580" y="1688088"/>
                <a:ext cx="246183" cy="246183"/>
              </a:xfrm>
              <a:prstGeom prst="rect">
                <a:avLst/>
              </a:prstGeom>
              <a:solidFill>
                <a:srgbClr val="9BF1E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sp>
        <p:nvSpPr>
          <p:cNvPr id="2" name="文本框 1"/>
          <p:cNvSpPr txBox="1"/>
          <p:nvPr/>
        </p:nvSpPr>
        <p:spPr>
          <a:xfrm>
            <a:off x="1548884" y="1923454"/>
            <a:ext cx="6093500" cy="523220"/>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defRPr/>
            </a:pPr>
            <a:r>
              <a:rPr lang="en-US" altLang="zh-CN" sz="2800" b="1" dirty="0">
                <a:solidFill>
                  <a:prstClr val="black"/>
                </a:solidFill>
                <a:latin typeface="华文楷体" panose="02010600040101010101" pitchFamily="2" charset="-122"/>
                <a:ea typeface="华文楷体" panose="02010600040101010101" pitchFamily="2" charset="-122"/>
              </a:rPr>
              <a:t>2.</a:t>
            </a:r>
            <a:r>
              <a:rPr lang="zh-CN" altLang="en-US" sz="2800" b="1" dirty="0">
                <a:solidFill>
                  <a:prstClr val="black"/>
                </a:solidFill>
                <a:latin typeface="华文楷体" panose="02010600040101010101" pitchFamily="2" charset="-122"/>
                <a:ea typeface="华文楷体" panose="02010600040101010101" pitchFamily="2" charset="-122"/>
              </a:rPr>
              <a:t>监察</a:t>
            </a: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p:txBody>
      </p:sp>
      <p:sp>
        <p:nvSpPr>
          <p:cNvPr id="13" name="文本框 12"/>
          <p:cNvSpPr txBox="1"/>
          <p:nvPr/>
        </p:nvSpPr>
        <p:spPr>
          <a:xfrm>
            <a:off x="1512697" y="2704638"/>
            <a:ext cx="4159251" cy="953659"/>
          </a:xfrm>
          <a:prstGeom prst="rect">
            <a:avLst/>
          </a:prstGeom>
          <a:noFill/>
          <a:ln w="12700" cmpd="sng">
            <a:solidFill>
              <a:srgbClr val="2C3B6D"/>
            </a:solidFill>
            <a:prstDash val="solid"/>
          </a:ln>
        </p:spPr>
        <p:txBody>
          <a:bodyPr wrap="square" rtlCol="0" anchor="t">
            <a:spAutoFit/>
          </a:bodyPr>
          <a:lstStyle/>
          <a:p>
            <a:pPr>
              <a:lnSpc>
                <a:spcPct val="120000"/>
              </a:lnSpc>
            </a:pPr>
            <a:r>
              <a:rPr lang="zh-CN" altLang="en-US" sz="2400" b="1" dirty="0">
                <a:latin typeface="华文楷体" panose="02010600040101010101" pitchFamily="2" charset="-122"/>
                <a:ea typeface="华文楷体" panose="02010600040101010101" pitchFamily="2" charset="-122"/>
              </a:rPr>
              <a:t>设御史台为最高监察机构，</a:t>
            </a:r>
            <a:endParaRPr lang="en-US" altLang="zh-CN" sz="2400" b="1" dirty="0">
              <a:latin typeface="华文楷体" panose="02010600040101010101" pitchFamily="2" charset="-122"/>
              <a:ea typeface="华文楷体" panose="02010600040101010101" pitchFamily="2" charset="-122"/>
            </a:endParaRPr>
          </a:p>
          <a:p>
            <a:pPr>
              <a:lnSpc>
                <a:spcPct val="120000"/>
              </a:lnSpc>
            </a:pPr>
            <a:r>
              <a:rPr lang="zh-CN" altLang="en-US" sz="2400" b="1" dirty="0">
                <a:latin typeface="华文楷体" panose="02010600040101010101" pitchFamily="2" charset="-122"/>
                <a:ea typeface="华文楷体" panose="02010600040101010101" pitchFamily="2" charset="-122"/>
              </a:rPr>
              <a:t>其长官为御史大夫</a:t>
            </a:r>
            <a:endParaRPr lang="en-US" altLang="zh-CN" sz="2400" b="1" dirty="0">
              <a:latin typeface="华文楷体" panose="02010600040101010101" pitchFamily="2" charset="-122"/>
              <a:ea typeface="华文楷体" panose="02010600040101010101" pitchFamily="2" charset="-122"/>
            </a:endParaRPr>
          </a:p>
        </p:txBody>
      </p:sp>
      <p:grpSp>
        <p:nvGrpSpPr>
          <p:cNvPr id="3" name="组合 2"/>
          <p:cNvGrpSpPr/>
          <p:nvPr/>
        </p:nvGrpSpPr>
        <p:grpSpPr>
          <a:xfrm>
            <a:off x="5769543" y="2789299"/>
            <a:ext cx="3246980" cy="830997"/>
            <a:chOff x="4996620" y="3156427"/>
            <a:chExt cx="3246980" cy="830997"/>
          </a:xfrm>
        </p:grpSpPr>
        <p:sp>
          <p:nvSpPr>
            <p:cNvPr id="15" name="右箭头 5"/>
            <p:cNvSpPr/>
            <p:nvPr/>
          </p:nvSpPr>
          <p:spPr>
            <a:xfrm>
              <a:off x="4996620" y="3390218"/>
              <a:ext cx="402672" cy="304490"/>
            </a:xfrm>
            <a:prstGeom prst="rightArrow">
              <a:avLst/>
            </a:prstGeom>
            <a:solidFill>
              <a:schemeClr val="accent6">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latin typeface="华文楷体" panose="02010600040101010101" pitchFamily="2" charset="-122"/>
                <a:ea typeface="华文楷体" panose="02010600040101010101" pitchFamily="2" charset="-122"/>
              </a:endParaRPr>
            </a:p>
          </p:txBody>
        </p:sp>
        <p:sp>
          <p:nvSpPr>
            <p:cNvPr id="16" name="矩形 15"/>
            <p:cNvSpPr/>
            <p:nvPr/>
          </p:nvSpPr>
          <p:spPr>
            <a:xfrm>
              <a:off x="5673728" y="3156427"/>
              <a:ext cx="2569872" cy="830997"/>
            </a:xfrm>
            <a:prstGeom prst="rect">
              <a:avLst/>
            </a:prstGeom>
            <a:solidFill>
              <a:schemeClr val="bg1">
                <a:lumMod val="85000"/>
              </a:schemeClr>
            </a:solidFill>
          </p:spPr>
          <p:txBody>
            <a:bodyPr wrap="square">
              <a:spAutoFit/>
            </a:bodyPr>
            <a:lstStyle/>
            <a:p>
              <a:r>
                <a:rPr lang="zh-CN" altLang="en-US" sz="2400" b="1" dirty="0">
                  <a:latin typeface="华文楷体" panose="02010600040101010101" pitchFamily="2" charset="-122"/>
                  <a:ea typeface="华文楷体" panose="02010600040101010101" pitchFamily="2" charset="-122"/>
                </a:rPr>
                <a:t>沿用魏晋监察机构独立的做法</a:t>
              </a:r>
              <a:endParaRPr lang="zh-CN" altLang="en-US" sz="2400" b="1" dirty="0">
                <a:latin typeface="华文楷体" panose="02010600040101010101" pitchFamily="2" charset="-122"/>
                <a:ea typeface="华文楷体" panose="02010600040101010101" pitchFamily="2" charset="-122"/>
              </a:endParaRPr>
            </a:p>
          </p:txBody>
        </p:sp>
      </p:grpSp>
      <p:sp>
        <p:nvSpPr>
          <p:cNvPr id="14" name="文本框 13"/>
          <p:cNvSpPr txBox="1"/>
          <p:nvPr/>
        </p:nvSpPr>
        <p:spPr>
          <a:xfrm>
            <a:off x="1367176" y="3916261"/>
            <a:ext cx="7079141" cy="1198880"/>
          </a:xfrm>
          <a:prstGeom prst="rect">
            <a:avLst/>
          </a:prstGeom>
          <a:noFill/>
        </p:spPr>
        <p:txBody>
          <a:bodyPr wrap="square">
            <a:spAutoFit/>
          </a:bodyPr>
          <a:lstStyle/>
          <a:p>
            <a:r>
              <a:rPr lang="en-US" altLang="zh-CN" sz="2400" b="1" dirty="0">
                <a:latin typeface="华文楷体" panose="02010600040101010101" pitchFamily="2" charset="-122"/>
                <a:ea typeface="华文楷体" panose="02010600040101010101" pitchFamily="2" charset="-122"/>
              </a:rPr>
              <a:t>      </a:t>
            </a:r>
            <a:r>
              <a:rPr lang="zh-CN" altLang="zh-CN" sz="2400" b="1" dirty="0">
                <a:latin typeface="华文楷体" panose="02010600040101010101" pitchFamily="2" charset="-122"/>
                <a:ea typeface="华文楷体" panose="02010600040101010101" pitchFamily="2" charset="-122"/>
              </a:rPr>
              <a:t>御史随事纠弹</a:t>
            </a:r>
            <a:r>
              <a:rPr lang="zh-CN" altLang="en-US" sz="2400" b="1" dirty="0">
                <a:latin typeface="华文楷体" panose="02010600040101010101" pitchFamily="2" charset="-122"/>
                <a:ea typeface="华文楷体" panose="02010600040101010101" pitchFamily="2" charset="-122"/>
              </a:rPr>
              <a:t>。</a:t>
            </a:r>
            <a:endParaRPr lang="en-US" altLang="zh-CN" sz="2400" b="1" dirty="0">
              <a:latin typeface="华文楷体" panose="02010600040101010101" pitchFamily="2" charset="-122"/>
              <a:ea typeface="华文楷体" panose="02010600040101010101" pitchFamily="2" charset="-122"/>
            </a:endParaRPr>
          </a:p>
          <a:p>
            <a:r>
              <a:rPr lang="en-US" altLang="zh-CN" sz="2400" b="1" dirty="0">
                <a:latin typeface="华文楷体" panose="02010600040101010101" pitchFamily="2" charset="-122"/>
                <a:ea typeface="华文楷体" panose="02010600040101010101" pitchFamily="2" charset="-122"/>
              </a:rPr>
              <a:t>                                      ——</a:t>
            </a:r>
            <a:r>
              <a:rPr lang="zh-CN" altLang="zh-CN" sz="2400" b="1" dirty="0">
                <a:latin typeface="华文楷体" panose="02010600040101010101" pitchFamily="2" charset="-122"/>
                <a:ea typeface="华文楷体" panose="02010600040101010101" pitchFamily="2" charset="-122"/>
              </a:rPr>
              <a:t>《唐六典》卷</a:t>
            </a:r>
            <a:r>
              <a:rPr lang="zh-CN" altLang="en-US" sz="2400" b="1" dirty="0">
                <a:latin typeface="华文楷体" panose="02010600040101010101" pitchFamily="2" charset="-122"/>
                <a:ea typeface="华文楷体" panose="02010600040101010101" pitchFamily="2" charset="-122"/>
              </a:rPr>
              <a:t>十三</a:t>
            </a:r>
            <a:endParaRPr lang="en-US" altLang="zh-CN" sz="2400" b="1" dirty="0">
              <a:latin typeface="华文楷体" panose="02010600040101010101" pitchFamily="2" charset="-122"/>
              <a:ea typeface="华文楷体" panose="02010600040101010101" pitchFamily="2" charset="-122"/>
            </a:endParaRPr>
          </a:p>
          <a:p>
            <a:r>
              <a:rPr lang="zh-CN" altLang="en-US" sz="2400" b="1" dirty="0">
                <a:latin typeface="华文楷体" panose="02010600040101010101" pitchFamily="2" charset="-122"/>
                <a:ea typeface="华文楷体" panose="02010600040101010101" pitchFamily="2" charset="-122"/>
              </a:rPr>
              <a:t>   </a:t>
            </a:r>
            <a:endParaRPr lang="zh-CN" altLang="en-US" sz="2400" b="1" dirty="0">
              <a:latin typeface="华文楷体" panose="02010600040101010101" pitchFamily="2" charset="-122"/>
              <a:ea typeface="华文楷体" panose="020106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文本框 4"/>
          <p:cNvSpPr txBox="1"/>
          <p:nvPr/>
        </p:nvSpPr>
        <p:spPr>
          <a:xfrm>
            <a:off x="2086730" y="1617506"/>
            <a:ext cx="6771805" cy="3108543"/>
          </a:xfrm>
          <a:prstGeom prst="rect">
            <a:avLst/>
          </a:prstGeom>
          <a:noFill/>
        </p:spPr>
        <p:txBody>
          <a:bodyPr wrap="square">
            <a:spAutoFit/>
          </a:bodyPr>
          <a:lstStyle/>
          <a:p>
            <a:r>
              <a:rPr lang="zh-CN" altLang="en-US" sz="2800" b="1" dirty="0">
                <a:solidFill>
                  <a:prstClr val="black"/>
                </a:solidFill>
                <a:latin typeface="华文楷体" panose="02010600040101010101" pitchFamily="2" charset="-122"/>
                <a:ea typeface="华文楷体" panose="02010600040101010101" pitchFamily="2" charset="-122"/>
              </a:rPr>
              <a:t>        始，至忠（萧至忠）为御史，而李承嘉为大夫，尝让诸御史曰：“弹事有不咨大夫，可乎？”众不敢对，至忠独曰：“御史，天子耳目也，其所请奏当专达，若大夫许而后论，即劾大夫者，又谁白哉？”承嘉惭。</a:t>
            </a:r>
            <a:endParaRPr lang="en-US" altLang="zh-CN" sz="2800" b="1" dirty="0">
              <a:solidFill>
                <a:prstClr val="black"/>
              </a:solidFill>
              <a:latin typeface="华文楷体" panose="02010600040101010101" pitchFamily="2" charset="-122"/>
              <a:ea typeface="华文楷体" panose="02010600040101010101" pitchFamily="2" charset="-122"/>
            </a:endParaRPr>
          </a:p>
          <a:p>
            <a:r>
              <a:rPr lang="en-US" altLang="zh-CN" sz="2800" b="1" dirty="0">
                <a:solidFill>
                  <a:prstClr val="black"/>
                </a:solidFill>
                <a:latin typeface="华文楷体" panose="02010600040101010101" pitchFamily="2" charset="-122"/>
                <a:ea typeface="华文楷体" panose="02010600040101010101" pitchFamily="2" charset="-122"/>
              </a:rPr>
              <a:t>                                       ——《</a:t>
            </a:r>
            <a:r>
              <a:rPr lang="zh-CN" altLang="en-US" sz="2800" b="1" dirty="0">
                <a:solidFill>
                  <a:prstClr val="black"/>
                </a:solidFill>
                <a:latin typeface="华文楷体" panose="02010600040101010101" pitchFamily="2" charset="-122"/>
                <a:ea typeface="华文楷体" panose="02010600040101010101" pitchFamily="2" charset="-122"/>
              </a:rPr>
              <a:t>新唐书</a:t>
            </a:r>
            <a:r>
              <a:rPr lang="en-US" altLang="zh-CN" sz="2800" b="1" dirty="0">
                <a:solidFill>
                  <a:prstClr val="black"/>
                </a:solidFill>
                <a:latin typeface="华文楷体" panose="02010600040101010101" pitchFamily="2" charset="-122"/>
                <a:ea typeface="华文楷体" panose="02010600040101010101" pitchFamily="2" charset="-122"/>
              </a:rPr>
              <a:t>》</a:t>
            </a:r>
            <a:endParaRPr lang="zh-CN" altLang="en-US" sz="2800" b="1" dirty="0">
              <a:solidFill>
                <a:prstClr val="black"/>
              </a:solidFill>
              <a:latin typeface="华文楷体" panose="02010600040101010101" pitchFamily="2" charset="-122"/>
              <a:ea typeface="华文楷体" panose="02010600040101010101" pitchFamily="2" charset="-122"/>
            </a:endParaRPr>
          </a:p>
        </p:txBody>
      </p:sp>
      <p:sp>
        <p:nvSpPr>
          <p:cNvPr id="9" name="文本框 8"/>
          <p:cNvSpPr txBox="1"/>
          <p:nvPr/>
        </p:nvSpPr>
        <p:spPr>
          <a:xfrm>
            <a:off x="2701030" y="4978884"/>
            <a:ext cx="5543203" cy="523220"/>
          </a:xfrm>
          <a:prstGeom prst="rect">
            <a:avLst/>
          </a:prstGeom>
          <a:solidFill>
            <a:schemeClr val="accent6">
              <a:lumMod val="40000"/>
              <a:lumOff val="60000"/>
            </a:schemeClr>
          </a:solidFill>
        </p:spPr>
        <p:txBody>
          <a:bodyPr wrap="square">
            <a:spAutoFit/>
          </a:bodyPr>
          <a:lstStyle/>
          <a:p>
            <a:pPr algn="ctr"/>
            <a:r>
              <a:rPr lang="zh-CN" altLang="zh-CN" sz="2800" b="1" dirty="0">
                <a:solidFill>
                  <a:prstClr val="black"/>
                </a:solidFill>
                <a:latin typeface="华文楷体" panose="02010600040101010101" pitchFamily="2" charset="-122"/>
                <a:ea typeface="华文楷体" panose="02010600040101010101" pitchFamily="2" charset="-122"/>
              </a:rPr>
              <a:t>相对独立</a:t>
            </a:r>
            <a:r>
              <a:rPr lang="zh-CN" altLang="en-US" sz="2800" b="1" dirty="0">
                <a:solidFill>
                  <a:prstClr val="black"/>
                </a:solidFill>
                <a:latin typeface="华文楷体" panose="02010600040101010101" pitchFamily="2" charset="-122"/>
                <a:ea typeface="华文楷体" panose="02010600040101010101" pitchFamily="2" charset="-122"/>
              </a:rPr>
              <a:t>、</a:t>
            </a:r>
            <a:r>
              <a:rPr lang="zh-CN" altLang="zh-CN" sz="2800" b="1" dirty="0">
                <a:solidFill>
                  <a:prstClr val="black"/>
                </a:solidFill>
                <a:latin typeface="华文楷体" panose="02010600040101010101" pitchFamily="2" charset="-122"/>
                <a:ea typeface="华文楷体" panose="02010600040101010101" pitchFamily="2" charset="-122"/>
              </a:rPr>
              <a:t>上下相维</a:t>
            </a:r>
            <a:r>
              <a:rPr lang="zh-CN" altLang="en-US" sz="2800" b="1" dirty="0">
                <a:solidFill>
                  <a:prstClr val="black"/>
                </a:solidFill>
                <a:latin typeface="华文楷体" panose="02010600040101010101" pitchFamily="2" charset="-122"/>
                <a:ea typeface="华文楷体" panose="02010600040101010101" pitchFamily="2" charset="-122"/>
              </a:rPr>
              <a:t>、</a:t>
            </a:r>
            <a:r>
              <a:rPr lang="zh-CN" altLang="zh-CN" sz="2800" b="1" dirty="0">
                <a:solidFill>
                  <a:prstClr val="black"/>
                </a:solidFill>
                <a:latin typeface="华文楷体" panose="02010600040101010101" pitchFamily="2" charset="-122"/>
                <a:ea typeface="华文楷体" panose="02010600040101010101" pitchFamily="2" charset="-122"/>
              </a:rPr>
              <a:t>权力制衡</a:t>
            </a:r>
            <a:endParaRPr lang="zh-CN" altLang="en-US" sz="2800" b="1" dirty="0">
              <a:solidFill>
                <a:prstClr val="black"/>
              </a:solidFill>
              <a:latin typeface="华文楷体" panose="02010600040101010101" pitchFamily="2" charset="-122"/>
              <a:ea typeface="华文楷体"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257508" y="1191786"/>
            <a:ext cx="6101860" cy="617798"/>
            <a:chOff x="897544" y="1293937"/>
            <a:chExt cx="6101860" cy="617798"/>
          </a:xfrm>
        </p:grpSpPr>
        <p:cxnSp>
          <p:nvCxnSpPr>
            <p:cNvPr id="5" name="直接连接符 4"/>
            <p:cNvCxnSpPr/>
            <p:nvPr/>
          </p:nvCxnSpPr>
          <p:spPr>
            <a:xfrm flipV="1">
              <a:off x="897544" y="1911734"/>
              <a:ext cx="4813708" cy="1"/>
            </a:xfrm>
            <a:prstGeom prst="line">
              <a:avLst/>
            </a:prstGeom>
            <a:ln w="12700">
              <a:solidFill>
                <a:srgbClr val="46D1CE"/>
              </a:solidFill>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442666" y="1293937"/>
              <a:ext cx="5556738" cy="584775"/>
            </a:xfrm>
            <a:prstGeom prst="rect">
              <a:avLst/>
            </a:prstGeom>
            <a:noFill/>
          </p:spPr>
          <p:txBody>
            <a:bodyPr wrap="square" rtlCol="0">
              <a:spAutoFit/>
            </a:bodyPr>
            <a:lstStyle/>
            <a:p>
              <a:r>
                <a:rPr lang="zh-CN" altLang="en-US" sz="3200" dirty="0">
                  <a:solidFill>
                    <a:prstClr val="black"/>
                  </a:solidFill>
                  <a:latin typeface="黑体" panose="02010609060101010101" pitchFamily="49" charset="-122"/>
                  <a:ea typeface="黑体" panose="02010609060101010101" pitchFamily="49" charset="-122"/>
                </a:rPr>
                <a:t>隋唐至两宋时期</a:t>
              </a:r>
              <a:endParaRPr lang="zh-CN" altLang="en-US" sz="3200" dirty="0">
                <a:solidFill>
                  <a:prstClr val="black"/>
                </a:solidFill>
                <a:latin typeface="黑体" panose="02010609060101010101" pitchFamily="49" charset="-122"/>
                <a:ea typeface="黑体" panose="02010609060101010101" pitchFamily="49" charset="-122"/>
              </a:endParaRPr>
            </a:p>
          </p:txBody>
        </p:sp>
        <p:grpSp>
          <p:nvGrpSpPr>
            <p:cNvPr id="7" name="组合 6"/>
            <p:cNvGrpSpPr/>
            <p:nvPr/>
          </p:nvGrpSpPr>
          <p:grpSpPr>
            <a:xfrm>
              <a:off x="897544" y="1312552"/>
              <a:ext cx="427890" cy="422683"/>
              <a:chOff x="2121873" y="1511588"/>
              <a:chExt cx="427890" cy="422683"/>
            </a:xfrm>
          </p:grpSpPr>
          <p:sp>
            <p:nvSpPr>
              <p:cNvPr id="8" name="矩形 7"/>
              <p:cNvSpPr/>
              <p:nvPr/>
            </p:nvSpPr>
            <p:spPr>
              <a:xfrm>
                <a:off x="2121873" y="1511588"/>
                <a:ext cx="363415" cy="363415"/>
              </a:xfrm>
              <a:prstGeom prst="rect">
                <a:avLst/>
              </a:prstGeom>
              <a:solidFill>
                <a:srgbClr val="46D1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 name="矩形 8"/>
              <p:cNvSpPr/>
              <p:nvPr/>
            </p:nvSpPr>
            <p:spPr>
              <a:xfrm>
                <a:off x="2303580" y="1688088"/>
                <a:ext cx="246183" cy="246183"/>
              </a:xfrm>
              <a:prstGeom prst="rect">
                <a:avLst/>
              </a:prstGeom>
              <a:solidFill>
                <a:srgbClr val="9BF1E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sp>
        <p:nvSpPr>
          <p:cNvPr id="2" name="文本框 1"/>
          <p:cNvSpPr txBox="1"/>
          <p:nvPr/>
        </p:nvSpPr>
        <p:spPr>
          <a:xfrm>
            <a:off x="1802545" y="1966430"/>
            <a:ext cx="6093500" cy="523220"/>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defRPr/>
            </a:pPr>
            <a:r>
              <a:rPr lang="en-US" altLang="zh-CN" sz="2800" b="1" dirty="0">
                <a:solidFill>
                  <a:prstClr val="black"/>
                </a:solidFill>
                <a:latin typeface="华文楷体" panose="02010600040101010101" pitchFamily="2" charset="-122"/>
                <a:ea typeface="华文楷体" panose="02010600040101010101" pitchFamily="2" charset="-122"/>
              </a:rPr>
              <a:t>2.</a:t>
            </a:r>
            <a:r>
              <a:rPr lang="zh-CN" altLang="en-US" sz="2800" b="1" dirty="0">
                <a:solidFill>
                  <a:prstClr val="black"/>
                </a:solidFill>
                <a:latin typeface="华文楷体" panose="02010600040101010101" pitchFamily="2" charset="-122"/>
                <a:ea typeface="华文楷体" panose="02010600040101010101" pitchFamily="2" charset="-122"/>
              </a:rPr>
              <a:t>监察</a:t>
            </a: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p:txBody>
      </p:sp>
      <p:sp>
        <p:nvSpPr>
          <p:cNvPr id="13" name="文本框 12"/>
          <p:cNvSpPr txBox="1"/>
          <p:nvPr/>
        </p:nvSpPr>
        <p:spPr>
          <a:xfrm>
            <a:off x="2011545" y="2609820"/>
            <a:ext cx="4159251" cy="953659"/>
          </a:xfrm>
          <a:prstGeom prst="rect">
            <a:avLst/>
          </a:prstGeom>
          <a:noFill/>
          <a:ln w="12700" cmpd="sng">
            <a:solidFill>
              <a:srgbClr val="2C3B6D"/>
            </a:solidFill>
            <a:prstDash val="solid"/>
          </a:ln>
        </p:spPr>
        <p:txBody>
          <a:bodyPr wrap="square" rtlCol="0" anchor="t">
            <a:spAutoFit/>
          </a:bodyPr>
          <a:lstStyle/>
          <a:p>
            <a:pPr>
              <a:lnSpc>
                <a:spcPct val="120000"/>
              </a:lnSpc>
            </a:pPr>
            <a:r>
              <a:rPr lang="zh-CN" altLang="en-US" sz="2400" b="1" dirty="0">
                <a:latin typeface="华文楷体" panose="02010600040101010101" pitchFamily="2" charset="-122"/>
                <a:ea typeface="华文楷体" panose="02010600040101010101" pitchFamily="2" charset="-122"/>
              </a:rPr>
              <a:t>设御史台为最高监察机构，其长官为御史大夫</a:t>
            </a:r>
            <a:endParaRPr lang="en-US" altLang="zh-CN" sz="2400" b="1" dirty="0">
              <a:latin typeface="华文楷体" panose="02010600040101010101" pitchFamily="2" charset="-122"/>
              <a:ea typeface="华文楷体" panose="02010600040101010101" pitchFamily="2" charset="-122"/>
            </a:endParaRPr>
          </a:p>
        </p:txBody>
      </p:sp>
      <p:grpSp>
        <p:nvGrpSpPr>
          <p:cNvPr id="3" name="组合 2"/>
          <p:cNvGrpSpPr/>
          <p:nvPr/>
        </p:nvGrpSpPr>
        <p:grpSpPr>
          <a:xfrm>
            <a:off x="6305377" y="2679944"/>
            <a:ext cx="3146979" cy="830997"/>
            <a:chOff x="4996620" y="3080004"/>
            <a:chExt cx="3101898" cy="830997"/>
          </a:xfrm>
        </p:grpSpPr>
        <p:sp>
          <p:nvSpPr>
            <p:cNvPr id="15" name="右箭头 5"/>
            <p:cNvSpPr/>
            <p:nvPr/>
          </p:nvSpPr>
          <p:spPr>
            <a:xfrm>
              <a:off x="4996620" y="3390218"/>
              <a:ext cx="402672" cy="304490"/>
            </a:xfrm>
            <a:prstGeom prst="rightArrow">
              <a:avLst/>
            </a:prstGeom>
            <a:solidFill>
              <a:schemeClr val="accent6">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latin typeface="华文楷体" panose="02010600040101010101" pitchFamily="2" charset="-122"/>
                <a:ea typeface="华文楷体" panose="02010600040101010101" pitchFamily="2" charset="-122"/>
              </a:endParaRPr>
            </a:p>
          </p:txBody>
        </p:sp>
        <p:sp>
          <p:nvSpPr>
            <p:cNvPr id="16" name="矩形 15"/>
            <p:cNvSpPr/>
            <p:nvPr/>
          </p:nvSpPr>
          <p:spPr>
            <a:xfrm>
              <a:off x="5459796" y="3080004"/>
              <a:ext cx="2638722" cy="830997"/>
            </a:xfrm>
            <a:prstGeom prst="rect">
              <a:avLst/>
            </a:prstGeom>
            <a:solidFill>
              <a:schemeClr val="bg1">
                <a:lumMod val="85000"/>
              </a:schemeClr>
            </a:solidFill>
          </p:spPr>
          <p:txBody>
            <a:bodyPr wrap="square">
              <a:spAutoFit/>
            </a:bodyPr>
            <a:lstStyle/>
            <a:p>
              <a:pPr algn="ctr"/>
              <a:r>
                <a:rPr lang="zh-CN" altLang="en-US" sz="2400" b="1" dirty="0">
                  <a:latin typeface="华文楷体" panose="02010600040101010101" pitchFamily="2" charset="-122"/>
                  <a:ea typeface="华文楷体" panose="02010600040101010101" pitchFamily="2" charset="-122"/>
                </a:rPr>
                <a:t>沿用魏晋监察机构独立的做法</a:t>
              </a:r>
              <a:endParaRPr lang="zh-CN" altLang="en-US" sz="2400" b="1" dirty="0">
                <a:latin typeface="华文楷体" panose="02010600040101010101" pitchFamily="2" charset="-122"/>
                <a:ea typeface="华文楷体" panose="02010600040101010101" pitchFamily="2" charset="-122"/>
              </a:endParaRPr>
            </a:p>
          </p:txBody>
        </p:sp>
      </p:grpSp>
      <p:sp>
        <p:nvSpPr>
          <p:cNvPr id="17" name="文本框 16"/>
          <p:cNvSpPr txBox="1"/>
          <p:nvPr/>
        </p:nvSpPr>
        <p:spPr>
          <a:xfrm>
            <a:off x="2011545" y="3880326"/>
            <a:ext cx="4159251" cy="953659"/>
          </a:xfrm>
          <a:prstGeom prst="rect">
            <a:avLst/>
          </a:prstGeom>
          <a:noFill/>
          <a:ln w="12700" cmpd="sng">
            <a:solidFill>
              <a:srgbClr val="2C3B6D"/>
            </a:solidFill>
            <a:prstDash val="solid"/>
          </a:ln>
        </p:spPr>
        <p:txBody>
          <a:bodyPr wrap="square" rtlCol="0" anchor="t">
            <a:spAutoFit/>
          </a:bodyPr>
          <a:lstStyle/>
          <a:p>
            <a:pPr>
              <a:lnSpc>
                <a:spcPct val="120000"/>
              </a:lnSpc>
            </a:pPr>
            <a:r>
              <a:rPr lang="zh-CN" altLang="en-US" sz="2400" b="1" dirty="0">
                <a:latin typeface="华文楷体" panose="02010600040101010101" pitchFamily="2" charset="-122"/>
                <a:ea typeface="华文楷体" panose="02010600040101010101" pitchFamily="2" charset="-122"/>
              </a:rPr>
              <a:t>唐太宗将全国分为</a:t>
            </a:r>
            <a:r>
              <a:rPr lang="en-US" altLang="zh-CN" sz="2400" b="1" dirty="0">
                <a:latin typeface="华文楷体" panose="02010600040101010101" pitchFamily="2" charset="-122"/>
                <a:ea typeface="华文楷体" panose="02010600040101010101" pitchFamily="2" charset="-122"/>
              </a:rPr>
              <a:t>10</a:t>
            </a:r>
            <a:r>
              <a:rPr lang="zh-CN" altLang="en-US" sz="2400" b="1" dirty="0">
                <a:latin typeface="华文楷体" panose="02010600040101010101" pitchFamily="2" charset="-122"/>
                <a:ea typeface="华文楷体" panose="02010600040101010101" pitchFamily="2" charset="-122"/>
              </a:rPr>
              <a:t>道监察区，派监察官巡回监察</a:t>
            </a:r>
            <a:endParaRPr lang="en-US" altLang="zh-CN" sz="2400" b="1" dirty="0">
              <a:latin typeface="华文楷体" panose="02010600040101010101" pitchFamily="2" charset="-122"/>
              <a:ea typeface="华文楷体" panose="02010600040101010101" pitchFamily="2" charset="-122"/>
            </a:endParaRPr>
          </a:p>
        </p:txBody>
      </p:sp>
      <p:grpSp>
        <p:nvGrpSpPr>
          <p:cNvPr id="19" name="组合 18"/>
          <p:cNvGrpSpPr/>
          <p:nvPr/>
        </p:nvGrpSpPr>
        <p:grpSpPr>
          <a:xfrm>
            <a:off x="6333191" y="3880326"/>
            <a:ext cx="3143425" cy="830997"/>
            <a:chOff x="5010412" y="4396006"/>
            <a:chExt cx="3143425" cy="830997"/>
          </a:xfrm>
        </p:grpSpPr>
        <p:sp>
          <p:nvSpPr>
            <p:cNvPr id="14" name="矩形 13"/>
            <p:cNvSpPr/>
            <p:nvPr/>
          </p:nvSpPr>
          <p:spPr>
            <a:xfrm>
              <a:off x="5470034" y="4396006"/>
              <a:ext cx="2683803" cy="830997"/>
            </a:xfrm>
            <a:prstGeom prst="rect">
              <a:avLst/>
            </a:prstGeom>
            <a:solidFill>
              <a:schemeClr val="bg1">
                <a:lumMod val="85000"/>
              </a:schemeClr>
            </a:solidFill>
          </p:spPr>
          <p:txBody>
            <a:bodyPr wrap="square">
              <a:spAutoFit/>
            </a:bodyPr>
            <a:lstStyle/>
            <a:p>
              <a:r>
                <a:rPr lang="zh-CN" altLang="en-US" sz="2400" b="1" dirty="0">
                  <a:latin typeface="华文楷体" panose="02010600040101010101" pitchFamily="2" charset="-122"/>
                  <a:ea typeface="华文楷体" panose="02010600040101010101" pitchFamily="2" charset="-122"/>
                </a:rPr>
                <a:t>自上而下垂直监察</a:t>
              </a:r>
              <a:endParaRPr lang="en-US" altLang="zh-CN" sz="2400" b="1" dirty="0">
                <a:latin typeface="华文楷体" panose="02010600040101010101" pitchFamily="2" charset="-122"/>
                <a:ea typeface="华文楷体" panose="02010600040101010101" pitchFamily="2" charset="-122"/>
              </a:endParaRPr>
            </a:p>
            <a:p>
              <a:r>
                <a:rPr lang="zh-CN" altLang="en-US" sz="2400" b="1" dirty="0">
                  <a:latin typeface="华文楷体" panose="02010600040101010101" pitchFamily="2" charset="-122"/>
                  <a:ea typeface="华文楷体" panose="02010600040101010101" pitchFamily="2" charset="-122"/>
                </a:rPr>
                <a:t>形成严密的监察网</a:t>
              </a:r>
              <a:endParaRPr lang="en-US" altLang="zh-CN" sz="2400" b="1" dirty="0">
                <a:latin typeface="华文楷体" panose="02010600040101010101" pitchFamily="2" charset="-122"/>
                <a:ea typeface="华文楷体" panose="02010600040101010101" pitchFamily="2" charset="-122"/>
              </a:endParaRPr>
            </a:p>
          </p:txBody>
        </p:sp>
        <p:sp>
          <p:nvSpPr>
            <p:cNvPr id="18" name="右箭头 15"/>
            <p:cNvSpPr/>
            <p:nvPr/>
          </p:nvSpPr>
          <p:spPr>
            <a:xfrm>
              <a:off x="5010412" y="4659259"/>
              <a:ext cx="402672" cy="304490"/>
            </a:xfrm>
            <a:prstGeom prst="rightArrow">
              <a:avLst/>
            </a:prstGeom>
            <a:solidFill>
              <a:schemeClr val="accent6">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accent6">
                    <a:lumMod val="75000"/>
                  </a:schemeClr>
                </a:solidFill>
                <a:latin typeface="华文楷体" panose="02010600040101010101" pitchFamily="2" charset="-122"/>
                <a:ea typeface="华文楷体" panose="02010600040101010101" pitchFamily="2" charset="-122"/>
              </a:endParaRPr>
            </a:p>
          </p:txBody>
        </p:sp>
      </p:grpSp>
      <p:sp>
        <p:nvSpPr>
          <p:cNvPr id="21" name="文本框 20"/>
          <p:cNvSpPr txBox="1"/>
          <p:nvPr/>
        </p:nvSpPr>
        <p:spPr>
          <a:xfrm>
            <a:off x="2011545" y="5063162"/>
            <a:ext cx="7232120" cy="830997"/>
          </a:xfrm>
          <a:prstGeom prst="rect">
            <a:avLst/>
          </a:prstGeom>
          <a:noFill/>
        </p:spPr>
        <p:txBody>
          <a:bodyPr wrap="square">
            <a:spAutoFit/>
          </a:bodyPr>
          <a:lstStyle/>
          <a:p>
            <a:pPr indent="266700" algn="just"/>
            <a:r>
              <a:rPr lang="zh-CN" altLang="zh-CN" sz="2400" b="1" dirty="0">
                <a:latin typeface="华文楷体" panose="02010600040101010101" pitchFamily="2" charset="-122"/>
                <a:ea typeface="华文楷体" panose="02010600040101010101" pitchFamily="2" charset="-122"/>
              </a:rPr>
              <a:t>御史出都，若不动摇山岳，震慑州县，诚旷职耳。</a:t>
            </a:r>
            <a:endParaRPr lang="en-US" altLang="zh-CN" sz="2400" b="1" dirty="0">
              <a:latin typeface="华文楷体" panose="02010600040101010101" pitchFamily="2" charset="-122"/>
              <a:ea typeface="华文楷体" panose="02010600040101010101" pitchFamily="2" charset="-122"/>
            </a:endParaRPr>
          </a:p>
          <a:p>
            <a:pPr indent="266700" algn="just"/>
            <a:r>
              <a:rPr lang="en-US" altLang="zh-CN" sz="2400" b="1" dirty="0">
                <a:latin typeface="华文楷体" panose="02010600040101010101" pitchFamily="2" charset="-122"/>
                <a:ea typeface="华文楷体" panose="02010600040101010101" pitchFamily="2" charset="-122"/>
              </a:rPr>
              <a:t>                                         ——</a:t>
            </a:r>
            <a:r>
              <a:rPr lang="zh-CN" altLang="zh-CN" sz="2400" b="1" dirty="0">
                <a:latin typeface="华文楷体" panose="02010600040101010101" pitchFamily="2" charset="-122"/>
                <a:ea typeface="华文楷体" panose="02010600040101010101" pitchFamily="2" charset="-122"/>
              </a:rPr>
              <a:t>《旧唐书∙韦思谦传》</a:t>
            </a:r>
            <a:endParaRPr lang="zh-CN" altLang="zh-CN" sz="2400" b="1" dirty="0">
              <a:latin typeface="华文楷体" panose="02010600040101010101" pitchFamily="2" charset="-122"/>
              <a:ea typeface="华文楷体" panose="020106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030050" y="1498015"/>
            <a:ext cx="7416801" cy="2677656"/>
          </a:xfrm>
          <a:prstGeom prst="rect">
            <a:avLst/>
          </a:prstGeom>
        </p:spPr>
        <p:txBody>
          <a:bodyPr wrap="square">
            <a:spAutoFit/>
          </a:bodyPr>
          <a:lstStyle/>
          <a:p>
            <a:pPr>
              <a:lnSpc>
                <a:spcPct val="100000"/>
              </a:lnSpc>
            </a:pPr>
            <a:r>
              <a:rPr lang="zh-CN" altLang="en-US" sz="2400" b="1" dirty="0">
                <a:latin typeface="楷体" panose="02010609060101010101" charset="-122"/>
                <a:ea typeface="楷体" panose="02010609060101010101" charset="-122"/>
                <a:cs typeface="楷体" panose="02010609060101010101" charset="-122"/>
              </a:rPr>
              <a:t>    </a:t>
            </a:r>
            <a:r>
              <a:rPr lang="zh-CN" altLang="en-US" sz="2400" b="1" dirty="0">
                <a:solidFill>
                  <a:prstClr val="black"/>
                </a:solidFill>
                <a:latin typeface="华文楷体" panose="02010600040101010101" pitchFamily="2" charset="-122"/>
                <a:ea typeface="华文楷体" panose="02010600040101010101" pitchFamily="2" charset="-122"/>
              </a:rPr>
              <a:t>宋代中央沿袭唐制，并明确规定，未经两任县令者不得任御史之职。按规定，御史有“闻风弹人”之权，每月必须向上奏事一次，称“月课”；上任后百日必须弹人，否则就要罢黜为外官或受罚俸处分，名为“辱台钱”。</a:t>
            </a:r>
            <a:endParaRPr lang="zh-CN" altLang="en-US" sz="2400" b="1" dirty="0">
              <a:solidFill>
                <a:prstClr val="black"/>
              </a:solidFill>
              <a:latin typeface="华文楷体" panose="02010600040101010101" pitchFamily="2" charset="-122"/>
              <a:ea typeface="华文楷体" panose="02010600040101010101" pitchFamily="2" charset="-122"/>
            </a:endParaRPr>
          </a:p>
          <a:p>
            <a:pPr algn="r">
              <a:lnSpc>
                <a:spcPct val="100000"/>
              </a:lnSpc>
            </a:pPr>
            <a:r>
              <a:rPr lang="en-US" altLang="zh-CN" sz="2400" b="1" dirty="0">
                <a:solidFill>
                  <a:prstClr val="black"/>
                </a:solidFill>
                <a:latin typeface="华文楷体" panose="02010600040101010101" pitchFamily="2" charset="-122"/>
                <a:ea typeface="华文楷体" panose="02010600040101010101" pitchFamily="2" charset="-122"/>
              </a:rPr>
              <a:t>——《</a:t>
            </a:r>
            <a:r>
              <a:rPr lang="zh-CN" altLang="en-US" sz="2400" b="1" dirty="0">
                <a:solidFill>
                  <a:prstClr val="black"/>
                </a:solidFill>
                <a:latin typeface="华文楷体" panose="02010600040101010101" pitchFamily="2" charset="-122"/>
                <a:ea typeface="华文楷体" panose="02010600040101010101" pitchFamily="2" charset="-122"/>
              </a:rPr>
              <a:t>中国古代监察制度</a:t>
            </a:r>
            <a:r>
              <a:rPr lang="en-US" altLang="zh-CN" sz="2400" b="1" dirty="0">
                <a:solidFill>
                  <a:prstClr val="black"/>
                </a:solidFill>
                <a:latin typeface="华文楷体" panose="02010600040101010101" pitchFamily="2" charset="-122"/>
                <a:ea typeface="华文楷体" panose="02010600040101010101" pitchFamily="2" charset="-122"/>
              </a:rPr>
              <a:t>》</a:t>
            </a:r>
            <a:endParaRPr lang="en-US" altLang="zh-CN" sz="2400" b="1" dirty="0">
              <a:solidFill>
                <a:prstClr val="black"/>
              </a:solidFill>
              <a:latin typeface="华文楷体" panose="02010600040101010101" pitchFamily="2" charset="-122"/>
              <a:ea typeface="华文楷体" panose="02010600040101010101" pitchFamily="2" charset="-122"/>
            </a:endParaRPr>
          </a:p>
          <a:p>
            <a:pPr>
              <a:lnSpc>
                <a:spcPct val="100000"/>
              </a:lnSpc>
            </a:pPr>
            <a:r>
              <a:rPr lang="zh-CN" altLang="en-US" sz="2400" b="1" dirty="0">
                <a:solidFill>
                  <a:prstClr val="black"/>
                </a:solidFill>
                <a:latin typeface="华文楷体" panose="02010600040101010101" pitchFamily="2" charset="-122"/>
                <a:ea typeface="华文楷体" panose="02010600040101010101" pitchFamily="2" charset="-122"/>
              </a:rPr>
              <a:t>        </a:t>
            </a:r>
            <a:endParaRPr lang="zh-CN" altLang="en-US" sz="2400" b="1" dirty="0">
              <a:solidFill>
                <a:prstClr val="black"/>
              </a:solidFill>
              <a:latin typeface="华文楷体" panose="02010600040101010101" pitchFamily="2" charset="-122"/>
              <a:ea typeface="华文楷体" panose="02010600040101010101" pitchFamily="2" charset="-122"/>
            </a:endParaRPr>
          </a:p>
        </p:txBody>
      </p:sp>
      <p:sp>
        <p:nvSpPr>
          <p:cNvPr id="2" name="矩形 1"/>
          <p:cNvSpPr/>
          <p:nvPr/>
        </p:nvSpPr>
        <p:spPr>
          <a:xfrm>
            <a:off x="2704676" y="3944838"/>
            <a:ext cx="6340197" cy="461665"/>
          </a:xfrm>
          <a:prstGeom prst="rect">
            <a:avLst/>
          </a:prstGeom>
        </p:spPr>
        <p:txBody>
          <a:bodyPr wrap="none">
            <a:spAutoFit/>
          </a:bodyPr>
          <a:lstStyle/>
          <a:p>
            <a:r>
              <a:rPr lang="zh-CN" altLang="en-US" sz="2400" b="1" dirty="0">
                <a:solidFill>
                  <a:prstClr val="black"/>
                </a:solidFill>
                <a:latin typeface="华文楷体" panose="02010600040101010101" pitchFamily="2" charset="-122"/>
                <a:ea typeface="华文楷体" panose="02010600040101010101" pitchFamily="2" charset="-122"/>
              </a:rPr>
              <a:t>思考：与前代相比，宋朝监察制度有何发展？</a:t>
            </a:r>
            <a:endParaRPr lang="zh-CN" altLang="en-US" sz="2400" b="1" dirty="0">
              <a:solidFill>
                <a:prstClr val="black"/>
              </a:solidFill>
              <a:latin typeface="华文楷体" panose="02010600040101010101" pitchFamily="2" charset="-122"/>
              <a:ea typeface="华文楷体" panose="02010600040101010101" pitchFamily="2" charset="-122"/>
            </a:endParaRPr>
          </a:p>
        </p:txBody>
      </p:sp>
      <p:sp>
        <p:nvSpPr>
          <p:cNvPr id="6" name="矩形 5"/>
          <p:cNvSpPr/>
          <p:nvPr/>
        </p:nvSpPr>
        <p:spPr>
          <a:xfrm>
            <a:off x="3546691" y="4730752"/>
            <a:ext cx="4656166" cy="461665"/>
          </a:xfrm>
          <a:prstGeom prst="rect">
            <a:avLst/>
          </a:prstGeom>
          <a:solidFill>
            <a:schemeClr val="accent6">
              <a:lumMod val="40000"/>
              <a:lumOff val="60000"/>
            </a:schemeClr>
          </a:solidFill>
        </p:spPr>
        <p:txBody>
          <a:bodyPr wrap="square">
            <a:spAutoFit/>
          </a:bodyPr>
          <a:lstStyle/>
          <a:p>
            <a:pPr lvl="0" algn="ctr"/>
            <a:r>
              <a:rPr lang="zh-CN" altLang="en-US" sz="2400" b="1" dirty="0">
                <a:solidFill>
                  <a:srgbClr val="FF0000"/>
                </a:solidFill>
                <a:latin typeface="华文楷体" panose="02010600040101010101" pitchFamily="2" charset="-122"/>
                <a:ea typeface="华文楷体" panose="02010600040101010101" pitchFamily="2" charset="-122"/>
              </a:rPr>
              <a:t>明确</a:t>
            </a:r>
            <a:r>
              <a:rPr lang="zh-CN" altLang="en-US" sz="2400" b="1" dirty="0">
                <a:solidFill>
                  <a:prstClr val="black"/>
                </a:solidFill>
                <a:latin typeface="华文楷体" panose="02010600040101010101" pitchFamily="2" charset="-122"/>
                <a:ea typeface="华文楷体" panose="02010600040101010101" pitchFamily="2" charset="-122"/>
              </a:rPr>
              <a:t>御史之职的</a:t>
            </a:r>
            <a:r>
              <a:rPr lang="zh-CN" altLang="en-US" sz="2400" b="1" dirty="0">
                <a:solidFill>
                  <a:srgbClr val="FF0000"/>
                </a:solidFill>
                <a:latin typeface="华文楷体" panose="02010600040101010101" pitchFamily="2" charset="-122"/>
                <a:ea typeface="华文楷体" panose="02010600040101010101" pitchFamily="2" charset="-122"/>
              </a:rPr>
              <a:t>资格限制</a:t>
            </a:r>
            <a:endParaRPr lang="zh-CN" altLang="en-US" sz="2400" b="1" dirty="0">
              <a:solidFill>
                <a:srgbClr val="FF0000"/>
              </a:solidFill>
              <a:latin typeface="华文楷体" panose="02010600040101010101" pitchFamily="2" charset="-122"/>
              <a:ea typeface="华文楷体" panose="02010600040101010101" pitchFamily="2" charset="-122"/>
            </a:endParaRPr>
          </a:p>
        </p:txBody>
      </p:sp>
      <p:sp>
        <p:nvSpPr>
          <p:cNvPr id="7" name="矩形 6"/>
          <p:cNvSpPr/>
          <p:nvPr/>
        </p:nvSpPr>
        <p:spPr>
          <a:xfrm>
            <a:off x="3546691" y="5516666"/>
            <a:ext cx="4656166" cy="461665"/>
          </a:xfrm>
          <a:prstGeom prst="rect">
            <a:avLst/>
          </a:prstGeom>
          <a:solidFill>
            <a:schemeClr val="accent6">
              <a:lumMod val="40000"/>
              <a:lumOff val="60000"/>
            </a:schemeClr>
          </a:solidFill>
        </p:spPr>
        <p:txBody>
          <a:bodyPr wrap="square">
            <a:spAutoFit/>
          </a:bodyPr>
          <a:lstStyle/>
          <a:p>
            <a:pPr lvl="0" algn="ctr"/>
            <a:r>
              <a:rPr lang="zh-CN" altLang="en-US" sz="2400" b="1" dirty="0">
                <a:solidFill>
                  <a:srgbClr val="FF0000"/>
                </a:solidFill>
                <a:latin typeface="华文楷体" panose="02010600040101010101" pitchFamily="2" charset="-122"/>
                <a:ea typeface="华文楷体" panose="02010600040101010101" pitchFamily="2" charset="-122"/>
              </a:rPr>
              <a:t>强化</a:t>
            </a:r>
            <a:r>
              <a:rPr lang="zh-CN" altLang="en-US" sz="2400" b="1" dirty="0">
                <a:solidFill>
                  <a:prstClr val="black"/>
                </a:solidFill>
                <a:latin typeface="华文楷体" panose="02010600040101010101" pitchFamily="2" charset="-122"/>
                <a:ea typeface="华文楷体" panose="02010600040101010101" pitchFamily="2" charset="-122"/>
              </a:rPr>
              <a:t>了御史的</a:t>
            </a:r>
            <a:r>
              <a:rPr lang="zh-CN" altLang="en-US" sz="2400" b="1" dirty="0">
                <a:solidFill>
                  <a:srgbClr val="FF0000"/>
                </a:solidFill>
                <a:latin typeface="华文楷体" panose="02010600040101010101" pitchFamily="2" charset="-122"/>
                <a:ea typeface="华文楷体" panose="02010600040101010101" pitchFamily="2" charset="-122"/>
              </a:rPr>
              <a:t>监察职责</a:t>
            </a:r>
            <a:endParaRPr lang="zh-CN" altLang="en-US" sz="2400" b="1" dirty="0">
              <a:solidFill>
                <a:srgbClr val="FF0000"/>
              </a:solidFill>
              <a:latin typeface="华文楷体" panose="02010600040101010101" pitchFamily="2" charset="-122"/>
              <a:ea typeface="华文楷体" panose="020106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908753" y="1143760"/>
            <a:ext cx="6101860" cy="617798"/>
            <a:chOff x="897544" y="1293937"/>
            <a:chExt cx="6101860" cy="617798"/>
          </a:xfrm>
        </p:grpSpPr>
        <p:cxnSp>
          <p:nvCxnSpPr>
            <p:cNvPr id="5" name="直接连接符 4"/>
            <p:cNvCxnSpPr/>
            <p:nvPr/>
          </p:nvCxnSpPr>
          <p:spPr>
            <a:xfrm flipV="1">
              <a:off x="897544" y="1911734"/>
              <a:ext cx="4813708" cy="1"/>
            </a:xfrm>
            <a:prstGeom prst="line">
              <a:avLst/>
            </a:prstGeom>
            <a:ln w="12700">
              <a:solidFill>
                <a:srgbClr val="46D1CE"/>
              </a:solidFill>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442666" y="1293937"/>
              <a:ext cx="5556738" cy="584775"/>
            </a:xfrm>
            <a:prstGeom prst="rect">
              <a:avLst/>
            </a:prstGeom>
            <a:noFill/>
          </p:spPr>
          <p:txBody>
            <a:bodyPr wrap="square" rtlCol="0">
              <a:spAutoFit/>
            </a:bodyPr>
            <a:lstStyle/>
            <a:p>
              <a:r>
                <a:rPr lang="zh-CN" altLang="en-US" sz="3200" dirty="0">
                  <a:solidFill>
                    <a:prstClr val="black"/>
                  </a:solidFill>
                  <a:latin typeface="黑体" panose="02010609060101010101" pitchFamily="49" charset="-122"/>
                  <a:ea typeface="黑体" panose="02010609060101010101" pitchFamily="49" charset="-122"/>
                </a:rPr>
                <a:t>隋唐至两宋时期</a:t>
              </a:r>
              <a:endParaRPr lang="zh-CN" altLang="en-US" sz="3200" dirty="0">
                <a:solidFill>
                  <a:prstClr val="black"/>
                </a:solidFill>
                <a:latin typeface="黑体" panose="02010609060101010101" pitchFamily="49" charset="-122"/>
                <a:ea typeface="黑体" panose="02010609060101010101" pitchFamily="49" charset="-122"/>
              </a:endParaRPr>
            </a:p>
          </p:txBody>
        </p:sp>
        <p:grpSp>
          <p:nvGrpSpPr>
            <p:cNvPr id="7" name="组合 6"/>
            <p:cNvGrpSpPr/>
            <p:nvPr/>
          </p:nvGrpSpPr>
          <p:grpSpPr>
            <a:xfrm>
              <a:off x="897544" y="1312552"/>
              <a:ext cx="427890" cy="422683"/>
              <a:chOff x="2121873" y="1511588"/>
              <a:chExt cx="427890" cy="422683"/>
            </a:xfrm>
          </p:grpSpPr>
          <p:sp>
            <p:nvSpPr>
              <p:cNvPr id="8" name="矩形 7"/>
              <p:cNvSpPr/>
              <p:nvPr/>
            </p:nvSpPr>
            <p:spPr>
              <a:xfrm>
                <a:off x="2121873" y="1511588"/>
                <a:ext cx="363415" cy="363415"/>
              </a:xfrm>
              <a:prstGeom prst="rect">
                <a:avLst/>
              </a:prstGeom>
              <a:solidFill>
                <a:srgbClr val="46D1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 name="矩形 8"/>
              <p:cNvSpPr/>
              <p:nvPr/>
            </p:nvSpPr>
            <p:spPr>
              <a:xfrm>
                <a:off x="2303580" y="1688088"/>
                <a:ext cx="246183" cy="246183"/>
              </a:xfrm>
              <a:prstGeom prst="rect">
                <a:avLst/>
              </a:prstGeom>
              <a:solidFill>
                <a:srgbClr val="9BF1E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sp>
        <p:nvSpPr>
          <p:cNvPr id="2" name="文本框 1"/>
          <p:cNvSpPr txBox="1"/>
          <p:nvPr/>
        </p:nvSpPr>
        <p:spPr>
          <a:xfrm>
            <a:off x="1415280" y="2043683"/>
            <a:ext cx="6093500" cy="523220"/>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defRPr/>
            </a:pPr>
            <a:r>
              <a:rPr lang="en-US" altLang="zh-CN" sz="2800" b="1" dirty="0">
                <a:solidFill>
                  <a:prstClr val="black"/>
                </a:solidFill>
                <a:latin typeface="华文楷体" panose="02010600040101010101" pitchFamily="2" charset="-122"/>
                <a:ea typeface="华文楷体" panose="02010600040101010101" pitchFamily="2" charset="-122"/>
              </a:rPr>
              <a:t>2.</a:t>
            </a:r>
            <a:r>
              <a:rPr lang="zh-CN" altLang="en-US" sz="2800" b="1" dirty="0">
                <a:solidFill>
                  <a:prstClr val="black"/>
                </a:solidFill>
                <a:latin typeface="华文楷体" panose="02010600040101010101" pitchFamily="2" charset="-122"/>
                <a:ea typeface="华文楷体" panose="02010600040101010101" pitchFamily="2" charset="-122"/>
              </a:rPr>
              <a:t>监察</a:t>
            </a:r>
            <a:endParaRPr lang="en-US" altLang="zh-CN" sz="2800" b="1" dirty="0">
              <a:solidFill>
                <a:prstClr val="black"/>
              </a:solidFill>
              <a:latin typeface="华文楷体" panose="02010600040101010101" pitchFamily="2" charset="-122"/>
              <a:ea typeface="华文楷体" panose="02010600040101010101" pitchFamily="2" charset="-122"/>
            </a:endParaRPr>
          </a:p>
        </p:txBody>
      </p:sp>
      <p:sp>
        <p:nvSpPr>
          <p:cNvPr id="16" name="文本框 15"/>
          <p:cNvSpPr txBox="1"/>
          <p:nvPr/>
        </p:nvSpPr>
        <p:spPr>
          <a:xfrm>
            <a:off x="3049250" y="4591143"/>
            <a:ext cx="6093500" cy="830997"/>
          </a:xfrm>
          <a:prstGeom prst="rect">
            <a:avLst/>
          </a:prstGeom>
          <a:noFill/>
        </p:spPr>
        <p:txBody>
          <a:bodyPr wrap="square">
            <a:spAutoFit/>
          </a:bodyPr>
          <a:lstStyle/>
          <a:p>
            <a:r>
              <a:rPr lang="en-US" altLang="zh-CN" sz="2400" b="1" dirty="0">
                <a:solidFill>
                  <a:prstClr val="black"/>
                </a:solidFill>
                <a:latin typeface="华文楷体" panose="02010600040101010101" pitchFamily="2" charset="-122"/>
                <a:ea typeface="华文楷体" panose="02010600040101010101" pitchFamily="2" charset="-122"/>
              </a:rPr>
              <a:t>  </a:t>
            </a:r>
            <a:r>
              <a:rPr lang="zh-CN" altLang="zh-CN" sz="2400" b="1" dirty="0">
                <a:solidFill>
                  <a:prstClr val="black"/>
                </a:solidFill>
                <a:latin typeface="华文楷体" panose="02010600040101010101" pitchFamily="2" charset="-122"/>
                <a:ea typeface="华文楷体" panose="02010600040101010101" pitchFamily="2" charset="-122"/>
              </a:rPr>
              <a:t>养猫所以去鼠</a:t>
            </a:r>
            <a:r>
              <a:rPr lang="zh-CN" altLang="en-US" sz="2400" b="1" dirty="0">
                <a:solidFill>
                  <a:prstClr val="black"/>
                </a:solidFill>
                <a:latin typeface="华文楷体" panose="02010600040101010101" pitchFamily="2" charset="-122"/>
                <a:ea typeface="华文楷体" panose="02010600040101010101" pitchFamily="2" charset="-122"/>
              </a:rPr>
              <a:t>。</a:t>
            </a:r>
            <a:endParaRPr lang="en-US" altLang="zh-CN" sz="2400" b="1" dirty="0">
              <a:solidFill>
                <a:prstClr val="black"/>
              </a:solidFill>
              <a:latin typeface="华文楷体" panose="02010600040101010101" pitchFamily="2" charset="-122"/>
              <a:ea typeface="华文楷体" panose="02010600040101010101" pitchFamily="2" charset="-122"/>
            </a:endParaRPr>
          </a:p>
          <a:p>
            <a:r>
              <a:rPr lang="en-US" altLang="zh-CN" sz="2400" b="1" dirty="0">
                <a:solidFill>
                  <a:prstClr val="black"/>
                </a:solidFill>
                <a:latin typeface="华文楷体" panose="02010600040101010101" pitchFamily="2" charset="-122"/>
                <a:ea typeface="华文楷体" panose="02010600040101010101" pitchFamily="2" charset="-122"/>
              </a:rPr>
              <a:t>                       ——</a:t>
            </a:r>
            <a:r>
              <a:rPr lang="zh-CN" altLang="en-US" sz="2400" b="1" dirty="0">
                <a:solidFill>
                  <a:prstClr val="black"/>
                </a:solidFill>
                <a:latin typeface="华文楷体" panose="02010600040101010101" pitchFamily="2" charset="-122"/>
                <a:ea typeface="华文楷体" panose="02010600040101010101" pitchFamily="2" charset="-122"/>
              </a:rPr>
              <a:t>苏轼</a:t>
            </a:r>
            <a:r>
              <a:rPr lang="zh-CN" altLang="zh-CN" sz="2400" b="1" dirty="0">
                <a:solidFill>
                  <a:prstClr val="black"/>
                </a:solidFill>
                <a:latin typeface="华文楷体" panose="02010600040101010101" pitchFamily="2" charset="-122"/>
                <a:ea typeface="华文楷体" panose="02010600040101010101" pitchFamily="2" charset="-122"/>
              </a:rPr>
              <a:t>《</a:t>
            </a:r>
            <a:r>
              <a:rPr lang="zh-CN" altLang="en-US" sz="2400" b="1" dirty="0">
                <a:solidFill>
                  <a:prstClr val="black"/>
                </a:solidFill>
                <a:latin typeface="华文楷体" panose="02010600040101010101" pitchFamily="2" charset="-122"/>
                <a:ea typeface="华文楷体" panose="02010600040101010101" pitchFamily="2" charset="-122"/>
              </a:rPr>
              <a:t>上神宗皇帝书</a:t>
            </a:r>
            <a:r>
              <a:rPr lang="zh-CN" altLang="zh-CN" sz="2400" b="1" dirty="0">
                <a:solidFill>
                  <a:prstClr val="black"/>
                </a:solidFill>
                <a:latin typeface="华文楷体" panose="02010600040101010101" pitchFamily="2" charset="-122"/>
                <a:ea typeface="华文楷体" panose="02010600040101010101" pitchFamily="2" charset="-122"/>
              </a:rPr>
              <a:t>》</a:t>
            </a:r>
            <a:endParaRPr lang="zh-CN" altLang="en-US" sz="2400" b="1" dirty="0">
              <a:solidFill>
                <a:prstClr val="black"/>
              </a:solidFill>
              <a:latin typeface="华文楷体" panose="02010600040101010101" pitchFamily="2" charset="-122"/>
              <a:ea typeface="华文楷体" panose="02010600040101010101" pitchFamily="2" charset="-122"/>
            </a:endParaRPr>
          </a:p>
        </p:txBody>
      </p:sp>
      <p:sp>
        <p:nvSpPr>
          <p:cNvPr id="3" name="文本框 2"/>
          <p:cNvSpPr txBox="1"/>
          <p:nvPr/>
        </p:nvSpPr>
        <p:spPr>
          <a:xfrm>
            <a:off x="3195300" y="2753785"/>
            <a:ext cx="2470995" cy="953659"/>
          </a:xfrm>
          <a:prstGeom prst="rect">
            <a:avLst/>
          </a:prstGeom>
          <a:noFill/>
          <a:ln w="12700" cmpd="sng">
            <a:solidFill>
              <a:srgbClr val="2C3B6D"/>
            </a:solidFill>
            <a:prstDash val="solid"/>
          </a:ln>
        </p:spPr>
        <p:txBody>
          <a:bodyPr wrap="square" rtlCol="0" anchor="t">
            <a:spAutoFit/>
          </a:bodyPr>
          <a:lstStyle>
            <a:defPPr>
              <a:defRPr lang="zh-CN"/>
            </a:defPPr>
            <a:lvl1pPr marL="342900" indent="-342900">
              <a:lnSpc>
                <a:spcPct val="120000"/>
              </a:lnSpc>
              <a:buFont typeface="Arial" panose="020B0604020202020204" pitchFamily="34" charset="0"/>
              <a:buChar char="•"/>
              <a:defRPr sz="2200" b="1">
                <a:latin typeface="黑体" panose="02010609060101010101" pitchFamily="49" charset="-122"/>
                <a:ea typeface="黑体" panose="02010609060101010101" pitchFamily="49" charset="-122"/>
              </a:defRPr>
            </a:lvl1pPr>
          </a:lstStyle>
          <a:p>
            <a:pPr marL="0" indent="0">
              <a:buNone/>
            </a:pPr>
            <a:r>
              <a:rPr lang="zh-CN" altLang="en-US" sz="2400" dirty="0">
                <a:latin typeface="华文楷体" panose="02010600040101010101" pitchFamily="2" charset="-122"/>
                <a:ea typeface="华文楷体" panose="02010600040101010101" pitchFamily="2" charset="-122"/>
              </a:rPr>
              <a:t>御史拥有议事权</a:t>
            </a:r>
            <a:endParaRPr lang="en-US" altLang="zh-CN" sz="2400" dirty="0">
              <a:latin typeface="华文楷体" panose="02010600040101010101" pitchFamily="2" charset="-122"/>
              <a:ea typeface="华文楷体" panose="02010600040101010101" pitchFamily="2" charset="-122"/>
            </a:endParaRPr>
          </a:p>
          <a:p>
            <a:pPr marL="0" indent="0">
              <a:buNone/>
            </a:pPr>
            <a:r>
              <a:rPr lang="zh-CN" altLang="en-US" sz="2400" dirty="0">
                <a:latin typeface="华文楷体" panose="02010600040101010101" pitchFamily="2" charset="-122"/>
                <a:ea typeface="华文楷体" panose="02010600040101010101" pitchFamily="2" charset="-122"/>
              </a:rPr>
              <a:t>谏官拥有监察权</a:t>
            </a:r>
            <a:endParaRPr lang="zh-CN" altLang="en-US" sz="2400" dirty="0">
              <a:latin typeface="华文楷体" panose="02010600040101010101" pitchFamily="2" charset="-122"/>
              <a:ea typeface="华文楷体" panose="02010600040101010101" pitchFamily="2" charset="-122"/>
            </a:endParaRPr>
          </a:p>
        </p:txBody>
      </p:sp>
      <p:grpSp>
        <p:nvGrpSpPr>
          <p:cNvPr id="20" name="组合 19"/>
          <p:cNvGrpSpPr/>
          <p:nvPr/>
        </p:nvGrpSpPr>
        <p:grpSpPr>
          <a:xfrm>
            <a:off x="5894472" y="2999298"/>
            <a:ext cx="1929699" cy="461665"/>
            <a:chOff x="4874187" y="3180240"/>
            <a:chExt cx="1929699" cy="461665"/>
          </a:xfrm>
        </p:grpSpPr>
        <p:sp>
          <p:nvSpPr>
            <p:cNvPr id="12" name="右箭头 9"/>
            <p:cNvSpPr/>
            <p:nvPr/>
          </p:nvSpPr>
          <p:spPr>
            <a:xfrm>
              <a:off x="4874187" y="3258828"/>
              <a:ext cx="402672" cy="304490"/>
            </a:xfrm>
            <a:prstGeom prst="rightArrow">
              <a:avLst/>
            </a:prstGeom>
            <a:solidFill>
              <a:schemeClr val="accent6">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latin typeface="华文楷体" panose="02010600040101010101" pitchFamily="2" charset="-122"/>
                <a:ea typeface="华文楷体" panose="02010600040101010101" pitchFamily="2" charset="-122"/>
              </a:endParaRPr>
            </a:p>
          </p:txBody>
        </p:sp>
        <p:sp>
          <p:nvSpPr>
            <p:cNvPr id="13" name="矩形 12"/>
            <p:cNvSpPr/>
            <p:nvPr/>
          </p:nvSpPr>
          <p:spPr>
            <a:xfrm>
              <a:off x="5388114" y="3180240"/>
              <a:ext cx="1415772" cy="461665"/>
            </a:xfrm>
            <a:prstGeom prst="rect">
              <a:avLst/>
            </a:prstGeom>
            <a:solidFill>
              <a:schemeClr val="bg1">
                <a:lumMod val="85000"/>
              </a:schemeClr>
            </a:solidFill>
          </p:spPr>
          <p:txBody>
            <a:bodyPr wrap="none">
              <a:spAutoFit/>
            </a:bodyPr>
            <a:lstStyle/>
            <a:p>
              <a:r>
                <a:rPr lang="zh-CN" altLang="en-US" sz="2400" b="1" dirty="0">
                  <a:latin typeface="华文楷体" panose="02010600040101010101" pitchFamily="2" charset="-122"/>
                  <a:ea typeface="华文楷体" panose="02010600040101010101" pitchFamily="2" charset="-122"/>
                </a:rPr>
                <a:t>台谏合一</a:t>
              </a:r>
              <a:endParaRPr lang="en-US" altLang="zh-CN" sz="2400" b="1" dirty="0">
                <a:latin typeface="华文楷体" panose="02010600040101010101" pitchFamily="2" charset="-122"/>
                <a:ea typeface="华文楷体" panose="02010600040101010101" pitchFamily="2"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3"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197158" y="5249217"/>
            <a:ext cx="5616484" cy="953659"/>
            <a:chOff x="1575547" y="5123859"/>
            <a:chExt cx="5616484" cy="953659"/>
          </a:xfrm>
        </p:grpSpPr>
        <p:sp>
          <p:nvSpPr>
            <p:cNvPr id="5" name="文本框 4"/>
            <p:cNvSpPr txBox="1"/>
            <p:nvPr/>
          </p:nvSpPr>
          <p:spPr>
            <a:xfrm>
              <a:off x="1575547" y="5123859"/>
              <a:ext cx="2899599" cy="953659"/>
            </a:xfrm>
            <a:prstGeom prst="rect">
              <a:avLst/>
            </a:prstGeom>
            <a:noFill/>
            <a:ln w="12700" cmpd="sng">
              <a:solidFill>
                <a:srgbClr val="2C3B6D"/>
              </a:solidFill>
              <a:prstDash val="solid"/>
            </a:ln>
          </p:spPr>
          <p:txBody>
            <a:bodyPr wrap="square" rtlCol="0" anchor="t">
              <a:spAutoFit/>
            </a:bodyPr>
            <a:lstStyle>
              <a:defPPr>
                <a:defRPr lang="zh-CN"/>
              </a:defPPr>
              <a:lvl1pPr marL="342900" indent="-342900">
                <a:lnSpc>
                  <a:spcPct val="120000"/>
                </a:lnSpc>
                <a:buFont typeface="Arial" panose="020B0604020202020204" pitchFamily="34" charset="0"/>
                <a:buChar char="•"/>
                <a:defRPr sz="2200" b="1">
                  <a:latin typeface="黑体" panose="02010609060101010101" pitchFamily="49" charset="-122"/>
                  <a:ea typeface="黑体" panose="02010609060101010101" pitchFamily="49" charset="-122"/>
                </a:defRPr>
              </a:lvl1pPr>
            </a:lstStyle>
            <a:p>
              <a:pPr marL="0" indent="0">
                <a:buNone/>
              </a:pPr>
              <a:r>
                <a:rPr lang="zh-CN" altLang="en-US" sz="2400" dirty="0">
                  <a:latin typeface="华文楷体" panose="02010600040101010101" pitchFamily="2" charset="-122"/>
                  <a:ea typeface="华文楷体" panose="02010600040101010101" pitchFamily="2" charset="-122"/>
                </a:rPr>
                <a:t>划分路作为监察区</a:t>
              </a:r>
              <a:endParaRPr lang="en-US" altLang="zh-CN" sz="2400" dirty="0">
                <a:latin typeface="华文楷体" panose="02010600040101010101" pitchFamily="2" charset="-122"/>
                <a:ea typeface="华文楷体" panose="02010600040101010101" pitchFamily="2" charset="-122"/>
              </a:endParaRPr>
            </a:p>
            <a:p>
              <a:pPr marL="0" indent="0">
                <a:buNone/>
              </a:pPr>
              <a:r>
                <a:rPr lang="zh-CN" altLang="en-US" sz="2400" dirty="0">
                  <a:latin typeface="华文楷体" panose="02010600040101010101" pitchFamily="2" charset="-122"/>
                  <a:ea typeface="华文楷体" panose="02010600040101010101" pitchFamily="2" charset="-122"/>
                </a:rPr>
                <a:t>设通判监察</a:t>
              </a:r>
              <a:endParaRPr lang="en-US" altLang="zh-CN" sz="2400" dirty="0">
                <a:latin typeface="华文楷体" panose="02010600040101010101" pitchFamily="2" charset="-122"/>
                <a:ea typeface="华文楷体" panose="02010600040101010101" pitchFamily="2" charset="-122"/>
              </a:endParaRPr>
            </a:p>
          </p:txBody>
        </p:sp>
        <p:grpSp>
          <p:nvGrpSpPr>
            <p:cNvPr id="18" name="组合 17"/>
            <p:cNvGrpSpPr/>
            <p:nvPr/>
          </p:nvGrpSpPr>
          <p:grpSpPr>
            <a:xfrm>
              <a:off x="4616590" y="5498534"/>
              <a:ext cx="2575441" cy="461665"/>
              <a:chOff x="4136110" y="4389684"/>
              <a:chExt cx="2575441" cy="461665"/>
            </a:xfrm>
          </p:grpSpPr>
          <p:sp>
            <p:nvSpPr>
              <p:cNvPr id="8" name="右箭头 13"/>
              <p:cNvSpPr/>
              <p:nvPr/>
            </p:nvSpPr>
            <p:spPr>
              <a:xfrm>
                <a:off x="4136110" y="4468272"/>
                <a:ext cx="402672" cy="304490"/>
              </a:xfrm>
              <a:prstGeom prst="rightArrow">
                <a:avLst/>
              </a:prstGeom>
              <a:solidFill>
                <a:schemeClr val="accent6">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华文楷体" panose="02010600040101010101" pitchFamily="2" charset="-122"/>
                  <a:ea typeface="华文楷体" panose="02010600040101010101" pitchFamily="2" charset="-122"/>
                </a:endParaRPr>
              </a:p>
            </p:txBody>
          </p:sp>
          <p:sp>
            <p:nvSpPr>
              <p:cNvPr id="9" name="矩形 8"/>
              <p:cNvSpPr/>
              <p:nvPr/>
            </p:nvSpPr>
            <p:spPr>
              <a:xfrm>
                <a:off x="4680226" y="4389684"/>
                <a:ext cx="2031325" cy="461665"/>
              </a:xfrm>
              <a:prstGeom prst="rect">
                <a:avLst/>
              </a:prstGeom>
              <a:solidFill>
                <a:schemeClr val="bg1">
                  <a:lumMod val="85000"/>
                </a:schemeClr>
              </a:solidFill>
            </p:spPr>
            <p:txBody>
              <a:bodyPr wrap="none">
                <a:spAutoFit/>
              </a:bodyPr>
              <a:lstStyle/>
              <a:p>
                <a:r>
                  <a:rPr lang="zh-CN" altLang="en-US" sz="2400" b="1" dirty="0">
                    <a:latin typeface="华文楷体" panose="02010600040101010101" pitchFamily="2" charset="-122"/>
                    <a:ea typeface="华文楷体" panose="02010600040101010101" pitchFamily="2" charset="-122"/>
                  </a:rPr>
                  <a:t>强化中央集权</a:t>
                </a:r>
                <a:endParaRPr lang="zh-CN" altLang="en-US" sz="2400" b="1" dirty="0">
                  <a:latin typeface="华文楷体" panose="02010600040101010101" pitchFamily="2" charset="-122"/>
                  <a:ea typeface="华文楷体" panose="02010600040101010101" pitchFamily="2" charset="-122"/>
                </a:endParaRPr>
              </a:p>
            </p:txBody>
          </p:sp>
        </p:grpSp>
      </p:grpSp>
      <p:grpSp>
        <p:nvGrpSpPr>
          <p:cNvPr id="10" name="组合 9"/>
          <p:cNvGrpSpPr/>
          <p:nvPr/>
        </p:nvGrpSpPr>
        <p:grpSpPr>
          <a:xfrm>
            <a:off x="1090171" y="1131953"/>
            <a:ext cx="6101860" cy="617798"/>
            <a:chOff x="897544" y="1293937"/>
            <a:chExt cx="6101860" cy="617798"/>
          </a:xfrm>
        </p:grpSpPr>
        <p:cxnSp>
          <p:nvCxnSpPr>
            <p:cNvPr id="11" name="直接连接符 10"/>
            <p:cNvCxnSpPr/>
            <p:nvPr/>
          </p:nvCxnSpPr>
          <p:spPr>
            <a:xfrm flipV="1">
              <a:off x="897544" y="1911734"/>
              <a:ext cx="4813708" cy="1"/>
            </a:xfrm>
            <a:prstGeom prst="line">
              <a:avLst/>
            </a:prstGeom>
            <a:ln w="12700">
              <a:solidFill>
                <a:srgbClr val="46D1CE"/>
              </a:solidFill>
            </a:ln>
          </p:spPr>
          <p:style>
            <a:lnRef idx="1">
              <a:schemeClr val="accent1"/>
            </a:lnRef>
            <a:fillRef idx="0">
              <a:schemeClr val="accent1"/>
            </a:fillRef>
            <a:effectRef idx="0">
              <a:schemeClr val="accent1"/>
            </a:effectRef>
            <a:fontRef idx="minor">
              <a:schemeClr val="tx1"/>
            </a:fontRef>
          </p:style>
        </p:cxnSp>
        <p:sp>
          <p:nvSpPr>
            <p:cNvPr id="12" name="文本框 11"/>
            <p:cNvSpPr txBox="1"/>
            <p:nvPr/>
          </p:nvSpPr>
          <p:spPr>
            <a:xfrm>
              <a:off x="1442666" y="1293937"/>
              <a:ext cx="5556738" cy="584775"/>
            </a:xfrm>
            <a:prstGeom prst="rect">
              <a:avLst/>
            </a:prstGeom>
            <a:noFill/>
          </p:spPr>
          <p:txBody>
            <a:bodyPr wrap="square" rtlCol="0">
              <a:spAutoFit/>
            </a:bodyPr>
            <a:lstStyle/>
            <a:p>
              <a:r>
                <a:rPr lang="zh-CN" altLang="en-US" sz="3200" dirty="0">
                  <a:solidFill>
                    <a:prstClr val="black"/>
                  </a:solidFill>
                  <a:latin typeface="黑体" panose="02010609060101010101" pitchFamily="49" charset="-122"/>
                  <a:ea typeface="黑体" panose="02010609060101010101" pitchFamily="49" charset="-122"/>
                </a:rPr>
                <a:t>隋唐至两宋时期</a:t>
              </a:r>
              <a:endParaRPr lang="zh-CN" altLang="en-US" sz="3200" dirty="0">
                <a:solidFill>
                  <a:prstClr val="black"/>
                </a:solidFill>
                <a:latin typeface="黑体" panose="02010609060101010101" pitchFamily="49" charset="-122"/>
                <a:ea typeface="黑体" panose="02010609060101010101" pitchFamily="49" charset="-122"/>
              </a:endParaRPr>
            </a:p>
          </p:txBody>
        </p:sp>
        <p:grpSp>
          <p:nvGrpSpPr>
            <p:cNvPr id="13" name="组合 12"/>
            <p:cNvGrpSpPr/>
            <p:nvPr/>
          </p:nvGrpSpPr>
          <p:grpSpPr>
            <a:xfrm>
              <a:off x="897544" y="1312552"/>
              <a:ext cx="427890" cy="422683"/>
              <a:chOff x="2121873" y="1511588"/>
              <a:chExt cx="427890" cy="422683"/>
            </a:xfrm>
          </p:grpSpPr>
          <p:sp>
            <p:nvSpPr>
              <p:cNvPr id="14" name="矩形 13"/>
              <p:cNvSpPr/>
              <p:nvPr/>
            </p:nvSpPr>
            <p:spPr>
              <a:xfrm>
                <a:off x="2121873" y="1511588"/>
                <a:ext cx="363415" cy="363415"/>
              </a:xfrm>
              <a:prstGeom prst="rect">
                <a:avLst/>
              </a:prstGeom>
              <a:solidFill>
                <a:srgbClr val="46D1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矩形 14"/>
              <p:cNvSpPr/>
              <p:nvPr/>
            </p:nvSpPr>
            <p:spPr>
              <a:xfrm>
                <a:off x="2303580" y="1688088"/>
                <a:ext cx="246183" cy="246183"/>
              </a:xfrm>
              <a:prstGeom prst="rect">
                <a:avLst/>
              </a:prstGeom>
              <a:solidFill>
                <a:srgbClr val="9BF1E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sp>
        <p:nvSpPr>
          <p:cNvPr id="24" name="文本框 23"/>
          <p:cNvSpPr txBox="1"/>
          <p:nvPr/>
        </p:nvSpPr>
        <p:spPr>
          <a:xfrm>
            <a:off x="5072276" y="4552288"/>
            <a:ext cx="3824327" cy="461664"/>
          </a:xfrm>
          <a:prstGeom prst="rect">
            <a:avLst/>
          </a:prstGeom>
          <a:noFill/>
        </p:spPr>
        <p:txBody>
          <a:bodyPr vert="horz" wrap="square" rtlCol="0">
            <a:spAutoFit/>
          </a:bodyPr>
          <a:lstStyle/>
          <a:p>
            <a:r>
              <a:rPr lang="zh-CN" altLang="en-US" sz="2400" b="1" dirty="0">
                <a:latin typeface="华文楷体" panose="02010600040101010101" pitchFamily="2" charset="-122"/>
                <a:ea typeface="华文楷体" panose="02010600040101010101" pitchFamily="2" charset="-122"/>
              </a:rPr>
              <a:t>北宋地方权力分配示意图</a:t>
            </a:r>
            <a:endParaRPr lang="zh-CN" altLang="en-US" sz="2400" b="1" dirty="0">
              <a:latin typeface="华文楷体" panose="02010600040101010101" pitchFamily="2" charset="-122"/>
              <a:ea typeface="华文楷体" panose="02010600040101010101" pitchFamily="2" charset="-122"/>
            </a:endParaRPr>
          </a:p>
        </p:txBody>
      </p:sp>
      <p:grpSp>
        <p:nvGrpSpPr>
          <p:cNvPr id="2" name="组合 1"/>
          <p:cNvGrpSpPr/>
          <p:nvPr/>
        </p:nvGrpSpPr>
        <p:grpSpPr>
          <a:xfrm>
            <a:off x="2112337" y="2321217"/>
            <a:ext cx="2984420" cy="2801885"/>
            <a:chOff x="3358929" y="2283446"/>
            <a:chExt cx="4145185" cy="3426637"/>
          </a:xfrm>
        </p:grpSpPr>
        <p:pic>
          <p:nvPicPr>
            <p:cNvPr id="23" name="内容占位符 3"/>
            <p:cNvPicPr>
              <a:picLocks noChangeAspect="1"/>
            </p:cNvPicPr>
            <p:nvPr/>
          </p:nvPicPr>
          <p:blipFill rotWithShape="1">
            <a:blip r:embed="rId1"/>
            <a:srcRect l="53736" t="18309" r="10403" b="28387"/>
            <a:stretch>
              <a:fillRect/>
            </a:stretch>
          </p:blipFill>
          <p:spPr>
            <a:xfrm>
              <a:off x="3405835" y="2283446"/>
              <a:ext cx="4098279" cy="3426637"/>
            </a:xfrm>
            <a:prstGeom prst="rect">
              <a:avLst/>
            </a:prstGeom>
          </p:spPr>
        </p:pic>
        <p:sp>
          <p:nvSpPr>
            <p:cNvPr id="25" name="矩形 24"/>
            <p:cNvSpPr/>
            <p:nvPr/>
          </p:nvSpPr>
          <p:spPr>
            <a:xfrm>
              <a:off x="3358929" y="3451059"/>
              <a:ext cx="1246624" cy="1420721"/>
            </a:xfrm>
            <a:prstGeom prst="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5805270" y="4592170"/>
              <a:ext cx="1025984" cy="373609"/>
            </a:xfrm>
            <a:prstGeom prst="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文本框 18"/>
          <p:cNvSpPr txBox="1"/>
          <p:nvPr/>
        </p:nvSpPr>
        <p:spPr>
          <a:xfrm>
            <a:off x="1234408" y="1803448"/>
            <a:ext cx="6093500" cy="523220"/>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defRPr/>
            </a:pPr>
            <a:r>
              <a:rPr lang="en-US" altLang="zh-CN" sz="2800" b="1" dirty="0">
                <a:solidFill>
                  <a:prstClr val="black"/>
                </a:solidFill>
                <a:latin typeface="华文楷体" panose="02010600040101010101" pitchFamily="2" charset="-122"/>
                <a:ea typeface="华文楷体" panose="02010600040101010101" pitchFamily="2" charset="-122"/>
              </a:rPr>
              <a:t>2.</a:t>
            </a:r>
            <a:r>
              <a:rPr lang="zh-CN" altLang="en-US" sz="2800" b="1" dirty="0">
                <a:solidFill>
                  <a:prstClr val="black"/>
                </a:solidFill>
                <a:latin typeface="华文楷体" panose="02010600040101010101" pitchFamily="2" charset="-122"/>
                <a:ea typeface="华文楷体" panose="02010600040101010101" pitchFamily="2" charset="-122"/>
              </a:rPr>
              <a:t>监察</a:t>
            </a: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248530" y="1177480"/>
            <a:ext cx="6101860" cy="617798"/>
            <a:chOff x="897544" y="1293937"/>
            <a:chExt cx="6101860" cy="617798"/>
          </a:xfrm>
        </p:grpSpPr>
        <p:cxnSp>
          <p:nvCxnSpPr>
            <p:cNvPr id="5" name="直接连接符 4"/>
            <p:cNvCxnSpPr/>
            <p:nvPr/>
          </p:nvCxnSpPr>
          <p:spPr>
            <a:xfrm flipV="1">
              <a:off x="897544" y="1911734"/>
              <a:ext cx="4813708" cy="1"/>
            </a:xfrm>
            <a:prstGeom prst="line">
              <a:avLst/>
            </a:prstGeom>
            <a:ln w="12700">
              <a:solidFill>
                <a:srgbClr val="46D1CE"/>
              </a:solidFill>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442666" y="1293937"/>
              <a:ext cx="5556738" cy="584775"/>
            </a:xfrm>
            <a:prstGeom prst="rect">
              <a:avLst/>
            </a:prstGeom>
            <a:noFill/>
          </p:spPr>
          <p:txBody>
            <a:bodyPr wrap="square" rtlCol="0">
              <a:spAutoFit/>
            </a:bodyPr>
            <a:lstStyle/>
            <a:p>
              <a:pPr lvl="0">
                <a:defRPr/>
              </a:pPr>
              <a:r>
                <a:rPr lang="zh-CN" altLang="en-US" sz="3200" dirty="0">
                  <a:solidFill>
                    <a:prstClr val="black"/>
                  </a:solidFill>
                  <a:latin typeface="黑体" panose="02010609060101010101" pitchFamily="49" charset="-122"/>
                  <a:ea typeface="黑体" panose="02010609060101010101" pitchFamily="49" charset="-122"/>
                </a:rPr>
                <a:t>元明清时期</a:t>
              </a:r>
              <a:endParaRPr lang="zh-CN" altLang="en-US" sz="3200" dirty="0">
                <a:solidFill>
                  <a:prstClr val="black"/>
                </a:solidFill>
                <a:latin typeface="黑体" panose="02010609060101010101" pitchFamily="49" charset="-122"/>
                <a:ea typeface="黑体" panose="02010609060101010101" pitchFamily="49" charset="-122"/>
              </a:endParaRPr>
            </a:p>
          </p:txBody>
        </p:sp>
        <p:grpSp>
          <p:nvGrpSpPr>
            <p:cNvPr id="7" name="组合 6"/>
            <p:cNvGrpSpPr/>
            <p:nvPr/>
          </p:nvGrpSpPr>
          <p:grpSpPr>
            <a:xfrm>
              <a:off x="897544" y="1312552"/>
              <a:ext cx="427890" cy="422683"/>
              <a:chOff x="2121873" y="1511588"/>
              <a:chExt cx="427890" cy="422683"/>
            </a:xfrm>
          </p:grpSpPr>
          <p:sp>
            <p:nvSpPr>
              <p:cNvPr id="8" name="矩形 7"/>
              <p:cNvSpPr/>
              <p:nvPr/>
            </p:nvSpPr>
            <p:spPr>
              <a:xfrm>
                <a:off x="2121873" y="1511588"/>
                <a:ext cx="363415" cy="363415"/>
              </a:xfrm>
              <a:prstGeom prst="rect">
                <a:avLst/>
              </a:prstGeom>
              <a:solidFill>
                <a:srgbClr val="46D1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 name="矩形 8"/>
              <p:cNvSpPr/>
              <p:nvPr/>
            </p:nvSpPr>
            <p:spPr>
              <a:xfrm>
                <a:off x="2303580" y="1688088"/>
                <a:ext cx="246183" cy="246183"/>
              </a:xfrm>
              <a:prstGeom prst="rect">
                <a:avLst/>
              </a:prstGeom>
              <a:solidFill>
                <a:srgbClr val="9BF1E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graphicFrame>
        <p:nvGraphicFramePr>
          <p:cNvPr id="10" name="表格 6"/>
          <p:cNvGraphicFramePr>
            <a:graphicFrameLocks noGrp="1"/>
          </p:cNvGraphicFramePr>
          <p:nvPr>
            <p:custDataLst>
              <p:tags r:id="rId1"/>
            </p:custDataLst>
          </p:nvPr>
        </p:nvGraphicFramePr>
        <p:xfrm>
          <a:off x="3166888" y="2775165"/>
          <a:ext cx="5333872" cy="1859954"/>
        </p:xfrm>
        <a:graphic>
          <a:graphicData uri="http://schemas.openxmlformats.org/drawingml/2006/table">
            <a:tbl>
              <a:tblPr firstRow="1" bandRow="1">
                <a:tableStyleId>{5940675A-B579-460E-94D1-54222C63F5DA}</a:tableStyleId>
              </a:tblPr>
              <a:tblGrid>
                <a:gridCol w="1073783"/>
                <a:gridCol w="4260089"/>
              </a:tblGrid>
              <a:tr h="850703">
                <a:tc>
                  <a:txBody>
                    <a:bodyPr/>
                    <a:lstStyle/>
                    <a:p>
                      <a:pPr algn="ctr"/>
                      <a:r>
                        <a:rPr lang="zh-CN" altLang="en-US" sz="2800" b="1" dirty="0">
                          <a:solidFill>
                            <a:prstClr val="black"/>
                          </a:solidFill>
                          <a:latin typeface="华文楷体" panose="02010600040101010101" pitchFamily="2" charset="-122"/>
                          <a:ea typeface="华文楷体" panose="02010600040101010101" pitchFamily="2" charset="-122"/>
                        </a:rPr>
                        <a:t>明朝</a:t>
                      </a: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lang="en-US" altLang="zh-CN" sz="2800" b="1" kern="1200" dirty="0">
                        <a:solidFill>
                          <a:prstClr val="black"/>
                        </a:solidFill>
                        <a:latin typeface="华文楷体" panose="02010600040101010101" pitchFamily="2" charset="-122"/>
                        <a:ea typeface="华文楷体" panose="02010600040101010101" pitchFamily="2" charset="-122"/>
                        <a:cs typeface="+mn-cs"/>
                      </a:endParaRPr>
                    </a:p>
                  </a:txBody>
                  <a:tcPr/>
                </a:tc>
              </a:tr>
              <a:tr h="1009251">
                <a:tc>
                  <a:txBody>
                    <a:bodyPr/>
                    <a:lstStyle/>
                    <a:p>
                      <a:pPr algn="ctr"/>
                      <a:r>
                        <a:rPr lang="zh-CN" altLang="en-US" sz="2800" b="1" dirty="0">
                          <a:solidFill>
                            <a:prstClr val="black"/>
                          </a:solidFill>
                          <a:latin typeface="华文楷体" panose="02010600040101010101" pitchFamily="2" charset="-122"/>
                          <a:ea typeface="华文楷体" panose="02010600040101010101" pitchFamily="2" charset="-122"/>
                        </a:rPr>
                        <a:t>清朝</a:t>
                      </a: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lang="en-US" altLang="zh-CN" sz="2800" b="1" kern="1200" dirty="0">
                        <a:solidFill>
                          <a:prstClr val="black"/>
                        </a:solidFill>
                        <a:latin typeface="华文楷体" panose="02010600040101010101" pitchFamily="2" charset="-122"/>
                        <a:ea typeface="华文楷体" panose="02010600040101010101" pitchFamily="2" charset="-122"/>
                        <a:cs typeface="+mn-cs"/>
                      </a:endParaRPr>
                    </a:p>
                  </a:txBody>
                  <a:tcPr/>
                </a:tc>
              </a:tr>
            </a:tbl>
          </a:graphicData>
        </a:graphic>
      </p:graphicFrame>
      <p:sp>
        <p:nvSpPr>
          <p:cNvPr id="11" name="文本框 10"/>
          <p:cNvSpPr txBox="1"/>
          <p:nvPr/>
        </p:nvSpPr>
        <p:spPr>
          <a:xfrm>
            <a:off x="1868640" y="2031045"/>
            <a:ext cx="6093500" cy="521970"/>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defRPr/>
            </a:pPr>
            <a:r>
              <a:rPr lang="en-US" altLang="zh-CN" sz="2800" b="1" dirty="0">
                <a:solidFill>
                  <a:prstClr val="black"/>
                </a:solidFill>
                <a:latin typeface="华文楷体" panose="02010600040101010101" pitchFamily="2" charset="-122"/>
                <a:ea typeface="华文楷体" panose="02010600040101010101" pitchFamily="2" charset="-122"/>
              </a:rPr>
              <a:t>1.</a:t>
            </a:r>
            <a:r>
              <a:rPr lang="zh-CN" altLang="en-US" sz="2800" b="1" dirty="0">
                <a:solidFill>
                  <a:prstClr val="black"/>
                </a:solidFill>
                <a:latin typeface="华文楷体" panose="02010600040101010101" pitchFamily="2" charset="-122"/>
                <a:ea typeface="华文楷体" panose="02010600040101010101" pitchFamily="2" charset="-122"/>
              </a:rPr>
              <a:t>考核</a:t>
            </a: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p:txBody>
      </p:sp>
      <p:sp>
        <p:nvSpPr>
          <p:cNvPr id="12" name="文本框 11"/>
          <p:cNvSpPr txBox="1"/>
          <p:nvPr/>
        </p:nvSpPr>
        <p:spPr>
          <a:xfrm>
            <a:off x="4471427" y="3673976"/>
            <a:ext cx="6093500" cy="677108"/>
          </a:xfrm>
          <a:prstGeom prst="rect">
            <a:avLst/>
          </a:prstGeom>
          <a:noFill/>
        </p:spPr>
        <p:txBody>
          <a:bodyPr wrap="square">
            <a:spAutoFit/>
          </a:bodyPr>
          <a:lstStyle/>
          <a:p>
            <a:pPr lvl="0">
              <a:lnSpc>
                <a:spcPct val="150000"/>
              </a:lnSpc>
              <a:defRPr/>
            </a:pPr>
            <a:r>
              <a:rPr lang="zh-CN" altLang="en-US" sz="2800" b="1" dirty="0">
                <a:solidFill>
                  <a:prstClr val="black"/>
                </a:solidFill>
                <a:latin typeface="华文楷体" panose="02010600040101010101" pitchFamily="2" charset="-122"/>
                <a:ea typeface="华文楷体" panose="02010600040101010101" pitchFamily="2" charset="-122"/>
              </a:rPr>
              <a:t>考课制度（京察、大计）</a:t>
            </a:r>
            <a:endParaRPr lang="en-US" altLang="zh-CN" sz="2800" b="1" dirty="0">
              <a:solidFill>
                <a:prstClr val="black"/>
              </a:solidFill>
              <a:latin typeface="华文楷体" panose="02010600040101010101" pitchFamily="2" charset="-122"/>
              <a:ea typeface="华文楷体" panose="02010600040101010101" pitchFamily="2" charset="-122"/>
            </a:endParaRPr>
          </a:p>
        </p:txBody>
      </p:sp>
      <p:sp>
        <p:nvSpPr>
          <p:cNvPr id="16" name="文本框 15"/>
          <p:cNvSpPr txBox="1"/>
          <p:nvPr/>
        </p:nvSpPr>
        <p:spPr>
          <a:xfrm>
            <a:off x="4471427" y="2775968"/>
            <a:ext cx="3490713" cy="677108"/>
          </a:xfrm>
          <a:prstGeom prst="rect">
            <a:avLst/>
          </a:prstGeom>
          <a:noFill/>
        </p:spPr>
        <p:txBody>
          <a:bodyPr wrap="square">
            <a:spAutoFit/>
          </a:bodyPr>
          <a:lstStyle/>
          <a:p>
            <a:pPr lvl="0">
              <a:lnSpc>
                <a:spcPct val="150000"/>
              </a:lnSpc>
              <a:defRPr/>
            </a:pPr>
            <a:r>
              <a:rPr lang="zh-CN" altLang="en-US" sz="2800" b="1" dirty="0">
                <a:solidFill>
                  <a:prstClr val="black"/>
                </a:solidFill>
                <a:latin typeface="华文楷体" panose="02010600040101010101" pitchFamily="2" charset="-122"/>
                <a:ea typeface="华文楷体" panose="02010600040101010101" pitchFamily="2" charset="-122"/>
              </a:rPr>
              <a:t>考满、考察</a:t>
            </a:r>
            <a:endParaRPr lang="en-US" altLang="zh-CN" sz="2800" b="1" dirty="0">
              <a:solidFill>
                <a:prstClr val="black"/>
              </a:solidFill>
              <a:latin typeface="华文楷体" panose="02010600040101010101" pitchFamily="2" charset="-122"/>
              <a:ea typeface="华文楷体" panose="02010600040101010101" pitchFamily="2" charset="-122"/>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a:off x="1779409" y="1830056"/>
            <a:ext cx="4775912" cy="3197887"/>
            <a:chOff x="653375" y="1984088"/>
            <a:chExt cx="4775912" cy="3197887"/>
          </a:xfrm>
        </p:grpSpPr>
        <p:cxnSp>
          <p:nvCxnSpPr>
            <p:cNvPr id="4" name="直接连接符 3"/>
            <p:cNvCxnSpPr/>
            <p:nvPr/>
          </p:nvCxnSpPr>
          <p:spPr>
            <a:xfrm>
              <a:off x="3120291" y="2698719"/>
              <a:ext cx="6839" cy="1261990"/>
            </a:xfrm>
            <a:prstGeom prst="line">
              <a:avLst/>
            </a:prstGeom>
          </p:spPr>
          <p:style>
            <a:lnRef idx="2">
              <a:schemeClr val="dk1"/>
            </a:lnRef>
            <a:fillRef idx="1">
              <a:schemeClr val="lt1"/>
            </a:fillRef>
            <a:effectRef idx="0">
              <a:schemeClr val="dk1"/>
            </a:effectRef>
            <a:fontRef idx="minor">
              <a:schemeClr val="dk1"/>
            </a:fontRef>
          </p:style>
        </p:cxnSp>
        <p:cxnSp>
          <p:nvCxnSpPr>
            <p:cNvPr id="5" name="直接连接符 4"/>
            <p:cNvCxnSpPr/>
            <p:nvPr/>
          </p:nvCxnSpPr>
          <p:spPr>
            <a:xfrm>
              <a:off x="1765568" y="2676141"/>
              <a:ext cx="0" cy="1271315"/>
            </a:xfrm>
            <a:prstGeom prst="line">
              <a:avLst/>
            </a:prstGeom>
          </p:spPr>
          <p:style>
            <a:lnRef idx="2">
              <a:schemeClr val="dk1"/>
            </a:lnRef>
            <a:fillRef idx="1">
              <a:schemeClr val="lt1"/>
            </a:fillRef>
            <a:effectRef idx="0">
              <a:schemeClr val="dk1"/>
            </a:effectRef>
            <a:fontRef idx="minor">
              <a:schemeClr val="dk1"/>
            </a:fontRef>
          </p:style>
        </p:cxnSp>
        <p:cxnSp>
          <p:nvCxnSpPr>
            <p:cNvPr id="6" name="直接连接符 5"/>
            <p:cNvCxnSpPr/>
            <p:nvPr/>
          </p:nvCxnSpPr>
          <p:spPr>
            <a:xfrm>
              <a:off x="4728437" y="2663441"/>
              <a:ext cx="0" cy="1284015"/>
            </a:xfrm>
            <a:prstGeom prst="line">
              <a:avLst/>
            </a:prstGeom>
          </p:spPr>
          <p:style>
            <a:lnRef idx="2">
              <a:schemeClr val="dk1"/>
            </a:lnRef>
            <a:fillRef idx="1">
              <a:schemeClr val="lt1"/>
            </a:fillRef>
            <a:effectRef idx="0">
              <a:schemeClr val="dk1"/>
            </a:effectRef>
            <a:fontRef idx="minor">
              <a:schemeClr val="dk1"/>
            </a:fontRef>
          </p:style>
        </p:cxnSp>
        <p:sp>
          <p:nvSpPr>
            <p:cNvPr id="7" name="圆角矩形 6"/>
            <p:cNvSpPr/>
            <p:nvPr/>
          </p:nvSpPr>
          <p:spPr>
            <a:xfrm>
              <a:off x="2406040" y="1984088"/>
              <a:ext cx="1354554" cy="526719"/>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defTabSz="1219200"/>
              <a:r>
                <a:rPr lang="zh-CN" altLang="en-US" sz="2400">
                  <a:solidFill>
                    <a:schemeClr val="tx1"/>
                  </a:solidFill>
                  <a:latin typeface="华文楷体" panose="02010600040101010101" pitchFamily="2" charset="-122"/>
                  <a:ea typeface="华文楷体" panose="02010600040101010101" pitchFamily="2" charset="-122"/>
                  <a:cs typeface="黑体" panose="02010609060101010101" pitchFamily="49" charset="-122"/>
                </a:rPr>
                <a:t>皇  帝</a:t>
              </a:r>
              <a:endParaRPr lang="zh-CN" altLang="en-US" sz="2400">
                <a:solidFill>
                  <a:schemeClr val="tx1"/>
                </a:solidFill>
                <a:latin typeface="华文楷体" panose="02010600040101010101" pitchFamily="2" charset="-122"/>
                <a:ea typeface="华文楷体" panose="02010600040101010101" pitchFamily="2" charset="-122"/>
                <a:cs typeface="黑体" panose="02010609060101010101" pitchFamily="49" charset="-122"/>
              </a:endParaRPr>
            </a:p>
          </p:txBody>
        </p:sp>
        <p:sp>
          <p:nvSpPr>
            <p:cNvPr id="8" name="圆角矩形 7"/>
            <p:cNvSpPr/>
            <p:nvPr/>
          </p:nvSpPr>
          <p:spPr>
            <a:xfrm>
              <a:off x="798042" y="2949097"/>
              <a:ext cx="1354723" cy="581025"/>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defTabSz="1219200"/>
              <a:r>
                <a:rPr lang="zh-CN" altLang="en-US" sz="2400" dirty="0">
                  <a:solidFill>
                    <a:schemeClr val="tx1"/>
                  </a:solidFill>
                  <a:latin typeface="华文楷体" panose="02010600040101010101" pitchFamily="2" charset="-122"/>
                  <a:ea typeface="华文楷体" panose="02010600040101010101" pitchFamily="2" charset="-122"/>
                  <a:cs typeface="黑体" panose="02010609060101010101" pitchFamily="49" charset="-122"/>
                </a:rPr>
                <a:t>中书省</a:t>
              </a:r>
              <a:endParaRPr lang="zh-CN" altLang="en-US" sz="2400" dirty="0">
                <a:solidFill>
                  <a:schemeClr val="tx1"/>
                </a:solidFill>
                <a:latin typeface="华文楷体" panose="02010600040101010101" pitchFamily="2" charset="-122"/>
                <a:ea typeface="华文楷体" panose="02010600040101010101" pitchFamily="2" charset="-122"/>
                <a:cs typeface="黑体" panose="02010609060101010101" pitchFamily="49" charset="-122"/>
              </a:endParaRPr>
            </a:p>
          </p:txBody>
        </p:sp>
        <p:sp>
          <p:nvSpPr>
            <p:cNvPr id="9" name="圆角矩形 8"/>
            <p:cNvSpPr/>
            <p:nvPr/>
          </p:nvSpPr>
          <p:spPr>
            <a:xfrm>
              <a:off x="4051076" y="3020061"/>
              <a:ext cx="1354723" cy="581025"/>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defTabSz="1219200"/>
              <a:r>
                <a:rPr lang="zh-CN" altLang="en-US" sz="2400" b="1" dirty="0">
                  <a:solidFill>
                    <a:schemeClr val="tx1"/>
                  </a:solidFill>
                  <a:latin typeface="华文楷体" panose="02010600040101010101" pitchFamily="2" charset="-122"/>
                  <a:ea typeface="华文楷体" panose="02010600040101010101" pitchFamily="2" charset="-122"/>
                  <a:cs typeface="黑体" panose="02010609060101010101" pitchFamily="49" charset="-122"/>
                </a:rPr>
                <a:t>御史台</a:t>
              </a:r>
              <a:endParaRPr lang="zh-CN" altLang="en-US" sz="2400" b="1" dirty="0">
                <a:solidFill>
                  <a:schemeClr val="tx1"/>
                </a:solidFill>
                <a:latin typeface="华文楷体" panose="02010600040101010101" pitchFamily="2" charset="-122"/>
                <a:ea typeface="华文楷体" panose="02010600040101010101" pitchFamily="2" charset="-122"/>
                <a:cs typeface="黑体" panose="02010609060101010101" pitchFamily="49" charset="-122"/>
              </a:endParaRPr>
            </a:p>
          </p:txBody>
        </p:sp>
        <p:sp>
          <p:nvSpPr>
            <p:cNvPr id="10" name="圆角矩形 9"/>
            <p:cNvSpPr/>
            <p:nvPr/>
          </p:nvSpPr>
          <p:spPr>
            <a:xfrm>
              <a:off x="853851" y="3721678"/>
              <a:ext cx="1354723" cy="581025"/>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defTabSz="1219200"/>
              <a:r>
                <a:rPr lang="zh-CN" altLang="en-US" sz="2400">
                  <a:solidFill>
                    <a:schemeClr val="tx1"/>
                  </a:solidFill>
                  <a:latin typeface="华文楷体" panose="02010600040101010101" pitchFamily="2" charset="-122"/>
                  <a:ea typeface="华文楷体" panose="02010600040101010101" pitchFamily="2" charset="-122"/>
                  <a:cs typeface="黑体" panose="02010609060101010101" pitchFamily="49" charset="-122"/>
                </a:rPr>
                <a:t>行政</a:t>
              </a:r>
              <a:endParaRPr lang="zh-CN" altLang="en-US" sz="2400">
                <a:solidFill>
                  <a:schemeClr val="tx1"/>
                </a:solidFill>
                <a:latin typeface="华文楷体" panose="02010600040101010101" pitchFamily="2" charset="-122"/>
                <a:ea typeface="华文楷体" panose="02010600040101010101" pitchFamily="2" charset="-122"/>
                <a:cs typeface="黑体" panose="02010609060101010101" pitchFamily="49" charset="-122"/>
              </a:endParaRPr>
            </a:p>
          </p:txBody>
        </p:sp>
        <p:sp>
          <p:nvSpPr>
            <p:cNvPr id="11" name="圆角矩形 10"/>
            <p:cNvSpPr/>
            <p:nvPr/>
          </p:nvSpPr>
          <p:spPr>
            <a:xfrm>
              <a:off x="2429570" y="2984357"/>
              <a:ext cx="1354723" cy="581025"/>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defTabSz="1219200"/>
              <a:r>
                <a:rPr lang="zh-CN" altLang="en-US" sz="2400" dirty="0">
                  <a:solidFill>
                    <a:schemeClr val="tx1"/>
                  </a:solidFill>
                  <a:latin typeface="华文楷体" panose="02010600040101010101" pitchFamily="2" charset="-122"/>
                  <a:ea typeface="华文楷体" panose="02010600040101010101" pitchFamily="2" charset="-122"/>
                  <a:cs typeface="黑体" panose="02010609060101010101" pitchFamily="49" charset="-122"/>
                </a:rPr>
                <a:t>枢密院</a:t>
              </a:r>
              <a:endParaRPr lang="zh-CN" altLang="en-US" sz="2400" dirty="0">
                <a:solidFill>
                  <a:schemeClr val="tx1"/>
                </a:solidFill>
                <a:latin typeface="华文楷体" panose="02010600040101010101" pitchFamily="2" charset="-122"/>
                <a:ea typeface="华文楷体" panose="02010600040101010101" pitchFamily="2" charset="-122"/>
                <a:cs typeface="黑体" panose="02010609060101010101" pitchFamily="49" charset="-122"/>
              </a:endParaRPr>
            </a:p>
          </p:txBody>
        </p:sp>
        <p:sp>
          <p:nvSpPr>
            <p:cNvPr id="13" name="圆角矩形 12"/>
            <p:cNvSpPr/>
            <p:nvPr/>
          </p:nvSpPr>
          <p:spPr>
            <a:xfrm>
              <a:off x="2419548" y="3732177"/>
              <a:ext cx="1354723" cy="581025"/>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defTabSz="1219200"/>
              <a:r>
                <a:rPr lang="zh-CN" altLang="en-US" sz="2400">
                  <a:solidFill>
                    <a:schemeClr val="tx1"/>
                  </a:solidFill>
                  <a:latin typeface="华文楷体" panose="02010600040101010101" pitchFamily="2" charset="-122"/>
                  <a:ea typeface="华文楷体" panose="02010600040101010101" pitchFamily="2" charset="-122"/>
                  <a:cs typeface="黑体" panose="02010609060101010101" pitchFamily="49" charset="-122"/>
                </a:rPr>
                <a:t>军事</a:t>
              </a:r>
              <a:endParaRPr lang="zh-CN" altLang="en-US" sz="2400">
                <a:solidFill>
                  <a:schemeClr val="tx1"/>
                </a:solidFill>
                <a:latin typeface="华文楷体" panose="02010600040101010101" pitchFamily="2" charset="-122"/>
                <a:ea typeface="华文楷体" panose="02010600040101010101" pitchFamily="2" charset="-122"/>
                <a:cs typeface="黑体" panose="02010609060101010101" pitchFamily="49" charset="-122"/>
              </a:endParaRPr>
            </a:p>
          </p:txBody>
        </p:sp>
        <p:sp>
          <p:nvSpPr>
            <p:cNvPr id="14" name="圆角矩形 13"/>
            <p:cNvSpPr/>
            <p:nvPr/>
          </p:nvSpPr>
          <p:spPr>
            <a:xfrm>
              <a:off x="4074564" y="3770457"/>
              <a:ext cx="1354723" cy="581025"/>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defTabSz="1219200"/>
              <a:r>
                <a:rPr lang="zh-CN" altLang="en-US" sz="2400" b="1" dirty="0">
                  <a:solidFill>
                    <a:schemeClr val="tx1"/>
                  </a:solidFill>
                  <a:latin typeface="华文楷体" panose="02010600040101010101" pitchFamily="2" charset="-122"/>
                  <a:ea typeface="华文楷体" panose="02010600040101010101" pitchFamily="2" charset="-122"/>
                  <a:cs typeface="黑体" panose="02010609060101010101" pitchFamily="49" charset="-122"/>
                </a:rPr>
                <a:t>监察</a:t>
              </a:r>
              <a:endParaRPr lang="zh-CN" altLang="en-US" sz="2400" b="1" dirty="0">
                <a:solidFill>
                  <a:schemeClr val="tx1"/>
                </a:solidFill>
                <a:latin typeface="华文楷体" panose="02010600040101010101" pitchFamily="2" charset="-122"/>
                <a:ea typeface="华文楷体" panose="02010600040101010101" pitchFamily="2" charset="-122"/>
                <a:cs typeface="黑体" panose="02010609060101010101" pitchFamily="49" charset="-122"/>
              </a:endParaRPr>
            </a:p>
          </p:txBody>
        </p:sp>
        <p:sp>
          <p:nvSpPr>
            <p:cNvPr id="18" name="圆角矩形 17"/>
            <p:cNvSpPr/>
            <p:nvPr/>
          </p:nvSpPr>
          <p:spPr>
            <a:xfrm>
              <a:off x="653375" y="4561565"/>
              <a:ext cx="436166" cy="579755"/>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defTabSz="1219200"/>
              <a:r>
                <a:rPr lang="zh-CN" altLang="en-US" sz="2400" dirty="0">
                  <a:solidFill>
                    <a:schemeClr val="tx1"/>
                  </a:solidFill>
                  <a:latin typeface="华文楷体" panose="02010600040101010101" pitchFamily="2" charset="-122"/>
                  <a:ea typeface="华文楷体" panose="02010600040101010101" pitchFamily="2" charset="-122"/>
                  <a:cs typeface="黑体" panose="02010609060101010101" pitchFamily="49" charset="-122"/>
                </a:rPr>
                <a:t>吏</a:t>
              </a:r>
              <a:endParaRPr lang="zh-CN" altLang="en-US" sz="2400" dirty="0">
                <a:solidFill>
                  <a:schemeClr val="tx1"/>
                </a:solidFill>
                <a:latin typeface="华文楷体" panose="02010600040101010101" pitchFamily="2" charset="-122"/>
                <a:ea typeface="华文楷体" panose="02010600040101010101" pitchFamily="2" charset="-122"/>
                <a:cs typeface="黑体" panose="02010609060101010101" pitchFamily="49" charset="-122"/>
              </a:endParaRPr>
            </a:p>
          </p:txBody>
        </p:sp>
        <p:sp>
          <p:nvSpPr>
            <p:cNvPr id="19" name="圆角矩形 18"/>
            <p:cNvSpPr/>
            <p:nvPr/>
          </p:nvSpPr>
          <p:spPr>
            <a:xfrm>
              <a:off x="1160342" y="4561565"/>
              <a:ext cx="436283" cy="579755"/>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defTabSz="1219200"/>
              <a:r>
                <a:rPr lang="zh-CN" altLang="en-US" sz="2400" dirty="0">
                  <a:solidFill>
                    <a:schemeClr val="tx1"/>
                  </a:solidFill>
                  <a:latin typeface="华文楷体" panose="02010600040101010101" pitchFamily="2" charset="-122"/>
                  <a:ea typeface="华文楷体" panose="02010600040101010101" pitchFamily="2" charset="-122"/>
                  <a:cs typeface="黑体" panose="02010609060101010101" pitchFamily="49" charset="-122"/>
                </a:rPr>
                <a:t>户</a:t>
              </a:r>
              <a:endParaRPr lang="zh-CN" altLang="en-US" sz="2400" dirty="0">
                <a:solidFill>
                  <a:schemeClr val="tx1"/>
                </a:solidFill>
                <a:latin typeface="华文楷体" panose="02010600040101010101" pitchFamily="2" charset="-122"/>
                <a:ea typeface="华文楷体" panose="02010600040101010101" pitchFamily="2" charset="-122"/>
                <a:cs typeface="黑体" panose="02010609060101010101" pitchFamily="49" charset="-122"/>
              </a:endParaRPr>
            </a:p>
          </p:txBody>
        </p:sp>
        <p:sp>
          <p:nvSpPr>
            <p:cNvPr id="20" name="圆角矩形 19"/>
            <p:cNvSpPr/>
            <p:nvPr/>
          </p:nvSpPr>
          <p:spPr>
            <a:xfrm>
              <a:off x="3163128" y="4602220"/>
              <a:ext cx="436166" cy="579755"/>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defTabSz="1219200"/>
              <a:r>
                <a:rPr lang="zh-CN" altLang="en-US" sz="2400" dirty="0">
                  <a:solidFill>
                    <a:schemeClr val="tx1"/>
                  </a:solidFill>
                  <a:latin typeface="华文楷体" panose="02010600040101010101" pitchFamily="2" charset="-122"/>
                  <a:ea typeface="华文楷体" panose="02010600040101010101" pitchFamily="2" charset="-122"/>
                  <a:cs typeface="黑体" panose="02010609060101010101" pitchFamily="49" charset="-122"/>
                </a:rPr>
                <a:t>工</a:t>
              </a:r>
              <a:endParaRPr lang="zh-CN" altLang="en-US" sz="2400" dirty="0">
                <a:solidFill>
                  <a:schemeClr val="tx1"/>
                </a:solidFill>
                <a:latin typeface="华文楷体" panose="02010600040101010101" pitchFamily="2" charset="-122"/>
                <a:ea typeface="华文楷体" panose="02010600040101010101" pitchFamily="2" charset="-122"/>
                <a:cs typeface="黑体" panose="02010609060101010101" pitchFamily="49" charset="-122"/>
              </a:endParaRPr>
            </a:p>
          </p:txBody>
        </p:sp>
        <p:sp>
          <p:nvSpPr>
            <p:cNvPr id="21" name="圆角矩形 20"/>
            <p:cNvSpPr/>
            <p:nvPr/>
          </p:nvSpPr>
          <p:spPr>
            <a:xfrm>
              <a:off x="2639519" y="4585367"/>
              <a:ext cx="436283" cy="579755"/>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defTabSz="1219200"/>
              <a:r>
                <a:rPr lang="zh-CN" altLang="en-US" sz="2400" dirty="0">
                  <a:solidFill>
                    <a:schemeClr val="tx1"/>
                  </a:solidFill>
                  <a:latin typeface="华文楷体" panose="02010600040101010101" pitchFamily="2" charset="-122"/>
                  <a:ea typeface="华文楷体" panose="02010600040101010101" pitchFamily="2" charset="-122"/>
                  <a:cs typeface="黑体" panose="02010609060101010101" pitchFamily="49" charset="-122"/>
                </a:rPr>
                <a:t>刑</a:t>
              </a:r>
              <a:endParaRPr lang="zh-CN" altLang="en-US" sz="2400" dirty="0">
                <a:solidFill>
                  <a:schemeClr val="tx1"/>
                </a:solidFill>
                <a:latin typeface="华文楷体" panose="02010600040101010101" pitchFamily="2" charset="-122"/>
                <a:ea typeface="华文楷体" panose="02010600040101010101" pitchFamily="2" charset="-122"/>
                <a:cs typeface="黑体" panose="02010609060101010101" pitchFamily="49" charset="-122"/>
              </a:endParaRPr>
            </a:p>
          </p:txBody>
        </p:sp>
        <p:sp>
          <p:nvSpPr>
            <p:cNvPr id="22" name="圆角矩形 21"/>
            <p:cNvSpPr/>
            <p:nvPr/>
          </p:nvSpPr>
          <p:spPr>
            <a:xfrm>
              <a:off x="1646447" y="4585369"/>
              <a:ext cx="436166" cy="579755"/>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defTabSz="1219200"/>
              <a:r>
                <a:rPr lang="zh-CN" altLang="en-US" sz="2400" dirty="0">
                  <a:solidFill>
                    <a:schemeClr val="tx1"/>
                  </a:solidFill>
                  <a:latin typeface="华文楷体" panose="02010600040101010101" pitchFamily="2" charset="-122"/>
                  <a:ea typeface="华文楷体" panose="02010600040101010101" pitchFamily="2" charset="-122"/>
                  <a:cs typeface="黑体" panose="02010609060101010101" pitchFamily="49" charset="-122"/>
                </a:rPr>
                <a:t>礼</a:t>
              </a:r>
              <a:endParaRPr lang="zh-CN" altLang="en-US" sz="2400" dirty="0">
                <a:solidFill>
                  <a:schemeClr val="tx1"/>
                </a:solidFill>
                <a:latin typeface="华文楷体" panose="02010600040101010101" pitchFamily="2" charset="-122"/>
                <a:ea typeface="华文楷体" panose="02010600040101010101" pitchFamily="2" charset="-122"/>
                <a:cs typeface="黑体" panose="02010609060101010101" pitchFamily="49" charset="-122"/>
              </a:endParaRPr>
            </a:p>
          </p:txBody>
        </p:sp>
        <p:sp>
          <p:nvSpPr>
            <p:cNvPr id="23" name="圆角矩形 22"/>
            <p:cNvSpPr/>
            <p:nvPr/>
          </p:nvSpPr>
          <p:spPr>
            <a:xfrm>
              <a:off x="2148750" y="4585368"/>
              <a:ext cx="436166" cy="579755"/>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defTabSz="1219200"/>
              <a:r>
                <a:rPr lang="zh-CN" altLang="en-US" sz="2400">
                  <a:solidFill>
                    <a:schemeClr val="tx1"/>
                  </a:solidFill>
                  <a:latin typeface="华文楷体" panose="02010600040101010101" pitchFamily="2" charset="-122"/>
                  <a:ea typeface="华文楷体" panose="02010600040101010101" pitchFamily="2" charset="-122"/>
                  <a:cs typeface="黑体" panose="02010609060101010101" pitchFamily="49" charset="-122"/>
                </a:rPr>
                <a:t>兵</a:t>
              </a:r>
              <a:endParaRPr lang="zh-CN" altLang="en-US" sz="2400">
                <a:solidFill>
                  <a:schemeClr val="tx1"/>
                </a:solidFill>
                <a:latin typeface="华文楷体" panose="02010600040101010101" pitchFamily="2" charset="-122"/>
                <a:ea typeface="华文楷体" panose="02010600040101010101" pitchFamily="2" charset="-122"/>
                <a:cs typeface="黑体" panose="02010609060101010101" pitchFamily="49" charset="-122"/>
              </a:endParaRPr>
            </a:p>
          </p:txBody>
        </p:sp>
        <p:cxnSp>
          <p:nvCxnSpPr>
            <p:cNvPr id="24" name="直接连接符 23"/>
            <p:cNvCxnSpPr/>
            <p:nvPr/>
          </p:nvCxnSpPr>
          <p:spPr>
            <a:xfrm rot="16200000" flipH="1">
              <a:off x="1598488" y="4453043"/>
              <a:ext cx="303163" cy="2483"/>
            </a:xfrm>
            <a:prstGeom prst="line">
              <a:avLst/>
            </a:prstGeom>
          </p:spPr>
          <p:style>
            <a:lnRef idx="2">
              <a:schemeClr val="dk1"/>
            </a:lnRef>
            <a:fillRef idx="1">
              <a:schemeClr val="lt1"/>
            </a:fillRef>
            <a:effectRef idx="0">
              <a:schemeClr val="dk1"/>
            </a:effectRef>
            <a:fontRef idx="minor">
              <a:schemeClr val="dk1"/>
            </a:fontRef>
          </p:style>
        </p:cxnSp>
        <p:cxnSp>
          <p:nvCxnSpPr>
            <p:cNvPr id="25" name="直接连接符 24"/>
            <p:cNvCxnSpPr/>
            <p:nvPr/>
          </p:nvCxnSpPr>
          <p:spPr>
            <a:xfrm flipV="1">
              <a:off x="1765567" y="2676141"/>
              <a:ext cx="2962870" cy="1129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0" name="组合 29"/>
          <p:cNvGrpSpPr/>
          <p:nvPr/>
        </p:nvGrpSpPr>
        <p:grpSpPr>
          <a:xfrm>
            <a:off x="1124369" y="1048920"/>
            <a:ext cx="6067994" cy="584775"/>
            <a:chOff x="897544" y="1169759"/>
            <a:chExt cx="6067994" cy="584775"/>
          </a:xfrm>
        </p:grpSpPr>
        <p:cxnSp>
          <p:nvCxnSpPr>
            <p:cNvPr id="31" name="直接连接符 30"/>
            <p:cNvCxnSpPr/>
            <p:nvPr/>
          </p:nvCxnSpPr>
          <p:spPr>
            <a:xfrm flipV="1">
              <a:off x="931411" y="1742401"/>
              <a:ext cx="4813708" cy="1"/>
            </a:xfrm>
            <a:prstGeom prst="line">
              <a:avLst/>
            </a:prstGeom>
            <a:ln w="12700">
              <a:solidFill>
                <a:srgbClr val="46D1CE"/>
              </a:solidFill>
            </a:ln>
          </p:spPr>
          <p:style>
            <a:lnRef idx="1">
              <a:schemeClr val="accent1"/>
            </a:lnRef>
            <a:fillRef idx="0">
              <a:schemeClr val="accent1"/>
            </a:fillRef>
            <a:effectRef idx="0">
              <a:schemeClr val="accent1"/>
            </a:effectRef>
            <a:fontRef idx="minor">
              <a:schemeClr val="tx1"/>
            </a:fontRef>
          </p:style>
        </p:cxnSp>
        <p:sp>
          <p:nvSpPr>
            <p:cNvPr id="32" name="文本框 5"/>
            <p:cNvSpPr txBox="1"/>
            <p:nvPr/>
          </p:nvSpPr>
          <p:spPr>
            <a:xfrm>
              <a:off x="1408800" y="1169759"/>
              <a:ext cx="5556738" cy="584775"/>
            </a:xfrm>
            <a:prstGeom prst="rect">
              <a:avLst/>
            </a:prstGeom>
            <a:noFill/>
          </p:spPr>
          <p:txBody>
            <a:bodyPr wrap="square" rtlCol="0">
              <a:spAutoFit/>
            </a:bodyPr>
            <a:lstStyle/>
            <a:p>
              <a:r>
                <a:rPr lang="zh-CN" altLang="en-US" sz="3200" dirty="0">
                  <a:solidFill>
                    <a:prstClr val="black"/>
                  </a:solidFill>
                  <a:latin typeface="黑体" panose="02010609060101010101" pitchFamily="49" charset="-122"/>
                  <a:ea typeface="黑体" panose="02010609060101010101" pitchFamily="49" charset="-122"/>
                </a:rPr>
                <a:t>元明清时期</a:t>
              </a:r>
              <a:endParaRPr lang="zh-CN" altLang="en-US" sz="3200" dirty="0">
                <a:solidFill>
                  <a:prstClr val="black"/>
                </a:solidFill>
                <a:latin typeface="黑体" panose="02010609060101010101" pitchFamily="49" charset="-122"/>
                <a:ea typeface="黑体" panose="02010609060101010101" pitchFamily="49" charset="-122"/>
              </a:endParaRPr>
            </a:p>
          </p:txBody>
        </p:sp>
        <p:grpSp>
          <p:nvGrpSpPr>
            <p:cNvPr id="33" name="组合 32"/>
            <p:cNvGrpSpPr/>
            <p:nvPr/>
          </p:nvGrpSpPr>
          <p:grpSpPr>
            <a:xfrm>
              <a:off x="897544" y="1312552"/>
              <a:ext cx="427890" cy="422683"/>
              <a:chOff x="2121873" y="1511588"/>
              <a:chExt cx="427890" cy="422683"/>
            </a:xfrm>
          </p:grpSpPr>
          <p:sp>
            <p:nvSpPr>
              <p:cNvPr id="34" name="矩形 33"/>
              <p:cNvSpPr/>
              <p:nvPr/>
            </p:nvSpPr>
            <p:spPr>
              <a:xfrm>
                <a:off x="2121873" y="1511588"/>
                <a:ext cx="363415" cy="363415"/>
              </a:xfrm>
              <a:prstGeom prst="rect">
                <a:avLst/>
              </a:prstGeom>
              <a:solidFill>
                <a:srgbClr val="46D1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5" name="矩形 34"/>
              <p:cNvSpPr/>
              <p:nvPr/>
            </p:nvSpPr>
            <p:spPr>
              <a:xfrm>
                <a:off x="2303580" y="1688088"/>
                <a:ext cx="246183" cy="246183"/>
              </a:xfrm>
              <a:prstGeom prst="rect">
                <a:avLst/>
              </a:prstGeom>
              <a:solidFill>
                <a:srgbClr val="9BF1E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sp>
        <p:nvSpPr>
          <p:cNvPr id="38" name="文本框 13"/>
          <p:cNvSpPr txBox="1"/>
          <p:nvPr/>
        </p:nvSpPr>
        <p:spPr>
          <a:xfrm>
            <a:off x="5465568" y="4444870"/>
            <a:ext cx="2867754" cy="1568450"/>
          </a:xfrm>
          <a:prstGeom prst="rect">
            <a:avLst/>
          </a:prstGeom>
          <a:noFill/>
        </p:spPr>
        <p:txBody>
          <a:bodyPr wrap="square">
            <a:spAutoFit/>
          </a:bodyPr>
          <a:lstStyle/>
          <a:p>
            <a:r>
              <a:rPr lang="zh-CN" altLang="en-US" sz="2400" b="1" dirty="0">
                <a:latin typeface="华文楷体" panose="02010600040101010101" pitchFamily="2" charset="-122"/>
                <a:ea typeface="华文楷体" panose="02010600040101010101" pitchFamily="2" charset="-122"/>
                <a:cs typeface="黑体" panose="02010609060101010101" pitchFamily="49" charset="-122"/>
              </a:rPr>
              <a:t>地方：</a:t>
            </a:r>
            <a:endParaRPr lang="en-US" altLang="zh-CN" sz="2400" b="1" dirty="0">
              <a:latin typeface="华文楷体" panose="02010600040101010101" pitchFamily="2" charset="-122"/>
              <a:ea typeface="华文楷体" panose="02010600040101010101" pitchFamily="2" charset="-122"/>
              <a:cs typeface="黑体" panose="02010609060101010101" pitchFamily="49" charset="-122"/>
            </a:endParaRPr>
          </a:p>
          <a:p>
            <a:r>
              <a:rPr lang="zh-CN" altLang="en-US" sz="2400" b="1" dirty="0">
                <a:latin typeface="华文楷体" panose="02010600040101010101" pitchFamily="2" charset="-122"/>
                <a:ea typeface="华文楷体" panose="02010600040101010101" pitchFamily="2" charset="-122"/>
                <a:cs typeface="黑体" panose="02010609060101010101" pitchFamily="49" charset="-122"/>
              </a:rPr>
              <a:t>设</a:t>
            </a:r>
            <a:r>
              <a:rPr lang="zh-CN" altLang="en-US" sz="2400" b="1" u="sng" dirty="0">
                <a:latin typeface="华文楷体" panose="02010600040101010101" pitchFamily="2" charset="-122"/>
                <a:ea typeface="华文楷体" panose="02010600040101010101" pitchFamily="2" charset="-122"/>
                <a:cs typeface="黑体" panose="02010609060101010101" pitchFamily="49" charset="-122"/>
              </a:rPr>
              <a:t>行御史台</a:t>
            </a:r>
            <a:endParaRPr lang="en-US" altLang="zh-CN" sz="2400" b="1" u="sng" dirty="0">
              <a:latin typeface="华文楷体" panose="02010600040101010101" pitchFamily="2" charset="-122"/>
              <a:ea typeface="华文楷体" panose="02010600040101010101" pitchFamily="2" charset="-122"/>
              <a:cs typeface="黑体" panose="02010609060101010101" pitchFamily="49" charset="-122"/>
            </a:endParaRPr>
          </a:p>
          <a:p>
            <a:r>
              <a:rPr lang="zh-CN" altLang="en-US" sz="2400" b="1" dirty="0">
                <a:latin typeface="华文楷体" panose="02010600040101010101" pitchFamily="2" charset="-122"/>
                <a:ea typeface="华文楷体" panose="02010600040101010101" pitchFamily="2" charset="-122"/>
                <a:cs typeface="黑体" panose="02010609060101010101" pitchFamily="49" charset="-122"/>
              </a:rPr>
              <a:t>每道设肃政廉访司</a:t>
            </a:r>
            <a:endParaRPr lang="en-US" altLang="zh-CN" sz="2400" b="1" dirty="0">
              <a:latin typeface="华文楷体" panose="02010600040101010101" pitchFamily="2" charset="-122"/>
              <a:ea typeface="华文楷体" panose="02010600040101010101" pitchFamily="2" charset="-122"/>
              <a:cs typeface="黑体" panose="02010609060101010101" pitchFamily="49" charset="-122"/>
            </a:endParaRPr>
          </a:p>
          <a:p>
            <a:endParaRPr lang="en-US" altLang="zh-CN" sz="2400" b="1" dirty="0">
              <a:solidFill>
                <a:prstClr val="black"/>
              </a:solidFill>
              <a:latin typeface="华文楷体" panose="02010600040101010101" pitchFamily="2" charset="-122"/>
              <a:ea typeface="华文楷体" panose="02010600040101010101" pitchFamily="2" charset="-122"/>
            </a:endParaRPr>
          </a:p>
        </p:txBody>
      </p:sp>
      <p:grpSp>
        <p:nvGrpSpPr>
          <p:cNvPr id="26" name="组合 25"/>
          <p:cNvGrpSpPr/>
          <p:nvPr/>
        </p:nvGrpSpPr>
        <p:grpSpPr>
          <a:xfrm>
            <a:off x="6798616" y="2830325"/>
            <a:ext cx="2708678" cy="1107996"/>
            <a:chOff x="5591461" y="3683051"/>
            <a:chExt cx="2708678" cy="1107996"/>
          </a:xfrm>
        </p:grpSpPr>
        <p:sp>
          <p:nvSpPr>
            <p:cNvPr id="36" name="矩形 35"/>
            <p:cNvSpPr/>
            <p:nvPr/>
          </p:nvSpPr>
          <p:spPr>
            <a:xfrm>
              <a:off x="6084587" y="3683051"/>
              <a:ext cx="2215552" cy="1107996"/>
            </a:xfrm>
            <a:prstGeom prst="rect">
              <a:avLst/>
            </a:prstGeom>
            <a:solidFill>
              <a:schemeClr val="bg1">
                <a:lumMod val="85000"/>
              </a:schemeClr>
            </a:solidFill>
          </p:spPr>
          <p:txBody>
            <a:bodyPr wrap="square">
              <a:spAutoFit/>
            </a:bodyPr>
            <a:lstStyle/>
            <a:p>
              <a:r>
                <a:rPr lang="zh-CN" altLang="en-US" sz="2200" b="1" dirty="0">
                  <a:latin typeface="黑体" panose="02010609060101010101" pitchFamily="49" charset="-122"/>
                  <a:ea typeface="黑体" panose="02010609060101010101" pitchFamily="49" charset="-122"/>
                </a:rPr>
                <a:t>机构严密，中央与地方在监察机构上浑然一体</a:t>
              </a:r>
              <a:endParaRPr lang="zh-CN" altLang="en-US" sz="2200" b="1" dirty="0">
                <a:latin typeface="黑体" panose="02010609060101010101" pitchFamily="49" charset="-122"/>
                <a:ea typeface="黑体" panose="02010609060101010101" pitchFamily="49" charset="-122"/>
              </a:endParaRPr>
            </a:p>
          </p:txBody>
        </p:sp>
        <p:sp>
          <p:nvSpPr>
            <p:cNvPr id="15" name="右箭头 15"/>
            <p:cNvSpPr/>
            <p:nvPr/>
          </p:nvSpPr>
          <p:spPr>
            <a:xfrm>
              <a:off x="5591461" y="4082260"/>
              <a:ext cx="402672" cy="304490"/>
            </a:xfrm>
            <a:prstGeom prst="rightArrow">
              <a:avLst/>
            </a:prstGeom>
            <a:solidFill>
              <a:schemeClr val="accent6">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accent6">
                    <a:lumMod val="75000"/>
                  </a:schemeClr>
                </a:solidFill>
                <a:latin typeface="华文楷体" panose="02010600040101010101" pitchFamily="2" charset="-122"/>
                <a:ea typeface="华文楷体" panose="02010600040101010101" pitchFamily="2" charset="-122"/>
              </a:endParaRPr>
            </a:p>
          </p:txBody>
        </p:sp>
      </p:grpSp>
      <p:sp>
        <p:nvSpPr>
          <p:cNvPr id="2" name="文本框 1"/>
          <p:cNvSpPr txBox="1"/>
          <p:nvPr/>
        </p:nvSpPr>
        <p:spPr>
          <a:xfrm>
            <a:off x="1367460" y="1801767"/>
            <a:ext cx="6093500" cy="521970"/>
          </a:xfrm>
          <a:prstGeom prst="rect">
            <a:avLst/>
          </a:prstGeom>
          <a:noFill/>
        </p:spPr>
        <p:txBody>
          <a:bodyPr wrap="square">
            <a:spAutoFit/>
          </a:bodyPr>
          <a:p>
            <a:pPr marL="0" marR="0" lvl="0" indent="0" defTabSz="914400" rtl="0" eaLnBrk="1" fontAlgn="auto" latinLnBrk="0" hangingPunct="1">
              <a:lnSpc>
                <a:spcPct val="100000"/>
              </a:lnSpc>
              <a:spcBef>
                <a:spcPts val="0"/>
              </a:spcBef>
              <a:spcAft>
                <a:spcPts val="0"/>
              </a:spcAft>
              <a:buClrTx/>
              <a:buSzTx/>
              <a:buFontTx/>
              <a:buNone/>
              <a:defRPr/>
            </a:pPr>
            <a:r>
              <a:rPr lang="en-US" altLang="zh-CN" sz="2800" b="1" dirty="0">
                <a:solidFill>
                  <a:prstClr val="black"/>
                </a:solidFill>
                <a:latin typeface="华文楷体" panose="02010600040101010101" pitchFamily="2" charset="-122"/>
                <a:ea typeface="华文楷体" panose="02010600040101010101" pitchFamily="2" charset="-122"/>
              </a:rPr>
              <a:t>2.</a:t>
            </a:r>
            <a:r>
              <a:rPr lang="zh-CN" altLang="en-US" sz="2800" b="1" dirty="0">
                <a:solidFill>
                  <a:prstClr val="black"/>
                </a:solidFill>
                <a:latin typeface="华文楷体" panose="02010600040101010101" pitchFamily="2" charset="-122"/>
                <a:ea typeface="华文楷体" panose="02010600040101010101" pitchFamily="2" charset="-122"/>
              </a:rPr>
              <a:t>监察</a:t>
            </a: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348305" y="1154185"/>
            <a:ext cx="6101860" cy="617798"/>
            <a:chOff x="897544" y="1293937"/>
            <a:chExt cx="6101860" cy="617798"/>
          </a:xfrm>
        </p:grpSpPr>
        <p:cxnSp>
          <p:nvCxnSpPr>
            <p:cNvPr id="5" name="直接连接符 4"/>
            <p:cNvCxnSpPr/>
            <p:nvPr/>
          </p:nvCxnSpPr>
          <p:spPr>
            <a:xfrm flipV="1">
              <a:off x="897544" y="1911734"/>
              <a:ext cx="4813708" cy="1"/>
            </a:xfrm>
            <a:prstGeom prst="line">
              <a:avLst/>
            </a:prstGeom>
            <a:ln w="12700">
              <a:solidFill>
                <a:srgbClr val="46D1CE"/>
              </a:solidFill>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442666" y="1293937"/>
              <a:ext cx="5556738" cy="584775"/>
            </a:xfrm>
            <a:prstGeom prst="rect">
              <a:avLst/>
            </a:prstGeom>
            <a:noFill/>
          </p:spPr>
          <p:txBody>
            <a:bodyPr wrap="square" rtlCol="0">
              <a:spAutoFit/>
            </a:bodyPr>
            <a:lstStyle/>
            <a:p>
              <a:r>
                <a:rPr lang="zh-CN" altLang="en-US" sz="3200" dirty="0">
                  <a:solidFill>
                    <a:prstClr val="black"/>
                  </a:solidFill>
                  <a:latin typeface="黑体" panose="02010609060101010101" pitchFamily="49" charset="-122"/>
                  <a:ea typeface="黑体" panose="02010609060101010101" pitchFamily="49" charset="-122"/>
                </a:rPr>
                <a:t>元明清时期</a:t>
              </a:r>
              <a:endParaRPr lang="zh-CN" altLang="en-US" sz="3200" dirty="0">
                <a:solidFill>
                  <a:prstClr val="black"/>
                </a:solidFill>
                <a:latin typeface="黑体" panose="02010609060101010101" pitchFamily="49" charset="-122"/>
                <a:ea typeface="黑体" panose="02010609060101010101" pitchFamily="49" charset="-122"/>
              </a:endParaRPr>
            </a:p>
          </p:txBody>
        </p:sp>
        <p:grpSp>
          <p:nvGrpSpPr>
            <p:cNvPr id="7" name="组合 6"/>
            <p:cNvGrpSpPr/>
            <p:nvPr/>
          </p:nvGrpSpPr>
          <p:grpSpPr>
            <a:xfrm>
              <a:off x="897544" y="1312552"/>
              <a:ext cx="427890" cy="422683"/>
              <a:chOff x="2121873" y="1511588"/>
              <a:chExt cx="427890" cy="422683"/>
            </a:xfrm>
          </p:grpSpPr>
          <p:sp>
            <p:nvSpPr>
              <p:cNvPr id="8" name="矩形 7"/>
              <p:cNvSpPr/>
              <p:nvPr/>
            </p:nvSpPr>
            <p:spPr>
              <a:xfrm>
                <a:off x="2121873" y="1511588"/>
                <a:ext cx="363415" cy="363415"/>
              </a:xfrm>
              <a:prstGeom prst="rect">
                <a:avLst/>
              </a:prstGeom>
              <a:solidFill>
                <a:srgbClr val="46D1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 name="矩形 8"/>
              <p:cNvSpPr/>
              <p:nvPr/>
            </p:nvSpPr>
            <p:spPr>
              <a:xfrm>
                <a:off x="2303580" y="1688088"/>
                <a:ext cx="246183" cy="246183"/>
              </a:xfrm>
              <a:prstGeom prst="rect">
                <a:avLst/>
              </a:prstGeom>
              <a:solidFill>
                <a:srgbClr val="9BF1E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graphicFrame>
        <p:nvGraphicFramePr>
          <p:cNvPr id="10" name="表格 6"/>
          <p:cNvGraphicFramePr>
            <a:graphicFrameLocks noGrp="1"/>
          </p:cNvGraphicFramePr>
          <p:nvPr>
            <p:custDataLst>
              <p:tags r:id="rId1"/>
            </p:custDataLst>
          </p:nvPr>
        </p:nvGraphicFramePr>
        <p:xfrm>
          <a:off x="2515454" y="2730694"/>
          <a:ext cx="7161091" cy="2508010"/>
        </p:xfrm>
        <a:graphic>
          <a:graphicData uri="http://schemas.openxmlformats.org/drawingml/2006/table">
            <a:tbl>
              <a:tblPr firstRow="1" bandRow="1">
                <a:tableStyleId>{5940675A-B579-460E-94D1-54222C63F5DA}</a:tableStyleId>
              </a:tblPr>
              <a:tblGrid>
                <a:gridCol w="1023841"/>
                <a:gridCol w="2824431"/>
                <a:gridCol w="3312819"/>
              </a:tblGrid>
              <a:tr h="536406">
                <a:tc>
                  <a:txBody>
                    <a:bodyPr/>
                    <a:lstStyle/>
                    <a:p>
                      <a:pPr algn="ct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a:txBody>
                  <a:tcPr anchor="ctr"/>
                </a:tc>
                <a:tc>
                  <a:txBody>
                    <a:bodyPr/>
                    <a:lstStyle/>
                    <a:p>
                      <a:pPr algn="ctr"/>
                      <a:r>
                        <a:rPr lang="zh-CN" altLang="en-US" sz="2800" b="1" kern="1200" dirty="0">
                          <a:solidFill>
                            <a:prstClr val="black"/>
                          </a:solidFill>
                          <a:latin typeface="华文楷体" panose="02010600040101010101" pitchFamily="2" charset="-122"/>
                          <a:ea typeface="华文楷体" panose="02010600040101010101" pitchFamily="2" charset="-122"/>
                          <a:cs typeface="+mn-cs"/>
                        </a:rPr>
                        <a:t>中央</a:t>
                      </a: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a:txBody>
                  <a:tcPr/>
                </a:tc>
                <a:tc>
                  <a:txBody>
                    <a:bodyPr/>
                    <a:lstStyle/>
                    <a:p>
                      <a:pPr algn="ctr"/>
                      <a:r>
                        <a:rPr lang="zh-CN" altLang="en-US" sz="2800" b="1" kern="1200" dirty="0">
                          <a:solidFill>
                            <a:prstClr val="black"/>
                          </a:solidFill>
                          <a:latin typeface="华文楷体" panose="02010600040101010101" pitchFamily="2" charset="-122"/>
                          <a:ea typeface="华文楷体" panose="02010600040101010101" pitchFamily="2" charset="-122"/>
                          <a:cs typeface="+mn-cs"/>
                        </a:rPr>
                        <a:t>地方</a:t>
                      </a: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a:txBody>
                  <a:tcPr/>
                </a:tc>
              </a:tr>
              <a:tr h="893730">
                <a:tc>
                  <a:txBody>
                    <a:bodyPr/>
                    <a:lstStyle/>
                    <a:p>
                      <a:pPr algn="ctr"/>
                      <a:r>
                        <a:rPr lang="zh-CN" altLang="en-US" sz="2800" b="1" kern="1200" dirty="0">
                          <a:solidFill>
                            <a:prstClr val="black"/>
                          </a:solidFill>
                          <a:latin typeface="华文楷体" panose="02010600040101010101" pitchFamily="2" charset="-122"/>
                          <a:ea typeface="华文楷体" panose="02010600040101010101" pitchFamily="2" charset="-122"/>
                          <a:cs typeface="+mn-cs"/>
                        </a:rPr>
                        <a:t>明朝</a:t>
                      </a: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a:txBody>
                  <a:tcPr anchor="ctr"/>
                </a:tc>
                <a:tc>
                  <a:txBody>
                    <a:bodyPr/>
                    <a:lstStyle/>
                    <a:p>
                      <a:pPr algn="ct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a:txBody>
                  <a:tcPr/>
                </a:tc>
                <a:tc>
                  <a:txBody>
                    <a:bodyPr/>
                    <a:lstStyle/>
                    <a:p>
                      <a:pPr algn="ctr"/>
                      <a:r>
                        <a:rPr lang="en-US" altLang="zh-CN" sz="2800" b="1" kern="1200" dirty="0">
                          <a:solidFill>
                            <a:prstClr val="black"/>
                          </a:solidFill>
                          <a:latin typeface="华文楷体" panose="02010600040101010101" pitchFamily="2" charset="-122"/>
                          <a:ea typeface="华文楷体" panose="02010600040101010101" pitchFamily="2" charset="-122"/>
                          <a:cs typeface="+mn-cs"/>
                        </a:rPr>
                        <a:t>/</a:t>
                      </a:r>
                      <a:endParaRPr lang="en-US" altLang="zh-CN" sz="2800" b="1" kern="1200" dirty="0">
                        <a:solidFill>
                          <a:prstClr val="black"/>
                        </a:solidFill>
                        <a:latin typeface="华文楷体" panose="02010600040101010101" pitchFamily="2" charset="-122"/>
                        <a:ea typeface="华文楷体" panose="02010600040101010101" pitchFamily="2" charset="-122"/>
                        <a:cs typeface="+mn-cs"/>
                      </a:endParaRPr>
                    </a:p>
                  </a:txBody>
                  <a:tcPr/>
                </a:tc>
              </a:tr>
              <a:tr h="1077874">
                <a:tc>
                  <a:txBody>
                    <a:bodyPr/>
                    <a:lstStyle/>
                    <a:p>
                      <a:pPr algn="ctr"/>
                      <a:r>
                        <a:rPr lang="zh-CN" altLang="en-US" sz="2800" b="1" kern="1200" dirty="0">
                          <a:solidFill>
                            <a:prstClr val="black"/>
                          </a:solidFill>
                          <a:latin typeface="华文楷体" panose="02010600040101010101" pitchFamily="2" charset="-122"/>
                          <a:ea typeface="华文楷体" panose="02010600040101010101" pitchFamily="2" charset="-122"/>
                          <a:cs typeface="+mn-cs"/>
                        </a:rPr>
                        <a:t>清朝</a:t>
                      </a: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a:txBody>
                  <a:tcPr anchor="ctr"/>
                </a:tc>
                <a:tc>
                  <a:txBody>
                    <a:bodyPr/>
                    <a:lstStyle/>
                    <a:p>
                      <a:pPr algn="ct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a:txBody>
                  <a:tcPr/>
                </a:tc>
                <a:tc>
                  <a:txBody>
                    <a:bodyPr/>
                    <a:lstStyle/>
                    <a:p>
                      <a:pPr algn="ct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a:txBody>
                  <a:tcPr/>
                </a:tc>
              </a:tr>
            </a:tbl>
          </a:graphicData>
        </a:graphic>
      </p:graphicFrame>
      <p:sp>
        <p:nvSpPr>
          <p:cNvPr id="15" name="文本框 14"/>
          <p:cNvSpPr txBox="1"/>
          <p:nvPr/>
        </p:nvSpPr>
        <p:spPr>
          <a:xfrm>
            <a:off x="3637280" y="3461385"/>
            <a:ext cx="2524760" cy="521970"/>
          </a:xfrm>
          <a:prstGeom prst="rect">
            <a:avLst/>
          </a:prstGeom>
          <a:noFill/>
        </p:spPr>
        <p:txBody>
          <a:bodyPr wrap="square">
            <a:spAutoFit/>
          </a:bodyPr>
          <a:lstStyle/>
          <a:p>
            <a:r>
              <a:rPr lang="zh-CN" altLang="en-US" sz="2800" b="1" dirty="0">
                <a:solidFill>
                  <a:prstClr val="black"/>
                </a:solidFill>
                <a:latin typeface="华文楷体" panose="02010600040101010101" pitchFamily="2" charset="-122"/>
                <a:ea typeface="华文楷体" panose="02010600040101010101" pitchFamily="2" charset="-122"/>
              </a:rPr>
              <a:t>都察院、六科</a:t>
            </a:r>
            <a:endParaRPr lang="en-US" altLang="zh-CN" sz="2800" b="1" dirty="0">
              <a:solidFill>
                <a:prstClr val="black"/>
              </a:solidFill>
              <a:latin typeface="华文楷体" panose="02010600040101010101" pitchFamily="2" charset="-122"/>
              <a:ea typeface="华文楷体" panose="02010600040101010101" pitchFamily="2" charset="-122"/>
            </a:endParaRPr>
          </a:p>
        </p:txBody>
      </p:sp>
      <p:sp>
        <p:nvSpPr>
          <p:cNvPr id="16" name="文本框 15"/>
          <p:cNvSpPr txBox="1"/>
          <p:nvPr/>
        </p:nvSpPr>
        <p:spPr>
          <a:xfrm>
            <a:off x="3569599" y="4387167"/>
            <a:ext cx="6263392" cy="523220"/>
          </a:xfrm>
          <a:prstGeom prst="rect">
            <a:avLst/>
          </a:prstGeom>
          <a:noFill/>
        </p:spPr>
        <p:txBody>
          <a:bodyPr wrap="square">
            <a:spAutoFit/>
          </a:bodyPr>
          <a:lstStyle/>
          <a:p>
            <a:r>
              <a:rPr lang="zh-CN" altLang="en-US" sz="2800" b="1" dirty="0">
                <a:solidFill>
                  <a:prstClr val="black"/>
                </a:solidFill>
                <a:latin typeface="华文楷体" panose="02010600040101010101" pitchFamily="2" charset="-122"/>
                <a:ea typeface="华文楷体" panose="02010600040101010101" pitchFamily="2" charset="-122"/>
              </a:rPr>
              <a:t>六科并入都察院</a:t>
            </a:r>
            <a:endParaRPr lang="en-US" altLang="zh-CN" sz="2800" b="1" dirty="0">
              <a:solidFill>
                <a:prstClr val="black"/>
              </a:solidFill>
              <a:latin typeface="华文楷体" panose="02010600040101010101" pitchFamily="2" charset="-122"/>
              <a:ea typeface="华文楷体" panose="02010600040101010101" pitchFamily="2" charset="-122"/>
            </a:endParaRPr>
          </a:p>
        </p:txBody>
      </p:sp>
      <p:sp>
        <p:nvSpPr>
          <p:cNvPr id="13" name="文本框 15"/>
          <p:cNvSpPr txBox="1"/>
          <p:nvPr/>
        </p:nvSpPr>
        <p:spPr>
          <a:xfrm>
            <a:off x="6341021" y="4347657"/>
            <a:ext cx="3583879" cy="523220"/>
          </a:xfrm>
          <a:prstGeom prst="rect">
            <a:avLst/>
          </a:prstGeom>
          <a:noFill/>
        </p:spPr>
        <p:txBody>
          <a:bodyPr wrap="square">
            <a:spAutoFit/>
          </a:bodyPr>
          <a:lstStyle/>
          <a:p>
            <a:r>
              <a:rPr lang="zh-CN" altLang="en-US" sz="2800" b="1" dirty="0">
                <a:solidFill>
                  <a:prstClr val="black"/>
                </a:solidFill>
                <a:latin typeface="华文楷体" panose="02010600040101010101" pitchFamily="2" charset="-122"/>
                <a:ea typeface="华文楷体" panose="02010600040101010101" pitchFamily="2" charset="-122"/>
              </a:rPr>
              <a:t>停派御史巡按各省</a:t>
            </a:r>
            <a:endParaRPr lang="en-US" altLang="zh-CN" sz="2800" b="1" dirty="0">
              <a:solidFill>
                <a:prstClr val="black"/>
              </a:solidFill>
              <a:latin typeface="华文楷体" panose="02010600040101010101" pitchFamily="2" charset="-122"/>
              <a:ea typeface="华文楷体" panose="02010600040101010101" pitchFamily="2" charset="-122"/>
            </a:endParaRPr>
          </a:p>
        </p:txBody>
      </p:sp>
      <p:sp>
        <p:nvSpPr>
          <p:cNvPr id="14" name="文本框 13"/>
          <p:cNvSpPr txBox="1"/>
          <p:nvPr/>
        </p:nvSpPr>
        <p:spPr>
          <a:xfrm>
            <a:off x="1356665" y="1973217"/>
            <a:ext cx="6093500" cy="521970"/>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defRPr/>
            </a:pPr>
            <a:r>
              <a:rPr lang="en-US" altLang="zh-CN" sz="2800" b="1" dirty="0">
                <a:solidFill>
                  <a:prstClr val="black"/>
                </a:solidFill>
                <a:latin typeface="华文楷体" panose="02010600040101010101" pitchFamily="2" charset="-122"/>
                <a:ea typeface="华文楷体" panose="02010600040101010101" pitchFamily="2" charset="-122"/>
              </a:rPr>
              <a:t>2.</a:t>
            </a:r>
            <a:r>
              <a:rPr lang="zh-CN" altLang="en-US" sz="2800" b="1" dirty="0">
                <a:solidFill>
                  <a:prstClr val="black"/>
                </a:solidFill>
                <a:latin typeface="华文楷体" panose="02010600040101010101" pitchFamily="2" charset="-122"/>
                <a:ea typeface="华文楷体" panose="02010600040101010101" pitchFamily="2" charset="-122"/>
              </a:rPr>
              <a:t>监察</a:t>
            </a:r>
            <a:endParaRPr lang="zh-CN" altLang="en-US" sz="2800" b="1" kern="1200" dirty="0">
              <a:solidFill>
                <a:prstClr val="black"/>
              </a:solidFill>
              <a:latin typeface="华文楷体" panose="02010600040101010101" pitchFamily="2" charset="-122"/>
              <a:ea typeface="华文楷体" panose="0201060004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文本框 4"/>
          <p:cNvSpPr txBox="1"/>
          <p:nvPr/>
        </p:nvSpPr>
        <p:spPr>
          <a:xfrm>
            <a:off x="2032803" y="1147503"/>
            <a:ext cx="7146820" cy="2000548"/>
          </a:xfrm>
          <a:prstGeom prst="rect">
            <a:avLst/>
          </a:prstGeom>
          <a:noFill/>
        </p:spPr>
        <p:txBody>
          <a:bodyPr wrap="square">
            <a:spAutoFit/>
          </a:bodyPr>
          <a:lstStyle/>
          <a:p>
            <a:pPr algn="l"/>
            <a:r>
              <a:rPr lang="zh-CN" altLang="en-US" sz="2800" b="1" dirty="0">
                <a:solidFill>
                  <a:prstClr val="black"/>
                </a:solidFill>
                <a:latin typeface="华文楷体" panose="02010600040101010101" pitchFamily="2" charset="-122"/>
                <a:ea typeface="华文楷体" panose="02010600040101010101" pitchFamily="2" charset="-122"/>
              </a:rPr>
              <a:t>       </a:t>
            </a:r>
            <a:r>
              <a:rPr lang="zh-CN" altLang="en-US" sz="2400" b="1" dirty="0">
                <a:solidFill>
                  <a:prstClr val="black"/>
                </a:solidFill>
                <a:latin typeface="华文楷体" panose="02010600040101010101" pitchFamily="2" charset="-122"/>
                <a:ea typeface="华文楷体" panose="02010600040101010101" pitchFamily="2" charset="-122"/>
              </a:rPr>
              <a:t>盖天下之事，不难于立法，而难于法之必行；不难于听言，而难于言之必效。若询事而不考其终，兴事而不加屡省，上无综核之明，人怀苟且之念，虽使尧舜为君，禹皋为佐，亦恐难以底绩而有成也。</a:t>
            </a:r>
            <a:endParaRPr lang="en-US" altLang="zh-CN" sz="2800" b="1" dirty="0">
              <a:solidFill>
                <a:prstClr val="black"/>
              </a:solidFill>
              <a:latin typeface="华文楷体" panose="02010600040101010101" pitchFamily="2" charset="-122"/>
              <a:ea typeface="华文楷体" panose="02010600040101010101" pitchFamily="2" charset="-122"/>
            </a:endParaRPr>
          </a:p>
          <a:p>
            <a:pPr algn="l"/>
            <a:r>
              <a:rPr lang="en-US" altLang="zh-CN" sz="2400" b="1" dirty="0">
                <a:solidFill>
                  <a:prstClr val="black"/>
                </a:solidFill>
                <a:latin typeface="华文楷体" panose="02010600040101010101" pitchFamily="2" charset="-122"/>
                <a:ea typeface="华文楷体" panose="02010600040101010101" pitchFamily="2" charset="-122"/>
              </a:rPr>
              <a:t>       ——</a:t>
            </a:r>
            <a:r>
              <a:rPr lang="zh-CN" altLang="en-US" sz="2400" b="1" dirty="0">
                <a:solidFill>
                  <a:prstClr val="black"/>
                </a:solidFill>
                <a:latin typeface="华文楷体" panose="02010600040101010101" pitchFamily="2" charset="-122"/>
                <a:ea typeface="华文楷体" panose="02010600040101010101" pitchFamily="2" charset="-122"/>
              </a:rPr>
              <a:t>张居正</a:t>
            </a:r>
            <a:r>
              <a:rPr lang="en-US" altLang="zh-CN" sz="2400" b="1" dirty="0">
                <a:solidFill>
                  <a:prstClr val="black"/>
                </a:solidFill>
                <a:latin typeface="华文楷体" panose="02010600040101010101" pitchFamily="2" charset="-122"/>
                <a:ea typeface="华文楷体" panose="02010600040101010101" pitchFamily="2" charset="-122"/>
              </a:rPr>
              <a:t>《</a:t>
            </a:r>
            <a:r>
              <a:rPr lang="zh-CN" altLang="en-US" sz="2400" b="1" dirty="0">
                <a:solidFill>
                  <a:prstClr val="black"/>
                </a:solidFill>
                <a:latin typeface="华文楷体" panose="02010600040101010101" pitchFamily="2" charset="-122"/>
                <a:ea typeface="华文楷体" panose="02010600040101010101" pitchFamily="2" charset="-122"/>
              </a:rPr>
              <a:t>请稽查章奏随事考成以修实政疏</a:t>
            </a:r>
            <a:r>
              <a:rPr lang="en-US" altLang="zh-CN" sz="2400" b="1" dirty="0">
                <a:solidFill>
                  <a:prstClr val="black"/>
                </a:solidFill>
                <a:latin typeface="华文楷体" panose="02010600040101010101" pitchFamily="2" charset="-122"/>
                <a:ea typeface="华文楷体" panose="02010600040101010101" pitchFamily="2" charset="-122"/>
              </a:rPr>
              <a:t>》</a:t>
            </a:r>
            <a:endParaRPr lang="en-US" altLang="zh-CN" sz="2400" b="1" dirty="0">
              <a:solidFill>
                <a:prstClr val="black"/>
              </a:solidFill>
              <a:latin typeface="华文楷体" panose="02010600040101010101" pitchFamily="2" charset="-122"/>
              <a:ea typeface="华文楷体" panose="02010600040101010101" pitchFamily="2" charset="-122"/>
            </a:endParaRPr>
          </a:p>
        </p:txBody>
      </p:sp>
      <p:sp>
        <p:nvSpPr>
          <p:cNvPr id="7" name="文本框 6"/>
          <p:cNvSpPr txBox="1"/>
          <p:nvPr/>
        </p:nvSpPr>
        <p:spPr>
          <a:xfrm>
            <a:off x="2765879" y="3248285"/>
            <a:ext cx="6660242" cy="461665"/>
          </a:xfrm>
          <a:prstGeom prst="rect">
            <a:avLst/>
          </a:prstGeom>
          <a:noFill/>
        </p:spPr>
        <p:txBody>
          <a:bodyPr wrap="square" rtlCol="0">
            <a:spAutoFit/>
          </a:bodyPr>
          <a:lstStyle/>
          <a:p>
            <a:r>
              <a:rPr lang="zh-CN" altLang="en-US" sz="2400" b="1" dirty="0">
                <a:latin typeface="华文楷体" panose="02010600040101010101" pitchFamily="2" charset="-122"/>
                <a:ea typeface="华文楷体" panose="02010600040101010101" pitchFamily="2" charset="-122"/>
              </a:rPr>
              <a:t>思考：张居正的诉求是什么呢？</a:t>
            </a:r>
            <a:endParaRPr lang="zh-CN" altLang="en-US" sz="2400" b="1" dirty="0">
              <a:latin typeface="华文楷体" panose="02010600040101010101" pitchFamily="2" charset="-122"/>
              <a:ea typeface="华文楷体" panose="02010600040101010101" pitchFamily="2" charset="-122"/>
            </a:endParaRPr>
          </a:p>
        </p:txBody>
      </p:sp>
      <p:sp>
        <p:nvSpPr>
          <p:cNvPr id="4" name="文本框 3"/>
          <p:cNvSpPr txBox="1"/>
          <p:nvPr/>
        </p:nvSpPr>
        <p:spPr>
          <a:xfrm>
            <a:off x="2032803" y="3968115"/>
            <a:ext cx="7553009" cy="1938992"/>
          </a:xfrm>
          <a:prstGeom prst="rect">
            <a:avLst/>
          </a:prstGeom>
          <a:noFill/>
        </p:spPr>
        <p:txBody>
          <a:bodyPr wrap="square">
            <a:spAutoFit/>
          </a:bodyPr>
          <a:lstStyle/>
          <a:p>
            <a:pPr lvl="0">
              <a:defRPr/>
            </a:pPr>
            <a:r>
              <a:rPr lang="zh-CN" altLang="en-US" sz="2400" b="1" dirty="0">
                <a:solidFill>
                  <a:prstClr val="black"/>
                </a:solidFill>
                <a:latin typeface="华文楷体" panose="02010600040101010101" pitchFamily="2" charset="-122"/>
                <a:ea typeface="华文楷体" panose="02010600040101010101" pitchFamily="2" charset="-122"/>
              </a:rPr>
              <a:t>考满：对官员任职期满的考核。满</a:t>
            </a:r>
            <a:r>
              <a:rPr lang="en-US" altLang="zh-CN" sz="2400" b="1" dirty="0">
                <a:solidFill>
                  <a:prstClr val="black"/>
                </a:solidFill>
                <a:latin typeface="华文楷体" panose="02010600040101010101" pitchFamily="2" charset="-122"/>
                <a:ea typeface="华文楷体" panose="02010600040101010101" pitchFamily="2" charset="-122"/>
              </a:rPr>
              <a:t>3</a:t>
            </a:r>
            <a:r>
              <a:rPr lang="zh-CN" altLang="en-US" sz="2400" b="1" dirty="0">
                <a:solidFill>
                  <a:prstClr val="black"/>
                </a:solidFill>
                <a:latin typeface="华文楷体" panose="02010600040101010101" pitchFamily="2" charset="-122"/>
                <a:ea typeface="华文楷体" panose="02010600040101010101" pitchFamily="2" charset="-122"/>
              </a:rPr>
              <a:t>年称“初考”，满</a:t>
            </a:r>
            <a:r>
              <a:rPr lang="en-US" altLang="zh-CN" sz="2400" b="1" dirty="0">
                <a:solidFill>
                  <a:prstClr val="black"/>
                </a:solidFill>
                <a:latin typeface="华文楷体" panose="02010600040101010101" pitchFamily="2" charset="-122"/>
                <a:ea typeface="华文楷体" panose="02010600040101010101" pitchFamily="2" charset="-122"/>
              </a:rPr>
              <a:t>6</a:t>
            </a:r>
            <a:r>
              <a:rPr lang="zh-CN" altLang="en-US" sz="2400" b="1" dirty="0">
                <a:solidFill>
                  <a:prstClr val="black"/>
                </a:solidFill>
                <a:latin typeface="华文楷体" panose="02010600040101010101" pitchFamily="2" charset="-122"/>
                <a:ea typeface="华文楷体" panose="02010600040101010101" pitchFamily="2" charset="-122"/>
              </a:rPr>
              <a:t>年称“再考”，满</a:t>
            </a:r>
            <a:r>
              <a:rPr lang="en-US" altLang="zh-CN" sz="2400" b="1" dirty="0">
                <a:solidFill>
                  <a:prstClr val="black"/>
                </a:solidFill>
                <a:latin typeface="华文楷体" panose="02010600040101010101" pitchFamily="2" charset="-122"/>
                <a:ea typeface="华文楷体" panose="02010600040101010101" pitchFamily="2" charset="-122"/>
              </a:rPr>
              <a:t>9</a:t>
            </a:r>
            <a:r>
              <a:rPr lang="zh-CN" altLang="en-US" sz="2400" b="1" dirty="0">
                <a:solidFill>
                  <a:prstClr val="black"/>
                </a:solidFill>
                <a:latin typeface="华文楷体" panose="02010600040101010101" pitchFamily="2" charset="-122"/>
                <a:ea typeface="华文楷体" panose="02010600040101010101" pitchFamily="2" charset="-122"/>
              </a:rPr>
              <a:t>年称“通考”；分为称职、平常、不称职三等。</a:t>
            </a:r>
            <a:endParaRPr lang="en-US" altLang="zh-CN" sz="2400" b="1" dirty="0">
              <a:solidFill>
                <a:prstClr val="black"/>
              </a:solidFill>
              <a:latin typeface="华文楷体" panose="02010600040101010101" pitchFamily="2" charset="-122"/>
              <a:ea typeface="华文楷体" panose="02010600040101010101" pitchFamily="2" charset="-122"/>
            </a:endParaRPr>
          </a:p>
          <a:p>
            <a:pPr lvl="0">
              <a:defRPr/>
            </a:pPr>
            <a:r>
              <a:rPr lang="zh-CN" altLang="en-US" sz="2400" b="1" dirty="0">
                <a:solidFill>
                  <a:prstClr val="black"/>
                </a:solidFill>
                <a:latin typeface="华文楷体" panose="02010600040101010101" pitchFamily="2" charset="-122"/>
                <a:ea typeface="华文楷体" panose="02010600040101010101" pitchFamily="2" charset="-122"/>
              </a:rPr>
              <a:t>考察：外地官员三年一次的朝觐考察（外察）和京官六年一次的京察，重在查处贪酷和不作为。</a:t>
            </a:r>
            <a:endParaRPr lang="en-US" altLang="zh-CN" sz="2400" b="1" dirty="0">
              <a:solidFill>
                <a:prstClr val="black"/>
              </a:solidFill>
              <a:latin typeface="华文楷体" panose="02010600040101010101" pitchFamily="2" charset="-122"/>
              <a:ea typeface="华文楷体"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3716640" y="1084202"/>
            <a:ext cx="4758719" cy="523220"/>
          </a:xfrm>
          <a:prstGeom prst="rect">
            <a:avLst/>
          </a:prstGeom>
          <a:noFill/>
        </p:spPr>
        <p:txBody>
          <a:bodyPr wrap="square">
            <a:spAutoFit/>
          </a:bodyPr>
          <a:lstStyle/>
          <a:p>
            <a:r>
              <a:rPr lang="zh-CN" altLang="en-US" sz="2800" b="1" dirty="0">
                <a:latin typeface="黑体" panose="02010609060101010101" pitchFamily="49" charset="-122"/>
                <a:ea typeface="黑体" panose="02010609060101010101" pitchFamily="49" charset="-122"/>
              </a:rPr>
              <a:t>中国古代官员的管理</a:t>
            </a:r>
            <a:endParaRPr lang="zh-CN" altLang="en-US" sz="2800" b="1" dirty="0">
              <a:latin typeface="黑体" panose="02010609060101010101" pitchFamily="49" charset="-122"/>
              <a:ea typeface="黑体" panose="02010609060101010101" pitchFamily="49" charset="-122"/>
            </a:endParaRPr>
          </a:p>
        </p:txBody>
      </p:sp>
      <p:sp>
        <p:nvSpPr>
          <p:cNvPr id="9" name="文本框 8"/>
          <p:cNvSpPr txBox="1"/>
          <p:nvPr/>
        </p:nvSpPr>
        <p:spPr>
          <a:xfrm>
            <a:off x="1594756" y="2117666"/>
            <a:ext cx="1167239" cy="461665"/>
          </a:xfrm>
          <a:prstGeom prst="rect">
            <a:avLst/>
          </a:prstGeom>
          <a:solidFill>
            <a:schemeClr val="accent6">
              <a:lumMod val="20000"/>
              <a:lumOff val="80000"/>
            </a:schemeClr>
          </a:solidFill>
        </p:spPr>
        <p:txBody>
          <a:bodyPr wrap="square">
            <a:spAutoFit/>
          </a:bodyPr>
          <a:lstStyle/>
          <a:p>
            <a:r>
              <a:rPr lang="zh-CN" altLang="zh-CN" sz="2400" b="1" dirty="0">
                <a:latin typeface="华文楷体" panose="02010600040101010101" pitchFamily="2" charset="-122"/>
                <a:ea typeface="华文楷体" panose="02010600040101010101" pitchFamily="2" charset="-122"/>
              </a:rPr>
              <a:t>明功过</a:t>
            </a:r>
            <a:endParaRPr lang="zh-CN" altLang="en-US" sz="2400" b="1" dirty="0">
              <a:latin typeface="华文楷体" panose="02010600040101010101" pitchFamily="2" charset="-122"/>
              <a:ea typeface="华文楷体" panose="02010600040101010101" pitchFamily="2" charset="-122"/>
            </a:endParaRPr>
          </a:p>
        </p:txBody>
      </p:sp>
      <p:sp>
        <p:nvSpPr>
          <p:cNvPr id="3" name="文本框 2"/>
          <p:cNvSpPr txBox="1"/>
          <p:nvPr/>
        </p:nvSpPr>
        <p:spPr>
          <a:xfrm>
            <a:off x="1688521" y="5656663"/>
            <a:ext cx="1167238" cy="461665"/>
          </a:xfrm>
          <a:prstGeom prst="rect">
            <a:avLst/>
          </a:prstGeom>
          <a:solidFill>
            <a:schemeClr val="accent4">
              <a:lumMod val="20000"/>
              <a:lumOff val="80000"/>
            </a:schemeClr>
          </a:solidFill>
        </p:spPr>
        <p:txBody>
          <a:bodyPr wrap="square">
            <a:spAutoFit/>
          </a:bodyPr>
          <a:lstStyle/>
          <a:p>
            <a:r>
              <a:rPr lang="zh-CN" altLang="zh-CN" sz="2400" b="1" dirty="0">
                <a:latin typeface="华文楷体" panose="02010600040101010101" pitchFamily="2" charset="-122"/>
                <a:ea typeface="华文楷体" panose="02010600040101010101" pitchFamily="2" charset="-122"/>
              </a:rPr>
              <a:t>察贤否</a:t>
            </a:r>
            <a:endParaRPr lang="zh-CN" altLang="en-US" sz="2400" b="1" dirty="0">
              <a:latin typeface="华文楷体" panose="02010600040101010101" pitchFamily="2" charset="-122"/>
              <a:ea typeface="华文楷体" panose="02010600040101010101" pitchFamily="2" charset="-122"/>
            </a:endParaRPr>
          </a:p>
        </p:txBody>
      </p:sp>
      <p:pic>
        <p:nvPicPr>
          <p:cNvPr id="4" name="图片 3"/>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475474" y="2785241"/>
            <a:ext cx="6280489" cy="2926600"/>
          </a:xfrm>
          <a:prstGeom prst="rect">
            <a:avLst/>
          </a:prstGeom>
        </p:spPr>
      </p:pic>
      <p:grpSp>
        <p:nvGrpSpPr>
          <p:cNvPr id="8" name="组合 7"/>
          <p:cNvGrpSpPr/>
          <p:nvPr/>
        </p:nvGrpSpPr>
        <p:grpSpPr>
          <a:xfrm>
            <a:off x="3111926" y="5656663"/>
            <a:ext cx="6289811" cy="462627"/>
            <a:chOff x="1668559" y="5557579"/>
            <a:chExt cx="6289811" cy="462627"/>
          </a:xfrm>
        </p:grpSpPr>
        <p:sp>
          <p:nvSpPr>
            <p:cNvPr id="16" name="文本框 15"/>
            <p:cNvSpPr txBox="1"/>
            <p:nvPr/>
          </p:nvSpPr>
          <p:spPr>
            <a:xfrm>
              <a:off x="1668559" y="5558541"/>
              <a:ext cx="1750102" cy="461665"/>
            </a:xfrm>
            <a:prstGeom prst="rect">
              <a:avLst/>
            </a:prstGeom>
            <a:noFill/>
          </p:spPr>
          <p:txBody>
            <a:bodyPr wrap="square">
              <a:spAutoFit/>
            </a:bodyPr>
            <a:lstStyle/>
            <a:p>
              <a:r>
                <a:rPr lang="zh-CN" altLang="en-US" sz="2400" b="1" dirty="0">
                  <a:latin typeface="华文楷体" panose="02010600040101010101" pitchFamily="2" charset="-122"/>
                  <a:ea typeface="华文楷体" panose="02010600040101010101" pitchFamily="2" charset="-122"/>
                </a:rPr>
                <a:t>组织独立</a:t>
              </a:r>
              <a:endParaRPr lang="zh-CN" altLang="en-US" sz="2400" b="1" dirty="0">
                <a:latin typeface="华文楷体" panose="02010600040101010101" pitchFamily="2" charset="-122"/>
                <a:ea typeface="华文楷体" panose="02010600040101010101" pitchFamily="2" charset="-122"/>
              </a:endParaRPr>
            </a:p>
          </p:txBody>
        </p:sp>
        <p:sp>
          <p:nvSpPr>
            <p:cNvPr id="18" name="文本框 17"/>
            <p:cNvSpPr txBox="1"/>
            <p:nvPr/>
          </p:nvSpPr>
          <p:spPr>
            <a:xfrm>
              <a:off x="3114207" y="5558541"/>
              <a:ext cx="1700499" cy="461665"/>
            </a:xfrm>
            <a:prstGeom prst="rect">
              <a:avLst/>
            </a:prstGeom>
            <a:noFill/>
          </p:spPr>
          <p:txBody>
            <a:bodyPr wrap="square">
              <a:spAutoFit/>
            </a:bodyPr>
            <a:lstStyle/>
            <a:p>
              <a:r>
                <a:rPr lang="zh-CN" altLang="en-US" sz="2400" b="1" dirty="0">
                  <a:latin typeface="华文楷体" panose="02010600040101010101" pitchFamily="2" charset="-122"/>
                  <a:ea typeface="华文楷体" panose="02010600040101010101" pitchFamily="2" charset="-122"/>
                </a:rPr>
                <a:t>权力制衡</a:t>
              </a:r>
              <a:endParaRPr lang="zh-CN" altLang="en-US" sz="2400" b="1" dirty="0">
                <a:latin typeface="华文楷体" panose="02010600040101010101" pitchFamily="2" charset="-122"/>
                <a:ea typeface="华文楷体" panose="02010600040101010101" pitchFamily="2" charset="-122"/>
              </a:endParaRPr>
            </a:p>
          </p:txBody>
        </p:sp>
        <p:sp>
          <p:nvSpPr>
            <p:cNvPr id="22" name="文本框 21"/>
            <p:cNvSpPr txBox="1"/>
            <p:nvPr/>
          </p:nvSpPr>
          <p:spPr>
            <a:xfrm>
              <a:off x="4511082" y="5558541"/>
              <a:ext cx="1821929" cy="461665"/>
            </a:xfrm>
            <a:prstGeom prst="rect">
              <a:avLst/>
            </a:prstGeom>
            <a:noFill/>
          </p:spPr>
          <p:txBody>
            <a:bodyPr wrap="square">
              <a:spAutoFit/>
            </a:bodyPr>
            <a:lstStyle/>
            <a:p>
              <a:r>
                <a:rPr lang="zh-CN" altLang="en-US" sz="2400" b="1" dirty="0">
                  <a:latin typeface="华文楷体" panose="02010600040101010101" pitchFamily="2" charset="-122"/>
                  <a:ea typeface="华文楷体" panose="02010600040101010101" pitchFamily="2" charset="-122"/>
                </a:rPr>
                <a:t>选用慎重</a:t>
              </a:r>
              <a:endParaRPr lang="zh-CN" altLang="en-US" sz="2400" b="1" dirty="0">
                <a:latin typeface="华文楷体" panose="02010600040101010101" pitchFamily="2" charset="-122"/>
                <a:ea typeface="华文楷体" panose="02010600040101010101" pitchFamily="2" charset="-122"/>
              </a:endParaRPr>
            </a:p>
          </p:txBody>
        </p:sp>
        <p:sp>
          <p:nvSpPr>
            <p:cNvPr id="10" name="文本框 9"/>
            <p:cNvSpPr txBox="1"/>
            <p:nvPr/>
          </p:nvSpPr>
          <p:spPr>
            <a:xfrm>
              <a:off x="5895280" y="5557579"/>
              <a:ext cx="2063090" cy="461665"/>
            </a:xfrm>
            <a:prstGeom prst="rect">
              <a:avLst/>
            </a:prstGeom>
            <a:noFill/>
          </p:spPr>
          <p:txBody>
            <a:bodyPr wrap="square">
              <a:spAutoFit/>
            </a:bodyPr>
            <a:lstStyle/>
            <a:p>
              <a:r>
                <a:rPr lang="zh-CN" altLang="en-US" sz="2400" b="1" dirty="0">
                  <a:latin typeface="华文楷体" panose="02010600040101010101" pitchFamily="2" charset="-122"/>
                  <a:ea typeface="华文楷体" panose="02010600040101010101" pitchFamily="2" charset="-122"/>
                </a:rPr>
                <a:t>加强中央集权</a:t>
              </a:r>
              <a:endParaRPr lang="zh-CN" altLang="en-US" sz="2400" b="1" dirty="0">
                <a:latin typeface="华文楷体" panose="02010600040101010101" pitchFamily="2" charset="-122"/>
                <a:ea typeface="华文楷体" panose="02010600040101010101" pitchFamily="2" charset="-122"/>
              </a:endParaRPr>
            </a:p>
          </p:txBody>
        </p:sp>
      </p:grpSp>
      <p:grpSp>
        <p:nvGrpSpPr>
          <p:cNvPr id="11" name="组合 10"/>
          <p:cNvGrpSpPr/>
          <p:nvPr/>
        </p:nvGrpSpPr>
        <p:grpSpPr>
          <a:xfrm>
            <a:off x="3227540" y="1881636"/>
            <a:ext cx="2678210" cy="928528"/>
            <a:chOff x="2207539" y="2238686"/>
            <a:chExt cx="2678210" cy="928528"/>
          </a:xfrm>
        </p:grpSpPr>
        <p:sp>
          <p:nvSpPr>
            <p:cNvPr id="20" name="文本框 19"/>
            <p:cNvSpPr txBox="1"/>
            <p:nvPr/>
          </p:nvSpPr>
          <p:spPr>
            <a:xfrm>
              <a:off x="2207539" y="2238686"/>
              <a:ext cx="2678210" cy="461665"/>
            </a:xfrm>
            <a:prstGeom prst="rect">
              <a:avLst/>
            </a:prstGeom>
            <a:noFill/>
          </p:spPr>
          <p:txBody>
            <a:bodyPr wrap="square">
              <a:spAutoFit/>
            </a:bodyPr>
            <a:lstStyle/>
            <a:p>
              <a:r>
                <a:rPr lang="zh-CN" altLang="en-US" sz="2400" b="1" dirty="0">
                  <a:latin typeface="华文楷体" panose="02010600040101010101" pitchFamily="2" charset="-122"/>
                  <a:ea typeface="华文楷体" panose="02010600040101010101" pitchFamily="2" charset="-122"/>
                </a:rPr>
                <a:t>法规逐渐完善</a:t>
              </a:r>
              <a:endParaRPr lang="zh-CN" altLang="en-US" sz="2400" b="1" dirty="0">
                <a:latin typeface="华文楷体" panose="02010600040101010101" pitchFamily="2" charset="-122"/>
                <a:ea typeface="华文楷体" panose="02010600040101010101" pitchFamily="2" charset="-122"/>
              </a:endParaRPr>
            </a:p>
          </p:txBody>
        </p:sp>
        <p:sp>
          <p:nvSpPr>
            <p:cNvPr id="2" name="矩形 1"/>
            <p:cNvSpPr/>
            <p:nvPr/>
          </p:nvSpPr>
          <p:spPr>
            <a:xfrm>
              <a:off x="2207539" y="2705549"/>
              <a:ext cx="2031325" cy="461665"/>
            </a:xfrm>
            <a:prstGeom prst="rect">
              <a:avLst/>
            </a:prstGeom>
          </p:spPr>
          <p:txBody>
            <a:bodyPr wrap="none">
              <a:spAutoFit/>
            </a:bodyPr>
            <a:lstStyle/>
            <a:p>
              <a:r>
                <a:rPr lang="zh-CN" altLang="zh-CN" sz="2400" b="1" dirty="0">
                  <a:latin typeface="华文楷体" panose="02010600040101010101" pitchFamily="2" charset="-122"/>
                  <a:ea typeface="华文楷体" panose="02010600040101010101" pitchFamily="2" charset="-122"/>
                </a:rPr>
                <a:t>考核逐渐严密</a:t>
              </a:r>
              <a:endParaRPr lang="zh-CN" altLang="en-US" sz="2400" b="1" dirty="0">
                <a:latin typeface="华文楷体" panose="02010600040101010101" pitchFamily="2" charset="-122"/>
                <a:ea typeface="华文楷体" panose="02010600040101010101" pitchFamily="2" charset="-122"/>
              </a:endParaRPr>
            </a:p>
          </p:txBody>
        </p:sp>
      </p:grpSp>
      <p:grpSp>
        <p:nvGrpSpPr>
          <p:cNvPr id="12" name="组合 11"/>
          <p:cNvGrpSpPr/>
          <p:nvPr/>
        </p:nvGrpSpPr>
        <p:grpSpPr>
          <a:xfrm>
            <a:off x="5724410" y="1845987"/>
            <a:ext cx="2646878" cy="933378"/>
            <a:chOff x="4528895" y="2245834"/>
            <a:chExt cx="2646878" cy="933378"/>
          </a:xfrm>
        </p:grpSpPr>
        <p:sp>
          <p:nvSpPr>
            <p:cNvPr id="5" name="矩形 4"/>
            <p:cNvSpPr/>
            <p:nvPr/>
          </p:nvSpPr>
          <p:spPr>
            <a:xfrm>
              <a:off x="4528895" y="2245834"/>
              <a:ext cx="2646878" cy="461665"/>
            </a:xfrm>
            <a:prstGeom prst="rect">
              <a:avLst/>
            </a:prstGeom>
          </p:spPr>
          <p:txBody>
            <a:bodyPr wrap="none">
              <a:spAutoFit/>
            </a:bodyPr>
            <a:lstStyle/>
            <a:p>
              <a:r>
                <a:rPr lang="zh-CN" altLang="zh-CN" sz="2400" b="1" dirty="0">
                  <a:latin typeface="华文楷体" panose="02010600040101010101" pitchFamily="2" charset="-122"/>
                  <a:ea typeface="华文楷体" panose="02010600040101010101" pitchFamily="2" charset="-122"/>
                </a:rPr>
                <a:t>维护官僚体制稳定</a:t>
              </a:r>
              <a:endParaRPr lang="zh-CN" altLang="en-US" sz="2400" b="1" dirty="0">
                <a:latin typeface="华文楷体" panose="02010600040101010101" pitchFamily="2" charset="-122"/>
                <a:ea typeface="华文楷体" panose="02010600040101010101" pitchFamily="2" charset="-122"/>
              </a:endParaRPr>
            </a:p>
          </p:txBody>
        </p:sp>
        <p:sp>
          <p:nvSpPr>
            <p:cNvPr id="13" name="矩形 12"/>
            <p:cNvSpPr/>
            <p:nvPr/>
          </p:nvSpPr>
          <p:spPr>
            <a:xfrm>
              <a:off x="4528895" y="2717547"/>
              <a:ext cx="2646878" cy="461665"/>
            </a:xfrm>
            <a:prstGeom prst="rect">
              <a:avLst/>
            </a:prstGeom>
          </p:spPr>
          <p:txBody>
            <a:bodyPr wrap="none">
              <a:spAutoFit/>
            </a:bodyPr>
            <a:lstStyle/>
            <a:p>
              <a:r>
                <a:rPr lang="zh-CN" altLang="zh-CN" sz="2400" b="1" dirty="0">
                  <a:latin typeface="华文楷体" panose="02010600040101010101" pitchFamily="2" charset="-122"/>
                  <a:ea typeface="华文楷体" panose="02010600040101010101" pitchFamily="2" charset="-122"/>
                </a:rPr>
                <a:t>保障</a:t>
              </a:r>
              <a:r>
                <a:rPr lang="zh-CN" altLang="en-US" sz="2400" b="1" dirty="0">
                  <a:latin typeface="华文楷体" panose="02010600040101010101" pitchFamily="2" charset="-122"/>
                  <a:ea typeface="华文楷体" panose="02010600040101010101" pitchFamily="2" charset="-122"/>
                </a:rPr>
                <a:t>政府</a:t>
              </a:r>
              <a:r>
                <a:rPr lang="zh-CN" altLang="zh-CN" sz="2400" b="1" dirty="0">
                  <a:latin typeface="华文楷体" panose="02010600040101010101" pitchFamily="2" charset="-122"/>
                  <a:ea typeface="华文楷体" panose="02010600040101010101" pitchFamily="2" charset="-122"/>
                </a:rPr>
                <a:t>行政效率</a:t>
              </a:r>
              <a:endParaRPr lang="zh-CN" altLang="en-US" sz="2400" b="1" dirty="0">
                <a:latin typeface="华文楷体" panose="02010600040101010101" pitchFamily="2" charset="-122"/>
                <a:ea typeface="华文楷体" panose="02010600040101010101" pitchFamily="2"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animBg="1"/>
    </p:bldLst>
  </p:timing>
</p:sld>
</file>

<file path=ppt/tags/tag1.xml><?xml version="1.0" encoding="utf-8"?>
<p:tagLst xmlns:p="http://schemas.openxmlformats.org/presentationml/2006/main">
  <p:tag name="KSO_WM_UNIT_TABLE_BEAUTIFY" val="smartTable{bb692951-0758-43aa-8aaf-fe6d28a51dcd}"/>
</p:tagLst>
</file>

<file path=ppt/tags/tag2.xml><?xml version="1.0" encoding="utf-8"?>
<p:tagLst xmlns:p="http://schemas.openxmlformats.org/presentationml/2006/main">
  <p:tag name="KSO_WM_UNIT_TABLE_BEAUTIFY" val="smartTable{693d7cbc-c733-4492-9e57-f8e4675f9f09}"/>
</p:tagLst>
</file>

<file path=ppt/tags/tag3.xml><?xml version="1.0" encoding="utf-8"?>
<p:tagLst xmlns:p="http://schemas.openxmlformats.org/presentationml/2006/main">
  <p:tag name="COMMONDATA" val="eyJoZGlkIjoiYmQ3NjQxYmZmN2ZkODIxYWNiNTEzMzQyMTZmNzQ1MmMifQ=="/>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2022</Words>
  <Application>WPS 演示</Application>
  <PresentationFormat>宽屏</PresentationFormat>
  <Paragraphs>263</Paragraphs>
  <Slides>21</Slides>
  <Notes>20</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21</vt:i4>
      </vt:variant>
    </vt:vector>
  </HeadingPairs>
  <TitlesOfParts>
    <vt:vector size="33" baseType="lpstr">
      <vt:lpstr>Arial</vt:lpstr>
      <vt:lpstr>宋体</vt:lpstr>
      <vt:lpstr>Wingdings</vt:lpstr>
      <vt:lpstr>黑体</vt:lpstr>
      <vt:lpstr>华文楷体</vt:lpstr>
      <vt:lpstr>微软雅黑</vt:lpstr>
      <vt:lpstr>等线</vt:lpstr>
      <vt:lpstr>Times New Roman</vt:lpstr>
      <vt:lpstr>楷体</vt:lpstr>
      <vt:lpstr>Calibri</vt:lpstr>
      <vt:lpstr>Arial Unicode MS</vt:lpstr>
      <vt:lpstr>Office 主题</vt:lpstr>
      <vt:lpstr>PowerPoint 演示文稿</vt:lpstr>
      <vt:lpstr>中国古代官员的管理</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陈伟玲</dc:creator>
  <cp:lastModifiedBy>嘉泳</cp:lastModifiedBy>
  <cp:revision>239</cp:revision>
  <dcterms:created xsi:type="dcterms:W3CDTF">2020-02-05T11:17:00Z</dcterms:created>
  <dcterms:modified xsi:type="dcterms:W3CDTF">2022-09-20T01:45:22Z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898A7DDDEF2E4CC5B4E0743C659B0827</vt:lpwstr>
  </property>
  <property fmtid="{D5CDD505-2E9C-101B-9397-08002B2CF9AE}" pid="3" name="KSOProductBuildVer">
    <vt:lpwstr>2052-11.1.0.12019</vt:lpwstr>
  </property>
</Properties>
</file>