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353" r:id="rId4"/>
    <p:sldId id="355" r:id="rId5"/>
    <p:sldId id="357" r:id="rId6"/>
    <p:sldId id="356" r:id="rId7"/>
    <p:sldId id="359" r:id="rId8"/>
    <p:sldId id="360" r:id="rId9"/>
    <p:sldId id="364" r:id="rId10"/>
    <p:sldId id="367" r:id="rId11"/>
    <p:sldId id="372" r:id="rId12"/>
    <p:sldId id="368" r:id="rId13"/>
    <p:sldId id="369" r:id="rId14"/>
    <p:sldId id="358" r:id="rId15"/>
    <p:sldId id="370" r:id="rId16"/>
  </p:sldIdLst>
  <p:sldSz cx="12192000" cy="6858000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05F2C04-C923-438B-8C0F-E0CD2BADF298}">
      <wppc:fontMiss xmlns:wppc="http://www.wps.cn/officeDocument/PresentationCustomData" type="true"/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384" y="8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9" d="100"/>
          <a:sy n="69" d="100"/>
        </p:scale>
        <p:origin x="1932" y="78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tags" Target="tags/tag1.xml" /><Relationship Id="rId18" Type="http://schemas.openxmlformats.org/officeDocument/2006/relationships/presProps" Target="presProps.xml" /><Relationship Id="rId19" Type="http://schemas.openxmlformats.org/officeDocument/2006/relationships/viewProps" Target="viewProps.xml" /><Relationship Id="rId2" Type="http://schemas.openxmlformats.org/officeDocument/2006/relationships/notesMaster" Target="notesMasters/notesMaster1.xml" /><Relationship Id="rId20" Type="http://schemas.openxmlformats.org/officeDocument/2006/relationships/theme" Target="theme/theme1.xml" /><Relationship Id="rId21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wmf" /><Relationship Id="rId2" Type="http://schemas.openxmlformats.org/officeDocument/2006/relationships/image" Target="../media/image3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wmf" /><Relationship Id="rId2" Type="http://schemas.openxmlformats.org/officeDocument/2006/relationships/image" Target="../media/image9.wmf" /><Relationship Id="rId3" Type="http://schemas.openxmlformats.org/officeDocument/2006/relationships/image" Target="../media/image10.wmf" /><Relationship Id="rId4" Type="http://schemas.openxmlformats.org/officeDocument/2006/relationships/image" Target="../media/image11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wmf" /><Relationship Id="rId2" Type="http://schemas.openxmlformats.org/officeDocument/2006/relationships/image" Target="../media/image15.wmf" /><Relationship Id="rId3" Type="http://schemas.openxmlformats.org/officeDocument/2006/relationships/image" Target="../media/image16.wmf" /><Relationship Id="rId4" Type="http://schemas.openxmlformats.org/officeDocument/2006/relationships/image" Target="../media/image17.wmf" /><Relationship Id="rId5" Type="http://schemas.openxmlformats.org/officeDocument/2006/relationships/image" Target="../media/image18.w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wmf" /><Relationship Id="rId2" Type="http://schemas.openxmlformats.org/officeDocument/2006/relationships/image" Target="../media/image21.wmf" /><Relationship Id="rId3" Type="http://schemas.openxmlformats.org/officeDocument/2006/relationships/image" Target="../media/image8.w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wmf" /><Relationship Id="rId2" Type="http://schemas.openxmlformats.org/officeDocument/2006/relationships/image" Target="../media/image21.wmf" /><Relationship Id="rId3" Type="http://schemas.openxmlformats.org/officeDocument/2006/relationships/image" Target="../media/image8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833DAF-1FC9-4690-B622-0A7B6CC84047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1F11AE-FC62-41FD-8D06-653648A4F66B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1F11AE-FC62-41FD-8D06-653648A4F66B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148590" y="1041400"/>
            <a:ext cx="11607800" cy="5039995"/>
          </a:xfrm>
          <a:prstGeom prst="rect">
            <a:avLst/>
          </a:prstGeom>
        </p:spPr>
        <p:txBody>
          <a:bodyPr/>
          <a:lstStyle>
            <a:lvl1pPr marL="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1pPr>
            <a:lvl2pPr marL="4572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2pPr>
            <a:lvl3pPr marL="9144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3pPr>
            <a:lvl4pPr marL="13716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4pPr>
            <a:lvl5pPr marL="18288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75335" y="218124"/>
            <a:ext cx="4465955" cy="629283"/>
          </a:xfrm>
          <a:prstGeom prst="doubleWave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txBody>
          <a:bodyPr wrap="square" anchor="ctr" anchorCtr="1">
            <a:spAutoFit/>
          </a:bodyPr>
          <a:lstStyle>
            <a:lvl1pPr>
              <a:defRPr sz="2800" b="1" u="sng">
                <a:solidFill>
                  <a:srgbClr val="FF0000"/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太阳形 2"/>
          <p:cNvSpPr/>
          <p:nvPr userDrawn="1"/>
        </p:nvSpPr>
        <p:spPr>
          <a:xfrm>
            <a:off x="148590" y="280035"/>
            <a:ext cx="505460" cy="505460"/>
          </a:xfrm>
          <a:prstGeom prst="sun">
            <a:avLst/>
          </a:prstGeom>
          <a:solidFill>
            <a:srgbClr val="FFC000"/>
          </a:solidFill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3" name="直接连接符 2"/>
          <p:cNvCxnSpPr/>
          <p:nvPr userDrawn="1"/>
        </p:nvCxnSpPr>
        <p:spPr>
          <a:xfrm flipH="1">
            <a:off x="6604170" y="2279217"/>
            <a:ext cx="0" cy="2219807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 userDrawn="1"/>
        </p:nvSpPr>
        <p:spPr>
          <a:xfrm>
            <a:off x="3619499" y="2905624"/>
            <a:ext cx="262808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zh-CN" sz="3200" b="1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期末复习专题</a:t>
            </a:r>
          </a:p>
        </p:txBody>
      </p:sp>
      <p:sp>
        <p:nvSpPr>
          <p:cNvPr id="4" name="文本框 3"/>
          <p:cNvSpPr txBox="1"/>
          <p:nvPr userDrawn="1"/>
        </p:nvSpPr>
        <p:spPr>
          <a:xfrm>
            <a:off x="4945864" y="2260167"/>
            <a:ext cx="130175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sz="2400" b="1">
                <a:solidFill>
                  <a:prstClr val="black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选修</a:t>
            </a:r>
            <a:r>
              <a:rPr lang="en-US" altLang="zh-CN" sz="2400" b="1">
                <a:solidFill>
                  <a:prstClr val="black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3-1</a:t>
            </a: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1272103" y="3722641"/>
            <a:ext cx="4975479" cy="776383"/>
          </a:xfrm>
          <a:prstGeom prst="roundRect">
            <a:avLst/>
          </a:prstGeom>
          <a:solidFill>
            <a:srgbClr val="C0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txBody>
          <a:bodyPr>
            <a:spAutoFit/>
          </a:bodyPr>
          <a:lstStyle>
            <a:lvl1pPr algn="r">
              <a:defRPr b="1">
                <a:solidFill>
                  <a:schemeClr val="bg1"/>
                </a:solidFill>
                <a:latin typeface="+mn-ea"/>
                <a:ea typeface="+mn-ea"/>
              </a:defRPr>
            </a:lvl1pPr>
          </a:lstStyle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6994525" y="2259965"/>
            <a:ext cx="1628775" cy="233807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522605" y="296545"/>
            <a:ext cx="4901565" cy="505460"/>
          </a:xfrm>
          <a:prstGeom prst="doubleWave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txBody>
          <a:bodyPr wrap="square" anchor="ctr" anchorCtr="1">
            <a:spAutoFit/>
          </a:bodyPr>
          <a:lstStyle>
            <a:lvl1pPr>
              <a:defRPr sz="2800" b="1" u="sng">
                <a:solidFill>
                  <a:srgbClr val="FF0000"/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076" name="help-web-button_18436"/>
          <p:cNvSpPr>
            <a:spLocks noChangeAspect="1"/>
          </p:cNvSpPr>
          <p:nvPr userDrawn="1"/>
        </p:nvSpPr>
        <p:spPr>
          <a:xfrm>
            <a:off x="360000" y="1223010"/>
            <a:ext cx="360363" cy="360363"/>
          </a:xfrm>
          <a:custGeom>
            <a:cxnLst>
              <a:cxn ang="0">
                <a:pos x="180273" y="0"/>
              </a:cxn>
              <a:cxn ang="0">
                <a:pos x="0" y="179938"/>
              </a:cxn>
              <a:cxn ang="0">
                <a:pos x="180273" y="360003"/>
              </a:cxn>
              <a:cxn ang="0">
                <a:pos x="360546" y="179938"/>
              </a:cxn>
              <a:cxn ang="0">
                <a:pos x="180273" y="0"/>
              </a:cxn>
              <a:cxn ang="0">
                <a:pos x="193109" y="280037"/>
              </a:cxn>
              <a:cxn ang="0">
                <a:pos x="178582" y="285664"/>
              </a:cxn>
              <a:cxn ang="0">
                <a:pos x="163679" y="280162"/>
              </a:cxn>
              <a:cxn ang="0">
                <a:pos x="157355" y="264719"/>
              </a:cxn>
              <a:cxn ang="0">
                <a:pos x="163491" y="249901"/>
              </a:cxn>
              <a:cxn ang="0">
                <a:pos x="178582" y="243899"/>
              </a:cxn>
              <a:cxn ang="0">
                <a:pos x="193422" y="249901"/>
              </a:cxn>
              <a:cxn ang="0">
                <a:pos x="199433" y="264719"/>
              </a:cxn>
              <a:cxn ang="0">
                <a:pos x="193109" y="280037"/>
              </a:cxn>
              <a:cxn ang="0">
                <a:pos x="245331" y="150803"/>
              </a:cxn>
              <a:cxn ang="0">
                <a:pos x="233872" y="166246"/>
              </a:cxn>
              <a:cxn ang="0">
                <a:pos x="210015" y="188066"/>
              </a:cxn>
              <a:cxn ang="0">
                <a:pos x="202439" y="195694"/>
              </a:cxn>
              <a:cxn ang="0">
                <a:pos x="198181" y="201696"/>
              </a:cxn>
              <a:cxn ang="0">
                <a:pos x="195989" y="207136"/>
              </a:cxn>
              <a:cxn ang="0">
                <a:pos x="193672" y="216702"/>
              </a:cxn>
              <a:cxn ang="0">
                <a:pos x="177079" y="231207"/>
              </a:cxn>
              <a:cxn ang="0">
                <a:pos x="164806" y="226455"/>
              </a:cxn>
              <a:cxn ang="0">
                <a:pos x="159860" y="212388"/>
              </a:cxn>
              <a:cxn ang="0">
                <a:pos x="163491" y="192068"/>
              </a:cxn>
              <a:cxn ang="0">
                <a:pos x="173134" y="177000"/>
              </a:cxn>
              <a:cxn ang="0">
                <a:pos x="189352" y="161557"/>
              </a:cxn>
              <a:cxn ang="0">
                <a:pos x="202314" y="149803"/>
              </a:cxn>
              <a:cxn ang="0">
                <a:pos x="209013" y="140925"/>
              </a:cxn>
              <a:cxn ang="0">
                <a:pos x="211706" y="130296"/>
              </a:cxn>
              <a:cxn ang="0">
                <a:pos x="203378" y="111477"/>
              </a:cxn>
              <a:cxn ang="0">
                <a:pos x="181963" y="103786"/>
              </a:cxn>
              <a:cxn ang="0">
                <a:pos x="159296" y="111539"/>
              </a:cxn>
              <a:cxn ang="0">
                <a:pos x="147023" y="134360"/>
              </a:cxn>
              <a:cxn ang="0">
                <a:pos x="128990" y="150115"/>
              </a:cxn>
              <a:cxn ang="0">
                <a:pos x="115777" y="144613"/>
              </a:cxn>
              <a:cxn ang="0">
                <a:pos x="110392" y="132672"/>
              </a:cxn>
              <a:cxn ang="0">
                <a:pos x="118908" y="105850"/>
              </a:cxn>
              <a:cxn ang="0">
                <a:pos x="143767" y="83279"/>
              </a:cxn>
              <a:cxn ang="0">
                <a:pos x="181963" y="74338"/>
              </a:cxn>
              <a:cxn ang="0">
                <a:pos x="217717" y="81841"/>
              </a:cxn>
              <a:cxn ang="0">
                <a:pos x="241699" y="102161"/>
              </a:cxn>
              <a:cxn ang="0">
                <a:pos x="250153" y="130046"/>
              </a:cxn>
              <a:cxn ang="0">
                <a:pos x="245331" y="150803"/>
              </a:cxn>
            </a:cxnLst>
            <a:pathLst>
              <a:path w="5758" h="5758">
                <a:moveTo>
                  <a:pt x="2879" y="0"/>
                </a:moveTo>
                <a:cubicBezTo>
                  <a:pt x="1290" y="0"/>
                  <a:pt x="0" y="1288"/>
                  <a:pt x="0" y="2878"/>
                </a:cubicBezTo>
                <a:cubicBezTo>
                  <a:pt x="0" y="4469"/>
                  <a:pt x="1290" y="5758"/>
                  <a:pt x="2879" y="5758"/>
                </a:cubicBezTo>
                <a:cubicBezTo>
                  <a:pt x="4470" y="5758"/>
                  <a:pt x="5758" y="4469"/>
                  <a:pt x="5758" y="2878"/>
                </a:cubicBezTo>
                <a:cubicBezTo>
                  <a:pt x="5758" y="1288"/>
                  <a:pt x="4470" y="0"/>
                  <a:pt x="2879" y="0"/>
                </a:cubicBezTo>
                <a:close/>
                <a:moveTo>
                  <a:pt x="3084" y="4479"/>
                </a:moveTo>
                <a:cubicBezTo>
                  <a:pt x="3017" y="4539"/>
                  <a:pt x="2940" y="4569"/>
                  <a:pt x="2852" y="4569"/>
                </a:cubicBezTo>
                <a:cubicBezTo>
                  <a:pt x="2761" y="4569"/>
                  <a:pt x="2682" y="4540"/>
                  <a:pt x="2614" y="4481"/>
                </a:cubicBezTo>
                <a:cubicBezTo>
                  <a:pt x="2547" y="4422"/>
                  <a:pt x="2513" y="4340"/>
                  <a:pt x="2513" y="4234"/>
                </a:cubicBezTo>
                <a:cubicBezTo>
                  <a:pt x="2513" y="4140"/>
                  <a:pt x="2546" y="4061"/>
                  <a:pt x="2611" y="3997"/>
                </a:cubicBezTo>
                <a:cubicBezTo>
                  <a:pt x="2677" y="3933"/>
                  <a:pt x="2757" y="3901"/>
                  <a:pt x="2852" y="3901"/>
                </a:cubicBezTo>
                <a:cubicBezTo>
                  <a:pt x="2946" y="3901"/>
                  <a:pt x="3025" y="3933"/>
                  <a:pt x="3089" y="3997"/>
                </a:cubicBezTo>
                <a:cubicBezTo>
                  <a:pt x="3153" y="4061"/>
                  <a:pt x="3185" y="4140"/>
                  <a:pt x="3185" y="4234"/>
                </a:cubicBezTo>
                <a:cubicBezTo>
                  <a:pt x="3185" y="4338"/>
                  <a:pt x="3151" y="4420"/>
                  <a:pt x="3084" y="4479"/>
                </a:cubicBezTo>
                <a:close/>
                <a:moveTo>
                  <a:pt x="3918" y="2412"/>
                </a:moveTo>
                <a:cubicBezTo>
                  <a:pt x="3867" y="2508"/>
                  <a:pt x="3806" y="2590"/>
                  <a:pt x="3735" y="2659"/>
                </a:cubicBezTo>
                <a:cubicBezTo>
                  <a:pt x="3664" y="2728"/>
                  <a:pt x="3537" y="2845"/>
                  <a:pt x="3354" y="3008"/>
                </a:cubicBezTo>
                <a:cubicBezTo>
                  <a:pt x="3304" y="3055"/>
                  <a:pt x="3263" y="3095"/>
                  <a:pt x="3233" y="3130"/>
                </a:cubicBezTo>
                <a:cubicBezTo>
                  <a:pt x="3202" y="3165"/>
                  <a:pt x="3179" y="3197"/>
                  <a:pt x="3165" y="3226"/>
                </a:cubicBezTo>
                <a:cubicBezTo>
                  <a:pt x="3150" y="3255"/>
                  <a:pt x="3138" y="3284"/>
                  <a:pt x="3130" y="3313"/>
                </a:cubicBezTo>
                <a:cubicBezTo>
                  <a:pt x="3122" y="3342"/>
                  <a:pt x="3110" y="3393"/>
                  <a:pt x="3093" y="3466"/>
                </a:cubicBezTo>
                <a:cubicBezTo>
                  <a:pt x="3065" y="3621"/>
                  <a:pt x="2976" y="3698"/>
                  <a:pt x="2828" y="3698"/>
                </a:cubicBezTo>
                <a:cubicBezTo>
                  <a:pt x="2750" y="3698"/>
                  <a:pt x="2685" y="3673"/>
                  <a:pt x="2632" y="3622"/>
                </a:cubicBezTo>
                <a:cubicBezTo>
                  <a:pt x="2579" y="3572"/>
                  <a:pt x="2553" y="3497"/>
                  <a:pt x="2553" y="3397"/>
                </a:cubicBezTo>
                <a:cubicBezTo>
                  <a:pt x="2553" y="3272"/>
                  <a:pt x="2572" y="3164"/>
                  <a:pt x="2611" y="3072"/>
                </a:cubicBezTo>
                <a:cubicBezTo>
                  <a:pt x="2650" y="2981"/>
                  <a:pt x="2701" y="2900"/>
                  <a:pt x="2765" y="2831"/>
                </a:cubicBezTo>
                <a:cubicBezTo>
                  <a:pt x="2829" y="2762"/>
                  <a:pt x="2915" y="2680"/>
                  <a:pt x="3024" y="2584"/>
                </a:cubicBezTo>
                <a:cubicBezTo>
                  <a:pt x="3119" y="2501"/>
                  <a:pt x="3188" y="2438"/>
                  <a:pt x="3231" y="2396"/>
                </a:cubicBezTo>
                <a:cubicBezTo>
                  <a:pt x="3273" y="2353"/>
                  <a:pt x="3309" y="2306"/>
                  <a:pt x="3338" y="2254"/>
                </a:cubicBezTo>
                <a:cubicBezTo>
                  <a:pt x="3367" y="2202"/>
                  <a:pt x="3381" y="2145"/>
                  <a:pt x="3381" y="2084"/>
                </a:cubicBezTo>
                <a:cubicBezTo>
                  <a:pt x="3381" y="1965"/>
                  <a:pt x="3337" y="1865"/>
                  <a:pt x="3248" y="1783"/>
                </a:cubicBezTo>
                <a:cubicBezTo>
                  <a:pt x="3160" y="1701"/>
                  <a:pt x="3046" y="1660"/>
                  <a:pt x="2906" y="1660"/>
                </a:cubicBezTo>
                <a:cubicBezTo>
                  <a:pt x="2742" y="1660"/>
                  <a:pt x="2621" y="1702"/>
                  <a:pt x="2544" y="1784"/>
                </a:cubicBezTo>
                <a:cubicBezTo>
                  <a:pt x="2467" y="1867"/>
                  <a:pt x="2401" y="1988"/>
                  <a:pt x="2348" y="2149"/>
                </a:cubicBezTo>
                <a:cubicBezTo>
                  <a:pt x="2297" y="2317"/>
                  <a:pt x="2201" y="2401"/>
                  <a:pt x="2060" y="2401"/>
                </a:cubicBezTo>
                <a:cubicBezTo>
                  <a:pt x="1976" y="2401"/>
                  <a:pt x="1906" y="2372"/>
                  <a:pt x="1849" y="2313"/>
                </a:cubicBezTo>
                <a:cubicBezTo>
                  <a:pt x="1791" y="2255"/>
                  <a:pt x="1763" y="2191"/>
                  <a:pt x="1763" y="2122"/>
                </a:cubicBezTo>
                <a:cubicBezTo>
                  <a:pt x="1763" y="1981"/>
                  <a:pt x="1808" y="1838"/>
                  <a:pt x="1899" y="1693"/>
                </a:cubicBezTo>
                <a:cubicBezTo>
                  <a:pt x="1990" y="1548"/>
                  <a:pt x="2122" y="1427"/>
                  <a:pt x="2296" y="1332"/>
                </a:cubicBezTo>
                <a:cubicBezTo>
                  <a:pt x="2470" y="1237"/>
                  <a:pt x="2674" y="1189"/>
                  <a:pt x="2906" y="1189"/>
                </a:cubicBezTo>
                <a:cubicBezTo>
                  <a:pt x="3121" y="1189"/>
                  <a:pt x="3312" y="1229"/>
                  <a:pt x="3477" y="1309"/>
                </a:cubicBezTo>
                <a:cubicBezTo>
                  <a:pt x="3642" y="1388"/>
                  <a:pt x="3770" y="1497"/>
                  <a:pt x="3860" y="1634"/>
                </a:cubicBezTo>
                <a:cubicBezTo>
                  <a:pt x="3950" y="1770"/>
                  <a:pt x="3995" y="1919"/>
                  <a:pt x="3995" y="2080"/>
                </a:cubicBezTo>
                <a:cubicBezTo>
                  <a:pt x="3995" y="2206"/>
                  <a:pt x="3969" y="2317"/>
                  <a:pt x="3918" y="2412"/>
                </a:cubicBezTo>
                <a:close/>
              </a:path>
            </a:pathLst>
          </a:custGeom>
          <a:solidFill>
            <a:srgbClr val="C0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太阳形 1"/>
          <p:cNvSpPr/>
          <p:nvPr userDrawn="1"/>
        </p:nvSpPr>
        <p:spPr>
          <a:xfrm>
            <a:off x="247650" y="296545"/>
            <a:ext cx="505460" cy="505460"/>
          </a:xfrm>
          <a:prstGeom prst="sun">
            <a:avLst/>
          </a:prstGeom>
          <a:solidFill>
            <a:srgbClr val="FFC000"/>
          </a:solidFill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3110" y="1041400"/>
            <a:ext cx="11003280" cy="5039995"/>
          </a:xfrm>
          <a:prstGeom prst="rect">
            <a:avLst/>
          </a:prstGeom>
        </p:spPr>
        <p:txBody>
          <a:bodyPr/>
          <a:lstStyle>
            <a:lvl1pPr marL="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1pPr>
            <a:lvl2pPr marL="4572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2pPr>
            <a:lvl3pPr marL="9144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3pPr>
            <a:lvl4pPr marL="13716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4pPr>
            <a:lvl5pPr marL="18288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2.wmf" /><Relationship Id="rId4" Type="http://schemas.openxmlformats.org/officeDocument/2006/relationships/oleObject" Target="../embeddings/oleObject2.bin" TargetMode="Internal" /><Relationship Id="rId5" Type="http://schemas.openxmlformats.org/officeDocument/2006/relationships/image" Target="../media/image3.wmf" /><Relationship Id="rId6" Type="http://schemas.openxmlformats.org/officeDocument/2006/relationships/vmlDrawing" Target="../drawings/vmlDrawing1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vmlDrawing" Target="../drawings/vmlDrawing2.vml" /><Relationship Id="rId2" Type="http://schemas.openxmlformats.org/officeDocument/2006/relationships/oleObject" Target="../embeddings/oleObject3.bin" TargetMode="Internal" /><Relationship Id="rId3" Type="http://schemas.openxmlformats.org/officeDocument/2006/relationships/image" Target="../media/image8.wmf" /><Relationship Id="rId4" Type="http://schemas.openxmlformats.org/officeDocument/2006/relationships/oleObject" Target="../embeddings/oleObject4.bin" TargetMode="Internal" /><Relationship Id="rId5" Type="http://schemas.openxmlformats.org/officeDocument/2006/relationships/image" Target="../media/image9.wmf" /><Relationship Id="rId6" Type="http://schemas.openxmlformats.org/officeDocument/2006/relationships/oleObject" Target="../embeddings/oleObject5.bin" TargetMode="Internal" /><Relationship Id="rId7" Type="http://schemas.openxmlformats.org/officeDocument/2006/relationships/image" Target="../media/image10.wmf" /><Relationship Id="rId8" Type="http://schemas.openxmlformats.org/officeDocument/2006/relationships/oleObject" Target="../embeddings/oleObject6.bin" TargetMode="Internal" /><Relationship Id="rId9" Type="http://schemas.openxmlformats.org/officeDocument/2006/relationships/image" Target="../media/image11.wmf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2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oleObject" Target="../embeddings/oleObject10.bin" TargetMode="Internal" /><Relationship Id="rId11" Type="http://schemas.openxmlformats.org/officeDocument/2006/relationships/image" Target="../media/image17.wmf" /><Relationship Id="rId12" Type="http://schemas.openxmlformats.org/officeDocument/2006/relationships/oleObject" Target="../embeddings/oleObject11.bin" TargetMode="Internal" /><Relationship Id="rId13" Type="http://schemas.openxmlformats.org/officeDocument/2006/relationships/image" Target="../media/image18.wmf" /><Relationship Id="rId14" Type="http://schemas.openxmlformats.org/officeDocument/2006/relationships/vmlDrawing" Target="../drawings/vmlDrawing3.v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3.png" /><Relationship Id="rId4" Type="http://schemas.openxmlformats.org/officeDocument/2006/relationships/oleObject" Target="../embeddings/oleObject7.bin" TargetMode="Internal" /><Relationship Id="rId5" Type="http://schemas.openxmlformats.org/officeDocument/2006/relationships/image" Target="../media/image14.wmf" /><Relationship Id="rId6" Type="http://schemas.openxmlformats.org/officeDocument/2006/relationships/oleObject" Target="../embeddings/oleObject8.bin" TargetMode="Internal" /><Relationship Id="rId7" Type="http://schemas.openxmlformats.org/officeDocument/2006/relationships/image" Target="../media/image15.wmf" /><Relationship Id="rId8" Type="http://schemas.openxmlformats.org/officeDocument/2006/relationships/oleObject" Target="../embeddings/oleObject9.bin" TargetMode="Internal" /><Relationship Id="rId9" Type="http://schemas.openxmlformats.org/officeDocument/2006/relationships/image" Target="../media/image16.wmf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9.png" /><Relationship Id="rId3" Type="http://schemas.openxmlformats.org/officeDocument/2006/relationships/oleObject" Target="../embeddings/oleObject12.bin" TargetMode="Internal" /><Relationship Id="rId4" Type="http://schemas.openxmlformats.org/officeDocument/2006/relationships/image" Target="../media/image20.wmf" /><Relationship Id="rId5" Type="http://schemas.openxmlformats.org/officeDocument/2006/relationships/oleObject" Target="../embeddings/oleObject13.bin" TargetMode="Internal" /><Relationship Id="rId6" Type="http://schemas.openxmlformats.org/officeDocument/2006/relationships/image" Target="../media/image21.wmf" /><Relationship Id="rId7" Type="http://schemas.openxmlformats.org/officeDocument/2006/relationships/oleObject" Target="../embeddings/oleObject14.bin" TargetMode="Internal" /><Relationship Id="rId8" Type="http://schemas.openxmlformats.org/officeDocument/2006/relationships/image" Target="../media/image8.wmf" /><Relationship Id="rId9" Type="http://schemas.openxmlformats.org/officeDocument/2006/relationships/vmlDrawing" Target="../drawings/vmlDrawing4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2.png" /><Relationship Id="rId3" Type="http://schemas.openxmlformats.org/officeDocument/2006/relationships/oleObject" Target="../embeddings/oleObject15.bin" TargetMode="Internal" /><Relationship Id="rId4" Type="http://schemas.openxmlformats.org/officeDocument/2006/relationships/image" Target="../media/image20.wmf" /><Relationship Id="rId5" Type="http://schemas.openxmlformats.org/officeDocument/2006/relationships/oleObject" Target="../embeddings/oleObject16.bin" TargetMode="Internal" /><Relationship Id="rId6" Type="http://schemas.openxmlformats.org/officeDocument/2006/relationships/image" Target="../media/image21.wmf" /><Relationship Id="rId7" Type="http://schemas.openxmlformats.org/officeDocument/2006/relationships/oleObject" Target="../embeddings/oleObject17.bin" TargetMode="Internal" /><Relationship Id="rId8" Type="http://schemas.openxmlformats.org/officeDocument/2006/relationships/image" Target="../media/image8.wmf" /><Relationship Id="rId9" Type="http://schemas.openxmlformats.org/officeDocument/2006/relationships/vmlDrawing" Target="../drawings/vmlDrawing5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3.png" /><Relationship Id="rId3" Type="http://schemas.openxmlformats.org/officeDocument/2006/relationships/image" Target="../media/image24.png" /><Relationship Id="rId4" Type="http://schemas.openxmlformats.org/officeDocument/2006/relationships/image" Target="../media/image25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3947160" y="3836670"/>
            <a:ext cx="2287905" cy="591815"/>
          </a:xfrm>
        </p:spPr>
        <p:txBody>
          <a:bodyPr wrap="square"/>
          <a:lstStyle/>
          <a:p>
            <a:pPr algn="r"/>
            <a:r>
              <a:rPr lang="zh-CN" altLang="zh-CN" sz="3200">
                <a:latin typeface="+mn-ea"/>
                <a:ea typeface="+mn-ea"/>
              </a:rPr>
              <a:t>电场的性质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25" name="直接箭头连接符 24"/>
          <p:cNvCxnSpPr/>
          <p:nvPr/>
        </p:nvCxnSpPr>
        <p:spPr>
          <a:xfrm flipV="1">
            <a:off x="9237980" y="2122805"/>
            <a:ext cx="2160588" cy="1782763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流程图: 联系 32"/>
          <p:cNvSpPr/>
          <p:nvPr/>
        </p:nvSpPr>
        <p:spPr>
          <a:xfrm>
            <a:off x="9636443" y="2440305"/>
            <a:ext cx="1328738" cy="1301750"/>
          </a:xfrm>
          <a:prstGeom prst="flowChartConnector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148590" y="1041400"/>
            <a:ext cx="11607800" cy="3504565"/>
          </a:xfrm>
        </p:spPr>
        <p:txBody>
          <a:bodyPr/>
          <a:lstStyle/>
          <a:p>
            <a:r>
              <a:rPr lang="zh-CN" altLang="en-US">
                <a:cs typeface="Times New Roman" panose="02020603050405020304" charset="0"/>
                <a:sym typeface="+mn-ea"/>
              </a:rPr>
              <a:t>有一个带电量为</a:t>
            </a:r>
            <a:r>
              <a:rPr lang="en-US" altLang="zh-CN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+</a:t>
            </a:r>
            <a:r>
              <a:rPr lang="en-US" altLang="zh-CN" i="1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Q</a:t>
            </a:r>
            <a:r>
              <a:rPr lang="zh-CN" altLang="en-US">
                <a:cs typeface="Times New Roman" panose="02020603050405020304" charset="0"/>
                <a:sym typeface="+mn-ea"/>
              </a:rPr>
              <a:t>的带电小球</a:t>
            </a:r>
            <a:r>
              <a:rPr lang="en-US" altLang="zh-CN">
                <a:cs typeface="Times New Roman" panose="02020603050405020304" charset="0"/>
                <a:sym typeface="+mn-ea"/>
              </a:rPr>
              <a:t>(</a:t>
            </a:r>
            <a:r>
              <a:rPr lang="zh-CN" altLang="en-US">
                <a:cs typeface="Times New Roman" panose="02020603050405020304" charset="0"/>
                <a:sym typeface="+mn-ea"/>
              </a:rPr>
              <a:t>可视为点电荷</a:t>
            </a:r>
            <a:r>
              <a:rPr lang="en-US" altLang="zh-CN">
                <a:cs typeface="Times New Roman" panose="02020603050405020304" charset="0"/>
                <a:sym typeface="+mn-ea"/>
              </a:rPr>
              <a:t>)</a:t>
            </a:r>
            <a:r>
              <a:rPr lang="zh-CN" altLang="en-US">
                <a:cs typeface="Times New Roman" panose="02020603050405020304" charset="0"/>
                <a:sym typeface="+mn-ea"/>
              </a:rPr>
              <a:t>，则带电小球就会在周围产生一个电场</a:t>
            </a:r>
          </a:p>
          <a:p>
            <a:r>
              <a:rPr lang="en-US" altLang="zh-CN">
                <a:cs typeface="Times New Roman" panose="02020603050405020304" charset="0"/>
                <a:sym typeface="+mn-ea"/>
              </a:rPr>
              <a:t>1)</a:t>
            </a:r>
            <a:r>
              <a:rPr lang="zh-CN" altLang="en-US">
                <a:cs typeface="Times New Roman" panose="02020603050405020304" charset="0"/>
                <a:sym typeface="+mn-ea"/>
              </a:rPr>
              <a:t>请在电荷周围画出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电场线</a:t>
            </a:r>
            <a:r>
              <a:rPr lang="zh-CN" altLang="en-US">
                <a:cs typeface="Times New Roman" panose="02020603050405020304" charset="0"/>
                <a:sym typeface="+mn-ea"/>
              </a:rPr>
              <a:t>的分布图</a:t>
            </a:r>
          </a:p>
          <a:p>
            <a:r>
              <a:rPr lang="en-US" altLang="zh-CN">
                <a:cs typeface="Times New Roman" panose="02020603050405020304" charset="0"/>
                <a:sym typeface="+mn-ea"/>
              </a:rPr>
              <a:t>2)</a:t>
            </a:r>
            <a:r>
              <a:rPr lang="zh-CN" altLang="en-US">
                <a:cs typeface="Times New Roman" panose="02020603050405020304" charset="0"/>
                <a:sym typeface="+mn-ea"/>
              </a:rPr>
              <a:t>如图所示，请标出</a:t>
            </a:r>
            <a:r>
              <a:rPr lang="en-US" altLang="zh-CN" i="1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点的电场强度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方向</a:t>
            </a:r>
            <a:r>
              <a:rPr lang="zh-CN" altLang="en-US">
                <a:cs typeface="Times New Roman" panose="02020603050405020304" charset="0"/>
                <a:sym typeface="+mn-ea"/>
              </a:rPr>
              <a:t>，</a:t>
            </a:r>
          </a:p>
          <a:p>
            <a:r>
              <a:rPr lang="zh-CN" altLang="en-US">
                <a:cs typeface="Times New Roman" panose="02020603050405020304" charset="0"/>
                <a:sym typeface="+mn-ea"/>
              </a:rPr>
              <a:t>   并比较电场线</a:t>
            </a:r>
            <a:r>
              <a:rPr lang="en-US" altLang="zh-CN" i="1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、</a:t>
            </a:r>
            <a:r>
              <a:rPr lang="en-US" altLang="zh-CN" i="1">
                <a:cs typeface="Times New Roman" panose="02020603050405020304" charset="0"/>
                <a:sym typeface="+mn-ea"/>
              </a:rPr>
              <a:t>b</a:t>
            </a:r>
            <a:r>
              <a:rPr lang="zh-CN" altLang="en-US">
                <a:cs typeface="Times New Roman" panose="02020603050405020304" charset="0"/>
                <a:sym typeface="+mn-ea"/>
              </a:rPr>
              <a:t>两点的</a:t>
            </a:r>
            <a:r>
              <a:rPr lang="zh-CN" altLang="en-US">
                <a:solidFill>
                  <a:schemeClr val="tx1"/>
                </a:solidFill>
                <a:cs typeface="Times New Roman" panose="02020603050405020304" charset="0"/>
                <a:sym typeface="+mn-ea"/>
              </a:rPr>
              <a:t>电场强度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大小</a:t>
            </a:r>
            <a:r>
              <a:rPr lang="zh-CN" altLang="en-US">
                <a:cs typeface="Times New Roman" panose="02020603050405020304" charset="0"/>
                <a:sym typeface="+mn-ea"/>
              </a:rPr>
              <a:t>；</a:t>
            </a:r>
          </a:p>
          <a:p>
            <a:r>
              <a:rPr lang="en-US" altLang="zh-CN">
                <a:cs typeface="Times New Roman" panose="02020603050405020304" charset="0"/>
                <a:sym typeface="+mn-ea"/>
              </a:rPr>
              <a:t>3)</a:t>
            </a:r>
            <a:r>
              <a:rPr lang="zh-CN" altLang="en-US">
                <a:cs typeface="Times New Roman" panose="02020603050405020304" charset="0"/>
                <a:sym typeface="+mn-ea"/>
              </a:rPr>
              <a:t>请画出</a:t>
            </a:r>
            <a:r>
              <a:rPr lang="en-US" altLang="zh-CN" i="1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、</a:t>
            </a:r>
            <a:r>
              <a:rPr lang="en-US" altLang="zh-CN" i="1">
                <a:cs typeface="Times New Roman" panose="02020603050405020304" charset="0"/>
                <a:sym typeface="+mn-ea"/>
              </a:rPr>
              <a:t>b</a:t>
            </a:r>
            <a:r>
              <a:rPr lang="zh-CN" altLang="en-US">
                <a:cs typeface="Times New Roman" panose="02020603050405020304" charset="0"/>
                <a:sym typeface="+mn-ea"/>
              </a:rPr>
              <a:t>两点上的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等势面</a:t>
            </a:r>
            <a:r>
              <a:rPr lang="zh-CN" altLang="en-US">
                <a:cs typeface="Times New Roman" panose="02020603050405020304" charset="0"/>
                <a:sym typeface="+mn-ea"/>
              </a:rPr>
              <a:t>，并比较</a:t>
            </a:r>
            <a:r>
              <a:rPr lang="en-US" altLang="zh-CN" i="1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、</a:t>
            </a:r>
            <a:r>
              <a:rPr lang="en-US" altLang="zh-CN" i="1">
                <a:cs typeface="Times New Roman" panose="02020603050405020304" charset="0"/>
                <a:sym typeface="+mn-ea"/>
              </a:rPr>
              <a:t>b</a:t>
            </a:r>
            <a:r>
              <a:rPr lang="zh-CN" altLang="en-US">
                <a:cs typeface="Times New Roman" panose="02020603050405020304" charset="0"/>
                <a:sym typeface="+mn-ea"/>
              </a:rPr>
              <a:t>两点电势的高低；</a:t>
            </a:r>
          </a:p>
          <a:p>
            <a:r>
              <a:rPr lang="en-US" altLang="zh-CN">
                <a:cs typeface="Times New Roman" panose="02020603050405020304" charset="0"/>
                <a:sym typeface="+mn-ea"/>
              </a:rPr>
              <a:t>4)</a:t>
            </a:r>
            <a:r>
              <a:rPr lang="zh-CN" altLang="en-US">
                <a:cs typeface="Times New Roman" panose="02020603050405020304" charset="0"/>
                <a:sym typeface="+mn-ea"/>
              </a:rPr>
              <a:t>若</a:t>
            </a:r>
            <a:r>
              <a:rPr lang="en-US" altLang="zh-CN" i="1">
                <a:cs typeface="Times New Roman" panose="02020603050405020304" charset="0"/>
                <a:sym typeface="+mn-ea"/>
              </a:rPr>
              <a:t>d</a:t>
            </a:r>
            <a:r>
              <a:rPr lang="zh-CN" altLang="en-US">
                <a:cs typeface="Times New Roman" panose="02020603050405020304" charset="0"/>
                <a:sym typeface="+mn-ea"/>
              </a:rPr>
              <a:t>点</a:t>
            </a:r>
            <a:r>
              <a:rPr lang="en-US" altLang="zh-CN" i="1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、</a:t>
            </a:r>
            <a:r>
              <a:rPr lang="en-US" altLang="zh-CN" i="1">
                <a:cs typeface="Times New Roman" panose="02020603050405020304" charset="0"/>
                <a:sym typeface="+mn-ea"/>
              </a:rPr>
              <a:t>c</a:t>
            </a:r>
            <a:r>
              <a:rPr lang="zh-CN" altLang="en-US">
                <a:cs typeface="Times New Roman" panose="02020603050405020304" charset="0"/>
                <a:sym typeface="+mn-ea"/>
              </a:rPr>
              <a:t>的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中点</a:t>
            </a:r>
            <a:r>
              <a:rPr lang="zh-CN" altLang="en-US">
                <a:cs typeface="Times New Roman" panose="02020603050405020304" charset="0"/>
                <a:sym typeface="+mn-ea"/>
              </a:rPr>
              <a:t>，比较</a:t>
            </a:r>
            <a:r>
              <a:rPr lang="en-US" altLang="zh-CN" i="1">
                <a:cs typeface="Times New Roman" panose="02020603050405020304" charset="0"/>
                <a:sym typeface="+mn-ea"/>
              </a:rPr>
              <a:t>ad</a:t>
            </a:r>
            <a:r>
              <a:rPr lang="zh-CN" altLang="en-US">
                <a:cs typeface="Times New Roman" panose="02020603050405020304" charset="0"/>
                <a:sym typeface="+mn-ea"/>
              </a:rPr>
              <a:t>、</a:t>
            </a:r>
            <a:r>
              <a:rPr lang="en-US" altLang="zh-CN" i="1">
                <a:cs typeface="Times New Roman" panose="02020603050405020304" charset="0"/>
                <a:sym typeface="+mn-ea"/>
              </a:rPr>
              <a:t>cd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电势差</a:t>
            </a:r>
            <a:r>
              <a:rPr lang="zh-CN" altLang="en-US">
                <a:cs typeface="Times New Roman" panose="02020603050405020304" charset="0"/>
                <a:sym typeface="+mn-ea"/>
              </a:rPr>
              <a:t>的大小。</a:t>
            </a:r>
            <a:endParaRPr lang="zh-CN" altLang="en-US" b="1">
              <a:latin typeface="Times New Roman"/>
              <a:ea typeface="Times New Roman" panose="02020603050405020304" charset="0"/>
            </a:endParaRPr>
          </a:p>
          <a:p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996"/>
            <a:ext cx="3609340" cy="637539"/>
          </a:xfrm>
        </p:spPr>
        <p:txBody>
          <a:bodyPr wrap="square"/>
          <a:lstStyle/>
          <a:p>
            <a:r>
              <a:rPr lang="zh-CN" altLang="zh-CN"/>
              <a:t>场强、电势和电势差</a:t>
            </a:r>
          </a:p>
        </p:txBody>
      </p:sp>
      <p:cxnSp>
        <p:nvCxnSpPr>
          <p:cNvPr id="11" name="直接箭头连接符 10"/>
          <p:cNvCxnSpPr/>
          <p:nvPr/>
        </p:nvCxnSpPr>
        <p:spPr>
          <a:xfrm>
            <a:off x="8876030" y="3022918"/>
            <a:ext cx="2935288" cy="17463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/>
          <p:nvPr/>
        </p:nvCxnSpPr>
        <p:spPr>
          <a:xfrm flipH="1">
            <a:off x="10317480" y="1654493"/>
            <a:ext cx="0" cy="2879725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/>
        </p:nvCxnSpPr>
        <p:spPr>
          <a:xfrm>
            <a:off x="9164955" y="2230755"/>
            <a:ext cx="2305050" cy="1620838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0101405" y="2854568"/>
            <a:ext cx="419703" cy="411030"/>
            <a:chOff x="2123728" y="1988840"/>
            <a:chExt cx="432048" cy="432048"/>
          </a:xfrm>
          <a:solidFill>
            <a:srgbClr val="FF0000"/>
          </a:solidFill>
        </p:grpSpPr>
        <p:sp>
          <p:nvSpPr>
            <p:cNvPr id="5" name="流程图: 联系 4"/>
            <p:cNvSpPr/>
            <p:nvPr/>
          </p:nvSpPr>
          <p:spPr>
            <a:xfrm>
              <a:off x="2123728" y="1988840"/>
              <a:ext cx="432048" cy="432048"/>
            </a:xfrm>
            <a:prstGeom prst="flowChartConnector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加号 5"/>
            <p:cNvSpPr/>
            <p:nvPr/>
          </p:nvSpPr>
          <p:spPr>
            <a:xfrm>
              <a:off x="2123728" y="1988840"/>
              <a:ext cx="432048" cy="432048"/>
            </a:xfrm>
            <a:prstGeom prst="mathPlus">
              <a:avLst>
                <a:gd name="adj1" fmla="val 0"/>
              </a:avLst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7" name="流程图: 联系 26"/>
          <p:cNvSpPr/>
          <p:nvPr/>
        </p:nvSpPr>
        <p:spPr>
          <a:xfrm>
            <a:off x="10939780" y="3003868"/>
            <a:ext cx="71438" cy="71438"/>
          </a:xfrm>
          <a:prstGeom prst="flowChartConnector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606405" y="2986405"/>
            <a:ext cx="279400" cy="521970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lstStyle/>
          <a:p>
            <a:r>
              <a:rPr lang="en-US" altLang="zh-CN" sz="2800" b="1" i="1">
                <a:solidFill>
                  <a:srgbClr val="FF0000"/>
                </a:solidFill>
                <a:cs typeface="+mn-lt"/>
              </a:rPr>
              <a:t>a</a:t>
            </a:r>
            <a:endParaRPr lang="en-US" altLang="zh-CN" sz="2800" b="1" i="1">
              <a:solidFill>
                <a:srgbClr val="FF0000"/>
              </a:solidFill>
              <a:ea typeface="Times New Roman" panose="02020603050405020304" charset="0"/>
              <a:cs typeface="+mn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606405" y="2154555"/>
            <a:ext cx="279400" cy="521970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lstStyle/>
          <a:p>
            <a:r>
              <a:rPr lang="en-US" altLang="zh-CN" sz="2800" b="1" i="1">
                <a:solidFill>
                  <a:srgbClr val="FF0000"/>
                </a:solidFill>
                <a:cs typeface="+mn-lt"/>
              </a:rPr>
              <a:t>b</a:t>
            </a:r>
            <a:endParaRPr lang="en-US" altLang="zh-CN" sz="2800" b="1" i="1">
              <a:solidFill>
                <a:srgbClr val="FF0000"/>
              </a:solidFill>
              <a:ea typeface="Times New Roman" panose="02020603050405020304" charset="0"/>
              <a:cs typeface="+mn-lt"/>
            </a:endParaRPr>
          </a:p>
        </p:txBody>
      </p:sp>
      <p:sp>
        <p:nvSpPr>
          <p:cNvPr id="32" name="流程图: 联系 31"/>
          <p:cNvSpPr/>
          <p:nvPr/>
        </p:nvSpPr>
        <p:spPr>
          <a:xfrm>
            <a:off x="9093518" y="1924368"/>
            <a:ext cx="2374900" cy="2322513"/>
          </a:xfrm>
          <a:prstGeom prst="flowChartConnector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7" name="组合 38"/>
          <p:cNvGrpSpPr/>
          <p:nvPr/>
        </p:nvGrpSpPr>
        <p:grpSpPr>
          <a:xfrm>
            <a:off x="11396980" y="2591118"/>
            <a:ext cx="504825" cy="521970"/>
            <a:chOff x="8099815" y="3794495"/>
            <a:chExt cx="504057" cy="696650"/>
          </a:xfrm>
        </p:grpSpPr>
        <p:sp>
          <p:nvSpPr>
            <p:cNvPr id="4117" name="TextBox 33"/>
            <p:cNvSpPr txBox="1"/>
            <p:nvPr/>
          </p:nvSpPr>
          <p:spPr>
            <a:xfrm>
              <a:off x="8099815" y="3794495"/>
              <a:ext cx="504057" cy="696650"/>
            </a:xfrm>
            <a:prstGeom prst="rect">
              <a:avLst/>
            </a:prstGeom>
            <a:noFill/>
            <a:ln w="2857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800" b="1" i="1">
                  <a:solidFill>
                    <a:srgbClr val="FF0000"/>
                  </a:solidFill>
                  <a:ea typeface="Times New Roman" panose="02020603050405020304" charset="0"/>
                  <a:cs typeface="+mn-lt"/>
                </a:rPr>
                <a:t>c</a:t>
              </a:r>
            </a:p>
          </p:txBody>
        </p:sp>
        <p:sp>
          <p:nvSpPr>
            <p:cNvPr id="38" name="流程图: 联系 37"/>
            <p:cNvSpPr/>
            <p:nvPr/>
          </p:nvSpPr>
          <p:spPr>
            <a:xfrm>
              <a:off x="8146212" y="4353244"/>
              <a:ext cx="72049" cy="95949"/>
            </a:xfrm>
            <a:prstGeom prst="flowChartConnector">
              <a:avLst/>
            </a:prstGeom>
            <a:solidFill>
              <a:srgbClr val="FF0000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+mn-lt"/>
              </a:endParaRPr>
            </a:p>
          </p:txBody>
        </p:sp>
      </p:grpSp>
      <p:sp>
        <p:nvSpPr>
          <p:cNvPr id="28" name="流程图: 联系 27"/>
          <p:cNvSpPr/>
          <p:nvPr/>
        </p:nvSpPr>
        <p:spPr>
          <a:xfrm>
            <a:off x="11109643" y="2284730"/>
            <a:ext cx="68263" cy="90488"/>
          </a:xfrm>
          <a:prstGeom prst="flowChartConnector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" name="组合 38"/>
          <p:cNvGrpSpPr/>
          <p:nvPr/>
        </p:nvGrpSpPr>
        <p:grpSpPr>
          <a:xfrm>
            <a:off x="11071859" y="2578418"/>
            <a:ext cx="504825" cy="521970"/>
            <a:chOff x="8061772" y="3777545"/>
            <a:chExt cx="504057" cy="696650"/>
          </a:xfrm>
        </p:grpSpPr>
        <p:sp>
          <p:nvSpPr>
            <p:cNvPr id="12" name="TextBox 33"/>
            <p:cNvSpPr txBox="1"/>
            <p:nvPr/>
          </p:nvSpPr>
          <p:spPr>
            <a:xfrm>
              <a:off x="8061772" y="3777545"/>
              <a:ext cx="504057" cy="696650"/>
            </a:xfrm>
            <a:prstGeom prst="rect">
              <a:avLst/>
            </a:prstGeom>
            <a:noFill/>
            <a:ln w="2857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800" b="1" i="1">
                  <a:solidFill>
                    <a:srgbClr val="FF0000"/>
                  </a:solidFill>
                  <a:cs typeface="+mn-lt"/>
                </a:rPr>
                <a:t>d</a:t>
              </a:r>
              <a:endParaRPr lang="en-US" altLang="zh-CN" sz="2800" b="1" i="1">
                <a:solidFill>
                  <a:srgbClr val="FF0000"/>
                </a:solidFill>
                <a:ea typeface="Times New Roman" panose="02020603050405020304" charset="0"/>
                <a:cs typeface="+mn-lt"/>
              </a:endParaRPr>
            </a:p>
          </p:txBody>
        </p:sp>
        <p:sp>
          <p:nvSpPr>
            <p:cNvPr id="13" name="流程图: 联系 12"/>
            <p:cNvSpPr/>
            <p:nvPr/>
          </p:nvSpPr>
          <p:spPr>
            <a:xfrm>
              <a:off x="8191863" y="4353244"/>
              <a:ext cx="72049" cy="95949"/>
            </a:xfrm>
            <a:prstGeom prst="flowChartConnector">
              <a:avLst/>
            </a:prstGeom>
            <a:solidFill>
              <a:srgbClr val="FF0000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+mn-lt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1"/>
      <p:bldP spid="29" grpId="2"/>
      <p:bldP spid="30" grpId="3"/>
      <p:bldP spid="32" grpId="4"/>
      <p:bldP spid="33" grpId="5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996"/>
            <a:ext cx="3609340" cy="637539"/>
          </a:xfrm>
        </p:spPr>
        <p:txBody>
          <a:bodyPr wrap="square"/>
          <a:lstStyle/>
          <a:p>
            <a:r>
              <a:rPr lang="zh-CN" altLang="zh-CN"/>
              <a:t>场强、电势和电势差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2139950" y="1273175"/>
            <a:ext cx="7825740" cy="4668520"/>
            <a:chOff x="2686" y="1032"/>
            <a:chExt cx="12324" cy="7352"/>
          </a:xfrm>
        </p:grpSpPr>
        <p:sp>
          <p:nvSpPr>
            <p:cNvPr id="5" name="椭圆 4"/>
            <p:cNvSpPr/>
            <p:nvPr/>
          </p:nvSpPr>
          <p:spPr>
            <a:xfrm>
              <a:off x="8527" y="1032"/>
              <a:ext cx="2424" cy="1768"/>
            </a:xfrm>
            <a:prstGeom prst="ellipse">
              <a:avLst/>
            </a:prstGeom>
            <a:ln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 algn="ctr"/>
              <a:r>
                <a:rPr lang="zh-CN" altLang="en-US" sz="2800" b="1"/>
                <a:t>场源</a:t>
              </a:r>
              <a:r>
                <a:rPr lang="en-US" altLang="zh-CN" sz="2800" b="1" i="1"/>
                <a:t>Q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12396" y="3523"/>
              <a:ext cx="2274" cy="814"/>
            </a:xfrm>
            <a:prstGeom prst="rect">
              <a:avLst/>
            </a:prstGeom>
            <a:ln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 algn="ctr"/>
              <a:r>
                <a:rPr lang="zh-CN" altLang="zh-CN" sz="2400" b="1"/>
                <a:t>电势</a:t>
              </a:r>
              <a:r>
                <a:rPr lang="en-US" altLang="zh-CN" sz="2400" b="1" i="1">
                  <a:ea typeface="宋体" pitchFamily="2" charset="-122"/>
                  <a:cs typeface="+mn-lt"/>
                </a:rPr>
                <a:t>φ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5084" y="7300"/>
              <a:ext cx="2274" cy="814"/>
            </a:xfrm>
            <a:prstGeom prst="rect">
              <a:avLst/>
            </a:prstGeom>
            <a:ln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 algn="ctr"/>
              <a:r>
                <a:rPr lang="zh-CN" altLang="en-US" sz="2400" b="1"/>
                <a:t>电场线</a:t>
              </a: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2686" y="4852"/>
              <a:ext cx="3368" cy="1595"/>
              <a:chOff x="15228" y="2605"/>
              <a:chExt cx="3368" cy="1595"/>
            </a:xfrm>
          </p:grpSpPr>
          <p:sp>
            <p:nvSpPr>
              <p:cNvPr id="37" name="文本框 36"/>
              <p:cNvSpPr txBox="1"/>
              <p:nvPr/>
            </p:nvSpPr>
            <p:spPr>
              <a:xfrm>
                <a:off x="15228" y="2605"/>
                <a:ext cx="3368" cy="6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200" b="1"/>
                  <a:t>大小：</a:t>
                </a:r>
                <a:r>
                  <a:rPr lang="zh-CN" altLang="en-US" sz="2200" b="1">
                    <a:solidFill>
                      <a:srgbClr val="FF0000"/>
                    </a:solidFill>
                  </a:rPr>
                  <a:t>密强稀弱</a:t>
                </a: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15228" y="3524"/>
                <a:ext cx="3368" cy="6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200" b="1"/>
                  <a:t>方向：</a:t>
                </a:r>
                <a:r>
                  <a:rPr lang="zh-CN" altLang="en-US" sz="2200" b="1">
                    <a:solidFill>
                      <a:srgbClr val="FF0000"/>
                    </a:solidFill>
                  </a:rPr>
                  <a:t>切线方向</a:t>
                </a:r>
              </a:p>
            </p:txBody>
          </p:sp>
        </p:grpSp>
        <p:sp>
          <p:nvSpPr>
            <p:cNvPr id="45" name="矩形 44"/>
            <p:cNvSpPr/>
            <p:nvPr/>
          </p:nvSpPr>
          <p:spPr>
            <a:xfrm>
              <a:off x="12499" y="7300"/>
              <a:ext cx="2171" cy="814"/>
            </a:xfrm>
            <a:prstGeom prst="rect">
              <a:avLst/>
            </a:prstGeom>
            <a:ln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 algn="ctr"/>
              <a:r>
                <a:rPr lang="zh-CN" altLang="zh-CN" sz="2400" b="1"/>
                <a:t>等势面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7584" y="7707"/>
              <a:ext cx="4688" cy="6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200" b="1">
                  <a:solidFill>
                    <a:srgbClr val="FF0000"/>
                  </a:solidFill>
                </a:rPr>
                <a:t>沿电场线方向电势降低</a:t>
              </a: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9008" y="6747"/>
              <a:ext cx="2048" cy="6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200" b="1">
                  <a:solidFill>
                    <a:srgbClr val="FF0000"/>
                  </a:solidFill>
                </a:rPr>
                <a:t>相互垂直</a:t>
              </a: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8128" y="4110"/>
              <a:ext cx="3808" cy="1661"/>
              <a:chOff x="793" y="4971"/>
              <a:chExt cx="3808" cy="1912"/>
            </a:xfrm>
          </p:grpSpPr>
          <p:graphicFrame>
            <p:nvGraphicFramePr>
              <p:cNvPr id="9" name="对象 8">
                <a:hlinkClick action="ppaction://ole?verb="/>
              </p:cNvPr>
              <p:cNvGraphicFramePr>
                <a:graphicFrameLocks noChangeAspect="1"/>
              </p:cNvGraphicFramePr>
              <p:nvPr/>
            </p:nvGraphicFramePr>
            <p:xfrm>
              <a:off x="1569" y="6189"/>
              <a:ext cx="2047" cy="69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38" r:id="rId2" progId="Equation.DSMT4">
                      <p:embed/>
                    </p:oleObj>
                  </mc:Choice>
                  <mc:Fallback>
                    <p:oleObj r:id="rId2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3"/>
                          <a:stretch>
                            <a:fillRect/>
                          </a:stretch>
                        </p:blipFill>
                        <p:spPr>
                          <a:xfrm>
                            <a:off x="1569" y="6189"/>
                            <a:ext cx="2047" cy="694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7" name="文本框 6"/>
              <p:cNvSpPr txBox="1"/>
              <p:nvPr/>
            </p:nvSpPr>
            <p:spPr>
              <a:xfrm>
                <a:off x="793" y="4971"/>
                <a:ext cx="3808" cy="779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algn="l"/>
                <a:r>
                  <a:rPr lang="zh-CN" altLang="en-US" sz="2200" b="1"/>
                  <a:t>匀强（</a:t>
                </a:r>
                <a:r>
                  <a:rPr lang="zh-CN" altLang="en-US" sz="2200" b="1">
                    <a:solidFill>
                      <a:srgbClr val="FF0000"/>
                    </a:solidFill>
                  </a:rPr>
                  <a:t>定性</a:t>
                </a:r>
                <a:r>
                  <a:rPr lang="zh-CN" altLang="en-US" sz="2200" b="1"/>
                  <a:t>分析）</a:t>
                </a: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4446" y="2152"/>
              <a:ext cx="3682" cy="2186"/>
              <a:chOff x="4784" y="1407"/>
              <a:chExt cx="3682" cy="2186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5422" y="2779"/>
                <a:ext cx="2274" cy="814"/>
              </a:xfrm>
              <a:prstGeom prst="rect">
                <a:avLst/>
              </a:prstGeom>
              <a:ln>
                <a:solidFill>
                  <a:srgbClr val="FF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pPr algn="ctr"/>
                <a:r>
                  <a:rPr lang="zh-CN" altLang="en-US" sz="2400" b="1"/>
                  <a:t>场强</a:t>
                </a:r>
                <a:r>
                  <a:rPr lang="en-US" altLang="zh-CN" sz="2400" b="1" i="1"/>
                  <a:t>E</a:t>
                </a:r>
              </a:p>
            </p:txBody>
          </p:sp>
          <p:grpSp>
            <p:nvGrpSpPr>
              <p:cNvPr id="12" name="组合 11"/>
              <p:cNvGrpSpPr/>
              <p:nvPr/>
            </p:nvGrpSpPr>
            <p:grpSpPr>
              <a:xfrm>
                <a:off x="4784" y="1407"/>
                <a:ext cx="3682" cy="1162"/>
                <a:chOff x="4977" y="2177"/>
                <a:chExt cx="3682" cy="1162"/>
              </a:xfrm>
            </p:grpSpPr>
            <p:sp>
              <p:nvSpPr>
                <p:cNvPr id="10" name="文本框 9"/>
                <p:cNvSpPr txBox="1"/>
                <p:nvPr/>
              </p:nvSpPr>
              <p:spPr>
                <a:xfrm>
                  <a:off x="4977" y="2418"/>
                  <a:ext cx="1608" cy="6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sz="2200" b="1"/>
                    <a:t>点电荷</a:t>
                  </a:r>
                  <a:endParaRPr lang="zh-CN" altLang="en-US" sz="2200" b="1">
                    <a:solidFill>
                      <a:srgbClr val="FF0000"/>
                    </a:solidFill>
                  </a:endParaRPr>
                </a:p>
              </p:txBody>
            </p:sp>
            <p:graphicFrame>
              <p:nvGraphicFramePr>
                <p:cNvPr id="11" name="对象 10">
                  <a:hlinkClick action="ppaction://ole?verb="/>
                </p:cNvPr>
                <p:cNvGraphicFramePr>
                  <a:graphicFrameLocks noChangeAspect="1"/>
                </p:cNvGraphicFramePr>
                <p:nvPr/>
              </p:nvGraphicFramePr>
              <p:xfrm>
                <a:off x="6896" y="2177"/>
                <a:ext cx="1763" cy="1162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39" r:id="rId4" progId="Equation.DSMT4">
                        <p:embed/>
                      </p:oleObj>
                    </mc:Choice>
                    <mc:Fallback>
                      <p:oleObj r:id="rId4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5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6896" y="2177"/>
                              <a:ext cx="1763" cy="1162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</p:grpSp>
        <p:cxnSp>
          <p:nvCxnSpPr>
            <p:cNvPr id="17" name="肘形连接符 16"/>
            <p:cNvCxnSpPr>
              <a:stCxn id="5" idx="2"/>
              <a:endCxn id="6" idx="0"/>
            </p:cNvCxnSpPr>
            <p:nvPr/>
          </p:nvCxnSpPr>
          <p:spPr>
            <a:xfrm rot="10800000" flipV="1">
              <a:off x="6221" y="1916"/>
              <a:ext cx="2306" cy="1608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肘形连接符 17"/>
            <p:cNvCxnSpPr>
              <a:stCxn id="5" idx="6"/>
              <a:endCxn id="8" idx="0"/>
            </p:cNvCxnSpPr>
            <p:nvPr/>
          </p:nvCxnSpPr>
          <p:spPr>
            <a:xfrm>
              <a:off x="10951" y="1916"/>
              <a:ext cx="2582" cy="1607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箭头连接符 18"/>
            <p:cNvCxnSpPr>
              <a:stCxn id="6" idx="2"/>
              <a:endCxn id="22" idx="0"/>
            </p:cNvCxnSpPr>
            <p:nvPr/>
          </p:nvCxnSpPr>
          <p:spPr>
            <a:xfrm flipH="1">
              <a:off x="6221" y="4338"/>
              <a:ext cx="0" cy="2962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箭头连接符 19"/>
            <p:cNvCxnSpPr/>
            <p:nvPr/>
          </p:nvCxnSpPr>
          <p:spPr>
            <a:xfrm>
              <a:off x="7358" y="7707"/>
              <a:ext cx="5141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箭头连接符 20"/>
            <p:cNvCxnSpPr>
              <a:stCxn id="8" idx="2"/>
              <a:endCxn id="45" idx="0"/>
            </p:cNvCxnSpPr>
            <p:nvPr/>
          </p:nvCxnSpPr>
          <p:spPr>
            <a:xfrm>
              <a:off x="13533" y="4337"/>
              <a:ext cx="52" cy="2963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箭头连接符 22"/>
            <p:cNvCxnSpPr>
              <a:stCxn id="6" idx="3"/>
              <a:endCxn id="8" idx="1"/>
            </p:cNvCxnSpPr>
            <p:nvPr/>
          </p:nvCxnSpPr>
          <p:spPr>
            <a:xfrm flipV="1">
              <a:off x="7358" y="3930"/>
              <a:ext cx="5038" cy="1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文本框 81"/>
            <p:cNvSpPr txBox="1"/>
            <p:nvPr/>
          </p:nvSpPr>
          <p:spPr>
            <a:xfrm>
              <a:off x="13585" y="5425"/>
              <a:ext cx="1425" cy="6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US" altLang="zh-CN" sz="2200" b="1" i="1">
                  <a:solidFill>
                    <a:srgbClr val="FF0000"/>
                  </a:solidFill>
                  <a:ea typeface="宋体" pitchFamily="2" charset="-122"/>
                  <a:cs typeface="+mn-lt"/>
                  <a:sym typeface="+mn-ea"/>
                </a:rPr>
                <a:t>φ</a:t>
              </a:r>
              <a:r>
                <a:rPr lang="zh-CN" altLang="en-US" sz="2200" b="1">
                  <a:solidFill>
                    <a:srgbClr val="FF0000"/>
                  </a:solidFill>
                </a:rPr>
                <a:t>相同</a:t>
              </a:r>
            </a:p>
          </p:txBody>
        </p:sp>
      </p:grp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156845" y="1028065"/>
            <a:ext cx="11607800" cy="3504565"/>
          </a:xfrm>
        </p:spPr>
        <p:txBody>
          <a:bodyPr/>
          <a:lstStyle/>
          <a:p>
            <a:r>
              <a:rPr lang="zh-CN" altLang="en-US">
                <a:cs typeface="Times New Roman" panose="02020603050405020304" charset="0"/>
                <a:sym typeface="+mn-ea"/>
              </a:rPr>
              <a:t>带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等量异种</a:t>
            </a:r>
            <a:r>
              <a:rPr lang="zh-CN" altLang="en-US">
                <a:cs typeface="Times New Roman" panose="02020603050405020304" charset="0"/>
                <a:sym typeface="+mn-ea"/>
              </a:rPr>
              <a:t>电荷量的带电小球</a:t>
            </a:r>
            <a:r>
              <a:rPr lang="en-US" altLang="zh-CN">
                <a:cs typeface="Times New Roman" panose="02020603050405020304" charset="0"/>
                <a:sym typeface="+mn-ea"/>
              </a:rPr>
              <a:t>(</a:t>
            </a:r>
            <a:r>
              <a:rPr lang="zh-CN" altLang="en-US">
                <a:cs typeface="Times New Roman" panose="02020603050405020304" charset="0"/>
                <a:sym typeface="+mn-ea"/>
              </a:rPr>
              <a:t>可视为点电荷</a:t>
            </a:r>
            <a:r>
              <a:rPr lang="en-US" altLang="zh-CN">
                <a:cs typeface="Times New Roman" panose="02020603050405020304" charset="0"/>
                <a:sym typeface="+mn-ea"/>
              </a:rPr>
              <a:t>)</a:t>
            </a:r>
            <a:r>
              <a:rPr lang="zh-CN" altLang="en-US">
                <a:cs typeface="Times New Roman" panose="02020603050405020304" charset="0"/>
                <a:sym typeface="+mn-ea"/>
              </a:rPr>
              <a:t>，若</a:t>
            </a:r>
            <a:r>
              <a:rPr lang="en-US" altLang="zh-CN" i="1">
                <a:cs typeface="Times New Roman" panose="02020603050405020304" charset="0"/>
                <a:sym typeface="+mn-ea"/>
              </a:rPr>
              <a:t>o</a:t>
            </a:r>
            <a:r>
              <a:rPr lang="zh-CN" altLang="en-US">
                <a:cs typeface="Times New Roman" panose="02020603050405020304" charset="0"/>
                <a:sym typeface="+mn-ea"/>
              </a:rPr>
              <a:t>点是两电荷连线的中点：</a:t>
            </a:r>
          </a:p>
          <a:p>
            <a:r>
              <a:rPr lang="en-US" altLang="zh-CN">
                <a:cs typeface="Times New Roman" panose="02020603050405020304" charset="0"/>
                <a:sym typeface="+mn-ea"/>
              </a:rPr>
              <a:t>1</a:t>
            </a:r>
            <a:r>
              <a:rPr lang="zh-CN" altLang="en-US">
                <a:cs typeface="Times New Roman" panose="02020603050405020304" charset="0"/>
                <a:sym typeface="+mn-ea"/>
              </a:rPr>
              <a:t>）画出两场源电荷共同形成电场的电场线</a:t>
            </a:r>
          </a:p>
          <a:p>
            <a:r>
              <a:rPr lang="en-US" altLang="zh-CN">
                <a:cs typeface="Times New Roman" panose="02020603050405020304" charset="0"/>
                <a:sym typeface="+mn-ea"/>
              </a:rPr>
              <a:t>2</a:t>
            </a:r>
            <a:r>
              <a:rPr lang="zh-CN" altLang="en-US">
                <a:cs typeface="Times New Roman" panose="02020603050405020304" charset="0"/>
                <a:sym typeface="+mn-ea"/>
              </a:rPr>
              <a:t>）若</a:t>
            </a:r>
            <a:r>
              <a:rPr lang="en-US" altLang="zh-CN" i="1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ao</a:t>
            </a:r>
            <a:r>
              <a:rPr lang="en-US" altLang="zh-CN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=</a:t>
            </a:r>
            <a:r>
              <a:rPr lang="en-US" altLang="zh-CN" i="1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ob</a:t>
            </a:r>
            <a:r>
              <a:rPr lang="zh-CN" altLang="en-US" i="1">
                <a:cs typeface="Times New Roman" panose="02020603050405020304" charset="0"/>
                <a:sym typeface="+mn-ea"/>
              </a:rPr>
              <a:t>，</a:t>
            </a:r>
            <a:r>
              <a:rPr lang="zh-CN" altLang="en-US">
                <a:cs typeface="Times New Roman" panose="02020603050405020304" charset="0"/>
                <a:sym typeface="+mn-ea"/>
              </a:rPr>
              <a:t>比较</a:t>
            </a:r>
            <a:r>
              <a:rPr lang="en-US" altLang="zh-CN" i="1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、</a:t>
            </a:r>
            <a:r>
              <a:rPr lang="en-US" altLang="zh-CN" i="1">
                <a:cs typeface="Times New Roman" panose="02020603050405020304" charset="0"/>
                <a:sym typeface="+mn-ea"/>
              </a:rPr>
              <a:t>b</a:t>
            </a:r>
            <a:r>
              <a:rPr lang="zh-CN" altLang="en-US">
                <a:cs typeface="Times New Roman" panose="02020603050405020304" charset="0"/>
                <a:sym typeface="+mn-ea"/>
              </a:rPr>
              <a:t>两点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电场强度</a:t>
            </a:r>
            <a:r>
              <a:rPr lang="zh-CN" altLang="en-US">
                <a:cs typeface="Times New Roman" panose="02020603050405020304" charset="0"/>
                <a:sym typeface="+mn-ea"/>
              </a:rPr>
              <a:t>是否相同？</a:t>
            </a:r>
          </a:p>
          <a:p>
            <a:r>
              <a:rPr lang="zh-CN" altLang="en-US">
                <a:cs typeface="Times New Roman" panose="02020603050405020304" charset="0"/>
                <a:sym typeface="+mn-ea"/>
              </a:rPr>
              <a:t>      </a:t>
            </a:r>
            <a:r>
              <a:rPr lang="en-US" altLang="zh-CN" i="1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、</a:t>
            </a:r>
            <a:r>
              <a:rPr lang="en-US" altLang="zh-CN" i="1">
                <a:cs typeface="Times New Roman" panose="02020603050405020304" charset="0"/>
                <a:sym typeface="+mn-ea"/>
              </a:rPr>
              <a:t>b</a:t>
            </a:r>
            <a:r>
              <a:rPr lang="zh-CN" altLang="en-US">
                <a:cs typeface="Times New Roman" panose="02020603050405020304" charset="0"/>
                <a:sym typeface="+mn-ea"/>
              </a:rPr>
              <a:t>两点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电势</a:t>
            </a:r>
            <a:r>
              <a:rPr lang="zh-CN" altLang="en-US">
                <a:cs typeface="Times New Roman" panose="02020603050405020304" charset="0"/>
                <a:sym typeface="+mn-ea"/>
              </a:rPr>
              <a:t>高低？ </a:t>
            </a:r>
          </a:p>
          <a:p>
            <a:r>
              <a:rPr lang="en-US" altLang="zh-CN">
                <a:cs typeface="Times New Roman" panose="02020603050405020304" charset="0"/>
                <a:sym typeface="+mn-ea"/>
              </a:rPr>
              <a:t>3</a:t>
            </a:r>
            <a:r>
              <a:rPr lang="zh-CN" altLang="en-US">
                <a:cs typeface="Times New Roman" panose="02020603050405020304" charset="0"/>
                <a:sym typeface="+mn-ea"/>
              </a:rPr>
              <a:t>）过</a:t>
            </a:r>
            <a:r>
              <a:rPr lang="en-US" altLang="zh-CN" i="1">
                <a:cs typeface="Times New Roman" panose="02020603050405020304" charset="0"/>
                <a:sym typeface="+mn-ea"/>
              </a:rPr>
              <a:t>o</a:t>
            </a:r>
            <a:r>
              <a:rPr lang="zh-CN" altLang="en-US">
                <a:cs typeface="Times New Roman" panose="02020603050405020304" charset="0"/>
                <a:sym typeface="+mn-ea"/>
              </a:rPr>
              <a:t>点作中垂线</a:t>
            </a:r>
            <a:r>
              <a:rPr lang="en-US" altLang="zh-CN">
                <a:cs typeface="Times New Roman" panose="02020603050405020304" charset="0"/>
                <a:sym typeface="+mn-ea"/>
              </a:rPr>
              <a:t>(</a:t>
            </a:r>
            <a:r>
              <a:rPr lang="zh-CN" altLang="en-US">
                <a:cs typeface="Times New Roman" panose="02020603050405020304" charset="0"/>
                <a:sym typeface="+mn-ea"/>
              </a:rPr>
              <a:t>虚线</a:t>
            </a:r>
            <a:r>
              <a:rPr lang="en-US" altLang="zh-CN">
                <a:cs typeface="Times New Roman" panose="02020603050405020304" charset="0"/>
                <a:sym typeface="+mn-ea"/>
              </a:rPr>
              <a:t>)</a:t>
            </a:r>
            <a:r>
              <a:rPr lang="zh-CN" altLang="en-US">
                <a:cs typeface="Times New Roman" panose="02020603050405020304" charset="0"/>
                <a:sym typeface="+mn-ea"/>
              </a:rPr>
              <a:t>，且</a:t>
            </a:r>
            <a:r>
              <a:rPr lang="en-US" altLang="zh-CN" i="1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oc</a:t>
            </a:r>
            <a:r>
              <a:rPr lang="en-US" altLang="zh-CN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=</a:t>
            </a:r>
            <a:r>
              <a:rPr lang="en-US" altLang="zh-CN" i="1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cd</a:t>
            </a:r>
            <a:r>
              <a:rPr lang="zh-CN" altLang="en-US">
                <a:cs typeface="Times New Roman" panose="02020603050405020304" charset="0"/>
                <a:sym typeface="+mn-ea"/>
              </a:rPr>
              <a:t>。 比较</a:t>
            </a:r>
            <a:r>
              <a:rPr lang="en-US" altLang="zh-CN" i="1">
                <a:cs typeface="Times New Roman" panose="02020603050405020304" charset="0"/>
                <a:sym typeface="+mn-ea"/>
              </a:rPr>
              <a:t>c</a:t>
            </a:r>
            <a:r>
              <a:rPr lang="zh-CN" altLang="en-US">
                <a:cs typeface="Times New Roman" panose="02020603050405020304" charset="0"/>
                <a:sym typeface="+mn-ea"/>
              </a:rPr>
              <a:t>、</a:t>
            </a:r>
            <a:r>
              <a:rPr lang="en-US" altLang="zh-CN" i="1">
                <a:cs typeface="Times New Roman" panose="02020603050405020304" charset="0"/>
                <a:sym typeface="+mn-ea"/>
              </a:rPr>
              <a:t>d</a:t>
            </a:r>
          </a:p>
          <a:p>
            <a:r>
              <a:rPr lang="zh-CN" altLang="en-US">
                <a:cs typeface="Times New Roman" panose="02020603050405020304" charset="0"/>
                <a:sym typeface="+mn-ea"/>
              </a:rPr>
              <a:t>      两点的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电场强度</a:t>
            </a:r>
            <a:r>
              <a:rPr lang="zh-CN" altLang="en-US">
                <a:cs typeface="Times New Roman" panose="02020603050405020304" charset="0"/>
                <a:sym typeface="+mn-ea"/>
              </a:rPr>
              <a:t>和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电势</a:t>
            </a:r>
            <a:r>
              <a:rPr lang="zh-CN" altLang="en-US">
                <a:cs typeface="Times New Roman" panose="02020603050405020304" charset="0"/>
                <a:sym typeface="+mn-ea"/>
              </a:rPr>
              <a:t>以及</a:t>
            </a:r>
            <a:r>
              <a:rPr lang="en-US" altLang="zh-CN" i="1">
                <a:cs typeface="Times New Roman" panose="02020603050405020304" charset="0"/>
                <a:sym typeface="+mn-ea"/>
              </a:rPr>
              <a:t>oc</a:t>
            </a:r>
            <a:r>
              <a:rPr lang="zh-CN" altLang="en-US">
                <a:cs typeface="Times New Roman" panose="02020603050405020304" charset="0"/>
                <a:sym typeface="+mn-ea"/>
              </a:rPr>
              <a:t>、</a:t>
            </a:r>
            <a:r>
              <a:rPr lang="en-US" altLang="zh-CN" i="1">
                <a:cs typeface="Times New Roman" panose="02020603050405020304" charset="0"/>
                <a:sym typeface="+mn-ea"/>
              </a:rPr>
              <a:t>cd</a:t>
            </a:r>
            <a:r>
              <a:rPr lang="zh-CN" altLang="en-US">
                <a:cs typeface="Times New Roman" panose="02020603050405020304" charset="0"/>
                <a:sym typeface="+mn-ea"/>
              </a:rPr>
              <a:t>的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电势差</a:t>
            </a:r>
            <a:r>
              <a:rPr lang="zh-CN" altLang="en-US">
                <a:solidFill>
                  <a:schemeClr val="tx1"/>
                </a:solidFill>
                <a:cs typeface="Times New Roman" panose="02020603050405020304" charset="0"/>
                <a:sym typeface="+mn-ea"/>
              </a:rPr>
              <a:t>？</a:t>
            </a:r>
            <a:endParaRPr lang="zh-CN" altLang="en-US"/>
          </a:p>
          <a:p>
            <a:r>
              <a:rPr lang="en-US" altLang="zh-CN">
                <a:cs typeface="Times New Roman" panose="02020603050405020304" charset="0"/>
                <a:sym typeface="+mn-ea"/>
              </a:rPr>
              <a:t>4</a:t>
            </a:r>
            <a:r>
              <a:rPr lang="zh-CN" altLang="en-US">
                <a:cs typeface="Times New Roman" panose="02020603050405020304" charset="0"/>
                <a:sym typeface="+mn-ea"/>
              </a:rPr>
              <a:t>）如图所示，</a:t>
            </a:r>
            <a:r>
              <a:rPr lang="en-US" altLang="zh-CN" i="1">
                <a:cs typeface="Times New Roman" panose="02020603050405020304" charset="0"/>
                <a:sym typeface="+mn-ea"/>
              </a:rPr>
              <a:t>e</a:t>
            </a:r>
            <a:r>
              <a:rPr lang="zh-CN" altLang="en-US">
                <a:cs typeface="Times New Roman" panose="02020603050405020304" charset="0"/>
                <a:sym typeface="+mn-ea"/>
              </a:rPr>
              <a:t>、</a:t>
            </a:r>
            <a:r>
              <a:rPr lang="en-US" altLang="zh-CN" i="1">
                <a:cs typeface="Times New Roman" panose="02020603050405020304" charset="0"/>
                <a:sym typeface="+mn-ea"/>
              </a:rPr>
              <a:t>f </a:t>
            </a:r>
            <a:r>
              <a:rPr lang="zh-CN" altLang="en-US">
                <a:cs typeface="Times New Roman" panose="02020603050405020304" charset="0"/>
                <a:sym typeface="+mn-ea"/>
              </a:rPr>
              <a:t>分别为中垂线两边的点，</a:t>
            </a:r>
          </a:p>
          <a:p>
            <a:r>
              <a:rPr lang="zh-CN" altLang="en-US">
                <a:cs typeface="Times New Roman" panose="02020603050405020304" charset="0"/>
                <a:sym typeface="+mn-ea"/>
              </a:rPr>
              <a:t>      试画出经过</a:t>
            </a:r>
            <a:r>
              <a:rPr lang="en-US" altLang="zh-CN" i="1">
                <a:cs typeface="Times New Roman" panose="02020603050405020304" charset="0"/>
                <a:sym typeface="+mn-ea"/>
              </a:rPr>
              <a:t>e</a:t>
            </a:r>
            <a:r>
              <a:rPr lang="zh-CN" altLang="en-US">
                <a:cs typeface="Times New Roman" panose="02020603050405020304" charset="0"/>
                <a:sym typeface="+mn-ea"/>
              </a:rPr>
              <a:t>、</a:t>
            </a:r>
            <a:r>
              <a:rPr lang="en-US" altLang="zh-CN" i="1">
                <a:cs typeface="Times New Roman" panose="02020603050405020304" charset="0"/>
                <a:sym typeface="+mn-ea"/>
              </a:rPr>
              <a:t>f </a:t>
            </a:r>
            <a:r>
              <a:rPr lang="zh-CN" altLang="en-US">
                <a:cs typeface="Times New Roman" panose="02020603050405020304" charset="0"/>
                <a:sym typeface="+mn-ea"/>
              </a:rPr>
              <a:t>的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等势面</a:t>
            </a:r>
            <a:r>
              <a:rPr lang="zh-CN" altLang="en-US">
                <a:cs typeface="Times New Roman" panose="02020603050405020304" charset="0"/>
                <a:sym typeface="+mn-ea"/>
              </a:rPr>
              <a:t>，并比较两者的电势高低？</a:t>
            </a:r>
            <a:endParaRPr lang="zh-CN" altLang="en-US" b="1">
              <a:latin typeface="Times New Roman"/>
              <a:ea typeface="Times New Roman" panose="02020603050405020304" charset="0"/>
            </a:endParaRPr>
          </a:p>
          <a:p>
            <a:endParaRPr lang="zh-CN" altLang="en-US"/>
          </a:p>
        </p:txBody>
      </p:sp>
      <p:grpSp>
        <p:nvGrpSpPr>
          <p:cNvPr id="119" name="组合 118"/>
          <p:cNvGrpSpPr/>
          <p:nvPr/>
        </p:nvGrpSpPr>
        <p:grpSpPr>
          <a:xfrm>
            <a:off x="7821930" y="2278380"/>
            <a:ext cx="4037330" cy="2148840"/>
            <a:chOff x="12318" y="2658"/>
            <a:chExt cx="6358" cy="3384"/>
          </a:xfrm>
        </p:grpSpPr>
        <p:cxnSp>
          <p:nvCxnSpPr>
            <p:cNvPr id="120" name="直接箭头连接符 119"/>
            <p:cNvCxnSpPr/>
            <p:nvPr/>
          </p:nvCxnSpPr>
          <p:spPr>
            <a:xfrm flipV="1">
              <a:off x="17676" y="4331"/>
              <a:ext cx="1000" cy="11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1" name="组合 120"/>
            <p:cNvGrpSpPr/>
            <p:nvPr/>
          </p:nvGrpSpPr>
          <p:grpSpPr>
            <a:xfrm>
              <a:off x="12318" y="2658"/>
              <a:ext cx="6265" cy="3384"/>
              <a:chOff x="12318" y="2658"/>
              <a:chExt cx="6265" cy="3384"/>
            </a:xfrm>
          </p:grpSpPr>
          <p:cxnSp>
            <p:nvCxnSpPr>
              <p:cNvPr id="122" name="直接箭头连接符 121"/>
              <p:cNvCxnSpPr/>
              <p:nvPr/>
            </p:nvCxnSpPr>
            <p:spPr>
              <a:xfrm flipH="1" flipV="1">
                <a:off x="12318" y="4313"/>
                <a:ext cx="1000" cy="11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23" name="组合 122"/>
              <p:cNvGrpSpPr/>
              <p:nvPr/>
            </p:nvGrpSpPr>
            <p:grpSpPr>
              <a:xfrm>
                <a:off x="12341" y="2658"/>
                <a:ext cx="6242" cy="3384"/>
                <a:chOff x="12341" y="2658"/>
                <a:chExt cx="6242" cy="3384"/>
              </a:xfrm>
            </p:grpSpPr>
            <p:grpSp>
              <p:nvGrpSpPr>
                <p:cNvPr id="124" name="组合 123"/>
                <p:cNvGrpSpPr/>
                <p:nvPr/>
              </p:nvGrpSpPr>
              <p:grpSpPr>
                <a:xfrm>
                  <a:off x="12539" y="2658"/>
                  <a:ext cx="6044" cy="1831"/>
                  <a:chOff x="12539" y="2658"/>
                  <a:chExt cx="6044" cy="1831"/>
                </a:xfrm>
              </p:grpSpPr>
              <p:grpSp>
                <p:nvGrpSpPr>
                  <p:cNvPr id="125" name="组合 124"/>
                  <p:cNvGrpSpPr/>
                  <p:nvPr/>
                </p:nvGrpSpPr>
                <p:grpSpPr>
                  <a:xfrm>
                    <a:off x="12539" y="2708"/>
                    <a:ext cx="1209" cy="1505"/>
                    <a:chOff x="12539" y="2708"/>
                    <a:chExt cx="1209" cy="1505"/>
                  </a:xfrm>
                </p:grpSpPr>
                <p:sp>
                  <p:nvSpPr>
                    <p:cNvPr id="126" name="任意多边形 125"/>
                    <p:cNvSpPr/>
                    <p:nvPr/>
                  </p:nvSpPr>
                  <p:spPr>
                    <a:xfrm>
                      <a:off x="13324" y="2708"/>
                      <a:ext cx="424" cy="1456"/>
                    </a:xfrm>
                    <a:custGeom>
                      <a:gdLst>
                        <a:gd name="connisteX0" fmla="*/ 81579 w 269539"/>
                        <a:gd name="connsiteY0" fmla="*/ 924560 h 924560"/>
                        <a:gd name="connisteX1" fmla="*/ 2839 w 269539"/>
                        <a:gd name="connsiteY1" fmla="*/ 689610 h 924560"/>
                        <a:gd name="connisteX2" fmla="*/ 49829 w 269539"/>
                        <a:gd name="connsiteY2" fmla="*/ 360680 h 924560"/>
                        <a:gd name="connisteX3" fmla="*/ 269539 w 269539"/>
                        <a:gd name="connsiteY3" fmla="*/ 0 h 924560"/>
                      </a:gdLst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  <a:cxn ang="0">
                          <a:pos x="connisteX2" y="connsiteY2"/>
                        </a:cxn>
                        <a:cxn ang="0">
                          <a:pos x="connisteX3" y="connsiteY3"/>
                        </a:cxn>
                      </a:cxnLst>
                      <a:rect l="l" t="t" r="r" b="b"/>
                      <a:pathLst>
                        <a:path w="269540" h="924560">
                          <a:moveTo>
                            <a:pt x="81580" y="924560"/>
                          </a:moveTo>
                          <a:cubicBezTo>
                            <a:pt x="65070" y="883920"/>
                            <a:pt x="9190" y="802640"/>
                            <a:pt x="2840" y="689610"/>
                          </a:cubicBezTo>
                          <a:cubicBezTo>
                            <a:pt x="-3510" y="576580"/>
                            <a:pt x="-3510" y="498475"/>
                            <a:pt x="49830" y="360680"/>
                          </a:cubicBezTo>
                          <a:cubicBezTo>
                            <a:pt x="103170" y="222885"/>
                            <a:pt x="226360" y="65405"/>
                            <a:pt x="269540" y="0"/>
                          </a:cubicBezTo>
                        </a:path>
                      </a:pathLst>
                    </a:custGeom>
                    <a:noFill/>
                    <a:ln w="28575" cmpd="sng">
                      <a:solidFill>
                        <a:schemeClr val="tx1"/>
                      </a:solidFill>
                      <a:prstDash val="solid"/>
                      <a:headEnd type="none"/>
                      <a:tailEnd type="stealth" w="lg" len="lg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27" name="任意多边形 126"/>
                    <p:cNvSpPr/>
                    <p:nvPr/>
                  </p:nvSpPr>
                  <p:spPr>
                    <a:xfrm>
                      <a:off x="12539" y="2856"/>
                      <a:ext cx="814" cy="1357"/>
                    </a:xfrm>
                    <a:custGeom>
                      <a:gdLst>
                        <a:gd name="connisteX0" fmla="*/ 516890 w 516890"/>
                        <a:gd name="connsiteY0" fmla="*/ 861695 h 861695"/>
                        <a:gd name="connisteX1" fmla="*/ 250190 w 516890"/>
                        <a:gd name="connsiteY1" fmla="*/ 642620 h 861695"/>
                        <a:gd name="connisteX2" fmla="*/ 0 w 516890"/>
                        <a:gd name="connsiteY2" fmla="*/ 0 h 861695"/>
                      </a:gdLst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  <a:cxn ang="0">
                          <a:pos x="connisteX2" y="connsiteY2"/>
                        </a:cxn>
                      </a:cxnLst>
                      <a:rect l="l" t="t" r="r" b="b"/>
                      <a:pathLst>
                        <a:path w="516890" h="861694">
                          <a:moveTo>
                            <a:pt x="516890" y="861695"/>
                          </a:moveTo>
                          <a:cubicBezTo>
                            <a:pt x="468630" y="830580"/>
                            <a:pt x="353695" y="814705"/>
                            <a:pt x="250190" y="642620"/>
                          </a:cubicBezTo>
                          <a:cubicBezTo>
                            <a:pt x="146685" y="470535"/>
                            <a:pt x="44450" y="123825"/>
                            <a:pt x="0" y="0"/>
                          </a:cubicBezTo>
                        </a:path>
                      </a:pathLst>
                    </a:custGeom>
                    <a:noFill/>
                    <a:ln w="28575" cmpd="sng">
                      <a:solidFill>
                        <a:schemeClr val="tx1"/>
                      </a:solidFill>
                      <a:prstDash val="solid"/>
                      <a:headEnd type="none"/>
                      <a:tailEnd type="stealth" w="lg" len="lg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128" name="任意多边形 127"/>
                  <p:cNvSpPr/>
                  <p:nvPr/>
                </p:nvSpPr>
                <p:spPr>
                  <a:xfrm flipH="1">
                    <a:off x="17475" y="2658"/>
                    <a:ext cx="424" cy="1456"/>
                  </a:xfrm>
                  <a:custGeom>
                    <a:gdLst>
                      <a:gd name="connisteX0" fmla="*/ 81579 w 269539"/>
                      <a:gd name="connsiteY0" fmla="*/ 924560 h 924560"/>
                      <a:gd name="connisteX1" fmla="*/ 2839 w 269539"/>
                      <a:gd name="connsiteY1" fmla="*/ 689610 h 924560"/>
                      <a:gd name="connisteX2" fmla="*/ 49829 w 269539"/>
                      <a:gd name="connsiteY2" fmla="*/ 360680 h 924560"/>
                      <a:gd name="connisteX3" fmla="*/ 269539 w 269539"/>
                      <a:gd name="connsiteY3" fmla="*/ 0 h 924560"/>
                    </a:gdLst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  <a:cxn ang="0">
                        <a:pos x="connisteX2" y="connsiteY2"/>
                      </a:cxn>
                      <a:cxn ang="0">
                        <a:pos x="connisteX3" y="connsiteY3"/>
                      </a:cxn>
                    </a:cxnLst>
                    <a:rect l="l" t="t" r="r" b="b"/>
                    <a:pathLst>
                      <a:path w="269540" h="924560">
                        <a:moveTo>
                          <a:pt x="81580" y="924560"/>
                        </a:moveTo>
                        <a:cubicBezTo>
                          <a:pt x="65070" y="883920"/>
                          <a:pt x="9190" y="802640"/>
                          <a:pt x="2840" y="689610"/>
                        </a:cubicBezTo>
                        <a:cubicBezTo>
                          <a:pt x="-3510" y="576580"/>
                          <a:pt x="-3510" y="498475"/>
                          <a:pt x="49830" y="360680"/>
                        </a:cubicBezTo>
                        <a:cubicBezTo>
                          <a:pt x="103170" y="222885"/>
                          <a:pt x="226360" y="65405"/>
                          <a:pt x="269540" y="0"/>
                        </a:cubicBezTo>
                      </a:path>
                    </a:pathLst>
                  </a:custGeom>
                  <a:noFill/>
                  <a:ln w="28575" cmpd="sng">
                    <a:solidFill>
                      <a:schemeClr val="tx1"/>
                    </a:solidFill>
                    <a:prstDash val="solid"/>
                    <a:headEnd type="none"/>
                    <a:tailEnd type="stealth" w="lg" len="lg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9" name="任意多边形 128"/>
                  <p:cNvSpPr/>
                  <p:nvPr/>
                </p:nvSpPr>
                <p:spPr>
                  <a:xfrm rot="10800000" flipV="1">
                    <a:off x="17769" y="2882"/>
                    <a:ext cx="814" cy="1357"/>
                  </a:xfrm>
                  <a:custGeom>
                    <a:gdLst>
                      <a:gd name="connisteX0" fmla="*/ 516890 w 516890"/>
                      <a:gd name="connsiteY0" fmla="*/ 861695 h 861695"/>
                      <a:gd name="connisteX1" fmla="*/ 250190 w 516890"/>
                      <a:gd name="connsiteY1" fmla="*/ 642620 h 861695"/>
                      <a:gd name="connisteX2" fmla="*/ 0 w 516890"/>
                      <a:gd name="connsiteY2" fmla="*/ 0 h 861695"/>
                    </a:gdLst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  <a:cxn ang="0">
                        <a:pos x="connisteX2" y="connsiteY2"/>
                      </a:cxn>
                    </a:cxnLst>
                    <a:rect l="l" t="t" r="r" b="b"/>
                    <a:pathLst>
                      <a:path w="516890" h="861694">
                        <a:moveTo>
                          <a:pt x="516890" y="861695"/>
                        </a:moveTo>
                        <a:cubicBezTo>
                          <a:pt x="468630" y="830580"/>
                          <a:pt x="353695" y="814705"/>
                          <a:pt x="250190" y="642620"/>
                        </a:cubicBezTo>
                        <a:cubicBezTo>
                          <a:pt x="146685" y="470535"/>
                          <a:pt x="44450" y="123825"/>
                          <a:pt x="0" y="0"/>
                        </a:cubicBezTo>
                      </a:path>
                    </a:pathLst>
                  </a:custGeom>
                  <a:noFill/>
                  <a:ln w="28575" cmpd="sng">
                    <a:solidFill>
                      <a:schemeClr val="tx1"/>
                    </a:solidFill>
                    <a:prstDash val="solid"/>
                    <a:headEnd type="none"/>
                    <a:tailEnd type="stealth" w="lg" len="lg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130" name="组合 129"/>
                  <p:cNvGrpSpPr/>
                  <p:nvPr/>
                </p:nvGrpSpPr>
                <p:grpSpPr>
                  <a:xfrm>
                    <a:off x="13650" y="2697"/>
                    <a:ext cx="3824" cy="1368"/>
                    <a:chOff x="13650" y="2697"/>
                    <a:chExt cx="3824" cy="1368"/>
                  </a:xfrm>
                </p:grpSpPr>
                <p:sp>
                  <p:nvSpPr>
                    <p:cNvPr id="131" name="任意多边形 130"/>
                    <p:cNvSpPr/>
                    <p:nvPr/>
                  </p:nvSpPr>
                  <p:spPr>
                    <a:xfrm>
                      <a:off x="13650" y="2783"/>
                      <a:ext cx="3825" cy="1283"/>
                    </a:xfrm>
                    <a:custGeom>
                      <a:gdLst>
                        <a:gd name="connsiteX0" fmla="*/ 0 w 3825"/>
                        <a:gd name="connsiteY0" fmla="*/ 1258 h 1283"/>
                        <a:gd name="connsiteX1" fmla="*/ 1875 w 3825"/>
                        <a:gd name="connsiteY1" fmla="*/ 0 h 1283"/>
                        <a:gd name="connsiteX2" fmla="*/ 3825 w 3825"/>
                        <a:gd name="connsiteY2" fmla="*/ 1283 h 1283"/>
                      </a:gdLst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</a:cxnLst>
                      <a:rect l="l" t="t" r="r" b="b"/>
                      <a:pathLst>
                        <a:path w="3825" h="1283">
                          <a:moveTo>
                            <a:pt x="0" y="1258"/>
                          </a:moveTo>
                          <a:cubicBezTo>
                            <a:pt x="298" y="986"/>
                            <a:pt x="1110" y="-5"/>
                            <a:pt x="1875" y="0"/>
                          </a:cubicBezTo>
                          <a:cubicBezTo>
                            <a:pt x="2640" y="5"/>
                            <a:pt x="3435" y="1007"/>
                            <a:pt x="3825" y="1283"/>
                          </a:cubicBezTo>
                        </a:path>
                      </a:pathLst>
                    </a:custGeom>
                    <a:noFill/>
                    <a:ln w="28575" cmpd="sng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2" name=" 221"/>
                    <p:cNvSpPr/>
                    <p:nvPr/>
                  </p:nvSpPr>
                  <p:spPr>
                    <a:xfrm rot="5400000">
                      <a:off x="15626" y="2685"/>
                      <a:ext cx="198" cy="222"/>
                    </a:xfrm>
                    <a:custGeom>
                      <a:rect l="l" t="t" r="r" b="b"/>
                      <a:pathLst>
                        <a:path w="751403" h="647761">
                          <a:moveTo>
                            <a:pt x="375702" y="0"/>
                          </a:moveTo>
                          <a:lnTo>
                            <a:pt x="751403" y="647761"/>
                          </a:lnTo>
                          <a:lnTo>
                            <a:pt x="745416" y="647761"/>
                          </a:lnTo>
                          <a:lnTo>
                            <a:pt x="375702" y="432047"/>
                          </a:lnTo>
                          <a:lnTo>
                            <a:pt x="5987" y="647761"/>
                          </a:lnTo>
                          <a:lnTo>
                            <a:pt x="0" y="647761"/>
                          </a:lnTo>
                          <a:close/>
                        </a:path>
                      </a:pathLst>
                    </a:custGeom>
                    <a:solidFill>
                      <a:schemeClr val="tx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>
                      <a:defPPr>
                        <a:defRPr lang="zh-CN"/>
                      </a:defPPr>
                      <a:lvl1pPr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algn="ctr" eaLnBrk="1" fontAlgn="auto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zh-CN" altLang="en-US">
                        <a:solidFill>
                          <a:srgbClr val="FFFFFF"/>
                        </a:solidFill>
                      </a:endParaRPr>
                    </a:p>
                  </p:txBody>
                </p:sp>
              </p:grpSp>
              <p:grpSp>
                <p:nvGrpSpPr>
                  <p:cNvPr id="133" name="组合 132"/>
                  <p:cNvGrpSpPr/>
                  <p:nvPr/>
                </p:nvGrpSpPr>
                <p:grpSpPr>
                  <a:xfrm>
                    <a:off x="13797" y="3569"/>
                    <a:ext cx="3424" cy="920"/>
                    <a:chOff x="13797" y="3569"/>
                    <a:chExt cx="3424" cy="920"/>
                  </a:xfrm>
                </p:grpSpPr>
                <p:sp>
                  <p:nvSpPr>
                    <p:cNvPr id="134" name="任意多边形 133"/>
                    <p:cNvSpPr/>
                    <p:nvPr/>
                  </p:nvSpPr>
                  <p:spPr>
                    <a:xfrm>
                      <a:off x="13797" y="3647"/>
                      <a:ext cx="3424" cy="592"/>
                    </a:xfrm>
                    <a:custGeom>
                      <a:gdLst>
                        <a:gd name="connisteX0" fmla="*/ 0 w 2131060"/>
                        <a:gd name="connsiteY0" fmla="*/ 281973 h 297213"/>
                        <a:gd name="connisteX1" fmla="*/ 1065530 w 2131060"/>
                        <a:gd name="connsiteY1" fmla="*/ 33 h 297213"/>
                        <a:gd name="connisteX2" fmla="*/ 2131060 w 2131060"/>
                        <a:gd name="connsiteY2" fmla="*/ 297213 h 297213"/>
                      </a:gdLst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  <a:cxn ang="0">
                          <a:pos x="connisteX2" y="connsiteY2"/>
                        </a:cxn>
                      </a:cxnLst>
                      <a:rect l="l" t="t" r="r" b="b"/>
                      <a:pathLst>
                        <a:path w="2131060" h="297214">
                          <a:moveTo>
                            <a:pt x="0" y="281974"/>
                          </a:moveTo>
                          <a:cubicBezTo>
                            <a:pt x="191770" y="219744"/>
                            <a:pt x="639445" y="-3141"/>
                            <a:pt x="1065530" y="34"/>
                          </a:cubicBezTo>
                          <a:cubicBezTo>
                            <a:pt x="1491615" y="3209"/>
                            <a:pt x="1939290" y="232444"/>
                            <a:pt x="2131060" y="297214"/>
                          </a:cubicBezTo>
                        </a:path>
                      </a:pathLst>
                    </a:custGeom>
                    <a:noFill/>
                    <a:ln w="28575" cmpd="sng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5" name=" 221"/>
                    <p:cNvSpPr/>
                    <p:nvPr/>
                  </p:nvSpPr>
                  <p:spPr>
                    <a:xfrm rot="5400000">
                      <a:off x="15689" y="3557"/>
                      <a:ext cx="198" cy="222"/>
                    </a:xfrm>
                    <a:custGeom>
                      <a:rect l="l" t="t" r="r" b="b"/>
                      <a:pathLst>
                        <a:path w="751403" h="647761">
                          <a:moveTo>
                            <a:pt x="375702" y="0"/>
                          </a:moveTo>
                          <a:lnTo>
                            <a:pt x="751403" y="647761"/>
                          </a:lnTo>
                          <a:lnTo>
                            <a:pt x="745416" y="647761"/>
                          </a:lnTo>
                          <a:lnTo>
                            <a:pt x="375702" y="432047"/>
                          </a:lnTo>
                          <a:lnTo>
                            <a:pt x="5987" y="647761"/>
                          </a:lnTo>
                          <a:lnTo>
                            <a:pt x="0" y="647761"/>
                          </a:lnTo>
                          <a:close/>
                        </a:path>
                      </a:pathLst>
                    </a:custGeom>
                    <a:solidFill>
                      <a:schemeClr val="tx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>
                      <a:defPPr>
                        <a:defRPr lang="zh-CN"/>
                      </a:defPPr>
                      <a:lvl1pPr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algn="ctr" eaLnBrk="1" fontAlgn="auto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zh-CN" altLang="en-US">
                        <a:solidFill>
                          <a:srgbClr val="FFFFFF"/>
                        </a:solidFill>
                      </a:endParaRPr>
                    </a:p>
                  </p:txBody>
                </p:sp>
                <p:sp>
                  <p:nvSpPr>
                    <p:cNvPr id="161" name=" 221"/>
                    <p:cNvSpPr/>
                    <p:nvPr/>
                  </p:nvSpPr>
                  <p:spPr>
                    <a:xfrm rot="5400000">
                      <a:off x="15749" y="4279"/>
                      <a:ext cx="198" cy="222"/>
                    </a:xfrm>
                    <a:custGeom>
                      <a:rect l="l" t="t" r="r" b="b"/>
                      <a:pathLst>
                        <a:path w="751403" h="647761">
                          <a:moveTo>
                            <a:pt x="375702" y="0"/>
                          </a:moveTo>
                          <a:lnTo>
                            <a:pt x="751403" y="647761"/>
                          </a:lnTo>
                          <a:lnTo>
                            <a:pt x="745416" y="647761"/>
                          </a:lnTo>
                          <a:lnTo>
                            <a:pt x="375702" y="432047"/>
                          </a:lnTo>
                          <a:lnTo>
                            <a:pt x="5987" y="647761"/>
                          </a:lnTo>
                          <a:lnTo>
                            <a:pt x="0" y="647761"/>
                          </a:lnTo>
                          <a:close/>
                        </a:path>
                      </a:pathLst>
                    </a:custGeom>
                    <a:solidFill>
                      <a:schemeClr val="tx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>
                      <a:defPPr>
                        <a:defRPr lang="zh-CN"/>
                      </a:defPPr>
                      <a:lvl1pPr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algn="ctr" eaLnBrk="1" fontAlgn="auto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zh-CN" altLang="en-US">
                        <a:solidFill>
                          <a:srgbClr val="FFFFFF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136" name="组合 135"/>
                <p:cNvGrpSpPr/>
                <p:nvPr/>
              </p:nvGrpSpPr>
              <p:grpSpPr>
                <a:xfrm flipH="1" flipV="1">
                  <a:off x="12341" y="4469"/>
                  <a:ext cx="6186" cy="1573"/>
                  <a:chOff x="12539" y="2697"/>
                  <a:chExt cx="6186" cy="1573"/>
                </a:xfrm>
              </p:grpSpPr>
              <p:grpSp>
                <p:nvGrpSpPr>
                  <p:cNvPr id="137" name="组合 136"/>
                  <p:cNvGrpSpPr/>
                  <p:nvPr/>
                </p:nvGrpSpPr>
                <p:grpSpPr>
                  <a:xfrm>
                    <a:off x="12539" y="2708"/>
                    <a:ext cx="1209" cy="1505"/>
                    <a:chOff x="12539" y="2708"/>
                    <a:chExt cx="1209" cy="1505"/>
                  </a:xfrm>
                </p:grpSpPr>
                <p:sp>
                  <p:nvSpPr>
                    <p:cNvPr id="138" name="任意多边形 137"/>
                    <p:cNvSpPr/>
                    <p:nvPr/>
                  </p:nvSpPr>
                  <p:spPr>
                    <a:xfrm>
                      <a:off x="13324" y="2708"/>
                      <a:ext cx="424" cy="1456"/>
                    </a:xfrm>
                    <a:custGeom>
                      <a:gdLst>
                        <a:gd name="connisteX0" fmla="*/ 81579 w 269539"/>
                        <a:gd name="connsiteY0" fmla="*/ 924560 h 924560"/>
                        <a:gd name="connisteX1" fmla="*/ 2839 w 269539"/>
                        <a:gd name="connsiteY1" fmla="*/ 689610 h 924560"/>
                        <a:gd name="connisteX2" fmla="*/ 49829 w 269539"/>
                        <a:gd name="connsiteY2" fmla="*/ 360680 h 924560"/>
                        <a:gd name="connisteX3" fmla="*/ 269539 w 269539"/>
                        <a:gd name="connsiteY3" fmla="*/ 0 h 924560"/>
                      </a:gdLst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  <a:cxn ang="0">
                          <a:pos x="connisteX2" y="connsiteY2"/>
                        </a:cxn>
                        <a:cxn ang="0">
                          <a:pos x="connisteX3" y="connsiteY3"/>
                        </a:cxn>
                      </a:cxnLst>
                      <a:rect l="l" t="t" r="r" b="b"/>
                      <a:pathLst>
                        <a:path w="269540" h="924560">
                          <a:moveTo>
                            <a:pt x="81580" y="924560"/>
                          </a:moveTo>
                          <a:cubicBezTo>
                            <a:pt x="65070" y="883920"/>
                            <a:pt x="9190" y="802640"/>
                            <a:pt x="2840" y="689610"/>
                          </a:cubicBezTo>
                          <a:cubicBezTo>
                            <a:pt x="-3510" y="576580"/>
                            <a:pt x="-3510" y="498475"/>
                            <a:pt x="49830" y="360680"/>
                          </a:cubicBezTo>
                          <a:cubicBezTo>
                            <a:pt x="103170" y="222885"/>
                            <a:pt x="226360" y="65405"/>
                            <a:pt x="269540" y="0"/>
                          </a:cubicBezTo>
                        </a:path>
                      </a:pathLst>
                    </a:custGeom>
                    <a:noFill/>
                    <a:ln w="28575" cmpd="sng">
                      <a:solidFill>
                        <a:schemeClr val="tx1"/>
                      </a:solidFill>
                      <a:prstDash val="solid"/>
                      <a:headEnd type="none"/>
                      <a:tailEnd type="stealth" w="lg" len="lg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9" name="任意多边形 138"/>
                    <p:cNvSpPr/>
                    <p:nvPr/>
                  </p:nvSpPr>
                  <p:spPr>
                    <a:xfrm>
                      <a:off x="12539" y="2856"/>
                      <a:ext cx="814" cy="1357"/>
                    </a:xfrm>
                    <a:custGeom>
                      <a:gdLst>
                        <a:gd name="connisteX0" fmla="*/ 516890 w 516890"/>
                        <a:gd name="connsiteY0" fmla="*/ 861695 h 861695"/>
                        <a:gd name="connisteX1" fmla="*/ 250190 w 516890"/>
                        <a:gd name="connsiteY1" fmla="*/ 642620 h 861695"/>
                        <a:gd name="connisteX2" fmla="*/ 0 w 516890"/>
                        <a:gd name="connsiteY2" fmla="*/ 0 h 861695"/>
                      </a:gdLst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  <a:cxn ang="0">
                          <a:pos x="connisteX2" y="connsiteY2"/>
                        </a:cxn>
                      </a:cxnLst>
                      <a:rect l="l" t="t" r="r" b="b"/>
                      <a:pathLst>
                        <a:path w="516890" h="861694">
                          <a:moveTo>
                            <a:pt x="516890" y="861695"/>
                          </a:moveTo>
                          <a:cubicBezTo>
                            <a:pt x="468630" y="830580"/>
                            <a:pt x="353695" y="814705"/>
                            <a:pt x="250190" y="642620"/>
                          </a:cubicBezTo>
                          <a:cubicBezTo>
                            <a:pt x="146685" y="470535"/>
                            <a:pt x="44450" y="123825"/>
                            <a:pt x="0" y="0"/>
                          </a:cubicBezTo>
                        </a:path>
                      </a:pathLst>
                    </a:custGeom>
                    <a:noFill/>
                    <a:ln w="28575" cmpd="sng">
                      <a:solidFill>
                        <a:schemeClr val="tx1"/>
                      </a:solidFill>
                      <a:prstDash val="solid"/>
                      <a:headEnd type="none"/>
                      <a:tailEnd type="stealth" w="lg" len="lg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140" name="任意多边形 139"/>
                  <p:cNvSpPr/>
                  <p:nvPr/>
                </p:nvSpPr>
                <p:spPr>
                  <a:xfrm rot="5400000" flipH="1">
                    <a:off x="17785" y="3330"/>
                    <a:ext cx="424" cy="1456"/>
                  </a:xfrm>
                  <a:custGeom>
                    <a:gdLst>
                      <a:gd name="connisteX0" fmla="*/ 81579 w 269539"/>
                      <a:gd name="connsiteY0" fmla="*/ 924560 h 924560"/>
                      <a:gd name="connisteX1" fmla="*/ 2839 w 269539"/>
                      <a:gd name="connsiteY1" fmla="*/ 689610 h 924560"/>
                      <a:gd name="connisteX2" fmla="*/ 49829 w 269539"/>
                      <a:gd name="connsiteY2" fmla="*/ 360680 h 924560"/>
                      <a:gd name="connisteX3" fmla="*/ 269539 w 269539"/>
                      <a:gd name="connsiteY3" fmla="*/ 0 h 924560"/>
                    </a:gdLst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  <a:cxn ang="0">
                        <a:pos x="connisteX2" y="connsiteY2"/>
                      </a:cxn>
                      <a:cxn ang="0">
                        <a:pos x="connisteX3" y="connsiteY3"/>
                      </a:cxn>
                    </a:cxnLst>
                    <a:rect l="l" t="t" r="r" b="b"/>
                    <a:pathLst>
                      <a:path w="269540" h="924560">
                        <a:moveTo>
                          <a:pt x="81580" y="924560"/>
                        </a:moveTo>
                        <a:cubicBezTo>
                          <a:pt x="65070" y="883920"/>
                          <a:pt x="9190" y="802640"/>
                          <a:pt x="2840" y="689610"/>
                        </a:cubicBezTo>
                        <a:cubicBezTo>
                          <a:pt x="-3510" y="576580"/>
                          <a:pt x="-3510" y="498475"/>
                          <a:pt x="49830" y="360680"/>
                        </a:cubicBezTo>
                        <a:cubicBezTo>
                          <a:pt x="103170" y="222885"/>
                          <a:pt x="226360" y="65405"/>
                          <a:pt x="269540" y="0"/>
                        </a:cubicBezTo>
                      </a:path>
                    </a:pathLst>
                  </a:custGeom>
                  <a:noFill/>
                  <a:ln w="28575" cmpd="sng">
                    <a:solidFill>
                      <a:schemeClr val="tx1"/>
                    </a:solidFill>
                    <a:prstDash val="solid"/>
                    <a:headEnd type="none"/>
                    <a:tailEnd type="stealth" w="lg" len="lg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1" name="任意多边形 140"/>
                  <p:cNvSpPr/>
                  <p:nvPr/>
                </p:nvSpPr>
                <p:spPr>
                  <a:xfrm rot="10800000" flipV="1">
                    <a:off x="17416" y="2807"/>
                    <a:ext cx="814" cy="1357"/>
                  </a:xfrm>
                  <a:custGeom>
                    <a:gdLst>
                      <a:gd name="connisteX0" fmla="*/ 516890 w 516890"/>
                      <a:gd name="connsiteY0" fmla="*/ 861695 h 861695"/>
                      <a:gd name="connisteX1" fmla="*/ 250190 w 516890"/>
                      <a:gd name="connsiteY1" fmla="*/ 642620 h 861695"/>
                      <a:gd name="connisteX2" fmla="*/ 0 w 516890"/>
                      <a:gd name="connsiteY2" fmla="*/ 0 h 861695"/>
                    </a:gdLst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  <a:cxn ang="0">
                        <a:pos x="connisteX2" y="connsiteY2"/>
                      </a:cxn>
                    </a:cxnLst>
                    <a:rect l="l" t="t" r="r" b="b"/>
                    <a:pathLst>
                      <a:path w="516890" h="861694">
                        <a:moveTo>
                          <a:pt x="516890" y="861695"/>
                        </a:moveTo>
                        <a:cubicBezTo>
                          <a:pt x="468630" y="830580"/>
                          <a:pt x="353695" y="814705"/>
                          <a:pt x="250190" y="642620"/>
                        </a:cubicBezTo>
                        <a:cubicBezTo>
                          <a:pt x="146685" y="470535"/>
                          <a:pt x="44450" y="123825"/>
                          <a:pt x="0" y="0"/>
                        </a:cubicBezTo>
                      </a:path>
                    </a:pathLst>
                  </a:custGeom>
                  <a:noFill/>
                  <a:ln w="28575" cmpd="sng">
                    <a:solidFill>
                      <a:schemeClr val="tx1"/>
                    </a:solidFill>
                    <a:prstDash val="solid"/>
                    <a:headEnd type="none"/>
                    <a:tailEnd type="stealth" w="lg" len="lg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142" name="组合 141"/>
                  <p:cNvGrpSpPr/>
                  <p:nvPr/>
                </p:nvGrpSpPr>
                <p:grpSpPr>
                  <a:xfrm>
                    <a:off x="13650" y="2697"/>
                    <a:ext cx="3825" cy="1369"/>
                    <a:chOff x="13650" y="2697"/>
                    <a:chExt cx="3825" cy="1369"/>
                  </a:xfrm>
                </p:grpSpPr>
                <p:sp>
                  <p:nvSpPr>
                    <p:cNvPr id="143" name="任意多边形 142"/>
                    <p:cNvSpPr/>
                    <p:nvPr/>
                  </p:nvSpPr>
                  <p:spPr>
                    <a:xfrm>
                      <a:off x="13650" y="2783"/>
                      <a:ext cx="3825" cy="1283"/>
                    </a:xfrm>
                    <a:custGeom>
                      <a:gdLst>
                        <a:gd name="connsiteX0" fmla="*/ 0 w 3825"/>
                        <a:gd name="connsiteY0" fmla="*/ 1258 h 1283"/>
                        <a:gd name="connsiteX1" fmla="*/ 1875 w 3825"/>
                        <a:gd name="connsiteY1" fmla="*/ 0 h 1283"/>
                        <a:gd name="connsiteX2" fmla="*/ 3825 w 3825"/>
                        <a:gd name="connsiteY2" fmla="*/ 1283 h 1283"/>
                      </a:gdLst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</a:cxnLst>
                      <a:rect l="l" t="t" r="r" b="b"/>
                      <a:pathLst>
                        <a:path w="3825" h="1283">
                          <a:moveTo>
                            <a:pt x="0" y="1258"/>
                          </a:moveTo>
                          <a:cubicBezTo>
                            <a:pt x="298" y="986"/>
                            <a:pt x="1110" y="-5"/>
                            <a:pt x="1875" y="0"/>
                          </a:cubicBezTo>
                          <a:cubicBezTo>
                            <a:pt x="2640" y="5"/>
                            <a:pt x="3435" y="1007"/>
                            <a:pt x="3825" y="1283"/>
                          </a:cubicBezTo>
                        </a:path>
                      </a:pathLst>
                    </a:custGeom>
                    <a:noFill/>
                    <a:ln w="28575" cmpd="sng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4" name=" 221"/>
                    <p:cNvSpPr/>
                    <p:nvPr/>
                  </p:nvSpPr>
                  <p:spPr>
                    <a:xfrm rot="16200000">
                      <a:off x="15626" y="2685"/>
                      <a:ext cx="198" cy="222"/>
                    </a:xfrm>
                    <a:custGeom>
                      <a:rect l="l" t="t" r="r" b="b"/>
                      <a:pathLst>
                        <a:path w="751403" h="647761">
                          <a:moveTo>
                            <a:pt x="375702" y="0"/>
                          </a:moveTo>
                          <a:lnTo>
                            <a:pt x="751403" y="647761"/>
                          </a:lnTo>
                          <a:lnTo>
                            <a:pt x="745416" y="647761"/>
                          </a:lnTo>
                          <a:lnTo>
                            <a:pt x="375702" y="432047"/>
                          </a:lnTo>
                          <a:lnTo>
                            <a:pt x="5987" y="647761"/>
                          </a:lnTo>
                          <a:lnTo>
                            <a:pt x="0" y="647761"/>
                          </a:lnTo>
                          <a:close/>
                        </a:path>
                      </a:pathLst>
                    </a:custGeom>
                    <a:solidFill>
                      <a:schemeClr val="tx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>
                      <a:defPPr>
                        <a:defRPr lang="zh-CN"/>
                      </a:defPPr>
                      <a:lvl1pPr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algn="ctr" eaLnBrk="1" fontAlgn="auto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zh-CN" altLang="en-US">
                        <a:solidFill>
                          <a:srgbClr val="FFFFFF"/>
                        </a:solidFill>
                      </a:endParaRPr>
                    </a:p>
                  </p:txBody>
                </p:sp>
              </p:grpSp>
              <p:grpSp>
                <p:nvGrpSpPr>
                  <p:cNvPr id="145" name="组合 144"/>
                  <p:cNvGrpSpPr/>
                  <p:nvPr/>
                </p:nvGrpSpPr>
                <p:grpSpPr>
                  <a:xfrm>
                    <a:off x="13797" y="3569"/>
                    <a:ext cx="3424" cy="670"/>
                    <a:chOff x="13797" y="3569"/>
                    <a:chExt cx="3424" cy="670"/>
                  </a:xfrm>
                </p:grpSpPr>
                <p:sp>
                  <p:nvSpPr>
                    <p:cNvPr id="146" name="任意多边形 145"/>
                    <p:cNvSpPr/>
                    <p:nvPr/>
                  </p:nvSpPr>
                  <p:spPr>
                    <a:xfrm>
                      <a:off x="13797" y="3647"/>
                      <a:ext cx="3424" cy="592"/>
                    </a:xfrm>
                    <a:custGeom>
                      <a:gdLst>
                        <a:gd name="connisteX0" fmla="*/ 0 w 2131060"/>
                        <a:gd name="connsiteY0" fmla="*/ 281973 h 297213"/>
                        <a:gd name="connisteX1" fmla="*/ 1065530 w 2131060"/>
                        <a:gd name="connsiteY1" fmla="*/ 33 h 297213"/>
                        <a:gd name="connisteX2" fmla="*/ 2131060 w 2131060"/>
                        <a:gd name="connsiteY2" fmla="*/ 297213 h 297213"/>
                      </a:gdLst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  <a:cxn ang="0">
                          <a:pos x="connisteX2" y="connsiteY2"/>
                        </a:cxn>
                      </a:cxnLst>
                      <a:rect l="l" t="t" r="r" b="b"/>
                      <a:pathLst>
                        <a:path w="2131060" h="297214">
                          <a:moveTo>
                            <a:pt x="0" y="281974"/>
                          </a:moveTo>
                          <a:cubicBezTo>
                            <a:pt x="191770" y="219744"/>
                            <a:pt x="639445" y="-3141"/>
                            <a:pt x="1065530" y="34"/>
                          </a:cubicBezTo>
                          <a:cubicBezTo>
                            <a:pt x="1491615" y="3209"/>
                            <a:pt x="1939290" y="232444"/>
                            <a:pt x="2131060" y="297214"/>
                          </a:cubicBezTo>
                        </a:path>
                      </a:pathLst>
                    </a:custGeom>
                    <a:noFill/>
                    <a:ln w="28575" cmpd="sng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7" name=" 221"/>
                    <p:cNvSpPr/>
                    <p:nvPr/>
                  </p:nvSpPr>
                  <p:spPr>
                    <a:xfrm rot="16200000" flipH="1">
                      <a:off x="15689" y="3557"/>
                      <a:ext cx="198" cy="222"/>
                    </a:xfrm>
                    <a:custGeom>
                      <a:rect l="l" t="t" r="r" b="b"/>
                      <a:pathLst>
                        <a:path w="751403" h="647761">
                          <a:moveTo>
                            <a:pt x="375702" y="0"/>
                          </a:moveTo>
                          <a:lnTo>
                            <a:pt x="751403" y="647761"/>
                          </a:lnTo>
                          <a:lnTo>
                            <a:pt x="745416" y="647761"/>
                          </a:lnTo>
                          <a:lnTo>
                            <a:pt x="375702" y="432047"/>
                          </a:lnTo>
                          <a:lnTo>
                            <a:pt x="5987" y="647761"/>
                          </a:lnTo>
                          <a:lnTo>
                            <a:pt x="0" y="647761"/>
                          </a:lnTo>
                          <a:close/>
                        </a:path>
                      </a:pathLst>
                    </a:custGeom>
                    <a:solidFill>
                      <a:schemeClr val="tx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>
                      <a:defPPr>
                        <a:defRPr lang="zh-CN"/>
                      </a:defPPr>
                      <a:lvl1pPr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algn="ctr" eaLnBrk="1" fontAlgn="auto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zh-CN" altLang="en-US">
                        <a:solidFill>
                          <a:srgbClr val="FFFFFF"/>
                        </a:solidFill>
                      </a:endParaRPr>
                    </a:p>
                  </p:txBody>
                </p:sp>
              </p:grpSp>
            </p:grpSp>
          </p:grpSp>
        </p:grp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996"/>
            <a:ext cx="3609340" cy="637539"/>
          </a:xfrm>
        </p:spPr>
        <p:txBody>
          <a:bodyPr wrap="square"/>
          <a:lstStyle/>
          <a:p>
            <a:r>
              <a:rPr lang="zh-CN" altLang="zh-CN"/>
              <a:t>场强、电势和电势差</a:t>
            </a:r>
          </a:p>
        </p:txBody>
      </p:sp>
      <p:grpSp>
        <p:nvGrpSpPr>
          <p:cNvPr id="159" name="组合 158"/>
          <p:cNvGrpSpPr/>
          <p:nvPr/>
        </p:nvGrpSpPr>
        <p:grpSpPr>
          <a:xfrm>
            <a:off x="9530715" y="2006600"/>
            <a:ext cx="388620" cy="2667635"/>
            <a:chOff x="7100" y="8560"/>
            <a:chExt cx="612" cy="4201"/>
          </a:xfrm>
        </p:grpSpPr>
        <p:cxnSp>
          <p:nvCxnSpPr>
            <p:cNvPr id="19" name="直接连接符 18"/>
            <p:cNvCxnSpPr/>
            <p:nvPr/>
          </p:nvCxnSpPr>
          <p:spPr>
            <a:xfrm flipH="1">
              <a:off x="7614" y="8560"/>
              <a:ext cx="0" cy="4201"/>
            </a:xfrm>
            <a:prstGeom prst="line">
              <a:avLst/>
            </a:prstGeom>
            <a:ln w="28575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流程图: 联系 22"/>
            <p:cNvSpPr/>
            <p:nvPr/>
          </p:nvSpPr>
          <p:spPr>
            <a:xfrm>
              <a:off x="7522" y="10175"/>
              <a:ext cx="190" cy="170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流程图: 联系 23"/>
            <p:cNvSpPr/>
            <p:nvPr/>
          </p:nvSpPr>
          <p:spPr>
            <a:xfrm>
              <a:off x="7502" y="9665"/>
              <a:ext cx="190" cy="170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TextBox 18"/>
            <p:cNvSpPr txBox="1"/>
            <p:nvPr/>
          </p:nvSpPr>
          <p:spPr>
            <a:xfrm>
              <a:off x="7100" y="9795"/>
              <a:ext cx="378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400" b="1" i="1">
                  <a:latin typeface="Times New Roman"/>
                  <a:cs typeface="Times New Roman" panose="02020603050405020304" charset="0"/>
                </a:rPr>
                <a:t>c</a:t>
              </a:r>
              <a:endParaRPr lang="zh-CN" altLang="en-US" sz="2400" b="1" i="1">
                <a:latin typeface="Times New Roman"/>
                <a:ea typeface="Times New Roman" panose="02020603050405020304" charset="0"/>
              </a:endParaRPr>
            </a:p>
          </p:txBody>
        </p:sp>
        <p:sp>
          <p:nvSpPr>
            <p:cNvPr id="31" name="TextBox 19"/>
            <p:cNvSpPr txBox="1"/>
            <p:nvPr/>
          </p:nvSpPr>
          <p:spPr>
            <a:xfrm>
              <a:off x="7114" y="9225"/>
              <a:ext cx="378" cy="7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400" b="1" i="1">
                  <a:latin typeface="Times New Roman"/>
                  <a:cs typeface="Times New Roman" panose="02020603050405020304" charset="0"/>
                </a:rPr>
                <a:t>d</a:t>
              </a:r>
              <a:endParaRPr lang="zh-CN" altLang="en-US" sz="2400" b="1" i="1">
                <a:latin typeface="Times New Roman"/>
                <a:ea typeface="Times New Roman" panose="02020603050405020304" charset="0"/>
              </a:endParaRPr>
            </a:p>
          </p:txBody>
        </p:sp>
      </p:grpSp>
      <p:grpSp>
        <p:nvGrpSpPr>
          <p:cNvPr id="174" name="组合 173"/>
          <p:cNvGrpSpPr/>
          <p:nvPr/>
        </p:nvGrpSpPr>
        <p:grpSpPr>
          <a:xfrm>
            <a:off x="8729980" y="2444115"/>
            <a:ext cx="2266950" cy="1744980"/>
            <a:chOff x="13748" y="3849"/>
            <a:chExt cx="3570" cy="2748"/>
          </a:xfrm>
        </p:grpSpPr>
        <p:grpSp>
          <p:nvGrpSpPr>
            <p:cNvPr id="163" name="组合 162"/>
            <p:cNvGrpSpPr/>
            <p:nvPr/>
          </p:nvGrpSpPr>
          <p:grpSpPr>
            <a:xfrm>
              <a:off x="13748" y="3849"/>
              <a:ext cx="756" cy="724"/>
              <a:chOff x="5914" y="9630"/>
              <a:chExt cx="756" cy="724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5914" y="9630"/>
                <a:ext cx="42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 i="1">
                    <a:latin typeface="Times New Roman"/>
                    <a:cs typeface="Times New Roman" panose="02020603050405020304" charset="0"/>
                  </a:rPr>
                  <a:t>e</a:t>
                </a:r>
                <a:endParaRPr lang="zh-CN" altLang="en-US" sz="2400">
                  <a:latin typeface="Arial" pitchFamily="34" charset="0"/>
                </a:endParaRPr>
              </a:p>
            </p:txBody>
          </p:sp>
          <p:sp>
            <p:nvSpPr>
              <p:cNvPr id="41" name="流程图: 联系 40"/>
              <p:cNvSpPr/>
              <p:nvPr/>
            </p:nvSpPr>
            <p:spPr>
              <a:xfrm>
                <a:off x="6482" y="9920"/>
                <a:ext cx="188" cy="170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162" name="组合 161"/>
            <p:cNvGrpSpPr/>
            <p:nvPr/>
          </p:nvGrpSpPr>
          <p:grpSpPr>
            <a:xfrm>
              <a:off x="16750" y="5869"/>
              <a:ext cx="568" cy="728"/>
              <a:chOff x="11868" y="9920"/>
              <a:chExt cx="568" cy="728"/>
            </a:xfrm>
          </p:grpSpPr>
          <p:sp>
            <p:nvSpPr>
              <p:cNvPr id="40" name="矩形 39"/>
              <p:cNvSpPr/>
              <p:nvPr/>
            </p:nvSpPr>
            <p:spPr>
              <a:xfrm>
                <a:off x="12058" y="9920"/>
                <a:ext cx="378" cy="7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 i="1">
                    <a:latin typeface="Times New Roman"/>
                    <a:cs typeface="Times New Roman" panose="02020603050405020304" charset="0"/>
                  </a:rPr>
                  <a:t>f</a:t>
                </a:r>
                <a:endParaRPr lang="zh-CN" altLang="en-US" sz="2400">
                  <a:latin typeface="Arial" pitchFamily="34" charset="0"/>
                </a:endParaRPr>
              </a:p>
            </p:txBody>
          </p:sp>
          <p:sp>
            <p:nvSpPr>
              <p:cNvPr id="42" name="流程图: 联系 41"/>
              <p:cNvSpPr/>
              <p:nvPr/>
            </p:nvSpPr>
            <p:spPr>
              <a:xfrm>
                <a:off x="11868" y="10198"/>
                <a:ext cx="190" cy="173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73" name="组合 172"/>
          <p:cNvGrpSpPr/>
          <p:nvPr/>
        </p:nvGrpSpPr>
        <p:grpSpPr>
          <a:xfrm>
            <a:off x="8533765" y="2176780"/>
            <a:ext cx="2528570" cy="2297430"/>
            <a:chOff x="13563" y="3525"/>
            <a:chExt cx="3982" cy="3618"/>
          </a:xfrm>
        </p:grpSpPr>
        <p:sp>
          <p:nvSpPr>
            <p:cNvPr id="44" name="任意多边形 43"/>
            <p:cNvSpPr/>
            <p:nvPr/>
          </p:nvSpPr>
          <p:spPr>
            <a:xfrm>
              <a:off x="13563" y="4006"/>
              <a:ext cx="663" cy="2880"/>
            </a:xfrm>
            <a:custGeom>
              <a:gdLst>
                <a:gd name="connsiteX0" fmla="*/ 0 w 505326"/>
                <a:gd name="connsiteY0" fmla="*/ 0 h 2438400"/>
                <a:gd name="connsiteX1" fmla="*/ 385011 w 505326"/>
                <a:gd name="connsiteY1" fmla="*/ 561473 h 2438400"/>
                <a:gd name="connsiteX2" fmla="*/ 497305 w 505326"/>
                <a:gd name="connsiteY2" fmla="*/ 1219200 h 2438400"/>
                <a:gd name="connsiteX3" fmla="*/ 336884 w 505326"/>
                <a:gd name="connsiteY3" fmla="*/ 1973178 h 2438400"/>
                <a:gd name="connsiteX4" fmla="*/ 32084 w 505326"/>
                <a:gd name="connsiteY4" fmla="*/ 2438400 h 24384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5326" h="2438400">
                  <a:moveTo>
                    <a:pt x="0" y="0"/>
                  </a:moveTo>
                  <a:cubicBezTo>
                    <a:pt x="151063" y="179136"/>
                    <a:pt x="302127" y="358273"/>
                    <a:pt x="385011" y="561473"/>
                  </a:cubicBezTo>
                  <a:cubicBezTo>
                    <a:pt x="467895" y="764673"/>
                    <a:pt x="505326" y="983916"/>
                    <a:pt x="497305" y="1219200"/>
                  </a:cubicBezTo>
                  <a:cubicBezTo>
                    <a:pt x="489284" y="1454484"/>
                    <a:pt x="414421" y="1769978"/>
                    <a:pt x="336884" y="1973178"/>
                  </a:cubicBezTo>
                  <a:cubicBezTo>
                    <a:pt x="259347" y="2176378"/>
                    <a:pt x="145715" y="2307389"/>
                    <a:pt x="32084" y="2438400"/>
                  </a:cubicBezTo>
                </a:path>
              </a:pathLst>
            </a:custGeom>
            <a:ln w="28575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14319" y="3525"/>
              <a:ext cx="470" cy="3618"/>
            </a:xfrm>
            <a:custGeom>
              <a:gdLst>
                <a:gd name="connsiteX0" fmla="*/ 0 w 358273"/>
                <a:gd name="connsiteY0" fmla="*/ 0 h 3064042"/>
                <a:gd name="connsiteX1" fmla="*/ 240632 w 358273"/>
                <a:gd name="connsiteY1" fmla="*/ 834189 h 3064042"/>
                <a:gd name="connsiteX2" fmla="*/ 352926 w 358273"/>
                <a:gd name="connsiteY2" fmla="*/ 1491915 h 3064042"/>
                <a:gd name="connsiteX3" fmla="*/ 272716 w 358273"/>
                <a:gd name="connsiteY3" fmla="*/ 2390273 h 3064042"/>
                <a:gd name="connsiteX4" fmla="*/ 32084 w 358273"/>
                <a:gd name="connsiteY4" fmla="*/ 3064042 h 3064042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8273" h="3064042">
                  <a:moveTo>
                    <a:pt x="0" y="0"/>
                  </a:moveTo>
                  <a:cubicBezTo>
                    <a:pt x="90905" y="292768"/>
                    <a:pt x="181811" y="585537"/>
                    <a:pt x="240632" y="834189"/>
                  </a:cubicBezTo>
                  <a:cubicBezTo>
                    <a:pt x="299453" y="1082841"/>
                    <a:pt x="347579" y="1232568"/>
                    <a:pt x="352926" y="1491915"/>
                  </a:cubicBezTo>
                  <a:cubicBezTo>
                    <a:pt x="358273" y="1751262"/>
                    <a:pt x="326190" y="2128252"/>
                    <a:pt x="272716" y="2390273"/>
                  </a:cubicBezTo>
                  <a:cubicBezTo>
                    <a:pt x="219242" y="2652294"/>
                    <a:pt x="98926" y="2946400"/>
                    <a:pt x="32084" y="3064042"/>
                  </a:cubicBezTo>
                </a:path>
              </a:pathLst>
            </a:custGeom>
            <a:ln w="28575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16437" y="3542"/>
              <a:ext cx="880" cy="3583"/>
            </a:xfrm>
            <a:custGeom>
              <a:gdLst>
                <a:gd name="connsiteX0" fmla="*/ 366295 w 671095"/>
                <a:gd name="connsiteY0" fmla="*/ 0 h 3031958"/>
                <a:gd name="connsiteX1" fmla="*/ 93579 w 671095"/>
                <a:gd name="connsiteY1" fmla="*/ 834189 h 3031958"/>
                <a:gd name="connsiteX2" fmla="*/ 13368 w 671095"/>
                <a:gd name="connsiteY2" fmla="*/ 1620252 h 3031958"/>
                <a:gd name="connsiteX3" fmla="*/ 173789 w 671095"/>
                <a:gd name="connsiteY3" fmla="*/ 2374231 h 3031958"/>
                <a:gd name="connsiteX4" fmla="*/ 671095 w 671095"/>
                <a:gd name="connsiteY4" fmla="*/ 3031958 h 3031958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1095" h="3031958">
                  <a:moveTo>
                    <a:pt x="366295" y="0"/>
                  </a:moveTo>
                  <a:cubicBezTo>
                    <a:pt x="259347" y="282073"/>
                    <a:pt x="152400" y="564147"/>
                    <a:pt x="93579" y="834189"/>
                  </a:cubicBezTo>
                  <a:cubicBezTo>
                    <a:pt x="34758" y="1104231"/>
                    <a:pt x="0" y="1363578"/>
                    <a:pt x="13368" y="1620252"/>
                  </a:cubicBezTo>
                  <a:cubicBezTo>
                    <a:pt x="26736" y="1876926"/>
                    <a:pt x="64168" y="2138947"/>
                    <a:pt x="173789" y="2374231"/>
                  </a:cubicBezTo>
                  <a:cubicBezTo>
                    <a:pt x="283410" y="2609515"/>
                    <a:pt x="477252" y="2820736"/>
                    <a:pt x="671095" y="3031958"/>
                  </a:cubicBezTo>
                </a:path>
              </a:pathLst>
            </a:custGeom>
            <a:ln w="28575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16712" y="4131"/>
              <a:ext cx="833" cy="2538"/>
            </a:xfrm>
            <a:custGeom>
              <a:gdLst>
                <a:gd name="connsiteX0" fmla="*/ 379663 w 636337"/>
                <a:gd name="connsiteY0" fmla="*/ 0 h 2149642"/>
                <a:gd name="connsiteX1" fmla="*/ 122990 w 636337"/>
                <a:gd name="connsiteY1" fmla="*/ 561473 h 2149642"/>
                <a:gd name="connsiteX2" fmla="*/ 10695 w 636337"/>
                <a:gd name="connsiteY2" fmla="*/ 1138989 h 2149642"/>
                <a:gd name="connsiteX3" fmla="*/ 58821 w 636337"/>
                <a:gd name="connsiteY3" fmla="*/ 1475873 h 2149642"/>
                <a:gd name="connsiteX4" fmla="*/ 251327 w 636337"/>
                <a:gd name="connsiteY4" fmla="*/ 1925052 h 2149642"/>
                <a:gd name="connsiteX5" fmla="*/ 636337 w 636337"/>
                <a:gd name="connsiteY5" fmla="*/ 2149642 h 2149642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36337" h="2149642">
                  <a:moveTo>
                    <a:pt x="379663" y="0"/>
                  </a:moveTo>
                  <a:cubicBezTo>
                    <a:pt x="282074" y="185821"/>
                    <a:pt x="184485" y="371642"/>
                    <a:pt x="122990" y="561473"/>
                  </a:cubicBezTo>
                  <a:cubicBezTo>
                    <a:pt x="61495" y="751304"/>
                    <a:pt x="21390" y="986589"/>
                    <a:pt x="10695" y="1138989"/>
                  </a:cubicBezTo>
                  <a:cubicBezTo>
                    <a:pt x="0" y="1291389"/>
                    <a:pt x="18716" y="1344863"/>
                    <a:pt x="58821" y="1475873"/>
                  </a:cubicBezTo>
                  <a:cubicBezTo>
                    <a:pt x="98926" y="1606883"/>
                    <a:pt x="155074" y="1812757"/>
                    <a:pt x="251327" y="1925052"/>
                  </a:cubicBezTo>
                  <a:cubicBezTo>
                    <a:pt x="347580" y="2037347"/>
                    <a:pt x="636337" y="2149642"/>
                    <a:pt x="636337" y="2149642"/>
                  </a:cubicBezTo>
                </a:path>
              </a:pathLst>
            </a:custGeom>
            <a:ln w="28575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8460740" y="3202940"/>
            <a:ext cx="2805430" cy="549910"/>
            <a:chOff x="12928" y="3841"/>
            <a:chExt cx="4310" cy="866"/>
          </a:xfrm>
        </p:grpSpPr>
        <p:sp>
          <p:nvSpPr>
            <p:cNvPr id="22" name="TextBox 15"/>
            <p:cNvSpPr txBox="1"/>
            <p:nvPr/>
          </p:nvSpPr>
          <p:spPr>
            <a:xfrm>
              <a:off x="14600" y="3885"/>
              <a:ext cx="378" cy="822"/>
            </a:xfrm>
            <a:prstGeom prst="rect">
              <a:avLst/>
            </a:prstGeom>
            <a:noFill/>
            <a:ln w="19050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800" b="1" i="1">
                  <a:latin typeface="Times New Roman"/>
                  <a:cs typeface="Times New Roman" panose="02020603050405020304" charset="0"/>
                </a:rPr>
                <a:t>o</a:t>
              </a:r>
              <a:endParaRPr lang="en-US" altLang="zh-CN" sz="2800" b="1" i="1">
                <a:latin typeface="Times New Roman"/>
                <a:ea typeface="Times New Roman" panose="02020603050405020304" charset="0"/>
                <a:cs typeface="Times New Roman" panose="02020603050405020304" charset="0"/>
              </a:endParaRP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12928" y="3841"/>
              <a:ext cx="4310" cy="510"/>
              <a:chOff x="12718" y="3766"/>
              <a:chExt cx="4310" cy="510"/>
            </a:xfrm>
          </p:grpSpPr>
          <p:sp>
            <p:nvSpPr>
              <p:cNvPr id="21" name="流程图: 联系 20"/>
              <p:cNvSpPr/>
              <p:nvPr/>
            </p:nvSpPr>
            <p:spPr>
              <a:xfrm>
                <a:off x="14778" y="3971"/>
                <a:ext cx="190" cy="170"/>
              </a:xfrm>
              <a:prstGeom prst="flowChartConnector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77" name="组合 76"/>
              <p:cNvGrpSpPr/>
              <p:nvPr/>
            </p:nvGrpSpPr>
            <p:grpSpPr>
              <a:xfrm>
                <a:off x="12718" y="3766"/>
                <a:ext cx="4310" cy="510"/>
                <a:chOff x="13381" y="7986"/>
                <a:chExt cx="4310" cy="510"/>
              </a:xfrm>
            </p:grpSpPr>
            <p:cxnSp>
              <p:nvCxnSpPr>
                <p:cNvPr id="43" name="直接连接符 42"/>
                <p:cNvCxnSpPr>
                  <a:stCxn id="15" idx="6"/>
                  <a:endCxn id="17" idx="2"/>
                </p:cNvCxnSpPr>
                <p:nvPr/>
              </p:nvCxnSpPr>
              <p:spPr>
                <a:xfrm>
                  <a:off x="13947" y="8265"/>
                  <a:ext cx="3176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9" name="组合 2"/>
                <p:cNvGrpSpPr/>
                <p:nvPr/>
              </p:nvGrpSpPr>
              <p:grpSpPr>
                <a:xfrm>
                  <a:off x="13381" y="7986"/>
                  <a:ext cx="566" cy="510"/>
                  <a:chOff x="2123728" y="1988840"/>
                  <a:chExt cx="432048" cy="432048"/>
                </a:xfrm>
                <a:blipFill>
                  <a:blip r:embed="rId2"/>
                  <a:stretch>
                    <a:fillRect/>
                  </a:stretch>
                </a:blipFill>
              </p:grpSpPr>
              <p:sp>
                <p:nvSpPr>
                  <p:cNvPr id="15" name="流程图: 联系 14"/>
                  <p:cNvSpPr/>
                  <p:nvPr/>
                </p:nvSpPr>
                <p:spPr>
                  <a:xfrm>
                    <a:off x="2123728" y="1988840"/>
                    <a:ext cx="432048" cy="432048"/>
                  </a:xfrm>
                  <a:prstGeom prst="flowChartConnector">
                    <a:avLst/>
                  </a:prstGeom>
                  <a:solidFill>
                    <a:srgbClr val="FF0000"/>
                  </a:solidFill>
                  <a:ln w="1905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6" name="加号 15"/>
                  <p:cNvSpPr/>
                  <p:nvPr/>
                </p:nvSpPr>
                <p:spPr>
                  <a:xfrm>
                    <a:off x="2123728" y="1988840"/>
                    <a:ext cx="432048" cy="432048"/>
                  </a:xfrm>
                  <a:prstGeom prst="mathPlus">
                    <a:avLst>
                      <a:gd name="adj1" fmla="val 0"/>
                    </a:avLst>
                  </a:prstGeom>
                  <a:grpFill/>
                  <a:ln w="1905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17" name="流程图: 联系 16"/>
                <p:cNvSpPr/>
                <p:nvPr/>
              </p:nvSpPr>
              <p:spPr>
                <a:xfrm>
                  <a:off x="17123" y="7986"/>
                  <a:ext cx="568" cy="510"/>
                </a:xfrm>
                <a:prstGeom prst="flowChartConnector">
                  <a:avLst/>
                </a:prstGeom>
                <a:solidFill>
                  <a:srgbClr val="0000FF"/>
                </a:solidFill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79" name="减号 78"/>
            <p:cNvSpPr/>
            <p:nvPr/>
          </p:nvSpPr>
          <p:spPr>
            <a:xfrm>
              <a:off x="16783" y="4065"/>
              <a:ext cx="378" cy="55"/>
            </a:xfrm>
            <a:prstGeom prst="mathMinus">
              <a:avLst/>
            </a:prstGeom>
            <a:ln w="19050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52" name="组合 151"/>
          <p:cNvGrpSpPr/>
          <p:nvPr/>
        </p:nvGrpSpPr>
        <p:grpSpPr>
          <a:xfrm>
            <a:off x="9210675" y="3331845"/>
            <a:ext cx="1223010" cy="499110"/>
            <a:chOff x="14595" y="4263"/>
            <a:chExt cx="1926" cy="786"/>
          </a:xfrm>
        </p:grpSpPr>
        <p:grpSp>
          <p:nvGrpSpPr>
            <p:cNvPr id="153" name="组合 152"/>
            <p:cNvGrpSpPr/>
            <p:nvPr/>
          </p:nvGrpSpPr>
          <p:grpSpPr>
            <a:xfrm>
              <a:off x="14595" y="4263"/>
              <a:ext cx="378" cy="728"/>
              <a:chOff x="13114" y="8903"/>
              <a:chExt cx="378" cy="728"/>
            </a:xfrm>
          </p:grpSpPr>
          <p:sp>
            <p:nvSpPr>
              <p:cNvPr id="154" name="流程图: 联系 153"/>
              <p:cNvSpPr/>
              <p:nvPr/>
            </p:nvSpPr>
            <p:spPr>
              <a:xfrm>
                <a:off x="13232" y="8909"/>
                <a:ext cx="190" cy="170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5" name="TextBox 23"/>
              <p:cNvSpPr txBox="1"/>
              <p:nvPr/>
            </p:nvSpPr>
            <p:spPr>
              <a:xfrm>
                <a:off x="13114" y="8903"/>
                <a:ext cx="378" cy="7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 i="1">
                    <a:latin typeface="Times New Roman"/>
                    <a:cs typeface="Times New Roman" panose="02020603050405020304" charset="0"/>
                  </a:rPr>
                  <a:t>a</a:t>
                </a:r>
                <a:endParaRPr lang="zh-CN" altLang="en-US" sz="2400" b="1" i="1">
                  <a:latin typeface="Times New Roman"/>
                  <a:ea typeface="Times New Roman" panose="02020603050405020304" charset="0"/>
                </a:endParaRPr>
              </a:p>
            </p:txBody>
          </p:sp>
        </p:grpSp>
        <p:grpSp>
          <p:nvGrpSpPr>
            <p:cNvPr id="156" name="组合 155"/>
            <p:cNvGrpSpPr/>
            <p:nvPr/>
          </p:nvGrpSpPr>
          <p:grpSpPr>
            <a:xfrm>
              <a:off x="16047" y="4265"/>
              <a:ext cx="474" cy="784"/>
              <a:chOff x="13974" y="8955"/>
              <a:chExt cx="474" cy="784"/>
            </a:xfrm>
          </p:grpSpPr>
          <p:sp>
            <p:nvSpPr>
              <p:cNvPr id="157" name="流程图: 联系 156"/>
              <p:cNvSpPr/>
              <p:nvPr/>
            </p:nvSpPr>
            <p:spPr>
              <a:xfrm>
                <a:off x="14258" y="8955"/>
                <a:ext cx="190" cy="170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8" name="TextBox 24"/>
              <p:cNvSpPr txBox="1"/>
              <p:nvPr/>
            </p:nvSpPr>
            <p:spPr>
              <a:xfrm>
                <a:off x="13974" y="9011"/>
                <a:ext cx="378" cy="7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 i="1">
                    <a:latin typeface="Times New Roman"/>
                    <a:cs typeface="Times New Roman" panose="02020603050405020304" charset="0"/>
                  </a:rPr>
                  <a:t>b</a:t>
                </a:r>
                <a:endParaRPr lang="zh-CN" altLang="en-US" sz="2400" b="1" i="1">
                  <a:latin typeface="Times New Roman"/>
                  <a:ea typeface="Times New Roman" panose="02020603050405020304" charset="0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childTnLst>
                                    <p:set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3" presetClass="entr" presetSubtype="10" fill="hold" nodeType="afterEffect">
                                  <p:childTnLst>
                                    <p:set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996"/>
            <a:ext cx="3609340" cy="637539"/>
          </a:xfrm>
        </p:spPr>
        <p:txBody>
          <a:bodyPr wrap="square"/>
          <a:lstStyle/>
          <a:p>
            <a:r>
              <a:rPr lang="zh-CN" altLang="zh-CN"/>
              <a:t>场强、电势和电势差</a:t>
            </a:r>
          </a:p>
        </p:txBody>
      </p:sp>
      <p:sp>
        <p:nvSpPr>
          <p:cNvPr id="8" name="内容占位符 7"/>
          <p:cNvSpPr/>
          <p:nvPr>
            <p:ph idx="1"/>
          </p:nvPr>
        </p:nvSpPr>
        <p:spPr/>
        <p:txBody>
          <a:bodyPr/>
          <a:lstStyle/>
          <a:p>
            <a:pPr eaLnBrk="0" hangingPunct="0">
              <a:lnSpc>
                <a:spcPts val="3800"/>
              </a:lnSpc>
            </a:pPr>
            <a:r>
              <a:rPr lang="zh-CN" altLang="en-US">
                <a:cs typeface="Times New Roman" panose="02020603050405020304" charset="0"/>
                <a:sym typeface="+mn-ea"/>
              </a:rPr>
              <a:t>某静电场的电场线分布如图所示，图中</a:t>
            </a:r>
            <a:r>
              <a:rPr lang="en-US" altLang="zh-CN" i="1">
                <a:cs typeface="Times New Roman" panose="02020603050405020304" charset="0"/>
                <a:sym typeface="+mn-ea"/>
              </a:rPr>
              <a:t>P</a:t>
            </a:r>
            <a:r>
              <a:rPr lang="zh-CN" altLang="en-US">
                <a:cs typeface="Times New Roman" panose="02020603050405020304" charset="0"/>
                <a:sym typeface="+mn-ea"/>
              </a:rPr>
              <a:t>、</a:t>
            </a:r>
            <a:r>
              <a:rPr lang="en-US" altLang="zh-CN" i="1">
                <a:cs typeface="Times New Roman" panose="02020603050405020304" charset="0"/>
                <a:sym typeface="+mn-ea"/>
              </a:rPr>
              <a:t>Q</a:t>
            </a:r>
            <a:r>
              <a:rPr lang="zh-CN" altLang="en-US">
                <a:cs typeface="Times New Roman" panose="02020603050405020304" charset="0"/>
                <a:sym typeface="+mn-ea"/>
              </a:rPr>
              <a:t>两点的电场强度的大小分别为</a:t>
            </a:r>
            <a:r>
              <a:rPr lang="en-US" altLang="zh-CN" i="1">
                <a:cs typeface="Times New Roman" panose="02020603050405020304" charset="0"/>
                <a:sym typeface="+mn-ea"/>
              </a:rPr>
              <a:t>E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P</a:t>
            </a:r>
            <a:r>
              <a:rPr lang="zh-CN" altLang="en-US">
                <a:cs typeface="Times New Roman" panose="02020603050405020304" charset="0"/>
                <a:sym typeface="+mn-ea"/>
              </a:rPr>
              <a:t>和</a:t>
            </a:r>
            <a:r>
              <a:rPr lang="en-US" altLang="zh-CN" i="1">
                <a:cs typeface="Times New Roman" panose="02020603050405020304" charset="0"/>
                <a:sym typeface="+mn-ea"/>
              </a:rPr>
              <a:t>E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Q</a:t>
            </a:r>
            <a:r>
              <a:rPr lang="zh-CN" altLang="en-US">
                <a:cs typeface="Times New Roman" panose="02020603050405020304" charset="0"/>
                <a:sym typeface="+mn-ea"/>
              </a:rPr>
              <a:t>，电势分别为</a:t>
            </a:r>
            <a:r>
              <a:rPr lang="en-US" altLang="zh-CN" i="1">
                <a:cs typeface="Times New Roman" panose="02020603050405020304" charset="0"/>
                <a:sym typeface="+mn-ea"/>
              </a:rPr>
              <a:t>φ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P</a:t>
            </a:r>
            <a:r>
              <a:rPr lang="zh-CN" altLang="en-US">
                <a:cs typeface="Times New Roman" panose="02020603050405020304" charset="0"/>
                <a:sym typeface="+mn-ea"/>
              </a:rPr>
              <a:t>和</a:t>
            </a:r>
            <a:r>
              <a:rPr lang="en-US" altLang="zh-CN" i="1">
                <a:cs typeface="Times New Roman" panose="02020603050405020304" charset="0"/>
                <a:sym typeface="+mn-ea"/>
              </a:rPr>
              <a:t>φ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Q</a:t>
            </a:r>
            <a:r>
              <a:rPr lang="zh-CN" altLang="en-US">
                <a:cs typeface="Times New Roman" panose="02020603050405020304" charset="0"/>
                <a:sym typeface="+mn-ea"/>
              </a:rPr>
              <a:t>，则</a:t>
            </a:r>
            <a:endParaRPr lang="zh-CN" altLang="en-US" b="1">
              <a:latin typeface="Times New Roman"/>
              <a:cs typeface="Times New Roman" panose="02020603050405020304" charset="0"/>
            </a:endParaRPr>
          </a:p>
          <a:p>
            <a:pPr eaLnBrk="0" hangingPunct="0">
              <a:lnSpc>
                <a:spcPts val="3800"/>
              </a:lnSpc>
            </a:pPr>
            <a:r>
              <a:rPr lang="en-US" altLang="zh-CN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．</a:t>
            </a:r>
            <a:r>
              <a:rPr lang="en-US" altLang="zh-CN" i="1">
                <a:cs typeface="Times New Roman" panose="02020603050405020304" charset="0"/>
                <a:sym typeface="+mn-ea"/>
              </a:rPr>
              <a:t>E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P</a:t>
            </a:r>
            <a:r>
              <a:rPr lang="en-US" altLang="zh-CN">
                <a:cs typeface="Times New Roman" panose="02020603050405020304" charset="0"/>
                <a:sym typeface="+mn-ea"/>
              </a:rPr>
              <a:t>&gt;</a:t>
            </a:r>
            <a:r>
              <a:rPr lang="en-US" altLang="zh-CN" i="1">
                <a:cs typeface="Times New Roman" panose="02020603050405020304" charset="0"/>
                <a:sym typeface="+mn-ea"/>
              </a:rPr>
              <a:t>E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Q</a:t>
            </a:r>
            <a:r>
              <a:rPr lang="zh-CN" altLang="en-US">
                <a:cs typeface="Times New Roman" panose="02020603050405020304" charset="0"/>
                <a:sym typeface="+mn-ea"/>
              </a:rPr>
              <a:t>，</a:t>
            </a:r>
            <a:r>
              <a:rPr lang="en-US" altLang="zh-CN" i="1">
                <a:cs typeface="Times New Roman" panose="02020603050405020304" charset="0"/>
                <a:sym typeface="+mn-ea"/>
              </a:rPr>
              <a:t>φ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P</a:t>
            </a:r>
            <a:r>
              <a:rPr lang="en-US" altLang="zh-CN">
                <a:cs typeface="Times New Roman" panose="02020603050405020304" charset="0"/>
                <a:sym typeface="+mn-ea"/>
              </a:rPr>
              <a:t>&gt;</a:t>
            </a:r>
            <a:r>
              <a:rPr lang="en-US" altLang="zh-CN" i="1">
                <a:cs typeface="Times New Roman" panose="02020603050405020304" charset="0"/>
                <a:sym typeface="+mn-ea"/>
              </a:rPr>
              <a:t>φ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Q		</a:t>
            </a:r>
            <a:r>
              <a:rPr lang="en-US" altLang="zh-CN">
                <a:cs typeface="Times New Roman" panose="02020603050405020304" charset="0"/>
                <a:sym typeface="+mn-ea"/>
              </a:rPr>
              <a:t>B</a:t>
            </a:r>
            <a:r>
              <a:rPr lang="zh-CN" altLang="en-US">
                <a:cs typeface="Times New Roman" panose="02020603050405020304" charset="0"/>
                <a:sym typeface="+mn-ea"/>
              </a:rPr>
              <a:t>．</a:t>
            </a:r>
            <a:r>
              <a:rPr lang="en-US" altLang="zh-CN" i="1">
                <a:cs typeface="Times New Roman" panose="02020603050405020304" charset="0"/>
                <a:sym typeface="+mn-ea"/>
              </a:rPr>
              <a:t>E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P</a:t>
            </a:r>
            <a:r>
              <a:rPr lang="en-US" altLang="zh-CN">
                <a:cs typeface="Times New Roman" panose="02020603050405020304" charset="0"/>
                <a:sym typeface="+mn-ea"/>
              </a:rPr>
              <a:t>&gt;</a:t>
            </a:r>
            <a:r>
              <a:rPr lang="en-US" altLang="zh-CN" i="1">
                <a:cs typeface="Times New Roman" panose="02020603050405020304" charset="0"/>
                <a:sym typeface="+mn-ea"/>
              </a:rPr>
              <a:t>E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Q</a:t>
            </a:r>
            <a:r>
              <a:rPr lang="zh-CN" altLang="en-US">
                <a:cs typeface="Times New Roman" panose="02020603050405020304" charset="0"/>
                <a:sym typeface="+mn-ea"/>
              </a:rPr>
              <a:t>，</a:t>
            </a:r>
            <a:r>
              <a:rPr lang="en-US" altLang="zh-CN" i="1">
                <a:cs typeface="Times New Roman" panose="02020603050405020304" charset="0"/>
                <a:sym typeface="+mn-ea"/>
              </a:rPr>
              <a:t>φ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P</a:t>
            </a:r>
            <a:r>
              <a:rPr lang="en-US" altLang="zh-CN">
                <a:cs typeface="Times New Roman" panose="02020603050405020304" charset="0"/>
                <a:sym typeface="+mn-ea"/>
              </a:rPr>
              <a:t>&lt;</a:t>
            </a:r>
            <a:r>
              <a:rPr lang="en-US" altLang="zh-CN" i="1">
                <a:cs typeface="Times New Roman" panose="02020603050405020304" charset="0"/>
                <a:sym typeface="+mn-ea"/>
              </a:rPr>
              <a:t>φ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Q</a:t>
            </a:r>
            <a:endParaRPr lang="en-US" altLang="zh-CN" b="1">
              <a:latin typeface="Times New Roman"/>
              <a:cs typeface="Times New Roman" panose="02020603050405020304" charset="0"/>
            </a:endParaRPr>
          </a:p>
          <a:p>
            <a:pPr eaLnBrk="0" hangingPunct="0">
              <a:lnSpc>
                <a:spcPts val="3800"/>
              </a:lnSpc>
            </a:pPr>
            <a:r>
              <a:rPr lang="en-US" altLang="zh-CN">
                <a:cs typeface="Times New Roman" panose="02020603050405020304" charset="0"/>
                <a:sym typeface="+mn-ea"/>
              </a:rPr>
              <a:t>C</a:t>
            </a:r>
            <a:r>
              <a:rPr lang="zh-CN" altLang="en-US">
                <a:cs typeface="Times New Roman" panose="02020603050405020304" charset="0"/>
                <a:sym typeface="+mn-ea"/>
              </a:rPr>
              <a:t>．</a:t>
            </a:r>
            <a:r>
              <a:rPr lang="en-US" altLang="zh-CN" i="1">
                <a:cs typeface="Times New Roman" panose="02020603050405020304" charset="0"/>
                <a:sym typeface="+mn-ea"/>
              </a:rPr>
              <a:t>E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P</a:t>
            </a:r>
            <a:r>
              <a:rPr lang="en-US" altLang="zh-CN">
                <a:cs typeface="Times New Roman" panose="02020603050405020304" charset="0"/>
                <a:sym typeface="+mn-ea"/>
              </a:rPr>
              <a:t>&lt;</a:t>
            </a:r>
            <a:r>
              <a:rPr lang="en-US" altLang="zh-CN" i="1">
                <a:cs typeface="Times New Roman" panose="02020603050405020304" charset="0"/>
                <a:sym typeface="+mn-ea"/>
              </a:rPr>
              <a:t>E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Q</a:t>
            </a:r>
            <a:r>
              <a:rPr lang="zh-CN" altLang="en-US">
                <a:cs typeface="Times New Roman" panose="02020603050405020304" charset="0"/>
                <a:sym typeface="+mn-ea"/>
              </a:rPr>
              <a:t>，</a:t>
            </a:r>
            <a:r>
              <a:rPr lang="en-US" altLang="zh-CN" i="1">
                <a:cs typeface="Times New Roman" panose="02020603050405020304" charset="0"/>
                <a:sym typeface="+mn-ea"/>
              </a:rPr>
              <a:t>φ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P</a:t>
            </a:r>
            <a:r>
              <a:rPr lang="en-US" altLang="zh-CN">
                <a:cs typeface="Times New Roman" panose="02020603050405020304" charset="0"/>
                <a:sym typeface="+mn-ea"/>
              </a:rPr>
              <a:t>&gt;</a:t>
            </a:r>
            <a:r>
              <a:rPr lang="en-US" altLang="zh-CN" i="1">
                <a:cs typeface="Times New Roman" panose="02020603050405020304" charset="0"/>
                <a:sym typeface="+mn-ea"/>
              </a:rPr>
              <a:t>φ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Q		</a:t>
            </a:r>
            <a:r>
              <a:rPr lang="en-US" altLang="zh-CN">
                <a:cs typeface="Times New Roman" panose="02020603050405020304" charset="0"/>
                <a:sym typeface="+mn-ea"/>
              </a:rPr>
              <a:t>D</a:t>
            </a:r>
            <a:r>
              <a:rPr lang="zh-CN" altLang="en-US">
                <a:cs typeface="Times New Roman" panose="02020603050405020304" charset="0"/>
                <a:sym typeface="+mn-ea"/>
              </a:rPr>
              <a:t>．</a:t>
            </a:r>
            <a:r>
              <a:rPr lang="en-US" altLang="zh-CN" i="1">
                <a:cs typeface="Times New Roman" panose="02020603050405020304" charset="0"/>
                <a:sym typeface="+mn-ea"/>
              </a:rPr>
              <a:t>E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P</a:t>
            </a:r>
            <a:r>
              <a:rPr lang="en-US" altLang="zh-CN">
                <a:cs typeface="Times New Roman" panose="02020603050405020304" charset="0"/>
                <a:sym typeface="+mn-ea"/>
              </a:rPr>
              <a:t>&lt;</a:t>
            </a:r>
            <a:r>
              <a:rPr lang="en-US" altLang="zh-CN" i="1">
                <a:cs typeface="Times New Roman" panose="02020603050405020304" charset="0"/>
                <a:sym typeface="+mn-ea"/>
              </a:rPr>
              <a:t>E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Q</a:t>
            </a:r>
            <a:r>
              <a:rPr lang="zh-CN" altLang="en-US">
                <a:cs typeface="Times New Roman" panose="02020603050405020304" charset="0"/>
                <a:sym typeface="+mn-ea"/>
              </a:rPr>
              <a:t>，</a:t>
            </a:r>
            <a:r>
              <a:rPr lang="en-US" altLang="zh-CN" i="1">
                <a:cs typeface="Times New Roman" panose="02020603050405020304" charset="0"/>
                <a:sym typeface="+mn-ea"/>
              </a:rPr>
              <a:t>φ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P</a:t>
            </a:r>
            <a:r>
              <a:rPr lang="en-US" altLang="zh-CN">
                <a:cs typeface="Times New Roman" panose="02020603050405020304" charset="0"/>
                <a:sym typeface="+mn-ea"/>
              </a:rPr>
              <a:t>&lt;</a:t>
            </a:r>
            <a:r>
              <a:rPr lang="en-US" altLang="zh-CN" i="1">
                <a:cs typeface="Times New Roman" panose="02020603050405020304" charset="0"/>
                <a:sym typeface="+mn-ea"/>
              </a:rPr>
              <a:t>φ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Q</a:t>
            </a:r>
            <a:endParaRPr lang="en-US" altLang="zh-CN" b="1">
              <a:latin typeface="Times New Roman"/>
              <a:ea typeface="Times New Roman" panose="02020603050405020304" charset="0"/>
            </a:endParaRPr>
          </a:p>
          <a:p>
            <a:pPr eaLnBrk="0" hangingPunct="0">
              <a:lnSpc>
                <a:spcPts val="3800"/>
              </a:lnSpc>
            </a:pPr>
            <a:endParaRPr lang="zh-CN" altLang="en-US">
              <a:cs typeface="Times New Roman" panose="02020603050405020304" charset="0"/>
              <a:sym typeface="+mn-ea"/>
            </a:endParaRPr>
          </a:p>
          <a:p>
            <a:pPr eaLnBrk="0" hangingPunct="0">
              <a:lnSpc>
                <a:spcPts val="3800"/>
              </a:lnSpc>
            </a:pPr>
            <a:endParaRPr lang="zh-CN" altLang="en-US">
              <a:cs typeface="Times New Roman" panose="02020603050405020304" charset="0"/>
              <a:sym typeface="+mn-ea"/>
            </a:endParaRPr>
          </a:p>
          <a:p>
            <a:pPr eaLnBrk="0" hangingPunct="0">
              <a:lnSpc>
                <a:spcPts val="3800"/>
              </a:lnSpc>
            </a:pPr>
            <a:r>
              <a:rPr lang="zh-CN" altLang="en-US">
                <a:cs typeface="Times New Roman" panose="02020603050405020304" charset="0"/>
                <a:sym typeface="+mn-ea"/>
              </a:rPr>
              <a:t>两异种点电荷电场中的部分等势面如图所示，已知</a:t>
            </a:r>
            <a:r>
              <a:rPr lang="en-US" altLang="zh-CN" i="1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点电势高于</a:t>
            </a:r>
            <a:r>
              <a:rPr lang="en-US" altLang="zh-CN" i="1">
                <a:cs typeface="Times New Roman" panose="02020603050405020304" charset="0"/>
                <a:sym typeface="+mn-ea"/>
              </a:rPr>
              <a:t>B</a:t>
            </a:r>
            <a:r>
              <a:rPr lang="zh-CN" altLang="en-US">
                <a:cs typeface="Times New Roman" panose="02020603050405020304" charset="0"/>
                <a:sym typeface="+mn-ea"/>
              </a:rPr>
              <a:t>点电势．若位于</a:t>
            </a:r>
            <a:r>
              <a:rPr lang="en-US" altLang="zh-CN" i="1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、</a:t>
            </a:r>
            <a:r>
              <a:rPr lang="en-US" altLang="zh-CN" i="1">
                <a:cs typeface="Times New Roman" panose="02020603050405020304" charset="0"/>
                <a:sym typeface="+mn-ea"/>
              </a:rPr>
              <a:t>b</a:t>
            </a:r>
            <a:r>
              <a:rPr lang="zh-CN" altLang="en-US">
                <a:cs typeface="Times New Roman" panose="02020603050405020304" charset="0"/>
                <a:sym typeface="+mn-ea"/>
              </a:rPr>
              <a:t>处点电荷的电荷量大小分别为</a:t>
            </a:r>
            <a:r>
              <a:rPr lang="en-US" altLang="zh-CN" i="1">
                <a:cs typeface="Times New Roman" panose="02020603050405020304" charset="0"/>
                <a:sym typeface="+mn-ea"/>
              </a:rPr>
              <a:t>q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和</a:t>
            </a:r>
            <a:r>
              <a:rPr lang="en-US" altLang="zh-CN" i="1">
                <a:cs typeface="Times New Roman" panose="02020603050405020304" charset="0"/>
                <a:sym typeface="+mn-ea"/>
              </a:rPr>
              <a:t>q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b</a:t>
            </a:r>
            <a:r>
              <a:rPr lang="zh-CN" altLang="en-US">
                <a:cs typeface="Times New Roman" panose="02020603050405020304" charset="0"/>
                <a:sym typeface="+mn-ea"/>
              </a:rPr>
              <a:t>，则</a:t>
            </a:r>
            <a:endParaRPr lang="zh-CN" altLang="en-US" b="1">
              <a:latin typeface="Arial" pitchFamily="34" charset="0"/>
            </a:endParaRPr>
          </a:p>
          <a:p>
            <a:pPr eaLnBrk="0" hangingPunct="0">
              <a:lnSpc>
                <a:spcPts val="3800"/>
              </a:lnSpc>
            </a:pPr>
            <a:r>
              <a:rPr lang="en-US" altLang="zh-CN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．</a:t>
            </a:r>
            <a:r>
              <a:rPr lang="en-US" altLang="zh-CN" i="1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处为正电荷，</a:t>
            </a:r>
            <a:r>
              <a:rPr lang="en-US" altLang="zh-CN" i="1">
                <a:cs typeface="Times New Roman" panose="02020603050405020304" charset="0"/>
                <a:sym typeface="+mn-ea"/>
              </a:rPr>
              <a:t>q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a</a:t>
            </a:r>
            <a:r>
              <a:rPr lang="en-US" altLang="zh-CN">
                <a:cs typeface="Times New Roman" panose="02020603050405020304" charset="0"/>
                <a:sym typeface="+mn-ea"/>
              </a:rPr>
              <a:t>&lt;</a:t>
            </a:r>
            <a:r>
              <a:rPr lang="en-US" altLang="zh-CN" i="1">
                <a:cs typeface="Times New Roman" panose="02020603050405020304" charset="0"/>
                <a:sym typeface="+mn-ea"/>
              </a:rPr>
              <a:t>q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b	</a:t>
            </a:r>
            <a:r>
              <a:rPr lang="en-US" altLang="zh-CN">
                <a:cs typeface="Times New Roman" panose="02020603050405020304" charset="0"/>
                <a:sym typeface="+mn-ea"/>
              </a:rPr>
              <a:t>B</a:t>
            </a:r>
            <a:r>
              <a:rPr lang="zh-CN" altLang="en-US">
                <a:cs typeface="Times New Roman" panose="02020603050405020304" charset="0"/>
                <a:sym typeface="+mn-ea"/>
              </a:rPr>
              <a:t>．</a:t>
            </a:r>
            <a:r>
              <a:rPr lang="en-US" altLang="zh-CN" i="1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处为正电荷，</a:t>
            </a:r>
            <a:r>
              <a:rPr lang="en-US" altLang="zh-CN" i="1">
                <a:cs typeface="Times New Roman" panose="02020603050405020304" charset="0"/>
                <a:sym typeface="+mn-ea"/>
              </a:rPr>
              <a:t>q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a</a:t>
            </a:r>
            <a:r>
              <a:rPr lang="en-US" altLang="zh-CN">
                <a:cs typeface="Times New Roman" panose="02020603050405020304" charset="0"/>
                <a:sym typeface="+mn-ea"/>
              </a:rPr>
              <a:t>&gt;</a:t>
            </a:r>
            <a:r>
              <a:rPr lang="en-US" altLang="zh-CN" i="1">
                <a:cs typeface="Times New Roman" panose="02020603050405020304" charset="0"/>
                <a:sym typeface="+mn-ea"/>
              </a:rPr>
              <a:t>q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b</a:t>
            </a:r>
            <a:endParaRPr lang="en-US" altLang="zh-CN" b="1">
              <a:latin typeface="Arial" pitchFamily="34" charset="0"/>
            </a:endParaRPr>
          </a:p>
          <a:p>
            <a:pPr eaLnBrk="0" hangingPunct="0">
              <a:lnSpc>
                <a:spcPts val="3800"/>
              </a:lnSpc>
            </a:pPr>
            <a:r>
              <a:rPr lang="en-US" altLang="zh-CN">
                <a:cs typeface="Times New Roman" panose="02020603050405020304" charset="0"/>
                <a:sym typeface="+mn-ea"/>
              </a:rPr>
              <a:t>C</a:t>
            </a:r>
            <a:r>
              <a:rPr lang="zh-CN" altLang="en-US">
                <a:cs typeface="Times New Roman" panose="02020603050405020304" charset="0"/>
                <a:sym typeface="+mn-ea"/>
              </a:rPr>
              <a:t>．</a:t>
            </a:r>
            <a:r>
              <a:rPr lang="en-US" altLang="zh-CN" i="1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处为负电荷，</a:t>
            </a:r>
            <a:r>
              <a:rPr lang="en-US" altLang="zh-CN" i="1">
                <a:cs typeface="Times New Roman" panose="02020603050405020304" charset="0"/>
                <a:sym typeface="+mn-ea"/>
              </a:rPr>
              <a:t>q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a</a:t>
            </a:r>
            <a:r>
              <a:rPr lang="en-US" altLang="zh-CN">
                <a:cs typeface="Times New Roman" panose="02020603050405020304" charset="0"/>
                <a:sym typeface="+mn-ea"/>
              </a:rPr>
              <a:t>&lt;</a:t>
            </a:r>
            <a:r>
              <a:rPr lang="en-US" altLang="zh-CN" i="1">
                <a:cs typeface="Times New Roman" panose="02020603050405020304" charset="0"/>
                <a:sym typeface="+mn-ea"/>
              </a:rPr>
              <a:t>q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b	</a:t>
            </a:r>
            <a:r>
              <a:rPr lang="en-US" altLang="zh-CN">
                <a:cs typeface="Times New Roman" panose="02020603050405020304" charset="0"/>
                <a:sym typeface="+mn-ea"/>
              </a:rPr>
              <a:t>D</a:t>
            </a:r>
            <a:r>
              <a:rPr lang="zh-CN" altLang="en-US">
                <a:cs typeface="Times New Roman" panose="02020603050405020304" charset="0"/>
                <a:sym typeface="+mn-ea"/>
              </a:rPr>
              <a:t>．</a:t>
            </a:r>
            <a:r>
              <a:rPr lang="en-US" altLang="zh-CN" i="1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处为负电荷，</a:t>
            </a:r>
            <a:r>
              <a:rPr lang="en-US" altLang="zh-CN" i="1">
                <a:cs typeface="Times New Roman" panose="02020603050405020304" charset="0"/>
                <a:sym typeface="+mn-ea"/>
              </a:rPr>
              <a:t>q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a</a:t>
            </a:r>
            <a:r>
              <a:rPr lang="en-US" altLang="zh-CN">
                <a:cs typeface="Times New Roman" panose="02020603050405020304" charset="0"/>
                <a:sym typeface="+mn-ea"/>
              </a:rPr>
              <a:t>&gt;</a:t>
            </a:r>
            <a:r>
              <a:rPr lang="en-US" altLang="zh-CN" i="1">
                <a:cs typeface="Times New Roman" panose="02020603050405020304" charset="0"/>
                <a:sym typeface="+mn-ea"/>
              </a:rPr>
              <a:t>q</a:t>
            </a:r>
            <a:r>
              <a:rPr lang="en-US" altLang="zh-CN" i="1" baseline="-30000">
                <a:cs typeface="Times New Roman" panose="02020603050405020304" charset="0"/>
                <a:sym typeface="+mn-ea"/>
              </a:rPr>
              <a:t>b</a:t>
            </a:r>
            <a:endParaRPr lang="en-US" altLang="zh-CN" b="1">
              <a:latin typeface="Arial" pitchFamily="34" charset="0"/>
            </a:endParaRPr>
          </a:p>
          <a:p>
            <a:endParaRPr lang="zh-CN" altLang="en-US"/>
          </a:p>
        </p:txBody>
      </p:sp>
      <p:pic>
        <p:nvPicPr>
          <p:cNvPr id="5122" name="Picture 2" descr="E:\2014\袁秋红课件\3.6\王娟广东物理(202-262)\王娟广东物理(202-262)\作业本\W837.TIF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71690" y="1560830"/>
            <a:ext cx="3905885" cy="230886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Picture 4" descr="E:\2014\袁秋红课件\3.6\王娟广东物理(202-262)\王娟广东物理(202-262)\作业本\W941.T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40968" y="4483735"/>
            <a:ext cx="3032125" cy="1944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0" name=" 2050"/>
          <p:cNvSpPr/>
          <p:nvPr/>
        </p:nvSpPr>
        <p:spPr bwMode="auto">
          <a:xfrm>
            <a:off x="148590" y="1560830"/>
            <a:ext cx="914400" cy="914400"/>
          </a:xfrm>
          <a:custGeom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round/>
          </a:ln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sp>
        <p:nvSpPr>
          <p:cNvPr id="15" name=" 2050"/>
          <p:cNvSpPr/>
          <p:nvPr/>
        </p:nvSpPr>
        <p:spPr bwMode="auto">
          <a:xfrm>
            <a:off x="3804285" y="4645660"/>
            <a:ext cx="914400" cy="914400"/>
          </a:xfrm>
          <a:custGeom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round/>
          </a:ln>
        </p:spPr>
        <p:txBody>
          <a:bodyPr lIns="68580" tIns="34290" rIns="68580" bIns="34290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1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996"/>
            <a:ext cx="3609340" cy="637539"/>
          </a:xfrm>
        </p:spPr>
        <p:txBody>
          <a:bodyPr wrap="square"/>
          <a:lstStyle/>
          <a:p>
            <a:r>
              <a:rPr lang="zh-CN" altLang="zh-CN"/>
              <a:t>场强、电势和电势差</a:t>
            </a:r>
          </a:p>
        </p:txBody>
      </p:sp>
      <p:sp>
        <p:nvSpPr>
          <p:cNvPr id="2" name="内容占位符 1"/>
          <p:cNvSpPr/>
          <p:nvPr>
            <p:ph idx="1"/>
          </p:nvPr>
        </p:nvSpPr>
        <p:spPr>
          <a:xfrm>
            <a:off x="148590" y="1041400"/>
            <a:ext cx="11607800" cy="3551555"/>
          </a:xfrm>
        </p:spPr>
        <p:txBody>
          <a:bodyPr/>
          <a:lstStyle/>
          <a:p>
            <a:r>
              <a:rPr lang="en-US" altLang="zh-CN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(</a:t>
            </a:r>
            <a:r>
              <a:rPr lang="zh-CN" altLang="en-US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多选</a:t>
            </a:r>
            <a:r>
              <a:rPr lang="en-US" altLang="zh-CN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)</a:t>
            </a:r>
            <a:r>
              <a:rPr lang="zh-CN" altLang="en-US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两个相同的负电荷和一个正电荷附近的电场线分布如图所示。</a:t>
            </a:r>
            <a:r>
              <a:rPr lang="en-US" altLang="zh-CN" i="1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c</a:t>
            </a:r>
            <a:r>
              <a:rPr lang="zh-CN" altLang="en-US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是两负电荷连线的中点，</a:t>
            </a:r>
            <a:r>
              <a:rPr lang="en-US" altLang="zh-CN" i="1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d</a:t>
            </a:r>
            <a:r>
              <a:rPr lang="zh-CN" altLang="en-US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点在正电荷的正上方，</a:t>
            </a:r>
            <a:r>
              <a:rPr lang="en-US" altLang="zh-CN" i="1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c</a:t>
            </a:r>
            <a:r>
              <a:rPr lang="zh-CN" altLang="en-US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、</a:t>
            </a:r>
            <a:r>
              <a:rPr lang="en-US" altLang="zh-CN" i="1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d</a:t>
            </a:r>
            <a:r>
              <a:rPr lang="zh-CN" altLang="en-US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到正电荷的距离相等，则</a:t>
            </a:r>
            <a:endParaRPr lang="zh-CN" altLang="en-US" b="1">
              <a:latin typeface="Times New Roman"/>
              <a:ea typeface="Times New Roman" panose="0202060305040502030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A. </a:t>
            </a:r>
            <a:r>
              <a:rPr lang="en-US" altLang="zh-CN" i="1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点的电场强度比</a:t>
            </a:r>
            <a:r>
              <a:rPr lang="en-US" altLang="zh-CN" i="1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b</a:t>
            </a:r>
            <a:r>
              <a:rPr lang="zh-CN" altLang="en-US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点的大</a:t>
            </a:r>
            <a:endParaRPr lang="zh-CN" altLang="en-US" b="1">
              <a:latin typeface="Times New Roman"/>
              <a:cs typeface="Times New Roman" panose="0202060305040502030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B. </a:t>
            </a:r>
            <a:r>
              <a:rPr lang="en-US" altLang="zh-CN" i="1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点的电势比</a:t>
            </a:r>
            <a:r>
              <a:rPr lang="en-US" altLang="zh-CN" i="1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b</a:t>
            </a:r>
            <a:r>
              <a:rPr lang="zh-CN" altLang="en-US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点的高</a:t>
            </a:r>
            <a:endParaRPr lang="zh-CN" altLang="en-US" b="1">
              <a:latin typeface="Times New Roman"/>
              <a:cs typeface="Times New Roman" panose="0202060305040502030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C. </a:t>
            </a:r>
            <a:r>
              <a:rPr lang="en-US" altLang="zh-CN" i="1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c</a:t>
            </a:r>
            <a:r>
              <a:rPr lang="zh-CN" altLang="en-US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点的电场强度比</a:t>
            </a:r>
            <a:r>
              <a:rPr lang="en-US" altLang="zh-CN" i="1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d</a:t>
            </a:r>
            <a:r>
              <a:rPr lang="zh-CN" altLang="en-US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点的大</a:t>
            </a:r>
            <a:endParaRPr lang="zh-CN" altLang="en-US" b="1">
              <a:latin typeface="Times New Roman"/>
              <a:cs typeface="Times New Roman" panose="0202060305040502030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D. </a:t>
            </a:r>
            <a:r>
              <a:rPr lang="en-US" altLang="zh-CN" i="1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c</a:t>
            </a:r>
            <a:r>
              <a:rPr lang="zh-CN" altLang="en-US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点的电势比</a:t>
            </a:r>
            <a:r>
              <a:rPr lang="en-US" altLang="zh-CN" i="1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d</a:t>
            </a:r>
            <a:r>
              <a:rPr lang="zh-CN" altLang="en-US">
                <a:solidFill>
                  <a:srgbClr val="000000"/>
                </a:solidFill>
                <a:cs typeface="Times New Roman" panose="02020603050405020304" charset="0"/>
                <a:sym typeface="+mn-ea"/>
              </a:rPr>
              <a:t>点的低</a:t>
            </a:r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7032625" y="2352675"/>
            <a:ext cx="3455670" cy="2567940"/>
            <a:chOff x="7768" y="1583"/>
            <a:chExt cx="5442" cy="4044"/>
          </a:xfrm>
        </p:grpSpPr>
        <p:cxnSp>
          <p:nvCxnSpPr>
            <p:cNvPr id="12" name="直接连接符 11"/>
            <p:cNvCxnSpPr/>
            <p:nvPr/>
          </p:nvCxnSpPr>
          <p:spPr>
            <a:xfrm flipH="1">
              <a:off x="7768" y="3690"/>
              <a:ext cx="5443" cy="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H="1">
              <a:off x="10488" y="1583"/>
              <a:ext cx="0" cy="4045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流程图: 联系 5"/>
            <p:cNvSpPr/>
            <p:nvPr/>
          </p:nvSpPr>
          <p:spPr>
            <a:xfrm>
              <a:off x="10445" y="2020"/>
              <a:ext cx="155" cy="11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流程图: 联系 6"/>
            <p:cNvSpPr/>
            <p:nvPr/>
          </p:nvSpPr>
          <p:spPr>
            <a:xfrm>
              <a:off x="10445" y="3650"/>
              <a:ext cx="155" cy="115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152" name="TextBox 7"/>
            <p:cNvSpPr txBox="1"/>
            <p:nvPr/>
          </p:nvSpPr>
          <p:spPr>
            <a:xfrm>
              <a:off x="10135" y="3650"/>
              <a:ext cx="465" cy="6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000" b="1" i="1">
                  <a:latin typeface="Times New Roman"/>
                  <a:cs typeface="Times New Roman" panose="02020603050405020304" charset="0"/>
                </a:rPr>
                <a:t>c</a:t>
              </a:r>
              <a:endParaRPr lang="zh-CN" altLang="en-US" sz="2000" b="1" i="1">
                <a:latin typeface="Times New Roman"/>
                <a:ea typeface="Times New Roman" panose="02020603050405020304" charset="0"/>
              </a:endParaRPr>
            </a:p>
          </p:txBody>
        </p:sp>
        <p:sp>
          <p:nvSpPr>
            <p:cNvPr id="6153" name="TextBox 8"/>
            <p:cNvSpPr txBox="1"/>
            <p:nvPr/>
          </p:nvSpPr>
          <p:spPr>
            <a:xfrm>
              <a:off x="10488" y="1753"/>
              <a:ext cx="415" cy="6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000" b="1" i="1">
                  <a:latin typeface="Times New Roman"/>
                  <a:cs typeface="Times New Roman" panose="02020603050405020304" charset="0"/>
                </a:rPr>
                <a:t>d</a:t>
              </a:r>
              <a:endParaRPr lang="zh-CN" altLang="en-US" sz="2000" b="1" i="1">
                <a:latin typeface="Times New Roman"/>
                <a:ea typeface="Times New Roman" panose="02020603050405020304" charset="0"/>
              </a:endParaRPr>
            </a:p>
          </p:txBody>
        </p:sp>
        <p:pic>
          <p:nvPicPr>
            <p:cNvPr id="5" name="Picture 4" descr="D:\2015创新设计一轮\Word版教师文档\W816.TIF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768" y="1885"/>
              <a:ext cx="5442" cy="361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050" name=" 2050"/>
          <p:cNvSpPr/>
          <p:nvPr/>
        </p:nvSpPr>
        <p:spPr bwMode="auto">
          <a:xfrm>
            <a:off x="148590" y="2053590"/>
            <a:ext cx="914400" cy="914400"/>
          </a:xfrm>
          <a:custGeom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round/>
          </a:ln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sp>
        <p:nvSpPr>
          <p:cNvPr id="15" name=" 2050"/>
          <p:cNvSpPr/>
          <p:nvPr/>
        </p:nvSpPr>
        <p:spPr bwMode="auto">
          <a:xfrm>
            <a:off x="148590" y="3180080"/>
            <a:ext cx="914400" cy="914400"/>
          </a:xfrm>
          <a:custGeom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round/>
          </a:ln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sp>
        <p:nvSpPr>
          <p:cNvPr id="10" name=" 2050"/>
          <p:cNvSpPr/>
          <p:nvPr/>
        </p:nvSpPr>
        <p:spPr bwMode="auto">
          <a:xfrm>
            <a:off x="148590" y="3738245"/>
            <a:ext cx="914400" cy="914400"/>
          </a:xfrm>
          <a:custGeom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round/>
          </a:ln>
        </p:spPr>
        <p:txBody>
          <a:bodyPr lIns="68580" tIns="34290" rIns="68580" bIns="34290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15" grpId="1"/>
      <p:bldP spid="10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>
                <a:cs typeface="Times New Roman" panose="02020603050405020304" charset="0"/>
                <a:sym typeface="+mn-ea"/>
              </a:rPr>
              <a:t>带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等量同种</a:t>
            </a:r>
            <a:r>
              <a:rPr lang="zh-CN" altLang="en-US">
                <a:cs typeface="Times New Roman" panose="02020603050405020304" charset="0"/>
                <a:sym typeface="+mn-ea"/>
              </a:rPr>
              <a:t>电荷量的带电小球</a:t>
            </a:r>
            <a:r>
              <a:rPr lang="en-US" altLang="zh-CN">
                <a:cs typeface="Times New Roman" panose="02020603050405020304" charset="0"/>
                <a:sym typeface="+mn-ea"/>
              </a:rPr>
              <a:t>(</a:t>
            </a:r>
            <a:r>
              <a:rPr lang="zh-CN" altLang="en-US">
                <a:cs typeface="Times New Roman" panose="02020603050405020304" charset="0"/>
                <a:sym typeface="+mn-ea"/>
              </a:rPr>
              <a:t>可视为点电荷</a:t>
            </a:r>
            <a:r>
              <a:rPr lang="en-US" altLang="zh-CN">
                <a:cs typeface="Times New Roman" panose="02020603050405020304" charset="0"/>
                <a:sym typeface="+mn-ea"/>
              </a:rPr>
              <a:t>)</a:t>
            </a:r>
            <a:r>
              <a:rPr lang="zh-CN" altLang="en-US">
                <a:cs typeface="Times New Roman" panose="02020603050405020304" charset="0"/>
                <a:sym typeface="+mn-ea"/>
              </a:rPr>
              <a:t>，若</a:t>
            </a:r>
            <a:r>
              <a:rPr lang="en-US" altLang="zh-CN" i="1">
                <a:cs typeface="Times New Roman" panose="02020603050405020304" charset="0"/>
                <a:sym typeface="+mn-ea"/>
              </a:rPr>
              <a:t>o</a:t>
            </a:r>
            <a:r>
              <a:rPr lang="zh-CN" altLang="en-US">
                <a:cs typeface="Times New Roman" panose="02020603050405020304" charset="0"/>
                <a:sym typeface="+mn-ea"/>
              </a:rPr>
              <a:t>点是两电荷连线的中点：</a:t>
            </a:r>
          </a:p>
          <a:p>
            <a:r>
              <a:rPr lang="en-US" altLang="zh-CN">
                <a:cs typeface="Times New Roman" panose="02020603050405020304" charset="0"/>
                <a:sym typeface="+mn-ea"/>
              </a:rPr>
              <a:t>1</a:t>
            </a:r>
            <a:r>
              <a:rPr lang="zh-CN" altLang="en-US">
                <a:cs typeface="Times New Roman" panose="02020603050405020304" charset="0"/>
                <a:sym typeface="+mn-ea"/>
              </a:rPr>
              <a:t>）画出两场源电荷共同形成电场的电场线</a:t>
            </a:r>
          </a:p>
          <a:p>
            <a:r>
              <a:rPr lang="en-US" altLang="zh-CN">
                <a:cs typeface="Times New Roman" panose="02020603050405020304" charset="0"/>
                <a:sym typeface="+mn-ea"/>
              </a:rPr>
              <a:t>2</a:t>
            </a:r>
            <a:r>
              <a:rPr lang="zh-CN" altLang="en-US">
                <a:cs typeface="Times New Roman" panose="02020603050405020304" charset="0"/>
                <a:sym typeface="+mn-ea"/>
              </a:rPr>
              <a:t>）过</a:t>
            </a:r>
            <a:r>
              <a:rPr lang="en-US" altLang="zh-CN" i="1">
                <a:cs typeface="Times New Roman" panose="02020603050405020304" charset="0"/>
                <a:sym typeface="+mn-ea"/>
              </a:rPr>
              <a:t>o</a:t>
            </a:r>
            <a:r>
              <a:rPr lang="zh-CN" altLang="en-US">
                <a:cs typeface="Times New Roman" panose="02020603050405020304" charset="0"/>
                <a:sym typeface="+mn-ea"/>
              </a:rPr>
              <a:t>点作中垂线</a:t>
            </a:r>
            <a:r>
              <a:rPr lang="en-US" altLang="zh-CN">
                <a:cs typeface="Times New Roman" panose="02020603050405020304" charset="0"/>
                <a:sym typeface="+mn-ea"/>
              </a:rPr>
              <a:t>(</a:t>
            </a:r>
            <a:r>
              <a:rPr lang="zh-CN" altLang="en-US">
                <a:cs typeface="Times New Roman" panose="02020603050405020304" charset="0"/>
                <a:sym typeface="+mn-ea"/>
              </a:rPr>
              <a:t>虚线</a:t>
            </a:r>
            <a:r>
              <a:rPr lang="en-US" altLang="zh-CN">
                <a:cs typeface="Times New Roman" panose="02020603050405020304" charset="0"/>
                <a:sym typeface="+mn-ea"/>
              </a:rPr>
              <a:t>)</a:t>
            </a:r>
            <a:r>
              <a:rPr lang="zh-CN" altLang="en-US">
                <a:cs typeface="Times New Roman" panose="02020603050405020304" charset="0"/>
                <a:sym typeface="+mn-ea"/>
              </a:rPr>
              <a:t>。 比较为</a:t>
            </a:r>
            <a:r>
              <a:rPr lang="en-US" altLang="zh-CN" i="1">
                <a:cs typeface="Times New Roman" panose="02020603050405020304" charset="0"/>
                <a:sym typeface="+mn-ea"/>
              </a:rPr>
              <a:t>o,</a:t>
            </a:r>
            <a:r>
              <a:rPr lang="en-US" altLang="zh-CN">
                <a:cs typeface="Times New Roman" panose="02020603050405020304" charset="0"/>
                <a:sym typeface="+mn-ea"/>
              </a:rPr>
              <a:t> </a:t>
            </a:r>
            <a:r>
              <a:rPr lang="en-US" altLang="zh-CN" i="1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两点的</a:t>
            </a:r>
          </a:p>
          <a:p>
            <a:r>
              <a:rPr lang="zh-CN" altLang="en-US">
                <a:cs typeface="Times New Roman" panose="02020603050405020304" charset="0"/>
                <a:sym typeface="+mn-ea"/>
              </a:rPr>
              <a:t>    </a:t>
            </a:r>
            <a:r>
              <a:rPr lang="zh-CN" altLang="en-US">
                <a:solidFill>
                  <a:schemeClr val="tx1"/>
                </a:solidFill>
                <a:cs typeface="Times New Roman" panose="02020603050405020304" charset="0"/>
                <a:sym typeface="+mn-ea"/>
              </a:rPr>
              <a:t>  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电场强度</a:t>
            </a:r>
            <a:r>
              <a:rPr lang="zh-CN" altLang="en-US">
                <a:solidFill>
                  <a:schemeClr val="tx1"/>
                </a:solidFill>
                <a:cs typeface="Times New Roman" panose="02020603050405020304" charset="0"/>
                <a:sym typeface="+mn-ea"/>
              </a:rPr>
              <a:t>大小</a:t>
            </a:r>
            <a:r>
              <a:rPr lang="zh-CN" altLang="en-US">
                <a:cs typeface="Times New Roman" panose="02020603050405020304" charset="0"/>
                <a:sym typeface="+mn-ea"/>
              </a:rPr>
              <a:t>和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电势</a:t>
            </a:r>
            <a:r>
              <a:rPr lang="zh-CN" altLang="en-US">
                <a:solidFill>
                  <a:schemeClr val="tx1"/>
                </a:solidFill>
                <a:cs typeface="Times New Roman" panose="02020603050405020304" charset="0"/>
                <a:sym typeface="+mn-ea"/>
              </a:rPr>
              <a:t>高低</a:t>
            </a:r>
            <a:r>
              <a:rPr lang="zh-CN" altLang="en-US">
                <a:cs typeface="Times New Roman" panose="02020603050405020304" charset="0"/>
                <a:sym typeface="+mn-ea"/>
              </a:rPr>
              <a:t>？</a:t>
            </a:r>
          </a:p>
          <a:p>
            <a:r>
              <a:rPr lang="en-US" altLang="zh-CN">
                <a:cs typeface="Times New Roman" panose="02020603050405020304" charset="0"/>
                <a:sym typeface="+mn-ea"/>
              </a:rPr>
              <a:t>3</a:t>
            </a:r>
            <a:r>
              <a:rPr lang="zh-CN" altLang="en-US">
                <a:cs typeface="Times New Roman" panose="02020603050405020304" charset="0"/>
                <a:sym typeface="+mn-ea"/>
              </a:rPr>
              <a:t>）将</a:t>
            </a:r>
            <a:r>
              <a:rPr lang="zh-CN" altLang="en-US">
                <a:solidFill>
                  <a:srgbClr val="0000FF"/>
                </a:solidFill>
                <a:cs typeface="Times New Roman" panose="02020603050405020304" charset="0"/>
                <a:sym typeface="+mn-ea"/>
              </a:rPr>
              <a:t>电子</a:t>
            </a:r>
            <a:r>
              <a:rPr lang="zh-CN" altLang="en-US">
                <a:cs typeface="Times New Roman" panose="02020603050405020304" charset="0"/>
                <a:sym typeface="+mn-ea"/>
              </a:rPr>
              <a:t>在</a:t>
            </a:r>
            <a:r>
              <a:rPr lang="en-US" altLang="zh-CN">
                <a:cs typeface="Times New Roman" panose="02020603050405020304" charset="0"/>
                <a:sym typeface="+mn-ea"/>
              </a:rPr>
              <a:t> </a:t>
            </a:r>
            <a:r>
              <a:rPr lang="en-US" altLang="zh-CN" i="1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点静止释放，电子将向哪方向运动？</a:t>
            </a:r>
          </a:p>
          <a:p>
            <a:r>
              <a:rPr lang="en-US" altLang="zh-CN">
                <a:cs typeface="Times New Roman" panose="02020603050405020304" charset="0"/>
                <a:sym typeface="+mn-ea"/>
              </a:rPr>
              <a:t>4</a:t>
            </a:r>
            <a:r>
              <a:rPr lang="zh-CN" altLang="en-US">
                <a:cs typeface="Times New Roman" panose="02020603050405020304" charset="0"/>
                <a:sym typeface="+mn-ea"/>
              </a:rPr>
              <a:t>）电子从</a:t>
            </a:r>
            <a:r>
              <a:rPr lang="en-US" altLang="zh-CN" i="1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点运动到</a:t>
            </a:r>
            <a:r>
              <a:rPr lang="en-US" altLang="zh-CN" i="1">
                <a:cs typeface="Times New Roman" panose="02020603050405020304" charset="0"/>
                <a:sym typeface="+mn-ea"/>
              </a:rPr>
              <a:t>o</a:t>
            </a:r>
            <a:r>
              <a:rPr lang="zh-CN" altLang="en-US">
                <a:cs typeface="Times New Roman" panose="02020603050405020304" charset="0"/>
                <a:sym typeface="+mn-ea"/>
              </a:rPr>
              <a:t>点过程中，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加速度</a:t>
            </a:r>
            <a:r>
              <a:rPr lang="zh-CN" altLang="en-US">
                <a:cs typeface="Times New Roman" panose="02020603050405020304" charset="0"/>
                <a:sym typeface="+mn-ea"/>
              </a:rPr>
              <a:t>大小可能的变化情况？</a:t>
            </a:r>
          </a:p>
          <a:p>
            <a:r>
              <a:rPr lang="en-US" altLang="zh-CN">
                <a:cs typeface="Times New Roman" panose="02020603050405020304" charset="0"/>
                <a:sym typeface="+mn-ea"/>
              </a:rPr>
              <a:t>5</a:t>
            </a:r>
            <a:r>
              <a:rPr lang="zh-CN" altLang="en-US">
                <a:cs typeface="Times New Roman" panose="02020603050405020304" charset="0"/>
                <a:sym typeface="+mn-ea"/>
              </a:rPr>
              <a:t>）电子从</a:t>
            </a:r>
            <a:r>
              <a:rPr lang="en-US" altLang="zh-CN" i="1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点运动到</a:t>
            </a:r>
            <a:r>
              <a:rPr lang="en-US" altLang="zh-CN" i="1">
                <a:cs typeface="Times New Roman" panose="02020603050405020304" charset="0"/>
                <a:sym typeface="+mn-ea"/>
              </a:rPr>
              <a:t>o</a:t>
            </a:r>
            <a:r>
              <a:rPr lang="zh-CN" altLang="en-US">
                <a:cs typeface="Times New Roman" panose="02020603050405020304" charset="0"/>
                <a:sym typeface="+mn-ea"/>
              </a:rPr>
              <a:t>点过程中，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电场力</a:t>
            </a:r>
            <a:r>
              <a:rPr lang="zh-CN" altLang="en-US">
                <a:cs typeface="Times New Roman" panose="02020603050405020304" charset="0"/>
                <a:sym typeface="+mn-ea"/>
              </a:rPr>
              <a:t>做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正功</a:t>
            </a:r>
            <a:r>
              <a:rPr lang="zh-CN" altLang="en-US">
                <a:cs typeface="Times New Roman" panose="02020603050405020304" charset="0"/>
                <a:sym typeface="+mn-ea"/>
              </a:rPr>
              <a:t>还是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负功</a:t>
            </a:r>
            <a:r>
              <a:rPr lang="zh-CN" altLang="en-US">
                <a:cs typeface="Times New Roman" panose="02020603050405020304" charset="0"/>
                <a:sym typeface="+mn-ea"/>
              </a:rPr>
              <a:t>，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电势能</a:t>
            </a:r>
            <a:r>
              <a:rPr lang="zh-CN" altLang="en-US">
                <a:cs typeface="Times New Roman" panose="02020603050405020304" charset="0"/>
                <a:sym typeface="+mn-ea"/>
              </a:rPr>
              <a:t>如何变化？</a:t>
            </a:r>
          </a:p>
          <a:p>
            <a:r>
              <a:rPr lang="en-US" altLang="zh-CN">
                <a:cs typeface="Times New Roman" panose="02020603050405020304" charset="0"/>
                <a:sym typeface="+mn-ea"/>
              </a:rPr>
              <a:t>6</a:t>
            </a:r>
            <a:r>
              <a:rPr lang="zh-CN" altLang="en-US">
                <a:cs typeface="Times New Roman" panose="02020603050405020304" charset="0"/>
                <a:sym typeface="+mn-ea"/>
              </a:rPr>
              <a:t>）将</a:t>
            </a:r>
            <a:r>
              <a:rPr lang="zh-CN" altLang="en-US">
                <a:solidFill>
                  <a:srgbClr val="0000FF"/>
                </a:solidFill>
                <a:cs typeface="Times New Roman" panose="02020603050405020304" charset="0"/>
                <a:sym typeface="+mn-ea"/>
              </a:rPr>
              <a:t>电子</a:t>
            </a:r>
            <a:r>
              <a:rPr lang="zh-CN" altLang="en-US">
                <a:cs typeface="Times New Roman" panose="02020603050405020304" charset="0"/>
                <a:sym typeface="+mn-ea"/>
              </a:rPr>
              <a:t>在</a:t>
            </a:r>
            <a:r>
              <a:rPr lang="en-US" altLang="zh-CN">
                <a:cs typeface="Times New Roman" panose="02020603050405020304" charset="0"/>
                <a:sym typeface="+mn-ea"/>
              </a:rPr>
              <a:t> </a:t>
            </a:r>
            <a:r>
              <a:rPr lang="en-US" altLang="zh-CN" i="1">
                <a:cs typeface="Times New Roman" panose="02020603050405020304" charset="0"/>
                <a:sym typeface="+mn-ea"/>
              </a:rPr>
              <a:t>a</a:t>
            </a:r>
            <a:r>
              <a:rPr lang="zh-CN" altLang="en-US">
                <a:cs typeface="Times New Roman" panose="02020603050405020304" charset="0"/>
                <a:sym typeface="+mn-ea"/>
              </a:rPr>
              <a:t>点静止释放，电子经过</a:t>
            </a:r>
            <a:r>
              <a:rPr lang="en-US" altLang="zh-CN" i="1">
                <a:cs typeface="Times New Roman" panose="02020603050405020304" charset="0"/>
                <a:sym typeface="+mn-ea"/>
              </a:rPr>
              <a:t>o</a:t>
            </a:r>
            <a:r>
              <a:rPr lang="zh-CN" altLang="en-US">
                <a:cs typeface="Times New Roman" panose="02020603050405020304" charset="0"/>
                <a:sym typeface="+mn-ea"/>
              </a:rPr>
              <a:t>点后的运动情况？</a:t>
            </a:r>
          </a:p>
          <a:p>
            <a:endParaRPr lang="zh-CN" altLang="en-US">
              <a:cs typeface="Times New Roman" panose="02020603050405020304" charset="0"/>
              <a:sym typeface="+mn-ea"/>
            </a:endParaRPr>
          </a:p>
          <a:p>
            <a:endParaRPr lang="en-US" altLang="zh-CN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197545"/>
            <a:ext cx="4481830" cy="669805"/>
          </a:xfrm>
        </p:spPr>
        <p:txBody>
          <a:bodyPr wrap="square"/>
          <a:lstStyle/>
          <a:p>
            <a:r>
              <a:rPr lang="zh-CN" altLang="en-US"/>
              <a:t>电场力和电势能、功能关系</a:t>
            </a:r>
            <a:endParaRPr lang="en-US" altLang="zh-CN"/>
          </a:p>
        </p:txBody>
      </p:sp>
      <p:cxnSp>
        <p:nvCxnSpPr>
          <p:cNvPr id="19" name="直接连接符 18"/>
          <p:cNvCxnSpPr/>
          <p:nvPr/>
        </p:nvCxnSpPr>
        <p:spPr>
          <a:xfrm flipH="1">
            <a:off x="9857105" y="1713230"/>
            <a:ext cx="0" cy="2667635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15"/>
          <p:cNvSpPr txBox="1"/>
          <p:nvPr/>
        </p:nvSpPr>
        <p:spPr>
          <a:xfrm>
            <a:off x="9549130" y="2937510"/>
            <a:ext cx="245745" cy="521970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lstStyle/>
          <a:p>
            <a:r>
              <a:rPr lang="en-US" altLang="zh-CN" sz="2800" b="1" i="1">
                <a:latin typeface="Times New Roman"/>
                <a:cs typeface="Times New Roman" panose="02020603050405020304" charset="0"/>
              </a:rPr>
              <a:t>o</a:t>
            </a:r>
            <a:endParaRPr lang="en-US" altLang="zh-CN" sz="2800" b="1" i="1">
              <a:latin typeface="Times New Roman"/>
              <a:ea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1" name="流程图: 联系 20"/>
          <p:cNvSpPr/>
          <p:nvPr/>
        </p:nvSpPr>
        <p:spPr>
          <a:xfrm>
            <a:off x="9801860" y="3039745"/>
            <a:ext cx="123825" cy="107950"/>
          </a:xfrm>
          <a:prstGeom prst="flowChartConnector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43" name="直接连接符 42"/>
          <p:cNvCxnSpPr>
            <a:stCxn id="15" idx="6"/>
          </p:cNvCxnSpPr>
          <p:nvPr/>
        </p:nvCxnSpPr>
        <p:spPr>
          <a:xfrm>
            <a:off x="8829040" y="3086735"/>
            <a:ext cx="206756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2"/>
          <p:cNvGrpSpPr/>
          <p:nvPr/>
        </p:nvGrpSpPr>
        <p:grpSpPr>
          <a:xfrm>
            <a:off x="8460740" y="2909570"/>
            <a:ext cx="368300" cy="323850"/>
            <a:chOff x="2123728" y="1988840"/>
            <a:chExt cx="432048" cy="432048"/>
          </a:xfrm>
          <a:blipFill>
            <a:blip r:embed="rId2"/>
            <a:stretch>
              <a:fillRect/>
            </a:stretch>
          </a:blipFill>
        </p:grpSpPr>
        <p:sp>
          <p:nvSpPr>
            <p:cNvPr id="15" name="流程图: 联系 14"/>
            <p:cNvSpPr/>
            <p:nvPr/>
          </p:nvSpPr>
          <p:spPr>
            <a:xfrm>
              <a:off x="2123728" y="1988840"/>
              <a:ext cx="432048" cy="432048"/>
            </a:xfrm>
            <a:prstGeom prst="flowChartConnector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加号 15"/>
            <p:cNvSpPr/>
            <p:nvPr/>
          </p:nvSpPr>
          <p:spPr>
            <a:xfrm>
              <a:off x="2123728" y="1988840"/>
              <a:ext cx="432048" cy="432048"/>
            </a:xfrm>
            <a:prstGeom prst="mathPlus">
              <a:avLst>
                <a:gd name="adj1" fmla="val 0"/>
              </a:avLst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8" name="组合 2"/>
          <p:cNvGrpSpPr/>
          <p:nvPr/>
        </p:nvGrpSpPr>
        <p:grpSpPr>
          <a:xfrm>
            <a:off x="10896600" y="2924810"/>
            <a:ext cx="368300" cy="323850"/>
            <a:chOff x="2123728" y="1988840"/>
            <a:chExt cx="432048" cy="432048"/>
          </a:xfrm>
          <a:blipFill>
            <a:blip r:embed="rId2"/>
            <a:stretch>
              <a:fillRect/>
            </a:stretch>
          </a:blipFill>
        </p:grpSpPr>
        <p:sp>
          <p:nvSpPr>
            <p:cNvPr id="10" name="流程图: 联系 9"/>
            <p:cNvSpPr/>
            <p:nvPr/>
          </p:nvSpPr>
          <p:spPr>
            <a:xfrm>
              <a:off x="2123728" y="1988840"/>
              <a:ext cx="432048" cy="432048"/>
            </a:xfrm>
            <a:prstGeom prst="flowChartConnector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加号 10"/>
            <p:cNvSpPr/>
            <p:nvPr/>
          </p:nvSpPr>
          <p:spPr>
            <a:xfrm>
              <a:off x="2123728" y="1988840"/>
              <a:ext cx="432048" cy="432048"/>
            </a:xfrm>
            <a:prstGeom prst="mathPlus">
              <a:avLst>
                <a:gd name="adj1" fmla="val 0"/>
              </a:avLst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9803765" y="1864995"/>
            <a:ext cx="494030" cy="462280"/>
            <a:chOff x="15439" y="2937"/>
            <a:chExt cx="778" cy="728"/>
          </a:xfrm>
        </p:grpSpPr>
        <p:sp>
          <p:nvSpPr>
            <p:cNvPr id="28" name="TextBox 23"/>
            <p:cNvSpPr txBox="1"/>
            <p:nvPr/>
          </p:nvSpPr>
          <p:spPr>
            <a:xfrm>
              <a:off x="15839" y="2937"/>
              <a:ext cx="378" cy="7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400" b="1" i="1">
                  <a:latin typeface="Times New Roman"/>
                  <a:cs typeface="Times New Roman" panose="02020603050405020304" charset="0"/>
                </a:rPr>
                <a:t>a</a:t>
              </a:r>
              <a:endParaRPr lang="zh-CN" altLang="en-US" sz="2400" b="1" i="1">
                <a:latin typeface="Times New Roman"/>
                <a:ea typeface="Times New Roman" panose="02020603050405020304" charset="0"/>
              </a:endParaRPr>
            </a:p>
          </p:txBody>
        </p:sp>
        <p:sp>
          <p:nvSpPr>
            <p:cNvPr id="29" name="流程图: 联系 28"/>
            <p:cNvSpPr/>
            <p:nvPr/>
          </p:nvSpPr>
          <p:spPr>
            <a:xfrm>
              <a:off x="15439" y="3216"/>
              <a:ext cx="190" cy="170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0" name="流程图: 联系 29"/>
          <p:cNvSpPr/>
          <p:nvPr/>
        </p:nvSpPr>
        <p:spPr>
          <a:xfrm>
            <a:off x="9729470" y="1977390"/>
            <a:ext cx="283210" cy="265430"/>
          </a:xfrm>
          <a:prstGeom prst="flowChartConnector">
            <a:avLst/>
          </a:prstGeom>
          <a:noFill/>
          <a:ln w="28575"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197922"/>
            <a:ext cx="4513580" cy="669685"/>
          </a:xfrm>
        </p:spPr>
        <p:txBody>
          <a:bodyPr wrap="square"/>
          <a:lstStyle/>
          <a:p>
            <a:r>
              <a:rPr lang="zh-CN" altLang="en-US">
                <a:sym typeface="+mn-ea"/>
              </a:rPr>
              <a:t>电场力和电势能、功能关系</a:t>
            </a:r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929640" y="984250"/>
            <a:ext cx="10179685" cy="4915535"/>
            <a:chOff x="936" y="1418"/>
            <a:chExt cx="16031" cy="7741"/>
          </a:xfrm>
        </p:grpSpPr>
        <p:sp>
          <p:nvSpPr>
            <p:cNvPr id="51" name="矩形 50"/>
            <p:cNvSpPr/>
            <p:nvPr/>
          </p:nvSpPr>
          <p:spPr>
            <a:xfrm>
              <a:off x="6870" y="7840"/>
              <a:ext cx="2619" cy="814"/>
            </a:xfrm>
            <a:prstGeom prst="rect">
              <a:avLst/>
            </a:prstGeom>
            <a:ln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 algn="ctr"/>
              <a:r>
                <a:rPr lang="zh-CN" altLang="en-US" sz="2400" b="1"/>
                <a:t>电势能</a:t>
              </a:r>
              <a:r>
                <a:rPr lang="en-US" altLang="zh-CN" sz="2400" b="1" i="1"/>
                <a:t>E</a:t>
              </a:r>
              <a:r>
                <a:rPr lang="en-US" altLang="zh-CN" sz="2400" b="1" i="1" baseline="-25000"/>
                <a:t>P</a:t>
              </a:r>
            </a:p>
          </p:txBody>
        </p:sp>
        <p:sp>
          <p:nvSpPr>
            <p:cNvPr id="49" name="矩形 48"/>
            <p:cNvSpPr/>
            <p:nvPr/>
          </p:nvSpPr>
          <p:spPr>
            <a:xfrm>
              <a:off x="7042" y="2580"/>
              <a:ext cx="2274" cy="814"/>
            </a:xfrm>
            <a:prstGeom prst="rect">
              <a:avLst/>
            </a:prstGeom>
            <a:ln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 algn="ctr"/>
              <a:r>
                <a:rPr lang="zh-CN" altLang="en-US" sz="2400" b="1"/>
                <a:t>电场力</a:t>
              </a:r>
              <a:r>
                <a:rPr lang="en-US" altLang="zh-CN" sz="2400" b="1" i="1"/>
                <a:t>F</a:t>
              </a:r>
            </a:p>
          </p:txBody>
        </p:sp>
        <p:sp>
          <p:nvSpPr>
            <p:cNvPr id="46" name="椭圆 45"/>
            <p:cNvSpPr/>
            <p:nvPr/>
          </p:nvSpPr>
          <p:spPr>
            <a:xfrm>
              <a:off x="3532" y="4733"/>
              <a:ext cx="2424" cy="1768"/>
            </a:xfrm>
            <a:prstGeom prst="ellipse">
              <a:avLst/>
            </a:prstGeom>
            <a:ln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 algn="ctr"/>
              <a:r>
                <a:rPr lang="zh-CN" altLang="en-US" sz="2800" b="1"/>
                <a:t>试探</a:t>
              </a:r>
            </a:p>
            <a:p>
              <a:pPr algn="ctr"/>
              <a:r>
                <a:rPr lang="en-US" sz="2800" b="1" i="1"/>
                <a:t>q</a:t>
              </a:r>
            </a:p>
          </p:txBody>
        </p:sp>
        <p:sp>
          <p:nvSpPr>
            <p:cNvPr id="5" name="椭圆 4"/>
            <p:cNvSpPr/>
            <p:nvPr/>
          </p:nvSpPr>
          <p:spPr>
            <a:xfrm>
              <a:off x="936" y="4727"/>
              <a:ext cx="2424" cy="1768"/>
            </a:xfrm>
            <a:prstGeom prst="ellipse">
              <a:avLst/>
            </a:prstGeom>
            <a:ln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 algn="ctr"/>
              <a:r>
                <a:rPr lang="zh-CN" altLang="en-US" sz="2800" b="1"/>
                <a:t>场源</a:t>
              </a:r>
              <a:r>
                <a:rPr lang="en-US" altLang="zh-CN" sz="2800" b="1" i="1"/>
                <a:t>Q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3594" y="7840"/>
              <a:ext cx="2339" cy="814"/>
            </a:xfrm>
            <a:prstGeom prst="rect">
              <a:avLst/>
            </a:prstGeom>
            <a:ln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 algn="ctr"/>
              <a:r>
                <a:rPr lang="zh-CN" altLang="zh-CN" sz="2400" b="1"/>
                <a:t>电势</a:t>
              </a:r>
              <a:r>
                <a:rPr lang="en-US" altLang="zh-CN" sz="2400" b="1" i="1">
                  <a:ea typeface="宋体" pitchFamily="2" charset="-122"/>
                  <a:cs typeface="+mn-lt"/>
                </a:rPr>
                <a:t>φ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3585" y="2580"/>
              <a:ext cx="2274" cy="814"/>
            </a:xfrm>
            <a:prstGeom prst="rect">
              <a:avLst/>
            </a:prstGeom>
            <a:ln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 algn="ctr"/>
              <a:r>
                <a:rPr lang="zh-CN" altLang="en-US" sz="2400" b="1"/>
                <a:t>场强</a:t>
              </a:r>
              <a:r>
                <a:rPr lang="en-US" altLang="zh-CN" sz="2400" b="1" i="1"/>
                <a:t>E</a:t>
              </a:r>
            </a:p>
          </p:txBody>
        </p:sp>
        <p:cxnSp>
          <p:nvCxnSpPr>
            <p:cNvPr id="13" name="肘形连接符 12"/>
            <p:cNvCxnSpPr>
              <a:stCxn id="5" idx="0"/>
              <a:endCxn id="7" idx="1"/>
            </p:cNvCxnSpPr>
            <p:nvPr/>
          </p:nvCxnSpPr>
          <p:spPr>
            <a:xfrm rot="16200000">
              <a:off x="1996" y="3139"/>
              <a:ext cx="1740" cy="1437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肘形连接符 13"/>
            <p:cNvCxnSpPr>
              <a:stCxn id="5" idx="4"/>
              <a:endCxn id="6" idx="1"/>
            </p:cNvCxnSpPr>
            <p:nvPr/>
          </p:nvCxnSpPr>
          <p:spPr>
            <a:xfrm rot="5400000" flipV="1">
              <a:off x="1995" y="6648"/>
              <a:ext cx="1752" cy="1446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" name="组合 19"/>
            <p:cNvGrpSpPr/>
            <p:nvPr/>
          </p:nvGrpSpPr>
          <p:grpSpPr>
            <a:xfrm>
              <a:off x="9703" y="7335"/>
              <a:ext cx="6598" cy="1824"/>
              <a:chOff x="10002" y="7507"/>
              <a:chExt cx="6598" cy="1824"/>
            </a:xfrm>
          </p:grpSpPr>
          <p:sp>
            <p:nvSpPr>
              <p:cNvPr id="103" name="文本框 102"/>
              <p:cNvSpPr txBox="1"/>
              <p:nvPr/>
            </p:nvSpPr>
            <p:spPr>
              <a:xfrm>
                <a:off x="10002" y="8654"/>
                <a:ext cx="6598" cy="6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zh-CN" altLang="en-US" sz="22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正</a:t>
                </a:r>
                <a:r>
                  <a:rPr lang="zh-CN" altLang="en-US" sz="2200" b="1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（</a:t>
                </a:r>
                <a:r>
                  <a:rPr lang="zh-CN" altLang="en-US" sz="2200" b="1">
                    <a:solidFill>
                      <a:srgbClr val="0000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负</a:t>
                </a:r>
                <a:r>
                  <a:rPr lang="zh-CN" altLang="en-US" sz="2200" b="1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）电荷</a:t>
                </a:r>
                <a:r>
                  <a:rPr lang="zh-CN" altLang="zh-CN" sz="2200" b="1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在</a:t>
                </a:r>
                <a:r>
                  <a:rPr lang="en-US" altLang="zh-CN" sz="2200" b="1" i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φ </a:t>
                </a:r>
                <a:r>
                  <a:rPr lang="zh-CN" altLang="en-US" sz="22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高</a:t>
                </a:r>
                <a:r>
                  <a:rPr lang="zh-CN" altLang="en-US" sz="2200" b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处</a:t>
                </a:r>
                <a:r>
                  <a:rPr lang="en-US" altLang="zh-CN" sz="2200" b="1" i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E</a:t>
                </a:r>
                <a:r>
                  <a:rPr lang="en-US" altLang="zh-CN" sz="2200" b="1" i="1" baseline="-2500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P </a:t>
                </a:r>
                <a:r>
                  <a:rPr lang="zh-CN" altLang="en-US" sz="22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大</a:t>
                </a:r>
                <a:r>
                  <a:rPr lang="zh-CN" altLang="en-US" sz="2200" b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（</a:t>
                </a:r>
                <a:r>
                  <a:rPr lang="zh-CN" altLang="en-US" sz="2200" b="1">
                    <a:solidFill>
                      <a:srgbClr val="0000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小</a:t>
                </a:r>
                <a:r>
                  <a:rPr lang="zh-CN" altLang="en-US" sz="2200" b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）</a:t>
                </a:r>
                <a:r>
                  <a:rPr lang="en-US" altLang="zh-CN" sz="2200" b="1" i="1">
                    <a:solidFill>
                      <a:srgbClr val="FF0000"/>
                    </a:solidFill>
                  </a:rPr>
                  <a:t> </a:t>
                </a:r>
                <a:endParaRPr lang="zh-CN" altLang="en-US" sz="2200" b="1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8" name="组合 17"/>
              <p:cNvGrpSpPr/>
              <p:nvPr/>
            </p:nvGrpSpPr>
            <p:grpSpPr>
              <a:xfrm>
                <a:off x="11481" y="7507"/>
                <a:ext cx="4646" cy="777"/>
                <a:chOff x="11805" y="7840"/>
                <a:chExt cx="4646" cy="777"/>
              </a:xfrm>
            </p:grpSpPr>
            <p:graphicFrame>
              <p:nvGraphicFramePr>
                <p:cNvPr id="101" name="对象 100">
                  <a:hlinkClick action="ppaction://ole?verb="/>
                </p:cNvPr>
                <p:cNvGraphicFramePr>
                  <a:graphicFrameLocks noChangeAspect="1"/>
                </p:cNvGraphicFramePr>
                <p:nvPr/>
              </p:nvGraphicFramePr>
              <p:xfrm>
                <a:off x="11805" y="7877"/>
                <a:ext cx="1713" cy="740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40" r:id="rId2" progId="Equation.DSMT4">
                        <p:embed/>
                      </p:oleObj>
                    </mc:Choice>
                    <mc:Fallback>
                      <p:oleObj r:id="rId2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3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1805" y="7877"/>
                              <a:ext cx="1713" cy="740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17" name="文本框 16"/>
                <p:cNvSpPr txBox="1"/>
                <p:nvPr/>
              </p:nvSpPr>
              <p:spPr>
                <a:xfrm>
                  <a:off x="13518" y="7840"/>
                  <a:ext cx="2933" cy="6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l"/>
                  <a:r>
                    <a:rPr lang="zh-CN" altLang="en-US" sz="2200" b="1">
                      <a:solidFill>
                        <a:schemeClr val="tx1"/>
                      </a:solidFill>
                    </a:rPr>
                    <a:t>（带</a:t>
                  </a:r>
                  <a:r>
                    <a:rPr lang="zh-CN" altLang="en-US" sz="2200" b="1">
                      <a:solidFill>
                        <a:srgbClr val="FF0000"/>
                      </a:solidFill>
                    </a:rPr>
                    <a:t>正负</a:t>
                  </a:r>
                  <a:r>
                    <a:rPr lang="zh-CN" altLang="en-US" sz="2200" b="1">
                      <a:solidFill>
                        <a:schemeClr val="tx1"/>
                      </a:solidFill>
                    </a:rPr>
                    <a:t>号）</a:t>
                  </a:r>
                </a:p>
              </p:txBody>
            </p:sp>
          </p:grpSp>
        </p:grpSp>
        <p:cxnSp>
          <p:nvCxnSpPr>
            <p:cNvPr id="23" name="直接箭头连接符 22"/>
            <p:cNvCxnSpPr>
              <a:stCxn id="46" idx="0"/>
              <a:endCxn id="7" idx="2"/>
            </p:cNvCxnSpPr>
            <p:nvPr/>
          </p:nvCxnSpPr>
          <p:spPr>
            <a:xfrm flipH="1" flipV="1">
              <a:off x="4722" y="3394"/>
              <a:ext cx="22" cy="1339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箭头连接符 24"/>
            <p:cNvCxnSpPr>
              <a:stCxn id="46" idx="4"/>
              <a:endCxn id="6" idx="0"/>
            </p:cNvCxnSpPr>
            <p:nvPr/>
          </p:nvCxnSpPr>
          <p:spPr>
            <a:xfrm>
              <a:off x="4744" y="6501"/>
              <a:ext cx="20" cy="1339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箭头连接符 25"/>
            <p:cNvCxnSpPr>
              <a:stCxn id="7" idx="3"/>
              <a:endCxn id="49" idx="1"/>
            </p:cNvCxnSpPr>
            <p:nvPr/>
          </p:nvCxnSpPr>
          <p:spPr>
            <a:xfrm>
              <a:off x="5859" y="2987"/>
              <a:ext cx="1183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箭头连接符 30"/>
            <p:cNvCxnSpPr>
              <a:stCxn id="6" idx="3"/>
              <a:endCxn id="51" idx="1"/>
            </p:cNvCxnSpPr>
            <p:nvPr/>
          </p:nvCxnSpPr>
          <p:spPr>
            <a:xfrm>
              <a:off x="5933" y="8247"/>
              <a:ext cx="937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3" name="组合 32"/>
            <p:cNvGrpSpPr/>
            <p:nvPr/>
          </p:nvGrpSpPr>
          <p:grpSpPr>
            <a:xfrm>
              <a:off x="9489" y="1418"/>
              <a:ext cx="7478" cy="2778"/>
              <a:chOff x="9489" y="1418"/>
              <a:chExt cx="7478" cy="2778"/>
            </a:xfrm>
          </p:grpSpPr>
          <p:grpSp>
            <p:nvGrpSpPr>
              <p:cNvPr id="12" name="组合 11"/>
              <p:cNvGrpSpPr/>
              <p:nvPr/>
            </p:nvGrpSpPr>
            <p:grpSpPr>
              <a:xfrm>
                <a:off x="10450" y="1418"/>
                <a:ext cx="6517" cy="1162"/>
                <a:chOff x="10105" y="1605"/>
                <a:chExt cx="6517" cy="1162"/>
              </a:xfrm>
            </p:grpSpPr>
            <p:graphicFrame>
              <p:nvGraphicFramePr>
                <p:cNvPr id="82" name="对象 81">
                  <a:hlinkClick action="ppaction://ole?verb="/>
                </p:cNvPr>
                <p:cNvGraphicFramePr>
                  <a:graphicFrameLocks noChangeAspect="1"/>
                </p:cNvGraphicFramePr>
                <p:nvPr/>
              </p:nvGraphicFramePr>
              <p:xfrm>
                <a:off x="11273" y="1875"/>
                <a:ext cx="1595" cy="62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41" r:id="rId4" progId="Equation.DSMT4">
                        <p:embed/>
                      </p:oleObj>
                    </mc:Choice>
                    <mc:Fallback>
                      <p:oleObj r:id="rId4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5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1273" y="1875"/>
                              <a:ext cx="1595" cy="623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89" name="文本框 88"/>
                <p:cNvSpPr txBox="1"/>
                <p:nvPr/>
              </p:nvSpPr>
              <p:spPr>
                <a:xfrm>
                  <a:off x="10105" y="1875"/>
                  <a:ext cx="1168" cy="6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zh-CN" sz="2200" b="1"/>
                    <a:t>匀强</a:t>
                  </a:r>
                </a:p>
              </p:txBody>
            </p:sp>
            <p:graphicFrame>
              <p:nvGraphicFramePr>
                <p:cNvPr id="86" name="对象 85">
                  <a:hlinkClick action="ppaction://ole?verb="/>
                </p:cNvPr>
                <p:cNvGraphicFramePr>
                  <a:graphicFrameLocks noChangeAspect="1"/>
                </p:cNvGraphicFramePr>
                <p:nvPr/>
              </p:nvGraphicFramePr>
              <p:xfrm>
                <a:off x="14710" y="1605"/>
                <a:ext cx="1912" cy="1162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42" r:id="rId6" progId="Equation.DSMT4">
                        <p:embed/>
                      </p:oleObj>
                    </mc:Choice>
                    <mc:Fallback>
                      <p:oleObj r:id="rId6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7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4710" y="1605"/>
                              <a:ext cx="1912" cy="1162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91" name="文本框 90"/>
                <p:cNvSpPr txBox="1"/>
                <p:nvPr/>
              </p:nvSpPr>
              <p:spPr>
                <a:xfrm>
                  <a:off x="13102" y="1821"/>
                  <a:ext cx="1608" cy="6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sz="2200" b="1"/>
                    <a:t>点电荷</a:t>
                  </a:r>
                </a:p>
              </p:txBody>
            </p:sp>
          </p:grpSp>
          <p:sp>
            <p:nvSpPr>
              <p:cNvPr id="97" name="文本框 96"/>
              <p:cNvSpPr txBox="1"/>
              <p:nvPr/>
            </p:nvSpPr>
            <p:spPr>
              <a:xfrm>
                <a:off x="10450" y="3519"/>
                <a:ext cx="6365" cy="6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zh-CN" altLang="en-US" sz="2200" b="1">
                    <a:solidFill>
                      <a:srgbClr val="FF0000"/>
                    </a:solidFill>
                  </a:rPr>
                  <a:t>正</a:t>
                </a:r>
                <a:r>
                  <a:rPr lang="zh-CN" altLang="en-US" sz="2200" b="1">
                    <a:solidFill>
                      <a:schemeClr val="tx1"/>
                    </a:solidFill>
                  </a:rPr>
                  <a:t>（</a:t>
                </a:r>
                <a:r>
                  <a:rPr lang="zh-CN" altLang="en-US" sz="2200" b="1">
                    <a:solidFill>
                      <a:srgbClr val="0000FF"/>
                    </a:solidFill>
                    <a:sym typeface="+mn-ea"/>
                  </a:rPr>
                  <a:t>负</a:t>
                </a:r>
                <a:r>
                  <a:rPr lang="zh-CN" altLang="en-US" sz="2200" b="1">
                    <a:solidFill>
                      <a:schemeClr val="tx1"/>
                    </a:solidFill>
                  </a:rPr>
                  <a:t>）电荷</a:t>
                </a:r>
                <a:r>
                  <a:rPr lang="en-US" altLang="zh-CN" sz="2200" b="1" i="1">
                    <a:solidFill>
                      <a:schemeClr val="tx1"/>
                    </a:solidFill>
                  </a:rPr>
                  <a:t>F</a:t>
                </a:r>
                <a:r>
                  <a:rPr lang="zh-CN" altLang="en-US" sz="2200" b="1">
                    <a:solidFill>
                      <a:schemeClr val="tx1"/>
                    </a:solidFill>
                  </a:rPr>
                  <a:t>与</a:t>
                </a:r>
                <a:r>
                  <a:rPr lang="en-US" altLang="zh-CN" sz="2200" b="1" i="1">
                    <a:solidFill>
                      <a:schemeClr val="tx1"/>
                    </a:solidFill>
                  </a:rPr>
                  <a:t>E </a:t>
                </a:r>
                <a:r>
                  <a:rPr lang="zh-CN" altLang="en-US" sz="2200" b="1">
                    <a:solidFill>
                      <a:srgbClr val="FF0000"/>
                    </a:solidFill>
                  </a:rPr>
                  <a:t>同</a:t>
                </a:r>
                <a:r>
                  <a:rPr lang="zh-CN" altLang="en-US" sz="2200" b="1">
                    <a:solidFill>
                      <a:schemeClr val="tx1"/>
                    </a:solidFill>
                  </a:rPr>
                  <a:t>（</a:t>
                </a:r>
                <a:r>
                  <a:rPr lang="zh-CN" altLang="en-US" sz="2200" b="1">
                    <a:solidFill>
                      <a:srgbClr val="0000FF"/>
                    </a:solidFill>
                  </a:rPr>
                  <a:t>反</a:t>
                </a:r>
                <a:r>
                  <a:rPr lang="zh-CN" altLang="en-US" sz="2200" b="1">
                    <a:solidFill>
                      <a:schemeClr val="tx1"/>
                    </a:solidFill>
                  </a:rPr>
                  <a:t>）向</a:t>
                </a:r>
              </a:p>
            </p:txBody>
          </p:sp>
          <p:sp>
            <p:nvSpPr>
              <p:cNvPr id="32" name="左大括号 31"/>
              <p:cNvSpPr/>
              <p:nvPr/>
            </p:nvSpPr>
            <p:spPr>
              <a:xfrm>
                <a:off x="9489" y="2055"/>
                <a:ext cx="659" cy="1863"/>
              </a:xfrm>
              <a:prstGeom prst="leftBrace">
                <a:avLst/>
              </a:prstGeom>
              <a:ln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</p:grpSp>
        <p:cxnSp>
          <p:nvCxnSpPr>
            <p:cNvPr id="35" name="直接箭头连接符 34"/>
            <p:cNvCxnSpPr>
              <a:stCxn id="49" idx="2"/>
            </p:cNvCxnSpPr>
            <p:nvPr/>
          </p:nvCxnSpPr>
          <p:spPr>
            <a:xfrm flipH="1">
              <a:off x="8174" y="3394"/>
              <a:ext cx="5" cy="4277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8" name="组合 37"/>
            <p:cNvGrpSpPr/>
            <p:nvPr/>
          </p:nvGrpSpPr>
          <p:grpSpPr>
            <a:xfrm>
              <a:off x="8342" y="4734"/>
              <a:ext cx="7486" cy="1768"/>
              <a:chOff x="8341" y="4733"/>
              <a:chExt cx="7486" cy="1768"/>
            </a:xfrm>
          </p:grpSpPr>
          <p:graphicFrame>
            <p:nvGraphicFramePr>
              <p:cNvPr id="108" name="对象 107">
                <a:hlinkClick action="ppaction://ole?verb="/>
              </p:cNvPr>
              <p:cNvGraphicFramePr>
                <a:graphicFrameLocks noChangeAspect="1"/>
              </p:cNvGraphicFramePr>
              <p:nvPr/>
            </p:nvGraphicFramePr>
            <p:xfrm>
              <a:off x="9316" y="4733"/>
              <a:ext cx="5386" cy="85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43" r:id="rId8" progId="Equation.DSMT4">
                      <p:embed/>
                    </p:oleObj>
                  </mc:Choice>
                  <mc:Fallback>
                    <p:oleObj r:id="rId8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9"/>
                          <a:stretch>
                            <a:fillRect/>
                          </a:stretch>
                        </p:blipFill>
                        <p:spPr>
                          <a:xfrm>
                            <a:off x="9316" y="4733"/>
                            <a:ext cx="5386" cy="859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7" name="文本框 36"/>
              <p:cNvSpPr txBox="1"/>
              <p:nvPr/>
            </p:nvSpPr>
            <p:spPr>
              <a:xfrm>
                <a:off x="8341" y="5824"/>
                <a:ext cx="7486" cy="6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altLang="zh-CN" sz="2200" b="1" i="1">
                    <a:solidFill>
                      <a:schemeClr val="tx1"/>
                    </a:solidFill>
                  </a:rPr>
                  <a:t>F</a:t>
                </a:r>
                <a:r>
                  <a:rPr lang="zh-CN" altLang="en-US" sz="2200" b="1" baseline="-25000">
                    <a:solidFill>
                      <a:schemeClr val="tx1"/>
                    </a:solidFill>
                  </a:rPr>
                  <a:t>电</a:t>
                </a:r>
                <a:r>
                  <a:rPr lang="zh-CN" altLang="en-US" sz="2200" b="1">
                    <a:solidFill>
                      <a:schemeClr val="tx1"/>
                    </a:solidFill>
                    <a:sym typeface="+mn-ea"/>
                  </a:rPr>
                  <a:t>做</a:t>
                </a:r>
                <a:r>
                  <a:rPr lang="zh-CN" altLang="en-US" sz="2200" b="1">
                    <a:solidFill>
                      <a:srgbClr val="FF0000"/>
                    </a:solidFill>
                    <a:sym typeface="+mn-ea"/>
                  </a:rPr>
                  <a:t>正功</a:t>
                </a:r>
                <a:r>
                  <a:rPr lang="en-US" altLang="zh-CN" sz="2200" b="1" i="1">
                    <a:solidFill>
                      <a:schemeClr val="tx1"/>
                    </a:solidFill>
                    <a:ea typeface="微软雅黑" panose="020b0503020204020204" pitchFamily="34" charset="-122"/>
                    <a:cs typeface="+mn-lt"/>
                    <a:sym typeface="+mn-ea"/>
                  </a:rPr>
                  <a:t>E</a:t>
                </a:r>
                <a:r>
                  <a:rPr lang="en-US" altLang="zh-CN" sz="2200" b="1" i="1" baseline="-25000">
                    <a:solidFill>
                      <a:schemeClr val="tx1"/>
                    </a:solidFill>
                    <a:ea typeface="微软雅黑" panose="020b0503020204020204" pitchFamily="34" charset="-122"/>
                    <a:cs typeface="+mn-lt"/>
                    <a:sym typeface="+mn-ea"/>
                  </a:rPr>
                  <a:t>P </a:t>
                </a:r>
                <a:r>
                  <a:rPr lang="zh-CN" altLang="en-US" sz="22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减少</a:t>
                </a:r>
                <a:r>
                  <a:rPr lang="zh-CN" altLang="en-US" sz="2200" b="1">
                    <a:solidFill>
                      <a:schemeClr val="tx1"/>
                    </a:solidFill>
                    <a:sym typeface="+mn-ea"/>
                  </a:rPr>
                  <a:t>，</a:t>
                </a:r>
                <a:r>
                  <a:rPr lang="en-US" altLang="zh-CN" sz="2200" b="1" i="1">
                    <a:solidFill>
                      <a:schemeClr val="tx1"/>
                    </a:solidFill>
                    <a:sym typeface="+mn-ea"/>
                  </a:rPr>
                  <a:t>F</a:t>
                </a:r>
                <a:r>
                  <a:rPr lang="zh-CN" altLang="en-US" sz="2200" b="1" baseline="-25000">
                    <a:solidFill>
                      <a:schemeClr val="tx1"/>
                    </a:solidFill>
                    <a:sym typeface="+mn-ea"/>
                  </a:rPr>
                  <a:t>电</a:t>
                </a:r>
                <a:r>
                  <a:rPr lang="zh-CN" altLang="en-US" sz="2200" b="1">
                    <a:solidFill>
                      <a:schemeClr val="tx1"/>
                    </a:solidFill>
                    <a:sym typeface="+mn-ea"/>
                  </a:rPr>
                  <a:t>做</a:t>
                </a:r>
                <a:r>
                  <a:rPr lang="zh-CN" altLang="en-US" sz="2200" b="1">
                    <a:solidFill>
                      <a:srgbClr val="0000FF"/>
                    </a:solidFill>
                    <a:sym typeface="+mn-ea"/>
                  </a:rPr>
                  <a:t>负功</a:t>
                </a:r>
                <a:r>
                  <a:rPr lang="en-US" altLang="zh-CN" sz="2200" b="1" i="1">
                    <a:solidFill>
                      <a:schemeClr val="tx1"/>
                    </a:solidFill>
                    <a:ea typeface="微软雅黑" panose="020b0503020204020204" pitchFamily="34" charset="-122"/>
                    <a:cs typeface="+mn-lt"/>
                    <a:sym typeface="+mn-ea"/>
                  </a:rPr>
                  <a:t>E</a:t>
                </a:r>
                <a:r>
                  <a:rPr lang="en-US" altLang="zh-CN" sz="2200" b="1" i="1" baseline="-25000">
                    <a:solidFill>
                      <a:schemeClr val="tx1"/>
                    </a:solidFill>
                    <a:ea typeface="微软雅黑" panose="020b0503020204020204" pitchFamily="34" charset="-122"/>
                    <a:cs typeface="+mn-lt"/>
                    <a:sym typeface="+mn-ea"/>
                  </a:rPr>
                  <a:t>P</a:t>
                </a:r>
                <a:r>
                  <a:rPr lang="en-US" altLang="zh-CN" sz="2200" b="1" i="1" baseline="-25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 </a:t>
                </a:r>
                <a:r>
                  <a:rPr lang="zh-CN" altLang="en-US" sz="2200" b="1">
                    <a:solidFill>
                      <a:srgbClr val="0000FF"/>
                    </a:solidFill>
                    <a:sym typeface="+mn-ea"/>
                  </a:rPr>
                  <a:t>增加</a:t>
                </a:r>
                <a:r>
                  <a:rPr lang="en-US" altLang="zh-CN" sz="2200" b="1" i="1" baseline="-25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 </a:t>
                </a:r>
              </a:p>
            </p:txBody>
          </p:sp>
        </p:grpSp>
      </p:grp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197545"/>
            <a:ext cx="4481830" cy="669805"/>
          </a:xfrm>
        </p:spPr>
        <p:txBody>
          <a:bodyPr wrap="square"/>
          <a:lstStyle/>
          <a:p>
            <a:r>
              <a:rPr lang="zh-CN" altLang="en-US"/>
              <a:t>电场力和电势能、功能关系</a:t>
            </a:r>
            <a:endParaRPr lang="en-US" altLang="zh-CN"/>
          </a:p>
        </p:txBody>
      </p:sp>
      <p:sp>
        <p:nvSpPr>
          <p:cNvPr id="4" name="内容占位符 3"/>
          <p:cNvSpPr/>
          <p:nvPr>
            <p:ph idx="1"/>
          </p:nvPr>
        </p:nvSpPr>
        <p:spPr/>
        <p:txBody>
          <a:bodyPr/>
          <a:lstStyle/>
          <a:p>
            <a:r>
              <a:rPr lang="zh-CN" altLang="en-US"/>
              <a:t>如图所示，点电荷</a:t>
            </a:r>
            <a:r>
              <a:rPr lang="zh-CN" altLang="en-US" i="1">
                <a:solidFill>
                  <a:srgbClr val="FF0000"/>
                </a:solidFill>
              </a:rPr>
              <a:t>+2Q</a:t>
            </a:r>
            <a:r>
              <a:rPr lang="zh-CN" altLang="en-US"/>
              <a:t>、</a:t>
            </a:r>
            <a:r>
              <a:rPr lang="zh-CN" altLang="en-US" i="1">
                <a:solidFill>
                  <a:srgbClr val="FF0000"/>
                </a:solidFill>
              </a:rPr>
              <a:t>-Q</a:t>
            </a:r>
            <a:r>
              <a:rPr lang="zh-CN" altLang="en-US"/>
              <a:t>分别置于</a:t>
            </a:r>
            <a:r>
              <a:rPr lang="zh-CN" altLang="en-US" i="1"/>
              <a:t>M</a:t>
            </a:r>
            <a:r>
              <a:rPr lang="zh-CN" altLang="en-US"/>
              <a:t>、</a:t>
            </a:r>
            <a:r>
              <a:rPr lang="zh-CN" altLang="en-US" i="1"/>
              <a:t>N</a:t>
            </a:r>
            <a:r>
              <a:rPr lang="zh-CN" altLang="en-US"/>
              <a:t>两点，</a:t>
            </a:r>
            <a:r>
              <a:rPr lang="zh-CN" altLang="en-US" i="1"/>
              <a:t>D</a:t>
            </a:r>
            <a:r>
              <a:rPr lang="zh-CN" altLang="en-US"/>
              <a:t>点为</a:t>
            </a:r>
            <a:r>
              <a:rPr lang="zh-CN" altLang="en-US" i="1"/>
              <a:t>MN</a:t>
            </a:r>
            <a:r>
              <a:rPr lang="zh-CN" altLang="en-US"/>
              <a:t>连线的中点，点</a:t>
            </a:r>
            <a:r>
              <a:rPr lang="zh-CN" altLang="en-US" i="1"/>
              <a:t>a</a:t>
            </a:r>
            <a:r>
              <a:rPr lang="zh-CN" altLang="en-US"/>
              <a:t>、</a:t>
            </a:r>
            <a:r>
              <a:rPr lang="zh-CN" altLang="en-US" i="1"/>
              <a:t>b</a:t>
            </a:r>
            <a:r>
              <a:rPr lang="zh-CN" altLang="en-US"/>
              <a:t>在</a:t>
            </a:r>
            <a:r>
              <a:rPr lang="zh-CN" altLang="en-US" i="1"/>
              <a:t>MN</a:t>
            </a:r>
            <a:r>
              <a:rPr lang="zh-CN" altLang="en-US"/>
              <a:t>连线上，点</a:t>
            </a:r>
            <a:r>
              <a:rPr lang="zh-CN" altLang="en-US" i="1"/>
              <a:t>c</a:t>
            </a:r>
            <a:r>
              <a:rPr lang="zh-CN" altLang="en-US"/>
              <a:t>、</a:t>
            </a:r>
            <a:r>
              <a:rPr lang="zh-CN" altLang="en-US" i="1"/>
              <a:t>d</a:t>
            </a:r>
            <a:r>
              <a:rPr lang="zh-CN" altLang="en-US"/>
              <a:t>在</a:t>
            </a:r>
            <a:r>
              <a:rPr lang="zh-CN" altLang="en-US" i="1"/>
              <a:t>MN</a:t>
            </a:r>
            <a:r>
              <a:rPr lang="zh-CN" altLang="en-US"/>
              <a:t>中垂线上，它们均关于</a:t>
            </a:r>
            <a:r>
              <a:rPr lang="zh-CN" altLang="en-US" i="1"/>
              <a:t>O</a:t>
            </a:r>
            <a:r>
              <a:rPr lang="zh-CN" altLang="en-US"/>
              <a:t>点对称，下列说法正确是</a:t>
            </a:r>
          </a:p>
          <a:p>
            <a:r>
              <a:rPr lang="zh-CN" altLang="en-US"/>
              <a:t>A．</a:t>
            </a:r>
            <a:r>
              <a:rPr lang="zh-CN" altLang="en-US" i="1"/>
              <a:t>c</a:t>
            </a:r>
            <a:r>
              <a:rPr lang="zh-CN" altLang="en-US"/>
              <a:t>、</a:t>
            </a:r>
            <a:r>
              <a:rPr lang="zh-CN" altLang="en-US" i="1"/>
              <a:t>d</a:t>
            </a:r>
            <a:r>
              <a:rPr lang="zh-CN" altLang="en-US"/>
              <a:t>两点的电场强度相同</a:t>
            </a:r>
          </a:p>
          <a:p>
            <a:r>
              <a:rPr lang="zh-CN" altLang="en-US"/>
              <a:t>B．</a:t>
            </a:r>
            <a:r>
              <a:rPr lang="zh-CN" altLang="en-US" i="1"/>
              <a:t>a</a:t>
            </a:r>
            <a:r>
              <a:rPr lang="zh-CN" altLang="en-US"/>
              <a:t>、</a:t>
            </a:r>
            <a:r>
              <a:rPr lang="zh-CN" altLang="en-US" i="1"/>
              <a:t>b</a:t>
            </a:r>
            <a:r>
              <a:rPr lang="zh-CN" altLang="en-US"/>
              <a:t>两点的电势相同</a:t>
            </a:r>
          </a:p>
          <a:p>
            <a:r>
              <a:rPr lang="zh-CN" altLang="en-US"/>
              <a:t>C．将电子沿直线从</a:t>
            </a:r>
            <a:r>
              <a:rPr lang="zh-CN" altLang="en-US" i="1"/>
              <a:t>c</a:t>
            </a:r>
            <a:r>
              <a:rPr lang="zh-CN" altLang="en-US"/>
              <a:t>移到</a:t>
            </a:r>
            <a:r>
              <a:rPr lang="zh-CN" altLang="en-US" i="1"/>
              <a:t>d</a:t>
            </a:r>
            <a:r>
              <a:rPr lang="zh-CN" altLang="en-US"/>
              <a:t>，电场力对</a:t>
            </a:r>
          </a:p>
          <a:p>
            <a:r>
              <a:rPr lang="zh-CN" altLang="en-US"/>
              <a:t>电子先做负功再做正功</a:t>
            </a:r>
          </a:p>
          <a:p>
            <a:r>
              <a:rPr lang="zh-CN" altLang="en-US"/>
              <a:t>D．将电子沿直线从</a:t>
            </a:r>
            <a:r>
              <a:rPr lang="zh-CN" altLang="en-US" i="1"/>
              <a:t>a</a:t>
            </a:r>
            <a:r>
              <a:rPr lang="zh-CN" altLang="en-US"/>
              <a:t>移到</a:t>
            </a:r>
            <a:r>
              <a:rPr lang="zh-CN" altLang="en-US" i="1"/>
              <a:t>b</a:t>
            </a:r>
            <a:r>
              <a:rPr lang="zh-CN" altLang="en-US"/>
              <a:t>，电子的电势能一直增大</a:t>
            </a:r>
          </a:p>
        </p:txBody>
      </p:sp>
      <p:pic>
        <p:nvPicPr>
          <p:cNvPr id="1073742862" name="图片 2" descr="学科网(www.zxxk.com)--教育资源门户，提供试卷、教案、课件、论文、素材以及各类教学资源下载，还有大量而丰富的教学相关资讯！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58430" y="2560955"/>
            <a:ext cx="3368675" cy="2000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0" name=" 2050"/>
          <p:cNvSpPr/>
          <p:nvPr/>
        </p:nvSpPr>
        <p:spPr bwMode="auto">
          <a:xfrm>
            <a:off x="148590" y="4340225"/>
            <a:ext cx="914400" cy="914400"/>
          </a:xfrm>
          <a:custGeom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197545"/>
            <a:ext cx="4481830" cy="669805"/>
          </a:xfrm>
        </p:spPr>
        <p:txBody>
          <a:bodyPr wrap="square"/>
          <a:lstStyle/>
          <a:p>
            <a:r>
              <a:rPr lang="zh-CN" altLang="en-US"/>
              <a:t>电场力和电势能、功能关系</a:t>
            </a:r>
            <a:endParaRPr lang="en-US" altLang="zh-CN"/>
          </a:p>
        </p:txBody>
      </p:sp>
      <p:sp>
        <p:nvSpPr>
          <p:cNvPr id="4" name="内容占位符 3"/>
          <p:cNvSpPr/>
          <p:nvPr>
            <p:ph idx="1"/>
          </p:nvPr>
        </p:nvSpPr>
        <p:spPr/>
        <p:txBody>
          <a:bodyPr/>
          <a:lstStyle/>
          <a:p>
            <a:r>
              <a:rPr lang="zh-CN" altLang="en-US"/>
              <a:t>如图所示，</a:t>
            </a:r>
            <a:r>
              <a:rPr lang="zh-CN" altLang="en-US" i="1"/>
              <a:t>a</a:t>
            </a:r>
            <a:r>
              <a:rPr lang="zh-CN" altLang="en-US"/>
              <a:t>、</a:t>
            </a:r>
            <a:r>
              <a:rPr lang="zh-CN" altLang="en-US" i="1"/>
              <a:t>b</a:t>
            </a:r>
            <a:r>
              <a:rPr lang="zh-CN" altLang="en-US"/>
              <a:t>和</a:t>
            </a:r>
            <a:r>
              <a:rPr lang="zh-CN" altLang="en-US" i="1"/>
              <a:t>c</a:t>
            </a:r>
            <a:r>
              <a:rPr lang="zh-CN" altLang="en-US"/>
              <a:t>表示电场中的三个等势面，</a:t>
            </a:r>
            <a:r>
              <a:rPr lang="zh-CN" altLang="en-US" i="1"/>
              <a:t>a</a:t>
            </a:r>
            <a:r>
              <a:rPr lang="zh-CN" altLang="en-US"/>
              <a:t>和</a:t>
            </a:r>
            <a:r>
              <a:rPr lang="zh-CN" altLang="en-US" i="1"/>
              <a:t>c</a:t>
            </a:r>
            <a:r>
              <a:rPr lang="zh-CN" altLang="en-US"/>
              <a:t>的电势分别为5 V和1 V，</a:t>
            </a:r>
            <a:r>
              <a:rPr lang="zh-CN" altLang="en-US" i="1"/>
              <a:t>a</a:t>
            </a:r>
            <a:r>
              <a:rPr lang="zh-CN" altLang="en-US"/>
              <a:t>、</a:t>
            </a:r>
            <a:r>
              <a:rPr lang="zh-CN" altLang="en-US" i="1"/>
              <a:t>b</a:t>
            </a:r>
            <a:r>
              <a:rPr lang="zh-CN" altLang="en-US"/>
              <a:t>的</a:t>
            </a:r>
          </a:p>
          <a:p>
            <a:r>
              <a:rPr lang="zh-CN" altLang="en-US"/>
              <a:t>势差等于</a:t>
            </a:r>
            <a:r>
              <a:rPr lang="zh-CN" altLang="en-US" i="1"/>
              <a:t>b</a:t>
            </a:r>
            <a:r>
              <a:rPr lang="zh-CN" altLang="en-US"/>
              <a:t>、</a:t>
            </a:r>
            <a:r>
              <a:rPr lang="zh-CN" altLang="en-US" i="1"/>
              <a:t>c</a:t>
            </a:r>
            <a:r>
              <a:rPr lang="zh-CN" altLang="en-US"/>
              <a:t>的电势差。一带电粒子从等势面</a:t>
            </a:r>
            <a:r>
              <a:rPr lang="zh-CN" altLang="en-US" i="1"/>
              <a:t>a</a:t>
            </a:r>
            <a:r>
              <a:rPr lang="zh-CN" altLang="en-US"/>
              <a:t>上某处以速度</a:t>
            </a:r>
            <a:r>
              <a:rPr lang="zh-CN" altLang="en-US" i="1"/>
              <a:t>v</a:t>
            </a:r>
            <a:r>
              <a:rPr lang="zh-CN" altLang="en-US"/>
              <a:t>释放后，仅受电场力作用而运动，经过等势面</a:t>
            </a:r>
            <a:r>
              <a:rPr lang="zh-CN" altLang="en-US" i="1"/>
              <a:t>c</a:t>
            </a:r>
            <a:r>
              <a:rPr lang="zh-CN" altLang="en-US"/>
              <a:t>时的速率为    ，则它经过等势面</a:t>
            </a:r>
            <a:r>
              <a:rPr lang="zh-CN" altLang="en-US" i="1"/>
              <a:t>b</a:t>
            </a:r>
            <a:r>
              <a:rPr lang="zh-CN" altLang="en-US"/>
              <a:t>时的速率为</a:t>
            </a:r>
          </a:p>
          <a:p>
            <a:r>
              <a:rPr lang="zh-CN" altLang="en-US"/>
              <a:t>A．             </a:t>
            </a:r>
            <a:r>
              <a:rPr lang="en-US" altLang="zh-CN"/>
              <a:t>		</a:t>
            </a:r>
            <a:r>
              <a:rPr lang="zh-CN" altLang="en-US"/>
              <a:t>B．         </a:t>
            </a:r>
          </a:p>
          <a:p>
            <a:endParaRPr lang="zh-CN" altLang="en-US"/>
          </a:p>
          <a:p>
            <a:r>
              <a:rPr lang="zh-CN" altLang="en-US"/>
              <a:t>C．          </a:t>
            </a:r>
            <a:r>
              <a:rPr lang="en-US" altLang="zh-CN"/>
              <a:t>		</a:t>
            </a:r>
            <a:r>
              <a:rPr lang="zh-CN" altLang="en-US"/>
              <a:t>D．    </a:t>
            </a:r>
          </a:p>
        </p:txBody>
      </p:sp>
      <p:sp>
        <p:nvSpPr>
          <p:cNvPr id="2050" name=" 2050"/>
          <p:cNvSpPr/>
          <p:nvPr/>
        </p:nvSpPr>
        <p:spPr bwMode="auto">
          <a:xfrm>
            <a:off x="2973705" y="3742690"/>
            <a:ext cx="914400" cy="914400"/>
          </a:xfrm>
          <a:custGeom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pic>
        <p:nvPicPr>
          <p:cNvPr id="49" name="图片 4" descr="学科网(www.zxxk.com)--教育资源门户，提供试卷、教案、课件、论文、素材及各类教学资源下载，还有大量而丰富的教学相关资讯！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lum bright="-6000" contrast="18000"/>
          </a:blip>
          <a:stretch>
            <a:fillRect/>
          </a:stretch>
        </p:blipFill>
        <p:spPr>
          <a:xfrm>
            <a:off x="7617460" y="2565400"/>
            <a:ext cx="2251710" cy="288480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" name="对象 -2147482620" descr="学科网(www.zxxk.com)--教育资源门户，提供试卷、教案、课件、论文、素材及各类教学资源下载，还有大量而丰富的教学相关资讯！"/>
          <p:cNvGraphicFramePr>
            <a:graphicFrameLocks noChangeAspect="1"/>
          </p:cNvGraphicFramePr>
          <p:nvPr/>
        </p:nvGraphicFramePr>
        <p:xfrm>
          <a:off x="4855845" y="2285365"/>
          <a:ext cx="538480" cy="4216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r:id="rId4" progId="Equation.DSMT4">
                  <p:embed/>
                </p:oleObj>
              </mc:Choice>
              <mc:Fallback>
                <p:oleObj r:id="rId4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855845" y="2285365"/>
                        <a:ext cx="538480" cy="4216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-2147482619" descr="学科网(www.zxxk.com)--教育资源门户，提供试卷、教案、课件、论文、素材及各类教学资源下载，还有大量而丰富的教学相关资讯！"/>
          <p:cNvGraphicFramePr>
            <a:graphicFrameLocks noChangeAspect="1"/>
          </p:cNvGraphicFramePr>
          <p:nvPr/>
        </p:nvGraphicFramePr>
        <p:xfrm>
          <a:off x="775335" y="2707005"/>
          <a:ext cx="738505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r:id="rId6" progId="Equation.DSMT4">
                  <p:embed/>
                </p:oleObj>
              </mc:Choice>
              <mc:Fallback>
                <p:oleObj r:id="rId6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75335" y="2707005"/>
                        <a:ext cx="738505" cy="546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-2147482618" descr="学科网(www.zxxk.com)--教育资源门户，提供试卷、教案、课件、论文、素材及各类教学资源下载，还有大量而丰富的教学相关资讯！"/>
          <p:cNvGraphicFramePr>
            <a:graphicFrameLocks noChangeAspect="1"/>
          </p:cNvGraphicFramePr>
          <p:nvPr/>
        </p:nvGraphicFramePr>
        <p:xfrm>
          <a:off x="3601085" y="2707005"/>
          <a:ext cx="646430" cy="8140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r:id="rId8" progId="Equation.DSMT4">
                  <p:embed/>
                </p:oleObj>
              </mc:Choice>
              <mc:Fallback>
                <p:oleObj r:id="rId8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601085" y="2707005"/>
                        <a:ext cx="646430" cy="8140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-2147482617" descr="学科网(www.zxxk.com)--教育资源门户，提供试卷、教案、课件、论文、素材及各类教学资源下载，还有大量而丰富的教学相关资讯！"/>
          <p:cNvGraphicFramePr>
            <a:graphicFrameLocks noChangeAspect="1"/>
          </p:cNvGraphicFramePr>
          <p:nvPr/>
        </p:nvGraphicFramePr>
        <p:xfrm>
          <a:off x="839470" y="3912870"/>
          <a:ext cx="610870" cy="650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r:id="rId10" progId="Equation.DSMT4">
                  <p:embed/>
                </p:oleObj>
              </mc:Choice>
              <mc:Fallback>
                <p:oleObj r:id="rId1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839470" y="3912870"/>
                        <a:ext cx="610870" cy="6502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-2147482616" descr="学科网(www.zxxk.com)--教育资源门户，提供试卷、教案、课件、论文、素材及各类教学资源下载，还有大量而丰富的教学相关资讯！"/>
          <p:cNvGraphicFramePr>
            <a:graphicFrameLocks noChangeAspect="1"/>
          </p:cNvGraphicFramePr>
          <p:nvPr/>
        </p:nvGraphicFramePr>
        <p:xfrm>
          <a:off x="3530600" y="3818890"/>
          <a:ext cx="787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r:id="rId12" progId="Equation.DSMT4">
                  <p:embed/>
                </p:oleObj>
              </mc:Choice>
              <mc:Fallback>
                <p:oleObj r:id="rId12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530600" y="3818890"/>
                        <a:ext cx="787400" cy="838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148590" y="1041400"/>
            <a:ext cx="11607800" cy="3148330"/>
          </a:xfrm>
        </p:spPr>
        <p:txBody>
          <a:bodyPr/>
          <a:lstStyle/>
          <a:p>
            <a:r>
              <a:rPr lang="zh-CN" altLang="en-US" sz="2200"/>
              <a:t>某静电场中的电场线如图所示，带电粒子在电场中仅受电场力作用，其运动轨迹如图中虚线所示，由</a:t>
            </a:r>
            <a:r>
              <a:rPr lang="zh-CN" altLang="en-US" sz="2200" i="1"/>
              <a:t>M</a:t>
            </a:r>
            <a:r>
              <a:rPr lang="zh-CN" altLang="en-US" sz="2200"/>
              <a:t>点运动到</a:t>
            </a:r>
            <a:r>
              <a:rPr lang="zh-CN" altLang="en-US" sz="2200" i="1"/>
              <a:t>N</a:t>
            </a:r>
            <a:r>
              <a:rPr lang="zh-CN" altLang="en-US" sz="2200"/>
              <a:t>点，以下说法错误的是</a:t>
            </a:r>
          </a:p>
          <a:p>
            <a:r>
              <a:rPr lang="zh-CN" altLang="en-US" sz="2200"/>
              <a:t>A．粒子必定带正电荷</a:t>
            </a:r>
            <a:r>
              <a:rPr lang="en-US" altLang="zh-CN" sz="2200"/>
              <a:t>		</a:t>
            </a:r>
            <a:r>
              <a:rPr lang="zh-CN" altLang="en-US" sz="2200"/>
              <a:t>B．粒子在</a:t>
            </a:r>
            <a:r>
              <a:rPr lang="zh-CN" altLang="en-US" sz="2200" i="1"/>
              <a:t>M</a:t>
            </a:r>
            <a:r>
              <a:rPr lang="zh-CN" altLang="en-US" sz="2200"/>
              <a:t>点的加速度大于它在</a:t>
            </a:r>
            <a:r>
              <a:rPr lang="zh-CN" altLang="en-US" sz="2200" i="1"/>
              <a:t>N</a:t>
            </a:r>
            <a:r>
              <a:rPr lang="zh-CN" altLang="en-US" sz="2200"/>
              <a:t>点的加速度</a:t>
            </a:r>
          </a:p>
          <a:p>
            <a:r>
              <a:rPr lang="zh-CN" altLang="en-US" sz="2200"/>
              <a:t>C．</a:t>
            </a:r>
            <a:r>
              <a:rPr lang="zh-CN" altLang="en-US" sz="2200" i="1"/>
              <a:t>M</a:t>
            </a:r>
            <a:r>
              <a:rPr lang="zh-CN" altLang="en-US" sz="2200"/>
              <a:t>点的电势能大于</a:t>
            </a:r>
            <a:r>
              <a:rPr lang="zh-CN" altLang="en-US" sz="2200" i="1"/>
              <a:t>N</a:t>
            </a:r>
            <a:r>
              <a:rPr lang="zh-CN" altLang="en-US" sz="2200"/>
              <a:t>点的</a:t>
            </a:r>
            <a:r>
              <a:rPr lang="zh-CN" altLang="en-US" sz="2200">
                <a:sym typeface="+mn-ea"/>
              </a:rPr>
              <a:t>电</a:t>
            </a:r>
            <a:r>
              <a:rPr lang="zh-CN" altLang="en-US" sz="2200"/>
              <a:t>势能</a:t>
            </a:r>
            <a:r>
              <a:rPr lang="en-US" altLang="zh-CN" sz="2200"/>
              <a:t>	</a:t>
            </a:r>
            <a:r>
              <a:rPr lang="zh-CN" altLang="en-US" sz="2200"/>
              <a:t>D．粒子在</a:t>
            </a:r>
            <a:r>
              <a:rPr lang="zh-CN" altLang="en-US" sz="2200" i="1"/>
              <a:t>M</a:t>
            </a:r>
            <a:r>
              <a:rPr lang="zh-CN" altLang="en-US" sz="2200"/>
              <a:t>点的动能小于它在</a:t>
            </a:r>
            <a:r>
              <a:rPr lang="zh-CN" altLang="en-US" sz="2200" i="1"/>
              <a:t>N</a:t>
            </a:r>
            <a:r>
              <a:rPr lang="zh-CN" altLang="en-US" sz="2200"/>
              <a:t>点的动能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996"/>
            <a:ext cx="4465955" cy="637539"/>
          </a:xfrm>
        </p:spPr>
        <p:txBody>
          <a:bodyPr/>
          <a:lstStyle/>
          <a:p>
            <a:r>
              <a:rPr lang="zh-CN" altLang="en-US"/>
              <a:t>运动轨迹、等势面和电场线</a:t>
            </a:r>
          </a:p>
        </p:txBody>
      </p:sp>
      <p:sp>
        <p:nvSpPr>
          <p:cNvPr id="4" name=" 2050"/>
          <p:cNvSpPr/>
          <p:nvPr/>
        </p:nvSpPr>
        <p:spPr bwMode="auto">
          <a:xfrm>
            <a:off x="148590" y="2536825"/>
            <a:ext cx="914400" cy="914400"/>
          </a:xfrm>
          <a:custGeom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rcRect b="19409"/>
          <a:stretch>
            <a:fillRect/>
          </a:stretch>
        </p:blipFill>
        <p:spPr>
          <a:xfrm>
            <a:off x="9664065" y="1553210"/>
            <a:ext cx="2380615" cy="239141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11" name="组合 110"/>
          <p:cNvGrpSpPr/>
          <p:nvPr/>
        </p:nvGrpSpPr>
        <p:grpSpPr>
          <a:xfrm>
            <a:off x="126365" y="3473450"/>
            <a:ext cx="9846310" cy="3323590"/>
            <a:chOff x="199" y="5512"/>
            <a:chExt cx="15506" cy="5234"/>
          </a:xfrm>
        </p:grpSpPr>
        <p:grpSp>
          <p:nvGrpSpPr>
            <p:cNvPr id="112" name="组合 111"/>
            <p:cNvGrpSpPr/>
            <p:nvPr/>
          </p:nvGrpSpPr>
          <p:grpSpPr>
            <a:xfrm>
              <a:off x="199" y="5512"/>
              <a:ext cx="15506" cy="5234"/>
              <a:chOff x="871" y="6667"/>
              <a:chExt cx="15506" cy="5234"/>
            </a:xfrm>
          </p:grpSpPr>
          <p:grpSp>
            <p:nvGrpSpPr>
              <p:cNvPr id="113" name="组合 112"/>
              <p:cNvGrpSpPr/>
              <p:nvPr/>
            </p:nvGrpSpPr>
            <p:grpSpPr>
              <a:xfrm>
                <a:off x="871" y="6667"/>
                <a:ext cx="15506" cy="5234"/>
                <a:chOff x="612" y="8539"/>
                <a:chExt cx="15506" cy="5234"/>
              </a:xfrm>
            </p:grpSpPr>
            <p:grpSp>
              <p:nvGrpSpPr>
                <p:cNvPr id="114" name="组合 113"/>
                <p:cNvGrpSpPr/>
                <p:nvPr/>
              </p:nvGrpSpPr>
              <p:grpSpPr>
                <a:xfrm>
                  <a:off x="612" y="8539"/>
                  <a:ext cx="15506" cy="3863"/>
                  <a:chOff x="612" y="6854"/>
                  <a:chExt cx="15506" cy="3863"/>
                </a:xfrm>
              </p:grpSpPr>
              <p:grpSp>
                <p:nvGrpSpPr>
                  <p:cNvPr id="115" name="组合 114"/>
                  <p:cNvGrpSpPr/>
                  <p:nvPr/>
                </p:nvGrpSpPr>
                <p:grpSpPr>
                  <a:xfrm>
                    <a:off x="612" y="6854"/>
                    <a:ext cx="15373" cy="875"/>
                    <a:chOff x="612" y="7190"/>
                    <a:chExt cx="15373" cy="875"/>
                  </a:xfrm>
                </p:grpSpPr>
                <p:sp>
                  <p:nvSpPr>
                    <p:cNvPr id="116" name="文本框 115"/>
                    <p:cNvSpPr txBox="1"/>
                    <p:nvPr/>
                  </p:nvSpPr>
                  <p:spPr>
                    <a:xfrm>
                      <a:off x="612" y="7387"/>
                      <a:ext cx="1608" cy="677"/>
                    </a:xfrm>
                    <a:prstGeom prst="rect">
                      <a:avLst/>
                    </a:prstGeom>
                    <a:noFill/>
                    <a:ln>
                      <a:solidFill>
                        <a:srgbClr val="FF0000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zh-CN" altLang="zh-CN" sz="2200" b="1">
                          <a:solidFill>
                            <a:srgbClr val="FF0000"/>
                          </a:solidFill>
                        </a:rPr>
                        <a:t>电场线</a:t>
                      </a:r>
                    </a:p>
                  </p:txBody>
                </p:sp>
                <p:sp>
                  <p:nvSpPr>
                    <p:cNvPr id="117" name="文本框 116"/>
                    <p:cNvSpPr txBox="1"/>
                    <p:nvPr/>
                  </p:nvSpPr>
                  <p:spPr>
                    <a:xfrm>
                      <a:off x="3714" y="7387"/>
                      <a:ext cx="2048" cy="677"/>
                    </a:xfrm>
                    <a:prstGeom prst="rect">
                      <a:avLst/>
                    </a:prstGeom>
                    <a:noFill/>
                    <a:ln>
                      <a:solidFill>
                        <a:srgbClr val="FF0000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pPr algn="l"/>
                      <a:r>
                        <a:rPr lang="zh-CN" altLang="en-US" sz="2200" b="1"/>
                        <a:t>密强</a:t>
                      </a:r>
                      <a:r>
                        <a:rPr lang="zh-CN" altLang="en-US" sz="2200" b="1">
                          <a:sym typeface="+mn-ea"/>
                        </a:rPr>
                        <a:t>疏弱</a:t>
                      </a:r>
                      <a:endParaRPr lang="zh-CN" altLang="en-US" sz="2200" b="1"/>
                    </a:p>
                  </p:txBody>
                </p:sp>
                <p:sp>
                  <p:nvSpPr>
                    <p:cNvPr id="118" name="文本框 117"/>
                    <p:cNvSpPr txBox="1"/>
                    <p:nvPr/>
                  </p:nvSpPr>
                  <p:spPr>
                    <a:xfrm>
                      <a:off x="7341" y="7387"/>
                      <a:ext cx="1461" cy="677"/>
                    </a:xfrm>
                    <a:prstGeom prst="rect">
                      <a:avLst/>
                    </a:prstGeom>
                    <a:noFill/>
                    <a:ln>
                      <a:solidFill>
                        <a:srgbClr val="FF0000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pPr algn="l"/>
                      <a:r>
                        <a:rPr lang="en-US" altLang="zh-CN" sz="2200" b="1" i="1">
                          <a:sym typeface="+mn-ea"/>
                        </a:rPr>
                        <a:t>E</a:t>
                      </a:r>
                      <a:r>
                        <a:rPr lang="zh-CN" altLang="en-US" sz="2200" b="1">
                          <a:sym typeface="+mn-ea"/>
                        </a:rPr>
                        <a:t>大小</a:t>
                      </a:r>
                    </a:p>
                  </p:txBody>
                </p:sp>
                <p:sp>
                  <p:nvSpPr>
                    <p:cNvPr id="119" name="文本框 118"/>
                    <p:cNvSpPr txBox="1"/>
                    <p:nvPr/>
                  </p:nvSpPr>
                  <p:spPr>
                    <a:xfrm>
                      <a:off x="10562" y="7388"/>
                      <a:ext cx="1461" cy="677"/>
                    </a:xfrm>
                    <a:prstGeom prst="rect">
                      <a:avLst/>
                    </a:prstGeom>
                    <a:noFill/>
                    <a:ln>
                      <a:solidFill>
                        <a:srgbClr val="FF0000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pPr algn="l"/>
                      <a:r>
                        <a:rPr lang="en-US" altLang="zh-CN" sz="2200" b="1" i="1"/>
                        <a:t>F</a:t>
                      </a:r>
                      <a:r>
                        <a:rPr lang="zh-CN" altLang="en-US" sz="2200" b="1">
                          <a:sym typeface="+mn-ea"/>
                        </a:rPr>
                        <a:t>大小</a:t>
                      </a:r>
                    </a:p>
                  </p:txBody>
                </p:sp>
                <p:sp>
                  <p:nvSpPr>
                    <p:cNvPr id="120" name="文本框 119"/>
                    <p:cNvSpPr txBox="1"/>
                    <p:nvPr/>
                  </p:nvSpPr>
                  <p:spPr>
                    <a:xfrm>
                      <a:off x="14597" y="7388"/>
                      <a:ext cx="1388" cy="677"/>
                    </a:xfrm>
                    <a:prstGeom prst="rect">
                      <a:avLst/>
                    </a:prstGeom>
                    <a:noFill/>
                    <a:ln>
                      <a:solidFill>
                        <a:srgbClr val="FF0000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pPr algn="l"/>
                      <a:r>
                        <a:rPr lang="en-US" altLang="zh-CN" sz="2200" b="1" i="1"/>
                        <a:t>a</a:t>
                      </a:r>
                      <a:r>
                        <a:rPr lang="zh-CN" altLang="en-US" sz="2200" b="1">
                          <a:sym typeface="+mn-ea"/>
                        </a:rPr>
                        <a:t>大小</a:t>
                      </a:r>
                    </a:p>
                  </p:txBody>
                </p:sp>
                <p:graphicFrame>
                  <p:nvGraphicFramePr>
                    <p:cNvPr id="121" name="对象 120">
                      <a:hlinkClick action="ppaction://ole?verb="/>
                    </p:cNvPr>
                    <p:cNvGraphicFramePr>
                      <a:graphicFrameLocks noChangeAspect="1"/>
                    </p:cNvGraphicFramePr>
                    <p:nvPr/>
                  </p:nvGraphicFramePr>
                  <p:xfrm>
                    <a:off x="8972" y="7211"/>
                    <a:ext cx="1312" cy="512"/>
                  </p:xfrm>
                  <a:graphic>
                    <a:graphicData uri="http://schemas.openxmlformats.org/presentationml/2006/ole">
                      <mc:AlternateContent xmlns:mc="http://schemas.openxmlformats.org/markup-compatibility/2006">
                        <mc:Choice xmlns:v="urn:schemas-microsoft-com:vml" Requires="v">
                          <p:oleObj spid="_x0000_s1049" r:id="rId3" progId="Equation.DSMT4">
                            <p:embed/>
                          </p:oleObj>
                        </mc:Choice>
                        <mc:Fallback>
                          <p:oleObj r:id="rId3" progId="Equation.DSMT4">
                            <p:embed/>
                            <p:pic>
                              <p:nvPicPr>
                                <p:cNvPr id="0" name="OLE substitute image"/>
                                <p:cNvPicPr/>
                                <p:nvPr/>
                              </p:nvPicPr>
                              <p:blipFill>
                                <a:blip r:embed="rId4"/>
                                <a:stretch>
                                  <a:fillRect/>
                                </a:stretch>
                              </p:blipFill>
                              <p:spPr>
                                <a:xfrm>
                                  <a:off x="8972" y="7211"/>
                                  <a:ext cx="1312" cy="512"/>
                                </a:xfrm>
                                <a:prstGeom prst="rect">
                                  <a:avLst/>
                                </a:prstGeom>
                              </p:spPr>
                            </p:pic>
                          </p:oleObj>
                        </mc:Fallback>
                      </mc:AlternateContent>
                    </a:graphicData>
                  </a:graphic>
                </p:graphicFrame>
                <p:graphicFrame>
                  <p:nvGraphicFramePr>
                    <p:cNvPr id="123" name="对象 122">
                      <a:hlinkClick action="ppaction://ole?verb="/>
                    </p:cNvPr>
                    <p:cNvGraphicFramePr>
                      <a:graphicFrameLocks noChangeAspect="1"/>
                    </p:cNvGraphicFramePr>
                    <p:nvPr/>
                  </p:nvGraphicFramePr>
                  <p:xfrm>
                    <a:off x="12526" y="7190"/>
                    <a:ext cx="1544" cy="513"/>
                  </p:xfrm>
                  <a:graphic>
                    <a:graphicData uri="http://schemas.openxmlformats.org/presentationml/2006/ole">
                      <mc:AlternateContent xmlns:mc="http://schemas.openxmlformats.org/markup-compatibility/2006">
                        <mc:Choice xmlns:v="urn:schemas-microsoft-com:vml" Requires="v">
                          <p:oleObj spid="_x0000_s1050" r:id="rId5" progId="Equation.DSMT4">
                            <p:embed/>
                          </p:oleObj>
                        </mc:Choice>
                        <mc:Fallback>
                          <p:oleObj r:id="rId5" progId="Equation.DSMT4">
                            <p:embed/>
                            <p:pic>
                              <p:nvPicPr>
                                <p:cNvPr id="0" name="OLE substitute image"/>
                                <p:cNvPicPr/>
                                <p:nvPr/>
                              </p:nvPicPr>
                              <p:blipFill>
                                <a:blip r:embed="rId6"/>
                                <a:stretch>
                                  <a:fillRect/>
                                </a:stretch>
                              </p:blipFill>
                              <p:spPr>
                                <a:xfrm>
                                  <a:off x="12526" y="7190"/>
                                  <a:ext cx="1544" cy="513"/>
                                </a:xfrm>
                                <a:prstGeom prst="rect">
                                  <a:avLst/>
                                </a:prstGeom>
                              </p:spPr>
                            </p:pic>
                          </p:oleObj>
                        </mc:Fallback>
                      </mc:AlternateContent>
                    </a:graphicData>
                  </a:graphic>
                </p:graphicFrame>
                <p:cxnSp>
                  <p:nvCxnSpPr>
                    <p:cNvPr id="125" name="直接箭头连接符 124"/>
                    <p:cNvCxnSpPr>
                      <a:stCxn id="116" idx="3"/>
                      <a:endCxn id="117" idx="1"/>
                    </p:cNvCxnSpPr>
                    <p:nvPr/>
                  </p:nvCxnSpPr>
                  <p:spPr>
                    <a:xfrm>
                      <a:off x="2220" y="7726"/>
                      <a:ext cx="1494" cy="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6" name="直接箭头连接符 125"/>
                    <p:cNvCxnSpPr>
                      <a:stCxn id="117" idx="3"/>
                      <a:endCxn id="118" idx="1"/>
                    </p:cNvCxnSpPr>
                    <p:nvPr/>
                  </p:nvCxnSpPr>
                  <p:spPr>
                    <a:xfrm>
                      <a:off x="5762" y="7726"/>
                      <a:ext cx="1579" cy="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7" name="直接箭头连接符 126"/>
                    <p:cNvCxnSpPr>
                      <a:stCxn id="118" idx="3"/>
                      <a:endCxn id="119" idx="1"/>
                    </p:cNvCxnSpPr>
                    <p:nvPr/>
                  </p:nvCxnSpPr>
                  <p:spPr>
                    <a:xfrm>
                      <a:off x="8802" y="7726"/>
                      <a:ext cx="1760" cy="1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8" name="直接箭头连接符 127"/>
                    <p:cNvCxnSpPr>
                      <a:stCxn id="119" idx="3"/>
                      <a:endCxn id="120" idx="1"/>
                    </p:cNvCxnSpPr>
                    <p:nvPr/>
                  </p:nvCxnSpPr>
                  <p:spPr>
                    <a:xfrm>
                      <a:off x="12023" y="7727"/>
                      <a:ext cx="2574" cy="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29" name="组合 128"/>
                  <p:cNvGrpSpPr/>
                  <p:nvPr/>
                </p:nvGrpSpPr>
                <p:grpSpPr>
                  <a:xfrm>
                    <a:off x="4168" y="9022"/>
                    <a:ext cx="11814" cy="1695"/>
                    <a:chOff x="5407" y="8308"/>
                    <a:chExt cx="11814" cy="1695"/>
                  </a:xfrm>
                </p:grpSpPr>
                <p:sp>
                  <p:nvSpPr>
                    <p:cNvPr id="130" name="文本框 129"/>
                    <p:cNvSpPr txBox="1"/>
                    <p:nvPr/>
                  </p:nvSpPr>
                  <p:spPr>
                    <a:xfrm>
                      <a:off x="5407" y="8649"/>
                      <a:ext cx="1168" cy="677"/>
                    </a:xfrm>
                    <a:prstGeom prst="rect">
                      <a:avLst/>
                    </a:prstGeom>
                    <a:noFill/>
                    <a:ln>
                      <a:solidFill>
                        <a:srgbClr val="FF0000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zh-CN" altLang="zh-CN" sz="2200" b="1">
                          <a:solidFill>
                            <a:srgbClr val="FF0000"/>
                          </a:solidFill>
                        </a:rPr>
                        <a:t>轨迹</a:t>
                      </a:r>
                    </a:p>
                  </p:txBody>
                </p:sp>
                <p:sp>
                  <p:nvSpPr>
                    <p:cNvPr id="131" name="文本框 130"/>
                    <p:cNvSpPr txBox="1"/>
                    <p:nvPr/>
                  </p:nvSpPr>
                  <p:spPr>
                    <a:xfrm>
                      <a:off x="8383" y="8649"/>
                      <a:ext cx="1877" cy="677"/>
                    </a:xfrm>
                    <a:prstGeom prst="rect">
                      <a:avLst/>
                    </a:prstGeom>
                    <a:noFill/>
                    <a:ln>
                      <a:solidFill>
                        <a:srgbClr val="FF0000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pPr algn="l"/>
                      <a:r>
                        <a:rPr lang="zh-CN" altLang="en-US" sz="2200" b="1">
                          <a:sym typeface="+mn-ea"/>
                        </a:rPr>
                        <a:t>弯向力</a:t>
                      </a:r>
                      <a:r>
                        <a:rPr lang="en-US" altLang="zh-CN" sz="2200" b="1" i="1">
                          <a:sym typeface="+mn-ea"/>
                        </a:rPr>
                        <a:t>F</a:t>
                      </a:r>
                    </a:p>
                  </p:txBody>
                </p:sp>
                <p:sp>
                  <p:nvSpPr>
                    <p:cNvPr id="132" name="文本框 131"/>
                    <p:cNvSpPr txBox="1"/>
                    <p:nvPr/>
                  </p:nvSpPr>
                  <p:spPr>
                    <a:xfrm>
                      <a:off x="15117" y="8311"/>
                      <a:ext cx="2048" cy="677"/>
                    </a:xfrm>
                    <a:prstGeom prst="rect">
                      <a:avLst/>
                    </a:prstGeom>
                    <a:noFill/>
                    <a:ln>
                      <a:solidFill>
                        <a:srgbClr val="FF0000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pPr algn="l"/>
                      <a:r>
                        <a:rPr lang="zh-CN" altLang="en-US" sz="2200" b="1">
                          <a:solidFill>
                            <a:srgbClr val="FF0000"/>
                          </a:solidFill>
                          <a:sym typeface="+mn-ea"/>
                        </a:rPr>
                        <a:t>加速</a:t>
                      </a:r>
                      <a:r>
                        <a:rPr lang="zh-CN" altLang="en-US" sz="2200" b="1">
                          <a:sym typeface="+mn-ea"/>
                        </a:rPr>
                        <a:t>减速</a:t>
                      </a:r>
                    </a:p>
                  </p:txBody>
                </p:sp>
                <p:cxnSp>
                  <p:nvCxnSpPr>
                    <p:cNvPr id="133" name="直接箭头连接符 132"/>
                    <p:cNvCxnSpPr>
                      <a:stCxn id="130" idx="3"/>
                      <a:endCxn id="131" idx="1"/>
                    </p:cNvCxnSpPr>
                    <p:nvPr/>
                  </p:nvCxnSpPr>
                  <p:spPr>
                    <a:xfrm>
                      <a:off x="6575" y="8988"/>
                      <a:ext cx="1808" cy="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134" name="文本框 133"/>
                    <p:cNvSpPr txBox="1"/>
                    <p:nvPr/>
                  </p:nvSpPr>
                  <p:spPr>
                    <a:xfrm>
                      <a:off x="12136" y="8649"/>
                      <a:ext cx="2048" cy="677"/>
                    </a:xfrm>
                    <a:prstGeom prst="rect">
                      <a:avLst/>
                    </a:prstGeom>
                    <a:noFill/>
                    <a:ln>
                      <a:solidFill>
                        <a:srgbClr val="FF0000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pPr algn="l"/>
                      <a:r>
                        <a:rPr lang="zh-CN" altLang="en-US" sz="2200" b="1">
                          <a:sym typeface="+mn-ea"/>
                        </a:rPr>
                        <a:t>做</a:t>
                      </a:r>
                      <a:r>
                        <a:rPr lang="zh-CN" altLang="en-US" sz="2200" b="1">
                          <a:solidFill>
                            <a:srgbClr val="FF0000"/>
                          </a:solidFill>
                          <a:sym typeface="+mn-ea"/>
                        </a:rPr>
                        <a:t>正</a:t>
                      </a:r>
                      <a:r>
                        <a:rPr lang="zh-CN" altLang="en-US" sz="2200" b="1">
                          <a:sym typeface="+mn-ea"/>
                        </a:rPr>
                        <a:t>负功</a:t>
                      </a:r>
                    </a:p>
                  </p:txBody>
                </p:sp>
                <p:sp>
                  <p:nvSpPr>
                    <p:cNvPr id="135" name="文本框 134"/>
                    <p:cNvSpPr txBox="1"/>
                    <p:nvPr/>
                  </p:nvSpPr>
                  <p:spPr>
                    <a:xfrm>
                      <a:off x="10096" y="8308"/>
                      <a:ext cx="2096" cy="677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altLang="zh-CN" sz="2200" b="1" i="1">
                          <a:solidFill>
                            <a:srgbClr val="FF0000"/>
                          </a:solidFill>
                        </a:rPr>
                        <a:t>F</a:t>
                      </a:r>
                      <a:r>
                        <a:rPr lang="zh-CN" altLang="en-US" sz="2200" b="1">
                          <a:solidFill>
                            <a:srgbClr val="FF0000"/>
                          </a:solidFill>
                        </a:rPr>
                        <a:t>与</a:t>
                      </a:r>
                      <a:r>
                        <a:rPr lang="en-US" altLang="zh-CN" sz="2200" b="1" i="1">
                          <a:solidFill>
                            <a:srgbClr val="FF0000"/>
                          </a:solidFill>
                        </a:rPr>
                        <a:t>v</a:t>
                      </a:r>
                      <a:r>
                        <a:rPr lang="zh-CN" altLang="zh-CN" sz="2200" b="1">
                          <a:solidFill>
                            <a:srgbClr val="FF0000"/>
                          </a:solidFill>
                        </a:rPr>
                        <a:t>夹角</a:t>
                      </a:r>
                    </a:p>
                  </p:txBody>
                </p:sp>
                <p:cxnSp>
                  <p:nvCxnSpPr>
                    <p:cNvPr id="136" name="直接箭头连接符 135"/>
                    <p:cNvCxnSpPr>
                      <a:stCxn id="131" idx="3"/>
                      <a:endCxn id="134" idx="1"/>
                    </p:cNvCxnSpPr>
                    <p:nvPr/>
                  </p:nvCxnSpPr>
                  <p:spPr>
                    <a:xfrm>
                      <a:off x="10260" y="8988"/>
                      <a:ext cx="1876" cy="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37" name="直接箭头连接符 136"/>
                    <p:cNvCxnSpPr>
                      <a:stCxn id="134" idx="3"/>
                      <a:endCxn id="132" idx="1"/>
                    </p:cNvCxnSpPr>
                    <p:nvPr/>
                  </p:nvCxnSpPr>
                  <p:spPr>
                    <a:xfrm flipV="1">
                      <a:off x="14184" y="8650"/>
                      <a:ext cx="933" cy="338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138" name="文本框 137"/>
                    <p:cNvSpPr txBox="1"/>
                    <p:nvPr/>
                  </p:nvSpPr>
                  <p:spPr>
                    <a:xfrm>
                      <a:off x="15117" y="9326"/>
                      <a:ext cx="2104" cy="677"/>
                    </a:xfrm>
                    <a:prstGeom prst="rect">
                      <a:avLst/>
                    </a:prstGeom>
                    <a:noFill/>
                    <a:ln>
                      <a:solidFill>
                        <a:srgbClr val="FF0000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pPr algn="l"/>
                      <a:r>
                        <a:rPr lang="en-US" altLang="zh-CN" sz="2200" b="1" i="1">
                          <a:solidFill>
                            <a:srgbClr val="FF0000"/>
                          </a:solidFill>
                          <a:sym typeface="+mn-ea"/>
                        </a:rPr>
                        <a:t>E</a:t>
                      </a:r>
                      <a:r>
                        <a:rPr lang="en-US" altLang="zh-CN" sz="2200" b="1" i="1" baseline="-25000">
                          <a:solidFill>
                            <a:srgbClr val="FF0000"/>
                          </a:solidFill>
                          <a:sym typeface="+mn-ea"/>
                        </a:rPr>
                        <a:t>P</a:t>
                      </a:r>
                      <a:r>
                        <a:rPr lang="zh-CN" altLang="en-US" sz="2200" b="1">
                          <a:solidFill>
                            <a:srgbClr val="FF0000"/>
                          </a:solidFill>
                          <a:sym typeface="+mn-ea"/>
                        </a:rPr>
                        <a:t>减</a:t>
                      </a:r>
                      <a:r>
                        <a:rPr lang="en-US" altLang="zh-CN" sz="2200" b="1" i="1">
                          <a:sym typeface="+mn-ea"/>
                        </a:rPr>
                        <a:t>E</a:t>
                      </a:r>
                      <a:r>
                        <a:rPr lang="en-US" altLang="zh-CN" sz="2200" b="1" i="1" baseline="-25000">
                          <a:sym typeface="+mn-ea"/>
                        </a:rPr>
                        <a:t>P</a:t>
                      </a:r>
                      <a:r>
                        <a:rPr lang="zh-CN" altLang="en-US" sz="2200" b="1">
                          <a:sym typeface="+mn-ea"/>
                        </a:rPr>
                        <a:t>增</a:t>
                      </a:r>
                    </a:p>
                  </p:txBody>
                </p:sp>
                <p:cxnSp>
                  <p:nvCxnSpPr>
                    <p:cNvPr id="139" name="直接箭头连接符 138"/>
                    <p:cNvCxnSpPr>
                      <a:stCxn id="134" idx="3"/>
                      <a:endCxn id="138" idx="1"/>
                    </p:cNvCxnSpPr>
                    <p:nvPr/>
                  </p:nvCxnSpPr>
                  <p:spPr>
                    <a:xfrm>
                      <a:off x="14184" y="8988"/>
                      <a:ext cx="933" cy="677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sp>
                <p:nvSpPr>
                  <p:cNvPr id="140" name="文本框 139"/>
                  <p:cNvSpPr txBox="1"/>
                  <p:nvPr/>
                </p:nvSpPr>
                <p:spPr>
                  <a:xfrm>
                    <a:off x="3714" y="7991"/>
                    <a:ext cx="2048" cy="677"/>
                  </a:xfrm>
                  <a:prstGeom prst="rect">
                    <a:avLst/>
                  </a:prstGeom>
                  <a:noFill/>
                  <a:ln>
                    <a:solidFill>
                      <a:srgbClr val="FF0000"/>
                    </a:solidFill>
                  </a:ln>
                </p:spPr>
                <p:txBody>
                  <a:bodyPr wrap="none" rtlCol="0">
                    <a:spAutoFit/>
                  </a:bodyPr>
                  <a:lstStyle/>
                  <a:p>
                    <a:pPr algn="l"/>
                    <a:r>
                      <a:rPr lang="zh-CN" altLang="en-US" sz="2200" b="1">
                        <a:solidFill>
                          <a:schemeClr val="tx1"/>
                        </a:solidFill>
                        <a:sym typeface="+mn-ea"/>
                      </a:rPr>
                      <a:t>沿着</a:t>
                    </a:r>
                    <a:r>
                      <a:rPr lang="zh-CN" altLang="en-US" sz="2200" b="1">
                        <a:sym typeface="+mn-ea"/>
                      </a:rPr>
                      <a:t>切线</a:t>
                    </a:r>
                    <a:endParaRPr lang="zh-CN" altLang="en-US" sz="2200" b="1"/>
                  </a:p>
                </p:txBody>
              </p:sp>
              <p:cxnSp>
                <p:nvCxnSpPr>
                  <p:cNvPr id="141" name="直接箭头连接符 140"/>
                  <p:cNvCxnSpPr>
                    <a:stCxn id="116" idx="3"/>
                    <a:endCxn id="140" idx="1"/>
                  </p:cNvCxnSpPr>
                  <p:nvPr/>
                </p:nvCxnSpPr>
                <p:spPr>
                  <a:xfrm>
                    <a:off x="2220" y="7390"/>
                    <a:ext cx="1494" cy="94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42" name="文本框 141"/>
                  <p:cNvSpPr txBox="1"/>
                  <p:nvPr/>
                </p:nvSpPr>
                <p:spPr>
                  <a:xfrm>
                    <a:off x="7341" y="7991"/>
                    <a:ext cx="1461" cy="677"/>
                  </a:xfrm>
                  <a:prstGeom prst="rect">
                    <a:avLst/>
                  </a:prstGeom>
                  <a:noFill/>
                  <a:ln>
                    <a:solidFill>
                      <a:srgbClr val="FF0000"/>
                    </a:solidFill>
                  </a:ln>
                </p:spPr>
                <p:txBody>
                  <a:bodyPr wrap="none" rtlCol="0">
                    <a:spAutoFit/>
                  </a:bodyPr>
                  <a:lstStyle/>
                  <a:p>
                    <a:pPr algn="l"/>
                    <a:r>
                      <a:rPr lang="en-US" altLang="zh-CN" sz="2200" b="1" i="1"/>
                      <a:t>E</a:t>
                    </a:r>
                    <a:r>
                      <a:rPr lang="zh-CN" altLang="en-US" sz="2200" b="1"/>
                      <a:t>方向</a:t>
                    </a:r>
                  </a:p>
                </p:txBody>
              </p:sp>
              <p:cxnSp>
                <p:nvCxnSpPr>
                  <p:cNvPr id="143" name="直接箭头连接符 142"/>
                  <p:cNvCxnSpPr>
                    <a:stCxn id="140" idx="3"/>
                    <a:endCxn id="142" idx="1"/>
                  </p:cNvCxnSpPr>
                  <p:nvPr/>
                </p:nvCxnSpPr>
                <p:spPr>
                  <a:xfrm>
                    <a:off x="5762" y="8330"/>
                    <a:ext cx="1579" cy="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4" name="直接箭头连接符 143"/>
                  <p:cNvCxnSpPr>
                    <a:stCxn id="131" idx="0"/>
                    <a:endCxn id="142" idx="2"/>
                  </p:cNvCxnSpPr>
                  <p:nvPr/>
                </p:nvCxnSpPr>
                <p:spPr>
                  <a:xfrm flipH="1" flipV="1">
                    <a:off x="8072" y="8668"/>
                    <a:ext cx="11" cy="695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arrow"/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45" name="文本框 144"/>
                  <p:cNvSpPr txBox="1"/>
                  <p:nvPr/>
                </p:nvSpPr>
                <p:spPr>
                  <a:xfrm>
                    <a:off x="14070" y="7992"/>
                    <a:ext cx="2048" cy="677"/>
                  </a:xfrm>
                  <a:prstGeom prst="rect">
                    <a:avLst/>
                  </a:prstGeom>
                  <a:noFill/>
                  <a:ln>
                    <a:solidFill>
                      <a:srgbClr val="FF0000"/>
                    </a:solidFill>
                  </a:ln>
                </p:spPr>
                <p:txBody>
                  <a:bodyPr wrap="none" rtlCol="0">
                    <a:spAutoFit/>
                  </a:bodyPr>
                  <a:lstStyle/>
                  <a:p>
                    <a:pPr algn="l"/>
                    <a:r>
                      <a:rPr lang="zh-CN" altLang="en-US" sz="2200" b="1"/>
                      <a:t>粒子电性</a:t>
                    </a:r>
                  </a:p>
                </p:txBody>
              </p:sp>
              <p:cxnSp>
                <p:nvCxnSpPr>
                  <p:cNvPr id="146" name="直接箭头连接符 145"/>
                  <p:cNvCxnSpPr>
                    <a:stCxn id="142" idx="3"/>
                    <a:endCxn id="145" idx="1"/>
                  </p:cNvCxnSpPr>
                  <p:nvPr/>
                </p:nvCxnSpPr>
                <p:spPr>
                  <a:xfrm>
                    <a:off x="8802" y="8330"/>
                    <a:ext cx="5268" cy="1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47" name="文本框 146"/>
                  <p:cNvSpPr txBox="1"/>
                  <p:nvPr/>
                </p:nvSpPr>
                <p:spPr>
                  <a:xfrm>
                    <a:off x="8847" y="7700"/>
                    <a:ext cx="5088" cy="58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 algn="l"/>
                    <a:r>
                      <a:rPr lang="zh-CN" altLang="en-US" b="1">
                        <a:solidFill>
                          <a:srgbClr val="0000FF"/>
                        </a:solidFill>
                      </a:rPr>
                      <a:t>正</a:t>
                    </a:r>
                    <a:r>
                      <a:rPr lang="zh-CN" altLang="en-US" b="1">
                        <a:solidFill>
                          <a:schemeClr val="tx1"/>
                        </a:solidFill>
                      </a:rPr>
                      <a:t>（</a:t>
                    </a:r>
                    <a:r>
                      <a:rPr lang="zh-CN" altLang="en-US" b="1">
                        <a:solidFill>
                          <a:srgbClr val="FF0000"/>
                        </a:solidFill>
                      </a:rPr>
                      <a:t>负</a:t>
                    </a:r>
                    <a:r>
                      <a:rPr lang="zh-CN" altLang="en-US" b="1">
                        <a:solidFill>
                          <a:schemeClr val="tx1"/>
                        </a:solidFill>
                      </a:rPr>
                      <a:t>）电荷</a:t>
                    </a:r>
                    <a:r>
                      <a:rPr lang="en-US" altLang="zh-CN" b="1" i="1">
                        <a:solidFill>
                          <a:schemeClr val="tx1"/>
                        </a:solidFill>
                      </a:rPr>
                      <a:t>F</a:t>
                    </a:r>
                    <a:r>
                      <a:rPr lang="zh-CN" altLang="en-US" b="1">
                        <a:solidFill>
                          <a:schemeClr val="tx1"/>
                        </a:solidFill>
                      </a:rPr>
                      <a:t>与</a:t>
                    </a:r>
                    <a:r>
                      <a:rPr lang="en-US" altLang="zh-CN" b="1" i="1">
                        <a:solidFill>
                          <a:schemeClr val="tx1"/>
                        </a:solidFill>
                      </a:rPr>
                      <a:t>E</a:t>
                    </a:r>
                    <a:r>
                      <a:rPr lang="zh-CN" altLang="zh-CN" b="1">
                        <a:solidFill>
                          <a:srgbClr val="0000FF"/>
                        </a:solidFill>
                      </a:rPr>
                      <a:t>同</a:t>
                    </a:r>
                    <a:r>
                      <a:rPr lang="zh-CN" altLang="en-US" b="1">
                        <a:solidFill>
                          <a:schemeClr val="tx1"/>
                        </a:solidFill>
                        <a:sym typeface="+mn-ea"/>
                      </a:rPr>
                      <a:t>（</a:t>
                    </a:r>
                    <a:r>
                      <a:rPr lang="zh-CN" altLang="en-US" b="1">
                        <a:solidFill>
                          <a:srgbClr val="FF0000"/>
                        </a:solidFill>
                        <a:sym typeface="+mn-ea"/>
                      </a:rPr>
                      <a:t>反</a:t>
                    </a:r>
                    <a:r>
                      <a:rPr lang="zh-CN" altLang="en-US" b="1">
                        <a:solidFill>
                          <a:schemeClr val="tx1"/>
                        </a:solidFill>
                        <a:sym typeface="+mn-ea"/>
                      </a:rPr>
                      <a:t>）</a:t>
                    </a:r>
                    <a:r>
                      <a:rPr lang="zh-CN" altLang="zh-CN" b="1">
                        <a:solidFill>
                          <a:schemeClr val="tx1"/>
                        </a:solidFill>
                      </a:rPr>
                      <a:t>向</a:t>
                    </a:r>
                  </a:p>
                </p:txBody>
              </p:sp>
            </p:grpSp>
            <p:grpSp>
              <p:nvGrpSpPr>
                <p:cNvPr id="148" name="组合 147"/>
                <p:cNvGrpSpPr/>
                <p:nvPr/>
              </p:nvGrpSpPr>
              <p:grpSpPr>
                <a:xfrm>
                  <a:off x="6041" y="13096"/>
                  <a:ext cx="7194" cy="677"/>
                  <a:chOff x="5474" y="12970"/>
                  <a:chExt cx="7194" cy="677"/>
                </a:xfrm>
              </p:grpSpPr>
              <p:sp>
                <p:nvSpPr>
                  <p:cNvPr id="149" name="文本框 148"/>
                  <p:cNvSpPr txBox="1"/>
                  <p:nvPr/>
                </p:nvSpPr>
                <p:spPr>
                  <a:xfrm>
                    <a:off x="5474" y="12970"/>
                    <a:ext cx="1700" cy="677"/>
                  </a:xfrm>
                  <a:prstGeom prst="rect">
                    <a:avLst/>
                  </a:prstGeom>
                  <a:noFill/>
                  <a:ln>
                    <a:solidFill>
                      <a:srgbClr val="FF0000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zh-CN" altLang="zh-CN" sz="2200" b="1">
                        <a:solidFill>
                          <a:srgbClr val="FF0000"/>
                        </a:solidFill>
                      </a:rPr>
                      <a:t>等势面</a:t>
                    </a:r>
                  </a:p>
                </p:txBody>
              </p:sp>
              <p:sp>
                <p:nvSpPr>
                  <p:cNvPr id="150" name="文本框 149"/>
                  <p:cNvSpPr txBox="1"/>
                  <p:nvPr/>
                </p:nvSpPr>
                <p:spPr>
                  <a:xfrm>
                    <a:off x="11225" y="12970"/>
                    <a:ext cx="1443" cy="677"/>
                  </a:xfrm>
                  <a:prstGeom prst="rect">
                    <a:avLst/>
                  </a:prstGeom>
                  <a:noFill/>
                  <a:ln>
                    <a:solidFill>
                      <a:srgbClr val="FF0000"/>
                    </a:solidFill>
                  </a:ln>
                </p:spPr>
                <p:txBody>
                  <a:bodyPr wrap="none" rtlCol="0">
                    <a:spAutoFit/>
                  </a:bodyPr>
                  <a:lstStyle/>
                  <a:p>
                    <a:pPr algn="l"/>
                    <a:r>
                      <a:rPr lang="zh-CN" altLang="en-US" sz="2200" b="1" i="1">
                        <a:ea typeface="宋体" pitchFamily="2" charset="-122"/>
                        <a:cs typeface="+mn-lt"/>
                        <a:sym typeface="+mn-ea"/>
                      </a:rPr>
                      <a:t>φ</a:t>
                    </a:r>
                    <a:r>
                      <a:rPr lang="zh-CN" altLang="en-US" sz="2200" b="1">
                        <a:sym typeface="+mn-ea"/>
                      </a:rPr>
                      <a:t>高低</a:t>
                    </a:r>
                  </a:p>
                </p:txBody>
              </p:sp>
              <p:cxnSp>
                <p:nvCxnSpPr>
                  <p:cNvPr id="151" name="直接箭头连接符 150"/>
                  <p:cNvCxnSpPr>
                    <a:stCxn id="149" idx="3"/>
                    <a:endCxn id="150" idx="1"/>
                  </p:cNvCxnSpPr>
                  <p:nvPr/>
                </p:nvCxnSpPr>
                <p:spPr>
                  <a:xfrm>
                    <a:off x="7174" y="13309"/>
                    <a:ext cx="4051" cy="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cxnSp>
            <p:nvCxnSpPr>
              <p:cNvPr id="152" name="肘形连接符 151"/>
              <p:cNvCxnSpPr>
                <a:stCxn id="116" idx="2"/>
                <a:endCxn id="149" idx="1"/>
              </p:cNvCxnSpPr>
              <p:nvPr/>
            </p:nvCxnSpPr>
            <p:spPr>
              <a:xfrm rot="5400000" flipV="1">
                <a:off x="1976" y="7239"/>
                <a:ext cx="4022" cy="4625"/>
              </a:xfrm>
              <a:prstGeom prst="bentConnector2">
                <a:avLst/>
              </a:prstGeom>
              <a:ln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3" name="文本框 152"/>
              <p:cNvSpPr txBox="1"/>
              <p:nvPr/>
            </p:nvSpPr>
            <p:spPr>
              <a:xfrm>
                <a:off x="2539" y="10872"/>
                <a:ext cx="1888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>
                    <a:solidFill>
                      <a:schemeClr val="tx1"/>
                    </a:solidFill>
                  </a:rPr>
                  <a:t>相互垂直</a:t>
                </a:r>
              </a:p>
            </p:txBody>
          </p:sp>
          <p:sp>
            <p:nvSpPr>
              <p:cNvPr id="154" name="文本框 153"/>
              <p:cNvSpPr txBox="1"/>
              <p:nvPr/>
            </p:nvSpPr>
            <p:spPr>
              <a:xfrm>
                <a:off x="8126" y="10804"/>
                <a:ext cx="3488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>
                    <a:solidFill>
                      <a:schemeClr val="tx1"/>
                    </a:solidFill>
                  </a:rPr>
                  <a:t>沿电场线电势降低</a:t>
                </a:r>
              </a:p>
            </p:txBody>
          </p:sp>
        </p:grpSp>
        <p:grpSp>
          <p:nvGrpSpPr>
            <p:cNvPr id="155" name="组合 154"/>
            <p:cNvGrpSpPr/>
            <p:nvPr/>
          </p:nvGrpSpPr>
          <p:grpSpPr>
            <a:xfrm>
              <a:off x="10824" y="8803"/>
              <a:ext cx="1728" cy="1074"/>
              <a:chOff x="11247" y="9375"/>
              <a:chExt cx="1728" cy="1074"/>
            </a:xfrm>
          </p:grpSpPr>
          <p:graphicFrame>
            <p:nvGraphicFramePr>
              <p:cNvPr id="156" name="对象 155">
                <a:hlinkClick action="ppaction://ole?verb="/>
              </p:cNvPr>
              <p:cNvGraphicFramePr>
                <a:graphicFrameLocks noChangeAspect="1"/>
              </p:cNvGraphicFramePr>
              <p:nvPr/>
            </p:nvGraphicFramePr>
            <p:xfrm>
              <a:off x="11379" y="9375"/>
              <a:ext cx="1388" cy="59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51" r:id="rId7" progId="Equation.DSMT4">
                      <p:embed/>
                    </p:oleObj>
                  </mc:Choice>
                  <mc:Fallback>
                    <p:oleObj r:id="rId7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8"/>
                          <a:stretch>
                            <a:fillRect/>
                          </a:stretch>
                        </p:blipFill>
                        <p:spPr>
                          <a:xfrm>
                            <a:off x="11379" y="9375"/>
                            <a:ext cx="1388" cy="599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58" name="文本框 157"/>
              <p:cNvSpPr txBox="1"/>
              <p:nvPr/>
            </p:nvSpPr>
            <p:spPr>
              <a:xfrm>
                <a:off x="11247" y="9869"/>
                <a:ext cx="1728" cy="580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r>
                  <a:rPr lang="zh-CN" altLang="en-US" b="1">
                    <a:sym typeface="+mn-ea"/>
                  </a:rPr>
                  <a:t>带</a:t>
                </a:r>
                <a:r>
                  <a:rPr lang="zh-CN" altLang="en-US" b="1">
                    <a:solidFill>
                      <a:srgbClr val="FF0000"/>
                    </a:solidFill>
                    <a:sym typeface="+mn-ea"/>
                  </a:rPr>
                  <a:t>正负</a:t>
                </a:r>
                <a:r>
                  <a:rPr lang="zh-CN" altLang="en-US" b="1">
                    <a:sym typeface="+mn-ea"/>
                  </a:rPr>
                  <a:t>号</a:t>
                </a:r>
                <a:endParaRPr lang="zh-CN" altLang="en-US"/>
              </a:p>
            </p:txBody>
          </p:sp>
        </p:grpSp>
        <p:cxnSp>
          <p:nvCxnSpPr>
            <p:cNvPr id="159" name="直接箭头连接符 158"/>
            <p:cNvCxnSpPr>
              <a:stCxn id="150" idx="0"/>
            </p:cNvCxnSpPr>
            <p:nvPr/>
          </p:nvCxnSpPr>
          <p:spPr>
            <a:xfrm flipV="1">
              <a:off x="12101" y="8995"/>
              <a:ext cx="1288" cy="107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肘形连接符 159"/>
            <p:cNvCxnSpPr>
              <a:stCxn id="145" idx="3"/>
              <a:endCxn id="150" idx="3"/>
            </p:cNvCxnSpPr>
            <p:nvPr/>
          </p:nvCxnSpPr>
          <p:spPr>
            <a:xfrm flipH="1">
              <a:off x="12822" y="6989"/>
              <a:ext cx="2883" cy="3419"/>
            </a:xfrm>
            <a:prstGeom prst="bentConnector3">
              <a:avLst>
                <a:gd name="adj1" fmla="val -13007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996"/>
            <a:ext cx="4465955" cy="637539"/>
          </a:xfrm>
        </p:spPr>
        <p:txBody>
          <a:bodyPr/>
          <a:lstStyle/>
          <a:p>
            <a:r>
              <a:rPr lang="zh-CN" altLang="en-US"/>
              <a:t>运动轨迹、等势面和电场线</a:t>
            </a:r>
          </a:p>
        </p:txBody>
      </p:sp>
      <p:sp>
        <p:nvSpPr>
          <p:cNvPr id="6" name="内容占位符 5"/>
          <p:cNvSpPr/>
          <p:nvPr>
            <p:ph idx="1"/>
          </p:nvPr>
        </p:nvSpPr>
        <p:spPr/>
        <p:txBody>
          <a:bodyPr/>
          <a:lstStyle/>
          <a:p>
            <a:r>
              <a:rPr lang="zh-CN" altLang="en-US"/>
              <a:t>带电粒子仅在电场力作用下，从电场中</a:t>
            </a:r>
            <a:r>
              <a:rPr lang="zh-CN" altLang="en-US" i="1"/>
              <a:t>a</a:t>
            </a:r>
            <a:r>
              <a:rPr lang="zh-CN" altLang="en-US"/>
              <a:t>点以初速度</a:t>
            </a:r>
            <a:r>
              <a:rPr lang="zh-CN" altLang="en-US" i="1"/>
              <a:t>v</a:t>
            </a:r>
            <a:r>
              <a:rPr lang="zh-CN" altLang="en-US" i="1" baseline="-25000"/>
              <a:t>0</a:t>
            </a:r>
            <a:r>
              <a:rPr lang="zh-CN" altLang="en-US"/>
              <a:t>进入电场并沿虚线所示的轨迹运动到</a:t>
            </a:r>
            <a:r>
              <a:rPr lang="zh-CN" altLang="en-US" i="1"/>
              <a:t>b</a:t>
            </a:r>
            <a:r>
              <a:rPr lang="zh-CN" altLang="en-US"/>
              <a:t>点，如图所示，实线是电场线，关于粒子，下列说法正确的是</a:t>
            </a:r>
          </a:p>
          <a:p>
            <a:r>
              <a:rPr lang="zh-CN" altLang="en-US"/>
              <a:t>A．在</a:t>
            </a:r>
            <a:r>
              <a:rPr lang="zh-CN" altLang="en-US" i="1"/>
              <a:t>a</a:t>
            </a:r>
            <a:r>
              <a:rPr lang="zh-CN" altLang="en-US"/>
              <a:t>点的加速度大于在b点的加速度</a:t>
            </a:r>
            <a:r>
              <a:rPr lang="en-US" altLang="zh-CN"/>
              <a:t>	</a:t>
            </a:r>
            <a:r>
              <a:rPr lang="zh-CN" altLang="en-US"/>
              <a:t>B．在</a:t>
            </a:r>
            <a:r>
              <a:rPr lang="zh-CN" altLang="en-US" i="1"/>
              <a:t>a</a:t>
            </a:r>
            <a:r>
              <a:rPr lang="zh-CN" altLang="en-US"/>
              <a:t>点的电势能小于在</a:t>
            </a:r>
            <a:r>
              <a:rPr lang="zh-CN" altLang="en-US" i="1"/>
              <a:t>b</a:t>
            </a:r>
            <a:r>
              <a:rPr lang="zh-CN" altLang="en-US"/>
              <a:t>点的电势能</a:t>
            </a:r>
          </a:p>
          <a:p>
            <a:r>
              <a:rPr lang="zh-CN" altLang="en-US"/>
              <a:t>C．在</a:t>
            </a:r>
            <a:r>
              <a:rPr lang="zh-CN" altLang="en-US" i="1"/>
              <a:t>a</a:t>
            </a:r>
            <a:r>
              <a:rPr lang="zh-CN" altLang="en-US"/>
              <a:t>点的速度小于在b点的速度</a:t>
            </a:r>
            <a:r>
              <a:rPr lang="en-US" altLang="zh-CN"/>
              <a:t>		</a:t>
            </a:r>
            <a:r>
              <a:rPr lang="zh-CN" altLang="en-US"/>
              <a:t>D．电场中</a:t>
            </a:r>
            <a:r>
              <a:rPr lang="zh-CN" altLang="en-US" i="1"/>
              <a:t>a</a:t>
            </a:r>
            <a:r>
              <a:rPr lang="zh-CN" altLang="en-US"/>
              <a:t>点的电势一定比</a:t>
            </a:r>
            <a:r>
              <a:rPr lang="zh-CN" altLang="en-US" i="1"/>
              <a:t>b</a:t>
            </a:r>
            <a:r>
              <a:rPr lang="zh-CN" altLang="en-US"/>
              <a:t>点的电势高</a:t>
            </a:r>
          </a:p>
        </p:txBody>
      </p:sp>
      <p:pic>
        <p:nvPicPr>
          <p:cNvPr id="1073742864" name="图片 3" descr="学科网(www.zxxk.com)--教育资源门户，提供试卷、教案、课件、论文、素材以及各类教学资源下载，还有大量而丰富的教学相关资讯！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209530" y="3599180"/>
            <a:ext cx="1791970" cy="179197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" name="组合 6"/>
          <p:cNvGrpSpPr/>
          <p:nvPr/>
        </p:nvGrpSpPr>
        <p:grpSpPr>
          <a:xfrm>
            <a:off x="73025" y="3473450"/>
            <a:ext cx="9846310" cy="3323590"/>
            <a:chOff x="199" y="5512"/>
            <a:chExt cx="15506" cy="5234"/>
          </a:xfrm>
        </p:grpSpPr>
        <p:grpSp>
          <p:nvGrpSpPr>
            <p:cNvPr id="8" name="组合 7"/>
            <p:cNvGrpSpPr/>
            <p:nvPr/>
          </p:nvGrpSpPr>
          <p:grpSpPr>
            <a:xfrm>
              <a:off x="199" y="5512"/>
              <a:ext cx="15506" cy="5234"/>
              <a:chOff x="871" y="6667"/>
              <a:chExt cx="15506" cy="5234"/>
            </a:xfrm>
          </p:grpSpPr>
          <p:grpSp>
            <p:nvGrpSpPr>
              <p:cNvPr id="9" name="组合 8"/>
              <p:cNvGrpSpPr/>
              <p:nvPr/>
            </p:nvGrpSpPr>
            <p:grpSpPr>
              <a:xfrm>
                <a:off x="871" y="6667"/>
                <a:ext cx="15506" cy="5234"/>
                <a:chOff x="612" y="8539"/>
                <a:chExt cx="15506" cy="5234"/>
              </a:xfrm>
            </p:grpSpPr>
            <p:grpSp>
              <p:nvGrpSpPr>
                <p:cNvPr id="10" name="组合 9"/>
                <p:cNvGrpSpPr/>
                <p:nvPr/>
              </p:nvGrpSpPr>
              <p:grpSpPr>
                <a:xfrm>
                  <a:off x="612" y="8539"/>
                  <a:ext cx="15506" cy="3863"/>
                  <a:chOff x="612" y="6854"/>
                  <a:chExt cx="15506" cy="3863"/>
                </a:xfrm>
              </p:grpSpPr>
              <p:grpSp>
                <p:nvGrpSpPr>
                  <p:cNvPr id="11" name="组合 10"/>
                  <p:cNvGrpSpPr/>
                  <p:nvPr/>
                </p:nvGrpSpPr>
                <p:grpSpPr>
                  <a:xfrm>
                    <a:off x="612" y="6854"/>
                    <a:ext cx="15373" cy="875"/>
                    <a:chOff x="612" y="7190"/>
                    <a:chExt cx="15373" cy="875"/>
                  </a:xfrm>
                </p:grpSpPr>
                <p:sp>
                  <p:nvSpPr>
                    <p:cNvPr id="12" name="文本框 11"/>
                    <p:cNvSpPr txBox="1"/>
                    <p:nvPr/>
                  </p:nvSpPr>
                  <p:spPr>
                    <a:xfrm>
                      <a:off x="612" y="7387"/>
                      <a:ext cx="1608" cy="677"/>
                    </a:xfrm>
                    <a:prstGeom prst="rect">
                      <a:avLst/>
                    </a:prstGeom>
                    <a:noFill/>
                    <a:ln>
                      <a:solidFill>
                        <a:srgbClr val="FF0000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zh-CN" altLang="zh-CN" sz="2200" b="1">
                          <a:solidFill>
                            <a:srgbClr val="FF0000"/>
                          </a:solidFill>
                        </a:rPr>
                        <a:t>电场线</a:t>
                      </a:r>
                    </a:p>
                  </p:txBody>
                </p:sp>
                <p:sp>
                  <p:nvSpPr>
                    <p:cNvPr id="13" name="文本框 12"/>
                    <p:cNvSpPr txBox="1"/>
                    <p:nvPr/>
                  </p:nvSpPr>
                  <p:spPr>
                    <a:xfrm>
                      <a:off x="3714" y="7387"/>
                      <a:ext cx="2048" cy="677"/>
                    </a:xfrm>
                    <a:prstGeom prst="rect">
                      <a:avLst/>
                    </a:prstGeom>
                    <a:noFill/>
                    <a:ln>
                      <a:solidFill>
                        <a:srgbClr val="FF0000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pPr algn="l"/>
                      <a:r>
                        <a:rPr lang="zh-CN" altLang="en-US" sz="2200" b="1"/>
                        <a:t>密强</a:t>
                      </a:r>
                      <a:r>
                        <a:rPr lang="zh-CN" altLang="en-US" sz="2200" b="1">
                          <a:sym typeface="+mn-ea"/>
                        </a:rPr>
                        <a:t>疏弱</a:t>
                      </a:r>
                      <a:endParaRPr lang="zh-CN" altLang="en-US" sz="2200" b="1"/>
                    </a:p>
                  </p:txBody>
                </p:sp>
                <p:sp>
                  <p:nvSpPr>
                    <p:cNvPr id="14" name="文本框 13"/>
                    <p:cNvSpPr txBox="1"/>
                    <p:nvPr/>
                  </p:nvSpPr>
                  <p:spPr>
                    <a:xfrm>
                      <a:off x="7341" y="7387"/>
                      <a:ext cx="1461" cy="677"/>
                    </a:xfrm>
                    <a:prstGeom prst="rect">
                      <a:avLst/>
                    </a:prstGeom>
                    <a:noFill/>
                    <a:ln>
                      <a:solidFill>
                        <a:srgbClr val="FF0000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pPr algn="l"/>
                      <a:r>
                        <a:rPr lang="en-US" altLang="zh-CN" sz="2200" b="1" i="1">
                          <a:sym typeface="+mn-ea"/>
                        </a:rPr>
                        <a:t>E</a:t>
                      </a:r>
                      <a:r>
                        <a:rPr lang="zh-CN" altLang="en-US" sz="2200" b="1">
                          <a:sym typeface="+mn-ea"/>
                        </a:rPr>
                        <a:t>大小</a:t>
                      </a:r>
                    </a:p>
                  </p:txBody>
                </p:sp>
                <p:sp>
                  <p:nvSpPr>
                    <p:cNvPr id="15" name="文本框 14"/>
                    <p:cNvSpPr txBox="1"/>
                    <p:nvPr/>
                  </p:nvSpPr>
                  <p:spPr>
                    <a:xfrm>
                      <a:off x="10562" y="7388"/>
                      <a:ext cx="1461" cy="677"/>
                    </a:xfrm>
                    <a:prstGeom prst="rect">
                      <a:avLst/>
                    </a:prstGeom>
                    <a:noFill/>
                    <a:ln>
                      <a:solidFill>
                        <a:srgbClr val="FF0000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pPr algn="l"/>
                      <a:r>
                        <a:rPr lang="en-US" altLang="zh-CN" sz="2200" b="1" i="1"/>
                        <a:t>F</a:t>
                      </a:r>
                      <a:r>
                        <a:rPr lang="zh-CN" altLang="en-US" sz="2200" b="1">
                          <a:sym typeface="+mn-ea"/>
                        </a:rPr>
                        <a:t>大小</a:t>
                      </a:r>
                    </a:p>
                  </p:txBody>
                </p:sp>
                <p:sp>
                  <p:nvSpPr>
                    <p:cNvPr id="16" name="文本框 15"/>
                    <p:cNvSpPr txBox="1"/>
                    <p:nvPr/>
                  </p:nvSpPr>
                  <p:spPr>
                    <a:xfrm>
                      <a:off x="14597" y="7388"/>
                      <a:ext cx="1388" cy="677"/>
                    </a:xfrm>
                    <a:prstGeom prst="rect">
                      <a:avLst/>
                    </a:prstGeom>
                    <a:noFill/>
                    <a:ln>
                      <a:solidFill>
                        <a:srgbClr val="FF0000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pPr algn="l"/>
                      <a:r>
                        <a:rPr lang="en-US" altLang="zh-CN" sz="2200" b="1" i="1"/>
                        <a:t>a</a:t>
                      </a:r>
                      <a:r>
                        <a:rPr lang="zh-CN" altLang="en-US" sz="2200" b="1">
                          <a:sym typeface="+mn-ea"/>
                        </a:rPr>
                        <a:t>大小</a:t>
                      </a:r>
                    </a:p>
                  </p:txBody>
                </p:sp>
                <p:graphicFrame>
                  <p:nvGraphicFramePr>
                    <p:cNvPr id="17" name="对象 16">
                      <a:hlinkClick action="ppaction://ole?verb="/>
                    </p:cNvPr>
                    <p:cNvGraphicFramePr>
                      <a:graphicFrameLocks noChangeAspect="1"/>
                    </p:cNvGraphicFramePr>
                    <p:nvPr/>
                  </p:nvGraphicFramePr>
                  <p:xfrm>
                    <a:off x="8972" y="7211"/>
                    <a:ext cx="1312" cy="512"/>
                  </p:xfrm>
                  <a:graphic>
                    <a:graphicData uri="http://schemas.openxmlformats.org/presentationml/2006/ole">
                      <mc:AlternateContent xmlns:mc="http://schemas.openxmlformats.org/markup-compatibility/2006">
                        <mc:Choice xmlns:v="urn:schemas-microsoft-com:vml" Requires="v">
                          <p:oleObj spid="_x0000_s1052" r:id="rId3" progId="Equation.DSMT4">
                            <p:embed/>
                          </p:oleObj>
                        </mc:Choice>
                        <mc:Fallback>
                          <p:oleObj r:id="rId3" progId="Equation.DSMT4">
                            <p:embed/>
                            <p:pic>
                              <p:nvPicPr>
                                <p:cNvPr id="0" name="OLE substitute image"/>
                                <p:cNvPicPr/>
                                <p:nvPr/>
                              </p:nvPicPr>
                              <p:blipFill>
                                <a:blip r:embed="rId4"/>
                                <a:stretch>
                                  <a:fillRect/>
                                </a:stretch>
                              </p:blipFill>
                              <p:spPr>
                                <a:xfrm>
                                  <a:off x="8972" y="7211"/>
                                  <a:ext cx="1312" cy="512"/>
                                </a:xfrm>
                                <a:prstGeom prst="rect">
                                  <a:avLst/>
                                </a:prstGeom>
                              </p:spPr>
                            </p:pic>
                          </p:oleObj>
                        </mc:Fallback>
                      </mc:AlternateContent>
                    </a:graphicData>
                  </a:graphic>
                </p:graphicFrame>
                <p:graphicFrame>
                  <p:nvGraphicFramePr>
                    <p:cNvPr id="19" name="对象 18">
                      <a:hlinkClick action="ppaction://ole?verb="/>
                    </p:cNvPr>
                    <p:cNvGraphicFramePr>
                      <a:graphicFrameLocks noChangeAspect="1"/>
                    </p:cNvGraphicFramePr>
                    <p:nvPr/>
                  </p:nvGraphicFramePr>
                  <p:xfrm>
                    <a:off x="12526" y="7190"/>
                    <a:ext cx="1544" cy="513"/>
                  </p:xfrm>
                  <a:graphic>
                    <a:graphicData uri="http://schemas.openxmlformats.org/presentationml/2006/ole">
                      <mc:AlternateContent xmlns:mc="http://schemas.openxmlformats.org/markup-compatibility/2006">
                        <mc:Choice xmlns:v="urn:schemas-microsoft-com:vml" Requires="v">
                          <p:oleObj spid="_x0000_s1053" r:id="rId5" progId="Equation.DSMT4">
                            <p:embed/>
                          </p:oleObj>
                        </mc:Choice>
                        <mc:Fallback>
                          <p:oleObj r:id="rId5" progId="Equation.DSMT4">
                            <p:embed/>
                            <p:pic>
                              <p:nvPicPr>
                                <p:cNvPr id="0" name="OLE substitute image"/>
                                <p:cNvPicPr/>
                                <p:nvPr/>
                              </p:nvPicPr>
                              <p:blipFill>
                                <a:blip r:embed="rId6"/>
                                <a:stretch>
                                  <a:fillRect/>
                                </a:stretch>
                              </p:blipFill>
                              <p:spPr>
                                <a:xfrm>
                                  <a:off x="12526" y="7190"/>
                                  <a:ext cx="1544" cy="513"/>
                                </a:xfrm>
                                <a:prstGeom prst="rect">
                                  <a:avLst/>
                                </a:prstGeom>
                              </p:spPr>
                            </p:pic>
                          </p:oleObj>
                        </mc:Fallback>
                      </mc:AlternateContent>
                    </a:graphicData>
                  </a:graphic>
                </p:graphicFrame>
                <p:cxnSp>
                  <p:nvCxnSpPr>
                    <p:cNvPr id="21" name="直接箭头连接符 20"/>
                    <p:cNvCxnSpPr>
                      <a:stCxn id="12" idx="3"/>
                      <a:endCxn id="13" idx="1"/>
                    </p:cNvCxnSpPr>
                    <p:nvPr/>
                  </p:nvCxnSpPr>
                  <p:spPr>
                    <a:xfrm>
                      <a:off x="2220" y="7726"/>
                      <a:ext cx="1494" cy="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2" name="直接箭头连接符 21"/>
                    <p:cNvCxnSpPr>
                      <a:stCxn id="13" idx="3"/>
                      <a:endCxn id="14" idx="1"/>
                    </p:cNvCxnSpPr>
                    <p:nvPr/>
                  </p:nvCxnSpPr>
                  <p:spPr>
                    <a:xfrm>
                      <a:off x="5762" y="7726"/>
                      <a:ext cx="1579" cy="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3" name="直接箭头连接符 22"/>
                    <p:cNvCxnSpPr>
                      <a:stCxn id="14" idx="3"/>
                      <a:endCxn id="15" idx="1"/>
                    </p:cNvCxnSpPr>
                    <p:nvPr/>
                  </p:nvCxnSpPr>
                  <p:spPr>
                    <a:xfrm>
                      <a:off x="8802" y="7726"/>
                      <a:ext cx="1760" cy="1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4" name="直接箭头连接符 23"/>
                    <p:cNvCxnSpPr>
                      <a:stCxn id="15" idx="3"/>
                      <a:endCxn id="16" idx="1"/>
                    </p:cNvCxnSpPr>
                    <p:nvPr/>
                  </p:nvCxnSpPr>
                  <p:spPr>
                    <a:xfrm>
                      <a:off x="12023" y="7727"/>
                      <a:ext cx="2574" cy="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5" name="组合 24"/>
                  <p:cNvGrpSpPr/>
                  <p:nvPr/>
                </p:nvGrpSpPr>
                <p:grpSpPr>
                  <a:xfrm>
                    <a:off x="4168" y="9022"/>
                    <a:ext cx="11814" cy="1695"/>
                    <a:chOff x="5407" y="8308"/>
                    <a:chExt cx="11814" cy="1695"/>
                  </a:xfrm>
                </p:grpSpPr>
                <p:sp>
                  <p:nvSpPr>
                    <p:cNvPr id="26" name="文本框 25"/>
                    <p:cNvSpPr txBox="1"/>
                    <p:nvPr/>
                  </p:nvSpPr>
                  <p:spPr>
                    <a:xfrm>
                      <a:off x="5407" y="8649"/>
                      <a:ext cx="1168" cy="677"/>
                    </a:xfrm>
                    <a:prstGeom prst="rect">
                      <a:avLst/>
                    </a:prstGeom>
                    <a:noFill/>
                    <a:ln>
                      <a:solidFill>
                        <a:srgbClr val="FF0000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zh-CN" altLang="zh-CN" sz="2200" b="1">
                          <a:solidFill>
                            <a:srgbClr val="FF0000"/>
                          </a:solidFill>
                        </a:rPr>
                        <a:t>轨迹</a:t>
                      </a:r>
                    </a:p>
                  </p:txBody>
                </p:sp>
                <p:sp>
                  <p:nvSpPr>
                    <p:cNvPr id="27" name="文本框 26"/>
                    <p:cNvSpPr txBox="1"/>
                    <p:nvPr/>
                  </p:nvSpPr>
                  <p:spPr>
                    <a:xfrm>
                      <a:off x="8383" y="8649"/>
                      <a:ext cx="1877" cy="677"/>
                    </a:xfrm>
                    <a:prstGeom prst="rect">
                      <a:avLst/>
                    </a:prstGeom>
                    <a:noFill/>
                    <a:ln>
                      <a:solidFill>
                        <a:srgbClr val="FF0000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pPr algn="l"/>
                      <a:r>
                        <a:rPr lang="zh-CN" altLang="en-US" sz="2200" b="1">
                          <a:sym typeface="+mn-ea"/>
                        </a:rPr>
                        <a:t>弯向力</a:t>
                      </a:r>
                      <a:r>
                        <a:rPr lang="en-US" altLang="zh-CN" sz="2200" b="1" i="1">
                          <a:sym typeface="+mn-ea"/>
                        </a:rPr>
                        <a:t>F</a:t>
                      </a:r>
                    </a:p>
                  </p:txBody>
                </p:sp>
                <p:sp>
                  <p:nvSpPr>
                    <p:cNvPr id="28" name="文本框 27"/>
                    <p:cNvSpPr txBox="1"/>
                    <p:nvPr/>
                  </p:nvSpPr>
                  <p:spPr>
                    <a:xfrm>
                      <a:off x="15117" y="8311"/>
                      <a:ext cx="2048" cy="677"/>
                    </a:xfrm>
                    <a:prstGeom prst="rect">
                      <a:avLst/>
                    </a:prstGeom>
                    <a:noFill/>
                    <a:ln>
                      <a:solidFill>
                        <a:srgbClr val="FF0000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pPr algn="l"/>
                      <a:r>
                        <a:rPr lang="zh-CN" altLang="en-US" sz="2200" b="1">
                          <a:solidFill>
                            <a:srgbClr val="FF0000"/>
                          </a:solidFill>
                          <a:sym typeface="+mn-ea"/>
                        </a:rPr>
                        <a:t>加速</a:t>
                      </a:r>
                      <a:r>
                        <a:rPr lang="zh-CN" altLang="en-US" sz="2200" b="1">
                          <a:sym typeface="+mn-ea"/>
                        </a:rPr>
                        <a:t>减速</a:t>
                      </a:r>
                    </a:p>
                  </p:txBody>
                </p:sp>
                <p:cxnSp>
                  <p:nvCxnSpPr>
                    <p:cNvPr id="29" name="直接箭头连接符 28"/>
                    <p:cNvCxnSpPr>
                      <a:stCxn id="26" idx="3"/>
                      <a:endCxn id="27" idx="1"/>
                    </p:cNvCxnSpPr>
                    <p:nvPr/>
                  </p:nvCxnSpPr>
                  <p:spPr>
                    <a:xfrm>
                      <a:off x="6575" y="8988"/>
                      <a:ext cx="1808" cy="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30" name="文本框 29"/>
                    <p:cNvSpPr txBox="1"/>
                    <p:nvPr/>
                  </p:nvSpPr>
                  <p:spPr>
                    <a:xfrm>
                      <a:off x="12136" y="8649"/>
                      <a:ext cx="2048" cy="677"/>
                    </a:xfrm>
                    <a:prstGeom prst="rect">
                      <a:avLst/>
                    </a:prstGeom>
                    <a:noFill/>
                    <a:ln>
                      <a:solidFill>
                        <a:srgbClr val="FF0000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pPr algn="l"/>
                      <a:r>
                        <a:rPr lang="zh-CN" altLang="en-US" sz="2200" b="1">
                          <a:sym typeface="+mn-ea"/>
                        </a:rPr>
                        <a:t>做</a:t>
                      </a:r>
                      <a:r>
                        <a:rPr lang="zh-CN" altLang="en-US" sz="2200" b="1">
                          <a:solidFill>
                            <a:srgbClr val="FF0000"/>
                          </a:solidFill>
                          <a:sym typeface="+mn-ea"/>
                        </a:rPr>
                        <a:t>正</a:t>
                      </a:r>
                      <a:r>
                        <a:rPr lang="zh-CN" altLang="en-US" sz="2200" b="1">
                          <a:sym typeface="+mn-ea"/>
                        </a:rPr>
                        <a:t>负功</a:t>
                      </a:r>
                    </a:p>
                  </p:txBody>
                </p:sp>
                <p:sp>
                  <p:nvSpPr>
                    <p:cNvPr id="31" name="文本框 30"/>
                    <p:cNvSpPr txBox="1"/>
                    <p:nvPr/>
                  </p:nvSpPr>
                  <p:spPr>
                    <a:xfrm>
                      <a:off x="10096" y="8308"/>
                      <a:ext cx="2096" cy="677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altLang="zh-CN" sz="2200" b="1" i="1">
                          <a:solidFill>
                            <a:srgbClr val="FF0000"/>
                          </a:solidFill>
                        </a:rPr>
                        <a:t>F</a:t>
                      </a:r>
                      <a:r>
                        <a:rPr lang="zh-CN" altLang="en-US" sz="2200" b="1">
                          <a:solidFill>
                            <a:srgbClr val="FF0000"/>
                          </a:solidFill>
                        </a:rPr>
                        <a:t>与</a:t>
                      </a:r>
                      <a:r>
                        <a:rPr lang="en-US" altLang="zh-CN" sz="2200" b="1" i="1">
                          <a:solidFill>
                            <a:srgbClr val="FF0000"/>
                          </a:solidFill>
                        </a:rPr>
                        <a:t>v</a:t>
                      </a:r>
                      <a:r>
                        <a:rPr lang="zh-CN" altLang="zh-CN" sz="2200" b="1">
                          <a:solidFill>
                            <a:srgbClr val="FF0000"/>
                          </a:solidFill>
                        </a:rPr>
                        <a:t>夹角</a:t>
                      </a:r>
                    </a:p>
                  </p:txBody>
                </p:sp>
                <p:cxnSp>
                  <p:nvCxnSpPr>
                    <p:cNvPr id="32" name="直接箭头连接符 31"/>
                    <p:cNvCxnSpPr>
                      <a:stCxn id="27" idx="3"/>
                      <a:endCxn id="30" idx="1"/>
                    </p:cNvCxnSpPr>
                    <p:nvPr/>
                  </p:nvCxnSpPr>
                  <p:spPr>
                    <a:xfrm>
                      <a:off x="10260" y="8988"/>
                      <a:ext cx="1876" cy="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3" name="直接箭头连接符 32"/>
                    <p:cNvCxnSpPr>
                      <a:stCxn id="30" idx="3"/>
                      <a:endCxn id="28" idx="1"/>
                    </p:cNvCxnSpPr>
                    <p:nvPr/>
                  </p:nvCxnSpPr>
                  <p:spPr>
                    <a:xfrm flipV="1">
                      <a:off x="14184" y="8650"/>
                      <a:ext cx="933" cy="338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34" name="文本框 33"/>
                    <p:cNvSpPr txBox="1"/>
                    <p:nvPr/>
                  </p:nvSpPr>
                  <p:spPr>
                    <a:xfrm>
                      <a:off x="15117" y="9326"/>
                      <a:ext cx="2104" cy="677"/>
                    </a:xfrm>
                    <a:prstGeom prst="rect">
                      <a:avLst/>
                    </a:prstGeom>
                    <a:noFill/>
                    <a:ln>
                      <a:solidFill>
                        <a:srgbClr val="FF0000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pPr algn="l"/>
                      <a:r>
                        <a:rPr lang="en-US" altLang="zh-CN" sz="2200" b="1" i="1">
                          <a:solidFill>
                            <a:srgbClr val="FF0000"/>
                          </a:solidFill>
                          <a:sym typeface="+mn-ea"/>
                        </a:rPr>
                        <a:t>E</a:t>
                      </a:r>
                      <a:r>
                        <a:rPr lang="en-US" altLang="zh-CN" sz="2200" b="1" i="1" baseline="-25000">
                          <a:solidFill>
                            <a:srgbClr val="FF0000"/>
                          </a:solidFill>
                          <a:sym typeface="+mn-ea"/>
                        </a:rPr>
                        <a:t>P</a:t>
                      </a:r>
                      <a:r>
                        <a:rPr lang="zh-CN" altLang="en-US" sz="2200" b="1">
                          <a:solidFill>
                            <a:srgbClr val="FF0000"/>
                          </a:solidFill>
                          <a:sym typeface="+mn-ea"/>
                        </a:rPr>
                        <a:t>减</a:t>
                      </a:r>
                      <a:r>
                        <a:rPr lang="en-US" altLang="zh-CN" sz="2200" b="1" i="1">
                          <a:sym typeface="+mn-ea"/>
                        </a:rPr>
                        <a:t>E</a:t>
                      </a:r>
                      <a:r>
                        <a:rPr lang="en-US" altLang="zh-CN" sz="2200" b="1" i="1" baseline="-25000">
                          <a:sym typeface="+mn-ea"/>
                        </a:rPr>
                        <a:t>P</a:t>
                      </a:r>
                      <a:r>
                        <a:rPr lang="zh-CN" altLang="en-US" sz="2200" b="1">
                          <a:sym typeface="+mn-ea"/>
                        </a:rPr>
                        <a:t>增</a:t>
                      </a:r>
                    </a:p>
                  </p:txBody>
                </p:sp>
                <p:cxnSp>
                  <p:nvCxnSpPr>
                    <p:cNvPr id="35" name="直接箭头连接符 34"/>
                    <p:cNvCxnSpPr>
                      <a:stCxn id="30" idx="3"/>
                      <a:endCxn id="34" idx="1"/>
                    </p:cNvCxnSpPr>
                    <p:nvPr/>
                  </p:nvCxnSpPr>
                  <p:spPr>
                    <a:xfrm>
                      <a:off x="14184" y="8988"/>
                      <a:ext cx="933" cy="677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sp>
                <p:nvSpPr>
                  <p:cNvPr id="36" name="文本框 35"/>
                  <p:cNvSpPr txBox="1"/>
                  <p:nvPr/>
                </p:nvSpPr>
                <p:spPr>
                  <a:xfrm>
                    <a:off x="3714" y="7991"/>
                    <a:ext cx="2048" cy="677"/>
                  </a:xfrm>
                  <a:prstGeom prst="rect">
                    <a:avLst/>
                  </a:prstGeom>
                  <a:noFill/>
                  <a:ln>
                    <a:solidFill>
                      <a:srgbClr val="FF0000"/>
                    </a:solidFill>
                  </a:ln>
                </p:spPr>
                <p:txBody>
                  <a:bodyPr wrap="none" rtlCol="0">
                    <a:spAutoFit/>
                  </a:bodyPr>
                  <a:lstStyle/>
                  <a:p>
                    <a:pPr algn="l"/>
                    <a:r>
                      <a:rPr lang="zh-CN" altLang="en-US" sz="2200" b="1">
                        <a:solidFill>
                          <a:schemeClr val="tx1"/>
                        </a:solidFill>
                        <a:sym typeface="+mn-ea"/>
                      </a:rPr>
                      <a:t>沿着</a:t>
                    </a:r>
                    <a:r>
                      <a:rPr lang="zh-CN" altLang="en-US" sz="2200" b="1">
                        <a:sym typeface="+mn-ea"/>
                      </a:rPr>
                      <a:t>切线</a:t>
                    </a:r>
                    <a:endParaRPr lang="zh-CN" altLang="en-US" sz="2200" b="1"/>
                  </a:p>
                </p:txBody>
              </p:sp>
              <p:cxnSp>
                <p:nvCxnSpPr>
                  <p:cNvPr id="37" name="直接箭头连接符 36"/>
                  <p:cNvCxnSpPr>
                    <a:stCxn id="12" idx="3"/>
                    <a:endCxn id="36" idx="1"/>
                  </p:cNvCxnSpPr>
                  <p:nvPr/>
                </p:nvCxnSpPr>
                <p:spPr>
                  <a:xfrm>
                    <a:off x="2220" y="7390"/>
                    <a:ext cx="1494" cy="94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8" name="文本框 37"/>
                  <p:cNvSpPr txBox="1"/>
                  <p:nvPr/>
                </p:nvSpPr>
                <p:spPr>
                  <a:xfrm>
                    <a:off x="7341" y="7991"/>
                    <a:ext cx="1461" cy="677"/>
                  </a:xfrm>
                  <a:prstGeom prst="rect">
                    <a:avLst/>
                  </a:prstGeom>
                  <a:noFill/>
                  <a:ln>
                    <a:solidFill>
                      <a:srgbClr val="FF0000"/>
                    </a:solidFill>
                  </a:ln>
                </p:spPr>
                <p:txBody>
                  <a:bodyPr wrap="none" rtlCol="0">
                    <a:spAutoFit/>
                  </a:bodyPr>
                  <a:lstStyle/>
                  <a:p>
                    <a:pPr algn="l"/>
                    <a:r>
                      <a:rPr lang="en-US" altLang="zh-CN" sz="2200" b="1" i="1"/>
                      <a:t>E</a:t>
                    </a:r>
                    <a:r>
                      <a:rPr lang="zh-CN" altLang="en-US" sz="2200" b="1"/>
                      <a:t>方向</a:t>
                    </a:r>
                  </a:p>
                </p:txBody>
              </p:sp>
              <p:cxnSp>
                <p:nvCxnSpPr>
                  <p:cNvPr id="39" name="直接箭头连接符 38"/>
                  <p:cNvCxnSpPr>
                    <a:stCxn id="36" idx="3"/>
                    <a:endCxn id="38" idx="1"/>
                  </p:cNvCxnSpPr>
                  <p:nvPr/>
                </p:nvCxnSpPr>
                <p:spPr>
                  <a:xfrm>
                    <a:off x="5762" y="8330"/>
                    <a:ext cx="1579" cy="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直接箭头连接符 39"/>
                  <p:cNvCxnSpPr>
                    <a:stCxn id="27" idx="0"/>
                    <a:endCxn id="38" idx="2"/>
                  </p:cNvCxnSpPr>
                  <p:nvPr/>
                </p:nvCxnSpPr>
                <p:spPr>
                  <a:xfrm flipH="1" flipV="1">
                    <a:off x="8072" y="8668"/>
                    <a:ext cx="11" cy="695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arrow"/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41" name="文本框 40"/>
                  <p:cNvSpPr txBox="1"/>
                  <p:nvPr/>
                </p:nvSpPr>
                <p:spPr>
                  <a:xfrm>
                    <a:off x="14070" y="7992"/>
                    <a:ext cx="2048" cy="677"/>
                  </a:xfrm>
                  <a:prstGeom prst="rect">
                    <a:avLst/>
                  </a:prstGeom>
                  <a:noFill/>
                  <a:ln>
                    <a:solidFill>
                      <a:srgbClr val="FF0000"/>
                    </a:solidFill>
                  </a:ln>
                </p:spPr>
                <p:txBody>
                  <a:bodyPr wrap="none" rtlCol="0">
                    <a:spAutoFit/>
                  </a:bodyPr>
                  <a:lstStyle/>
                  <a:p>
                    <a:pPr algn="l"/>
                    <a:r>
                      <a:rPr lang="zh-CN" altLang="en-US" sz="2200" b="1"/>
                      <a:t>粒子电性</a:t>
                    </a:r>
                  </a:p>
                </p:txBody>
              </p:sp>
              <p:cxnSp>
                <p:nvCxnSpPr>
                  <p:cNvPr id="42" name="直接箭头连接符 41"/>
                  <p:cNvCxnSpPr>
                    <a:stCxn id="38" idx="3"/>
                    <a:endCxn id="41" idx="1"/>
                  </p:cNvCxnSpPr>
                  <p:nvPr/>
                </p:nvCxnSpPr>
                <p:spPr>
                  <a:xfrm>
                    <a:off x="8802" y="8330"/>
                    <a:ext cx="5268" cy="1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43" name="文本框 42"/>
                  <p:cNvSpPr txBox="1"/>
                  <p:nvPr/>
                </p:nvSpPr>
                <p:spPr>
                  <a:xfrm>
                    <a:off x="8847" y="7700"/>
                    <a:ext cx="5088" cy="58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 algn="l"/>
                    <a:r>
                      <a:rPr lang="zh-CN" altLang="en-US" b="1">
                        <a:solidFill>
                          <a:srgbClr val="0000FF"/>
                        </a:solidFill>
                      </a:rPr>
                      <a:t>正</a:t>
                    </a:r>
                    <a:r>
                      <a:rPr lang="zh-CN" altLang="en-US" b="1">
                        <a:solidFill>
                          <a:schemeClr val="tx1"/>
                        </a:solidFill>
                      </a:rPr>
                      <a:t>（</a:t>
                    </a:r>
                    <a:r>
                      <a:rPr lang="zh-CN" altLang="en-US" b="1">
                        <a:solidFill>
                          <a:srgbClr val="FF0000"/>
                        </a:solidFill>
                      </a:rPr>
                      <a:t>负</a:t>
                    </a:r>
                    <a:r>
                      <a:rPr lang="zh-CN" altLang="en-US" b="1">
                        <a:solidFill>
                          <a:schemeClr val="tx1"/>
                        </a:solidFill>
                      </a:rPr>
                      <a:t>）电荷</a:t>
                    </a:r>
                    <a:r>
                      <a:rPr lang="en-US" altLang="zh-CN" b="1" i="1">
                        <a:solidFill>
                          <a:schemeClr val="tx1"/>
                        </a:solidFill>
                      </a:rPr>
                      <a:t>F</a:t>
                    </a:r>
                    <a:r>
                      <a:rPr lang="zh-CN" altLang="en-US" b="1">
                        <a:solidFill>
                          <a:schemeClr val="tx1"/>
                        </a:solidFill>
                      </a:rPr>
                      <a:t>与</a:t>
                    </a:r>
                    <a:r>
                      <a:rPr lang="en-US" altLang="zh-CN" b="1" i="1">
                        <a:solidFill>
                          <a:schemeClr val="tx1"/>
                        </a:solidFill>
                      </a:rPr>
                      <a:t>E</a:t>
                    </a:r>
                    <a:r>
                      <a:rPr lang="zh-CN" altLang="zh-CN" b="1">
                        <a:solidFill>
                          <a:srgbClr val="0000FF"/>
                        </a:solidFill>
                      </a:rPr>
                      <a:t>同</a:t>
                    </a:r>
                    <a:r>
                      <a:rPr lang="zh-CN" altLang="en-US" b="1">
                        <a:solidFill>
                          <a:schemeClr val="tx1"/>
                        </a:solidFill>
                        <a:sym typeface="+mn-ea"/>
                      </a:rPr>
                      <a:t>（</a:t>
                    </a:r>
                    <a:r>
                      <a:rPr lang="zh-CN" altLang="en-US" b="1">
                        <a:solidFill>
                          <a:srgbClr val="FF0000"/>
                        </a:solidFill>
                        <a:sym typeface="+mn-ea"/>
                      </a:rPr>
                      <a:t>反</a:t>
                    </a:r>
                    <a:r>
                      <a:rPr lang="zh-CN" altLang="en-US" b="1">
                        <a:solidFill>
                          <a:schemeClr val="tx1"/>
                        </a:solidFill>
                        <a:sym typeface="+mn-ea"/>
                      </a:rPr>
                      <a:t>）</a:t>
                    </a:r>
                    <a:r>
                      <a:rPr lang="zh-CN" altLang="zh-CN" b="1">
                        <a:solidFill>
                          <a:schemeClr val="tx1"/>
                        </a:solidFill>
                      </a:rPr>
                      <a:t>向</a:t>
                    </a:r>
                  </a:p>
                </p:txBody>
              </p:sp>
            </p:grpSp>
            <p:grpSp>
              <p:nvGrpSpPr>
                <p:cNvPr id="44" name="组合 43"/>
                <p:cNvGrpSpPr/>
                <p:nvPr/>
              </p:nvGrpSpPr>
              <p:grpSpPr>
                <a:xfrm>
                  <a:off x="6041" y="13096"/>
                  <a:ext cx="7194" cy="677"/>
                  <a:chOff x="5474" y="12970"/>
                  <a:chExt cx="7194" cy="677"/>
                </a:xfrm>
              </p:grpSpPr>
              <p:sp>
                <p:nvSpPr>
                  <p:cNvPr id="45" name="文本框 44"/>
                  <p:cNvSpPr txBox="1"/>
                  <p:nvPr/>
                </p:nvSpPr>
                <p:spPr>
                  <a:xfrm>
                    <a:off x="5474" y="12970"/>
                    <a:ext cx="1700" cy="677"/>
                  </a:xfrm>
                  <a:prstGeom prst="rect">
                    <a:avLst/>
                  </a:prstGeom>
                  <a:noFill/>
                  <a:ln>
                    <a:solidFill>
                      <a:srgbClr val="FF0000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zh-CN" altLang="zh-CN" sz="2200" b="1">
                        <a:solidFill>
                          <a:srgbClr val="FF0000"/>
                        </a:solidFill>
                      </a:rPr>
                      <a:t>等势面</a:t>
                    </a:r>
                  </a:p>
                </p:txBody>
              </p:sp>
              <p:sp>
                <p:nvSpPr>
                  <p:cNvPr id="46" name="文本框 45"/>
                  <p:cNvSpPr txBox="1"/>
                  <p:nvPr/>
                </p:nvSpPr>
                <p:spPr>
                  <a:xfrm>
                    <a:off x="11225" y="12970"/>
                    <a:ext cx="1443" cy="677"/>
                  </a:xfrm>
                  <a:prstGeom prst="rect">
                    <a:avLst/>
                  </a:prstGeom>
                  <a:noFill/>
                  <a:ln>
                    <a:solidFill>
                      <a:srgbClr val="FF0000"/>
                    </a:solidFill>
                  </a:ln>
                </p:spPr>
                <p:txBody>
                  <a:bodyPr wrap="none" rtlCol="0">
                    <a:spAutoFit/>
                  </a:bodyPr>
                  <a:lstStyle/>
                  <a:p>
                    <a:pPr algn="l"/>
                    <a:r>
                      <a:rPr lang="zh-CN" altLang="en-US" sz="2200" b="1" i="1">
                        <a:ea typeface="宋体" pitchFamily="2" charset="-122"/>
                        <a:cs typeface="+mn-lt"/>
                        <a:sym typeface="+mn-ea"/>
                      </a:rPr>
                      <a:t>φ</a:t>
                    </a:r>
                    <a:r>
                      <a:rPr lang="zh-CN" altLang="en-US" sz="2200" b="1">
                        <a:sym typeface="+mn-ea"/>
                      </a:rPr>
                      <a:t>高低</a:t>
                    </a:r>
                  </a:p>
                </p:txBody>
              </p:sp>
              <p:cxnSp>
                <p:nvCxnSpPr>
                  <p:cNvPr id="47" name="直接箭头连接符 46"/>
                  <p:cNvCxnSpPr>
                    <a:stCxn id="45" idx="3"/>
                    <a:endCxn id="46" idx="1"/>
                  </p:cNvCxnSpPr>
                  <p:nvPr/>
                </p:nvCxnSpPr>
                <p:spPr>
                  <a:xfrm>
                    <a:off x="7174" y="13309"/>
                    <a:ext cx="4051" cy="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cxnSp>
            <p:nvCxnSpPr>
              <p:cNvPr id="48" name="肘形连接符 47"/>
              <p:cNvCxnSpPr>
                <a:stCxn id="12" idx="2"/>
                <a:endCxn id="45" idx="1"/>
              </p:cNvCxnSpPr>
              <p:nvPr/>
            </p:nvCxnSpPr>
            <p:spPr>
              <a:xfrm rot="5400000" flipV="1">
                <a:off x="1976" y="7239"/>
                <a:ext cx="4022" cy="4625"/>
              </a:xfrm>
              <a:prstGeom prst="bentConnector2">
                <a:avLst/>
              </a:prstGeom>
              <a:ln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9" name="文本框 48"/>
              <p:cNvSpPr txBox="1"/>
              <p:nvPr/>
            </p:nvSpPr>
            <p:spPr>
              <a:xfrm>
                <a:off x="2539" y="10872"/>
                <a:ext cx="1888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>
                    <a:solidFill>
                      <a:schemeClr val="tx1"/>
                    </a:solidFill>
                  </a:rPr>
                  <a:t>相互垂直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8126" y="10804"/>
                <a:ext cx="3488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>
                    <a:solidFill>
                      <a:schemeClr val="tx1"/>
                    </a:solidFill>
                  </a:rPr>
                  <a:t>沿电场线电势降低</a:t>
                </a:r>
              </a:p>
            </p:txBody>
          </p:sp>
        </p:grpSp>
        <p:grpSp>
          <p:nvGrpSpPr>
            <p:cNvPr id="51" name="组合 50"/>
            <p:cNvGrpSpPr/>
            <p:nvPr/>
          </p:nvGrpSpPr>
          <p:grpSpPr>
            <a:xfrm>
              <a:off x="10824" y="8803"/>
              <a:ext cx="1728" cy="1074"/>
              <a:chOff x="11247" y="9375"/>
              <a:chExt cx="1728" cy="1074"/>
            </a:xfrm>
          </p:grpSpPr>
          <p:graphicFrame>
            <p:nvGraphicFramePr>
              <p:cNvPr id="52" name="对象 51">
                <a:hlinkClick action="ppaction://ole?verb="/>
              </p:cNvPr>
              <p:cNvGraphicFramePr>
                <a:graphicFrameLocks noChangeAspect="1"/>
              </p:cNvGraphicFramePr>
              <p:nvPr/>
            </p:nvGraphicFramePr>
            <p:xfrm>
              <a:off x="11379" y="9375"/>
              <a:ext cx="1388" cy="59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54" r:id="rId7" progId="Equation.DSMT4">
                      <p:embed/>
                    </p:oleObj>
                  </mc:Choice>
                  <mc:Fallback>
                    <p:oleObj r:id="rId7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8"/>
                          <a:stretch>
                            <a:fillRect/>
                          </a:stretch>
                        </p:blipFill>
                        <p:spPr>
                          <a:xfrm>
                            <a:off x="11379" y="9375"/>
                            <a:ext cx="1388" cy="599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54" name="文本框 53"/>
              <p:cNvSpPr txBox="1"/>
              <p:nvPr/>
            </p:nvSpPr>
            <p:spPr>
              <a:xfrm>
                <a:off x="11247" y="9869"/>
                <a:ext cx="1728" cy="580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r>
                  <a:rPr lang="zh-CN" altLang="en-US" b="1">
                    <a:sym typeface="+mn-ea"/>
                  </a:rPr>
                  <a:t>带</a:t>
                </a:r>
                <a:r>
                  <a:rPr lang="zh-CN" altLang="en-US" b="1">
                    <a:solidFill>
                      <a:srgbClr val="FF0000"/>
                    </a:solidFill>
                    <a:sym typeface="+mn-ea"/>
                  </a:rPr>
                  <a:t>正负</a:t>
                </a:r>
                <a:r>
                  <a:rPr lang="zh-CN" altLang="en-US" b="1">
                    <a:sym typeface="+mn-ea"/>
                  </a:rPr>
                  <a:t>号</a:t>
                </a:r>
                <a:endParaRPr lang="zh-CN" altLang="en-US"/>
              </a:p>
            </p:txBody>
          </p:sp>
        </p:grpSp>
        <p:cxnSp>
          <p:nvCxnSpPr>
            <p:cNvPr id="55" name="直接箭头连接符 54"/>
            <p:cNvCxnSpPr>
              <a:stCxn id="46" idx="0"/>
            </p:cNvCxnSpPr>
            <p:nvPr/>
          </p:nvCxnSpPr>
          <p:spPr>
            <a:xfrm flipV="1">
              <a:off x="12101" y="8995"/>
              <a:ext cx="1288" cy="107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肘形连接符 55"/>
            <p:cNvCxnSpPr>
              <a:stCxn id="41" idx="3"/>
              <a:endCxn id="46" idx="3"/>
            </p:cNvCxnSpPr>
            <p:nvPr/>
          </p:nvCxnSpPr>
          <p:spPr>
            <a:xfrm flipH="1">
              <a:off x="12822" y="6989"/>
              <a:ext cx="2883" cy="3419"/>
            </a:xfrm>
            <a:prstGeom prst="bentConnector3">
              <a:avLst>
                <a:gd name="adj1" fmla="val -13007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7" name=" 57"/>
          <p:cNvSpPr/>
          <p:nvPr/>
        </p:nvSpPr>
        <p:spPr bwMode="auto">
          <a:xfrm>
            <a:off x="73025" y="2572385"/>
            <a:ext cx="914400" cy="914400"/>
          </a:xfrm>
          <a:custGeom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6" name="内容占位符 4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/>
              <a:t>如图所示，有一匀强电场的电线</a:t>
            </a:r>
            <a:r>
              <a:rPr lang="zh-CN" altLang="zh-CN">
                <a:sym typeface="+mn-ea"/>
              </a:rPr>
              <a:t>（实线）</a:t>
            </a:r>
            <a:r>
              <a:rPr lang="zh-CN" altLang="zh-CN"/>
              <a:t>和等势面（虚线）：</a:t>
            </a:r>
          </a:p>
          <a:p>
            <a:r>
              <a:rPr lang="en-US" altLang="zh-CN"/>
              <a:t>1</a:t>
            </a:r>
            <a:r>
              <a:rPr lang="zh-CN" altLang="en-US"/>
              <a:t>）</a:t>
            </a:r>
            <a:r>
              <a:rPr lang="en-US" altLang="zh-CN" i="1">
                <a:sym typeface="+mn-ea"/>
              </a:rPr>
              <a:t>e</a:t>
            </a:r>
            <a:r>
              <a:rPr lang="zh-CN" altLang="zh-CN">
                <a:sym typeface="+mn-ea"/>
              </a:rPr>
              <a:t>点</a:t>
            </a:r>
            <a:r>
              <a:rPr lang="zh-CN" altLang="en-US">
                <a:sym typeface="+mn-ea"/>
              </a:rPr>
              <a:t>是</a:t>
            </a:r>
            <a:r>
              <a:rPr lang="en-US" altLang="zh-CN" i="1"/>
              <a:t>ab</a:t>
            </a:r>
            <a:r>
              <a:rPr lang="zh-CN" altLang="zh-CN"/>
              <a:t>两点的</a:t>
            </a:r>
            <a:r>
              <a:rPr lang="zh-CN" altLang="zh-CN">
                <a:solidFill>
                  <a:srgbClr val="FF0000"/>
                </a:solidFill>
              </a:rPr>
              <a:t>中点</a:t>
            </a:r>
            <a:r>
              <a:rPr lang="zh-CN" altLang="zh-CN"/>
              <a:t>，其电势？从中发现什么规律</a:t>
            </a:r>
            <a:r>
              <a:rPr lang="zh-CN" altLang="zh-CN">
                <a:sym typeface="+mn-ea"/>
              </a:rPr>
              <a:t>？</a:t>
            </a:r>
            <a:endParaRPr lang="zh-CN" altLang="en-US"/>
          </a:p>
          <a:p>
            <a:endParaRPr lang="en-US" altLang="zh-CN">
              <a:sym typeface="+mn-ea"/>
            </a:endParaRPr>
          </a:p>
          <a:p>
            <a:endParaRPr lang="en-US" altLang="zh-CN">
              <a:sym typeface="+mn-ea"/>
            </a:endParaRPr>
          </a:p>
          <a:p>
            <a:r>
              <a:rPr lang="en-US" altLang="zh-CN">
                <a:sym typeface="+mn-ea"/>
              </a:rPr>
              <a:t>2</a:t>
            </a:r>
            <a:r>
              <a:rPr lang="zh-CN" altLang="en-US">
                <a:sym typeface="+mn-ea"/>
              </a:rPr>
              <a:t>）线段</a:t>
            </a:r>
            <a:r>
              <a:rPr lang="en-US" altLang="zh-CN" i="1">
                <a:sym typeface="+mn-ea"/>
              </a:rPr>
              <a:t>ab</a:t>
            </a:r>
            <a:r>
              <a:rPr lang="zh-CN" altLang="en-US">
                <a:sym typeface="+mn-ea"/>
              </a:rPr>
              <a:t>和</a:t>
            </a:r>
            <a:r>
              <a:rPr lang="en-US" altLang="zh-CN" i="1">
                <a:sym typeface="+mn-ea"/>
              </a:rPr>
              <a:t>cd </a:t>
            </a:r>
            <a:r>
              <a:rPr lang="zh-CN" altLang="en-US">
                <a:sym typeface="+mn-ea"/>
              </a:rPr>
              <a:t>是</a:t>
            </a:r>
            <a:r>
              <a:rPr lang="zh-CN" altLang="en-US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ea typeface="+mn-ea"/>
                <a:cs typeface="Times New Roman" panose="02020603050405020304" charset="0"/>
                <a:sym typeface="+mn-ea"/>
              </a:rPr>
              <a:t>等长</a:t>
            </a:r>
            <a:r>
              <a:rPr lang="zh-CN" altLang="en-US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cs typeface="Times New Roman" panose="02020603050405020304" charset="0"/>
                <a:sym typeface="+mn-ea"/>
              </a:rPr>
              <a:t>平行</a:t>
            </a:r>
            <a:r>
              <a:rPr lang="zh-CN" altLang="en-US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ea typeface="+mn-ea"/>
                <a:cs typeface="Times New Roman" panose="02020603050405020304" charset="0"/>
                <a:sym typeface="+mn-ea"/>
              </a:rPr>
              <a:t>线</a:t>
            </a:r>
            <a:r>
              <a:rPr lang="zh-CN" altLang="en-US">
                <a:sym typeface="+mn-ea"/>
              </a:rPr>
              <a:t>，</a:t>
            </a:r>
            <a:r>
              <a:rPr lang="en-US" altLang="zh-CN" i="1"/>
              <a:t>ab</a:t>
            </a:r>
            <a:r>
              <a:rPr lang="zh-CN" altLang="en-US"/>
              <a:t>两点电势差与</a:t>
            </a:r>
          </a:p>
          <a:p>
            <a:r>
              <a:rPr lang="zh-CN" altLang="en-US"/>
              <a:t>      </a:t>
            </a:r>
            <a:r>
              <a:rPr lang="en-US" altLang="zh-CN" i="1"/>
              <a:t>cd</a:t>
            </a:r>
            <a:r>
              <a:rPr lang="zh-CN" altLang="zh-CN"/>
              <a:t>两点电势差有什么关？</a:t>
            </a:r>
            <a:r>
              <a:rPr lang="zh-CN" altLang="zh-CN">
                <a:sym typeface="+mn-ea"/>
              </a:rPr>
              <a:t>从中发现什么规律？</a:t>
            </a:r>
            <a:endParaRPr lang="zh-CN" altLang="zh-CN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775335" y="213996"/>
            <a:ext cx="3698240" cy="637539"/>
          </a:xfrm>
        </p:spPr>
        <p:txBody>
          <a:bodyPr wrap="square"/>
          <a:lstStyle/>
          <a:p>
            <a:r>
              <a:rPr lang="zh-CN" altLang="zh-CN">
                <a:sym typeface="+mn-ea"/>
              </a:rPr>
              <a:t>场强、电势和电势差</a:t>
            </a:r>
            <a:endParaRPr lang="zh-CN" altLang="en-US"/>
          </a:p>
        </p:txBody>
      </p:sp>
      <p:grpSp>
        <p:nvGrpSpPr>
          <p:cNvPr id="76" name="组合 75"/>
          <p:cNvGrpSpPr/>
          <p:nvPr/>
        </p:nvGrpSpPr>
        <p:grpSpPr>
          <a:xfrm>
            <a:off x="8061960" y="2035810"/>
            <a:ext cx="3789680" cy="3525520"/>
            <a:chOff x="12005" y="2761"/>
            <a:chExt cx="5968" cy="5552"/>
          </a:xfrm>
        </p:grpSpPr>
        <p:sp>
          <p:nvSpPr>
            <p:cNvPr id="48" name="文本框 73"/>
            <p:cNvSpPr txBox="1"/>
            <p:nvPr/>
          </p:nvSpPr>
          <p:spPr>
            <a:xfrm>
              <a:off x="13513" y="7589"/>
              <a:ext cx="2384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400" b="1">
                  <a:latin typeface="Times New Roman"/>
                  <a:ea typeface="微软雅黑" panose="020b0503020204020204" pitchFamily="34" charset="-122"/>
                  <a:sym typeface="微软雅黑" panose="020b0503020204020204" pitchFamily="34" charset="-122"/>
                </a:rPr>
                <a:t>匀强电场</a:t>
              </a:r>
            </a:p>
          </p:txBody>
        </p:sp>
        <p:grpSp>
          <p:nvGrpSpPr>
            <p:cNvPr id="75" name="组合 74"/>
            <p:cNvGrpSpPr/>
            <p:nvPr/>
          </p:nvGrpSpPr>
          <p:grpSpPr>
            <a:xfrm>
              <a:off x="12005" y="2761"/>
              <a:ext cx="5968" cy="5100"/>
              <a:chOff x="12005" y="2761"/>
              <a:chExt cx="5968" cy="5100"/>
            </a:xfrm>
          </p:grpSpPr>
          <p:sp>
            <p:nvSpPr>
              <p:cNvPr id="73" name="Line 9"/>
              <p:cNvSpPr/>
              <p:nvPr/>
            </p:nvSpPr>
            <p:spPr>
              <a:xfrm>
                <a:off x="12005" y="6008"/>
                <a:ext cx="5306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lstStyle/>
              <a:p>
                <a:endParaRPr lang="zh-CN" altLang="en-US">
                  <a:latin typeface="Times New Roman"/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Line 9"/>
              <p:cNvSpPr/>
              <p:nvPr/>
            </p:nvSpPr>
            <p:spPr>
              <a:xfrm>
                <a:off x="12005" y="4965"/>
                <a:ext cx="5306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lstStyle/>
              <a:p>
                <a:endParaRPr lang="zh-CN" altLang="en-US">
                  <a:latin typeface="Times New Roman"/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Line 9"/>
              <p:cNvSpPr/>
              <p:nvPr/>
            </p:nvSpPr>
            <p:spPr>
              <a:xfrm>
                <a:off x="12005" y="3922"/>
                <a:ext cx="5306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lstStyle/>
              <a:p>
                <a:endParaRPr lang="zh-CN" altLang="en-US">
                  <a:latin typeface="Times New Roman"/>
                  <a:ea typeface="微软雅黑" panose="020b0503020204020204" pitchFamily="34" charset="-122"/>
                </a:endParaRPr>
              </a:p>
            </p:txBody>
          </p:sp>
          <p:sp>
            <p:nvSpPr>
              <p:cNvPr id="52" name="Line 9"/>
              <p:cNvSpPr/>
              <p:nvPr/>
            </p:nvSpPr>
            <p:spPr>
              <a:xfrm>
                <a:off x="12005" y="7051"/>
                <a:ext cx="5306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lstStyle/>
              <a:p>
                <a:endParaRPr lang="zh-CN" altLang="en-US">
                  <a:latin typeface="Times New Roman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53" name="直接连接符 52"/>
              <p:cNvCxnSpPr/>
              <p:nvPr/>
            </p:nvCxnSpPr>
            <p:spPr>
              <a:xfrm flipH="1">
                <a:off x="12799" y="3440"/>
                <a:ext cx="0" cy="3982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/>
              <p:cNvCxnSpPr/>
              <p:nvPr/>
            </p:nvCxnSpPr>
            <p:spPr>
              <a:xfrm flipH="1">
                <a:off x="14705" y="3440"/>
                <a:ext cx="0" cy="3982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直接连接符 54"/>
              <p:cNvCxnSpPr/>
              <p:nvPr/>
            </p:nvCxnSpPr>
            <p:spPr>
              <a:xfrm flipH="1">
                <a:off x="16611" y="3440"/>
                <a:ext cx="0" cy="3982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/>
              <p:cNvCxnSpPr>
                <a:stCxn id="59" idx="5"/>
              </p:cNvCxnSpPr>
              <p:nvPr/>
            </p:nvCxnSpPr>
            <p:spPr>
              <a:xfrm>
                <a:off x="12890" y="4011"/>
                <a:ext cx="1821" cy="2103"/>
              </a:xfrm>
              <a:prstGeom prst="line">
                <a:avLst/>
              </a:prstGeom>
              <a:ln w="38100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7" name="椭圆 56"/>
              <p:cNvSpPr/>
              <p:nvPr/>
            </p:nvSpPr>
            <p:spPr>
              <a:xfrm>
                <a:off x="16570" y="6922"/>
                <a:ext cx="258" cy="2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bg1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/>
              <a:lstStyle/>
              <a:p>
                <a:pPr fontAlgn="base"/>
                <a:endParaRPr lang="zh-CN" altLang="en-US" strike="noStrike" noProof="1"/>
              </a:p>
            </p:txBody>
          </p:sp>
          <p:sp>
            <p:nvSpPr>
              <p:cNvPr id="58" name="文本框 23"/>
              <p:cNvSpPr txBox="1"/>
              <p:nvPr/>
            </p:nvSpPr>
            <p:spPr>
              <a:xfrm>
                <a:off x="12111" y="3793"/>
                <a:ext cx="688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800" b="1" i="1">
                    <a:ea typeface="微软雅黑" panose="020b0503020204020204" pitchFamily="34" charset="-122"/>
                    <a:cs typeface="+mn-lt"/>
                  </a:rPr>
                  <a:t>a</a:t>
                </a:r>
                <a:endParaRPr lang="en-US" altLang="zh-CN" sz="2800" b="1" i="1" baseline="-25000">
                  <a:ea typeface="微软雅黑" panose="020b0503020204020204" pitchFamily="34" charset="-122"/>
                  <a:cs typeface="+mn-lt"/>
                </a:endParaRPr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12670" y="3791"/>
                <a:ext cx="258" cy="25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bg1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/>
              <a:lstStyle/>
              <a:p>
                <a:pPr fontAlgn="base"/>
                <a:endParaRPr lang="zh-CN" altLang="en-US" strike="noStrike" noProof="1"/>
              </a:p>
            </p:txBody>
          </p:sp>
          <p:sp>
            <p:nvSpPr>
              <p:cNvPr id="60" name="椭圆 59"/>
              <p:cNvSpPr/>
              <p:nvPr/>
            </p:nvSpPr>
            <p:spPr>
              <a:xfrm>
                <a:off x="14576" y="5912"/>
                <a:ext cx="258" cy="25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bg1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/>
              <a:lstStyle/>
              <a:p>
                <a:pPr fontAlgn="base"/>
                <a:endParaRPr lang="zh-CN" altLang="en-US" strike="noStrike" noProof="1"/>
              </a:p>
            </p:txBody>
          </p:sp>
          <p:grpSp>
            <p:nvGrpSpPr>
              <p:cNvPr id="61" name="组合 60"/>
              <p:cNvGrpSpPr/>
              <p:nvPr/>
            </p:nvGrpSpPr>
            <p:grpSpPr>
              <a:xfrm>
                <a:off x="12351" y="2761"/>
                <a:ext cx="4860" cy="724"/>
                <a:chOff x="1567" y="3009"/>
                <a:chExt cx="4860" cy="724"/>
              </a:xfrm>
            </p:grpSpPr>
            <p:sp>
              <p:nvSpPr>
                <p:cNvPr id="62" name="文本框 16"/>
                <p:cNvSpPr txBox="1"/>
                <p:nvPr/>
              </p:nvSpPr>
              <p:spPr>
                <a:xfrm>
                  <a:off x="1567" y="3009"/>
                  <a:ext cx="1306" cy="72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r>
                    <a:rPr lang="en-US" altLang="zh-CN" sz="2400" b="1">
                      <a:latin typeface="Times New Roman"/>
                      <a:ea typeface="微软雅黑" panose="020b0503020204020204" pitchFamily="34" charset="-122"/>
                    </a:rPr>
                    <a:t>6V</a:t>
                  </a:r>
                </a:p>
              </p:txBody>
            </p:sp>
            <p:sp>
              <p:nvSpPr>
                <p:cNvPr id="63" name="文本框 17"/>
                <p:cNvSpPr txBox="1"/>
                <p:nvPr/>
              </p:nvSpPr>
              <p:spPr>
                <a:xfrm>
                  <a:off x="3448" y="3009"/>
                  <a:ext cx="1149" cy="72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r>
                    <a:rPr lang="en-US" altLang="zh-CN" sz="2400" b="1">
                      <a:latin typeface="Times New Roman"/>
                      <a:ea typeface="微软雅黑" panose="020b0503020204020204" pitchFamily="34" charset="-122"/>
                    </a:rPr>
                    <a:t>4V</a:t>
                  </a:r>
                </a:p>
              </p:txBody>
            </p:sp>
            <p:sp>
              <p:nvSpPr>
                <p:cNvPr id="64" name="文本框 18"/>
                <p:cNvSpPr txBox="1"/>
                <p:nvPr/>
              </p:nvSpPr>
              <p:spPr>
                <a:xfrm>
                  <a:off x="5403" y="3009"/>
                  <a:ext cx="1024" cy="72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r>
                    <a:rPr lang="en-US" altLang="zh-CN" sz="2400" b="1">
                      <a:latin typeface="Times New Roman"/>
                      <a:ea typeface="微软雅黑" panose="020b0503020204020204" pitchFamily="34" charset="-122"/>
                    </a:rPr>
                    <a:t>2V</a:t>
                  </a:r>
                </a:p>
              </p:txBody>
            </p:sp>
          </p:grpSp>
          <p:sp>
            <p:nvSpPr>
              <p:cNvPr id="65" name="椭圆 64"/>
              <p:cNvSpPr/>
              <p:nvPr/>
            </p:nvSpPr>
            <p:spPr>
              <a:xfrm>
                <a:off x="14677" y="4836"/>
                <a:ext cx="258" cy="25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bg1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/>
              <a:lstStyle/>
              <a:p>
                <a:pPr fontAlgn="base"/>
                <a:endParaRPr lang="zh-CN" altLang="en-US" strike="noStrike" noProof="1"/>
              </a:p>
            </p:txBody>
          </p:sp>
          <p:cxnSp>
            <p:nvCxnSpPr>
              <p:cNvPr id="66" name="直接连接符 65"/>
              <p:cNvCxnSpPr>
                <a:endCxn id="57" idx="1"/>
              </p:cNvCxnSpPr>
              <p:nvPr/>
            </p:nvCxnSpPr>
            <p:spPr>
              <a:xfrm>
                <a:off x="14736" y="4930"/>
                <a:ext cx="1872" cy="2030"/>
              </a:xfrm>
              <a:prstGeom prst="line">
                <a:avLst/>
              </a:prstGeom>
              <a:ln w="38100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7" name="文本框 66"/>
              <p:cNvSpPr txBox="1"/>
              <p:nvPr/>
            </p:nvSpPr>
            <p:spPr>
              <a:xfrm>
                <a:off x="14137" y="6100"/>
                <a:ext cx="540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800" b="1" i="1">
                    <a:ea typeface="微软雅黑" panose="020b0503020204020204" pitchFamily="34" charset="-122"/>
                    <a:cs typeface="+mn-lt"/>
                  </a:rPr>
                  <a:t>b</a:t>
                </a:r>
              </a:p>
            </p:txBody>
          </p:sp>
          <p:sp>
            <p:nvSpPr>
              <p:cNvPr id="68" name="文本框 67"/>
              <p:cNvSpPr txBox="1"/>
              <p:nvPr/>
            </p:nvSpPr>
            <p:spPr>
              <a:xfrm>
                <a:off x="14688" y="4124"/>
                <a:ext cx="540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800" b="1" i="1">
                    <a:ea typeface="微软雅黑" panose="020b0503020204020204" pitchFamily="34" charset="-122"/>
                    <a:cs typeface="+mn-lt"/>
                  </a:rPr>
                  <a:t>c</a:t>
                </a:r>
              </a:p>
            </p:txBody>
          </p:sp>
          <p:sp>
            <p:nvSpPr>
              <p:cNvPr id="69" name="文本框 68"/>
              <p:cNvSpPr txBox="1"/>
              <p:nvPr/>
            </p:nvSpPr>
            <p:spPr>
              <a:xfrm>
                <a:off x="16699" y="7039"/>
                <a:ext cx="540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800" b="1" i="1">
                    <a:ea typeface="微软雅黑" panose="020b0503020204020204" pitchFamily="34" charset="-122"/>
                    <a:cs typeface="+mn-lt"/>
                  </a:rPr>
                  <a:t>d</a:t>
                </a:r>
              </a:p>
            </p:txBody>
          </p:sp>
          <p:sp>
            <p:nvSpPr>
              <p:cNvPr id="70" name="椭圆 69"/>
              <p:cNvSpPr/>
              <p:nvPr/>
            </p:nvSpPr>
            <p:spPr>
              <a:xfrm>
                <a:off x="13609" y="4812"/>
                <a:ext cx="258" cy="258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bg1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/>
              <a:lstStyle/>
              <a:p>
                <a:pPr fontAlgn="base"/>
                <a:endParaRPr lang="zh-CN" altLang="en-US" strike="noStrike" noProof="1"/>
              </a:p>
            </p:txBody>
          </p:sp>
          <p:sp>
            <p:nvSpPr>
              <p:cNvPr id="71" name="文本框 70"/>
              <p:cNvSpPr txBox="1"/>
              <p:nvPr/>
            </p:nvSpPr>
            <p:spPr>
              <a:xfrm>
                <a:off x="13141" y="4970"/>
                <a:ext cx="540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800" b="1" i="1">
                    <a:ea typeface="微软雅黑" panose="020b0503020204020204" pitchFamily="34" charset="-122"/>
                    <a:cs typeface="+mn-lt"/>
                  </a:rPr>
                  <a:t>e</a:t>
                </a:r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17311" y="4651"/>
                <a:ext cx="662" cy="82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i="1">
                    <a:solidFill>
                      <a:schemeClr val="tx1"/>
                    </a:solidFill>
                  </a:rPr>
                  <a:t>E</a:t>
                </a:r>
              </a:p>
            </p:txBody>
          </p:sp>
        </p:grpSp>
      </p:grpSp>
      <p:sp>
        <p:nvSpPr>
          <p:cNvPr id="78" name="文本框 77"/>
          <p:cNvSpPr txBox="1"/>
          <p:nvPr/>
        </p:nvSpPr>
        <p:spPr>
          <a:xfrm>
            <a:off x="148590" y="2558415"/>
            <a:ext cx="7167880" cy="4298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200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匀强电场</a:t>
            </a:r>
            <a:r>
              <a:rPr lang="zh-CN" altLang="en-US" sz="2200" b="1" kern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中两点的</a:t>
            </a:r>
            <a:r>
              <a:rPr lang="zh-CN" altLang="en-US" sz="2200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中点的电势</a:t>
            </a:r>
            <a:r>
              <a:rPr lang="zh-CN" altLang="en-US" sz="2200" b="1" kern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，等于</a:t>
            </a:r>
            <a:r>
              <a:rPr lang="zh-CN" altLang="en-US" sz="2200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两点电势</a:t>
            </a:r>
            <a:r>
              <a:rPr lang="zh-CN" altLang="en-US" sz="2200" b="1" kern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cs typeface="Times New Roman" panose="02020603050405020304" charset="0"/>
                <a:sym typeface="+mn-ea"/>
              </a:rPr>
              <a:t>的</a:t>
            </a:r>
            <a:r>
              <a:rPr lang="zh-CN" altLang="en-US" sz="2200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cs typeface="Times New Roman" panose="02020603050405020304" charset="0"/>
                <a:sym typeface="+mn-ea"/>
              </a:rPr>
              <a:t>等差中项</a:t>
            </a:r>
            <a:endParaRPr lang="zh-CN" altLang="en-US" sz="2200" b="1" kern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/>
              <a:ea typeface="微软雅黑" panose="020b0503020204020204" pitchFamily="3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148590" y="4565650"/>
            <a:ext cx="6682105" cy="42989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2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+mn-ea"/>
                <a:cs typeface="Times New Roman" panose="02020603050405020304" charset="0"/>
              </a:rPr>
              <a:t>匀强电场</a:t>
            </a:r>
            <a:r>
              <a:rPr kumimoji="0" lang="zh-CN" altLang="en-US" sz="2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+mn-ea"/>
                <a:cs typeface="Times New Roman" panose="02020603050405020304" charset="0"/>
              </a:rPr>
              <a:t>中沿任意方向</a:t>
            </a:r>
            <a:r>
              <a:rPr kumimoji="0" lang="zh-CN" altLang="en-US" sz="22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+mn-ea"/>
                <a:cs typeface="Times New Roman" panose="02020603050405020304" charset="0"/>
              </a:rPr>
              <a:t>等长</a:t>
            </a:r>
            <a:r>
              <a:rPr lang="zh-CN" altLang="en-US" sz="2200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cs typeface="Times New Roman" panose="02020603050405020304" charset="0"/>
                <a:sym typeface="+mn-ea"/>
              </a:rPr>
              <a:t>平行</a:t>
            </a:r>
            <a:r>
              <a:rPr kumimoji="0" lang="zh-CN" altLang="en-US" sz="22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+mn-ea"/>
                <a:cs typeface="Times New Roman" panose="02020603050405020304" charset="0"/>
              </a:rPr>
              <a:t>线</a:t>
            </a:r>
            <a:r>
              <a:rPr kumimoji="0" lang="zh-CN" altLang="en-US" sz="2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+mn-ea"/>
                <a:cs typeface="Times New Roman" panose="02020603050405020304" charset="0"/>
              </a:rPr>
              <a:t>两端的</a:t>
            </a:r>
            <a:r>
              <a:rPr kumimoji="0" lang="zh-CN" altLang="en-US" sz="22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+mn-ea"/>
                <a:cs typeface="Times New Roman" panose="02020603050405020304" charset="0"/>
              </a:rPr>
              <a:t>电势差相等</a:t>
            </a:r>
            <a:endParaRPr kumimoji="0" lang="zh-CN" altLang="en-US" sz="22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/>
              <a:ea typeface="+mn-ea"/>
              <a:cs typeface="Times New Roman" panose="0202060305040502030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78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/>
              <a:t>如图所示，匀强电场中的六个点A、B、C、D、E、F为正八面体的六个顶点，已知BE中点O的电势为零，A、B、C三点的电势分别为7 V、–1 V、3 V，则E、F两点的电势分别为</a:t>
            </a:r>
          </a:p>
          <a:p>
            <a:r>
              <a:rPr lang="zh-CN" altLang="en-US"/>
              <a:t>A．2 V、–2 V</a:t>
            </a:r>
          </a:p>
          <a:p>
            <a:r>
              <a:rPr lang="zh-CN" altLang="en-US"/>
              <a:t>B．1 V、–3 V	</a:t>
            </a:r>
          </a:p>
          <a:p>
            <a:r>
              <a:rPr lang="zh-CN" altLang="en-US"/>
              <a:t>C．1 V、–5 V</a:t>
            </a:r>
          </a:p>
          <a:p>
            <a:r>
              <a:rPr lang="zh-CN" altLang="en-US"/>
              <a:t>D．–2 V、–4 V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0225"/>
            <a:ext cx="3848735" cy="645079"/>
          </a:xfrm>
        </p:spPr>
        <p:txBody>
          <a:bodyPr wrap="square"/>
          <a:lstStyle/>
          <a:p>
            <a:r>
              <a:rPr lang="zh-CN" altLang="zh-CN">
                <a:sym typeface="+mn-ea"/>
              </a:rPr>
              <a:t>场强、电势和电势差</a:t>
            </a:r>
            <a:endParaRPr lang="zh-CN" altLang="en-US"/>
          </a:p>
        </p:txBody>
      </p:sp>
      <p:pic>
        <p:nvPicPr>
          <p:cNvPr id="1073742857" name="图片 100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3540" y="2622550"/>
            <a:ext cx="2715260" cy="2162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" name=" 57"/>
          <p:cNvSpPr/>
          <p:nvPr/>
        </p:nvSpPr>
        <p:spPr bwMode="auto">
          <a:xfrm>
            <a:off x="31750" y="3104515"/>
            <a:ext cx="914400" cy="914400"/>
          </a:xfrm>
          <a:custGeom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pic>
        <p:nvPicPr>
          <p:cNvPr id="1073742858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2166600" y="12446000"/>
            <a:ext cx="444500" cy="482600"/>
          </a:xfrm>
          <a:prstGeom prst="cube">
            <a:avLst/>
          </a:prstGeom>
        </p:spPr>
      </p:pic>
      <p:pic>
        <p:nvPicPr>
          <p:cNvPr id="1073742859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2534900" y="104140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课件">
      <a:majorFont>
        <a:latin typeface="Times New Roman"/>
        <a:ea typeface="微软雅黑"/>
        <a:cs typeface="Arial"/>
      </a:majorFont>
      <a:minorFont>
        <a:latin typeface="Times New Roman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28575" cmpd="sng">
          <a:solidFill>
            <a:schemeClr val="tx1"/>
          </a:solidFill>
          <a:prstDash val="solid"/>
          <a:headEnd type="none"/>
          <a:tailEnd type="none"/>
        </a:ln>
      </a:spPr>
      <a:bodyPr/>
      <a:lstStyle>
        <a:defPPr>
          <a:defRPr lang="zh-CN" altLang="en-US"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  <a:lnDef>
      <a:spPr>
        <a:ln>
          <a:solidFill>
            <a:schemeClr val="tx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164</Paragraphs>
  <Slides>14</Slides>
  <Notes>2</Notes>
  <TotalTime>0</TotalTime>
  <HiddenSlides>2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baseType="lpstr" size="15">
      <vt:lpstr>Office 主题​​</vt:lpstr>
      <vt:lpstr>电场的性质</vt:lpstr>
      <vt:lpstr>场强、电势和电势差</vt:lpstr>
      <vt:lpstr>场强、电势和电势差</vt:lpstr>
      <vt:lpstr>场强、电势和电势差</vt:lpstr>
      <vt:lpstr>场强、电势和电势差</vt:lpstr>
      <vt:lpstr>场强、电势和电势差</vt:lpstr>
      <vt:lpstr>电场力和电势能、功能关系</vt:lpstr>
      <vt:lpstr>电场力和电势能、功能关系</vt:lpstr>
      <vt:lpstr>电场力和电势能、功能关系</vt:lpstr>
      <vt:lpstr>电场力和电势能、功能关系</vt:lpstr>
      <vt:lpstr>运动轨迹、等势面和电场线</vt:lpstr>
      <vt:lpstr>运动轨迹、等势面和电场线</vt:lpstr>
      <vt:lpstr>场强、电势和电势差</vt:lpstr>
      <vt:lpstr>场强、电势和电势差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2020-11-27T14:20:15.057</cp:lastPrinted>
  <dcterms:created xsi:type="dcterms:W3CDTF">2020-11-27T14:20:15Z</dcterms:created>
  <dcterms:modified xsi:type="dcterms:W3CDTF">2020-11-27T06:20:16Z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