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68"/>
  </p:notesMasterIdLst>
  <p:handoutMasterIdLst>
    <p:handoutMasterId r:id="rId69"/>
  </p:handoutMasterIdLst>
  <p:sldIdLst>
    <p:sldId id="319" r:id="rId2"/>
    <p:sldId id="359" r:id="rId3"/>
    <p:sldId id="321" r:id="rId4"/>
    <p:sldId id="530" r:id="rId5"/>
    <p:sldId id="555" r:id="rId6"/>
    <p:sldId id="556" r:id="rId7"/>
    <p:sldId id="557" r:id="rId8"/>
    <p:sldId id="558" r:id="rId9"/>
    <p:sldId id="559" r:id="rId10"/>
    <p:sldId id="560" r:id="rId11"/>
    <p:sldId id="553" r:id="rId12"/>
    <p:sldId id="561" r:id="rId13"/>
    <p:sldId id="562" r:id="rId14"/>
    <p:sldId id="566" r:id="rId15"/>
    <p:sldId id="569" r:id="rId16"/>
    <p:sldId id="570" r:id="rId17"/>
    <p:sldId id="571" r:id="rId18"/>
    <p:sldId id="572" r:id="rId19"/>
    <p:sldId id="625" r:id="rId20"/>
    <p:sldId id="624" r:id="rId21"/>
    <p:sldId id="579" r:id="rId22"/>
    <p:sldId id="580" r:id="rId23"/>
    <p:sldId id="581" r:id="rId24"/>
    <p:sldId id="582" r:id="rId25"/>
    <p:sldId id="583" r:id="rId26"/>
    <p:sldId id="584" r:id="rId27"/>
    <p:sldId id="588" r:id="rId28"/>
    <p:sldId id="591" r:id="rId29"/>
    <p:sldId id="593" r:id="rId30"/>
    <p:sldId id="594" r:id="rId31"/>
    <p:sldId id="595" r:id="rId32"/>
    <p:sldId id="596" r:id="rId33"/>
    <p:sldId id="597" r:id="rId34"/>
    <p:sldId id="598" r:id="rId35"/>
    <p:sldId id="601" r:id="rId36"/>
    <p:sldId id="602" r:id="rId37"/>
    <p:sldId id="606" r:id="rId38"/>
    <p:sldId id="607" r:id="rId39"/>
    <p:sldId id="608" r:id="rId40"/>
    <p:sldId id="609" r:id="rId41"/>
    <p:sldId id="610" r:id="rId42"/>
    <p:sldId id="611" r:id="rId43"/>
    <p:sldId id="612" r:id="rId44"/>
    <p:sldId id="613" r:id="rId45"/>
    <p:sldId id="616" r:id="rId46"/>
    <p:sldId id="617" r:id="rId47"/>
    <p:sldId id="618" r:id="rId48"/>
    <p:sldId id="621" r:id="rId49"/>
    <p:sldId id="628" r:id="rId50"/>
    <p:sldId id="629" r:id="rId51"/>
    <p:sldId id="630" r:id="rId52"/>
    <p:sldId id="631" r:id="rId53"/>
    <p:sldId id="638" r:id="rId54"/>
    <p:sldId id="634" r:id="rId55"/>
    <p:sldId id="635" r:id="rId56"/>
    <p:sldId id="324" r:id="rId57"/>
    <p:sldId id="642" r:id="rId58"/>
    <p:sldId id="643" r:id="rId59"/>
    <p:sldId id="639" r:id="rId60"/>
    <p:sldId id="644" r:id="rId61"/>
    <p:sldId id="360" r:id="rId62"/>
    <p:sldId id="645" r:id="rId63"/>
    <p:sldId id="646" r:id="rId64"/>
    <p:sldId id="647" r:id="rId65"/>
    <p:sldId id="648" r:id="rId66"/>
    <p:sldId id="325" r:id="rId6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CCFF"/>
    <a:srgbClr val="0066FF"/>
    <a:srgbClr val="009900"/>
    <a:srgbClr val="FF0066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50" autoAdjust="0"/>
    <p:restoredTop sz="93676" autoAdjust="0"/>
  </p:normalViewPr>
  <p:slideViewPr>
    <p:cSldViewPr>
      <p:cViewPr varScale="1">
        <p:scale>
          <a:sx n="80" d="100"/>
          <a:sy n="80" d="100"/>
        </p:scale>
        <p:origin x="1570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5" d="100"/>
          <a:sy n="65" d="100"/>
        </p:scale>
        <p:origin x="3154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A41B288B-C3D9-4964-957B-D8DB717A85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563D33D-C556-4A4F-A3C4-7EE04785333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20C50B3-269A-4B3B-AFE7-BF0D8010EA1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D502C0F-93C6-4A83-A602-A04458FCEC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/>
            </a:lvl1pPr>
          </a:lstStyle>
          <a:p>
            <a:fld id="{66D1B217-E5F8-4F19-B0DA-EF6FB64689C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A2676F61-270D-480B-BD77-42E77EC2453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50169F9-7534-4329-9DFA-A3AA0F533DE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513E3C45-8BBD-44F6-8021-9E561D13C50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0ABA355E-D0F4-47A1-A755-33BE105E0D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FC51991-027C-4737-AF10-0CB003694D9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245F5AA-16A7-4BBD-B948-DA5AD713D3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F8EF5CEB-0BCC-4DF0-8185-471BC9A03F7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幻灯片图像占位符 1">
            <a:extLst>
              <a:ext uri="{FF2B5EF4-FFF2-40B4-BE49-F238E27FC236}">
                <a16:creationId xmlns:a16="http://schemas.microsoft.com/office/drawing/2014/main" id="{2ADF567E-C07C-41E4-92E6-65E54FC46A13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文本占位符 2">
            <a:extLst>
              <a:ext uri="{FF2B5EF4-FFF2-40B4-BE49-F238E27FC236}">
                <a16:creationId xmlns:a16="http://schemas.microsoft.com/office/drawing/2014/main" id="{E178C59D-5C72-4521-9E32-22E14351E09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9538125F-B77C-4358-8A75-1E5A0F15A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C54311B-BC39-498B-A476-061FAC31D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3E35401-523D-45AE-BC49-1DEBFE84E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09942-6B0D-43AA-BEA6-7478F34298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3620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ACEF5A2-339E-4B8D-812E-FD45B24F1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B0C6F66-0E84-4167-A2F3-FA9EDAE68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5D04A16-4CE9-49C4-BA53-356E5061F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31689-1813-4252-8B4B-E6B9D2002DD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9314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0DA192F-484C-42AA-B69C-3D808E39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D31BB80-193E-4529-95E2-47057F5AA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DDFB7E8-A10A-4BBA-ABFA-26F514531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A1995-FBD1-47D0-88F7-11773619F4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49496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EC256F04-5F1B-4883-80DB-F32593A08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25F5F82B-2813-4B77-ABB9-3464C32F3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1844031-488C-402F-B7E6-64FDB2B33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67579D-E614-4C72-BBC2-1783CCECB53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43833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41B3A867-C858-4005-855E-44CC01997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7DC9CCE4-3699-4534-AC9C-E8A53863E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72937580-1220-4351-A5BC-0BABB891D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356FD-ACA8-4568-8742-DE275E648E9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6656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EC69427B-D326-4D3C-BBEB-A00180638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4BC522C6-FF36-4AC4-98B9-35EE2E2F0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CDF5B534-96B4-4047-B192-D94057DB4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B00E6-64D5-4280-8FBA-63DE682E92C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681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F024500-7A84-4790-9400-D90D57564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696C0AD-1969-4EA7-9FFC-B39DEB800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1D04605-0B0F-43F3-87F8-F8F8125A5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8B4AF-4BFD-4908-8DDD-12FD8A521CF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49785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301C642-CCE4-4876-8AFE-57A323F17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7E772189-89EA-42A1-B62A-C6CC83616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161E191A-FDA8-48BB-AB59-AA349A4BF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34169-513A-4880-800A-4D0D7691D63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616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7709008C-A416-436F-8911-9F7B08B80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E9EF9193-1D7D-4804-84E0-435209940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217CE8D-A042-4BF0-AA3D-4FD0D5997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ACE4F-7E7A-4A6B-B7B0-E0EDCA76F1F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4873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A3AC33C7-7648-4AE9-9B95-2322D1AE6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0814415-8253-4FF2-868C-F63AB78C4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701CC56-14A6-4DA8-A973-5F2E70D2D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42F42F-6302-4AB2-88B9-C8497D1D4A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47732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2B5967A9-5515-4C5F-87B3-08E84FE89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19F9502-6161-438D-9457-E8C804536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24A6E11-6549-4CE6-B652-92C509918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48F36-0B7D-44D5-8D07-E8BE74BF86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29080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D599474-69EA-4523-8553-04ED502DB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7D1C30-5AE1-4A8B-B995-F10815DC7B1F}" type="datetime1">
              <a:rPr lang="zh-CN" altLang="en-US"/>
              <a:pPr>
                <a:defRPr/>
              </a:pPr>
              <a:t>2020/7/16</a:t>
            </a:fld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FA5BE96-FA84-4531-9E13-EB8AD275A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12F7A8C-DB82-4FCE-A1FB-0654A311F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898989"/>
                </a:solidFill>
              </a:defRPr>
            </a:lvl1pPr>
          </a:lstStyle>
          <a:p>
            <a:fld id="{A9F0E481-2530-4481-A096-E45EC3CB6F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4460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551B3BCF-B9F0-4B2B-A46F-80B1F4F35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70898C88-8D2D-4C6E-8CE1-8C183F88D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5E123FC7-009B-431E-ACBD-2107CA4BE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2180FD-3713-4346-9C54-DD9C859ECF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997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66C07FCF-B3AF-41C9-84C7-6857F5EF3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51FA9496-EE26-4C0E-870C-D6CD4D9F1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F43EA95E-9DBC-4BD4-8620-F1585F8B4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C00E8-CA46-4200-A409-39D47090A9B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508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lvl="0"/>
            <a:endParaRPr lang="zh-CN" altLang="en-US" noProof="1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593754-EDC6-43AE-A88B-AEC97E0E8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083CEB7-ED34-418E-8B42-89E1EE081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EACC90F-FA8A-4C59-93E9-E6B43CDB8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AD0AD-6787-4061-89A4-8F8F2654ED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155406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9BDF94F4-D2D3-4293-8F4C-76DB5B2306BB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143E2CDA-7579-4ACF-85CE-1162BF611CBD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3D7A3C0D-AAFF-413F-8550-2B652D251E7D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ECC02317-DD23-4DDA-BA16-A54ED462B713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F26823F9-67C9-4165-80E3-8DF3909EE94E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0" name="Text Box 11">
            <a:extLst>
              <a:ext uri="{FF2B5EF4-FFF2-40B4-BE49-F238E27FC236}">
                <a16:creationId xmlns:a16="http://schemas.microsoft.com/office/drawing/2014/main" id="{042DD67D-D037-4D3B-9F56-76F77CE9C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5 Reading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C9B5D7AA-A6A8-4CB4-B7D0-A36EAB1AB83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E0F45412-0112-403D-B655-E845DEE2A81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F9DF9DDF-B43B-4901-BF05-77EFDB0517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1CBA8603-3196-473B-AD52-8FE7FA964D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B1EA9CB7-208A-4AEF-9F43-E989381222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F1C3FF83-F8A7-4BD9-987B-42604BE884D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  <p:sldLayoutId id="2147483684" r:id="rId12"/>
    <p:sldLayoutId id="2147483685" r:id="rId13"/>
    <p:sldLayoutId id="2147483686" r:id="rId14"/>
    <p:sldLayoutId id="2147483687" r:id="rId1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%5b&#30005;&#24433;&#22825;&#22530;www.dy2018.com%5d&#21151;&#22827;&#29066;&#29483;3DVD&#20013;&#33521;&#21452;&#23383;_clip(2).mp4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>
            <a:extLst>
              <a:ext uri="{FF2B5EF4-FFF2-40B4-BE49-F238E27FC236}">
                <a16:creationId xmlns:a16="http://schemas.microsoft.com/office/drawing/2014/main" id="{5F8D5729-8AC0-45D0-9647-14B1C7932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766763"/>
            <a:ext cx="7704137" cy="646112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dirty="0">
                <a:solidFill>
                  <a:schemeClr val="accent3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5 Save the endangered animals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499B905-71BA-4D2A-9AFA-105595E5FBFE}"/>
              </a:ext>
            </a:extLst>
          </p:cNvPr>
          <p:cNvSpPr/>
          <p:nvPr/>
        </p:nvSpPr>
        <p:spPr>
          <a:xfrm>
            <a:off x="3563938" y="1547813"/>
            <a:ext cx="1643062" cy="585787"/>
          </a:xfrm>
          <a:prstGeom prst="rect">
            <a:avLst/>
          </a:prstGeom>
          <a:solidFill>
            <a:srgbClr val="009900"/>
          </a:solidFill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dirty="0">
                <a:solidFill>
                  <a:schemeClr val="accent3"/>
                </a:solidFill>
                <a:latin typeface="+mn-lt"/>
              </a:rPr>
              <a:t>Reading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5458A443-1C7D-49E2-B1AC-6BC3ECB50E8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934B5E6E-8B08-4CAC-AEE7-97E16CF767E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3FA1B621-F558-4CC9-B8E4-FBAE1E7F196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963D8E30-D61D-40DE-B4A3-8434C329B38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A5DA0654-62E6-4F6E-959C-76D7BDE0A4C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73A8480F-BF4A-475B-88FF-B49194FBAD42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58F16626-14AC-4195-9280-002017DBE249}"/>
              </a:ext>
            </a:extLst>
          </p:cNvPr>
          <p:cNvSpPr/>
          <p:nvPr/>
        </p:nvSpPr>
        <p:spPr>
          <a:xfrm rot="1326258">
            <a:off x="3806723" y="281909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B7FC0259-2083-442B-8FE1-EF2145A957E2}"/>
              </a:ext>
            </a:extLst>
          </p:cNvPr>
          <p:cNvSpPr/>
          <p:nvPr/>
        </p:nvSpPr>
        <p:spPr>
          <a:xfrm rot="20563910" flipH="1">
            <a:off x="3207642" y="3657010"/>
            <a:ext cx="1625374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382AB285-4959-4C08-B8AC-03BA5F354D9A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0F43655E-4E23-41DD-A85D-768472F3BBDE}"/>
              </a:ext>
            </a:extLst>
          </p:cNvPr>
          <p:cNvSpPr/>
          <p:nvPr/>
        </p:nvSpPr>
        <p:spPr>
          <a:xfrm rot="1326258">
            <a:off x="3792605" y="997452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656BCDC-5E16-46C6-AAE9-516146310C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A0F8680-8B0C-469C-8330-789E7078F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E14F071-FAB1-4DA2-A1ED-66CB6F0A0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0346BB8-32D7-4122-B673-2E828E6F3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C33E86F-FA59-4C4E-816E-8EF6E163B3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9232" name="TextBox 32">
            <a:extLst>
              <a:ext uri="{FF2B5EF4-FFF2-40B4-BE49-F238E27FC236}">
                <a16:creationId xmlns:a16="http://schemas.microsoft.com/office/drawing/2014/main" id="{F6FA2F8C-84B9-4F3E-9B04-0836D15AA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CBCC1E82-BE6E-43DA-A27F-7E68B49A7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2FA5501F-ACE4-4857-9AD4-5605D0CF9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 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33B0E539-7848-483F-82D6-E44ABDE6BD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806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 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0D907CCF-BA8D-402E-AC83-4FA2B5B72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 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76A9E127-AEDD-4ECD-B189-BBB7D50047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26C8AA2C-218A-45DA-AEE2-D7F09393AAC4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0242" name="TextBox 4">
            <a:extLst>
              <a:ext uri="{FF2B5EF4-FFF2-40B4-BE49-F238E27FC236}">
                <a16:creationId xmlns:a16="http://schemas.microsoft.com/office/drawing/2014/main" id="{CDA16D61-FE5F-46E7-9E65-CE13D7F80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Box 6">
            <a:extLst>
              <a:ext uri="{FF2B5EF4-FFF2-40B4-BE49-F238E27FC236}">
                <a16:creationId xmlns:a16="http://schemas.microsoft.com/office/drawing/2014/main" id="{9D322E98-0E08-4CD4-AF37-D90CF8BD93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981075"/>
            <a:ext cx="3219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Getting ready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DADD425-8C89-4E1B-A781-E777EFFCC5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t="2557"/>
          <a:stretch>
            <a:fillRect/>
          </a:stretch>
        </p:blipFill>
        <p:spPr bwMode="auto">
          <a:xfrm rot="348972">
            <a:off x="5294336" y="831020"/>
            <a:ext cx="3506161" cy="1993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矩形 2">
            <a:extLst>
              <a:ext uri="{FF2B5EF4-FFF2-40B4-BE49-F238E27FC236}">
                <a16:creationId xmlns:a16="http://schemas.microsoft.com/office/drawing/2014/main" id="{F8092635-F8A5-4420-99A1-2ED4E4705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2337842"/>
            <a:ext cx="7848872" cy="35394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lvl="1">
              <a:buFont typeface="Arial" panose="020B0604020202020204" pitchFamily="34" charset="0"/>
              <a:buChar char="•"/>
              <a:defRPr/>
            </a:pPr>
            <a:r>
              <a:rPr lang="en-US" altLang="zh-CN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latin typeface="Times New Roman" panose="02020603050405020304" pitchFamily="18" charset="0"/>
              </a:rPr>
              <a:t> What are Hi and Lo doing?</a:t>
            </a:r>
          </a:p>
          <a:p>
            <a:pPr>
              <a:buFontTx/>
              <a:buNone/>
              <a:defRPr/>
            </a:pPr>
            <a:r>
              <a:rPr lang="en-US" altLang="zh-CN" sz="3200" b="1" dirty="0">
                <a:ln w="11430"/>
                <a:solidFill>
                  <a:srgbClr val="FF0000"/>
                </a:solidFill>
                <a:latin typeface="+mn-lt"/>
              </a:rPr>
              <a:t>They are looking at giant pandas in the zoo.</a:t>
            </a:r>
            <a:endParaRPr lang="en-US" altLang="zh-CN" sz="32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latin typeface="+mn-lt"/>
            </a:endParaRPr>
          </a:p>
          <a:p>
            <a:pPr marL="0" lvl="1">
              <a:buFont typeface="Arial" panose="020B0604020202020204" pitchFamily="34" charset="0"/>
              <a:buChar char="•"/>
              <a:defRPr/>
            </a:pPr>
            <a:r>
              <a:rPr lang="en-US" altLang="zh-CN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latin typeface="Times New Roman" panose="02020603050405020304" pitchFamily="18" charset="0"/>
              </a:rPr>
              <a:t>What are the pandas eating?</a:t>
            </a:r>
          </a:p>
          <a:p>
            <a:pPr marL="0" lvl="1">
              <a:buFontTx/>
              <a:buNone/>
              <a:defRPr/>
            </a:pPr>
            <a:r>
              <a:rPr lang="en-US" altLang="zh-CN" sz="3200" b="1" dirty="0">
                <a:ln w="11430"/>
                <a:solidFill>
                  <a:srgbClr val="FF0000"/>
                </a:solidFill>
                <a:latin typeface="Times New Roman" panose="02020603050405020304" pitchFamily="18" charset="0"/>
              </a:rPr>
              <a:t>They are eating bamboo. → pandas’ menu. </a:t>
            </a:r>
            <a:endParaRPr lang="zh-CN" altLang="zh-CN" sz="32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latin typeface="Times New Roman" panose="02020603050405020304" pitchFamily="18" charset="0"/>
            </a:endParaRPr>
          </a:p>
          <a:p>
            <a:pPr marL="0" lvl="1">
              <a:buFont typeface="Arial" panose="020B0604020202020204" pitchFamily="34" charset="0"/>
              <a:buChar char="•"/>
              <a:defRPr/>
            </a:pPr>
            <a:r>
              <a:rPr lang="en-US" altLang="zh-CN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latin typeface="Times New Roman" panose="02020603050405020304" pitchFamily="18" charset="0"/>
              </a:rPr>
              <a:t> Why does Hi say “Pandas like old films”?</a:t>
            </a:r>
          </a:p>
          <a:p>
            <a:pPr marL="0" lvl="1">
              <a:buFontTx/>
              <a:buNone/>
              <a:defRPr/>
            </a:pPr>
            <a:r>
              <a:rPr lang="en-US" altLang="zh-CN" sz="3200" b="1" dirty="0">
                <a:ln w="11430"/>
                <a:solidFill>
                  <a:srgbClr val="FF0000"/>
                </a:solidFill>
                <a:latin typeface="Times New Roman" panose="02020603050405020304" pitchFamily="18" charset="0"/>
              </a:rPr>
              <a:t>Because pandas are black and white and old films only have these two </a:t>
            </a:r>
            <a:r>
              <a:rPr lang="en-US" altLang="zh-CN" sz="3200" b="1" dirty="0" err="1">
                <a:ln w="11430"/>
                <a:solidFill>
                  <a:srgbClr val="FF0000"/>
                </a:solidFill>
                <a:latin typeface="Times New Roman" panose="02020603050405020304" pitchFamily="18" charset="0"/>
              </a:rPr>
              <a:t>colours</a:t>
            </a:r>
            <a:r>
              <a:rPr lang="en-US" altLang="zh-CN" sz="3200" b="1" dirty="0">
                <a:ln w="11430"/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>
            <a:extLst>
              <a:ext uri="{FF2B5EF4-FFF2-40B4-BE49-F238E27FC236}">
                <a16:creationId xmlns:a16="http://schemas.microsoft.com/office/drawing/2014/main" id="{82C02431-8015-4148-A0B3-3A3A34FE2B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550" y="803275"/>
            <a:ext cx="4105275" cy="815975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0000FF"/>
                </a:solidFill>
              </a:rPr>
              <a:t>Play a game</a:t>
            </a:r>
          </a:p>
        </p:txBody>
      </p:sp>
      <p:sp>
        <p:nvSpPr>
          <p:cNvPr id="12290" name="Oval 4">
            <a:extLst>
              <a:ext uri="{FF2B5EF4-FFF2-40B4-BE49-F238E27FC236}">
                <a16:creationId xmlns:a16="http://schemas.microsoft.com/office/drawing/2014/main" id="{D8FD66CD-A207-4506-935C-CDE8119B0F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1989138"/>
            <a:ext cx="914400" cy="914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2291" name="Oval 5">
            <a:extLst>
              <a:ext uri="{FF2B5EF4-FFF2-40B4-BE49-F238E27FC236}">
                <a16:creationId xmlns:a16="http://schemas.microsoft.com/office/drawing/2014/main" id="{40547B0A-1BC0-45F3-AFE4-88A5584A90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1916113"/>
            <a:ext cx="914400" cy="914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2292" name="Oval 6">
            <a:extLst>
              <a:ext uri="{FF2B5EF4-FFF2-40B4-BE49-F238E27FC236}">
                <a16:creationId xmlns:a16="http://schemas.microsoft.com/office/drawing/2014/main" id="{82CA299D-C0AA-420C-8B1A-CFA84E0787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0425" y="1844675"/>
            <a:ext cx="914400" cy="914400"/>
          </a:xfrm>
          <a:prstGeom prst="ellipse">
            <a:avLst/>
          </a:prstGeom>
          <a:solidFill>
            <a:srgbClr val="00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2293" name="Oval 7">
            <a:extLst>
              <a:ext uri="{FF2B5EF4-FFF2-40B4-BE49-F238E27FC236}">
                <a16:creationId xmlns:a16="http://schemas.microsoft.com/office/drawing/2014/main" id="{271129F6-07D0-46C2-B8E8-377A3BD51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3573463"/>
            <a:ext cx="914400" cy="9144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12294" name="Oval 8">
            <a:extLst>
              <a:ext uri="{FF2B5EF4-FFF2-40B4-BE49-F238E27FC236}">
                <a16:creationId xmlns:a16="http://schemas.microsoft.com/office/drawing/2014/main" id="{5E37ED7C-F174-4764-B7E2-2441AA236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3500438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E</a:t>
            </a:r>
          </a:p>
        </p:txBody>
      </p:sp>
      <p:sp>
        <p:nvSpPr>
          <p:cNvPr id="12295" name="Text Box 16">
            <a:extLst>
              <a:ext uri="{FF2B5EF4-FFF2-40B4-BE49-F238E27FC236}">
                <a16:creationId xmlns:a16="http://schemas.microsoft.com/office/drawing/2014/main" id="{694F3233-2D59-4D75-A3B0-BDD6515896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700" y="5014913"/>
            <a:ext cx="80835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>
                <a:latin typeface="Times New Roman" panose="02020603050405020304" pitchFamily="18" charset="0"/>
              </a:rPr>
              <a:t>How much do you know about animals?</a:t>
            </a:r>
          </a:p>
        </p:txBody>
      </p:sp>
      <p:pic>
        <p:nvPicPr>
          <p:cNvPr id="12296" name="Picture 2" descr="C:\Documents and Settings\linlin\Local Settings\Temporary Internet Files\Content.IE5\38V6WGRR\MC900384172[1].wmf">
            <a:extLst>
              <a:ext uri="{FF2B5EF4-FFF2-40B4-BE49-F238E27FC236}">
                <a16:creationId xmlns:a16="http://schemas.microsoft.com/office/drawing/2014/main" id="{833180ED-51C2-4897-9A8F-AA3E6B33124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970125">
            <a:off x="3851275" y="2997200"/>
            <a:ext cx="1538288" cy="1825625"/>
          </a:xfrm>
        </p:spPr>
      </p:pic>
    </p:spTree>
    <p:custDataLst>
      <p:tags r:id="rId1"/>
    </p:custData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>
            <a:extLst>
              <a:ext uri="{FF2B5EF4-FFF2-40B4-BE49-F238E27FC236}">
                <a16:creationId xmlns:a16="http://schemas.microsoft.com/office/drawing/2014/main" id="{02823E3C-0B16-4F4C-98F4-0106666B43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" y="2133600"/>
            <a:ext cx="7929563" cy="120015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36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A. </a:t>
            </a:r>
            <a:r>
              <a:rPr lang="en-US" altLang="zh-CN" sz="3600" dirty="0">
                <a:latin typeface="Times New Roman" panose="02020603050405020304" pitchFamily="18" charset="0"/>
              </a:rPr>
              <a:t>It has </a:t>
            </a:r>
            <a:r>
              <a:rPr lang="en-US" altLang="zh-CN" sz="3600" dirty="0">
                <a:solidFill>
                  <a:srgbClr val="0066FF"/>
                </a:solidFill>
                <a:latin typeface="Times New Roman" panose="02020603050405020304" pitchFamily="18" charset="0"/>
              </a:rPr>
              <a:t>black and white lines</a:t>
            </a:r>
            <a:r>
              <a:rPr lang="en-US" altLang="zh-CN" sz="3600" dirty="0">
                <a:latin typeface="Times New Roman" panose="02020603050405020304" pitchFamily="18" charset="0"/>
              </a:rPr>
              <a:t> on its body</a:t>
            </a:r>
          </a:p>
          <a:p>
            <a:pPr marL="342900" indent="-342900">
              <a:buFontTx/>
              <a:buNone/>
              <a:defRPr/>
            </a:pPr>
            <a:r>
              <a:rPr lang="en-US" altLang="zh-CN" sz="3600" dirty="0">
                <a:latin typeface="Times New Roman" panose="02020603050405020304" pitchFamily="18" charset="0"/>
              </a:rPr>
              <a:t>     It is a kind of horse.</a:t>
            </a:r>
          </a:p>
        </p:txBody>
      </p:sp>
      <p:pic>
        <p:nvPicPr>
          <p:cNvPr id="13314" name="Picture 8" descr="3">
            <a:extLst>
              <a:ext uri="{FF2B5EF4-FFF2-40B4-BE49-F238E27FC236}">
                <a16:creationId xmlns:a16="http://schemas.microsoft.com/office/drawing/2014/main" id="{FBB354DF-B27A-4B7C-B561-593F3046F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6" r="15648" b="81631"/>
          <a:stretch>
            <a:fillRect/>
          </a:stretch>
        </p:blipFill>
        <p:spPr bwMode="auto">
          <a:xfrm>
            <a:off x="3995738" y="1196975"/>
            <a:ext cx="3455987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FE67A9F-54CA-4FB7-AB4D-B11C704F15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3933825"/>
            <a:ext cx="17287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zebra</a:t>
            </a:r>
            <a:endParaRPr lang="zh-CN" altLang="en-US" sz="4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F3FFEE6-BE61-4F15-9B92-E3F46F98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3933825"/>
            <a:ext cx="31337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2">
            <a:extLst>
              <a:ext uri="{FF2B5EF4-FFF2-40B4-BE49-F238E27FC236}">
                <a16:creationId xmlns:a16="http://schemas.microsoft.com/office/drawing/2014/main" id="{35A8FC04-3BAB-4B69-9FC0-64803B53A7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7450" y="542925"/>
            <a:ext cx="5329238" cy="600075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 sz="3600" b="1">
                <a:solidFill>
                  <a:srgbClr val="CC0000"/>
                </a:solidFill>
              </a:rPr>
              <a:t>Brain twists </a:t>
            </a:r>
            <a:r>
              <a:rPr lang="zh-CN" altLang="en-US" sz="3600" b="1">
                <a:solidFill>
                  <a:srgbClr val="CC0000"/>
                </a:solidFill>
              </a:rPr>
              <a:t>脑筋急转弯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5">
            <a:extLst>
              <a:ext uri="{FF2B5EF4-FFF2-40B4-BE49-F238E27FC236}">
                <a16:creationId xmlns:a16="http://schemas.microsoft.com/office/drawing/2014/main" id="{19E642FB-0140-4BE5-92B3-FF2BEF312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420938"/>
            <a:ext cx="75580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 i="1">
                <a:solidFill>
                  <a:srgbClr val="7030A0"/>
                </a:solidFill>
                <a:latin typeface="Times New Roman" panose="02020603050405020304" pitchFamily="18" charset="0"/>
              </a:rPr>
              <a:t>B.	</a:t>
            </a:r>
            <a:r>
              <a:rPr lang="en-US" altLang="zh-CN" sz="3600">
                <a:latin typeface="Times New Roman" panose="02020603050405020304" pitchFamily="18" charset="0"/>
              </a:rPr>
              <a:t>It is strong and </a:t>
            </a:r>
            <a:r>
              <a:rPr lang="en-US" altLang="zh-CN" sz="3600">
                <a:solidFill>
                  <a:srgbClr val="CC0000"/>
                </a:solidFill>
                <a:latin typeface="Times New Roman" panose="02020603050405020304" pitchFamily="18" charset="0"/>
              </a:rPr>
              <a:t>it can run very fast</a:t>
            </a:r>
            <a:r>
              <a:rPr lang="en-US" altLang="zh-CN" sz="3600">
                <a:latin typeface="Times New Roman" panose="02020603050405020304" pitchFamily="18" charset="0"/>
              </a:rPr>
              <a:t>.</a:t>
            </a:r>
          </a:p>
          <a:p>
            <a:pPr eaLnBrk="0" hangingPunct="0"/>
            <a:r>
              <a:rPr lang="en-US" altLang="zh-CN" sz="3600">
                <a:latin typeface="Times New Roman" panose="02020603050405020304" pitchFamily="18" charset="0"/>
              </a:rPr>
              <a:t>     	It is </a:t>
            </a:r>
            <a:r>
              <a:rPr lang="en-US" altLang="zh-CN" sz="3600">
                <a:solidFill>
                  <a:srgbClr val="CC0000"/>
                </a:solidFill>
                <a:latin typeface="Times New Roman" panose="02020603050405020304" pitchFamily="18" charset="0"/>
              </a:rPr>
              <a:t>the king</a:t>
            </a:r>
            <a:r>
              <a:rPr lang="en-US" altLang="zh-CN" sz="3600">
                <a:latin typeface="Times New Roman" panose="02020603050405020304" pitchFamily="18" charset="0"/>
              </a:rPr>
              <a:t> of the animal world.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954FC3-F900-4FD5-82CF-269A2D148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7138" y="3933825"/>
            <a:ext cx="1211262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lion</a:t>
            </a:r>
            <a:endParaRPr lang="zh-CN" altLang="en-US" sz="4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7FFB52B-655D-4448-99A3-87C80B40B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981450"/>
            <a:ext cx="2959100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8" descr="3">
            <a:extLst>
              <a:ext uri="{FF2B5EF4-FFF2-40B4-BE49-F238E27FC236}">
                <a16:creationId xmlns:a16="http://schemas.microsoft.com/office/drawing/2014/main" id="{ACA10029-3620-42C9-B00F-112FDB535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6" r="15648" b="81631"/>
          <a:stretch>
            <a:fillRect/>
          </a:stretch>
        </p:blipFill>
        <p:spPr bwMode="auto">
          <a:xfrm>
            <a:off x="3995738" y="1196975"/>
            <a:ext cx="3455987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4">
            <a:extLst>
              <a:ext uri="{FF2B5EF4-FFF2-40B4-BE49-F238E27FC236}">
                <a16:creationId xmlns:a16="http://schemas.microsoft.com/office/drawing/2014/main" id="{A5324447-B22B-42CE-8A9A-536CB424843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2133600"/>
            <a:ext cx="8229600" cy="13112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b="1" i="1">
                <a:solidFill>
                  <a:srgbClr val="7030A0"/>
                </a:solidFill>
                <a:sym typeface="Arial" panose="020B0604020202020204" pitchFamily="34" charset="0"/>
              </a:rPr>
              <a:t>C. </a:t>
            </a:r>
            <a:r>
              <a:rPr lang="en-US" altLang="zh-CN" sz="3600">
                <a:sym typeface="Arial" panose="020B0604020202020204" pitchFamily="34" charset="0"/>
              </a:rPr>
              <a:t>If the animals take part in the Voice of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>
                <a:sym typeface="Arial" panose="020B0604020202020204" pitchFamily="34" charset="0"/>
              </a:rPr>
              <a:t>    China,  which one will be the winner?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7BAB68-88B8-43D9-8916-BB3080E59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3944938"/>
            <a:ext cx="25923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dolphin</a:t>
            </a:r>
            <a:endParaRPr lang="zh-CN" altLang="en-US" sz="4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15400754-5FBC-443C-A911-068C8BE37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500438"/>
            <a:ext cx="326390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8" descr="3">
            <a:extLst>
              <a:ext uri="{FF2B5EF4-FFF2-40B4-BE49-F238E27FC236}">
                <a16:creationId xmlns:a16="http://schemas.microsoft.com/office/drawing/2014/main" id="{ACCB15BF-8526-4489-A0C5-C788CD2CE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6" r="15648" b="81631"/>
          <a:stretch>
            <a:fillRect/>
          </a:stretch>
        </p:blipFill>
        <p:spPr bwMode="auto">
          <a:xfrm>
            <a:off x="3995738" y="1196975"/>
            <a:ext cx="3455987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4">
            <a:extLst>
              <a:ext uri="{FF2B5EF4-FFF2-40B4-BE49-F238E27FC236}">
                <a16:creationId xmlns:a16="http://schemas.microsoft.com/office/drawing/2014/main" id="{B4AA4D1C-FFAD-4D43-A80D-D3E8AC8704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46088" y="1939925"/>
            <a:ext cx="8229600" cy="13112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i="1">
                <a:solidFill>
                  <a:srgbClr val="7030A0"/>
                </a:solidFill>
                <a:sym typeface="Arial" panose="020B0604020202020204" pitchFamily="34" charset="0"/>
              </a:rPr>
              <a:t>D. </a:t>
            </a:r>
            <a:r>
              <a:rPr lang="en-US" altLang="zh-CN" sz="3600">
                <a:sym typeface="Arial" panose="020B0604020202020204" pitchFamily="34" charset="0"/>
              </a:rPr>
              <a:t>If the animals dance ballet, who can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>
                <a:sym typeface="Arial" panose="020B0604020202020204" pitchFamily="34" charset="0"/>
              </a:rPr>
              <a:t>     dance better?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FAEB0C-CF50-4F40-8D03-4387AE95A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3729038"/>
            <a:ext cx="1441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swan</a:t>
            </a:r>
          </a:p>
        </p:txBody>
      </p:sp>
      <p:pic>
        <p:nvPicPr>
          <p:cNvPr id="7" name="图片 6" descr="219049-12100316215554.jpg">
            <a:extLst>
              <a:ext uri="{FF2B5EF4-FFF2-40B4-BE49-F238E27FC236}">
                <a16:creationId xmlns:a16="http://schemas.microsoft.com/office/drawing/2014/main" id="{39C2D88F-0110-4A16-BB74-DBEA588BC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141663"/>
            <a:ext cx="2665412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8" descr="3">
            <a:extLst>
              <a:ext uri="{FF2B5EF4-FFF2-40B4-BE49-F238E27FC236}">
                <a16:creationId xmlns:a16="http://schemas.microsoft.com/office/drawing/2014/main" id="{450CB69C-81F8-4D41-B292-1247FA532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6" r="15648" b="81631"/>
          <a:stretch>
            <a:fillRect/>
          </a:stretch>
        </p:blipFill>
        <p:spPr bwMode="auto">
          <a:xfrm>
            <a:off x="3952875" y="974725"/>
            <a:ext cx="3455988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4">
            <a:extLst>
              <a:ext uri="{FF2B5EF4-FFF2-40B4-BE49-F238E27FC236}">
                <a16:creationId xmlns:a16="http://schemas.microsoft.com/office/drawing/2014/main" id="{CD541C3F-EDCE-4431-983A-A842454263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42988" y="1325563"/>
            <a:ext cx="6481762" cy="13112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i="1">
                <a:solidFill>
                  <a:srgbClr val="7030A0"/>
                </a:solidFill>
                <a:sym typeface="Arial" panose="020B0604020202020204" pitchFamily="34" charset="0"/>
              </a:rPr>
              <a:t>E. </a:t>
            </a:r>
            <a:r>
              <a:rPr lang="en-US" altLang="zh-CN" sz="3600">
                <a:sym typeface="Arial" panose="020B0604020202020204" pitchFamily="34" charset="0"/>
              </a:rPr>
              <a:t>If they play Chinese Kung fu,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>
                <a:sym typeface="Arial" panose="020B0604020202020204" pitchFamily="34" charset="0"/>
              </a:rPr>
              <a:t>     who will be the winner?</a:t>
            </a:r>
          </a:p>
        </p:txBody>
      </p:sp>
      <p:pic>
        <p:nvPicPr>
          <p:cNvPr id="6" name="图片 5" descr="功夫熊猫.jpg">
            <a:extLst>
              <a:ext uri="{FF2B5EF4-FFF2-40B4-BE49-F238E27FC236}">
                <a16:creationId xmlns:a16="http://schemas.microsoft.com/office/drawing/2014/main" id="{3523456C-3366-4E16-9BD6-12A6B26AC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781300"/>
            <a:ext cx="3478213" cy="359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21">
            <a:hlinkClick r:id="rId3" action="ppaction://hlinkfile"/>
            <a:extLst>
              <a:ext uri="{FF2B5EF4-FFF2-40B4-BE49-F238E27FC236}">
                <a16:creationId xmlns:a16="http://schemas.microsoft.com/office/drawing/2014/main" id="{9DDF4A94-528A-49EE-8957-BBC0C0A0F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836712"/>
            <a:ext cx="7993062" cy="286226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zh-CN" sz="4000" noProof="1">
                <a:solidFill>
                  <a:schemeClr val="tx1"/>
                </a:solidFill>
              </a:rPr>
              <a:t>Watch the video clip</a:t>
            </a:r>
            <a:r>
              <a:rPr lang="en-US" altLang="zh-CN" sz="4000" i="1" noProof="1">
                <a:solidFill>
                  <a:schemeClr val="tx1"/>
                </a:solidFill>
              </a:rPr>
              <a:t>.  </a:t>
            </a:r>
            <a:r>
              <a:rPr lang="en-US" altLang="zh-CN" sz="4000" noProof="1">
                <a:solidFill>
                  <a:schemeClr val="tx1"/>
                </a:solidFill>
              </a:rPr>
              <a:t>Think about: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4000" i="1" noProof="1">
                <a:solidFill>
                  <a:srgbClr val="0000FF"/>
                </a:solidFill>
              </a:rPr>
              <a:t>Who are the main characters?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4000" i="1" noProof="1">
                <a:solidFill>
                  <a:srgbClr val="0000FF"/>
                </a:solidFill>
              </a:rPr>
              <a:t>What do they look like?</a:t>
            </a:r>
          </a:p>
        </p:txBody>
      </p:sp>
      <p:sp>
        <p:nvSpPr>
          <p:cNvPr id="3" name="矩形 21">
            <a:hlinkClick r:id="rId3" action="ppaction://hlinkfile"/>
            <a:extLst>
              <a:ext uri="{FF2B5EF4-FFF2-40B4-BE49-F238E27FC236}">
                <a16:creationId xmlns:a16="http://schemas.microsoft.com/office/drawing/2014/main" id="{A3DBB40E-C5A9-49B3-9D47-CEA655FA6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4144863"/>
            <a:ext cx="7993062" cy="187642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noProof="1">
                <a:solidFill>
                  <a:srgbClr val="0070C0"/>
                </a:solidFill>
              </a:rPr>
              <a:t>Watch the video clip</a:t>
            </a:r>
            <a:r>
              <a:rPr lang="en-US" altLang="zh-CN" sz="3600" i="1" noProof="1">
                <a:solidFill>
                  <a:srgbClr val="0070C0"/>
                </a:solidFill>
              </a:rPr>
              <a:t>.  </a:t>
            </a:r>
            <a:r>
              <a:rPr lang="en-US" altLang="zh-CN" sz="3600" noProof="1">
                <a:solidFill>
                  <a:srgbClr val="0070C0"/>
                </a:solidFill>
              </a:rPr>
              <a:t>Think about: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altLang="zh-CN" sz="4000" i="1" noProof="1">
                <a:solidFill>
                  <a:srgbClr val="FF0000"/>
                </a:solidFill>
              </a:rPr>
              <a:t>Who are the main characters?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altLang="zh-CN" sz="4000" i="1" noProof="1">
                <a:solidFill>
                  <a:srgbClr val="FF0000"/>
                </a:solidFill>
              </a:rPr>
              <a:t>What do they look like?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80E2EF0-74CC-454D-8A85-D314929B7003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482" name="TextBox 4">
            <a:extLst>
              <a:ext uri="{FF2B5EF4-FFF2-40B4-BE49-F238E27FC236}">
                <a16:creationId xmlns:a16="http://schemas.microsoft.com/office/drawing/2014/main" id="{2A378B50-D570-40F3-A4FB-77C0F6BECF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5181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 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6">
            <a:extLst>
              <a:ext uri="{FF2B5EF4-FFF2-40B4-BE49-F238E27FC236}">
                <a16:creationId xmlns:a16="http://schemas.microsoft.com/office/drawing/2014/main" id="{85B3D99B-FAB4-4499-952D-E6A794193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890588"/>
            <a:ext cx="90360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How much do you know about pandas? Try the short quiz below. Circle the correct answers.</a:t>
            </a:r>
          </a:p>
        </p:txBody>
      </p:sp>
      <p:sp>
        <p:nvSpPr>
          <p:cNvPr id="21506" name="TextBox 8">
            <a:extLst>
              <a:ext uri="{FF2B5EF4-FFF2-40B4-BE49-F238E27FC236}">
                <a16:creationId xmlns:a16="http://schemas.microsoft.com/office/drawing/2014/main" id="{43B09F58-6F6F-42E8-83C5-F6C50B145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60350"/>
            <a:ext cx="54006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9750" indent="-539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7030A0"/>
                </a:solidFill>
                <a:latin typeface="Times New Roman" panose="02020603050405020304" pitchFamily="18" charset="0"/>
              </a:rPr>
              <a:t>What do you know about …?</a:t>
            </a:r>
          </a:p>
        </p:txBody>
      </p:sp>
      <p:sp>
        <p:nvSpPr>
          <p:cNvPr id="23556" name="矩形 1">
            <a:extLst>
              <a:ext uri="{FF2B5EF4-FFF2-40B4-BE49-F238E27FC236}">
                <a16:creationId xmlns:a16="http://schemas.microsoft.com/office/drawing/2014/main" id="{97D37CDB-C265-4052-8682-3CE94DF9B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846263"/>
            <a:ext cx="6191250" cy="4462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514350" indent="-514350">
              <a:spcBef>
                <a:spcPts val="1200"/>
              </a:spcBef>
              <a:buFontTx/>
              <a:buAutoNum type="arabicPeriod"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How many pandas still live in the </a:t>
            </a:r>
          </a:p>
          <a:p>
            <a:pPr marL="514350" indent="-514350"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 wild?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 A. About 1</a:t>
            </a:r>
            <a:r>
              <a:rPr lang="zh-CN" altLang="en-US" sz="3200" dirty="0">
                <a:latin typeface="Times New Roman" panose="02020603050405020304" pitchFamily="18" charset="0"/>
              </a:rPr>
              <a:t>,</a:t>
            </a:r>
            <a:r>
              <a:rPr lang="en-US" altLang="zh-CN" sz="3200" dirty="0">
                <a:latin typeface="Times New Roman" panose="02020603050405020304" pitchFamily="18" charset="0"/>
              </a:rPr>
              <a:t>600</a:t>
            </a:r>
            <a:r>
              <a:rPr lang="zh-CN" altLang="en-US" sz="3200" dirty="0">
                <a:latin typeface="Times New Roman" panose="02020603050405020304" pitchFamily="18" charset="0"/>
              </a:rPr>
              <a:t>.</a:t>
            </a:r>
            <a:r>
              <a:rPr lang="en-US" altLang="zh-CN" sz="3200" dirty="0">
                <a:latin typeface="Times New Roman" panose="02020603050405020304" pitchFamily="18" charset="0"/>
              </a:rPr>
              <a:t>     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 B. About 160</a:t>
            </a:r>
            <a:r>
              <a:rPr lang="zh-CN" altLang="en-US" sz="3200" dirty="0">
                <a:latin typeface="Times New Roman" panose="02020603050405020304" pitchFamily="18" charset="0"/>
              </a:rPr>
              <a:t>,</a:t>
            </a:r>
            <a:r>
              <a:rPr lang="en-US" altLang="zh-CN" sz="3200" dirty="0">
                <a:latin typeface="Times New Roman" panose="02020603050405020304" pitchFamily="18" charset="0"/>
              </a:rPr>
              <a:t>000</a:t>
            </a:r>
            <a:r>
              <a:rPr lang="zh-CN" altLang="en-US" sz="3200" dirty="0">
                <a:latin typeface="Times New Roman" panose="02020603050405020304" pitchFamily="18" charset="0"/>
              </a:rPr>
              <a:t>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2. Can pandas climb trees?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A. Yes, they can.   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B. No, they can’t.</a:t>
            </a:r>
          </a:p>
        </p:txBody>
      </p:sp>
      <p:pic>
        <p:nvPicPr>
          <p:cNvPr id="21508" name="图片 10251">
            <a:extLst>
              <a:ext uri="{FF2B5EF4-FFF2-40B4-BE49-F238E27FC236}">
                <a16:creationId xmlns:a16="http://schemas.microsoft.com/office/drawing/2014/main" id="{16D9D138-BCDA-4C24-A423-D4933382C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1844675"/>
            <a:ext cx="1871662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椭圆 12">
            <a:extLst>
              <a:ext uri="{FF2B5EF4-FFF2-40B4-BE49-F238E27FC236}">
                <a16:creationId xmlns:a16="http://schemas.microsoft.com/office/drawing/2014/main" id="{6956D98F-81A0-4AFB-89D9-8CD706C92F02}"/>
              </a:ext>
            </a:extLst>
          </p:cNvPr>
          <p:cNvSpPr/>
          <p:nvPr/>
        </p:nvSpPr>
        <p:spPr>
          <a:xfrm>
            <a:off x="1116013" y="3141663"/>
            <a:ext cx="719137" cy="5746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BC814889-FC27-4D56-8716-6F6871F116A1}"/>
              </a:ext>
            </a:extLst>
          </p:cNvPr>
          <p:cNvSpPr/>
          <p:nvPr/>
        </p:nvSpPr>
        <p:spPr>
          <a:xfrm>
            <a:off x="1042988" y="5084763"/>
            <a:ext cx="720725" cy="5762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矩形 1">
            <a:extLst>
              <a:ext uri="{FF2B5EF4-FFF2-40B4-BE49-F238E27FC236}">
                <a16:creationId xmlns:a16="http://schemas.microsoft.com/office/drawing/2014/main" id="{6FE8D0C8-60A6-4317-806F-87D39504F0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981075"/>
            <a:ext cx="8135937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3. What do pandas usually eat?</a:t>
            </a: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A. Bananas</a:t>
            </a:r>
            <a:r>
              <a:rPr lang="zh-CN" altLang="en-US" sz="3200">
                <a:latin typeface="Times New Roman" panose="02020603050405020304" pitchFamily="18" charset="0"/>
              </a:rPr>
              <a:t>.</a:t>
            </a:r>
            <a:r>
              <a:rPr lang="en-US" altLang="zh-CN" sz="3200">
                <a:latin typeface="Times New Roman" panose="02020603050405020304" pitchFamily="18" charset="0"/>
              </a:rPr>
              <a:t>            	B. Bamboo.</a:t>
            </a: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4. How long can pandas live in the wild?</a:t>
            </a: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A. About 20 years. 	B. About 50 years.</a:t>
            </a: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5. Where do pandas live?</a:t>
            </a: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A. In Sichuan</a:t>
            </a:r>
            <a:r>
              <a:rPr lang="zh-CN" altLang="en-US" sz="3200">
                <a:latin typeface="Times New Roman" panose="02020603050405020304" pitchFamily="18" charset="0"/>
              </a:rPr>
              <a:t>.</a:t>
            </a:r>
            <a:r>
              <a:rPr lang="en-US" altLang="zh-CN" sz="3200">
                <a:latin typeface="Times New Roman" panose="02020603050405020304" pitchFamily="18" charset="0"/>
              </a:rPr>
              <a:t>  	B. In Shaanxi   </a:t>
            </a: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C. In Gansu  		D. In Jiangsu.</a:t>
            </a:r>
          </a:p>
        </p:txBody>
      </p:sp>
      <p:pic>
        <p:nvPicPr>
          <p:cNvPr id="22530" name="图片 10251">
            <a:extLst>
              <a:ext uri="{FF2B5EF4-FFF2-40B4-BE49-F238E27FC236}">
                <a16:creationId xmlns:a16="http://schemas.microsoft.com/office/drawing/2014/main" id="{274C50EE-44C3-42B5-BC7E-EB15B93A2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675" y="3860800"/>
            <a:ext cx="12477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椭圆 12">
            <a:extLst>
              <a:ext uri="{FF2B5EF4-FFF2-40B4-BE49-F238E27FC236}">
                <a16:creationId xmlns:a16="http://schemas.microsoft.com/office/drawing/2014/main" id="{DD65CAD6-801D-4901-A4A1-ADD91D13A7FC}"/>
              </a:ext>
            </a:extLst>
          </p:cNvPr>
          <p:cNvSpPr/>
          <p:nvPr/>
        </p:nvSpPr>
        <p:spPr>
          <a:xfrm>
            <a:off x="3851275" y="1628775"/>
            <a:ext cx="720725" cy="5762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22E748B7-253B-44ED-875A-E93750A3AD28}"/>
              </a:ext>
            </a:extLst>
          </p:cNvPr>
          <p:cNvSpPr/>
          <p:nvPr/>
        </p:nvSpPr>
        <p:spPr>
          <a:xfrm>
            <a:off x="684213" y="2924175"/>
            <a:ext cx="719137" cy="5762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2D549C15-2156-4705-96C5-1C45AACE8B9D}"/>
              </a:ext>
            </a:extLst>
          </p:cNvPr>
          <p:cNvSpPr/>
          <p:nvPr/>
        </p:nvSpPr>
        <p:spPr>
          <a:xfrm>
            <a:off x="684213" y="4221163"/>
            <a:ext cx="719137" cy="5762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FDDCC197-A123-46A3-A630-430201D10642}"/>
              </a:ext>
            </a:extLst>
          </p:cNvPr>
          <p:cNvSpPr/>
          <p:nvPr/>
        </p:nvSpPr>
        <p:spPr>
          <a:xfrm>
            <a:off x="3995738" y="4149725"/>
            <a:ext cx="720725" cy="5746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F6402B17-0607-4DCA-BD46-09FB4CF29622}"/>
              </a:ext>
            </a:extLst>
          </p:cNvPr>
          <p:cNvSpPr/>
          <p:nvPr/>
        </p:nvSpPr>
        <p:spPr>
          <a:xfrm>
            <a:off x="684213" y="4797425"/>
            <a:ext cx="719137" cy="5762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3">
            <a:extLst>
              <a:ext uri="{FF2B5EF4-FFF2-40B4-BE49-F238E27FC236}">
                <a16:creationId xmlns:a16="http://schemas.microsoft.com/office/drawing/2014/main" id="{CECEB258-CCA5-4D6F-ABB7-799C88DAF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5" y="746125"/>
            <a:ext cx="85693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Look at the article on page 67. Complete the facts about pandas.</a:t>
            </a:r>
          </a:p>
        </p:txBody>
      </p:sp>
      <p:sp>
        <p:nvSpPr>
          <p:cNvPr id="23554" name="TextBox 8">
            <a:extLst>
              <a:ext uri="{FF2B5EF4-FFF2-40B4-BE49-F238E27FC236}">
                <a16:creationId xmlns:a16="http://schemas.microsoft.com/office/drawing/2014/main" id="{26A21452-0671-4817-BE8B-195B1E540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179388"/>
            <a:ext cx="31686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9750" indent="-539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Before you read</a:t>
            </a:r>
          </a:p>
        </p:txBody>
      </p:sp>
      <p:sp>
        <p:nvSpPr>
          <p:cNvPr id="23555" name="矩形 4">
            <a:extLst>
              <a:ext uri="{FF2B5EF4-FFF2-40B4-BE49-F238E27FC236}">
                <a16:creationId xmlns:a16="http://schemas.microsoft.com/office/drawing/2014/main" id="{421ABAB8-241F-432A-94F9-DCF89E625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1181100"/>
            <a:ext cx="19716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Panda facts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6" name="矩形 5">
            <a:extLst>
              <a:ext uri="{FF2B5EF4-FFF2-40B4-BE49-F238E27FC236}">
                <a16:creationId xmlns:a16="http://schemas.microsoft.com/office/drawing/2014/main" id="{F4729308-FC27-4153-8974-152E0864FF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875" y="1700213"/>
            <a:ext cx="8640763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Adult weight: </a:t>
            </a:r>
            <a:r>
              <a:rPr lang="en-US" altLang="zh-CN" sz="2800">
                <a:latin typeface="Times New Roman" panose="02020603050405020304" pitchFamily="18" charset="0"/>
              </a:rPr>
              <a:t>about ___________ kilograms</a:t>
            </a: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Life: </a:t>
            </a:r>
            <a:r>
              <a:rPr lang="zh-CN" altLang="en-US" sz="2800">
                <a:latin typeface="Times New Roman" panose="02020603050405020304" pitchFamily="18" charset="0"/>
              </a:rPr>
              <a:t>P</a:t>
            </a:r>
            <a:r>
              <a:rPr lang="en-US" altLang="zh-CN" sz="2800">
                <a:latin typeface="Times New Roman" panose="02020603050405020304" pitchFamily="18" charset="0"/>
              </a:rPr>
              <a:t>andas live for about _________ in the wild, but in      </a:t>
            </a:r>
          </a:p>
          <a:p>
            <a:pPr>
              <a:spcBef>
                <a:spcPct val="2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zoos the</a:t>
            </a:r>
            <a:r>
              <a:rPr lang="zh-CN" altLang="en-US" sz="2800">
                <a:latin typeface="Times New Roman" panose="02020603050405020304" pitchFamily="18" charset="0"/>
              </a:rPr>
              <a:t>y</a:t>
            </a:r>
            <a:r>
              <a:rPr lang="en-US" altLang="zh-CN" sz="2800">
                <a:latin typeface="Times New Roman" panose="02020603050405020304" pitchFamily="18" charset="0"/>
              </a:rPr>
              <a:t> can live for </a:t>
            </a:r>
            <a:r>
              <a:rPr lang="en-US" altLang="zh-CN" sz="2800" u="sng">
                <a:latin typeface="Times New Roman" panose="02020603050405020304" pitchFamily="18" charset="0"/>
              </a:rPr>
              <a:t>                 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Food: </a:t>
            </a:r>
            <a:r>
              <a:rPr lang="zh-CN" altLang="en-US" sz="2800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panda eats about ___________ of bamboo a day.</a:t>
            </a: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Home: </a:t>
            </a:r>
            <a:r>
              <a:rPr lang="zh-CN" altLang="en-US" sz="2800">
                <a:latin typeface="Times New Roman" panose="02020603050405020304" pitchFamily="18" charset="0"/>
              </a:rPr>
              <a:t>P</a:t>
            </a:r>
            <a:r>
              <a:rPr lang="en-US" altLang="zh-CN" sz="2800">
                <a:latin typeface="Times New Roman" panose="02020603050405020304" pitchFamily="18" charset="0"/>
              </a:rPr>
              <a:t>andas live high up in the  mountains of _____________________________.</a:t>
            </a: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Population: </a:t>
            </a:r>
            <a:r>
              <a:rPr lang="zh-CN" altLang="en-US" sz="2800">
                <a:latin typeface="Times New Roman" panose="02020603050405020304" pitchFamily="18" charset="0"/>
              </a:rPr>
              <a:t>T</a:t>
            </a:r>
            <a:r>
              <a:rPr lang="en-US" altLang="zh-CN" sz="2800">
                <a:latin typeface="Times New Roman" panose="02020603050405020304" pitchFamily="18" charset="0"/>
              </a:rPr>
              <a:t>here are about ________ panda in the wild.</a:t>
            </a: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Behaviour: </a:t>
            </a:r>
            <a:r>
              <a:rPr lang="zh-CN" altLang="en-US" sz="2800">
                <a:latin typeface="Times New Roman" panose="02020603050405020304" pitchFamily="18" charset="0"/>
              </a:rPr>
              <a:t>P</a:t>
            </a:r>
            <a:r>
              <a:rPr lang="en-US" altLang="zh-CN" sz="2800">
                <a:latin typeface="Times New Roman" panose="02020603050405020304" pitchFamily="18" charset="0"/>
              </a:rPr>
              <a:t>andas spend more than _________ a day   </a:t>
            </a:r>
          </a:p>
          <a:p>
            <a:pPr>
              <a:spcBef>
                <a:spcPct val="2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        eating.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70" name="Text Box 5">
            <a:extLst>
              <a:ext uri="{FF2B5EF4-FFF2-40B4-BE49-F238E27FC236}">
                <a16:creationId xmlns:a16="http://schemas.microsoft.com/office/drawing/2014/main" id="{04ACE9E9-CCD7-4EEC-BA63-8C7070405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7538" y="2205038"/>
            <a:ext cx="1584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20 years 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1" name="Text Box 6">
            <a:extLst>
              <a:ext uri="{FF2B5EF4-FFF2-40B4-BE49-F238E27FC236}">
                <a16:creationId xmlns:a16="http://schemas.microsoft.com/office/drawing/2014/main" id="{7AD7DAEA-5087-4FAF-AB0B-824A4725D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3357563"/>
            <a:ext cx="21605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30 kilograms 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2" name="Text Box 7">
            <a:extLst>
              <a:ext uri="{FF2B5EF4-FFF2-40B4-BE49-F238E27FC236}">
                <a16:creationId xmlns:a16="http://schemas.microsoft.com/office/drawing/2014/main" id="{3DF4E00C-321B-40FC-92CD-A901909713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267200"/>
            <a:ext cx="548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Central and Western China 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3" name="Text Box 9">
            <a:extLst>
              <a:ext uri="{FF2B5EF4-FFF2-40B4-BE49-F238E27FC236}">
                <a16:creationId xmlns:a16="http://schemas.microsoft.com/office/drawing/2014/main" id="{02505F1D-8C3A-428E-803A-6E07A5AED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5300663"/>
            <a:ext cx="14398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12 hours 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4" name="矩形 6">
            <a:extLst>
              <a:ext uri="{FF2B5EF4-FFF2-40B4-BE49-F238E27FC236}">
                <a16:creationId xmlns:a16="http://schemas.microsoft.com/office/drawing/2014/main" id="{DE83E279-E6E5-4637-89FC-1A6E3A8B32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1628775"/>
            <a:ext cx="1200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100-150</a:t>
            </a:r>
            <a:endParaRPr lang="zh-CN" altLang="en-US" sz="2400" b="1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5" name="矩形 11">
            <a:extLst>
              <a:ext uri="{FF2B5EF4-FFF2-40B4-BE49-F238E27FC236}">
                <a16:creationId xmlns:a16="http://schemas.microsoft.com/office/drawing/2014/main" id="{314A097E-00AD-4863-88B9-F18EBD5B7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463" y="4797425"/>
            <a:ext cx="8778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</a:rPr>
              <a:t>,600</a:t>
            </a:r>
            <a:endParaRPr lang="zh-CN" altLang="en-US" sz="2400" b="1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6" name="Text Box 5">
            <a:extLst>
              <a:ext uri="{FF2B5EF4-FFF2-40B4-BE49-F238E27FC236}">
                <a16:creationId xmlns:a16="http://schemas.microsoft.com/office/drawing/2014/main" id="{5524AD0F-74DC-489D-A6EB-F569C6EA38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3225" y="2781300"/>
            <a:ext cx="2663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</a:rPr>
              <a:t>up to 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35 years old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  <p:bldP spid="11272" grpId="0"/>
      <p:bldP spid="11273" grpId="0"/>
      <p:bldP spid="11274" grpId="0"/>
      <p:bldP spid="11275" grpId="0"/>
      <p:bldP spid="112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5E7D43E-97DB-4445-A786-5DC87A1A7CE0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578" name="TextBox 4">
            <a:extLst>
              <a:ext uri="{FF2B5EF4-FFF2-40B4-BE49-F238E27FC236}">
                <a16:creationId xmlns:a16="http://schemas.microsoft.com/office/drawing/2014/main" id="{AA7C26DE-A7E4-4460-BA7D-62162EFEC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9007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</a:t>
            </a:r>
            <a:r>
              <a:rPr lang="en-US" altLang="zh-CN" sz="3600">
                <a:solidFill>
                  <a:srgbClr val="5F5F5F"/>
                </a:solidFill>
                <a:latin typeface="Comic Sans MS" panose="030F0702030302020204" pitchFamily="66" charset="0"/>
                <a:ea typeface="微软雅黑" panose="020B0503020204020204" pitchFamily="34" charset="-122"/>
              </a:rPr>
              <a:t> </a:t>
            </a: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6" descr="阅读.jpg">
            <a:extLst>
              <a:ext uri="{FF2B5EF4-FFF2-40B4-BE49-F238E27FC236}">
                <a16:creationId xmlns:a16="http://schemas.microsoft.com/office/drawing/2014/main" id="{9936C099-C968-46CF-B4F4-DD2A56F6A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5" y="1489075"/>
            <a:ext cx="3187700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TextBox 12">
            <a:extLst>
              <a:ext uri="{FF2B5EF4-FFF2-40B4-BE49-F238E27FC236}">
                <a16:creationId xmlns:a16="http://schemas.microsoft.com/office/drawing/2014/main" id="{D14AB4AA-095C-49B5-830F-406207013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649538"/>
            <a:ext cx="51117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5400">
                <a:solidFill>
                  <a:srgbClr val="0000FF"/>
                </a:solidFill>
                <a:latin typeface="Comic Sans MS" panose="030F0702030302020204" pitchFamily="66" charset="0"/>
              </a:rPr>
              <a:t>First Reading</a:t>
            </a:r>
            <a:endParaRPr lang="zh-CN" altLang="en-US" sz="5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21">
            <a:extLst>
              <a:ext uri="{FF2B5EF4-FFF2-40B4-BE49-F238E27FC236}">
                <a16:creationId xmlns:a16="http://schemas.microsoft.com/office/drawing/2014/main" id="{A8369676-F81B-428E-9A09-AA5FA53459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692150"/>
            <a:ext cx="8280400" cy="1385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1. Look at the pictures, the title, the introduction and the sub-headings of the article on page 67. Then answer the questions below.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6887974-8956-486B-A1AC-FECA12F79591}"/>
              </a:ext>
            </a:extLst>
          </p:cNvPr>
          <p:cNvSpPr/>
          <p:nvPr/>
        </p:nvSpPr>
        <p:spPr>
          <a:xfrm>
            <a:off x="107950" y="2122488"/>
            <a:ext cx="8820150" cy="3970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Where does this article most probably come from? </a:t>
            </a:r>
          </a:p>
          <a:p>
            <a:pP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a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novel.                  </a:t>
            </a:r>
          </a:p>
          <a:p>
            <a:pP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b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 science magazine.</a:t>
            </a:r>
          </a:p>
          <a:p>
            <a:pPr>
              <a:buFontTx/>
              <a:buNone/>
              <a:defRPr/>
            </a:pP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What information about pandas can you get from the article? </a:t>
            </a:r>
          </a:p>
          <a:p>
            <a:pPr marL="342900" indent="-342900"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numbers.	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behaviour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</a:p>
          <a:p>
            <a:pPr marL="342900" indent="-342900"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c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food.		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relationship with humans.</a:t>
            </a:r>
          </a:p>
          <a:p>
            <a:pP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e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future.		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uses. 	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looks.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64DA7179-300C-4DF7-B1F4-CB7F0566D23A}"/>
              </a:ext>
            </a:extLst>
          </p:cNvPr>
          <p:cNvSpPr/>
          <p:nvPr/>
        </p:nvSpPr>
        <p:spPr>
          <a:xfrm>
            <a:off x="539750" y="3068638"/>
            <a:ext cx="503238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0C1B8F33-0780-4B30-AFD9-212859D0BD15}"/>
              </a:ext>
            </a:extLst>
          </p:cNvPr>
          <p:cNvSpPr/>
          <p:nvPr/>
        </p:nvSpPr>
        <p:spPr>
          <a:xfrm>
            <a:off x="468313" y="4797425"/>
            <a:ext cx="503237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DF8BCC7B-222C-4457-91CC-BE050108EA87}"/>
              </a:ext>
            </a:extLst>
          </p:cNvPr>
          <p:cNvSpPr/>
          <p:nvPr/>
        </p:nvSpPr>
        <p:spPr>
          <a:xfrm>
            <a:off x="3708400" y="4797425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C0739B74-D9D3-4098-A71D-6EFA3F59104F}"/>
              </a:ext>
            </a:extLst>
          </p:cNvPr>
          <p:cNvSpPr/>
          <p:nvPr/>
        </p:nvSpPr>
        <p:spPr>
          <a:xfrm>
            <a:off x="468313" y="5229225"/>
            <a:ext cx="503237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CD0D5704-408C-4E43-891D-C5B48B5AF62E}"/>
              </a:ext>
            </a:extLst>
          </p:cNvPr>
          <p:cNvSpPr/>
          <p:nvPr/>
        </p:nvSpPr>
        <p:spPr>
          <a:xfrm>
            <a:off x="468313" y="5661025"/>
            <a:ext cx="503237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31B9FD50-5397-4704-9DC4-ADBCD157BFA1}"/>
              </a:ext>
            </a:extLst>
          </p:cNvPr>
          <p:cNvSpPr/>
          <p:nvPr/>
        </p:nvSpPr>
        <p:spPr>
          <a:xfrm>
            <a:off x="6443663" y="5661025"/>
            <a:ext cx="504825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1">
            <a:extLst>
              <a:ext uri="{FF2B5EF4-FFF2-40B4-BE49-F238E27FC236}">
                <a16:creationId xmlns:a16="http://schemas.microsoft.com/office/drawing/2014/main" id="{78183DC9-1835-45CB-B08E-13A4B35FC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773238"/>
            <a:ext cx="4321175" cy="584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2. Complete the table. </a:t>
            </a:r>
          </a:p>
        </p:txBody>
      </p:sp>
      <p:pic>
        <p:nvPicPr>
          <p:cNvPr id="27650" name="Picture 2" descr="c:\documents and settings\administrator\application data\360se6\User Data\temp\158_o008410J09jP2jZb9zY4_large.jpg">
            <a:extLst>
              <a:ext uri="{FF2B5EF4-FFF2-40B4-BE49-F238E27FC236}">
                <a16:creationId xmlns:a16="http://schemas.microsoft.com/office/drawing/2014/main" id="{9F410A97-502D-4C6E-836A-B07DB9937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0" y="3390900"/>
            <a:ext cx="5137150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97" name="内容占位符 35896">
            <a:extLst>
              <a:ext uri="{FF2B5EF4-FFF2-40B4-BE49-F238E27FC236}">
                <a16:creationId xmlns:a16="http://schemas.microsoft.com/office/drawing/2014/main" id="{B515DD89-E1DD-4D28-A6CD-0F45925918FE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468313" y="404813"/>
          <a:ext cx="8207375" cy="6360519"/>
        </p:xfrm>
        <a:graphic>
          <a:graphicData uri="http://schemas.openxmlformats.org/drawingml/2006/table">
            <a:tbl>
              <a:tblPr/>
              <a:tblGrid>
                <a:gridCol w="25189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884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046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 err="1">
                          <a:latin typeface="Times New Roman" panose="02020603050405020304" pitchFamily="18" charset="0"/>
                        </a:rPr>
                        <a:t>Colour</a:t>
                      </a: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046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Weight at birth</a:t>
                      </a: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046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Adult weight</a:t>
                      </a: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5172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What they eat</a:t>
                      </a: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9998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Where they live</a:t>
                      </a:r>
                    </a:p>
                    <a:p>
                      <a:pPr marL="0" lvl="0" indent="0">
                        <a:buNone/>
                      </a:pP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41949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 err="1">
                          <a:latin typeface="Times New Roman" panose="02020603050405020304" pitchFamily="18" charset="0"/>
                        </a:rPr>
                        <a:t>Behaviour</a:t>
                      </a: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44672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>
                          <a:latin typeface="Times New Roman" panose="02020603050405020304" pitchFamily="18" charset="0"/>
                        </a:rPr>
                        <a:t>How long they can live</a:t>
                      </a: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9359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Population</a:t>
                      </a: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5876" name="文本框 35875">
            <a:extLst>
              <a:ext uri="{FF2B5EF4-FFF2-40B4-BE49-F238E27FC236}">
                <a16:creationId xmlns:a16="http://schemas.microsoft.com/office/drawing/2014/main" id="{3AB5323E-77AB-4236-B3D1-A5E40AAA63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0850" y="423863"/>
            <a:ext cx="2517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black and white</a:t>
            </a:r>
          </a:p>
        </p:txBody>
      </p:sp>
      <p:sp>
        <p:nvSpPr>
          <p:cNvPr id="35877" name="文本框 35876">
            <a:extLst>
              <a:ext uri="{FF2B5EF4-FFF2-40B4-BE49-F238E27FC236}">
                <a16:creationId xmlns:a16="http://schemas.microsoft.com/office/drawing/2014/main" id="{B765AC4D-99C4-4D90-BCFC-D309909E54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263" y="927100"/>
            <a:ext cx="3454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about 100-200 grams</a:t>
            </a:r>
          </a:p>
        </p:txBody>
      </p:sp>
      <p:sp>
        <p:nvSpPr>
          <p:cNvPr id="35878" name="文本框 35877">
            <a:extLst>
              <a:ext uri="{FF2B5EF4-FFF2-40B4-BE49-F238E27FC236}">
                <a16:creationId xmlns:a16="http://schemas.microsoft.com/office/drawing/2014/main" id="{F9954402-34E9-494E-9BD0-5871F81060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263" y="1431925"/>
            <a:ext cx="3959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about 100-150 kilograms</a:t>
            </a:r>
          </a:p>
        </p:txBody>
      </p:sp>
      <p:sp>
        <p:nvSpPr>
          <p:cNvPr id="35879" name="文本框 35878">
            <a:extLst>
              <a:ext uri="{FF2B5EF4-FFF2-40B4-BE49-F238E27FC236}">
                <a16:creationId xmlns:a16="http://schemas.microsoft.com/office/drawing/2014/main" id="{5E6EFE77-9D75-4433-A3FA-1A8D48015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936750"/>
            <a:ext cx="57594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the wild: bamboo</a:t>
            </a:r>
          </a:p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zoos: bamboo, apples and carrots</a:t>
            </a:r>
          </a:p>
        </p:txBody>
      </p:sp>
      <p:sp>
        <p:nvSpPr>
          <p:cNvPr id="35883" name="文本框 35882">
            <a:extLst>
              <a:ext uri="{FF2B5EF4-FFF2-40B4-BE49-F238E27FC236}">
                <a16:creationId xmlns:a16="http://schemas.microsoft.com/office/drawing/2014/main" id="{334CDDB6-37E3-40DA-9994-E9E011377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263" y="2709863"/>
            <a:ext cx="53990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high up in the mountains of Central and Western China</a:t>
            </a:r>
          </a:p>
        </p:txBody>
      </p:sp>
      <p:sp>
        <p:nvSpPr>
          <p:cNvPr id="35885" name="文本框 35884">
            <a:extLst>
              <a:ext uri="{FF2B5EF4-FFF2-40B4-BE49-F238E27FC236}">
                <a16:creationId xmlns:a16="http://schemas.microsoft.com/office/drawing/2014/main" id="{7D5CC272-9177-4CA1-94DE-D73291081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3735388"/>
            <a:ext cx="5903912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live on their own</a:t>
            </a:r>
          </a:p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spend more than 12 hours a day eating</a:t>
            </a:r>
          </a:p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good at climbing trees</a:t>
            </a:r>
          </a:p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strong enough to protect themselves</a:t>
            </a:r>
          </a:p>
        </p:txBody>
      </p:sp>
      <p:sp>
        <p:nvSpPr>
          <p:cNvPr id="35894" name="文本框 35893">
            <a:extLst>
              <a:ext uri="{FF2B5EF4-FFF2-40B4-BE49-F238E27FC236}">
                <a16:creationId xmlns:a16="http://schemas.microsoft.com/office/drawing/2014/main" id="{25379BA1-9619-4C0A-A49E-69E3D4804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5248275"/>
            <a:ext cx="489585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the wild: for about 20 years</a:t>
            </a:r>
          </a:p>
          <a:p>
            <a:pPr eaLnBrk="0" hangingPunct="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zoos: for up to 35 years</a:t>
            </a:r>
          </a:p>
        </p:txBody>
      </p:sp>
      <p:sp>
        <p:nvSpPr>
          <p:cNvPr id="35896" name="文本框 35895">
            <a:extLst>
              <a:ext uri="{FF2B5EF4-FFF2-40B4-BE49-F238E27FC236}">
                <a16:creationId xmlns:a16="http://schemas.microsoft.com/office/drawing/2014/main" id="{6C4EA069-FAA3-4220-810C-EEBADA211F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6156325"/>
            <a:ext cx="4895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the wild: about 1,600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76" grpId="0"/>
      <p:bldP spid="35877" grpId="0"/>
      <p:bldP spid="35878" grpId="0"/>
      <p:bldP spid="35879" grpId="0"/>
      <p:bldP spid="35883" grpId="0"/>
      <p:bldP spid="35885" grpId="0"/>
      <p:bldP spid="35894" grpId="0"/>
      <p:bldP spid="358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Box 2">
            <a:extLst>
              <a:ext uri="{FF2B5EF4-FFF2-40B4-BE49-F238E27FC236}">
                <a16:creationId xmlns:a16="http://schemas.microsoft.com/office/drawing/2014/main" id="{54EC6981-2B67-4854-A244-8DA1673E9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1343025"/>
            <a:ext cx="39608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Second Reading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9698" name="TextBox 4">
            <a:extLst>
              <a:ext uri="{FF2B5EF4-FFF2-40B4-BE49-F238E27FC236}">
                <a16:creationId xmlns:a16="http://schemas.microsoft.com/office/drawing/2014/main" id="{2B4DA855-EB7B-44B9-9B93-66BB4E5D49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636838"/>
            <a:ext cx="770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29699" name="图片 5" descr="学习.jpg">
            <a:extLst>
              <a:ext uri="{FF2B5EF4-FFF2-40B4-BE49-F238E27FC236}">
                <a16:creationId xmlns:a16="http://schemas.microsoft.com/office/drawing/2014/main" id="{E1DCCD6B-683D-40C1-87DC-1DF93C862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Box 2">
            <a:extLst>
              <a:ext uri="{FF2B5EF4-FFF2-40B4-BE49-F238E27FC236}">
                <a16:creationId xmlns:a16="http://schemas.microsoft.com/office/drawing/2014/main" id="{845AF420-6148-4619-8CF5-FC874E9AFC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947863"/>
            <a:ext cx="7993062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*endangered 	adj.</a:t>
            </a:r>
            <a:r>
              <a:rPr lang="zh-CN" altLang="en-US" sz="3200">
                <a:latin typeface="Times New Roman" panose="02020603050405020304" pitchFamily="18" charset="0"/>
              </a:rPr>
              <a:t>濒危的 </a:t>
            </a:r>
            <a:r>
              <a:rPr lang="en-US" altLang="zh-CN" sz="3200">
                <a:latin typeface="Times New Roman" panose="02020603050405020304" pitchFamily="18" charset="0"/>
              </a:rPr>
              <a:t>p. 65</a:t>
            </a: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file 			n. </a:t>
            </a:r>
            <a:r>
              <a:rPr lang="zh-CN" altLang="en-US" sz="3200">
                <a:latin typeface="Times New Roman" panose="02020603050405020304" pitchFamily="18" charset="0"/>
              </a:rPr>
              <a:t>档案 </a:t>
            </a:r>
            <a:r>
              <a:rPr lang="en-US" altLang="zh-CN" sz="3200">
                <a:latin typeface="Times New Roman" panose="02020603050405020304" pitchFamily="18" charset="0"/>
              </a:rPr>
              <a:t>p. 65</a:t>
            </a: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giant panda 	n.</a:t>
            </a:r>
            <a:r>
              <a:rPr lang="zh-CN" altLang="en-US" sz="3200">
                <a:latin typeface="Times New Roman" panose="02020603050405020304" pitchFamily="18" charset="0"/>
              </a:rPr>
              <a:t>大熊猫 </a:t>
            </a:r>
            <a:r>
              <a:rPr lang="en-US" altLang="zh-CN" sz="3200">
                <a:latin typeface="Times New Roman" panose="02020603050405020304" pitchFamily="18" charset="0"/>
              </a:rPr>
              <a:t>p. 65</a:t>
            </a: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*obligation 	n. </a:t>
            </a:r>
            <a:r>
              <a:rPr lang="zh-CN" altLang="en-US" sz="3200">
                <a:latin typeface="Times New Roman" panose="02020603050405020304" pitchFamily="18" charset="0"/>
              </a:rPr>
              <a:t>义务；责任 </a:t>
            </a:r>
            <a:r>
              <a:rPr lang="en-US" altLang="zh-CN" sz="3200">
                <a:latin typeface="Times New Roman" panose="02020603050405020304" pitchFamily="18" charset="0"/>
              </a:rPr>
              <a:t>p. 65</a:t>
            </a: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wild 			n. </a:t>
            </a:r>
            <a:r>
              <a:rPr lang="zh-CN" altLang="en-US" sz="3200">
                <a:latin typeface="Times New Roman" panose="02020603050405020304" pitchFamily="18" charset="0"/>
              </a:rPr>
              <a:t>自然环境；野生状态 </a:t>
            </a:r>
            <a:r>
              <a:rPr lang="en-US" altLang="zh-CN" sz="3200">
                <a:latin typeface="Times New Roman" panose="02020603050405020304" pitchFamily="18" charset="0"/>
              </a:rPr>
              <a:t>p. 66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2" name="矩形 1">
            <a:extLst>
              <a:ext uri="{FF2B5EF4-FFF2-40B4-BE49-F238E27FC236}">
                <a16:creationId xmlns:a16="http://schemas.microsoft.com/office/drawing/2014/main" id="{E18947A8-37E2-4552-9F37-C518D13AF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582613"/>
            <a:ext cx="6265862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New words and expressions</a:t>
            </a:r>
          </a:p>
          <a:p>
            <a:r>
              <a:rPr lang="en-US" altLang="zh-CN" sz="4000">
                <a:ea typeface="黑体" panose="02010609060101010101" pitchFamily="49" charset="-122"/>
              </a:rPr>
              <a:t>P</a:t>
            </a:r>
            <a:r>
              <a:rPr lang="en-US" altLang="zh-CN" sz="2800">
                <a:ea typeface="黑体" panose="02010609060101010101" pitchFamily="49" charset="-122"/>
              </a:rPr>
              <a:t>65-69</a:t>
            </a:r>
            <a:endParaRPr lang="en-US" altLang="zh-CN" sz="4000"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>
            <a:extLst>
              <a:ext uri="{FF2B5EF4-FFF2-40B4-BE49-F238E27FC236}">
                <a16:creationId xmlns:a16="http://schemas.microsoft.com/office/drawing/2014/main" id="{B3FE8FB3-6960-4703-A4A7-BD748D8D7BB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92150"/>
            <a:ext cx="8569325" cy="56515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bamboo 		</a:t>
            </a:r>
            <a:r>
              <a:rPr lang="en-US" altLang="zh-CN" sz="3200" i="1"/>
              <a:t>n. </a:t>
            </a:r>
            <a:r>
              <a:rPr lang="zh-CN" altLang="en-US" sz="3200"/>
              <a:t>竹；竹子 </a:t>
            </a:r>
            <a:r>
              <a:rPr lang="en-US" altLang="zh-CN" sz="3200"/>
              <a:t>p. 66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adult 		</a:t>
            </a:r>
            <a:r>
              <a:rPr lang="en-US" altLang="zh-CN" sz="3200" i="1"/>
              <a:t>n. </a:t>
            </a:r>
            <a:r>
              <a:rPr lang="zh-CN" altLang="en-US" sz="3200"/>
              <a:t>成年动物 </a:t>
            </a:r>
            <a:r>
              <a:rPr lang="en-US" altLang="zh-CN" sz="3200"/>
              <a:t>p. 66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weight 		</a:t>
            </a:r>
            <a:r>
              <a:rPr lang="en-US" altLang="zh-CN" sz="3200" i="1"/>
              <a:t>n. </a:t>
            </a:r>
            <a:r>
              <a:rPr lang="zh-CN" altLang="en-US" sz="3200"/>
              <a:t>重量 </a:t>
            </a:r>
            <a:r>
              <a:rPr lang="en-US" altLang="zh-CN" sz="3200"/>
              <a:t>p. 66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kilogram 		</a:t>
            </a:r>
            <a:r>
              <a:rPr lang="en-US" altLang="zh-CN" sz="3200" i="1"/>
              <a:t>n. </a:t>
            </a:r>
            <a:r>
              <a:rPr lang="zh-CN" altLang="en-US" sz="3200"/>
              <a:t>千克；公斤 </a:t>
            </a:r>
            <a:r>
              <a:rPr lang="en-US" altLang="zh-CN" sz="3200"/>
              <a:t>p. 66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population          </a:t>
            </a:r>
            <a:r>
              <a:rPr lang="en-US" altLang="zh-CN" sz="3200" i="1"/>
              <a:t>n.</a:t>
            </a:r>
            <a:r>
              <a:rPr lang="en-US" altLang="zh-CN" sz="3200"/>
              <a:t>(</a:t>
            </a:r>
            <a:r>
              <a:rPr lang="zh-CN" altLang="en-US" sz="3200"/>
              <a:t>统称</a:t>
            </a:r>
            <a:r>
              <a:rPr lang="en-US" altLang="zh-CN" sz="3200"/>
              <a:t>)</a:t>
            </a:r>
            <a:r>
              <a:rPr lang="zh-CN" altLang="en-US" sz="3200"/>
              <a:t>某领域的生物；族群；</a:t>
            </a:r>
            <a:r>
              <a:rPr lang="en-US" altLang="zh-CN" sz="3200"/>
              <a:t>			            </a:t>
            </a:r>
            <a:r>
              <a:rPr lang="zh-CN" altLang="en-US" sz="3200"/>
              <a:t>人口 </a:t>
            </a:r>
            <a:r>
              <a:rPr lang="en-US" altLang="zh-CN" sz="3200"/>
              <a:t>p. 66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behaviour 		</a:t>
            </a:r>
            <a:r>
              <a:rPr lang="en-US" altLang="zh-CN" sz="3200" i="1"/>
              <a:t>n. </a:t>
            </a:r>
            <a:r>
              <a:rPr lang="en-US" altLang="zh-CN" sz="3200"/>
              <a:t>(</a:t>
            </a:r>
            <a:r>
              <a:rPr lang="zh-CN" altLang="en-US" sz="3200"/>
              <a:t>动植物的</a:t>
            </a:r>
            <a:r>
              <a:rPr lang="en-US" altLang="zh-CN" sz="3200"/>
              <a:t>)</a:t>
            </a:r>
            <a:r>
              <a:rPr lang="zh-CN" altLang="en-US" sz="3200"/>
              <a:t>活动方式 </a:t>
            </a:r>
            <a:r>
              <a:rPr lang="en-US" altLang="zh-CN" sz="3200"/>
              <a:t>p. 66</a:t>
            </a:r>
            <a:endParaRPr lang="zh-CN" altLang="en-US" sz="32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birth 			</a:t>
            </a:r>
            <a:r>
              <a:rPr lang="en-US" altLang="zh-CN" sz="3200" i="1"/>
              <a:t>n. </a:t>
            </a:r>
            <a:r>
              <a:rPr lang="zh-CN" altLang="en-US" sz="3200"/>
              <a:t>出生；诞生 </a:t>
            </a:r>
            <a:r>
              <a:rPr lang="en-US" altLang="zh-CN" sz="3200"/>
              <a:t>p. 67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*patch 		</a:t>
            </a:r>
            <a:r>
              <a:rPr lang="en-US" altLang="zh-CN" sz="3200" i="1"/>
              <a:t>n. </a:t>
            </a:r>
            <a:r>
              <a:rPr lang="zh-CN" altLang="en-US" sz="3200"/>
              <a:t>色斑；斑点 </a:t>
            </a:r>
            <a:r>
              <a:rPr lang="en-US" altLang="zh-CN" sz="3200"/>
              <a:t>p. 67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shoulder 		</a:t>
            </a:r>
            <a:r>
              <a:rPr lang="en-US" altLang="zh-CN" sz="3200" i="1"/>
              <a:t>n. </a:t>
            </a:r>
            <a:r>
              <a:rPr lang="zh-CN" altLang="en-US" sz="3200"/>
              <a:t>肩；肩膀 </a:t>
            </a:r>
            <a:r>
              <a:rPr lang="en-US" altLang="zh-CN" sz="3200"/>
              <a:t>p. 67</a:t>
            </a:r>
          </a:p>
        </p:txBody>
      </p:sp>
      <p:pic>
        <p:nvPicPr>
          <p:cNvPr id="31746" name="Picture 2" descr="c:\documents and settings\administrator\application data\360se6\User Data\temp\330356-14041406455687.jpg">
            <a:extLst>
              <a:ext uri="{FF2B5EF4-FFF2-40B4-BE49-F238E27FC236}">
                <a16:creationId xmlns:a16="http://schemas.microsoft.com/office/drawing/2014/main" id="{011D8C40-DE8B-4195-8D34-487525B5C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4692650"/>
            <a:ext cx="1701800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c:\documents and settings\administrator\application data\360se6\User Data\temp\3003390_100215256000_2.jpg">
            <a:extLst>
              <a:ext uri="{FF2B5EF4-FFF2-40B4-BE49-F238E27FC236}">
                <a16:creationId xmlns:a16="http://schemas.microsoft.com/office/drawing/2014/main" id="{4EDDCB81-31FF-4C02-8671-DC8EA6F03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925" y="4797425"/>
            <a:ext cx="1622425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3">
            <a:extLst>
              <a:ext uri="{FF2B5EF4-FFF2-40B4-BE49-F238E27FC236}">
                <a16:creationId xmlns:a16="http://schemas.microsoft.com/office/drawing/2014/main" id="{FC8DC7DA-DDFE-46E9-99D7-84BAB98BF33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030288"/>
            <a:ext cx="8153400" cy="4075112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central 		</a:t>
            </a:r>
            <a:r>
              <a:rPr lang="en-US" altLang="zh-CN" sz="3200" i="1"/>
              <a:t>adj. </a:t>
            </a:r>
            <a:r>
              <a:rPr lang="zh-CN" altLang="en-US" sz="3200"/>
              <a:t>在中心的；中央的 </a:t>
            </a:r>
            <a:r>
              <a:rPr lang="en-US" altLang="zh-CN" sz="3200"/>
              <a:t>p. 67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menu 		</a:t>
            </a:r>
            <a:r>
              <a:rPr lang="en-US" altLang="zh-CN" sz="3200" i="1"/>
              <a:t>n. </a:t>
            </a:r>
            <a:r>
              <a:rPr lang="zh-CN" altLang="en-US" sz="3200"/>
              <a:t>菜单 </a:t>
            </a:r>
            <a:r>
              <a:rPr lang="en-US" altLang="zh-CN" sz="3200"/>
              <a:t>p. 67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fur 			</a:t>
            </a:r>
            <a:r>
              <a:rPr lang="en-US" altLang="zh-CN" sz="3200" i="1"/>
              <a:t>n.</a:t>
            </a:r>
            <a:r>
              <a:rPr lang="zh-CN" altLang="en-US" sz="3200"/>
              <a:t>（ 动物的）毛皮 </a:t>
            </a:r>
            <a:r>
              <a:rPr lang="en-US" altLang="zh-CN" sz="3200"/>
              <a:t>p. 67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cruel 		         </a:t>
            </a:r>
            <a:r>
              <a:rPr lang="en-US" altLang="zh-CN" sz="3200" i="1"/>
              <a:t>adj. </a:t>
            </a:r>
            <a:r>
              <a:rPr lang="zh-CN" altLang="en-US" sz="3200"/>
              <a:t>残忍的；残酷的 </a:t>
            </a:r>
            <a:r>
              <a:rPr lang="en-US" altLang="zh-CN" sz="3200"/>
              <a:t>p. 67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in the wild 	</a:t>
            </a:r>
            <a:r>
              <a:rPr lang="zh-CN" altLang="en-US" sz="3200"/>
              <a:t>在野生环境中 </a:t>
            </a:r>
            <a:r>
              <a:rPr lang="en-US" altLang="zh-CN" sz="3200"/>
              <a:t>p. 66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at birth 		</a:t>
            </a:r>
            <a:r>
              <a:rPr lang="zh-CN" altLang="en-US" sz="3200"/>
              <a:t>出生时 </a:t>
            </a:r>
            <a:r>
              <a:rPr lang="en-US" altLang="zh-CN" sz="3200"/>
              <a:t>p. 67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on one’s own 	</a:t>
            </a:r>
            <a:r>
              <a:rPr lang="zh-CN" altLang="en-US" sz="3200"/>
              <a:t>独自 </a:t>
            </a:r>
            <a:r>
              <a:rPr lang="en-US" altLang="zh-CN" sz="3200"/>
              <a:t>p. 67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>
            <a:extLst>
              <a:ext uri="{FF2B5EF4-FFF2-40B4-BE49-F238E27FC236}">
                <a16:creationId xmlns:a16="http://schemas.microsoft.com/office/drawing/2014/main" id="{A34B4D02-CEA1-4A42-B18B-E491D221A55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557338"/>
            <a:ext cx="8229600" cy="4421187"/>
          </a:xfrm>
        </p:spPr>
        <p:txBody>
          <a:bodyPr/>
          <a:lstStyle/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1. endangered 		</a:t>
            </a:r>
            <a:r>
              <a:rPr lang="en-US" altLang="zh-CN" sz="3200" b="1" i="1"/>
              <a:t>adj. </a:t>
            </a:r>
            <a:r>
              <a:rPr lang="zh-CN" altLang="en-US" sz="3200" b="1"/>
              <a:t>濒危的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    endanger		v. </a:t>
            </a:r>
            <a:r>
              <a:rPr lang="zh-CN" altLang="en-US" sz="3200" b="1"/>
              <a:t>使遭受危害，危及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    danger			n. </a:t>
            </a:r>
            <a:r>
              <a:rPr lang="zh-CN" altLang="en-US" sz="3200" b="1"/>
              <a:t>危险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    in danger		</a:t>
            </a:r>
            <a:r>
              <a:rPr lang="zh-CN" altLang="en-US" sz="3200" b="1"/>
              <a:t>处于危险之中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    dangerous		adj. </a:t>
            </a:r>
            <a:r>
              <a:rPr lang="zh-CN" altLang="en-US" sz="3200" b="1"/>
              <a:t>危险的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熊猫是濒危物种。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Pandas are an endangered species.</a:t>
            </a:r>
          </a:p>
        </p:txBody>
      </p:sp>
      <p:sp>
        <p:nvSpPr>
          <p:cNvPr id="33794" name="文本框 12291">
            <a:extLst>
              <a:ext uri="{FF2B5EF4-FFF2-40B4-BE49-F238E27FC236}">
                <a16:creationId xmlns:a16="http://schemas.microsoft.com/office/drawing/2014/main" id="{7EA245A5-5042-4DB1-AD4A-2442ADFC5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525463"/>
            <a:ext cx="3962400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800">
                <a:solidFill>
                  <a:srgbClr val="0000FF"/>
                </a:solidFill>
                <a:latin typeface="Comic Sans MS" panose="030F0702030302020204" pitchFamily="66" charset="0"/>
              </a:rPr>
              <a:t>Notes </a:t>
            </a:r>
            <a:r>
              <a:rPr lang="en-US" altLang="zh-CN" sz="3600">
                <a:latin typeface="Times New Roman" panose="02020603050405020304" pitchFamily="18" charset="0"/>
              </a:rPr>
              <a:t>P65-69</a:t>
            </a:r>
            <a:endParaRPr lang="en-US" altLang="zh-CN" sz="3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CA4E24E-C5F4-4B91-BF4D-AF0D0BF1657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4825" y="1330325"/>
            <a:ext cx="8181975" cy="3967163"/>
          </a:xfrm>
        </p:spPr>
        <p:txBody>
          <a:bodyPr/>
          <a:lstStyle/>
          <a:p>
            <a:pPr marL="742950" indent="-742950">
              <a:buFont typeface="Wingdings 2" panose="05020102010507070707" pitchFamily="18" charset="2"/>
              <a:buNone/>
              <a:defRPr/>
            </a:pPr>
            <a:r>
              <a:rPr lang="en-US" altLang="zh-CN" sz="3600" b="1" dirty="0">
                <a:sym typeface="Arial" panose="020B0604020202020204" pitchFamily="34" charset="0"/>
              </a:rPr>
              <a:t>2. learn about		</a:t>
            </a:r>
            <a:r>
              <a:rPr lang="zh-CN" altLang="en-US" sz="3600" b="1" dirty="0">
                <a:sym typeface="Arial" panose="020B0604020202020204" pitchFamily="34" charset="0"/>
              </a:rPr>
              <a:t>了解</a:t>
            </a:r>
            <a:endParaRPr lang="en-US" altLang="zh-CN" sz="3600" dirty="0">
              <a:sym typeface="Arial" panose="020B0604020202020204" pitchFamily="34" charset="0"/>
            </a:endParaRPr>
          </a:p>
          <a:p>
            <a:pPr marL="742950" indent="-742950">
              <a:buFont typeface="Wingdings 2" panose="05020102010507070707" pitchFamily="18" charset="2"/>
              <a:buNone/>
              <a:defRPr/>
            </a:pPr>
            <a:endParaRPr lang="zh-CN" altLang="en-US" sz="36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600" dirty="0"/>
              <a:t>帮助别人了解中国是我的荣幸</a:t>
            </a:r>
            <a:r>
              <a:rPr lang="zh-CN" altLang="zh-CN" sz="3600" dirty="0"/>
              <a:t>。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</a:rPr>
              <a:t>It's my pleasure to help other people learn 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</a:rPr>
              <a:t>about china.</a:t>
            </a:r>
          </a:p>
          <a:p>
            <a:pPr>
              <a:buFont typeface="Wingdings 2" panose="05020102010507070707" pitchFamily="18" charset="2"/>
              <a:buNone/>
              <a:defRPr/>
            </a:pPr>
            <a:endParaRPr lang="en-US" altLang="zh-CN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图片 2" descr="保护动物.jpg">
            <a:extLst>
              <a:ext uri="{FF2B5EF4-FFF2-40B4-BE49-F238E27FC236}">
                <a16:creationId xmlns:a16="http://schemas.microsoft.com/office/drawing/2014/main" id="{B16CE868-ED91-47C9-B1E6-BF731B1B1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688" y="4799013"/>
            <a:ext cx="2603500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>
            <a:extLst>
              <a:ext uri="{FF2B5EF4-FFF2-40B4-BE49-F238E27FC236}">
                <a16:creationId xmlns:a16="http://schemas.microsoft.com/office/drawing/2014/main" id="{98FCA53E-64D5-4290-A83F-3F8B0AED41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2900" y="760413"/>
            <a:ext cx="8456613" cy="471805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3. wild 		</a:t>
            </a:r>
            <a:r>
              <a:rPr lang="en-US" altLang="zh-CN" sz="3200" b="1" i="1"/>
              <a:t>n. </a:t>
            </a:r>
            <a:r>
              <a:rPr lang="zh-CN" altLang="en-US" sz="3200" b="1"/>
              <a:t>自然环境；野生状态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    wild		adj. </a:t>
            </a:r>
            <a:r>
              <a:rPr lang="zh-CN" altLang="en-US" sz="3200" b="1"/>
              <a:t>野生的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</a:t>
            </a:r>
            <a:r>
              <a:rPr lang="en-US" altLang="zh-CN" sz="3200" b="1"/>
              <a:t>in the wild 	</a:t>
            </a:r>
            <a:r>
              <a:rPr lang="zh-CN" altLang="en-US" sz="3200" b="1"/>
              <a:t>在野生环境中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野外的危险来自食肉动物。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Danger in the wild comes from the carnivores.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动物园给人们展示了动物在野外的生活方式。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Zoos show people how animals live in the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wild.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c:\documents and settings\administrator\application data\360se6\User Data\temp\1459839015608.jpg">
            <a:extLst>
              <a:ext uri="{FF2B5EF4-FFF2-40B4-BE49-F238E27FC236}">
                <a16:creationId xmlns:a16="http://schemas.microsoft.com/office/drawing/2014/main" id="{99ADDC16-A63F-47ED-A648-277537B3D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765175"/>
            <a:ext cx="27114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>
            <a:extLst>
              <a:ext uri="{FF2B5EF4-FFF2-40B4-BE49-F238E27FC236}">
                <a16:creationId xmlns:a16="http://schemas.microsoft.com/office/drawing/2014/main" id="{BF375CB7-6253-4C03-941B-36A73D4918C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20713"/>
            <a:ext cx="8504237" cy="5746750"/>
          </a:xfrm>
        </p:spPr>
        <p:txBody>
          <a:bodyPr/>
          <a:lstStyle/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4. weight 		</a:t>
            </a:r>
            <a:r>
              <a:rPr lang="en-US" altLang="zh-CN" sz="3200" b="1" i="1"/>
              <a:t>n. </a:t>
            </a:r>
            <a:r>
              <a:rPr lang="zh-CN" altLang="en-US" sz="3200" b="1"/>
              <a:t>重量（不可数名词）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b="1"/>
              <a:t>				</a:t>
            </a:r>
            <a:r>
              <a:rPr lang="en-US" altLang="zh-CN" sz="3200" b="1"/>
              <a:t>v. </a:t>
            </a:r>
            <a:r>
              <a:rPr lang="zh-CN" altLang="en-US" sz="3200" b="1"/>
              <a:t>有</a:t>
            </a:r>
            <a:r>
              <a:rPr lang="en-US" altLang="zh-CN" sz="3200" b="1"/>
              <a:t>……</a:t>
            </a:r>
            <a:r>
              <a:rPr lang="zh-CN" altLang="en-US" sz="3200" b="1"/>
              <a:t>重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b="1"/>
              <a:t>				</a:t>
            </a:r>
            <a:r>
              <a:rPr lang="en-US" altLang="zh-CN" sz="3200" b="1"/>
              <a:t>n. </a:t>
            </a:r>
            <a:r>
              <a:rPr lang="zh-CN" altLang="en-US" sz="3200" b="1"/>
              <a:t>责任</a:t>
            </a:r>
            <a:endParaRPr lang="en-US" altLang="zh-CN" sz="3200" b="1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    </a:t>
            </a:r>
            <a:r>
              <a:rPr lang="en-US" altLang="zh-CN" sz="3200">
                <a:solidFill>
                  <a:srgbClr val="0000FF"/>
                </a:solidFill>
              </a:rPr>
              <a:t>put on weight	</a:t>
            </a:r>
            <a:r>
              <a:rPr lang="zh-CN" altLang="en-US" sz="3200">
                <a:solidFill>
                  <a:srgbClr val="0000FF"/>
                </a:solidFill>
              </a:rPr>
              <a:t>增重</a:t>
            </a:r>
            <a:r>
              <a:rPr lang="en-US" altLang="zh-CN" sz="3200">
                <a:solidFill>
                  <a:srgbClr val="0000FF"/>
                </a:solidFill>
              </a:rPr>
              <a:t>         lose weight	</a:t>
            </a:r>
            <a:r>
              <a:rPr lang="zh-CN" altLang="en-US" sz="3200">
                <a:solidFill>
                  <a:srgbClr val="0000FF"/>
                </a:solidFill>
              </a:rPr>
              <a:t>减肥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我将能弄清楚这头大象的体重。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I’ll be able to find out the weight of the elephant.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她怕发胖，她每天都称体重。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She is afraid of becoming fat. She weight herself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every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2DB0E24C-32AB-4130-BEBC-942EA65E8E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914400"/>
            <a:ext cx="8153400" cy="4824413"/>
          </a:xfrm>
        </p:spPr>
        <p:txBody>
          <a:bodyPr/>
          <a:lstStyle/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 b="1"/>
              <a:t>5. population 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 i="1"/>
              <a:t>      n.</a:t>
            </a:r>
            <a:r>
              <a:rPr lang="en-US" altLang="zh-CN" sz="3600"/>
              <a:t>(</a:t>
            </a:r>
            <a:r>
              <a:rPr lang="zh-CN" altLang="en-US" sz="3600"/>
              <a:t>统称</a:t>
            </a:r>
            <a:r>
              <a:rPr lang="en-US" altLang="zh-CN" sz="3600"/>
              <a:t>)</a:t>
            </a:r>
            <a:r>
              <a:rPr lang="zh-CN" altLang="en-US" sz="3600"/>
              <a:t>某领域的生物；族群；人口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集合名词，作主语时谓语动词用单数。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① </a:t>
            </a:r>
            <a:r>
              <a:rPr lang="en-US" altLang="zh-CN" sz="3600">
                <a:solidFill>
                  <a:srgbClr val="0000FF"/>
                </a:solidFill>
              </a:rPr>
              <a:t>the population of	…..</a:t>
            </a:r>
            <a:r>
              <a:rPr lang="zh-CN" altLang="en-US" sz="3600">
                <a:solidFill>
                  <a:srgbClr val="0000FF"/>
                </a:solidFill>
              </a:rPr>
              <a:t>的人口数量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这个城镇的人口大约是两万人。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The population of the town is about twenty 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thousand.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71B43B36-1898-4D89-A7DA-DFEE01A5B0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914400"/>
            <a:ext cx="8153400" cy="5521325"/>
          </a:xfrm>
        </p:spPr>
        <p:txBody>
          <a:bodyPr/>
          <a:lstStyle/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②对人口提问用</a:t>
            </a:r>
            <a:r>
              <a:rPr lang="en-US" altLang="zh-CN" sz="3600"/>
              <a:t>what</a:t>
            </a:r>
            <a:r>
              <a:rPr lang="zh-CN" altLang="en-US" sz="3600"/>
              <a:t>或</a:t>
            </a:r>
            <a:r>
              <a:rPr lang="en-US" altLang="zh-CN" sz="3600"/>
              <a:t>how large/ big</a:t>
            </a:r>
            <a:r>
              <a:rPr lang="zh-CN" altLang="en-US" sz="3600"/>
              <a:t>。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中国有多少人口？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What’s the population of China?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=How large is the population of China?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③表示人口的多或少用</a:t>
            </a:r>
            <a:r>
              <a:rPr lang="en-US" altLang="zh-CN" sz="3600"/>
              <a:t>large/small</a:t>
            </a:r>
            <a:r>
              <a:rPr lang="zh-CN" altLang="en-US" sz="3600"/>
              <a:t>。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中国人口众多。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The population of China is large.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531B1B0D-501C-47CC-B74F-45DCB523085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247775"/>
            <a:ext cx="8153400" cy="3330575"/>
          </a:xfrm>
        </p:spPr>
        <p:txBody>
          <a:bodyPr/>
          <a:lstStyle/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④表达“（某地</a:t>
            </a:r>
            <a:r>
              <a:rPr lang="en-US" altLang="zh-CN" sz="3600"/>
              <a:t>/</a:t>
            </a:r>
            <a:r>
              <a:rPr lang="zh-CN" altLang="en-US" sz="3600"/>
              <a:t>某范围内）有多少人口”时，用</a:t>
            </a:r>
            <a:r>
              <a:rPr lang="en-US" altLang="zh-CN" sz="3600"/>
              <a:t>have/has a population of…</a:t>
            </a:r>
            <a:endParaRPr lang="zh-CN" altLang="en-US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中国的人口超过</a:t>
            </a:r>
            <a:r>
              <a:rPr lang="en-US" altLang="zh-CN" sz="3600"/>
              <a:t>13</a:t>
            </a:r>
            <a:r>
              <a:rPr lang="zh-CN" altLang="en-US" sz="3600"/>
              <a:t>亿。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China has a population of more than 1.3 </a:t>
            </a: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billion.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58A03FAA-98C7-46A8-8EB6-D3F786CB06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81075"/>
            <a:ext cx="8153400" cy="4689475"/>
          </a:xfrm>
        </p:spPr>
        <p:txBody>
          <a:bodyPr/>
          <a:lstStyle/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 b="1"/>
              <a:t>6. behaviour 	    </a:t>
            </a:r>
            <a:r>
              <a:rPr lang="en-US" altLang="zh-CN" sz="3600" b="1" i="1"/>
              <a:t>n. </a:t>
            </a:r>
            <a:r>
              <a:rPr lang="en-US" altLang="zh-CN" sz="3600" b="1"/>
              <a:t>(</a:t>
            </a:r>
            <a:r>
              <a:rPr lang="zh-CN" altLang="en-US" sz="3600" b="1"/>
              <a:t>动植物的</a:t>
            </a:r>
            <a:r>
              <a:rPr lang="en-US" altLang="zh-CN" sz="3600" b="1"/>
              <a:t>)</a:t>
            </a:r>
            <a:r>
              <a:rPr lang="zh-CN" altLang="en-US" sz="3600" b="1"/>
              <a:t>活动方式</a:t>
            </a:r>
            <a:endParaRPr lang="en-US" altLang="zh-CN" sz="3600" b="1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 b="1"/>
              <a:t>      behave	    v. </a:t>
            </a:r>
            <a:r>
              <a:rPr lang="zh-CN" altLang="en-US" sz="3600" b="1"/>
              <a:t>表现</a:t>
            </a:r>
            <a:r>
              <a:rPr lang="zh-CN" altLang="en-US" sz="3600"/>
              <a:t> </a:t>
            </a:r>
            <a:endParaRPr lang="en-US" altLang="zh-CN" sz="36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从行为上看，他已成熟了。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He is adult in behavior.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规矩点！</a:t>
            </a:r>
            <a:endParaRPr lang="en-US" altLang="zh-CN" sz="36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Behave yourself</a:t>
            </a:r>
            <a:r>
              <a:rPr lang="zh-CN" altLang="en-US" sz="3600">
                <a:solidFill>
                  <a:srgbClr val="FF0000"/>
                </a:solidFill>
              </a:rPr>
              <a:t>！</a:t>
            </a:r>
            <a:r>
              <a:rPr lang="en-US" altLang="zh-CN" sz="3600">
                <a:solidFill>
                  <a:srgbClr val="FF0000"/>
                </a:solidFill>
              </a:rPr>
              <a:t> 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孩子们行为良好。</a:t>
            </a:r>
            <a:endParaRPr lang="en-US" altLang="zh-CN" sz="36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The children behave well. </a:t>
            </a:r>
          </a:p>
        </p:txBody>
      </p:sp>
      <p:pic>
        <p:nvPicPr>
          <p:cNvPr id="40962" name="Picture 2" descr="c:\documents and settings\administrator\application data\360se6\User Data\temp\t01e8ad91fdcfd23f67.jpg">
            <a:extLst>
              <a:ext uri="{FF2B5EF4-FFF2-40B4-BE49-F238E27FC236}">
                <a16:creationId xmlns:a16="http://schemas.microsoft.com/office/drawing/2014/main" id="{DEB15ADC-EFCA-4275-BAC1-F9BC10937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4406900"/>
            <a:ext cx="2881312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>
            <a:extLst>
              <a:ext uri="{FF2B5EF4-FFF2-40B4-BE49-F238E27FC236}">
                <a16:creationId xmlns:a16="http://schemas.microsoft.com/office/drawing/2014/main" id="{D9010EB3-D0A6-45DD-BF43-D4567402C65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765175"/>
            <a:ext cx="8229600" cy="56896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/>
              <a:t>7. Weight </a:t>
            </a:r>
            <a:r>
              <a:rPr lang="en-US" altLang="zh-CN" sz="2800" b="1">
                <a:solidFill>
                  <a:srgbClr val="FF3300"/>
                </a:solidFill>
              </a:rPr>
              <a:t>at birth</a:t>
            </a:r>
            <a:r>
              <a:rPr lang="en-US" altLang="zh-CN" sz="2800" b="1"/>
              <a:t>: about 100-200 grams 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/>
              <a:t>出生时体重：约</a:t>
            </a:r>
            <a:r>
              <a:rPr lang="en-US" altLang="zh-CN" sz="2800" b="1"/>
              <a:t>100-200</a:t>
            </a:r>
            <a:r>
              <a:rPr lang="zh-CN" altLang="en-US" sz="2800" b="1"/>
              <a:t>克</a:t>
            </a:r>
            <a:endParaRPr lang="en-US" altLang="zh-CN" sz="28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birth 		</a:t>
            </a:r>
            <a:r>
              <a:rPr lang="en-US" altLang="zh-CN" sz="2800" i="1"/>
              <a:t>n. </a:t>
            </a:r>
            <a:r>
              <a:rPr lang="zh-CN" altLang="en-US" sz="2800"/>
              <a:t>出生；诞生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the day of one’s birth  </a:t>
            </a:r>
            <a:r>
              <a:rPr lang="zh-CN" altLang="en-US" sz="2800"/>
              <a:t>某人出生的日子</a:t>
            </a:r>
            <a:endParaRPr lang="en-US" altLang="zh-CN" sz="28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at birth= when sb / sth was born	    </a:t>
            </a:r>
            <a:r>
              <a:rPr lang="zh-CN" altLang="en-US" sz="2800"/>
              <a:t>出生时</a:t>
            </a:r>
            <a:endParaRPr lang="en-US" altLang="zh-CN" sz="28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give birth to		</a:t>
            </a:r>
            <a:r>
              <a:rPr lang="zh-CN" altLang="en-US" sz="2800"/>
              <a:t>生孩子；产仔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/>
              <a:t>那个婴儿出生时有三公斤重。</a:t>
            </a:r>
            <a:r>
              <a:rPr lang="en-US" altLang="zh-CN" sz="2800"/>
              <a:t>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</a:rPr>
              <a:t>The baby weighed three kilograms at birth.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</a:rPr>
              <a:t>= The baby weighed three kilograms when it was born.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/>
              <a:t>苏珊生了一个健康的宝宝。</a:t>
            </a:r>
            <a:endParaRPr lang="en-US" altLang="zh-CN" sz="280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</a:rPr>
              <a:t>Susan gave birth to a healthy baby.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>
            <a:extLst>
              <a:ext uri="{FF2B5EF4-FFF2-40B4-BE49-F238E27FC236}">
                <a16:creationId xmlns:a16="http://schemas.microsoft.com/office/drawing/2014/main" id="{49C70BAF-8700-4B5C-9428-76331EF1508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836613"/>
            <a:ext cx="8147050" cy="5527675"/>
          </a:xfrm>
        </p:spPr>
        <p:txBody>
          <a:bodyPr/>
          <a:lstStyle/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 b="1"/>
              <a:t>1. </a:t>
            </a:r>
            <a:r>
              <a:rPr lang="zh-CN" altLang="en-US" sz="3200" b="1"/>
              <a:t>选择最佳答案填空。</a:t>
            </a:r>
            <a:endParaRPr lang="zh-CN" altLang="en-US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(    ) ____, most babies weigh between 6 and 8 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        pounds.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	A. By birth</a:t>
            </a:r>
            <a:r>
              <a:rPr lang="zh-CN" altLang="en-US" sz="3200"/>
              <a:t>             </a:t>
            </a:r>
            <a:r>
              <a:rPr lang="en-US" altLang="zh-CN" sz="3200"/>
              <a:t> B. At birth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	C. Having birth</a:t>
            </a:r>
            <a:r>
              <a:rPr lang="zh-CN" altLang="en-US" sz="3200"/>
              <a:t>     </a:t>
            </a:r>
            <a:r>
              <a:rPr lang="en-US" altLang="zh-CN" sz="3200"/>
              <a:t> D. Giving birth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 b="1"/>
              <a:t>2. </a:t>
            </a:r>
            <a:r>
              <a:rPr lang="zh-CN" altLang="en-US" sz="3200" b="1"/>
              <a:t>同义句转换。</a:t>
            </a:r>
            <a:endParaRPr lang="zh-CN" altLang="en-US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The monkey weighed 100 grams when it was 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born.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The monkey weighed 100 grams ____ ____.</a:t>
            </a:r>
            <a:endParaRPr lang="zh-CN" altLang="en-US" sz="3200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9EA1FAE7-18B6-4AC7-BD85-38C6A1053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4413" y="5653088"/>
            <a:ext cx="18176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at    birth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350E4EA9-B507-419D-826C-9D7CDDA5B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33513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12" name="TextBox 4">
            <a:extLst>
              <a:ext uri="{FF2B5EF4-FFF2-40B4-BE49-F238E27FC236}">
                <a16:creationId xmlns:a16="http://schemas.microsoft.com/office/drawing/2014/main" id="{FAB539AE-86F0-4506-8DC2-3B8A5C1881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260350"/>
            <a:ext cx="25923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C13114EC-E477-4190-A513-72E069109DD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536" y="549275"/>
            <a:ext cx="8570913" cy="5710922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 b="1" dirty="0"/>
              <a:t>8.</a:t>
            </a:r>
            <a:r>
              <a:rPr lang="en-US" altLang="zh-CN" sz="3000" b="1" dirty="0">
                <a:solidFill>
                  <a:srgbClr val="FF3300"/>
                </a:solidFill>
              </a:rPr>
              <a:t> The rest of</a:t>
            </a:r>
            <a:r>
              <a:rPr lang="en-US" altLang="zh-CN" sz="3000" b="1" dirty="0">
                <a:solidFill>
                  <a:schemeClr val="hlink"/>
                </a:solidFill>
              </a:rPr>
              <a:t> </a:t>
            </a:r>
            <a:r>
              <a:rPr lang="en-US" altLang="zh-CN" sz="3000" b="1" dirty="0"/>
              <a:t>its body is white. </a:t>
            </a:r>
          </a:p>
          <a:p>
            <a:pPr>
              <a:lnSpc>
                <a:spcPct val="110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 b="1" dirty="0"/>
              <a:t>身体的其余部分都是白色的。</a:t>
            </a:r>
            <a:endParaRPr lang="zh-CN" altLang="en-US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the rest of 		</a:t>
            </a:r>
            <a:r>
              <a:rPr lang="zh-CN" altLang="en-US" sz="3000" dirty="0"/>
              <a:t>其余的……；剩下的……</a:t>
            </a:r>
            <a:endParaRPr lang="en-US" altLang="zh-CN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后面可以接可数名词，也可以接不可数名词。</a:t>
            </a:r>
            <a:endParaRPr lang="en-US" altLang="zh-CN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修饰主语时，谓语动词的单复数形式由</a:t>
            </a:r>
            <a:r>
              <a:rPr lang="en-US" altLang="zh-CN" sz="3000" dirty="0"/>
              <a:t>of </a:t>
            </a:r>
            <a:r>
              <a:rPr lang="zh-CN" altLang="en-US" sz="3000" dirty="0"/>
              <a:t>后</a:t>
            </a:r>
            <a:endParaRPr lang="en-US" altLang="zh-CN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的名词决定。例如：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文章的剩余部分解释了作者为什么去美国。</a:t>
            </a:r>
            <a:r>
              <a:rPr lang="en-US" altLang="zh-CN" sz="3000" dirty="0"/>
              <a:t>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The rest of the passage explains why the writer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went to America.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剩下的都是青苹果。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The rest of the apples are green.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>
            <a:extLst>
              <a:ext uri="{FF2B5EF4-FFF2-40B4-BE49-F238E27FC236}">
                <a16:creationId xmlns:a16="http://schemas.microsoft.com/office/drawing/2014/main" id="{E12BEBF8-6E93-4B30-AC15-761B1EC9F07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608138"/>
            <a:ext cx="8218487" cy="4741862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/>
              <a:t>1. </a:t>
            </a: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)The rest of the milk ____ drunk by me just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       now.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was 	B. is 		C. were 	D. are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/>
              <a:t>2. </a:t>
            </a: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</a:t>
            </a:r>
            <a:r>
              <a:rPr lang="zh-CN" altLang="en-US" sz="2800"/>
              <a:t>一些学生在操场上，其余的在教室里。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Some students are </a:t>
            </a:r>
            <a:r>
              <a:rPr lang="zh-CN" altLang="en-US" sz="2800"/>
              <a:t>i</a:t>
            </a:r>
            <a:r>
              <a:rPr lang="en-US" altLang="zh-CN" sz="2800"/>
              <a:t>n the playground, and _____ _____ _____ in the classrooms.</a:t>
            </a:r>
            <a:endParaRPr lang="zh-CN" altLang="en-US" sz="2800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D67C4E25-374F-4CD8-88CF-6352C620E7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8525" y="5784850"/>
            <a:ext cx="23050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 rest   are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34C4B1DD-D921-4CDD-AC01-210A7DEC9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2257425"/>
            <a:ext cx="4445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0" name="TextBox 4">
            <a:extLst>
              <a:ext uri="{FF2B5EF4-FFF2-40B4-BE49-F238E27FC236}">
                <a16:creationId xmlns:a16="http://schemas.microsoft.com/office/drawing/2014/main" id="{7A529C8C-48CC-47BE-8DC7-A2B7A4F44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550863"/>
            <a:ext cx="2590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34747DA-2F1F-4672-A154-354002BAB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7838" y="5260975"/>
            <a:ext cx="8397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the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BDB38F1A-A895-4D38-AA45-3A59FD1C4F6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536575"/>
            <a:ext cx="8507413" cy="5821081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/>
              <a:t>9. A giant panda can eat </a:t>
            </a:r>
            <a:r>
              <a:rPr lang="en-US" altLang="zh-CN" sz="2800" b="1" dirty="0">
                <a:solidFill>
                  <a:srgbClr val="FF3300"/>
                </a:solidFill>
              </a:rPr>
              <a:t>as much as</a:t>
            </a:r>
            <a:r>
              <a:rPr lang="en-US" altLang="zh-CN" sz="2800" b="1" dirty="0">
                <a:solidFill>
                  <a:schemeClr val="hlink"/>
                </a:solidFill>
              </a:rPr>
              <a:t> </a:t>
            </a:r>
            <a:r>
              <a:rPr lang="en-US" altLang="zh-CN" sz="2800" b="1" dirty="0"/>
              <a:t>30 kilograms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/>
              <a:t>of bamboo a day. 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/>
              <a:t>一只大熊猫一天能吃多达</a:t>
            </a:r>
            <a:r>
              <a:rPr lang="en-US" altLang="zh-CN" sz="2800" b="1" dirty="0"/>
              <a:t>30</a:t>
            </a:r>
            <a:r>
              <a:rPr lang="zh-CN" altLang="en-US" sz="2800" b="1" dirty="0"/>
              <a:t>千克的竹子。</a:t>
            </a:r>
            <a:endParaRPr lang="zh-CN" altLang="en-US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as much as </a:t>
            </a:r>
            <a:r>
              <a:rPr lang="zh-CN" altLang="en-US" sz="2800" dirty="0"/>
              <a:t>在本句意为“多达；</a:t>
            </a:r>
            <a:r>
              <a:rPr lang="en-US" altLang="zh-CN" sz="2800" dirty="0"/>
              <a:t>……</a:t>
            </a:r>
            <a:r>
              <a:rPr lang="zh-CN" altLang="en-US" sz="2800" dirty="0"/>
              <a:t>之多”，表示数</a:t>
            </a:r>
            <a:endParaRPr lang="en-US" altLang="zh-CN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量的程度，常与数词连用。</a:t>
            </a:r>
            <a:endParaRPr lang="en-US" altLang="zh-CN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注意：</a:t>
            </a:r>
            <a:r>
              <a:rPr lang="en-US" altLang="zh-CN" sz="2800" dirty="0"/>
              <a:t>as much as </a:t>
            </a:r>
            <a:r>
              <a:rPr lang="zh-CN" altLang="en-US" sz="2800" dirty="0"/>
              <a:t>用于表示具体的数量时，后面接在</a:t>
            </a:r>
            <a:endParaRPr lang="en-US" altLang="zh-CN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意义上属于不可数的可数名词，如表示</a:t>
            </a:r>
            <a:r>
              <a:rPr lang="zh-CN" altLang="en-US" sz="2800" dirty="0">
                <a:solidFill>
                  <a:srgbClr val="0000FF"/>
                </a:solidFill>
              </a:rPr>
              <a:t>金钱、重量或</a:t>
            </a:r>
            <a:endParaRPr lang="en-US" altLang="zh-CN" sz="2800" dirty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距离</a:t>
            </a:r>
            <a:r>
              <a:rPr lang="zh-CN" altLang="en-US" sz="2800" dirty="0"/>
              <a:t>等的名词。例如：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它整整花了我</a:t>
            </a:r>
            <a:r>
              <a:rPr lang="en-US" altLang="zh-CN" sz="2800" dirty="0"/>
              <a:t>100 </a:t>
            </a:r>
            <a:r>
              <a:rPr lang="zh-CN" altLang="en-US" sz="2800" dirty="0"/>
              <a:t>美元。（</a:t>
            </a:r>
            <a:r>
              <a:rPr lang="en-US" altLang="zh-CN" sz="2800" dirty="0"/>
              <a:t>dollar </a:t>
            </a:r>
            <a:r>
              <a:rPr lang="zh-CN" altLang="en-US" sz="2800" dirty="0"/>
              <a:t>表示金钱，形式上是</a:t>
            </a:r>
            <a:endParaRPr lang="en-US" altLang="zh-CN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可数名词，但意义上属于不可数名词）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3300"/>
                </a:solidFill>
              </a:rPr>
              <a:t>It cost me as much as 100 dollars.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77850C42-9CAC-4D5A-93C5-20ECA1F0596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825500"/>
            <a:ext cx="8507413" cy="41306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拓展</a:t>
            </a:r>
            <a:r>
              <a:rPr lang="en-US" altLang="zh-CN" sz="3200">
                <a:solidFill>
                  <a:srgbClr val="0000FF"/>
                </a:solidFill>
              </a:rPr>
              <a:t>】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/>
              <a:t>as many as </a:t>
            </a:r>
            <a:r>
              <a:rPr lang="zh-CN" altLang="en-US" sz="3200"/>
              <a:t>也表示“多达；</a:t>
            </a:r>
            <a:r>
              <a:rPr lang="en-US" altLang="zh-CN" sz="3200"/>
              <a:t>……</a:t>
            </a:r>
            <a:r>
              <a:rPr lang="zh-CN" altLang="en-US" sz="3200"/>
              <a:t>之多”，也常</a:t>
            </a:r>
            <a:endParaRPr lang="en-US" altLang="zh-CN" sz="32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与数词连用，但其后面接表示可数概念的可数</a:t>
            </a:r>
            <a:endParaRPr lang="en-US" altLang="zh-CN" sz="32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名词复数。例如：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0000"/>
                </a:solidFill>
              </a:rPr>
              <a:t>I read as many as 10 books this month.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我这个月读了十本书之多。</a:t>
            </a:r>
            <a:endParaRPr lang="en-US" altLang="zh-CN" sz="32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（</a:t>
            </a:r>
            <a:r>
              <a:rPr lang="en-US" altLang="zh-CN" sz="3200"/>
              <a:t>10 books </a:t>
            </a:r>
            <a:r>
              <a:rPr lang="zh-CN" altLang="en-US" sz="3200"/>
              <a:t>表示的是可数概念）</a:t>
            </a:r>
            <a:endParaRPr lang="en-US" altLang="zh-CN" sz="320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>
            <a:extLst>
              <a:ext uri="{FF2B5EF4-FFF2-40B4-BE49-F238E27FC236}">
                <a16:creationId xmlns:a16="http://schemas.microsoft.com/office/drawing/2014/main" id="{20B78FEE-8572-4B04-A4ED-EC8E66B219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1963" y="1292225"/>
            <a:ext cx="8218487" cy="4832350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(    )1. We walked ___ 30 miles today.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	A. as much as 	B. as many as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	C. much as 		D. many as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(    )2. There are ___ 65 students in my class.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	A. as much as 	B. as many as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	C. much as 		D. many as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/>
              <a:t>这个婴儿出生时重达</a:t>
            </a:r>
            <a:r>
              <a:rPr lang="en-US" altLang="zh-CN" sz="2800"/>
              <a:t>4</a:t>
            </a:r>
            <a:r>
              <a:rPr lang="zh-CN" altLang="en-US" sz="2800"/>
              <a:t>公斤。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This baby weighed ____ ____ ____ 4 kilograms at birth.</a:t>
            </a:r>
            <a:endParaRPr lang="zh-CN" altLang="en-US" sz="2800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405CF692-2AB3-4965-9CB8-854721B50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5146675"/>
            <a:ext cx="26654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as   much  as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2956FCDF-F7AD-4565-9EA6-02731B65B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73672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0D03451C-3BA6-4601-A7A1-9BEEED41C3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3019425"/>
            <a:ext cx="420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3" name="TextBox 5">
            <a:extLst>
              <a:ext uri="{FF2B5EF4-FFF2-40B4-BE49-F238E27FC236}">
                <a16:creationId xmlns:a16="http://schemas.microsoft.com/office/drawing/2014/main" id="{F4392601-3E29-42A0-8CBE-B413B9748E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088" y="555625"/>
            <a:ext cx="25923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90BDC89F-43FE-42ED-A42B-F22FCE9BEC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8475" y="862013"/>
            <a:ext cx="8147050" cy="4522787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10. Pandas like to live </a:t>
            </a:r>
            <a:r>
              <a:rPr lang="en-US" altLang="zh-CN" sz="3200" b="1">
                <a:solidFill>
                  <a:srgbClr val="FF3300"/>
                </a:solidFill>
              </a:rPr>
              <a:t>on their own</a:t>
            </a:r>
            <a:r>
              <a:rPr lang="en-US" altLang="zh-CN" sz="3200" b="1"/>
              <a:t>.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/>
              <a:t>熊猫喜欢独居。</a:t>
            </a:r>
            <a:endParaRPr lang="zh-CN" altLang="en-US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on one’s own= (all) by oneself= alone        </a:t>
            </a:r>
            <a:r>
              <a:rPr lang="zh-CN" altLang="en-US" sz="3200"/>
              <a:t>独自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例如：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那个小男孩可以独自完成这项工作。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The little boy can finish the work on his own.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= The little boy can finish the work all by himself.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= The little boy can finish the work alone.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>
            <a:extLst>
              <a:ext uri="{FF2B5EF4-FFF2-40B4-BE49-F238E27FC236}">
                <a16:creationId xmlns:a16="http://schemas.microsoft.com/office/drawing/2014/main" id="{B585F9FA-8ECB-4A6D-9185-735C31D9C47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624013"/>
            <a:ext cx="8218487" cy="3436937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/>
              <a:t>同义句转换。</a:t>
            </a:r>
            <a:endParaRPr lang="zh-CN" altLang="en-US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1. I live alone.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I live _____ _____ _____.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2. She said she could do it all by herself.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She said she could do it _____ _____ _____.</a:t>
            </a:r>
            <a:endParaRPr lang="zh-CN" altLang="en-US" sz="3200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26131B1C-D9F9-4B94-ACCB-E70874BD8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4316413"/>
            <a:ext cx="287655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on     her     own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86924311-4F15-48B5-932D-A034CAE29F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2990850"/>
            <a:ext cx="44942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on my own / all by myself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80" name="TextBox 5">
            <a:extLst>
              <a:ext uri="{FF2B5EF4-FFF2-40B4-BE49-F238E27FC236}">
                <a16:creationId xmlns:a16="http://schemas.microsoft.com/office/drawing/2014/main" id="{163064E1-7C5F-447D-9A7B-C3EAB8FE59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550863"/>
            <a:ext cx="25923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4F1704EF-B323-4F24-8ED2-07EF992E484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696913"/>
            <a:ext cx="8147050" cy="4030662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11. They need to eat a lot to </a:t>
            </a:r>
            <a:r>
              <a:rPr lang="en-US" altLang="zh-CN" sz="3200" b="1">
                <a:solidFill>
                  <a:srgbClr val="FF0000"/>
                </a:solidFill>
              </a:rPr>
              <a:t>stay healthy</a:t>
            </a:r>
            <a:r>
              <a:rPr lang="en-US" altLang="zh-CN" sz="3200" b="1"/>
              <a:t>, so they </a:t>
            </a:r>
            <a:r>
              <a:rPr lang="en-US" altLang="zh-CN" sz="3200" b="1">
                <a:solidFill>
                  <a:srgbClr val="FF0000"/>
                </a:solidFill>
              </a:rPr>
              <a:t>spend </a:t>
            </a:r>
            <a:r>
              <a:rPr lang="en-US" altLang="zh-CN" sz="3200" b="1"/>
              <a:t>more than 12 hours a day eating.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/>
              <a:t>他们需要大量进食以保持健康，因此它们一</a:t>
            </a:r>
            <a:endParaRPr lang="en-US" altLang="zh-CN" sz="3200" b="1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/>
              <a:t>天进食花的时间超过</a:t>
            </a:r>
            <a:r>
              <a:rPr lang="en-US" altLang="zh-CN" sz="3200" b="1"/>
              <a:t>12</a:t>
            </a:r>
            <a:r>
              <a:rPr lang="zh-CN" altLang="en-US" sz="3200" b="1"/>
              <a:t>个小时。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 </a:t>
            </a:r>
            <a:endParaRPr lang="en-US" altLang="zh-CN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① </a:t>
            </a:r>
            <a:r>
              <a:rPr lang="en-US" altLang="zh-CN" sz="3200"/>
              <a:t>stay healthy=keep healthy	</a:t>
            </a:r>
            <a:r>
              <a:rPr lang="zh-CN" altLang="en-US" sz="3200"/>
              <a:t>保持健康</a:t>
            </a:r>
            <a:endParaRPr lang="en-US" altLang="zh-CN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你应该多一点锻炼来保持健康。</a:t>
            </a:r>
            <a:endParaRPr lang="en-US" altLang="zh-CN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You should exercise more to stay healthy.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9B1DAFE9-41E7-482B-A000-56E4707274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90550"/>
            <a:ext cx="8218488" cy="5862638"/>
          </a:xfrm>
        </p:spPr>
        <p:txBody>
          <a:bodyPr/>
          <a:lstStyle/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/>
              <a:t>②spend some time (in) doing sth </a:t>
            </a:r>
            <a:r>
              <a:rPr lang="zh-CN" altLang="en-US" sz="3000"/>
              <a:t>花时间做某事</a:t>
            </a:r>
            <a:endParaRPr lang="en-US" altLang="zh-CN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例如：</a:t>
            </a:r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我花了三个小时打扫我的房子。</a:t>
            </a:r>
            <a:r>
              <a:rPr lang="en-US" altLang="zh-CN" sz="3000"/>
              <a:t> </a:t>
            </a:r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I spent three hours (in) cleaning my house. </a:t>
            </a:r>
            <a:endParaRPr lang="zh-CN" altLang="en-US" sz="3000">
              <a:solidFill>
                <a:srgbClr val="FF3300"/>
              </a:solidFill>
            </a:endParaRPr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0000FF"/>
                </a:solidFill>
              </a:rPr>
              <a:t>【</a:t>
            </a:r>
            <a:r>
              <a:rPr lang="zh-CN" altLang="en-US" sz="3000">
                <a:solidFill>
                  <a:srgbClr val="0000FF"/>
                </a:solidFill>
              </a:rPr>
              <a:t>拓展</a:t>
            </a:r>
            <a:r>
              <a:rPr lang="en-US" altLang="zh-CN" sz="3000">
                <a:solidFill>
                  <a:srgbClr val="0000FF"/>
                </a:solidFill>
              </a:rPr>
              <a:t>】</a:t>
            </a:r>
            <a:r>
              <a:rPr lang="en-US" altLang="zh-CN" sz="3000"/>
              <a:t>spend </a:t>
            </a:r>
            <a:r>
              <a:rPr lang="zh-CN" altLang="en-US" sz="3000"/>
              <a:t>的常用结构还有</a:t>
            </a:r>
            <a:endParaRPr lang="en-US" altLang="zh-CN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/>
              <a:t>spend some time / money on sth</a:t>
            </a:r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在某事物上花时间或金钱            例如：</a:t>
            </a:r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汤姆花了三个小时在作业上。</a:t>
            </a:r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Tom spent three hours on his homework.</a:t>
            </a:r>
            <a:r>
              <a:rPr lang="en-US" altLang="zh-CN" sz="3000"/>
              <a:t> </a:t>
            </a:r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她花了</a:t>
            </a:r>
            <a:r>
              <a:rPr lang="en-US" altLang="zh-CN" sz="3000"/>
              <a:t>200</a:t>
            </a:r>
            <a:r>
              <a:rPr lang="zh-CN" altLang="en-US" sz="3000"/>
              <a:t>美元买了这个钱包。</a:t>
            </a:r>
            <a:r>
              <a:rPr lang="en-US" altLang="zh-CN" sz="3000"/>
              <a:t> </a:t>
            </a:r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She spent 200 dollars on this purse.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>
            <a:extLst>
              <a:ext uri="{FF2B5EF4-FFF2-40B4-BE49-F238E27FC236}">
                <a16:creationId xmlns:a16="http://schemas.microsoft.com/office/drawing/2014/main" id="{9AD24E4F-2D00-43C0-ADD5-8285B2DF6B3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295400"/>
            <a:ext cx="8218487" cy="5043488"/>
          </a:xfrm>
        </p:spPr>
        <p:txBody>
          <a:bodyPr/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)1. You shouldn’t spend too much time ____ TV.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to watch 		B. watch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C. to watching 	D. watching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)2. My team spent half a year ____ this project.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in 		B. on 		C. at 		D. with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/>
              <a:t>他们花了三年的时间造这座桥。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They ______ three years ______ this bridge.</a:t>
            </a:r>
            <a:endParaRPr lang="zh-CN" altLang="en-US" sz="2800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050D1EDE-6B46-4DF2-83EF-1646D586F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5688013"/>
            <a:ext cx="4897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spent                      building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0FC608A2-DB71-48BB-B539-4BD4AB7C5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843088"/>
            <a:ext cx="498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6915D465-DE1C-4840-9A5C-023C5187FD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498850"/>
            <a:ext cx="477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3" name="TextBox 5">
            <a:extLst>
              <a:ext uri="{FF2B5EF4-FFF2-40B4-BE49-F238E27FC236}">
                <a16:creationId xmlns:a16="http://schemas.microsoft.com/office/drawing/2014/main" id="{7E8B3F45-BA46-4FD0-847B-B53120C3D4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550863"/>
            <a:ext cx="2590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>
            <a:extLst>
              <a:ext uri="{FF2B5EF4-FFF2-40B4-BE49-F238E27FC236}">
                <a16:creationId xmlns:a16="http://schemas.microsoft.com/office/drawing/2014/main" id="{813781C8-759A-4EC7-85B2-7BD2FC1F0B3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11163" y="889000"/>
            <a:ext cx="8147050" cy="4032250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12. People are </a:t>
            </a:r>
            <a:r>
              <a:rPr lang="en-US" altLang="zh-CN" sz="3200" b="1">
                <a:solidFill>
                  <a:srgbClr val="FF0000"/>
                </a:solidFill>
              </a:rPr>
              <a:t>cutting down </a:t>
            </a:r>
            <a:r>
              <a:rPr lang="en-US" altLang="zh-CN" sz="3200" b="1"/>
              <a:t>forests, so the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 pandas are </a:t>
            </a:r>
            <a:r>
              <a:rPr lang="en-US" altLang="zh-CN" sz="3200" b="1">
                <a:solidFill>
                  <a:srgbClr val="FF0000"/>
                </a:solidFill>
              </a:rPr>
              <a:t>losing their homes</a:t>
            </a:r>
            <a:r>
              <a:rPr lang="en-US" altLang="zh-CN" sz="3200" b="1"/>
              <a:t>. 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/>
              <a:t>人们一直在砍伐森林，因此大熊猫正不断失</a:t>
            </a:r>
            <a:endParaRPr lang="en-US" altLang="zh-CN" sz="3200" b="1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/>
              <a:t>去家园。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① cut down	</a:t>
            </a:r>
            <a:r>
              <a:rPr lang="zh-CN" altLang="en-US" sz="3200"/>
              <a:t>砍倒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如：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对我来说用一把刀很难砍倒这棵树。</a:t>
            </a:r>
            <a:endParaRPr lang="en-US" altLang="zh-CN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____ is hard ____ me ____ ____ ____ the tree. 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81B89402-3692-4EDE-99C3-21F3B6ED58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4337050"/>
            <a:ext cx="65865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It                  for         to     cut   down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EB3E6F18-E285-4715-9617-62C6AE6904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412875"/>
            <a:ext cx="8147050" cy="3440113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②lose one’s home	</a:t>
            </a:r>
            <a:r>
              <a:rPr lang="zh-CN" altLang="en-US" sz="3200"/>
              <a:t>失去家园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如：</a:t>
            </a:r>
            <a:endParaRPr lang="en-US" altLang="zh-CN" sz="3200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地震后，很多人失去了家园。</a:t>
            </a:r>
            <a:endParaRPr lang="en-US" altLang="zh-CN" sz="3200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After the earthquake, a lot of people lost their 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homes.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C81D6012-9DE2-4C72-B1CF-06175C2FAEA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738188"/>
            <a:ext cx="8147050" cy="5502275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/>
              <a:t>13. Some people are </a:t>
            </a:r>
            <a:r>
              <a:rPr lang="en-US" altLang="zh-CN" sz="3200" b="1">
                <a:solidFill>
                  <a:srgbClr val="FF0000"/>
                </a:solidFill>
              </a:rPr>
              <a:t>killing</a:t>
            </a:r>
            <a:r>
              <a:rPr lang="en-US" altLang="zh-CN" sz="3200" b="1"/>
              <a:t> them </a:t>
            </a:r>
            <a:r>
              <a:rPr lang="en-US" altLang="zh-CN" sz="3200" b="1">
                <a:solidFill>
                  <a:srgbClr val="FF0000"/>
                </a:solidFill>
              </a:rPr>
              <a:t>for</a:t>
            </a:r>
            <a:r>
              <a:rPr lang="en-US" altLang="zh-CN" sz="3200" b="1"/>
              <a:t> their </a:t>
            </a:r>
            <a:r>
              <a:rPr lang="en-US" altLang="zh-CN" sz="3200" b="1">
                <a:solidFill>
                  <a:srgbClr val="FF0000"/>
                </a:solidFill>
              </a:rPr>
              <a:t>fur.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/>
              <a:t>有人猎杀大熊猫以盗取它们的皮毛。</a:t>
            </a:r>
            <a:r>
              <a:rPr lang="en-US" altLang="zh-CN" sz="3200"/>
              <a:t>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① kill for		</a:t>
            </a:r>
            <a:r>
              <a:rPr lang="zh-CN" altLang="en-US" sz="3200"/>
              <a:t>为了</a:t>
            </a:r>
            <a:r>
              <a:rPr lang="en-US" altLang="zh-CN" sz="3200"/>
              <a:t>……</a:t>
            </a:r>
            <a:r>
              <a:rPr lang="zh-CN" altLang="en-US" sz="3200"/>
              <a:t>而猎杀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过去，猎人杀动物是为了食物。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0000"/>
                </a:solidFill>
              </a:rPr>
              <a:t>In the past hunters kill animals for food.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② fur 		</a:t>
            </a:r>
            <a:r>
              <a:rPr lang="en-US" altLang="zh-CN" sz="3200" i="1"/>
              <a:t>n.</a:t>
            </a:r>
            <a:r>
              <a:rPr lang="zh-CN" altLang="en-US" sz="3200"/>
              <a:t>（ 动物的）毛皮 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狗咬狗，两嘴毛。</a:t>
            </a:r>
            <a:endParaRPr lang="en-US" altLang="zh-CN" sz="3200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When dog bites dog, each gets a mouthful of fur.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DA58934A-91F8-47A7-AC1A-86AC266DBBA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262063"/>
            <a:ext cx="8497888" cy="3784600"/>
          </a:xfrm>
        </p:spPr>
        <p:txBody>
          <a:bodyPr/>
          <a:lstStyle/>
          <a:p>
            <a:pPr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14. the part of body </a:t>
            </a:r>
            <a:r>
              <a:rPr lang="en-US" altLang="zh-CN" sz="3200" b="1" dirty="0">
                <a:solidFill>
                  <a:srgbClr val="FF0000"/>
                </a:solidFill>
              </a:rPr>
              <a:t>between</a:t>
            </a:r>
            <a:r>
              <a:rPr lang="en-US" altLang="zh-CN" sz="3200" b="1" dirty="0"/>
              <a:t> the arms </a:t>
            </a:r>
            <a:r>
              <a:rPr lang="en-US" altLang="zh-CN" sz="3200" b="1" dirty="0">
                <a:solidFill>
                  <a:srgbClr val="FF0000"/>
                </a:solidFill>
              </a:rPr>
              <a:t>and </a:t>
            </a:r>
            <a:r>
              <a:rPr lang="en-US" altLang="zh-CN" sz="3200" b="1" dirty="0"/>
              <a:t>the neck(P68-C1)</a:t>
            </a:r>
          </a:p>
          <a:p>
            <a:pPr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3200" dirty="0"/>
              <a:t>between… and…	</a:t>
            </a:r>
            <a:r>
              <a:rPr lang="zh-CN" altLang="en-US" sz="3200" dirty="0"/>
              <a:t>在</a:t>
            </a:r>
            <a:r>
              <a:rPr lang="en-US" altLang="zh-CN" sz="3200" dirty="0"/>
              <a:t>…</a:t>
            </a:r>
            <a:r>
              <a:rPr lang="zh-CN" altLang="en-US" sz="3200" dirty="0"/>
              <a:t>和</a:t>
            </a:r>
            <a:r>
              <a:rPr lang="en-US" altLang="zh-CN" sz="3200" dirty="0"/>
              <a:t>…</a:t>
            </a:r>
            <a:r>
              <a:rPr lang="zh-CN" altLang="en-US" sz="3200" dirty="0"/>
              <a:t>之间（两者）</a:t>
            </a:r>
          </a:p>
          <a:p>
            <a:pPr marL="34290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房子与公路之间有条小路。 </a:t>
            </a:r>
            <a:endParaRPr lang="en-US" altLang="zh-CN" sz="3200" dirty="0"/>
          </a:p>
          <a:p>
            <a:pPr marL="34290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There is a path between the house and the road.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3">
            <a:extLst>
              <a:ext uri="{FF2B5EF4-FFF2-40B4-BE49-F238E27FC236}">
                <a16:creationId xmlns:a16="http://schemas.microsoft.com/office/drawing/2014/main" id="{9ED3AF13-73E1-48D6-9F67-9620C2379B9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46125" y="1412875"/>
            <a:ext cx="8074025" cy="6046788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The giant panda has a small </a:t>
            </a:r>
            <a:r>
              <a:rPr lang="en-US" altLang="zh-CN" sz="2800" i="1"/>
              <a:t>population</a:t>
            </a:r>
            <a:r>
              <a:rPr lang="en-US" altLang="zh-CN" sz="2800"/>
              <a:t>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A. the total weight of animals in an area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B. the total number of animals in an area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Not many pandas live in the </a:t>
            </a:r>
            <a:r>
              <a:rPr lang="en-US" altLang="zh-CN" sz="2800" i="1"/>
              <a:t>wild</a:t>
            </a:r>
            <a:r>
              <a:rPr lang="en-US" altLang="zh-CN" sz="2800"/>
              <a:t> because there is not enough food for them.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A. a natural environment not controlled by people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B. a dangerous place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3.</a:t>
            </a:r>
            <a:r>
              <a:rPr lang="zh-CN" altLang="en-US" sz="2800"/>
              <a:t> </a:t>
            </a:r>
            <a:r>
              <a:rPr lang="en-US" altLang="zh-CN" sz="2800"/>
              <a:t>A giant panda is tiny </a:t>
            </a:r>
            <a:r>
              <a:rPr lang="en-US" altLang="zh-CN" sz="2800" i="1"/>
              <a:t>at birth</a:t>
            </a:r>
            <a:r>
              <a:rPr lang="en-US" altLang="zh-CN" sz="2800"/>
              <a:t>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A. when it dies   b. when it is born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endParaRPr lang="en-US" altLang="zh-CN" sz="2800"/>
          </a:p>
        </p:txBody>
      </p:sp>
      <p:sp>
        <p:nvSpPr>
          <p:cNvPr id="58370" name="Text Box 4">
            <a:extLst>
              <a:ext uri="{FF2B5EF4-FFF2-40B4-BE49-F238E27FC236}">
                <a16:creationId xmlns:a16="http://schemas.microsoft.com/office/drawing/2014/main" id="{D33BD77D-C845-493F-8B11-C8252F761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755650"/>
            <a:ext cx="8362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C1 Circle the correct meanings.</a:t>
            </a:r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20E97240-8CDA-4047-BBCA-1266FFE9F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84138"/>
            <a:ext cx="25765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0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Vocabulary</a:t>
            </a:r>
          </a:p>
        </p:txBody>
      </p:sp>
      <p:sp>
        <p:nvSpPr>
          <p:cNvPr id="12293" name="Text Box 4">
            <a:extLst>
              <a:ext uri="{FF2B5EF4-FFF2-40B4-BE49-F238E27FC236}">
                <a16:creationId xmlns:a16="http://schemas.microsoft.com/office/drawing/2014/main" id="{098D3B27-8101-4A96-B46B-57CAAE25CE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1449388"/>
            <a:ext cx="3124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B 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Text Box 9">
            <a:extLst>
              <a:ext uri="{FF2B5EF4-FFF2-40B4-BE49-F238E27FC236}">
                <a16:creationId xmlns:a16="http://schemas.microsoft.com/office/drawing/2014/main" id="{8711A1AC-49BC-4196-A7BB-944AFE1C46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141663"/>
            <a:ext cx="6477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A  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5" name="Text Box 4">
            <a:extLst>
              <a:ext uri="{FF2B5EF4-FFF2-40B4-BE49-F238E27FC236}">
                <a16:creationId xmlns:a16="http://schemas.microsoft.com/office/drawing/2014/main" id="{F530455A-105A-44AA-BEC8-B763BECDE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5241925"/>
            <a:ext cx="431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B 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8375" name="图片 2">
            <a:extLst>
              <a:ext uri="{FF2B5EF4-FFF2-40B4-BE49-F238E27FC236}">
                <a16:creationId xmlns:a16="http://schemas.microsoft.com/office/drawing/2014/main" id="{02F7488F-8C94-4861-8DF6-2E8C6FF2B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413" y="4649788"/>
            <a:ext cx="1866900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矩形 4">
            <a:extLst>
              <a:ext uri="{FF2B5EF4-FFF2-40B4-BE49-F238E27FC236}">
                <a16:creationId xmlns:a16="http://schemas.microsoft.com/office/drawing/2014/main" id="{71AC24E7-9525-43F7-A058-B1BA056E0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803275"/>
            <a:ext cx="82804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4. A giant panda is about two to three feet tall at the </a:t>
            </a:r>
            <a:r>
              <a:rPr lang="en-US" altLang="zh-CN" sz="2800" i="1">
                <a:latin typeface="Times New Roman" panose="02020603050405020304" pitchFamily="18" charset="0"/>
              </a:rPr>
              <a:t>shoulder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A. the part of body between the arms and the neck</a:t>
            </a: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B. the top of the head</a:t>
            </a: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5. Shanxi is in </a:t>
            </a:r>
            <a:r>
              <a:rPr lang="en-US" altLang="zh-CN" sz="2800" i="1">
                <a:latin typeface="Times New Roman" panose="02020603050405020304" pitchFamily="18" charset="0"/>
              </a:rPr>
              <a:t>Central</a:t>
            </a:r>
            <a:r>
              <a:rPr lang="en-US" altLang="zh-CN" sz="2800">
                <a:latin typeface="Times New Roman" panose="02020603050405020304" pitchFamily="18" charset="0"/>
              </a:rPr>
              <a:t> China. You can see pandas there.</a:t>
            </a: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A. the middle of   b. the area around</a:t>
            </a:r>
          </a:p>
          <a:p>
            <a:pPr>
              <a:spcBef>
                <a:spcPct val="20000"/>
              </a:spcBef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3315" name="Text Box 5">
            <a:extLst>
              <a:ext uri="{FF2B5EF4-FFF2-40B4-BE49-F238E27FC236}">
                <a16:creationId xmlns:a16="http://schemas.microsoft.com/office/drawing/2014/main" id="{0480A08B-38A4-423E-89ED-5D7D87567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675" y="785813"/>
            <a:ext cx="3124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A  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Text Box 6">
            <a:extLst>
              <a:ext uri="{FF2B5EF4-FFF2-40B4-BE49-F238E27FC236}">
                <a16:creationId xmlns:a16="http://schemas.microsoft.com/office/drawing/2014/main" id="{40CBA64A-7726-4924-A363-7C7CAB9F1F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689225"/>
            <a:ext cx="647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A  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9396" name="图片 13316" descr="QQ截图20150115173627">
            <a:extLst>
              <a:ext uri="{FF2B5EF4-FFF2-40B4-BE49-F238E27FC236}">
                <a16:creationId xmlns:a16="http://schemas.microsoft.com/office/drawing/2014/main" id="{9FBE62C4-8291-46E5-86DC-193361941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5013325"/>
            <a:ext cx="27860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 Box 3">
            <a:extLst>
              <a:ext uri="{FF2B5EF4-FFF2-40B4-BE49-F238E27FC236}">
                <a16:creationId xmlns:a16="http://schemas.microsoft.com/office/drawing/2014/main" id="{B66651D0-D125-4796-B57A-45BE00FEA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412875"/>
            <a:ext cx="8497887" cy="523875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adult    in the w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ld    population     at birth     kilogram</a:t>
            </a:r>
          </a:p>
        </p:txBody>
      </p:sp>
      <p:sp>
        <p:nvSpPr>
          <p:cNvPr id="60418" name="Text Box 4">
            <a:extLst>
              <a:ext uri="{FF2B5EF4-FFF2-40B4-BE49-F238E27FC236}">
                <a16:creationId xmlns:a16="http://schemas.microsoft.com/office/drawing/2014/main" id="{1B1C4EFB-971D-4787-8A2B-6D4F6B91E9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04813"/>
            <a:ext cx="83534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C2 Complete the passage with the words from the box. Change their forms if necessary.</a:t>
            </a:r>
          </a:p>
        </p:txBody>
      </p:sp>
      <p:sp>
        <p:nvSpPr>
          <p:cNvPr id="60419" name="矩形 1">
            <a:extLst>
              <a:ext uri="{FF2B5EF4-FFF2-40B4-BE49-F238E27FC236}">
                <a16:creationId xmlns:a16="http://schemas.microsoft.com/office/drawing/2014/main" id="{CC14327F-E16C-4230-A426-73E5CCAE0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989138"/>
            <a:ext cx="8569325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800" b="1">
                <a:latin typeface="Times New Roman" panose="02020603050405020304" pitchFamily="18" charset="0"/>
              </a:rPr>
              <a:t>Rabbit fact file</a:t>
            </a:r>
          </a:p>
          <a:p>
            <a:r>
              <a:rPr lang="en-US" altLang="zh-CN" sz="2800">
                <a:latin typeface="Times New Roman" panose="02020603050405020304" pitchFamily="18" charset="0"/>
              </a:rPr>
              <a:t>      A rabbit weighs between 0.4 and 2 __________ and can live for up to 12 years. However, a rabbit _________ can seldom live for more than a year.</a:t>
            </a:r>
          </a:p>
          <a:p>
            <a:r>
              <a:rPr lang="zh-CN" altLang="en-US" sz="2800">
                <a:latin typeface="Times New Roman" panose="02020603050405020304" pitchFamily="18" charset="0"/>
              </a:rPr>
              <a:t>      </a:t>
            </a:r>
            <a:r>
              <a:rPr lang="en-US" altLang="zh-CN" sz="2800">
                <a:latin typeface="Times New Roman" panose="02020603050405020304" pitchFamily="18" charset="0"/>
              </a:rPr>
              <a:t>_______, a baby rabbit cannot see. An ______ rabbit cannot see very far, but it can see behind it self without turning its head.</a:t>
            </a:r>
          </a:p>
          <a:p>
            <a:r>
              <a:rPr lang="zh-CN" altLang="en-US" sz="280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Adult rabbits can give birth to many baby rabbits, 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and their __________ can grow very quickly. This can cause problems to farmers, because rabbits like to eat the farmers’ vegetables.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id="{285C62B9-ED98-4EE9-8243-90C6B74274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2420938"/>
            <a:ext cx="19002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kilograms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AB6A0BEA-7B87-46A8-80C4-56F693FA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9925" y="2852738"/>
            <a:ext cx="2124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in the wild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3" name="Text Box 7">
            <a:extLst>
              <a:ext uri="{FF2B5EF4-FFF2-40B4-BE49-F238E27FC236}">
                <a16:creationId xmlns:a16="http://schemas.microsoft.com/office/drawing/2014/main" id="{0B8B9F23-5462-41E2-8106-BBC72BE421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6972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At birth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4" name="Text Box 8">
            <a:extLst>
              <a:ext uri="{FF2B5EF4-FFF2-40B4-BE49-F238E27FC236}">
                <a16:creationId xmlns:a16="http://schemas.microsoft.com/office/drawing/2014/main" id="{300A9FE1-04DF-48EB-A283-B0F44A2898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5250" y="3697288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adult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5" name="Text Box 4">
            <a:extLst>
              <a:ext uri="{FF2B5EF4-FFF2-40B4-BE49-F238E27FC236}">
                <a16:creationId xmlns:a16="http://schemas.microsoft.com/office/drawing/2014/main" id="{8AC272CF-1C9C-475A-8033-116BB9D857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0475" y="5354638"/>
            <a:ext cx="20161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population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  <p:bldP spid="14344" grpId="0"/>
      <p:bldP spid="1434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ext Box 9">
            <a:extLst>
              <a:ext uri="{FF2B5EF4-FFF2-40B4-BE49-F238E27FC236}">
                <a16:creationId xmlns:a16="http://schemas.microsoft.com/office/drawing/2014/main" id="{B888DE83-34DE-4152-9E86-C5C94B6442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797050"/>
            <a:ext cx="87471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latin typeface="Times New Roman" panose="02020603050405020304" pitchFamily="18" charset="0"/>
              </a:rPr>
              <a:t>D1 Mandy wrote a passage about pandas for the school newspaper, but she has made some mistakes. Read the article on page 67 and help her correct the mistakes.</a:t>
            </a:r>
          </a:p>
        </p:txBody>
      </p:sp>
      <p:sp>
        <p:nvSpPr>
          <p:cNvPr id="61442" name="Rectangle 2">
            <a:extLst>
              <a:ext uri="{FF2B5EF4-FFF2-40B4-BE49-F238E27FC236}">
                <a16:creationId xmlns:a16="http://schemas.microsoft.com/office/drawing/2014/main" id="{00E842C8-AF03-4CE3-B6BB-9BB2DC72482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484438" y="836613"/>
            <a:ext cx="3527425" cy="600075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 sz="3600" b="1" noProof="1">
                <a:solidFill>
                  <a:srgbClr val="7030A0"/>
                </a:solidFill>
              </a:rPr>
              <a:t>Comprehension</a:t>
            </a:r>
          </a:p>
        </p:txBody>
      </p:sp>
      <p:pic>
        <p:nvPicPr>
          <p:cNvPr id="61443" name="Picture 2" descr="c:\documents and settings\administrator\application data\360se6\User Data\temp\234679-14040Q4105381.jpg">
            <a:extLst>
              <a:ext uri="{FF2B5EF4-FFF2-40B4-BE49-F238E27FC236}">
                <a16:creationId xmlns:a16="http://schemas.microsoft.com/office/drawing/2014/main" id="{7D292001-7630-452C-930A-42324712B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588" y="4510088"/>
            <a:ext cx="17240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>
            <a:extLst>
              <a:ext uri="{FF2B5EF4-FFF2-40B4-BE49-F238E27FC236}">
                <a16:creationId xmlns:a16="http://schemas.microsoft.com/office/drawing/2014/main" id="{CA70F6EF-5C6E-46D0-9B1B-90E17C05AD93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323850" y="549275"/>
            <a:ext cx="8424863" cy="590232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                      Please help us!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Hello. I am a panda. My home is in Central and Southern china. I live close to the mountains. I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zh-CN" sz="32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have a black face with white patches around my eyes. I also have black ears, shoulders and legs. I love eating bamboo and I spend more than 18 hours a day eating.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There are about 3</a:t>
            </a:r>
            <a:r>
              <a:rPr lang="zh-CN" altLang="en-US" sz="3200"/>
              <a:t>,</a:t>
            </a:r>
            <a:r>
              <a:rPr lang="en-US" altLang="zh-CN" sz="3200"/>
              <a:t>000 of us in the wild. However, some people are still killing us for our teeth. Please help us!</a:t>
            </a:r>
          </a:p>
        </p:txBody>
      </p:sp>
      <p:sp>
        <p:nvSpPr>
          <p:cNvPr id="16390" name="Text Box 5">
            <a:extLst>
              <a:ext uri="{FF2B5EF4-FFF2-40B4-BE49-F238E27FC236}">
                <a16:creationId xmlns:a16="http://schemas.microsoft.com/office/drawing/2014/main" id="{E4A0BCFE-6511-461B-96D2-92F8CD2648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276475"/>
            <a:ext cx="16573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Western  </a:t>
            </a:r>
          </a:p>
        </p:txBody>
      </p:sp>
      <p:sp>
        <p:nvSpPr>
          <p:cNvPr id="16391" name="Text Box 6">
            <a:extLst>
              <a:ext uri="{FF2B5EF4-FFF2-40B4-BE49-F238E27FC236}">
                <a16:creationId xmlns:a16="http://schemas.microsoft.com/office/drawing/2014/main" id="{CA580F40-0E17-41A4-BD06-A0369F5FA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3300" y="4365625"/>
            <a:ext cx="603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12 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2" name="Text Box 9">
            <a:extLst>
              <a:ext uri="{FF2B5EF4-FFF2-40B4-BE49-F238E27FC236}">
                <a16:creationId xmlns:a16="http://schemas.microsoft.com/office/drawing/2014/main" id="{BEF6B884-8F7C-406E-A904-EB64B7048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5925" y="5949950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fur 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3" name="矩形 16392">
            <a:extLst>
              <a:ext uri="{FF2B5EF4-FFF2-40B4-BE49-F238E27FC236}">
                <a16:creationId xmlns:a16="http://schemas.microsoft.com/office/drawing/2014/main" id="{6E73A722-2020-49F0-B712-C7D92D378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00" y="2349500"/>
            <a:ext cx="1655763" cy="431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high up in</a:t>
            </a:r>
          </a:p>
        </p:txBody>
      </p:sp>
      <p:sp>
        <p:nvSpPr>
          <p:cNvPr id="16394" name="矩形 16393">
            <a:extLst>
              <a:ext uri="{FF2B5EF4-FFF2-40B4-BE49-F238E27FC236}">
                <a16:creationId xmlns:a16="http://schemas.microsoft.com/office/drawing/2014/main" id="{68DD6CF3-71EB-408C-A648-E2D646B77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1425" y="4292600"/>
            <a:ext cx="935038" cy="3603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1,600</a:t>
            </a: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90554409-566B-4D74-932B-A48662C415DD}"/>
              </a:ext>
            </a:extLst>
          </p:cNvPr>
          <p:cNvSpPr/>
          <p:nvPr/>
        </p:nvSpPr>
        <p:spPr>
          <a:xfrm>
            <a:off x="250825" y="1700213"/>
            <a:ext cx="1728788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668D08F4-F7FD-4A9D-9CFF-189BED2EADDF}"/>
              </a:ext>
            </a:extLst>
          </p:cNvPr>
          <p:cNvSpPr/>
          <p:nvPr/>
        </p:nvSpPr>
        <p:spPr>
          <a:xfrm>
            <a:off x="3851275" y="1700213"/>
            <a:ext cx="1512888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279695BA-3008-464A-93CF-BE9031E414B4}"/>
              </a:ext>
            </a:extLst>
          </p:cNvPr>
          <p:cNvSpPr/>
          <p:nvPr/>
        </p:nvSpPr>
        <p:spPr>
          <a:xfrm>
            <a:off x="7380288" y="3860800"/>
            <a:ext cx="576262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3C63D133-50BC-433D-A2F7-4648EA172D07}"/>
              </a:ext>
            </a:extLst>
          </p:cNvPr>
          <p:cNvSpPr/>
          <p:nvPr/>
        </p:nvSpPr>
        <p:spPr>
          <a:xfrm>
            <a:off x="2916238" y="4868863"/>
            <a:ext cx="1150937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cxnSp>
        <p:nvCxnSpPr>
          <p:cNvPr id="18" name="直接箭头连接符 17">
            <a:extLst>
              <a:ext uri="{FF2B5EF4-FFF2-40B4-BE49-F238E27FC236}">
                <a16:creationId xmlns:a16="http://schemas.microsoft.com/office/drawing/2014/main" id="{55808F43-5033-44DC-AEDE-3B1965BBE88F}"/>
              </a:ext>
            </a:extLst>
          </p:cNvPr>
          <p:cNvCxnSpPr>
            <a:stCxn id="16" idx="7"/>
          </p:cNvCxnSpPr>
          <p:nvPr/>
        </p:nvCxnSpPr>
        <p:spPr>
          <a:xfrm flipV="1">
            <a:off x="3898900" y="4652963"/>
            <a:ext cx="241300" cy="2905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>
            <a:extLst>
              <a:ext uri="{FF2B5EF4-FFF2-40B4-BE49-F238E27FC236}">
                <a16:creationId xmlns:a16="http://schemas.microsoft.com/office/drawing/2014/main" id="{C748FBAB-5BD4-44F1-AA7E-57E3901FD761}"/>
              </a:ext>
            </a:extLst>
          </p:cNvPr>
          <p:cNvSpPr/>
          <p:nvPr/>
        </p:nvSpPr>
        <p:spPr>
          <a:xfrm>
            <a:off x="6588125" y="5373688"/>
            <a:ext cx="1008063" cy="5032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  <p:bldP spid="16392" grpId="0"/>
      <p:bldP spid="16393" grpId="0" animBg="1"/>
      <p:bldP spid="16394" grpId="0" bldLvl="0" animBg="1"/>
      <p:bldP spid="10" grpId="0" animBg="1"/>
      <p:bldP spid="14" grpId="0" animBg="1"/>
      <p:bldP spid="15" grpId="0" animBg="1"/>
      <p:bldP spid="16" grpId="0" animBg="1"/>
      <p:bldP spid="2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8D661ADA-177F-4743-8074-79C5F6B7607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2133600"/>
            <a:ext cx="8064500" cy="3538538"/>
          </a:xfrm>
        </p:spPr>
        <p:txBody>
          <a:bodyPr/>
          <a:lstStyle/>
          <a:p>
            <a:pPr marL="0" indent="0" eaLnBrk="1" hangingPunct="1"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Why are giant pandas endangered?</a:t>
            </a:r>
          </a:p>
          <a:p>
            <a:pPr marL="0" indent="0" eaLnBrk="1" hangingPunct="1"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They are losing their homes because</a:t>
            </a:r>
          </a:p>
          <a:p>
            <a:pPr marL="0" indent="0" eaLnBrk="1" hangingPunct="1"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0000"/>
                </a:solidFill>
              </a:rPr>
              <a:t>p</a:t>
            </a:r>
            <a:r>
              <a:rPr lang="en-US" altLang="zh-CN" sz="3200">
                <a:solidFill>
                  <a:srgbClr val="FF0000"/>
                </a:solidFill>
              </a:rPr>
              <a:t>eople are cutting down forests.</a:t>
            </a:r>
          </a:p>
          <a:p>
            <a:pPr marL="0" indent="0" eaLnBrk="1" hangingPunct="1"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Some people are killing them for their fur.</a:t>
            </a:r>
          </a:p>
          <a:p>
            <a:pPr marL="0" indent="0" eaLnBrk="1" hangingPunct="1"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(Possible answer) People are polluting their homes.</a:t>
            </a:r>
            <a:endParaRPr lang="zh-CN" altLang="en-US" sz="3200"/>
          </a:p>
        </p:txBody>
      </p:sp>
      <p:sp>
        <p:nvSpPr>
          <p:cNvPr id="63490" name="Text Box 3">
            <a:extLst>
              <a:ext uri="{FF2B5EF4-FFF2-40B4-BE49-F238E27FC236}">
                <a16:creationId xmlns:a16="http://schemas.microsoft.com/office/drawing/2014/main" id="{FE4E6FC0-EE54-4437-AB8C-8F039C2F2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800" y="620713"/>
            <a:ext cx="87852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D2 You are writing about the future of the giant panda. Read the article again and complete the notes below. You may also add some other facts.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ext Box 3">
            <a:extLst>
              <a:ext uri="{FF2B5EF4-FFF2-40B4-BE49-F238E27FC236}">
                <a16:creationId xmlns:a16="http://schemas.microsoft.com/office/drawing/2014/main" id="{D4550EC3-1DBF-4988-8288-6BBB6F65C8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92150"/>
            <a:ext cx="82804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D3. Discuss with your partner</a:t>
            </a:r>
            <a:r>
              <a:rPr lang="zh-CN" altLang="en-US" sz="2800" b="1" i="1">
                <a:latin typeface="Times New Roman" panose="02020603050405020304" pitchFamily="18" charset="0"/>
              </a:rPr>
              <a:t>s:</a:t>
            </a:r>
            <a:r>
              <a:rPr lang="en-US" altLang="zh-CN" sz="2800" b="1" i="1">
                <a:latin typeface="Times New Roman" panose="02020603050405020304" pitchFamily="18" charset="0"/>
              </a:rPr>
              <a:t> How can we help the giant panda?</a:t>
            </a:r>
          </a:p>
        </p:txBody>
      </p:sp>
      <p:sp>
        <p:nvSpPr>
          <p:cNvPr id="18436" name="矩形 1">
            <a:extLst>
              <a:ext uri="{FF2B5EF4-FFF2-40B4-BE49-F238E27FC236}">
                <a16:creationId xmlns:a16="http://schemas.microsoft.com/office/drawing/2014/main" id="{1259AB27-4AA2-4DD1-A57E-F230B8BE1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660525"/>
            <a:ext cx="8567737" cy="376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15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 should </a:t>
            </a:r>
            <a:r>
              <a:rPr lang="en-US" altLang="zh-CN" sz="3200">
                <a:latin typeface="Times New Roman" panose="02020603050405020304" pitchFamily="18" charset="0"/>
              </a:rPr>
              <a:t>protect the environment by planting more trees</a:t>
            </a:r>
            <a:r>
              <a:rPr lang="zh-CN" altLang="en-US" sz="3200">
                <a:latin typeface="Times New Roman" panose="02020603050405020304" pitchFamily="18" charset="0"/>
              </a:rPr>
              <a:t> and</a:t>
            </a:r>
            <a:r>
              <a:rPr lang="en-US" altLang="zh-CN" sz="3200">
                <a:latin typeface="Times New Roman" panose="02020603050405020304" pitchFamily="18" charset="0"/>
              </a:rPr>
              <a:t> bamboo.</a:t>
            </a:r>
          </a:p>
          <a:p>
            <a:pPr>
              <a:spcBef>
                <a:spcPct val="15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We human being</a:t>
            </a:r>
            <a:r>
              <a:rPr lang="zh-CN" altLang="en-US" sz="3200">
                <a:latin typeface="Times New Roman" panose="02020603050405020304" pitchFamily="18" charset="0"/>
              </a:rPr>
              <a:t>s</a:t>
            </a:r>
            <a:r>
              <a:rPr lang="en-US" altLang="zh-CN" sz="3200">
                <a:latin typeface="Times New Roman" panose="02020603050405020304" pitchFamily="18" charset="0"/>
              </a:rPr>
              <a:t> should be friendly to pandas.</a:t>
            </a:r>
          </a:p>
          <a:p>
            <a:pPr>
              <a:spcBef>
                <a:spcPct val="15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We’d better not </a:t>
            </a:r>
            <a:r>
              <a:rPr lang="en-US" altLang="zh-CN" sz="3200" i="1">
                <a:latin typeface="Times New Roman" panose="02020603050405020304" pitchFamily="18" charset="0"/>
              </a:rPr>
              <a:t>disturb</a:t>
            </a:r>
            <a:r>
              <a:rPr lang="zh-CN" altLang="en-US" sz="3200">
                <a:latin typeface="Times New Roman" panose="02020603050405020304" pitchFamily="18" charset="0"/>
              </a:rPr>
              <a:t>（打扰） </a:t>
            </a:r>
            <a:r>
              <a:rPr lang="en-US" altLang="zh-CN" sz="3200">
                <a:latin typeface="Times New Roman" panose="02020603050405020304" pitchFamily="18" charset="0"/>
              </a:rPr>
              <a:t>them by </a:t>
            </a:r>
            <a:r>
              <a:rPr lang="en-US" altLang="zh-CN" sz="3200" i="1">
                <a:latin typeface="Times New Roman" panose="02020603050405020304" pitchFamily="18" charset="0"/>
              </a:rPr>
              <a:t>invading</a:t>
            </a:r>
            <a:r>
              <a:rPr lang="zh-CN" altLang="en-US" sz="3200">
                <a:latin typeface="Times New Roman" panose="02020603050405020304" pitchFamily="18" charset="0"/>
              </a:rPr>
              <a:t>（侵入） </a:t>
            </a:r>
            <a:r>
              <a:rPr lang="en-US" altLang="zh-CN" sz="3200">
                <a:latin typeface="Times New Roman" panose="02020603050405020304" pitchFamily="18" charset="0"/>
              </a:rPr>
              <a:t>their </a:t>
            </a:r>
            <a:r>
              <a:rPr lang="en-US" altLang="zh-CN" sz="3200" i="1">
                <a:latin typeface="Times New Roman" panose="02020603050405020304" pitchFamily="18" charset="0"/>
              </a:rPr>
              <a:t>habitat</a:t>
            </a:r>
            <a:r>
              <a:rPr lang="zh-CN" altLang="en-US" sz="3200" i="1">
                <a:latin typeface="Times New Roman" panose="02020603050405020304" pitchFamily="18" charset="0"/>
              </a:rPr>
              <a:t>s</a:t>
            </a:r>
            <a:r>
              <a:rPr lang="zh-CN" altLang="en-US" sz="3200">
                <a:latin typeface="Times New Roman" panose="02020603050405020304" pitchFamily="18" charset="0"/>
              </a:rPr>
              <a:t>（栖息地）</a:t>
            </a:r>
            <a:r>
              <a:rPr lang="en-US" altLang="zh-CN" sz="3200">
                <a:latin typeface="Times New Roman" panose="02020603050405020304" pitchFamily="18" charset="0"/>
              </a:rPr>
              <a:t>.</a:t>
            </a:r>
          </a:p>
          <a:p>
            <a:pPr>
              <a:spcBef>
                <a:spcPct val="15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And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 can </a:t>
            </a:r>
            <a:r>
              <a:rPr lang="en-US" altLang="zh-CN" sz="3200">
                <a:latin typeface="Times New Roman" panose="02020603050405020304" pitchFamily="18" charset="0"/>
              </a:rPr>
              <a:t>try ou</a:t>
            </a:r>
            <a:r>
              <a:rPr lang="zh-CN" altLang="en-US" sz="3200">
                <a:latin typeface="Times New Roman" panose="02020603050405020304" pitchFamily="18" charset="0"/>
              </a:rPr>
              <a:t>r</a:t>
            </a:r>
            <a:r>
              <a:rPr lang="en-US" altLang="zh-CN" sz="3200">
                <a:latin typeface="Times New Roman" panose="02020603050405020304" pitchFamily="18" charset="0"/>
              </a:rPr>
              <a:t> best to offer help when they are in trouble.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FBAA280-C53B-41A1-9091-18EC0898087F}"/>
              </a:ext>
            </a:extLst>
          </p:cNvPr>
          <p:cNvSpPr txBox="1"/>
          <p:nvPr/>
        </p:nvSpPr>
        <p:spPr>
          <a:xfrm rot="21300000">
            <a:off x="298450" y="5241777"/>
            <a:ext cx="8647430" cy="76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4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+mn-ea"/>
              </a:rPr>
              <a:t>It is important for us to save them!</a:t>
            </a:r>
            <a:endParaRPr lang="en-US" altLang="zh-CN" sz="440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792343A-3628-40A3-91B8-507840DB0EBC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6562" name="TextBox 4">
            <a:extLst>
              <a:ext uri="{FF2B5EF4-FFF2-40B4-BE49-F238E27FC236}">
                <a16:creationId xmlns:a16="http://schemas.microsoft.com/office/drawing/2014/main" id="{BDFB805E-CA50-4B54-A3ED-4DC2D4A9E2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矩形 21">
            <a:extLst>
              <a:ext uri="{FF2B5EF4-FFF2-40B4-BE49-F238E27FC236}">
                <a16:creationId xmlns:a16="http://schemas.microsoft.com/office/drawing/2014/main" id="{A13C7A34-B46C-4FFC-BEBD-93A71FDED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88" y="692150"/>
            <a:ext cx="83566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Calibri" panose="020F0502020204030204" pitchFamily="34" charset="0"/>
              </a:rPr>
              <a:t>I. Complete the sentences with the words you have learnt. The initial letters have been given.</a:t>
            </a:r>
            <a:endParaRPr lang="zh-CN" altLang="en-US" sz="2800"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3" name="TextBox 16">
            <a:extLst>
              <a:ext uri="{FF2B5EF4-FFF2-40B4-BE49-F238E27FC236}">
                <a16:creationId xmlns:a16="http://schemas.microsoft.com/office/drawing/2014/main" id="{A728A20E-E834-48E8-8AE7-61348D4435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700213"/>
            <a:ext cx="8893175" cy="44021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A newborn baby usually weighs about three k_______.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Many people are working hard to keep e____________ animals from dying out.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We can find wild giant pandas in the mountains in C______ and Western China.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Now let’s read the fact f_______ about South China tigers.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I hurt my s_______ when I was throwing the ball.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Nowadays, we cannot see many giant pandas or South China tigers in the w_______.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DD1A9F-6FF9-4FA5-B0C9-A9DBE27ACC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1700213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ilograms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11FAE2-4FF7-47B2-BBC9-781386D59F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2133600"/>
            <a:ext cx="18002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ndangered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A4BFA4E-31FF-4DB0-B417-4914AA85D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357563"/>
            <a:ext cx="1295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entral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D0AAF7-52A1-4686-84E5-1AB3AC5D3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3789363"/>
            <a:ext cx="8651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ile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F2BFF9C-4B35-4F32-ACD2-199BADD0A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4705350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houlder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2709AA2-E84F-4E8C-907F-E58CC102CF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516563"/>
            <a:ext cx="12969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ild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矩形 21">
            <a:extLst>
              <a:ext uri="{FF2B5EF4-FFF2-40B4-BE49-F238E27FC236}">
                <a16:creationId xmlns:a16="http://schemas.microsoft.com/office/drawing/2014/main" id="{7636AA73-50BC-4B8E-B484-6BD5A6F4FA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88" y="692150"/>
            <a:ext cx="83566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Calibri" panose="020F0502020204030204" pitchFamily="34" charset="0"/>
              </a:rPr>
              <a:t>I. Complete the sentences with the words you have learnt. The initial letters have been given.</a:t>
            </a:r>
            <a:endParaRPr lang="zh-CN" altLang="en-US" sz="2800"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3" name="TextBox 16">
            <a:extLst>
              <a:ext uri="{FF2B5EF4-FFF2-40B4-BE49-F238E27FC236}">
                <a16:creationId xmlns:a16="http://schemas.microsoft.com/office/drawing/2014/main" id="{8A81D355-FEF4-402F-8A08-6584A66917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700213"/>
            <a:ext cx="8893175" cy="44021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China has a large p___________.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Giant pandas mainly eat b_______ for food.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Millie was only 47 </a:t>
            </a:r>
            <a:r>
              <a:rPr lang="en-US" altLang="zh-CN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centimetres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long at b_______.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Scientists keep giant pandas in reserves to learn about their b_______.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You are too fat. I think you have put on too much w_______.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Some people are c_______ to their pet dogs. We should be friendly to them.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Would you like to order now? This is today’s m_______.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DC69488-B41C-4328-8831-0B19CED9F8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1628775"/>
            <a:ext cx="1728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opulation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2BC933C-8342-4FD5-931F-09AC0904D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2133600"/>
            <a:ext cx="12969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amboo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C03B686-DDAE-4717-B51F-054589E74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2565400"/>
            <a:ext cx="12954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irth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35134EF-4A65-4600-AA56-6D11D754B5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3357563"/>
            <a:ext cx="16557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ehaviour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5A6266A-3C29-4CD3-BA21-FDFEF51925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4221163"/>
            <a:ext cx="1296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eight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2492BF3-1E25-4CF4-B1EA-85017A43C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4652963"/>
            <a:ext cx="12969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ruel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48B946A-7692-49BA-9E9C-51626AB9B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6188" y="5516563"/>
            <a:ext cx="1296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enu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extBox 6">
            <a:extLst>
              <a:ext uri="{FF2B5EF4-FFF2-40B4-BE49-F238E27FC236}">
                <a16:creationId xmlns:a16="http://schemas.microsoft.com/office/drawing/2014/main" id="{C887122F-64A4-4FD1-A2D9-5B1A0BFDC6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539750"/>
            <a:ext cx="41560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7030A0"/>
                </a:solidFill>
                <a:latin typeface="Times New Roman" panose="02020603050405020304" pitchFamily="18" charset="0"/>
              </a:rPr>
              <a:t>II. Retell the passage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7ED8CB4-DEF1-40D7-891A-6A4DC6E96F5D}"/>
              </a:ext>
            </a:extLst>
          </p:cNvPr>
          <p:cNvCxnSpPr/>
          <p:nvPr/>
        </p:nvCxnSpPr>
        <p:spPr>
          <a:xfrm flipH="1" flipV="1">
            <a:off x="2916238" y="3213100"/>
            <a:ext cx="749300" cy="32385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864D827-504C-4099-9E61-17BA789C6F78}"/>
              </a:ext>
            </a:extLst>
          </p:cNvPr>
          <p:cNvCxnSpPr/>
          <p:nvPr/>
        </p:nvCxnSpPr>
        <p:spPr>
          <a:xfrm flipV="1">
            <a:off x="5292725" y="3284538"/>
            <a:ext cx="719138" cy="19050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D312158-BFD3-48EC-A393-5404C06E7D20}"/>
              </a:ext>
            </a:extLst>
          </p:cNvPr>
          <p:cNvCxnSpPr/>
          <p:nvPr/>
        </p:nvCxnSpPr>
        <p:spPr>
          <a:xfrm flipH="1">
            <a:off x="2771775" y="4149725"/>
            <a:ext cx="604838" cy="3063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D6EE142-3DC8-4A48-93F9-5581576C3348}"/>
              </a:ext>
            </a:extLst>
          </p:cNvPr>
          <p:cNvCxnSpPr/>
          <p:nvPr/>
        </p:nvCxnSpPr>
        <p:spPr>
          <a:xfrm>
            <a:off x="5294313" y="4738688"/>
            <a:ext cx="646112" cy="30638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23E9B0F-69A7-461C-AE1F-3CE0595BC83D}"/>
              </a:ext>
            </a:extLst>
          </p:cNvPr>
          <p:cNvCxnSpPr/>
          <p:nvPr/>
        </p:nvCxnSpPr>
        <p:spPr>
          <a:xfrm flipH="1">
            <a:off x="4516438" y="2511425"/>
            <a:ext cx="0" cy="64770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:a16="http://schemas.microsoft.com/office/drawing/2014/main" id="{E862CC5B-1A38-4C8D-A7D1-97DFC30DBA55}"/>
              </a:ext>
            </a:extLst>
          </p:cNvPr>
          <p:cNvSpPr/>
          <p:nvPr/>
        </p:nvSpPr>
        <p:spPr>
          <a:xfrm>
            <a:off x="3276600" y="1773238"/>
            <a:ext cx="3816350" cy="1096962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Home:</a:t>
            </a: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High up in the mountains of …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4A59208-1632-4763-86A6-AE0AF53FA518}"/>
              </a:ext>
            </a:extLst>
          </p:cNvPr>
          <p:cNvCxnSpPr/>
          <p:nvPr/>
        </p:nvCxnSpPr>
        <p:spPr>
          <a:xfrm flipH="1">
            <a:off x="3995738" y="4941888"/>
            <a:ext cx="144462" cy="50323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id="{CE526E3D-FCAF-4560-B10C-70B1C00BCC68}"/>
              </a:ext>
            </a:extLst>
          </p:cNvPr>
          <p:cNvSpPr/>
          <p:nvPr/>
        </p:nvSpPr>
        <p:spPr>
          <a:xfrm>
            <a:off x="6156325" y="2690813"/>
            <a:ext cx="2736850" cy="954087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Food: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the wild</a:t>
            </a:r>
            <a:r>
              <a:rPr lang="zh-CN" altLang="en-US" sz="2800" b="1" i="1" dirty="0">
                <a:solidFill>
                  <a:schemeClr val="tx1"/>
                </a:solidFill>
              </a:rPr>
              <a:t>：</a:t>
            </a:r>
            <a:endParaRPr lang="en-US" altLang="zh-CN" sz="28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zoos</a:t>
            </a:r>
            <a:r>
              <a:rPr lang="zh-CN" altLang="en-US" sz="2800" b="1" i="1" dirty="0">
                <a:solidFill>
                  <a:schemeClr val="tx1"/>
                </a:solidFill>
              </a:rPr>
              <a:t>：</a:t>
            </a:r>
            <a:endParaRPr lang="en-US" altLang="zh-CN" sz="2800" b="1" i="1" dirty="0">
              <a:solidFill>
                <a:schemeClr val="tx1"/>
              </a:solidFill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030824A7-C2E7-4950-A058-923CC3740E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69510" b="77340"/>
          <a:stretch>
            <a:fillRect/>
          </a:stretch>
        </p:blipFill>
        <p:spPr bwMode="auto">
          <a:xfrm>
            <a:off x="3350562" y="2999423"/>
            <a:ext cx="2406563" cy="20882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FAC90DA8-348D-46AB-A5A9-447DAD9A9A68}"/>
              </a:ext>
            </a:extLst>
          </p:cNvPr>
          <p:cNvSpPr/>
          <p:nvPr/>
        </p:nvSpPr>
        <p:spPr>
          <a:xfrm>
            <a:off x="5859463" y="4292600"/>
            <a:ext cx="3284537" cy="1800225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Behaviour</a:t>
            </a: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1.</a:t>
            </a: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2.</a:t>
            </a:r>
            <a:endParaRPr lang="en-US" altLang="zh-CN" sz="2800" b="1" noProof="1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3. </a:t>
            </a: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4. 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5771071-EFDB-4485-B665-E44D7A911626}"/>
              </a:ext>
            </a:extLst>
          </p:cNvPr>
          <p:cNvSpPr/>
          <p:nvPr/>
        </p:nvSpPr>
        <p:spPr>
          <a:xfrm>
            <a:off x="2411413" y="5445125"/>
            <a:ext cx="3168650" cy="1223963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Life: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the wild</a:t>
            </a:r>
            <a:r>
              <a:rPr lang="zh-CN" altLang="en-US" sz="2800" b="1" i="1" dirty="0">
                <a:solidFill>
                  <a:schemeClr val="tx1"/>
                </a:solidFill>
              </a:rPr>
              <a:t>：</a:t>
            </a:r>
            <a:endParaRPr lang="en-US" altLang="zh-CN" sz="28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zoos</a:t>
            </a:r>
            <a:r>
              <a:rPr lang="zh-CN" altLang="en-US" sz="2800" b="1" i="1" dirty="0">
                <a:solidFill>
                  <a:schemeClr val="tx1"/>
                </a:solidFill>
              </a:rPr>
              <a:t>：</a:t>
            </a:r>
            <a:endParaRPr lang="en-US" altLang="zh-CN" sz="28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</a:rPr>
              <a:t> 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292EFF1D-B5F5-44BC-B5FB-2B90E9AEABA9}"/>
              </a:ext>
            </a:extLst>
          </p:cNvPr>
          <p:cNvSpPr/>
          <p:nvPr/>
        </p:nvSpPr>
        <p:spPr>
          <a:xfrm>
            <a:off x="1187450" y="4149725"/>
            <a:ext cx="1665288" cy="954088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?</a:t>
            </a:r>
            <a:endParaRPr lang="zh-CN" altLang="en-US" sz="2800" b="1" noProof="1">
              <a:solidFill>
                <a:schemeClr val="tx1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91EFFC7-8812-491A-B3A7-C66651BF5610}"/>
              </a:ext>
            </a:extLst>
          </p:cNvPr>
          <p:cNvSpPr/>
          <p:nvPr/>
        </p:nvSpPr>
        <p:spPr>
          <a:xfrm>
            <a:off x="179388" y="2276475"/>
            <a:ext cx="2952750" cy="1512888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Appearance:</a:t>
            </a:r>
          </a:p>
          <a:p>
            <a:pPr algn="ctr"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Color:</a:t>
            </a:r>
          </a:p>
          <a:p>
            <a:pPr algn="ctr"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Weight:</a:t>
            </a:r>
          </a:p>
          <a:p>
            <a:pPr algn="ctr">
              <a:buFontTx/>
              <a:buNone/>
              <a:defRPr/>
            </a:pPr>
            <a:endParaRPr lang="en-US" altLang="zh-CN" sz="2800" b="1" i="1" noProof="1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  <p:bldP spid="32" grpId="0" bldLvl="0" animBg="1"/>
      <p:bldP spid="33" grpId="0" bldLvl="0" animBg="1"/>
      <p:bldP spid="34" grpId="0" bldLvl="0" animBg="1"/>
      <p:bldP spid="35" grpId="0" bldLvl="0" animBg="1"/>
      <p:bldP spid="36" grpId="0" bldLvl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21">
            <a:extLst>
              <a:ext uri="{FF2B5EF4-FFF2-40B4-BE49-F238E27FC236}">
                <a16:creationId xmlns:a16="http://schemas.microsoft.com/office/drawing/2014/main" id="{401ADADA-2ECC-4205-8013-47D94F4D70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238" y="1611313"/>
            <a:ext cx="7631112" cy="2862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600" dirty="0">
                <a:solidFill>
                  <a:schemeClr val="tx1"/>
                </a:solidFill>
              </a:rPr>
              <a:t>You may begin like this: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altLang="zh-CN" sz="36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600" dirty="0">
                <a:solidFill>
                  <a:srgbClr val="0070C0"/>
                </a:solidFill>
              </a:rPr>
              <a:t> </a:t>
            </a:r>
            <a:r>
              <a:rPr lang="en-US" altLang="zh-CN" sz="3600" dirty="0">
                <a:solidFill>
                  <a:srgbClr val="FF0000"/>
                </a:solidFill>
              </a:rPr>
              <a:t>Hello, I am a giant panda. I have a white face with black patches around my eyes. I also have…. 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4E44559-B15D-42B1-8FDC-1214A4301625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682" name="TextBox 4">
            <a:extLst>
              <a:ext uri="{FF2B5EF4-FFF2-40B4-BE49-F238E27FC236}">
                <a16:creationId xmlns:a16="http://schemas.microsoft.com/office/drawing/2014/main" id="{67E95004-2D65-4DF5-9262-F9B5A6695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>
            <a:extLst>
              <a:ext uri="{FF2B5EF4-FFF2-40B4-BE49-F238E27FC236}">
                <a16:creationId xmlns:a16="http://schemas.microsoft.com/office/drawing/2014/main" id="{980416E3-5015-4E02-9AF4-F06F444DAC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1775" y="333375"/>
            <a:ext cx="2962275" cy="633413"/>
          </a:xfrm>
        </p:spPr>
        <p:txBody>
          <a:bodyPr/>
          <a:lstStyle/>
          <a:p>
            <a:r>
              <a:rPr lang="en-US" altLang="zh-CN" sz="4000">
                <a:solidFill>
                  <a:srgbClr val="0000FF"/>
                </a:solidFill>
              </a:rPr>
              <a:t>Dictation</a:t>
            </a:r>
          </a:p>
        </p:txBody>
      </p:sp>
      <p:sp>
        <p:nvSpPr>
          <p:cNvPr id="72706" name="Rectangle 3">
            <a:extLst>
              <a:ext uri="{FF2B5EF4-FFF2-40B4-BE49-F238E27FC236}">
                <a16:creationId xmlns:a16="http://schemas.microsoft.com/office/drawing/2014/main" id="{DB33735C-D43A-47D8-BE91-7C80E1B8344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55650" y="1125538"/>
            <a:ext cx="4103688" cy="5184775"/>
          </a:xfrm>
        </p:spPr>
        <p:txBody>
          <a:bodyPr/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濒危的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档案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大熊猫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义务；责任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自然环境；野生状态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竹；竹子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成年动物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重量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千克；公斤</a:t>
            </a:r>
          </a:p>
        </p:txBody>
      </p:sp>
      <p:sp>
        <p:nvSpPr>
          <p:cNvPr id="33796" name="Rectangle 4">
            <a:extLst>
              <a:ext uri="{FF2B5EF4-FFF2-40B4-BE49-F238E27FC236}">
                <a16:creationId xmlns:a16="http://schemas.microsoft.com/office/drawing/2014/main" id="{2FBA426D-FB4E-4259-A227-8571E408C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925" y="836613"/>
            <a:ext cx="2663825" cy="575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endangered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file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giant panda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obligation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wild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bamboo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adult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weight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kilogram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7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7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7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7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3">
            <a:extLst>
              <a:ext uri="{FF2B5EF4-FFF2-40B4-BE49-F238E27FC236}">
                <a16:creationId xmlns:a16="http://schemas.microsoft.com/office/drawing/2014/main" id="{37E0BCDE-F91E-4F5E-97E7-93127669735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625" y="1035050"/>
            <a:ext cx="4537075" cy="5626100"/>
          </a:xfrm>
        </p:spPr>
        <p:txBody>
          <a:bodyPr/>
          <a:lstStyle/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某领域的生物；族群；人口 </a:t>
            </a:r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（ 动植物的）活动方式 </a:t>
            </a:r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出生；诞生</a:t>
            </a:r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色斑；斑点 </a:t>
            </a:r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肩；肩膀 </a:t>
            </a:r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在中心的；中央的 </a:t>
            </a:r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菜单 </a:t>
            </a:r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（ 动物的）毛皮 </a:t>
            </a:r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残忍的；残酷的 </a:t>
            </a:r>
          </a:p>
        </p:txBody>
      </p:sp>
      <p:sp>
        <p:nvSpPr>
          <p:cNvPr id="34820" name="Rectangle 4">
            <a:extLst>
              <a:ext uri="{FF2B5EF4-FFF2-40B4-BE49-F238E27FC236}">
                <a16:creationId xmlns:a16="http://schemas.microsoft.com/office/drawing/2014/main" id="{4320DC4A-804F-4AD7-A496-4D2F627C69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908050"/>
            <a:ext cx="2663825" cy="57531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population</a:t>
            </a: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 err="1">
                <a:solidFill>
                  <a:srgbClr val="FF3300"/>
                </a:solidFill>
                <a:latin typeface="+mn-lt"/>
              </a:rPr>
              <a:t>behaviour</a:t>
            </a:r>
            <a:endParaRPr lang="en-US" altLang="zh-CN" sz="3200" dirty="0">
              <a:solidFill>
                <a:srgbClr val="FF3300"/>
              </a:solidFill>
              <a:latin typeface="+mn-lt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birth</a:t>
            </a: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patch</a:t>
            </a: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shoulder</a:t>
            </a: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central</a:t>
            </a: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menu</a:t>
            </a: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fur</a:t>
            </a: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cruel</a:t>
            </a:r>
            <a:endParaRPr lang="zh-CN" altLang="en-US" sz="3200" dirty="0">
              <a:solidFill>
                <a:srgbClr val="FF3300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8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8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8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8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>
            <a:extLst>
              <a:ext uri="{FF2B5EF4-FFF2-40B4-BE49-F238E27FC236}">
                <a16:creationId xmlns:a16="http://schemas.microsoft.com/office/drawing/2014/main" id="{E34CBDC6-FF13-4E48-9A97-94EB05D00E2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6725" y="836613"/>
            <a:ext cx="8208963" cy="5216525"/>
          </a:xfrm>
        </p:spPr>
        <p:txBody>
          <a:bodyPr/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3000" b="1"/>
              <a:t>一、根据句意和所给首字母写出所缺单词。</a:t>
            </a:r>
            <a:endParaRPr lang="zh-CN" altLang="en-US" sz="30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1. People often say that the g______ panda is our </a:t>
            </a:r>
            <a:r>
              <a:rPr lang="en-US" altLang="zh-CN" sz="3000" i="1"/>
              <a:t>national treasure</a:t>
            </a:r>
            <a:r>
              <a:rPr lang="en-US" altLang="zh-CN" sz="3000"/>
              <a:t> (</a:t>
            </a:r>
            <a:r>
              <a:rPr lang="zh-CN" altLang="en-US" sz="3000"/>
              <a:t>国宝</a:t>
            </a:r>
            <a:r>
              <a:rPr lang="en-US" altLang="zh-CN" sz="3000"/>
              <a:t>).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2. Animals should live in the w______ , not in zoos.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3. Cats are covered with soft f______.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4. It is c______ to kill animals.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5. My father came home with a heavy box on his s______.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6. My aunt gave b______ to a baby girl yesterday.</a:t>
            </a:r>
            <a:endParaRPr lang="zh-CN" altLang="en-US" sz="3000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C5B44BC5-237E-4D6E-A75A-8DDE1A8D5F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1501775"/>
            <a:ext cx="76358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iant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2D9EBDEC-BF08-4D14-931E-849642C258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8288" y="2565400"/>
            <a:ext cx="59213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ild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080CCAEE-D6B7-4527-B349-B1808A869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3157538"/>
            <a:ext cx="5048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ur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A53C429E-7360-4D27-8E84-A19649065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3805238"/>
            <a:ext cx="881063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ruel 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1" name="Rectangle 7">
            <a:extLst>
              <a:ext uri="{FF2B5EF4-FFF2-40B4-BE49-F238E27FC236}">
                <a16:creationId xmlns:a16="http://schemas.microsoft.com/office/drawing/2014/main" id="{672FB0BE-9D02-4301-B25D-232652A036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4886325"/>
            <a:ext cx="136048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houlder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2" name="Rectangle 8">
            <a:extLst>
              <a:ext uri="{FF2B5EF4-FFF2-40B4-BE49-F238E27FC236}">
                <a16:creationId xmlns:a16="http://schemas.microsoft.com/office/drawing/2014/main" id="{F9C0E1C9-037A-49DB-AD4F-572D967EF7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1363" y="5461000"/>
            <a:ext cx="7207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irth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  <p:bldP spid="31751" grpId="0"/>
      <p:bldP spid="3175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>
            <a:extLst>
              <a:ext uri="{FF2B5EF4-FFF2-40B4-BE49-F238E27FC236}">
                <a16:creationId xmlns:a16="http://schemas.microsoft.com/office/drawing/2014/main" id="{7990496B-9CD8-492A-8A31-A4EB8816D25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41338" y="692150"/>
            <a:ext cx="8424862" cy="5173663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二、根据中文意思完成句子。</a:t>
            </a:r>
            <a:endParaRPr lang="zh-CN" altLang="en-US" sz="2800"/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1. </a:t>
            </a:r>
            <a:r>
              <a:rPr lang="zh-CN" altLang="en-US" sz="2800"/>
              <a:t>那个婴儿出生时有</a:t>
            </a:r>
            <a:r>
              <a:rPr lang="en-US" altLang="zh-CN" sz="2800"/>
              <a:t>4.5</a:t>
            </a:r>
            <a:r>
              <a:rPr lang="zh-CN" altLang="en-US" sz="2800"/>
              <a:t>公斤重。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     _____ _____, the baby weighed 4.5 kilograms.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/>
              <a:t>我经常和我的孩子在野外观察鸟类。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I often watch birds _____ _____ _____ with my child.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/>
              <a:t>晚上不要单独外出。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Don ’t go outside _____ _____ _____ at night.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4. </a:t>
            </a:r>
            <a:r>
              <a:rPr lang="zh-CN" altLang="en-US" sz="2800"/>
              <a:t>如果人们不停止砍伐森林，将会危害野生动植物。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If people don ’t stop ______ _____ forests, it will endanger the wildlife.</a:t>
            </a:r>
            <a:endParaRPr lang="zh-CN" altLang="en-US" sz="2800"/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96F14464-FA4C-4854-991D-DFA3E87F8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1673225"/>
            <a:ext cx="195897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  <a:latin typeface="+mn-lt"/>
              </a:rPr>
              <a:t> At      birth</a:t>
            </a:r>
            <a:endParaRPr lang="zh-CN" altLang="en-US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3F245CD9-6390-4A18-A780-841FB65564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00" y="2759075"/>
            <a:ext cx="2482850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>
                <a:solidFill>
                  <a:srgbClr val="FF0000"/>
                </a:solidFill>
                <a:latin typeface="+mn-lt"/>
              </a:rPr>
              <a:t>in      the    wild</a:t>
            </a:r>
            <a:endParaRPr lang="zh-CN" altLang="en-US" sz="280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2773" name="Rectangle 5">
            <a:extLst>
              <a:ext uri="{FF2B5EF4-FFF2-40B4-BE49-F238E27FC236}">
                <a16:creationId xmlns:a16="http://schemas.microsoft.com/office/drawing/2014/main" id="{F831D354-764C-4E00-A4DC-8D8D9B17F1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3644900"/>
            <a:ext cx="43529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>
                <a:solidFill>
                  <a:srgbClr val="FF0000"/>
                </a:solidFill>
                <a:latin typeface="+mn-lt"/>
              </a:rPr>
              <a:t>on your own / all by yourself</a:t>
            </a:r>
            <a:endParaRPr lang="zh-CN" altLang="en-US" sz="280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2774" name="Rectangle 6">
            <a:extLst>
              <a:ext uri="{FF2B5EF4-FFF2-40B4-BE49-F238E27FC236}">
                <a16:creationId xmlns:a16="http://schemas.microsoft.com/office/drawing/2014/main" id="{0D7C1C2F-D7C0-43B7-8041-D309E11E8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4805363"/>
            <a:ext cx="206851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>
                <a:solidFill>
                  <a:srgbClr val="FF0000"/>
                </a:solidFill>
                <a:latin typeface="+mn-lt"/>
              </a:rPr>
              <a:t>cutting down</a:t>
            </a:r>
            <a:endParaRPr lang="zh-CN" altLang="en-US" sz="280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  <p:bldP spid="3277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51D3F3B-F366-4996-BA7D-C27B340E88C5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6802" name="TextBox 4">
            <a:extLst>
              <a:ext uri="{FF2B5EF4-FFF2-40B4-BE49-F238E27FC236}">
                <a16:creationId xmlns:a16="http://schemas.microsoft.com/office/drawing/2014/main" id="{8A79D83D-06B3-41AA-9D3E-1661D0445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"/>
</p:tagLst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6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1</TotalTime>
  <Words>3859</Words>
  <Application>Microsoft Office PowerPoint</Application>
  <PresentationFormat>全屏显示(4:3)</PresentationFormat>
  <Paragraphs>519</Paragraphs>
  <Slides>66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66</vt:i4>
      </vt:variant>
    </vt:vector>
  </HeadingPairs>
  <TitlesOfParts>
    <vt:vector size="74" baseType="lpstr">
      <vt:lpstr>宋体</vt:lpstr>
      <vt:lpstr>Arial</vt:lpstr>
      <vt:lpstr>Bodoni MT Black</vt:lpstr>
      <vt:lpstr>Calibri</vt:lpstr>
      <vt:lpstr>Comic Sans MS</vt:lpstr>
      <vt:lpstr>Times New Roman</vt:lpstr>
      <vt:lpstr>Wingdings 2</vt:lpstr>
      <vt:lpstr>u7模板</vt:lpstr>
      <vt:lpstr>PowerPoint 演示文稿</vt:lpstr>
      <vt:lpstr>PowerPoint 演示文稿</vt:lpstr>
      <vt:lpstr>PowerPoint 演示文稿</vt:lpstr>
      <vt:lpstr>PowerPoint 演示文稿</vt:lpstr>
      <vt:lpstr>Play a game</vt:lpstr>
      <vt:lpstr>Brain twists 脑筋急转弯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Comprehension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Dictation</vt:lpstr>
      <vt:lpstr>PowerPoint 演示文稿</vt:lpstr>
      <vt:lpstr>PowerPoint 演示文稿</vt:lpstr>
      <vt:lpstr>PowerPoint 演示文稿</vt:lpstr>
      <vt:lpstr>PowerPoint 演示文稿</vt:lpstr>
    </vt:vector>
  </TitlesOfParts>
  <Manager>英语周报</Manager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acer</cp:lastModifiedBy>
  <cp:revision>43</cp:revision>
  <dcterms:created xsi:type="dcterms:W3CDTF">2017-01-04T07:10:30Z</dcterms:created>
  <dcterms:modified xsi:type="dcterms:W3CDTF">2020-07-16T08:30:35Z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