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13"/>
  </p:notesMasterIdLst>
  <p:sldIdLst>
    <p:sldId id="470" r:id="rId12"/>
    <p:sldId id="520" r:id="rId14"/>
    <p:sldId id="521" r:id="rId15"/>
    <p:sldId id="523" r:id="rId16"/>
    <p:sldId id="524" r:id="rId17"/>
    <p:sldId id="526" r:id="rId18"/>
    <p:sldId id="525" r:id="rId19"/>
    <p:sldId id="527" r:id="rId20"/>
    <p:sldId id="528" r:id="rId21"/>
    <p:sldId id="529" r:id="rId22"/>
    <p:sldId id="530" r:id="rId23"/>
    <p:sldId id="517" r:id="rId24"/>
    <p:sldId id="531" r:id="rId25"/>
    <p:sldId id="532" r:id="rId26"/>
    <p:sldId id="297" r:id="rId27"/>
  </p:sldIdLst>
  <p:sldSz cx="12190095" cy="68592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AF"/>
    <a:srgbClr val="006064"/>
    <a:srgbClr val="00A69A"/>
    <a:srgbClr val="3296A8"/>
    <a:srgbClr val="6D8AAB"/>
    <a:srgbClr val="31709C"/>
    <a:srgbClr val="7697B3"/>
    <a:srgbClr val="6FA094"/>
    <a:srgbClr val="94BCB4"/>
    <a:srgbClr val="5950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7778" autoAdjust="0"/>
  </p:normalViewPr>
  <p:slideViewPr>
    <p:cSldViewPr snapToGrid="0" showGuides="1">
      <p:cViewPr varScale="1">
        <p:scale>
          <a:sx n="112" d="100"/>
          <a:sy n="112" d="100"/>
        </p:scale>
        <p:origin x="-456" y="-72"/>
      </p:cViewPr>
      <p:guideLst>
        <p:guide orient="horz" pos="2155"/>
        <p:guide pos="3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0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slide" Target="slides/slide10.xml"/><Relationship Id="rId21" Type="http://schemas.openxmlformats.org/officeDocument/2006/relationships/slide" Target="slides/slide9.xml"/><Relationship Id="rId20" Type="http://schemas.openxmlformats.org/officeDocument/2006/relationships/slide" Target="slides/slide8.xml"/><Relationship Id="rId2" Type="http://schemas.openxmlformats.org/officeDocument/2006/relationships/theme" Target="theme/theme1.xml"/><Relationship Id="rId19" Type="http://schemas.openxmlformats.org/officeDocument/2006/relationships/slide" Target="slides/slide7.xml"/><Relationship Id="rId18" Type="http://schemas.openxmlformats.org/officeDocument/2006/relationships/slide" Target="slides/slide6.xml"/><Relationship Id="rId17" Type="http://schemas.openxmlformats.org/officeDocument/2006/relationships/slide" Target="slides/slide5.xml"/><Relationship Id="rId16" Type="http://schemas.openxmlformats.org/officeDocument/2006/relationships/slide" Target="slides/slide4.xml"/><Relationship Id="rId15" Type="http://schemas.openxmlformats.org/officeDocument/2006/relationships/slide" Target="slides/slide3.xml"/><Relationship Id="rId14" Type="http://schemas.openxmlformats.org/officeDocument/2006/relationships/slide" Target="slides/slide2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幻灯片图像占位符 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170" name="文本占位符 2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 indent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6" Type="http://schemas.openxmlformats.org/officeDocument/2006/relationships/theme" Target="../theme/theme5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6" Type="http://schemas.openxmlformats.org/officeDocument/2006/relationships/theme" Target="../theme/theme6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6" Type="http://schemas.openxmlformats.org/officeDocument/2006/relationships/theme" Target="../theme/theme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6" Type="http://schemas.openxmlformats.org/officeDocument/2006/relationships/theme" Target="../theme/theme8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6" Type="http://schemas.openxmlformats.org/officeDocument/2006/relationships/theme" Target="../theme/theme9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5" Type="http://schemas.openxmlformats.org/officeDocument/2006/relationships/theme" Target="../theme/theme10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43.xml"/><Relationship Id="rId4" Type="http://schemas.openxmlformats.org/officeDocument/2006/relationships/image" Target="../media/image6.jpeg"/><Relationship Id="rId3" Type="http://schemas.openxmlformats.org/officeDocument/2006/relationships/image" Target="../media/image5.png"/><Relationship Id="rId2" Type="http://schemas.microsoft.com/office/2007/relationships/media" Target="../media/audio1.wav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dubuque精美钢琴曲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46093" y="-1396459"/>
            <a:ext cx="609600" cy="6096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240"/>
            <a:ext cx="12190413" cy="68571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209181" y="2116841"/>
            <a:ext cx="7378808" cy="1445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8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汉仪意宋W"/>
                <a:ea typeface="汉仪意宋W"/>
                <a:cs typeface="+mn-ea"/>
                <a:sym typeface="汉仪意宋W"/>
              </a:rPr>
              <a:t>《</a:t>
            </a:r>
            <a:r>
              <a:rPr lang="zh-CN" altLang="en-US" sz="8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汉仪意宋W"/>
                <a:ea typeface="汉仪意宋W"/>
                <a:cs typeface="+mn-ea"/>
                <a:sym typeface="汉仪意宋W"/>
              </a:rPr>
              <a:t>论教养</a:t>
            </a:r>
            <a:r>
              <a:rPr lang="en-US" altLang="zh-CN" sz="8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汉仪意宋W"/>
                <a:ea typeface="汉仪意宋W"/>
                <a:cs typeface="+mn-ea"/>
                <a:sym typeface="汉仪意宋W"/>
              </a:rPr>
              <a:t>》</a:t>
            </a:r>
            <a:endParaRPr lang="en-US" altLang="zh-CN" sz="8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汉仪意宋W"/>
              <a:ea typeface="汉仪意宋W"/>
              <a:cs typeface="+mn-ea"/>
              <a:sym typeface="汉仪意宋W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64710" y="4012565"/>
            <a:ext cx="20116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利哈乔夫</a:t>
            </a:r>
            <a:endParaRPr lang="zh-CN" altLang="en-US" sz="360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audio>
              <p:cMediaNode vol="100000" numSld="999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2" name="矩形 92171"/>
          <p:cNvSpPr/>
          <p:nvPr/>
        </p:nvSpPr>
        <p:spPr>
          <a:xfrm>
            <a:off x="184121" y="1537631"/>
            <a:ext cx="6666458" cy="50888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【利哈乔夫】</a:t>
            </a:r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（1906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—1999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），</a:t>
            </a:r>
            <a:r>
              <a:rPr lang="zh-CN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20世纪俄罗斯著名的知识分子之一，政治家、作家、文艺理论家。被誉为</a:t>
            </a:r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俄罗斯知识分子的良心</a:t>
            </a:r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”“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俄罗斯名族的良心</a:t>
            </a:r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，被俄罗斯前总统叶利钦称为是</a:t>
            </a:r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唯一没有污点的人</a:t>
            </a:r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15500" t="823" r="32833" b="29814"/>
          <a:stretch>
            <a:fillRect/>
          </a:stretch>
        </p:blipFill>
        <p:spPr>
          <a:xfrm>
            <a:off x="6562090" y="967105"/>
            <a:ext cx="5085080" cy="58305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椭圆 9225"/>
          <p:cNvSpPr/>
          <p:nvPr/>
        </p:nvSpPr>
        <p:spPr>
          <a:xfrm>
            <a:off x="2547540" y="718609"/>
            <a:ext cx="2711026" cy="819022"/>
          </a:xfrm>
          <a:prstGeom prst="ellipse">
            <a:avLst/>
          </a:prstGeom>
          <a:solidFill>
            <a:srgbClr val="66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4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走进作者</a:t>
            </a:r>
            <a:endParaRPr lang="zh-CN" altLang="en-US" sz="44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文本框 99"/>
          <p:cNvSpPr txBox="1"/>
          <p:nvPr/>
        </p:nvSpPr>
        <p:spPr>
          <a:xfrm>
            <a:off x="184121" y="1063043"/>
            <a:ext cx="11558369" cy="56083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266700">
              <a:lnSpc>
                <a:spcPct val="140000"/>
              </a:lnSpc>
            </a:pP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恪守        </a:t>
            </a:r>
            <a:r>
              <a:rPr lang="en-US" altLang="zh-CN" sz="4265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　箴言　　         自吹自擂</a:t>
            </a:r>
            <a:r>
              <a:rPr lang="en-US" altLang="zh-CN" sz="4265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endParaRPr lang="en-US" altLang="zh-CN" sz="4265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6700">
              <a:lnSpc>
                <a:spcPct val="140000"/>
              </a:lnSpc>
            </a:pP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允诺</a:t>
            </a:r>
            <a:r>
              <a:rPr lang="en-US" altLang="zh-CN" sz="4265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</a:t>
            </a: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妨碍</a:t>
            </a:r>
            <a:r>
              <a:rPr lang="en-US" altLang="zh-CN" sz="4265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</a:t>
            </a: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矫揉造作</a:t>
            </a:r>
            <a:endParaRPr lang="zh-CN" altLang="zh-CN" sz="4265" b="1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266700">
              <a:lnSpc>
                <a:spcPct val="140000"/>
              </a:lnSpc>
            </a:pP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愚蠢        </a:t>
            </a:r>
            <a:r>
              <a:rPr lang="en-US" altLang="zh-CN" sz="4265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絮絮叨叨        </a:t>
            </a:r>
            <a:r>
              <a:rPr lang="en-US" altLang="zh-CN" sz="4265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积淀</a:t>
            </a:r>
            <a:endParaRPr lang="zh-CN" altLang="zh-CN" sz="4265" b="1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266700">
              <a:lnSpc>
                <a:spcPct val="140000"/>
              </a:lnSpc>
            </a:pP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谚语        </a:t>
            </a:r>
            <a:r>
              <a:rPr lang="en-US" altLang="zh-CN" sz="4265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大发雷霆        </a:t>
            </a:r>
            <a:r>
              <a:rPr lang="en-US" altLang="zh-CN" sz="4265" b="1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贸然</a:t>
            </a:r>
            <a:endParaRPr lang="zh-CN" altLang="zh-CN" sz="4265" b="1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266700">
              <a:lnSpc>
                <a:spcPct val="140000"/>
              </a:lnSpc>
            </a:pP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涵养            汲取</a:t>
            </a:r>
            <a:r>
              <a:rPr lang="en-US" altLang="zh-CN" sz="4265" b="1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    </a:t>
            </a: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遵循</a:t>
            </a:r>
            <a:r>
              <a:rPr lang="en-US" altLang="zh-CN" sz="4265" b="1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  </a:t>
            </a:r>
            <a:endParaRPr lang="en-US" altLang="zh-CN" sz="4265" b="1" noProof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6700">
              <a:lnSpc>
                <a:spcPct val="140000"/>
              </a:lnSpc>
            </a:pPr>
            <a:r>
              <a:rPr lang="zh-CN" altLang="zh-CN" sz="4265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尴尬</a:t>
            </a:r>
            <a:endParaRPr lang="zh-CN" altLang="en-US" sz="4265" b="1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88836" y="1270972"/>
            <a:ext cx="1587252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(kè)</a:t>
            </a:r>
            <a:r>
              <a:rPr lang="zh-CN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　</a:t>
            </a: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33183" y="1270972"/>
            <a:ext cx="1544396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(zhēn)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688586" y="1270972"/>
            <a:ext cx="2053904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(léi) 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95182" y="2243958"/>
            <a:ext cx="1480906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(yǔn)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33183" y="2243958"/>
            <a:ext cx="1269802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à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i) 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75907" y="1977300"/>
            <a:ext cx="2666583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266700">
              <a:lnSpc>
                <a:spcPct val="140000"/>
              </a:lnSpc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(jiǎo)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25346" y="3077265"/>
            <a:ext cx="1820578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(chǔn)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29986" y="3077265"/>
            <a:ext cx="1968192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(dāo) 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325137" y="2829654"/>
            <a:ext cx="2666583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266700">
              <a:lnSpc>
                <a:spcPct val="140000"/>
              </a:lnSpc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(di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à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n)     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88836" y="4074059"/>
            <a:ext cx="1777722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(y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à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n)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29986" y="4074059"/>
            <a:ext cx="1714232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(tíng)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494972" y="4074059"/>
            <a:ext cx="2496748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(m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à</a:t>
            </a:r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o) </a:t>
            </a:r>
            <a:endParaRPr lang="en-US" altLang="zh-CN" sz="40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688836" y="5016887"/>
            <a:ext cx="1496779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(hán)　</a:t>
            </a:r>
            <a:endParaRPr lang="zh-CN" altLang="zh-CN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26843" y="5016887"/>
            <a:ext cx="1353926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(jí) </a:t>
            </a:r>
            <a:endParaRPr lang="en-US" altLang="zh-CN" sz="40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94972" y="5016887"/>
            <a:ext cx="1755501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(xún)  </a:t>
            </a:r>
            <a:endParaRPr lang="en-US" altLang="zh-CN" sz="40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98369" y="5600996"/>
            <a:ext cx="3830038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266700">
              <a:lnSpc>
                <a:spcPct val="140000"/>
              </a:lnSpc>
            </a:pPr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(gān g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à</a:t>
            </a:r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 sz="40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10" name="椭圆 9225"/>
          <p:cNvSpPr/>
          <p:nvPr/>
        </p:nvSpPr>
        <p:spPr>
          <a:xfrm>
            <a:off x="565062" y="244021"/>
            <a:ext cx="2711026" cy="819022"/>
          </a:xfrm>
          <a:prstGeom prst="ellipse">
            <a:avLst/>
          </a:prstGeom>
          <a:solidFill>
            <a:srgbClr val="66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4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字词正音</a:t>
            </a:r>
            <a:endParaRPr lang="zh-CN" altLang="en-US" sz="44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90468" y="996378"/>
            <a:ext cx="7523574" cy="748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【涵养】</a:t>
            </a:r>
            <a:r>
              <a:rPr lang="zh-CN" altLang="en-US" sz="4265" b="1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能控制情绪的功夫。</a:t>
            </a:r>
            <a:endParaRPr lang="zh-CN" altLang="en-US" sz="4265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0468" y="1743973"/>
            <a:ext cx="7209298" cy="748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【恪（</a:t>
            </a: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kè</a:t>
            </a: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）守】</a:t>
            </a:r>
            <a:r>
              <a:rPr lang="zh-CN" altLang="en-US" sz="4265" b="1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严格遵守。</a:t>
            </a:r>
            <a:endParaRPr lang="zh-CN" altLang="en-US" sz="4265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5548" y="2491570"/>
            <a:ext cx="7401356" cy="748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【箴（</a:t>
            </a: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zhēn</a:t>
            </a: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）言】</a:t>
            </a:r>
            <a:r>
              <a:rPr lang="zh-CN" altLang="en-US" sz="4265" b="1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劝诫的话。</a:t>
            </a:r>
            <a:endParaRPr lang="zh-CN" altLang="en-US" sz="4265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0468" y="3239165"/>
            <a:ext cx="11807568" cy="945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【彬彬</a:t>
            </a: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（</a:t>
            </a: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宋体" panose="02010600030101010101" pitchFamily="2" charset="-122"/>
              </a:rPr>
              <a:t>bīn</a:t>
            </a: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  <a:sym typeface="宋体" panose="02010600030101010101" pitchFamily="2" charset="-122"/>
              </a:rPr>
              <a:t>）</a:t>
            </a: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有礼】</a:t>
            </a:r>
            <a:r>
              <a:rPr lang="zh-CN" altLang="en-US" sz="4265" b="1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形容文雅、有礼貌的样子。</a:t>
            </a:r>
            <a:endParaRPr lang="zh-CN" altLang="en-US" sz="4265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3329" y="4058187"/>
            <a:ext cx="11964705" cy="1799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【侧目而视】</a:t>
            </a:r>
            <a:r>
              <a:rPr lang="zh-CN" altLang="en-US" sz="4265" b="1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斜着眼睛看人，不敢正视。形容憎恨或畏惧而又愤恨。现也形容敢怒不敢言的样子。</a:t>
            </a:r>
            <a:endParaRPr lang="zh-CN" altLang="en-US" sz="4265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90468" y="5858130"/>
            <a:ext cx="10302853" cy="748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265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【矫揉造作】</a:t>
            </a:r>
            <a:r>
              <a:rPr lang="zh-CN" altLang="en-US" sz="4265" b="1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形容过分做作，极不自然。</a:t>
            </a:r>
            <a:endParaRPr lang="zh-CN" altLang="en-US" sz="4265" b="1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223" name="椭圆 9225"/>
          <p:cNvSpPr/>
          <p:nvPr/>
        </p:nvSpPr>
        <p:spPr>
          <a:xfrm>
            <a:off x="1076157" y="177356"/>
            <a:ext cx="2711026" cy="819022"/>
          </a:xfrm>
          <a:prstGeom prst="ellipse">
            <a:avLst/>
          </a:prstGeom>
          <a:solidFill>
            <a:srgbClr val="66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4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词语解释</a:t>
            </a:r>
            <a:endParaRPr lang="zh-CN" altLang="en-US" sz="44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8" name="文本框 9"/>
          <p:cNvSpPr txBox="1"/>
          <p:nvPr/>
        </p:nvSpPr>
        <p:spPr>
          <a:xfrm>
            <a:off x="475874" y="1039788"/>
            <a:ext cx="11459959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【</a:t>
            </a:r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自吹自擂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】</a:t>
            </a:r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000" b="1">
                <a:latin typeface="黑体" panose="02010609060101010101" charset="-122"/>
                <a:ea typeface="黑体" panose="02010609060101010101" charset="-122"/>
              </a:rPr>
              <a:t>擂，打鼓。意为自己吹喇叭，自己打鼓。借以比喻自我吹嘘。</a:t>
            </a:r>
            <a:endParaRPr lang="zh-CN" altLang="en-US" sz="4000" b="1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40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269" name="文本框 13"/>
          <p:cNvSpPr txBox="1"/>
          <p:nvPr/>
        </p:nvSpPr>
        <p:spPr>
          <a:xfrm>
            <a:off x="453653" y="2376560"/>
            <a:ext cx="11482181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【疲惫不堪】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疲惫，形容极度疲乏；不堪，不能忍受。形容非常疲乏，过度劳累。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</a:t>
            </a:r>
            <a:endParaRPr lang="zh-CN" altLang="en-US" sz="4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5" name="文本框 11"/>
          <p:cNvSpPr txBox="1"/>
          <p:nvPr/>
        </p:nvSpPr>
        <p:spPr>
          <a:xfrm>
            <a:off x="409575" y="3613785"/>
            <a:ext cx="1137094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defTabSz="1219200" eaLnBrk="0" fontAlgn="base" hangingPunct="0">
              <a:lnSpc>
                <a:spcPct val="130000"/>
              </a:lnSpc>
            </a:pP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【</a:t>
            </a:r>
            <a:r>
              <a:rPr lang="zh-CN" altLang="zh-CN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附庸风雅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】</a:t>
            </a:r>
            <a:r>
              <a:rPr lang="zh-CN" altLang="en-US" sz="4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宋体" panose="02010600030101010101" pitchFamily="2" charset="-122"/>
              </a:rPr>
              <a:t>泛指为了装点门面而结交文人，参加有关文化活动。</a:t>
            </a:r>
            <a:endParaRPr lang="zh-CN" altLang="en-US" sz="4000" b="1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40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2291" name="文本框 1"/>
          <p:cNvSpPr txBox="1"/>
          <p:nvPr/>
        </p:nvSpPr>
        <p:spPr>
          <a:xfrm>
            <a:off x="409258" y="5289233"/>
            <a:ext cx="11776075" cy="1938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【</a:t>
            </a:r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扭捏作态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】</a:t>
            </a:r>
            <a:r>
              <a:rPr lang="zh-CN" altLang="en-US" sz="4000" b="1">
                <a:latin typeface="黑体" panose="02010609060101010101" charset="-122"/>
                <a:ea typeface="黑体" panose="02010609060101010101" charset="-122"/>
              </a:rPr>
              <a:t>扭捏，羞惭的样子。形容不自然，不大方，含羞做作的样子。</a:t>
            </a:r>
            <a:endParaRPr lang="zh-CN" altLang="en-US" sz="4000" b="1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40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矩形 99330"/>
          <p:cNvSpPr/>
          <p:nvPr/>
        </p:nvSpPr>
        <p:spPr>
          <a:xfrm>
            <a:off x="3750677" y="166245"/>
            <a:ext cx="8415610" cy="748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base"/>
            <a:r>
              <a:rPr lang="zh-CN" altLang="zh-CN" sz="4265" b="1" strike="noStrike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给课文划分层次，理清作者思路。</a:t>
            </a:r>
            <a:endParaRPr lang="zh-CN" altLang="zh-CN" sz="4265" b="1" strike="noStrike" noProof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9202" y="1269441"/>
            <a:ext cx="11893279" cy="13709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第一部分：（1）</a:t>
            </a:r>
            <a:endParaRPr lang="zh-CN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zh-CN" altLang="zh-CN" sz="32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9189" y="3006687"/>
            <a:ext cx="10899660" cy="13709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第二部分：（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－1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zh-CN" altLang="zh-CN" sz="32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188" y="4743391"/>
            <a:ext cx="11709158" cy="13709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第三部分：（1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zh-CN" altLang="zh-CN" sz="32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7" name="椭圆 9225"/>
          <p:cNvSpPr/>
          <p:nvPr/>
        </p:nvSpPr>
        <p:spPr>
          <a:xfrm>
            <a:off x="444431" y="166245"/>
            <a:ext cx="2711026" cy="819022"/>
          </a:xfrm>
          <a:prstGeom prst="ellipse">
            <a:avLst/>
          </a:prstGeom>
          <a:solidFill>
            <a:srgbClr val="66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4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理清结构</a:t>
            </a:r>
            <a:endParaRPr lang="zh-CN" altLang="en-US" sz="44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9225" y="2056765"/>
            <a:ext cx="83489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zh-CN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开门见山，引出论题</a:t>
            </a:r>
            <a:r>
              <a:rPr lang="en-US" altLang="zh-CN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什么是真正的教养</a:t>
            </a:r>
            <a:r>
              <a:rPr lang="en-US" altLang="zh-CN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9225" y="3788410"/>
            <a:ext cx="5490845" cy="7308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defTabSz="1218565">
              <a:lnSpc>
                <a:spcPct val="130000"/>
              </a:lnSpc>
            </a:pPr>
            <a:r>
              <a:rPr lang="zh-CN" altLang="zh-CN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从正反两方面对比证明论题。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9225" y="5546090"/>
            <a:ext cx="12023725" cy="7308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defTabSz="1218565">
              <a:lnSpc>
                <a:spcPct val="130000"/>
              </a:lnSpc>
            </a:pPr>
            <a:r>
              <a:rPr lang="zh-CN" altLang="zh-CN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再次强调什么是真正的教养，即</a:t>
            </a:r>
            <a:r>
              <a:rPr lang="en-US" altLang="zh-CN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必须以尊重的态度对待别人</a:t>
            </a:r>
            <a:r>
              <a:rPr lang="en-US" altLang="zh-CN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3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文本框 2"/>
          <p:cNvSpPr txBox="1"/>
          <p:nvPr/>
        </p:nvSpPr>
        <p:spPr>
          <a:xfrm>
            <a:off x="595220" y="728132"/>
            <a:ext cx="10977435" cy="1732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265" noProof="1">
                <a:latin typeface="黑体" panose="02010609060101010101" charset="-122"/>
                <a:ea typeface="黑体" panose="02010609060101010101" charset="-122"/>
                <a:cs typeface="+mn-cs"/>
              </a:rPr>
              <a:t>1</a:t>
            </a:r>
            <a:r>
              <a:rPr lang="zh-CN" altLang="en-US" sz="4265" noProof="1">
                <a:latin typeface="黑体" panose="02010609060101010101" charset="-122"/>
                <a:ea typeface="黑体" panose="02010609060101010101" charset="-122"/>
                <a:cs typeface="+mn-cs"/>
              </a:rPr>
              <a:t>.本文的中心论点是什么？</a:t>
            </a:r>
            <a:endParaRPr lang="zh-CN" altLang="en-US" sz="4265" noProof="1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3200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200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9" name="文本框 3"/>
          <p:cNvSpPr txBox="1"/>
          <p:nvPr/>
        </p:nvSpPr>
        <p:spPr>
          <a:xfrm>
            <a:off x="595220" y="4796259"/>
            <a:ext cx="10869501" cy="18167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735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人往往注重外在的形象，在家里却不拘小节，表现更真实，从家庭入手就能看出一个人是否真正做到了有教养，而不仅仅是表象。</a:t>
            </a:r>
            <a:endParaRPr lang="zh-CN" altLang="en-US" sz="3735" noProof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6390" name="文本框 4"/>
          <p:cNvSpPr txBox="1"/>
          <p:nvPr/>
        </p:nvSpPr>
        <p:spPr>
          <a:xfrm>
            <a:off x="595220" y="3472491"/>
            <a:ext cx="10850454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265" noProof="1">
                <a:latin typeface="黑体" panose="02010609060101010101" charset="-122"/>
                <a:ea typeface="黑体" panose="02010609060101010101" charset="-122"/>
                <a:cs typeface="+mn-cs"/>
              </a:rPr>
              <a:t>3</a:t>
            </a:r>
            <a:r>
              <a:rPr lang="zh-CN" altLang="en-US" sz="4265" noProof="1">
                <a:latin typeface="黑体" panose="02010609060101010101" charset="-122"/>
                <a:ea typeface="黑体" panose="02010609060101010101" charset="-122"/>
                <a:cs typeface="+mn-cs"/>
              </a:rPr>
              <a:t>．作者认为教养首先体现在家里。对此，你怎么看？</a:t>
            </a:r>
            <a:endParaRPr lang="zh-CN" altLang="en-US" sz="4265" noProof="1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4265" noProof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391" name="文本框 5"/>
          <p:cNvSpPr txBox="1"/>
          <p:nvPr/>
        </p:nvSpPr>
        <p:spPr>
          <a:xfrm>
            <a:off x="693630" y="2809020"/>
            <a:ext cx="11007593" cy="1241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735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①教养首先应该体现在家里；②要有优雅的风度。</a:t>
            </a:r>
            <a:endParaRPr lang="zh-CN" altLang="en-US" sz="3735" noProof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3735" noProof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392" name="文本框 6"/>
          <p:cNvSpPr txBox="1"/>
          <p:nvPr/>
        </p:nvSpPr>
        <p:spPr>
          <a:xfrm>
            <a:off x="594995" y="2067560"/>
            <a:ext cx="10786745" cy="748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265" noProof="1">
                <a:latin typeface="黑体" panose="02010609060101010101" charset="-122"/>
                <a:ea typeface="黑体" panose="02010609060101010101" charset="-122"/>
                <a:cs typeface="+mn-cs"/>
              </a:rPr>
              <a:t>2</a:t>
            </a:r>
            <a:r>
              <a:rPr lang="zh-CN" altLang="en-US" sz="4265" noProof="1">
                <a:latin typeface="黑体" panose="02010609060101010101" charset="-122"/>
                <a:ea typeface="黑体" panose="02010609060101010101" charset="-122"/>
                <a:cs typeface="+mn-cs"/>
              </a:rPr>
              <a:t>.作者是从哪几个方面来论述中心论点的？</a:t>
            </a:r>
            <a:endParaRPr lang="zh-CN" altLang="en-US" sz="4265" noProof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393" name="文本框 7"/>
          <p:cNvSpPr txBox="1"/>
          <p:nvPr/>
        </p:nvSpPr>
        <p:spPr>
          <a:xfrm>
            <a:off x="788865" y="1420174"/>
            <a:ext cx="8634651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735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做一个有教养、有风度的人。</a:t>
            </a:r>
            <a:endParaRPr lang="zh-CN" altLang="en-US" sz="3735" noProof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3319" name="椭圆 9225"/>
          <p:cNvSpPr/>
          <p:nvPr/>
        </p:nvSpPr>
        <p:spPr>
          <a:xfrm>
            <a:off x="693630" y="155135"/>
            <a:ext cx="2711026" cy="676169"/>
          </a:xfrm>
          <a:prstGeom prst="ellipse">
            <a:avLst/>
          </a:prstGeom>
          <a:solidFill>
            <a:srgbClr val="66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4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整体感知</a:t>
            </a:r>
            <a:endParaRPr lang="zh-CN" altLang="en-US" sz="44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/>
      <p:bldP spid="16391" grpId="0"/>
      <p:bldP spid="163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矩形 101378"/>
          <p:cNvSpPr/>
          <p:nvPr/>
        </p:nvSpPr>
        <p:spPr>
          <a:xfrm>
            <a:off x="3418941" y="104343"/>
            <a:ext cx="9498116" cy="20624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pPr fontAlgn="base">
              <a:lnSpc>
                <a:spcPct val="150000"/>
              </a:lnSpc>
            </a:pPr>
            <a:r>
              <a:rPr lang="zh-CN" altLang="en-US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阅读第</a:t>
            </a:r>
            <a:r>
              <a:rPr lang="en-US" altLang="zh-CN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1</a:t>
            </a:r>
            <a:r>
              <a:rPr lang="zh-CN" altLang="en-US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、</a:t>
            </a:r>
            <a:r>
              <a:rPr lang="en-US" altLang="zh-CN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2</a:t>
            </a:r>
            <a:r>
              <a:rPr lang="zh-CN" altLang="en-US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段，思考：</a:t>
            </a:r>
            <a:endParaRPr lang="zh-CN" altLang="en-US" sz="4265" b="1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pPr fontAlgn="base">
              <a:lnSpc>
                <a:spcPct val="150000"/>
              </a:lnSpc>
            </a:pPr>
            <a:endParaRPr lang="zh-CN" altLang="en-US" sz="4265" b="1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386" name="文本框 1"/>
          <p:cNvSpPr txBox="1"/>
          <p:nvPr/>
        </p:nvSpPr>
        <p:spPr>
          <a:xfrm>
            <a:off x="373005" y="873524"/>
            <a:ext cx="9820327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第1段与第</a:t>
            </a:r>
            <a:r>
              <a:rPr lang="en-US" altLang="zh-CN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段分别有什么作用？</a:t>
            </a:r>
            <a:endParaRPr lang="zh-CN" altLang="en-US" sz="4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101378"/>
          <p:cNvSpPr/>
          <p:nvPr/>
        </p:nvSpPr>
        <p:spPr>
          <a:xfrm>
            <a:off x="-209925" y="2746207"/>
            <a:ext cx="11639319" cy="945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base">
              <a:lnSpc>
                <a:spcPct val="130000"/>
              </a:lnSpc>
            </a:pPr>
            <a:r>
              <a:rPr lang="en-US" altLang="zh-CN" sz="4265" b="1" strike="noStrike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开门见山，直接引入论题。</a:t>
            </a:r>
            <a:endParaRPr lang="zh-CN" altLang="en-US" sz="3600" b="1" strike="noStrike" noProof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0481" name="矩形 101378"/>
          <p:cNvSpPr/>
          <p:nvPr/>
        </p:nvSpPr>
        <p:spPr>
          <a:xfrm>
            <a:off x="373005" y="1888414"/>
            <a:ext cx="4418909" cy="748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base"/>
            <a:r>
              <a:rPr lang="zh-CN" altLang="en-US" sz="4265" b="1" strike="noStrike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第</a:t>
            </a:r>
            <a:r>
              <a:rPr lang="en-US" altLang="zh-CN" sz="4265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1</a:t>
            </a:r>
            <a:r>
              <a:rPr lang="zh-CN" altLang="en-US" sz="4265" b="1" strike="noStrike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段的作用：</a:t>
            </a:r>
            <a:endParaRPr lang="zh-CN" altLang="en-US" sz="4265" b="1" strike="noStrike" noProof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3" name="矩形 101378"/>
          <p:cNvSpPr/>
          <p:nvPr/>
        </p:nvSpPr>
        <p:spPr>
          <a:xfrm>
            <a:off x="372968" y="4198720"/>
            <a:ext cx="4418909" cy="748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base"/>
            <a:r>
              <a:rPr lang="zh-CN" altLang="en-US" sz="4265" b="1" strike="noStrike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第</a:t>
            </a:r>
            <a:r>
              <a:rPr lang="en-US" altLang="zh-CN" sz="4265" b="1" strike="noStrike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2</a:t>
            </a:r>
            <a:r>
              <a:rPr lang="zh-CN" altLang="en-US" sz="4265" b="1" strike="noStrike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段的作用：</a:t>
            </a:r>
            <a:endParaRPr lang="zh-CN" altLang="en-US" sz="4265" b="1" strike="noStrike" noProof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5" name="矩形 101379"/>
          <p:cNvSpPr/>
          <p:nvPr/>
        </p:nvSpPr>
        <p:spPr>
          <a:xfrm>
            <a:off x="372968" y="5275563"/>
            <a:ext cx="10980609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承上启下的过渡作用。自然引出下文对</a:t>
            </a:r>
            <a:r>
              <a:rPr lang="en-US" altLang="zh-CN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真正的教养</a:t>
            </a:r>
            <a:r>
              <a:rPr lang="en-US" altLang="zh-CN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的剖析。</a:t>
            </a:r>
            <a:endParaRPr lang="zh-CN" alt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391" name="椭圆 9225"/>
          <p:cNvSpPr/>
          <p:nvPr/>
        </p:nvSpPr>
        <p:spPr>
          <a:xfrm>
            <a:off x="282531" y="232910"/>
            <a:ext cx="2711026" cy="819022"/>
          </a:xfrm>
          <a:prstGeom prst="ellipse">
            <a:avLst/>
          </a:prstGeom>
          <a:solidFill>
            <a:srgbClr val="66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4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深层探究</a:t>
            </a:r>
            <a:endParaRPr lang="zh-CN" altLang="en-US" sz="44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428" name="矩形 103427"/>
          <p:cNvSpPr/>
          <p:nvPr/>
        </p:nvSpPr>
        <p:spPr>
          <a:xfrm>
            <a:off x="328114" y="4290915"/>
            <a:ext cx="478715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rgbClr val="BBE0E3"/>
              </a:buClr>
              <a:buFont typeface="Wingdings" panose="05000000000000000000" pitchFamily="2" charset="2"/>
              <a:buNone/>
            </a:pPr>
            <a:r>
              <a:rPr lang="zh-CN" altLang="zh-CN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总说与分说的关系</a:t>
            </a:r>
            <a:endParaRPr lang="zh-CN" altLang="zh-CN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6" name="矩形 101378"/>
          <p:cNvSpPr/>
          <p:nvPr/>
        </p:nvSpPr>
        <p:spPr>
          <a:xfrm>
            <a:off x="328562" y="96406"/>
            <a:ext cx="10813948" cy="814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pPr fontAlgn="base">
              <a:lnSpc>
                <a:spcPct val="110000"/>
              </a:lnSpc>
            </a:pPr>
            <a:r>
              <a:rPr lang="zh-CN" altLang="en-US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阅读第二部分（</a:t>
            </a:r>
            <a:r>
              <a:rPr lang="en-US" altLang="zh-CN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2-17</a:t>
            </a:r>
            <a:r>
              <a:rPr lang="zh-CN" altLang="en-US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），思考：</a:t>
            </a:r>
            <a:endParaRPr lang="zh-CN" altLang="en-US" sz="4265" b="1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8439" name="文本框 4"/>
          <p:cNvSpPr txBox="1"/>
          <p:nvPr/>
        </p:nvSpPr>
        <p:spPr>
          <a:xfrm>
            <a:off x="269484" y="3820154"/>
            <a:ext cx="7091842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3.</a:t>
            </a:r>
            <a:r>
              <a:rPr lang="zh-CN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说说第4段与5－10段之间的关系。</a:t>
            </a:r>
            <a:endParaRPr lang="zh-CN" altLang="en-U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2" name="文本框 5"/>
          <p:cNvSpPr txBox="1"/>
          <p:nvPr/>
        </p:nvSpPr>
        <p:spPr>
          <a:xfrm>
            <a:off x="192624" y="910667"/>
            <a:ext cx="8710839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第五段运用了什么论证方法？要何作用？</a:t>
            </a:r>
            <a:endParaRPr lang="zh-CN" altLang="en-US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1" name="文本框 6"/>
          <p:cNvSpPr txBox="1"/>
          <p:nvPr/>
        </p:nvSpPr>
        <p:spPr>
          <a:xfrm>
            <a:off x="192286" y="1494140"/>
            <a:ext cx="10739347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举例论证、对比论证。列举一个男人在外面和在家里的不同表现，具体写出了这个男人在教养上的缺陷。</a:t>
            </a:r>
            <a:endParaRPr lang="zh-CN" altLang="en-US" sz="28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4" name="文本框 9"/>
          <p:cNvSpPr txBox="1"/>
          <p:nvPr/>
        </p:nvSpPr>
        <p:spPr>
          <a:xfrm>
            <a:off x="269484" y="2447225"/>
            <a:ext cx="92266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第十二段引用谚语，有何作用？</a:t>
            </a:r>
            <a:endParaRPr lang="zh-CN" altLang="en-US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5" name="文本框 10"/>
          <p:cNvSpPr txBox="1"/>
          <p:nvPr/>
        </p:nvSpPr>
        <p:spPr>
          <a:xfrm>
            <a:off x="269459" y="2952912"/>
            <a:ext cx="10931404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运用道理论证的方法，有力地证明了有教养的人懂得珍惜别人的时间，增强了文章的说服力。</a:t>
            </a:r>
            <a:endParaRPr lang="zh-CN" altLang="en-US" sz="28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3" name="矩形 101378"/>
          <p:cNvSpPr/>
          <p:nvPr/>
        </p:nvSpPr>
        <p:spPr>
          <a:xfrm>
            <a:off x="328295" y="4721860"/>
            <a:ext cx="11409363" cy="11734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4.5</a:t>
            </a:r>
            <a:r>
              <a:rPr lang="zh-CN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－10段先谈“无教养”的例子，11－12段再谈“有教养”的表现，这样写有什么好处？</a:t>
            </a:r>
            <a:endParaRPr lang="zh-CN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9240" y="5767388"/>
            <a:ext cx="11482388" cy="1038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  <a:buClr>
                <a:srgbClr val="9ED3D7"/>
              </a:buClr>
              <a:buFont typeface="Wingdings" panose="05000000000000000000" pitchFamily="2" charset="2"/>
              <a:buNone/>
            </a:pPr>
            <a:r>
              <a:rPr lang="zh-CN" altLang="zh-CN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把有无教养进行对比，是非曲直不言而喻，引人深思，也启迪了人们在生活中应如何做到有教养。</a:t>
            </a:r>
            <a:endParaRPr lang="zh-CN" altLang="zh-CN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/>
      <p:bldP spid="18445" grpId="0"/>
      <p:bldP spid="103428" grpId="0"/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428" name="矩形 103427"/>
          <p:cNvSpPr/>
          <p:nvPr/>
        </p:nvSpPr>
        <p:spPr>
          <a:xfrm>
            <a:off x="242850" y="4753403"/>
            <a:ext cx="11702808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>
                <a:srgbClr val="BBE0E3"/>
              </a:buClr>
              <a:buFont typeface="Wingdings" panose="05000000000000000000" pitchFamily="2" charset="2"/>
              <a:buNone/>
            </a:pP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优雅风度就是矫揉造作，是出于无聊，是附庸风雅，是毫无意义的扭捏作态。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”</a:t>
            </a:r>
            <a:endParaRPr lang="en-US" altLang="zh-CN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83" name="文本框 1"/>
          <p:cNvSpPr txBox="1"/>
          <p:nvPr/>
        </p:nvSpPr>
        <p:spPr>
          <a:xfrm>
            <a:off x="519032" y="4201039"/>
            <a:ext cx="10771092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6.</a:t>
            </a: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第13段作者批驳的错误观点是什么？</a:t>
            </a:r>
            <a:endParaRPr lang="zh-CN" altLang="zh-CN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84" name="文本框 2"/>
          <p:cNvSpPr txBox="1"/>
          <p:nvPr/>
        </p:nvSpPr>
        <p:spPr>
          <a:xfrm>
            <a:off x="452367" y="1107486"/>
            <a:ext cx="11285361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由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教养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转向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风度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，二者之间有什么内在联系？</a:t>
            </a:r>
            <a:endParaRPr lang="zh-CN" altLang="en-US" sz="4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5" name="文本框 3"/>
          <p:cNvSpPr txBox="1"/>
          <p:nvPr/>
        </p:nvSpPr>
        <p:spPr>
          <a:xfrm>
            <a:off x="622203" y="2226498"/>
            <a:ext cx="11115526" cy="1918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教养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指一般文化和品德的修养。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风度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指人的言谈举止和仪态。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教养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风度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的内在基础，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风度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教养</a:t>
            </a:r>
            <a:r>
              <a:rPr lang="en-US" altLang="zh-CN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的外在表现。</a:t>
            </a:r>
            <a:endParaRPr lang="zh-CN" altLang="en-US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8" grpId="0"/>
      <p:bldP spid="204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矩形 101378"/>
          <p:cNvSpPr/>
          <p:nvPr/>
        </p:nvSpPr>
        <p:spPr>
          <a:xfrm>
            <a:off x="296817" y="185292"/>
            <a:ext cx="10475863" cy="748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base"/>
            <a:r>
              <a:rPr lang="en-US" altLang="zh-CN" sz="4265" b="1" strike="noStrike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7.</a:t>
            </a:r>
            <a:r>
              <a:rPr lang="zh-CN" altLang="zh-CN" sz="4265" b="1" strike="noStrike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作者是如何批驳这一错误观点的？</a:t>
            </a:r>
            <a:endParaRPr lang="zh-CN" altLang="zh-CN" sz="4265" b="1" strike="noStrike" noProof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9836" y="1039234"/>
            <a:ext cx="11977403" cy="22078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base">
              <a:lnSpc>
                <a:spcPct val="120000"/>
              </a:lnSpc>
            </a:pPr>
            <a:r>
              <a:rPr lang="en-US" altLang="zh-CN" sz="4265" b="1" strike="noStrike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r>
              <a:rPr lang="zh-CN" altLang="zh-CN" sz="3600" b="1" strike="noStrike" noProof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①作者提出了一个正确的观点：</a:t>
            </a:r>
            <a:r>
              <a:rPr lang="zh-CN" altLang="zh-CN" sz="3600" b="1" strike="noStrike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一切优雅风度的基础其实是一种关照态度。</a:t>
            </a:r>
            <a:r>
              <a:rPr lang="zh-CN" altLang="zh-CN" sz="3600" b="1" strike="noStrike" noProof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②并对这一态度进行阐述：</a:t>
            </a:r>
            <a:r>
              <a:rPr lang="zh-CN" altLang="zh-CN" sz="3600" b="1" strike="noStrike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一个人不妨碍他人的生活，要让大家都有良好的自我感觉。</a:t>
            </a:r>
            <a:endParaRPr lang="zh-CN" altLang="zh-CN" sz="3600" b="1" strike="noStrike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6625" name="矩形 1"/>
          <p:cNvSpPr/>
          <p:nvPr/>
        </p:nvSpPr>
        <p:spPr>
          <a:xfrm>
            <a:off x="296817" y="3247102"/>
            <a:ext cx="11723443" cy="31057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base">
              <a:lnSpc>
                <a:spcPct val="130000"/>
              </a:lnSpc>
            </a:pPr>
            <a:r>
              <a:rPr lang="en-US" altLang="zh-CN" sz="4265" b="1" strike="noStrike" noProof="1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r>
              <a:rPr lang="zh-CN" altLang="zh-CN" sz="3600" b="1" strike="noStrike" noProof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③并以吃饭和日常生活中的举止为例论述</a:t>
            </a:r>
            <a:r>
              <a:rPr lang="zh-CN" altLang="zh-CN" sz="3600" b="1" strike="noStrike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如何关照他人，具有优雅风度。</a:t>
            </a:r>
            <a:r>
              <a:rPr lang="zh-CN" altLang="zh-CN" sz="3600" b="1" strike="noStrike" noProof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④最后得出结论：</a:t>
            </a:r>
            <a:r>
              <a:rPr lang="zh-CN" altLang="zh-CN" sz="3600" b="1" strike="noStrike" noProof="1" dirty="0">
                <a:latin typeface="黑体" panose="02010609060101010101" charset="-122"/>
                <a:ea typeface="黑体" panose="02010609060101010101" charset="-122"/>
                <a:cs typeface="+mn-cs"/>
              </a:rPr>
              <a:t>优雅是重视行为举止的内涵，是以慎重的态度对待世界。这样上述的错误观点就不攻自破了。</a:t>
            </a:r>
            <a:endParaRPr lang="zh-CN" altLang="zh-CN" sz="3600" b="1" strike="noStrike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66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矩形 101378"/>
          <p:cNvSpPr/>
          <p:nvPr/>
        </p:nvSpPr>
        <p:spPr>
          <a:xfrm>
            <a:off x="899160" y="1245553"/>
            <a:ext cx="107378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这一段有什么作用？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1506" name="矩形 101378"/>
          <p:cNvSpPr/>
          <p:nvPr/>
        </p:nvSpPr>
        <p:spPr>
          <a:xfrm>
            <a:off x="328562" y="96406"/>
            <a:ext cx="10813948" cy="814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pPr fontAlgn="base">
              <a:lnSpc>
                <a:spcPct val="110000"/>
              </a:lnSpc>
            </a:pPr>
            <a:r>
              <a:rPr lang="zh-CN" altLang="en-US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阅读第三部分（</a:t>
            </a:r>
            <a:r>
              <a:rPr lang="en-US" altLang="zh-CN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8</a:t>
            </a:r>
            <a:r>
              <a:rPr lang="zh-CN" altLang="en-US" sz="4265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），思考：</a:t>
            </a:r>
            <a:endParaRPr lang="zh-CN" altLang="en-US" sz="4265" b="1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8295" y="2118043"/>
            <a:ext cx="11595100" cy="324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90000"/>
              </a:lnSpc>
              <a:spcBef>
                <a:spcPct val="50000"/>
              </a:spcBef>
              <a:buClr>
                <a:srgbClr val="BBE0E3"/>
              </a:buClr>
              <a:buFont typeface="Wingdings" panose="05000000000000000000" pitchFamily="2" charset="2"/>
              <a:buNone/>
            </a:pPr>
            <a:r>
              <a:rPr lang="en-US" altLang="zh-CN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总结全文，点明中心；强调什么是真正的教养，要以尊重的态度对待别人，再加上随机应变的智慧就会具有优雅的风度，给人以启迪。</a:t>
            </a:r>
            <a:endParaRPr lang="zh-CN" altLang="zh-CN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9" name="文本框 2"/>
          <p:cNvSpPr txBox="1"/>
          <p:nvPr/>
        </p:nvSpPr>
        <p:spPr>
          <a:xfrm>
            <a:off x="207931" y="1257169"/>
            <a:ext cx="11098066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文中运用了哪些论证方法？有什么作用？</a:t>
            </a:r>
            <a:endParaRPr lang="zh-CN" altLang="en-US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endParaRPr lang="zh-CN" altLang="en-US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6627" name="文本框 1"/>
          <p:cNvSpPr txBox="1"/>
          <p:nvPr/>
        </p:nvSpPr>
        <p:spPr>
          <a:xfrm>
            <a:off x="207902" y="2045426"/>
            <a:ext cx="11407579" cy="29152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70000"/>
              </a:lnSpc>
            </a:pP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①对比论证。</a:t>
            </a:r>
            <a:endParaRPr lang="zh-CN" altLang="en-US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70000"/>
              </a:lnSpc>
            </a:pPr>
            <a:endParaRPr lang="zh-CN" altLang="en-US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charset="-122"/>
                <a:ea typeface="黑体" panose="02010609060101010101" charset="-122"/>
              </a:rPr>
              <a:t>②举例论证。</a:t>
            </a:r>
            <a:endParaRPr lang="zh-CN" altLang="en-US" sz="36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62000" y="2045335"/>
            <a:ext cx="10655935" cy="19735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defTabSz="1218565">
              <a:lnSpc>
                <a:spcPct val="170000"/>
              </a:lnSpc>
            </a:pPr>
            <a:r>
              <a:rPr lang="en-US" altLang="zh-CN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+mn-ea"/>
              </a:rPr>
              <a:t>         </a:t>
            </a:r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+mn-ea"/>
              </a:rPr>
              <a:t>如：将没有教养的行为和有教养的行为加以比较，强调了教养应该首先体现在家里的观点。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07645" y="3937635"/>
            <a:ext cx="10892155" cy="19735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defTabSz="1218565">
              <a:lnSpc>
                <a:spcPct val="170000"/>
              </a:lnSpc>
            </a:pPr>
            <a:r>
              <a:rPr lang="en-US" altLang="zh-CN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+mn-ea"/>
              </a:rPr>
              <a:t>            </a:t>
            </a:r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  <a:sym typeface="+mn-ea"/>
              </a:rPr>
              <a:t>文章列举大量的例子说明哪些是有教养哪些是无教养的表现，增强了说服力。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5" name="矩形 108546"/>
          <p:cNvSpPr/>
          <p:nvPr/>
        </p:nvSpPr>
        <p:spPr>
          <a:xfrm>
            <a:off x="411099" y="659881"/>
            <a:ext cx="11002831" cy="30784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fontAlgn="base">
              <a:lnSpc>
                <a:spcPct val="140000"/>
              </a:lnSpc>
            </a:pPr>
            <a:r>
              <a:rPr lang="en-US" altLang="zh-CN" sz="4265" b="1" strike="noStrike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</a:t>
            </a:r>
            <a:r>
              <a:rPr lang="en-US" altLang="zh-CN" sz="4265" b="1" strike="noStrike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lang="zh-CN" altLang="zh-CN" sz="3200" b="1" strike="noStrike" noProof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本文透过众多“有教养”及“无教养”的现象，探究“真正的教养”和“优雅风度”的本质。思路清晰，从讨论教养本身，到剖析教养的重要表现——优雅风度。又运用了许多格言式的句子，论述充分，引人深思。</a:t>
            </a:r>
            <a:endParaRPr lang="zh-CN" altLang="zh-CN" sz="3200" b="1" strike="noStrike" noProof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560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3555444" y="3067742"/>
            <a:ext cx="19047" cy="1904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3" name="图片 2"/>
          <p:cNvPicPr/>
          <p:nvPr/>
        </p:nvPicPr>
        <p:blipFill>
          <a:blip r:embed="rId1"/>
          <a:stretch>
            <a:fillRect/>
          </a:stretch>
        </p:blipFill>
        <p:spPr>
          <a:xfrm>
            <a:off x="3555444" y="3501062"/>
            <a:ext cx="19047" cy="1904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4" name="图片 3"/>
          <p:cNvPicPr/>
          <p:nvPr/>
        </p:nvPicPr>
        <p:blipFill>
          <a:blip r:embed="rId1"/>
          <a:stretch>
            <a:fillRect/>
          </a:stretch>
        </p:blipFill>
        <p:spPr>
          <a:xfrm>
            <a:off x="3555444" y="3772481"/>
            <a:ext cx="19047" cy="1904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6" name="文本框 4"/>
          <p:cNvSpPr txBox="1"/>
          <p:nvPr/>
        </p:nvSpPr>
        <p:spPr>
          <a:xfrm>
            <a:off x="411099" y="3772481"/>
            <a:ext cx="11421865" cy="28486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40000"/>
              </a:lnSpc>
            </a:pPr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同学们，我们生活在文明社会，已经步入智能时代，在物质生活不断提高的今天，对文明的表现和“有教养”的要求会更高，希望我们从作者的作品中受到启发，学会做一个“有教养”的人。</a:t>
            </a:r>
            <a:endParaRPr lang="zh-CN" altLang="en-US" sz="3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6" name="椭圆 9225"/>
          <p:cNvSpPr/>
          <p:nvPr/>
        </p:nvSpPr>
        <p:spPr>
          <a:xfrm>
            <a:off x="634901" y="204339"/>
            <a:ext cx="2711026" cy="819022"/>
          </a:xfrm>
          <a:prstGeom prst="ellipse">
            <a:avLst/>
          </a:prstGeom>
          <a:solidFill>
            <a:srgbClr val="66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4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课堂小结</a:t>
            </a:r>
            <a:endParaRPr lang="zh-CN" altLang="en-US" sz="44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419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00ccff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ff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419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419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5" grpId="0"/>
      <p:bldP spid="276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240"/>
            <a:ext cx="12190413" cy="6857107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2406031" y="2786131"/>
            <a:ext cx="7378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b="1" spc="600" dirty="0">
                <a:solidFill>
                  <a:srgbClr val="0096AF"/>
                </a:solidFill>
                <a:latin typeface="汉仪意宋W"/>
                <a:ea typeface="汉仪意宋W"/>
                <a:cs typeface="+mn-ea"/>
                <a:sym typeface="汉仪意宋W"/>
              </a:rPr>
              <a:t>同学们下课啦</a:t>
            </a:r>
            <a:r>
              <a:rPr lang="en-US" altLang="zh-CN" sz="6000" b="1" spc="600" dirty="0">
                <a:solidFill>
                  <a:srgbClr val="0096AF"/>
                </a:solidFill>
                <a:latin typeface="汉仪意宋W"/>
                <a:ea typeface="汉仪意宋W"/>
                <a:cs typeface="+mn-ea"/>
                <a:sym typeface="汉仪意宋W"/>
              </a:rPr>
              <a:t>!</a:t>
            </a:r>
            <a:endParaRPr lang="zh-CN" altLang="en-US" sz="6000" b="1" spc="600" dirty="0">
              <a:solidFill>
                <a:srgbClr val="0096AF"/>
              </a:solidFill>
              <a:latin typeface="汉仪意宋W"/>
              <a:ea typeface="汉仪意宋W"/>
              <a:cs typeface="+mn-ea"/>
              <a:sym typeface="汉仪意宋W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汉仪意宋W"/>
        <a:ea typeface="汉仪意宋W"/>
        <a:cs typeface=""/>
      </a:majorFont>
      <a:minorFont>
        <a:latin typeface="汉仪意宋W"/>
        <a:ea typeface="汉仪意宋W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fixix4ig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1991</Words>
  <Application>WPS 演示</Application>
  <PresentationFormat>自定义</PresentationFormat>
  <Paragraphs>183</Paragraphs>
  <Slides>15</Slides>
  <Notes>24</Notes>
  <HiddenSlides>0</HiddenSlides>
  <MMClips>1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15</vt:i4>
      </vt:variant>
    </vt:vector>
  </HeadingPairs>
  <TitlesOfParts>
    <vt:vector size="43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汉仪意宋W</vt:lpstr>
      <vt:lpstr>Times New Roman</vt:lpstr>
      <vt:lpstr>黑体</vt:lpstr>
      <vt:lpstr>微软雅黑</vt:lpstr>
      <vt:lpstr>Arial Unicode MS</vt:lpstr>
      <vt:lpstr>等线</vt:lpstr>
      <vt:lpstr>Century Gothic</vt:lpstr>
      <vt:lpstr>Segoe Print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人教版七年级教学课件范本PPT-金色花</dc:title>
  <dc:creator>lxl</dc:creator>
  <cp:lastModifiedBy>gaj_xp</cp:lastModifiedBy>
  <cp:revision>3205</cp:revision>
  <dcterms:created xsi:type="dcterms:W3CDTF">2015-12-01T09:06:00Z</dcterms:created>
  <dcterms:modified xsi:type="dcterms:W3CDTF">2018-10-16T07:57:16Z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