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5349" r:id="rId1"/>
    <p:sldMasterId id="2147485354" r:id="rId2"/>
    <p:sldMasterId id="2147485352" r:id="rId3"/>
  </p:sldMasterIdLst>
  <p:notesMasterIdLst>
    <p:notesMasterId r:id="rId26"/>
  </p:notesMasterIdLst>
  <p:handoutMasterIdLst>
    <p:handoutMasterId r:id="rId27"/>
  </p:handoutMasterIdLst>
  <p:sldIdLst>
    <p:sldId id="256" r:id="rId4"/>
    <p:sldId id="277" r:id="rId5"/>
    <p:sldId id="259" r:id="rId6"/>
    <p:sldId id="260" r:id="rId7"/>
    <p:sldId id="278" r:id="rId8"/>
    <p:sldId id="262" r:id="rId9"/>
    <p:sldId id="261" r:id="rId10"/>
    <p:sldId id="263" r:id="rId11"/>
    <p:sldId id="264" r:id="rId12"/>
    <p:sldId id="279"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8350" cy="6859588"/>
  <p:notesSz cx="6858000" cy="9144000"/>
  <p:defaultTextStyle>
    <a:defPPr>
      <a:defRPr lang="en-US"/>
    </a:defPPr>
    <a:lvl1pPr algn="l" rtl="0" fontAlgn="base">
      <a:spcBef>
        <a:spcPct val="0"/>
      </a:spcBef>
      <a:spcAft>
        <a:spcPct val="0"/>
      </a:spcAft>
      <a:defRPr sz="2600" b="1" kern="1200">
        <a:solidFill>
          <a:schemeClr val="tx1"/>
        </a:solidFill>
        <a:latin typeface="Times New Roman" pitchFamily="18" charset="0"/>
        <a:ea typeface="宋体" pitchFamily="2" charset="-122"/>
        <a:cs typeface="+mn-cs"/>
      </a:defRPr>
    </a:lvl1pPr>
    <a:lvl2pPr marL="585788" indent="-128588" algn="l" rtl="0" fontAlgn="base">
      <a:spcBef>
        <a:spcPct val="0"/>
      </a:spcBef>
      <a:spcAft>
        <a:spcPct val="0"/>
      </a:spcAft>
      <a:defRPr sz="2600" b="1" kern="1200">
        <a:solidFill>
          <a:schemeClr val="tx1"/>
        </a:solidFill>
        <a:latin typeface="Times New Roman" pitchFamily="18" charset="0"/>
        <a:ea typeface="宋体" pitchFamily="2" charset="-122"/>
        <a:cs typeface="+mn-cs"/>
      </a:defRPr>
    </a:lvl2pPr>
    <a:lvl3pPr marL="1171575" indent="-257175" algn="l" rtl="0" fontAlgn="base">
      <a:spcBef>
        <a:spcPct val="0"/>
      </a:spcBef>
      <a:spcAft>
        <a:spcPct val="0"/>
      </a:spcAft>
      <a:defRPr sz="2600" b="1" kern="1200">
        <a:solidFill>
          <a:schemeClr val="tx1"/>
        </a:solidFill>
        <a:latin typeface="Times New Roman" pitchFamily="18" charset="0"/>
        <a:ea typeface="宋体" pitchFamily="2" charset="-122"/>
        <a:cs typeface="+mn-cs"/>
      </a:defRPr>
    </a:lvl3pPr>
    <a:lvl4pPr marL="1758950" indent="-387350" algn="l" rtl="0" fontAlgn="base">
      <a:spcBef>
        <a:spcPct val="0"/>
      </a:spcBef>
      <a:spcAft>
        <a:spcPct val="0"/>
      </a:spcAft>
      <a:defRPr sz="2600" b="1" kern="1200">
        <a:solidFill>
          <a:schemeClr val="tx1"/>
        </a:solidFill>
        <a:latin typeface="Times New Roman" pitchFamily="18" charset="0"/>
        <a:ea typeface="宋体" pitchFamily="2" charset="-122"/>
        <a:cs typeface="+mn-cs"/>
      </a:defRPr>
    </a:lvl4pPr>
    <a:lvl5pPr marL="2344738" indent="-515938" algn="l" rtl="0" fontAlgn="base">
      <a:spcBef>
        <a:spcPct val="0"/>
      </a:spcBef>
      <a:spcAft>
        <a:spcPct val="0"/>
      </a:spcAft>
      <a:defRPr sz="2600" b="1" kern="1200">
        <a:solidFill>
          <a:schemeClr val="tx1"/>
        </a:solidFill>
        <a:latin typeface="Times New Roman" pitchFamily="18" charset="0"/>
        <a:ea typeface="宋体" pitchFamily="2" charset="-122"/>
        <a:cs typeface="+mn-cs"/>
      </a:defRPr>
    </a:lvl5pPr>
    <a:lvl6pPr marL="2286000" algn="l" defTabSz="914400" rtl="0" eaLnBrk="1" latinLnBrk="0" hangingPunct="1">
      <a:defRPr sz="2600" b="1" kern="1200">
        <a:solidFill>
          <a:schemeClr val="tx1"/>
        </a:solidFill>
        <a:latin typeface="Times New Roman" pitchFamily="18" charset="0"/>
        <a:ea typeface="宋体" pitchFamily="2" charset="-122"/>
        <a:cs typeface="+mn-cs"/>
      </a:defRPr>
    </a:lvl6pPr>
    <a:lvl7pPr marL="2743200" algn="l" defTabSz="914400" rtl="0" eaLnBrk="1" latinLnBrk="0" hangingPunct="1">
      <a:defRPr sz="2600" b="1" kern="1200">
        <a:solidFill>
          <a:schemeClr val="tx1"/>
        </a:solidFill>
        <a:latin typeface="Times New Roman" pitchFamily="18" charset="0"/>
        <a:ea typeface="宋体" pitchFamily="2" charset="-122"/>
        <a:cs typeface="+mn-cs"/>
      </a:defRPr>
    </a:lvl7pPr>
    <a:lvl8pPr marL="3200400" algn="l" defTabSz="914400" rtl="0" eaLnBrk="1" latinLnBrk="0" hangingPunct="1">
      <a:defRPr sz="2600" b="1" kern="1200">
        <a:solidFill>
          <a:schemeClr val="tx1"/>
        </a:solidFill>
        <a:latin typeface="Times New Roman" pitchFamily="18" charset="0"/>
        <a:ea typeface="宋体" pitchFamily="2" charset="-122"/>
        <a:cs typeface="+mn-cs"/>
      </a:defRPr>
    </a:lvl8pPr>
    <a:lvl9pPr marL="3657600" algn="l" defTabSz="914400" rtl="0" eaLnBrk="1" latinLnBrk="0" hangingPunct="1">
      <a:defRPr sz="2600" b="1" kern="1200">
        <a:solidFill>
          <a:schemeClr val="tx1"/>
        </a:solidFill>
        <a:latin typeface="Times New Roman" pitchFamily="18"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DCDDFA"/>
    <a:srgbClr val="FF9900"/>
    <a:srgbClr val="CCFF66"/>
    <a:srgbClr val="FFCC00"/>
    <a:srgbClr val="99CC00"/>
    <a:srgbClr val="00FF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57" autoAdjust="0"/>
    <p:restoredTop sz="98613" autoAdjust="0"/>
  </p:normalViewPr>
  <p:slideViewPr>
    <p:cSldViewPr showGuides="1">
      <p:cViewPr varScale="1">
        <p:scale>
          <a:sx n="70" d="100"/>
          <a:sy n="70" d="100"/>
        </p:scale>
        <p:origin x="-450" y="-96"/>
      </p:cViewPr>
      <p:guideLst>
        <p:guide orient="horz" pos="2160"/>
        <p:guide pos="2992"/>
      </p:guideLst>
    </p:cSldViewPr>
  </p:slid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52" d="100"/>
          <a:sy n="52" d="100"/>
        </p:scale>
        <p:origin x="-1890" y="-90"/>
      </p:cViewPr>
      <p:guideLst>
        <p:guide orient="horz" pos="2880"/>
        <p:guide pos="2160"/>
      </p:guideLst>
    </p:cSldViewPr>
  </p:notes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400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zh-CN" altLang="en-US"/>
          </a:p>
        </p:txBody>
      </p:sp>
      <p:sp>
        <p:nvSpPr>
          <p:cNvPr id="38400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latin typeface="Arial" charset="0"/>
                <a:ea typeface="宋体" pitchFamily="2" charset="-122"/>
              </a:defRPr>
            </a:lvl1pPr>
          </a:lstStyle>
          <a:p>
            <a:pPr>
              <a:defRPr/>
            </a:pPr>
            <a:endParaRPr lang="en-US" altLang="zh-CN"/>
          </a:p>
        </p:txBody>
      </p:sp>
      <p:sp>
        <p:nvSpPr>
          <p:cNvPr id="38400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en-US" altLang="zh-CN"/>
          </a:p>
        </p:txBody>
      </p:sp>
      <p:sp>
        <p:nvSpPr>
          <p:cNvPr id="38400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b="0">
                <a:latin typeface="Arial" pitchFamily="34" charset="0"/>
                <a:ea typeface="宋体" pitchFamily="2" charset="-122"/>
              </a:defRPr>
            </a:lvl1pPr>
          </a:lstStyle>
          <a:p>
            <a:pPr>
              <a:defRPr/>
            </a:pPr>
            <a:fld id="{CF1E5AB5-1DC5-4D2F-9262-864165D1E22F}" type="slidenum">
              <a:rPr lang="zh-CN" altLang="en-US"/>
              <a:pPr>
                <a:defRPr/>
              </a:pPr>
              <a:t>‹#›</a:t>
            </a:fld>
            <a:endParaRPr lang="en-US" altLang="zh-CN"/>
          </a:p>
        </p:txBody>
      </p:sp>
    </p:spTree>
    <p:extLst>
      <p:ext uri="{BB962C8B-B14F-4D97-AF65-F5344CB8AC3E}">
        <p14:creationId xmlns:p14="http://schemas.microsoft.com/office/powerpoint/2010/main" val="2971255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179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zh-CN" altLang="en-US"/>
          </a:p>
        </p:txBody>
      </p:sp>
      <p:sp>
        <p:nvSpPr>
          <p:cNvPr id="16179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lnSpc>
                <a:spcPct val="100000"/>
              </a:lnSpc>
              <a:defRPr sz="1200" b="0">
                <a:latin typeface="Arial" charset="0"/>
                <a:ea typeface="宋体" pitchFamily="2" charset="-122"/>
              </a:defRPr>
            </a:lvl1pPr>
          </a:lstStyle>
          <a:p>
            <a:pPr>
              <a:defRPr/>
            </a:pPr>
            <a:endParaRPr lang="en-US" altLang="zh-CN"/>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179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6179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eaLnBrk="1" hangingPunct="1">
              <a:lnSpc>
                <a:spcPct val="100000"/>
              </a:lnSpc>
              <a:defRPr sz="1200" b="0">
                <a:latin typeface="Arial" charset="0"/>
                <a:ea typeface="宋体" pitchFamily="2" charset="-122"/>
              </a:defRPr>
            </a:lvl1pPr>
          </a:lstStyle>
          <a:p>
            <a:pPr>
              <a:defRPr/>
            </a:pPr>
            <a:endParaRPr lang="en-US" altLang="zh-CN"/>
          </a:p>
        </p:txBody>
      </p:sp>
      <p:sp>
        <p:nvSpPr>
          <p:cNvPr id="16179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b="0">
                <a:latin typeface="Arial" pitchFamily="34" charset="0"/>
                <a:ea typeface="宋体" pitchFamily="2" charset="-122"/>
              </a:defRPr>
            </a:lvl1pPr>
          </a:lstStyle>
          <a:p>
            <a:pPr>
              <a:defRPr/>
            </a:pPr>
            <a:fld id="{3500FBE1-F2D6-4EE3-9160-42A3B438B8E4}" type="slidenum">
              <a:rPr lang="zh-CN" altLang="en-US"/>
              <a:pPr>
                <a:defRPr/>
              </a:pPr>
              <a:t>‹#›</a:t>
            </a:fld>
            <a:endParaRPr lang="en-US" altLang="zh-CN"/>
          </a:p>
        </p:txBody>
      </p:sp>
    </p:spTree>
    <p:extLst>
      <p:ext uri="{BB962C8B-B14F-4D97-AF65-F5344CB8AC3E}">
        <p14:creationId xmlns:p14="http://schemas.microsoft.com/office/powerpoint/2010/main" val="21645638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500" kern="1200">
        <a:solidFill>
          <a:schemeClr val="tx1"/>
        </a:solidFill>
        <a:latin typeface="Arial" charset="0"/>
        <a:ea typeface="宋体" charset="-122"/>
        <a:cs typeface="+mn-cs"/>
      </a:defRPr>
    </a:lvl1pPr>
    <a:lvl2pPr marL="585788" algn="l" rtl="0" eaLnBrk="0" fontAlgn="base" hangingPunct="0">
      <a:spcBef>
        <a:spcPct val="30000"/>
      </a:spcBef>
      <a:spcAft>
        <a:spcPct val="0"/>
      </a:spcAft>
      <a:defRPr sz="1500" kern="1200">
        <a:solidFill>
          <a:schemeClr val="tx1"/>
        </a:solidFill>
        <a:latin typeface="Arial" charset="0"/>
        <a:ea typeface="宋体" charset="-122"/>
        <a:cs typeface="+mn-cs"/>
      </a:defRPr>
    </a:lvl2pPr>
    <a:lvl3pPr marL="1171575" algn="l" rtl="0" eaLnBrk="0" fontAlgn="base" hangingPunct="0">
      <a:spcBef>
        <a:spcPct val="30000"/>
      </a:spcBef>
      <a:spcAft>
        <a:spcPct val="0"/>
      </a:spcAft>
      <a:defRPr sz="1500" kern="1200">
        <a:solidFill>
          <a:schemeClr val="tx1"/>
        </a:solidFill>
        <a:latin typeface="Arial" charset="0"/>
        <a:ea typeface="宋体" charset="-122"/>
        <a:cs typeface="+mn-cs"/>
      </a:defRPr>
    </a:lvl3pPr>
    <a:lvl4pPr marL="1758950" algn="l" rtl="0" eaLnBrk="0" fontAlgn="base" hangingPunct="0">
      <a:spcBef>
        <a:spcPct val="30000"/>
      </a:spcBef>
      <a:spcAft>
        <a:spcPct val="0"/>
      </a:spcAft>
      <a:defRPr sz="1500" kern="1200">
        <a:solidFill>
          <a:schemeClr val="tx1"/>
        </a:solidFill>
        <a:latin typeface="Arial" charset="0"/>
        <a:ea typeface="宋体" charset="-122"/>
        <a:cs typeface="+mn-cs"/>
      </a:defRPr>
    </a:lvl4pPr>
    <a:lvl5pPr marL="2344738" algn="l" rtl="0" eaLnBrk="0" fontAlgn="base" hangingPunct="0">
      <a:spcBef>
        <a:spcPct val="30000"/>
      </a:spcBef>
      <a:spcAft>
        <a:spcPct val="0"/>
      </a:spcAft>
      <a:defRPr sz="1500" kern="1200">
        <a:solidFill>
          <a:schemeClr val="tx1"/>
        </a:solidFill>
        <a:latin typeface="Arial" charset="0"/>
        <a:ea typeface="宋体" charset="-122"/>
        <a:cs typeface="+mn-cs"/>
      </a:defRPr>
    </a:lvl5pPr>
    <a:lvl6pPr marL="2931795" algn="l" defTabSz="1172718" rtl="0" eaLnBrk="1" latinLnBrk="0" hangingPunct="1">
      <a:defRPr sz="1500" kern="1200">
        <a:solidFill>
          <a:schemeClr val="tx1"/>
        </a:solidFill>
        <a:latin typeface="+mn-lt"/>
        <a:ea typeface="+mn-ea"/>
        <a:cs typeface="+mn-cs"/>
      </a:defRPr>
    </a:lvl6pPr>
    <a:lvl7pPr marL="3518154" algn="l" defTabSz="1172718" rtl="0" eaLnBrk="1" latinLnBrk="0" hangingPunct="1">
      <a:defRPr sz="1500" kern="1200">
        <a:solidFill>
          <a:schemeClr val="tx1"/>
        </a:solidFill>
        <a:latin typeface="+mn-lt"/>
        <a:ea typeface="+mn-ea"/>
        <a:cs typeface="+mn-cs"/>
      </a:defRPr>
    </a:lvl7pPr>
    <a:lvl8pPr marL="4104513" algn="l" defTabSz="1172718" rtl="0" eaLnBrk="1" latinLnBrk="0" hangingPunct="1">
      <a:defRPr sz="1500" kern="1200">
        <a:solidFill>
          <a:schemeClr val="tx1"/>
        </a:solidFill>
        <a:latin typeface="+mn-lt"/>
        <a:ea typeface="+mn-ea"/>
        <a:cs typeface="+mn-cs"/>
      </a:defRPr>
    </a:lvl8pPr>
    <a:lvl9pPr marL="4690872" algn="l" defTabSz="1172718" rtl="0" eaLnBrk="1" latinLnBrk="0" hangingPunct="1">
      <a:defRPr sz="1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fld id="{759FDC01-534F-4850-AE13-5C8B9C4C11AC}" type="slidenum">
              <a:rPr lang="en-US" altLang="zh-CN"/>
              <a:pPr eaLnBrk="1" hangingPunct="1"/>
              <a:t>3</a:t>
            </a:fld>
            <a:endParaRPr lang="en-US" altLang="zh-CN"/>
          </a:p>
        </p:txBody>
      </p:sp>
      <p:sp>
        <p:nvSpPr>
          <p:cNvPr id="1433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fld id="{CC15A15F-1D82-4FE2-8FE1-75C1AAF6CDA7}" type="slidenum">
              <a:rPr lang="en-US" altLang="zh-CN" sz="1200">
                <a:latin typeface="Times New Roman" pitchFamily="18" charset="0"/>
              </a:rPr>
              <a:pPr algn="r" eaLnBrk="1" hangingPunct="1"/>
              <a:t>3</a:t>
            </a:fld>
            <a:endParaRPr lang="en-US" altLang="zh-CN" sz="1200">
              <a:latin typeface="Times New Roman" pitchFamily="18" charset="0"/>
            </a:endParaRPr>
          </a:p>
        </p:txBody>
      </p:sp>
      <p:sp>
        <p:nvSpPr>
          <p:cNvPr id="14340" name="Rectangle 2"/>
          <p:cNvSpPr>
            <a:spLocks noGrp="1" noRot="1" noChangeAspect="1" noChangeArrowheads="1" noTextEdit="1"/>
          </p:cNvSpPr>
          <p:nvPr>
            <p:ph type="sldImg"/>
          </p:nvPr>
        </p:nvSpPr>
        <p:spPr>
          <a:ln/>
        </p:spPr>
      </p:sp>
      <p:sp>
        <p:nvSpPr>
          <p:cNvPr id="14341" name="Rectangle 3"/>
          <p:cNvSpPr>
            <a:spLocks noGrp="1" noChangeArrowheads="1"/>
          </p:cNvSpPr>
          <p:nvPr>
            <p:ph type="body" idx="1"/>
          </p:nvPr>
        </p:nvSpPr>
        <p:spPr>
          <a:noFill/>
        </p:spPr>
        <p:txBody>
          <a:bodyPr/>
          <a:lstStyle/>
          <a:p>
            <a:pPr eaLnBrk="1" hangingPunct="1"/>
            <a:endParaRPr lang="zh-CN" altLang="zh-C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fld id="{6ACA2333-8800-46C2-9AFF-9818AE5E487A}" type="slidenum">
              <a:rPr lang="en-US" altLang="zh-CN"/>
              <a:pPr eaLnBrk="1" hangingPunct="1"/>
              <a:t>4</a:t>
            </a:fld>
            <a:endParaRPr lang="en-US" altLang="zh-CN"/>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ea typeface="宋体"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fld id="{784A5A09-43B9-4198-A30F-6AFD20479B2B}" type="slidenum">
              <a:rPr lang="en-US" altLang="zh-CN"/>
              <a:pPr eaLnBrk="1" hangingPunct="1"/>
              <a:t>7</a:t>
            </a:fld>
            <a:endParaRPr lang="en-US" altLang="zh-CN"/>
          </a:p>
        </p:txBody>
      </p:sp>
      <p:sp>
        <p:nvSpPr>
          <p:cNvPr id="1536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fld id="{71D9101E-7BA3-4887-9A46-3D3A0F736A8F}" type="slidenum">
              <a:rPr lang="en-US" altLang="zh-CN" sz="1200">
                <a:latin typeface="Times New Roman" pitchFamily="18" charset="0"/>
              </a:rPr>
              <a:pPr algn="r" eaLnBrk="1" hangingPunct="1"/>
              <a:t>7</a:t>
            </a:fld>
            <a:endParaRPr lang="en-US" altLang="zh-CN" sz="1200">
              <a:latin typeface="Times New Roman" pitchFamily="18" charset="0"/>
            </a:endParaRPr>
          </a:p>
        </p:txBody>
      </p:sp>
      <p:sp>
        <p:nvSpPr>
          <p:cNvPr id="15364" name="Rectangle 2"/>
          <p:cNvSpPr>
            <a:spLocks noGrp="1" noRot="1" noChangeAspect="1" noChangeArrowheads="1" noTextEdit="1"/>
          </p:cNvSpPr>
          <p:nvPr>
            <p:ph type="sldImg"/>
          </p:nvPr>
        </p:nvSpPr>
        <p:spPr>
          <a:ln/>
        </p:spPr>
      </p:sp>
      <p:sp>
        <p:nvSpPr>
          <p:cNvPr id="15365" name="Rectangle 3"/>
          <p:cNvSpPr>
            <a:spLocks noGrp="1" noChangeArrowheads="1"/>
          </p:cNvSpPr>
          <p:nvPr>
            <p:ph type="body" idx="1"/>
          </p:nvPr>
        </p:nvSpPr>
        <p:spPr>
          <a:noFill/>
        </p:spPr>
        <p:txBody>
          <a:bodyPr/>
          <a:lstStyle/>
          <a:p>
            <a:pPr eaLnBrk="1" hangingPunct="1"/>
            <a:endParaRPr lang="zh-CN" altLang="zh-C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95478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7943991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7040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2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7040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3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7040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4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7040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1"/>
            <a:ext cx="10978515" cy="1143265"/>
          </a:xfrm>
          <a:prstGeom prst="rect">
            <a:avLst/>
          </a:prstGeom>
        </p:spPr>
        <p:txBody>
          <a:bodyPr lIns="108896" tIns="54448" rIns="108896" bIns="54448"/>
          <a:lstStyle/>
          <a:p>
            <a:r>
              <a:rPr lang="zh-CN" altLang="en-US" smtClean="0"/>
              <a:t>单击此处编辑母版标题样式</a:t>
            </a:r>
            <a:endParaRPr lang="zh-CN" altLang="en-US"/>
          </a:p>
        </p:txBody>
      </p:sp>
      <p:sp>
        <p:nvSpPr>
          <p:cNvPr id="3" name="内容占位符 2"/>
          <p:cNvSpPr>
            <a:spLocks noGrp="1"/>
          </p:cNvSpPr>
          <p:nvPr>
            <p:ph idx="1"/>
          </p:nvPr>
        </p:nvSpPr>
        <p:spPr>
          <a:xfrm>
            <a:off x="609918" y="1600571"/>
            <a:ext cx="10978515" cy="4527011"/>
          </a:xfrm>
          <a:prstGeom prst="rect">
            <a:avLst/>
          </a:prstGeom>
        </p:spPr>
        <p:txBody>
          <a:bodyPr lIns="108896" tIns="54448" rIns="108896" bIns="5444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2"/>
          <p:cNvSpPr>
            <a:spLocks noGrp="1" noChangeArrowheads="1"/>
          </p:cNvSpPr>
          <p:nvPr>
            <p:ph type="dt" sz="half" idx="10"/>
          </p:nvPr>
        </p:nvSpPr>
        <p:spPr>
          <a:xfrm>
            <a:off x="609917" y="6326064"/>
            <a:ext cx="2541323" cy="457306"/>
          </a:xfrm>
          <a:prstGeom prst="rect">
            <a:avLst/>
          </a:prstGeom>
          <a:ln/>
        </p:spPr>
        <p:txBody>
          <a:bodyPr lIns="108896" tIns="54448" rIns="108896" bIns="54448"/>
          <a:lstStyle>
            <a:lvl1pPr>
              <a:defRPr/>
            </a:lvl1pPr>
          </a:lstStyle>
          <a:p>
            <a:pPr>
              <a:defRPr/>
            </a:pPr>
            <a:endParaRPr lang="en-US" altLang="zh-CN"/>
          </a:p>
        </p:txBody>
      </p:sp>
      <p:sp>
        <p:nvSpPr>
          <p:cNvPr id="5" name="Rectangle 13"/>
          <p:cNvSpPr>
            <a:spLocks noGrp="1" noChangeArrowheads="1"/>
          </p:cNvSpPr>
          <p:nvPr>
            <p:ph type="ftr" sz="quarter" idx="11"/>
          </p:nvPr>
        </p:nvSpPr>
        <p:spPr>
          <a:xfrm>
            <a:off x="2210951" y="6316537"/>
            <a:ext cx="1423141" cy="457306"/>
          </a:xfrm>
          <a:prstGeom prst="rect">
            <a:avLst/>
          </a:prstGeom>
          <a:ln/>
        </p:spPr>
        <p:txBody>
          <a:bodyPr lIns="108896" tIns="54448" rIns="108896" bIns="54448"/>
          <a:lstStyle>
            <a:lvl1pPr>
              <a:defRPr/>
            </a:lvl1pPr>
          </a:lstStyle>
          <a:p>
            <a:pPr>
              <a:defRPr/>
            </a:pPr>
            <a:fld id="{7E15CF68-CB0D-41B4-8BBE-21079A7AEF34}" type="slidenum">
              <a:rPr lang="en-US" altLang="zh-CN"/>
              <a:pPr>
                <a:defRPr/>
              </a:pPr>
              <a:t>‹#›</a:t>
            </a:fld>
            <a:endParaRPr lang="en-US" altLang="zh-CN"/>
          </a:p>
        </p:txBody>
      </p:sp>
      <p:sp>
        <p:nvSpPr>
          <p:cNvPr id="6" name="Rectangle 14"/>
          <p:cNvSpPr>
            <a:spLocks noGrp="1" noChangeArrowheads="1"/>
          </p:cNvSpPr>
          <p:nvPr>
            <p:ph type="sldNum" sz="quarter" idx="12"/>
          </p:nvPr>
        </p:nvSpPr>
        <p:spPr>
          <a:xfrm>
            <a:off x="8742151" y="6249847"/>
            <a:ext cx="2541323" cy="457306"/>
          </a:xfrm>
          <a:prstGeom prst="rect">
            <a:avLst/>
          </a:prstGeom>
          <a:ln/>
        </p:spPr>
        <p:txBody>
          <a:bodyPr lIns="108896" tIns="54448" rIns="108896" bIns="54448"/>
          <a:lstStyle>
            <a:lvl1pPr>
              <a:defRPr/>
            </a:lvl1pPr>
          </a:lstStyle>
          <a:p>
            <a:pPr>
              <a:defRPr/>
            </a:pPr>
            <a:fld id="{B6A19F54-9D52-41A9-A1E7-B6828AB59B30}" type="slidenum">
              <a:rPr lang="en-US" altLang="zh-CN"/>
              <a:pPr>
                <a:defRPr/>
              </a:pPr>
              <a:t>‹#›</a:t>
            </a:fld>
            <a:endParaRPr lang="en-US" altLang="zh-CN"/>
          </a:p>
        </p:txBody>
      </p:sp>
    </p:spTree>
    <p:extLst>
      <p:ext uri="{BB962C8B-B14F-4D97-AF65-F5344CB8AC3E}">
        <p14:creationId xmlns:p14="http://schemas.microsoft.com/office/powerpoint/2010/main" val="17861836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293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21"/>
            <a:ext cx="10368598" cy="1470366"/>
          </a:xfrm>
          <a:prstGeom prst="rect">
            <a:avLst/>
          </a:prstGeom>
        </p:spPr>
        <p:txBody>
          <a:bodyPr lIns="117272" tIns="58636" rIns="117272" bIns="58636"/>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17272" tIns="58636" rIns="117272" bIns="58636"/>
          <a:lstStyle>
            <a:lvl1pPr marL="0" indent="0" algn="ctr">
              <a:buNone/>
              <a:defRPr/>
            </a:lvl1pPr>
            <a:lvl2pPr marL="586359" indent="0" algn="ctr">
              <a:buNone/>
              <a:defRPr/>
            </a:lvl2pPr>
            <a:lvl3pPr marL="1172718" indent="0" algn="ctr">
              <a:buNone/>
              <a:defRPr/>
            </a:lvl3pPr>
            <a:lvl4pPr marL="1759077" indent="0" algn="ctr">
              <a:buNone/>
              <a:defRPr/>
            </a:lvl4pPr>
            <a:lvl5pPr marL="2345436" indent="0" algn="ctr">
              <a:buNone/>
              <a:defRPr/>
            </a:lvl5pPr>
            <a:lvl6pPr marL="2931795" indent="0" algn="ctr">
              <a:buNone/>
              <a:defRPr/>
            </a:lvl6pPr>
            <a:lvl7pPr marL="3518154" indent="0" algn="ctr">
              <a:buNone/>
              <a:defRPr/>
            </a:lvl7pPr>
            <a:lvl8pPr marL="4104513" indent="0" algn="ctr">
              <a:buNone/>
              <a:defRPr/>
            </a:lvl8pPr>
            <a:lvl9pPr marL="4690872"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790913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idx="1"/>
          </p:nvPr>
        </p:nvSpPr>
        <p:spPr>
          <a:xfrm>
            <a:off x="609918" y="1600572"/>
            <a:ext cx="10978515" cy="4527011"/>
          </a:xfrm>
          <a:prstGeom prst="rect">
            <a:avLst/>
          </a:prstGeom>
        </p:spPr>
        <p:txBody>
          <a:bodyPr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8501723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585" y="4407922"/>
            <a:ext cx="10368598" cy="1362390"/>
          </a:xfrm>
          <a:prstGeom prst="rect">
            <a:avLst/>
          </a:prstGeom>
        </p:spPr>
        <p:txBody>
          <a:bodyPr lIns="117272" tIns="58636" rIns="117272" bIns="58636" anchor="t"/>
          <a:lstStyle>
            <a:lvl1pPr algn="l">
              <a:defRPr sz="51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585" y="2907387"/>
            <a:ext cx="10368598" cy="1500535"/>
          </a:xfrm>
          <a:prstGeom prst="rect">
            <a:avLst/>
          </a:prstGeom>
        </p:spPr>
        <p:txBody>
          <a:bodyPr lIns="117272" tIns="58636" rIns="117272" bIns="58636" anchor="b"/>
          <a:lstStyle>
            <a:lvl1pPr marL="0" indent="0">
              <a:buNone/>
              <a:defRPr sz="2600"/>
            </a:lvl1pPr>
            <a:lvl2pPr marL="586359" indent="0">
              <a:buNone/>
              <a:defRPr sz="2300"/>
            </a:lvl2pPr>
            <a:lvl3pPr marL="1172718" indent="0">
              <a:buNone/>
              <a:defRPr sz="2100"/>
            </a:lvl3pPr>
            <a:lvl4pPr marL="1759077" indent="0">
              <a:buNone/>
              <a:defRPr sz="1800"/>
            </a:lvl4pPr>
            <a:lvl5pPr marL="2345436" indent="0">
              <a:buNone/>
              <a:defRPr sz="1800"/>
            </a:lvl5pPr>
            <a:lvl6pPr marL="2931795" indent="0">
              <a:buNone/>
              <a:defRPr sz="1800"/>
            </a:lvl6pPr>
            <a:lvl7pPr marL="3518154" indent="0">
              <a:buNone/>
              <a:defRPr sz="1800"/>
            </a:lvl7pPr>
            <a:lvl8pPr marL="4104513" indent="0">
              <a:buNone/>
              <a:defRPr sz="1800"/>
            </a:lvl8pPr>
            <a:lvl9pPr marL="4690872" indent="0">
              <a:buNone/>
              <a:defRPr sz="1800"/>
            </a:lvl9pPr>
          </a:lstStyle>
          <a:p>
            <a:pPr lvl="0"/>
            <a:r>
              <a:rPr lang="zh-CN" altLang="en-US" smtClean="0"/>
              <a:t>单击此处编辑母版文本样式</a:t>
            </a:r>
          </a:p>
        </p:txBody>
      </p:sp>
    </p:spTree>
    <p:extLst>
      <p:ext uri="{BB962C8B-B14F-4D97-AF65-F5344CB8AC3E}">
        <p14:creationId xmlns:p14="http://schemas.microsoft.com/office/powerpoint/2010/main" val="21778146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401165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9" y="1535469"/>
            <a:ext cx="5389723"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9" y="2175379"/>
            <a:ext cx="5389723"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7" y="1535469"/>
            <a:ext cx="5391840"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7" y="2175379"/>
            <a:ext cx="5391840"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395654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Tree>
    <p:extLst>
      <p:ext uri="{BB962C8B-B14F-4D97-AF65-F5344CB8AC3E}">
        <p14:creationId xmlns:p14="http://schemas.microsoft.com/office/powerpoint/2010/main" val="1428859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23225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14232680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3"/>
            <a:ext cx="7319010" cy="56687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7"/>
            <a:ext cx="7319010" cy="4115753"/>
          </a:xfrm>
          <a:prstGeom prst="rect">
            <a:avLst/>
          </a:prstGeom>
        </p:spPr>
        <p:txBody>
          <a:bodyPr lIns="117272" tIns="58636" rIns="117272" bIns="58636"/>
          <a:lstStyle>
            <a:lvl1pPr marL="0" indent="0">
              <a:buNone/>
              <a:defRPr sz="4100"/>
            </a:lvl1pPr>
            <a:lvl2pPr marL="586359" indent="0">
              <a:buNone/>
              <a:defRPr sz="3600"/>
            </a:lvl2pPr>
            <a:lvl3pPr marL="1172718" indent="0">
              <a:buNone/>
              <a:defRPr sz="3100"/>
            </a:lvl3pPr>
            <a:lvl4pPr marL="1759077" indent="0">
              <a:buNone/>
              <a:defRPr sz="2600"/>
            </a:lvl4pPr>
            <a:lvl5pPr marL="2345436" indent="0">
              <a:buNone/>
              <a:defRPr sz="2600"/>
            </a:lvl5pPr>
            <a:lvl6pPr marL="2931795" indent="0">
              <a:buNone/>
              <a:defRPr sz="2600"/>
            </a:lvl6pPr>
            <a:lvl7pPr marL="3518154" indent="0">
              <a:buNone/>
              <a:defRPr sz="2600"/>
            </a:lvl7pPr>
            <a:lvl8pPr marL="4104513" indent="0">
              <a:buNone/>
              <a:defRPr sz="2600"/>
            </a:lvl8pPr>
            <a:lvl9pPr marL="4690872" indent="0">
              <a:buNone/>
              <a:defRPr sz="2600"/>
            </a:lvl9pPr>
          </a:lstStyle>
          <a:p>
            <a:pPr lvl="0"/>
            <a:endParaRPr lang="zh-CN" altLang="en-US" noProof="0" smtClean="0"/>
          </a:p>
        </p:txBody>
      </p:sp>
      <p:sp>
        <p:nvSpPr>
          <p:cNvPr id="4" name="文本占位符 3"/>
          <p:cNvSpPr>
            <a:spLocks noGrp="1"/>
          </p:cNvSpPr>
          <p:nvPr>
            <p:ph type="body" sz="half" idx="2"/>
          </p:nvPr>
        </p:nvSpPr>
        <p:spPr>
          <a:xfrm>
            <a:off x="2390962" y="5368583"/>
            <a:ext cx="7319010" cy="8050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2292630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404906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74703"/>
            <a:ext cx="2744629" cy="5852880"/>
          </a:xfrm>
          <a:prstGeom prst="rect">
            <a:avLst/>
          </a:prstGeom>
        </p:spPr>
        <p:txBody>
          <a:bodyPr vert="eaVert"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74703"/>
            <a:ext cx="8030580" cy="5852880"/>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186483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21"/>
            <a:ext cx="10368598" cy="1470366"/>
          </a:xfrm>
          <a:prstGeom prst="rect">
            <a:avLst/>
          </a:prstGeom>
        </p:spPr>
        <p:txBody>
          <a:bodyPr lIns="117272" tIns="58636" rIns="117272" bIns="58636"/>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17272" tIns="58636" rIns="117272" bIns="58636"/>
          <a:lstStyle>
            <a:lvl1pPr marL="0" indent="0" algn="ctr">
              <a:buNone/>
              <a:defRPr/>
            </a:lvl1pPr>
            <a:lvl2pPr marL="586359" indent="0" algn="ctr">
              <a:buNone/>
              <a:defRPr/>
            </a:lvl2pPr>
            <a:lvl3pPr marL="1172718" indent="0" algn="ctr">
              <a:buNone/>
              <a:defRPr/>
            </a:lvl3pPr>
            <a:lvl4pPr marL="1759077" indent="0" algn="ctr">
              <a:buNone/>
              <a:defRPr/>
            </a:lvl4pPr>
            <a:lvl5pPr marL="2345436" indent="0" algn="ctr">
              <a:buNone/>
              <a:defRPr/>
            </a:lvl5pPr>
            <a:lvl6pPr marL="2931795" indent="0" algn="ctr">
              <a:buNone/>
              <a:defRPr/>
            </a:lvl6pPr>
            <a:lvl7pPr marL="3518154" indent="0" algn="ctr">
              <a:buNone/>
              <a:defRPr/>
            </a:lvl7pPr>
            <a:lvl8pPr marL="4104513" indent="0" algn="ctr">
              <a:buNone/>
              <a:defRPr/>
            </a:lvl8pPr>
            <a:lvl9pPr marL="4690872"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8804089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idx="1"/>
          </p:nvPr>
        </p:nvSpPr>
        <p:spPr>
          <a:xfrm>
            <a:off x="609918" y="1600572"/>
            <a:ext cx="10978515" cy="4527011"/>
          </a:xfrm>
          <a:prstGeom prst="rect">
            <a:avLst/>
          </a:prstGeom>
        </p:spPr>
        <p:txBody>
          <a:bodyPr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438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585" y="4407922"/>
            <a:ext cx="10368598" cy="1362390"/>
          </a:xfrm>
          <a:prstGeom prst="rect">
            <a:avLst/>
          </a:prstGeom>
        </p:spPr>
        <p:txBody>
          <a:bodyPr lIns="117272" tIns="58636" rIns="117272" bIns="58636" anchor="t"/>
          <a:lstStyle>
            <a:lvl1pPr algn="l">
              <a:defRPr sz="51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585" y="2907387"/>
            <a:ext cx="10368598" cy="1500535"/>
          </a:xfrm>
          <a:prstGeom prst="rect">
            <a:avLst/>
          </a:prstGeom>
        </p:spPr>
        <p:txBody>
          <a:bodyPr lIns="117272" tIns="58636" rIns="117272" bIns="58636" anchor="b"/>
          <a:lstStyle>
            <a:lvl1pPr marL="0" indent="0">
              <a:buNone/>
              <a:defRPr sz="2600"/>
            </a:lvl1pPr>
            <a:lvl2pPr marL="586359" indent="0">
              <a:buNone/>
              <a:defRPr sz="2300"/>
            </a:lvl2pPr>
            <a:lvl3pPr marL="1172718" indent="0">
              <a:buNone/>
              <a:defRPr sz="2100"/>
            </a:lvl3pPr>
            <a:lvl4pPr marL="1759077" indent="0">
              <a:buNone/>
              <a:defRPr sz="1800"/>
            </a:lvl4pPr>
            <a:lvl5pPr marL="2345436" indent="0">
              <a:buNone/>
              <a:defRPr sz="1800"/>
            </a:lvl5pPr>
            <a:lvl6pPr marL="2931795" indent="0">
              <a:buNone/>
              <a:defRPr sz="1800"/>
            </a:lvl6pPr>
            <a:lvl7pPr marL="3518154" indent="0">
              <a:buNone/>
              <a:defRPr sz="1800"/>
            </a:lvl7pPr>
            <a:lvl8pPr marL="4104513" indent="0">
              <a:buNone/>
              <a:defRPr sz="1800"/>
            </a:lvl8pPr>
            <a:lvl9pPr marL="4690872" indent="0">
              <a:buNone/>
              <a:defRPr sz="1800"/>
            </a:lvl9pPr>
          </a:lstStyle>
          <a:p>
            <a:pPr lvl="0"/>
            <a:r>
              <a:rPr lang="zh-CN" altLang="en-US" smtClean="0"/>
              <a:t>单击此处编辑母版文本样式</a:t>
            </a:r>
          </a:p>
        </p:txBody>
      </p:sp>
    </p:spTree>
    <p:extLst>
      <p:ext uri="{BB962C8B-B14F-4D97-AF65-F5344CB8AC3E}">
        <p14:creationId xmlns:p14="http://schemas.microsoft.com/office/powerpoint/2010/main" val="1624860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600572"/>
            <a:ext cx="5387605" cy="4527011"/>
          </a:xfrm>
          <a:prstGeom prst="rect">
            <a:avLst/>
          </a:prstGeom>
        </p:spPr>
        <p:txBody>
          <a:bodyPr lIns="117272" tIns="58636" rIns="117272" bIns="58636"/>
          <a:lstStyle>
            <a:lvl1pPr>
              <a:defRPr sz="3600"/>
            </a:lvl1pPr>
            <a:lvl2pPr>
              <a:defRPr sz="31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70991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9" y="1535469"/>
            <a:ext cx="5389723"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9" y="2175379"/>
            <a:ext cx="5389723"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7" y="1535469"/>
            <a:ext cx="5391840" cy="639911"/>
          </a:xfrm>
          <a:prstGeom prst="rect">
            <a:avLst/>
          </a:prstGeom>
        </p:spPr>
        <p:txBody>
          <a:bodyPr lIns="117272" tIns="58636" rIns="117272" bIns="58636" anchor="b"/>
          <a:lstStyle>
            <a:lvl1pPr marL="0" indent="0">
              <a:buNone/>
              <a:defRPr sz="3100" b="1"/>
            </a:lvl1pPr>
            <a:lvl2pPr marL="586359" indent="0">
              <a:buNone/>
              <a:defRPr sz="2600" b="1"/>
            </a:lvl2pPr>
            <a:lvl3pPr marL="1172718" indent="0">
              <a:buNone/>
              <a:defRPr sz="2300" b="1"/>
            </a:lvl3pPr>
            <a:lvl4pPr marL="1759077" indent="0">
              <a:buNone/>
              <a:defRPr sz="2100" b="1"/>
            </a:lvl4pPr>
            <a:lvl5pPr marL="2345436" indent="0">
              <a:buNone/>
              <a:defRPr sz="2100" b="1"/>
            </a:lvl5pPr>
            <a:lvl6pPr marL="2931795" indent="0">
              <a:buNone/>
              <a:defRPr sz="2100" b="1"/>
            </a:lvl6pPr>
            <a:lvl7pPr marL="3518154" indent="0">
              <a:buNone/>
              <a:defRPr sz="2100" b="1"/>
            </a:lvl7pPr>
            <a:lvl8pPr marL="4104513" indent="0">
              <a:buNone/>
              <a:defRPr sz="2100" b="1"/>
            </a:lvl8pPr>
            <a:lvl9pPr marL="4690872"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7" y="2175379"/>
            <a:ext cx="5391840" cy="3952203"/>
          </a:xfrm>
          <a:prstGeom prst="rect">
            <a:avLst/>
          </a:prstGeom>
        </p:spPr>
        <p:txBody>
          <a:bodyPr lIns="117272" tIns="58636" rIns="117272" bIns="58636"/>
          <a:lstStyle>
            <a:lvl1pPr>
              <a:defRPr sz="31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114669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Tree>
    <p:extLst>
      <p:ext uri="{BB962C8B-B14F-4D97-AF65-F5344CB8AC3E}">
        <p14:creationId xmlns:p14="http://schemas.microsoft.com/office/powerpoint/2010/main" val="27448403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06980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1" y="273113"/>
            <a:ext cx="4013173" cy="116232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9" y="273116"/>
            <a:ext cx="6819218" cy="5854468"/>
          </a:xfrm>
          <a:prstGeom prst="rect">
            <a:avLst/>
          </a:prstGeom>
        </p:spPr>
        <p:txBody>
          <a:bodyPr lIns="117272" tIns="58636" rIns="117272" bIns="58636"/>
          <a:lstStyle>
            <a:lvl1pPr>
              <a:defRPr sz="4100"/>
            </a:lvl1pPr>
            <a:lvl2pPr>
              <a:defRPr sz="3600"/>
            </a:lvl2pPr>
            <a:lvl3pPr>
              <a:defRPr sz="31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1" y="1435435"/>
            <a:ext cx="4013173" cy="46921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42514574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3"/>
            <a:ext cx="7319010" cy="566870"/>
          </a:xfrm>
          <a:prstGeom prst="rect">
            <a:avLst/>
          </a:prstGeom>
        </p:spPr>
        <p:txBody>
          <a:bodyPr lIns="117272" tIns="58636" rIns="117272" bIns="58636" anchor="b"/>
          <a:lstStyle>
            <a:lvl1pPr algn="l">
              <a:defRPr sz="26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7"/>
            <a:ext cx="7319010" cy="4115753"/>
          </a:xfrm>
          <a:prstGeom prst="rect">
            <a:avLst/>
          </a:prstGeom>
        </p:spPr>
        <p:txBody>
          <a:bodyPr lIns="117272" tIns="58636" rIns="117272" bIns="58636"/>
          <a:lstStyle>
            <a:lvl1pPr marL="0" indent="0">
              <a:buNone/>
              <a:defRPr sz="4100"/>
            </a:lvl1pPr>
            <a:lvl2pPr marL="586359" indent="0">
              <a:buNone/>
              <a:defRPr sz="3600"/>
            </a:lvl2pPr>
            <a:lvl3pPr marL="1172718" indent="0">
              <a:buNone/>
              <a:defRPr sz="3100"/>
            </a:lvl3pPr>
            <a:lvl4pPr marL="1759077" indent="0">
              <a:buNone/>
              <a:defRPr sz="2600"/>
            </a:lvl4pPr>
            <a:lvl5pPr marL="2345436" indent="0">
              <a:buNone/>
              <a:defRPr sz="2600"/>
            </a:lvl5pPr>
            <a:lvl6pPr marL="2931795" indent="0">
              <a:buNone/>
              <a:defRPr sz="2600"/>
            </a:lvl6pPr>
            <a:lvl7pPr marL="3518154" indent="0">
              <a:buNone/>
              <a:defRPr sz="2600"/>
            </a:lvl7pPr>
            <a:lvl8pPr marL="4104513" indent="0">
              <a:buNone/>
              <a:defRPr sz="2600"/>
            </a:lvl8pPr>
            <a:lvl9pPr marL="4690872" indent="0">
              <a:buNone/>
              <a:defRPr sz="2600"/>
            </a:lvl9pPr>
          </a:lstStyle>
          <a:p>
            <a:pPr lvl="0"/>
            <a:endParaRPr lang="zh-CN" altLang="en-US" noProof="0" smtClean="0"/>
          </a:p>
        </p:txBody>
      </p:sp>
      <p:sp>
        <p:nvSpPr>
          <p:cNvPr id="4" name="文本占位符 3"/>
          <p:cNvSpPr>
            <a:spLocks noGrp="1"/>
          </p:cNvSpPr>
          <p:nvPr>
            <p:ph type="body" sz="half" idx="2"/>
          </p:nvPr>
        </p:nvSpPr>
        <p:spPr>
          <a:xfrm>
            <a:off x="2390962" y="5368583"/>
            <a:ext cx="7319010" cy="805049"/>
          </a:xfrm>
          <a:prstGeom prst="rect">
            <a:avLst/>
          </a:prstGeom>
        </p:spPr>
        <p:txBody>
          <a:bodyPr lIns="117272" tIns="58636" rIns="117272" bIns="58636"/>
          <a:lstStyle>
            <a:lvl1pPr marL="0" indent="0">
              <a:buNone/>
              <a:defRPr sz="1800"/>
            </a:lvl1pPr>
            <a:lvl2pPr marL="586359" indent="0">
              <a:buNone/>
              <a:defRPr sz="1500"/>
            </a:lvl2pPr>
            <a:lvl3pPr marL="1172718" indent="0">
              <a:buNone/>
              <a:defRPr sz="1300"/>
            </a:lvl3pPr>
            <a:lvl4pPr marL="1759077" indent="0">
              <a:buNone/>
              <a:defRPr sz="1200"/>
            </a:lvl4pPr>
            <a:lvl5pPr marL="2345436" indent="0">
              <a:buNone/>
              <a:defRPr sz="1200"/>
            </a:lvl5pPr>
            <a:lvl6pPr marL="2931795" indent="0">
              <a:buNone/>
              <a:defRPr sz="1200"/>
            </a:lvl6pPr>
            <a:lvl7pPr marL="3518154" indent="0">
              <a:buNone/>
              <a:defRPr sz="1200"/>
            </a:lvl7pPr>
            <a:lvl8pPr marL="4104513" indent="0">
              <a:buNone/>
              <a:defRPr sz="1200"/>
            </a:lvl8pPr>
            <a:lvl9pPr marL="4690872" indent="0">
              <a:buNone/>
              <a:defRPr sz="1200"/>
            </a:lvl9pPr>
          </a:lstStyle>
          <a:p>
            <a:pPr lvl="0"/>
            <a:r>
              <a:rPr lang="zh-CN" altLang="en-US" smtClean="0"/>
              <a:t>单击此处编辑母版文本样式</a:t>
            </a:r>
          </a:p>
        </p:txBody>
      </p:sp>
    </p:spTree>
    <p:extLst>
      <p:ext uri="{BB962C8B-B14F-4D97-AF65-F5344CB8AC3E}">
        <p14:creationId xmlns:p14="http://schemas.microsoft.com/office/powerpoint/2010/main" val="39290743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0"/>
            <a:ext cx="10978515" cy="1143265"/>
          </a:xfrm>
          <a:prstGeom prst="rect">
            <a:avLst/>
          </a:prstGeom>
        </p:spPr>
        <p:txBody>
          <a:bodyPr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562037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74703"/>
            <a:ext cx="2744629" cy="5852880"/>
          </a:xfrm>
          <a:prstGeom prst="rect">
            <a:avLst/>
          </a:prstGeom>
        </p:spPr>
        <p:txBody>
          <a:bodyPr vert="eaVert" lIns="117272" tIns="58636" rIns="117272" bIns="58636"/>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74703"/>
            <a:ext cx="8030580" cy="5852880"/>
          </a:xfrm>
          <a:prstGeom prst="rect">
            <a:avLst/>
          </a:prstGeom>
        </p:spPr>
        <p:txBody>
          <a:bodyPr vert="eaVert" lIns="117272" tIns="58636" rIns="117272" bIns="586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166063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2"/>
          <p:cNvSpPr>
            <a:spLocks noChangeArrowheads="1"/>
          </p:cNvSpPr>
          <p:nvPr userDrawn="1"/>
        </p:nvSpPr>
        <p:spPr bwMode="auto">
          <a:xfrm>
            <a:off x="0" y="0"/>
            <a:ext cx="12198350" cy="620858"/>
          </a:xfrm>
          <a:prstGeom prst="rect">
            <a:avLst/>
          </a:prstGeom>
          <a:solidFill>
            <a:srgbClr val="4DB2FF"/>
          </a:solidFill>
          <a:ln w="9525">
            <a:noFill/>
            <a:miter lim="800000"/>
            <a:headEnd/>
            <a:tailEnd/>
          </a:ln>
        </p:spPr>
        <p:txBody>
          <a:bodyPr wrap="none" lIns="108857" tIns="54428" rIns="108857" bIns="54428" anchor="ctr"/>
          <a:lstStyle/>
          <a:p>
            <a:endParaRPr kumimoji="1" lang="zh-CN" altLang="en-US" sz="3100" b="0" smtClean="0">
              <a:solidFill>
                <a:srgbClr val="FF0000"/>
              </a:solidFill>
              <a:ea typeface="宋体" charset="-122"/>
            </a:endParaRPr>
          </a:p>
        </p:txBody>
      </p:sp>
      <p:sp>
        <p:nvSpPr>
          <p:cNvPr id="3" name="Rectangle 13"/>
          <p:cNvSpPr>
            <a:spLocks noChangeArrowheads="1"/>
          </p:cNvSpPr>
          <p:nvPr userDrawn="1"/>
        </p:nvSpPr>
        <p:spPr bwMode="auto">
          <a:xfrm>
            <a:off x="8680806" y="90007"/>
            <a:ext cx="2892047" cy="4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08857" tIns="54428" rIns="108857" bIns="54428">
            <a:spAutoFit/>
          </a:bodyPr>
          <a:lstStyle/>
          <a:p>
            <a:r>
              <a:rPr kumimoji="1" lang="zh-CN" altLang="en-US" sz="2300" dirty="0" smtClean="0">
                <a:solidFill>
                  <a:srgbClr val="FFFF00"/>
                </a:solidFill>
                <a:latin typeface="楷体_GB2312" pitchFamily="49" charset="-122"/>
                <a:ea typeface="楷体_GB2312" pitchFamily="49" charset="-122"/>
              </a:rPr>
              <a:t>第二章    恒定电流</a:t>
            </a:r>
          </a:p>
        </p:txBody>
      </p:sp>
      <p:pic>
        <p:nvPicPr>
          <p:cNvPr id="4" name="图片 11"/>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0328123" y="6190740"/>
            <a:ext cx="1870227" cy="73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355" r:id="rId1"/>
    <p:sldLayoutId id="2147485356" r:id="rId2"/>
    <p:sldLayoutId id="2147485379" r:id="rId3"/>
    <p:sldLayoutId id="2147485380" r:id="rId4"/>
    <p:sldLayoutId id="2147485381" r:id="rId5"/>
    <p:sldLayoutId id="2147485382" r:id="rId6"/>
    <p:sldLayoutId id="2147485383" r:id="rId7"/>
    <p:sldLayoutId id="2147485384" r:id="rId8"/>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5357" r:id="rId1"/>
    <p:sldLayoutId id="2147485358" r:id="rId2"/>
    <p:sldLayoutId id="2147485359" r:id="rId3"/>
    <p:sldLayoutId id="2147485360" r:id="rId4"/>
    <p:sldLayoutId id="2147485361" r:id="rId5"/>
    <p:sldLayoutId id="2147485362" r:id="rId6"/>
    <p:sldLayoutId id="2147485363" r:id="rId7"/>
    <p:sldLayoutId id="2147485364" r:id="rId8"/>
    <p:sldLayoutId id="2147485365" r:id="rId9"/>
    <p:sldLayoutId id="2147485366" r:id="rId10"/>
    <p:sldLayoutId id="2147485367" r:id="rId11"/>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a:xfrm>
            <a:off x="0" y="781050"/>
            <a:ext cx="6084888" cy="6078538"/>
          </a:xfrm>
          <a:prstGeom prst="rect">
            <a:avLst/>
          </a:prstGeom>
          <a:gradFill flip="none" rotWithShape="1">
            <a:gsLst>
              <a:gs pos="0">
                <a:schemeClr val="tx2">
                  <a:lumMod val="40000"/>
                  <a:lumOff val="60000"/>
                  <a:tint val="66000"/>
                  <a:satMod val="160000"/>
                </a:schemeClr>
              </a:gs>
              <a:gs pos="50000">
                <a:schemeClr val="tx2">
                  <a:lumMod val="40000"/>
                  <a:lumOff val="60000"/>
                  <a:tint val="44500"/>
                  <a:satMod val="160000"/>
                </a:schemeClr>
              </a:gs>
              <a:gs pos="100000">
                <a:schemeClr val="tx2">
                  <a:lumMod val="40000"/>
                  <a:lumOff val="60000"/>
                  <a:tint val="23500"/>
                  <a:satMod val="160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 bg1="lt1" tx1="dk1" bg2="lt2" tx2="dk2" accent1="accent1" accent2="accent2" accent3="accent3" accent4="accent4" accent5="accent5" accent6="accent6" hlink="hlink" folHlink="folHlink"/>
  <p:sldLayoutIdLst>
    <p:sldLayoutId id="2147485368" r:id="rId1"/>
    <p:sldLayoutId id="2147485369" r:id="rId2"/>
    <p:sldLayoutId id="2147485370" r:id="rId3"/>
    <p:sldLayoutId id="2147485371" r:id="rId4"/>
    <p:sldLayoutId id="2147485372" r:id="rId5"/>
    <p:sldLayoutId id="2147485373" r:id="rId6"/>
    <p:sldLayoutId id="2147485374" r:id="rId7"/>
    <p:sldLayoutId id="2147485375" r:id="rId8"/>
    <p:sldLayoutId id="2147485376" r:id="rId9"/>
    <p:sldLayoutId id="2147485377" r:id="rId10"/>
    <p:sldLayoutId id="2147485378" r:id="rId11"/>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5400" b="1" i="1">
          <a:solidFill>
            <a:schemeClr val="tx1"/>
          </a:solidFill>
          <a:latin typeface="+mj-lt"/>
          <a:ea typeface="+mj-ea"/>
          <a:cs typeface="+mj-cs"/>
        </a:defRPr>
      </a:lvl1pPr>
      <a:lvl2pPr algn="ctr" rtl="0" eaLnBrk="0" fontAlgn="base" hangingPunct="0">
        <a:spcBef>
          <a:spcPct val="0"/>
        </a:spcBef>
        <a:spcAft>
          <a:spcPct val="0"/>
        </a:spcAft>
        <a:defRPr sz="5400" b="1" i="1">
          <a:solidFill>
            <a:schemeClr val="tx1"/>
          </a:solidFill>
          <a:latin typeface="Arial" charset="0"/>
          <a:ea typeface="宋体" pitchFamily="2" charset="-122"/>
        </a:defRPr>
      </a:lvl2pPr>
      <a:lvl3pPr algn="ctr" rtl="0" eaLnBrk="0" fontAlgn="base" hangingPunct="0">
        <a:spcBef>
          <a:spcPct val="0"/>
        </a:spcBef>
        <a:spcAft>
          <a:spcPct val="0"/>
        </a:spcAft>
        <a:defRPr sz="5400" b="1" i="1">
          <a:solidFill>
            <a:schemeClr val="tx1"/>
          </a:solidFill>
          <a:latin typeface="Arial" charset="0"/>
          <a:ea typeface="宋体" pitchFamily="2" charset="-122"/>
        </a:defRPr>
      </a:lvl3pPr>
      <a:lvl4pPr algn="ctr" rtl="0" eaLnBrk="0" fontAlgn="base" hangingPunct="0">
        <a:spcBef>
          <a:spcPct val="0"/>
        </a:spcBef>
        <a:spcAft>
          <a:spcPct val="0"/>
        </a:spcAft>
        <a:defRPr sz="5400" b="1" i="1">
          <a:solidFill>
            <a:schemeClr val="tx1"/>
          </a:solidFill>
          <a:latin typeface="Arial" charset="0"/>
          <a:ea typeface="宋体" pitchFamily="2" charset="-122"/>
        </a:defRPr>
      </a:lvl4pPr>
      <a:lvl5pPr algn="ctr" rtl="0" eaLnBrk="0" fontAlgn="base" hangingPunct="0">
        <a:spcBef>
          <a:spcPct val="0"/>
        </a:spcBef>
        <a:spcAft>
          <a:spcPct val="0"/>
        </a:spcAft>
        <a:defRPr sz="5400" b="1" i="1">
          <a:solidFill>
            <a:schemeClr val="tx1"/>
          </a:solidFill>
          <a:latin typeface="Arial" charset="0"/>
          <a:ea typeface="宋体" pitchFamily="2" charset="-122"/>
        </a:defRPr>
      </a:lvl5pPr>
      <a:lvl6pPr marL="586359" algn="ctr" rtl="0" fontAlgn="base">
        <a:spcBef>
          <a:spcPct val="0"/>
        </a:spcBef>
        <a:spcAft>
          <a:spcPct val="0"/>
        </a:spcAft>
        <a:defRPr sz="5400" b="1" i="1">
          <a:solidFill>
            <a:schemeClr val="tx1"/>
          </a:solidFill>
          <a:latin typeface="Arial" charset="0"/>
          <a:ea typeface="宋体" pitchFamily="2" charset="-122"/>
        </a:defRPr>
      </a:lvl6pPr>
      <a:lvl7pPr marL="1172718" algn="ctr" rtl="0" fontAlgn="base">
        <a:spcBef>
          <a:spcPct val="0"/>
        </a:spcBef>
        <a:spcAft>
          <a:spcPct val="0"/>
        </a:spcAft>
        <a:defRPr sz="5400" b="1" i="1">
          <a:solidFill>
            <a:schemeClr val="tx1"/>
          </a:solidFill>
          <a:latin typeface="Arial" charset="0"/>
          <a:ea typeface="宋体" pitchFamily="2" charset="-122"/>
        </a:defRPr>
      </a:lvl7pPr>
      <a:lvl8pPr marL="1759077" algn="ctr" rtl="0" fontAlgn="base">
        <a:spcBef>
          <a:spcPct val="0"/>
        </a:spcBef>
        <a:spcAft>
          <a:spcPct val="0"/>
        </a:spcAft>
        <a:defRPr sz="5400" b="1" i="1">
          <a:solidFill>
            <a:schemeClr val="tx1"/>
          </a:solidFill>
          <a:latin typeface="Arial" charset="0"/>
          <a:ea typeface="宋体" pitchFamily="2" charset="-122"/>
        </a:defRPr>
      </a:lvl8pPr>
      <a:lvl9pPr marL="2345436" algn="ctr" rtl="0" fontAlgn="base">
        <a:spcBef>
          <a:spcPct val="0"/>
        </a:spcBef>
        <a:spcAft>
          <a:spcPct val="0"/>
        </a:spcAft>
        <a:defRPr sz="5400" b="1" i="1">
          <a:solidFill>
            <a:schemeClr val="tx1"/>
          </a:solidFill>
          <a:latin typeface="Arial" charset="0"/>
          <a:ea typeface="宋体" pitchFamily="2" charset="-122"/>
        </a:defRPr>
      </a:lvl9pPr>
    </p:titleStyle>
    <p:bodyStyle>
      <a:lvl1pPr marL="439738" indent="-439738" algn="l" rtl="0" eaLnBrk="0" fontAlgn="base" hangingPunct="0">
        <a:spcBef>
          <a:spcPct val="20000"/>
        </a:spcBef>
        <a:spcAft>
          <a:spcPct val="0"/>
        </a:spcAft>
        <a:buClr>
          <a:schemeClr val="folHlink"/>
        </a:buClr>
        <a:buFont typeface="Wingdings" pitchFamily="2" charset="2"/>
        <a:buChar char="v"/>
        <a:defRPr sz="4100">
          <a:solidFill>
            <a:schemeClr val="tx1"/>
          </a:solidFill>
          <a:latin typeface="+mn-lt"/>
          <a:ea typeface="+mn-ea"/>
          <a:cs typeface="+mn-cs"/>
        </a:defRPr>
      </a:lvl1pPr>
      <a:lvl2pPr marL="952500" indent="-365125" algn="l" rtl="0" eaLnBrk="0" fontAlgn="base" hangingPunct="0">
        <a:spcBef>
          <a:spcPct val="20000"/>
        </a:spcBef>
        <a:spcAft>
          <a:spcPct val="0"/>
        </a:spcAft>
        <a:buClr>
          <a:schemeClr val="tx2"/>
        </a:buClr>
        <a:buFont typeface="Wingdings" pitchFamily="2" charset="2"/>
        <a:buChar char="§"/>
        <a:defRPr sz="3600">
          <a:solidFill>
            <a:schemeClr val="tx1"/>
          </a:solidFill>
          <a:latin typeface="+mn-lt"/>
          <a:ea typeface="+mn-ea"/>
        </a:defRPr>
      </a:lvl2pPr>
      <a:lvl3pPr marL="1465263" indent="-292100" algn="l" rtl="0" eaLnBrk="0" fontAlgn="base" hangingPunct="0">
        <a:spcBef>
          <a:spcPct val="20000"/>
        </a:spcBef>
        <a:spcAft>
          <a:spcPct val="0"/>
        </a:spcAft>
        <a:buChar char="•"/>
        <a:defRPr sz="3100">
          <a:solidFill>
            <a:schemeClr val="tx1"/>
          </a:solidFill>
          <a:latin typeface="+mn-lt"/>
          <a:ea typeface="+mn-ea"/>
        </a:defRPr>
      </a:lvl3pPr>
      <a:lvl4pPr marL="2051050" indent="-292100" algn="l" rtl="0" eaLnBrk="0" fontAlgn="base" hangingPunct="0">
        <a:spcBef>
          <a:spcPct val="20000"/>
        </a:spcBef>
        <a:spcAft>
          <a:spcPct val="0"/>
        </a:spcAft>
        <a:buChar char="–"/>
        <a:defRPr sz="2600">
          <a:solidFill>
            <a:schemeClr val="tx1"/>
          </a:solidFill>
          <a:latin typeface="+mn-lt"/>
          <a:ea typeface="+mn-ea"/>
        </a:defRPr>
      </a:lvl4pPr>
      <a:lvl5pPr marL="2638425" indent="-292100" algn="l" rtl="0" eaLnBrk="0" fontAlgn="base" hangingPunct="0">
        <a:spcBef>
          <a:spcPct val="20000"/>
        </a:spcBef>
        <a:spcAft>
          <a:spcPct val="0"/>
        </a:spcAft>
        <a:buChar char="»"/>
        <a:defRPr sz="2600">
          <a:solidFill>
            <a:schemeClr val="tx1"/>
          </a:solidFill>
          <a:latin typeface="+mn-lt"/>
          <a:ea typeface="+mn-ea"/>
        </a:defRPr>
      </a:lvl5pPr>
      <a:lvl6pPr marL="3224975" indent="-293180" algn="l" rtl="0" fontAlgn="base">
        <a:spcBef>
          <a:spcPct val="20000"/>
        </a:spcBef>
        <a:spcAft>
          <a:spcPct val="0"/>
        </a:spcAft>
        <a:buChar char="»"/>
        <a:defRPr sz="2600">
          <a:solidFill>
            <a:schemeClr val="tx1"/>
          </a:solidFill>
          <a:latin typeface="+mn-lt"/>
          <a:ea typeface="+mn-ea"/>
        </a:defRPr>
      </a:lvl6pPr>
      <a:lvl7pPr marL="3811334" indent="-293180" algn="l" rtl="0" fontAlgn="base">
        <a:spcBef>
          <a:spcPct val="20000"/>
        </a:spcBef>
        <a:spcAft>
          <a:spcPct val="0"/>
        </a:spcAft>
        <a:buChar char="»"/>
        <a:defRPr sz="2600">
          <a:solidFill>
            <a:schemeClr val="tx1"/>
          </a:solidFill>
          <a:latin typeface="+mn-lt"/>
          <a:ea typeface="+mn-ea"/>
        </a:defRPr>
      </a:lvl7pPr>
      <a:lvl8pPr marL="4397693" indent="-293180" algn="l" rtl="0" fontAlgn="base">
        <a:spcBef>
          <a:spcPct val="20000"/>
        </a:spcBef>
        <a:spcAft>
          <a:spcPct val="0"/>
        </a:spcAft>
        <a:buChar char="»"/>
        <a:defRPr sz="2600">
          <a:solidFill>
            <a:schemeClr val="tx1"/>
          </a:solidFill>
          <a:latin typeface="+mn-lt"/>
          <a:ea typeface="+mn-ea"/>
        </a:defRPr>
      </a:lvl8pPr>
      <a:lvl9pPr marL="4984052" indent="-293180" algn="l" rtl="0" fontAlgn="base">
        <a:spcBef>
          <a:spcPct val="20000"/>
        </a:spcBef>
        <a:spcAft>
          <a:spcPct val="0"/>
        </a:spcAft>
        <a:buChar char="»"/>
        <a:defRPr sz="2600">
          <a:solidFill>
            <a:schemeClr val="tx1"/>
          </a:solidFill>
          <a:latin typeface="+mn-lt"/>
          <a:ea typeface="+mn-ea"/>
        </a:defRPr>
      </a:lvl9pPr>
    </p:bodyStyle>
    <p:otherStyle>
      <a:defPPr>
        <a:defRPr lang="zh-CN"/>
      </a:defPPr>
      <a:lvl1pPr marL="0" algn="l" defTabSz="1172718" rtl="0" eaLnBrk="1" latinLnBrk="0" hangingPunct="1">
        <a:defRPr sz="2300" kern="1200">
          <a:solidFill>
            <a:schemeClr val="tx1"/>
          </a:solidFill>
          <a:latin typeface="+mn-lt"/>
          <a:ea typeface="+mn-ea"/>
          <a:cs typeface="+mn-cs"/>
        </a:defRPr>
      </a:lvl1pPr>
      <a:lvl2pPr marL="586359" algn="l" defTabSz="1172718" rtl="0" eaLnBrk="1" latinLnBrk="0" hangingPunct="1">
        <a:defRPr sz="2300" kern="1200">
          <a:solidFill>
            <a:schemeClr val="tx1"/>
          </a:solidFill>
          <a:latin typeface="+mn-lt"/>
          <a:ea typeface="+mn-ea"/>
          <a:cs typeface="+mn-cs"/>
        </a:defRPr>
      </a:lvl2pPr>
      <a:lvl3pPr marL="1172718" algn="l" defTabSz="1172718" rtl="0" eaLnBrk="1" latinLnBrk="0" hangingPunct="1">
        <a:defRPr sz="2300" kern="1200">
          <a:solidFill>
            <a:schemeClr val="tx1"/>
          </a:solidFill>
          <a:latin typeface="+mn-lt"/>
          <a:ea typeface="+mn-ea"/>
          <a:cs typeface="+mn-cs"/>
        </a:defRPr>
      </a:lvl3pPr>
      <a:lvl4pPr marL="1759077" algn="l" defTabSz="1172718" rtl="0" eaLnBrk="1" latinLnBrk="0" hangingPunct="1">
        <a:defRPr sz="2300" kern="1200">
          <a:solidFill>
            <a:schemeClr val="tx1"/>
          </a:solidFill>
          <a:latin typeface="+mn-lt"/>
          <a:ea typeface="+mn-ea"/>
          <a:cs typeface="+mn-cs"/>
        </a:defRPr>
      </a:lvl4pPr>
      <a:lvl5pPr marL="2345436" algn="l" defTabSz="1172718" rtl="0" eaLnBrk="1" latinLnBrk="0" hangingPunct="1">
        <a:defRPr sz="2300" kern="1200">
          <a:solidFill>
            <a:schemeClr val="tx1"/>
          </a:solidFill>
          <a:latin typeface="+mn-lt"/>
          <a:ea typeface="+mn-ea"/>
          <a:cs typeface="+mn-cs"/>
        </a:defRPr>
      </a:lvl5pPr>
      <a:lvl6pPr marL="2931795" algn="l" defTabSz="1172718" rtl="0" eaLnBrk="1" latinLnBrk="0" hangingPunct="1">
        <a:defRPr sz="2300" kern="1200">
          <a:solidFill>
            <a:schemeClr val="tx1"/>
          </a:solidFill>
          <a:latin typeface="+mn-lt"/>
          <a:ea typeface="+mn-ea"/>
          <a:cs typeface="+mn-cs"/>
        </a:defRPr>
      </a:lvl6pPr>
      <a:lvl7pPr marL="3518154" algn="l" defTabSz="1172718" rtl="0" eaLnBrk="1" latinLnBrk="0" hangingPunct="1">
        <a:defRPr sz="2300" kern="1200">
          <a:solidFill>
            <a:schemeClr val="tx1"/>
          </a:solidFill>
          <a:latin typeface="+mn-lt"/>
          <a:ea typeface="+mn-ea"/>
          <a:cs typeface="+mn-cs"/>
        </a:defRPr>
      </a:lvl7pPr>
      <a:lvl8pPr marL="4104513" algn="l" defTabSz="1172718" rtl="0" eaLnBrk="1" latinLnBrk="0" hangingPunct="1">
        <a:defRPr sz="2300" kern="1200">
          <a:solidFill>
            <a:schemeClr val="tx1"/>
          </a:solidFill>
          <a:latin typeface="+mn-lt"/>
          <a:ea typeface="+mn-ea"/>
          <a:cs typeface="+mn-cs"/>
        </a:defRPr>
      </a:lvl8pPr>
      <a:lvl9pPr marL="4690872" algn="l" defTabSz="1172718"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8.w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slideLayout" Target="../slideLayouts/slideLayout8.xml"/><Relationship Id="rId1" Type="http://schemas.openxmlformats.org/officeDocument/2006/relationships/vmlDrawing" Target="../drawings/vmlDrawing3.vml"/><Relationship Id="rId6" Type="http://schemas.openxmlformats.org/officeDocument/2006/relationships/slide" Target="slide3.xml"/><Relationship Id="rId5" Type="http://schemas.openxmlformats.org/officeDocument/2006/relationships/image" Target="../media/image9.emf"/><Relationship Id="rId4" Type="http://schemas.openxmlformats.org/officeDocument/2006/relationships/package" Target="../embeddings/Microsoft_Word_Document1.docx"/></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16.wmf"/></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9.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4198379160"/>
              </p:ext>
            </p:extLst>
          </p:nvPr>
        </p:nvGraphicFramePr>
        <p:xfrm>
          <a:off x="4981083" y="3766310"/>
          <a:ext cx="7217268" cy="1247626"/>
        </p:xfrm>
        <a:graphic>
          <a:graphicData uri="http://schemas.openxmlformats.org/presentationml/2006/ole">
            <mc:AlternateContent xmlns:mc="http://schemas.openxmlformats.org/markup-compatibility/2006">
              <mc:Choice xmlns:v="urn:schemas-microsoft-com:vml" Requires="v">
                <p:oleObj spid="_x0000_s1051" name="Document" r:id="rId3" imgW="1972195" imgH="415595" progId="Word.Document.8">
                  <p:embed/>
                </p:oleObj>
              </mc:Choice>
              <mc:Fallback>
                <p:oleObj name="Document" r:id="rId3" imgW="1972195" imgH="415595"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1083" y="3766310"/>
                        <a:ext cx="7217268" cy="1247626"/>
                      </a:xfrm>
                      <a:prstGeom prst="rect">
                        <a:avLst/>
                      </a:prstGeom>
                      <a:noFill/>
                      <a:ln>
                        <a:noFill/>
                      </a:ln>
                    </p:spPr>
                  </p:pic>
                </p:oleObj>
              </mc:Fallback>
            </mc:AlternateContent>
          </a:graphicData>
        </a:graphic>
      </p:graphicFrame>
      <p:sp>
        <p:nvSpPr>
          <p:cNvPr id="9" name="矩形 28"/>
          <p:cNvSpPr>
            <a:spLocks noChangeArrowheads="1"/>
          </p:cNvSpPr>
          <p:nvPr/>
        </p:nvSpPr>
        <p:spPr bwMode="auto">
          <a:xfrm>
            <a:off x="5207960" y="2439987"/>
            <a:ext cx="5672138" cy="758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250" tIns="58626" rIns="117250" bIns="58626">
            <a:spAutoFit/>
          </a:bodyPr>
          <a:lstStyle/>
          <a:p>
            <a:pPr algn="ctr">
              <a:lnSpc>
                <a:spcPct val="120000"/>
              </a:lnSpc>
              <a:defRPr/>
            </a:pPr>
            <a:r>
              <a:rPr lang="zh-CN" altLang="en-US" sz="4000" dirty="0">
                <a:latin typeface="黑体" pitchFamily="2" charset="-122"/>
                <a:ea typeface="黑体" pitchFamily="2" charset="-122"/>
              </a:rPr>
              <a:t>第二章 恒定电流   </a:t>
            </a:r>
          </a:p>
        </p:txBody>
      </p:sp>
      <p:sp>
        <p:nvSpPr>
          <p:cNvPr id="3078" name="矩形 28"/>
          <p:cNvSpPr>
            <a:spLocks noChangeArrowheads="1"/>
          </p:cNvSpPr>
          <p:nvPr/>
        </p:nvSpPr>
        <p:spPr bwMode="auto">
          <a:xfrm>
            <a:off x="4568750" y="3789834"/>
            <a:ext cx="6931025" cy="80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250" tIns="58626" rIns="117250" bIns="58626">
            <a:spAutoFit/>
          </a:bodyPr>
          <a:lstStyle/>
          <a:p>
            <a:pPr algn="ctr">
              <a:lnSpc>
                <a:spcPct val="120000"/>
              </a:lnSpc>
            </a:pPr>
            <a:r>
              <a:rPr lang="en-US" altLang="zh-CN" sz="4000" dirty="0" smtClean="0">
                <a:ea typeface="黑体" pitchFamily="2" charset="-122"/>
              </a:rPr>
              <a:t>2 </a:t>
            </a:r>
            <a:r>
              <a:rPr lang="zh-CN" altLang="en-US" sz="4000" dirty="0" smtClean="0">
                <a:latin typeface="黑体" pitchFamily="2" charset="-122"/>
                <a:ea typeface="黑体" pitchFamily="2" charset="-122"/>
              </a:rPr>
              <a:t>电 动 势</a:t>
            </a:r>
            <a:endParaRPr lang="en-US" altLang="zh-CN" sz="4000" dirty="0">
              <a:latin typeface="黑体" pitchFamily="2" charset="-122"/>
              <a:ea typeface="黑体" pitchFamily="2" charset="-122"/>
            </a:endParaRPr>
          </a:p>
        </p:txBody>
      </p:sp>
      <p:cxnSp>
        <p:nvCxnSpPr>
          <p:cNvPr id="14" name="直接连接符 13"/>
          <p:cNvCxnSpPr/>
          <p:nvPr/>
        </p:nvCxnSpPr>
        <p:spPr bwMode="auto">
          <a:xfrm>
            <a:off x="5559425" y="2439988"/>
            <a:ext cx="5310188" cy="0"/>
          </a:xfrm>
          <a:prstGeom prst="line">
            <a:avLst/>
          </a:prstGeom>
        </p:spPr>
        <p:style>
          <a:lnRef idx="1">
            <a:schemeClr val="accent6"/>
          </a:lnRef>
          <a:fillRef idx="0">
            <a:schemeClr val="accent6"/>
          </a:fillRef>
          <a:effectRef idx="0">
            <a:schemeClr val="accent6"/>
          </a:effectRef>
          <a:fontRef idx="minor">
            <a:schemeClr val="tx1"/>
          </a:fontRef>
        </p:style>
      </p:cxnSp>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2" y="639485"/>
            <a:ext cx="4943269" cy="3171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descr="%E7%A2%B1%E6%80%A7%E5%B9%B2%E7%94%B5%E6%B1%A0%EF%BC%8C%E5%AE%9D%E7%AB%8B%E6%9D%A5EXC%E7%94%B5%E6%B1%A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3810702"/>
            <a:ext cx="4957270" cy="3047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3484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l="9422" t="3447" r="7897"/>
          <a:stretch/>
        </p:blipFill>
        <p:spPr bwMode="auto">
          <a:xfrm>
            <a:off x="668740" y="859808"/>
            <a:ext cx="4872251" cy="3650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 name="Text Box 49"/>
          <p:cNvSpPr txBox="1">
            <a:spLocks noGrp="1" noChangeArrowheads="1"/>
          </p:cNvSpPr>
          <p:nvPr>
            <p:ph type="title"/>
          </p:nvPr>
        </p:nvSpPr>
        <p:spPr bwMode="auto">
          <a:xfrm>
            <a:off x="5784140" y="2171151"/>
            <a:ext cx="5355595" cy="1846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a:lnSpc>
                <a:spcPct val="200000"/>
              </a:lnSpc>
            </a:pPr>
            <a:r>
              <a:rPr lang="zh-CN" altLang="en-US" sz="2800" dirty="0" smtClean="0">
                <a:ea typeface="黑体" pitchFamily="2" charset="-122"/>
                <a:cs typeface="Times New Roman" pitchFamily="18" charset="0"/>
              </a:rPr>
              <a:t>电源</a:t>
            </a:r>
            <a:r>
              <a:rPr lang="zh-CN" altLang="en-US" sz="2800" dirty="0">
                <a:ea typeface="黑体" pitchFamily="2" charset="-122"/>
                <a:cs typeface="Times New Roman" pitchFamily="18" charset="0"/>
              </a:rPr>
              <a:t>的作用</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保持导体两端的电势差</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电压</a:t>
            </a:r>
            <a:r>
              <a:rPr lang="en-US" altLang="zh-CN" sz="2800" dirty="0">
                <a:ea typeface="黑体" pitchFamily="2" charset="-122"/>
                <a:cs typeface="Times New Roman" pitchFamily="18" charset="0"/>
              </a:rPr>
              <a:t>),</a:t>
            </a:r>
            <a:r>
              <a:rPr lang="zh-CN" altLang="en-US" sz="2800" dirty="0">
                <a:ea typeface="黑体" pitchFamily="2" charset="-122"/>
                <a:cs typeface="Times New Roman" pitchFamily="18" charset="0"/>
              </a:rPr>
              <a:t>使电路有持续的电流</a:t>
            </a:r>
            <a:r>
              <a:rPr lang="en-US" altLang="zh-CN" sz="2800" dirty="0">
                <a:ea typeface="黑体" pitchFamily="2" charset="-122"/>
                <a:cs typeface="Times New Roman" pitchFamily="18" charset="0"/>
              </a:rPr>
              <a:t>.</a:t>
            </a:r>
          </a:p>
        </p:txBody>
      </p:sp>
      <p:sp>
        <p:nvSpPr>
          <p:cNvPr id="79" name="TextBox 78"/>
          <p:cNvSpPr txBox="1"/>
          <p:nvPr/>
        </p:nvSpPr>
        <p:spPr>
          <a:xfrm>
            <a:off x="2671681" y="613586"/>
            <a:ext cx="314510" cy="492443"/>
          </a:xfrm>
          <a:prstGeom prst="rect">
            <a:avLst/>
          </a:prstGeom>
          <a:noFill/>
        </p:spPr>
        <p:txBody>
          <a:bodyPr wrap="none" rtlCol="0">
            <a:spAutoFit/>
          </a:bodyPr>
          <a:lstStyle/>
          <a:p>
            <a:r>
              <a:rPr lang="en-US" altLang="zh-CN" dirty="0" smtClean="0">
                <a:solidFill>
                  <a:srgbClr val="FF0000"/>
                </a:solidFill>
              </a:rPr>
              <a:t>I</a:t>
            </a:r>
            <a:endParaRPr lang="zh-CN" altLang="en-US" dirty="0">
              <a:solidFill>
                <a:srgbClr val="FF0000"/>
              </a:solidFill>
            </a:endParaRPr>
          </a:p>
        </p:txBody>
      </p:sp>
      <p:sp>
        <p:nvSpPr>
          <p:cNvPr id="80" name="TextBox 79"/>
          <p:cNvSpPr txBox="1"/>
          <p:nvPr/>
        </p:nvSpPr>
        <p:spPr>
          <a:xfrm>
            <a:off x="4163960" y="601650"/>
            <a:ext cx="314510" cy="492443"/>
          </a:xfrm>
          <a:prstGeom prst="rect">
            <a:avLst/>
          </a:prstGeom>
          <a:noFill/>
        </p:spPr>
        <p:txBody>
          <a:bodyPr wrap="none" rtlCol="0">
            <a:spAutoFit/>
          </a:bodyPr>
          <a:lstStyle/>
          <a:p>
            <a:r>
              <a:rPr lang="en-US" altLang="zh-CN" dirty="0" smtClean="0">
                <a:solidFill>
                  <a:srgbClr val="FF0000"/>
                </a:solidFill>
              </a:rPr>
              <a:t>I</a:t>
            </a:r>
            <a:endParaRPr lang="zh-CN" altLang="en-US" dirty="0">
              <a:solidFill>
                <a:srgbClr val="FF0000"/>
              </a:solidFill>
            </a:endParaRPr>
          </a:p>
        </p:txBody>
      </p:sp>
      <p:sp>
        <p:nvSpPr>
          <p:cNvPr id="84" name="Text Box 47"/>
          <p:cNvSpPr txBox="1">
            <a:spLocks noChangeArrowheads="1"/>
          </p:cNvSpPr>
          <p:nvPr/>
        </p:nvSpPr>
        <p:spPr bwMode="auto">
          <a:xfrm>
            <a:off x="5784140" y="324449"/>
            <a:ext cx="6099175" cy="1846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eaLnBrk="1" hangingPunct="1">
              <a:lnSpc>
                <a:spcPct val="200000"/>
              </a:lnSpc>
            </a:pPr>
            <a:r>
              <a:rPr lang="en-US" altLang="zh-CN" sz="2800" dirty="0">
                <a:ea typeface="黑体" pitchFamily="2" charset="-122"/>
                <a:cs typeface="Times New Roman" pitchFamily="18" charset="0"/>
              </a:rPr>
              <a:t>1.</a:t>
            </a:r>
            <a:r>
              <a:rPr lang="zh-CN" altLang="en-US" sz="2800" dirty="0">
                <a:ea typeface="黑体" pitchFamily="2" charset="-122"/>
                <a:cs typeface="Times New Roman" pitchFamily="18" charset="0"/>
              </a:rPr>
              <a:t>电源：能把自由电子从正极搬到负极的装置</a:t>
            </a:r>
            <a:r>
              <a:rPr lang="en-US" altLang="zh-CN" sz="2800" dirty="0">
                <a:ea typeface="黑体" pitchFamily="2" charset="-122"/>
                <a:cs typeface="Times New Roman" pitchFamily="18" charset="0"/>
              </a:rPr>
              <a:t>.</a:t>
            </a:r>
          </a:p>
        </p:txBody>
      </p:sp>
      <p:sp>
        <p:nvSpPr>
          <p:cNvPr id="85" name="Text Box 47"/>
          <p:cNvSpPr txBox="1">
            <a:spLocks noChangeArrowheads="1"/>
          </p:cNvSpPr>
          <p:nvPr/>
        </p:nvSpPr>
        <p:spPr bwMode="auto">
          <a:xfrm>
            <a:off x="5556674" y="3969854"/>
            <a:ext cx="6099175" cy="853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eaLnBrk="1" hangingPunct="1">
              <a:lnSpc>
                <a:spcPct val="200000"/>
              </a:lnSpc>
            </a:pPr>
            <a:r>
              <a:rPr lang="en-US" altLang="zh-CN" sz="2800" dirty="0" smtClean="0">
                <a:ea typeface="黑体" pitchFamily="2" charset="-122"/>
                <a:cs typeface="Times New Roman" pitchFamily="18" charset="0"/>
              </a:rPr>
              <a:t>2.</a:t>
            </a:r>
            <a:r>
              <a:rPr lang="zh-CN" altLang="en-US" sz="2800" dirty="0" smtClean="0">
                <a:ea typeface="黑体" pitchFamily="2" charset="-122"/>
                <a:cs typeface="Times New Roman" pitchFamily="18" charset="0"/>
              </a:rPr>
              <a:t>恒定电流 </a:t>
            </a:r>
            <a:r>
              <a:rPr lang="en-US" altLang="zh-CN" sz="2800" dirty="0" smtClean="0">
                <a:ea typeface="黑体" pitchFamily="2" charset="-122"/>
                <a:cs typeface="Times New Roman" pitchFamily="18" charset="0"/>
              </a:rPr>
              <a:t>I=Q/t </a:t>
            </a:r>
            <a:endParaRPr lang="en-US" altLang="zh-CN" sz="2800" dirty="0">
              <a:ea typeface="黑体" pitchFamily="2" charset="-122"/>
              <a:cs typeface="Times New Roman" pitchFamily="18" charset="0"/>
            </a:endParaRPr>
          </a:p>
        </p:txBody>
      </p:sp>
      <p:sp>
        <p:nvSpPr>
          <p:cNvPr id="86" name="Text Box 47"/>
          <p:cNvSpPr txBox="1">
            <a:spLocks noChangeArrowheads="1"/>
          </p:cNvSpPr>
          <p:nvPr/>
        </p:nvSpPr>
        <p:spPr bwMode="auto">
          <a:xfrm>
            <a:off x="5540991" y="5012886"/>
            <a:ext cx="6099175" cy="853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21963" tIns="60981" rIns="121963" bIns="60981">
            <a:spAutoFit/>
          </a:bodyPr>
          <a:lstStyle/>
          <a:p>
            <a:pPr eaLnBrk="1" hangingPunct="1">
              <a:lnSpc>
                <a:spcPct val="200000"/>
              </a:lnSpc>
            </a:pPr>
            <a:r>
              <a:rPr lang="en-US" altLang="zh-CN" sz="2800" dirty="0" smtClean="0">
                <a:ea typeface="黑体" pitchFamily="2" charset="-122"/>
                <a:cs typeface="Times New Roman" pitchFamily="18" charset="0"/>
              </a:rPr>
              <a:t>3.</a:t>
            </a:r>
            <a:r>
              <a:rPr lang="zh-CN" altLang="en-US" sz="2800" dirty="0" smtClean="0">
                <a:ea typeface="黑体" pitchFamily="2" charset="-122"/>
                <a:cs typeface="Times New Roman" pitchFamily="18" charset="0"/>
              </a:rPr>
              <a:t>电流的微观表达：</a:t>
            </a:r>
            <a:r>
              <a:rPr lang="en-US" altLang="zh-CN" sz="2800" dirty="0" smtClean="0">
                <a:ea typeface="黑体" pitchFamily="2" charset="-122"/>
                <a:cs typeface="Times New Roman" pitchFamily="18" charset="0"/>
              </a:rPr>
              <a:t>I=</a:t>
            </a:r>
            <a:r>
              <a:rPr lang="en-US" altLang="zh-CN" sz="2800" dirty="0" err="1" smtClean="0">
                <a:ea typeface="黑体" pitchFamily="2" charset="-122"/>
                <a:cs typeface="Times New Roman" pitchFamily="18" charset="0"/>
              </a:rPr>
              <a:t>nesv</a:t>
            </a:r>
            <a:endParaRPr lang="en-US" altLang="zh-CN" sz="2800" dirty="0">
              <a:ea typeface="黑体" pitchFamily="2" charset="-122"/>
              <a:cs typeface="Times New Roman" pitchFamily="18" charset="0"/>
            </a:endParaRPr>
          </a:p>
        </p:txBody>
      </p:sp>
      <p:sp>
        <p:nvSpPr>
          <p:cNvPr id="87" name="矩形 86"/>
          <p:cNvSpPr/>
          <p:nvPr/>
        </p:nvSpPr>
        <p:spPr>
          <a:xfrm>
            <a:off x="647225" y="4592630"/>
            <a:ext cx="4825360" cy="461665"/>
          </a:xfrm>
          <a:prstGeom prst="rect">
            <a:avLst/>
          </a:prstGeom>
        </p:spPr>
        <p:txBody>
          <a:bodyPr wrap="none">
            <a:spAutoFit/>
          </a:bodyPr>
          <a:lstStyle/>
          <a:p>
            <a:r>
              <a:rPr lang="zh-CN" altLang="en-US" sz="2400" dirty="0" smtClean="0">
                <a:ea typeface="黑体" pitchFamily="2" charset="-122"/>
                <a:cs typeface="Times New Roman" pitchFamily="18" charset="0"/>
              </a:rPr>
              <a:t>自由电子在外电路中移动哪种力？</a:t>
            </a:r>
            <a:endParaRPr lang="zh-CN" altLang="en-US" dirty="0"/>
          </a:p>
        </p:txBody>
      </p:sp>
      <p:sp>
        <p:nvSpPr>
          <p:cNvPr id="89" name="文本占位符 88"/>
          <p:cNvSpPr>
            <a:spLocks noGrp="1"/>
          </p:cNvSpPr>
          <p:nvPr>
            <p:ph type="body" sz="half" idx="2"/>
          </p:nvPr>
        </p:nvSpPr>
        <p:spPr>
          <a:xfrm>
            <a:off x="647700" y="5184775"/>
            <a:ext cx="5161259" cy="487749"/>
          </a:xfrm>
          <a:prstGeom prst="rect">
            <a:avLst/>
          </a:prstGeom>
        </p:spPr>
        <p:txBody>
          <a:bodyPr wrap="none">
            <a:spAutoFit/>
          </a:bodyPr>
          <a:lstStyle/>
          <a:p>
            <a:r>
              <a:rPr lang="zh-CN" altLang="en-US" sz="2400" dirty="0" smtClean="0">
                <a:ea typeface="黑体" pitchFamily="2" charset="-122"/>
                <a:cs typeface="Times New Roman" pitchFamily="18" charset="0"/>
              </a:rPr>
              <a:t>什么力使自由电子在电源内部移动？</a:t>
            </a:r>
            <a:endParaRPr lang="zh-CN" altLang="en-US" dirty="0"/>
          </a:p>
        </p:txBody>
      </p:sp>
    </p:spTree>
    <p:extLst>
      <p:ext uri="{BB962C8B-B14F-4D97-AF65-F5344CB8AC3E}">
        <p14:creationId xmlns:p14="http://schemas.microsoft.com/office/powerpoint/2010/main" val="40872928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4">
                                            <p:txEl>
                                              <p:pRg st="0" end="0"/>
                                            </p:txEl>
                                          </p:spTgt>
                                        </p:tgtEl>
                                        <p:attrNameLst>
                                          <p:attrName>style.visibility</p:attrName>
                                        </p:attrNameLst>
                                      </p:cBhvr>
                                      <p:to>
                                        <p:strVal val="visible"/>
                                      </p:to>
                                    </p:set>
                                    <p:animEffect transition="in" filter="blinds(horizontal)">
                                      <p:cBhvr>
                                        <p:cTn id="7" dur="500"/>
                                        <p:tgtEl>
                                          <p:spTgt spid="8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iterate type="lt">
                                    <p:tmPct val="0"/>
                                  </p:iterate>
                                  <p:childTnLst>
                                    <p:set>
                                      <p:cBhvr>
                                        <p:cTn id="11" dur="1" fill="hold">
                                          <p:stCondLst>
                                            <p:cond delay="0"/>
                                          </p:stCondLst>
                                        </p:cTn>
                                        <p:tgtEl>
                                          <p:spTgt spid="76">
                                            <p:txEl>
                                              <p:pRg st="0" end="0"/>
                                            </p:txEl>
                                          </p:spTgt>
                                        </p:tgtEl>
                                        <p:attrNameLst>
                                          <p:attrName>style.visibility</p:attrName>
                                        </p:attrNameLst>
                                      </p:cBhvr>
                                      <p:to>
                                        <p:strVal val="visible"/>
                                      </p:to>
                                    </p:set>
                                    <p:animEffect transition="in" filter="blinds(horizontal)">
                                      <p:cBhvr>
                                        <p:cTn id="12" dur="500"/>
                                        <p:tgtEl>
                                          <p:spTgt spid="7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5">
                                            <p:txEl>
                                              <p:pRg st="0" end="0"/>
                                            </p:txEl>
                                          </p:spTgt>
                                        </p:tgtEl>
                                        <p:attrNameLst>
                                          <p:attrName>style.visibility</p:attrName>
                                        </p:attrNameLst>
                                      </p:cBhvr>
                                      <p:to>
                                        <p:strVal val="visible"/>
                                      </p:to>
                                    </p:set>
                                    <p:animEffect transition="in" filter="blinds(horizontal)">
                                      <p:cBhvr>
                                        <p:cTn id="17" dur="500"/>
                                        <p:tgtEl>
                                          <p:spTgt spid="8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6">
                                            <p:txEl>
                                              <p:pRg st="0" end="0"/>
                                            </p:txEl>
                                          </p:spTgt>
                                        </p:tgtEl>
                                        <p:attrNameLst>
                                          <p:attrName>style.visibility</p:attrName>
                                        </p:attrNameLst>
                                      </p:cBhvr>
                                      <p:to>
                                        <p:strVal val="visible"/>
                                      </p:to>
                                    </p:set>
                                    <p:animEffect transition="in" filter="blinds(horizontal)">
                                      <p:cBhvr>
                                        <p:cTn id="22" dur="500"/>
                                        <p:tgtEl>
                                          <p:spTgt spid="8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uild="allAtOnce"/>
      <p:bldP spid="87" grpId="0"/>
      <p:bldP spid="8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893070" y="657377"/>
            <a:ext cx="3360900" cy="7386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一、电源</a:t>
            </a:r>
          </a:p>
        </p:txBody>
      </p:sp>
      <p:sp>
        <p:nvSpPr>
          <p:cNvPr id="488451" name="Text Box 3"/>
          <p:cNvSpPr txBox="1">
            <a:spLocks noChangeArrowheads="1"/>
          </p:cNvSpPr>
          <p:nvPr/>
        </p:nvSpPr>
        <p:spPr bwMode="auto">
          <a:xfrm>
            <a:off x="78763" y="1245020"/>
            <a:ext cx="10950983" cy="13031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en-US" altLang="zh-CN" dirty="0">
                <a:latin typeface="Times New Roman" pitchFamily="18" charset="0"/>
                <a:cs typeface="Times New Roman" pitchFamily="18" charset="0"/>
              </a:rPr>
              <a:t>1</a:t>
            </a:r>
            <a:r>
              <a:rPr lang="zh-CN" altLang="en-US" dirty="0">
                <a:latin typeface="Times New Roman" pitchFamily="18" charset="0"/>
                <a:cs typeface="Times New Roman" pitchFamily="18" charset="0"/>
              </a:rPr>
              <a:t>、电源的作用：从能量的角度看，电源</a:t>
            </a:r>
            <a:r>
              <a:rPr lang="zh-CN" altLang="en-US" dirty="0" smtClean="0">
                <a:latin typeface="Times New Roman" pitchFamily="18" charset="0"/>
                <a:cs typeface="Times New Roman" pitchFamily="18" charset="0"/>
              </a:rPr>
              <a:t>是通过</a:t>
            </a:r>
            <a:endParaRPr lang="en-US" altLang="zh-CN" dirty="0" smtClean="0">
              <a:latin typeface="Times New Roman" pitchFamily="18" charset="0"/>
              <a:cs typeface="Times New Roman" pitchFamily="18" charset="0"/>
            </a:endParaRPr>
          </a:p>
          <a:p>
            <a:r>
              <a:rPr lang="zh-CN" altLang="en-US" dirty="0" smtClean="0">
                <a:latin typeface="Times New Roman" pitchFamily="18" charset="0"/>
                <a:cs typeface="Times New Roman" pitchFamily="18" charset="0"/>
              </a:rPr>
              <a:t>非</a:t>
            </a:r>
            <a:r>
              <a:rPr lang="zh-CN" altLang="en-US" dirty="0">
                <a:latin typeface="Times New Roman" pitchFamily="18" charset="0"/>
                <a:cs typeface="Times New Roman" pitchFamily="18" charset="0"/>
              </a:rPr>
              <a:t>静电力做功把其它形式的能转化为电势能的装置。</a:t>
            </a:r>
          </a:p>
        </p:txBody>
      </p:sp>
      <p:sp>
        <p:nvSpPr>
          <p:cNvPr id="488452" name="Text Box 4"/>
          <p:cNvSpPr txBox="1">
            <a:spLocks noChangeArrowheads="1"/>
          </p:cNvSpPr>
          <p:nvPr/>
        </p:nvSpPr>
        <p:spPr bwMode="auto">
          <a:xfrm>
            <a:off x="269121" y="2612099"/>
            <a:ext cx="1825517" cy="7386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思考</a:t>
            </a:r>
          </a:p>
        </p:txBody>
      </p:sp>
      <p:sp>
        <p:nvSpPr>
          <p:cNvPr id="488453" name="Text Box 5"/>
          <p:cNvSpPr txBox="1">
            <a:spLocks noChangeArrowheads="1"/>
          </p:cNvSpPr>
          <p:nvPr/>
        </p:nvSpPr>
        <p:spPr bwMode="auto">
          <a:xfrm>
            <a:off x="-14079" y="3330529"/>
            <a:ext cx="11285591" cy="65684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en-US" altLang="zh-CN" dirty="0" smtClean="0">
                <a:latin typeface="Times New Roman" pitchFamily="18" charset="0"/>
                <a:cs typeface="Times New Roman" pitchFamily="18" charset="0"/>
              </a:rPr>
              <a:t>(1)</a:t>
            </a:r>
            <a:r>
              <a:rPr lang="zh-CN" altLang="en-US" dirty="0" smtClean="0">
                <a:latin typeface="Times New Roman" pitchFamily="18" charset="0"/>
                <a:cs typeface="Times New Roman" pitchFamily="18" charset="0"/>
              </a:rPr>
              <a:t>电池</a:t>
            </a:r>
            <a:r>
              <a:rPr lang="zh-CN" altLang="en-US" dirty="0">
                <a:latin typeface="Times New Roman" pitchFamily="18" charset="0"/>
                <a:cs typeface="Times New Roman" pitchFamily="18" charset="0"/>
              </a:rPr>
              <a:t>和发电机中的非静电力分别是什么？</a:t>
            </a:r>
          </a:p>
        </p:txBody>
      </p:sp>
      <p:sp>
        <p:nvSpPr>
          <p:cNvPr id="488454" name="Text Box 6"/>
          <p:cNvSpPr txBox="1">
            <a:spLocks noChangeArrowheads="1"/>
          </p:cNvSpPr>
          <p:nvPr/>
        </p:nvSpPr>
        <p:spPr bwMode="auto">
          <a:xfrm>
            <a:off x="6759" y="4190220"/>
            <a:ext cx="11094992" cy="65684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en-US" altLang="zh-CN" dirty="0" smtClean="0">
                <a:latin typeface="Times New Roman" pitchFamily="18" charset="0"/>
                <a:cs typeface="Times New Roman" pitchFamily="18" charset="0"/>
              </a:rPr>
              <a:t>(2)</a:t>
            </a:r>
            <a:r>
              <a:rPr lang="zh-CN" altLang="en-US" dirty="0" smtClean="0">
                <a:latin typeface="Times New Roman" pitchFamily="18" charset="0"/>
                <a:cs typeface="Times New Roman" pitchFamily="18" charset="0"/>
              </a:rPr>
              <a:t>根据</a:t>
            </a:r>
            <a:r>
              <a:rPr lang="zh-CN" altLang="en-US" dirty="0">
                <a:latin typeface="Times New Roman" pitchFamily="18" charset="0"/>
                <a:cs typeface="Times New Roman" pitchFamily="18" charset="0"/>
              </a:rPr>
              <a:t>电源的作用，可以类比与我们</a:t>
            </a:r>
            <a:r>
              <a:rPr lang="zh-CN" altLang="en-US" dirty="0" smtClean="0">
                <a:latin typeface="Times New Roman" pitchFamily="18" charset="0"/>
                <a:cs typeface="Times New Roman" pitchFamily="18" charset="0"/>
              </a:rPr>
              <a:t>生活中</a:t>
            </a:r>
            <a:r>
              <a:rPr lang="zh-CN" altLang="en-US" dirty="0">
                <a:latin typeface="Times New Roman" pitchFamily="18" charset="0"/>
                <a:cs typeface="Times New Roman" pitchFamily="18" charset="0"/>
              </a:rPr>
              <a:t>的什么物体？</a:t>
            </a:r>
          </a:p>
        </p:txBody>
      </p:sp>
      <p:sp>
        <p:nvSpPr>
          <p:cNvPr id="488455" name="Text Box 7"/>
          <p:cNvSpPr txBox="1">
            <a:spLocks noChangeArrowheads="1"/>
          </p:cNvSpPr>
          <p:nvPr/>
        </p:nvSpPr>
        <p:spPr bwMode="auto">
          <a:xfrm>
            <a:off x="78763" y="5094979"/>
            <a:ext cx="10760384" cy="65684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en-US" altLang="zh-CN" dirty="0" smtClean="0">
                <a:latin typeface="Times New Roman" pitchFamily="18" charset="0"/>
                <a:cs typeface="Times New Roman" pitchFamily="18" charset="0"/>
              </a:rPr>
              <a:t>(3)</a:t>
            </a:r>
            <a:r>
              <a:rPr lang="zh-CN" altLang="en-US" dirty="0" smtClean="0">
                <a:latin typeface="Times New Roman" pitchFamily="18" charset="0"/>
                <a:cs typeface="Times New Roman" pitchFamily="18" charset="0"/>
              </a:rPr>
              <a:t>不同</a:t>
            </a:r>
            <a:r>
              <a:rPr lang="zh-CN" altLang="en-US" dirty="0">
                <a:latin typeface="Times New Roman" pitchFamily="18" charset="0"/>
                <a:cs typeface="Times New Roman" pitchFamily="18" charset="0"/>
              </a:rPr>
              <a:t>的电源中，非静电力做功的本领相同吗？</a:t>
            </a:r>
          </a:p>
        </p:txBody>
      </p:sp>
      <p:sp>
        <p:nvSpPr>
          <p:cNvPr id="8" name="Text Box 73"/>
          <p:cNvSpPr txBox="1">
            <a:spLocks noChangeArrowheads="1"/>
          </p:cNvSpPr>
          <p:nvPr/>
        </p:nvSpPr>
        <p:spPr bwMode="auto">
          <a:xfrm>
            <a:off x="0" y="-80596"/>
            <a:ext cx="2363761"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latin typeface="Times New Roman" pitchFamily="18" charset="0"/>
                <a:cs typeface="Times New Roman" pitchFamily="18" charset="0"/>
              </a:rPr>
              <a:t>课堂学习</a:t>
            </a:r>
          </a:p>
        </p:txBody>
      </p:sp>
      <p:sp>
        <p:nvSpPr>
          <p:cNvPr id="9" name="矩形 8"/>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pic>
        <p:nvPicPr>
          <p:cNvPr id="10"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l="9422" t="3447" r="7897"/>
          <a:stretch/>
        </p:blipFill>
        <p:spPr bwMode="auto">
          <a:xfrm>
            <a:off x="8181194" y="22588"/>
            <a:ext cx="4017156" cy="300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60548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88451"/>
                                        </p:tgtEl>
                                        <p:attrNameLst>
                                          <p:attrName>style.visibility</p:attrName>
                                        </p:attrNameLst>
                                      </p:cBhvr>
                                      <p:to>
                                        <p:strVal val="visible"/>
                                      </p:to>
                                    </p:set>
                                    <p:anim calcmode="discrete" valueType="clr">
                                      <p:cBhvr override="childStyle">
                                        <p:cTn id="7" dur="80"/>
                                        <p:tgtEl>
                                          <p:spTgt spid="48845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88451"/>
                                        </p:tgtEl>
                                        <p:attrNameLst>
                                          <p:attrName>fillcolor</p:attrName>
                                        </p:attrNameLst>
                                      </p:cBhvr>
                                      <p:tavLst>
                                        <p:tav tm="0">
                                          <p:val>
                                            <p:clrVal>
                                              <a:schemeClr val="accent2"/>
                                            </p:clrVal>
                                          </p:val>
                                        </p:tav>
                                        <p:tav tm="50000">
                                          <p:val>
                                            <p:clrVal>
                                              <a:schemeClr val="hlink"/>
                                            </p:clrVal>
                                          </p:val>
                                        </p:tav>
                                      </p:tavLst>
                                    </p:anim>
                                    <p:set>
                                      <p:cBhvr>
                                        <p:cTn id="9" dur="80"/>
                                        <p:tgtEl>
                                          <p:spTgt spid="488451"/>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88452"/>
                                        </p:tgtEl>
                                        <p:attrNameLst>
                                          <p:attrName>style.visibility</p:attrName>
                                        </p:attrNameLst>
                                      </p:cBhvr>
                                      <p:to>
                                        <p:strVal val="visible"/>
                                      </p:to>
                                    </p:set>
                                    <p:anim calcmode="lin" valueType="num">
                                      <p:cBhvr>
                                        <p:cTn id="14" dur="500" fill="hold"/>
                                        <p:tgtEl>
                                          <p:spTgt spid="488452"/>
                                        </p:tgtEl>
                                        <p:attrNameLst>
                                          <p:attrName>ppt_w</p:attrName>
                                        </p:attrNameLst>
                                      </p:cBhvr>
                                      <p:tavLst>
                                        <p:tav tm="0">
                                          <p:val>
                                            <p:fltVal val="0"/>
                                          </p:val>
                                        </p:tav>
                                        <p:tav tm="100000">
                                          <p:val>
                                            <p:strVal val="#ppt_w"/>
                                          </p:val>
                                        </p:tav>
                                      </p:tavLst>
                                    </p:anim>
                                    <p:anim calcmode="lin" valueType="num">
                                      <p:cBhvr>
                                        <p:cTn id="15" dur="500" fill="hold"/>
                                        <p:tgtEl>
                                          <p:spTgt spid="488452"/>
                                        </p:tgtEl>
                                        <p:attrNameLst>
                                          <p:attrName>ppt_h</p:attrName>
                                        </p:attrNameLst>
                                      </p:cBhvr>
                                      <p:tavLst>
                                        <p:tav tm="0">
                                          <p:val>
                                            <p:fltVal val="0"/>
                                          </p:val>
                                        </p:tav>
                                        <p:tav tm="100000">
                                          <p:val>
                                            <p:strVal val="#ppt_h"/>
                                          </p:val>
                                        </p:tav>
                                      </p:tavLst>
                                    </p:anim>
                                    <p:animEffect transition="in" filter="fade">
                                      <p:cBhvr>
                                        <p:cTn id="16" dur="500"/>
                                        <p:tgtEl>
                                          <p:spTgt spid="48845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488453"/>
                                        </p:tgtEl>
                                        <p:attrNameLst>
                                          <p:attrName>style.visibility</p:attrName>
                                        </p:attrNameLst>
                                      </p:cBhvr>
                                      <p:to>
                                        <p:strVal val="visible"/>
                                      </p:to>
                                    </p:set>
                                    <p:anim calcmode="lin" valueType="num">
                                      <p:cBhvr>
                                        <p:cTn id="21" dur="500" fill="hold"/>
                                        <p:tgtEl>
                                          <p:spTgt spid="488453"/>
                                        </p:tgtEl>
                                        <p:attrNameLst>
                                          <p:attrName>ppt_w</p:attrName>
                                        </p:attrNameLst>
                                      </p:cBhvr>
                                      <p:tavLst>
                                        <p:tav tm="0">
                                          <p:val>
                                            <p:fltVal val="0"/>
                                          </p:val>
                                        </p:tav>
                                        <p:tav tm="100000">
                                          <p:val>
                                            <p:strVal val="#ppt_w"/>
                                          </p:val>
                                        </p:tav>
                                      </p:tavLst>
                                    </p:anim>
                                    <p:anim calcmode="lin" valueType="num">
                                      <p:cBhvr>
                                        <p:cTn id="22" dur="500" fill="hold"/>
                                        <p:tgtEl>
                                          <p:spTgt spid="488453"/>
                                        </p:tgtEl>
                                        <p:attrNameLst>
                                          <p:attrName>ppt_h</p:attrName>
                                        </p:attrNameLst>
                                      </p:cBhvr>
                                      <p:tavLst>
                                        <p:tav tm="0">
                                          <p:val>
                                            <p:fltVal val="0"/>
                                          </p:val>
                                        </p:tav>
                                        <p:tav tm="100000">
                                          <p:val>
                                            <p:strVal val="#ppt_h"/>
                                          </p:val>
                                        </p:tav>
                                      </p:tavLst>
                                    </p:anim>
                                    <p:animEffect transition="in" filter="fade">
                                      <p:cBhvr>
                                        <p:cTn id="23" dur="500"/>
                                        <p:tgtEl>
                                          <p:spTgt spid="48845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488454"/>
                                        </p:tgtEl>
                                        <p:attrNameLst>
                                          <p:attrName>style.visibility</p:attrName>
                                        </p:attrNameLst>
                                      </p:cBhvr>
                                      <p:to>
                                        <p:strVal val="visible"/>
                                      </p:to>
                                    </p:set>
                                    <p:anim calcmode="lin" valueType="num">
                                      <p:cBhvr>
                                        <p:cTn id="28" dur="500" fill="hold"/>
                                        <p:tgtEl>
                                          <p:spTgt spid="488454"/>
                                        </p:tgtEl>
                                        <p:attrNameLst>
                                          <p:attrName>ppt_w</p:attrName>
                                        </p:attrNameLst>
                                      </p:cBhvr>
                                      <p:tavLst>
                                        <p:tav tm="0">
                                          <p:val>
                                            <p:fltVal val="0"/>
                                          </p:val>
                                        </p:tav>
                                        <p:tav tm="100000">
                                          <p:val>
                                            <p:strVal val="#ppt_w"/>
                                          </p:val>
                                        </p:tav>
                                      </p:tavLst>
                                    </p:anim>
                                    <p:anim calcmode="lin" valueType="num">
                                      <p:cBhvr>
                                        <p:cTn id="29" dur="500" fill="hold"/>
                                        <p:tgtEl>
                                          <p:spTgt spid="488454"/>
                                        </p:tgtEl>
                                        <p:attrNameLst>
                                          <p:attrName>ppt_h</p:attrName>
                                        </p:attrNameLst>
                                      </p:cBhvr>
                                      <p:tavLst>
                                        <p:tav tm="0">
                                          <p:val>
                                            <p:fltVal val="0"/>
                                          </p:val>
                                        </p:tav>
                                        <p:tav tm="100000">
                                          <p:val>
                                            <p:strVal val="#ppt_h"/>
                                          </p:val>
                                        </p:tav>
                                      </p:tavLst>
                                    </p:anim>
                                    <p:animEffect transition="in" filter="fade">
                                      <p:cBhvr>
                                        <p:cTn id="30" dur="500"/>
                                        <p:tgtEl>
                                          <p:spTgt spid="48845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488455"/>
                                        </p:tgtEl>
                                        <p:attrNameLst>
                                          <p:attrName>style.visibility</p:attrName>
                                        </p:attrNameLst>
                                      </p:cBhvr>
                                      <p:to>
                                        <p:strVal val="visible"/>
                                      </p:to>
                                    </p:set>
                                    <p:anim calcmode="lin" valueType="num">
                                      <p:cBhvr>
                                        <p:cTn id="35" dur="500" fill="hold"/>
                                        <p:tgtEl>
                                          <p:spTgt spid="488455"/>
                                        </p:tgtEl>
                                        <p:attrNameLst>
                                          <p:attrName>ppt_w</p:attrName>
                                        </p:attrNameLst>
                                      </p:cBhvr>
                                      <p:tavLst>
                                        <p:tav tm="0">
                                          <p:val>
                                            <p:fltVal val="0"/>
                                          </p:val>
                                        </p:tav>
                                        <p:tav tm="100000">
                                          <p:val>
                                            <p:strVal val="#ppt_w"/>
                                          </p:val>
                                        </p:tav>
                                      </p:tavLst>
                                    </p:anim>
                                    <p:anim calcmode="lin" valueType="num">
                                      <p:cBhvr>
                                        <p:cTn id="36" dur="500" fill="hold"/>
                                        <p:tgtEl>
                                          <p:spTgt spid="488455"/>
                                        </p:tgtEl>
                                        <p:attrNameLst>
                                          <p:attrName>ppt_h</p:attrName>
                                        </p:attrNameLst>
                                      </p:cBhvr>
                                      <p:tavLst>
                                        <p:tav tm="0">
                                          <p:val>
                                            <p:fltVal val="0"/>
                                          </p:val>
                                        </p:tav>
                                        <p:tav tm="100000">
                                          <p:val>
                                            <p:strVal val="#ppt_h"/>
                                          </p:val>
                                        </p:tav>
                                      </p:tavLst>
                                    </p:anim>
                                    <p:animEffect transition="in" filter="fade">
                                      <p:cBhvr>
                                        <p:cTn id="37" dur="500"/>
                                        <p:tgtEl>
                                          <p:spTgt spid="488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8451" grpId="0"/>
      <p:bldP spid="488452" grpId="0"/>
      <p:bldP spid="488453" grpId="0"/>
      <p:bldP spid="488454" grpId="0"/>
      <p:bldP spid="488455"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 name="矩形 81"/>
          <p:cNvSpPr/>
          <p:nvPr/>
        </p:nvSpPr>
        <p:spPr>
          <a:xfrm>
            <a:off x="6099176" y="642521"/>
            <a:ext cx="6161310" cy="6259088"/>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latin typeface="Times New Roman" pitchFamily="18" charset="0"/>
              <a:cs typeface="Times New Roman" pitchFamily="18" charset="0"/>
            </a:endParaRPr>
          </a:p>
        </p:txBody>
      </p:sp>
      <p:grpSp>
        <p:nvGrpSpPr>
          <p:cNvPr id="29698" name="Group 2"/>
          <p:cNvGrpSpPr>
            <a:grpSpLocks/>
          </p:cNvGrpSpPr>
          <p:nvPr/>
        </p:nvGrpSpPr>
        <p:grpSpPr bwMode="auto">
          <a:xfrm>
            <a:off x="6533319" y="684489"/>
            <a:ext cx="5281716" cy="3432712"/>
            <a:chOff x="3085" y="74"/>
            <a:chExt cx="2290" cy="2085"/>
          </a:xfrm>
        </p:grpSpPr>
        <p:sp>
          <p:nvSpPr>
            <p:cNvPr id="29708" name="AutoShape 3"/>
            <p:cNvSpPr>
              <a:spLocks noChangeArrowheads="1"/>
            </p:cNvSpPr>
            <p:nvPr/>
          </p:nvSpPr>
          <p:spPr bwMode="auto">
            <a:xfrm>
              <a:off x="3152" y="503"/>
              <a:ext cx="2133" cy="1315"/>
            </a:xfrm>
            <a:prstGeom prst="roundRect">
              <a:avLst>
                <a:gd name="adj" fmla="val 16667"/>
              </a:avLst>
            </a:prstGeom>
            <a:noFill/>
            <a:ln w="3048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Times New Roman" pitchFamily="18" charset="0"/>
              </a:endParaRPr>
            </a:p>
          </p:txBody>
        </p:sp>
        <p:grpSp>
          <p:nvGrpSpPr>
            <p:cNvPr id="29709" name="Group 4"/>
            <p:cNvGrpSpPr>
              <a:grpSpLocks/>
            </p:cNvGrpSpPr>
            <p:nvPr/>
          </p:nvGrpSpPr>
          <p:grpSpPr bwMode="auto">
            <a:xfrm>
              <a:off x="3810" y="1497"/>
              <a:ext cx="862" cy="662"/>
              <a:chOff x="2381" y="2659"/>
              <a:chExt cx="862" cy="662"/>
            </a:xfrm>
          </p:grpSpPr>
          <p:grpSp>
            <p:nvGrpSpPr>
              <p:cNvPr id="29766" name="Group 5"/>
              <p:cNvGrpSpPr>
                <a:grpSpLocks/>
              </p:cNvGrpSpPr>
              <p:nvPr/>
            </p:nvGrpSpPr>
            <p:grpSpPr bwMode="auto">
              <a:xfrm>
                <a:off x="2426" y="2704"/>
                <a:ext cx="772" cy="499"/>
                <a:chOff x="2426" y="2704"/>
                <a:chExt cx="772" cy="499"/>
              </a:xfrm>
            </p:grpSpPr>
            <p:sp>
              <p:nvSpPr>
                <p:cNvPr id="29774" name="Rectangle 6"/>
                <p:cNvSpPr>
                  <a:spLocks noChangeArrowheads="1"/>
                </p:cNvSpPr>
                <p:nvPr/>
              </p:nvSpPr>
              <p:spPr bwMode="auto">
                <a:xfrm>
                  <a:off x="2426" y="2704"/>
                  <a:ext cx="772" cy="499"/>
                </a:xfrm>
                <a:prstGeom prst="rect">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75" name="Line 7"/>
                <p:cNvSpPr>
                  <a:spLocks noChangeShapeType="1"/>
                </p:cNvSpPr>
                <p:nvPr/>
              </p:nvSpPr>
              <p:spPr bwMode="auto">
                <a:xfrm>
                  <a:off x="2562" y="2704"/>
                  <a:ext cx="0" cy="4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76" name="Line 8"/>
                <p:cNvSpPr>
                  <a:spLocks noChangeShapeType="1"/>
                </p:cNvSpPr>
                <p:nvPr/>
              </p:nvSpPr>
              <p:spPr bwMode="auto">
                <a:xfrm>
                  <a:off x="3061" y="2704"/>
                  <a:ext cx="0" cy="4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grpSp>
          <p:grpSp>
            <p:nvGrpSpPr>
              <p:cNvPr id="29767" name="Group 9"/>
              <p:cNvGrpSpPr>
                <a:grpSpLocks/>
              </p:cNvGrpSpPr>
              <p:nvPr/>
            </p:nvGrpSpPr>
            <p:grpSpPr bwMode="auto">
              <a:xfrm>
                <a:off x="2381" y="2659"/>
                <a:ext cx="862" cy="662"/>
                <a:chOff x="2381" y="2655"/>
                <a:chExt cx="862" cy="662"/>
              </a:xfrm>
            </p:grpSpPr>
            <p:sp>
              <p:nvSpPr>
                <p:cNvPr id="29768" name="Text Box 10"/>
                <p:cNvSpPr txBox="1">
                  <a:spLocks noChangeArrowheads="1"/>
                </p:cNvSpPr>
                <p:nvPr/>
              </p:nvSpPr>
              <p:spPr bwMode="auto">
                <a:xfrm>
                  <a:off x="2381" y="2836"/>
                  <a:ext cx="226"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sp>
              <p:nvSpPr>
                <p:cNvPr id="29769" name="Rectangle 11"/>
                <p:cNvSpPr>
                  <a:spLocks noChangeArrowheads="1"/>
                </p:cNvSpPr>
                <p:nvPr/>
              </p:nvSpPr>
              <p:spPr bwMode="auto">
                <a:xfrm>
                  <a:off x="2381" y="2659"/>
                  <a:ext cx="182"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dirty="0">
                      <a:solidFill>
                        <a:srgbClr val="000000"/>
                      </a:solidFill>
                      <a:cs typeface="Times New Roman" pitchFamily="18" charset="0"/>
                    </a:rPr>
                    <a:t>+</a:t>
                  </a:r>
                </a:p>
              </p:txBody>
            </p:sp>
            <p:sp>
              <p:nvSpPr>
                <p:cNvPr id="29770" name="Rectangle 12"/>
                <p:cNvSpPr>
                  <a:spLocks noChangeArrowheads="1"/>
                </p:cNvSpPr>
                <p:nvPr/>
              </p:nvSpPr>
              <p:spPr bwMode="auto">
                <a:xfrm>
                  <a:off x="2381" y="3018"/>
                  <a:ext cx="163"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dirty="0">
                      <a:solidFill>
                        <a:srgbClr val="000000"/>
                      </a:solidFill>
                      <a:cs typeface="Times New Roman" pitchFamily="18" charset="0"/>
                    </a:rPr>
                    <a:t>+</a:t>
                  </a:r>
                </a:p>
              </p:txBody>
            </p:sp>
            <p:sp>
              <p:nvSpPr>
                <p:cNvPr id="29771" name="Text Box 13"/>
                <p:cNvSpPr txBox="1">
                  <a:spLocks noChangeArrowheads="1"/>
                </p:cNvSpPr>
                <p:nvPr/>
              </p:nvSpPr>
              <p:spPr bwMode="auto">
                <a:xfrm>
                  <a:off x="3061" y="3018"/>
                  <a:ext cx="182"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b="1">
                      <a:latin typeface="Times New Roman" pitchFamily="18" charset="0"/>
                      <a:cs typeface="Times New Roman" pitchFamily="18" charset="0"/>
                    </a:rPr>
                    <a:t>-</a:t>
                  </a:r>
                </a:p>
              </p:txBody>
            </p:sp>
            <p:sp>
              <p:nvSpPr>
                <p:cNvPr id="29772" name="Text Box 14"/>
                <p:cNvSpPr txBox="1">
                  <a:spLocks noChangeArrowheads="1"/>
                </p:cNvSpPr>
                <p:nvPr/>
              </p:nvSpPr>
              <p:spPr bwMode="auto">
                <a:xfrm>
                  <a:off x="3061" y="2795"/>
                  <a:ext cx="182"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b="1">
                      <a:latin typeface="Times New Roman" pitchFamily="18" charset="0"/>
                      <a:cs typeface="Times New Roman" pitchFamily="18" charset="0"/>
                    </a:rPr>
                    <a:t>-</a:t>
                  </a:r>
                </a:p>
              </p:txBody>
            </p:sp>
            <p:sp>
              <p:nvSpPr>
                <p:cNvPr id="29773" name="Text Box 15"/>
                <p:cNvSpPr txBox="1">
                  <a:spLocks noChangeArrowheads="1"/>
                </p:cNvSpPr>
                <p:nvPr/>
              </p:nvSpPr>
              <p:spPr bwMode="auto">
                <a:xfrm>
                  <a:off x="3061" y="2655"/>
                  <a:ext cx="182"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b="1">
                      <a:latin typeface="Times New Roman" pitchFamily="18" charset="0"/>
                      <a:cs typeface="Times New Roman" pitchFamily="18" charset="0"/>
                    </a:rPr>
                    <a:t>-</a:t>
                  </a:r>
                </a:p>
              </p:txBody>
            </p:sp>
          </p:grpSp>
        </p:grpSp>
        <p:grpSp>
          <p:nvGrpSpPr>
            <p:cNvPr id="29710" name="Group 16"/>
            <p:cNvGrpSpPr>
              <a:grpSpLocks/>
            </p:cNvGrpSpPr>
            <p:nvPr/>
          </p:nvGrpSpPr>
          <p:grpSpPr bwMode="auto">
            <a:xfrm>
              <a:off x="3085" y="391"/>
              <a:ext cx="2290" cy="1632"/>
              <a:chOff x="1814" y="1684"/>
              <a:chExt cx="2290" cy="1632"/>
            </a:xfrm>
          </p:grpSpPr>
          <p:grpSp>
            <p:nvGrpSpPr>
              <p:cNvPr id="29742" name="Group 17"/>
              <p:cNvGrpSpPr>
                <a:grpSpLocks/>
              </p:cNvGrpSpPr>
              <p:nvPr/>
            </p:nvGrpSpPr>
            <p:grpSpPr bwMode="auto">
              <a:xfrm>
                <a:off x="3180" y="1684"/>
                <a:ext cx="181" cy="299"/>
                <a:chOff x="329" y="3181"/>
                <a:chExt cx="181" cy="299"/>
              </a:xfrm>
            </p:grpSpPr>
            <p:sp>
              <p:nvSpPr>
                <p:cNvPr id="29764" name="Oval 18"/>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65" name="Text Box 19"/>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3" name="Group 20"/>
              <p:cNvGrpSpPr>
                <a:grpSpLocks/>
              </p:cNvGrpSpPr>
              <p:nvPr/>
            </p:nvGrpSpPr>
            <p:grpSpPr bwMode="auto">
              <a:xfrm>
                <a:off x="2329" y="1684"/>
                <a:ext cx="181" cy="299"/>
                <a:chOff x="329" y="3181"/>
                <a:chExt cx="181" cy="299"/>
              </a:xfrm>
            </p:grpSpPr>
            <p:sp>
              <p:nvSpPr>
                <p:cNvPr id="29762" name="Oval 21"/>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63" name="Text Box 22"/>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4" name="Group 23"/>
              <p:cNvGrpSpPr>
                <a:grpSpLocks/>
              </p:cNvGrpSpPr>
              <p:nvPr/>
            </p:nvGrpSpPr>
            <p:grpSpPr bwMode="auto">
              <a:xfrm>
                <a:off x="1819" y="2110"/>
                <a:ext cx="181" cy="299"/>
                <a:chOff x="329" y="3181"/>
                <a:chExt cx="181" cy="299"/>
              </a:xfrm>
            </p:grpSpPr>
            <p:sp>
              <p:nvSpPr>
                <p:cNvPr id="29760" name="Oval 24"/>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61" name="Text Box 25"/>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5" name="Group 26"/>
              <p:cNvGrpSpPr>
                <a:grpSpLocks/>
              </p:cNvGrpSpPr>
              <p:nvPr/>
            </p:nvGrpSpPr>
            <p:grpSpPr bwMode="auto">
              <a:xfrm>
                <a:off x="1814" y="2620"/>
                <a:ext cx="181" cy="299"/>
                <a:chOff x="329" y="3181"/>
                <a:chExt cx="181" cy="299"/>
              </a:xfrm>
            </p:grpSpPr>
            <p:sp>
              <p:nvSpPr>
                <p:cNvPr id="29758" name="Oval 27"/>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59" name="Text Box 28"/>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6" name="Group 29"/>
              <p:cNvGrpSpPr>
                <a:grpSpLocks/>
              </p:cNvGrpSpPr>
              <p:nvPr/>
            </p:nvGrpSpPr>
            <p:grpSpPr bwMode="auto">
              <a:xfrm>
                <a:off x="2188" y="3017"/>
                <a:ext cx="181" cy="299"/>
                <a:chOff x="329" y="3181"/>
                <a:chExt cx="181" cy="299"/>
              </a:xfrm>
            </p:grpSpPr>
            <p:sp>
              <p:nvSpPr>
                <p:cNvPr id="29756" name="Oval 30"/>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57" name="Text Box 31"/>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7" name="Group 32"/>
              <p:cNvGrpSpPr>
                <a:grpSpLocks/>
              </p:cNvGrpSpPr>
              <p:nvPr/>
            </p:nvGrpSpPr>
            <p:grpSpPr bwMode="auto">
              <a:xfrm>
                <a:off x="3662" y="3017"/>
                <a:ext cx="181" cy="299"/>
                <a:chOff x="329" y="3181"/>
                <a:chExt cx="181" cy="299"/>
              </a:xfrm>
            </p:grpSpPr>
            <p:sp>
              <p:nvSpPr>
                <p:cNvPr id="29754" name="Oval 33"/>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55" name="Text Box 34"/>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8" name="Group 35"/>
              <p:cNvGrpSpPr>
                <a:grpSpLocks/>
              </p:cNvGrpSpPr>
              <p:nvPr/>
            </p:nvGrpSpPr>
            <p:grpSpPr bwMode="auto">
              <a:xfrm>
                <a:off x="3923" y="2620"/>
                <a:ext cx="181" cy="299"/>
                <a:chOff x="329" y="3181"/>
                <a:chExt cx="181" cy="299"/>
              </a:xfrm>
            </p:grpSpPr>
            <p:sp>
              <p:nvSpPr>
                <p:cNvPr id="29752" name="Oval 36"/>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53" name="Text Box 37"/>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nvGrpSpPr>
              <p:cNvPr id="29749" name="Group 38"/>
              <p:cNvGrpSpPr>
                <a:grpSpLocks/>
              </p:cNvGrpSpPr>
              <p:nvPr/>
            </p:nvGrpSpPr>
            <p:grpSpPr bwMode="auto">
              <a:xfrm>
                <a:off x="3917" y="1996"/>
                <a:ext cx="181" cy="299"/>
                <a:chOff x="329" y="3181"/>
                <a:chExt cx="181" cy="299"/>
              </a:xfrm>
            </p:grpSpPr>
            <p:sp>
              <p:nvSpPr>
                <p:cNvPr id="29750" name="Oval 39"/>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51" name="Text Box 40"/>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grpSp>
        <p:sp>
          <p:nvSpPr>
            <p:cNvPr id="29711" name="AutoShape 41"/>
            <p:cNvSpPr>
              <a:spLocks noChangeArrowheads="1"/>
            </p:cNvSpPr>
            <p:nvPr/>
          </p:nvSpPr>
          <p:spPr bwMode="auto">
            <a:xfrm>
              <a:off x="4729" y="1779"/>
              <a:ext cx="164" cy="108"/>
            </a:xfrm>
            <a:prstGeom prst="leftArrow">
              <a:avLst>
                <a:gd name="adj1" fmla="val 50000"/>
                <a:gd name="adj2" fmla="val 37963"/>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2" name="AutoShape 42"/>
            <p:cNvSpPr>
              <a:spLocks noChangeArrowheads="1"/>
            </p:cNvSpPr>
            <p:nvPr/>
          </p:nvSpPr>
          <p:spPr bwMode="auto">
            <a:xfrm>
              <a:off x="3130" y="1161"/>
              <a:ext cx="102" cy="153"/>
            </a:xfrm>
            <a:prstGeom prst="up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3" name="AutoShape 43"/>
            <p:cNvSpPr>
              <a:spLocks noChangeArrowheads="1"/>
            </p:cNvSpPr>
            <p:nvPr/>
          </p:nvSpPr>
          <p:spPr bwMode="auto">
            <a:xfrm>
              <a:off x="3136" y="662"/>
              <a:ext cx="107" cy="159"/>
            </a:xfrm>
            <a:prstGeom prst="upArrow">
              <a:avLst>
                <a:gd name="adj1" fmla="val 50000"/>
                <a:gd name="adj2" fmla="val 37150"/>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4" name="AutoShape 44"/>
            <p:cNvSpPr>
              <a:spLocks noChangeArrowheads="1"/>
            </p:cNvSpPr>
            <p:nvPr/>
          </p:nvSpPr>
          <p:spPr bwMode="auto">
            <a:xfrm>
              <a:off x="3300" y="1779"/>
              <a:ext cx="147" cy="108"/>
            </a:xfrm>
            <a:prstGeom prst="leftArrow">
              <a:avLst>
                <a:gd name="adj1" fmla="val 50000"/>
                <a:gd name="adj2" fmla="val 34028"/>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5" name="AutoShape 45"/>
            <p:cNvSpPr>
              <a:spLocks noChangeArrowheads="1"/>
            </p:cNvSpPr>
            <p:nvPr/>
          </p:nvSpPr>
          <p:spPr bwMode="auto">
            <a:xfrm>
              <a:off x="3787" y="458"/>
              <a:ext cx="182" cy="90"/>
            </a:xfrm>
            <a:prstGeom prst="rightArrow">
              <a:avLst>
                <a:gd name="adj1" fmla="val 50000"/>
                <a:gd name="adj2" fmla="val 50556"/>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6" name="AutoShape 46"/>
            <p:cNvSpPr>
              <a:spLocks noChangeArrowheads="1"/>
            </p:cNvSpPr>
            <p:nvPr/>
          </p:nvSpPr>
          <p:spPr bwMode="auto">
            <a:xfrm>
              <a:off x="4649" y="458"/>
              <a:ext cx="159" cy="91"/>
            </a:xfrm>
            <a:prstGeom prst="rightArrow">
              <a:avLst>
                <a:gd name="adj1" fmla="val 50000"/>
                <a:gd name="adj2" fmla="val 43681"/>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7" name="AutoShape 47"/>
            <p:cNvSpPr>
              <a:spLocks noChangeArrowheads="1"/>
            </p:cNvSpPr>
            <p:nvPr/>
          </p:nvSpPr>
          <p:spPr bwMode="auto">
            <a:xfrm>
              <a:off x="5251" y="1524"/>
              <a:ext cx="90" cy="158"/>
            </a:xfrm>
            <a:prstGeom prst="downArrow">
              <a:avLst>
                <a:gd name="adj1" fmla="val 50000"/>
                <a:gd name="adj2" fmla="val 43889"/>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sp>
          <p:nvSpPr>
            <p:cNvPr id="29718" name="AutoShape 48"/>
            <p:cNvSpPr>
              <a:spLocks noChangeArrowheads="1"/>
            </p:cNvSpPr>
            <p:nvPr/>
          </p:nvSpPr>
          <p:spPr bwMode="auto">
            <a:xfrm>
              <a:off x="5250" y="911"/>
              <a:ext cx="91" cy="159"/>
            </a:xfrm>
            <a:prstGeom prst="downArrow">
              <a:avLst>
                <a:gd name="adj1" fmla="val 50000"/>
                <a:gd name="adj2" fmla="val 43681"/>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grpSp>
          <p:nvGrpSpPr>
            <p:cNvPr id="29719" name="Group 49"/>
            <p:cNvGrpSpPr>
              <a:grpSpLocks/>
            </p:cNvGrpSpPr>
            <p:nvPr/>
          </p:nvGrpSpPr>
          <p:grpSpPr bwMode="auto">
            <a:xfrm>
              <a:off x="3991" y="1637"/>
              <a:ext cx="499" cy="318"/>
              <a:chOff x="2562" y="2795"/>
              <a:chExt cx="499" cy="318"/>
            </a:xfrm>
          </p:grpSpPr>
          <p:sp>
            <p:nvSpPr>
              <p:cNvPr id="29740" name="AutoShape 50"/>
              <p:cNvSpPr>
                <a:spLocks noChangeArrowheads="1"/>
              </p:cNvSpPr>
              <p:nvPr/>
            </p:nvSpPr>
            <p:spPr bwMode="auto">
              <a:xfrm>
                <a:off x="2562" y="2795"/>
                <a:ext cx="499" cy="113"/>
              </a:xfrm>
              <a:prstGeom prst="leftArrow">
                <a:avLst>
                  <a:gd name="adj1" fmla="val 50000"/>
                  <a:gd name="adj2" fmla="val 110398"/>
                </a:avLst>
              </a:prstGeom>
              <a:solidFill>
                <a:schemeClr val="accent1"/>
              </a:solidFill>
              <a:ln w="9525">
                <a:solidFill>
                  <a:srgbClr val="C91329"/>
                </a:solidFill>
                <a:miter lim="800000"/>
                <a:headEnd/>
                <a:tailEnd/>
              </a:ln>
            </p:spPr>
            <p:txBody>
              <a:bodyPr wrap="none" anchor="ctr"/>
              <a:lstStyle/>
              <a:p>
                <a:endParaRPr lang="zh-CN" altLang="en-US">
                  <a:cs typeface="Times New Roman" pitchFamily="18" charset="0"/>
                </a:endParaRPr>
              </a:p>
            </p:txBody>
          </p:sp>
          <p:sp>
            <p:nvSpPr>
              <p:cNvPr id="29741" name="AutoShape 51"/>
              <p:cNvSpPr>
                <a:spLocks noChangeArrowheads="1"/>
              </p:cNvSpPr>
              <p:nvPr/>
            </p:nvSpPr>
            <p:spPr bwMode="auto">
              <a:xfrm>
                <a:off x="2562" y="2999"/>
                <a:ext cx="499" cy="114"/>
              </a:xfrm>
              <a:prstGeom prst="leftArrow">
                <a:avLst>
                  <a:gd name="adj1" fmla="val 50000"/>
                  <a:gd name="adj2" fmla="val 109430"/>
                </a:avLst>
              </a:prstGeom>
              <a:solidFill>
                <a:schemeClr val="accent1"/>
              </a:solidFill>
              <a:ln w="9525">
                <a:solidFill>
                  <a:srgbClr val="C91329"/>
                </a:solidFill>
                <a:miter lim="800000"/>
                <a:headEnd/>
                <a:tailEnd/>
              </a:ln>
            </p:spPr>
            <p:txBody>
              <a:bodyPr wrap="none" anchor="ctr"/>
              <a:lstStyle/>
              <a:p>
                <a:endParaRPr lang="zh-CN" altLang="en-US">
                  <a:cs typeface="Times New Roman" pitchFamily="18" charset="0"/>
                </a:endParaRPr>
              </a:p>
            </p:txBody>
          </p:sp>
        </p:grpSp>
        <p:grpSp>
          <p:nvGrpSpPr>
            <p:cNvPr id="29720" name="Group 52"/>
            <p:cNvGrpSpPr>
              <a:grpSpLocks/>
            </p:cNvGrpSpPr>
            <p:nvPr/>
          </p:nvGrpSpPr>
          <p:grpSpPr bwMode="auto">
            <a:xfrm>
              <a:off x="3991" y="1592"/>
              <a:ext cx="499" cy="408"/>
              <a:chOff x="2562" y="2750"/>
              <a:chExt cx="499" cy="408"/>
            </a:xfrm>
          </p:grpSpPr>
          <p:sp>
            <p:nvSpPr>
              <p:cNvPr id="29737" name="Line 53"/>
              <p:cNvSpPr>
                <a:spLocks noChangeShapeType="1"/>
              </p:cNvSpPr>
              <p:nvPr/>
            </p:nvSpPr>
            <p:spPr bwMode="auto">
              <a:xfrm>
                <a:off x="2562" y="2750"/>
                <a:ext cx="499"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38" name="Line 54"/>
              <p:cNvSpPr>
                <a:spLocks noChangeShapeType="1"/>
              </p:cNvSpPr>
              <p:nvPr/>
            </p:nvSpPr>
            <p:spPr bwMode="auto">
              <a:xfrm>
                <a:off x="2562" y="2954"/>
                <a:ext cx="499"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39" name="Line 55"/>
              <p:cNvSpPr>
                <a:spLocks noChangeShapeType="1"/>
              </p:cNvSpPr>
              <p:nvPr/>
            </p:nvSpPr>
            <p:spPr bwMode="auto">
              <a:xfrm>
                <a:off x="2562" y="3158"/>
                <a:ext cx="499"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grpSp>
        <p:grpSp>
          <p:nvGrpSpPr>
            <p:cNvPr id="29721" name="Group 56"/>
            <p:cNvGrpSpPr>
              <a:grpSpLocks/>
            </p:cNvGrpSpPr>
            <p:nvPr/>
          </p:nvGrpSpPr>
          <p:grpSpPr bwMode="auto">
            <a:xfrm>
              <a:off x="4105" y="1678"/>
              <a:ext cx="340" cy="299"/>
              <a:chOff x="1996" y="3589"/>
              <a:chExt cx="340" cy="299"/>
            </a:xfrm>
          </p:grpSpPr>
          <p:grpSp>
            <p:nvGrpSpPr>
              <p:cNvPr id="29733" name="Group 57"/>
              <p:cNvGrpSpPr>
                <a:grpSpLocks/>
              </p:cNvGrpSpPr>
              <p:nvPr/>
            </p:nvGrpSpPr>
            <p:grpSpPr bwMode="auto">
              <a:xfrm>
                <a:off x="2155" y="3589"/>
                <a:ext cx="181" cy="299"/>
                <a:chOff x="329" y="3181"/>
                <a:chExt cx="181" cy="299"/>
              </a:xfrm>
            </p:grpSpPr>
            <p:sp>
              <p:nvSpPr>
                <p:cNvPr id="29735" name="Oval 58"/>
                <p:cNvSpPr>
                  <a:spLocks noChangeArrowheads="1"/>
                </p:cNvSpPr>
                <p:nvPr/>
              </p:nvSpPr>
              <p:spPr bwMode="auto">
                <a:xfrm>
                  <a:off x="385" y="3249"/>
                  <a:ext cx="91" cy="91"/>
                </a:xfrm>
                <a:prstGeom prst="ellipse">
                  <a:avLst/>
                </a:prstGeom>
                <a:solidFill>
                  <a:schemeClr val="accent1"/>
                </a:solidFill>
                <a:ln w="9525">
                  <a:solidFill>
                    <a:schemeClr val="tx1"/>
                  </a:solidFill>
                  <a:round/>
                  <a:headEnd/>
                  <a:tailEnd/>
                </a:ln>
              </p:spPr>
              <p:txBody>
                <a:bodyPr wrap="none" anchor="ctr"/>
                <a:lstStyle/>
                <a:p>
                  <a:pPr algn="ctr"/>
                  <a:endParaRPr lang="zh-CN" altLang="zh-CN">
                    <a:cs typeface="Times New Roman" pitchFamily="18" charset="0"/>
                  </a:endParaRPr>
                </a:p>
              </p:txBody>
            </p:sp>
            <p:sp>
              <p:nvSpPr>
                <p:cNvPr id="29736" name="Text Box 59"/>
                <p:cNvSpPr txBox="1">
                  <a:spLocks noChangeArrowheads="1"/>
                </p:cNvSpPr>
                <p:nvPr/>
              </p:nvSpPr>
              <p:spPr bwMode="auto">
                <a:xfrm>
                  <a:off x="329" y="3181"/>
                  <a:ext cx="181"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r>
                    <a:rPr lang="en-US" altLang="zh-CN">
                      <a:solidFill>
                        <a:srgbClr val="000000"/>
                      </a:solidFill>
                      <a:latin typeface="Times New Roman" pitchFamily="18" charset="0"/>
                      <a:cs typeface="Times New Roman" pitchFamily="18" charset="0"/>
                    </a:rPr>
                    <a:t>+</a:t>
                  </a:r>
                </a:p>
              </p:txBody>
            </p:sp>
          </p:grpSp>
          <p:sp>
            <p:nvSpPr>
              <p:cNvPr id="29734" name="AutoShape 60"/>
              <p:cNvSpPr>
                <a:spLocks noChangeArrowheads="1"/>
              </p:cNvSpPr>
              <p:nvPr/>
            </p:nvSpPr>
            <p:spPr bwMode="auto">
              <a:xfrm>
                <a:off x="1996" y="3680"/>
                <a:ext cx="181" cy="68"/>
              </a:xfrm>
              <a:prstGeom prst="leftArrow">
                <a:avLst>
                  <a:gd name="adj1" fmla="val 50000"/>
                  <a:gd name="adj2" fmla="val 66544"/>
                </a:avLst>
              </a:prstGeom>
              <a:solidFill>
                <a:schemeClr val="accent1"/>
              </a:solidFill>
              <a:ln w="9525">
                <a:solidFill>
                  <a:schemeClr val="tx1"/>
                </a:solidFill>
                <a:miter lim="800000"/>
                <a:headEnd/>
                <a:tailEnd/>
              </a:ln>
            </p:spPr>
            <p:txBody>
              <a:bodyPr wrap="none" anchor="ctr"/>
              <a:lstStyle/>
              <a:p>
                <a:endParaRPr lang="zh-CN" altLang="en-US">
                  <a:cs typeface="Times New Roman" pitchFamily="18" charset="0"/>
                </a:endParaRPr>
              </a:p>
            </p:txBody>
          </p:sp>
        </p:grpSp>
        <p:grpSp>
          <p:nvGrpSpPr>
            <p:cNvPr id="29722" name="Group 61"/>
            <p:cNvGrpSpPr>
              <a:grpSpLocks/>
            </p:cNvGrpSpPr>
            <p:nvPr/>
          </p:nvGrpSpPr>
          <p:grpSpPr bwMode="auto">
            <a:xfrm>
              <a:off x="3130" y="74"/>
              <a:ext cx="2200" cy="1790"/>
              <a:chOff x="3130" y="74"/>
              <a:chExt cx="2200" cy="1790"/>
            </a:xfrm>
          </p:grpSpPr>
          <p:grpSp>
            <p:nvGrpSpPr>
              <p:cNvPr id="29723" name="Group 62"/>
              <p:cNvGrpSpPr>
                <a:grpSpLocks/>
              </p:cNvGrpSpPr>
              <p:nvPr/>
            </p:nvGrpSpPr>
            <p:grpSpPr bwMode="auto">
              <a:xfrm>
                <a:off x="3130" y="458"/>
                <a:ext cx="2200" cy="1406"/>
                <a:chOff x="3288" y="1638"/>
                <a:chExt cx="2200" cy="1406"/>
              </a:xfrm>
            </p:grpSpPr>
            <p:sp>
              <p:nvSpPr>
                <p:cNvPr id="29725" name="AutoShape 63"/>
                <p:cNvSpPr>
                  <a:spLocks noChangeArrowheads="1"/>
                </p:cNvSpPr>
                <p:nvPr/>
              </p:nvSpPr>
              <p:spPr bwMode="auto">
                <a:xfrm>
                  <a:off x="3379" y="1706"/>
                  <a:ext cx="2018" cy="1248"/>
                </a:xfrm>
                <a:prstGeom prst="roundRect">
                  <a:avLst>
                    <a:gd name="adj" fmla="val 16667"/>
                  </a:avLst>
                </a:prstGeom>
                <a:noFill/>
                <a:ln w="9525">
                  <a:solidFill>
                    <a:srgbClr val="00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Times New Roman" pitchFamily="18" charset="0"/>
                  </a:endParaRPr>
                </a:p>
              </p:txBody>
            </p:sp>
            <p:sp>
              <p:nvSpPr>
                <p:cNvPr id="29726" name="AutoShape 64"/>
                <p:cNvSpPr>
                  <a:spLocks noChangeArrowheads="1"/>
                </p:cNvSpPr>
                <p:nvPr/>
              </p:nvSpPr>
              <p:spPr bwMode="auto">
                <a:xfrm>
                  <a:off x="3288" y="1638"/>
                  <a:ext cx="2200" cy="1406"/>
                </a:xfrm>
                <a:prstGeom prst="roundRect">
                  <a:avLst>
                    <a:gd name="adj" fmla="val 16667"/>
                  </a:avLst>
                </a:prstGeom>
                <a:noFill/>
                <a:ln w="9525">
                  <a:solidFill>
                    <a:srgbClr val="00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Times New Roman" pitchFamily="18" charset="0"/>
                  </a:endParaRPr>
                </a:p>
              </p:txBody>
            </p:sp>
            <p:sp>
              <p:nvSpPr>
                <p:cNvPr id="29727" name="Line 65"/>
                <p:cNvSpPr>
                  <a:spLocks noChangeShapeType="1"/>
                </p:cNvSpPr>
                <p:nvPr/>
              </p:nvSpPr>
              <p:spPr bwMode="auto">
                <a:xfrm>
                  <a:off x="4218" y="1706"/>
                  <a:ext cx="136" cy="0"/>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28" name="Line 66"/>
                <p:cNvSpPr>
                  <a:spLocks noChangeShapeType="1"/>
                </p:cNvSpPr>
                <p:nvPr/>
              </p:nvSpPr>
              <p:spPr bwMode="auto">
                <a:xfrm>
                  <a:off x="4150" y="1638"/>
                  <a:ext cx="204" cy="0"/>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29" name="Line 67"/>
                <p:cNvSpPr>
                  <a:spLocks noChangeShapeType="1"/>
                </p:cNvSpPr>
                <p:nvPr/>
              </p:nvSpPr>
              <p:spPr bwMode="auto">
                <a:xfrm>
                  <a:off x="5397" y="2182"/>
                  <a:ext cx="0" cy="114"/>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30" name="Line 68"/>
                <p:cNvSpPr>
                  <a:spLocks noChangeShapeType="1"/>
                </p:cNvSpPr>
                <p:nvPr/>
              </p:nvSpPr>
              <p:spPr bwMode="auto">
                <a:xfrm>
                  <a:off x="5488" y="2160"/>
                  <a:ext cx="0" cy="136"/>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31" name="Line 69"/>
                <p:cNvSpPr>
                  <a:spLocks noChangeShapeType="1"/>
                </p:cNvSpPr>
                <p:nvPr/>
              </p:nvSpPr>
              <p:spPr bwMode="auto">
                <a:xfrm flipV="1">
                  <a:off x="3288" y="2251"/>
                  <a:ext cx="0" cy="136"/>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sp>
              <p:nvSpPr>
                <p:cNvPr id="29732" name="Line 70"/>
                <p:cNvSpPr>
                  <a:spLocks noChangeShapeType="1"/>
                </p:cNvSpPr>
                <p:nvPr/>
              </p:nvSpPr>
              <p:spPr bwMode="auto">
                <a:xfrm flipV="1">
                  <a:off x="3379" y="2251"/>
                  <a:ext cx="0" cy="136"/>
                </a:xfrm>
                <a:prstGeom prst="line">
                  <a:avLst/>
                </a:prstGeom>
                <a:noFill/>
                <a:ln w="9525">
                  <a:solidFill>
                    <a:srgbClr val="00FF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cs typeface="Times New Roman" pitchFamily="18" charset="0"/>
                  </a:endParaRPr>
                </a:p>
              </p:txBody>
            </p:sp>
          </p:grpSp>
          <p:pic>
            <p:nvPicPr>
              <p:cNvPr id="29724" name="Picture 71" descr="BD04924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59" y="74"/>
                <a:ext cx="386" cy="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77896" name="Text Box 72"/>
          <p:cNvSpPr txBox="1">
            <a:spLocks noChangeArrowheads="1"/>
          </p:cNvSpPr>
          <p:nvPr/>
        </p:nvSpPr>
        <p:spPr bwMode="auto">
          <a:xfrm>
            <a:off x="216032" y="3861260"/>
            <a:ext cx="6243183" cy="7386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抽水机增加水的重力势能</a:t>
            </a:r>
          </a:p>
        </p:txBody>
      </p:sp>
      <p:sp>
        <p:nvSpPr>
          <p:cNvPr id="77897" name="Text Box 73"/>
          <p:cNvSpPr txBox="1">
            <a:spLocks noChangeArrowheads="1"/>
          </p:cNvSpPr>
          <p:nvPr/>
        </p:nvSpPr>
        <p:spPr bwMode="auto">
          <a:xfrm>
            <a:off x="6311279" y="4014859"/>
            <a:ext cx="5908576" cy="7386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电源增加电荷的电势能</a:t>
            </a:r>
          </a:p>
        </p:txBody>
      </p:sp>
      <p:sp>
        <p:nvSpPr>
          <p:cNvPr id="77898" name="Text Box 74"/>
          <p:cNvSpPr txBox="1">
            <a:spLocks noChangeArrowheads="1"/>
          </p:cNvSpPr>
          <p:nvPr/>
        </p:nvSpPr>
        <p:spPr bwMode="auto">
          <a:xfrm>
            <a:off x="248524" y="4548819"/>
            <a:ext cx="5535615" cy="2031325"/>
          </a:xfrm>
          <a:prstGeom prst="rect">
            <a:avLst/>
          </a:prstGeom>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不同的</a:t>
            </a:r>
            <a:r>
              <a:rPr lang="zh-CN" altLang="en-US" dirty="0" smtClean="0">
                <a:latin typeface="Times New Roman" pitchFamily="18" charset="0"/>
                <a:cs typeface="Times New Roman" pitchFamily="18" charset="0"/>
              </a:rPr>
              <a:t>抽水机，抽水</a:t>
            </a:r>
            <a:r>
              <a:rPr lang="zh-CN" altLang="en-US" dirty="0">
                <a:latin typeface="Times New Roman" pitchFamily="18" charset="0"/>
                <a:cs typeface="Times New Roman" pitchFamily="18" charset="0"/>
              </a:rPr>
              <a:t>的本领</a:t>
            </a:r>
            <a:r>
              <a:rPr lang="en-US" altLang="zh-CN" dirty="0">
                <a:latin typeface="Times New Roman" pitchFamily="18" charset="0"/>
                <a:cs typeface="Times New Roman" pitchFamily="18" charset="0"/>
              </a:rPr>
              <a:t>(</a:t>
            </a:r>
            <a:r>
              <a:rPr lang="zh-CN" altLang="en-US" dirty="0">
                <a:latin typeface="Times New Roman" pitchFamily="18" charset="0"/>
                <a:cs typeface="Times New Roman" pitchFamily="18" charset="0"/>
              </a:rPr>
              <a:t>举起高度</a:t>
            </a:r>
            <a:r>
              <a:rPr lang="en-US" altLang="zh-CN" dirty="0">
                <a:latin typeface="Times New Roman" pitchFamily="18" charset="0"/>
                <a:cs typeface="Times New Roman" pitchFamily="18" charset="0"/>
              </a:rPr>
              <a:t>)</a:t>
            </a:r>
            <a:r>
              <a:rPr lang="zh-CN" altLang="en-US" dirty="0" smtClean="0">
                <a:latin typeface="Times New Roman" pitchFamily="18" charset="0"/>
                <a:cs typeface="Times New Roman" pitchFamily="18" charset="0"/>
              </a:rPr>
              <a:t>不同，使</a:t>
            </a:r>
            <a:r>
              <a:rPr lang="zh-CN" altLang="en-US" dirty="0">
                <a:latin typeface="Times New Roman" pitchFamily="18" charset="0"/>
                <a:cs typeface="Times New Roman" pitchFamily="18" charset="0"/>
              </a:rPr>
              <a:t>单位质量的水所增加的重力势能</a:t>
            </a:r>
            <a:r>
              <a:rPr lang="zh-CN" altLang="en-US" dirty="0" smtClean="0">
                <a:latin typeface="Times New Roman" pitchFamily="18" charset="0"/>
                <a:cs typeface="Times New Roman" pitchFamily="18" charset="0"/>
              </a:rPr>
              <a:t>不同。</a:t>
            </a:r>
            <a:endParaRPr lang="zh-CN" altLang="en-US" dirty="0">
              <a:latin typeface="Times New Roman" pitchFamily="18" charset="0"/>
              <a:cs typeface="Times New Roman" pitchFamily="18" charset="0"/>
            </a:endParaRPr>
          </a:p>
        </p:txBody>
      </p:sp>
      <p:sp>
        <p:nvSpPr>
          <p:cNvPr id="77899" name="Text Box 75"/>
          <p:cNvSpPr txBox="1">
            <a:spLocks noChangeArrowheads="1"/>
          </p:cNvSpPr>
          <p:nvPr/>
        </p:nvSpPr>
        <p:spPr bwMode="auto">
          <a:xfrm>
            <a:off x="6338484" y="4644929"/>
            <a:ext cx="5620559" cy="2031325"/>
          </a:xfrm>
          <a:prstGeom prst="rect">
            <a:avLst/>
          </a:prstGeom>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不同的</a:t>
            </a:r>
            <a:r>
              <a:rPr lang="zh-CN" altLang="en-US" dirty="0" smtClean="0">
                <a:latin typeface="Times New Roman" pitchFamily="18" charset="0"/>
                <a:cs typeface="Times New Roman" pitchFamily="18" charset="0"/>
              </a:rPr>
              <a:t>电源，非</a:t>
            </a:r>
            <a:r>
              <a:rPr lang="zh-CN" altLang="en-US" dirty="0">
                <a:latin typeface="Times New Roman" pitchFamily="18" charset="0"/>
                <a:cs typeface="Times New Roman" pitchFamily="18" charset="0"/>
              </a:rPr>
              <a:t>静电力做功的本领</a:t>
            </a:r>
            <a:r>
              <a:rPr lang="zh-CN" altLang="en-US" dirty="0" smtClean="0">
                <a:latin typeface="Times New Roman" pitchFamily="18" charset="0"/>
                <a:cs typeface="Times New Roman" pitchFamily="18" charset="0"/>
              </a:rPr>
              <a:t>不同，使单位</a:t>
            </a:r>
            <a:r>
              <a:rPr lang="zh-CN" altLang="en-US" dirty="0">
                <a:latin typeface="Times New Roman" pitchFamily="18" charset="0"/>
                <a:cs typeface="Times New Roman" pitchFamily="18" charset="0"/>
              </a:rPr>
              <a:t>正电荷所增加</a:t>
            </a:r>
            <a:r>
              <a:rPr lang="zh-CN" altLang="en-US" dirty="0" smtClean="0">
                <a:latin typeface="Times New Roman" pitchFamily="18" charset="0"/>
                <a:cs typeface="Times New Roman" pitchFamily="18" charset="0"/>
              </a:rPr>
              <a:t>的电势</a:t>
            </a:r>
            <a:r>
              <a:rPr lang="zh-CN" altLang="en-US" dirty="0">
                <a:latin typeface="Times New Roman" pitchFamily="18" charset="0"/>
                <a:cs typeface="Times New Roman" pitchFamily="18" charset="0"/>
              </a:rPr>
              <a:t>能</a:t>
            </a:r>
            <a:r>
              <a:rPr lang="zh-CN" altLang="en-US" dirty="0" smtClean="0">
                <a:latin typeface="Times New Roman" pitchFamily="18" charset="0"/>
                <a:cs typeface="Times New Roman" pitchFamily="18" charset="0"/>
              </a:rPr>
              <a:t>不同。</a:t>
            </a:r>
            <a:endParaRPr lang="zh-CN" altLang="en-US" dirty="0">
              <a:latin typeface="Times New Roman" pitchFamily="18" charset="0"/>
              <a:cs typeface="Times New Roman" pitchFamily="18" charset="0"/>
            </a:endParaRPr>
          </a:p>
        </p:txBody>
      </p:sp>
      <p:sp>
        <p:nvSpPr>
          <p:cNvPr id="29707" name="Text Box 80"/>
          <p:cNvSpPr txBox="1">
            <a:spLocks noChangeArrowheads="1"/>
          </p:cNvSpPr>
          <p:nvPr/>
        </p:nvSpPr>
        <p:spPr bwMode="auto">
          <a:xfrm>
            <a:off x="8754470" y="1926045"/>
            <a:ext cx="1488791" cy="7386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nSpc>
                <a:spcPct val="150000"/>
              </a:lnSpc>
              <a:defRPr sz="2800">
                <a:latin typeface="黑体" pitchFamily="2" charset="-122"/>
                <a:ea typeface="黑体" pitchFamily="2" charset="-122"/>
              </a:defRPr>
            </a:lvl1pPr>
          </a:lstStyle>
          <a:p>
            <a:r>
              <a:rPr lang="zh-CN" altLang="en-US" dirty="0">
                <a:latin typeface="Times New Roman" pitchFamily="18" charset="0"/>
                <a:cs typeface="Times New Roman" pitchFamily="18" charset="0"/>
              </a:rPr>
              <a:t>电源</a:t>
            </a:r>
          </a:p>
        </p:txBody>
      </p:sp>
      <p:sp>
        <p:nvSpPr>
          <p:cNvPr id="84" name="矩形 8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603" y="1220365"/>
            <a:ext cx="4638675"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7577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7896"/>
                                        </p:tgtEl>
                                        <p:attrNameLst>
                                          <p:attrName>style.visibility</p:attrName>
                                        </p:attrNameLst>
                                      </p:cBhvr>
                                      <p:to>
                                        <p:strVal val="visible"/>
                                      </p:to>
                                    </p:set>
                                    <p:anim calcmode="lin" valueType="num">
                                      <p:cBhvr>
                                        <p:cTn id="7" dur="500" fill="hold"/>
                                        <p:tgtEl>
                                          <p:spTgt spid="77896"/>
                                        </p:tgtEl>
                                        <p:attrNameLst>
                                          <p:attrName>ppt_w</p:attrName>
                                        </p:attrNameLst>
                                      </p:cBhvr>
                                      <p:tavLst>
                                        <p:tav tm="0">
                                          <p:val>
                                            <p:fltVal val="0"/>
                                          </p:val>
                                        </p:tav>
                                        <p:tav tm="100000">
                                          <p:val>
                                            <p:strVal val="#ppt_w"/>
                                          </p:val>
                                        </p:tav>
                                      </p:tavLst>
                                    </p:anim>
                                    <p:anim calcmode="lin" valueType="num">
                                      <p:cBhvr>
                                        <p:cTn id="8" dur="500" fill="hold"/>
                                        <p:tgtEl>
                                          <p:spTgt spid="77896"/>
                                        </p:tgtEl>
                                        <p:attrNameLst>
                                          <p:attrName>ppt_h</p:attrName>
                                        </p:attrNameLst>
                                      </p:cBhvr>
                                      <p:tavLst>
                                        <p:tav tm="0">
                                          <p:val>
                                            <p:fltVal val="0"/>
                                          </p:val>
                                        </p:tav>
                                        <p:tav tm="100000">
                                          <p:val>
                                            <p:strVal val="#ppt_h"/>
                                          </p:val>
                                        </p:tav>
                                      </p:tavLst>
                                    </p:anim>
                                    <p:animEffect transition="in" filter="fade">
                                      <p:cBhvr>
                                        <p:cTn id="9" dur="500"/>
                                        <p:tgtEl>
                                          <p:spTgt spid="7789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77897"/>
                                        </p:tgtEl>
                                        <p:attrNameLst>
                                          <p:attrName>style.visibility</p:attrName>
                                        </p:attrNameLst>
                                      </p:cBhvr>
                                      <p:to>
                                        <p:strVal val="visible"/>
                                      </p:to>
                                    </p:set>
                                    <p:anim calcmode="lin" valueType="num">
                                      <p:cBhvr>
                                        <p:cTn id="14" dur="500" fill="hold"/>
                                        <p:tgtEl>
                                          <p:spTgt spid="77897"/>
                                        </p:tgtEl>
                                        <p:attrNameLst>
                                          <p:attrName>ppt_w</p:attrName>
                                        </p:attrNameLst>
                                      </p:cBhvr>
                                      <p:tavLst>
                                        <p:tav tm="0">
                                          <p:val>
                                            <p:fltVal val="0"/>
                                          </p:val>
                                        </p:tav>
                                        <p:tav tm="100000">
                                          <p:val>
                                            <p:strVal val="#ppt_w"/>
                                          </p:val>
                                        </p:tav>
                                      </p:tavLst>
                                    </p:anim>
                                    <p:anim calcmode="lin" valueType="num">
                                      <p:cBhvr>
                                        <p:cTn id="15" dur="500" fill="hold"/>
                                        <p:tgtEl>
                                          <p:spTgt spid="77897"/>
                                        </p:tgtEl>
                                        <p:attrNameLst>
                                          <p:attrName>ppt_h</p:attrName>
                                        </p:attrNameLst>
                                      </p:cBhvr>
                                      <p:tavLst>
                                        <p:tav tm="0">
                                          <p:val>
                                            <p:fltVal val="0"/>
                                          </p:val>
                                        </p:tav>
                                        <p:tav tm="100000">
                                          <p:val>
                                            <p:strVal val="#ppt_h"/>
                                          </p:val>
                                        </p:tav>
                                      </p:tavLst>
                                    </p:anim>
                                    <p:animEffect transition="in" filter="fade">
                                      <p:cBhvr>
                                        <p:cTn id="16" dur="500"/>
                                        <p:tgtEl>
                                          <p:spTgt spid="7789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77898"/>
                                        </p:tgtEl>
                                        <p:attrNameLst>
                                          <p:attrName>style.visibility</p:attrName>
                                        </p:attrNameLst>
                                      </p:cBhvr>
                                      <p:to>
                                        <p:strVal val="visible"/>
                                      </p:to>
                                    </p:set>
                                    <p:anim calcmode="discrete" valueType="clr">
                                      <p:cBhvr override="childStyle">
                                        <p:cTn id="21" dur="500"/>
                                        <p:tgtEl>
                                          <p:spTgt spid="77898"/>
                                        </p:tgtEl>
                                        <p:attrNameLst>
                                          <p:attrName>style.color</p:attrName>
                                        </p:attrNameLst>
                                      </p:cBhvr>
                                      <p:tavLst>
                                        <p:tav tm="0">
                                          <p:val>
                                            <p:clrVal>
                                              <a:schemeClr val="accent2"/>
                                            </p:clrVal>
                                          </p:val>
                                        </p:tav>
                                        <p:tav tm="50000">
                                          <p:val>
                                            <p:clrVal>
                                              <a:schemeClr val="hlink"/>
                                            </p:clrVal>
                                          </p:val>
                                        </p:tav>
                                      </p:tavLst>
                                    </p:anim>
                                    <p:anim calcmode="discrete" valueType="clr">
                                      <p:cBhvr>
                                        <p:cTn id="22" dur="500"/>
                                        <p:tgtEl>
                                          <p:spTgt spid="77898"/>
                                        </p:tgtEl>
                                        <p:attrNameLst>
                                          <p:attrName>fillcolor</p:attrName>
                                        </p:attrNameLst>
                                      </p:cBhvr>
                                      <p:tavLst>
                                        <p:tav tm="0">
                                          <p:val>
                                            <p:clrVal>
                                              <a:schemeClr val="accent2"/>
                                            </p:clrVal>
                                          </p:val>
                                        </p:tav>
                                        <p:tav tm="50000">
                                          <p:val>
                                            <p:clrVal>
                                              <a:schemeClr val="hlink"/>
                                            </p:clrVal>
                                          </p:val>
                                        </p:tav>
                                      </p:tavLst>
                                    </p:anim>
                                    <p:set>
                                      <p:cBhvr>
                                        <p:cTn id="23" dur="500"/>
                                        <p:tgtEl>
                                          <p:spTgt spid="77898"/>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77899"/>
                                        </p:tgtEl>
                                        <p:attrNameLst>
                                          <p:attrName>style.visibility</p:attrName>
                                        </p:attrNameLst>
                                      </p:cBhvr>
                                      <p:to>
                                        <p:strVal val="visible"/>
                                      </p:to>
                                    </p:set>
                                    <p:anim calcmode="discrete" valueType="clr">
                                      <p:cBhvr override="childStyle">
                                        <p:cTn id="28" dur="500"/>
                                        <p:tgtEl>
                                          <p:spTgt spid="77899"/>
                                        </p:tgtEl>
                                        <p:attrNameLst>
                                          <p:attrName>style.color</p:attrName>
                                        </p:attrNameLst>
                                      </p:cBhvr>
                                      <p:tavLst>
                                        <p:tav tm="0">
                                          <p:val>
                                            <p:clrVal>
                                              <a:schemeClr val="accent2"/>
                                            </p:clrVal>
                                          </p:val>
                                        </p:tav>
                                        <p:tav tm="50000">
                                          <p:val>
                                            <p:clrVal>
                                              <a:schemeClr val="hlink"/>
                                            </p:clrVal>
                                          </p:val>
                                        </p:tav>
                                      </p:tavLst>
                                    </p:anim>
                                    <p:anim calcmode="discrete" valueType="clr">
                                      <p:cBhvr>
                                        <p:cTn id="29" dur="500"/>
                                        <p:tgtEl>
                                          <p:spTgt spid="77899"/>
                                        </p:tgtEl>
                                        <p:attrNameLst>
                                          <p:attrName>fillcolor</p:attrName>
                                        </p:attrNameLst>
                                      </p:cBhvr>
                                      <p:tavLst>
                                        <p:tav tm="0">
                                          <p:val>
                                            <p:clrVal>
                                              <a:schemeClr val="accent2"/>
                                            </p:clrVal>
                                          </p:val>
                                        </p:tav>
                                        <p:tav tm="50000">
                                          <p:val>
                                            <p:clrVal>
                                              <a:schemeClr val="hlink"/>
                                            </p:clrVal>
                                          </p:val>
                                        </p:tav>
                                      </p:tavLst>
                                    </p:anim>
                                    <p:set>
                                      <p:cBhvr>
                                        <p:cTn id="30" dur="500"/>
                                        <p:tgtEl>
                                          <p:spTgt spid="7789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96" grpId="0"/>
      <p:bldP spid="77897" grpId="0"/>
      <p:bldP spid="77898" grpId="0" animBg="1"/>
      <p:bldP spid="7789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366" y="116659"/>
            <a:ext cx="2334749" cy="769417"/>
            <a:chOff x="164" y="321676"/>
            <a:chExt cx="2333534" cy="769239"/>
          </a:xfrm>
        </p:grpSpPr>
        <p:sp>
          <p:nvSpPr>
            <p:cNvPr id="12" name="五边形 11"/>
            <p:cNvSpPr/>
            <p:nvPr/>
          </p:nvSpPr>
          <p:spPr>
            <a:xfrm>
              <a:off x="164" y="505747"/>
              <a:ext cx="432048" cy="491359"/>
            </a:xfrm>
            <a:prstGeom prst="homePlate">
              <a:avLst>
                <a:gd name="adj" fmla="val 35304"/>
              </a:avLst>
            </a:prstGeom>
            <a:solidFill>
              <a:srgbClr val="DBEEF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3" name="燕尾形 12"/>
            <p:cNvSpPr/>
            <p:nvPr/>
          </p:nvSpPr>
          <p:spPr>
            <a:xfrm>
              <a:off x="262558" y="501558"/>
              <a:ext cx="2037820" cy="495548"/>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4" name="矩形 13"/>
            <p:cNvSpPr/>
            <p:nvPr/>
          </p:nvSpPr>
          <p:spPr>
            <a:xfrm>
              <a:off x="245466" y="321676"/>
              <a:ext cx="2088232" cy="769239"/>
            </a:xfrm>
            <a:prstGeom prst="rect">
              <a:avLst/>
            </a:prstGeom>
          </p:spPr>
          <p:txBody>
            <a:bodyPr wrap="square" lIns="121898" tIns="60948" rIns="121898" bIns="60948">
              <a:spAutoFit/>
            </a:bodyPr>
            <a:lstStyle/>
            <a:p>
              <a:pPr algn="ctr">
                <a:lnSpc>
                  <a:spcPct val="150000"/>
                </a:lnSpc>
                <a:tabLst>
                  <a:tab pos="1891151" algn="l"/>
                </a:tabLst>
              </a:pPr>
              <a:r>
                <a:rPr lang="zh-CN" altLang="zh-CN" sz="2800" kern="100" dirty="0">
                  <a:solidFill>
                    <a:prstClr val="white"/>
                  </a:solidFill>
                  <a:latin typeface="黑体" pitchFamily="49" charset="-122"/>
                  <a:ea typeface="黑体" pitchFamily="49" charset="-122"/>
                  <a:cs typeface="Courier New"/>
                </a:rPr>
                <a:t>即学即用</a:t>
              </a:r>
              <a:endParaRPr lang="zh-CN" altLang="en-US" sz="2800" kern="100" dirty="0">
                <a:solidFill>
                  <a:prstClr val="white"/>
                </a:solidFill>
                <a:latin typeface="黑体" pitchFamily="49" charset="-122"/>
                <a:ea typeface="黑体" pitchFamily="49" charset="-122"/>
                <a:cs typeface="Courier New"/>
              </a:endParaRPr>
            </a:p>
          </p:txBody>
        </p:sp>
      </p:grpSp>
      <p:sp>
        <p:nvSpPr>
          <p:cNvPr id="8" name="矩形 7"/>
          <p:cNvSpPr/>
          <p:nvPr/>
        </p:nvSpPr>
        <p:spPr>
          <a:xfrm>
            <a:off x="263950" y="879198"/>
            <a:ext cx="11667561" cy="3971237"/>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判断下列说法的正误</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在电源内部，电荷移动过程中，电场力做负功，电荷电势能增加</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在电源内部，电荷移动过程中，非静电力做正功，电荷电势能减少</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所有的电源，均是将化学能转化为电势能的装置</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在电源内部，正电荷能从负极流到正极，是因为电源内部只存在非静电力而不存在静电力</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p:txBody>
      </p:sp>
      <p:pic>
        <p:nvPicPr>
          <p:cNvPr id="20" name="图片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2474" y="6027425"/>
            <a:ext cx="2676220" cy="829760"/>
          </a:xfrm>
          <a:prstGeom prst="rect">
            <a:avLst/>
          </a:prstGeom>
        </p:spPr>
      </p:pic>
      <p:sp>
        <p:nvSpPr>
          <p:cNvPr id="4" name="矩形 3"/>
          <p:cNvSpPr/>
          <p:nvPr/>
        </p:nvSpPr>
        <p:spPr>
          <a:xfrm>
            <a:off x="11295422" y="2277399"/>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ea typeface="华文细黑" panose="02010600040101010101" pitchFamily="2" charset="-122"/>
                <a:cs typeface="Times New Roman" panose="02020603050405020304" pitchFamily="18" charset="0"/>
              </a:rPr>
              <a:t>×</a:t>
            </a:r>
            <a:endParaRPr lang="zh-CN" altLang="en-US" sz="2800" kern="100" dirty="0">
              <a:solidFill>
                <a:srgbClr val="C00000"/>
              </a:solidFill>
              <a:ea typeface="华文细黑" panose="02010600040101010101" pitchFamily="2" charset="-122"/>
              <a:cs typeface="Times New Roman" panose="02020603050405020304" pitchFamily="18" charset="0"/>
            </a:endParaRPr>
          </a:p>
        </p:txBody>
      </p:sp>
      <p:sp>
        <p:nvSpPr>
          <p:cNvPr id="24" name="矩形 23"/>
          <p:cNvSpPr/>
          <p:nvPr/>
        </p:nvSpPr>
        <p:spPr>
          <a:xfrm>
            <a:off x="8538557" y="2853597"/>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ea typeface="华文细黑" panose="02010600040101010101" pitchFamily="2" charset="-122"/>
                <a:cs typeface="Times New Roman" panose="02020603050405020304" pitchFamily="18" charset="0"/>
              </a:rPr>
              <a:t>×</a:t>
            </a:r>
            <a:endParaRPr lang="zh-CN" altLang="en-US" sz="2800" kern="100" dirty="0">
              <a:solidFill>
                <a:srgbClr val="C00000"/>
              </a:solidFill>
              <a:ea typeface="华文细黑" panose="02010600040101010101" pitchFamily="2" charset="-122"/>
              <a:cs typeface="Times New Roman" panose="02020603050405020304" pitchFamily="18" charset="0"/>
            </a:endParaRPr>
          </a:p>
        </p:txBody>
      </p:sp>
      <p:sp>
        <p:nvSpPr>
          <p:cNvPr id="15" name="矩形 14"/>
          <p:cNvSpPr/>
          <p:nvPr/>
        </p:nvSpPr>
        <p:spPr>
          <a:xfrm>
            <a:off x="11045415" y="1629177"/>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latin typeface="宋体"/>
                <a:ea typeface="华文细黑"/>
                <a:cs typeface="Times New Roman"/>
              </a:rPr>
              <a:t>√</a:t>
            </a:r>
            <a:endParaRPr lang="zh-CN" altLang="en-US" dirty="0">
              <a:solidFill>
                <a:srgbClr val="C00000"/>
              </a:solidFill>
            </a:endParaRPr>
          </a:p>
        </p:txBody>
      </p:sp>
      <p:sp>
        <p:nvSpPr>
          <p:cNvPr id="16" name="矩形 15"/>
          <p:cNvSpPr/>
          <p:nvPr/>
        </p:nvSpPr>
        <p:spPr>
          <a:xfrm>
            <a:off x="3505537" y="4274922"/>
            <a:ext cx="544022" cy="523341"/>
          </a:xfrm>
          <a:prstGeom prst="rect">
            <a:avLst/>
          </a:prstGeom>
          <a:solidFill>
            <a:schemeClr val="bg1"/>
          </a:solidFill>
        </p:spPr>
        <p:txBody>
          <a:bodyPr wrap="none" lIns="91477" tIns="45738" rIns="91477" bIns="45738">
            <a:spAutoFit/>
          </a:bodyPr>
          <a:lstStyle/>
          <a:p>
            <a:r>
              <a:rPr lang="en-US" altLang="zh-CN" sz="2800" kern="100" dirty="0">
                <a:solidFill>
                  <a:srgbClr val="C00000"/>
                </a:solidFill>
                <a:ea typeface="华文细黑" panose="02010600040101010101" pitchFamily="2" charset="-122"/>
                <a:cs typeface="Times New Roman" panose="02020603050405020304" pitchFamily="18" charset="0"/>
              </a:rPr>
              <a:t>×</a:t>
            </a:r>
            <a:endParaRPr lang="zh-CN" altLang="en-US" sz="2800" kern="100" dirty="0">
              <a:solidFill>
                <a:srgbClr val="C00000"/>
              </a:solidFill>
              <a:ea typeface="华文细黑" panose="02010600040101010101" pitchFamily="2" charset="-122"/>
              <a:cs typeface="Times New Roman" panose="02020603050405020304" pitchFamily="18" charset="0"/>
            </a:endParaRPr>
          </a:p>
        </p:txBody>
      </p:sp>
    </p:spTree>
    <p:extLst>
      <p:ext uri="{BB962C8B-B14F-4D97-AF65-F5344CB8AC3E}">
        <p14:creationId xmlns:p14="http://schemas.microsoft.com/office/powerpoint/2010/main" val="4557083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linds(horizont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24"/>
                                        </p:tgtEl>
                                      </p:cBhvr>
                                    </p:animEffect>
                                    <p:set>
                                      <p:cBhvr>
                                        <p:cTn id="33" dur="1" fill="hold">
                                          <p:stCondLst>
                                            <p:cond delay="499"/>
                                          </p:stCondLst>
                                        </p:cTn>
                                        <p:tgtEl>
                                          <p:spTgt spid="2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4" grpId="0" animBg="1"/>
      <p:bldP spid="4" grpId="1" animBg="1"/>
      <p:bldP spid="24" grpId="0" animBg="1"/>
      <p:bldP spid="24" grpId="1" animBg="1"/>
      <p:bldP spid="15" grpId="0" animBg="1"/>
      <p:bldP spid="15" grpId="1" animBg="1"/>
      <p:bldP spid="16" grpId="0" animBg="1"/>
      <p:bldP spid="16" grpId="1"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8" name="Rectangle 2"/>
          <p:cNvSpPr>
            <a:spLocks noGrp="1" noChangeArrowheads="1"/>
          </p:cNvSpPr>
          <p:nvPr>
            <p:ph idx="4294967295"/>
          </p:nvPr>
        </p:nvSpPr>
        <p:spPr>
          <a:xfrm>
            <a:off x="284089" y="1089534"/>
            <a:ext cx="11575726" cy="6022782"/>
          </a:xfrm>
          <a:prstGeom prst="rect">
            <a:avLst/>
          </a:prstGeom>
        </p:spPr>
        <p:txBody>
          <a:bodyPr lIns="108896" tIns="54448" rIns="108896" bIns="54448"/>
          <a:lstStyle/>
          <a:p>
            <a:pPr marL="0" indent="0">
              <a:lnSpc>
                <a:spcPct val="150000"/>
              </a:lnSpc>
              <a:buNone/>
            </a:pPr>
            <a:r>
              <a:rPr lang="zh-CN" altLang="en-US" sz="2800" b="1" dirty="0">
                <a:solidFill>
                  <a:srgbClr val="000000"/>
                </a:solidFill>
                <a:latin typeface="Times New Roman" pitchFamily="18" charset="0"/>
                <a:ea typeface="黑体" pitchFamily="2" charset="-122"/>
                <a:cs typeface="Times New Roman" pitchFamily="18" charset="0"/>
              </a:rPr>
              <a:t>资料</a:t>
            </a:r>
            <a:r>
              <a:rPr lang="en-US" altLang="zh-CN" sz="2800" b="1" dirty="0">
                <a:solidFill>
                  <a:srgbClr val="000000"/>
                </a:solidFill>
                <a:latin typeface="Times New Roman" pitchFamily="18" charset="0"/>
                <a:ea typeface="黑体" pitchFamily="2" charset="-122"/>
                <a:cs typeface="Times New Roman" pitchFamily="18" charset="0"/>
              </a:rPr>
              <a:t>1</a:t>
            </a:r>
          </a:p>
          <a:p>
            <a:pPr marL="0" indent="0">
              <a:lnSpc>
                <a:spcPct val="150000"/>
              </a:lnSpc>
              <a:buNone/>
            </a:pPr>
            <a:r>
              <a:rPr lang="en-US" altLang="zh-CN" sz="2800" b="1" dirty="0">
                <a:solidFill>
                  <a:srgbClr val="000000"/>
                </a:solidFill>
                <a:latin typeface="Times New Roman" pitchFamily="18" charset="0"/>
                <a:ea typeface="黑体" pitchFamily="2" charset="-122"/>
                <a:cs typeface="Times New Roman" pitchFamily="18" charset="0"/>
              </a:rPr>
              <a:t>1</a:t>
            </a:r>
            <a:r>
              <a:rPr lang="zh-CN" altLang="en-US" sz="2800" b="1" dirty="0">
                <a:solidFill>
                  <a:srgbClr val="000000"/>
                </a:solidFill>
                <a:latin typeface="Times New Roman" pitchFamily="18" charset="0"/>
                <a:ea typeface="黑体" pitchFamily="2" charset="-122"/>
                <a:cs typeface="Times New Roman" pitchFamily="18" charset="0"/>
              </a:rPr>
              <a:t>、某种干电池非静电力把</a:t>
            </a:r>
            <a:r>
              <a:rPr lang="en-US" altLang="zh-CN" sz="2800" b="1" dirty="0">
                <a:solidFill>
                  <a:srgbClr val="FF0000"/>
                </a:solidFill>
                <a:latin typeface="Times New Roman" pitchFamily="18" charset="0"/>
                <a:ea typeface="黑体" pitchFamily="2" charset="-122"/>
                <a:cs typeface="Times New Roman" pitchFamily="18" charset="0"/>
              </a:rPr>
              <a:t>1C</a:t>
            </a:r>
            <a:r>
              <a:rPr lang="zh-CN" altLang="en-US" sz="2800" b="1" dirty="0">
                <a:solidFill>
                  <a:srgbClr val="FF0000"/>
                </a:solidFill>
                <a:latin typeface="Times New Roman" pitchFamily="18" charset="0"/>
                <a:ea typeface="黑体" pitchFamily="2" charset="-122"/>
                <a:cs typeface="Times New Roman" pitchFamily="18" charset="0"/>
              </a:rPr>
              <a:t>正电荷</a:t>
            </a:r>
            <a:r>
              <a:rPr lang="zh-CN" altLang="en-US" sz="2800" b="1" dirty="0">
                <a:solidFill>
                  <a:srgbClr val="000000"/>
                </a:solidFill>
                <a:latin typeface="Times New Roman" pitchFamily="18" charset="0"/>
                <a:ea typeface="黑体" pitchFamily="2" charset="-122"/>
                <a:cs typeface="Times New Roman" pitchFamily="18" charset="0"/>
              </a:rPr>
              <a:t>在电源内从负极移送到正极时做</a:t>
            </a:r>
            <a:r>
              <a:rPr lang="en-US" altLang="zh-CN" sz="2800" b="1" dirty="0">
                <a:solidFill>
                  <a:srgbClr val="FF0000"/>
                </a:solidFill>
                <a:latin typeface="Times New Roman" pitchFamily="18" charset="0"/>
                <a:ea typeface="黑体" pitchFamily="2" charset="-122"/>
                <a:cs typeface="Times New Roman" pitchFamily="18" charset="0"/>
              </a:rPr>
              <a:t>1.5J</a:t>
            </a:r>
            <a:r>
              <a:rPr lang="zh-CN" altLang="en-US" sz="2800" b="1" dirty="0">
                <a:solidFill>
                  <a:srgbClr val="FF0000"/>
                </a:solidFill>
                <a:latin typeface="Times New Roman" pitchFamily="18" charset="0"/>
                <a:ea typeface="黑体" pitchFamily="2" charset="-122"/>
                <a:cs typeface="Times New Roman" pitchFamily="18" charset="0"/>
              </a:rPr>
              <a:t>的功</a:t>
            </a:r>
            <a:r>
              <a:rPr lang="zh-CN" altLang="en-US" sz="2800" b="1" dirty="0">
                <a:solidFill>
                  <a:srgbClr val="000000"/>
                </a:solidFill>
                <a:latin typeface="Times New Roman" pitchFamily="18" charset="0"/>
                <a:ea typeface="黑体" pitchFamily="2" charset="-122"/>
                <a:cs typeface="Times New Roman" pitchFamily="18" charset="0"/>
              </a:rPr>
              <a:t>，把</a:t>
            </a:r>
            <a:r>
              <a:rPr lang="en-US" altLang="zh-CN" sz="2800" b="1" dirty="0">
                <a:solidFill>
                  <a:srgbClr val="FF0000"/>
                </a:solidFill>
                <a:latin typeface="Times New Roman" pitchFamily="18" charset="0"/>
                <a:ea typeface="黑体" pitchFamily="2" charset="-122"/>
                <a:cs typeface="Times New Roman" pitchFamily="18" charset="0"/>
              </a:rPr>
              <a:t>1.5J</a:t>
            </a:r>
            <a:r>
              <a:rPr lang="zh-CN" altLang="en-US" sz="2800" b="1" dirty="0">
                <a:solidFill>
                  <a:srgbClr val="FF0000"/>
                </a:solidFill>
                <a:latin typeface="Times New Roman" pitchFamily="18" charset="0"/>
                <a:ea typeface="黑体" pitchFamily="2" charset="-122"/>
                <a:cs typeface="Times New Roman" pitchFamily="18" charset="0"/>
              </a:rPr>
              <a:t>化学能</a:t>
            </a:r>
            <a:r>
              <a:rPr lang="zh-CN" altLang="en-US" sz="2800" b="1" dirty="0">
                <a:solidFill>
                  <a:srgbClr val="000000"/>
                </a:solidFill>
                <a:latin typeface="Times New Roman" pitchFamily="18" charset="0"/>
                <a:ea typeface="黑体" pitchFamily="2" charset="-122"/>
                <a:cs typeface="Times New Roman" pitchFamily="18" charset="0"/>
              </a:rPr>
              <a:t>转化成</a:t>
            </a:r>
            <a:r>
              <a:rPr lang="en-US" altLang="zh-CN" sz="2800" b="1" dirty="0">
                <a:solidFill>
                  <a:srgbClr val="FF0000"/>
                </a:solidFill>
                <a:latin typeface="Times New Roman" pitchFamily="18" charset="0"/>
                <a:ea typeface="黑体" pitchFamily="2" charset="-122"/>
                <a:cs typeface="Times New Roman" pitchFamily="18" charset="0"/>
              </a:rPr>
              <a:t>1.5J</a:t>
            </a:r>
            <a:r>
              <a:rPr lang="zh-CN" altLang="en-US" sz="2800" b="1" dirty="0">
                <a:solidFill>
                  <a:srgbClr val="FF0000"/>
                </a:solidFill>
                <a:latin typeface="Times New Roman" pitchFamily="18" charset="0"/>
                <a:ea typeface="黑体" pitchFamily="2" charset="-122"/>
                <a:cs typeface="Times New Roman" pitchFamily="18" charset="0"/>
              </a:rPr>
              <a:t>的电势能</a:t>
            </a:r>
            <a:r>
              <a:rPr lang="en-US" altLang="zh-CN" sz="2800" b="1" dirty="0">
                <a:solidFill>
                  <a:srgbClr val="000000"/>
                </a:solidFill>
                <a:latin typeface="Times New Roman" pitchFamily="18" charset="0"/>
                <a:ea typeface="黑体" pitchFamily="2" charset="-122"/>
                <a:cs typeface="Times New Roman" pitchFamily="18" charset="0"/>
              </a:rPr>
              <a:t>;</a:t>
            </a:r>
          </a:p>
          <a:p>
            <a:pPr marL="0" indent="0">
              <a:lnSpc>
                <a:spcPct val="150000"/>
              </a:lnSpc>
              <a:buNone/>
            </a:pPr>
            <a:r>
              <a:rPr lang="en-US" altLang="zh-CN" sz="2800" b="1" dirty="0">
                <a:solidFill>
                  <a:srgbClr val="000000"/>
                </a:solidFill>
                <a:latin typeface="Times New Roman" pitchFamily="18" charset="0"/>
                <a:ea typeface="黑体" pitchFamily="2" charset="-122"/>
                <a:cs typeface="Times New Roman" pitchFamily="18" charset="0"/>
              </a:rPr>
              <a:t>2</a:t>
            </a:r>
            <a:r>
              <a:rPr lang="zh-CN" altLang="en-US" sz="2800" b="1" dirty="0">
                <a:solidFill>
                  <a:srgbClr val="000000"/>
                </a:solidFill>
                <a:latin typeface="Times New Roman" pitchFamily="18" charset="0"/>
                <a:ea typeface="黑体" pitchFamily="2" charset="-122"/>
                <a:cs typeface="Times New Roman" pitchFamily="18" charset="0"/>
              </a:rPr>
              <a:t>、某种纽扣电池非静电力把</a:t>
            </a:r>
            <a:r>
              <a:rPr lang="en-US" altLang="zh-CN" sz="2800" b="1" dirty="0">
                <a:solidFill>
                  <a:srgbClr val="FF0000"/>
                </a:solidFill>
                <a:latin typeface="Times New Roman" pitchFamily="18" charset="0"/>
                <a:ea typeface="黑体" pitchFamily="2" charset="-122"/>
                <a:cs typeface="Times New Roman" pitchFamily="18" charset="0"/>
              </a:rPr>
              <a:t>1C</a:t>
            </a:r>
            <a:r>
              <a:rPr lang="zh-CN" altLang="en-US" sz="2800" b="1" dirty="0">
                <a:solidFill>
                  <a:srgbClr val="FF0000"/>
                </a:solidFill>
                <a:latin typeface="Times New Roman" pitchFamily="18" charset="0"/>
                <a:ea typeface="黑体" pitchFamily="2" charset="-122"/>
                <a:cs typeface="Times New Roman" pitchFamily="18" charset="0"/>
              </a:rPr>
              <a:t>正电荷</a:t>
            </a:r>
            <a:r>
              <a:rPr lang="zh-CN" altLang="en-US" sz="2800" b="1" dirty="0">
                <a:solidFill>
                  <a:srgbClr val="000000"/>
                </a:solidFill>
                <a:latin typeface="Times New Roman" pitchFamily="18" charset="0"/>
                <a:ea typeface="黑体" pitchFamily="2" charset="-122"/>
                <a:cs typeface="Times New Roman" pitchFamily="18" charset="0"/>
              </a:rPr>
              <a:t>在电源内从负极移送到正极时做</a:t>
            </a:r>
            <a:r>
              <a:rPr lang="en-US" altLang="zh-CN" sz="2800" b="1" dirty="0">
                <a:solidFill>
                  <a:srgbClr val="FF0000"/>
                </a:solidFill>
                <a:latin typeface="Times New Roman" pitchFamily="18" charset="0"/>
                <a:ea typeface="黑体" pitchFamily="2" charset="-122"/>
                <a:cs typeface="Times New Roman" pitchFamily="18" charset="0"/>
              </a:rPr>
              <a:t>3.0J</a:t>
            </a:r>
            <a:r>
              <a:rPr lang="zh-CN" altLang="en-US" sz="2800" b="1" dirty="0">
                <a:solidFill>
                  <a:srgbClr val="FF0000"/>
                </a:solidFill>
                <a:latin typeface="Times New Roman" pitchFamily="18" charset="0"/>
                <a:ea typeface="黑体" pitchFamily="2" charset="-122"/>
                <a:cs typeface="Times New Roman" pitchFamily="18" charset="0"/>
              </a:rPr>
              <a:t>的功</a:t>
            </a:r>
            <a:r>
              <a:rPr lang="zh-CN" altLang="en-US" sz="2800" b="1" dirty="0">
                <a:solidFill>
                  <a:srgbClr val="000000"/>
                </a:solidFill>
                <a:latin typeface="Times New Roman" pitchFamily="18" charset="0"/>
                <a:ea typeface="黑体" pitchFamily="2" charset="-122"/>
                <a:cs typeface="Times New Roman" pitchFamily="18" charset="0"/>
              </a:rPr>
              <a:t>，把</a:t>
            </a:r>
            <a:r>
              <a:rPr lang="en-US" altLang="zh-CN" sz="2800" b="1" dirty="0">
                <a:solidFill>
                  <a:srgbClr val="FF0000"/>
                </a:solidFill>
                <a:latin typeface="Times New Roman" pitchFamily="18" charset="0"/>
                <a:ea typeface="黑体" pitchFamily="2" charset="-122"/>
                <a:cs typeface="Times New Roman" pitchFamily="18" charset="0"/>
              </a:rPr>
              <a:t>3.0J</a:t>
            </a:r>
            <a:r>
              <a:rPr lang="zh-CN" altLang="en-US" sz="2800" b="1" dirty="0">
                <a:solidFill>
                  <a:srgbClr val="FF0000"/>
                </a:solidFill>
                <a:latin typeface="Times New Roman" pitchFamily="18" charset="0"/>
                <a:ea typeface="黑体" pitchFamily="2" charset="-122"/>
                <a:cs typeface="Times New Roman" pitchFamily="18" charset="0"/>
              </a:rPr>
              <a:t>化学能</a:t>
            </a:r>
            <a:r>
              <a:rPr lang="zh-CN" altLang="en-US" sz="2800" b="1" dirty="0">
                <a:solidFill>
                  <a:srgbClr val="000000"/>
                </a:solidFill>
                <a:latin typeface="Times New Roman" pitchFamily="18" charset="0"/>
                <a:ea typeface="黑体" pitchFamily="2" charset="-122"/>
                <a:cs typeface="Times New Roman" pitchFamily="18" charset="0"/>
              </a:rPr>
              <a:t>转化成</a:t>
            </a:r>
            <a:r>
              <a:rPr lang="en-US" altLang="zh-CN" sz="2800" b="1" dirty="0">
                <a:solidFill>
                  <a:srgbClr val="FF0000"/>
                </a:solidFill>
                <a:latin typeface="Times New Roman" pitchFamily="18" charset="0"/>
                <a:ea typeface="黑体" pitchFamily="2" charset="-122"/>
                <a:cs typeface="Times New Roman" pitchFamily="18" charset="0"/>
              </a:rPr>
              <a:t>3.0J</a:t>
            </a:r>
            <a:r>
              <a:rPr lang="zh-CN" altLang="en-US" sz="2800" b="1" dirty="0">
                <a:solidFill>
                  <a:srgbClr val="FF0000"/>
                </a:solidFill>
                <a:latin typeface="Times New Roman" pitchFamily="18" charset="0"/>
                <a:ea typeface="黑体" pitchFamily="2" charset="-122"/>
                <a:cs typeface="Times New Roman" pitchFamily="18" charset="0"/>
              </a:rPr>
              <a:t>的电势能</a:t>
            </a:r>
            <a:r>
              <a:rPr lang="en-US" altLang="zh-CN" sz="2800" b="1" dirty="0">
                <a:solidFill>
                  <a:srgbClr val="000000"/>
                </a:solidFill>
                <a:latin typeface="Times New Roman" pitchFamily="18" charset="0"/>
                <a:ea typeface="黑体" pitchFamily="2" charset="-122"/>
                <a:cs typeface="Times New Roman" pitchFamily="18" charset="0"/>
              </a:rPr>
              <a:t>;</a:t>
            </a:r>
          </a:p>
          <a:p>
            <a:pPr marL="0" indent="0">
              <a:lnSpc>
                <a:spcPct val="150000"/>
              </a:lnSpc>
              <a:buNone/>
            </a:pPr>
            <a:r>
              <a:rPr lang="en-US" altLang="zh-CN" sz="2800" b="1" dirty="0">
                <a:solidFill>
                  <a:srgbClr val="000000"/>
                </a:solidFill>
                <a:latin typeface="Times New Roman" pitchFamily="18" charset="0"/>
                <a:ea typeface="黑体" pitchFamily="2" charset="-122"/>
                <a:cs typeface="Times New Roman" pitchFamily="18" charset="0"/>
              </a:rPr>
              <a:t>3</a:t>
            </a:r>
            <a:r>
              <a:rPr lang="zh-CN" altLang="en-US" sz="2800" b="1" dirty="0">
                <a:solidFill>
                  <a:srgbClr val="000000"/>
                </a:solidFill>
                <a:latin typeface="Times New Roman" pitchFamily="18" charset="0"/>
                <a:ea typeface="黑体" pitchFamily="2" charset="-122"/>
                <a:cs typeface="Times New Roman" pitchFamily="18" charset="0"/>
              </a:rPr>
              <a:t>、某种蓄电池非静电力把</a:t>
            </a:r>
            <a:r>
              <a:rPr lang="en-US" altLang="zh-CN" sz="2800" b="1" dirty="0">
                <a:solidFill>
                  <a:srgbClr val="FF0000"/>
                </a:solidFill>
                <a:latin typeface="Times New Roman" pitchFamily="18" charset="0"/>
                <a:ea typeface="黑体" pitchFamily="2" charset="-122"/>
                <a:cs typeface="Times New Roman" pitchFamily="18" charset="0"/>
              </a:rPr>
              <a:t>1C</a:t>
            </a:r>
            <a:r>
              <a:rPr lang="zh-CN" altLang="en-US" sz="2800" b="1" dirty="0">
                <a:solidFill>
                  <a:srgbClr val="FF0000"/>
                </a:solidFill>
                <a:latin typeface="Times New Roman" pitchFamily="18" charset="0"/>
                <a:ea typeface="黑体" pitchFamily="2" charset="-122"/>
                <a:cs typeface="Times New Roman" pitchFamily="18" charset="0"/>
              </a:rPr>
              <a:t>正电荷</a:t>
            </a:r>
            <a:r>
              <a:rPr lang="zh-CN" altLang="en-US" sz="2800" b="1" dirty="0">
                <a:solidFill>
                  <a:srgbClr val="000000"/>
                </a:solidFill>
                <a:latin typeface="Times New Roman" pitchFamily="18" charset="0"/>
                <a:ea typeface="黑体" pitchFamily="2" charset="-122"/>
                <a:cs typeface="Times New Roman" pitchFamily="18" charset="0"/>
              </a:rPr>
              <a:t>在电源内从负极移送到正极时做</a:t>
            </a:r>
            <a:r>
              <a:rPr lang="en-US" altLang="zh-CN" sz="2800" b="1" dirty="0">
                <a:solidFill>
                  <a:srgbClr val="FF0000"/>
                </a:solidFill>
                <a:latin typeface="Times New Roman" pitchFamily="18" charset="0"/>
                <a:ea typeface="黑体" pitchFamily="2" charset="-122"/>
                <a:cs typeface="Times New Roman" pitchFamily="18" charset="0"/>
              </a:rPr>
              <a:t>6.0J</a:t>
            </a:r>
            <a:r>
              <a:rPr lang="zh-CN" altLang="en-US" sz="2800" b="1" dirty="0">
                <a:solidFill>
                  <a:srgbClr val="FF0000"/>
                </a:solidFill>
                <a:latin typeface="Times New Roman" pitchFamily="18" charset="0"/>
                <a:ea typeface="黑体" pitchFamily="2" charset="-122"/>
                <a:cs typeface="Times New Roman" pitchFamily="18" charset="0"/>
              </a:rPr>
              <a:t>的功</a:t>
            </a:r>
            <a:r>
              <a:rPr lang="zh-CN" altLang="en-US" sz="2800" b="1" dirty="0">
                <a:solidFill>
                  <a:srgbClr val="000000"/>
                </a:solidFill>
                <a:latin typeface="Times New Roman" pitchFamily="18" charset="0"/>
                <a:ea typeface="黑体" pitchFamily="2" charset="-122"/>
                <a:cs typeface="Times New Roman" pitchFamily="18" charset="0"/>
              </a:rPr>
              <a:t>，把</a:t>
            </a:r>
            <a:r>
              <a:rPr lang="en-US" altLang="zh-CN" sz="2800" b="1" dirty="0">
                <a:solidFill>
                  <a:srgbClr val="FF0000"/>
                </a:solidFill>
                <a:latin typeface="Times New Roman" pitchFamily="18" charset="0"/>
                <a:ea typeface="黑体" pitchFamily="2" charset="-122"/>
                <a:cs typeface="Times New Roman" pitchFamily="18" charset="0"/>
              </a:rPr>
              <a:t>6.0J</a:t>
            </a:r>
            <a:r>
              <a:rPr lang="zh-CN" altLang="en-US" sz="2800" b="1" dirty="0">
                <a:solidFill>
                  <a:srgbClr val="FF0000"/>
                </a:solidFill>
                <a:latin typeface="Times New Roman" pitchFamily="18" charset="0"/>
                <a:ea typeface="黑体" pitchFamily="2" charset="-122"/>
                <a:cs typeface="Times New Roman" pitchFamily="18" charset="0"/>
              </a:rPr>
              <a:t>化学能</a:t>
            </a:r>
            <a:r>
              <a:rPr lang="zh-CN" altLang="en-US" sz="2800" b="1" dirty="0">
                <a:solidFill>
                  <a:srgbClr val="000000"/>
                </a:solidFill>
                <a:latin typeface="Times New Roman" pitchFamily="18" charset="0"/>
                <a:ea typeface="黑体" pitchFamily="2" charset="-122"/>
                <a:cs typeface="Times New Roman" pitchFamily="18" charset="0"/>
              </a:rPr>
              <a:t>转化成</a:t>
            </a:r>
            <a:r>
              <a:rPr lang="en-US" altLang="zh-CN" sz="2800" b="1" dirty="0">
                <a:solidFill>
                  <a:srgbClr val="FF0000"/>
                </a:solidFill>
                <a:latin typeface="Times New Roman" pitchFamily="18" charset="0"/>
                <a:ea typeface="黑体" pitchFamily="2" charset="-122"/>
                <a:cs typeface="Times New Roman" pitchFamily="18" charset="0"/>
              </a:rPr>
              <a:t>6.0J</a:t>
            </a:r>
            <a:r>
              <a:rPr lang="zh-CN" altLang="en-US" sz="2800" b="1" dirty="0">
                <a:solidFill>
                  <a:srgbClr val="FF0000"/>
                </a:solidFill>
                <a:latin typeface="Times New Roman" pitchFamily="18" charset="0"/>
                <a:ea typeface="黑体" pitchFamily="2" charset="-122"/>
                <a:cs typeface="Times New Roman" pitchFamily="18" charset="0"/>
              </a:rPr>
              <a:t>的电势能</a:t>
            </a:r>
            <a:r>
              <a:rPr lang="en-US" altLang="zh-CN" sz="2800" b="1" dirty="0">
                <a:solidFill>
                  <a:srgbClr val="000000"/>
                </a:solidFill>
                <a:latin typeface="Times New Roman" pitchFamily="18" charset="0"/>
                <a:ea typeface="黑体" pitchFamily="2" charset="-122"/>
                <a:cs typeface="Times New Roman" pitchFamily="18" charset="0"/>
              </a:rPr>
              <a:t>;</a:t>
            </a:r>
          </a:p>
        </p:txBody>
      </p:sp>
      <p:sp>
        <p:nvSpPr>
          <p:cNvPr id="4" name="矩形 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2456034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0898">
                                            <p:txEl>
                                              <p:pRg st="0" end="0"/>
                                            </p:txEl>
                                          </p:spTgt>
                                        </p:tgtEl>
                                        <p:attrNameLst>
                                          <p:attrName>style.visibility</p:attrName>
                                        </p:attrNameLst>
                                      </p:cBhvr>
                                      <p:to>
                                        <p:strVal val="visible"/>
                                      </p:to>
                                    </p:set>
                                    <p:animEffect transition="in" filter="blinds(horizontal)">
                                      <p:cBhvr>
                                        <p:cTn id="7" dur="500"/>
                                        <p:tgtEl>
                                          <p:spTgt spid="808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898">
                                            <p:txEl>
                                              <p:pRg st="1" end="1"/>
                                            </p:txEl>
                                          </p:spTgt>
                                        </p:tgtEl>
                                        <p:attrNameLst>
                                          <p:attrName>style.visibility</p:attrName>
                                        </p:attrNameLst>
                                      </p:cBhvr>
                                      <p:to>
                                        <p:strVal val="visible"/>
                                      </p:to>
                                    </p:set>
                                    <p:animEffect transition="in" filter="blinds(horizontal)">
                                      <p:cBhvr>
                                        <p:cTn id="12" dur="500"/>
                                        <p:tgtEl>
                                          <p:spTgt spid="8089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0898">
                                            <p:txEl>
                                              <p:pRg st="2" end="2"/>
                                            </p:txEl>
                                          </p:spTgt>
                                        </p:tgtEl>
                                        <p:attrNameLst>
                                          <p:attrName>style.visibility</p:attrName>
                                        </p:attrNameLst>
                                      </p:cBhvr>
                                      <p:to>
                                        <p:strVal val="visible"/>
                                      </p:to>
                                    </p:set>
                                    <p:animEffect transition="in" filter="blinds(horizontal)">
                                      <p:cBhvr>
                                        <p:cTn id="17" dur="500"/>
                                        <p:tgtEl>
                                          <p:spTgt spid="8089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0898">
                                            <p:txEl>
                                              <p:pRg st="3" end="3"/>
                                            </p:txEl>
                                          </p:spTgt>
                                        </p:tgtEl>
                                        <p:attrNameLst>
                                          <p:attrName>style.visibility</p:attrName>
                                        </p:attrNameLst>
                                      </p:cBhvr>
                                      <p:to>
                                        <p:strVal val="visible"/>
                                      </p:to>
                                    </p:set>
                                    <p:animEffect transition="in" filter="blinds(horizontal)">
                                      <p:cBhvr>
                                        <p:cTn id="22" dur="500"/>
                                        <p:tgtEl>
                                          <p:spTgt spid="8089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90058" y="692311"/>
            <a:ext cx="4368957"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latin typeface="Times New Roman" pitchFamily="18" charset="0"/>
                <a:cs typeface="Times New Roman" pitchFamily="18" charset="0"/>
              </a:rPr>
              <a:t>二、电动势</a:t>
            </a:r>
          </a:p>
        </p:txBody>
      </p:sp>
      <p:sp>
        <p:nvSpPr>
          <p:cNvPr id="490500" name="Text Box 4"/>
          <p:cNvSpPr txBox="1">
            <a:spLocks noChangeArrowheads="1"/>
          </p:cNvSpPr>
          <p:nvPr/>
        </p:nvSpPr>
        <p:spPr bwMode="auto">
          <a:xfrm>
            <a:off x="302338" y="1376682"/>
            <a:ext cx="6291892" cy="204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en-US" altLang="zh-CN" dirty="0">
                <a:latin typeface="Times New Roman" pitchFamily="18" charset="0"/>
                <a:cs typeface="Times New Roman" pitchFamily="18" charset="0"/>
              </a:rPr>
              <a:t>1</a:t>
            </a:r>
            <a:r>
              <a:rPr lang="zh-CN" altLang="en-US" dirty="0">
                <a:latin typeface="Times New Roman" pitchFamily="18" charset="0"/>
                <a:cs typeface="Times New Roman" pitchFamily="18" charset="0"/>
              </a:rPr>
              <a:t>、定义：电动势在数值上等于非静电力把</a:t>
            </a:r>
            <a:r>
              <a:rPr lang="en-US" altLang="zh-CN" dirty="0">
                <a:latin typeface="Times New Roman" pitchFamily="18" charset="0"/>
                <a:cs typeface="Times New Roman" pitchFamily="18" charset="0"/>
              </a:rPr>
              <a:t>1C</a:t>
            </a:r>
            <a:r>
              <a:rPr lang="zh-CN" altLang="en-US" dirty="0">
                <a:latin typeface="Times New Roman" pitchFamily="18" charset="0"/>
                <a:cs typeface="Times New Roman" pitchFamily="18" charset="0"/>
              </a:rPr>
              <a:t>的正电荷在电源内从负极移送到正极所做的功。</a:t>
            </a:r>
          </a:p>
        </p:txBody>
      </p:sp>
      <p:sp>
        <p:nvSpPr>
          <p:cNvPr id="490502" name="Text Box 6"/>
          <p:cNvSpPr txBox="1">
            <a:spLocks noChangeArrowheads="1"/>
          </p:cNvSpPr>
          <p:nvPr/>
        </p:nvSpPr>
        <p:spPr bwMode="auto">
          <a:xfrm>
            <a:off x="338535" y="3425634"/>
            <a:ext cx="3265600"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en-US" altLang="zh-CN" dirty="0">
                <a:latin typeface="Times New Roman" pitchFamily="18" charset="0"/>
                <a:cs typeface="Times New Roman" pitchFamily="18" charset="0"/>
              </a:rPr>
              <a:t>2</a:t>
            </a:r>
            <a:r>
              <a:rPr lang="zh-CN" altLang="en-US" dirty="0">
                <a:latin typeface="Times New Roman" pitchFamily="18" charset="0"/>
                <a:cs typeface="Times New Roman" pitchFamily="18" charset="0"/>
              </a:rPr>
              <a:t>、定义式：</a:t>
            </a:r>
          </a:p>
        </p:txBody>
      </p:sp>
      <p:sp>
        <p:nvSpPr>
          <p:cNvPr id="490503" name="Text Box 7"/>
          <p:cNvSpPr txBox="1">
            <a:spLocks noChangeArrowheads="1"/>
          </p:cNvSpPr>
          <p:nvPr/>
        </p:nvSpPr>
        <p:spPr bwMode="auto">
          <a:xfrm>
            <a:off x="345942" y="4428192"/>
            <a:ext cx="6194475"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en-US" altLang="zh-CN" dirty="0">
                <a:latin typeface="Times New Roman" pitchFamily="18" charset="0"/>
                <a:cs typeface="Times New Roman" pitchFamily="18" charset="0"/>
              </a:rPr>
              <a:t>3</a:t>
            </a:r>
            <a:r>
              <a:rPr lang="zh-CN" altLang="en-US" dirty="0">
                <a:latin typeface="Times New Roman" pitchFamily="18" charset="0"/>
                <a:cs typeface="Times New Roman" pitchFamily="18" charset="0"/>
              </a:rPr>
              <a:t>、单位： </a:t>
            </a:r>
            <a:r>
              <a:rPr lang="en-US" altLang="zh-CN" dirty="0">
                <a:latin typeface="Times New Roman" pitchFamily="18" charset="0"/>
                <a:cs typeface="Times New Roman" pitchFamily="18" charset="0"/>
              </a:rPr>
              <a:t>V         1V=1J/C</a:t>
            </a:r>
          </a:p>
        </p:txBody>
      </p:sp>
      <p:sp>
        <p:nvSpPr>
          <p:cNvPr id="490504" name="Rectangle 8"/>
          <p:cNvSpPr>
            <a:spLocks noChangeArrowheads="1"/>
          </p:cNvSpPr>
          <p:nvPr/>
        </p:nvSpPr>
        <p:spPr bwMode="auto">
          <a:xfrm>
            <a:off x="345941" y="5267533"/>
            <a:ext cx="5888249" cy="140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08896" tIns="54448" rIns="108896" bIns="54448">
            <a:spAutoFit/>
          </a:bodyPr>
          <a:lstStyle/>
          <a:p>
            <a:pPr>
              <a:lnSpc>
                <a:spcPct val="150000"/>
              </a:lnSpc>
              <a:spcBef>
                <a:spcPct val="50000"/>
              </a:spcBef>
            </a:pPr>
            <a:r>
              <a:rPr lang="en-US" altLang="zh-CN" sz="2800" dirty="0">
                <a:ea typeface="黑体" pitchFamily="2" charset="-122"/>
                <a:cs typeface="Times New Roman" pitchFamily="18" charset="0"/>
              </a:rPr>
              <a:t>4</a:t>
            </a:r>
            <a:r>
              <a:rPr lang="zh-CN" altLang="en-US" sz="2800" dirty="0">
                <a:ea typeface="黑体" pitchFamily="2" charset="-122"/>
                <a:cs typeface="Times New Roman" pitchFamily="18" charset="0"/>
              </a:rPr>
              <a:t>、物理意义：反映电源把其他形式的能转化为电能本领的大小。</a:t>
            </a:r>
          </a:p>
        </p:txBody>
      </p:sp>
      <p:sp>
        <p:nvSpPr>
          <p:cNvPr id="10" name="矩形 9"/>
          <p:cNvSpPr/>
          <p:nvPr/>
        </p:nvSpPr>
        <p:spPr>
          <a:xfrm>
            <a:off x="6684240" y="642521"/>
            <a:ext cx="5576245" cy="6259088"/>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latin typeface="Times New Roman" pitchFamily="18" charset="0"/>
              <a:cs typeface="Times New Roman" pitchFamily="18" charset="0"/>
            </a:endParaRPr>
          </a:p>
        </p:txBody>
      </p:sp>
      <p:sp>
        <p:nvSpPr>
          <p:cNvPr id="11" name="Text Box 3"/>
          <p:cNvSpPr txBox="1">
            <a:spLocks noChangeArrowheads="1"/>
          </p:cNvSpPr>
          <p:nvPr/>
        </p:nvSpPr>
        <p:spPr bwMode="auto">
          <a:xfrm>
            <a:off x="8946269" y="1789737"/>
            <a:ext cx="9413483" cy="617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96" tIns="54448" rIns="108896" bIns="54448">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50000"/>
              </a:spcBef>
            </a:pPr>
            <a:endParaRPr lang="zh-CN" altLang="zh-CN" sz="3300">
              <a:latin typeface="Times New Roman" pitchFamily="18" charset="0"/>
              <a:cs typeface="Times New Roman" pitchFamily="18" charset="0"/>
            </a:endParaRPr>
          </a:p>
        </p:txBody>
      </p:sp>
      <p:sp>
        <p:nvSpPr>
          <p:cNvPr id="12" name="Text Box 4"/>
          <p:cNvSpPr txBox="1">
            <a:spLocks noChangeArrowheads="1"/>
          </p:cNvSpPr>
          <p:nvPr/>
        </p:nvSpPr>
        <p:spPr bwMode="auto">
          <a:xfrm>
            <a:off x="6864260" y="1449574"/>
            <a:ext cx="5172442" cy="2048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en-US" altLang="zh-CN" dirty="0">
                <a:latin typeface="Times New Roman" pitchFamily="18" charset="0"/>
                <a:cs typeface="Times New Roman" pitchFamily="18" charset="0"/>
              </a:rPr>
              <a:t>5</a:t>
            </a:r>
            <a:r>
              <a:rPr lang="zh-CN" altLang="en-US" dirty="0">
                <a:latin typeface="Times New Roman" pitchFamily="18" charset="0"/>
                <a:cs typeface="Times New Roman" pitchFamily="18" charset="0"/>
              </a:rPr>
              <a:t>、电动势由电源中非静电力的特性决定，跟电源的体积无关，也跟外电路无关。</a:t>
            </a:r>
          </a:p>
        </p:txBody>
      </p:sp>
      <p:sp>
        <p:nvSpPr>
          <p:cNvPr id="13" name="Text Box 5"/>
          <p:cNvSpPr txBox="1">
            <a:spLocks noChangeArrowheads="1"/>
          </p:cNvSpPr>
          <p:nvPr/>
        </p:nvSpPr>
        <p:spPr bwMode="auto">
          <a:xfrm>
            <a:off x="6864259" y="4704193"/>
            <a:ext cx="5172443"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en-US" altLang="zh-CN" dirty="0">
                <a:latin typeface="Times New Roman" pitchFamily="18" charset="0"/>
                <a:cs typeface="Times New Roman" pitchFamily="18" charset="0"/>
              </a:rPr>
              <a:t>7</a:t>
            </a:r>
            <a:r>
              <a:rPr lang="zh-CN" altLang="en-US" dirty="0">
                <a:latin typeface="Times New Roman" pitchFamily="18" charset="0"/>
                <a:cs typeface="Times New Roman" pitchFamily="18" charset="0"/>
              </a:rPr>
              <a:t>、电源的另一重要</a:t>
            </a:r>
            <a:r>
              <a:rPr lang="zh-CN" altLang="en-US" dirty="0" smtClean="0">
                <a:latin typeface="Times New Roman" pitchFamily="18" charset="0"/>
                <a:cs typeface="Times New Roman" pitchFamily="18" charset="0"/>
              </a:rPr>
              <a:t>参数：内阻</a:t>
            </a:r>
            <a:r>
              <a:rPr lang="zh-CN" altLang="en-US" dirty="0">
                <a:latin typeface="Times New Roman" pitchFamily="18" charset="0"/>
                <a:cs typeface="Times New Roman" pitchFamily="18" charset="0"/>
              </a:rPr>
              <a:t>。</a:t>
            </a:r>
          </a:p>
        </p:txBody>
      </p:sp>
      <p:sp>
        <p:nvSpPr>
          <p:cNvPr id="14" name="Rectangle 6"/>
          <p:cNvSpPr>
            <a:spLocks noChangeArrowheads="1"/>
          </p:cNvSpPr>
          <p:nvPr/>
        </p:nvSpPr>
        <p:spPr bwMode="auto">
          <a:xfrm>
            <a:off x="6864260" y="3723215"/>
            <a:ext cx="4225473"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08896" tIns="54448" rIns="108896" bIns="54448">
            <a:spAutoFit/>
          </a:bodyPr>
          <a:lstStyle/>
          <a:p>
            <a:pPr>
              <a:lnSpc>
                <a:spcPct val="150000"/>
              </a:lnSpc>
              <a:spcBef>
                <a:spcPct val="50000"/>
              </a:spcBef>
            </a:pPr>
            <a:r>
              <a:rPr lang="en-US" altLang="zh-CN" sz="2800" dirty="0">
                <a:ea typeface="黑体" pitchFamily="2" charset="-122"/>
                <a:cs typeface="Times New Roman" pitchFamily="18" charset="0"/>
              </a:rPr>
              <a:t>6</a:t>
            </a:r>
            <a:r>
              <a:rPr lang="zh-CN" altLang="en-US" sz="2800" dirty="0">
                <a:ea typeface="黑体" pitchFamily="2" charset="-122"/>
                <a:cs typeface="Times New Roman" pitchFamily="18" charset="0"/>
              </a:rPr>
              <a:t>、电动势是标量</a:t>
            </a:r>
          </a:p>
        </p:txBody>
      </p:sp>
      <p:sp>
        <p:nvSpPr>
          <p:cNvPr id="16" name="矩形 15"/>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096138425"/>
              </p:ext>
            </p:extLst>
          </p:nvPr>
        </p:nvGraphicFramePr>
        <p:xfrm>
          <a:off x="2468954" y="3327890"/>
          <a:ext cx="1233672" cy="1100302"/>
        </p:xfrm>
        <a:graphic>
          <a:graphicData uri="http://schemas.openxmlformats.org/presentationml/2006/ole">
            <mc:AlternateContent xmlns:mc="http://schemas.openxmlformats.org/markup-compatibility/2006">
              <mc:Choice xmlns:v="urn:schemas-microsoft-com:vml" Requires="v">
                <p:oleObj spid="_x0000_s5141" name="Equation" r:id="rId4" imgW="469800" imgH="419040" progId="Equation.DSMT4">
                  <p:embed/>
                </p:oleObj>
              </mc:Choice>
              <mc:Fallback>
                <p:oleObj name="Equation" r:id="rId4" imgW="469800" imgH="419040" progId="Equation.DSMT4">
                  <p:embed/>
                  <p:pic>
                    <p:nvPicPr>
                      <p:cNvPr id="0" name=""/>
                      <p:cNvPicPr/>
                      <p:nvPr/>
                    </p:nvPicPr>
                    <p:blipFill>
                      <a:blip r:embed="rId5"/>
                      <a:stretch>
                        <a:fillRect/>
                      </a:stretch>
                    </p:blipFill>
                    <p:spPr>
                      <a:xfrm>
                        <a:off x="2468954" y="3327890"/>
                        <a:ext cx="1233672" cy="1100302"/>
                      </a:xfrm>
                      <a:prstGeom prst="rect">
                        <a:avLst/>
                      </a:prstGeom>
                    </p:spPr>
                  </p:pic>
                </p:oleObj>
              </mc:Fallback>
            </mc:AlternateContent>
          </a:graphicData>
        </a:graphic>
      </p:graphicFrame>
    </p:spTree>
    <p:extLst>
      <p:ext uri="{BB962C8B-B14F-4D97-AF65-F5344CB8AC3E}">
        <p14:creationId xmlns:p14="http://schemas.microsoft.com/office/powerpoint/2010/main" val="9372981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90500">
                                            <p:txEl>
                                              <p:pRg st="0" end="0"/>
                                            </p:txEl>
                                          </p:spTgt>
                                        </p:tgtEl>
                                        <p:attrNameLst>
                                          <p:attrName>style.visibility</p:attrName>
                                        </p:attrNameLst>
                                      </p:cBhvr>
                                      <p:to>
                                        <p:strVal val="visible"/>
                                      </p:to>
                                    </p:set>
                                    <p:anim calcmode="discrete" valueType="clr">
                                      <p:cBhvr override="childStyle">
                                        <p:cTn id="7" dur="80"/>
                                        <p:tgtEl>
                                          <p:spTgt spid="49050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90500">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490500">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490502">
                                            <p:txEl>
                                              <p:pRg st="0" end="0"/>
                                            </p:txEl>
                                          </p:spTgt>
                                        </p:tgtEl>
                                        <p:attrNameLst>
                                          <p:attrName>style.visibility</p:attrName>
                                        </p:attrNameLst>
                                      </p:cBhvr>
                                      <p:to>
                                        <p:strVal val="visible"/>
                                      </p:to>
                                    </p:set>
                                    <p:animEffect transition="in" filter="wipe(left)">
                                      <p:cBhvr>
                                        <p:cTn id="14" dur="500"/>
                                        <p:tgtEl>
                                          <p:spTgt spid="490502">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90503"/>
                                        </p:tgtEl>
                                        <p:attrNameLst>
                                          <p:attrName>style.visibility</p:attrName>
                                        </p:attrNameLst>
                                      </p:cBhvr>
                                      <p:to>
                                        <p:strVal val="visible"/>
                                      </p:to>
                                    </p:set>
                                    <p:animEffect transition="in" filter="wipe(left)">
                                      <p:cBhvr>
                                        <p:cTn id="23" dur="500"/>
                                        <p:tgtEl>
                                          <p:spTgt spid="49050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490504"/>
                                        </p:tgtEl>
                                        <p:attrNameLst>
                                          <p:attrName>style.visibility</p:attrName>
                                        </p:attrNameLst>
                                      </p:cBhvr>
                                      <p:to>
                                        <p:strVal val="visible"/>
                                      </p:to>
                                    </p:set>
                                    <p:animEffect transition="in" filter="checkerboard(across)">
                                      <p:cBhvr>
                                        <p:cTn id="28" dur="500"/>
                                        <p:tgtEl>
                                          <p:spTgt spid="490504"/>
                                        </p:tgtEl>
                                      </p:cBhvr>
                                    </p:animEffec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12"/>
                                        </p:tgtEl>
                                        <p:attrNameLst>
                                          <p:attrName>style.visibility</p:attrName>
                                        </p:attrNameLst>
                                      </p:cBhvr>
                                      <p:to>
                                        <p:strVal val="visible"/>
                                      </p:to>
                                    </p:set>
                                    <p:anim calcmode="discrete" valueType="clr">
                                      <p:cBhvr override="childStyle">
                                        <p:cTn id="33" dur="80"/>
                                        <p:tgtEl>
                                          <p:spTgt spid="12"/>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12"/>
                                        </p:tgtEl>
                                        <p:attrNameLst>
                                          <p:attrName>fillcolor</p:attrName>
                                        </p:attrNameLst>
                                      </p:cBhvr>
                                      <p:tavLst>
                                        <p:tav tm="0">
                                          <p:val>
                                            <p:clrVal>
                                              <a:schemeClr val="accent2"/>
                                            </p:clrVal>
                                          </p:val>
                                        </p:tav>
                                        <p:tav tm="50000">
                                          <p:val>
                                            <p:clrVal>
                                              <a:schemeClr val="hlink"/>
                                            </p:clrVal>
                                          </p:val>
                                        </p:tav>
                                      </p:tavLst>
                                    </p:anim>
                                    <p:set>
                                      <p:cBhvr>
                                        <p:cTn id="35" dur="80"/>
                                        <p:tgtEl>
                                          <p:spTgt spid="12"/>
                                        </p:tgtEl>
                                        <p:attrNameLst>
                                          <p:attrName>fill.type</p:attrName>
                                        </p:attrNameLst>
                                      </p:cBhvr>
                                      <p:to>
                                        <p:strVal val="solid"/>
                                      </p:to>
                                    </p:se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linds(horizontal)">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503" grpId="0"/>
      <p:bldP spid="490504"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3"/>
          <p:cNvSpPr>
            <a:spLocks noRot="1" noChangeArrowheads="1"/>
          </p:cNvSpPr>
          <p:nvPr/>
        </p:nvSpPr>
        <p:spPr bwMode="auto">
          <a:xfrm>
            <a:off x="217394" y="999524"/>
            <a:ext cx="11912451" cy="528060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a:lnSpc>
                <a:spcPct val="150000"/>
              </a:lnSpc>
              <a:spcBef>
                <a:spcPct val="50000"/>
              </a:spcBef>
            </a:pPr>
            <a:r>
              <a:rPr lang="zh-CN" altLang="en-US" sz="2800" dirty="0">
                <a:ea typeface="黑体" pitchFamily="2" charset="-122"/>
                <a:cs typeface="Times New Roman" pitchFamily="18" charset="0"/>
              </a:rPr>
              <a:t>资料</a:t>
            </a:r>
            <a:r>
              <a:rPr lang="en-US" altLang="zh-CN" sz="2800" dirty="0">
                <a:ea typeface="黑体" pitchFamily="2" charset="-122"/>
                <a:cs typeface="Times New Roman" pitchFamily="18" charset="0"/>
              </a:rPr>
              <a:t>2</a:t>
            </a:r>
          </a:p>
          <a:p>
            <a:pPr>
              <a:lnSpc>
                <a:spcPct val="150000"/>
              </a:lnSpc>
              <a:spcBef>
                <a:spcPct val="50000"/>
              </a:spcBef>
            </a:pPr>
            <a:r>
              <a:rPr lang="en-US" altLang="zh-CN" sz="2800" dirty="0">
                <a:ea typeface="黑体" pitchFamily="2" charset="-122"/>
                <a:cs typeface="Times New Roman" pitchFamily="18" charset="0"/>
              </a:rPr>
              <a:t>1</a:t>
            </a:r>
            <a:r>
              <a:rPr lang="zh-CN" altLang="en-US" sz="2800" dirty="0">
                <a:ea typeface="黑体" pitchFamily="2" charset="-122"/>
                <a:cs typeface="Times New Roman" pitchFamily="18" charset="0"/>
              </a:rPr>
              <a:t>、某种干电池非静电力把</a:t>
            </a:r>
            <a:r>
              <a:rPr lang="en-US" altLang="zh-CN" sz="2800" dirty="0">
                <a:solidFill>
                  <a:srgbClr val="FF0000"/>
                </a:solidFill>
                <a:ea typeface="黑体" pitchFamily="2" charset="-122"/>
                <a:cs typeface="Times New Roman" pitchFamily="18" charset="0"/>
              </a:rPr>
              <a:t>2C</a:t>
            </a:r>
            <a:r>
              <a:rPr lang="zh-CN" altLang="en-US" sz="2800" dirty="0">
                <a:solidFill>
                  <a:srgbClr val="FF0000"/>
                </a:solidFill>
                <a:ea typeface="黑体" pitchFamily="2" charset="-122"/>
                <a:cs typeface="Times New Roman" pitchFamily="18" charset="0"/>
              </a:rPr>
              <a:t>正电荷</a:t>
            </a:r>
            <a:r>
              <a:rPr lang="zh-CN" altLang="en-US" sz="2800" dirty="0">
                <a:ea typeface="黑体" pitchFamily="2" charset="-122"/>
                <a:cs typeface="Times New Roman" pitchFamily="18" charset="0"/>
              </a:rPr>
              <a:t>在电源内从负极移送到正极时做</a:t>
            </a:r>
            <a:r>
              <a:rPr lang="en-US" altLang="zh-CN" sz="2800" dirty="0">
                <a:solidFill>
                  <a:srgbClr val="FF0000"/>
                </a:solidFill>
                <a:ea typeface="黑体" pitchFamily="2" charset="-122"/>
                <a:cs typeface="Times New Roman" pitchFamily="18" charset="0"/>
              </a:rPr>
              <a:t>3.0J</a:t>
            </a:r>
            <a:r>
              <a:rPr lang="zh-CN" altLang="en-US" sz="2800" dirty="0">
                <a:ea typeface="黑体" pitchFamily="2" charset="-122"/>
                <a:cs typeface="Times New Roman" pitchFamily="18" charset="0"/>
              </a:rPr>
              <a:t>的功，把</a:t>
            </a:r>
            <a:r>
              <a:rPr lang="en-US" altLang="zh-CN" sz="2800" dirty="0">
                <a:solidFill>
                  <a:srgbClr val="FF0000"/>
                </a:solidFill>
                <a:ea typeface="黑体" pitchFamily="2" charset="-122"/>
                <a:cs typeface="Times New Roman" pitchFamily="18" charset="0"/>
              </a:rPr>
              <a:t>3.0J</a:t>
            </a:r>
            <a:r>
              <a:rPr lang="zh-CN" altLang="en-US" sz="2800" dirty="0">
                <a:solidFill>
                  <a:srgbClr val="FF0000"/>
                </a:solidFill>
                <a:ea typeface="黑体" pitchFamily="2" charset="-122"/>
                <a:cs typeface="Times New Roman" pitchFamily="18" charset="0"/>
              </a:rPr>
              <a:t>化学能</a:t>
            </a:r>
            <a:r>
              <a:rPr lang="zh-CN" altLang="en-US" sz="2800" dirty="0">
                <a:ea typeface="黑体" pitchFamily="2" charset="-122"/>
                <a:cs typeface="Times New Roman" pitchFamily="18" charset="0"/>
              </a:rPr>
              <a:t>转化成</a:t>
            </a:r>
            <a:r>
              <a:rPr lang="en-US" altLang="zh-CN" sz="2800" dirty="0">
                <a:solidFill>
                  <a:srgbClr val="FF0000"/>
                </a:solidFill>
                <a:ea typeface="黑体" pitchFamily="2" charset="-122"/>
                <a:cs typeface="Times New Roman" pitchFamily="18" charset="0"/>
              </a:rPr>
              <a:t>3.0J</a:t>
            </a:r>
            <a:r>
              <a:rPr lang="zh-CN" altLang="en-US" sz="2800" dirty="0">
                <a:solidFill>
                  <a:srgbClr val="FF0000"/>
                </a:solidFill>
                <a:ea typeface="黑体" pitchFamily="2" charset="-122"/>
                <a:cs typeface="Times New Roman" pitchFamily="18" charset="0"/>
              </a:rPr>
              <a:t>的电势能</a:t>
            </a:r>
            <a:r>
              <a:rPr lang="en-US" altLang="zh-CN" sz="2800" dirty="0">
                <a:ea typeface="黑体" pitchFamily="2" charset="-122"/>
                <a:cs typeface="Times New Roman" pitchFamily="18" charset="0"/>
              </a:rPr>
              <a:t>;</a:t>
            </a:r>
          </a:p>
          <a:p>
            <a:pPr>
              <a:lnSpc>
                <a:spcPct val="150000"/>
              </a:lnSpc>
              <a:spcBef>
                <a:spcPct val="50000"/>
              </a:spcBef>
            </a:pPr>
            <a:r>
              <a:rPr lang="en-US" altLang="zh-CN" sz="2800" dirty="0">
                <a:ea typeface="黑体" pitchFamily="2" charset="-122"/>
                <a:cs typeface="Times New Roman" pitchFamily="18" charset="0"/>
              </a:rPr>
              <a:t>2</a:t>
            </a:r>
            <a:r>
              <a:rPr lang="zh-CN" altLang="en-US" sz="2800" dirty="0">
                <a:ea typeface="黑体" pitchFamily="2" charset="-122"/>
                <a:cs typeface="Times New Roman" pitchFamily="18" charset="0"/>
              </a:rPr>
              <a:t>、某种纽扣电池非静电力把</a:t>
            </a:r>
            <a:r>
              <a:rPr lang="en-US" altLang="zh-CN" sz="2800" dirty="0">
                <a:solidFill>
                  <a:srgbClr val="FF0000"/>
                </a:solidFill>
                <a:ea typeface="黑体" pitchFamily="2" charset="-122"/>
                <a:cs typeface="Times New Roman" pitchFamily="18" charset="0"/>
              </a:rPr>
              <a:t>3C</a:t>
            </a:r>
            <a:r>
              <a:rPr lang="zh-CN" altLang="en-US" sz="2800" dirty="0">
                <a:solidFill>
                  <a:srgbClr val="FF0000"/>
                </a:solidFill>
                <a:ea typeface="黑体" pitchFamily="2" charset="-122"/>
                <a:cs typeface="Times New Roman" pitchFamily="18" charset="0"/>
              </a:rPr>
              <a:t>正电荷</a:t>
            </a:r>
            <a:r>
              <a:rPr lang="zh-CN" altLang="en-US" sz="2800" dirty="0">
                <a:ea typeface="黑体" pitchFamily="2" charset="-122"/>
                <a:cs typeface="Times New Roman" pitchFamily="18" charset="0"/>
              </a:rPr>
              <a:t>在电源内从负极移送到正极时做</a:t>
            </a:r>
            <a:r>
              <a:rPr lang="en-US" altLang="zh-CN" sz="2800" dirty="0">
                <a:solidFill>
                  <a:srgbClr val="FF0000"/>
                </a:solidFill>
                <a:ea typeface="黑体" pitchFamily="2" charset="-122"/>
                <a:cs typeface="Times New Roman" pitchFamily="18" charset="0"/>
              </a:rPr>
              <a:t>9.0J</a:t>
            </a:r>
            <a:r>
              <a:rPr lang="zh-CN" altLang="en-US" sz="2800" dirty="0">
                <a:ea typeface="黑体" pitchFamily="2" charset="-122"/>
                <a:cs typeface="Times New Roman" pitchFamily="18" charset="0"/>
              </a:rPr>
              <a:t>的功，把</a:t>
            </a:r>
            <a:r>
              <a:rPr lang="en-US" altLang="zh-CN" sz="2800" dirty="0">
                <a:solidFill>
                  <a:srgbClr val="FF0000"/>
                </a:solidFill>
                <a:ea typeface="黑体" pitchFamily="2" charset="-122"/>
                <a:cs typeface="Times New Roman" pitchFamily="18" charset="0"/>
              </a:rPr>
              <a:t>9.0J</a:t>
            </a:r>
            <a:r>
              <a:rPr lang="zh-CN" altLang="en-US" sz="2800" dirty="0">
                <a:solidFill>
                  <a:srgbClr val="FF0000"/>
                </a:solidFill>
                <a:ea typeface="黑体" pitchFamily="2" charset="-122"/>
                <a:cs typeface="Times New Roman" pitchFamily="18" charset="0"/>
              </a:rPr>
              <a:t>化学能</a:t>
            </a:r>
            <a:r>
              <a:rPr lang="zh-CN" altLang="en-US" sz="2800" dirty="0">
                <a:ea typeface="黑体" pitchFamily="2" charset="-122"/>
                <a:cs typeface="Times New Roman" pitchFamily="18" charset="0"/>
              </a:rPr>
              <a:t>转化成</a:t>
            </a:r>
            <a:r>
              <a:rPr lang="en-US" altLang="zh-CN" sz="2800" dirty="0">
                <a:solidFill>
                  <a:srgbClr val="FF0000"/>
                </a:solidFill>
                <a:ea typeface="黑体" pitchFamily="2" charset="-122"/>
                <a:cs typeface="Times New Roman" pitchFamily="18" charset="0"/>
              </a:rPr>
              <a:t>9.0J</a:t>
            </a:r>
            <a:r>
              <a:rPr lang="zh-CN" altLang="en-US" sz="2800" dirty="0">
                <a:solidFill>
                  <a:srgbClr val="FF0000"/>
                </a:solidFill>
                <a:ea typeface="黑体" pitchFamily="2" charset="-122"/>
                <a:cs typeface="Times New Roman" pitchFamily="18" charset="0"/>
              </a:rPr>
              <a:t>的电势能</a:t>
            </a:r>
            <a:r>
              <a:rPr lang="en-US" altLang="zh-CN" sz="2800" dirty="0">
                <a:ea typeface="黑体" pitchFamily="2" charset="-122"/>
                <a:cs typeface="Times New Roman" pitchFamily="18" charset="0"/>
              </a:rPr>
              <a:t>;</a:t>
            </a:r>
          </a:p>
          <a:p>
            <a:pPr>
              <a:lnSpc>
                <a:spcPct val="150000"/>
              </a:lnSpc>
              <a:spcBef>
                <a:spcPct val="50000"/>
              </a:spcBef>
            </a:pPr>
            <a:r>
              <a:rPr lang="en-US" altLang="zh-CN" sz="2800" dirty="0">
                <a:ea typeface="黑体" pitchFamily="2" charset="-122"/>
                <a:cs typeface="Times New Roman" pitchFamily="18" charset="0"/>
              </a:rPr>
              <a:t>3</a:t>
            </a:r>
            <a:r>
              <a:rPr lang="zh-CN" altLang="en-US" sz="2800" dirty="0">
                <a:ea typeface="黑体" pitchFamily="2" charset="-122"/>
                <a:cs typeface="Times New Roman" pitchFamily="18" charset="0"/>
              </a:rPr>
              <a:t>、某种蓄电池非静电力把</a:t>
            </a:r>
            <a:r>
              <a:rPr lang="en-US" altLang="zh-CN" sz="2800" dirty="0">
                <a:solidFill>
                  <a:srgbClr val="FF0000"/>
                </a:solidFill>
                <a:ea typeface="黑体" pitchFamily="2" charset="-122"/>
                <a:cs typeface="Times New Roman" pitchFamily="18" charset="0"/>
              </a:rPr>
              <a:t>1.5C</a:t>
            </a:r>
            <a:r>
              <a:rPr lang="zh-CN" altLang="en-US" sz="2800" dirty="0">
                <a:solidFill>
                  <a:srgbClr val="FF0000"/>
                </a:solidFill>
                <a:ea typeface="黑体" pitchFamily="2" charset="-122"/>
                <a:cs typeface="Times New Roman" pitchFamily="18" charset="0"/>
              </a:rPr>
              <a:t>正电荷</a:t>
            </a:r>
            <a:r>
              <a:rPr lang="zh-CN" altLang="en-US" sz="2800" dirty="0">
                <a:ea typeface="黑体" pitchFamily="2" charset="-122"/>
                <a:cs typeface="Times New Roman" pitchFamily="18" charset="0"/>
              </a:rPr>
              <a:t>在电源内从负极移送到正极时做</a:t>
            </a:r>
            <a:r>
              <a:rPr lang="en-US" altLang="zh-CN" sz="2800" dirty="0">
                <a:solidFill>
                  <a:srgbClr val="FF0000"/>
                </a:solidFill>
                <a:ea typeface="黑体" pitchFamily="2" charset="-122"/>
                <a:cs typeface="Times New Roman" pitchFamily="18" charset="0"/>
              </a:rPr>
              <a:t>9.0J</a:t>
            </a:r>
            <a:r>
              <a:rPr lang="zh-CN" altLang="en-US" sz="2800" dirty="0">
                <a:ea typeface="黑体" pitchFamily="2" charset="-122"/>
                <a:cs typeface="Times New Roman" pitchFamily="18" charset="0"/>
              </a:rPr>
              <a:t>的功，把</a:t>
            </a:r>
            <a:r>
              <a:rPr lang="en-US" altLang="zh-CN" sz="2800" dirty="0">
                <a:solidFill>
                  <a:srgbClr val="FF0000"/>
                </a:solidFill>
                <a:ea typeface="黑体" pitchFamily="2" charset="-122"/>
                <a:cs typeface="Times New Roman" pitchFamily="18" charset="0"/>
              </a:rPr>
              <a:t>9.0J</a:t>
            </a:r>
            <a:r>
              <a:rPr lang="zh-CN" altLang="en-US" sz="2800" dirty="0">
                <a:solidFill>
                  <a:srgbClr val="FF0000"/>
                </a:solidFill>
                <a:ea typeface="黑体" pitchFamily="2" charset="-122"/>
                <a:cs typeface="Times New Roman" pitchFamily="18" charset="0"/>
              </a:rPr>
              <a:t>化学能</a:t>
            </a:r>
            <a:r>
              <a:rPr lang="zh-CN" altLang="en-US" sz="2800" dirty="0">
                <a:ea typeface="黑体" pitchFamily="2" charset="-122"/>
                <a:cs typeface="Times New Roman" pitchFamily="18" charset="0"/>
              </a:rPr>
              <a:t>转化成</a:t>
            </a:r>
            <a:r>
              <a:rPr lang="en-US" altLang="zh-CN" sz="2800" dirty="0">
                <a:solidFill>
                  <a:srgbClr val="FF0000"/>
                </a:solidFill>
                <a:ea typeface="黑体" pitchFamily="2" charset="-122"/>
                <a:cs typeface="Times New Roman" pitchFamily="18" charset="0"/>
              </a:rPr>
              <a:t>9.0J</a:t>
            </a:r>
            <a:r>
              <a:rPr lang="zh-CN" altLang="en-US" sz="2800" dirty="0">
                <a:solidFill>
                  <a:srgbClr val="FF0000"/>
                </a:solidFill>
                <a:ea typeface="黑体" pitchFamily="2" charset="-122"/>
                <a:cs typeface="Times New Roman" pitchFamily="18" charset="0"/>
              </a:rPr>
              <a:t>的电势能</a:t>
            </a:r>
            <a:r>
              <a:rPr lang="en-US" altLang="zh-CN" sz="2800" dirty="0">
                <a:ea typeface="黑体" pitchFamily="2" charset="-122"/>
                <a:cs typeface="Times New Roman" pitchFamily="18" charset="0"/>
              </a:rPr>
              <a:t>;</a:t>
            </a:r>
          </a:p>
        </p:txBody>
      </p:sp>
      <p:sp>
        <p:nvSpPr>
          <p:cNvPr id="4" name="矩形 3"/>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654922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129502" y="774499"/>
            <a:ext cx="6108207" cy="756290"/>
          </a:xfrm>
          <a:prstGeom prst="rect">
            <a:avLst/>
          </a:prstGeom>
          <a:noFill/>
          <a:ln>
            <a:noFill/>
          </a:ln>
        </p:spPr>
        <p:txBody>
          <a:bodyPr wrap="square" lIns="108896" tIns="54448" rIns="108896" bIns="54448">
            <a:spAutoFit/>
          </a:bodyPr>
          <a:lstStyle/>
          <a:p>
            <a:pPr algn="l">
              <a:lnSpc>
                <a:spcPct val="150000"/>
              </a:lnSpc>
              <a:spcBef>
                <a:spcPct val="50000"/>
              </a:spcBef>
            </a:pPr>
            <a:r>
              <a:rPr lang="zh-CN" altLang="en-US" sz="2800" i="0" kern="1200" dirty="0">
                <a:latin typeface="Times New Roman" pitchFamily="18" charset="0"/>
                <a:ea typeface="黑体" pitchFamily="2" charset="-122"/>
                <a:cs typeface="Times New Roman" pitchFamily="18" charset="0"/>
              </a:rPr>
              <a:t>电动势与电势差的区别</a:t>
            </a:r>
          </a:p>
        </p:txBody>
      </p:sp>
      <p:sp>
        <p:nvSpPr>
          <p:cNvPr id="11267" name="Rectangle 3"/>
          <p:cNvSpPr>
            <a:spLocks noGrp="1" noChangeArrowheads="1"/>
          </p:cNvSpPr>
          <p:nvPr>
            <p:ph idx="4294967295"/>
          </p:nvPr>
        </p:nvSpPr>
        <p:spPr>
          <a:xfrm>
            <a:off x="174507" y="1416177"/>
            <a:ext cx="11910333" cy="5065162"/>
          </a:xfrm>
          <a:prstGeom prst="rect">
            <a:avLst/>
          </a:prstGeom>
          <a:noFill/>
          <a:ln>
            <a:noFill/>
          </a:ln>
        </p:spPr>
        <p:txBody>
          <a:bodyPr wrap="square" lIns="108896" tIns="54448" rIns="108896" bIns="54448">
            <a:spAutoFit/>
          </a:bodyPr>
          <a:lstStyle/>
          <a:p>
            <a:pPr marL="0" indent="0">
              <a:lnSpc>
                <a:spcPct val="150000"/>
              </a:lnSpc>
              <a:spcBef>
                <a:spcPct val="50000"/>
              </a:spcBef>
              <a:buNone/>
            </a:pPr>
            <a:r>
              <a:rPr lang="en-US" altLang="zh-CN" sz="2800" b="1" kern="1200" dirty="0" smtClean="0">
                <a:latin typeface="Times New Roman" pitchFamily="18" charset="0"/>
                <a:ea typeface="黑体" pitchFamily="2" charset="-122"/>
                <a:cs typeface="Times New Roman" pitchFamily="18" charset="0"/>
              </a:rPr>
              <a:t>1</a:t>
            </a:r>
            <a:r>
              <a:rPr lang="en-US" altLang="zh-CN" sz="2800" b="1" kern="1200" dirty="0">
                <a:latin typeface="Times New Roman" pitchFamily="18" charset="0"/>
                <a:ea typeface="黑体" pitchFamily="2" charset="-122"/>
                <a:cs typeface="Times New Roman" pitchFamily="18" charset="0"/>
              </a:rPr>
              <a:t>. </a:t>
            </a:r>
            <a:r>
              <a:rPr lang="zh-CN" altLang="en-US" sz="2800" b="1" kern="1200" dirty="0" smtClean="0">
                <a:latin typeface="Times New Roman" pitchFamily="18" charset="0"/>
                <a:ea typeface="黑体" pitchFamily="2" charset="-122"/>
                <a:cs typeface="Times New Roman" pitchFamily="18" charset="0"/>
              </a:rPr>
              <a:t>电动势</a:t>
            </a:r>
            <a:r>
              <a:rPr lang="en-US" altLang="zh-CN" sz="2800" b="1" kern="1200" dirty="0" smtClean="0">
                <a:latin typeface="Times New Roman" pitchFamily="18" charset="0"/>
                <a:ea typeface="黑体" pitchFamily="2" charset="-122"/>
                <a:cs typeface="Times New Roman" pitchFamily="18" charset="0"/>
              </a:rPr>
              <a:t>:</a:t>
            </a:r>
            <a:r>
              <a:rPr lang="en-US" altLang="zh-CN" sz="2800" b="1" i="1" kern="1200" dirty="0" smtClean="0">
                <a:latin typeface="Times New Roman" pitchFamily="18" charset="0"/>
                <a:ea typeface="黑体" pitchFamily="2" charset="-122"/>
                <a:cs typeface="Times New Roman" pitchFamily="18" charset="0"/>
              </a:rPr>
              <a:t>W</a:t>
            </a:r>
            <a:r>
              <a:rPr lang="zh-CN" altLang="en-US" sz="2800" b="1" kern="1200" baseline="-25000" dirty="0">
                <a:latin typeface="Times New Roman" pitchFamily="18" charset="0"/>
                <a:ea typeface="黑体" pitchFamily="2" charset="-122"/>
                <a:cs typeface="Times New Roman" pitchFamily="18" charset="0"/>
              </a:rPr>
              <a:t>非静电</a:t>
            </a:r>
            <a:r>
              <a:rPr lang="zh-CN" altLang="en-US" sz="2800" b="1" kern="1200" dirty="0">
                <a:latin typeface="Times New Roman" pitchFamily="18" charset="0"/>
                <a:ea typeface="黑体" pitchFamily="2" charset="-122"/>
                <a:cs typeface="Times New Roman" pitchFamily="18" charset="0"/>
              </a:rPr>
              <a:t>表示正电荷从负极移到正极所消耗的化学能（或其它形式能）， </a:t>
            </a:r>
            <a:r>
              <a:rPr lang="en-US" altLang="zh-CN" sz="2800" b="1" i="1" kern="1200" dirty="0">
                <a:latin typeface="Times New Roman" pitchFamily="18" charset="0"/>
                <a:ea typeface="黑体" pitchFamily="2" charset="-122"/>
                <a:cs typeface="Times New Roman" pitchFamily="18" charset="0"/>
              </a:rPr>
              <a:t>E</a:t>
            </a:r>
            <a:r>
              <a:rPr lang="zh-CN" altLang="en-US" sz="2800" b="1" kern="1200" dirty="0">
                <a:latin typeface="Times New Roman" pitchFamily="18" charset="0"/>
                <a:ea typeface="黑体" pitchFamily="2" charset="-122"/>
                <a:cs typeface="Times New Roman" pitchFamily="18" charset="0"/>
              </a:rPr>
              <a:t>表示移动单位正电荷消耗化学能（或其它形式能）反映电源把其它形式能转化为电能的本领。</a:t>
            </a:r>
          </a:p>
          <a:p>
            <a:pPr marL="0" indent="0">
              <a:lnSpc>
                <a:spcPct val="150000"/>
              </a:lnSpc>
              <a:spcBef>
                <a:spcPct val="50000"/>
              </a:spcBef>
              <a:buNone/>
            </a:pPr>
            <a:r>
              <a:rPr lang="zh-CN" altLang="en-US" sz="2800" b="1" kern="1200" dirty="0" smtClean="0">
                <a:latin typeface="Times New Roman" pitchFamily="18" charset="0"/>
                <a:ea typeface="黑体" pitchFamily="2" charset="-122"/>
                <a:cs typeface="Times New Roman" pitchFamily="18" charset="0"/>
              </a:rPr>
              <a:t>电势差</a:t>
            </a:r>
            <a:r>
              <a:rPr lang="en-US" altLang="zh-CN" sz="2800" b="1" kern="1200" dirty="0" smtClean="0">
                <a:latin typeface="Times New Roman" pitchFamily="18" charset="0"/>
                <a:ea typeface="黑体" pitchFamily="2" charset="-122"/>
                <a:cs typeface="Times New Roman" pitchFamily="18" charset="0"/>
              </a:rPr>
              <a:t>:W</a:t>
            </a:r>
            <a:r>
              <a:rPr lang="zh-CN" altLang="en-US" sz="2800" b="1" kern="1200" dirty="0">
                <a:latin typeface="Times New Roman" pitchFamily="18" charset="0"/>
                <a:ea typeface="黑体" pitchFamily="2" charset="-122"/>
                <a:cs typeface="Times New Roman" pitchFamily="18" charset="0"/>
              </a:rPr>
              <a:t>表示正电荷在电场力作用下从一点移到另一点所消耗的电场能，电势差表示移动单位正电荷消耗的电能。反映把电能转化为其它形式能的本领。</a:t>
            </a:r>
          </a:p>
          <a:p>
            <a:pPr marL="0" indent="0">
              <a:lnSpc>
                <a:spcPct val="150000"/>
              </a:lnSpc>
              <a:spcBef>
                <a:spcPct val="50000"/>
              </a:spcBef>
              <a:buNone/>
            </a:pPr>
            <a:r>
              <a:rPr lang="en-US" altLang="zh-CN" sz="2800" b="1" kern="1200" dirty="0" smtClean="0">
                <a:latin typeface="Times New Roman" pitchFamily="18" charset="0"/>
                <a:ea typeface="黑体" pitchFamily="2" charset="-122"/>
                <a:cs typeface="Times New Roman" pitchFamily="18" charset="0"/>
              </a:rPr>
              <a:t>2</a:t>
            </a:r>
            <a:r>
              <a:rPr lang="en-US" altLang="zh-CN" sz="2800" b="1" kern="1200" dirty="0">
                <a:latin typeface="Times New Roman" pitchFamily="18" charset="0"/>
                <a:ea typeface="黑体" pitchFamily="2" charset="-122"/>
                <a:cs typeface="Times New Roman" pitchFamily="18" charset="0"/>
              </a:rPr>
              <a:t>. </a:t>
            </a:r>
            <a:r>
              <a:rPr lang="zh-CN" altLang="en-US" sz="2800" b="1" kern="1200" dirty="0">
                <a:latin typeface="Times New Roman" pitchFamily="18" charset="0"/>
                <a:ea typeface="黑体" pitchFamily="2" charset="-122"/>
                <a:cs typeface="Times New Roman" pitchFamily="18" charset="0"/>
              </a:rPr>
              <a:t>电动势表征电源的性质，电势差表征电场的性质</a:t>
            </a:r>
            <a:r>
              <a:rPr lang="zh-CN" altLang="en-US" sz="2800" b="1" kern="1200" dirty="0" smtClean="0">
                <a:latin typeface="Times New Roman" pitchFamily="18" charset="0"/>
                <a:ea typeface="黑体" pitchFamily="2" charset="-122"/>
                <a:cs typeface="Times New Roman" pitchFamily="18" charset="0"/>
              </a:rPr>
              <a:t>。</a:t>
            </a:r>
            <a:endParaRPr lang="en-US" altLang="zh-CN" sz="2800" b="1" kern="1200" dirty="0">
              <a:latin typeface="Times New Roman" pitchFamily="18" charset="0"/>
              <a:ea typeface="黑体" pitchFamily="2" charset="-122"/>
              <a:cs typeface="Times New Roman" pitchFamily="18" charset="0"/>
            </a:endParaRPr>
          </a:p>
        </p:txBody>
      </p:sp>
      <p:sp>
        <p:nvSpPr>
          <p:cNvPr id="6" name="矩形 5"/>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5592230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7" dur="500"/>
                                        <p:tgtEl>
                                          <p:spTgt spid="11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2" dur="500"/>
                                        <p:tgtEl>
                                          <p:spTgt spid="112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17"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89066" y="1008575"/>
            <a:ext cx="11573749" cy="5264198"/>
          </a:xfrm>
          <a:prstGeom prst="rect">
            <a:avLst/>
          </a:prstGeom>
        </p:spPr>
        <p:txBody>
          <a:bodyPr wrap="square" lIns="91477" tIns="45738" rIns="91477" bIns="45738">
            <a:spAutoFit/>
          </a:bodyPr>
          <a:lstStyle/>
          <a:p>
            <a:pPr algn="just">
              <a:lnSpc>
                <a:spcPct val="150000"/>
              </a:lnSpc>
              <a:spcAft>
                <a:spcPts val="0"/>
              </a:spcAft>
              <a:tabLst>
                <a:tab pos="2431752" algn="l"/>
              </a:tabLst>
            </a:pPr>
            <a:r>
              <a:rPr lang="zh-CN" altLang="zh-CN" sz="2800" kern="100" dirty="0">
                <a:latin typeface="Times New Roman"/>
                <a:ea typeface="华文细黑"/>
                <a:cs typeface="Times New Roman"/>
              </a:rPr>
              <a:t>判断下列说法的正误</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电动势在数值上等于一秒内静电力所做的功</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电源的电动势跟电源内非静电力做的功成正比，跟通过的电荷量成反比</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电动势的单位跟电压的单位一致，所以电动势就是电源两极间的电压</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a:p>
            <a:pPr algn="just">
              <a:lnSpc>
                <a:spcPct val="150000"/>
              </a:lnSpc>
              <a:spcAft>
                <a:spcPts val="0"/>
              </a:spcAft>
              <a:tabLst>
                <a:tab pos="2431752" algn="l"/>
              </a:tabLst>
            </a:pPr>
            <a:r>
              <a:rPr lang="en-US" altLang="zh-CN" sz="2800" kern="100" dirty="0">
                <a:latin typeface="Times New Roman"/>
                <a:ea typeface="华文细黑"/>
                <a:cs typeface="Courier New"/>
              </a:rPr>
              <a:t>(4)</a:t>
            </a:r>
            <a:r>
              <a:rPr lang="en-US" altLang="zh-CN" sz="2800" i="1" kern="100" dirty="0">
                <a:latin typeface="Times New Roman"/>
                <a:ea typeface="华文细黑"/>
                <a:cs typeface="Courier New"/>
              </a:rPr>
              <a:t>E</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   </a:t>
            </a:r>
            <a:r>
              <a:rPr lang="zh-CN" altLang="zh-CN" sz="2800" kern="100" dirty="0">
                <a:latin typeface="Times New Roman"/>
                <a:ea typeface="华文细黑"/>
                <a:cs typeface="Times New Roman"/>
              </a:rPr>
              <a:t>只是电动势的定义式而非决定式，电动势的大小由电源内非静电力的特性决定</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    </a:t>
            </a:r>
            <a:r>
              <a:rPr lang="en-US" altLang="zh-CN" sz="2800" kern="100" dirty="0">
                <a:latin typeface="Times New Roman"/>
                <a:ea typeface="华文细黑"/>
                <a:cs typeface="Courier New"/>
              </a:rPr>
              <a:t>)</a:t>
            </a:r>
            <a:endParaRPr lang="zh-CN" altLang="zh-CN" sz="1100" kern="100" dirty="0">
              <a:latin typeface="宋体"/>
              <a:cs typeface="Courier New"/>
            </a:endParaRPr>
          </a:p>
        </p:txBody>
      </p:sp>
      <p:grpSp>
        <p:nvGrpSpPr>
          <p:cNvPr id="7" name="组合 6"/>
          <p:cNvGrpSpPr/>
          <p:nvPr/>
        </p:nvGrpSpPr>
        <p:grpSpPr>
          <a:xfrm>
            <a:off x="164" y="260708"/>
            <a:ext cx="2334749" cy="769417"/>
            <a:chOff x="164" y="341996"/>
            <a:chExt cx="2333534" cy="769239"/>
          </a:xfrm>
        </p:grpSpPr>
        <p:sp>
          <p:nvSpPr>
            <p:cNvPr id="8" name="五边形 7"/>
            <p:cNvSpPr/>
            <p:nvPr/>
          </p:nvSpPr>
          <p:spPr>
            <a:xfrm>
              <a:off x="164" y="505747"/>
              <a:ext cx="432048" cy="491359"/>
            </a:xfrm>
            <a:prstGeom prst="homePlate">
              <a:avLst>
                <a:gd name="adj" fmla="val 35304"/>
              </a:avLst>
            </a:prstGeom>
            <a:solidFill>
              <a:srgbClr val="DBEEF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9" name="燕尾形 8"/>
            <p:cNvSpPr/>
            <p:nvPr/>
          </p:nvSpPr>
          <p:spPr>
            <a:xfrm>
              <a:off x="262558" y="501558"/>
              <a:ext cx="2037820" cy="495548"/>
            </a:xfrm>
            <a:prstGeom prst="chevron">
              <a:avLst>
                <a:gd name="adj" fmla="val 36111"/>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10" name="矩形 9"/>
            <p:cNvSpPr/>
            <p:nvPr/>
          </p:nvSpPr>
          <p:spPr>
            <a:xfrm>
              <a:off x="245466" y="341996"/>
              <a:ext cx="2088232" cy="769239"/>
            </a:xfrm>
            <a:prstGeom prst="rect">
              <a:avLst/>
            </a:prstGeom>
          </p:spPr>
          <p:txBody>
            <a:bodyPr wrap="square" lIns="121898" tIns="60948" rIns="121898" bIns="60948">
              <a:spAutoFit/>
            </a:bodyPr>
            <a:lstStyle/>
            <a:p>
              <a:pPr algn="ctr">
                <a:lnSpc>
                  <a:spcPct val="150000"/>
                </a:lnSpc>
                <a:tabLst>
                  <a:tab pos="1891151" algn="l"/>
                </a:tabLst>
              </a:pPr>
              <a:r>
                <a:rPr lang="zh-CN" altLang="zh-CN" sz="2800" kern="100" dirty="0">
                  <a:solidFill>
                    <a:prstClr val="white"/>
                  </a:solidFill>
                  <a:latin typeface="黑体" pitchFamily="49" charset="-122"/>
                  <a:ea typeface="黑体" pitchFamily="49" charset="-122"/>
                  <a:cs typeface="Courier New"/>
                </a:rPr>
                <a:t>即学即用</a:t>
              </a:r>
              <a:endParaRPr lang="zh-CN" altLang="en-US" sz="2800" kern="100" dirty="0">
                <a:solidFill>
                  <a:prstClr val="white"/>
                </a:solidFill>
                <a:latin typeface="黑体" pitchFamily="49" charset="-122"/>
                <a:ea typeface="黑体" pitchFamily="49" charset="-122"/>
                <a:cs typeface="Courier New"/>
              </a:endParaRPr>
            </a:p>
          </p:txBody>
        </p:sp>
      </p:gr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0768" y="6027425"/>
            <a:ext cx="2676220" cy="829760"/>
          </a:xfrm>
          <a:prstGeom prst="rect">
            <a:avLst/>
          </a:prstGeom>
        </p:spPr>
      </p:pic>
      <p:sp>
        <p:nvSpPr>
          <p:cNvPr id="2" name="矩形 1"/>
          <p:cNvSpPr/>
          <p:nvPr/>
        </p:nvSpPr>
        <p:spPr>
          <a:xfrm>
            <a:off x="7861498" y="1826083"/>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sp>
        <p:nvSpPr>
          <p:cNvPr id="3" name="矩形 2"/>
          <p:cNvSpPr/>
          <p:nvPr/>
        </p:nvSpPr>
        <p:spPr>
          <a:xfrm>
            <a:off x="2785082" y="5652193"/>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mj-ea"/>
                <a:ea typeface="+mj-ea"/>
                <a:cs typeface="Times New Roman"/>
              </a:rPr>
              <a:t>√</a:t>
            </a:r>
            <a:endParaRPr lang="zh-CN" altLang="en-US" sz="2800" kern="100" dirty="0">
              <a:solidFill>
                <a:srgbClr val="C00000"/>
              </a:solidFill>
              <a:latin typeface="+mj-ea"/>
              <a:ea typeface="+mj-ea"/>
              <a:cs typeface="Times New Roman"/>
            </a:endParaRPr>
          </a:p>
        </p:txBody>
      </p:sp>
      <p:sp>
        <p:nvSpPr>
          <p:cNvPr id="11" name="矩形 10"/>
          <p:cNvSpPr/>
          <p:nvPr/>
        </p:nvSpPr>
        <p:spPr>
          <a:xfrm>
            <a:off x="1016287" y="3070827"/>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sp>
        <p:nvSpPr>
          <p:cNvPr id="12" name="矩形 11"/>
          <p:cNvSpPr/>
          <p:nvPr/>
        </p:nvSpPr>
        <p:spPr>
          <a:xfrm>
            <a:off x="1055990" y="4345790"/>
            <a:ext cx="544022" cy="523341"/>
          </a:xfrm>
          <a:prstGeom prst="rect">
            <a:avLst/>
          </a:prstGeom>
          <a:solidFill>
            <a:schemeClr val="bg1"/>
          </a:solidFill>
        </p:spPr>
        <p:txBody>
          <a:bodyPr wrap="none" lIns="91477" tIns="45738" rIns="91477" bIns="45738">
            <a:spAutoFit/>
          </a:bodyPr>
          <a:lstStyle/>
          <a:p>
            <a:pPr algn="just"/>
            <a:r>
              <a:rPr lang="en-US" altLang="zh-CN" sz="2800" kern="100" dirty="0">
                <a:solidFill>
                  <a:srgbClr val="C00000"/>
                </a:solidFill>
                <a:latin typeface="Times New Roman"/>
                <a:ea typeface="华文细黑"/>
                <a:cs typeface="Times New Roman"/>
              </a:rPr>
              <a:t>×</a:t>
            </a:r>
            <a:endParaRPr lang="zh-CN" altLang="en-US" sz="2800" kern="100" dirty="0">
              <a:solidFill>
                <a:srgbClr val="C00000"/>
              </a:solidFill>
              <a:latin typeface="Times New Roman"/>
              <a:ea typeface="华文细黑"/>
              <a:cs typeface="Times New Roman"/>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2014942216"/>
              </p:ext>
            </p:extLst>
          </p:nvPr>
        </p:nvGraphicFramePr>
        <p:xfrm>
          <a:off x="1416218" y="4731185"/>
          <a:ext cx="447908" cy="1189313"/>
        </p:xfrm>
        <a:graphic>
          <a:graphicData uri="http://schemas.openxmlformats.org/presentationml/2006/ole">
            <mc:AlternateContent xmlns:mc="http://schemas.openxmlformats.org/markup-compatibility/2006">
              <mc:Choice xmlns:v="urn:schemas-microsoft-com:vml" Requires="v">
                <p:oleObj spid="_x0000_s7171" name="文档" r:id="rId4" imgW="447992" imgH="1187744" progId="Word.Document.12">
                  <p:embed/>
                </p:oleObj>
              </mc:Choice>
              <mc:Fallback>
                <p:oleObj name="文档" r:id="rId4" imgW="447992" imgH="1187744" progId="Word.Document.12">
                  <p:embed/>
                  <p:pic>
                    <p:nvPicPr>
                      <p:cNvPr id="0" name=""/>
                      <p:cNvPicPr/>
                      <p:nvPr/>
                    </p:nvPicPr>
                    <p:blipFill>
                      <a:blip r:embed="rId5"/>
                      <a:stretch>
                        <a:fillRect/>
                      </a:stretch>
                    </p:blipFill>
                    <p:spPr>
                      <a:xfrm>
                        <a:off x="1416218" y="4731185"/>
                        <a:ext cx="447908" cy="1189313"/>
                      </a:xfrm>
                      <a:prstGeom prst="rect">
                        <a:avLst/>
                      </a:prstGeom>
                    </p:spPr>
                  </p:pic>
                </p:oleObj>
              </mc:Fallback>
            </mc:AlternateContent>
          </a:graphicData>
        </a:graphic>
      </p:graphicFrame>
      <p:pic>
        <p:nvPicPr>
          <p:cNvPr id="14" name="图片 13">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73839" y="6212636"/>
            <a:ext cx="603287" cy="603113"/>
          </a:xfrm>
          <a:prstGeom prst="rect">
            <a:avLst/>
          </a:prstGeom>
        </p:spPr>
      </p:pic>
    </p:spTree>
    <p:extLst>
      <p:ext uri="{BB962C8B-B14F-4D97-AF65-F5344CB8AC3E}">
        <p14:creationId xmlns:p14="http://schemas.microsoft.com/office/powerpoint/2010/main" val="484150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2"/>
                                        </p:tgtEl>
                                      </p:cBhvr>
                                    </p:animEffect>
                                    <p:set>
                                      <p:cBhvr>
                                        <p:cTn id="27" dur="1" fill="hold">
                                          <p:stCondLst>
                                            <p:cond delay="499"/>
                                          </p:stCondLst>
                                        </p:cTn>
                                        <p:tgtEl>
                                          <p:spTgt spid="2"/>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1"/>
                                        </p:tgtEl>
                                      </p:cBhvr>
                                    </p:animEffect>
                                    <p:set>
                                      <p:cBhvr>
                                        <p:cTn id="30" dur="1" fill="hold">
                                          <p:stCondLst>
                                            <p:cond delay="499"/>
                                          </p:stCondLst>
                                        </p:cTn>
                                        <p:tgtEl>
                                          <p:spTgt spid="11"/>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3"/>
                                        </p:tgtEl>
                                      </p:cBhvr>
                                    </p:animEffect>
                                    <p:set>
                                      <p:cBhvr>
                                        <p:cTn id="36"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2" grpId="0" animBg="1"/>
      <p:bldP spid="2" grpId="1" animBg="1"/>
      <p:bldP spid="3" grpId="0" animBg="1"/>
      <p:bldP spid="3" grpId="1" animBg="1"/>
      <p:bldP spid="11" grpId="0" animBg="1"/>
      <p:bldP spid="11" grpId="1" animBg="1"/>
      <p:bldP spid="12" grpId="0" animBg="1"/>
      <p:bldP spid="12" grpId="1"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1099693" y="549474"/>
            <a:ext cx="5764567" cy="67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ct val="50000"/>
              </a:spcBef>
              <a:defRPr sz="2800">
                <a:latin typeface="黑体" pitchFamily="2" charset="-122"/>
                <a:ea typeface="黑体" pitchFamily="2" charset="-122"/>
              </a:defRPr>
            </a:lvl1pPr>
            <a:lvl2pPr marL="742950" indent="-285750">
              <a:defRPr>
                <a:latin typeface="Arial" charset="0"/>
                <a:ea typeface="宋体" charset="-122"/>
              </a:defRPr>
            </a:lvl2pPr>
            <a:lvl3pPr marL="1143000" indent="-228600">
              <a:defRPr>
                <a:latin typeface="Arial" charset="0"/>
                <a:ea typeface="宋体" charset="-122"/>
              </a:defRPr>
            </a:lvl3pPr>
            <a:lvl4pPr marL="1600200" indent="-228600">
              <a:defRPr>
                <a:latin typeface="Arial" charset="0"/>
                <a:ea typeface="宋体" charset="-122"/>
              </a:defRPr>
            </a:lvl4pPr>
            <a:lvl5pPr marL="2057400" indent="-228600">
              <a:defRPr>
                <a:latin typeface="Arial" charset="0"/>
                <a:ea typeface="宋体" charset="-122"/>
              </a:defRPr>
            </a:lvl5pPr>
            <a:lvl6pPr marL="2514600" indent="-228600" fontAlgn="base">
              <a:spcBef>
                <a:spcPct val="0"/>
              </a:spcBef>
              <a:spcAft>
                <a:spcPct val="0"/>
              </a:spcAft>
              <a:defRPr>
                <a:latin typeface="Arial" charset="0"/>
                <a:ea typeface="宋体" charset="-122"/>
              </a:defRPr>
            </a:lvl6pPr>
            <a:lvl7pPr marL="2971800" indent="-228600" fontAlgn="base">
              <a:spcBef>
                <a:spcPct val="0"/>
              </a:spcBef>
              <a:spcAft>
                <a:spcPct val="0"/>
              </a:spcAft>
              <a:defRPr>
                <a:latin typeface="Arial" charset="0"/>
                <a:ea typeface="宋体" charset="-122"/>
              </a:defRPr>
            </a:lvl7pPr>
            <a:lvl8pPr marL="3429000" indent="-228600" fontAlgn="base">
              <a:spcBef>
                <a:spcPct val="0"/>
              </a:spcBef>
              <a:spcAft>
                <a:spcPct val="0"/>
              </a:spcAft>
              <a:defRPr>
                <a:latin typeface="Arial" charset="0"/>
                <a:ea typeface="宋体" charset="-122"/>
              </a:defRPr>
            </a:lvl8pPr>
            <a:lvl9pPr marL="3886200" indent="-228600" fontAlgn="base">
              <a:spcBef>
                <a:spcPct val="0"/>
              </a:spcBef>
              <a:spcAft>
                <a:spcPct val="0"/>
              </a:spcAft>
              <a:defRPr>
                <a:latin typeface="Arial" charset="0"/>
                <a:ea typeface="宋体" charset="-122"/>
              </a:defRPr>
            </a:lvl9pPr>
          </a:lstStyle>
          <a:p>
            <a:r>
              <a:rPr lang="zh-CN" altLang="en-US" dirty="0">
                <a:latin typeface="Times New Roman" pitchFamily="18" charset="0"/>
                <a:cs typeface="Times New Roman" pitchFamily="18" charset="0"/>
              </a:rPr>
              <a:t>三、生活中的电池</a:t>
            </a:r>
          </a:p>
        </p:txBody>
      </p:sp>
      <p:grpSp>
        <p:nvGrpSpPr>
          <p:cNvPr id="23" name="Group 2"/>
          <p:cNvGrpSpPr>
            <a:grpSpLocks noChangeAspect="1"/>
          </p:cNvGrpSpPr>
          <p:nvPr/>
        </p:nvGrpSpPr>
        <p:grpSpPr bwMode="auto">
          <a:xfrm>
            <a:off x="1103620" y="1318367"/>
            <a:ext cx="8822975" cy="4961488"/>
            <a:chOff x="0" y="0"/>
            <a:chExt cx="5760" cy="4320"/>
          </a:xfrm>
        </p:grpSpPr>
        <p:pic>
          <p:nvPicPr>
            <p:cNvPr id="2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89" cy="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9" y="0"/>
              <a:ext cx="2971" cy="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69"/>
              <a:ext cx="2789" cy="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9" y="2115"/>
              <a:ext cx="2971"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矩形 9"/>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2807808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555" y="1075154"/>
            <a:ext cx="11184740" cy="5592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3" name="AutoShape 3"/>
          <p:cNvSpPr>
            <a:spLocks noChangeArrowheads="1"/>
          </p:cNvSpPr>
          <p:nvPr/>
        </p:nvSpPr>
        <p:spPr bwMode="auto">
          <a:xfrm>
            <a:off x="7535329" y="684489"/>
            <a:ext cx="1918699" cy="1506887"/>
          </a:xfrm>
          <a:prstGeom prst="downArrowCallout">
            <a:avLst>
              <a:gd name="adj1" fmla="val 25000"/>
              <a:gd name="adj2" fmla="val 25000"/>
              <a:gd name="adj3" fmla="val 17458"/>
              <a:gd name="adj4" fmla="val 6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108896" tIns="54448" rIns="108896" bIns="54448" anchor="ctr"/>
          <a:lstStyle/>
          <a:p>
            <a:pPr algn="ctr"/>
            <a:r>
              <a:rPr lang="zh-CN" altLang="en-US" sz="3800">
                <a:solidFill>
                  <a:srgbClr val="FF0000"/>
                </a:solidFill>
                <a:ea typeface="黑体" pitchFamily="2" charset="-122"/>
                <a:cs typeface="Times New Roman" pitchFamily="18" charset="0"/>
              </a:rPr>
              <a:t>锂离子</a:t>
            </a:r>
          </a:p>
          <a:p>
            <a:pPr algn="ctr"/>
            <a:r>
              <a:rPr lang="zh-CN" altLang="en-US" sz="3800">
                <a:solidFill>
                  <a:srgbClr val="FF0000"/>
                </a:solidFill>
                <a:ea typeface="黑体" pitchFamily="2" charset="-122"/>
                <a:cs typeface="Times New Roman" pitchFamily="18" charset="0"/>
              </a:rPr>
              <a:t>电池</a:t>
            </a:r>
          </a:p>
        </p:txBody>
      </p:sp>
      <p:sp>
        <p:nvSpPr>
          <p:cNvPr id="87044" name="AutoShape 4"/>
          <p:cNvSpPr>
            <a:spLocks noChangeArrowheads="1"/>
          </p:cNvSpPr>
          <p:nvPr/>
        </p:nvSpPr>
        <p:spPr bwMode="auto">
          <a:xfrm>
            <a:off x="8208779" y="3240957"/>
            <a:ext cx="1920816" cy="1260767"/>
          </a:xfrm>
          <a:prstGeom prst="downArrowCallout">
            <a:avLst>
              <a:gd name="adj1" fmla="val 28558"/>
              <a:gd name="adj2" fmla="val 28558"/>
              <a:gd name="adj3" fmla="val 16667"/>
              <a:gd name="adj4" fmla="val 6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108896" tIns="54448" rIns="108896" bIns="54448" anchor="ctr"/>
          <a:lstStyle/>
          <a:p>
            <a:pPr algn="ctr"/>
            <a:r>
              <a:rPr lang="zh-CN" altLang="en-US" sz="3800" dirty="0">
                <a:solidFill>
                  <a:srgbClr val="FF0000"/>
                </a:solidFill>
                <a:ea typeface="黑体" pitchFamily="2" charset="-122"/>
                <a:cs typeface="Times New Roman" pitchFamily="18" charset="0"/>
              </a:rPr>
              <a:t>禁止投</a:t>
            </a:r>
          </a:p>
          <a:p>
            <a:pPr algn="ctr"/>
            <a:r>
              <a:rPr lang="zh-CN" altLang="en-US" sz="3800" dirty="0">
                <a:solidFill>
                  <a:srgbClr val="FF0000"/>
                </a:solidFill>
                <a:ea typeface="黑体" pitchFamily="2" charset="-122"/>
                <a:cs typeface="Times New Roman" pitchFamily="18" charset="0"/>
              </a:rPr>
              <a:t>入火中</a:t>
            </a:r>
          </a:p>
        </p:txBody>
      </p:sp>
      <p:sp>
        <p:nvSpPr>
          <p:cNvPr id="87045" name="AutoShape 5"/>
          <p:cNvSpPr>
            <a:spLocks noChangeArrowheads="1"/>
          </p:cNvSpPr>
          <p:nvPr/>
        </p:nvSpPr>
        <p:spPr bwMode="auto">
          <a:xfrm>
            <a:off x="4172311" y="1692786"/>
            <a:ext cx="1920816" cy="1440195"/>
          </a:xfrm>
          <a:prstGeom prst="downArrowCallout">
            <a:avLst>
              <a:gd name="adj1" fmla="val 25000"/>
              <a:gd name="adj2" fmla="val 25000"/>
              <a:gd name="adj3" fmla="val 16667"/>
              <a:gd name="adj4" fmla="val 6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108896" tIns="54448" rIns="108896" bIns="54448" anchor="ctr"/>
          <a:lstStyle/>
          <a:p>
            <a:pPr algn="ctr"/>
            <a:r>
              <a:rPr lang="zh-CN" altLang="en-US" sz="3800" dirty="0">
                <a:solidFill>
                  <a:srgbClr val="FF0000"/>
                </a:solidFill>
                <a:ea typeface="黑体" pitchFamily="2" charset="-122"/>
                <a:cs typeface="Times New Roman" pitchFamily="18" charset="0"/>
              </a:rPr>
              <a:t>标称电</a:t>
            </a:r>
          </a:p>
          <a:p>
            <a:pPr algn="ctr"/>
            <a:r>
              <a:rPr lang="zh-CN" altLang="en-US" sz="3800" dirty="0" smtClean="0">
                <a:solidFill>
                  <a:srgbClr val="FF0000"/>
                </a:solidFill>
                <a:ea typeface="黑体" pitchFamily="2" charset="-122"/>
                <a:cs typeface="Times New Roman" pitchFamily="18" charset="0"/>
              </a:rPr>
              <a:t>压</a:t>
            </a:r>
            <a:r>
              <a:rPr lang="en-US" altLang="zh-CN" sz="3800" dirty="0" smtClean="0">
                <a:solidFill>
                  <a:srgbClr val="FF0000"/>
                </a:solidFill>
                <a:ea typeface="黑体" pitchFamily="2" charset="-122"/>
                <a:cs typeface="Times New Roman" pitchFamily="18" charset="0"/>
              </a:rPr>
              <a:t>3.6V</a:t>
            </a:r>
            <a:endParaRPr lang="en-US" altLang="zh-CN" sz="3800" dirty="0">
              <a:solidFill>
                <a:srgbClr val="FF0000"/>
              </a:solidFill>
              <a:ea typeface="黑体" pitchFamily="2" charset="-122"/>
              <a:cs typeface="Times New Roman" pitchFamily="18" charset="0"/>
            </a:endParaRPr>
          </a:p>
        </p:txBody>
      </p:sp>
      <p:sp>
        <p:nvSpPr>
          <p:cNvPr id="87046" name="AutoShape 6"/>
          <p:cNvSpPr>
            <a:spLocks noChangeArrowheads="1"/>
          </p:cNvSpPr>
          <p:nvPr/>
        </p:nvSpPr>
        <p:spPr bwMode="auto">
          <a:xfrm rot="-5400000">
            <a:off x="2671832" y="2617958"/>
            <a:ext cx="1554522" cy="2009762"/>
          </a:xfrm>
          <a:prstGeom prst="downArrowCallout">
            <a:avLst>
              <a:gd name="adj1" fmla="val 25790"/>
              <a:gd name="adj2" fmla="val 24034"/>
              <a:gd name="adj3" fmla="val 16667"/>
              <a:gd name="adj4" fmla="val 6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108896" tIns="54448" rIns="108896" bIns="54448" anchor="ctr"/>
          <a:lstStyle/>
          <a:p>
            <a:pPr algn="ctr"/>
            <a:r>
              <a:rPr lang="zh-CN" altLang="en-US" sz="3800" dirty="0">
                <a:solidFill>
                  <a:srgbClr val="FF0000"/>
                </a:solidFill>
                <a:ea typeface="黑体" pitchFamily="2" charset="-122"/>
                <a:cs typeface="Times New Roman" pitchFamily="18" charset="0"/>
              </a:rPr>
              <a:t>容量：</a:t>
            </a:r>
          </a:p>
          <a:p>
            <a:pPr algn="ctr"/>
            <a:r>
              <a:rPr lang="en-US" altLang="zh-CN" sz="3800" dirty="0" smtClean="0">
                <a:solidFill>
                  <a:srgbClr val="FF0000"/>
                </a:solidFill>
                <a:ea typeface="黑体" pitchFamily="2" charset="-122"/>
                <a:cs typeface="Times New Roman" pitchFamily="18" charset="0"/>
              </a:rPr>
              <a:t>950mA.h</a:t>
            </a:r>
            <a:endParaRPr lang="en-US" altLang="zh-CN" sz="3800" dirty="0">
              <a:solidFill>
                <a:srgbClr val="FF0000"/>
              </a:solidFill>
              <a:ea typeface="黑体" pitchFamily="2" charset="-122"/>
              <a:cs typeface="Times New Roman" pitchFamily="18" charset="0"/>
            </a:endParaRPr>
          </a:p>
        </p:txBody>
      </p:sp>
      <p:grpSp>
        <p:nvGrpSpPr>
          <p:cNvPr id="2" name="Group 7"/>
          <p:cNvGrpSpPr>
            <a:grpSpLocks/>
          </p:cNvGrpSpPr>
          <p:nvPr/>
        </p:nvGrpSpPr>
        <p:grpSpPr bwMode="auto">
          <a:xfrm>
            <a:off x="4799171" y="4155569"/>
            <a:ext cx="1920816" cy="1549760"/>
            <a:chOff x="431" y="3317"/>
            <a:chExt cx="907" cy="976"/>
          </a:xfrm>
        </p:grpSpPr>
        <p:sp>
          <p:nvSpPr>
            <p:cNvPr id="33800" name="AutoShape 8"/>
            <p:cNvSpPr>
              <a:spLocks noChangeArrowheads="1"/>
            </p:cNvSpPr>
            <p:nvPr/>
          </p:nvSpPr>
          <p:spPr bwMode="auto">
            <a:xfrm rot="10800000">
              <a:off x="431" y="3317"/>
              <a:ext cx="907" cy="794"/>
            </a:xfrm>
            <a:prstGeom prst="downArrowCallout">
              <a:avLst>
                <a:gd name="adj1" fmla="val 28558"/>
                <a:gd name="adj2" fmla="val 28558"/>
                <a:gd name="adj3" fmla="val 16667"/>
                <a:gd name="adj4" fmla="val 6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10800000" wrap="none" anchor="ctr"/>
            <a:lstStyle/>
            <a:p>
              <a:pPr algn="ctr"/>
              <a:endParaRPr lang="zh-CN" altLang="zh-CN" sz="3800">
                <a:solidFill>
                  <a:srgbClr val="FF0000"/>
                </a:solidFill>
                <a:ea typeface="黑体" pitchFamily="2" charset="-122"/>
                <a:cs typeface="Times New Roman" pitchFamily="18" charset="0"/>
              </a:endParaRPr>
            </a:p>
          </p:txBody>
        </p:sp>
        <p:sp>
          <p:nvSpPr>
            <p:cNvPr id="33801" name="Rectangle 9"/>
            <p:cNvSpPr>
              <a:spLocks noChangeArrowheads="1"/>
            </p:cNvSpPr>
            <p:nvPr/>
          </p:nvSpPr>
          <p:spPr bwMode="auto">
            <a:xfrm>
              <a:off x="431" y="3498"/>
              <a:ext cx="907"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800" dirty="0">
                  <a:solidFill>
                    <a:srgbClr val="FF0000"/>
                  </a:solidFill>
                  <a:cs typeface="Times New Roman" pitchFamily="18" charset="0"/>
                </a:rPr>
                <a:t>限制电</a:t>
              </a:r>
            </a:p>
            <a:p>
              <a:r>
                <a:rPr lang="zh-CN" altLang="en-US" sz="3800" dirty="0">
                  <a:solidFill>
                    <a:srgbClr val="FF0000"/>
                  </a:solidFill>
                  <a:cs typeface="Times New Roman" pitchFamily="18" charset="0"/>
                </a:rPr>
                <a:t>压</a:t>
              </a:r>
              <a:r>
                <a:rPr lang="en-US" altLang="zh-CN" sz="3800" dirty="0">
                  <a:solidFill>
                    <a:srgbClr val="FF0000"/>
                  </a:solidFill>
                  <a:cs typeface="Times New Roman" pitchFamily="18" charset="0"/>
                </a:rPr>
                <a:t>4.2V</a:t>
              </a:r>
            </a:p>
          </p:txBody>
        </p:sp>
      </p:grpSp>
      <p:sp>
        <p:nvSpPr>
          <p:cNvPr id="10" name="矩形 9"/>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2699344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additive="base">
                                        <p:cTn id="7" dur="500" fill="hold"/>
                                        <p:tgtEl>
                                          <p:spTgt spid="87043"/>
                                        </p:tgtEl>
                                        <p:attrNameLst>
                                          <p:attrName>ppt_x</p:attrName>
                                        </p:attrNameLst>
                                      </p:cBhvr>
                                      <p:tavLst>
                                        <p:tav tm="0">
                                          <p:val>
                                            <p:strVal val="#ppt_x"/>
                                          </p:val>
                                        </p:tav>
                                        <p:tav tm="100000">
                                          <p:val>
                                            <p:strVal val="#ppt_x"/>
                                          </p:val>
                                        </p:tav>
                                      </p:tavLst>
                                    </p:anim>
                                    <p:anim calcmode="lin" valueType="num">
                                      <p:cBhvr additive="base">
                                        <p:cTn id="8" dur="500" fill="hold"/>
                                        <p:tgtEl>
                                          <p:spTgt spid="87043"/>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87045"/>
                                        </p:tgtEl>
                                        <p:attrNameLst>
                                          <p:attrName>style.visibility</p:attrName>
                                        </p:attrNameLst>
                                      </p:cBhvr>
                                      <p:to>
                                        <p:strVal val="visible"/>
                                      </p:to>
                                    </p:set>
                                    <p:anim calcmode="lin" valueType="num">
                                      <p:cBhvr additive="base">
                                        <p:cTn id="13" dur="500" fill="hold"/>
                                        <p:tgtEl>
                                          <p:spTgt spid="87045"/>
                                        </p:tgtEl>
                                        <p:attrNameLst>
                                          <p:attrName>ppt_x</p:attrName>
                                        </p:attrNameLst>
                                      </p:cBhvr>
                                      <p:tavLst>
                                        <p:tav tm="0">
                                          <p:val>
                                            <p:strVal val="#ppt_x"/>
                                          </p:val>
                                        </p:tav>
                                        <p:tav tm="100000">
                                          <p:val>
                                            <p:strVal val="#ppt_x"/>
                                          </p:val>
                                        </p:tav>
                                      </p:tavLst>
                                    </p:anim>
                                    <p:anim calcmode="lin" valueType="num">
                                      <p:cBhvr additive="base">
                                        <p:cTn id="14" dur="500" fill="hold"/>
                                        <p:tgtEl>
                                          <p:spTgt spid="87045"/>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7046"/>
                                        </p:tgtEl>
                                        <p:attrNameLst>
                                          <p:attrName>style.visibility</p:attrName>
                                        </p:attrNameLst>
                                      </p:cBhvr>
                                      <p:to>
                                        <p:strVal val="visible"/>
                                      </p:to>
                                    </p:set>
                                    <p:anim calcmode="lin" valueType="num">
                                      <p:cBhvr additive="base">
                                        <p:cTn id="19" dur="500" fill="hold"/>
                                        <p:tgtEl>
                                          <p:spTgt spid="87046"/>
                                        </p:tgtEl>
                                        <p:attrNameLst>
                                          <p:attrName>ppt_x</p:attrName>
                                        </p:attrNameLst>
                                      </p:cBhvr>
                                      <p:tavLst>
                                        <p:tav tm="0">
                                          <p:val>
                                            <p:strVal val="0-#ppt_w/2"/>
                                          </p:val>
                                        </p:tav>
                                        <p:tav tm="100000">
                                          <p:val>
                                            <p:strVal val="#ppt_x"/>
                                          </p:val>
                                        </p:tav>
                                      </p:tavLst>
                                    </p:anim>
                                    <p:anim calcmode="lin" valueType="num">
                                      <p:cBhvr additive="base">
                                        <p:cTn id="20" dur="500" fill="hold"/>
                                        <p:tgtEl>
                                          <p:spTgt spid="87046"/>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87044"/>
                                        </p:tgtEl>
                                        <p:attrNameLst>
                                          <p:attrName>style.visibility</p:attrName>
                                        </p:attrNameLst>
                                      </p:cBhvr>
                                      <p:to>
                                        <p:strVal val="visible"/>
                                      </p:to>
                                    </p:set>
                                    <p:anim calcmode="lin" valueType="num">
                                      <p:cBhvr additive="base">
                                        <p:cTn id="31" dur="500" fill="hold"/>
                                        <p:tgtEl>
                                          <p:spTgt spid="87044"/>
                                        </p:tgtEl>
                                        <p:attrNameLst>
                                          <p:attrName>ppt_x</p:attrName>
                                        </p:attrNameLst>
                                      </p:cBhvr>
                                      <p:tavLst>
                                        <p:tav tm="0">
                                          <p:val>
                                            <p:strVal val="#ppt_x"/>
                                          </p:val>
                                        </p:tav>
                                        <p:tav tm="100000">
                                          <p:val>
                                            <p:strVal val="#ppt_x"/>
                                          </p:val>
                                        </p:tav>
                                      </p:tavLst>
                                    </p:anim>
                                    <p:anim calcmode="lin" valueType="num">
                                      <p:cBhvr additive="base">
                                        <p:cTn id="32" dur="500" fill="hold"/>
                                        <p:tgtEl>
                                          <p:spTgt spid="870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animBg="1"/>
      <p:bldP spid="87044" grpId="0" animBg="1"/>
      <p:bldP spid="87045" grpId="0" animBg="1"/>
      <p:bldP spid="87046"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551780" y="3827373"/>
            <a:ext cx="11646570" cy="1536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smtClean="0">
                <a:latin typeface="Times New Roman" pitchFamily="18" charset="0"/>
                <a:cs typeface="Times New Roman" pitchFamily="18" charset="0"/>
              </a:rPr>
              <a:t>电池</a:t>
            </a:r>
            <a:r>
              <a:rPr lang="zh-CN" altLang="en-US" dirty="0">
                <a:latin typeface="Times New Roman" pitchFamily="18" charset="0"/>
                <a:cs typeface="Times New Roman" pitchFamily="18" charset="0"/>
              </a:rPr>
              <a:t>放电时能输出的总电荷量，</a:t>
            </a:r>
            <a:r>
              <a:rPr lang="zh-CN" altLang="en-US" dirty="0" smtClean="0">
                <a:latin typeface="Times New Roman" pitchFamily="18" charset="0"/>
                <a:cs typeface="Times New Roman" pitchFamily="18" charset="0"/>
              </a:rPr>
              <a:t>通常以</a:t>
            </a:r>
            <a:r>
              <a:rPr lang="zh-CN" altLang="en-US" dirty="0">
                <a:latin typeface="Times New Roman" pitchFamily="18" charset="0"/>
                <a:cs typeface="Times New Roman" pitchFamily="18" charset="0"/>
              </a:rPr>
              <a:t>安培小时（</a:t>
            </a:r>
            <a:r>
              <a:rPr lang="en-US" altLang="zh-CN" dirty="0" err="1">
                <a:latin typeface="Times New Roman" pitchFamily="18" charset="0"/>
                <a:cs typeface="Times New Roman" pitchFamily="18" charset="0"/>
              </a:rPr>
              <a:t>A·h</a:t>
            </a:r>
            <a:r>
              <a:rPr lang="zh-CN" altLang="en-US" dirty="0">
                <a:latin typeface="Times New Roman" pitchFamily="18" charset="0"/>
                <a:cs typeface="Times New Roman" pitchFamily="18" charset="0"/>
              </a:rPr>
              <a:t>）或毫安</a:t>
            </a:r>
            <a:r>
              <a:rPr lang="zh-CN" altLang="en-US" dirty="0" smtClean="0">
                <a:latin typeface="Times New Roman" pitchFamily="18" charset="0"/>
                <a:cs typeface="Times New Roman" pitchFamily="18" charset="0"/>
              </a:rPr>
              <a:t>小时</a:t>
            </a:r>
            <a:endParaRPr lang="en-US" altLang="zh-CN" dirty="0" smtClean="0">
              <a:latin typeface="Times New Roman" pitchFamily="18" charset="0"/>
              <a:cs typeface="Times New Roman" pitchFamily="18" charset="0"/>
            </a:endParaRPr>
          </a:p>
          <a:p>
            <a:r>
              <a:rPr lang="zh-CN" altLang="en-US" dirty="0" smtClean="0">
                <a:latin typeface="Times New Roman" pitchFamily="18" charset="0"/>
                <a:cs typeface="Times New Roman" pitchFamily="18" charset="0"/>
              </a:rPr>
              <a:t>（</a:t>
            </a:r>
            <a:r>
              <a:rPr lang="en-US" altLang="zh-CN" dirty="0">
                <a:latin typeface="Times New Roman" pitchFamily="18" charset="0"/>
                <a:cs typeface="Times New Roman" pitchFamily="18" charset="0"/>
              </a:rPr>
              <a:t>mA ·h</a:t>
            </a:r>
            <a:r>
              <a:rPr lang="zh-CN" altLang="en-US" dirty="0" smtClean="0">
                <a:latin typeface="Times New Roman" pitchFamily="18" charset="0"/>
                <a:cs typeface="Times New Roman" pitchFamily="18" charset="0"/>
              </a:rPr>
              <a:t>）做</a:t>
            </a:r>
            <a:r>
              <a:rPr lang="zh-CN" altLang="en-US" dirty="0">
                <a:latin typeface="Times New Roman" pitchFamily="18" charset="0"/>
                <a:cs typeface="Times New Roman" pitchFamily="18" charset="0"/>
              </a:rPr>
              <a:t>单位</a:t>
            </a:r>
          </a:p>
        </p:txBody>
      </p:sp>
      <p:sp>
        <p:nvSpPr>
          <p:cNvPr id="15363" name="Text Box 3"/>
          <p:cNvSpPr txBox="1">
            <a:spLocks noChangeArrowheads="1"/>
          </p:cNvSpPr>
          <p:nvPr/>
        </p:nvSpPr>
        <p:spPr bwMode="auto">
          <a:xfrm>
            <a:off x="504149" y="1566036"/>
            <a:ext cx="2744649"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a:latin typeface="Times New Roman" pitchFamily="18" charset="0"/>
                <a:cs typeface="Times New Roman" pitchFamily="18" charset="0"/>
              </a:rPr>
              <a:t>影响电源的参量</a:t>
            </a:r>
          </a:p>
        </p:txBody>
      </p:sp>
      <p:sp>
        <p:nvSpPr>
          <p:cNvPr id="13316" name="Text Box 4"/>
          <p:cNvSpPr txBox="1">
            <a:spLocks noChangeArrowheads="1"/>
          </p:cNvSpPr>
          <p:nvPr/>
        </p:nvSpPr>
        <p:spPr bwMode="auto">
          <a:xfrm>
            <a:off x="203520" y="2995218"/>
            <a:ext cx="2747855"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en-US" altLang="zh-CN" dirty="0">
                <a:latin typeface="Times New Roman" pitchFamily="18" charset="0"/>
                <a:cs typeface="Times New Roman" pitchFamily="18" charset="0"/>
              </a:rPr>
              <a:t>   </a:t>
            </a:r>
            <a:r>
              <a:rPr lang="zh-CN" altLang="en-US" dirty="0">
                <a:latin typeface="Times New Roman" pitchFamily="18" charset="0"/>
                <a:cs typeface="Times New Roman" pitchFamily="18" charset="0"/>
              </a:rPr>
              <a:t>电池的容量</a:t>
            </a:r>
            <a:r>
              <a:rPr lang="en-US" altLang="zh-CN" dirty="0">
                <a:latin typeface="Times New Roman" pitchFamily="18" charset="0"/>
                <a:cs typeface="Times New Roman" pitchFamily="18" charset="0"/>
              </a:rPr>
              <a:t>:</a:t>
            </a:r>
          </a:p>
        </p:txBody>
      </p:sp>
      <p:sp>
        <p:nvSpPr>
          <p:cNvPr id="13317" name="Rectangle 5"/>
          <p:cNvSpPr>
            <a:spLocks noChangeArrowheads="1"/>
          </p:cNvSpPr>
          <p:nvPr/>
        </p:nvSpPr>
        <p:spPr bwMode="auto">
          <a:xfrm>
            <a:off x="3492720" y="2275138"/>
            <a:ext cx="941270"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eaLnBrk="0" hangingPunct="0">
              <a:lnSpc>
                <a:spcPct val="150000"/>
              </a:lnSpc>
              <a:spcBef>
                <a:spcPct val="50000"/>
              </a:spcBef>
            </a:pPr>
            <a:r>
              <a:rPr lang="zh-CN" altLang="en-US" sz="2800" dirty="0">
                <a:solidFill>
                  <a:srgbClr val="FF0000"/>
                </a:solidFill>
                <a:ea typeface="黑体" pitchFamily="2" charset="-122"/>
                <a:cs typeface="Times New Roman" pitchFamily="18" charset="0"/>
              </a:rPr>
              <a:t>内阻</a:t>
            </a:r>
          </a:p>
        </p:txBody>
      </p:sp>
      <p:sp>
        <p:nvSpPr>
          <p:cNvPr id="13319" name="Text Box 7"/>
          <p:cNvSpPr txBox="1">
            <a:spLocks noChangeArrowheads="1"/>
          </p:cNvSpPr>
          <p:nvPr/>
        </p:nvSpPr>
        <p:spPr bwMode="auto">
          <a:xfrm>
            <a:off x="527325" y="2230133"/>
            <a:ext cx="1301946"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a:solidFill>
                  <a:srgbClr val="FF0000"/>
                </a:solidFill>
                <a:latin typeface="Times New Roman" pitchFamily="18" charset="0"/>
                <a:cs typeface="Times New Roman" pitchFamily="18" charset="0"/>
              </a:rPr>
              <a:t>电动势</a:t>
            </a:r>
          </a:p>
        </p:txBody>
      </p:sp>
      <p:sp>
        <p:nvSpPr>
          <p:cNvPr id="13320" name="Text Box 8"/>
          <p:cNvSpPr txBox="1">
            <a:spLocks noChangeArrowheads="1"/>
          </p:cNvSpPr>
          <p:nvPr/>
        </p:nvSpPr>
        <p:spPr bwMode="auto">
          <a:xfrm>
            <a:off x="6099176" y="2320143"/>
            <a:ext cx="1969525"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eaLnBrk="0" hangingPunct="0">
              <a:lnSpc>
                <a:spcPct val="150000"/>
              </a:lnSpc>
              <a:spcBef>
                <a:spcPct val="50000"/>
              </a:spcBef>
              <a:defRPr sz="2800" i="0">
                <a:solidFill>
                  <a:srgbClr val="FF0000"/>
                </a:solidFill>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a:latin typeface="Times New Roman" pitchFamily="18" charset="0"/>
                <a:cs typeface="Times New Roman" pitchFamily="18" charset="0"/>
              </a:rPr>
              <a:t>容量</a:t>
            </a:r>
          </a:p>
        </p:txBody>
      </p:sp>
      <p:sp>
        <p:nvSpPr>
          <p:cNvPr id="10" name="矩形 9"/>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新课教学</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298058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blinds(horizontal)">
                                      <p:cBhvr>
                                        <p:cTn id="7" dur="500"/>
                                        <p:tgtEl>
                                          <p:spTgt spid="133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7"/>
                                        </p:tgtEl>
                                        <p:attrNameLst>
                                          <p:attrName>style.visibility</p:attrName>
                                        </p:attrNameLst>
                                      </p:cBhvr>
                                      <p:to>
                                        <p:strVal val="visible"/>
                                      </p:to>
                                    </p:set>
                                    <p:animEffect transition="in" filter="blinds(horizontal)">
                                      <p:cBhvr>
                                        <p:cTn id="12" dur="500"/>
                                        <p:tgtEl>
                                          <p:spTgt spid="1331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320"/>
                                        </p:tgtEl>
                                        <p:attrNameLst>
                                          <p:attrName>style.visibility</p:attrName>
                                        </p:attrNameLst>
                                      </p:cBhvr>
                                      <p:to>
                                        <p:strVal val="visible"/>
                                      </p:to>
                                    </p:set>
                                    <p:animEffect transition="in" filter="blinds(horizontal)">
                                      <p:cBhvr>
                                        <p:cTn id="17" dur="500"/>
                                        <p:tgtEl>
                                          <p:spTgt spid="133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blinds(horizontal)">
                                      <p:cBhvr>
                                        <p:cTn id="22" dur="500"/>
                                        <p:tgtEl>
                                          <p:spTgt spid="1331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314"/>
                                        </p:tgtEl>
                                        <p:attrNameLst>
                                          <p:attrName>style.visibility</p:attrName>
                                        </p:attrNameLst>
                                      </p:cBhvr>
                                      <p:to>
                                        <p:strVal val="visible"/>
                                      </p:to>
                                    </p:set>
                                    <p:animEffect transition="in" filter="blinds(horizontal)">
                                      <p:cBhvr>
                                        <p:cTn id="27"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6" grpId="0"/>
      <p:bldP spid="13317" grpId="0"/>
      <p:bldP spid="13319" grpId="0"/>
      <p:bldP spid="1332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Text Box 2"/>
          <p:cNvSpPr txBox="1">
            <a:spLocks noChangeArrowheads="1"/>
          </p:cNvSpPr>
          <p:nvPr/>
        </p:nvSpPr>
        <p:spPr bwMode="auto">
          <a:xfrm>
            <a:off x="251780" y="836807"/>
            <a:ext cx="11383010"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a:latin typeface="Times New Roman" pitchFamily="18" charset="0"/>
                <a:cs typeface="Times New Roman" pitchFamily="18" charset="0"/>
              </a:rPr>
              <a:t>一、</a:t>
            </a:r>
            <a:r>
              <a:rPr lang="zh-CN" altLang="en-US" dirty="0" smtClean="0">
                <a:latin typeface="Times New Roman" pitchFamily="18" charset="0"/>
                <a:cs typeface="Times New Roman" pitchFamily="18" charset="0"/>
              </a:rPr>
              <a:t>电源：电源</a:t>
            </a:r>
            <a:r>
              <a:rPr lang="zh-CN" altLang="en-US" dirty="0">
                <a:latin typeface="Times New Roman" pitchFamily="18" charset="0"/>
                <a:cs typeface="Times New Roman" pitchFamily="18" charset="0"/>
              </a:rPr>
              <a:t>是通过非静电力做功</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把</a:t>
            </a:r>
            <a:r>
              <a:rPr lang="zh-CN" altLang="en-US" dirty="0">
                <a:latin typeface="Times New Roman" pitchFamily="18" charset="0"/>
                <a:cs typeface="Times New Roman" pitchFamily="18" charset="0"/>
              </a:rPr>
              <a:t>其他形式能转化为电能的装置</a:t>
            </a:r>
            <a:r>
              <a:rPr lang="en-US" altLang="zh-CN" dirty="0">
                <a:latin typeface="Times New Roman" pitchFamily="18" charset="0"/>
                <a:cs typeface="Times New Roman" pitchFamily="18" charset="0"/>
              </a:rPr>
              <a:t>.</a:t>
            </a:r>
          </a:p>
        </p:txBody>
      </p:sp>
      <p:sp>
        <p:nvSpPr>
          <p:cNvPr id="89091" name="Rectangle 3"/>
          <p:cNvSpPr>
            <a:spLocks noChangeArrowheads="1"/>
          </p:cNvSpPr>
          <p:nvPr/>
        </p:nvSpPr>
        <p:spPr bwMode="auto">
          <a:xfrm>
            <a:off x="314241" y="2745924"/>
            <a:ext cx="11230539" cy="140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eaLnBrk="0" hangingPunct="0">
              <a:lnSpc>
                <a:spcPct val="150000"/>
              </a:lnSpc>
              <a:spcBef>
                <a:spcPct val="50000"/>
              </a:spcBef>
            </a:pPr>
            <a:r>
              <a:rPr lang="en-US" altLang="zh-CN" sz="2800" dirty="0">
                <a:ea typeface="黑体" pitchFamily="2" charset="-122"/>
                <a:cs typeface="Times New Roman" pitchFamily="18" charset="0"/>
              </a:rPr>
              <a:t>2</a:t>
            </a:r>
            <a:r>
              <a:rPr lang="zh-CN" altLang="en-US" sz="2800" dirty="0">
                <a:ea typeface="黑体" pitchFamily="2" charset="-122"/>
                <a:cs typeface="Times New Roman" pitchFamily="18" charset="0"/>
              </a:rPr>
              <a:t>、定义：非静电力把正电荷从负极移到</a:t>
            </a:r>
            <a:r>
              <a:rPr lang="zh-CN" altLang="en-US" sz="2800" dirty="0" smtClean="0">
                <a:ea typeface="黑体" pitchFamily="2" charset="-122"/>
                <a:cs typeface="Times New Roman" pitchFamily="18" charset="0"/>
              </a:rPr>
              <a:t>正极所</a:t>
            </a:r>
            <a:r>
              <a:rPr lang="zh-CN" altLang="en-US" sz="2800" dirty="0">
                <a:ea typeface="黑体" pitchFamily="2" charset="-122"/>
                <a:cs typeface="Times New Roman" pitchFamily="18" charset="0"/>
              </a:rPr>
              <a:t>做的功跟它的电荷量的比值</a:t>
            </a:r>
            <a:r>
              <a:rPr lang="en-US" altLang="zh-CN" sz="2800" dirty="0">
                <a:ea typeface="黑体" pitchFamily="2" charset="-122"/>
                <a:cs typeface="Times New Roman" pitchFamily="18" charset="0"/>
              </a:rPr>
              <a:t>.</a:t>
            </a:r>
          </a:p>
        </p:txBody>
      </p:sp>
      <p:sp>
        <p:nvSpPr>
          <p:cNvPr id="89092" name="Rectangle 4"/>
          <p:cNvSpPr>
            <a:spLocks noChangeArrowheads="1"/>
          </p:cNvSpPr>
          <p:nvPr/>
        </p:nvSpPr>
        <p:spPr bwMode="auto">
          <a:xfrm>
            <a:off x="235807" y="1539584"/>
            <a:ext cx="4133885"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eaLnBrk="0" hangingPunct="0">
              <a:lnSpc>
                <a:spcPct val="150000"/>
              </a:lnSpc>
              <a:spcBef>
                <a:spcPct val="50000"/>
              </a:spcBef>
            </a:pPr>
            <a:r>
              <a:rPr lang="zh-CN" altLang="en-US" sz="2800" dirty="0">
                <a:ea typeface="黑体" pitchFamily="2" charset="-122"/>
                <a:cs typeface="Times New Roman" pitchFamily="18" charset="0"/>
              </a:rPr>
              <a:t>二、电动势</a:t>
            </a:r>
          </a:p>
        </p:txBody>
      </p:sp>
      <p:sp>
        <p:nvSpPr>
          <p:cNvPr id="5133" name="Rectangle 6"/>
          <p:cNvSpPr>
            <a:spLocks noChangeArrowheads="1"/>
          </p:cNvSpPr>
          <p:nvPr/>
        </p:nvSpPr>
        <p:spPr bwMode="auto">
          <a:xfrm>
            <a:off x="338535" y="4149829"/>
            <a:ext cx="2520146" cy="756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eaLnBrk="0" hangingPunct="0">
              <a:lnSpc>
                <a:spcPct val="150000"/>
              </a:lnSpc>
              <a:spcBef>
                <a:spcPct val="50000"/>
              </a:spcBef>
            </a:pPr>
            <a:r>
              <a:rPr lang="en-US" altLang="zh-CN" sz="2800" dirty="0">
                <a:ea typeface="黑体" pitchFamily="2" charset="-122"/>
                <a:cs typeface="Times New Roman" pitchFamily="18" charset="0"/>
              </a:rPr>
              <a:t>3</a:t>
            </a:r>
            <a:r>
              <a:rPr lang="zh-CN" altLang="en-US" sz="2800" dirty="0">
                <a:ea typeface="黑体" pitchFamily="2" charset="-122"/>
                <a:cs typeface="Times New Roman" pitchFamily="18" charset="0"/>
              </a:rPr>
              <a:t>、公式：</a:t>
            </a:r>
          </a:p>
        </p:txBody>
      </p:sp>
      <p:sp>
        <p:nvSpPr>
          <p:cNvPr id="89096" name="Rectangle 8"/>
          <p:cNvSpPr>
            <a:spLocks noChangeArrowheads="1"/>
          </p:cNvSpPr>
          <p:nvPr/>
        </p:nvSpPr>
        <p:spPr bwMode="auto">
          <a:xfrm>
            <a:off x="332433" y="5013764"/>
            <a:ext cx="4686622"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eaLnBrk="0" hangingPunct="0">
              <a:lnSpc>
                <a:spcPct val="150000"/>
              </a:lnSpc>
              <a:spcBef>
                <a:spcPct val="50000"/>
              </a:spcBef>
            </a:pPr>
            <a:r>
              <a:rPr lang="en-US" altLang="zh-CN" sz="2800" dirty="0">
                <a:ea typeface="黑体" pitchFamily="2" charset="-122"/>
                <a:cs typeface="Times New Roman" pitchFamily="18" charset="0"/>
              </a:rPr>
              <a:t>4</a:t>
            </a:r>
            <a:r>
              <a:rPr lang="zh-CN" altLang="en-US" sz="2800" dirty="0">
                <a:ea typeface="黑体" pitchFamily="2" charset="-122"/>
                <a:cs typeface="Times New Roman" pitchFamily="18" charset="0"/>
              </a:rPr>
              <a:t>、单位：伏</a:t>
            </a:r>
            <a:r>
              <a:rPr lang="en-US" altLang="zh-CN" sz="2800" dirty="0">
                <a:ea typeface="黑体" pitchFamily="2" charset="-122"/>
                <a:cs typeface="Times New Roman" pitchFamily="18" charset="0"/>
              </a:rPr>
              <a:t>(V)</a:t>
            </a:r>
          </a:p>
        </p:txBody>
      </p:sp>
      <p:sp>
        <p:nvSpPr>
          <p:cNvPr id="89097" name="Text Box 9"/>
          <p:cNvSpPr txBox="1">
            <a:spLocks noChangeArrowheads="1"/>
          </p:cNvSpPr>
          <p:nvPr/>
        </p:nvSpPr>
        <p:spPr bwMode="auto">
          <a:xfrm>
            <a:off x="298595" y="2124649"/>
            <a:ext cx="11561220"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en-US" altLang="zh-CN" dirty="0">
                <a:latin typeface="Times New Roman" pitchFamily="18" charset="0"/>
                <a:cs typeface="Times New Roman" pitchFamily="18" charset="0"/>
              </a:rPr>
              <a:t>1</a:t>
            </a:r>
            <a:r>
              <a:rPr lang="zh-CN" altLang="en-US" dirty="0">
                <a:latin typeface="Times New Roman" pitchFamily="18" charset="0"/>
                <a:cs typeface="Times New Roman" pitchFamily="18" charset="0"/>
              </a:rPr>
              <a:t>、物理意义：描述电源把其他形式的</a:t>
            </a:r>
            <a:r>
              <a:rPr lang="zh-CN" altLang="en-US" dirty="0" smtClean="0">
                <a:latin typeface="Times New Roman" pitchFamily="18" charset="0"/>
                <a:cs typeface="Times New Roman" pitchFamily="18" charset="0"/>
              </a:rPr>
              <a:t>能转化</a:t>
            </a:r>
            <a:r>
              <a:rPr lang="zh-CN" altLang="en-US" dirty="0">
                <a:latin typeface="Times New Roman" pitchFamily="18" charset="0"/>
                <a:cs typeface="Times New Roman" pitchFamily="18" charset="0"/>
              </a:rPr>
              <a:t>为电能本领大小的物理量</a:t>
            </a:r>
            <a:r>
              <a:rPr lang="en-US" altLang="zh-CN" dirty="0">
                <a:latin typeface="Times New Roman" pitchFamily="18" charset="0"/>
                <a:cs typeface="Times New Roman" pitchFamily="18" charset="0"/>
              </a:rPr>
              <a:t>.</a:t>
            </a:r>
          </a:p>
        </p:txBody>
      </p:sp>
      <p:sp>
        <p:nvSpPr>
          <p:cNvPr id="89098" name="Text Box 10"/>
          <p:cNvSpPr txBox="1">
            <a:spLocks noChangeArrowheads="1"/>
          </p:cNvSpPr>
          <p:nvPr/>
        </p:nvSpPr>
        <p:spPr bwMode="auto">
          <a:xfrm>
            <a:off x="293530" y="5688839"/>
            <a:ext cx="11233573"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08896" tIns="54448" rIns="108896" bIns="54448">
            <a:spAutoFit/>
          </a:bodyPr>
          <a:lstStyle>
            <a:defPPr>
              <a:defRPr lang="en-US"/>
            </a:defPPr>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a:latin typeface="Times New Roman" pitchFamily="18" charset="0"/>
                <a:cs typeface="Times New Roman" pitchFamily="18" charset="0"/>
              </a:rPr>
              <a:t>三、电源的重要参数             </a:t>
            </a:r>
            <a:r>
              <a:rPr lang="en-US" altLang="zh-CN" dirty="0" smtClean="0">
                <a:latin typeface="Times New Roman" pitchFamily="18" charset="0"/>
                <a:cs typeface="Times New Roman" pitchFamily="18" charset="0"/>
              </a:rPr>
              <a:t>1</a:t>
            </a:r>
            <a:r>
              <a:rPr lang="zh-CN" altLang="en-US" dirty="0">
                <a:latin typeface="Times New Roman" pitchFamily="18" charset="0"/>
                <a:cs typeface="Times New Roman" pitchFamily="18" charset="0"/>
              </a:rPr>
              <a:t>、电动势    </a:t>
            </a:r>
            <a:r>
              <a:rPr lang="en-US" altLang="zh-CN" dirty="0">
                <a:latin typeface="Times New Roman" pitchFamily="18" charset="0"/>
                <a:cs typeface="Times New Roman" pitchFamily="18" charset="0"/>
              </a:rPr>
              <a:t>2</a:t>
            </a:r>
            <a:r>
              <a:rPr lang="zh-CN" altLang="en-US" dirty="0">
                <a:latin typeface="Times New Roman" pitchFamily="18" charset="0"/>
                <a:cs typeface="Times New Roman" pitchFamily="18" charset="0"/>
              </a:rPr>
              <a:t>、内阻    </a:t>
            </a:r>
            <a:r>
              <a:rPr lang="en-US" altLang="zh-CN" dirty="0">
                <a:latin typeface="Times New Roman" pitchFamily="18" charset="0"/>
                <a:cs typeface="Times New Roman" pitchFamily="18" charset="0"/>
              </a:rPr>
              <a:t>3</a:t>
            </a:r>
            <a:r>
              <a:rPr lang="zh-CN" altLang="en-US" dirty="0">
                <a:latin typeface="Times New Roman" pitchFamily="18" charset="0"/>
                <a:cs typeface="Times New Roman" pitchFamily="18" charset="0"/>
              </a:rPr>
              <a:t>、容量</a:t>
            </a:r>
          </a:p>
        </p:txBody>
      </p:sp>
      <p:sp>
        <p:nvSpPr>
          <p:cNvPr id="5137" name="Text Box 17"/>
          <p:cNvSpPr txBox="1">
            <a:spLocks noChangeArrowheads="1"/>
          </p:cNvSpPr>
          <p:nvPr/>
        </p:nvSpPr>
        <p:spPr bwMode="auto">
          <a:xfrm>
            <a:off x="147186" y="-125601"/>
            <a:ext cx="1586504" cy="756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lIns="108896" tIns="54448" rIns="108896" bIns="54448">
            <a:spAutoFit/>
          </a:bodyPr>
          <a:lstStyle>
            <a:defPPr>
              <a:defRPr lang="en-US"/>
            </a:defPPr>
            <a:lvl1pPr eaLnBrk="0" hangingPunct="0">
              <a:lnSpc>
                <a:spcPct val="150000"/>
              </a:lnSpc>
              <a:spcBef>
                <a:spcPct val="50000"/>
              </a:spcBef>
              <a:defRPr sz="2800" i="0">
                <a:latin typeface="黑体" pitchFamily="2" charset="-122"/>
                <a:ea typeface="黑体" pitchFamily="2" charset="-122"/>
              </a:defRPr>
            </a:lvl1pPr>
            <a:lvl2pPr algn="ctr" eaLnBrk="0" hangingPunct="0">
              <a:defRPr sz="5400" i="1">
                <a:latin typeface="Arial" charset="0"/>
              </a:defRPr>
            </a:lvl2pPr>
            <a:lvl3pPr algn="ctr" eaLnBrk="0" hangingPunct="0">
              <a:defRPr sz="5400" i="1">
                <a:latin typeface="Arial" charset="0"/>
              </a:defRPr>
            </a:lvl3pPr>
            <a:lvl4pPr algn="ctr" eaLnBrk="0" hangingPunct="0">
              <a:defRPr sz="5400" i="1">
                <a:latin typeface="Arial" charset="0"/>
              </a:defRPr>
            </a:lvl4pPr>
            <a:lvl5pPr algn="ctr" eaLnBrk="0" hangingPunct="0">
              <a:defRPr sz="5400" i="1">
                <a:latin typeface="Arial" charset="0"/>
              </a:defRPr>
            </a:lvl5pPr>
            <a:lvl6pPr marL="586359" algn="ctr" fontAlgn="base">
              <a:spcBef>
                <a:spcPct val="0"/>
              </a:spcBef>
              <a:spcAft>
                <a:spcPct val="0"/>
              </a:spcAft>
              <a:defRPr sz="5400" i="1">
                <a:latin typeface="Arial" charset="0"/>
              </a:defRPr>
            </a:lvl6pPr>
            <a:lvl7pPr marL="1172718" algn="ctr" fontAlgn="base">
              <a:spcBef>
                <a:spcPct val="0"/>
              </a:spcBef>
              <a:spcAft>
                <a:spcPct val="0"/>
              </a:spcAft>
              <a:defRPr sz="5400" i="1">
                <a:latin typeface="Arial" charset="0"/>
              </a:defRPr>
            </a:lvl7pPr>
            <a:lvl8pPr marL="1759077" algn="ctr" fontAlgn="base">
              <a:spcBef>
                <a:spcPct val="0"/>
              </a:spcBef>
              <a:spcAft>
                <a:spcPct val="0"/>
              </a:spcAft>
              <a:defRPr sz="5400" i="1">
                <a:latin typeface="Arial" charset="0"/>
              </a:defRPr>
            </a:lvl8pPr>
            <a:lvl9pPr marL="2345436" algn="ctr" fontAlgn="base">
              <a:spcBef>
                <a:spcPct val="0"/>
              </a:spcBef>
              <a:spcAft>
                <a:spcPct val="0"/>
              </a:spcAft>
              <a:defRPr sz="5400" i="1">
                <a:latin typeface="Arial" charset="0"/>
              </a:defRPr>
            </a:lvl9pPr>
          </a:lstStyle>
          <a:p>
            <a:r>
              <a:rPr lang="zh-CN" altLang="en-US" dirty="0" smtClean="0">
                <a:latin typeface="Times New Roman" pitchFamily="18" charset="0"/>
                <a:cs typeface="Times New Roman" pitchFamily="18" charset="0"/>
              </a:rPr>
              <a:t>小结</a:t>
            </a:r>
            <a:endParaRPr lang="zh-CN" altLang="en-US" dirty="0">
              <a:latin typeface="Times New Roman" pitchFamily="18" charset="0"/>
              <a:cs typeface="Times New Roman" pitchFamily="18" charset="0"/>
            </a:endParaRPr>
          </a:p>
        </p:txBody>
      </p:sp>
      <p:sp>
        <p:nvSpPr>
          <p:cNvPr id="12" name="矩形 11"/>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小  结</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596398127"/>
              </p:ext>
            </p:extLst>
          </p:nvPr>
        </p:nvGraphicFramePr>
        <p:xfrm>
          <a:off x="2048725" y="4204139"/>
          <a:ext cx="911225" cy="809625"/>
        </p:xfrm>
        <a:graphic>
          <a:graphicData uri="http://schemas.openxmlformats.org/presentationml/2006/ole">
            <mc:AlternateContent xmlns:mc="http://schemas.openxmlformats.org/markup-compatibility/2006">
              <mc:Choice xmlns:v="urn:schemas-microsoft-com:vml" Requires="v">
                <p:oleObj spid="_x0000_s3104" name="Equation" r:id="rId3" imgW="469800" imgH="419040" progId="Equation.DSMT4">
                  <p:embed/>
                </p:oleObj>
              </mc:Choice>
              <mc:Fallback>
                <p:oleObj name="Equation" r:id="rId3" imgW="469800" imgH="419040" progId="Equation.DSMT4">
                  <p:embed/>
                  <p:pic>
                    <p:nvPicPr>
                      <p:cNvPr id="0" name="对象 1"/>
                      <p:cNvPicPr>
                        <a:picLocks noChangeAspect="1" noChangeArrowheads="1"/>
                      </p:cNvPicPr>
                      <p:nvPr/>
                    </p:nvPicPr>
                    <p:blipFill>
                      <a:blip r:embed="rId4"/>
                      <a:srcRect/>
                      <a:stretch>
                        <a:fillRect/>
                      </a:stretch>
                    </p:blipFill>
                    <p:spPr bwMode="auto">
                      <a:xfrm>
                        <a:off x="2048725" y="4204139"/>
                        <a:ext cx="911225"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41315301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horizontal)">
                                      <p:cBhvr>
                                        <p:cTn id="7" dur="500"/>
                                        <p:tgtEl>
                                          <p:spTgt spid="890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Effect transition="in" filter="blinds(horizontal)">
                                      <p:cBhvr>
                                        <p:cTn id="12" dur="500"/>
                                        <p:tgtEl>
                                          <p:spTgt spid="8909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9097"/>
                                        </p:tgtEl>
                                        <p:attrNameLst>
                                          <p:attrName>style.visibility</p:attrName>
                                        </p:attrNameLst>
                                      </p:cBhvr>
                                      <p:to>
                                        <p:strVal val="visible"/>
                                      </p:to>
                                    </p:set>
                                    <p:animEffect transition="in" filter="blinds(horizontal)">
                                      <p:cBhvr>
                                        <p:cTn id="17" dur="500"/>
                                        <p:tgtEl>
                                          <p:spTgt spid="890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9091"/>
                                        </p:tgtEl>
                                        <p:attrNameLst>
                                          <p:attrName>style.visibility</p:attrName>
                                        </p:attrNameLst>
                                      </p:cBhvr>
                                      <p:to>
                                        <p:strVal val="visible"/>
                                      </p:to>
                                    </p:set>
                                    <p:animEffect transition="in" filter="blinds(horizontal)">
                                      <p:cBhvr>
                                        <p:cTn id="22" dur="500"/>
                                        <p:tgtEl>
                                          <p:spTgt spid="8909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3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89096"/>
                                        </p:tgtEl>
                                        <p:attrNameLst>
                                          <p:attrName>style.visibility</p:attrName>
                                        </p:attrNameLst>
                                      </p:cBhvr>
                                      <p:to>
                                        <p:strVal val="visible"/>
                                      </p:to>
                                    </p:set>
                                    <p:animEffect transition="in" filter="blinds(horizontal)">
                                      <p:cBhvr>
                                        <p:cTn id="33" dur="500"/>
                                        <p:tgtEl>
                                          <p:spTgt spid="8909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89098"/>
                                        </p:tgtEl>
                                        <p:attrNameLst>
                                          <p:attrName>style.visibility</p:attrName>
                                        </p:attrNameLst>
                                      </p:cBhvr>
                                      <p:to>
                                        <p:strVal val="visible"/>
                                      </p:to>
                                    </p:set>
                                    <p:animEffect transition="in" filter="blinds(horizontal)">
                                      <p:cBhvr>
                                        <p:cTn id="38" dur="500"/>
                                        <p:tgtEl>
                                          <p:spTgt spid="89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1" grpId="0"/>
      <p:bldP spid="89092" grpId="0"/>
      <p:bldP spid="5133" grpId="0"/>
      <p:bldP spid="89096" grpId="0"/>
      <p:bldP spid="89097" grpId="0"/>
      <p:bldP spid="8909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5" name="Rectangle 3"/>
          <p:cNvSpPr>
            <a:spLocks noChangeArrowheads="1"/>
          </p:cNvSpPr>
          <p:nvPr/>
        </p:nvSpPr>
        <p:spPr bwMode="auto">
          <a:xfrm>
            <a:off x="203520" y="1314559"/>
            <a:ext cx="6975775" cy="5280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a:lnSpc>
                <a:spcPct val="150000"/>
              </a:lnSpc>
              <a:spcBef>
                <a:spcPts val="0"/>
              </a:spcBef>
            </a:pPr>
            <a:r>
              <a:rPr lang="en-US" altLang="zh-CN" sz="2800" dirty="0">
                <a:ea typeface="宋体" charset="-122"/>
                <a:cs typeface="Times New Roman" pitchFamily="18" charset="0"/>
              </a:rPr>
              <a:t>A. </a:t>
            </a:r>
            <a:r>
              <a:rPr lang="zh-CN" altLang="en-US" sz="2800" dirty="0">
                <a:ea typeface="宋体" charset="-122"/>
                <a:cs typeface="Times New Roman" pitchFamily="18" charset="0"/>
              </a:rPr>
              <a:t>在电源内部把正电荷从负极移</a:t>
            </a:r>
            <a:r>
              <a:rPr lang="zh-CN" altLang="en-US" sz="2800" dirty="0" smtClean="0">
                <a:ea typeface="宋体" charset="-122"/>
                <a:cs typeface="Times New Roman" pitchFamily="18" charset="0"/>
              </a:rPr>
              <a:t>到正极</a:t>
            </a:r>
            <a:r>
              <a:rPr lang="zh-CN" altLang="en-US" sz="2800" dirty="0">
                <a:ea typeface="宋体" charset="-122"/>
                <a:cs typeface="Times New Roman" pitchFamily="18" charset="0"/>
              </a:rPr>
              <a:t>，非</a:t>
            </a:r>
            <a:r>
              <a:rPr lang="zh-CN" altLang="en-US" sz="2800" dirty="0" smtClean="0">
                <a:ea typeface="宋体" charset="-122"/>
                <a:cs typeface="Times New Roman" pitchFamily="18" charset="0"/>
              </a:rPr>
              <a:t>静电力</a:t>
            </a:r>
            <a:r>
              <a:rPr lang="zh-CN" altLang="en-US" sz="2800" dirty="0">
                <a:ea typeface="宋体" charset="-122"/>
                <a:cs typeface="Times New Roman" pitchFamily="18" charset="0"/>
              </a:rPr>
              <a:t>做功</a:t>
            </a:r>
            <a:r>
              <a:rPr lang="zh-CN" altLang="en-US" sz="2800" dirty="0" smtClean="0">
                <a:ea typeface="宋体" charset="-122"/>
                <a:cs typeface="Times New Roman" pitchFamily="18" charset="0"/>
              </a:rPr>
              <a:t>，电势能增加</a:t>
            </a:r>
            <a:endParaRPr lang="zh-CN" altLang="en-US" sz="2800" dirty="0">
              <a:ea typeface="宋体" charset="-122"/>
              <a:cs typeface="Times New Roman" pitchFamily="18" charset="0"/>
            </a:endParaRPr>
          </a:p>
          <a:p>
            <a:pPr>
              <a:lnSpc>
                <a:spcPct val="150000"/>
              </a:lnSpc>
              <a:spcBef>
                <a:spcPts val="0"/>
              </a:spcBef>
            </a:pPr>
            <a:r>
              <a:rPr lang="en-US" altLang="zh-CN" sz="2800" dirty="0">
                <a:ea typeface="宋体" charset="-122"/>
                <a:cs typeface="Times New Roman" pitchFamily="18" charset="0"/>
              </a:rPr>
              <a:t>B. </a:t>
            </a:r>
            <a:r>
              <a:rPr lang="zh-CN" altLang="en-US" sz="2800" dirty="0">
                <a:ea typeface="宋体" charset="-122"/>
                <a:cs typeface="Times New Roman" pitchFamily="18" charset="0"/>
              </a:rPr>
              <a:t>对于给定的电源，移动正电荷，非</a:t>
            </a:r>
            <a:r>
              <a:rPr lang="zh-CN" altLang="en-US" sz="2800" dirty="0" smtClean="0">
                <a:ea typeface="宋体" charset="-122"/>
                <a:cs typeface="Times New Roman" pitchFamily="18" charset="0"/>
              </a:rPr>
              <a:t>静电力做功</a:t>
            </a:r>
            <a:r>
              <a:rPr lang="zh-CN" altLang="en-US" sz="2800" dirty="0">
                <a:ea typeface="宋体" charset="-122"/>
                <a:cs typeface="Times New Roman" pitchFamily="18" charset="0"/>
              </a:rPr>
              <a:t>越多，电动势就越大</a:t>
            </a:r>
          </a:p>
          <a:p>
            <a:pPr>
              <a:lnSpc>
                <a:spcPct val="150000"/>
              </a:lnSpc>
              <a:spcBef>
                <a:spcPts val="0"/>
              </a:spcBef>
            </a:pPr>
            <a:r>
              <a:rPr lang="en-US" altLang="zh-CN" sz="2800" dirty="0">
                <a:ea typeface="宋体" charset="-122"/>
                <a:cs typeface="Times New Roman" pitchFamily="18" charset="0"/>
              </a:rPr>
              <a:t>C. </a:t>
            </a:r>
            <a:r>
              <a:rPr lang="zh-CN" altLang="en-US" sz="2800" dirty="0">
                <a:ea typeface="宋体" charset="-122"/>
                <a:cs typeface="Times New Roman" pitchFamily="18" charset="0"/>
              </a:rPr>
              <a:t>电动势越大，说明非静电力在电源内部</a:t>
            </a:r>
            <a:r>
              <a:rPr lang="zh-CN" altLang="en-US" sz="2800" dirty="0" smtClean="0">
                <a:ea typeface="宋体" charset="-122"/>
                <a:cs typeface="Times New Roman" pitchFamily="18" charset="0"/>
              </a:rPr>
              <a:t>从负极</a:t>
            </a:r>
            <a:r>
              <a:rPr lang="zh-CN" altLang="en-US" sz="2800" dirty="0">
                <a:ea typeface="宋体" charset="-122"/>
                <a:cs typeface="Times New Roman" pitchFamily="18" charset="0"/>
              </a:rPr>
              <a:t>向正极移送</a:t>
            </a:r>
            <a:r>
              <a:rPr lang="zh-CN" altLang="en-US" sz="2800" dirty="0" smtClean="0">
                <a:ea typeface="宋体" charset="-122"/>
                <a:cs typeface="Times New Roman" pitchFamily="18" charset="0"/>
              </a:rPr>
              <a:t>单位正电荷做功越</a:t>
            </a:r>
            <a:r>
              <a:rPr lang="zh-CN" altLang="en-US" sz="2800" dirty="0">
                <a:ea typeface="宋体" charset="-122"/>
                <a:cs typeface="Times New Roman" pitchFamily="18" charset="0"/>
              </a:rPr>
              <a:t>多</a:t>
            </a:r>
          </a:p>
          <a:p>
            <a:pPr>
              <a:lnSpc>
                <a:spcPct val="150000"/>
              </a:lnSpc>
              <a:spcBef>
                <a:spcPts val="0"/>
              </a:spcBef>
            </a:pPr>
            <a:r>
              <a:rPr lang="en-US" altLang="zh-CN" sz="2800" dirty="0">
                <a:ea typeface="宋体" charset="-122"/>
                <a:cs typeface="Times New Roman" pitchFamily="18" charset="0"/>
              </a:rPr>
              <a:t>D. </a:t>
            </a:r>
            <a:r>
              <a:rPr lang="zh-CN" altLang="en-US" sz="2800" dirty="0">
                <a:ea typeface="宋体" charset="-122"/>
                <a:cs typeface="Times New Roman" pitchFamily="18" charset="0"/>
              </a:rPr>
              <a:t>电动势越大，说明非静电力在电源内部</a:t>
            </a:r>
            <a:r>
              <a:rPr lang="zh-CN" altLang="en-US" sz="2800" dirty="0" smtClean="0">
                <a:ea typeface="宋体" charset="-122"/>
                <a:cs typeface="Times New Roman" pitchFamily="18" charset="0"/>
              </a:rPr>
              <a:t>把正电荷</a:t>
            </a:r>
            <a:r>
              <a:rPr lang="zh-CN" altLang="en-US" sz="2800" dirty="0">
                <a:ea typeface="宋体" charset="-122"/>
                <a:cs typeface="Times New Roman" pitchFamily="18" charset="0"/>
              </a:rPr>
              <a:t>从负极移送到正极的电荷量越多</a:t>
            </a:r>
          </a:p>
        </p:txBody>
      </p:sp>
      <p:sp>
        <p:nvSpPr>
          <p:cNvPr id="8196" name="Rectangle 4"/>
          <p:cNvSpPr>
            <a:spLocks noChangeArrowheads="1"/>
          </p:cNvSpPr>
          <p:nvPr/>
        </p:nvSpPr>
        <p:spPr bwMode="auto">
          <a:xfrm>
            <a:off x="113510" y="594479"/>
            <a:ext cx="7210016" cy="75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a:lnSpc>
                <a:spcPct val="150000"/>
              </a:lnSpc>
              <a:spcBef>
                <a:spcPct val="50000"/>
              </a:spcBef>
            </a:pPr>
            <a:r>
              <a:rPr lang="zh-CN" altLang="en-US" sz="2800" dirty="0" smtClean="0">
                <a:ea typeface="宋体" charset="-122"/>
                <a:cs typeface="Times New Roman" pitchFamily="18" charset="0"/>
              </a:rPr>
              <a:t>例</a:t>
            </a:r>
            <a:r>
              <a:rPr lang="en-US" altLang="zh-CN" sz="2800" dirty="0" smtClean="0">
                <a:ea typeface="宋体" charset="-122"/>
                <a:cs typeface="Times New Roman" pitchFamily="18" charset="0"/>
              </a:rPr>
              <a:t> 1   </a:t>
            </a:r>
            <a:r>
              <a:rPr lang="zh-CN" altLang="en-US" sz="2800" dirty="0" smtClean="0">
                <a:ea typeface="宋体" charset="-122"/>
                <a:cs typeface="Times New Roman" pitchFamily="18" charset="0"/>
              </a:rPr>
              <a:t>关于</a:t>
            </a:r>
            <a:r>
              <a:rPr lang="zh-CN" altLang="en-US" sz="2800" dirty="0">
                <a:ea typeface="宋体" charset="-122"/>
                <a:cs typeface="Times New Roman" pitchFamily="18" charset="0"/>
              </a:rPr>
              <a:t>电动势，下列说法正确的是（    ）</a:t>
            </a:r>
          </a:p>
        </p:txBody>
      </p:sp>
      <p:sp>
        <p:nvSpPr>
          <p:cNvPr id="6" name="Oval 34"/>
          <p:cNvSpPr>
            <a:spLocks noChangeArrowheads="1"/>
          </p:cNvSpPr>
          <p:nvPr/>
        </p:nvSpPr>
        <p:spPr bwMode="auto">
          <a:xfrm>
            <a:off x="428545" y="2149475"/>
            <a:ext cx="1305145" cy="406974"/>
          </a:xfrm>
          <a:prstGeom prst="ellipse">
            <a:avLst/>
          </a:prstGeom>
          <a:solidFill>
            <a:srgbClr val="FFC000">
              <a:alpha val="52000"/>
            </a:srgbClr>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endParaRPr lang="zh-CN" altLang="en-US">
              <a:latin typeface="Times New Roman" pitchFamily="18" charset="0"/>
              <a:cs typeface="Times New Roman" pitchFamily="18" charset="0"/>
            </a:endParaRPr>
          </a:p>
        </p:txBody>
      </p:sp>
      <p:sp>
        <p:nvSpPr>
          <p:cNvPr id="7" name="Oval 34"/>
          <p:cNvSpPr>
            <a:spLocks noChangeArrowheads="1"/>
          </p:cNvSpPr>
          <p:nvPr/>
        </p:nvSpPr>
        <p:spPr bwMode="auto">
          <a:xfrm>
            <a:off x="2999381" y="2149475"/>
            <a:ext cx="719137" cy="431800"/>
          </a:xfrm>
          <a:prstGeom prst="ellipse">
            <a:avLst/>
          </a:prstGeom>
          <a:solidFill>
            <a:srgbClr val="FFC000">
              <a:alpha val="52000"/>
            </a:srgbClr>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endParaRPr lang="zh-CN" altLang="en-US">
              <a:latin typeface="Times New Roman" pitchFamily="18" charset="0"/>
              <a:cs typeface="Times New Roman" pitchFamily="18" charset="0"/>
            </a:endParaRPr>
          </a:p>
        </p:txBody>
      </p:sp>
      <p:pic>
        <p:nvPicPr>
          <p:cNvPr id="8" name="Picture 95" descr="20090204_845682aa92221a984601cPafxQxIgo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213" y="1539584"/>
            <a:ext cx="5095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6" descr="20090204_1e54d7448d02811bc9149qm7EO6243y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520" y="2889734"/>
            <a:ext cx="4095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p:nvSpPr>
        <p:spPr>
          <a:xfrm>
            <a:off x="7179295" y="634577"/>
            <a:ext cx="5019055" cy="6259088"/>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latin typeface="Times New Roman" pitchFamily="18" charset="0"/>
              <a:cs typeface="Times New Roman" pitchFamily="18" charset="0"/>
            </a:endParaRPr>
          </a:p>
        </p:txBody>
      </p:sp>
      <p:cxnSp>
        <p:nvCxnSpPr>
          <p:cNvPr id="11" name="肘形连接符 10"/>
          <p:cNvCxnSpPr/>
          <p:nvPr/>
        </p:nvCxnSpPr>
        <p:spPr>
          <a:xfrm flipV="1">
            <a:off x="765801" y="2130740"/>
            <a:ext cx="8078679" cy="523220"/>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sp>
        <p:nvSpPr>
          <p:cNvPr id="14" name="Text Box 4"/>
          <p:cNvSpPr txBox="1">
            <a:spLocks noChangeArrowheads="1"/>
          </p:cNvSpPr>
          <p:nvPr/>
        </p:nvSpPr>
        <p:spPr bwMode="auto">
          <a:xfrm>
            <a:off x="8826849" y="1530582"/>
            <a:ext cx="315034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把其他形式的能转化为电势能</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cxnSp>
        <p:nvCxnSpPr>
          <p:cNvPr id="15" name="肘形连接符 14"/>
          <p:cNvCxnSpPr/>
          <p:nvPr/>
        </p:nvCxnSpPr>
        <p:spPr>
          <a:xfrm>
            <a:off x="4433990" y="3177180"/>
            <a:ext cx="4185465" cy="162604"/>
          </a:xfrm>
          <a:prstGeom prst="bentConnector3">
            <a:avLst>
              <a:gd name="adj1" fmla="val 25218"/>
            </a:avLst>
          </a:prstGeom>
          <a:ln>
            <a:tailEnd type="arrow"/>
          </a:ln>
        </p:spPr>
        <p:style>
          <a:lnRef idx="3">
            <a:schemeClr val="accent2"/>
          </a:lnRef>
          <a:fillRef idx="0">
            <a:schemeClr val="accent2"/>
          </a:fillRef>
          <a:effectRef idx="2">
            <a:schemeClr val="accent2"/>
          </a:effectRef>
          <a:fontRef idx="minor">
            <a:schemeClr val="tx1"/>
          </a:fontRef>
        </p:style>
      </p:cxnSp>
      <p:sp>
        <p:nvSpPr>
          <p:cNvPr id="19" name="Text Box 4"/>
          <p:cNvSpPr txBox="1">
            <a:spLocks noChangeArrowheads="1"/>
          </p:cNvSpPr>
          <p:nvPr/>
        </p:nvSpPr>
        <p:spPr bwMode="auto">
          <a:xfrm>
            <a:off x="8721215" y="2862730"/>
            <a:ext cx="315034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是否单位正电荷？</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sp>
        <p:nvSpPr>
          <p:cNvPr id="20" name="Oval 34"/>
          <p:cNvSpPr>
            <a:spLocks noChangeArrowheads="1"/>
          </p:cNvSpPr>
          <p:nvPr/>
        </p:nvSpPr>
        <p:spPr bwMode="auto">
          <a:xfrm>
            <a:off x="4348510" y="2774524"/>
            <a:ext cx="1305145" cy="406974"/>
          </a:xfrm>
          <a:prstGeom prst="ellipse">
            <a:avLst/>
          </a:prstGeom>
          <a:solidFill>
            <a:srgbClr val="FFC000">
              <a:alpha val="52000"/>
            </a:srgbClr>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endParaRPr lang="zh-CN" altLang="en-US">
              <a:latin typeface="Times New Roman" pitchFamily="18" charset="0"/>
              <a:cs typeface="Times New Roman" pitchFamily="18" charset="0"/>
            </a:endParaRPr>
          </a:p>
        </p:txBody>
      </p:sp>
      <p:pic>
        <p:nvPicPr>
          <p:cNvPr id="21" name="Picture 95" descr="20090204_845682aa92221a984601cPafxQxIgo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213" y="4059864"/>
            <a:ext cx="5095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肘形连接符 21"/>
          <p:cNvCxnSpPr/>
          <p:nvPr/>
        </p:nvCxnSpPr>
        <p:spPr>
          <a:xfrm flipV="1">
            <a:off x="3358949" y="4665889"/>
            <a:ext cx="5485531" cy="474095"/>
          </a:xfrm>
          <a:prstGeom prst="bentConnector3">
            <a:avLst>
              <a:gd name="adj1" fmla="val 54727"/>
            </a:avLst>
          </a:prstGeom>
          <a:ln>
            <a:tailEnd type="arrow"/>
          </a:ln>
        </p:spPr>
        <p:style>
          <a:lnRef idx="3">
            <a:schemeClr val="accent2"/>
          </a:lnRef>
          <a:fillRef idx="0">
            <a:schemeClr val="accent2"/>
          </a:fillRef>
          <a:effectRef idx="2">
            <a:schemeClr val="accent2"/>
          </a:effectRef>
          <a:fontRef idx="minor">
            <a:schemeClr val="tx1"/>
          </a:fontRef>
        </p:style>
      </p:cxnSp>
      <p:cxnSp>
        <p:nvCxnSpPr>
          <p:cNvPr id="23" name="肘形连接符 22"/>
          <p:cNvCxnSpPr/>
          <p:nvPr/>
        </p:nvCxnSpPr>
        <p:spPr>
          <a:xfrm flipV="1">
            <a:off x="5086562" y="4902936"/>
            <a:ext cx="3740287" cy="1489313"/>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pic>
        <p:nvPicPr>
          <p:cNvPr id="28" name="Picture 96" descr="20090204_1e54d7448d02811bc9149qm7EO6243y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7" y="5463667"/>
            <a:ext cx="4095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4"/>
          <p:cNvSpPr txBox="1">
            <a:spLocks noChangeArrowheads="1"/>
          </p:cNvSpPr>
          <p:nvPr/>
        </p:nvSpPr>
        <p:spPr bwMode="auto">
          <a:xfrm>
            <a:off x="8848946" y="4181932"/>
            <a:ext cx="315034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lnSpc>
                <a:spcPct val="150000"/>
              </a:lnSpc>
            </a:pPr>
            <a:r>
              <a:rPr lang="zh-CN" altLang="en-US" sz="2800" dirty="0">
                <a:solidFill>
                  <a:srgbClr val="0000FF"/>
                </a:solidFill>
                <a:latin typeface="Times New Roman" pitchFamily="18" charset="0"/>
                <a:ea typeface="黑体" panose="02010609060101010101" pitchFamily="49" charset="-122"/>
                <a:cs typeface="Times New Roman" pitchFamily="18" charset="0"/>
              </a:rPr>
              <a:t>电动势等于非静电力把</a:t>
            </a:r>
            <a:r>
              <a:rPr lang="en-US" altLang="zh-CN" sz="2800" dirty="0">
                <a:solidFill>
                  <a:srgbClr val="0000FF"/>
                </a:solidFill>
                <a:latin typeface="Times New Roman" pitchFamily="18" charset="0"/>
                <a:ea typeface="黑体" panose="02010609060101010101" pitchFamily="49" charset="-122"/>
                <a:cs typeface="Times New Roman" pitchFamily="18" charset="0"/>
              </a:rPr>
              <a:t>1C</a:t>
            </a:r>
            <a:r>
              <a:rPr lang="zh-CN" altLang="en-US" sz="2800" dirty="0">
                <a:solidFill>
                  <a:srgbClr val="0000FF"/>
                </a:solidFill>
                <a:latin typeface="Times New Roman" pitchFamily="18" charset="0"/>
                <a:ea typeface="黑体" panose="02010609060101010101" pitchFamily="49" charset="-122"/>
                <a:cs typeface="Times New Roman" pitchFamily="18" charset="0"/>
              </a:rPr>
              <a:t>的正电荷在电源内部从负极移送到正极所做的功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sp>
        <p:nvSpPr>
          <p:cNvPr id="25" name="Oval 34"/>
          <p:cNvSpPr>
            <a:spLocks noChangeArrowheads="1"/>
          </p:cNvSpPr>
          <p:nvPr/>
        </p:nvSpPr>
        <p:spPr bwMode="auto">
          <a:xfrm>
            <a:off x="3128845" y="4743908"/>
            <a:ext cx="1957717" cy="406974"/>
          </a:xfrm>
          <a:prstGeom prst="ellipse">
            <a:avLst/>
          </a:prstGeom>
          <a:solidFill>
            <a:srgbClr val="FFC000">
              <a:alpha val="52000"/>
            </a:srgbClr>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endParaRPr lang="zh-CN" altLang="en-US">
              <a:latin typeface="Times New Roman" pitchFamily="18" charset="0"/>
              <a:cs typeface="Times New Roman" pitchFamily="18" charset="0"/>
            </a:endParaRPr>
          </a:p>
        </p:txBody>
      </p:sp>
      <p:sp>
        <p:nvSpPr>
          <p:cNvPr id="26" name="Oval 34"/>
          <p:cNvSpPr>
            <a:spLocks noChangeArrowheads="1"/>
          </p:cNvSpPr>
          <p:nvPr/>
        </p:nvSpPr>
        <p:spPr bwMode="auto">
          <a:xfrm>
            <a:off x="5086562" y="5985275"/>
            <a:ext cx="1305145" cy="406974"/>
          </a:xfrm>
          <a:prstGeom prst="ellipse">
            <a:avLst/>
          </a:prstGeom>
          <a:solidFill>
            <a:srgbClr val="FFC000">
              <a:alpha val="52000"/>
            </a:srgbClr>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endParaRPr lang="zh-CN" altLang="en-US">
              <a:latin typeface="Times New Roman" pitchFamily="18" charset="0"/>
              <a:cs typeface="Times New Roman" pitchFamily="18" charset="0"/>
            </a:endParaRPr>
          </a:p>
        </p:txBody>
      </p:sp>
      <p:sp>
        <p:nvSpPr>
          <p:cNvPr id="27" name="矩形 26"/>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典例精析</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554191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left)">
                                      <p:cBhvr>
                                        <p:cTn id="52" dur="5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50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left)">
                                      <p:cBhvr>
                                        <p:cTn id="67" dur="5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wipe(left)">
                                      <p:cBhvr>
                                        <p:cTn id="77" dur="500"/>
                                        <p:tgtEl>
                                          <p:spTgt spid="21"/>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wipe(left)">
                                      <p:cBhvr>
                                        <p:cTn id="8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p:bldP spid="19" grpId="0"/>
      <p:bldP spid="20" grpId="0" animBg="1"/>
      <p:bldP spid="29" grpId="0"/>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569" y="594479"/>
            <a:ext cx="693077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612775" algn="l" defTabSz="914400" rtl="0" eaLnBrk="1" fontAlgn="base" latinLnBrk="0" hangingPunct="1">
              <a:lnSpc>
                <a:spcPct val="150000"/>
              </a:lnSpc>
              <a:spcBef>
                <a:spcPct val="0"/>
              </a:spcBef>
              <a:spcAft>
                <a:spcPct val="0"/>
              </a:spcAft>
              <a:buClrTx/>
              <a:buSzTx/>
              <a:buFontTx/>
              <a:buNone/>
              <a:tabLst>
                <a:tab pos="2933700" algn="l"/>
              </a:tabLst>
            </a:pPr>
            <a:r>
              <a:rPr kumimoji="0" lang="zh-CN" sz="2800" i="0" u="none" strike="noStrike" cap="none" normalizeH="0" baseline="0" dirty="0" smtClean="0">
                <a:ln>
                  <a:noFill/>
                </a:ln>
                <a:solidFill>
                  <a:schemeClr val="tx1"/>
                </a:solidFill>
                <a:effectLst/>
                <a:ea typeface="黑体" pitchFamily="2" charset="-122"/>
                <a:cs typeface="Times New Roman" pitchFamily="18" charset="0"/>
              </a:rPr>
              <a:t>例</a:t>
            </a: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2</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　将电动势为</a:t>
            </a: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3.0V</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的电源接入电路中，测得电源两极间的电压为</a:t>
            </a: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2.4V</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，当电路中的</a:t>
            </a: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6C</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的电荷流过时，求：</a:t>
            </a:r>
          </a:p>
          <a:p>
            <a:pPr marL="0" marR="0" lvl="0" indent="612775" algn="l" defTabSz="914400" rtl="0" eaLnBrk="0" fontAlgn="base" latinLnBrk="0" hangingPunct="0">
              <a:lnSpc>
                <a:spcPct val="150000"/>
              </a:lnSpc>
              <a:spcBef>
                <a:spcPct val="0"/>
              </a:spcBef>
              <a:spcAft>
                <a:spcPct val="0"/>
              </a:spcAft>
              <a:buClrTx/>
              <a:buSzTx/>
              <a:buFontTx/>
              <a:buNone/>
              <a:tabLst>
                <a:tab pos="2933700" algn="l"/>
              </a:tabLst>
            </a:pP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(1)</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有多少其他形式的能转化为电能；</a:t>
            </a:r>
          </a:p>
          <a:p>
            <a:pPr marL="0" marR="0" lvl="0" indent="612775" algn="l" defTabSz="914400" rtl="0" eaLnBrk="0" fontAlgn="base" latinLnBrk="0" hangingPunct="0">
              <a:lnSpc>
                <a:spcPct val="150000"/>
              </a:lnSpc>
              <a:spcBef>
                <a:spcPct val="0"/>
              </a:spcBef>
              <a:spcAft>
                <a:spcPct val="0"/>
              </a:spcAft>
              <a:buClrTx/>
              <a:buSzTx/>
              <a:buFontTx/>
              <a:buNone/>
              <a:tabLst>
                <a:tab pos="2933700" algn="l"/>
              </a:tabLst>
            </a:pP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(2)</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外电路中有多少电能转化为其他形式的能；</a:t>
            </a:r>
          </a:p>
          <a:p>
            <a:pPr>
              <a:lnSpc>
                <a:spcPct val="150000"/>
              </a:lnSpc>
            </a:pPr>
            <a:r>
              <a:rPr kumimoji="0" lang="en-US" altLang="zh-CN" sz="2800" i="0" u="none" strike="noStrike" cap="none" normalizeH="0" baseline="0" dirty="0" smtClean="0">
                <a:ln>
                  <a:noFill/>
                </a:ln>
                <a:solidFill>
                  <a:schemeClr val="tx1"/>
                </a:solidFill>
                <a:effectLst/>
                <a:ea typeface="黑体" pitchFamily="2" charset="-122"/>
                <a:cs typeface="Times New Roman" pitchFamily="18" charset="0"/>
              </a:rPr>
              <a:t>      (3)</a:t>
            </a:r>
            <a:r>
              <a:rPr kumimoji="0" lang="zh-CN" altLang="en-US" sz="2800" i="0" u="none" strike="noStrike" cap="none" normalizeH="0" baseline="0" dirty="0" smtClean="0">
                <a:ln>
                  <a:noFill/>
                </a:ln>
                <a:solidFill>
                  <a:schemeClr val="tx1"/>
                </a:solidFill>
                <a:effectLst/>
                <a:ea typeface="黑体" pitchFamily="2" charset="-122"/>
                <a:cs typeface="Times New Roman" pitchFamily="18" charset="0"/>
              </a:rPr>
              <a:t>内电路中有多少电能转化为其他形式的能．</a:t>
            </a:r>
          </a:p>
        </p:txBody>
      </p:sp>
      <p:sp>
        <p:nvSpPr>
          <p:cNvPr id="4" name="矩形 3"/>
          <p:cNvSpPr/>
          <p:nvPr/>
        </p:nvSpPr>
        <p:spPr>
          <a:xfrm>
            <a:off x="6938339" y="594479"/>
            <a:ext cx="5379095" cy="6259088"/>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latin typeface="Times New Roman" pitchFamily="18" charset="0"/>
              <a:cs typeface="Times New Roman" pitchFamily="18" charset="0"/>
            </a:endParaRPr>
          </a:p>
        </p:txBody>
      </p:sp>
      <p:cxnSp>
        <p:nvCxnSpPr>
          <p:cNvPr id="5" name="肘形连接符 4"/>
          <p:cNvCxnSpPr/>
          <p:nvPr/>
        </p:nvCxnSpPr>
        <p:spPr>
          <a:xfrm>
            <a:off x="3472954" y="1269554"/>
            <a:ext cx="4111386" cy="215149"/>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sp>
        <p:nvSpPr>
          <p:cNvPr id="6" name="Text Box 4"/>
          <p:cNvSpPr txBox="1">
            <a:spLocks noChangeArrowheads="1"/>
          </p:cNvSpPr>
          <p:nvPr/>
        </p:nvSpPr>
        <p:spPr bwMode="auto">
          <a:xfrm>
            <a:off x="7770087" y="1021144"/>
            <a:ext cx="400544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电动势大小为多少？如何计算非静电力做功？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cxnSp>
        <p:nvCxnSpPr>
          <p:cNvPr id="11" name="肘形连接符 10"/>
          <p:cNvCxnSpPr/>
          <p:nvPr/>
        </p:nvCxnSpPr>
        <p:spPr>
          <a:xfrm>
            <a:off x="4839035" y="1961463"/>
            <a:ext cx="2745305" cy="613236"/>
          </a:xfrm>
          <a:prstGeom prst="bentConnector3">
            <a:avLst>
              <a:gd name="adj1" fmla="val 50000"/>
            </a:avLst>
          </a:prstGeom>
          <a:ln>
            <a:tailEnd type="arrow"/>
          </a:ln>
        </p:spPr>
        <p:style>
          <a:lnRef idx="3">
            <a:schemeClr val="accent2"/>
          </a:lnRef>
          <a:fillRef idx="0">
            <a:schemeClr val="accent2"/>
          </a:fillRef>
          <a:effectRef idx="2">
            <a:schemeClr val="accent2"/>
          </a:effectRef>
          <a:fontRef idx="minor">
            <a:schemeClr val="tx1"/>
          </a:fontRef>
        </p:style>
      </p:cxnSp>
      <p:sp>
        <p:nvSpPr>
          <p:cNvPr id="17" name="Text Box 4"/>
          <p:cNvSpPr txBox="1">
            <a:spLocks noChangeArrowheads="1"/>
          </p:cNvSpPr>
          <p:nvPr/>
        </p:nvSpPr>
        <p:spPr bwMode="auto">
          <a:xfrm>
            <a:off x="7866999" y="2271861"/>
            <a:ext cx="38901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外电压大小为多少？如何计算电场力做功？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cxnSp>
        <p:nvCxnSpPr>
          <p:cNvPr id="21" name="肘形连接符 20"/>
          <p:cNvCxnSpPr/>
          <p:nvPr/>
        </p:nvCxnSpPr>
        <p:spPr>
          <a:xfrm>
            <a:off x="3038835" y="3110787"/>
            <a:ext cx="4770530" cy="814062"/>
          </a:xfrm>
          <a:prstGeom prst="bentConnector3">
            <a:avLst>
              <a:gd name="adj1" fmla="val 74603"/>
            </a:avLst>
          </a:prstGeom>
          <a:ln>
            <a:tailEnd type="arrow"/>
          </a:ln>
        </p:spPr>
        <p:style>
          <a:lnRef idx="3">
            <a:schemeClr val="accent2"/>
          </a:lnRef>
          <a:fillRef idx="0">
            <a:schemeClr val="accent2"/>
          </a:fillRef>
          <a:effectRef idx="2">
            <a:schemeClr val="accent2"/>
          </a:effectRef>
          <a:fontRef idx="minor">
            <a:schemeClr val="tx1"/>
          </a:fontRef>
        </p:style>
      </p:cxnSp>
      <p:sp>
        <p:nvSpPr>
          <p:cNvPr id="23" name="Text Box 4"/>
          <p:cNvSpPr txBox="1">
            <a:spLocks noChangeArrowheads="1"/>
          </p:cNvSpPr>
          <p:nvPr/>
        </p:nvSpPr>
        <p:spPr bwMode="auto">
          <a:xfrm>
            <a:off x="7830404" y="3581649"/>
            <a:ext cx="400544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等于非静电力做的功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cxnSp>
        <p:nvCxnSpPr>
          <p:cNvPr id="25" name="肘形连接符 24"/>
          <p:cNvCxnSpPr/>
          <p:nvPr/>
        </p:nvCxnSpPr>
        <p:spPr>
          <a:xfrm>
            <a:off x="3893930" y="3843259"/>
            <a:ext cx="3690410" cy="842433"/>
          </a:xfrm>
          <a:prstGeom prst="bentConnector3">
            <a:avLst>
              <a:gd name="adj1" fmla="val 19675"/>
            </a:avLst>
          </a:prstGeom>
          <a:ln>
            <a:tailEnd type="arrow"/>
          </a:ln>
        </p:spPr>
        <p:style>
          <a:lnRef idx="3">
            <a:schemeClr val="accent2"/>
          </a:lnRef>
          <a:fillRef idx="0">
            <a:schemeClr val="accent2"/>
          </a:fillRef>
          <a:effectRef idx="2">
            <a:schemeClr val="accent2"/>
          </a:effectRef>
          <a:fontRef idx="minor">
            <a:schemeClr val="tx1"/>
          </a:fontRef>
        </p:style>
      </p:cxnSp>
      <p:sp>
        <p:nvSpPr>
          <p:cNvPr id="29" name="Text Box 4"/>
          <p:cNvSpPr txBox="1">
            <a:spLocks noChangeArrowheads="1"/>
          </p:cNvSpPr>
          <p:nvPr/>
        </p:nvSpPr>
        <p:spPr bwMode="auto">
          <a:xfrm>
            <a:off x="7629345" y="4424082"/>
            <a:ext cx="432048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等于外电路电场力做的功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cxnSp>
        <p:nvCxnSpPr>
          <p:cNvPr id="30" name="肘形连接符 29"/>
          <p:cNvCxnSpPr/>
          <p:nvPr/>
        </p:nvCxnSpPr>
        <p:spPr>
          <a:xfrm>
            <a:off x="3413412" y="5139984"/>
            <a:ext cx="4230470" cy="842433"/>
          </a:xfrm>
          <a:prstGeom prst="bentConnector3">
            <a:avLst>
              <a:gd name="adj1" fmla="val 16126"/>
            </a:avLst>
          </a:prstGeom>
          <a:ln>
            <a:tailEnd type="arrow"/>
          </a:ln>
        </p:spPr>
        <p:style>
          <a:lnRef idx="3">
            <a:schemeClr val="accent2"/>
          </a:lnRef>
          <a:fillRef idx="0">
            <a:schemeClr val="accent2"/>
          </a:fillRef>
          <a:effectRef idx="2">
            <a:schemeClr val="accent2"/>
          </a:effectRef>
          <a:fontRef idx="minor">
            <a:schemeClr val="tx1"/>
          </a:fontRef>
        </p:style>
      </p:cxnSp>
      <p:sp>
        <p:nvSpPr>
          <p:cNvPr id="31" name="Text Box 4"/>
          <p:cNvSpPr txBox="1">
            <a:spLocks noChangeArrowheads="1"/>
          </p:cNvSpPr>
          <p:nvPr/>
        </p:nvSpPr>
        <p:spPr bwMode="auto">
          <a:xfrm>
            <a:off x="7674350" y="5651879"/>
            <a:ext cx="432048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itchFamily="34" charset="0"/>
                <a:ea typeface="宋体" pitchFamily="2" charset="-122"/>
              </a:defRPr>
            </a:lvl1pPr>
            <a:lvl2pPr marL="742950" indent="-285750" eaLnBrk="0" hangingPunct="0">
              <a:defRPr b="1">
                <a:solidFill>
                  <a:schemeClr val="tx1"/>
                </a:solidFill>
                <a:latin typeface="Arial" pitchFamily="34" charset="0"/>
                <a:ea typeface="宋体" pitchFamily="2" charset="-122"/>
              </a:defRPr>
            </a:lvl2pPr>
            <a:lvl3pPr marL="1143000" indent="-228600" eaLnBrk="0" hangingPunct="0">
              <a:defRPr b="1">
                <a:solidFill>
                  <a:schemeClr val="tx1"/>
                </a:solidFill>
                <a:latin typeface="Arial" pitchFamily="34" charset="0"/>
                <a:ea typeface="宋体" pitchFamily="2" charset="-122"/>
              </a:defRPr>
            </a:lvl3pPr>
            <a:lvl4pPr marL="1600200" indent="-228600" eaLnBrk="0" hangingPunct="0">
              <a:defRPr b="1">
                <a:solidFill>
                  <a:schemeClr val="tx1"/>
                </a:solidFill>
                <a:latin typeface="Arial" pitchFamily="34" charset="0"/>
                <a:ea typeface="宋体" pitchFamily="2" charset="-122"/>
              </a:defRPr>
            </a:lvl4pPr>
            <a:lvl5pPr marL="2057400" indent="-228600" eaLnBrk="0" hangingPunct="0">
              <a:defRPr b="1">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b="1">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b="1">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b="1">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b="1">
                <a:solidFill>
                  <a:schemeClr val="tx1"/>
                </a:solidFill>
                <a:latin typeface="Arial" pitchFamily="34" charset="0"/>
                <a:ea typeface="宋体" pitchFamily="2" charset="-122"/>
              </a:defRPr>
            </a:lvl9pPr>
          </a:lstStyle>
          <a:p>
            <a:pPr eaLnBrk="1" hangingPunct="1"/>
            <a:r>
              <a:rPr lang="zh-CN" altLang="en-US" sz="2800" dirty="0" smtClean="0">
                <a:solidFill>
                  <a:srgbClr val="0000FF"/>
                </a:solidFill>
                <a:latin typeface="Times New Roman" pitchFamily="18" charset="0"/>
                <a:ea typeface="黑体" panose="02010609060101010101" pitchFamily="49" charset="-122"/>
                <a:cs typeface="Times New Roman" pitchFamily="18" charset="0"/>
              </a:rPr>
              <a:t>等于内电路电场力做的功</a:t>
            </a:r>
            <a:endParaRPr lang="en-US" altLang="zh-CN" sz="2800" dirty="0">
              <a:solidFill>
                <a:srgbClr val="0000FF"/>
              </a:solidFill>
              <a:latin typeface="Times New Roman" pitchFamily="18" charset="0"/>
              <a:ea typeface="黑体" panose="02010609060101010101" pitchFamily="49" charset="-122"/>
              <a:cs typeface="Times New Roman" pitchFamily="18" charset="0"/>
            </a:endParaRPr>
          </a:p>
        </p:txBody>
      </p:sp>
      <p:sp>
        <p:nvSpPr>
          <p:cNvPr id="15" name="矩形 1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典例精析</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40827706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wipe(left)">
                                      <p:cBhvr>
                                        <p:cTn id="5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P spid="23" grpId="0"/>
      <p:bldP spid="29"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248525" y="1899624"/>
            <a:ext cx="12646405" cy="3323987"/>
          </a:xfrm>
          <a:prstGeom prst="rect">
            <a:avLst/>
          </a:prstGeom>
        </p:spPr>
        <p:txBody>
          <a:bodyPr wrap="square">
            <a:spAutoFit/>
          </a:bodyPr>
          <a:lstStyle/>
          <a:p>
            <a:pPr>
              <a:lnSpc>
                <a:spcPct val="150000"/>
              </a:lnSpc>
            </a:pPr>
            <a:r>
              <a:rPr lang="zh-CN" altLang="zh-CN" sz="2800" dirty="0" smtClean="0">
                <a:ea typeface="黑体" pitchFamily="2" charset="-122"/>
                <a:cs typeface="Times New Roman" pitchFamily="18" charset="0"/>
              </a:rPr>
              <a:t>解析</a:t>
            </a:r>
            <a:r>
              <a:rPr lang="en-US" altLang="zh-CN" sz="2800" dirty="0" smtClean="0">
                <a:ea typeface="黑体" pitchFamily="2" charset="-122"/>
                <a:cs typeface="Times New Roman" pitchFamily="18" charset="0"/>
              </a:rPr>
              <a:t>:</a:t>
            </a:r>
          </a:p>
          <a:p>
            <a:pPr>
              <a:lnSpc>
                <a:spcPct val="150000"/>
              </a:lnSpc>
            </a:pPr>
            <a:r>
              <a:rPr lang="en-US" altLang="zh-CN" sz="2800" dirty="0" smtClean="0">
                <a:ea typeface="黑体" pitchFamily="2" charset="-122"/>
                <a:cs typeface="Times New Roman" pitchFamily="18" charset="0"/>
              </a:rPr>
              <a:t>(</a:t>
            </a:r>
            <a:r>
              <a:rPr lang="en-US" altLang="zh-CN" sz="2800" dirty="0">
                <a:ea typeface="黑体" pitchFamily="2" charset="-122"/>
                <a:cs typeface="Times New Roman" pitchFamily="18" charset="0"/>
              </a:rPr>
              <a:t>1)</a:t>
            </a:r>
            <a:r>
              <a:rPr lang="en-US" altLang="zh-CN" sz="2800" i="1" dirty="0">
                <a:ea typeface="黑体" pitchFamily="2" charset="-122"/>
                <a:cs typeface="Times New Roman" pitchFamily="18" charset="0"/>
              </a:rPr>
              <a:t>W</a:t>
            </a:r>
            <a:r>
              <a:rPr lang="zh-CN" altLang="zh-CN" sz="2800" dirty="0">
                <a:ea typeface="黑体" pitchFamily="2" charset="-122"/>
                <a:cs typeface="Times New Roman" pitchFamily="18" charset="0"/>
              </a:rPr>
              <a:t>＝</a:t>
            </a:r>
            <a:r>
              <a:rPr lang="en-US" altLang="zh-CN" sz="2800" i="1" dirty="0" err="1">
                <a:ea typeface="黑体" pitchFamily="2" charset="-122"/>
                <a:cs typeface="Times New Roman" pitchFamily="18" charset="0"/>
              </a:rPr>
              <a:t>Eq</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3×6J</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18J</a:t>
            </a:r>
            <a:r>
              <a:rPr lang="zh-CN" altLang="zh-CN" sz="2800" dirty="0">
                <a:ea typeface="黑体" pitchFamily="2" charset="-122"/>
                <a:cs typeface="Times New Roman" pitchFamily="18" charset="0"/>
              </a:rPr>
              <a:t>，电源中共有</a:t>
            </a:r>
            <a:r>
              <a:rPr lang="en-US" altLang="zh-CN" sz="2800" dirty="0">
                <a:ea typeface="黑体" pitchFamily="2" charset="-122"/>
                <a:cs typeface="Times New Roman" pitchFamily="18" charset="0"/>
              </a:rPr>
              <a:t>18J</a:t>
            </a:r>
            <a:r>
              <a:rPr lang="zh-CN" altLang="zh-CN" sz="2800" dirty="0">
                <a:ea typeface="黑体" pitchFamily="2" charset="-122"/>
                <a:cs typeface="Times New Roman" pitchFamily="18" charset="0"/>
              </a:rPr>
              <a:t>其他形式的能转化为电能．</a:t>
            </a:r>
          </a:p>
          <a:p>
            <a:pPr>
              <a:lnSpc>
                <a:spcPct val="150000"/>
              </a:lnSpc>
            </a:pPr>
            <a:r>
              <a:rPr lang="en-US" altLang="zh-CN" sz="2800" dirty="0">
                <a:ea typeface="黑体" pitchFamily="2" charset="-122"/>
                <a:cs typeface="Times New Roman" pitchFamily="18" charset="0"/>
              </a:rPr>
              <a:t>(2)</a:t>
            </a:r>
            <a:r>
              <a:rPr lang="en-US" altLang="zh-CN" sz="2800" i="1" dirty="0">
                <a:ea typeface="黑体" pitchFamily="2" charset="-122"/>
                <a:cs typeface="Times New Roman" pitchFamily="18" charset="0"/>
              </a:rPr>
              <a:t>W</a:t>
            </a:r>
            <a:r>
              <a:rPr lang="en-US" altLang="zh-CN" sz="2800" baseline="-25000" dirty="0">
                <a:ea typeface="黑体" pitchFamily="2" charset="-122"/>
                <a:cs typeface="Times New Roman" pitchFamily="18" charset="0"/>
              </a:rPr>
              <a:t>1</a:t>
            </a:r>
            <a:r>
              <a:rPr lang="zh-CN" altLang="zh-CN" sz="2800" dirty="0">
                <a:ea typeface="黑体" pitchFamily="2" charset="-122"/>
                <a:cs typeface="Times New Roman" pitchFamily="18" charset="0"/>
              </a:rPr>
              <a:t>＝</a:t>
            </a:r>
            <a:r>
              <a:rPr lang="en-US" altLang="zh-CN" sz="2800" i="1" dirty="0">
                <a:ea typeface="黑体" pitchFamily="2" charset="-122"/>
                <a:cs typeface="Times New Roman" pitchFamily="18" charset="0"/>
              </a:rPr>
              <a:t>U</a:t>
            </a:r>
            <a:r>
              <a:rPr lang="en-US" altLang="zh-CN" sz="2800" baseline="-25000" dirty="0">
                <a:ea typeface="黑体" pitchFamily="2" charset="-122"/>
                <a:cs typeface="Times New Roman" pitchFamily="18" charset="0"/>
              </a:rPr>
              <a:t>1</a:t>
            </a:r>
            <a:r>
              <a:rPr lang="en-US" altLang="zh-CN" sz="2800" i="1" dirty="0">
                <a:ea typeface="黑体" pitchFamily="2" charset="-122"/>
                <a:cs typeface="Times New Roman" pitchFamily="18" charset="0"/>
              </a:rPr>
              <a:t>q</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2.4×6J</a:t>
            </a:r>
            <a:r>
              <a:rPr lang="zh-CN" altLang="zh-CN" sz="2800" dirty="0">
                <a:ea typeface="黑体" pitchFamily="2" charset="-122"/>
                <a:cs typeface="Times New Roman" pitchFamily="18" charset="0"/>
              </a:rPr>
              <a:t>＝</a:t>
            </a:r>
            <a:r>
              <a:rPr lang="en-US" altLang="zh-CN" sz="2800" dirty="0" smtClean="0">
                <a:ea typeface="黑体" pitchFamily="2" charset="-122"/>
                <a:cs typeface="Times New Roman" pitchFamily="18" charset="0"/>
              </a:rPr>
              <a:t>14.4J,</a:t>
            </a:r>
            <a:r>
              <a:rPr lang="zh-CN" altLang="zh-CN" sz="2800" dirty="0" smtClean="0">
                <a:ea typeface="黑体" pitchFamily="2" charset="-122"/>
                <a:cs typeface="Times New Roman" pitchFamily="18" charset="0"/>
              </a:rPr>
              <a:t>外电路</a:t>
            </a:r>
            <a:r>
              <a:rPr lang="zh-CN" altLang="zh-CN" sz="2800" dirty="0">
                <a:ea typeface="黑体" pitchFamily="2" charset="-122"/>
                <a:cs typeface="Times New Roman" pitchFamily="18" charset="0"/>
              </a:rPr>
              <a:t>中共有</a:t>
            </a:r>
            <a:r>
              <a:rPr lang="en-US" altLang="zh-CN" sz="2800" dirty="0">
                <a:ea typeface="黑体" pitchFamily="2" charset="-122"/>
                <a:cs typeface="Times New Roman" pitchFamily="18" charset="0"/>
              </a:rPr>
              <a:t>14.4J</a:t>
            </a:r>
            <a:r>
              <a:rPr lang="zh-CN" altLang="zh-CN" sz="2800" dirty="0">
                <a:ea typeface="黑体" pitchFamily="2" charset="-122"/>
                <a:cs typeface="Times New Roman" pitchFamily="18" charset="0"/>
              </a:rPr>
              <a:t>电能转化为其他形式的能</a:t>
            </a:r>
            <a:r>
              <a:rPr lang="zh-CN" altLang="zh-CN" sz="2800" dirty="0" smtClean="0">
                <a:ea typeface="黑体" pitchFamily="2" charset="-122"/>
                <a:cs typeface="Times New Roman" pitchFamily="18" charset="0"/>
              </a:rPr>
              <a:t>．</a:t>
            </a:r>
            <a:endParaRPr lang="en-US" altLang="zh-CN" sz="2800" dirty="0" smtClean="0">
              <a:ea typeface="黑体" pitchFamily="2" charset="-122"/>
              <a:cs typeface="Times New Roman" pitchFamily="18" charset="0"/>
            </a:endParaRPr>
          </a:p>
          <a:p>
            <a:pPr>
              <a:lnSpc>
                <a:spcPct val="150000"/>
              </a:lnSpc>
            </a:pPr>
            <a:r>
              <a:rPr lang="en-US" altLang="zh-CN" sz="2800" dirty="0" smtClean="0">
                <a:ea typeface="黑体" pitchFamily="2" charset="-122"/>
                <a:cs typeface="Times New Roman" pitchFamily="18" charset="0"/>
              </a:rPr>
              <a:t>(</a:t>
            </a:r>
            <a:r>
              <a:rPr lang="en-US" altLang="zh-CN" sz="2800" dirty="0">
                <a:ea typeface="黑体" pitchFamily="2" charset="-122"/>
                <a:cs typeface="Times New Roman" pitchFamily="18" charset="0"/>
              </a:rPr>
              <a:t>3)</a:t>
            </a:r>
            <a:r>
              <a:rPr lang="zh-CN" altLang="zh-CN" sz="2800" dirty="0">
                <a:ea typeface="黑体" pitchFamily="2" charset="-122"/>
                <a:cs typeface="Times New Roman" pitchFamily="18" charset="0"/>
              </a:rPr>
              <a:t>由能量守恒知，内电路中有</a:t>
            </a:r>
            <a:r>
              <a:rPr lang="en-US" altLang="zh-CN" sz="2800" dirty="0">
                <a:ea typeface="黑体" pitchFamily="2" charset="-122"/>
                <a:cs typeface="Times New Roman" pitchFamily="18" charset="0"/>
              </a:rPr>
              <a:t>18J</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14.4J</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3.6J</a:t>
            </a:r>
            <a:r>
              <a:rPr lang="zh-CN" altLang="zh-CN" sz="2800" dirty="0">
                <a:ea typeface="黑体" pitchFamily="2" charset="-122"/>
                <a:cs typeface="Times New Roman" pitchFamily="18" charset="0"/>
              </a:rPr>
              <a:t>的电能转化为内能．</a:t>
            </a:r>
          </a:p>
          <a:p>
            <a:pPr lvl="0" indent="612775" eaLnBrk="0" hangingPunct="0">
              <a:lnSpc>
                <a:spcPct val="150000"/>
              </a:lnSpc>
              <a:tabLst>
                <a:tab pos="2933700" algn="l"/>
              </a:tabLst>
            </a:pPr>
            <a:endParaRPr lang="zh-CN" altLang="en-US" sz="2800" dirty="0">
              <a:ea typeface="黑体" pitchFamily="2" charset="-122"/>
              <a:cs typeface="Times New Roman" pitchFamily="18" charset="0"/>
            </a:endParaRPr>
          </a:p>
        </p:txBody>
      </p:sp>
      <p:sp>
        <p:nvSpPr>
          <p:cNvPr id="4" name="矩形 3"/>
          <p:cNvSpPr/>
          <p:nvPr/>
        </p:nvSpPr>
        <p:spPr>
          <a:xfrm>
            <a:off x="248782" y="4855719"/>
            <a:ext cx="6750494" cy="523220"/>
          </a:xfrm>
          <a:prstGeom prst="rect">
            <a:avLst/>
          </a:prstGeom>
        </p:spPr>
        <p:txBody>
          <a:bodyPr wrap="square">
            <a:spAutoFit/>
          </a:bodyPr>
          <a:lstStyle/>
          <a:p>
            <a:r>
              <a:rPr lang="zh-CN" altLang="zh-CN" sz="2800" dirty="0">
                <a:ea typeface="黑体" pitchFamily="2" charset="-122"/>
                <a:cs typeface="Times New Roman" pitchFamily="18" charset="0"/>
              </a:rPr>
              <a:t>答案　</a:t>
            </a:r>
            <a:r>
              <a:rPr lang="en-US" altLang="zh-CN" sz="2800" dirty="0">
                <a:ea typeface="黑体" pitchFamily="2" charset="-122"/>
                <a:cs typeface="Times New Roman" pitchFamily="18" charset="0"/>
              </a:rPr>
              <a:t>(</a:t>
            </a:r>
            <a:r>
              <a:rPr lang="en-US" altLang="zh-CN" sz="2800" dirty="0" smtClean="0">
                <a:ea typeface="黑体" pitchFamily="2" charset="-122"/>
                <a:cs typeface="Times New Roman" pitchFamily="18" charset="0"/>
              </a:rPr>
              <a:t>1)18J       (2)14.4J      (3)3.6J</a:t>
            </a:r>
            <a:endParaRPr lang="zh-CN" altLang="zh-CN" sz="2800" dirty="0">
              <a:ea typeface="黑体" pitchFamily="2" charset="-122"/>
              <a:cs typeface="Times New Roman" pitchFamily="18" charset="0"/>
            </a:endParaRPr>
          </a:p>
        </p:txBody>
      </p:sp>
      <p:sp>
        <p:nvSpPr>
          <p:cNvPr id="6" name="矩形 5"/>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rPr>
              <a:t>典例精析</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隶书" pitchFamily="49" charset="-122"/>
              <a:ea typeface="隶书" pitchFamily="49" charset="-122"/>
            </a:endParaRPr>
          </a:p>
        </p:txBody>
      </p:sp>
    </p:spTree>
    <p:extLst>
      <p:ext uri="{BB962C8B-B14F-4D97-AF65-F5344CB8AC3E}">
        <p14:creationId xmlns:p14="http://schemas.microsoft.com/office/powerpoint/2010/main" val="33212069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338535" y="1044529"/>
            <a:ext cx="11611290" cy="5280606"/>
          </a:xfrm>
          <a:prstGeom prst="rect">
            <a:avLst/>
          </a:prstGeom>
          <a:noFill/>
          <a:ln>
            <a:noFill/>
          </a:ln>
        </p:spPr>
        <p:txBody>
          <a:bodyPr wrap="square" lIns="108896" tIns="54448" rIns="108896" bIns="54448">
            <a:spAutoFit/>
          </a:bodyPr>
          <a:lstStyle/>
          <a:p>
            <a:pPr eaLnBrk="0" hangingPunct="0">
              <a:lnSpc>
                <a:spcPct val="150000"/>
              </a:lnSpc>
              <a:spcBef>
                <a:spcPts val="0"/>
              </a:spcBef>
            </a:pPr>
            <a:r>
              <a:rPr lang="en-US" altLang="zh-CN" sz="2800" dirty="0">
                <a:ea typeface="黑体" pitchFamily="2" charset="-122"/>
                <a:cs typeface="Times New Roman" pitchFamily="18" charset="0"/>
              </a:rPr>
              <a:t>1</a:t>
            </a:r>
            <a:r>
              <a:rPr lang="zh-CN" altLang="zh-CN" sz="2800" dirty="0">
                <a:ea typeface="黑体" pitchFamily="2" charset="-122"/>
                <a:cs typeface="Times New Roman" pitchFamily="18" charset="0"/>
              </a:rPr>
              <a:t>．以下说法中正确的是</a:t>
            </a:r>
            <a:r>
              <a:rPr lang="en-US" altLang="zh-CN" sz="2800" dirty="0">
                <a:ea typeface="黑体" pitchFamily="2" charset="-122"/>
                <a:cs typeface="Times New Roman" pitchFamily="18" charset="0"/>
              </a:rPr>
              <a:t>(</a:t>
            </a:r>
            <a:r>
              <a:rPr lang="zh-CN" altLang="zh-CN" sz="2800" dirty="0">
                <a:ea typeface="黑体" pitchFamily="2" charset="-122"/>
                <a:cs typeface="Times New Roman" pitchFamily="18" charset="0"/>
              </a:rPr>
              <a:t>　　</a:t>
            </a:r>
            <a:r>
              <a:rPr lang="en-US" altLang="zh-CN" sz="2800" dirty="0">
                <a:ea typeface="黑体" pitchFamily="2" charset="-122"/>
                <a:cs typeface="Times New Roman" pitchFamily="18" charset="0"/>
              </a:rPr>
              <a:t>)</a:t>
            </a:r>
            <a:endParaRPr lang="zh-CN" altLang="zh-CN" sz="2800" dirty="0">
              <a:ea typeface="黑体" pitchFamily="2" charset="-122"/>
              <a:cs typeface="Times New Roman" pitchFamily="18" charset="0"/>
            </a:endParaRPr>
          </a:p>
          <a:p>
            <a:pPr eaLnBrk="0" hangingPunct="0">
              <a:lnSpc>
                <a:spcPct val="150000"/>
              </a:lnSpc>
              <a:spcBef>
                <a:spcPts val="0"/>
              </a:spcBef>
            </a:pPr>
            <a:r>
              <a:rPr lang="en-US" altLang="zh-CN" sz="2800" dirty="0">
                <a:ea typeface="黑体" pitchFamily="2" charset="-122"/>
                <a:cs typeface="Times New Roman" pitchFamily="18" charset="0"/>
              </a:rPr>
              <a:t>A</a:t>
            </a:r>
            <a:r>
              <a:rPr lang="zh-CN" altLang="zh-CN" sz="2800" dirty="0">
                <a:ea typeface="黑体" pitchFamily="2" charset="-122"/>
                <a:cs typeface="Times New Roman" pitchFamily="18" charset="0"/>
              </a:rPr>
              <a:t>．在外电路中和电源内部，正电荷都受静电力作用，所以能不断定向移动形成电流</a:t>
            </a:r>
          </a:p>
          <a:p>
            <a:pPr eaLnBrk="0" hangingPunct="0">
              <a:lnSpc>
                <a:spcPct val="150000"/>
              </a:lnSpc>
              <a:spcBef>
                <a:spcPts val="0"/>
              </a:spcBef>
            </a:pPr>
            <a:r>
              <a:rPr lang="en-US" altLang="zh-CN" sz="2800" dirty="0">
                <a:ea typeface="黑体" pitchFamily="2" charset="-122"/>
                <a:cs typeface="Times New Roman" pitchFamily="18" charset="0"/>
              </a:rPr>
              <a:t>B</a:t>
            </a:r>
            <a:r>
              <a:rPr lang="zh-CN" altLang="zh-CN" sz="2800" dirty="0">
                <a:ea typeface="黑体" pitchFamily="2" charset="-122"/>
                <a:cs typeface="Times New Roman" pitchFamily="18" charset="0"/>
              </a:rPr>
              <a:t>．静电力与非静电力都可以使电荷移动，所以本质上都是使电荷的电势能减少</a:t>
            </a:r>
          </a:p>
          <a:p>
            <a:pPr eaLnBrk="0" hangingPunct="0">
              <a:lnSpc>
                <a:spcPct val="150000"/>
              </a:lnSpc>
              <a:spcBef>
                <a:spcPts val="0"/>
              </a:spcBef>
            </a:pPr>
            <a:r>
              <a:rPr lang="en-US" altLang="zh-CN" sz="2800" dirty="0" smtClean="0">
                <a:ea typeface="黑体" pitchFamily="2" charset="-122"/>
                <a:cs typeface="Times New Roman" pitchFamily="18" charset="0"/>
              </a:rPr>
              <a:t>C</a:t>
            </a:r>
            <a:r>
              <a:rPr lang="zh-CN" altLang="zh-CN" sz="2800" dirty="0">
                <a:ea typeface="黑体" pitchFamily="2" charset="-122"/>
                <a:cs typeface="Times New Roman" pitchFamily="18" charset="0"/>
              </a:rPr>
              <a:t>．在电源内部正电荷能从负极到正极是因为电源内部只存在非静电力而不存在静电力</a:t>
            </a:r>
          </a:p>
          <a:p>
            <a:pPr eaLnBrk="0" hangingPunct="0">
              <a:lnSpc>
                <a:spcPct val="150000"/>
              </a:lnSpc>
              <a:spcBef>
                <a:spcPts val="0"/>
              </a:spcBef>
            </a:pPr>
            <a:r>
              <a:rPr lang="en-US" altLang="zh-CN" sz="2800" dirty="0">
                <a:ea typeface="黑体" pitchFamily="2" charset="-122"/>
                <a:cs typeface="Times New Roman" pitchFamily="18" charset="0"/>
              </a:rPr>
              <a:t>D</a:t>
            </a:r>
            <a:r>
              <a:rPr lang="zh-CN" altLang="zh-CN" sz="2800" dirty="0">
                <a:ea typeface="黑体" pitchFamily="2" charset="-122"/>
                <a:cs typeface="Times New Roman" pitchFamily="18" charset="0"/>
              </a:rPr>
              <a:t>．静电力移动电荷做功电势能</a:t>
            </a:r>
            <a:r>
              <a:rPr lang="zh-CN" altLang="zh-CN" sz="2800" dirty="0" smtClean="0">
                <a:ea typeface="黑体" pitchFamily="2" charset="-122"/>
                <a:cs typeface="Times New Roman" pitchFamily="18" charset="0"/>
              </a:rPr>
              <a:t>减少</a:t>
            </a:r>
            <a:r>
              <a:rPr lang="en-US" altLang="zh-CN" sz="2800" dirty="0" smtClean="0">
                <a:ea typeface="黑体" pitchFamily="2" charset="-122"/>
                <a:cs typeface="Times New Roman" pitchFamily="18" charset="0"/>
              </a:rPr>
              <a:t>,</a:t>
            </a:r>
            <a:r>
              <a:rPr lang="zh-CN" altLang="zh-CN" sz="2800" dirty="0" smtClean="0">
                <a:ea typeface="黑体" pitchFamily="2" charset="-122"/>
                <a:cs typeface="Times New Roman" pitchFamily="18" charset="0"/>
              </a:rPr>
              <a:t>非</a:t>
            </a:r>
            <a:r>
              <a:rPr lang="zh-CN" altLang="zh-CN" sz="2800" dirty="0">
                <a:ea typeface="黑体" pitchFamily="2" charset="-122"/>
                <a:cs typeface="Times New Roman" pitchFamily="18" charset="0"/>
              </a:rPr>
              <a:t>静电力移动电荷做功电势能</a:t>
            </a:r>
            <a:r>
              <a:rPr lang="zh-CN" altLang="zh-CN" sz="2800" dirty="0" smtClean="0">
                <a:ea typeface="黑体" pitchFamily="2" charset="-122"/>
                <a:cs typeface="Times New Roman" pitchFamily="18" charset="0"/>
              </a:rPr>
              <a:t>增加</a:t>
            </a:r>
            <a:endParaRPr lang="zh-CN" altLang="zh-CN" sz="2800" dirty="0">
              <a:ea typeface="黑体" pitchFamily="2" charset="-122"/>
              <a:cs typeface="Times New Roman" pitchFamily="18" charset="0"/>
            </a:endParaRPr>
          </a:p>
        </p:txBody>
      </p:sp>
      <p:sp>
        <p:nvSpPr>
          <p:cNvPr id="3" name="TextBox 2"/>
          <p:cNvSpPr txBox="1"/>
          <p:nvPr/>
        </p:nvSpPr>
        <p:spPr>
          <a:xfrm>
            <a:off x="4484694" y="1179544"/>
            <a:ext cx="444352" cy="523220"/>
          </a:xfrm>
          <a:prstGeom prst="rect">
            <a:avLst/>
          </a:prstGeom>
          <a:noFill/>
        </p:spPr>
        <p:txBody>
          <a:bodyPr wrap="none" rtlCol="0">
            <a:spAutoFit/>
          </a:bodyPr>
          <a:lstStyle/>
          <a:p>
            <a:r>
              <a:rPr lang="en-US" altLang="zh-CN" sz="2800" dirty="0" smtClean="0">
                <a:solidFill>
                  <a:srgbClr val="FF0000"/>
                </a:solidFill>
                <a:cs typeface="Times New Roman" pitchFamily="18" charset="0"/>
              </a:rPr>
              <a:t>D</a:t>
            </a:r>
            <a:endParaRPr lang="zh-CN" altLang="en-US" sz="2800" dirty="0">
              <a:solidFill>
                <a:srgbClr val="FF0000"/>
              </a:solidFill>
              <a:cs typeface="Times New Roman" pitchFamily="18" charset="0"/>
            </a:endParaRPr>
          </a:p>
        </p:txBody>
      </p:sp>
      <p:sp>
        <p:nvSpPr>
          <p:cNvPr id="5" name="矩形 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1081534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8" name="Rectangle 4"/>
          <p:cNvSpPr>
            <a:spLocks noChangeArrowheads="1"/>
          </p:cNvSpPr>
          <p:nvPr/>
        </p:nvSpPr>
        <p:spPr bwMode="auto">
          <a:xfrm>
            <a:off x="476469" y="1269554"/>
            <a:ext cx="11383346" cy="4634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Lst>
        </p:spPr>
        <p:txBody>
          <a:bodyPr wrap="square" lIns="108896" tIns="54448" rIns="108896" bIns="54448">
            <a:spAutoFit/>
          </a:bodyPr>
          <a:lstStyle/>
          <a:p>
            <a:pPr>
              <a:lnSpc>
                <a:spcPct val="150000"/>
              </a:lnSpc>
            </a:pPr>
            <a:r>
              <a:rPr lang="en-US" altLang="zh-CN" sz="2800" dirty="0" smtClean="0">
                <a:ea typeface="黑体" pitchFamily="2" charset="-122"/>
                <a:cs typeface="Times New Roman" pitchFamily="18" charset="0"/>
              </a:rPr>
              <a:t>2.</a:t>
            </a:r>
            <a:r>
              <a:rPr lang="zh-CN" altLang="zh-CN" sz="2800" dirty="0" smtClean="0">
                <a:ea typeface="黑体" pitchFamily="2" charset="-122"/>
                <a:cs typeface="Times New Roman" pitchFamily="18" charset="0"/>
              </a:rPr>
              <a:t>关于</a:t>
            </a:r>
            <a:r>
              <a:rPr lang="zh-CN" altLang="zh-CN" sz="2800" dirty="0">
                <a:ea typeface="黑体" pitchFamily="2" charset="-122"/>
                <a:cs typeface="Times New Roman" pitchFamily="18" charset="0"/>
              </a:rPr>
              <a:t>电源的电动势，下列说法中正确的是 </a:t>
            </a:r>
            <a:r>
              <a:rPr lang="en-US" altLang="zh-CN" sz="2800" dirty="0">
                <a:ea typeface="黑体" pitchFamily="2" charset="-122"/>
                <a:cs typeface="Times New Roman" pitchFamily="18" charset="0"/>
              </a:rPr>
              <a:t>(</a:t>
            </a:r>
            <a:r>
              <a:rPr lang="zh-CN" altLang="zh-CN" sz="2800" dirty="0">
                <a:ea typeface="黑体" pitchFamily="2" charset="-122"/>
                <a:cs typeface="Times New Roman" pitchFamily="18" charset="0"/>
              </a:rPr>
              <a:t>　　</a:t>
            </a:r>
            <a:r>
              <a:rPr lang="en-US" altLang="zh-CN" sz="2800" dirty="0">
                <a:ea typeface="黑体" pitchFamily="2" charset="-122"/>
                <a:cs typeface="Times New Roman" pitchFamily="18" charset="0"/>
              </a:rPr>
              <a:t>)</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A</a:t>
            </a:r>
            <a:r>
              <a:rPr lang="zh-CN" altLang="zh-CN" sz="2800" dirty="0">
                <a:ea typeface="黑体" pitchFamily="2" charset="-122"/>
                <a:cs typeface="Times New Roman" pitchFamily="18" charset="0"/>
              </a:rPr>
              <a:t>．同一电源接入不同的电路，电动势会发生变化</a:t>
            </a:r>
          </a:p>
          <a:p>
            <a:pPr>
              <a:lnSpc>
                <a:spcPct val="150000"/>
              </a:lnSpc>
            </a:pPr>
            <a:r>
              <a:rPr lang="en-US" altLang="zh-CN" sz="2800" dirty="0">
                <a:ea typeface="黑体" pitchFamily="2" charset="-122"/>
                <a:cs typeface="Times New Roman" pitchFamily="18" charset="0"/>
              </a:rPr>
              <a:t>B</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1</a:t>
            </a:r>
            <a:r>
              <a:rPr lang="zh-CN" altLang="zh-CN" sz="2800" dirty="0">
                <a:ea typeface="黑体" pitchFamily="2" charset="-122"/>
                <a:cs typeface="Times New Roman" pitchFamily="18" charset="0"/>
              </a:rPr>
              <a:t>号干电池比</a:t>
            </a:r>
            <a:r>
              <a:rPr lang="en-US" altLang="zh-CN" sz="2800" dirty="0">
                <a:ea typeface="黑体" pitchFamily="2" charset="-122"/>
                <a:cs typeface="Times New Roman" pitchFamily="18" charset="0"/>
              </a:rPr>
              <a:t>7</a:t>
            </a:r>
            <a:r>
              <a:rPr lang="zh-CN" altLang="zh-CN" sz="2800" dirty="0">
                <a:ea typeface="黑体" pitchFamily="2" charset="-122"/>
                <a:cs typeface="Times New Roman" pitchFamily="18" charset="0"/>
              </a:rPr>
              <a:t>号干电池的体积大，但电动势相同</a:t>
            </a:r>
          </a:p>
          <a:p>
            <a:pPr>
              <a:lnSpc>
                <a:spcPct val="150000"/>
              </a:lnSpc>
            </a:pPr>
            <a:r>
              <a:rPr lang="en-US" altLang="zh-CN" sz="2800" dirty="0">
                <a:ea typeface="黑体" pitchFamily="2" charset="-122"/>
                <a:cs typeface="Times New Roman" pitchFamily="18" charset="0"/>
              </a:rPr>
              <a:t>C</a:t>
            </a:r>
            <a:r>
              <a:rPr lang="zh-CN" altLang="zh-CN" sz="2800" dirty="0">
                <a:ea typeface="黑体" pitchFamily="2" charset="-122"/>
                <a:cs typeface="Times New Roman" pitchFamily="18" charset="0"/>
              </a:rPr>
              <a:t>．电动势、电压和电势差虽名称不同，但物理意义相同，所以单位也相同</a:t>
            </a:r>
          </a:p>
          <a:p>
            <a:pPr>
              <a:lnSpc>
                <a:spcPct val="150000"/>
              </a:lnSpc>
            </a:pPr>
            <a:r>
              <a:rPr lang="en-US" altLang="zh-CN" sz="2800" dirty="0">
                <a:ea typeface="黑体" pitchFamily="2" charset="-122"/>
                <a:cs typeface="Times New Roman" pitchFamily="18" charset="0"/>
              </a:rPr>
              <a:t>D</a:t>
            </a:r>
            <a:r>
              <a:rPr lang="zh-CN" altLang="zh-CN" sz="2800" dirty="0">
                <a:ea typeface="黑体" pitchFamily="2" charset="-122"/>
                <a:cs typeface="Times New Roman" pitchFamily="18" charset="0"/>
              </a:rPr>
              <a:t>．电源电动势表征了电源把其他形式的能转化为电能的本领，电源把其他形式的能转化为电能越多，电动势就越大</a:t>
            </a:r>
          </a:p>
        </p:txBody>
      </p:sp>
      <p:sp>
        <p:nvSpPr>
          <p:cNvPr id="19464" name="Text Box 8"/>
          <p:cNvSpPr txBox="1">
            <a:spLocks noChangeArrowheads="1"/>
          </p:cNvSpPr>
          <p:nvPr/>
        </p:nvSpPr>
        <p:spPr bwMode="auto">
          <a:xfrm>
            <a:off x="7622353" y="1416848"/>
            <a:ext cx="502047" cy="617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96" tIns="54448" rIns="108896" bIns="54448">
            <a:spAutoFit/>
          </a:bodyPr>
          <a:lstStyle>
            <a:lvl1pPr eaLnBrk="0" hangingPunct="0">
              <a:defRPr kumimoji="1" sz="3200" b="1">
                <a:solidFill>
                  <a:srgbClr val="FF9900"/>
                </a:solidFill>
                <a:latin typeface="Times New Roman" pitchFamily="18" charset="0"/>
                <a:ea typeface="华文细黑" pitchFamily="2" charset="-122"/>
              </a:defRPr>
            </a:lvl1pPr>
            <a:lvl2pPr marL="742950" indent="-285750" eaLnBrk="0" hangingPunct="0">
              <a:defRPr kumimoji="1" sz="3200" b="1">
                <a:solidFill>
                  <a:srgbClr val="FF9900"/>
                </a:solidFill>
                <a:latin typeface="Times New Roman" pitchFamily="18" charset="0"/>
                <a:ea typeface="华文细黑" pitchFamily="2" charset="-122"/>
              </a:defRPr>
            </a:lvl2pPr>
            <a:lvl3pPr marL="1143000" indent="-228600" eaLnBrk="0" hangingPunct="0">
              <a:defRPr kumimoji="1" sz="3200" b="1">
                <a:solidFill>
                  <a:srgbClr val="FF9900"/>
                </a:solidFill>
                <a:latin typeface="Times New Roman" pitchFamily="18" charset="0"/>
                <a:ea typeface="华文细黑" pitchFamily="2" charset="-122"/>
              </a:defRPr>
            </a:lvl3pPr>
            <a:lvl4pPr marL="1600200" indent="-228600" eaLnBrk="0" hangingPunct="0">
              <a:defRPr kumimoji="1" sz="3200" b="1">
                <a:solidFill>
                  <a:srgbClr val="FF9900"/>
                </a:solidFill>
                <a:latin typeface="Times New Roman" pitchFamily="18" charset="0"/>
                <a:ea typeface="华文细黑" pitchFamily="2" charset="-122"/>
              </a:defRPr>
            </a:lvl4pPr>
            <a:lvl5pPr marL="2057400" indent="-228600" eaLnBrk="0" hangingPunct="0">
              <a:defRPr kumimoji="1" sz="3200" b="1">
                <a:solidFill>
                  <a:srgbClr val="FF9900"/>
                </a:solidFill>
                <a:latin typeface="Times New Roman" pitchFamily="18" charset="0"/>
                <a:ea typeface="华文细黑" pitchFamily="2" charset="-122"/>
              </a:defRPr>
            </a:lvl5pPr>
            <a:lvl6pPr marL="25146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6pPr>
            <a:lvl7pPr marL="29718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7pPr>
            <a:lvl8pPr marL="34290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8pPr>
            <a:lvl9pPr marL="38862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9pPr>
          </a:lstStyle>
          <a:p>
            <a:pPr eaLnBrk="1" hangingPunct="1">
              <a:buFontTx/>
              <a:buNone/>
            </a:pPr>
            <a:r>
              <a:rPr kumimoji="0" lang="en-US" altLang="zh-CN" sz="3300" dirty="0">
                <a:solidFill>
                  <a:srgbClr val="FF0000"/>
                </a:solidFill>
                <a:ea typeface="宋体" charset="-122"/>
                <a:cs typeface="Times New Roman" pitchFamily="18" charset="0"/>
              </a:rPr>
              <a:t>B</a:t>
            </a:r>
          </a:p>
        </p:txBody>
      </p:sp>
      <p:sp>
        <p:nvSpPr>
          <p:cNvPr id="5" name="矩形 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8068896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9464"/>
                                        </p:tgtEl>
                                        <p:attrNameLst>
                                          <p:attrName>style.visibility</p:attrName>
                                        </p:attrNameLst>
                                      </p:cBhvr>
                                      <p:to>
                                        <p:strVal val="visible"/>
                                      </p:to>
                                    </p:set>
                                    <p:anim calcmode="lin" valueType="num">
                                      <p:cBhvr>
                                        <p:cTn id="7" dur="500" fill="hold"/>
                                        <p:tgtEl>
                                          <p:spTgt spid="19464"/>
                                        </p:tgtEl>
                                        <p:attrNameLst>
                                          <p:attrName>ppt_w</p:attrName>
                                        </p:attrNameLst>
                                      </p:cBhvr>
                                      <p:tavLst>
                                        <p:tav tm="0">
                                          <p:val>
                                            <p:fltVal val="0"/>
                                          </p:val>
                                        </p:tav>
                                        <p:tav tm="100000">
                                          <p:val>
                                            <p:strVal val="#ppt_w"/>
                                          </p:val>
                                        </p:tav>
                                      </p:tavLst>
                                    </p:anim>
                                    <p:anim calcmode="lin" valueType="num">
                                      <p:cBhvr>
                                        <p:cTn id="8" dur="500" fill="hold"/>
                                        <p:tgtEl>
                                          <p:spTgt spid="194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4"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Rectangle 4"/>
          <p:cNvSpPr>
            <a:spLocks noChangeArrowheads="1"/>
          </p:cNvSpPr>
          <p:nvPr/>
        </p:nvSpPr>
        <p:spPr bwMode="auto">
          <a:xfrm>
            <a:off x="383540" y="1404569"/>
            <a:ext cx="11521280" cy="4634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Lst>
        </p:spPr>
        <p:txBody>
          <a:bodyPr wrap="square" lIns="108896" tIns="54448" rIns="108896" bIns="54448">
            <a:spAutoFit/>
          </a:bodyPr>
          <a:lstStyle/>
          <a:p>
            <a:pPr>
              <a:lnSpc>
                <a:spcPct val="150000"/>
              </a:lnSpc>
            </a:pPr>
            <a:r>
              <a:rPr lang="en-US" altLang="zh-CN" sz="2800" dirty="0" smtClean="0">
                <a:ea typeface="黑体" pitchFamily="2" charset="-122"/>
                <a:cs typeface="Times New Roman" pitchFamily="18" charset="0"/>
              </a:rPr>
              <a:t>3.</a:t>
            </a:r>
            <a:r>
              <a:rPr lang="zh-CN" altLang="zh-CN" sz="2800" dirty="0" smtClean="0">
                <a:ea typeface="黑体" pitchFamily="2" charset="-122"/>
                <a:cs typeface="Times New Roman" pitchFamily="18" charset="0"/>
              </a:rPr>
              <a:t>关于电动势</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的说法中正确的是 </a:t>
            </a:r>
            <a:r>
              <a:rPr lang="en-US" altLang="zh-CN" sz="2800" dirty="0" smtClean="0">
                <a:ea typeface="黑体" pitchFamily="2" charset="-122"/>
                <a:cs typeface="Times New Roman" pitchFamily="18" charset="0"/>
              </a:rPr>
              <a:t>(       </a:t>
            </a:r>
            <a:r>
              <a:rPr lang="zh-CN" altLang="zh-CN" sz="2800" dirty="0">
                <a:ea typeface="黑体" pitchFamily="2" charset="-122"/>
                <a:cs typeface="Times New Roman" pitchFamily="18" charset="0"/>
              </a:rPr>
              <a:t>　　</a:t>
            </a:r>
            <a:r>
              <a:rPr lang="en-US" altLang="zh-CN" sz="2800" dirty="0">
                <a:ea typeface="黑体" pitchFamily="2" charset="-122"/>
                <a:cs typeface="Times New Roman" pitchFamily="18" charset="0"/>
              </a:rPr>
              <a:t>)</a:t>
            </a:r>
            <a:endParaRPr lang="zh-CN" altLang="zh-CN" sz="2800" dirty="0">
              <a:ea typeface="黑体" pitchFamily="2" charset="-122"/>
              <a:cs typeface="Times New Roman" pitchFamily="18" charset="0"/>
            </a:endParaRPr>
          </a:p>
          <a:p>
            <a:pPr>
              <a:lnSpc>
                <a:spcPct val="150000"/>
              </a:lnSpc>
            </a:pPr>
            <a:r>
              <a:rPr lang="en-US" altLang="zh-CN" sz="2800" dirty="0">
                <a:ea typeface="黑体" pitchFamily="2" charset="-122"/>
                <a:cs typeface="Times New Roman" pitchFamily="18" charset="0"/>
              </a:rPr>
              <a:t>A</a:t>
            </a:r>
            <a:r>
              <a:rPr lang="zh-CN" altLang="zh-CN" sz="2800" dirty="0">
                <a:ea typeface="黑体" pitchFamily="2" charset="-122"/>
                <a:cs typeface="Times New Roman" pitchFamily="18" charset="0"/>
              </a:rPr>
              <a:t>．电动势</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的大小，与非静电力所做的功</a:t>
            </a:r>
            <a:r>
              <a:rPr lang="en-US" altLang="zh-CN" sz="2800" i="1" dirty="0">
                <a:ea typeface="黑体" pitchFamily="2" charset="-122"/>
                <a:cs typeface="Times New Roman" pitchFamily="18" charset="0"/>
              </a:rPr>
              <a:t>W</a:t>
            </a:r>
            <a:r>
              <a:rPr lang="zh-CN" altLang="zh-CN" sz="2800" dirty="0">
                <a:ea typeface="黑体" pitchFamily="2" charset="-122"/>
                <a:cs typeface="Times New Roman" pitchFamily="18" charset="0"/>
              </a:rPr>
              <a:t>的大小成正比，与移送电荷量</a:t>
            </a:r>
            <a:r>
              <a:rPr lang="en-US" altLang="zh-CN" sz="2800" i="1" dirty="0">
                <a:ea typeface="黑体" pitchFamily="2" charset="-122"/>
                <a:cs typeface="Times New Roman" pitchFamily="18" charset="0"/>
              </a:rPr>
              <a:t>q</a:t>
            </a:r>
            <a:r>
              <a:rPr lang="zh-CN" altLang="zh-CN" sz="2800" dirty="0">
                <a:ea typeface="黑体" pitchFamily="2" charset="-122"/>
                <a:cs typeface="Times New Roman" pitchFamily="18" charset="0"/>
              </a:rPr>
              <a:t>的大小成反比</a:t>
            </a:r>
          </a:p>
          <a:p>
            <a:pPr>
              <a:lnSpc>
                <a:spcPct val="150000"/>
              </a:lnSpc>
            </a:pPr>
            <a:r>
              <a:rPr lang="en-US" altLang="zh-CN" sz="2800" dirty="0">
                <a:ea typeface="黑体" pitchFamily="2" charset="-122"/>
                <a:cs typeface="Times New Roman" pitchFamily="18" charset="0"/>
              </a:rPr>
              <a:t>B</a:t>
            </a:r>
            <a:r>
              <a:rPr lang="zh-CN" altLang="zh-CN" sz="2800" dirty="0">
                <a:ea typeface="黑体" pitchFamily="2" charset="-122"/>
                <a:cs typeface="Times New Roman" pitchFamily="18" charset="0"/>
              </a:rPr>
              <a:t>．电动势</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是由电源本身决定的，跟电源的体积和外电路均无关</a:t>
            </a:r>
          </a:p>
          <a:p>
            <a:pPr>
              <a:lnSpc>
                <a:spcPct val="150000"/>
              </a:lnSpc>
            </a:pPr>
            <a:r>
              <a:rPr lang="en-US" altLang="zh-CN" sz="2800" dirty="0">
                <a:ea typeface="黑体" pitchFamily="2" charset="-122"/>
                <a:cs typeface="Times New Roman" pitchFamily="18" charset="0"/>
              </a:rPr>
              <a:t>C</a:t>
            </a:r>
            <a:r>
              <a:rPr lang="zh-CN" altLang="zh-CN" sz="2800" dirty="0">
                <a:ea typeface="黑体" pitchFamily="2" charset="-122"/>
                <a:cs typeface="Times New Roman" pitchFamily="18" charset="0"/>
              </a:rPr>
              <a:t>．电动势</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是表征电源把其他形式的能转化为电能本领强弱的物理量</a:t>
            </a:r>
          </a:p>
          <a:p>
            <a:pPr>
              <a:lnSpc>
                <a:spcPct val="150000"/>
              </a:lnSpc>
            </a:pPr>
            <a:r>
              <a:rPr lang="en-US" altLang="zh-CN" sz="2800" dirty="0">
                <a:ea typeface="黑体" pitchFamily="2" charset="-122"/>
                <a:cs typeface="Times New Roman" pitchFamily="18" charset="0"/>
              </a:rPr>
              <a:t>D</a:t>
            </a:r>
            <a:r>
              <a:rPr lang="zh-CN" altLang="zh-CN" sz="2800" dirty="0">
                <a:ea typeface="黑体" pitchFamily="2" charset="-122"/>
                <a:cs typeface="Times New Roman" pitchFamily="18" charset="0"/>
              </a:rPr>
              <a:t>．</a:t>
            </a:r>
            <a:r>
              <a:rPr lang="en-US" altLang="zh-CN" sz="2800" i="1" dirty="0">
                <a:ea typeface="黑体" pitchFamily="2" charset="-122"/>
                <a:cs typeface="Times New Roman" pitchFamily="18" charset="0"/>
              </a:rPr>
              <a:t>E</a:t>
            </a:r>
            <a:r>
              <a:rPr lang="zh-CN" altLang="zh-CN" sz="2800" dirty="0">
                <a:ea typeface="黑体" pitchFamily="2" charset="-122"/>
                <a:cs typeface="Times New Roman" pitchFamily="18" charset="0"/>
              </a:rPr>
              <a:t>＝</a:t>
            </a:r>
            <a:r>
              <a:rPr lang="en-US" altLang="zh-CN" sz="2800" dirty="0">
                <a:ea typeface="黑体" pitchFamily="2" charset="-122"/>
                <a:cs typeface="Times New Roman" pitchFamily="18" charset="0"/>
              </a:rPr>
              <a:t> </a:t>
            </a:r>
            <a:r>
              <a:rPr lang="en-US" altLang="zh-CN" sz="2800" dirty="0" smtClean="0">
                <a:ea typeface="黑体" pitchFamily="2" charset="-122"/>
                <a:cs typeface="Times New Roman" pitchFamily="18" charset="0"/>
              </a:rPr>
              <a:t>     </a:t>
            </a:r>
            <a:r>
              <a:rPr lang="zh-CN" altLang="zh-CN" sz="2800" dirty="0" smtClean="0">
                <a:ea typeface="黑体" pitchFamily="2" charset="-122"/>
                <a:cs typeface="Times New Roman" pitchFamily="18" charset="0"/>
              </a:rPr>
              <a:t>只是</a:t>
            </a:r>
            <a:r>
              <a:rPr lang="zh-CN" altLang="zh-CN" sz="2800" dirty="0">
                <a:ea typeface="黑体" pitchFamily="2" charset="-122"/>
                <a:cs typeface="Times New Roman" pitchFamily="18" charset="0"/>
              </a:rPr>
              <a:t>电动势的定义式而非决定式，电动势的大小是由电源内非静电力的特性决定的</a:t>
            </a:r>
          </a:p>
        </p:txBody>
      </p:sp>
      <p:sp>
        <p:nvSpPr>
          <p:cNvPr id="20488" name="Text Box 8"/>
          <p:cNvSpPr txBox="1">
            <a:spLocks noChangeArrowheads="1"/>
          </p:cNvSpPr>
          <p:nvPr/>
        </p:nvSpPr>
        <p:spPr bwMode="auto">
          <a:xfrm>
            <a:off x="5964160" y="1494579"/>
            <a:ext cx="1114395" cy="617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96" tIns="54448" rIns="108896" bIns="54448">
            <a:spAutoFit/>
          </a:bodyPr>
          <a:lstStyle>
            <a:lvl1pPr eaLnBrk="0" hangingPunct="0">
              <a:defRPr kumimoji="1" sz="3200" b="1">
                <a:solidFill>
                  <a:srgbClr val="FF9900"/>
                </a:solidFill>
                <a:latin typeface="Times New Roman" pitchFamily="18" charset="0"/>
                <a:ea typeface="华文细黑" pitchFamily="2" charset="-122"/>
              </a:defRPr>
            </a:lvl1pPr>
            <a:lvl2pPr marL="742950" indent="-285750" eaLnBrk="0" hangingPunct="0">
              <a:defRPr kumimoji="1" sz="3200" b="1">
                <a:solidFill>
                  <a:srgbClr val="FF9900"/>
                </a:solidFill>
                <a:latin typeface="Times New Roman" pitchFamily="18" charset="0"/>
                <a:ea typeface="华文细黑" pitchFamily="2" charset="-122"/>
              </a:defRPr>
            </a:lvl2pPr>
            <a:lvl3pPr marL="1143000" indent="-228600" eaLnBrk="0" hangingPunct="0">
              <a:defRPr kumimoji="1" sz="3200" b="1">
                <a:solidFill>
                  <a:srgbClr val="FF9900"/>
                </a:solidFill>
                <a:latin typeface="Times New Roman" pitchFamily="18" charset="0"/>
                <a:ea typeface="华文细黑" pitchFamily="2" charset="-122"/>
              </a:defRPr>
            </a:lvl3pPr>
            <a:lvl4pPr marL="1600200" indent="-228600" eaLnBrk="0" hangingPunct="0">
              <a:defRPr kumimoji="1" sz="3200" b="1">
                <a:solidFill>
                  <a:srgbClr val="FF9900"/>
                </a:solidFill>
                <a:latin typeface="Times New Roman" pitchFamily="18" charset="0"/>
                <a:ea typeface="华文细黑" pitchFamily="2" charset="-122"/>
              </a:defRPr>
            </a:lvl4pPr>
            <a:lvl5pPr marL="2057400" indent="-228600" eaLnBrk="0" hangingPunct="0">
              <a:defRPr kumimoji="1" sz="3200" b="1">
                <a:solidFill>
                  <a:srgbClr val="FF9900"/>
                </a:solidFill>
                <a:latin typeface="Times New Roman" pitchFamily="18" charset="0"/>
                <a:ea typeface="华文细黑" pitchFamily="2" charset="-122"/>
              </a:defRPr>
            </a:lvl5pPr>
            <a:lvl6pPr marL="25146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6pPr>
            <a:lvl7pPr marL="29718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7pPr>
            <a:lvl8pPr marL="34290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8pPr>
            <a:lvl9pPr marL="3886200" indent="-228600" eaLnBrk="0" fontAlgn="base" hangingPunct="0">
              <a:spcBef>
                <a:spcPct val="0"/>
              </a:spcBef>
              <a:spcAft>
                <a:spcPct val="0"/>
              </a:spcAft>
              <a:buFont typeface="Wingdings" pitchFamily="2" charset="2"/>
              <a:defRPr kumimoji="1" sz="3200" b="1">
                <a:solidFill>
                  <a:srgbClr val="FF9900"/>
                </a:solidFill>
                <a:latin typeface="Times New Roman" pitchFamily="18" charset="0"/>
                <a:ea typeface="华文细黑" pitchFamily="2" charset="-122"/>
              </a:defRPr>
            </a:lvl9pPr>
          </a:lstStyle>
          <a:p>
            <a:pPr eaLnBrk="1" hangingPunct="1">
              <a:buFontTx/>
              <a:buNone/>
            </a:pPr>
            <a:r>
              <a:rPr kumimoji="0" lang="en-US" altLang="zh-CN" sz="3300" dirty="0" smtClean="0">
                <a:solidFill>
                  <a:srgbClr val="FF0000"/>
                </a:solidFill>
                <a:ea typeface="宋体" charset="-122"/>
                <a:cs typeface="Times New Roman" pitchFamily="18" charset="0"/>
              </a:rPr>
              <a:t>BCD</a:t>
            </a:r>
            <a:endParaRPr kumimoji="0" lang="en-US" altLang="zh-CN" sz="3300" dirty="0">
              <a:solidFill>
                <a:srgbClr val="FF0000"/>
              </a:solidFill>
              <a:ea typeface="宋体" charset="-122"/>
              <a:cs typeface="Times New Roman" pitchFamily="18" charset="0"/>
            </a:endParaRPr>
          </a:p>
        </p:txBody>
      </p:sp>
      <p:sp>
        <p:nvSpPr>
          <p:cNvPr id="5" name="矩形 4"/>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333615070"/>
              </p:ext>
            </p:extLst>
          </p:nvPr>
        </p:nvGraphicFramePr>
        <p:xfrm>
          <a:off x="1778695" y="4644929"/>
          <a:ext cx="392771" cy="810090"/>
        </p:xfrm>
        <a:graphic>
          <a:graphicData uri="http://schemas.openxmlformats.org/presentationml/2006/ole">
            <mc:AlternateContent xmlns:mc="http://schemas.openxmlformats.org/markup-compatibility/2006">
              <mc:Choice xmlns:v="urn:schemas-microsoft-com:vml" Requires="v">
                <p:oleObj spid="_x0000_s6166" name="Equation" r:id="rId3" imgW="203040" imgH="419040" progId="Equation.DSMT4">
                  <p:embed/>
                </p:oleObj>
              </mc:Choice>
              <mc:Fallback>
                <p:oleObj name="Equation" r:id="rId3" imgW="203040" imgH="419040" progId="Equation.DSMT4">
                  <p:embed/>
                  <p:pic>
                    <p:nvPicPr>
                      <p:cNvPr id="0" name=""/>
                      <p:cNvPicPr/>
                      <p:nvPr/>
                    </p:nvPicPr>
                    <p:blipFill>
                      <a:blip r:embed="rId4"/>
                      <a:stretch>
                        <a:fillRect/>
                      </a:stretch>
                    </p:blipFill>
                    <p:spPr>
                      <a:xfrm>
                        <a:off x="1778695" y="4644929"/>
                        <a:ext cx="392771" cy="810090"/>
                      </a:xfrm>
                      <a:prstGeom prst="rect">
                        <a:avLst/>
                      </a:prstGeom>
                    </p:spPr>
                  </p:pic>
                </p:oleObj>
              </mc:Fallback>
            </mc:AlternateContent>
          </a:graphicData>
        </a:graphic>
      </p:graphicFrame>
    </p:spTree>
    <p:extLst>
      <p:ext uri="{BB962C8B-B14F-4D97-AF65-F5344CB8AC3E}">
        <p14:creationId xmlns:p14="http://schemas.microsoft.com/office/powerpoint/2010/main" val="12951560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0488"/>
                                        </p:tgtEl>
                                        <p:attrNameLst>
                                          <p:attrName>style.visibility</p:attrName>
                                        </p:attrNameLst>
                                      </p:cBhvr>
                                      <p:to>
                                        <p:strVal val="visible"/>
                                      </p:to>
                                    </p:set>
                                    <p:anim calcmode="lin" valueType="num">
                                      <p:cBhvr>
                                        <p:cTn id="7" dur="1000" fill="hold"/>
                                        <p:tgtEl>
                                          <p:spTgt spid="20488"/>
                                        </p:tgtEl>
                                        <p:attrNameLst>
                                          <p:attrName>ppt_w</p:attrName>
                                        </p:attrNameLst>
                                      </p:cBhvr>
                                      <p:tavLst>
                                        <p:tav tm="0">
                                          <p:val>
                                            <p:fltVal val="0"/>
                                          </p:val>
                                        </p:tav>
                                        <p:tav tm="100000">
                                          <p:val>
                                            <p:strVal val="#ppt_w"/>
                                          </p:val>
                                        </p:tav>
                                      </p:tavLst>
                                    </p:anim>
                                    <p:anim calcmode="lin" valueType="num">
                                      <p:cBhvr>
                                        <p:cTn id="8" dur="1000" fill="hold"/>
                                        <p:tgtEl>
                                          <p:spTgt spid="20488"/>
                                        </p:tgtEl>
                                        <p:attrNameLst>
                                          <p:attrName>ppt_h</p:attrName>
                                        </p:attrNameLst>
                                      </p:cBhvr>
                                      <p:tavLst>
                                        <p:tav tm="0">
                                          <p:val>
                                            <p:fltVal val="0"/>
                                          </p:val>
                                        </p:tav>
                                        <p:tav tm="100000">
                                          <p:val>
                                            <p:strVal val="#ppt_h"/>
                                          </p:val>
                                        </p:tav>
                                      </p:tavLst>
                                    </p:anim>
                                    <p:anim calcmode="lin" valueType="num">
                                      <p:cBhvr>
                                        <p:cTn id="9" dur="1000" fill="hold"/>
                                        <p:tgtEl>
                                          <p:spTgt spid="2048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048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428322" y="2556955"/>
            <a:ext cx="11656518" cy="2695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defPPr>
              <a:defRPr lang="en-US"/>
            </a:defPPr>
            <a:lvl1pPr>
              <a:lnSpc>
                <a:spcPct val="150000"/>
              </a:lnSpc>
              <a:spcBef>
                <a:spcPts val="0"/>
              </a:spcBef>
              <a:defRPr sz="2800">
                <a:ea typeface="黑体" pitchFamily="2" charset="-122"/>
                <a:cs typeface="Times New Roman" pitchFamily="18" charset="0"/>
              </a:defRPr>
            </a:lvl1pPr>
          </a:lstStyle>
          <a:p>
            <a:r>
              <a:rPr lang="en-US" altLang="zh-CN" dirty="0" smtClean="0"/>
              <a:t>A.</a:t>
            </a:r>
            <a:r>
              <a:rPr lang="zh-CN" altLang="en-US" dirty="0" smtClean="0"/>
              <a:t>电路</a:t>
            </a:r>
            <a:r>
              <a:rPr lang="zh-CN" altLang="en-US" dirty="0"/>
              <a:t>中每通过</a:t>
            </a:r>
            <a:r>
              <a:rPr lang="en-US" altLang="zh-CN" dirty="0"/>
              <a:t>1C</a:t>
            </a:r>
            <a:r>
              <a:rPr lang="zh-CN" altLang="en-US" dirty="0"/>
              <a:t>的电量，电源把</a:t>
            </a:r>
            <a:r>
              <a:rPr lang="en-US" altLang="zh-CN" dirty="0"/>
              <a:t>2J</a:t>
            </a:r>
            <a:r>
              <a:rPr lang="zh-CN" altLang="en-US" dirty="0" smtClean="0"/>
              <a:t>的化学能</a:t>
            </a:r>
            <a:r>
              <a:rPr lang="zh-CN" altLang="en-US" dirty="0"/>
              <a:t>转变为电能</a:t>
            </a:r>
          </a:p>
          <a:p>
            <a:r>
              <a:rPr lang="en-US" altLang="zh-CN" dirty="0"/>
              <a:t>B. </a:t>
            </a:r>
            <a:r>
              <a:rPr lang="zh-CN" altLang="en-US" dirty="0"/>
              <a:t>蓄电池两极间的电压为</a:t>
            </a:r>
            <a:r>
              <a:rPr lang="en-US" altLang="zh-CN" dirty="0"/>
              <a:t>2V</a:t>
            </a:r>
          </a:p>
          <a:p>
            <a:r>
              <a:rPr lang="en-US" altLang="zh-CN" dirty="0"/>
              <a:t>C. </a:t>
            </a:r>
            <a:r>
              <a:rPr lang="zh-CN" altLang="en-US" dirty="0"/>
              <a:t>蓄电池在</a:t>
            </a:r>
            <a:r>
              <a:rPr lang="en-US" altLang="zh-CN" dirty="0"/>
              <a:t>1s</a:t>
            </a:r>
            <a:r>
              <a:rPr lang="zh-CN" altLang="en-US" dirty="0"/>
              <a:t>内将</a:t>
            </a:r>
            <a:r>
              <a:rPr lang="en-US" altLang="zh-CN" dirty="0"/>
              <a:t>2J</a:t>
            </a:r>
            <a:r>
              <a:rPr lang="zh-CN" altLang="en-US" dirty="0"/>
              <a:t>的化学能转变成电能</a:t>
            </a:r>
          </a:p>
          <a:p>
            <a:r>
              <a:rPr lang="en-US" altLang="zh-CN" dirty="0"/>
              <a:t>D. </a:t>
            </a:r>
            <a:r>
              <a:rPr lang="zh-CN" altLang="en-US" dirty="0"/>
              <a:t>蓄电池将化学能转变为电能的本领</a:t>
            </a:r>
            <a:r>
              <a:rPr lang="zh-CN" altLang="en-US" dirty="0" smtClean="0"/>
              <a:t>比一</a:t>
            </a:r>
            <a:r>
              <a:rPr lang="zh-CN" altLang="en-US" dirty="0"/>
              <a:t>节干电池（电动势为</a:t>
            </a:r>
            <a:r>
              <a:rPr lang="en-US" altLang="zh-CN" dirty="0"/>
              <a:t>1.5V</a:t>
            </a:r>
            <a:r>
              <a:rPr lang="zh-CN" altLang="en-US" dirty="0"/>
              <a:t>）强</a:t>
            </a:r>
          </a:p>
        </p:txBody>
      </p:sp>
      <p:sp>
        <p:nvSpPr>
          <p:cNvPr id="17411" name="Rectangle 3"/>
          <p:cNvSpPr>
            <a:spLocks noChangeArrowheads="1"/>
          </p:cNvSpPr>
          <p:nvPr/>
        </p:nvSpPr>
        <p:spPr bwMode="auto">
          <a:xfrm>
            <a:off x="460650" y="1764609"/>
            <a:ext cx="7258705" cy="75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896" tIns="54448" rIns="108896" bIns="54448">
            <a:spAutoFit/>
          </a:bodyPr>
          <a:lstStyle/>
          <a:p>
            <a:pPr>
              <a:lnSpc>
                <a:spcPct val="150000"/>
              </a:lnSpc>
              <a:spcBef>
                <a:spcPts val="0"/>
              </a:spcBef>
            </a:pPr>
            <a:r>
              <a:rPr lang="en-US" altLang="zh-CN" sz="2800" dirty="0" smtClean="0">
                <a:ea typeface="黑体" pitchFamily="2" charset="-122"/>
                <a:cs typeface="Times New Roman" pitchFamily="18" charset="0"/>
              </a:rPr>
              <a:t>4</a:t>
            </a:r>
            <a:r>
              <a:rPr lang="zh-CN" altLang="en-US" sz="2800" dirty="0" smtClean="0">
                <a:ea typeface="黑体" pitchFamily="2" charset="-122"/>
                <a:cs typeface="Times New Roman" pitchFamily="18" charset="0"/>
              </a:rPr>
              <a:t>、</a:t>
            </a:r>
            <a:r>
              <a:rPr lang="zh-CN" altLang="en-US" sz="2800" dirty="0">
                <a:ea typeface="黑体" pitchFamily="2" charset="-122"/>
                <a:cs typeface="Times New Roman" pitchFamily="18" charset="0"/>
              </a:rPr>
              <a:t>铅蓄电池的电动势为</a:t>
            </a:r>
            <a:r>
              <a:rPr lang="en-US" altLang="zh-CN" sz="2800" dirty="0">
                <a:ea typeface="黑体" pitchFamily="2" charset="-122"/>
                <a:cs typeface="Times New Roman" pitchFamily="18" charset="0"/>
              </a:rPr>
              <a:t>2V</a:t>
            </a:r>
            <a:r>
              <a:rPr lang="zh-CN" altLang="en-US" sz="2800" dirty="0">
                <a:ea typeface="黑体" pitchFamily="2" charset="-122"/>
                <a:cs typeface="Times New Roman" pitchFamily="18" charset="0"/>
              </a:rPr>
              <a:t>，这表示（   </a:t>
            </a:r>
            <a:r>
              <a:rPr lang="zh-CN" altLang="en-US" sz="2800" dirty="0" smtClean="0">
                <a:ea typeface="黑体" pitchFamily="2" charset="-122"/>
                <a:cs typeface="Times New Roman" pitchFamily="18" charset="0"/>
              </a:rPr>
              <a:t>    </a:t>
            </a:r>
            <a:r>
              <a:rPr lang="zh-CN" altLang="en-US" sz="2800" dirty="0">
                <a:ea typeface="黑体" pitchFamily="2" charset="-122"/>
                <a:cs typeface="Times New Roman" pitchFamily="18" charset="0"/>
              </a:rPr>
              <a:t>）</a:t>
            </a:r>
          </a:p>
        </p:txBody>
      </p:sp>
      <p:sp>
        <p:nvSpPr>
          <p:cNvPr id="15364" name="Text Box 4"/>
          <p:cNvSpPr txBox="1">
            <a:spLocks noChangeArrowheads="1"/>
          </p:cNvSpPr>
          <p:nvPr/>
        </p:nvSpPr>
        <p:spPr bwMode="auto">
          <a:xfrm>
            <a:off x="6502711" y="1863452"/>
            <a:ext cx="1486674" cy="540847"/>
          </a:xfrm>
          <a:prstGeom prst="rect">
            <a:avLst/>
          </a:prstGeom>
          <a:noFill/>
          <a:ln w="9525">
            <a:noFill/>
            <a:miter lim="800000"/>
            <a:headEnd/>
            <a:tailEnd/>
          </a:ln>
          <a:effectLst/>
        </p:spPr>
        <p:txBody>
          <a:bodyPr lIns="108896" tIns="54448" rIns="108896" bIns="54448">
            <a:spAutoFit/>
          </a:bodyPr>
          <a:lstStyle/>
          <a:p>
            <a:pPr>
              <a:spcBef>
                <a:spcPct val="50000"/>
              </a:spcBef>
              <a:defRPr/>
            </a:pPr>
            <a:r>
              <a:rPr lang="en-US" altLang="zh-CN" sz="2800" dirty="0">
                <a:solidFill>
                  <a:srgbClr val="FF0000"/>
                </a:solidFill>
                <a:effectLst>
                  <a:outerShdw blurRad="38100" dist="38100" dir="2700000" algn="tl">
                    <a:srgbClr val="C0C0C0"/>
                  </a:outerShdw>
                </a:effectLst>
                <a:cs typeface="Times New Roman" pitchFamily="18" charset="0"/>
              </a:rPr>
              <a:t>AD</a:t>
            </a:r>
          </a:p>
        </p:txBody>
      </p:sp>
      <p:sp>
        <p:nvSpPr>
          <p:cNvPr id="6" name="矩形 5"/>
          <p:cNvSpPr/>
          <p:nvPr/>
        </p:nvSpPr>
        <p:spPr>
          <a:xfrm>
            <a:off x="6759" y="0"/>
            <a:ext cx="1845205" cy="646331"/>
          </a:xfrm>
          <a:prstGeom prst="rect">
            <a:avLst/>
          </a:prstGeom>
          <a:solidFill>
            <a:srgbClr val="CCFF66"/>
          </a:solidFill>
        </p:spPr>
        <p:txBody>
          <a:bodyPr wrap="square" lIns="0" tIns="45720" rIns="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rPr>
              <a:t>课堂练习</a:t>
            </a:r>
            <a:endParaRPr lang="zh-CN" altLang="en-US" sz="3600" b="1" cap="all" spc="0" dirty="0">
              <a:ln/>
              <a:solidFill>
                <a:schemeClr val="accent6"/>
              </a:solidFill>
              <a:effectLst>
                <a:outerShdw blurRad="19685" dist="12700" dir="5400000" algn="tl" rotWithShape="0">
                  <a:schemeClr val="accent1">
                    <a:satMod val="130000"/>
                    <a:alpha val="60000"/>
                  </a:schemeClr>
                </a:outerShdw>
                <a:reflection blurRad="10000" stA="55000" endPos="48000" dist="500" dir="5400000" sy="-100000" algn="bl" rotWithShape="0"/>
              </a:effectLst>
              <a:ea typeface="隶书" pitchFamily="49" charset="-122"/>
              <a:cs typeface="Times New Roman" pitchFamily="18" charset="0"/>
            </a:endParaRPr>
          </a:p>
        </p:txBody>
      </p:sp>
    </p:spTree>
    <p:extLst>
      <p:ext uri="{BB962C8B-B14F-4D97-AF65-F5344CB8AC3E}">
        <p14:creationId xmlns:p14="http://schemas.microsoft.com/office/powerpoint/2010/main" val="33102551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blinds(horizontal)">
                                      <p:cBhvr>
                                        <p:cTn id="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图片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600" y="-152400"/>
            <a:ext cx="12299950" cy="701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183740" y="1899624"/>
            <a:ext cx="7695855" cy="1938992"/>
          </a:xfrm>
          <a:prstGeom prst="rect">
            <a:avLst/>
          </a:prstGeom>
          <a:noFill/>
        </p:spPr>
        <p:txBody>
          <a:bodyPr>
            <a:spAutoFit/>
            <a:scene3d>
              <a:camera prst="orthographicFront">
                <a:rot lat="1800000" lon="0" rev="600000"/>
              </a:camera>
              <a:lightRig rig="glow" dir="t"/>
            </a:scene3d>
            <a:sp3d prstMaterial="matte"/>
          </a:bodyPr>
          <a:lstStyle/>
          <a:p>
            <a:pPr algn="ctr">
              <a:defRPr/>
            </a:pPr>
            <a:r>
              <a:rPr lang="zh-CN" altLang="en-US"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rPr>
              <a:t>谢谢观看</a:t>
            </a:r>
            <a:r>
              <a:rPr lang="en-US" altLang="zh-CN"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rPr>
              <a:t>!</a:t>
            </a:r>
            <a:endParaRPr lang="zh-CN" altLang="en-US" sz="12000" dirty="0">
              <a:ln w="31550" cmpd="sng">
                <a:solidFill>
                  <a:srgbClr val="99CC00"/>
                </a:solidFill>
                <a:prstDash val="solid"/>
                <a:bevel/>
              </a:ln>
              <a:solidFill>
                <a:srgbClr val="FFFFFF"/>
              </a:solidFill>
              <a:effectLst>
                <a:outerShdw blurRad="41275" dir="12000000" algn="tl" rotWithShape="0">
                  <a:srgbClr val="000000">
                    <a:alpha val="90000"/>
                  </a:srgbClr>
                </a:outerShdw>
                <a:reflection endPos="20000" dir="5400000" sy="-100000" algn="bl" rotWithShape="0"/>
              </a:effectLst>
              <a:ea typeface="黑体" pitchFamily="49" charset="-122"/>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6344" y="5968543"/>
            <a:ext cx="1591756" cy="840093"/>
          </a:xfrm>
          <a:prstGeom prst="rect">
            <a:avLst/>
          </a:prstGeom>
        </p:spPr>
      </p:pic>
    </p:spTree>
    <p:extLst>
      <p:ext uri="{BB962C8B-B14F-4D97-AF65-F5344CB8AC3E}">
        <p14:creationId xmlns:p14="http://schemas.microsoft.com/office/powerpoint/2010/main" val="11878441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3_Default Design">
  <a:themeElements>
    <a:clrScheme name="3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3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3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3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Default Design">
  <a:themeElements>
    <a:clrScheme name="8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8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8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8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8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6_Default Design">
  <a:themeElements>
    <a:clrScheme name="6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6_Default Design">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6_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6_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20219</TotalTime>
  <Words>1425</Words>
  <Application>Microsoft Office PowerPoint</Application>
  <PresentationFormat>自定义</PresentationFormat>
  <Paragraphs>173</Paragraphs>
  <Slides>22</Slides>
  <Notes>3</Notes>
  <HiddenSlides>0</HiddenSlides>
  <MMClips>0</MMClips>
  <ScaleCrop>false</ScaleCrop>
  <HeadingPairs>
    <vt:vector size="6" baseType="variant">
      <vt:variant>
        <vt:lpstr>主题</vt:lpstr>
      </vt:variant>
      <vt:variant>
        <vt:i4>3</vt:i4>
      </vt:variant>
      <vt:variant>
        <vt:lpstr>嵌入 OLE 服务器</vt:lpstr>
      </vt:variant>
      <vt:variant>
        <vt:i4>3</vt:i4>
      </vt:variant>
      <vt:variant>
        <vt:lpstr>幻灯片标题</vt:lpstr>
      </vt:variant>
      <vt:variant>
        <vt:i4>22</vt:i4>
      </vt:variant>
    </vt:vector>
  </HeadingPairs>
  <TitlesOfParts>
    <vt:vector size="28" baseType="lpstr">
      <vt:lpstr>3_Default Design</vt:lpstr>
      <vt:lpstr>8_Default Design</vt:lpstr>
      <vt:lpstr>6_Default Design</vt:lpstr>
      <vt:lpstr>Document</vt:lpstr>
      <vt:lpstr>Equation</vt:lpstr>
      <vt:lpstr>文档</vt:lpstr>
      <vt:lpstr>PowerPoint 演示文稿</vt:lpstr>
      <vt:lpstr>电源的作用:保持导体两端的电势差(电压),使电路有持续的电流.</vt:lpstr>
      <vt:lpstr>PowerPoint 演示文稿</vt:lpstr>
      <vt:lpstr>PowerPoint 演示文稿</vt:lpstr>
      <vt:lpstr>PowerPoint 演示文稿</vt:lpstr>
      <vt:lpstr>PowerPoint 演示文稿</vt:lpstr>
      <vt:lpstr>PowerPoint 演示文稿</vt:lpstr>
      <vt:lpstr>PowerPoint 演示文稿</vt:lpstr>
      <vt:lpstr>电动势与电势差的区别</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Guild Design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www.themegallery.com</dc:creator>
  <cp:lastModifiedBy>辰昊</cp:lastModifiedBy>
  <cp:revision>1260</cp:revision>
  <dcterms:created xsi:type="dcterms:W3CDTF">2007-02-20T07:59:33Z</dcterms:created>
  <dcterms:modified xsi:type="dcterms:W3CDTF">2017-10-17T13:10:25Z</dcterms:modified>
</cp:coreProperties>
</file>