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3/4/2018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3/4/2018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2694BA-D1A9-4E64-9659-B90AD7EBE3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高三再忙，</a:t>
            </a:r>
            <a:br>
              <a:rPr lang="en-US" altLang="zh-CN"/>
            </a:br>
            <a:r>
              <a:rPr lang="zh-CN" altLang="en-US"/>
              <a:t>也要停下脚步，理解知识！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FE68F8E-D5C2-4186-89F1-49C1F6760A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周六理综讲评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3228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EBEBA7-C98A-4EAE-BC81-50648C4E5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7" y="382385"/>
            <a:ext cx="8493213" cy="819398"/>
          </a:xfrm>
        </p:spPr>
        <p:txBody>
          <a:bodyPr>
            <a:normAutofit/>
          </a:bodyPr>
          <a:lstStyle/>
          <a:p>
            <a:r>
              <a:rPr lang="zh-CN" altLang="en-US" dirty="0"/>
              <a:t>没有什么难题，但遗憾太多！</a:t>
            </a: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07C4B4AB-2CDF-4BCA-A5F2-9F0438652F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044169"/>
              </p:ext>
            </p:extLst>
          </p:nvPr>
        </p:nvGraphicFramePr>
        <p:xfrm>
          <a:off x="940525" y="1466260"/>
          <a:ext cx="10519951" cy="11490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9616">
                  <a:extLst>
                    <a:ext uri="{9D8B030D-6E8A-4147-A177-3AD203B41FA5}">
                      <a16:colId xmlns:a16="http://schemas.microsoft.com/office/drawing/2014/main" val="1690090103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903601057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3556172893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353441374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2026593176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490062221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3871346179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2581503731"/>
                    </a:ext>
                  </a:extLst>
                </a:gridCol>
                <a:gridCol w="601875">
                  <a:extLst>
                    <a:ext uri="{9D8B030D-6E8A-4147-A177-3AD203B41FA5}">
                      <a16:colId xmlns:a16="http://schemas.microsoft.com/office/drawing/2014/main" val="1189727506"/>
                    </a:ext>
                  </a:extLst>
                </a:gridCol>
                <a:gridCol w="755556">
                  <a:extLst>
                    <a:ext uri="{9D8B030D-6E8A-4147-A177-3AD203B41FA5}">
                      <a16:colId xmlns:a16="http://schemas.microsoft.com/office/drawing/2014/main" val="1925419"/>
                    </a:ext>
                  </a:extLst>
                </a:gridCol>
                <a:gridCol w="504780">
                  <a:extLst>
                    <a:ext uri="{9D8B030D-6E8A-4147-A177-3AD203B41FA5}">
                      <a16:colId xmlns:a16="http://schemas.microsoft.com/office/drawing/2014/main" val="2546355840"/>
                    </a:ext>
                  </a:extLst>
                </a:gridCol>
                <a:gridCol w="658461">
                  <a:extLst>
                    <a:ext uri="{9D8B030D-6E8A-4147-A177-3AD203B41FA5}">
                      <a16:colId xmlns:a16="http://schemas.microsoft.com/office/drawing/2014/main" val="509116824"/>
                    </a:ext>
                  </a:extLst>
                </a:gridCol>
                <a:gridCol w="658461">
                  <a:extLst>
                    <a:ext uri="{9D8B030D-6E8A-4147-A177-3AD203B41FA5}">
                      <a16:colId xmlns:a16="http://schemas.microsoft.com/office/drawing/2014/main" val="3003192"/>
                    </a:ext>
                  </a:extLst>
                </a:gridCol>
                <a:gridCol w="658461">
                  <a:extLst>
                    <a:ext uri="{9D8B030D-6E8A-4147-A177-3AD203B41FA5}">
                      <a16:colId xmlns:a16="http://schemas.microsoft.com/office/drawing/2014/main" val="4022794602"/>
                    </a:ext>
                  </a:extLst>
                </a:gridCol>
                <a:gridCol w="658461">
                  <a:extLst>
                    <a:ext uri="{9D8B030D-6E8A-4147-A177-3AD203B41FA5}">
                      <a16:colId xmlns:a16="http://schemas.microsoft.com/office/drawing/2014/main" val="634540292"/>
                    </a:ext>
                  </a:extLst>
                </a:gridCol>
                <a:gridCol w="1111155">
                  <a:extLst>
                    <a:ext uri="{9D8B030D-6E8A-4147-A177-3AD203B41FA5}">
                      <a16:colId xmlns:a16="http://schemas.microsoft.com/office/drawing/2014/main" val="1393725306"/>
                    </a:ext>
                  </a:extLst>
                </a:gridCol>
              </a:tblGrid>
              <a:tr h="68456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班级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14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15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16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17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18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19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20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21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22\23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24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25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33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选择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二卷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总分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54709"/>
                  </a:ext>
                </a:extLst>
              </a:tr>
              <a:tr h="46452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全部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5.52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5.31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4.41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5.66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1.69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4.45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2.38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8.82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4.4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2.48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8.15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31.4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23.9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55.2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26369025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5D2960DE-3F50-41F1-AABB-BB5E64C98DED}"/>
              </a:ext>
            </a:extLst>
          </p:cNvPr>
          <p:cNvSpPr/>
          <p:nvPr/>
        </p:nvSpPr>
        <p:spPr>
          <a:xfrm>
            <a:off x="4075611" y="1466260"/>
            <a:ext cx="566058" cy="1364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FC918E1-31A8-47F5-ACB1-0C561255FE0D}"/>
              </a:ext>
            </a:extLst>
          </p:cNvPr>
          <p:cNvSpPr/>
          <p:nvPr/>
        </p:nvSpPr>
        <p:spPr>
          <a:xfrm>
            <a:off x="5215254" y="1447260"/>
            <a:ext cx="566058" cy="1364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1BC9DC6-8189-41EC-A1BC-C1867BF2C47C}"/>
              </a:ext>
            </a:extLst>
          </p:cNvPr>
          <p:cNvSpPr/>
          <p:nvPr/>
        </p:nvSpPr>
        <p:spPr>
          <a:xfrm>
            <a:off x="5857511" y="1442906"/>
            <a:ext cx="566058" cy="1364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89EE290-08AF-45AC-86A1-A69D4E98CEF3}"/>
              </a:ext>
            </a:extLst>
          </p:cNvPr>
          <p:cNvSpPr/>
          <p:nvPr/>
        </p:nvSpPr>
        <p:spPr>
          <a:xfrm>
            <a:off x="7210697" y="1447260"/>
            <a:ext cx="566058" cy="1364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C15C47B-1419-417C-927A-95E60674BBF3}"/>
              </a:ext>
            </a:extLst>
          </p:cNvPr>
          <p:cNvSpPr/>
          <p:nvPr/>
        </p:nvSpPr>
        <p:spPr>
          <a:xfrm>
            <a:off x="8416834" y="1442906"/>
            <a:ext cx="566058" cy="1364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过程 9">
            <a:extLst>
              <a:ext uri="{FF2B5EF4-FFF2-40B4-BE49-F238E27FC236}">
                <a16:creationId xmlns:a16="http://schemas.microsoft.com/office/drawing/2014/main" id="{D53F3807-294E-4A6D-83BA-B64B101A1838}"/>
              </a:ext>
            </a:extLst>
          </p:cNvPr>
          <p:cNvSpPr/>
          <p:nvPr/>
        </p:nvSpPr>
        <p:spPr>
          <a:xfrm>
            <a:off x="1147174" y="3452949"/>
            <a:ext cx="4408895" cy="5747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非常不该错：</a:t>
            </a:r>
            <a:r>
              <a:rPr lang="en-US" altLang="zh-CN" sz="2800" dirty="0"/>
              <a:t>18</a:t>
            </a:r>
            <a:r>
              <a:rPr lang="zh-CN" altLang="en-US" sz="2800" dirty="0"/>
              <a:t>、</a:t>
            </a:r>
            <a:r>
              <a:rPr lang="en-US" altLang="zh-CN" sz="2800" dirty="0"/>
              <a:t>24</a:t>
            </a:r>
            <a:r>
              <a:rPr lang="zh-CN" altLang="en-US" sz="2800" dirty="0"/>
              <a:t>、</a:t>
            </a:r>
            <a:r>
              <a:rPr lang="en-US" altLang="zh-CN" sz="2800" dirty="0"/>
              <a:t>33</a:t>
            </a:r>
            <a:endParaRPr lang="zh-CN" altLang="en-US" sz="2800" dirty="0"/>
          </a:p>
        </p:txBody>
      </p:sp>
      <p:sp>
        <p:nvSpPr>
          <p:cNvPr id="11" name="流程图: 过程 10">
            <a:extLst>
              <a:ext uri="{FF2B5EF4-FFF2-40B4-BE49-F238E27FC236}">
                <a16:creationId xmlns:a16="http://schemas.microsoft.com/office/drawing/2014/main" id="{D823A750-3172-4710-9498-2D826FF0C548}"/>
              </a:ext>
            </a:extLst>
          </p:cNvPr>
          <p:cNvSpPr/>
          <p:nvPr/>
        </p:nvSpPr>
        <p:spPr>
          <a:xfrm>
            <a:off x="1147173" y="4362995"/>
            <a:ext cx="6629582" cy="5747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注意点能得分很多分的：</a:t>
            </a:r>
            <a:r>
              <a:rPr lang="en-US" altLang="zh-CN" sz="2800" dirty="0"/>
              <a:t>20</a:t>
            </a:r>
            <a:r>
              <a:rPr lang="zh-CN" altLang="en-US" sz="2800" dirty="0"/>
              <a:t>、</a:t>
            </a:r>
            <a:r>
              <a:rPr lang="en-US" altLang="zh-CN" sz="2800" dirty="0"/>
              <a:t>21</a:t>
            </a:r>
            <a:r>
              <a:rPr lang="zh-CN" altLang="en-US" sz="2800" dirty="0"/>
              <a:t>、实验</a:t>
            </a:r>
          </a:p>
        </p:txBody>
      </p:sp>
      <p:sp>
        <p:nvSpPr>
          <p:cNvPr id="12" name="流程图: 过程 11">
            <a:extLst>
              <a:ext uri="{FF2B5EF4-FFF2-40B4-BE49-F238E27FC236}">
                <a16:creationId xmlns:a16="http://schemas.microsoft.com/office/drawing/2014/main" id="{1672074A-7739-4038-ADBE-B0A5431959C6}"/>
              </a:ext>
            </a:extLst>
          </p:cNvPr>
          <p:cNvSpPr/>
          <p:nvPr/>
        </p:nvSpPr>
        <p:spPr>
          <a:xfrm>
            <a:off x="1147173" y="5292041"/>
            <a:ext cx="2388507" cy="5747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/>
              <a:t>25</a:t>
            </a:r>
            <a:r>
              <a:rPr lang="zh-CN" altLang="en-US" sz="2800" dirty="0"/>
              <a:t>题大有可为</a:t>
            </a:r>
          </a:p>
        </p:txBody>
      </p:sp>
      <p:sp>
        <p:nvSpPr>
          <p:cNvPr id="13" name="太阳形 12">
            <a:hlinkClick r:id="rId2" action="ppaction://hlinksldjump"/>
            <a:extLst>
              <a:ext uri="{FF2B5EF4-FFF2-40B4-BE49-F238E27FC236}">
                <a16:creationId xmlns:a16="http://schemas.microsoft.com/office/drawing/2014/main" id="{CB4EF561-8DAD-4E4A-81FF-00967A032E98}"/>
              </a:ext>
            </a:extLst>
          </p:cNvPr>
          <p:cNvSpPr/>
          <p:nvPr/>
        </p:nvSpPr>
        <p:spPr>
          <a:xfrm>
            <a:off x="4123508" y="2865371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太阳形 13">
            <a:hlinkClick r:id="rId3" action="ppaction://hlinksldjump"/>
            <a:extLst>
              <a:ext uri="{FF2B5EF4-FFF2-40B4-BE49-F238E27FC236}">
                <a16:creationId xmlns:a16="http://schemas.microsoft.com/office/drawing/2014/main" id="{128340DF-2278-4210-B403-8EBFA7DF64DE}"/>
              </a:ext>
            </a:extLst>
          </p:cNvPr>
          <p:cNvSpPr/>
          <p:nvPr/>
        </p:nvSpPr>
        <p:spPr>
          <a:xfrm>
            <a:off x="5263151" y="2865371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太阳形 14">
            <a:hlinkClick r:id="rId4" action="ppaction://hlinksldjump"/>
            <a:extLst>
              <a:ext uri="{FF2B5EF4-FFF2-40B4-BE49-F238E27FC236}">
                <a16:creationId xmlns:a16="http://schemas.microsoft.com/office/drawing/2014/main" id="{2EE6CC0E-F394-430E-BF69-2F24C481480C}"/>
              </a:ext>
            </a:extLst>
          </p:cNvPr>
          <p:cNvSpPr/>
          <p:nvPr/>
        </p:nvSpPr>
        <p:spPr>
          <a:xfrm>
            <a:off x="5932531" y="2865370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太阳形 15">
            <a:hlinkClick r:id="rId5" action="ppaction://hlinksldjump"/>
            <a:extLst>
              <a:ext uri="{FF2B5EF4-FFF2-40B4-BE49-F238E27FC236}">
                <a16:creationId xmlns:a16="http://schemas.microsoft.com/office/drawing/2014/main" id="{4E901017-B2E5-4E6C-A39E-66C3EC15B8C0}"/>
              </a:ext>
            </a:extLst>
          </p:cNvPr>
          <p:cNvSpPr/>
          <p:nvPr/>
        </p:nvSpPr>
        <p:spPr>
          <a:xfrm>
            <a:off x="7235866" y="2865370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太阳形 16">
            <a:hlinkClick r:id="rId6" action="ppaction://hlinksldjump"/>
            <a:extLst>
              <a:ext uri="{FF2B5EF4-FFF2-40B4-BE49-F238E27FC236}">
                <a16:creationId xmlns:a16="http://schemas.microsoft.com/office/drawing/2014/main" id="{0916A1D2-452B-49AC-8C2C-6259115E35B8}"/>
              </a:ext>
            </a:extLst>
          </p:cNvPr>
          <p:cNvSpPr/>
          <p:nvPr/>
        </p:nvSpPr>
        <p:spPr>
          <a:xfrm>
            <a:off x="8464731" y="2865370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太阳形 17">
            <a:extLst>
              <a:ext uri="{FF2B5EF4-FFF2-40B4-BE49-F238E27FC236}">
                <a16:creationId xmlns:a16="http://schemas.microsoft.com/office/drawing/2014/main" id="{E16E577B-8632-4AE8-B475-294CD3434F25}"/>
              </a:ext>
            </a:extLst>
          </p:cNvPr>
          <p:cNvSpPr/>
          <p:nvPr/>
        </p:nvSpPr>
        <p:spPr>
          <a:xfrm>
            <a:off x="6575967" y="2847952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太阳形 18">
            <a:extLst>
              <a:ext uri="{FF2B5EF4-FFF2-40B4-BE49-F238E27FC236}">
                <a16:creationId xmlns:a16="http://schemas.microsoft.com/office/drawing/2014/main" id="{9AF03995-17AE-4617-BE54-D8322A458DF6}"/>
              </a:ext>
            </a:extLst>
          </p:cNvPr>
          <p:cNvSpPr/>
          <p:nvPr/>
        </p:nvSpPr>
        <p:spPr>
          <a:xfrm>
            <a:off x="7914727" y="2871557"/>
            <a:ext cx="470263" cy="458783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19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3A2D71-514B-461F-8C33-9A9750429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6681831" cy="801981"/>
          </a:xfrm>
        </p:spPr>
        <p:txBody>
          <a:bodyPr/>
          <a:lstStyle/>
          <a:p>
            <a:r>
              <a:rPr lang="en-US" altLang="zh-CN" dirty="0"/>
              <a:t>18</a:t>
            </a:r>
            <a:r>
              <a:rPr lang="zh-CN" altLang="en-US" dirty="0"/>
              <a:t>题，明显的</a:t>
            </a:r>
            <a:r>
              <a:rPr lang="en-US" altLang="zh-CN" dirty="0"/>
              <a:t>v-t</a:t>
            </a:r>
            <a:r>
              <a:rPr lang="zh-CN" altLang="en-US" dirty="0"/>
              <a:t>图像</a:t>
            </a: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F9E261CC-F660-4A23-BCE5-EBAD7C74DC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3121932"/>
              </p:ext>
            </p:extLst>
          </p:nvPr>
        </p:nvGraphicFramePr>
        <p:xfrm>
          <a:off x="1337129" y="1383664"/>
          <a:ext cx="8790942" cy="15375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0729">
                  <a:extLst>
                    <a:ext uri="{9D8B030D-6E8A-4147-A177-3AD203B41FA5}">
                      <a16:colId xmlns:a16="http://schemas.microsoft.com/office/drawing/2014/main" val="1010927152"/>
                    </a:ext>
                  </a:extLst>
                </a:gridCol>
                <a:gridCol w="318802">
                  <a:extLst>
                    <a:ext uri="{9D8B030D-6E8A-4147-A177-3AD203B41FA5}">
                      <a16:colId xmlns:a16="http://schemas.microsoft.com/office/drawing/2014/main" val="257409735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1520685962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4095700033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4135490075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1799404915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746297435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925061877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2102684989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4098366222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2735814761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3966804979"/>
                    </a:ext>
                  </a:extLst>
                </a:gridCol>
                <a:gridCol w="599837">
                  <a:extLst>
                    <a:ext uri="{9D8B030D-6E8A-4147-A177-3AD203B41FA5}">
                      <a16:colId xmlns:a16="http://schemas.microsoft.com/office/drawing/2014/main" val="3507704706"/>
                    </a:ext>
                  </a:extLst>
                </a:gridCol>
                <a:gridCol w="473204">
                  <a:extLst>
                    <a:ext uri="{9D8B030D-6E8A-4147-A177-3AD203B41FA5}">
                      <a16:colId xmlns:a16="http://schemas.microsoft.com/office/drawing/2014/main" val="2386481532"/>
                    </a:ext>
                  </a:extLst>
                </a:gridCol>
              </a:tblGrid>
              <a:tr h="6231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zh-CN" sz="2400" kern="100">
                          <a:effectLst/>
                        </a:rPr>
                        <a:t>时间（</a:t>
                      </a:r>
                      <a:r>
                        <a:rPr lang="en-US" sz="2400" kern="100">
                          <a:effectLst/>
                        </a:rPr>
                        <a:t>s</a:t>
                      </a:r>
                      <a:r>
                        <a:rPr lang="zh-CN" sz="2400" kern="100">
                          <a:effectLst/>
                        </a:rPr>
                        <a:t>）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1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2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3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4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5</a:t>
                      </a:r>
                      <a:endParaRPr lang="zh-CN" sz="2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6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7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8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9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10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11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12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30252486"/>
                  </a:ext>
                </a:extLst>
              </a:tr>
              <a:tr h="623162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zh-CN" sz="2400" kern="100">
                          <a:effectLst/>
                        </a:rPr>
                        <a:t>速度（</a:t>
                      </a:r>
                      <a:r>
                        <a:rPr lang="en-US" sz="2400" kern="100">
                          <a:effectLst/>
                        </a:rPr>
                        <a:t>m/s)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2.0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4.0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5.0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5.0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5.0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5.0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5.0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4.0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3.0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2.0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>
                          <a:effectLst/>
                        </a:rPr>
                        <a:t>1.0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715010" algn="l"/>
                        </a:tabLst>
                      </a:pPr>
                      <a:r>
                        <a:rPr lang="en-US" sz="2400" kern="100" dirty="0">
                          <a:effectLst/>
                        </a:rPr>
                        <a:t>0</a:t>
                      </a:r>
                      <a:endParaRPr lang="zh-CN" sz="2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9671923"/>
                  </a:ext>
                </a:extLst>
              </a:tr>
            </a:tbl>
          </a:graphicData>
        </a:graphic>
      </p:graphicFrame>
      <p:sp>
        <p:nvSpPr>
          <p:cNvPr id="5" name="流程图: 过程 4">
            <a:extLst>
              <a:ext uri="{FF2B5EF4-FFF2-40B4-BE49-F238E27FC236}">
                <a16:creationId xmlns:a16="http://schemas.microsoft.com/office/drawing/2014/main" id="{DC4D7195-E702-40D4-A389-2EBFCF559A94}"/>
              </a:ext>
            </a:extLst>
          </p:cNvPr>
          <p:cNvSpPr/>
          <p:nvPr/>
        </p:nvSpPr>
        <p:spPr>
          <a:xfrm>
            <a:off x="1337129" y="3252651"/>
            <a:ext cx="1854926" cy="5486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我的建议？</a:t>
            </a:r>
          </a:p>
        </p:txBody>
      </p:sp>
      <p:sp>
        <p:nvSpPr>
          <p:cNvPr id="6" name="流程图: 过程 5">
            <a:extLst>
              <a:ext uri="{FF2B5EF4-FFF2-40B4-BE49-F238E27FC236}">
                <a16:creationId xmlns:a16="http://schemas.microsoft.com/office/drawing/2014/main" id="{2288BA62-7DBB-45FC-B094-1003B0387B9B}"/>
              </a:ext>
            </a:extLst>
          </p:cNvPr>
          <p:cNvSpPr/>
          <p:nvPr/>
        </p:nvSpPr>
        <p:spPr>
          <a:xfrm>
            <a:off x="3665129" y="3267891"/>
            <a:ext cx="4703807" cy="5486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选择题该动笔的要动笔啊</a:t>
            </a:r>
          </a:p>
        </p:txBody>
      </p:sp>
      <p:sp>
        <p:nvSpPr>
          <p:cNvPr id="7" name="笑脸 6">
            <a:hlinkClick r:id="rId2" action="ppaction://hlinksldjump"/>
            <a:extLst>
              <a:ext uri="{FF2B5EF4-FFF2-40B4-BE49-F238E27FC236}">
                <a16:creationId xmlns:a16="http://schemas.microsoft.com/office/drawing/2014/main" id="{6CC0FEDE-AE81-4AF3-8045-65057B4D5540}"/>
              </a:ext>
            </a:extLst>
          </p:cNvPr>
          <p:cNvSpPr/>
          <p:nvPr/>
        </p:nvSpPr>
        <p:spPr>
          <a:xfrm>
            <a:off x="10572206" y="4902926"/>
            <a:ext cx="1062445" cy="101890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3A2D71-514B-461F-8C33-9A9750429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7909739" cy="801981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21</a:t>
            </a:r>
            <a:r>
              <a:rPr lang="zh-CN" altLang="en-US" dirty="0"/>
              <a:t>题：物体吐槽选</a:t>
            </a:r>
            <a:r>
              <a:rPr lang="en-US" altLang="zh-CN" dirty="0"/>
              <a:t>C</a:t>
            </a:r>
            <a:r>
              <a:rPr lang="zh-CN" altLang="en-US" dirty="0"/>
              <a:t>的同学</a:t>
            </a:r>
          </a:p>
        </p:txBody>
      </p:sp>
      <p:sp>
        <p:nvSpPr>
          <p:cNvPr id="7" name="笑脸 6">
            <a:hlinkClick r:id="rId2" action="ppaction://hlinksldjump"/>
            <a:extLst>
              <a:ext uri="{FF2B5EF4-FFF2-40B4-BE49-F238E27FC236}">
                <a16:creationId xmlns:a16="http://schemas.microsoft.com/office/drawing/2014/main" id="{6CC0FEDE-AE81-4AF3-8045-65057B4D5540}"/>
              </a:ext>
            </a:extLst>
          </p:cNvPr>
          <p:cNvSpPr/>
          <p:nvPr/>
        </p:nvSpPr>
        <p:spPr>
          <a:xfrm>
            <a:off x="10572206" y="4902926"/>
            <a:ext cx="1062445" cy="101890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内容占位符 7">
            <a:extLst>
              <a:ext uri="{FF2B5EF4-FFF2-40B4-BE49-F238E27FC236}">
                <a16:creationId xmlns:a16="http://schemas.microsoft.com/office/drawing/2014/main" id="{8283513E-7E3C-4D63-8FF1-22E43592A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6839" y="1184366"/>
            <a:ext cx="10178322" cy="3593591"/>
          </a:xfrm>
        </p:spPr>
        <p:txBody>
          <a:bodyPr/>
          <a:lstStyle/>
          <a:p>
            <a:r>
              <a:rPr lang="en-US" altLang="zh-CN" dirty="0"/>
              <a:t>21</a:t>
            </a:r>
            <a:r>
              <a:rPr lang="zh-CN" altLang="zh-CN" dirty="0"/>
              <a:t>．假设地球同步卫星绕地球运行的轨道半径为地球半径的</a:t>
            </a:r>
            <a:r>
              <a:rPr lang="en-US" altLang="zh-CN" dirty="0"/>
              <a:t>6.6</a:t>
            </a:r>
            <a:r>
              <a:rPr lang="zh-CN" altLang="zh-CN" dirty="0"/>
              <a:t>倍，地球赤道平面与地球公转平面共面。站在地球赤道某地的人，日落后</a:t>
            </a:r>
            <a:r>
              <a:rPr lang="en-US" altLang="zh-CN" dirty="0"/>
              <a:t>4</a:t>
            </a:r>
            <a:r>
              <a:rPr lang="zh-CN" altLang="zh-CN" dirty="0"/>
              <a:t>小时的时候，在自己头顶正上方观察到一颗恰好有阳光照亮的人造地球卫星，若该卫星在赤道所在平面内做匀速圆周运动。则此人造卫星</a:t>
            </a:r>
          </a:p>
          <a:p>
            <a:r>
              <a:rPr lang="en-US" altLang="zh-CN" dirty="0"/>
              <a:t>A</a:t>
            </a:r>
            <a:r>
              <a:rPr lang="zh-CN" altLang="zh-CN" dirty="0"/>
              <a:t>．距地面高度等于地球半径</a:t>
            </a:r>
          </a:p>
          <a:p>
            <a:r>
              <a:rPr lang="en-US" altLang="zh-CN" dirty="0"/>
              <a:t>B</a:t>
            </a:r>
            <a:r>
              <a:rPr lang="zh-CN" altLang="zh-CN" dirty="0"/>
              <a:t>．绕地球运行的周期约为</a:t>
            </a:r>
            <a:r>
              <a:rPr lang="en-US" altLang="zh-CN" dirty="0"/>
              <a:t>4</a:t>
            </a:r>
            <a:r>
              <a:rPr lang="zh-CN" altLang="zh-CN" dirty="0"/>
              <a:t>小时</a:t>
            </a:r>
          </a:p>
          <a:p>
            <a:r>
              <a:rPr lang="en-US" altLang="zh-CN" dirty="0"/>
              <a:t>C</a:t>
            </a:r>
            <a:r>
              <a:rPr lang="zh-CN" altLang="zh-CN" dirty="0"/>
              <a:t>．绕地球运行的角速度与同步卫星绕地球运行的角速度相同</a:t>
            </a:r>
          </a:p>
          <a:p>
            <a:r>
              <a:rPr lang="en-US" altLang="zh-CN" dirty="0"/>
              <a:t>D</a:t>
            </a:r>
            <a:r>
              <a:rPr lang="zh-CN" altLang="zh-CN" dirty="0"/>
              <a:t>．绕地球运行的速率约为同步卫星绕地球运行速率的</a:t>
            </a:r>
            <a:r>
              <a:rPr lang="en-US" altLang="zh-CN" dirty="0"/>
              <a:t>1.8</a:t>
            </a:r>
            <a:r>
              <a:rPr lang="zh-CN" altLang="zh-CN" dirty="0"/>
              <a:t>倍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85460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3A2D71-514B-461F-8C33-9A9750429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7909739" cy="801981"/>
          </a:xfrm>
        </p:spPr>
        <p:txBody>
          <a:bodyPr>
            <a:normAutofit/>
          </a:bodyPr>
          <a:lstStyle/>
          <a:p>
            <a:r>
              <a:rPr lang="en-US" altLang="zh-CN" dirty="0"/>
              <a:t>20</a:t>
            </a:r>
            <a:r>
              <a:rPr lang="zh-CN" altLang="en-US" dirty="0"/>
              <a:t>题：排除法、整体法</a:t>
            </a:r>
          </a:p>
        </p:txBody>
      </p:sp>
      <p:sp>
        <p:nvSpPr>
          <p:cNvPr id="7" name="笑脸 6">
            <a:hlinkClick r:id="rId2" action="ppaction://hlinksldjump"/>
            <a:extLst>
              <a:ext uri="{FF2B5EF4-FFF2-40B4-BE49-F238E27FC236}">
                <a16:creationId xmlns:a16="http://schemas.microsoft.com/office/drawing/2014/main" id="{6CC0FEDE-AE81-4AF3-8045-65057B4D5540}"/>
              </a:ext>
            </a:extLst>
          </p:cNvPr>
          <p:cNvSpPr/>
          <p:nvPr/>
        </p:nvSpPr>
        <p:spPr>
          <a:xfrm>
            <a:off x="10572206" y="4902926"/>
            <a:ext cx="1062445" cy="101890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03833192-87B8-4C32-AA36-808E2DC694EE}"/>
              </a:ext>
            </a:extLst>
          </p:cNvPr>
          <p:cNvGrpSpPr/>
          <p:nvPr/>
        </p:nvGrpSpPr>
        <p:grpSpPr>
          <a:xfrm>
            <a:off x="7155116" y="1745449"/>
            <a:ext cx="3164541" cy="2080476"/>
            <a:chOff x="7494750" y="2311507"/>
            <a:chExt cx="1666667" cy="1322272"/>
          </a:xfrm>
        </p:grpSpPr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id="{224BC1A3-59DE-4499-85E5-7EFF7650394B}"/>
                </a:ext>
              </a:extLst>
            </p:cNvPr>
            <p:cNvGrpSpPr/>
            <p:nvPr/>
          </p:nvGrpSpPr>
          <p:grpSpPr>
            <a:xfrm>
              <a:off x="7494750" y="2311507"/>
              <a:ext cx="1666667" cy="1322272"/>
              <a:chOff x="7494750" y="2311507"/>
              <a:chExt cx="1666667" cy="1322272"/>
            </a:xfrm>
          </p:grpSpPr>
          <p:grpSp>
            <p:nvGrpSpPr>
              <p:cNvPr id="42" name="组合 41">
                <a:extLst>
                  <a:ext uri="{FF2B5EF4-FFF2-40B4-BE49-F238E27FC236}">
                    <a16:creationId xmlns:a16="http://schemas.microsoft.com/office/drawing/2014/main" id="{B5FE7AA0-FD53-404C-A776-6E7F181CBFCE}"/>
                  </a:ext>
                </a:extLst>
              </p:cNvPr>
              <p:cNvGrpSpPr/>
              <p:nvPr/>
            </p:nvGrpSpPr>
            <p:grpSpPr>
              <a:xfrm>
                <a:off x="7494750" y="2311507"/>
                <a:ext cx="1666667" cy="980952"/>
                <a:chOff x="5262666" y="2938524"/>
                <a:chExt cx="1666667" cy="980952"/>
              </a:xfrm>
            </p:grpSpPr>
            <p:pic>
              <p:nvPicPr>
                <p:cNvPr id="40" name="图片 39">
                  <a:extLst>
                    <a:ext uri="{FF2B5EF4-FFF2-40B4-BE49-F238E27FC236}">
                      <a16:creationId xmlns:a16="http://schemas.microsoft.com/office/drawing/2014/main" id="{6EC3A872-0931-4499-9BAD-C92D83F029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281714" y="3009952"/>
                  <a:ext cx="1628571" cy="838095"/>
                </a:xfrm>
                <a:prstGeom prst="rect">
                  <a:avLst/>
                </a:prstGeom>
              </p:spPr>
            </p:pic>
            <p:pic>
              <p:nvPicPr>
                <p:cNvPr id="41" name="图片 40">
                  <a:extLst>
                    <a:ext uri="{FF2B5EF4-FFF2-40B4-BE49-F238E27FC236}">
                      <a16:creationId xmlns:a16="http://schemas.microsoft.com/office/drawing/2014/main" id="{D3FCE8D6-C08B-45EF-93C4-3666E55E8CA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262666" y="2938524"/>
                  <a:ext cx="1666667" cy="980952"/>
                </a:xfrm>
                <a:prstGeom prst="rect">
                  <a:avLst/>
                </a:prstGeom>
              </p:spPr>
            </p:pic>
          </p:grpSp>
          <p:sp>
            <p:nvSpPr>
              <p:cNvPr id="43" name="文本框 2472">
                <a:extLst>
                  <a:ext uri="{FF2B5EF4-FFF2-40B4-BE49-F238E27FC236}">
                    <a16:creationId xmlns:a16="http://schemas.microsoft.com/office/drawing/2014/main" id="{D30E7687-8254-446F-A540-3AA3A7E80444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7578010" y="3221029"/>
                <a:ext cx="393700" cy="412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2400" b="0" i="1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等线" panose="02010600030101010101" pitchFamily="2" charset="-122"/>
                  </a:rPr>
                  <a:t>a</a:t>
                </a:r>
                <a:endParaRPr kumimoji="0" lang="zh-CN" altLang="zh-CN" sz="4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5" name="文本框 2475">
              <a:extLst>
                <a:ext uri="{FF2B5EF4-FFF2-40B4-BE49-F238E27FC236}">
                  <a16:creationId xmlns:a16="http://schemas.microsoft.com/office/drawing/2014/main" id="{212A25B2-2174-4431-BEC0-BF651124FFAB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8328083" y="3175133"/>
              <a:ext cx="393700" cy="412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400" b="0" i="1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等线" panose="02010600030101010101" pitchFamily="2" charset="-122"/>
                </a:rPr>
                <a:t>c</a:t>
              </a:r>
              <a:endParaRPr kumimoji="0" lang="zh-CN" altLang="zh-CN" sz="4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8083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3A2D71-514B-461F-8C33-9A9750429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7909739" cy="801981"/>
          </a:xfrm>
        </p:spPr>
        <p:txBody>
          <a:bodyPr>
            <a:normAutofit/>
          </a:bodyPr>
          <a:lstStyle/>
          <a:p>
            <a:r>
              <a:rPr lang="en-US" altLang="zh-CN" dirty="0"/>
              <a:t>24</a:t>
            </a:r>
            <a:r>
              <a:rPr lang="zh-CN" altLang="en-US" dirty="0"/>
              <a:t>：遗忘不能是借口啊！</a:t>
            </a:r>
          </a:p>
        </p:txBody>
      </p:sp>
      <p:sp>
        <p:nvSpPr>
          <p:cNvPr id="7" name="笑脸 6">
            <a:hlinkClick r:id="rId2" action="ppaction://hlinksldjump"/>
            <a:extLst>
              <a:ext uri="{FF2B5EF4-FFF2-40B4-BE49-F238E27FC236}">
                <a16:creationId xmlns:a16="http://schemas.microsoft.com/office/drawing/2014/main" id="{6CC0FEDE-AE81-4AF3-8045-65057B4D5540}"/>
              </a:ext>
            </a:extLst>
          </p:cNvPr>
          <p:cNvSpPr/>
          <p:nvPr/>
        </p:nvSpPr>
        <p:spPr>
          <a:xfrm>
            <a:off x="10572206" y="4902926"/>
            <a:ext cx="1062445" cy="101890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935AB94-7347-4659-849F-1CB5D860A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9062" y="1955074"/>
            <a:ext cx="3895063" cy="2321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74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3A2D71-514B-461F-8C33-9A9750429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7909739" cy="1498666"/>
          </a:xfrm>
        </p:spPr>
        <p:txBody>
          <a:bodyPr>
            <a:normAutofit/>
          </a:bodyPr>
          <a:lstStyle/>
          <a:p>
            <a:r>
              <a:rPr lang="en-US" altLang="zh-CN" dirty="0"/>
              <a:t>33</a:t>
            </a:r>
            <a:r>
              <a:rPr lang="zh-CN" altLang="en-US" dirty="0"/>
              <a:t>：与其疲于赶作业，不如仔细理解物理知识</a:t>
            </a:r>
          </a:p>
        </p:txBody>
      </p:sp>
      <p:sp>
        <p:nvSpPr>
          <p:cNvPr id="7" name="笑脸 6">
            <a:hlinkClick r:id="rId2" action="ppaction://hlinksldjump"/>
            <a:extLst>
              <a:ext uri="{FF2B5EF4-FFF2-40B4-BE49-F238E27FC236}">
                <a16:creationId xmlns:a16="http://schemas.microsoft.com/office/drawing/2014/main" id="{6CC0FEDE-AE81-4AF3-8045-65057B4D5540}"/>
              </a:ext>
            </a:extLst>
          </p:cNvPr>
          <p:cNvSpPr/>
          <p:nvPr/>
        </p:nvSpPr>
        <p:spPr>
          <a:xfrm>
            <a:off x="10572206" y="4902926"/>
            <a:ext cx="1062445" cy="101890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F970E76-DEDD-4D16-BAC1-55E38A9A4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1566" y="2269464"/>
            <a:ext cx="3916945" cy="1787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5189"/>
      </p:ext>
    </p:extLst>
  </p:cSld>
  <p:clrMapOvr>
    <a:masterClrMapping/>
  </p:clrMapOvr>
</p:sld>
</file>

<file path=ppt/theme/theme1.xml><?xml version="1.0" encoding="utf-8"?>
<a:theme xmlns:a="http://schemas.openxmlformats.org/drawingml/2006/main" name="徽章">
  <a:themeElements>
    <a:clrScheme name="Badge">
      <a:dk1>
        <a:sysClr val="windowText" lastClr="000000"/>
      </a:dk1>
      <a:lt1>
        <a:sysClr val="window" lastClr="FFFFFF"/>
      </a:lt1>
      <a:dk2>
        <a:srgbClr val="1B2F36"/>
      </a:dk2>
      <a:lt2>
        <a:srgbClr val="F3F3F2"/>
      </a:lt2>
      <a:accent1>
        <a:srgbClr val="A38D51"/>
      </a:accent1>
      <a:accent2>
        <a:srgbClr val="5A3D40"/>
      </a:accent2>
      <a:accent3>
        <a:srgbClr val="5D988C"/>
      </a:accent3>
      <a:accent4>
        <a:srgbClr val="A85752"/>
      </a:accent4>
      <a:accent5>
        <a:srgbClr val="809A67"/>
      </a:accent5>
      <a:accent6>
        <a:srgbClr val="67645A"/>
      </a:accent6>
      <a:hlink>
        <a:srgbClr val="5D988C"/>
      </a:hlink>
      <a:folHlink>
        <a:srgbClr val="8467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9E77EDF1-0821-4215-BD6E-A2D49F0255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25</TotalTime>
  <Words>291</Words>
  <Application>Microsoft Office PowerPoint</Application>
  <PresentationFormat>宽屏</PresentationFormat>
  <Paragraphs>80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等线</vt:lpstr>
      <vt:lpstr>华文中宋</vt:lpstr>
      <vt:lpstr>宋体</vt:lpstr>
      <vt:lpstr>Arial</vt:lpstr>
      <vt:lpstr>Calibri</vt:lpstr>
      <vt:lpstr>Gill Sans MT</vt:lpstr>
      <vt:lpstr>Impact</vt:lpstr>
      <vt:lpstr>Times New Roman</vt:lpstr>
      <vt:lpstr>徽章</vt:lpstr>
      <vt:lpstr>高三再忙， 也要停下脚步，理解知识！</vt:lpstr>
      <vt:lpstr>没有什么难题，但遗憾太多！</vt:lpstr>
      <vt:lpstr>18题，明显的v-t图像</vt:lpstr>
      <vt:lpstr>21题：物体吐槽选C的同学</vt:lpstr>
      <vt:lpstr>20题：排除法、整体法</vt:lpstr>
      <vt:lpstr>24：遗忘不能是借口啊！</vt:lpstr>
      <vt:lpstr>33：与其疲于赶作业，不如仔细理解物理知识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别忙！需理解！</dc:title>
  <dc:creator>彭矗</dc:creator>
  <cp:lastModifiedBy>彭矗</cp:lastModifiedBy>
  <cp:revision>4</cp:revision>
  <dcterms:created xsi:type="dcterms:W3CDTF">2018-03-04T13:57:51Z</dcterms:created>
  <dcterms:modified xsi:type="dcterms:W3CDTF">2018-03-04T14:22:51Z</dcterms:modified>
</cp:coreProperties>
</file>