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JPG" ContentType="image/.jp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handoutMasterIdLst>
    <p:handoutMasterId r:id="rId27"/>
  </p:handoutMasterIdLst>
  <p:sldIdLst>
    <p:sldId id="256" r:id="rId3"/>
    <p:sldId id="257" r:id="rId4"/>
    <p:sldId id="258" r:id="rId5"/>
    <p:sldId id="259" r:id="rId6"/>
    <p:sldId id="27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1" r:id="rId15"/>
    <p:sldId id="272" r:id="rId16"/>
    <p:sldId id="268" r:id="rId17"/>
    <p:sldId id="273" r:id="rId18"/>
    <p:sldId id="269" r:id="rId19"/>
    <p:sldId id="278" r:id="rId20"/>
    <p:sldId id="270" r:id="rId22"/>
    <p:sldId id="280" r:id="rId23"/>
    <p:sldId id="275" r:id="rId24"/>
    <p:sldId id="277" r:id="rId25"/>
    <p:sldId id="281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  <a:srgbClr val="ABE3FF"/>
    <a:srgbClr val="85D6FF"/>
    <a:srgbClr val="B3DCE7"/>
    <a:srgbClr val="990000"/>
    <a:srgbClr val="C5ECFF"/>
    <a:srgbClr val="FFC4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366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A03437-B6ED-4151-AE16-0E276475DFDE}" type="doc">
      <dgm:prSet loTypeId="urn:microsoft.com/office/officeart/2005/8/layout/chevron2" loCatId="list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69992011-3C6E-422D-9EF0-6736ED1A94FB}">
      <dgm:prSet phldrT="[文本]" phldr="1"/>
      <dgm:spPr/>
      <dgm:t>
        <a:bodyPr/>
        <a:lstStyle/>
        <a:p>
          <a:endParaRPr lang="zh-CN" altLang="en-US"/>
        </a:p>
      </dgm:t>
    </dgm:pt>
    <dgm:pt modelId="{4480B0C7-59D8-428C-94B8-B31091778F05}" cxnId="{3C3C2B67-2B8A-4FC5-B4B6-291C80AA6F43}" type="parTrans">
      <dgm:prSet/>
      <dgm:spPr/>
      <dgm:t>
        <a:bodyPr/>
        <a:lstStyle/>
        <a:p>
          <a:endParaRPr lang="zh-CN" altLang="en-US"/>
        </a:p>
      </dgm:t>
    </dgm:pt>
    <dgm:pt modelId="{51845588-2E98-4B3A-B452-48F6AB590872}" cxnId="{3C3C2B67-2B8A-4FC5-B4B6-291C80AA6F43}" type="sibTrans">
      <dgm:prSet/>
      <dgm:spPr/>
      <dgm:t>
        <a:bodyPr/>
        <a:lstStyle/>
        <a:p>
          <a:endParaRPr lang="zh-CN" altLang="en-US"/>
        </a:p>
      </dgm:t>
    </dgm:pt>
    <dgm:pt modelId="{25DCC87B-41B6-4A5B-855A-69A32793AF15}">
      <dgm:prSet phldrT="[文本]"/>
      <dgm:spPr/>
      <dgm:t>
        <a:bodyPr/>
        <a:lstStyle/>
        <a:p>
          <a:r>
            <a:rPr lang="zh-CN" altLang="en-US" dirty="0" smtClean="0"/>
            <a:t>液体压强的特点</a:t>
          </a:r>
          <a:endParaRPr lang="zh-CN" altLang="en-US" dirty="0"/>
        </a:p>
      </dgm:t>
    </dgm:pt>
    <dgm:pt modelId="{E83BB975-8FE9-462D-A9E4-5E9CF3FB4002}" cxnId="{11B568F5-3F95-4F7F-95F0-26A493B7C618}" type="parTrans">
      <dgm:prSet/>
      <dgm:spPr/>
      <dgm:t>
        <a:bodyPr/>
        <a:lstStyle/>
        <a:p>
          <a:endParaRPr lang="zh-CN" altLang="en-US"/>
        </a:p>
      </dgm:t>
    </dgm:pt>
    <dgm:pt modelId="{247E51A0-9D78-4F0D-BA1F-1D4C98D7F413}" cxnId="{11B568F5-3F95-4F7F-95F0-26A493B7C618}" type="sibTrans">
      <dgm:prSet/>
      <dgm:spPr/>
      <dgm:t>
        <a:bodyPr/>
        <a:lstStyle/>
        <a:p>
          <a:endParaRPr lang="zh-CN" altLang="en-US"/>
        </a:p>
      </dgm:t>
    </dgm:pt>
    <dgm:pt modelId="{4B3D3738-2235-4A16-86CC-A447AA38AF0C}">
      <dgm:prSet phldrT="[文本]" phldr="1"/>
      <dgm:spPr/>
      <dgm:t>
        <a:bodyPr/>
        <a:lstStyle/>
        <a:p>
          <a:endParaRPr lang="zh-CN" altLang="en-US"/>
        </a:p>
      </dgm:t>
    </dgm:pt>
    <dgm:pt modelId="{1847DD89-2935-4792-9343-D2B0E446453C}" cxnId="{D4D5632B-8E62-4335-9BF8-A6DA0DBAF25A}" type="parTrans">
      <dgm:prSet/>
      <dgm:spPr/>
      <dgm:t>
        <a:bodyPr/>
        <a:lstStyle/>
        <a:p>
          <a:endParaRPr lang="zh-CN" altLang="en-US"/>
        </a:p>
      </dgm:t>
    </dgm:pt>
    <dgm:pt modelId="{1C73E9FE-7BB2-4AA0-BA87-847879F0841A}" cxnId="{D4D5632B-8E62-4335-9BF8-A6DA0DBAF25A}" type="sibTrans">
      <dgm:prSet/>
      <dgm:spPr/>
      <dgm:t>
        <a:bodyPr/>
        <a:lstStyle/>
        <a:p>
          <a:endParaRPr lang="zh-CN" altLang="en-US"/>
        </a:p>
      </dgm:t>
    </dgm:pt>
    <dgm:pt modelId="{5B20082D-D5AC-4C46-8DCA-840653920E2D}">
      <dgm:prSet phldrT="[文本]"/>
      <dgm:spPr/>
      <dgm:t>
        <a:bodyPr/>
        <a:lstStyle/>
        <a:p>
          <a:r>
            <a:rPr lang="zh-CN" altLang="en-US" dirty="0" smtClean="0"/>
            <a:t>液体压强的大小</a:t>
          </a:r>
          <a:endParaRPr lang="zh-CN" altLang="en-US" dirty="0"/>
        </a:p>
      </dgm:t>
    </dgm:pt>
    <dgm:pt modelId="{2BCD1481-FDB2-44DF-8E9C-5E7333A2B386}" cxnId="{E88317C8-E9FB-4B1D-A224-D7D6DA120674}" type="parTrans">
      <dgm:prSet/>
      <dgm:spPr/>
      <dgm:t>
        <a:bodyPr/>
        <a:lstStyle/>
        <a:p>
          <a:endParaRPr lang="zh-CN" altLang="en-US"/>
        </a:p>
      </dgm:t>
    </dgm:pt>
    <dgm:pt modelId="{F1C5D322-B1E3-4520-92EE-8E8212C0B3AE}" cxnId="{E88317C8-E9FB-4B1D-A224-D7D6DA120674}" type="sibTrans">
      <dgm:prSet/>
      <dgm:spPr/>
      <dgm:t>
        <a:bodyPr/>
        <a:lstStyle/>
        <a:p>
          <a:endParaRPr lang="zh-CN" altLang="en-US"/>
        </a:p>
      </dgm:t>
    </dgm:pt>
    <dgm:pt modelId="{4A4A4390-1851-45D3-AB3E-67399D287490}">
      <dgm:prSet phldrT="[文本]" phldr="1"/>
      <dgm:spPr/>
      <dgm:t>
        <a:bodyPr/>
        <a:lstStyle/>
        <a:p>
          <a:endParaRPr lang="zh-CN" altLang="en-US"/>
        </a:p>
      </dgm:t>
    </dgm:pt>
    <dgm:pt modelId="{E6A20BDD-CCCA-46BC-8AAB-C3C301519B9D}" cxnId="{1D66F511-68FB-429A-A250-BD7A9BC277D1}" type="parTrans">
      <dgm:prSet/>
      <dgm:spPr/>
      <dgm:t>
        <a:bodyPr/>
        <a:lstStyle/>
        <a:p>
          <a:endParaRPr lang="zh-CN" altLang="en-US"/>
        </a:p>
      </dgm:t>
    </dgm:pt>
    <dgm:pt modelId="{582F8D40-5F03-447F-BFFB-8780D9E28741}" cxnId="{1D66F511-68FB-429A-A250-BD7A9BC277D1}" type="sibTrans">
      <dgm:prSet/>
      <dgm:spPr/>
      <dgm:t>
        <a:bodyPr/>
        <a:lstStyle/>
        <a:p>
          <a:endParaRPr lang="zh-CN" altLang="en-US"/>
        </a:p>
      </dgm:t>
    </dgm:pt>
    <dgm:pt modelId="{2A22313E-E848-48F4-AFBA-64E45834DAA7}">
      <dgm:prSet phldrT="[文本]"/>
      <dgm:spPr/>
      <dgm:t>
        <a:bodyPr/>
        <a:lstStyle/>
        <a:p>
          <a:r>
            <a:rPr lang="zh-CN" altLang="en-US" dirty="0" smtClean="0"/>
            <a:t>连通器</a:t>
          </a:r>
          <a:endParaRPr lang="zh-CN" altLang="en-US" dirty="0"/>
        </a:p>
      </dgm:t>
    </dgm:pt>
    <dgm:pt modelId="{0D0938F6-1295-4DF9-AD64-D60A94E88A41}" cxnId="{2052FA33-97C3-4E12-B821-10E275B1CD18}" type="parTrans">
      <dgm:prSet/>
      <dgm:spPr/>
      <dgm:t>
        <a:bodyPr/>
        <a:lstStyle/>
        <a:p>
          <a:endParaRPr lang="zh-CN" altLang="en-US"/>
        </a:p>
      </dgm:t>
    </dgm:pt>
    <dgm:pt modelId="{C36D6F2B-F584-49C5-883B-29150457424D}" cxnId="{2052FA33-97C3-4E12-B821-10E275B1CD18}" type="sibTrans">
      <dgm:prSet/>
      <dgm:spPr/>
      <dgm:t>
        <a:bodyPr/>
        <a:lstStyle/>
        <a:p>
          <a:endParaRPr lang="zh-CN" altLang="en-US"/>
        </a:p>
      </dgm:t>
    </dgm:pt>
    <dgm:pt modelId="{9C922A22-4BCD-4128-AD12-D71B3CEB7AEC}" type="pres">
      <dgm:prSet presAssocID="{82A03437-B6ED-4151-AE16-0E276475DFD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F9B00C1-65AE-4132-8CB8-53DA38EDB540}" type="pres">
      <dgm:prSet presAssocID="{69992011-3C6E-422D-9EF0-6736ED1A94FB}" presName="composite" presStyleCnt="0"/>
      <dgm:spPr/>
    </dgm:pt>
    <dgm:pt modelId="{E6F31A1A-9098-483A-80F7-D0CCA06EAAD0}" type="pres">
      <dgm:prSet presAssocID="{69992011-3C6E-422D-9EF0-6736ED1A94F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A11755B-EE69-4957-BDA8-164970868B16}" type="pres">
      <dgm:prSet presAssocID="{69992011-3C6E-422D-9EF0-6736ED1A94F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DEC4A2F-B6DC-43AB-AF40-4B53F909FE23}" type="pres">
      <dgm:prSet presAssocID="{51845588-2E98-4B3A-B452-48F6AB590872}" presName="sp" presStyleCnt="0"/>
      <dgm:spPr/>
    </dgm:pt>
    <dgm:pt modelId="{7F21EE3E-C02A-4247-BE72-0C3FFA6D61F3}" type="pres">
      <dgm:prSet presAssocID="{4B3D3738-2235-4A16-86CC-A447AA38AF0C}" presName="composite" presStyleCnt="0"/>
      <dgm:spPr/>
    </dgm:pt>
    <dgm:pt modelId="{60B1B5A7-641B-4276-9E81-49E5107C9E7D}" type="pres">
      <dgm:prSet presAssocID="{4B3D3738-2235-4A16-86CC-A447AA38AF0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569C737-B595-45B4-9E38-4B6F8ACADEB8}" type="pres">
      <dgm:prSet presAssocID="{4B3D3738-2235-4A16-86CC-A447AA38AF0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A7BAAA5-8BED-4643-BB85-8F98FC404EF5}" type="pres">
      <dgm:prSet presAssocID="{1C73E9FE-7BB2-4AA0-BA87-847879F0841A}" presName="sp" presStyleCnt="0"/>
      <dgm:spPr/>
    </dgm:pt>
    <dgm:pt modelId="{1B6DF000-115F-4201-8005-554B3BAAD666}" type="pres">
      <dgm:prSet presAssocID="{4A4A4390-1851-45D3-AB3E-67399D287490}" presName="composite" presStyleCnt="0"/>
      <dgm:spPr/>
    </dgm:pt>
    <dgm:pt modelId="{C4BCE671-8938-4763-8E31-71167FBDCACC}" type="pres">
      <dgm:prSet presAssocID="{4A4A4390-1851-45D3-AB3E-67399D28749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352BA69-8BB0-439C-A0D2-58F4AC9B46BF}" type="pres">
      <dgm:prSet presAssocID="{4A4A4390-1851-45D3-AB3E-67399D287490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C3C2B67-2B8A-4FC5-B4B6-291C80AA6F43}" srcId="{82A03437-B6ED-4151-AE16-0E276475DFDE}" destId="{69992011-3C6E-422D-9EF0-6736ED1A94FB}" srcOrd="0" destOrd="0" parTransId="{4480B0C7-59D8-428C-94B8-B31091778F05}" sibTransId="{51845588-2E98-4B3A-B452-48F6AB590872}"/>
    <dgm:cxn modelId="{D4D5632B-8E62-4335-9BF8-A6DA0DBAF25A}" srcId="{82A03437-B6ED-4151-AE16-0E276475DFDE}" destId="{4B3D3738-2235-4A16-86CC-A447AA38AF0C}" srcOrd="1" destOrd="0" parTransId="{1847DD89-2935-4792-9343-D2B0E446453C}" sibTransId="{1C73E9FE-7BB2-4AA0-BA87-847879F0841A}"/>
    <dgm:cxn modelId="{11B568F5-3F95-4F7F-95F0-26A493B7C618}" srcId="{69992011-3C6E-422D-9EF0-6736ED1A94FB}" destId="{25DCC87B-41B6-4A5B-855A-69A32793AF15}" srcOrd="0" destOrd="0" parTransId="{E83BB975-8FE9-462D-A9E4-5E9CF3FB4002}" sibTransId="{247E51A0-9D78-4F0D-BA1F-1D4C98D7F413}"/>
    <dgm:cxn modelId="{DC80A0B6-BD53-42D2-8026-E22C0500036E}" type="presOf" srcId="{82A03437-B6ED-4151-AE16-0E276475DFDE}" destId="{9C922A22-4BCD-4128-AD12-D71B3CEB7AEC}" srcOrd="0" destOrd="0" presId="urn:microsoft.com/office/officeart/2005/8/layout/chevron2"/>
    <dgm:cxn modelId="{1CFAE090-E7CE-4ECF-A685-5CD16529F2D4}" type="presOf" srcId="{5B20082D-D5AC-4C46-8DCA-840653920E2D}" destId="{F569C737-B595-45B4-9E38-4B6F8ACADEB8}" srcOrd="0" destOrd="0" presId="urn:microsoft.com/office/officeart/2005/8/layout/chevron2"/>
    <dgm:cxn modelId="{3B36F6E1-D909-4A80-9D66-053AAF3E50F6}" type="presOf" srcId="{2A22313E-E848-48F4-AFBA-64E45834DAA7}" destId="{9352BA69-8BB0-439C-A0D2-58F4AC9B46BF}" srcOrd="0" destOrd="0" presId="urn:microsoft.com/office/officeart/2005/8/layout/chevron2"/>
    <dgm:cxn modelId="{E88317C8-E9FB-4B1D-A224-D7D6DA120674}" srcId="{4B3D3738-2235-4A16-86CC-A447AA38AF0C}" destId="{5B20082D-D5AC-4C46-8DCA-840653920E2D}" srcOrd="0" destOrd="0" parTransId="{2BCD1481-FDB2-44DF-8E9C-5E7333A2B386}" sibTransId="{F1C5D322-B1E3-4520-92EE-8E8212C0B3AE}"/>
    <dgm:cxn modelId="{9FBE3EA8-90F1-487E-879F-A3AEA7D0A5D8}" type="presOf" srcId="{25DCC87B-41B6-4A5B-855A-69A32793AF15}" destId="{0A11755B-EE69-4957-BDA8-164970868B16}" srcOrd="0" destOrd="0" presId="urn:microsoft.com/office/officeart/2005/8/layout/chevron2"/>
    <dgm:cxn modelId="{2052FA33-97C3-4E12-B821-10E275B1CD18}" srcId="{4A4A4390-1851-45D3-AB3E-67399D287490}" destId="{2A22313E-E848-48F4-AFBA-64E45834DAA7}" srcOrd="0" destOrd="0" parTransId="{0D0938F6-1295-4DF9-AD64-D60A94E88A41}" sibTransId="{C36D6F2B-F584-49C5-883B-29150457424D}"/>
    <dgm:cxn modelId="{277EB963-09E9-47B5-A523-CE30457C4784}" type="presOf" srcId="{4A4A4390-1851-45D3-AB3E-67399D287490}" destId="{C4BCE671-8938-4763-8E31-71167FBDCACC}" srcOrd="0" destOrd="0" presId="urn:microsoft.com/office/officeart/2005/8/layout/chevron2"/>
    <dgm:cxn modelId="{1D66F511-68FB-429A-A250-BD7A9BC277D1}" srcId="{82A03437-B6ED-4151-AE16-0E276475DFDE}" destId="{4A4A4390-1851-45D3-AB3E-67399D287490}" srcOrd="2" destOrd="0" parTransId="{E6A20BDD-CCCA-46BC-8AAB-C3C301519B9D}" sibTransId="{582F8D40-5F03-447F-BFFB-8780D9E28741}"/>
    <dgm:cxn modelId="{F2476202-58D8-49A2-8B44-6369B5272AF0}" type="presOf" srcId="{69992011-3C6E-422D-9EF0-6736ED1A94FB}" destId="{E6F31A1A-9098-483A-80F7-D0CCA06EAAD0}" srcOrd="0" destOrd="0" presId="urn:microsoft.com/office/officeart/2005/8/layout/chevron2"/>
    <dgm:cxn modelId="{11C25C89-DD98-4220-ADA1-95B90A11EE6D}" type="presOf" srcId="{4B3D3738-2235-4A16-86CC-A447AA38AF0C}" destId="{60B1B5A7-641B-4276-9E81-49E5107C9E7D}" srcOrd="0" destOrd="0" presId="urn:microsoft.com/office/officeart/2005/8/layout/chevron2"/>
    <dgm:cxn modelId="{76AA5B53-4450-440A-98D6-4665F0257685}" type="presParOf" srcId="{9C922A22-4BCD-4128-AD12-D71B3CEB7AEC}" destId="{8F9B00C1-65AE-4132-8CB8-53DA38EDB540}" srcOrd="0" destOrd="0" presId="urn:microsoft.com/office/officeart/2005/8/layout/chevron2"/>
    <dgm:cxn modelId="{D5C18499-1459-48C9-B8BE-4F6942849AC6}" type="presParOf" srcId="{8F9B00C1-65AE-4132-8CB8-53DA38EDB540}" destId="{E6F31A1A-9098-483A-80F7-D0CCA06EAAD0}" srcOrd="0" destOrd="0" presId="urn:microsoft.com/office/officeart/2005/8/layout/chevron2"/>
    <dgm:cxn modelId="{EECD0E60-BA42-4295-9C41-29CCFC830B7C}" type="presParOf" srcId="{8F9B00C1-65AE-4132-8CB8-53DA38EDB540}" destId="{0A11755B-EE69-4957-BDA8-164970868B16}" srcOrd="1" destOrd="0" presId="urn:microsoft.com/office/officeart/2005/8/layout/chevron2"/>
    <dgm:cxn modelId="{55048F1D-802E-4405-A762-1C9A0D999F9C}" type="presParOf" srcId="{9C922A22-4BCD-4128-AD12-D71B3CEB7AEC}" destId="{3DEC4A2F-B6DC-43AB-AF40-4B53F909FE23}" srcOrd="1" destOrd="0" presId="urn:microsoft.com/office/officeart/2005/8/layout/chevron2"/>
    <dgm:cxn modelId="{E5E9D7B0-C5B2-4EFE-8AA8-804E129E773A}" type="presParOf" srcId="{9C922A22-4BCD-4128-AD12-D71B3CEB7AEC}" destId="{7F21EE3E-C02A-4247-BE72-0C3FFA6D61F3}" srcOrd="2" destOrd="0" presId="urn:microsoft.com/office/officeart/2005/8/layout/chevron2"/>
    <dgm:cxn modelId="{49EB0FC8-89C4-43C6-B72C-2927E72FED0C}" type="presParOf" srcId="{7F21EE3E-C02A-4247-BE72-0C3FFA6D61F3}" destId="{60B1B5A7-641B-4276-9E81-49E5107C9E7D}" srcOrd="0" destOrd="0" presId="urn:microsoft.com/office/officeart/2005/8/layout/chevron2"/>
    <dgm:cxn modelId="{38929148-8F6F-40F7-ABF5-F65E2935C8FE}" type="presParOf" srcId="{7F21EE3E-C02A-4247-BE72-0C3FFA6D61F3}" destId="{F569C737-B595-45B4-9E38-4B6F8ACADEB8}" srcOrd="1" destOrd="0" presId="urn:microsoft.com/office/officeart/2005/8/layout/chevron2"/>
    <dgm:cxn modelId="{A84DA0A9-62BF-4D38-92B8-A2E3DBE66B6C}" type="presParOf" srcId="{9C922A22-4BCD-4128-AD12-D71B3CEB7AEC}" destId="{1A7BAAA5-8BED-4643-BB85-8F98FC404EF5}" srcOrd="3" destOrd="0" presId="urn:microsoft.com/office/officeart/2005/8/layout/chevron2"/>
    <dgm:cxn modelId="{8E03EC60-9699-4609-8B62-8B2B386966D4}" type="presParOf" srcId="{9C922A22-4BCD-4128-AD12-D71B3CEB7AEC}" destId="{1B6DF000-115F-4201-8005-554B3BAAD666}" srcOrd="4" destOrd="0" presId="urn:microsoft.com/office/officeart/2005/8/layout/chevron2"/>
    <dgm:cxn modelId="{75AAE3F4-F720-439F-BDE9-6E5FE00813E2}" type="presParOf" srcId="{1B6DF000-115F-4201-8005-554B3BAAD666}" destId="{C4BCE671-8938-4763-8E31-71167FBDCACC}" srcOrd="0" destOrd="0" presId="urn:microsoft.com/office/officeart/2005/8/layout/chevron2"/>
    <dgm:cxn modelId="{D80E531D-4B26-4F4B-B4BD-86C501484CD4}" type="presParOf" srcId="{1B6DF000-115F-4201-8005-554B3BAAD666}" destId="{9352BA69-8BB0-439C-A0D2-58F4AC9B46B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F31A1A-9098-483A-80F7-D0CCA06EAAD0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700" kern="1200"/>
        </a:p>
      </dsp:txBody>
      <dsp:txXfrm rot="5400000">
        <a:off x="-222646" y="223826"/>
        <a:ext cx="1484312" cy="1039018"/>
      </dsp:txXfrm>
    </dsp:sp>
    <dsp:sp modelId="{0A11755B-EE69-4957-BDA8-164970868B16}">
      <dsp:nvSpPr>
        <dsp:cNvPr id="0" name=""/>
        <dsp:cNvSpPr/>
      </dsp:nvSpPr>
      <dsp:spPr>
        <a:xfrm rot="5400000">
          <a:off x="3085107" y="-2044909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800" kern="1200" dirty="0" smtClean="0"/>
            <a:t>液体压强的特点</a:t>
          </a:r>
          <a:endParaRPr lang="zh-CN" altLang="en-US" sz="4800" kern="1200" dirty="0"/>
        </a:p>
      </dsp:txBody>
      <dsp:txXfrm rot="5400000">
        <a:off x="3085107" y="-2044909"/>
        <a:ext cx="964803" cy="5056981"/>
      </dsp:txXfrm>
    </dsp:sp>
    <dsp:sp modelId="{60B1B5A7-641B-4276-9E81-49E5107C9E7D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700" kern="1200"/>
        </a:p>
      </dsp:txBody>
      <dsp:txXfrm rot="5400000">
        <a:off x="-222646" y="1512490"/>
        <a:ext cx="1484312" cy="1039018"/>
      </dsp:txXfrm>
    </dsp:sp>
    <dsp:sp modelId="{F569C737-B595-45B4-9E38-4B6F8ACADEB8}">
      <dsp:nvSpPr>
        <dsp:cNvPr id="0" name=""/>
        <dsp:cNvSpPr/>
      </dsp:nvSpPr>
      <dsp:spPr>
        <a:xfrm rot="5400000">
          <a:off x="3085107" y="-756245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800" kern="1200" dirty="0" smtClean="0"/>
            <a:t>液体压强的大小</a:t>
          </a:r>
          <a:endParaRPr lang="zh-CN" altLang="en-US" sz="4800" kern="1200" dirty="0"/>
        </a:p>
      </dsp:txBody>
      <dsp:txXfrm rot="5400000">
        <a:off x="3085107" y="-756245"/>
        <a:ext cx="964803" cy="5056981"/>
      </dsp:txXfrm>
    </dsp:sp>
    <dsp:sp modelId="{C4BCE671-8938-4763-8E31-71167FBDCACC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700" kern="1200"/>
        </a:p>
      </dsp:txBody>
      <dsp:txXfrm rot="5400000">
        <a:off x="-222646" y="2801154"/>
        <a:ext cx="1484312" cy="1039018"/>
      </dsp:txXfrm>
    </dsp:sp>
    <dsp:sp modelId="{9352BA69-8BB0-439C-A0D2-58F4AC9B46BF}">
      <dsp:nvSpPr>
        <dsp:cNvPr id="0" name=""/>
        <dsp:cNvSpPr/>
      </dsp:nvSpPr>
      <dsp:spPr>
        <a:xfrm rot="5400000">
          <a:off x="3085107" y="53241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800" kern="1200" dirty="0" smtClean="0"/>
            <a:t>连通器</a:t>
          </a:r>
          <a:endParaRPr lang="zh-CN" altLang="en-US" sz="4800" kern="1200" dirty="0"/>
        </a:p>
      </dsp:txBody>
      <dsp:txXfrm rot="5400000">
        <a:off x="3085107" y="532418"/>
        <a:ext cx="964803" cy="50569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27.wmf"/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7106" name="页眉占位符 4710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7107" name="日期占位符 4710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BB962C8B-B14F-4D97-AF65-F5344CB8AC3E}" type="datetimeFigureOut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7108" name="页脚占位符 4710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endParaRPr lang="zh-CN" altLang="en-US" sz="1200" dirty="0"/>
          </a:p>
        </p:txBody>
      </p:sp>
      <p:sp>
        <p:nvSpPr>
          <p:cNvPr id="47109" name="灯片编号占位符 4710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3C94C3D-FE5B-47FA-89CD-25830611439F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7890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r>
              <a:rPr lang="zh-CN" altLang="en-US" dirty="0"/>
              <a:t>请在此片插入一个</a:t>
            </a:r>
            <a:r>
              <a:rPr lang="en-US" altLang="zh-CN"/>
              <a:t>flash</a:t>
            </a:r>
            <a:r>
              <a:rPr lang="zh-CN" altLang="en-US" dirty="0"/>
              <a:t>动画。</a:t>
            </a:r>
            <a:endParaRPr lang="zh-CN" altLang="en-US" dirty="0"/>
          </a:p>
        </p:txBody>
      </p:sp>
      <p:sp>
        <p:nvSpPr>
          <p:cNvPr id="378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5842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r>
              <a:rPr lang="zh-CN" altLang="en-US" dirty="0"/>
              <a:t>请在此片插入一个</a:t>
            </a:r>
            <a:r>
              <a:rPr lang="en-US" altLang="zh-CN"/>
              <a:t>flash</a:t>
            </a:r>
            <a:r>
              <a:rPr lang="zh-CN" altLang="en-US" dirty="0"/>
              <a:t>动画。</a:t>
            </a: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51375" y="1981200"/>
            <a:ext cx="4194175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51375" y="4000500"/>
            <a:ext cx="4194175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5"/>
          <p:cNvSpPr>
            <a:spLocks noGrp="1"/>
          </p:cNvSpPr>
          <p:nvPr>
            <p:ph type="dt" sz="half" idx="1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C5B4B7D-5963-4F30-AD70-ED2C34CBDE78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hyperlink" Target="&#28082;&#20307;&#23545;&#23481;&#22120;&#24213;&#26377;&#21387;&#24378;.flv" TargetMode="Externa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hyperlink" Target="&#28082;&#20307;&#20391;&#22721;&#26377;&#21387;&#24378;.flv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6.wmf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6" Type="http://schemas.openxmlformats.org/officeDocument/2006/relationships/image" Target="../media/image23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21.wmf"/><Relationship Id="rId1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27.w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26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24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1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2.jpe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7" name="TextBox 2"/>
          <p:cNvSpPr txBox="1"/>
          <p:nvPr/>
        </p:nvSpPr>
        <p:spPr>
          <a:xfrm>
            <a:off x="746125" y="1225550"/>
            <a:ext cx="7845425" cy="8540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en-US" sz="5000" b="1" dirty="0">
                <a:latin typeface="楷体_GB2312" pitchFamily="49" charset="-122"/>
                <a:ea typeface="楷体_GB2312" pitchFamily="49" charset="-122"/>
              </a:rPr>
              <a:t>第九章 </a:t>
            </a:r>
            <a:r>
              <a:rPr lang="zh-CN" altLang="en-US" sz="5000" b="1" dirty="0">
                <a:latin typeface="楷体_GB2312" pitchFamily="49" charset="-122"/>
                <a:ea typeface="楷体_GB2312" pitchFamily="49" charset="-122"/>
              </a:rPr>
              <a:t>第２节 </a:t>
            </a:r>
            <a:r>
              <a:rPr lang="zh-CN" altLang="en-US" sz="5000" b="1" dirty="0">
                <a:latin typeface="Arial" panose="020B0604020202020204" pitchFamily="34" charset="0"/>
                <a:ea typeface="楷体_GB2312" pitchFamily="49" charset="-122"/>
              </a:rPr>
              <a:t>液体的压强</a:t>
            </a:r>
            <a:endParaRPr lang="zh-CN" altLang="en-US" sz="5000" b="1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6388" name="Picture 5" descr="E:\李燃\教师教学用书\人民教育电子音像出版社 社标字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4338" name="Picture 2" descr="http://media.englishrussia.com/newpictures/blackfleet006-54.jpg"/>
          <p:cNvPicPr>
            <a:picLocks noChangeAspect="1" noChangeArrowheads="1"/>
          </p:cNvPicPr>
          <p:nvPr/>
        </p:nvPicPr>
        <p:blipFill>
          <a:blip r:embed="rId1"/>
          <a:srcRect l="26250" r="24062"/>
          <a:stretch>
            <a:fillRect/>
          </a:stretch>
        </p:blipFill>
        <p:spPr bwMode="auto">
          <a:xfrm>
            <a:off x="342900" y="981075"/>
            <a:ext cx="3482975" cy="52562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305300" y="3449638"/>
            <a:ext cx="4475163" cy="21399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400" b="1" dirty="0">
                <a:latin typeface="宋体" panose="02010600030101010101" pitchFamily="2" charset="-122"/>
              </a:rPr>
              <a:t>名称：恒压潜水服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lvl="0"/>
            <a:r>
              <a:rPr lang="zh-CN" altLang="en-US" sz="2400" b="1" dirty="0">
                <a:latin typeface="宋体" panose="02010600030101010101" pitchFamily="2" charset="-122"/>
              </a:rPr>
              <a:t>发明者：哈德休特潜水设备国际公司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lvl="0"/>
            <a:r>
              <a:rPr lang="zh-CN" altLang="en-US" sz="2400" b="1" dirty="0">
                <a:latin typeface="宋体" panose="02010600030101010101" pitchFamily="2" charset="-122"/>
              </a:rPr>
              <a:t>工作深度：约合</a:t>
            </a:r>
            <a:r>
              <a:rPr lang="en-US" altLang="zh-CN" sz="2400" b="1">
                <a:latin typeface="Times New Roman" panose="02020603050405020304" pitchFamily="18" charset="0"/>
              </a:rPr>
              <a:t>660 </a:t>
            </a:r>
            <a:r>
              <a:rPr lang="en-US" altLang="zh-CN" sz="2400" b="1" dirty="0">
                <a:latin typeface="Times New Roman" panose="02020603050405020304" pitchFamily="18" charset="0"/>
              </a:rPr>
              <a:t>m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lvl="0"/>
            <a:r>
              <a:rPr lang="zh-CN" altLang="en-US" sz="2400" b="1" dirty="0">
                <a:latin typeface="宋体" panose="02010600030101010101" pitchFamily="2" charset="-122"/>
              </a:rPr>
              <a:t>价格：</a:t>
            </a:r>
            <a:r>
              <a:rPr lang="en-US" altLang="zh-CN" sz="2400" b="1">
                <a:latin typeface="Times New Roman" panose="02020603050405020304" pitchFamily="18" charset="0"/>
              </a:rPr>
              <a:t>270</a:t>
            </a:r>
            <a:r>
              <a:rPr lang="zh-CN" altLang="en-US" sz="2400" b="1" dirty="0">
                <a:latin typeface="宋体" panose="02010600030101010101" pitchFamily="2" charset="-122"/>
              </a:rPr>
              <a:t>万美元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4663" y="1341438"/>
            <a:ext cx="4500563" cy="107791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</a:rPr>
              <a:t>为什么深水潜水，要穿特制的潜水服？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pic>
        <p:nvPicPr>
          <p:cNvPr id="15365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472" y="928670"/>
            <a:ext cx="108876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Calibri" panose="020F0502020204030204" pitchFamily="34" charset="0"/>
              </a:rPr>
              <a:t>实验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Picture 3" descr="7">
            <a:hlinkClick r:id="rId1" action="ppaction://hlinkfil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2276475"/>
            <a:ext cx="3457575" cy="2979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4" name="TextBox 5"/>
          <p:cNvSpPr txBox="1"/>
          <p:nvPr/>
        </p:nvSpPr>
        <p:spPr>
          <a:xfrm>
            <a:off x="1979613" y="1557338"/>
            <a:ext cx="4392612" cy="528637"/>
          </a:xfrm>
          <a:prstGeom prst="rect">
            <a:avLst/>
          </a:prstGeom>
          <a:gradFill rotWithShape="1">
            <a:gsLst>
              <a:gs pos="0">
                <a:srgbClr val="FFBE86">
                  <a:alpha val="100000"/>
                </a:srgbClr>
              </a:gs>
              <a:gs pos="35001">
                <a:srgbClr val="FFD0AA">
                  <a:alpha val="100000"/>
                </a:srgbClr>
              </a:gs>
              <a:gs pos="100000">
                <a:srgbClr val="FFEBDB">
                  <a:alpha val="100000"/>
                </a:srgbClr>
              </a:gs>
            </a:gsLst>
            <a:lin ang="16200000" scaled="1"/>
            <a:tileRect/>
          </a:gradFill>
          <a:ln w="9525" cap="flat" cmpd="sng">
            <a:solidFill>
              <a:srgbClr val="F69240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18000" rIns="18000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下面的薄膜突出说明什么？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7418" name="矩形 17417"/>
          <p:cNvSpPr/>
          <p:nvPr/>
        </p:nvSpPr>
        <p:spPr>
          <a:xfrm>
            <a:off x="827088" y="5589588"/>
            <a:ext cx="6989762" cy="538162"/>
          </a:xfrm>
          <a:prstGeom prst="rect">
            <a:avLst/>
          </a:prstGeom>
          <a:solidFill>
            <a:srgbClr val="ABE3FF"/>
          </a:solidFill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液体受重力，对支撑它的容器底部有压强。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17421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43" name="TextBox 6"/>
          <p:cNvSpPr txBox="1"/>
          <p:nvPr/>
        </p:nvSpPr>
        <p:spPr>
          <a:xfrm>
            <a:off x="611188" y="5661025"/>
            <a:ext cx="8135937" cy="538163"/>
          </a:xfrm>
          <a:prstGeom prst="rect">
            <a:avLst/>
          </a:prstGeom>
          <a:gradFill rotWithShape="1">
            <a:gsLst>
              <a:gs pos="0">
                <a:srgbClr val="9EEAFF">
                  <a:alpha val="100000"/>
                </a:srgbClr>
              </a:gs>
              <a:gs pos="35001">
                <a:srgbClr val="BBEFFF">
                  <a:alpha val="100000"/>
                </a:srgbClr>
              </a:gs>
              <a:gs pos="100000">
                <a:srgbClr val="E4F9FF">
                  <a:alpha val="100000"/>
                </a:srgbClr>
              </a:gs>
            </a:gsLst>
            <a:lin ang="16200000" scaled="1"/>
            <a:tileRect/>
          </a:gradFill>
          <a:ln w="19050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液体由于具有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流动性</a:t>
            </a:r>
            <a:r>
              <a:rPr lang="zh-CN" altLang="en-US" sz="2800" b="1" dirty="0">
                <a:latin typeface="Arial" panose="020B0604020202020204" pitchFamily="34" charset="0"/>
              </a:rPr>
              <a:t>，因而对容器的侧壁有压强。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18445" name="Picture 8" descr="5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513" y="2133600"/>
            <a:ext cx="3376612" cy="3140075"/>
          </a:xfrm>
          <a:prstGeom prst="rect">
            <a:avLst/>
          </a:prstGeom>
          <a:noFill/>
          <a:ln w="9525">
            <a:noFill/>
          </a:ln>
          <a:effectLst>
            <a:outerShdw dist="139700" dir="2699999" algn="tl" rotWithShape="0">
              <a:srgbClr val="333333">
                <a:alpha val="64999"/>
              </a:srgbClr>
            </a:outerShdw>
          </a:effectLst>
        </p:spPr>
      </p:pic>
      <p:sp>
        <p:nvSpPr>
          <p:cNvPr id="18446" name="TextBox 5"/>
          <p:cNvSpPr txBox="1"/>
          <p:nvPr/>
        </p:nvSpPr>
        <p:spPr>
          <a:xfrm>
            <a:off x="1979613" y="1341438"/>
            <a:ext cx="4248150" cy="528637"/>
          </a:xfrm>
          <a:prstGeom prst="rect">
            <a:avLst/>
          </a:prstGeom>
          <a:gradFill rotWithShape="1">
            <a:gsLst>
              <a:gs pos="0">
                <a:srgbClr val="FFBE86">
                  <a:alpha val="100000"/>
                </a:srgbClr>
              </a:gs>
              <a:gs pos="35001">
                <a:srgbClr val="FFD0AA">
                  <a:alpha val="100000"/>
                </a:srgbClr>
              </a:gs>
              <a:gs pos="100000">
                <a:srgbClr val="FFEBDB">
                  <a:alpha val="100000"/>
                </a:srgbClr>
              </a:gs>
            </a:gsLst>
            <a:lin ang="16200000" scaled="1"/>
            <a:tileRect/>
          </a:gradFill>
          <a:ln w="9525" cap="flat" cmpd="sng">
            <a:solidFill>
              <a:srgbClr val="F69240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18000" rIns="18000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侧面的薄膜为什么突出？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1472" y="928670"/>
            <a:ext cx="108876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Calibri" panose="020F0502020204030204" pitchFamily="34" charset="0"/>
              </a:rPr>
              <a:t>实验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5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3010" name="TextBox 1"/>
          <p:cNvSpPr txBox="1"/>
          <p:nvPr/>
        </p:nvSpPr>
        <p:spPr>
          <a:xfrm>
            <a:off x="479425" y="1000125"/>
            <a:ext cx="387826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Calibri" panose="020F0502020204030204" pitchFamily="34" charset="0"/>
              </a:rPr>
              <a:t>一、液体压强的特点</a:t>
            </a:r>
            <a:endParaRPr lang="zh-CN" altLang="en-US" sz="3200" b="1" dirty="0">
              <a:latin typeface="Calibri" panose="020F0502020204030204" pitchFamily="34" charset="0"/>
            </a:endParaRPr>
          </a:p>
        </p:txBody>
      </p:sp>
      <p:sp>
        <p:nvSpPr>
          <p:cNvPr id="43011" name="矩形 43010"/>
          <p:cNvSpPr/>
          <p:nvPr/>
        </p:nvSpPr>
        <p:spPr>
          <a:xfrm>
            <a:off x="684213" y="1701800"/>
            <a:ext cx="5719762" cy="519113"/>
          </a:xfrm>
          <a:prstGeom prst="rect">
            <a:avLst/>
          </a:prstGeom>
          <a:solidFill>
            <a:srgbClr val="ABE3FF"/>
          </a:soli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．液体对容器底部和侧壁有压强。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43012" name="图片 43011" descr="8-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7313" y="2492375"/>
            <a:ext cx="3017837" cy="3500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9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472" y="928670"/>
            <a:ext cx="108876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实验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0313" y="1214438"/>
            <a:ext cx="3424238" cy="5445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研究液体内部的压强</a:t>
            </a:r>
            <a:endParaRPr lang="en-US" altLang="zh-CN" sz="28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10244" name="Picture 4" descr="http://www.homejoin.com.tw/New_Folder2/e1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96228" y="2078355"/>
            <a:ext cx="2220913" cy="3714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2" name="Picture 6" descr="http://files.teacher.com.cn/XueKe/Notice/22196e24-39de-4c80-aff4-7f2673eea790_%CE%A2%D0%A1%D1%B9%C7%BF%BC%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803" y="2078355"/>
            <a:ext cx="2500312" cy="3703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标注 6"/>
          <p:cNvSpPr/>
          <p:nvPr/>
        </p:nvSpPr>
        <p:spPr>
          <a:xfrm>
            <a:off x="3198178" y="2006918"/>
            <a:ext cx="1214438" cy="428625"/>
          </a:xfrm>
          <a:prstGeom prst="wedgeRectCallout">
            <a:avLst>
              <a:gd name="adj1" fmla="val 68578"/>
              <a:gd name="adj2" fmla="val 9583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橡皮管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矩形标注 7"/>
          <p:cNvSpPr/>
          <p:nvPr/>
        </p:nvSpPr>
        <p:spPr>
          <a:xfrm>
            <a:off x="3126740" y="4150043"/>
            <a:ext cx="1214438" cy="428625"/>
          </a:xfrm>
          <a:prstGeom prst="wedgeRectCallout">
            <a:avLst>
              <a:gd name="adj1" fmla="val 68578"/>
              <a:gd name="adj2" fmla="val 9583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金属盒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矩形标注 8"/>
          <p:cNvSpPr/>
          <p:nvPr/>
        </p:nvSpPr>
        <p:spPr>
          <a:xfrm>
            <a:off x="4126865" y="5793105"/>
            <a:ext cx="1214438" cy="428625"/>
          </a:xfrm>
          <a:prstGeom prst="wedgeRectCallout">
            <a:avLst>
              <a:gd name="adj1" fmla="val -10245"/>
              <a:gd name="adj2" fmla="val -194165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橡皮膜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标注 9"/>
          <p:cNvSpPr/>
          <p:nvPr/>
        </p:nvSpPr>
        <p:spPr>
          <a:xfrm>
            <a:off x="5769928" y="5793105"/>
            <a:ext cx="1214438" cy="428625"/>
          </a:xfrm>
          <a:prstGeom prst="wedgeRectCallout">
            <a:avLst>
              <a:gd name="adj1" fmla="val -65539"/>
              <a:gd name="adj2" fmla="val -19749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U</a:t>
            </a:r>
            <a:r>
              <a:rPr lang="zh-CN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形管</a:t>
            </a:r>
            <a:endParaRPr lang="zh-CN" alt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9467" name="TextBox 10"/>
          <p:cNvSpPr txBox="1"/>
          <p:nvPr/>
        </p:nvSpPr>
        <p:spPr>
          <a:xfrm>
            <a:off x="6040755" y="2032000"/>
            <a:ext cx="2985770" cy="3192145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如果液体内部存在压强，放在液体里的薄膜就会变形，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U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行管的两侧液面就会产生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高度差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矩形标注 11"/>
          <p:cNvSpPr/>
          <p:nvPr/>
        </p:nvSpPr>
        <p:spPr>
          <a:xfrm>
            <a:off x="1421765" y="5847080"/>
            <a:ext cx="1214438" cy="428625"/>
          </a:xfrm>
          <a:prstGeom prst="wedgeRectCallout">
            <a:avLst>
              <a:gd name="adj1" fmla="val -10245"/>
              <a:gd name="adj2" fmla="val -194165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探头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7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81" name="Picture 2" descr="http://www.cceschool.com/fihr2x/_viqxh2/47aaxlex.png"/>
          <p:cNvPicPr>
            <a:picLocks noChangeAspect="1"/>
          </p:cNvPicPr>
          <p:nvPr/>
        </p:nvPicPr>
        <p:blipFill>
          <a:blip r:embed="rId1">
            <a:lum contrast="40000"/>
          </a:blip>
          <a:stretch>
            <a:fillRect/>
          </a:stretch>
        </p:blipFill>
        <p:spPr>
          <a:xfrm>
            <a:off x="827088" y="1916113"/>
            <a:ext cx="6994525" cy="3000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TextBox 4"/>
          <p:cNvSpPr txBox="1"/>
          <p:nvPr/>
        </p:nvSpPr>
        <p:spPr>
          <a:xfrm>
            <a:off x="341313" y="5084763"/>
            <a:ext cx="8535987" cy="114300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保持探头在水中的深度不变，改变探头的方向，看液体内部同一深度各个方向压强的关系。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3" name="TextBox 5"/>
          <p:cNvSpPr txBox="1"/>
          <p:nvPr/>
        </p:nvSpPr>
        <p:spPr>
          <a:xfrm>
            <a:off x="657225" y="757238"/>
            <a:ext cx="7570788" cy="1006475"/>
          </a:xfrm>
          <a:prstGeom prst="rect">
            <a:avLst/>
          </a:prstGeom>
          <a:solidFill>
            <a:srgbClr val="ABE3FF"/>
          </a:solidFill>
          <a:ln w="19050">
            <a:noFill/>
          </a:ln>
        </p:spPr>
        <p:txBody>
          <a:bodyPr lIns="18000" rIns="18000">
            <a:spAutoFit/>
          </a:bodyPr>
          <a:p>
            <a:r>
              <a:rPr lang="en-US" altLang="zh-CN" sz="3000" b="1">
                <a:latin typeface="Times New Roman" panose="02020603050405020304" pitchFamily="18" charset="0"/>
              </a:rPr>
              <a:t>2</a:t>
            </a:r>
            <a:r>
              <a:rPr lang="zh-CN" altLang="en-US" sz="3000" b="1" dirty="0">
                <a:latin typeface="Times New Roman" panose="02020603050405020304" pitchFamily="18" charset="0"/>
              </a:rPr>
              <a:t>．同种液体内部同一深度，向各个方向的压强都相等。</a:t>
            </a:r>
            <a:endParaRPr lang="zh-CN" altLang="en-US" sz="3000" b="1" dirty="0">
              <a:latin typeface="Times New Roman" panose="02020603050405020304" pitchFamily="18" charset="0"/>
            </a:endParaRPr>
          </a:p>
        </p:txBody>
      </p:sp>
      <p:pic>
        <p:nvPicPr>
          <p:cNvPr id="2048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TextBox 3"/>
          <p:cNvSpPr txBox="1"/>
          <p:nvPr/>
        </p:nvSpPr>
        <p:spPr>
          <a:xfrm>
            <a:off x="611188" y="5157788"/>
            <a:ext cx="8001000" cy="114300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增大探头在水中的深度，看看液体内部的压强与深度有什么关系。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1507" name="TextBox 4"/>
          <p:cNvSpPr txBox="1"/>
          <p:nvPr/>
        </p:nvSpPr>
        <p:spPr>
          <a:xfrm>
            <a:off x="468313" y="1052513"/>
            <a:ext cx="7505700" cy="519112"/>
          </a:xfrm>
          <a:prstGeom prst="rect">
            <a:avLst/>
          </a:prstGeom>
          <a:solidFill>
            <a:srgbClr val="ABE3FF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Calibri" panose="020F0502020204030204" pitchFamily="34" charset="0"/>
              </a:rPr>
              <a:t>．同种液体内部压强，深度越深，压强越大。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grpSp>
        <p:nvGrpSpPr>
          <p:cNvPr id="21519" name="组合 21518"/>
          <p:cNvGrpSpPr/>
          <p:nvPr/>
        </p:nvGrpSpPr>
        <p:grpSpPr>
          <a:xfrm>
            <a:off x="642938" y="1763713"/>
            <a:ext cx="5761037" cy="3178175"/>
            <a:chOff x="405" y="1111"/>
            <a:chExt cx="3629" cy="2002"/>
          </a:xfrm>
        </p:grpSpPr>
        <p:pic>
          <p:nvPicPr>
            <p:cNvPr id="8196" name="Picture 4" descr="http://img.blog.163.com/photo/nqnVd5vvqT4Oy8RgRl-zOQ==/2605613859412195592.jpg"/>
            <p:cNvPicPr>
              <a:picLocks noChangeAspect="1" noChangeArrowheads="1"/>
            </p:cNvPicPr>
            <p:nvPr/>
          </p:nvPicPr>
          <p:blipFill>
            <a:blip r:embed="rId1"/>
            <a:srcRect b="18000"/>
            <a:stretch>
              <a:fillRect/>
            </a:stretch>
          </p:blipFill>
          <p:spPr bwMode="auto">
            <a:xfrm>
              <a:off x="405" y="1133"/>
              <a:ext cx="3629" cy="198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1516" name="图片 215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1" y="1111"/>
              <a:ext cx="1546" cy="200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7" name="图片 215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6" y="1207"/>
              <a:ext cx="1582" cy="190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1522" name="组合 21521"/>
          <p:cNvGrpSpPr/>
          <p:nvPr/>
        </p:nvGrpSpPr>
        <p:grpSpPr>
          <a:xfrm>
            <a:off x="4787900" y="2565400"/>
            <a:ext cx="4038600" cy="1871663"/>
            <a:chOff x="3016" y="1616"/>
            <a:chExt cx="2544" cy="1179"/>
          </a:xfrm>
        </p:grpSpPr>
        <p:sp>
          <p:nvSpPr>
            <p:cNvPr id="21509" name="Text Box 2"/>
            <p:cNvSpPr txBox="1"/>
            <p:nvPr/>
          </p:nvSpPr>
          <p:spPr>
            <a:xfrm>
              <a:off x="4150" y="1616"/>
              <a:ext cx="1410" cy="1039"/>
            </a:xfrm>
            <a:prstGeom prst="rect">
              <a:avLst/>
            </a:prstGeom>
            <a:solidFill>
              <a:schemeClr val="bg1"/>
            </a:solidFill>
            <a:ln w="19050" cap="flat" cmpd="sng">
              <a:solidFill>
                <a:srgbClr val="FF99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2800" b="1" i="1">
                  <a:latin typeface="Times New Roman" panose="02020603050405020304" pitchFamily="18" charset="0"/>
                  <a:ea typeface="方正水柱简体"/>
                </a:rPr>
                <a:t>h</a:t>
              </a:r>
              <a:r>
                <a:rPr lang="zh-CN" altLang="en-US" sz="2800" b="1" dirty="0">
                  <a:latin typeface="方正水柱简体"/>
                  <a:ea typeface="方正水柱简体"/>
                </a:rPr>
                <a:t>：</a:t>
              </a:r>
              <a:r>
                <a:rPr lang="zh-CN" altLang="en-US" sz="2800" b="1" dirty="0">
                  <a:latin typeface="宋体" panose="02010600030101010101" pitchFamily="2" charset="-122"/>
                  <a:ea typeface="方正水柱简体"/>
                </a:rPr>
                <a:t>研究点到自由液面的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方正水柱简体"/>
                </a:rPr>
                <a:t>竖直</a:t>
              </a:r>
              <a:r>
                <a:rPr lang="zh-CN" altLang="en-US" sz="2800" b="1" dirty="0">
                  <a:latin typeface="宋体" panose="02010600030101010101" pitchFamily="2" charset="-122"/>
                  <a:ea typeface="方正水柱简体"/>
                </a:rPr>
                <a:t>距离。</a:t>
              </a:r>
              <a:endParaRPr lang="zh-CN" altLang="en-US" sz="2800" b="1" dirty="0">
                <a:latin typeface="宋体" panose="02010600030101010101" pitchFamily="2" charset="-122"/>
                <a:ea typeface="方正水柱简体"/>
              </a:endParaRPr>
            </a:p>
          </p:txBody>
        </p:sp>
        <p:sp>
          <p:nvSpPr>
            <p:cNvPr id="21518" name="右大括号 21517"/>
            <p:cNvSpPr/>
            <p:nvPr/>
          </p:nvSpPr>
          <p:spPr>
            <a:xfrm>
              <a:off x="3016" y="2205"/>
              <a:ext cx="181" cy="590"/>
            </a:xfrm>
            <a:prstGeom prst="rightBrace">
              <a:avLst>
                <a:gd name="adj1" fmla="val 28733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21" name="直接连接符 21520"/>
            <p:cNvSpPr/>
            <p:nvPr/>
          </p:nvSpPr>
          <p:spPr>
            <a:xfrm flipV="1">
              <a:off x="3198" y="1797"/>
              <a:ext cx="997" cy="726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triangle" w="med" len="lg"/>
            </a:ln>
          </p:spPr>
        </p:sp>
      </p:grpSp>
      <p:pic>
        <p:nvPicPr>
          <p:cNvPr id="21523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TextBox 7"/>
          <p:cNvSpPr txBox="1"/>
          <p:nvPr/>
        </p:nvSpPr>
        <p:spPr>
          <a:xfrm>
            <a:off x="539750" y="5084763"/>
            <a:ext cx="7858125" cy="114300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换用不同液体，看看在深度相同时，液体内部的压强是否与液体的密度有关。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0825" y="998538"/>
            <a:ext cx="857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Calibri" panose="020F0502020204030204" pitchFamily="34" charset="0"/>
              </a:rPr>
              <a:t>．深度相同时，液体密度越大，液体内部压强越大。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pic>
        <p:nvPicPr>
          <p:cNvPr id="22545" name="图片 22544" descr="未命名yey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250" y="1773238"/>
            <a:ext cx="5448300" cy="3152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4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8" name="TextBox 1"/>
          <p:cNvSpPr txBox="1"/>
          <p:nvPr/>
        </p:nvSpPr>
        <p:spPr>
          <a:xfrm>
            <a:off x="479425" y="1000125"/>
            <a:ext cx="38925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Calibri" panose="020F0502020204030204" pitchFamily="34" charset="0"/>
              </a:rPr>
              <a:t>二、液体压强的大小</a:t>
            </a:r>
            <a:endParaRPr lang="zh-CN" altLang="en-US" sz="3200" b="1" dirty="0"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2988" y="1773238"/>
            <a:ext cx="50260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i="1">
                <a:latin typeface="Times New Roman" panose="02020603050405020304" pitchFamily="18" charset="0"/>
              </a:rPr>
              <a:t>S</a:t>
            </a:r>
            <a:r>
              <a:rPr lang="zh-CN" altLang="en-US" sz="2800" b="1" dirty="0">
                <a:latin typeface="Calibri" panose="020F0502020204030204" pitchFamily="34" charset="0"/>
              </a:rPr>
              <a:t>平面上方的液柱对平面的压力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graphicFrame>
        <p:nvGraphicFramePr>
          <p:cNvPr id="5" name="对象 4"/>
          <p:cNvGraphicFramePr/>
          <p:nvPr/>
        </p:nvGraphicFramePr>
        <p:xfrm>
          <a:off x="4032250" y="2554288"/>
          <a:ext cx="4770438" cy="560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75130" imgH="203200" progId="Equation.3">
                  <p:embed/>
                </p:oleObj>
              </mc:Choice>
              <mc:Fallback>
                <p:oleObj name="" r:id="rId1" imgW="1675130" imgH="2032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32250" y="2554288"/>
                        <a:ext cx="4770438" cy="560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27538" y="3284538"/>
            <a:ext cx="26844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Calibri" panose="020F0502020204030204" pitchFamily="34" charset="0"/>
              </a:rPr>
              <a:t>平面受到的压强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graphicFrame>
        <p:nvGraphicFramePr>
          <p:cNvPr id="7" name="对象 6"/>
          <p:cNvGraphicFramePr/>
          <p:nvPr/>
        </p:nvGraphicFramePr>
        <p:xfrm>
          <a:off x="4857750" y="3857625"/>
          <a:ext cx="243363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837565" imgH="393700" progId="Equation.3">
                  <p:embed/>
                </p:oleObj>
              </mc:Choice>
              <mc:Fallback>
                <p:oleObj name="" r:id="rId3" imgW="837565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7750" y="3857625"/>
                        <a:ext cx="2433638" cy="114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2" name="TextBox 7"/>
          <p:cNvSpPr txBox="1"/>
          <p:nvPr/>
        </p:nvSpPr>
        <p:spPr>
          <a:xfrm>
            <a:off x="395288" y="5516563"/>
            <a:ext cx="6097587" cy="519112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因此，液面下深度为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处液体的压强为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659563" y="5157788"/>
            <a:ext cx="2143125" cy="1143000"/>
            <a:chOff x="6572264" y="5357826"/>
            <a:chExt cx="2143140" cy="1143008"/>
          </a:xfrm>
        </p:grpSpPr>
        <p:sp>
          <p:nvSpPr>
            <p:cNvPr id="10" name="圆角矩形 9"/>
            <p:cNvSpPr/>
            <p:nvPr/>
          </p:nvSpPr>
          <p:spPr>
            <a:xfrm>
              <a:off x="6572264" y="5357826"/>
              <a:ext cx="2143140" cy="1143008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aphicFrame>
          <p:nvGraphicFramePr>
            <p:cNvPr id="6147" name="对象 6146"/>
            <p:cNvGraphicFramePr/>
            <p:nvPr/>
          </p:nvGraphicFramePr>
          <p:xfrm>
            <a:off x="6572264" y="5572140"/>
            <a:ext cx="1916536" cy="7143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545465" imgH="203200" progId="Equation.DSMT4">
                    <p:embed/>
                  </p:oleObj>
                </mc:Choice>
                <mc:Fallback>
                  <p:oleObj name="" r:id="rId5" imgW="545465" imgH="2032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572264" y="5572140"/>
                          <a:ext cx="1916536" cy="7143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171" name="组合 6170"/>
          <p:cNvGrpSpPr/>
          <p:nvPr/>
        </p:nvGrpSpPr>
        <p:grpSpPr>
          <a:xfrm>
            <a:off x="395288" y="2565400"/>
            <a:ext cx="3744912" cy="2735263"/>
            <a:chOff x="249" y="1616"/>
            <a:chExt cx="2450" cy="1723"/>
          </a:xfrm>
        </p:grpSpPr>
        <p:pic>
          <p:nvPicPr>
            <p:cNvPr id="6160" name="图片 615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49" y="1616"/>
              <a:ext cx="1531" cy="17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62" name="矩形 6161"/>
            <p:cNvSpPr/>
            <p:nvPr/>
          </p:nvSpPr>
          <p:spPr>
            <a:xfrm>
              <a:off x="1780" y="1616"/>
              <a:ext cx="919" cy="1723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6169" name="组合 6168"/>
            <p:cNvGrpSpPr/>
            <p:nvPr/>
          </p:nvGrpSpPr>
          <p:grpSpPr>
            <a:xfrm>
              <a:off x="1736" y="2069"/>
              <a:ext cx="793" cy="914"/>
              <a:chOff x="1746" y="1706"/>
              <a:chExt cx="822" cy="938"/>
            </a:xfrm>
          </p:grpSpPr>
          <p:pic>
            <p:nvPicPr>
              <p:cNvPr id="6161" name="图片 6160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82" y="1706"/>
                <a:ext cx="686" cy="81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6163" name="文本框 6162"/>
              <p:cNvSpPr txBox="1"/>
              <p:nvPr/>
            </p:nvSpPr>
            <p:spPr>
              <a:xfrm>
                <a:off x="2109" y="1933"/>
                <a:ext cx="227" cy="2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 b="1" i="1">
                    <a:latin typeface="Euclid Symbol" pitchFamily="18" charset="2"/>
                  </a:rPr>
                  <a:t>r</a:t>
                </a:r>
                <a:endParaRPr lang="en-US" altLang="zh-CN" sz="2000" b="1" i="1">
                  <a:latin typeface="Euclid Symbol" pitchFamily="18" charset="2"/>
                </a:endParaRPr>
              </a:p>
            </p:txBody>
          </p:sp>
          <p:sp>
            <p:nvSpPr>
              <p:cNvPr id="6164" name="文本框 6163"/>
              <p:cNvSpPr txBox="1"/>
              <p:nvPr/>
            </p:nvSpPr>
            <p:spPr>
              <a:xfrm>
                <a:off x="2109" y="2387"/>
                <a:ext cx="227" cy="25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S</a:t>
                </a:r>
                <a:endParaRPr lang="en-US" altLang="zh-CN" sz="20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66" name="直接连接符 6165"/>
              <p:cNvSpPr/>
              <p:nvPr/>
            </p:nvSpPr>
            <p:spPr>
              <a:xfrm>
                <a:off x="1746" y="1842"/>
                <a:ext cx="182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67" name="直接连接符 6166"/>
              <p:cNvSpPr/>
              <p:nvPr/>
            </p:nvSpPr>
            <p:spPr>
              <a:xfrm>
                <a:off x="1746" y="2341"/>
                <a:ext cx="182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68" name="直接连接符 6167"/>
              <p:cNvSpPr/>
              <p:nvPr/>
            </p:nvSpPr>
            <p:spPr>
              <a:xfrm>
                <a:off x="1882" y="1842"/>
                <a:ext cx="0" cy="49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triangle" w="med" len="med"/>
                <a:tailEnd type="triangle" w="med" len="med"/>
              </a:ln>
            </p:spPr>
          </p:sp>
          <p:sp>
            <p:nvSpPr>
              <p:cNvPr id="6165" name="文本框 6164"/>
              <p:cNvSpPr txBox="1"/>
              <p:nvPr/>
            </p:nvSpPr>
            <p:spPr>
              <a:xfrm>
                <a:off x="1836" y="1979"/>
                <a:ext cx="91" cy="19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h</a:t>
                </a:r>
                <a:endParaRPr lang="en-US" altLang="zh-CN" sz="2000" b="1" i="1">
                  <a:latin typeface="Times New Roman" panose="02020603050405020304" pitchFamily="18" charset="0"/>
                </a:endParaRPr>
              </a:p>
            </p:txBody>
          </p:sp>
        </p:grpSp>
      </p:grpSp>
      <p:pic>
        <p:nvPicPr>
          <p:cNvPr id="617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1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00063" y="1000125"/>
            <a:ext cx="8143875" cy="21685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例题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　有人说，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设想你在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7 km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深的蛟龙号潜水器中把一只脚伸到外面的水里，海水对你脚背压力的大小相当于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1 500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个人所受的重力！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海水压力真有这么大吗？请通过估算加以说明。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7" name="TextBox 2"/>
          <p:cNvSpPr txBox="1"/>
          <p:nvPr/>
        </p:nvSpPr>
        <p:spPr>
          <a:xfrm>
            <a:off x="161925" y="3357563"/>
            <a:ext cx="8675688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因为是估算，海水密度取                             ，</a:t>
            </a:r>
            <a:r>
              <a:rPr lang="en-US" altLang="zh-CN" sz="2800" b="1" i="1">
                <a:latin typeface="Times New Roman" panose="02020603050405020304" pitchFamily="18" charset="0"/>
              </a:rPr>
              <a:t>g</a:t>
            </a:r>
            <a:r>
              <a:rPr lang="zh-CN" altLang="en-US" sz="2800" b="1" dirty="0">
                <a:latin typeface="Times New Roman" panose="02020603050405020304" pitchFamily="18" charset="0"/>
              </a:rPr>
              <a:t>取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10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</a:rPr>
              <a:t>N/kg</a:t>
            </a:r>
            <a:r>
              <a:rPr lang="zh-CN" altLang="en-US" sz="2800" b="1" dirty="0">
                <a:latin typeface="Times New Roman" panose="02020603050405020304" pitchFamily="18" charset="0"/>
              </a:rPr>
              <a:t>，脚背的面积近似取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800" y="4464050"/>
            <a:ext cx="45180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则</a:t>
            </a:r>
            <a:r>
              <a:rPr lang="en-US" altLang="zh-CN" sz="2800" b="1">
                <a:latin typeface="Times New Roman" panose="02020603050405020304" pitchFamily="18" charset="0"/>
              </a:rPr>
              <a:t>7 km</a:t>
            </a:r>
            <a:r>
              <a:rPr lang="zh-CN" altLang="en-US" sz="2800" b="1" dirty="0">
                <a:latin typeface="Times New Roman" panose="02020603050405020304" pitchFamily="18" charset="0"/>
              </a:rPr>
              <a:t>深处海水的压强为：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5123" name="对象 5122"/>
          <p:cNvGraphicFramePr/>
          <p:nvPr/>
        </p:nvGraphicFramePr>
        <p:xfrm>
          <a:off x="1646238" y="4922838"/>
          <a:ext cx="5940425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2451100" imgH="698500" progId="Equation.DSMT4">
                  <p:embed/>
                </p:oleObj>
              </mc:Choice>
              <mc:Fallback>
                <p:oleObj name="" r:id="rId1" imgW="2451100" imgH="6985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46238" y="4922838"/>
                        <a:ext cx="5940425" cy="1746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1" name="对象 5120"/>
          <p:cNvGraphicFramePr/>
          <p:nvPr/>
        </p:nvGraphicFramePr>
        <p:xfrm>
          <a:off x="4932363" y="3384550"/>
          <a:ext cx="2651125" cy="528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079500" imgH="228600" progId="Equation.DSMT4">
                  <p:embed/>
                </p:oleObj>
              </mc:Choice>
              <mc:Fallback>
                <p:oleObj name="" r:id="rId3" imgW="1079500" imgH="2286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32363" y="3384550"/>
                        <a:ext cx="2651125" cy="528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2" name="对象 5121"/>
          <p:cNvGraphicFramePr/>
          <p:nvPr/>
        </p:nvGraphicFramePr>
        <p:xfrm>
          <a:off x="4602163" y="3963988"/>
          <a:ext cx="4333875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816100" imgH="228600" progId="Equation.DSMT4">
                  <p:embed/>
                </p:oleObj>
              </mc:Choice>
              <mc:Fallback>
                <p:oleObj name="" r:id="rId5" imgW="1816100" imgH="2286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2163" y="3963988"/>
                        <a:ext cx="4333875" cy="544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矩形 5128"/>
          <p:cNvSpPr/>
          <p:nvPr/>
        </p:nvSpPr>
        <p:spPr>
          <a:xfrm>
            <a:off x="206375" y="338455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解：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5131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50875" y="857250"/>
            <a:ext cx="23495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Calibri" panose="020F0502020204030204" pitchFamily="34" charset="0"/>
              </a:rPr>
              <a:t>脚背受的压力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graphicFrame>
        <p:nvGraphicFramePr>
          <p:cNvPr id="4097" name="对象 4096"/>
          <p:cNvGraphicFramePr/>
          <p:nvPr/>
        </p:nvGraphicFramePr>
        <p:xfrm>
          <a:off x="908050" y="1412875"/>
          <a:ext cx="755015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3187700" imgH="228600" progId="Equation.DSMT4">
                  <p:embed/>
                </p:oleObj>
              </mc:Choice>
              <mc:Fallback>
                <p:oleObj name="" r:id="rId1" imgW="3187700" imgH="228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8050" y="1412875"/>
                        <a:ext cx="7550150" cy="541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84213" y="1989138"/>
            <a:ext cx="63627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一个成年人的质量约为</a:t>
            </a:r>
            <a:r>
              <a:rPr lang="en-US" altLang="zh-CN" sz="2800" b="1">
                <a:latin typeface="Times New Roman" panose="02020603050405020304" pitchFamily="18" charset="0"/>
              </a:rPr>
              <a:t>60 kg</a:t>
            </a:r>
            <a:r>
              <a:rPr lang="zh-CN" altLang="en-US" sz="2800" b="1" dirty="0">
                <a:latin typeface="Times New Roman" panose="02020603050405020304" pitchFamily="18" charset="0"/>
              </a:rPr>
              <a:t>，所受重力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098" name="对象 4097"/>
          <p:cNvGraphicFramePr/>
          <p:nvPr/>
        </p:nvGraphicFramePr>
        <p:xfrm>
          <a:off x="1171575" y="2636838"/>
          <a:ext cx="5853113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2349500" imgH="228600" progId="Equation.DSMT4">
                  <p:embed/>
                </p:oleObj>
              </mc:Choice>
              <mc:Fallback>
                <p:oleObj name="" r:id="rId3" imgW="2349500" imgH="2286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71575" y="2636838"/>
                        <a:ext cx="5853113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6100" y="3357563"/>
            <a:ext cx="82407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假设脚背所受压力的大小相当于</a:t>
            </a:r>
            <a:r>
              <a:rPr lang="en-US" altLang="zh-CN" sz="2800" b="1" i="1">
                <a:latin typeface="Times New Roman" panose="02020603050405020304" pitchFamily="18" charset="0"/>
              </a:rPr>
              <a:t>n</a:t>
            </a:r>
            <a:r>
              <a:rPr lang="zh-CN" altLang="en-US" sz="2800" b="1" dirty="0">
                <a:latin typeface="Times New Roman" panose="02020603050405020304" pitchFamily="18" charset="0"/>
              </a:rPr>
              <a:t>个成年人所受重力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099" name="对象 4098"/>
          <p:cNvGraphicFramePr/>
          <p:nvPr/>
        </p:nvGraphicFramePr>
        <p:xfrm>
          <a:off x="2239963" y="3930650"/>
          <a:ext cx="3513137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421765" imgH="444500" progId="Equation.DSMT4">
                  <p:embed/>
                </p:oleObj>
              </mc:Choice>
              <mc:Fallback>
                <p:oleObj name="" r:id="rId5" imgW="1421765" imgH="4445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39963" y="3930650"/>
                        <a:ext cx="3513137" cy="109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07" name="组合 4106"/>
          <p:cNvGrpSpPr/>
          <p:nvPr/>
        </p:nvGrpSpPr>
        <p:grpSpPr>
          <a:xfrm>
            <a:off x="684213" y="5084763"/>
            <a:ext cx="7929562" cy="1042987"/>
            <a:chOff x="431" y="3203"/>
            <a:chExt cx="4995" cy="657"/>
          </a:xfrm>
        </p:grpSpPr>
        <p:sp>
          <p:nvSpPr>
            <p:cNvPr id="8" name="TextBox 7"/>
            <p:cNvSpPr txBox="1"/>
            <p:nvPr/>
          </p:nvSpPr>
          <p:spPr>
            <a:xfrm>
              <a:off x="431" y="3248"/>
              <a:ext cx="4995" cy="61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/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利用公式                      计算的时候，密度单位必须用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kg/m</a:t>
              </a:r>
              <a:r>
                <a:rPr lang="en-US" altLang="zh-CN" sz="2800" b="1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，深度的单位要用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m</a:t>
              </a:r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。</a:t>
              </a:r>
              <a:endPara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100" name="对象 4099"/>
            <p:cNvGraphicFramePr/>
            <p:nvPr/>
          </p:nvGraphicFramePr>
          <p:xfrm>
            <a:off x="1466" y="3203"/>
            <a:ext cx="1035" cy="3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7" imgW="545465" imgH="203200" progId="Equation.DSMT4">
                    <p:embed/>
                  </p:oleObj>
                </mc:Choice>
                <mc:Fallback>
                  <p:oleObj name="" r:id="rId7" imgW="545465" imgH="20320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466" y="3203"/>
                          <a:ext cx="1035" cy="38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108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7" name="Rectangle 6"/>
          <p:cNvSpPr/>
          <p:nvPr/>
        </p:nvSpPr>
        <p:spPr>
          <a:xfrm>
            <a:off x="323850" y="908050"/>
            <a:ext cx="2797175" cy="6159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tIns="10800" bIns="10800">
            <a:spAutoFit/>
          </a:bodyPr>
          <a:p>
            <a:r>
              <a:rPr lang="en-US" altLang="zh-CN" sz="39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帕斯卡裂桶实验</a:t>
            </a:r>
            <a:endParaRPr lang="zh-CN" altLang="en-US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285750" y="1628775"/>
            <a:ext cx="6373813" cy="22209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15000"/>
              </a:lnSpc>
            </a:pPr>
            <a:r>
              <a:rPr lang="zh-CN" altLang="en-US" sz="2400" b="1" dirty="0">
                <a:solidFill>
                  <a:schemeClr val="tx2"/>
                </a:solidFill>
                <a:latin typeface="宋体" panose="02010600030101010101" pitchFamily="2" charset="-122"/>
              </a:rPr>
              <a:t>　　帕斯卡在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1648</a:t>
            </a:r>
            <a:r>
              <a:rPr lang="zh-CN" altLang="en-US" sz="2400" b="1" dirty="0">
                <a:solidFill>
                  <a:schemeClr val="tx2"/>
                </a:solidFill>
                <a:latin typeface="宋体" panose="02010600030101010101" pitchFamily="2" charset="-122"/>
              </a:rPr>
              <a:t>年表演了一个著名的实验：他用一个密闭的装满水的桶，在桶盖上插入一根细长的管子，从楼房的阳台上向细管子里灌水。结果只用了几杯水，就把桶压裂了，桶里的水就从裂缝中流了出来。</a:t>
            </a:r>
            <a:endParaRPr lang="zh-CN" altLang="en-US" sz="2400" b="1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29699" name="矩形 3"/>
          <p:cNvSpPr/>
          <p:nvPr/>
        </p:nvSpPr>
        <p:spPr>
          <a:xfrm>
            <a:off x="250825" y="4221163"/>
            <a:ext cx="6408738" cy="2019300"/>
          </a:xfrm>
          <a:prstGeom prst="rect">
            <a:avLst/>
          </a:prstGeom>
          <a:gradFill rotWithShape="1">
            <a:gsLst>
              <a:gs pos="0">
                <a:srgbClr val="FFA2A1">
                  <a:alpha val="100000"/>
                </a:srgbClr>
              </a:gs>
              <a:gs pos="35001">
                <a:srgbClr val="FFBEBD">
                  <a:alpha val="100000"/>
                </a:srgbClr>
              </a:gs>
              <a:gs pos="100000">
                <a:srgbClr val="FFE5E5">
                  <a:alpha val="100000"/>
                </a:srgbClr>
              </a:gs>
            </a:gsLst>
            <a:lin ang="16200000" scaled="1"/>
            <a:tileRect/>
          </a:gradFill>
          <a:ln w="28575" cap="flat" cmpd="sng">
            <a:solidFill>
              <a:srgbClr val="BE4B48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1F497D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lang="zh-CN" altLang="en-US" sz="2400" b="1" dirty="0">
                <a:latin typeface="宋体" panose="02010600030101010101" pitchFamily="2" charset="-122"/>
              </a:rPr>
              <a:t>原来由于细管子的容积较小，几杯水灌进去，其深度</a:t>
            </a:r>
            <a:r>
              <a:rPr lang="en-US" altLang="zh-CN" sz="2400" b="1" i="1">
                <a:latin typeface="Times New Roman" panose="02020603050405020304" pitchFamily="18" charset="0"/>
              </a:rPr>
              <a:t>h</a:t>
            </a:r>
            <a:r>
              <a:rPr lang="zh-CN" altLang="en-US" sz="2400" b="1" dirty="0">
                <a:latin typeface="宋体" panose="02010600030101010101" pitchFamily="2" charset="-122"/>
              </a:rPr>
              <a:t>是很大了，能对水桶产生很大的压强。这个很大的压强就在各个方向产生很大的压力，把桶压裂了。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pic>
        <p:nvPicPr>
          <p:cNvPr id="29701" name="图片 29700" descr="8-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4025" y="1196975"/>
            <a:ext cx="2157413" cy="504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3554" name="Picture 2" descr="带鱼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3850" y="1196975"/>
            <a:ext cx="3365500" cy="5040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5" name="Picture 3" descr="死带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3500438"/>
            <a:ext cx="4356100" cy="266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26" name="矩形 30725"/>
          <p:cNvSpPr/>
          <p:nvPr/>
        </p:nvSpPr>
        <p:spPr>
          <a:xfrm>
            <a:off x="4140200" y="1268413"/>
            <a:ext cx="4608513" cy="1630362"/>
          </a:xfrm>
          <a:prstGeom prst="rect">
            <a:avLst/>
          </a:prstGeom>
          <a:solidFill>
            <a:srgbClr val="ABE3FF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带鱼生活在深海中。为什么我们在鱼市上看不到活带鱼？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3072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769" name="TextBox 1"/>
          <p:cNvSpPr txBox="1"/>
          <p:nvPr/>
        </p:nvSpPr>
        <p:spPr>
          <a:xfrm>
            <a:off x="755650" y="908050"/>
            <a:ext cx="222408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Calibri" panose="020F0502020204030204" pitchFamily="34" charset="0"/>
              </a:rPr>
              <a:t>三、连通器</a:t>
            </a:r>
            <a:endParaRPr lang="zh-CN" alt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188" y="1484313"/>
            <a:ext cx="71501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．上端开口、下端连通的容器叫做连通器。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3277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2060575"/>
            <a:ext cx="2016125" cy="3240088"/>
          </a:xfrm>
          <a:prstGeom prst="rect">
            <a:avLst/>
          </a:prstGeom>
          <a:noFill/>
          <a:ln w="19050" cap="sq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2699999" algn="tl" rotWithShape="0">
              <a:srgbClr val="000000">
                <a:alpha val="42999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720699" y="2106606"/>
            <a:ext cx="108876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</a:rPr>
              <a:t>实验</a:t>
            </a:r>
            <a:r>
              <a:rPr lang="en-US" altLang="zh-CN" sz="2800" b="1">
                <a:solidFill>
                  <a:srgbClr val="FFFFFF"/>
                </a:solidFill>
                <a:latin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188" y="5416550"/>
            <a:ext cx="8329612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．连通器的特点：连通器里装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同种液体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，当液体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不流动时</a:t>
            </a:r>
            <a:r>
              <a:rPr lang="zh-CN" altLang="en-US" sz="2800" b="1" dirty="0">
                <a:latin typeface="Times New Roman" panose="02020603050405020304" pitchFamily="18" charset="0"/>
              </a:rPr>
              <a:t>，连通器个部分中的液面总是相平的。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32778" name="图片 32777" descr="连通器演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2708275"/>
            <a:ext cx="2952750" cy="2338388"/>
          </a:xfrm>
          <a:prstGeom prst="rect">
            <a:avLst/>
          </a:prstGeom>
          <a:noFill/>
          <a:ln w="2857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2779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4356100" y="1268413"/>
            <a:ext cx="4357688" cy="16557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假设容器底部有一竖直膜片，分析下图中</a:t>
            </a:r>
            <a:r>
              <a:rPr lang="en-US" altLang="zh-CN" sz="2800" b="1" i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p</a:t>
            </a:r>
            <a:r>
              <a:rPr lang="en-US" altLang="zh-CN" sz="2800" b="1" baseline="-250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与</a:t>
            </a:r>
            <a:r>
              <a:rPr lang="en-US" altLang="zh-CN" sz="2800" b="1" i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p</a:t>
            </a:r>
            <a:r>
              <a:rPr lang="en-US" altLang="zh-CN" sz="2800" b="1" baseline="-250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的大小。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6100" y="3213100"/>
            <a:ext cx="4357688" cy="1143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如果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大小不相等，会发生什么现象？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8" name="矩形标注 4"/>
          <p:cNvSpPr/>
          <p:nvPr/>
        </p:nvSpPr>
        <p:spPr>
          <a:xfrm>
            <a:off x="4572000" y="4857750"/>
            <a:ext cx="4049713" cy="1497013"/>
          </a:xfrm>
          <a:prstGeom prst="wedgeRectCallout">
            <a:avLst>
              <a:gd name="adj1" fmla="val 5352"/>
              <a:gd name="adj2" fmla="val -86375"/>
            </a:avLst>
          </a:prstGeom>
          <a:solidFill>
            <a:srgbClr val="8064A2"/>
          </a:solidFill>
          <a:ln w="25400" cap="flat" cmpd="sng">
            <a:solidFill>
              <a:srgbClr val="5C477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FFFF"/>
                </a:solidFill>
                <a:latin typeface="Calibri" panose="020F0502020204030204" pitchFamily="34" charset="0"/>
              </a:rPr>
              <a:t>右侧液面下降，最后当液体静止时，两侧液面相平。</a:t>
            </a:r>
            <a:endParaRPr lang="zh-CN" altLang="en-US" sz="28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31757" name="组合 31756"/>
          <p:cNvGrpSpPr/>
          <p:nvPr/>
        </p:nvGrpSpPr>
        <p:grpSpPr>
          <a:xfrm>
            <a:off x="395288" y="1844675"/>
            <a:ext cx="3600450" cy="3671888"/>
            <a:chOff x="180" y="978"/>
            <a:chExt cx="2382" cy="2361"/>
          </a:xfrm>
        </p:grpSpPr>
        <p:pic>
          <p:nvPicPr>
            <p:cNvPr id="31745" name="Picture 6" descr="3fd02b0391c95ff008fa930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0" y="978"/>
              <a:ext cx="2382" cy="23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51" name="矩形 31750"/>
            <p:cNvSpPr/>
            <p:nvPr/>
          </p:nvSpPr>
          <p:spPr>
            <a:xfrm>
              <a:off x="1791" y="3067"/>
              <a:ext cx="227" cy="2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50" name="文本框 31749"/>
            <p:cNvSpPr txBox="1"/>
            <p:nvPr/>
          </p:nvSpPr>
          <p:spPr>
            <a:xfrm>
              <a:off x="1837" y="2920"/>
              <a:ext cx="317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000" tIns="10800" rIns="18000" bIns="10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990000"/>
                  </a:solidFill>
                  <a:latin typeface="Times New Roman" panose="02020603050405020304" pitchFamily="18" charset="0"/>
                </a:rPr>
                <a:t> p</a:t>
              </a:r>
              <a:r>
                <a:rPr lang="en-US" altLang="zh-CN" sz="2800" baseline="-25000">
                  <a:solidFill>
                    <a:srgbClr val="99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800">
                <a:solidFill>
                  <a:srgbClr val="99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52" name="矩形 31751"/>
            <p:cNvSpPr/>
            <p:nvPr/>
          </p:nvSpPr>
          <p:spPr>
            <a:xfrm>
              <a:off x="793" y="3067"/>
              <a:ext cx="137" cy="2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53" name="矩形 31752"/>
            <p:cNvSpPr/>
            <p:nvPr/>
          </p:nvSpPr>
          <p:spPr>
            <a:xfrm>
              <a:off x="884" y="3113"/>
              <a:ext cx="136" cy="18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54" name="文本框 31753"/>
            <p:cNvSpPr txBox="1"/>
            <p:nvPr/>
          </p:nvSpPr>
          <p:spPr>
            <a:xfrm>
              <a:off x="612" y="2886"/>
              <a:ext cx="318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000" tIns="10800" rIns="18000" bIns="10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990000"/>
                  </a:solidFill>
                  <a:latin typeface="Times New Roman" panose="02020603050405020304" pitchFamily="18" charset="0"/>
                </a:rPr>
                <a:t> p</a:t>
              </a:r>
              <a:r>
                <a:rPr lang="en-US" altLang="zh-CN" sz="2800" baseline="-25000">
                  <a:solidFill>
                    <a:srgbClr val="990000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>
                <a:solidFill>
                  <a:srgbClr val="99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55" name="文本框 31754"/>
            <p:cNvSpPr txBox="1"/>
            <p:nvPr/>
          </p:nvSpPr>
          <p:spPr>
            <a:xfrm>
              <a:off x="2109" y="2205"/>
              <a:ext cx="318" cy="28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lIns="18000" tIns="10800" rIns="18000" bIns="10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990000"/>
                  </a:solidFill>
                  <a:latin typeface="Times New Roman" panose="02020603050405020304" pitchFamily="18" charset="0"/>
                </a:rPr>
                <a:t> h</a:t>
              </a:r>
              <a:r>
                <a:rPr lang="en-US" altLang="zh-CN" sz="2800" baseline="-25000">
                  <a:solidFill>
                    <a:srgbClr val="99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800">
                <a:solidFill>
                  <a:srgbClr val="99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56" name="文本框 31755"/>
            <p:cNvSpPr txBox="1"/>
            <p:nvPr/>
          </p:nvSpPr>
          <p:spPr>
            <a:xfrm>
              <a:off x="385" y="2341"/>
              <a:ext cx="318" cy="28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lIns="18000" tIns="10800" rIns="18000" bIns="10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990000"/>
                  </a:solidFill>
                  <a:latin typeface="Times New Roman" panose="02020603050405020304" pitchFamily="18" charset="0"/>
                </a:rPr>
                <a:t> h</a:t>
              </a:r>
              <a:r>
                <a:rPr lang="en-US" altLang="zh-CN" sz="2800" baseline="-25000">
                  <a:solidFill>
                    <a:srgbClr val="990000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>
                <a:solidFill>
                  <a:srgbClr val="990000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31758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 animBg="1"/>
      <p:bldP spid="4" grpId="0" animBg="1"/>
      <p:bldP spid="317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3" name="TextBox 1"/>
          <p:cNvSpPr txBox="1"/>
          <p:nvPr/>
        </p:nvSpPr>
        <p:spPr>
          <a:xfrm>
            <a:off x="571500" y="1058863"/>
            <a:ext cx="28622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Calibri" panose="020F0502020204030204" pitchFamily="34" charset="0"/>
              </a:rPr>
              <a:t>．连通器的应用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pic>
        <p:nvPicPr>
          <p:cNvPr id="3" name="Picture 18" descr="W020070308376546970529"/>
          <p:cNvPicPr>
            <a:picLocks noChangeAspect="1"/>
          </p:cNvPicPr>
          <p:nvPr/>
        </p:nvPicPr>
        <p:blipFill>
          <a:blip r:embed="rId1"/>
          <a:srcRect l="41872" t="21135" r="37180" b="63199"/>
          <a:stretch>
            <a:fillRect/>
          </a:stretch>
        </p:blipFill>
        <p:spPr>
          <a:xfrm>
            <a:off x="611188" y="2636838"/>
            <a:ext cx="2527300" cy="2808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02" name="文本框 33801"/>
          <p:cNvSpPr txBox="1"/>
          <p:nvPr/>
        </p:nvSpPr>
        <p:spPr>
          <a:xfrm>
            <a:off x="827088" y="1773238"/>
            <a:ext cx="1584325" cy="519112"/>
          </a:xfrm>
          <a:prstGeom prst="rect">
            <a:avLst/>
          </a:prstGeom>
          <a:solidFill>
            <a:srgbClr val="FFC46D"/>
          </a:solidFill>
          <a:ln w="9525">
            <a:noFill/>
          </a:ln>
        </p:spPr>
        <p:txBody>
          <a:bodyPr rIns="180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 水位计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pic>
        <p:nvPicPr>
          <p:cNvPr id="33803" name="图片 338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33600"/>
            <a:ext cx="2619375" cy="3476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04" name="图片 33803" descr="09826950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863" y="2565400"/>
            <a:ext cx="2843212" cy="2843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805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6874" name="图片 36873" descr="8-12-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5875" y="2924175"/>
            <a:ext cx="6337300" cy="3346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5" name="图片 36874" descr="u=1597318623,510583688&amp;fm=29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1196975"/>
            <a:ext cx="4248150" cy="3471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6" name="文本框 36875"/>
          <p:cNvSpPr txBox="1"/>
          <p:nvPr/>
        </p:nvSpPr>
        <p:spPr>
          <a:xfrm>
            <a:off x="5364163" y="1341438"/>
            <a:ext cx="2952750" cy="519112"/>
          </a:xfrm>
          <a:prstGeom prst="rect">
            <a:avLst/>
          </a:prstGeom>
          <a:solidFill>
            <a:srgbClr val="FFC46D"/>
          </a:solidFill>
          <a:ln w="9525">
            <a:noFill/>
          </a:ln>
        </p:spPr>
        <p:txBody>
          <a:bodyPr rIns="180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 自来水供水系统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pic>
        <p:nvPicPr>
          <p:cNvPr id="3687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4825" name="图片 34824" descr="41352_6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052513"/>
            <a:ext cx="4319588" cy="3087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13" descr="l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4292600"/>
            <a:ext cx="2760662" cy="18780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10" descr="l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375" y="3860800"/>
            <a:ext cx="4894263" cy="2357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34" name="图片 34833" descr="100212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338" y="1341438"/>
            <a:ext cx="3097212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35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4039" name="组合 44038"/>
          <p:cNvGrpSpPr/>
          <p:nvPr/>
        </p:nvGrpSpPr>
        <p:grpSpPr>
          <a:xfrm>
            <a:off x="1241425" y="5499100"/>
            <a:ext cx="7024688" cy="768350"/>
            <a:chOff x="782" y="3464"/>
            <a:chExt cx="4425" cy="484"/>
          </a:xfrm>
        </p:grpSpPr>
        <p:pic>
          <p:nvPicPr>
            <p:cNvPr id="44035" name="TextBox 1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782" y="3464"/>
              <a:ext cx="4425" cy="48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4036" name="文本框 44035"/>
            <p:cNvSpPr txBox="1"/>
            <p:nvPr/>
          </p:nvSpPr>
          <p:spPr>
            <a:xfrm>
              <a:off x="1263" y="3521"/>
              <a:ext cx="345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solidFill>
                    <a:srgbClr val="FFFF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船闸是利用连通器原理工作的</a:t>
              </a:r>
              <a:endParaRPr lang="zh-CN" altLang="en-US" sz="32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44037" name="图片 44036" descr="船闸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1314450"/>
            <a:ext cx="5848350" cy="3524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8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8929" name="矩形 38928"/>
          <p:cNvSpPr/>
          <p:nvPr/>
        </p:nvSpPr>
        <p:spPr>
          <a:xfrm>
            <a:off x="395288" y="908050"/>
            <a:ext cx="1825625" cy="588963"/>
          </a:xfrm>
          <a:prstGeom prst="rect">
            <a:avLst/>
          </a:prstGeom>
          <a:solidFill>
            <a:srgbClr val="FFC46D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课堂练习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38951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52" name="Text Box 13"/>
          <p:cNvSpPr txBox="1"/>
          <p:nvPr/>
        </p:nvSpPr>
        <p:spPr>
          <a:xfrm>
            <a:off x="611505" y="1943418"/>
            <a:ext cx="7875588" cy="112458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、甲、乙两个容器中盛有质量相同的同种液体， 则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   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 容器底部受到液体的压强大。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38953" name="组合 38952"/>
          <p:cNvGrpSpPr/>
          <p:nvPr/>
        </p:nvGrpSpPr>
        <p:grpSpPr>
          <a:xfrm>
            <a:off x="2889885" y="3795395"/>
            <a:ext cx="3273425" cy="1495425"/>
            <a:chOff x="1837" y="1434"/>
            <a:chExt cx="1968" cy="942"/>
          </a:xfrm>
        </p:grpSpPr>
        <p:grpSp>
          <p:nvGrpSpPr>
            <p:cNvPr id="38954" name="组合 38953"/>
            <p:cNvGrpSpPr/>
            <p:nvPr/>
          </p:nvGrpSpPr>
          <p:grpSpPr>
            <a:xfrm>
              <a:off x="1837" y="1434"/>
              <a:ext cx="635" cy="608"/>
              <a:chOff x="1837" y="1434"/>
              <a:chExt cx="635" cy="608"/>
            </a:xfrm>
          </p:grpSpPr>
          <p:grpSp>
            <p:nvGrpSpPr>
              <p:cNvPr id="38955" name="xjhzja8"/>
              <p:cNvGrpSpPr/>
              <p:nvPr/>
            </p:nvGrpSpPr>
            <p:grpSpPr>
              <a:xfrm>
                <a:off x="1837" y="1434"/>
                <a:ext cx="635" cy="608"/>
                <a:chOff x="7740" y="816"/>
                <a:chExt cx="1740" cy="1890"/>
              </a:xfrm>
            </p:grpSpPr>
            <p:sp>
              <p:nvSpPr>
                <p:cNvPr id="38956" name="流程图: 可选过程 38955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 w="28575" cap="flat" cmpd="sng">
                  <a:solidFill>
                    <a:schemeClr val="tx2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8957" name="任意多边形 38956"/>
                <p:cNvSpPr/>
                <p:nvPr/>
              </p:nvSpPr>
              <p:spPr>
                <a:xfrm>
                  <a:off x="7740" y="816"/>
                  <a:ext cx="1740" cy="1129"/>
                </a:xfrm>
                <a:custGeom>
                  <a:avLst/>
                  <a:gdLst/>
                  <a:ahLst/>
                  <a:cxnLst/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28575" cap="flat" cmpd="sng">
                  <a:solidFill>
                    <a:schemeClr val="tx2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8958" name="组合 38957"/>
              <p:cNvGrpSpPr/>
              <p:nvPr/>
            </p:nvGrpSpPr>
            <p:grpSpPr>
              <a:xfrm>
                <a:off x="1916" y="1449"/>
                <a:ext cx="510" cy="584"/>
                <a:chOff x="13722" y="1283"/>
                <a:chExt cx="582" cy="1132"/>
              </a:xfrm>
            </p:grpSpPr>
            <p:sp>
              <p:nvSpPr>
                <p:cNvPr id="38959" name="矩形 38958"/>
                <p:cNvSpPr/>
                <p:nvPr/>
              </p:nvSpPr>
              <p:spPr>
                <a:xfrm>
                  <a:off x="13736" y="1301"/>
                  <a:ext cx="561" cy="1114"/>
                </a:xfrm>
                <a:prstGeom prst="rect">
                  <a:avLst/>
                </a:prstGeom>
                <a:pattFill prst="dashHorz">
                  <a:fgClr>
                    <a:schemeClr val="tx2"/>
                  </a:fgClr>
                  <a:bgClr>
                    <a:srgbClr val="C5ECFF"/>
                  </a:bgClr>
                </a:patt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8960" name="直接连接符 38959"/>
                <p:cNvSpPr/>
                <p:nvPr/>
              </p:nvSpPr>
              <p:spPr>
                <a:xfrm>
                  <a:off x="13722" y="1283"/>
                  <a:ext cx="582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38961" name="组合 38960"/>
            <p:cNvGrpSpPr/>
            <p:nvPr/>
          </p:nvGrpSpPr>
          <p:grpSpPr>
            <a:xfrm>
              <a:off x="2852" y="1678"/>
              <a:ext cx="953" cy="366"/>
              <a:chOff x="2880" y="1565"/>
              <a:chExt cx="953" cy="366"/>
            </a:xfrm>
          </p:grpSpPr>
          <p:grpSp>
            <p:nvGrpSpPr>
              <p:cNvPr id="38962" name="xjhzja8"/>
              <p:cNvGrpSpPr/>
              <p:nvPr/>
            </p:nvGrpSpPr>
            <p:grpSpPr>
              <a:xfrm>
                <a:off x="2880" y="1565"/>
                <a:ext cx="953" cy="366"/>
                <a:chOff x="7740" y="816"/>
                <a:chExt cx="1740" cy="1890"/>
              </a:xfrm>
            </p:grpSpPr>
            <p:sp>
              <p:nvSpPr>
                <p:cNvPr id="38963" name="流程图: 可选过程 38962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 w="28575" cap="flat" cmpd="sng">
                  <a:solidFill>
                    <a:schemeClr val="tx2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8964" name="任意多边形 38963"/>
                <p:cNvSpPr/>
                <p:nvPr/>
              </p:nvSpPr>
              <p:spPr>
                <a:xfrm>
                  <a:off x="7740" y="816"/>
                  <a:ext cx="1740" cy="1129"/>
                </a:xfrm>
                <a:custGeom>
                  <a:avLst/>
                  <a:gdLst/>
                  <a:ahLst/>
                  <a:cxnLst/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28575" cap="flat" cmpd="sng">
                  <a:solidFill>
                    <a:schemeClr val="tx2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8965" name="矩形 38964"/>
              <p:cNvSpPr/>
              <p:nvPr/>
            </p:nvSpPr>
            <p:spPr>
              <a:xfrm>
                <a:off x="3016" y="1570"/>
                <a:ext cx="762" cy="360"/>
              </a:xfrm>
              <a:prstGeom prst="rect">
                <a:avLst/>
              </a:prstGeom>
              <a:pattFill prst="dashHorz">
                <a:fgClr>
                  <a:schemeClr val="tx2"/>
                </a:fgClr>
                <a:bgClr>
                  <a:srgbClr val="C5ECFF"/>
                </a:bgClr>
              </a:patt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8966" name="直接连接符 38965"/>
              <p:cNvSpPr/>
              <p:nvPr/>
            </p:nvSpPr>
            <p:spPr>
              <a:xfrm>
                <a:off x="3010" y="1593"/>
                <a:ext cx="777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8967" name="文本框 38966"/>
            <p:cNvSpPr txBox="1"/>
            <p:nvPr/>
          </p:nvSpPr>
          <p:spPr>
            <a:xfrm>
              <a:off x="2058" y="2132"/>
              <a:ext cx="283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000" tIns="10800" rIns="18000" bIns="108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</a:rPr>
                <a:t>甲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  <p:sp>
          <p:nvSpPr>
            <p:cNvPr id="38968" name="文本框 38967"/>
            <p:cNvSpPr txBox="1"/>
            <p:nvPr/>
          </p:nvSpPr>
          <p:spPr>
            <a:xfrm>
              <a:off x="3220" y="2132"/>
              <a:ext cx="283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000" tIns="10800" rIns="18000" bIns="108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</a:rPr>
                <a:t>乙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7" name="Rectangle 3"/>
          <p:cNvSpPr>
            <a:spLocks noGrp="1" noRot="1"/>
          </p:cNvSpPr>
          <p:nvPr>
            <p:ph type="body" sz="half" idx="1"/>
          </p:nvPr>
        </p:nvSpPr>
        <p:spPr>
          <a:xfrm>
            <a:off x="657225" y="1179513"/>
            <a:ext cx="7812088" cy="1169987"/>
          </a:xfrm>
        </p:spPr>
        <p:txBody>
          <a:bodyPr vert="horz" wrap="square" lIns="91440" tIns="45720" rIns="91440" bIns="45720" anchor="t" anchorCtr="0"/>
          <a:p>
            <a:pPr marL="0" indent="0">
              <a:lnSpc>
                <a:spcPct val="12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．三个底面积相同的形状不同的容器装有等高的同种液体。哪个容器底受到的压强大。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grpSp>
        <p:nvGrpSpPr>
          <p:cNvPr id="39991" name="组合 39990"/>
          <p:cNvGrpSpPr/>
          <p:nvPr/>
        </p:nvGrpSpPr>
        <p:grpSpPr>
          <a:xfrm>
            <a:off x="1782763" y="2484438"/>
            <a:ext cx="5715000" cy="1181100"/>
            <a:chOff x="1377" y="3237"/>
            <a:chExt cx="3600" cy="744"/>
          </a:xfrm>
        </p:grpSpPr>
        <p:sp>
          <p:nvSpPr>
            <p:cNvPr id="39976" name="Line 35"/>
            <p:cNvSpPr/>
            <p:nvPr/>
          </p:nvSpPr>
          <p:spPr>
            <a:xfrm flipH="1">
              <a:off x="2398" y="3237"/>
              <a:ext cx="4" cy="226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olid"/>
              <a:headEnd type="triangle" w="sm" len="lg"/>
              <a:tailEnd type="none" w="sm" len="lg"/>
            </a:ln>
          </p:spPr>
        </p:sp>
        <p:sp>
          <p:nvSpPr>
            <p:cNvPr id="39977" name="Freeform 36"/>
            <p:cNvSpPr/>
            <p:nvPr/>
          </p:nvSpPr>
          <p:spPr>
            <a:xfrm>
              <a:off x="2587" y="3270"/>
              <a:ext cx="734" cy="619"/>
            </a:xfrm>
            <a:custGeom>
              <a:avLst/>
              <a:gdLst>
                <a:gd name="txL" fmla="*/ 0 w 1488"/>
                <a:gd name="txT" fmla="*/ 0 h 2400"/>
                <a:gd name="txR" fmla="*/ 1488 w 1488"/>
                <a:gd name="txB" fmla="*/ 2400 h 2400"/>
              </a:gdLst>
              <a:ahLst/>
              <a:cxnLst>
                <a:cxn ang="0">
                  <a:pos x="0" y="2400"/>
                </a:cxn>
                <a:cxn ang="0">
                  <a:pos x="384" y="0"/>
                </a:cxn>
                <a:cxn ang="0">
                  <a:pos x="1056" y="0"/>
                </a:cxn>
                <a:cxn ang="0">
                  <a:pos x="1488" y="2400"/>
                </a:cxn>
                <a:cxn ang="0">
                  <a:pos x="0" y="2400"/>
                </a:cxn>
              </a:cxnLst>
              <a:rect l="txL" t="txT" r="txR" b="txB"/>
              <a:pathLst>
                <a:path w="1488" h="2400">
                  <a:moveTo>
                    <a:pt x="0" y="2400"/>
                  </a:moveTo>
                  <a:lnTo>
                    <a:pt x="384" y="0"/>
                  </a:lnTo>
                  <a:lnTo>
                    <a:pt x="1056" y="0"/>
                  </a:lnTo>
                  <a:lnTo>
                    <a:pt x="1488" y="2400"/>
                  </a:lnTo>
                  <a:lnTo>
                    <a:pt x="0" y="2400"/>
                  </a:lnTo>
                  <a:close/>
                </a:path>
              </a:pathLst>
            </a:custGeom>
            <a:solidFill>
              <a:srgbClr val="C5ECFF">
                <a:alpha val="100000"/>
              </a:srgbClr>
            </a:solidFill>
            <a:ln w="2857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9978" name="Rectangle 37"/>
            <p:cNvSpPr/>
            <p:nvPr/>
          </p:nvSpPr>
          <p:spPr>
            <a:xfrm>
              <a:off x="1377" y="3266"/>
              <a:ext cx="735" cy="619"/>
            </a:xfrm>
            <a:prstGeom prst="rect">
              <a:avLst/>
            </a:prstGeom>
            <a:solidFill>
              <a:srgbClr val="C5ECFF"/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zh-CN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39979" name="AutoShape 38"/>
            <p:cNvSpPr/>
            <p:nvPr/>
          </p:nvSpPr>
          <p:spPr>
            <a:xfrm>
              <a:off x="3508" y="3266"/>
              <a:ext cx="1469" cy="619"/>
            </a:xfrm>
            <a:custGeom>
              <a:avLst/>
              <a:gdLst>
                <a:gd name="txL" fmla="*/ 4500 w 21600"/>
                <a:gd name="txT" fmla="*/ 4504 h 21600"/>
                <a:gd name="txR" fmla="*/ 17100 w 21600"/>
                <a:gd name="txB" fmla="*/ 17096 h 21600"/>
              </a:gdLst>
              <a:ahLst/>
              <a:cxnLst>
                <a:cxn ang="0">
                  <a:pos x="1764" y="787"/>
                </a:cxn>
                <a:cxn ang="0">
                  <a:pos x="1008" y="1573"/>
                </a:cxn>
                <a:cxn ang="0">
                  <a:pos x="252" y="787"/>
                </a:cxn>
                <a:cxn ang="0">
                  <a:pos x="1008" y="0"/>
                </a:cxn>
              </a:cxnLst>
              <a:rect l="txL" t="txT" r="txR" b="txB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C5ECFF">
                <a:alpha val="100000"/>
              </a:srgbClr>
            </a:solidFill>
            <a:ln w="2857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9" name="Text Box 39"/>
            <p:cNvSpPr txBox="1">
              <a:spLocks noChangeArrowheads="1"/>
            </p:cNvSpPr>
            <p:nvPr/>
          </p:nvSpPr>
          <p:spPr bwMode="auto">
            <a:xfrm>
              <a:off x="1564" y="3654"/>
              <a:ext cx="241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anchor="ctr">
              <a:spAutoFit/>
            </a:bodyPr>
            <a:p>
              <a:pPr algn="ctr"/>
              <a:r>
                <a:rPr lang="en-US" altLang="zh-CN" sz="2800" b="1" i="1">
                  <a:latin typeface="Times New Roman" panose="02020603050405020304" pitchFamily="18" charset="0"/>
                </a:rPr>
                <a:t>S</a:t>
              </a:r>
              <a:endParaRPr lang="en-US" altLang="zh-CN" sz="2800" b="1" i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10280" name="Text Box 40"/>
            <p:cNvSpPr txBox="1">
              <a:spLocks noChangeArrowheads="1"/>
            </p:cNvSpPr>
            <p:nvPr/>
          </p:nvSpPr>
          <p:spPr bwMode="auto">
            <a:xfrm>
              <a:off x="2825" y="3654"/>
              <a:ext cx="241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anchor="ctr">
              <a:spAutoFit/>
            </a:bodyPr>
            <a:p>
              <a:pPr algn="ctr"/>
              <a:r>
                <a:rPr lang="en-US" altLang="zh-CN" sz="2800" b="1" i="1">
                  <a:latin typeface="Times New Roman" panose="02020603050405020304" pitchFamily="18" charset="0"/>
                </a:rPr>
                <a:t>S</a:t>
              </a:r>
              <a:endParaRPr lang="en-US" altLang="zh-CN" sz="2800" b="1" i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10281" name="Text Box 41"/>
            <p:cNvSpPr txBox="1">
              <a:spLocks noChangeArrowheads="1"/>
            </p:cNvSpPr>
            <p:nvPr/>
          </p:nvSpPr>
          <p:spPr bwMode="auto">
            <a:xfrm>
              <a:off x="4154" y="3637"/>
              <a:ext cx="241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 anchor="ctr">
              <a:spAutoFit/>
            </a:bodyPr>
            <a:p>
              <a:pPr algn="ctr"/>
              <a:r>
                <a:rPr lang="en-US" altLang="zh-CN" sz="2800" b="1" i="1">
                  <a:latin typeface="Times New Roman" panose="02020603050405020304" pitchFamily="18" charset="0"/>
                </a:rPr>
                <a:t>S</a:t>
              </a:r>
              <a:endParaRPr lang="en-US" altLang="zh-CN" sz="2800" b="1" i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39983" name="Line 42"/>
            <p:cNvSpPr/>
            <p:nvPr/>
          </p:nvSpPr>
          <p:spPr>
            <a:xfrm>
              <a:off x="2073" y="3266"/>
              <a:ext cx="1574" cy="0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dashDot"/>
              <a:headEnd type="none" w="med" len="med"/>
              <a:tailEnd type="none" w="med" len="med"/>
            </a:ln>
          </p:spPr>
        </p:sp>
        <p:sp>
          <p:nvSpPr>
            <p:cNvPr id="39984" name="Line 43"/>
            <p:cNvSpPr/>
            <p:nvPr/>
          </p:nvSpPr>
          <p:spPr>
            <a:xfrm>
              <a:off x="2073" y="3889"/>
              <a:ext cx="2029" cy="0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dashDot"/>
              <a:headEnd type="none" w="med" len="med"/>
              <a:tailEnd type="none" w="med" len="med"/>
            </a:ln>
          </p:spPr>
        </p:sp>
        <p:sp>
          <p:nvSpPr>
            <p:cNvPr id="39985" name="Text Box 44"/>
            <p:cNvSpPr txBox="1"/>
            <p:nvPr/>
          </p:nvSpPr>
          <p:spPr>
            <a:xfrm>
              <a:off x="2318" y="3438"/>
              <a:ext cx="165" cy="2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000" tIns="10800" rIns="18000" bIns="10800" anchor="ctr" anchorCtr="0">
              <a:spAutoFit/>
            </a:bodyPr>
            <a:p>
              <a:pPr algn="ctr"/>
              <a:r>
                <a:rPr lang="en-US" altLang="zh-CN" sz="2800" b="1" i="1">
                  <a:latin typeface="Times New Roman" panose="02020603050405020304" pitchFamily="18" charset="0"/>
                </a:rPr>
                <a:t>h</a:t>
              </a:r>
              <a:endParaRPr lang="en-US" altLang="zh-CN" sz="2800" b="1" i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39986" name="Text Box 45"/>
            <p:cNvSpPr txBox="1"/>
            <p:nvPr/>
          </p:nvSpPr>
          <p:spPr>
            <a:xfrm>
              <a:off x="1576" y="3310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algn="ctr"/>
              <a:r>
                <a:rPr lang="zh-CN" altLang="zh-CN" sz="2800" b="1" dirty="0">
                  <a:effectLst>
                    <a:outerShdw blurRad="38100" dist="38100" dir="2700000">
                      <a:srgbClr val="FFFFFF"/>
                    </a:outerShdw>
                  </a:effectLst>
                  <a:latin typeface="Calibri" panose="020F0502020204030204" pitchFamily="34" charset="0"/>
                </a:rPr>
                <a:t>甲</a:t>
              </a:r>
              <a:endParaRPr lang="zh-CN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39987" name="Text Box 46"/>
            <p:cNvSpPr txBox="1"/>
            <p:nvPr/>
          </p:nvSpPr>
          <p:spPr>
            <a:xfrm>
              <a:off x="2751" y="3299"/>
              <a:ext cx="2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algn="ctr"/>
              <a:r>
                <a:rPr lang="zh-CN" altLang="zh-CN" sz="2800" b="1" dirty="0">
                  <a:effectLst>
                    <a:outerShdw blurRad="38100" dist="38100" dir="2700000">
                      <a:srgbClr val="FFFFFF"/>
                    </a:outerShdw>
                  </a:effectLst>
                  <a:latin typeface="Calibri" panose="020F0502020204030204" pitchFamily="34" charset="0"/>
                </a:rPr>
                <a:t>乙</a:t>
              </a:r>
              <a:endParaRPr lang="zh-CN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endParaRPr>
            </a:p>
          </p:txBody>
        </p:sp>
        <p:sp>
          <p:nvSpPr>
            <p:cNvPr id="39988" name="Text Box 47"/>
            <p:cNvSpPr txBox="1"/>
            <p:nvPr/>
          </p:nvSpPr>
          <p:spPr>
            <a:xfrm>
              <a:off x="4081" y="3303"/>
              <a:ext cx="33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algn="ctr"/>
              <a:r>
                <a:rPr lang="zh-CN" altLang="zh-CN" sz="2800" b="1" dirty="0">
                  <a:effectLst>
                    <a:outerShdw blurRad="38100" dist="38100" dir="2700000">
                      <a:srgbClr val="FFFFFF"/>
                    </a:outerShdw>
                  </a:effectLst>
                  <a:latin typeface="Calibri" panose="020F0502020204030204" pitchFamily="34" charset="0"/>
                </a:rPr>
                <a:t>丙</a:t>
              </a:r>
              <a:endParaRPr lang="zh-CN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Calibri" panose="020F0502020204030204" pitchFamily="34" charset="0"/>
              </a:endParaRPr>
            </a:p>
          </p:txBody>
        </p:sp>
      </p:grpSp>
      <p:sp>
        <p:nvSpPr>
          <p:cNvPr id="39989" name="Line 35"/>
          <p:cNvSpPr/>
          <p:nvPr/>
        </p:nvSpPr>
        <p:spPr>
          <a:xfrm>
            <a:off x="3402013" y="3159125"/>
            <a:ext cx="0" cy="358775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sm" len="lg"/>
            <a:tailEnd type="triangle" w="sm" len="lg"/>
          </a:ln>
        </p:spPr>
      </p:sp>
      <p:pic>
        <p:nvPicPr>
          <p:cNvPr id="3999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93" name="Rectangle 3"/>
          <p:cNvSpPr>
            <a:spLocks noRot="1"/>
          </p:cNvSpPr>
          <p:nvPr/>
        </p:nvSpPr>
        <p:spPr>
          <a:xfrm>
            <a:off x="657225" y="4103688"/>
            <a:ext cx="7829550" cy="23399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latinLnBrk="0" hangingPunct="1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latinLnBrk="0" hangingPunct="1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latinLnBrk="0" hangingPunct="1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latinLnBrk="0" hangingPunct="1">
              <a:spcBef>
                <a:spcPct val="20000"/>
              </a:spcBef>
              <a:buClrTx/>
              <a:buSzTx/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latinLnBrk="0" hangingPunct="1">
              <a:spcBef>
                <a:spcPct val="20000"/>
              </a:spcBef>
              <a:buClrTx/>
              <a:buSzTx/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3</a:t>
            </a:r>
            <a:r>
              <a:rPr lang="zh-CN" altLang="en-US" b="1" dirty="0">
                <a:latin typeface="Times New Roman" panose="02020603050405020304" pitchFamily="18" charset="0"/>
              </a:rPr>
              <a:t>．（</a:t>
            </a:r>
            <a:r>
              <a:rPr lang="en-US" altLang="zh-CN" b="1"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</a:rPr>
              <a:t>）一个装满水的烧杯，放入一木块，烧杯底受到的压强有何变化</a:t>
            </a:r>
            <a:r>
              <a:rPr lang="en-US" altLang="zh-CN" b="1">
                <a:latin typeface="Times New Roman" panose="02020603050405020304" pitchFamily="18" charset="0"/>
              </a:rPr>
              <a:t>?</a:t>
            </a:r>
            <a:endParaRPr lang="en-US" altLang="zh-CN" b="1">
              <a:latin typeface="Times New Roman" panose="02020603050405020304" pitchFamily="18" charset="0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　  （</a:t>
            </a:r>
            <a:r>
              <a:rPr lang="en-US" altLang="zh-CN" b="1"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latin typeface="Times New Roman" panose="02020603050405020304" pitchFamily="18" charset="0"/>
              </a:rPr>
              <a:t>）一个未装满水的烧杯，放入一物体水未溢出，烧杯底受到的压强有何变化？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0" name="图示 19"/>
          <p:cNvGraphicFramePr/>
          <p:nvPr/>
        </p:nvGraphicFramePr>
        <p:xfrm>
          <a:off x="1571670" y="2333132"/>
          <a:ext cx="5511161" cy="3162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42910" y="1000108"/>
            <a:ext cx="1826141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课堂小结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608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1311</Words>
  <Application>WPS 演示</Application>
  <PresentationFormat>在屏幕上显示</PresentationFormat>
  <Paragraphs>153</Paragraphs>
  <Slides>23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23</vt:i4>
      </vt:variant>
    </vt:vector>
  </HeadingPairs>
  <TitlesOfParts>
    <vt:vector size="48" baseType="lpstr">
      <vt:lpstr>Arial</vt:lpstr>
      <vt:lpstr>宋体</vt:lpstr>
      <vt:lpstr>Wingdings</vt:lpstr>
      <vt:lpstr>Calibri</vt:lpstr>
      <vt:lpstr>楷体_GB2312</vt:lpstr>
      <vt:lpstr>新宋体</vt:lpstr>
      <vt:lpstr>Times New Roman</vt:lpstr>
      <vt:lpstr>方正水柱简体</vt:lpstr>
      <vt:lpstr>微软雅黑</vt:lpstr>
      <vt:lpstr>Euclid Symbol</vt:lpstr>
      <vt:lpstr>Symbol</vt:lpstr>
      <vt:lpstr>Arial Unicode MS</vt:lpstr>
      <vt:lpstr>华文新魏</vt:lpstr>
      <vt:lpstr>楷体</vt:lpstr>
      <vt:lpstr>Office 主题</vt:lpstr>
      <vt:lpstr>Equation.3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creator>人民教育电子音像出版社</dc:creator>
  <cp:lastModifiedBy>姚</cp:lastModifiedBy>
  <cp:revision>53</cp:revision>
  <dcterms:created xsi:type="dcterms:W3CDTF">2012-10-27T19:57:00Z</dcterms:created>
  <dcterms:modified xsi:type="dcterms:W3CDTF">2022-03-18T02:32:47Z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92A570C3B21B43458AB55673F36E84D6</vt:lpwstr>
  </property>
  <property fmtid="{D5CDD505-2E9C-101B-9397-08002B2CF9AE}" pid="3" name="KSOProductBuildVer">
    <vt:lpwstr>2052-11.1.0.11365</vt:lpwstr>
  </property>
</Properties>
</file>