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35696" y="2492896"/>
            <a:ext cx="6912768" cy="1371600"/>
          </a:xfrm>
        </p:spPr>
        <p:txBody>
          <a:bodyPr>
            <a:noAutofit/>
          </a:bodyPr>
          <a:lstStyle/>
          <a:p>
            <a:r>
              <a:rPr lang="en-US" altLang="zh-CN" sz="6000" dirty="0" smtClean="0"/>
              <a:t>Discovering useful structure</a:t>
            </a:r>
            <a:endParaRPr lang="zh-CN" altLang="en-US" sz="6000" dirty="0"/>
          </a:p>
        </p:txBody>
      </p:sp>
    </p:spTree>
    <p:extLst>
      <p:ext uri="{BB962C8B-B14F-4D97-AF65-F5344CB8AC3E}">
        <p14:creationId xmlns:p14="http://schemas.microsoft.com/office/powerpoint/2010/main" val="57301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0" y="116632"/>
            <a:ext cx="9324528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1.Human activity has caused this global warming.</a:t>
            </a:r>
          </a:p>
          <a:p>
            <a:pPr marL="0" indent="0"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2.It is human activity that has caused global warming. </a:t>
            </a:r>
          </a:p>
          <a:p>
            <a:pPr marL="0" indent="0">
              <a:buNone/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86" y="3341924"/>
            <a:ext cx="5171563" cy="351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47316" y="-14514"/>
            <a:ext cx="8043484" cy="70788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zh-C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1.Compare </a:t>
            </a: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two sentences below.</a:t>
            </a:r>
          </a:p>
        </p:txBody>
      </p:sp>
      <p:sp>
        <p:nvSpPr>
          <p:cNvPr id="5" name="椭圆 4"/>
          <p:cNvSpPr/>
          <p:nvPr/>
        </p:nvSpPr>
        <p:spPr>
          <a:xfrm>
            <a:off x="328598" y="1772816"/>
            <a:ext cx="792088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887924" y="1772816"/>
            <a:ext cx="792088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120686" y="2665385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强调句型  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It is …..who/that…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81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62686"/>
            <a:ext cx="2795488" cy="2096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75"/>
          <a:stretch/>
        </p:blipFill>
        <p:spPr bwMode="auto">
          <a:xfrm>
            <a:off x="7448027" y="1639753"/>
            <a:ext cx="1719661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19450" y="518"/>
            <a:ext cx="9114837" cy="1728192"/>
          </a:xfrm>
          <a:solidFill>
            <a:srgbClr val="92D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In the article there are two more sentences in which “it” is used for emphasis. Find them and then underline(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划线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them.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17079" y="1772816"/>
            <a:ext cx="84249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scientist called Charles Keeling,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made accurate measurements of the amount of carbon dioxide in the atmosphere from 1957 to 1997.</a:t>
            </a:r>
          </a:p>
          <a:p>
            <a:pPr marL="514350" indent="-514350">
              <a:buAutoNum type="arabicPeriod"/>
            </a:pP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also agree that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burning of more and more fossil fuels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has resulted in this increase in the carbon dioxide.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126876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Rewrite each sentence with </a:t>
            </a:r>
            <a:r>
              <a:rPr lang="en-US" altLang="zh-CN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is…that/who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give more emphasis to the underlined part.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51520" y="1412776"/>
            <a:ext cx="8640960" cy="278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>
              <a:lnSpc>
                <a:spcPts val="3500"/>
              </a:lnSpc>
              <a:buFontTx/>
              <a:buAutoNum type="arabicPeriod"/>
            </a:pPr>
            <a:r>
              <a:rPr lang="en-US" altLang="zh-CN" sz="3600" b="1" u="sng" dirty="0">
                <a:latin typeface="Times New Roman" pitchFamily="18" charset="0"/>
              </a:rPr>
              <a:t>Scientists</a:t>
            </a:r>
            <a:r>
              <a:rPr lang="en-US" altLang="zh-CN" sz="3600" b="1" dirty="0">
                <a:latin typeface="Times New Roman" pitchFamily="18" charset="0"/>
              </a:rPr>
              <a:t> warned that greenhouse gases would warm the earth by trapping heat energy in the atmosphere.</a:t>
            </a:r>
          </a:p>
          <a:p>
            <a:pPr marL="0" indent="0">
              <a:lnSpc>
                <a:spcPts val="35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was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scientists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who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warned that greenhouse gases would warm the earth by trapping heat energy in the atmosphere.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72000"/>
            <a:ext cx="5181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327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246" y="404664"/>
            <a:ext cx="885735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2. </a:t>
            </a:r>
            <a:r>
              <a:rPr lang="en-US" altLang="zh-CN" sz="3600" b="1" u="sng" dirty="0">
                <a:latin typeface="Times New Roman" pitchFamily="18" charset="0"/>
              </a:rPr>
              <a:t>The greenhouse effect</a:t>
            </a:r>
            <a:r>
              <a:rPr lang="en-US" altLang="zh-CN" sz="3600" b="1" dirty="0">
                <a:latin typeface="Times New Roman" pitchFamily="18" charset="0"/>
              </a:rPr>
              <a:t> gives the earth’s surface the average temperature of 15</a:t>
            </a:r>
            <a:r>
              <a:rPr lang="en-US" altLang="zh-CN" sz="3600" b="1" dirty="0"/>
              <a:t>℃</a:t>
            </a:r>
            <a:r>
              <a:rPr lang="en-US" altLang="zh-CN" sz="3600" b="1" dirty="0">
                <a:latin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    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the greenhouse effect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gives the earth’s surface the average temperature of 15</a:t>
            </a:r>
            <a:r>
              <a:rPr lang="en-US" altLang="zh-CN" sz="3600" b="1" dirty="0">
                <a:solidFill>
                  <a:srgbClr val="FF0000"/>
                </a:solidFill>
              </a:rPr>
              <a:t>℃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688" y="3715511"/>
            <a:ext cx="4248472" cy="310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6605643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-15776" y="-21091"/>
            <a:ext cx="9159776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3. Much of the energy used to light </a:t>
            </a:r>
            <a:r>
              <a:rPr lang="en-US" altLang="zh-CN" sz="3600" b="1">
                <a:latin typeface="Times New Roman" pitchFamily="18" charset="0"/>
              </a:rPr>
              <a:t>and </a:t>
            </a:r>
            <a:r>
              <a:rPr lang="en-US" altLang="zh-CN" sz="3600" b="1" smtClean="0">
                <a:latin typeface="Times New Roman" pitchFamily="18" charset="0"/>
              </a:rPr>
              <a:t>heat </a:t>
            </a:r>
            <a:r>
              <a:rPr lang="en-US" altLang="zh-CN" sz="3600" b="1" dirty="0">
                <a:latin typeface="Times New Roman" pitchFamily="18" charset="0"/>
              </a:rPr>
              <a:t>our homes comes from </a:t>
            </a:r>
            <a:r>
              <a:rPr lang="en-US" altLang="zh-CN" sz="3600" b="1" u="sng" dirty="0">
                <a:latin typeface="Times New Roman" pitchFamily="18" charset="0"/>
              </a:rPr>
              <a:t>fossil fuels</a:t>
            </a:r>
            <a:r>
              <a:rPr lang="en-US" altLang="zh-CN" sz="3600" b="1" dirty="0">
                <a:latin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fossil fuels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much of the energy used to light and heat our homes come from.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05484"/>
            <a:ext cx="5184576" cy="340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3447725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-20283" y="0"/>
            <a:ext cx="8964488" cy="275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4. </a:t>
            </a:r>
            <a:r>
              <a:rPr lang="en-US" altLang="zh-CN" sz="3600" b="1" u="sng" dirty="0">
                <a:latin typeface="Times New Roman" pitchFamily="18" charset="0"/>
              </a:rPr>
              <a:t>The developed countries</a:t>
            </a:r>
            <a:r>
              <a:rPr lang="en-US" altLang="zh-CN" sz="3600" b="1" dirty="0">
                <a:latin typeface="Times New Roman" pitchFamily="18" charset="0"/>
              </a:rPr>
              <a:t> consume the most energy in the world.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    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the developed countries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consume the most energy in the world.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68960"/>
            <a:ext cx="5616624" cy="345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237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179512" y="404813"/>
            <a:ext cx="8964488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>
              <a:lnSpc>
                <a:spcPts val="3000"/>
              </a:lnSpc>
            </a:pPr>
            <a:r>
              <a:rPr lang="en-US" altLang="zh-CN" sz="3600" b="1" dirty="0">
                <a:latin typeface="Times New Roman" pitchFamily="18" charset="0"/>
              </a:rPr>
              <a:t>5. Carbon dioxide has the tendency to stay in the atmosphere </a:t>
            </a:r>
            <a:r>
              <a:rPr lang="en-US" altLang="zh-CN" sz="3600" b="1" u="sng" dirty="0">
                <a:latin typeface="Times New Roman" pitchFamily="18" charset="0"/>
              </a:rPr>
              <a:t>for centuries</a:t>
            </a:r>
            <a:r>
              <a:rPr lang="en-US" altLang="zh-CN" sz="3600" b="1" dirty="0">
                <a:latin typeface="Times New Roman" pitchFamily="18" charset="0"/>
              </a:rPr>
              <a:t> while other greenhouse gases stay in the atmosphere only for a day or less.</a:t>
            </a:r>
          </a:p>
          <a:p>
            <a:pPr marL="0" indent="0">
              <a:lnSpc>
                <a:spcPts val="3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for centuries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carbon dioxide has the tendency to stay in the atmosphere while other greenhouse gases stay in the atmosphere only for a day or less.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74912"/>
            <a:ext cx="4856234" cy="328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89964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6. Low-lying countries feel </a:t>
            </a:r>
            <a:r>
              <a:rPr lang="en-US" altLang="zh-CN" sz="3600" b="1" u="sng" dirty="0">
                <a:latin typeface="Times New Roman" pitchFamily="18" charset="0"/>
              </a:rPr>
              <a:t>their very existence</a:t>
            </a:r>
            <a:r>
              <a:rPr lang="en-US" altLang="zh-CN" sz="3600" b="1" dirty="0">
                <a:latin typeface="Times New Roman" pitchFamily="18" charset="0"/>
              </a:rPr>
              <a:t> is in danger from rising sea levels.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    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their very existence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low-lying countries feel is in danger from rising sea levels.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05" y="3189974"/>
            <a:ext cx="5456189" cy="366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597119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79512" y="116632"/>
            <a:ext cx="8640960" cy="201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>
              <a:lnSpc>
                <a:spcPts val="3000"/>
              </a:lnSpc>
            </a:pPr>
            <a:r>
              <a:rPr lang="en-US" altLang="zh-CN" sz="3600" b="1" dirty="0">
                <a:latin typeface="Times New Roman" pitchFamily="18" charset="0"/>
              </a:rPr>
              <a:t>7. </a:t>
            </a:r>
            <a:r>
              <a:rPr lang="en-US" altLang="zh-CN" sz="3600" b="1" u="sng" dirty="0">
                <a:latin typeface="Times New Roman" pitchFamily="18" charset="0"/>
              </a:rPr>
              <a:t>Environmentalists</a:t>
            </a:r>
            <a:r>
              <a:rPr lang="en-US" altLang="zh-CN" sz="3600" b="1" dirty="0">
                <a:latin typeface="Times New Roman" pitchFamily="18" charset="0"/>
              </a:rPr>
              <a:t> have tried to stop the earth’s temperature rising</a:t>
            </a:r>
            <a:r>
              <a:rPr lang="en-US" altLang="zh-CN" sz="3600" b="1" dirty="0" smtClean="0">
                <a:latin typeface="Times New Roman" pitchFamily="18" charset="0"/>
              </a:rPr>
              <a:t>.</a:t>
            </a:r>
          </a:p>
          <a:p>
            <a:pPr marL="0" indent="0">
              <a:lnSpc>
                <a:spcPts val="3000"/>
              </a:lnSpc>
            </a:pPr>
            <a:endParaRPr lang="en-US" altLang="zh-CN" sz="3600" b="1" dirty="0">
              <a:latin typeface="Times New Roman" pitchFamily="18" charset="0"/>
            </a:endParaRPr>
          </a:p>
          <a:p>
            <a:pPr marL="0" indent="0">
              <a:lnSpc>
                <a:spcPts val="3000"/>
              </a:lnSpc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    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environmentalists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who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have tried to stop the earth’s temperature rising.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2317"/>
            <a:ext cx="4896544" cy="346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625" y="3284984"/>
            <a:ext cx="4289375" cy="298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812421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0" y="22452"/>
            <a:ext cx="9144000" cy="278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>
              <a:lnSpc>
                <a:spcPts val="3500"/>
              </a:lnSpc>
            </a:pPr>
            <a:r>
              <a:rPr lang="en-US" altLang="zh-CN" sz="3600" b="1" dirty="0">
                <a:latin typeface="Times New Roman" pitchFamily="18" charset="0"/>
              </a:rPr>
              <a:t>8. Scientists want to find out about </a:t>
            </a:r>
            <a:r>
              <a:rPr lang="en-US" altLang="zh-CN" sz="3600" b="1" u="sng" dirty="0">
                <a:latin typeface="Times New Roman" pitchFamily="18" charset="0"/>
              </a:rPr>
              <a:t>future climate changes and their effects on our environment</a:t>
            </a:r>
            <a:r>
              <a:rPr lang="en-US" altLang="zh-CN" sz="3600" b="1" dirty="0">
                <a:latin typeface="Times New Roman" pitchFamily="18" charset="0"/>
              </a:rPr>
              <a:t>.</a:t>
            </a:r>
          </a:p>
          <a:p>
            <a:pPr marL="0" indent="0">
              <a:lnSpc>
                <a:spcPts val="35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future climate changes and their effects on our environment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scientists want to find out about.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56992"/>
            <a:ext cx="5328592" cy="3356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733148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179512" y="65995"/>
            <a:ext cx="8856984" cy="278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556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>
              <a:lnSpc>
                <a:spcPts val="3500"/>
              </a:lnSpc>
            </a:pPr>
            <a:r>
              <a:rPr lang="en-US" altLang="zh-CN" sz="3600" b="1" dirty="0">
                <a:latin typeface="Times New Roman" pitchFamily="18" charset="0"/>
              </a:rPr>
              <a:t>9. In the years ahead, the level of the sea could rise </a:t>
            </a:r>
            <a:r>
              <a:rPr lang="en-US" altLang="zh-CN" sz="3600" b="1" u="sng" dirty="0">
                <a:latin typeface="Times New Roman" pitchFamily="18" charset="0"/>
              </a:rPr>
              <a:t>by several meters</a:t>
            </a:r>
            <a:r>
              <a:rPr lang="en-US" altLang="zh-CN" sz="3600" b="1" dirty="0">
                <a:latin typeface="Times New Roman" pitchFamily="18" charset="0"/>
              </a:rPr>
              <a:t> because of global warming.</a:t>
            </a:r>
          </a:p>
          <a:p>
            <a:pPr marL="0" indent="0">
              <a:lnSpc>
                <a:spcPts val="35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several meters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the level of the sea could rise in the years ahead because of global warming.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4984"/>
            <a:ext cx="5040560" cy="3125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948413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0" y="6124"/>
            <a:ext cx="9144000" cy="275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719138" indent="-7191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241425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763713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22860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80828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3265488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722688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4179888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637088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10. In the future </a:t>
            </a:r>
            <a:r>
              <a:rPr lang="en-US" altLang="zh-CN" sz="3600" b="1" u="sng" dirty="0">
                <a:latin typeface="Times New Roman" pitchFamily="18" charset="0"/>
              </a:rPr>
              <a:t>outer space</a:t>
            </a:r>
            <a:r>
              <a:rPr lang="en-US" altLang="zh-CN" sz="3600" b="1" dirty="0">
                <a:latin typeface="Times New Roman" pitchFamily="18" charset="0"/>
              </a:rPr>
              <a:t> might provide us with new energy sources.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     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It is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out space </a:t>
            </a: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</a:rPr>
              <a:t>that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might provide us with new energy sources in the future.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94885"/>
            <a:ext cx="6120680" cy="3440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59386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altLang="zh-CN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Rewrite your letter of advice. 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2060848"/>
            <a:ext cx="7128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“</a:t>
            </a:r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…that/who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structure to rewrite one of the sentences in your writing.</a:t>
            </a:r>
            <a:endParaRPr lang="zh-CN" alt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49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</TotalTime>
  <Words>530</Words>
  <Application>Microsoft Office PowerPoint</Application>
  <PresentationFormat>全屏显示(4:3)</PresentationFormat>
  <Paragraphs>35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凸显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9</cp:revision>
  <dcterms:created xsi:type="dcterms:W3CDTF">2018-03-14T06:55:51Z</dcterms:created>
  <dcterms:modified xsi:type="dcterms:W3CDTF">2018-03-15T03:00:24Z</dcterms:modified>
</cp:coreProperties>
</file>