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sldIdLst>
    <p:sldId id="258" r:id="rId3"/>
    <p:sldId id="256" r:id="rId4"/>
    <p:sldId id="257" r:id="rId5"/>
    <p:sldId id="259" r:id="rId6"/>
    <p:sldId id="263" r:id="rId7"/>
    <p:sldId id="264" r:id="rId9"/>
    <p:sldId id="265" r:id="rId10"/>
    <p:sldId id="267" r:id="rId11"/>
    <p:sldId id="268" r:id="rId12"/>
    <p:sldId id="269" r:id="rId13"/>
    <p:sldId id="270" r:id="rId14"/>
    <p:sldId id="271" r:id="rId15"/>
    <p:sldId id="272" r:id="rId16"/>
    <p:sldId id="273" r:id="rId17"/>
    <p:sldId id="276" r:id="rId18"/>
    <p:sldId id="277" r:id="rId19"/>
    <p:sldId id="278" r:id="rId20"/>
    <p:sldId id="279" r:id="rId21"/>
    <p:sldId id="280" r:id="rId22"/>
    <p:sldId id="281"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p:cSld>
    <p:bg>
      <p:bgPr>
        <a:solidFill>
          <a:srgbClr val="FFFFFF"/>
        </a:solidFill>
        <a:effectLst/>
      </p:bgPr>
    </p:bg>
    <p:spTree>
      <p:nvGrpSpPr>
        <p:cNvPr id="1" name=""/>
        <p:cNvGrpSpPr/>
        <p:nvPr/>
      </p:nvGrpSpPr>
      <p:grpSpPr/>
      <p:sp>
        <p:nvSpPr>
          <p:cNvPr id="32770" name="Rectangle 7"/>
          <p:cNvSpPr txBox="1">
            <a:spLocks noGrp="1"/>
          </p:cNvSpP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ea typeface="黑体" panose="02010609060101010101" pitchFamily="2" charset="-122"/>
              </a:rPr>
            </a:fld>
            <a:endParaRPr lang="en-US" altLang="zh-CN" sz="1200" dirty="0">
              <a:ea typeface="黑体" panose="02010609060101010101" pitchFamily="2" charset="-122"/>
            </a:endParaRPr>
          </a:p>
        </p:txBody>
      </p:sp>
      <p:sp>
        <p:nvSpPr>
          <p:cNvPr id="32771" name="Rectangle 2"/>
          <p:cNvSpPr>
            <a:spLocks noRot="1" noTextEdit="1"/>
          </p:cNvSpPr>
          <p:nvPr>
            <p:ph type="sldImg"/>
          </p:nvPr>
        </p:nvSpPr>
        <p:spPr>
          <a:ln>
            <a:solidFill>
              <a:srgbClr val="000000">
                <a:alpha val="100000"/>
              </a:srgbClr>
            </a:solidFill>
            <a:miter/>
          </a:ln>
        </p:spPr>
      </p:sp>
      <p:sp>
        <p:nvSpPr>
          <p:cNvPr id="32772" name="Rectangle 3"/>
          <p:cNvSpPr>
            <a:spLocks noGrp="1"/>
          </p:cNvSpPr>
          <p:nvPr>
            <p:ph type="body" idx="1"/>
          </p:nvPr>
        </p:nvSpPr>
        <p:spPr/>
        <p:txBody>
          <a:bodyPr wrap="square" lIns="91440" tIns="45720" rIns="91440" bIns="45720" anchor="t"/>
          <a:p>
            <a:pPr lvl="0" eaLnBrk="1" hangingPunct="1">
              <a:spcBef>
                <a:spcPct val="0"/>
              </a:spcBef>
            </a:pPr>
            <a:r>
              <a:rPr lang="en-US" altLang="zh-CN" dirty="0"/>
              <a:t>【</a:t>
            </a:r>
            <a:r>
              <a:rPr lang="zh-CN" altLang="en-US" dirty="0"/>
              <a:t>课件说明</a:t>
            </a:r>
            <a:r>
              <a:rPr lang="en-US" altLang="zh-CN" dirty="0"/>
              <a:t>】</a:t>
            </a:r>
            <a:endParaRPr lang="en-US" altLang="zh-CN" dirty="0"/>
          </a:p>
          <a:p>
            <a:pPr lvl="0" eaLnBrk="1" hangingPunct="1">
              <a:spcBef>
                <a:spcPct val="0"/>
              </a:spcBef>
            </a:pPr>
            <a:r>
              <a:rPr lang="zh-CN" altLang="en-US" dirty="0"/>
              <a:t>以上四副小图，分别链接到该图的放大图。放大图页面的注字为点击后出现，方便教师进行启发教学。血细胞和洋葱表皮细胞页面的注字可以链接到其功能展示页面。</a:t>
            </a:r>
            <a:endParaRPr lang="zh-CN" altLang="en-US" dirty="0"/>
          </a:p>
        </p:txBody>
      </p:sp>
    </p:spTree>
  </p:cSld>
  <p:clrMapOvr>
    <a:overrideClrMapping bg1="lt1" tx1="dk1" bg2="lt2" tx2="dk2" accent1="accent1" accent2="accent2" accent3="accent3" accent4="accent4" accent5="accent5" accent6="accent6" hlink="hlink" folHlink="folHlink"/>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28600"/>
            <a:ext cx="109728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09600" y="1600200"/>
            <a:ext cx="5384800" cy="4495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495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2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effectLst>
                  <a:outerShdw blurRad="38100" dist="38100" dir="2700000">
                    <a:srgbClr val="000000"/>
                  </a:outerShdw>
                </a:effectLst>
                <a:latin typeface="Arial" panose="020B0604020202020204" pitchFamily="34" charset="0"/>
              </a:rPr>
            </a:fld>
            <a:endParaRPr lang="zh-CN" altLang="en-US" dirty="0">
              <a:effectLst>
                <a:outerShdw blurRad="38100" dist="38100" dir="2700000">
                  <a:srgbClr val="000000"/>
                </a:outerShdw>
              </a:effectLst>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 Id="rId3" Type="http://schemas.openxmlformats.org/officeDocument/2006/relationships/image" Target="../media/image2.jpeg"/><Relationship Id="rId2" Type="http://schemas.openxmlformats.org/officeDocument/2006/relationships/slide" Target="slide1.xml"/><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jpeg"/><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8.jpeg"/><Relationship Id="rId1"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image" Target="../media/image1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18.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7.xml"/><Relationship Id="rId3" Type="http://schemas.openxmlformats.org/officeDocument/2006/relationships/image" Target="../media/image17.jpeg"/><Relationship Id="rId2" Type="http://schemas.openxmlformats.org/officeDocument/2006/relationships/tags" Target="../tags/tag3.xml"/><Relationship Id="rId1" Type="http://schemas.openxmlformats.org/officeDocument/2006/relationships/image" Target="../media/image16.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20.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12.xml"/><Relationship Id="rId2" Type="http://schemas.openxmlformats.org/officeDocument/2006/relationships/image" Target="../media/image19.wmf"/><Relationship Id="rId1"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824730" y="276225"/>
            <a:ext cx="3316605" cy="1325880"/>
          </a:xfrm>
        </p:spPr>
        <p:txBody>
          <a:bodyPr>
            <a:noAutofit/>
          </a:bodyPr>
          <a:p>
            <a:r>
              <a:rPr lang="zh-CN" altLang="en-US" sz="6600" b="1">
                <a:solidFill>
                  <a:srgbClr val="FF0000"/>
                </a:solidFill>
                <a:latin typeface="华文楷体" panose="02010600040101010101" charset="-122"/>
                <a:ea typeface="华文楷体" panose="02010600040101010101" charset="-122"/>
              </a:rPr>
              <a:t>生物学</a:t>
            </a:r>
            <a:endParaRPr lang="zh-CN" altLang="en-US" sz="6600" b="1">
              <a:solidFill>
                <a:srgbClr val="FF0000"/>
              </a:solidFill>
              <a:latin typeface="华文楷体" panose="02010600040101010101" charset="-122"/>
              <a:ea typeface="华文楷体" panose="02010600040101010101" charset="-122"/>
            </a:endParaRPr>
          </a:p>
        </p:txBody>
      </p:sp>
      <p:sp>
        <p:nvSpPr>
          <p:cNvPr id="3" name="内容占位符 2"/>
          <p:cNvSpPr>
            <a:spLocks noGrp="1"/>
          </p:cNvSpPr>
          <p:nvPr>
            <p:ph idx="1"/>
          </p:nvPr>
        </p:nvSpPr>
        <p:spPr>
          <a:xfrm>
            <a:off x="1836420" y="1691640"/>
            <a:ext cx="8309610" cy="4351655"/>
          </a:xfrm>
        </p:spPr>
        <p:txBody>
          <a:bodyPr/>
          <a:p>
            <a:r>
              <a:rPr lang="zh-CN" altLang="en-US"/>
              <a:t>你最了解的生物科学家是？</a:t>
            </a:r>
            <a:endParaRPr lang="zh-CN" altLang="en-US"/>
          </a:p>
          <a:p>
            <a:endParaRPr lang="zh-CN" altLang="en-US"/>
          </a:p>
          <a:p>
            <a:pPr marL="0" indent="0">
              <a:buNone/>
            </a:pPr>
            <a:endParaRPr lang="zh-CN" altLang="en-US"/>
          </a:p>
          <a:p>
            <a:r>
              <a:rPr lang="zh-CN" altLang="en-US"/>
              <a:t>你最了解的生物是？</a:t>
            </a:r>
            <a:endParaRPr lang="zh-CN" altLang="en-US"/>
          </a:p>
          <a:p>
            <a:endParaRPr lang="zh-CN" altLang="en-US"/>
          </a:p>
          <a:p>
            <a:endParaRPr lang="zh-CN" altLang="en-US"/>
          </a:p>
          <a:p>
            <a:r>
              <a:rPr lang="zh-CN" altLang="en-US"/>
              <a:t>请你给生物下一个定义？</a:t>
            </a:r>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a:xfrm>
            <a:off x="838200" y="2226310"/>
            <a:ext cx="9948545" cy="1269365"/>
          </a:xfrm>
        </p:spPr>
        <p:txBody>
          <a:bodyPr>
            <a:normAutofit fontScale="90000"/>
          </a:bodyPr>
          <a:p>
            <a:pPr algn="l"/>
            <a:r>
              <a:rPr lang="zh-CN" altLang="en-US" sz="5335" b="1">
                <a:solidFill>
                  <a:srgbClr val="FF0000"/>
                </a:solidFill>
                <a:latin typeface="宋体" panose="02010600030101010101" pitchFamily="2" charset="-122"/>
                <a:ea typeface="宋体" panose="02010600030101010101" pitchFamily="2" charset="-122"/>
                <a:cs typeface="宋体" panose="02010600030101010101" pitchFamily="2" charset="-122"/>
              </a:rPr>
              <a:t>现代生物学的三大基石</a:t>
            </a:r>
            <a:br>
              <a:rPr lang="zh-CN" altLang="en-US" sz="5335" b="1">
                <a:solidFill>
                  <a:srgbClr val="FF0000"/>
                </a:solidFill>
                <a:latin typeface="宋体" panose="02010600030101010101" pitchFamily="2" charset="-122"/>
                <a:ea typeface="宋体" panose="02010600030101010101" pitchFamily="2" charset="-122"/>
                <a:cs typeface="宋体" panose="02010600030101010101" pitchFamily="2" charset="-122"/>
              </a:rPr>
            </a:br>
            <a:br>
              <a:rPr lang="zh-CN" altLang="en-US" sz="5335" b="1">
                <a:solidFill>
                  <a:srgbClr val="FF0000"/>
                </a:solidFill>
                <a:latin typeface="宋体" panose="02010600030101010101" pitchFamily="2" charset="-122"/>
                <a:ea typeface="宋体" panose="02010600030101010101" pitchFamily="2" charset="-122"/>
                <a:cs typeface="宋体" panose="02010600030101010101" pitchFamily="2" charset="-122"/>
              </a:rPr>
            </a:br>
            <a:r>
              <a:rPr lang="en-US" altLang="zh-CN" sz="5335" b="1">
                <a:solidFill>
                  <a:srgbClr val="FF0000"/>
                </a:solidFill>
                <a:latin typeface="宋体" panose="02010600030101010101" pitchFamily="2" charset="-122"/>
                <a:ea typeface="宋体" panose="02010600030101010101" pitchFamily="2" charset="-122"/>
                <a:cs typeface="宋体" panose="02010600030101010101" pitchFamily="2" charset="-122"/>
              </a:rPr>
              <a:t>1838</a:t>
            </a:r>
            <a:r>
              <a:rPr lang="zh-CN" altLang="en-US" sz="5335" b="1">
                <a:solidFill>
                  <a:srgbClr val="FF0000"/>
                </a:solidFill>
                <a:latin typeface="宋体" panose="02010600030101010101" pitchFamily="2" charset="-122"/>
                <a:ea typeface="宋体" panose="02010600030101010101" pitchFamily="2" charset="-122"/>
                <a:cs typeface="宋体" panose="02010600030101010101" pitchFamily="2" charset="-122"/>
              </a:rPr>
              <a:t>年施莱登和施旺《细胞学说》</a:t>
            </a:r>
            <a:br>
              <a:rPr lang="zh-CN" altLang="en-US" b="1">
                <a:solidFill>
                  <a:srgbClr val="FF0000"/>
                </a:solidFill>
              </a:rPr>
            </a:br>
            <a:endParaRPr lang="zh-CN" altLang="en-US" b="1">
              <a:solidFill>
                <a:srgbClr val="FF0000"/>
              </a:solidFill>
            </a:endParaRPr>
          </a:p>
        </p:txBody>
      </p:sp>
      <p:sp>
        <p:nvSpPr>
          <p:cNvPr id="3" name="副标题 2"/>
          <p:cNvSpPr>
            <a:spLocks noGrp="1"/>
          </p:cNvSpPr>
          <p:nvPr>
            <p:ph type="subTitle" idx="1"/>
          </p:nvPr>
        </p:nvSpPr>
        <p:spPr>
          <a:xfrm>
            <a:off x="838200" y="3495675"/>
            <a:ext cx="11443335" cy="1655445"/>
          </a:xfrm>
        </p:spPr>
        <p:txBody>
          <a:bodyPr>
            <a:noAutofit/>
          </a:bodyPr>
          <a:p>
            <a:pPr algn="l"/>
            <a:r>
              <a:rPr lang="en-US" altLang="zh-CN" sz="4800" b="1">
                <a:solidFill>
                  <a:srgbClr val="FF0000"/>
                </a:solidFill>
                <a:latin typeface="宋体" panose="02010600030101010101" pitchFamily="2" charset="-122"/>
                <a:ea typeface="宋体" panose="02010600030101010101" pitchFamily="2" charset="-122"/>
                <a:cs typeface="宋体" panose="02010600030101010101" pitchFamily="2" charset="-122"/>
              </a:rPr>
              <a:t>1859</a:t>
            </a:r>
            <a:r>
              <a:rPr lang="zh-CN" altLang="en-US" sz="4800" b="1">
                <a:solidFill>
                  <a:srgbClr val="FF0000"/>
                </a:solidFill>
                <a:latin typeface="宋体" panose="02010600030101010101" pitchFamily="2" charset="-122"/>
                <a:ea typeface="宋体" panose="02010600030101010101" pitchFamily="2" charset="-122"/>
                <a:cs typeface="宋体" panose="02010600030101010101" pitchFamily="2" charset="-122"/>
              </a:rPr>
              <a:t>年达尔文《进化论》</a:t>
            </a:r>
            <a:endParaRPr lang="zh-CN" altLang="en-US" sz="48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algn="l"/>
            <a:endParaRPr lang="zh-CN" altLang="en-US" sz="48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algn="l"/>
            <a:r>
              <a:rPr lang="en-US" altLang="zh-CN" sz="4800" b="1">
                <a:solidFill>
                  <a:srgbClr val="FF0000"/>
                </a:solidFill>
                <a:latin typeface="宋体" panose="02010600030101010101" pitchFamily="2" charset="-122"/>
                <a:ea typeface="宋体" panose="02010600030101010101" pitchFamily="2" charset="-122"/>
                <a:cs typeface="宋体" panose="02010600030101010101" pitchFamily="2" charset="-122"/>
              </a:rPr>
              <a:t>1866</a:t>
            </a:r>
            <a:r>
              <a:rPr lang="zh-CN" altLang="en-US" sz="4800" b="1">
                <a:solidFill>
                  <a:srgbClr val="FF0000"/>
                </a:solidFill>
                <a:latin typeface="宋体" panose="02010600030101010101" pitchFamily="2" charset="-122"/>
                <a:ea typeface="宋体" panose="02010600030101010101" pitchFamily="2" charset="-122"/>
                <a:cs typeface="宋体" panose="02010600030101010101" pitchFamily="2" charset="-122"/>
              </a:rPr>
              <a:t>年孟德尔《遗传学的两大定律》</a:t>
            </a:r>
            <a:endParaRPr lang="zh-CN" altLang="en-US" sz="4800" b="1">
              <a:solidFill>
                <a:srgbClr val="FF0000"/>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solidFill>
                  <a:srgbClr val="FF0000"/>
                </a:solidFill>
              </a:rPr>
              <a:t>生物是有生命的。。。</a:t>
            </a:r>
            <a:endParaRPr lang="zh-CN" altLang="en-US">
              <a:solidFill>
                <a:srgbClr val="FF0000"/>
              </a:solidFill>
            </a:endParaRPr>
          </a:p>
        </p:txBody>
      </p:sp>
      <p:sp>
        <p:nvSpPr>
          <p:cNvPr id="3" name="内容占位符 2"/>
          <p:cNvSpPr>
            <a:spLocks noGrp="1"/>
          </p:cNvSpPr>
          <p:nvPr>
            <p:ph idx="1"/>
          </p:nvPr>
        </p:nvSpPr>
        <p:spPr>
          <a:xfrm>
            <a:off x="838200" y="1899920"/>
            <a:ext cx="10515600" cy="4351338"/>
          </a:xfrm>
        </p:spPr>
        <p:txBody>
          <a:bodyPr/>
          <a:p>
            <a:pPr marL="0" indent="0">
              <a:buNone/>
            </a:pPr>
            <a:r>
              <a:rPr lang="zh-CN" altLang="en-US" sz="4400"/>
              <a:t>生命的物质观</a:t>
            </a:r>
            <a:endParaRPr lang="zh-CN" altLang="en-US" sz="4400"/>
          </a:p>
          <a:p>
            <a:pPr marL="0" indent="0">
              <a:buNone/>
            </a:pPr>
            <a:r>
              <a:rPr lang="zh-CN" altLang="en-US" sz="4400">
                <a:sym typeface="+mn-ea"/>
              </a:rPr>
              <a:t>生命的能量观</a:t>
            </a:r>
            <a:endParaRPr lang="zh-CN" altLang="en-US" sz="4400"/>
          </a:p>
          <a:p>
            <a:pPr marL="0" indent="0">
              <a:buNone/>
            </a:pPr>
            <a:r>
              <a:rPr lang="zh-CN" altLang="en-US" sz="4400"/>
              <a:t>生命的系统观</a:t>
            </a:r>
            <a:endParaRPr lang="zh-CN" altLang="en-US" sz="4400"/>
          </a:p>
          <a:p>
            <a:pPr marL="0" indent="0">
              <a:buNone/>
            </a:pPr>
            <a:r>
              <a:rPr lang="zh-CN" altLang="en-US" sz="4400"/>
              <a:t>生命的结构与功能相适应</a:t>
            </a:r>
            <a:endParaRPr lang="zh-CN" altLang="en-US" sz="4400"/>
          </a:p>
          <a:p>
            <a:pPr marL="0" indent="0">
              <a:buNone/>
            </a:pPr>
            <a:r>
              <a:rPr lang="zh-CN" altLang="en-US" sz="4400"/>
              <a:t>生命的发生和发展观</a:t>
            </a:r>
            <a:endParaRPr lang="zh-CN" altLang="en-US" sz="4400"/>
          </a:p>
          <a:p>
            <a:pPr marL="0" indent="0">
              <a:buNone/>
            </a:pPr>
            <a:endParaRPr lang="zh-CN" altLang="en-US"/>
          </a:p>
          <a:p>
            <a:pPr marL="0" indent="0">
              <a:buNone/>
            </a:pPr>
            <a:endParaRPr lang="zh-CN" altLang="en-US"/>
          </a:p>
          <a:p>
            <a:pPr marL="0" indent="0">
              <a:buNone/>
            </a:pPr>
            <a:endParaRPr lang="zh-CN" altLang="en-US"/>
          </a:p>
          <a:p>
            <a:pPr marL="0" indent="0">
              <a:buNone/>
            </a:pPr>
            <a:endParaRPr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solidFill>
                  <a:srgbClr val="FF0000"/>
                </a:solidFill>
              </a:rPr>
              <a:t>用逻辑思维解决生命问题</a:t>
            </a:r>
            <a:endParaRPr lang="zh-CN" altLang="en-US">
              <a:solidFill>
                <a:srgbClr val="FF0000"/>
              </a:solidFill>
            </a:endParaRPr>
          </a:p>
        </p:txBody>
      </p:sp>
      <p:sp>
        <p:nvSpPr>
          <p:cNvPr id="3" name="内容占位符 2"/>
          <p:cNvSpPr>
            <a:spLocks noGrp="1"/>
          </p:cNvSpPr>
          <p:nvPr>
            <p:ph idx="1"/>
          </p:nvPr>
        </p:nvSpPr>
        <p:spPr>
          <a:xfrm>
            <a:off x="927735" y="1691005"/>
            <a:ext cx="10515600" cy="4351338"/>
          </a:xfrm>
        </p:spPr>
        <p:txBody>
          <a:bodyPr>
            <a:normAutofit lnSpcReduction="10000"/>
          </a:bodyPr>
          <a:p>
            <a:pPr marL="0" indent="0">
              <a:buNone/>
            </a:pPr>
            <a:r>
              <a:rPr lang="zh-CN" altLang="en-US"/>
              <a:t>归纳法</a:t>
            </a:r>
            <a:endParaRPr lang="zh-CN" altLang="en-US"/>
          </a:p>
          <a:p>
            <a:pPr marL="0" indent="0">
              <a:buNone/>
            </a:pPr>
            <a:endParaRPr lang="zh-CN" altLang="en-US"/>
          </a:p>
          <a:p>
            <a:pPr marL="0" indent="0">
              <a:buNone/>
            </a:pPr>
            <a:r>
              <a:rPr lang="zh-CN" altLang="en-US"/>
              <a:t>多提出问题</a:t>
            </a:r>
            <a:endParaRPr lang="zh-CN" altLang="en-US"/>
          </a:p>
          <a:p>
            <a:pPr marL="0" indent="0">
              <a:buNone/>
            </a:pPr>
            <a:endParaRPr lang="zh-CN" altLang="en-US"/>
          </a:p>
          <a:p>
            <a:pPr marL="0" indent="0">
              <a:buNone/>
            </a:pPr>
            <a:r>
              <a:rPr lang="zh-CN" altLang="en-US"/>
              <a:t>对照实验</a:t>
            </a:r>
            <a:endParaRPr lang="zh-CN" altLang="en-US"/>
          </a:p>
          <a:p>
            <a:pPr marL="0" indent="0">
              <a:buNone/>
            </a:pPr>
            <a:endParaRPr lang="zh-CN" altLang="en-US"/>
          </a:p>
          <a:p>
            <a:pPr marL="0" indent="0">
              <a:buNone/>
            </a:pPr>
            <a:r>
              <a:rPr lang="zh-CN" altLang="en-US"/>
              <a:t>构建模型</a:t>
            </a:r>
            <a:endParaRPr lang="zh-CN" altLang="en-US"/>
          </a:p>
          <a:p>
            <a:pPr marL="0" indent="0">
              <a:buNone/>
            </a:pPr>
            <a:endParaRPr lang="zh-CN" altLang="en-US"/>
          </a:p>
          <a:p>
            <a:pPr marL="0" indent="0">
              <a:buNone/>
            </a:pPr>
            <a:r>
              <a:rPr lang="zh-CN" altLang="en-US"/>
              <a:t>善于分析问题，获得结论</a:t>
            </a:r>
            <a:endParaRPr lang="zh-CN" altLang="en-US"/>
          </a:p>
          <a:p>
            <a:pPr marL="0" indent="0">
              <a:buNone/>
            </a:pPr>
            <a:endParaRPr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9" name="Picture 5" descr="人血涂片">
            <a:hlinkClick r:id="" action="ppaction://noaction"/>
          </p:cNvPr>
          <p:cNvPicPr>
            <a:picLocks noChangeAspect="1"/>
          </p:cNvPicPr>
          <p:nvPr>
            <p:ph idx="1"/>
          </p:nvPr>
        </p:nvPicPr>
        <p:blipFill>
          <a:blip r:embed="rId1"/>
          <a:srcRect/>
          <a:stretch>
            <a:fillRect/>
          </a:stretch>
        </p:blipFill>
        <p:spPr>
          <a:xfrm>
            <a:off x="1236980" y="4111625"/>
            <a:ext cx="3024188" cy="2268538"/>
          </a:xfrm>
          <a:ln>
            <a:solidFill>
              <a:schemeClr val="tx1">
                <a:alpha val="100000"/>
              </a:schemeClr>
            </a:solidFill>
            <a:miter/>
          </a:ln>
        </p:spPr>
      </p:pic>
      <p:pic>
        <p:nvPicPr>
          <p:cNvPr id="4100" name="Picture 7" descr="口腔上皮细胞">
            <a:hlinkClick r:id="rId2" action="ppaction://hlinksldjump"/>
          </p:cNvPr>
          <p:cNvPicPr>
            <a:picLocks noChangeAspect="1"/>
          </p:cNvPicPr>
          <p:nvPr/>
        </p:nvPicPr>
        <p:blipFill>
          <a:blip r:embed="rId3"/>
          <a:stretch>
            <a:fillRect/>
          </a:stretch>
        </p:blipFill>
        <p:spPr>
          <a:xfrm>
            <a:off x="5798503" y="1520825"/>
            <a:ext cx="3035300" cy="2276475"/>
          </a:xfrm>
          <a:prstGeom prst="rect">
            <a:avLst/>
          </a:prstGeom>
          <a:noFill/>
          <a:ln w="9525" cap="flat" cmpd="sng">
            <a:solidFill>
              <a:schemeClr val="tx1"/>
            </a:solidFill>
            <a:prstDash val="solid"/>
            <a:miter/>
            <a:headEnd type="none" w="med" len="med"/>
            <a:tailEnd type="none" w="med" len="med"/>
          </a:ln>
        </p:spPr>
      </p:pic>
      <p:pic>
        <p:nvPicPr>
          <p:cNvPr id="4101" name="Picture 8" descr="洋葱表皮细胞">
            <a:hlinkClick r:id="rId2" action="ppaction://hlinksldjump"/>
          </p:cNvPr>
          <p:cNvPicPr>
            <a:picLocks noChangeAspect="1"/>
          </p:cNvPicPr>
          <p:nvPr/>
        </p:nvPicPr>
        <p:blipFill>
          <a:blip r:embed="rId4"/>
          <a:stretch>
            <a:fillRect/>
          </a:stretch>
        </p:blipFill>
        <p:spPr>
          <a:xfrm>
            <a:off x="5809933" y="4162425"/>
            <a:ext cx="3024187" cy="2217738"/>
          </a:xfrm>
          <a:prstGeom prst="rect">
            <a:avLst/>
          </a:prstGeom>
          <a:noFill/>
          <a:ln w="9525" cap="flat" cmpd="sng">
            <a:solidFill>
              <a:schemeClr val="tx1"/>
            </a:solidFill>
            <a:prstDash val="solid"/>
            <a:miter/>
            <a:headEnd type="none" w="med" len="med"/>
            <a:tailEnd type="none" w="med" len="med"/>
          </a:ln>
        </p:spPr>
      </p:pic>
      <p:pic>
        <p:nvPicPr>
          <p:cNvPr id="4102" name="Picture 9" descr="正在分裂的植物细胞">
            <a:hlinkClick r:id="rId2" action="ppaction://hlinksldjump"/>
          </p:cNvPr>
          <p:cNvPicPr>
            <a:picLocks noChangeAspect="1"/>
          </p:cNvPicPr>
          <p:nvPr/>
        </p:nvPicPr>
        <p:blipFill>
          <a:blip r:embed="rId5"/>
          <a:srcRect r="10008"/>
          <a:stretch>
            <a:fillRect/>
          </a:stretch>
        </p:blipFill>
        <p:spPr>
          <a:xfrm>
            <a:off x="1235710" y="1417638"/>
            <a:ext cx="3025775" cy="2211387"/>
          </a:xfrm>
          <a:prstGeom prst="rect">
            <a:avLst/>
          </a:prstGeom>
          <a:noFill/>
          <a:ln w="9525" cap="flat" cmpd="sng">
            <a:solidFill>
              <a:schemeClr val="tx1"/>
            </a:solidFill>
            <a:prstDash val="solid"/>
            <a:miter/>
            <a:headEnd type="none" w="med" len="med"/>
            <a:tailEnd type="none" w="med" len="med"/>
          </a:ln>
        </p:spPr>
      </p:pic>
      <p:sp>
        <p:nvSpPr>
          <p:cNvPr id="4103" name="Text Box 10"/>
          <p:cNvSpPr txBox="1"/>
          <p:nvPr/>
        </p:nvSpPr>
        <p:spPr>
          <a:xfrm>
            <a:off x="9675813" y="6164263"/>
            <a:ext cx="309880" cy="368300"/>
          </a:xfrm>
          <a:prstGeom prst="rect">
            <a:avLst/>
          </a:prstGeom>
          <a:noFill/>
          <a:ln w="9525">
            <a:noFill/>
          </a:ln>
        </p:spPr>
        <p:txBody>
          <a:bodyPr wrap="none">
            <a:spAutoFit/>
          </a:bodyPr>
          <a:p>
            <a:endParaRPr lang="zh-CN" altLang="en-US" dirty="0">
              <a:latin typeface="Arial" panose="020B0604020202020204" pitchFamily="34" charset="0"/>
              <a:ea typeface="黑体" panose="02010609060101010101" pitchFamily="2" charset="-122"/>
            </a:endParaRPr>
          </a:p>
        </p:txBody>
      </p:sp>
      <p:sp>
        <p:nvSpPr>
          <p:cNvPr id="2" name="标题 1"/>
          <p:cNvSpPr>
            <a:spLocks noGrp="1"/>
          </p:cNvSpPr>
          <p:nvPr/>
        </p:nvSpPr>
        <p:spPr>
          <a:xfrm>
            <a:off x="762635" y="194945"/>
            <a:ext cx="11209020" cy="1325880"/>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zh-CN" b="1"/>
              <a:t>每一个生物科学问题的答案都必须在</a:t>
            </a:r>
            <a:r>
              <a:rPr lang="zh-CN" altLang="zh-CN" b="1">
                <a:solidFill>
                  <a:srgbClr val="FF0000"/>
                </a:solidFill>
              </a:rPr>
              <a:t>细胞</a:t>
            </a:r>
            <a:r>
              <a:rPr lang="zh-CN" altLang="zh-CN" b="1"/>
              <a:t>中寻找。</a:t>
            </a:r>
            <a:br>
              <a:rPr lang="zh-CN" altLang="zh-CN" b="1"/>
            </a:br>
            <a:r>
              <a:rPr lang="zh-CN" altLang="zh-CN" b="1"/>
              <a:t>                                                           生物学家    威尔逊</a:t>
            </a:r>
            <a:endParaRPr lang="zh-CN" altLang="zh-CN" b="1"/>
          </a:p>
        </p:txBody>
      </p:sp>
    </p:spTree>
  </p:cSld>
  <p:clrMapOvr>
    <a:masterClrMapping/>
  </p:clrMapOvr>
  <p:transition advClick="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Text Box 2"/>
          <p:cNvSpPr txBox="1"/>
          <p:nvPr/>
        </p:nvSpPr>
        <p:spPr>
          <a:xfrm>
            <a:off x="483553" y="395605"/>
            <a:ext cx="4941887" cy="706755"/>
          </a:xfrm>
          <a:prstGeom prst="rect">
            <a:avLst/>
          </a:prstGeom>
          <a:solidFill>
            <a:srgbClr val="002060"/>
          </a:solidFill>
          <a:ln w="9525">
            <a:noFill/>
          </a:ln>
        </p:spPr>
        <p:txBody>
          <a:bodyPr>
            <a:spAutoFit/>
          </a:bodyPr>
          <a:p>
            <a:pPr>
              <a:spcBef>
                <a:spcPct val="50000"/>
              </a:spcBef>
            </a:pPr>
            <a:r>
              <a:rPr lang="zh-CN" altLang="en-US" sz="4000" dirty="0">
                <a:solidFill>
                  <a:schemeClr val="bg1"/>
                </a:solidFill>
                <a:latin typeface="Arial" panose="020B0604020202020204" pitchFamily="34" charset="0"/>
                <a:ea typeface="黑体" panose="02010609060101010101" pitchFamily="2" charset="-122"/>
              </a:rPr>
              <a:t>细胞学说建立的过程</a:t>
            </a:r>
            <a:endParaRPr lang="zh-CN" altLang="en-US" sz="4000" dirty="0">
              <a:solidFill>
                <a:schemeClr val="bg1"/>
              </a:solidFill>
              <a:latin typeface="Arial" panose="020B0604020202020204" pitchFamily="34" charset="0"/>
              <a:ea typeface="黑体" panose="02010609060101010101" pitchFamily="2" charset="-122"/>
            </a:endParaRPr>
          </a:p>
        </p:txBody>
      </p:sp>
      <p:sp>
        <p:nvSpPr>
          <p:cNvPr id="28675" name="Text Box 3"/>
          <p:cNvSpPr txBox="1"/>
          <p:nvPr/>
        </p:nvSpPr>
        <p:spPr>
          <a:xfrm>
            <a:off x="1905000" y="1501775"/>
            <a:ext cx="6831013" cy="4742815"/>
          </a:xfrm>
          <a:prstGeom prst="rect">
            <a:avLst/>
          </a:prstGeom>
          <a:noFill/>
          <a:ln w="9525">
            <a:noFill/>
          </a:ln>
        </p:spPr>
        <p:txBody>
          <a:bodyPr>
            <a:spAutoFit/>
          </a:bodyPr>
          <a:p>
            <a:pPr>
              <a:lnSpc>
                <a:spcPct val="120000"/>
              </a:lnSpc>
            </a:pPr>
            <a:r>
              <a:rPr lang="en-US" altLang="zh-CN" sz="2800">
                <a:solidFill>
                  <a:srgbClr val="009900"/>
                </a:solidFill>
                <a:latin typeface="黑体" panose="02010609060101010101" pitchFamily="2" charset="-122"/>
                <a:ea typeface="黑体" panose="02010609060101010101" pitchFamily="2" charset="-122"/>
              </a:rPr>
              <a:t>    </a:t>
            </a:r>
            <a:r>
              <a:rPr lang="en-US" altLang="zh-CN" sz="2800">
                <a:solidFill>
                  <a:srgbClr val="C00000"/>
                </a:solidFill>
                <a:latin typeface="黑体" panose="02010609060101010101" pitchFamily="2" charset="-122"/>
                <a:ea typeface="黑体" panose="02010609060101010101" pitchFamily="2" charset="-122"/>
              </a:rPr>
              <a:t>19</a:t>
            </a:r>
            <a:r>
              <a:rPr lang="zh-CN" altLang="en-US" sz="2800" dirty="0">
                <a:solidFill>
                  <a:srgbClr val="C00000"/>
                </a:solidFill>
                <a:latin typeface="黑体" panose="02010609060101010101" pitchFamily="2" charset="-122"/>
                <a:ea typeface="黑体" panose="02010609060101010101" pitchFamily="2" charset="-122"/>
              </a:rPr>
              <a:t>世纪，德国科学家施莱登和施旺创立了细胞学说。</a:t>
            </a:r>
            <a:r>
              <a:rPr lang="zh-CN" altLang="en-US" sz="2800" dirty="0">
                <a:solidFill>
                  <a:srgbClr val="0066FF"/>
                </a:solidFill>
                <a:latin typeface="黑体" panose="02010609060101010101" pitchFamily="2" charset="-122"/>
                <a:ea typeface="黑体" panose="02010609060101010101" pitchFamily="2" charset="-122"/>
              </a:rPr>
              <a:t>其主要内容是：</a:t>
            </a:r>
            <a:endParaRPr lang="zh-CN" altLang="en-US" sz="2800" dirty="0">
              <a:solidFill>
                <a:srgbClr val="0066FF"/>
              </a:solidFill>
              <a:latin typeface="黑体" panose="02010609060101010101" pitchFamily="2" charset="-122"/>
              <a:ea typeface="黑体" panose="02010609060101010101" pitchFamily="2" charset="-122"/>
            </a:endParaRPr>
          </a:p>
          <a:p>
            <a:pPr>
              <a:lnSpc>
                <a:spcPct val="120000"/>
              </a:lnSpc>
            </a:pPr>
            <a:r>
              <a:rPr lang="zh-CN" altLang="en-US" sz="2800" dirty="0">
                <a:latin typeface="黑体" panose="02010609060101010101" pitchFamily="2" charset="-122"/>
                <a:ea typeface="黑体" panose="02010609060101010101" pitchFamily="2" charset="-122"/>
              </a:rPr>
              <a:t>    </a:t>
            </a:r>
            <a:r>
              <a:rPr lang="en-US" altLang="zh-CN" sz="2800">
                <a:latin typeface="黑体" panose="02010609060101010101" pitchFamily="2" charset="-122"/>
                <a:ea typeface="黑体" panose="02010609060101010101" pitchFamily="2" charset="-122"/>
              </a:rPr>
              <a:t>1.</a:t>
            </a:r>
            <a:r>
              <a:rPr lang="zh-CN" altLang="en-US" sz="2800" dirty="0">
                <a:latin typeface="黑体" panose="02010609060101010101" pitchFamily="2" charset="-122"/>
                <a:ea typeface="黑体" panose="02010609060101010101" pitchFamily="2" charset="-122"/>
              </a:rPr>
              <a:t>细胞是一个有机体，一切动植物都由细胞发育而来，并由细胞和细胞产物所构成。</a:t>
            </a:r>
            <a:endParaRPr lang="zh-CN" altLang="en-US" sz="2800" dirty="0">
              <a:latin typeface="黑体" panose="02010609060101010101" pitchFamily="2" charset="-122"/>
              <a:ea typeface="黑体" panose="02010609060101010101" pitchFamily="2" charset="-122"/>
            </a:endParaRPr>
          </a:p>
          <a:p>
            <a:pPr>
              <a:lnSpc>
                <a:spcPct val="120000"/>
              </a:lnSpc>
            </a:pPr>
            <a:r>
              <a:rPr lang="en-US" altLang="zh-CN" sz="2800">
                <a:latin typeface="黑体" panose="02010609060101010101" pitchFamily="2" charset="-122"/>
                <a:ea typeface="黑体" panose="02010609060101010101" pitchFamily="2" charset="-122"/>
              </a:rPr>
              <a:t>    2.</a:t>
            </a:r>
            <a:r>
              <a:rPr lang="zh-CN" altLang="en-US" sz="2800" dirty="0">
                <a:latin typeface="黑体" panose="02010609060101010101" pitchFamily="2" charset="-122"/>
                <a:ea typeface="黑体" panose="02010609060101010101" pitchFamily="2" charset="-122"/>
              </a:rPr>
              <a:t>细胞是一个相对独立的单位，既有它自己的生命，又对与其他细胞共同组成的整体的生命起作用。</a:t>
            </a:r>
            <a:endParaRPr lang="zh-CN" altLang="en-US" sz="2800" dirty="0">
              <a:latin typeface="黑体" panose="02010609060101010101" pitchFamily="2" charset="-122"/>
              <a:ea typeface="黑体" panose="02010609060101010101" pitchFamily="2" charset="-122"/>
            </a:endParaRPr>
          </a:p>
          <a:p>
            <a:pPr>
              <a:lnSpc>
                <a:spcPct val="120000"/>
              </a:lnSpc>
            </a:pPr>
            <a:r>
              <a:rPr lang="en-US" altLang="zh-CN" sz="2800">
                <a:latin typeface="黑体" panose="02010609060101010101" pitchFamily="2" charset="-122"/>
                <a:ea typeface="黑体" panose="02010609060101010101" pitchFamily="2" charset="-122"/>
              </a:rPr>
              <a:t>    3.</a:t>
            </a:r>
            <a:r>
              <a:rPr lang="zh-CN" altLang="en-US" sz="2800" dirty="0">
                <a:latin typeface="黑体" panose="02010609060101010101" pitchFamily="2" charset="-122"/>
                <a:ea typeface="黑体" panose="02010609060101010101" pitchFamily="2" charset="-122"/>
              </a:rPr>
              <a:t>新细胞由老细胞分裂产生的。</a:t>
            </a:r>
            <a:endParaRPr lang="zh-CN" altLang="en-US" sz="2800" dirty="0">
              <a:latin typeface="黑体" panose="02010609060101010101" pitchFamily="2" charset="-122"/>
              <a:ea typeface="黑体" panose="02010609060101010101" pitchFamily="2" charset="-122"/>
            </a:endParaRPr>
          </a:p>
        </p:txBody>
      </p:sp>
      <p:grpSp>
        <p:nvGrpSpPr>
          <p:cNvPr id="2" name="Group 4"/>
          <p:cNvGrpSpPr/>
          <p:nvPr/>
        </p:nvGrpSpPr>
        <p:grpSpPr>
          <a:xfrm>
            <a:off x="9123363" y="4242435"/>
            <a:ext cx="1719262" cy="2001838"/>
            <a:chOff x="0" y="0"/>
            <a:chExt cx="853" cy="1071"/>
          </a:xfrm>
        </p:grpSpPr>
        <p:pic>
          <p:nvPicPr>
            <p:cNvPr id="22536" name="Picture 5" descr="03-08"/>
            <p:cNvPicPr>
              <a:picLocks noChangeAspect="1"/>
            </p:cNvPicPr>
            <p:nvPr/>
          </p:nvPicPr>
          <p:blipFill>
            <a:blip r:embed="rId1"/>
            <a:stretch>
              <a:fillRect/>
            </a:stretch>
          </p:blipFill>
          <p:spPr>
            <a:xfrm>
              <a:off x="0" y="0"/>
              <a:ext cx="853" cy="1071"/>
            </a:xfrm>
            <a:prstGeom prst="rect">
              <a:avLst/>
            </a:prstGeom>
            <a:noFill/>
            <a:ln w="9525">
              <a:noFill/>
            </a:ln>
          </p:spPr>
        </p:pic>
        <p:sp>
          <p:nvSpPr>
            <p:cNvPr id="28678" name="Text Box 6"/>
            <p:cNvSpPr txBox="1">
              <a:spLocks noChangeArrowheads="1"/>
            </p:cNvSpPr>
            <p:nvPr/>
          </p:nvSpPr>
          <p:spPr bwMode="auto">
            <a:xfrm>
              <a:off x="141" y="840"/>
              <a:ext cx="454" cy="197"/>
            </a:xfrm>
            <a:prstGeom prst="rect">
              <a:avLst/>
            </a:prstGeom>
            <a:solidFill>
              <a:srgbClr val="0000FF">
                <a:alpha val="28999"/>
              </a:srgbClr>
            </a:solidFill>
            <a:ln w="9525">
              <a:noFill/>
              <a:miter lim="800000"/>
            </a:ln>
          </p:spPr>
          <p:txBody>
            <a:bodyPr>
              <a:spAutoFit/>
            </a:bodyPr>
            <a:lstStyle/>
            <a:p>
              <a:pPr marR="0" defTabSz="914400">
                <a:spcBef>
                  <a:spcPct val="50000"/>
                </a:spcBef>
                <a:buClrTx/>
                <a:buSzTx/>
                <a:buFontTx/>
                <a:defRPr/>
              </a:pPr>
              <a:r>
                <a:rPr kumimoji="0" lang="zh-CN" altLang="en-US" b="1" kern="1200" cap="none" spc="0" normalizeH="0" baseline="0" noProof="0" smtClean="0">
                  <a:solidFill>
                    <a:srgbClr val="000066"/>
                  </a:solidFill>
                  <a:effectLst>
                    <a:outerShdw blurRad="38100" dist="38100" dir="2700000" algn="tl">
                      <a:srgbClr val="000000"/>
                    </a:outerShdw>
                  </a:effectLst>
                  <a:latin typeface="Tahoma" panose="020B0604030504040204" pitchFamily="34" charset="0"/>
                  <a:ea typeface="华文隶书" panose="02010800040101010101" pitchFamily="2" charset="-122"/>
                  <a:cs typeface="+mn-cs"/>
                </a:rPr>
                <a:t>施旺</a:t>
              </a:r>
              <a:endParaRPr kumimoji="0" lang="zh-CN" altLang="en-US" b="1" kern="1200" cap="none" spc="0" normalizeH="0" baseline="0" noProof="0" smtClean="0">
                <a:solidFill>
                  <a:srgbClr val="000066"/>
                </a:solidFill>
                <a:effectLst>
                  <a:outerShdw blurRad="38100" dist="38100" dir="2700000" algn="tl">
                    <a:srgbClr val="000000"/>
                  </a:outerShdw>
                </a:effectLst>
                <a:latin typeface="Tahoma" panose="020B0604030504040204" pitchFamily="34" charset="0"/>
                <a:ea typeface="华文隶书" panose="02010800040101010101" pitchFamily="2" charset="-122"/>
                <a:cs typeface="+mn-cs"/>
              </a:endParaRPr>
            </a:p>
          </p:txBody>
        </p:sp>
      </p:grpSp>
      <p:grpSp>
        <p:nvGrpSpPr>
          <p:cNvPr id="3" name="Group 7"/>
          <p:cNvGrpSpPr/>
          <p:nvPr/>
        </p:nvGrpSpPr>
        <p:grpSpPr>
          <a:xfrm>
            <a:off x="9004300" y="1501458"/>
            <a:ext cx="1838325" cy="2100262"/>
            <a:chOff x="0" y="0"/>
            <a:chExt cx="885" cy="1117"/>
          </a:xfrm>
        </p:grpSpPr>
        <p:pic>
          <p:nvPicPr>
            <p:cNvPr id="22534" name="Picture 8" descr="03-06"/>
            <p:cNvPicPr>
              <a:picLocks noChangeAspect="1"/>
            </p:cNvPicPr>
            <p:nvPr/>
          </p:nvPicPr>
          <p:blipFill>
            <a:blip r:embed="rId2"/>
            <a:stretch>
              <a:fillRect/>
            </a:stretch>
          </p:blipFill>
          <p:spPr>
            <a:xfrm>
              <a:off x="0" y="0"/>
              <a:ext cx="885" cy="1117"/>
            </a:xfrm>
            <a:prstGeom prst="rect">
              <a:avLst/>
            </a:prstGeom>
            <a:noFill/>
            <a:ln w="9525">
              <a:noFill/>
            </a:ln>
          </p:spPr>
        </p:pic>
        <p:sp>
          <p:nvSpPr>
            <p:cNvPr id="28681" name="Text Box 9"/>
            <p:cNvSpPr txBox="1">
              <a:spLocks noChangeArrowheads="1"/>
            </p:cNvSpPr>
            <p:nvPr/>
          </p:nvSpPr>
          <p:spPr bwMode="auto">
            <a:xfrm>
              <a:off x="174" y="845"/>
              <a:ext cx="589" cy="196"/>
            </a:xfrm>
            <a:prstGeom prst="rect">
              <a:avLst/>
            </a:prstGeom>
            <a:solidFill>
              <a:srgbClr val="0000FF">
                <a:alpha val="28999"/>
              </a:srgbClr>
            </a:solidFill>
            <a:ln w="9525">
              <a:noFill/>
              <a:miter lim="800000"/>
            </a:ln>
          </p:spPr>
          <p:txBody>
            <a:bodyPr>
              <a:spAutoFit/>
            </a:bodyPr>
            <a:lstStyle/>
            <a:p>
              <a:pPr marR="0" defTabSz="914400">
                <a:spcBef>
                  <a:spcPct val="50000"/>
                </a:spcBef>
                <a:buClrTx/>
                <a:buSzTx/>
                <a:buFontTx/>
                <a:defRPr/>
              </a:pPr>
              <a:r>
                <a:rPr kumimoji="0" lang="zh-CN" altLang="en-US" b="1" kern="1200" cap="none" spc="0" normalizeH="0" baseline="0" noProof="0" smtClean="0">
                  <a:solidFill>
                    <a:srgbClr val="000066"/>
                  </a:solidFill>
                  <a:effectLst>
                    <a:outerShdw blurRad="38100" dist="38100" dir="2700000" algn="tl">
                      <a:srgbClr val="000000"/>
                    </a:outerShdw>
                  </a:effectLst>
                  <a:latin typeface="Tahoma" panose="020B0604030504040204" pitchFamily="34" charset="0"/>
                  <a:ea typeface="华文隶书" panose="02010800040101010101" pitchFamily="2" charset="-122"/>
                  <a:cs typeface="+mn-cs"/>
                </a:rPr>
                <a:t>施莱登</a:t>
              </a:r>
              <a:endParaRPr kumimoji="0" lang="zh-CN" altLang="en-US" b="1" kern="1200" cap="none" spc="0" normalizeH="0" baseline="0" noProof="0" smtClean="0">
                <a:solidFill>
                  <a:srgbClr val="000066"/>
                </a:solidFill>
                <a:effectLst>
                  <a:outerShdw blurRad="38100" dist="38100" dir="2700000" algn="tl">
                    <a:srgbClr val="000000"/>
                  </a:outerShdw>
                </a:effectLst>
                <a:latin typeface="Tahoma" panose="020B0604030504040204" pitchFamily="34" charset="0"/>
                <a:ea typeface="华文隶书" panose="02010800040101010101" pitchFamily="2" charset="-122"/>
                <a:cs typeface="+mn-cs"/>
              </a:endParaRPr>
            </a:p>
          </p:txBody>
        </p:sp>
      </p:grpSp>
      <p:sp>
        <p:nvSpPr>
          <p:cNvPr id="4" name="文本框 3"/>
          <p:cNvSpPr txBox="1"/>
          <p:nvPr/>
        </p:nvSpPr>
        <p:spPr>
          <a:xfrm>
            <a:off x="5989955" y="457200"/>
            <a:ext cx="5447665" cy="645160"/>
          </a:xfrm>
          <a:prstGeom prst="rect">
            <a:avLst/>
          </a:prstGeom>
          <a:noFill/>
        </p:spPr>
        <p:txBody>
          <a:bodyPr wrap="square" rtlCol="0">
            <a:spAutoFit/>
          </a:bodyPr>
          <a:p>
            <a:r>
              <a:rPr lang="zh-CN" altLang="zh-CN" sz="3600" b="1">
                <a:solidFill>
                  <a:srgbClr val="FF0000"/>
                </a:solidFill>
              </a:rPr>
              <a:t>阐明了生物界的统一性</a:t>
            </a:r>
            <a:endParaRPr lang="zh-CN" altLang="zh-CN" sz="36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 calcmode="lin" valueType="num">
                                      <p:cBhvr>
                                        <p:cTn id="7" dur="500" fill="hold"/>
                                        <p:tgtEl>
                                          <p:spTgt spid="28674"/>
                                        </p:tgtEl>
                                        <p:attrNameLst>
                                          <p:attrName>ppt_w</p:attrName>
                                        </p:attrNameLst>
                                      </p:cBhvr>
                                      <p:tavLst>
                                        <p:tav tm="0">
                                          <p:val>
                                            <p:fltVal val="0.000000"/>
                                          </p:val>
                                        </p:tav>
                                        <p:tav tm="100000">
                                          <p:val>
                                            <p:strVal val="#ppt_w"/>
                                          </p:val>
                                        </p:tav>
                                      </p:tavLst>
                                    </p:anim>
                                    <p:anim calcmode="lin" valueType="num">
                                      <p:cBhvr>
                                        <p:cTn id="8" dur="500" fill="hold"/>
                                        <p:tgtEl>
                                          <p:spTgt spid="28674"/>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5" presetClass="entr" presetSubtype="0" fill="hold" nodeType="clickEffect">
                                  <p:stCondLst>
                                    <p:cond delay="0"/>
                                  </p:stCondLst>
                                  <p:childTnLst>
                                    <p:set>
                                      <p:cBhvr>
                                        <p:cTn id="12" dur="1" fill="hold">
                                          <p:stCondLst>
                                            <p:cond delay="0"/>
                                          </p:stCondLst>
                                        </p:cTn>
                                        <p:tgtEl>
                                          <p:spTgt spid="28675">
                                            <p:txEl>
                                              <p:charRg st="0" end="36"/>
                                            </p:txEl>
                                          </p:spTgt>
                                        </p:tgtEl>
                                        <p:attrNameLst>
                                          <p:attrName>style.visibility</p:attrName>
                                        </p:attrNameLst>
                                      </p:cBhvr>
                                      <p:to>
                                        <p:strVal val="visible"/>
                                      </p:to>
                                    </p:set>
                                    <p:anim calcmode="lin" valueType="num">
                                      <p:cBhvr>
                                        <p:cTn id="13" dur="1000" fill="hold"/>
                                        <p:tgtEl>
                                          <p:spTgt spid="28675">
                                            <p:txEl>
                                              <p:charRg st="0" end="36"/>
                                            </p:txEl>
                                          </p:spTgt>
                                        </p:tgtEl>
                                        <p:attrNameLst>
                                          <p:attrName>ppt_w</p:attrName>
                                        </p:attrNameLst>
                                      </p:cBhvr>
                                      <p:tavLst>
                                        <p:tav tm="0">
                                          <p:val>
                                            <p:fltVal val="0.000000"/>
                                          </p:val>
                                        </p:tav>
                                        <p:tav tm="100000">
                                          <p:val>
                                            <p:strVal val="#ppt_w"/>
                                          </p:val>
                                        </p:tav>
                                      </p:tavLst>
                                    </p:anim>
                                    <p:anim calcmode="lin" valueType="num">
                                      <p:cBhvr>
                                        <p:cTn id="14" dur="1000" fill="hold"/>
                                        <p:tgtEl>
                                          <p:spTgt spid="28675">
                                            <p:txEl>
                                              <p:charRg st="0" end="36"/>
                                            </p:txEl>
                                          </p:spTgt>
                                        </p:tgtEl>
                                        <p:attrNameLst>
                                          <p:attrName>ppt_h</p:attrName>
                                        </p:attrNameLst>
                                      </p:cBhvr>
                                      <p:tavLst>
                                        <p:tav tm="0">
                                          <p:val>
                                            <p:fltVal val="0.000000"/>
                                          </p:val>
                                        </p:tav>
                                        <p:tav tm="100000">
                                          <p:val>
                                            <p:strVal val="#ppt_h"/>
                                          </p:val>
                                        </p:tav>
                                      </p:tavLst>
                                    </p:anim>
                                    <p:anim calcmode="lin" valueType="num">
                                      <p:cBhvr>
                                        <p:cTn id="15" dur="1000" fill="hold"/>
                                        <p:tgtEl>
                                          <p:spTgt spid="28675">
                                            <p:txEl>
                                              <p:charRg st="0" end="36"/>
                                            </p:txEl>
                                          </p:spTgt>
                                        </p:tgtEl>
                                        <p:attrNameLst>
                                          <p:attrName>ppt_x</p:attrName>
                                        </p:attrNameLst>
                                      </p:cBhvr>
                                      <p:tavLst>
                                        <p:tav tm="0" fmla="#ppt_x+(cos(-2*pi*(1-$))*-#ppt_x-sin(-2*pi*(1-$))*(1-#ppt_y))*(1-$)">
                                          <p:val>
                                            <p:fltVal val="0.000000"/>
                                          </p:val>
                                        </p:tav>
                                        <p:tav tm="100000">
                                          <p:val>
                                            <p:fltVal val="1.000000"/>
                                          </p:val>
                                        </p:tav>
                                      </p:tavLst>
                                    </p:anim>
                                    <p:anim calcmode="lin" valueType="num">
                                      <p:cBhvr>
                                        <p:cTn id="16" dur="1000" fill="hold"/>
                                        <p:tgtEl>
                                          <p:spTgt spid="28675">
                                            <p:txEl>
                                              <p:charRg st="0" end="36"/>
                                            </p:txEl>
                                          </p:spTgt>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7" fill="hold">
                      <p:stCondLst>
                        <p:cond delay="indefinite"/>
                      </p:stCondLst>
                      <p:childTnLst>
                        <p:par>
                          <p:cTn id="18" fill="hold">
                            <p:stCondLst>
                              <p:cond delay="0"/>
                            </p:stCondLst>
                            <p:childTnLst>
                              <p:par>
                                <p:cTn id="19" presetID="30"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400" decel="100000"/>
                                        <p:tgtEl>
                                          <p:spTgt spid="3"/>
                                        </p:tgtEl>
                                      </p:cBhvr>
                                    </p:animEffect>
                                    <p:anim calcmode="lin" valueType="num">
                                      <p:cBhvr>
                                        <p:cTn id="22" dur="400" decel="100000" fill="hold"/>
                                        <p:tgtEl>
                                          <p:spTgt spid="3"/>
                                        </p:tgtEl>
                                        <p:attrNameLst>
                                          <p:attrName>style.rotation</p:attrName>
                                        </p:attrNameLst>
                                      </p:cBhvr>
                                      <p:tavLst>
                                        <p:tav tm="0">
                                          <p:val>
                                            <p:fltVal val="-90.000000"/>
                                          </p:val>
                                        </p:tav>
                                        <p:tav tm="100000">
                                          <p:val>
                                            <p:fltVal val="0.000000"/>
                                          </p:val>
                                        </p:tav>
                                      </p:tavLst>
                                    </p:anim>
                                    <p:anim calcmode="lin" valueType="num">
                                      <p:cBhvr>
                                        <p:cTn id="23" dur="400" decel="100000" fill="hold"/>
                                        <p:tgtEl>
                                          <p:spTgt spid="3"/>
                                        </p:tgtEl>
                                        <p:attrNameLst>
                                          <p:attrName>ppt_x</p:attrName>
                                        </p:attrNameLst>
                                      </p:cBhvr>
                                      <p:tavLst>
                                        <p:tav tm="0">
                                          <p:val>
                                            <p:strVal val="#ppt_x+0.4"/>
                                          </p:val>
                                        </p:tav>
                                        <p:tav tm="100000">
                                          <p:val>
                                            <p:strVal val="#ppt_x-0.05"/>
                                          </p:val>
                                        </p:tav>
                                      </p:tavLst>
                                    </p:anim>
                                    <p:anim calcmode="lin" valueType="num">
                                      <p:cBhvr>
                                        <p:cTn id="24" dur="400" decel="100000" fill="hold"/>
                                        <p:tgtEl>
                                          <p:spTgt spid="3"/>
                                        </p:tgtEl>
                                        <p:attrNameLst>
                                          <p:attrName>ppt_y</p:attrName>
                                        </p:attrNameLst>
                                      </p:cBhvr>
                                      <p:tavLst>
                                        <p:tav tm="0">
                                          <p:val>
                                            <p:strVal val="#ppt_y-0.4"/>
                                          </p:val>
                                        </p:tav>
                                        <p:tav tm="100000">
                                          <p:val>
                                            <p:strVal val="#ppt_y+0.1"/>
                                          </p:val>
                                        </p:tav>
                                      </p:tavLst>
                                    </p:anim>
                                    <p:anim calcmode="lin" valueType="num">
                                      <p:cBhvr>
                                        <p:cTn id="25" dur="100" accel="100000" fill="hold">
                                          <p:stCondLst>
                                            <p:cond delay="400"/>
                                          </p:stCondLst>
                                        </p:cTn>
                                        <p:tgtEl>
                                          <p:spTgt spid="3"/>
                                        </p:tgtEl>
                                        <p:attrNameLst>
                                          <p:attrName>ppt_x</p:attrName>
                                        </p:attrNameLst>
                                      </p:cBhvr>
                                      <p:tavLst>
                                        <p:tav tm="0">
                                          <p:val>
                                            <p:strVal val="#ppt_x-0.05"/>
                                          </p:val>
                                        </p:tav>
                                        <p:tav tm="100000">
                                          <p:val>
                                            <p:strVal val="#ppt_x"/>
                                          </p:val>
                                        </p:tav>
                                      </p:tavLst>
                                    </p:anim>
                                    <p:anim calcmode="lin" valueType="num">
                                      <p:cBhvr>
                                        <p:cTn id="26" dur="100" accel="100000" fill="hold">
                                          <p:stCondLst>
                                            <p:cond delay="4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0" presetClass="entr" presetSubtype="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400" decel="100000"/>
                                        <p:tgtEl>
                                          <p:spTgt spid="2"/>
                                        </p:tgtEl>
                                      </p:cBhvr>
                                    </p:animEffect>
                                    <p:anim calcmode="lin" valueType="num">
                                      <p:cBhvr>
                                        <p:cTn id="32" dur="400" decel="100000" fill="hold"/>
                                        <p:tgtEl>
                                          <p:spTgt spid="2"/>
                                        </p:tgtEl>
                                        <p:attrNameLst>
                                          <p:attrName>style.rotation</p:attrName>
                                        </p:attrNameLst>
                                      </p:cBhvr>
                                      <p:tavLst>
                                        <p:tav tm="0">
                                          <p:val>
                                            <p:fltVal val="-90.000000"/>
                                          </p:val>
                                        </p:tav>
                                        <p:tav tm="100000">
                                          <p:val>
                                            <p:fltVal val="0.000000"/>
                                          </p:val>
                                        </p:tav>
                                      </p:tavLst>
                                    </p:anim>
                                    <p:anim calcmode="lin" valueType="num">
                                      <p:cBhvr>
                                        <p:cTn id="33" dur="400" decel="100000" fill="hold"/>
                                        <p:tgtEl>
                                          <p:spTgt spid="2"/>
                                        </p:tgtEl>
                                        <p:attrNameLst>
                                          <p:attrName>ppt_x</p:attrName>
                                        </p:attrNameLst>
                                      </p:cBhvr>
                                      <p:tavLst>
                                        <p:tav tm="0">
                                          <p:val>
                                            <p:strVal val="#ppt_x+0.4"/>
                                          </p:val>
                                        </p:tav>
                                        <p:tav tm="100000">
                                          <p:val>
                                            <p:strVal val="#ppt_x-0.05"/>
                                          </p:val>
                                        </p:tav>
                                      </p:tavLst>
                                    </p:anim>
                                    <p:anim calcmode="lin" valueType="num">
                                      <p:cBhvr>
                                        <p:cTn id="34" dur="400" decel="100000" fill="hold"/>
                                        <p:tgtEl>
                                          <p:spTgt spid="2"/>
                                        </p:tgtEl>
                                        <p:attrNameLst>
                                          <p:attrName>ppt_y</p:attrName>
                                        </p:attrNameLst>
                                      </p:cBhvr>
                                      <p:tavLst>
                                        <p:tav tm="0">
                                          <p:val>
                                            <p:strVal val="#ppt_y-0.4"/>
                                          </p:val>
                                        </p:tav>
                                        <p:tav tm="100000">
                                          <p:val>
                                            <p:strVal val="#ppt_y+0.1"/>
                                          </p:val>
                                        </p:tav>
                                      </p:tavLst>
                                    </p:anim>
                                    <p:anim calcmode="lin" valueType="num">
                                      <p:cBhvr>
                                        <p:cTn id="35" dur="100" accel="100000" fill="hold">
                                          <p:stCondLst>
                                            <p:cond delay="400"/>
                                          </p:stCondLst>
                                        </p:cTn>
                                        <p:tgtEl>
                                          <p:spTgt spid="2"/>
                                        </p:tgtEl>
                                        <p:attrNameLst>
                                          <p:attrName>ppt_x</p:attrName>
                                        </p:attrNameLst>
                                      </p:cBhvr>
                                      <p:tavLst>
                                        <p:tav tm="0">
                                          <p:val>
                                            <p:strVal val="#ppt_x-0.05"/>
                                          </p:val>
                                        </p:tav>
                                        <p:tav tm="100000">
                                          <p:val>
                                            <p:strVal val="#ppt_x"/>
                                          </p:val>
                                        </p:tav>
                                      </p:tavLst>
                                    </p:anim>
                                    <p:anim calcmode="lin" valueType="num">
                                      <p:cBhvr>
                                        <p:cTn id="36" dur="100" accel="100000" fill="hold">
                                          <p:stCondLst>
                                            <p:cond delay="4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nodeType="clickEffect">
                                  <p:stCondLst>
                                    <p:cond delay="0"/>
                                  </p:stCondLst>
                                  <p:childTnLst>
                                    <p:set>
                                      <p:cBhvr>
                                        <p:cTn id="40" dur="1" fill="hold">
                                          <p:stCondLst>
                                            <p:cond delay="0"/>
                                          </p:stCondLst>
                                        </p:cTn>
                                        <p:tgtEl>
                                          <p:spTgt spid="28675">
                                            <p:txEl>
                                              <p:charRg st="36" end="79"/>
                                            </p:txEl>
                                          </p:spTgt>
                                        </p:tgtEl>
                                        <p:attrNameLst>
                                          <p:attrName>style.visibility</p:attrName>
                                        </p:attrNameLst>
                                      </p:cBhvr>
                                      <p:to>
                                        <p:strVal val="visible"/>
                                      </p:to>
                                    </p:set>
                                    <p:animEffect transition="in" filter="box(in)">
                                      <p:cBhvr>
                                        <p:cTn id="41" dur="500"/>
                                        <p:tgtEl>
                                          <p:spTgt spid="28675">
                                            <p:txEl>
                                              <p:charRg st="36" end="79"/>
                                            </p:txEl>
                                          </p:spTgt>
                                        </p:tgtEl>
                                      </p:cBhvr>
                                    </p:animEffect>
                                  </p:childTnLst>
                                </p:cTn>
                              </p:par>
                              <p:par>
                                <p:cTn id="42" presetID="4" presetClass="entr" presetSubtype="16" fill="hold" nodeType="withEffect">
                                  <p:stCondLst>
                                    <p:cond delay="0"/>
                                  </p:stCondLst>
                                  <p:childTnLst>
                                    <p:set>
                                      <p:cBhvr>
                                        <p:cTn id="43" dur="1" fill="hold">
                                          <p:stCondLst>
                                            <p:cond delay="0"/>
                                          </p:stCondLst>
                                        </p:cTn>
                                        <p:tgtEl>
                                          <p:spTgt spid="28675">
                                            <p:txEl>
                                              <p:charRg st="79" end="129"/>
                                            </p:txEl>
                                          </p:spTgt>
                                        </p:tgtEl>
                                        <p:attrNameLst>
                                          <p:attrName>style.visibility</p:attrName>
                                        </p:attrNameLst>
                                      </p:cBhvr>
                                      <p:to>
                                        <p:strVal val="visible"/>
                                      </p:to>
                                    </p:set>
                                    <p:animEffect transition="in" filter="box(in)">
                                      <p:cBhvr>
                                        <p:cTn id="44" dur="500"/>
                                        <p:tgtEl>
                                          <p:spTgt spid="28675">
                                            <p:txEl>
                                              <p:charRg st="79" end="129"/>
                                            </p:txEl>
                                          </p:spTgt>
                                        </p:tgtEl>
                                      </p:cBhvr>
                                    </p:animEffect>
                                  </p:childTnLst>
                                </p:cTn>
                              </p:par>
                              <p:par>
                                <p:cTn id="45" presetID="4" presetClass="entr" presetSubtype="16" fill="hold" nodeType="withEffect">
                                  <p:stCondLst>
                                    <p:cond delay="0"/>
                                  </p:stCondLst>
                                  <p:childTnLst>
                                    <p:set>
                                      <p:cBhvr>
                                        <p:cTn id="46" dur="1" fill="hold">
                                          <p:stCondLst>
                                            <p:cond delay="0"/>
                                          </p:stCondLst>
                                        </p:cTn>
                                        <p:tgtEl>
                                          <p:spTgt spid="28675">
                                            <p:txEl>
                                              <p:charRg st="129" end="149"/>
                                            </p:txEl>
                                          </p:spTgt>
                                        </p:tgtEl>
                                        <p:attrNameLst>
                                          <p:attrName>style.visibility</p:attrName>
                                        </p:attrNameLst>
                                      </p:cBhvr>
                                      <p:to>
                                        <p:strVal val="visible"/>
                                      </p:to>
                                    </p:set>
                                    <p:animEffect transition="in" filter="box(in)">
                                      <p:cBhvr>
                                        <p:cTn id="47" dur="500"/>
                                        <p:tgtEl>
                                          <p:spTgt spid="28675">
                                            <p:txEl>
                                              <p:charRg st="129" end="14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additive="base">
                                        <p:cTn id="52" dur="500" fill="hold"/>
                                        <p:tgtEl>
                                          <p:spTgt spid="4"/>
                                        </p:tgtEl>
                                        <p:attrNameLst>
                                          <p:attrName>ppt_x</p:attrName>
                                        </p:attrNameLst>
                                      </p:cBhvr>
                                      <p:tavLst>
                                        <p:tav tm="0">
                                          <p:val>
                                            <p:strVal val="#ppt_x"/>
                                          </p:val>
                                        </p:tav>
                                        <p:tav tm="100000">
                                          <p:val>
                                            <p:strVal val="#ppt_x"/>
                                          </p:val>
                                        </p:tav>
                                      </p:tavLst>
                                    </p:anim>
                                    <p:anim calcmode="lin" valueType="num">
                                      <p:cBhvr additive="base">
                                        <p:cTn id="5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bldLvl="0" animBg="1"/>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7826" name="图片 77825" descr="冠状病毒2"/>
          <p:cNvPicPr>
            <a:picLocks noChangeAspect="1"/>
          </p:cNvPicPr>
          <p:nvPr/>
        </p:nvPicPr>
        <p:blipFill>
          <a:blip r:embed="rId1"/>
          <a:stretch>
            <a:fillRect/>
          </a:stretch>
        </p:blipFill>
        <p:spPr>
          <a:xfrm>
            <a:off x="453390" y="2610485"/>
            <a:ext cx="5791200" cy="3816350"/>
          </a:xfrm>
          <a:prstGeom prst="rect">
            <a:avLst/>
          </a:prstGeom>
          <a:noFill/>
          <a:ln w="9525">
            <a:noFill/>
          </a:ln>
        </p:spPr>
      </p:pic>
      <p:pic>
        <p:nvPicPr>
          <p:cNvPr id="77827" name="图片 77826" descr="冠状病毒1"/>
          <p:cNvPicPr>
            <a:picLocks noChangeAspect="1"/>
          </p:cNvPicPr>
          <p:nvPr/>
        </p:nvPicPr>
        <p:blipFill>
          <a:blip r:embed="rId2"/>
          <a:stretch>
            <a:fillRect/>
          </a:stretch>
        </p:blipFill>
        <p:spPr>
          <a:xfrm>
            <a:off x="6453505" y="2610485"/>
            <a:ext cx="5339715" cy="3816350"/>
          </a:xfrm>
          <a:prstGeom prst="rect">
            <a:avLst/>
          </a:prstGeom>
          <a:noFill/>
          <a:ln w="9525">
            <a:noFill/>
          </a:ln>
        </p:spPr>
      </p:pic>
      <p:sp>
        <p:nvSpPr>
          <p:cNvPr id="2" name="文本框 1"/>
          <p:cNvSpPr txBox="1"/>
          <p:nvPr/>
        </p:nvSpPr>
        <p:spPr>
          <a:xfrm>
            <a:off x="1855470" y="1043940"/>
            <a:ext cx="9394825" cy="829945"/>
          </a:xfrm>
          <a:prstGeom prst="rect">
            <a:avLst/>
          </a:prstGeom>
          <a:noFill/>
        </p:spPr>
        <p:txBody>
          <a:bodyPr wrap="square" rtlCol="0">
            <a:spAutoFit/>
          </a:bodyPr>
          <a:p>
            <a:r>
              <a:rPr lang="zh-CN" altLang="en-US" sz="4800">
                <a:solidFill>
                  <a:srgbClr val="FF0000"/>
                </a:solidFill>
              </a:rPr>
              <a:t>除病毒外一切生物具有细胞结构</a:t>
            </a:r>
            <a:endParaRPr lang="zh-CN" altLang="en-US" sz="48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7826"/>
                                        </p:tgtEl>
                                        <p:attrNameLst>
                                          <p:attrName>style.visibility</p:attrName>
                                        </p:attrNameLst>
                                      </p:cBhvr>
                                      <p:to>
                                        <p:strVal val="visible"/>
                                      </p:to>
                                    </p:set>
                                    <p:animEffect transition="in" filter="blinds(horizontal)">
                                      <p:cBhvr>
                                        <p:cTn id="7" dur="500"/>
                                        <p:tgtEl>
                                          <p:spTgt spid="7782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7827"/>
                                        </p:tgtEl>
                                        <p:attrNameLst>
                                          <p:attrName>style.visibility</p:attrName>
                                        </p:attrNameLst>
                                      </p:cBhvr>
                                      <p:to>
                                        <p:strVal val="visible"/>
                                      </p:to>
                                    </p:set>
                                    <p:animEffect transition="in" filter="blinds(horizontal)">
                                      <p:cBhvr>
                                        <p:cTn id="12" dur="500"/>
                                        <p:tgtEl>
                                          <p:spTgt spid="778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9874" name="文本框 79873"/>
          <p:cNvSpPr txBox="1"/>
          <p:nvPr/>
        </p:nvSpPr>
        <p:spPr>
          <a:xfrm>
            <a:off x="1390015" y="2898140"/>
            <a:ext cx="8077200" cy="1445260"/>
          </a:xfrm>
          <a:prstGeom prst="rect">
            <a:avLst/>
          </a:prstGeom>
          <a:noFill/>
          <a:ln w="9525">
            <a:noFill/>
          </a:ln>
        </p:spPr>
        <p:txBody>
          <a:bodyPr>
            <a:spAutoFit/>
          </a:bodyPr>
          <a:p>
            <a:pPr>
              <a:spcBef>
                <a:spcPct val="50000"/>
              </a:spcBef>
            </a:pPr>
            <a:r>
              <a:rPr lang="zh-CN" altLang="en-US" sz="4400" b="1" dirty="0">
                <a:latin typeface="宋体" panose="02010600030101010101" pitchFamily="2" charset="-122"/>
              </a:rPr>
              <a:t>病毒</a:t>
            </a:r>
            <a:r>
              <a:rPr lang="zh-CN" altLang="en-US" sz="4400" b="1" u="sng" dirty="0">
                <a:solidFill>
                  <a:srgbClr val="CC0000"/>
                </a:solidFill>
                <a:latin typeface="宋体" panose="02010600030101010101" pitchFamily="2" charset="-122"/>
              </a:rPr>
              <a:t>寄生</a:t>
            </a:r>
            <a:r>
              <a:rPr lang="zh-CN" altLang="en-US" sz="4400" b="1" dirty="0">
                <a:latin typeface="宋体" panose="02010600030101010101" pitchFamily="2" charset="-122"/>
              </a:rPr>
              <a:t>在活细胞中</a:t>
            </a:r>
            <a:r>
              <a:rPr lang="en-US" altLang="zh-CN" sz="4400" b="1" dirty="0">
                <a:latin typeface="宋体" panose="02010600030101010101" pitchFamily="2" charset="-122"/>
              </a:rPr>
              <a:t>,                        </a:t>
            </a:r>
            <a:r>
              <a:rPr lang="zh-CN" altLang="en-US" sz="4400" b="1" dirty="0">
                <a:latin typeface="宋体" panose="02010600030101010101" pitchFamily="2" charset="-122"/>
              </a:rPr>
              <a:t>利用活细胞中的物质生活和繁殖</a:t>
            </a:r>
            <a:endParaRPr lang="zh-CN" altLang="en-US" sz="4400" b="1" dirty="0">
              <a:latin typeface="宋体" panose="02010600030101010101" pitchFamily="2" charset="-122"/>
            </a:endParaRPr>
          </a:p>
        </p:txBody>
      </p:sp>
      <p:sp>
        <p:nvSpPr>
          <p:cNvPr id="79875" name="文本框 79874"/>
          <p:cNvSpPr txBox="1"/>
          <p:nvPr/>
        </p:nvSpPr>
        <p:spPr>
          <a:xfrm>
            <a:off x="1390015" y="797560"/>
            <a:ext cx="9544685" cy="1445260"/>
          </a:xfrm>
          <a:prstGeom prst="rect">
            <a:avLst/>
          </a:prstGeom>
          <a:noFill/>
          <a:ln w="9525">
            <a:noFill/>
          </a:ln>
        </p:spPr>
        <p:txBody>
          <a:bodyPr wrap="square">
            <a:spAutoFit/>
          </a:bodyPr>
          <a:p>
            <a:pPr>
              <a:spcBef>
                <a:spcPct val="50000"/>
              </a:spcBef>
            </a:pPr>
            <a:r>
              <a:rPr lang="zh-CN" altLang="en-US" sz="4400" b="1" dirty="0">
                <a:latin typeface="Times New Roman" panose="02020603050405020304" pitchFamily="18" charset="0"/>
                <a:ea typeface="方正舒体" panose="02010601030101010101" pitchFamily="2" charset="-122"/>
              </a:rPr>
              <a:t>病毒具有怎样的结构</a:t>
            </a:r>
            <a:r>
              <a:rPr lang="zh-CN" altLang="en-US" sz="4400" b="1" dirty="0">
                <a:latin typeface="Times New Roman" panose="02020603050405020304" pitchFamily="18" charset="0"/>
                <a:ea typeface="方正舒体" panose="02010601030101010101" pitchFamily="2" charset="-122"/>
              </a:rPr>
              <a:t>，它们是如何生活和繁殖的？</a:t>
            </a:r>
            <a:endParaRPr lang="zh-CN" altLang="en-US" sz="4400" b="1" dirty="0">
              <a:latin typeface="Times New Roman" panose="02020603050405020304" pitchFamily="18" charset="0"/>
              <a:ea typeface="方正舒体" panose="02010601030101010101" pitchFamily="2" charset="-122"/>
            </a:endParaRPr>
          </a:p>
        </p:txBody>
      </p:sp>
      <p:sp>
        <p:nvSpPr>
          <p:cNvPr id="79877" name="矩形 79876"/>
          <p:cNvSpPr/>
          <p:nvPr/>
        </p:nvSpPr>
        <p:spPr>
          <a:xfrm>
            <a:off x="1656715" y="4765675"/>
            <a:ext cx="7543800" cy="1445260"/>
          </a:xfrm>
          <a:prstGeom prst="rect">
            <a:avLst/>
          </a:prstGeom>
          <a:noFill/>
          <a:ln w="9525">
            <a:noFill/>
          </a:ln>
        </p:spPr>
        <p:txBody>
          <a:bodyPr>
            <a:spAutoFit/>
          </a:bodyPr>
          <a:p>
            <a:r>
              <a:rPr lang="zh-CN" altLang="en-US" sz="4400" b="1" dirty="0">
                <a:latin typeface="Arial" panose="020B0604020202020204" pitchFamily="34" charset="0"/>
                <a:ea typeface="方正舒体" panose="02010601030101010101" pitchFamily="2" charset="-122"/>
              </a:rPr>
              <a:t>如果离开了活细胞，病毒能够很好地生活和繁殖吗？</a:t>
            </a:r>
            <a:endParaRPr lang="zh-CN" altLang="en-US" sz="4400" b="1" dirty="0">
              <a:latin typeface="Arial" panose="020B0604020202020204" pitchFamily="34" charset="0"/>
              <a:ea typeface="方正舒体" panose="02010601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79874"/>
                                        </p:tgtEl>
                                        <p:attrNameLst>
                                          <p:attrName>style.visibility</p:attrName>
                                        </p:attrNameLst>
                                      </p:cBhvr>
                                      <p:to>
                                        <p:strVal val="visible"/>
                                      </p:to>
                                    </p:set>
                                    <p:animEffect transition="in" filter="box(out)">
                                      <p:cBhvr>
                                        <p:cTn id="7" dur="500"/>
                                        <p:tgtEl>
                                          <p:spTgt spid="7987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9877"/>
                                        </p:tgtEl>
                                        <p:attrNameLst>
                                          <p:attrName>style.visibility</p:attrName>
                                        </p:attrNameLst>
                                      </p:cBhvr>
                                      <p:to>
                                        <p:strVal val="visible"/>
                                      </p:to>
                                    </p:set>
                                    <p:animEffect transition="in" filter="box(in)">
                                      <p:cBhvr>
                                        <p:cTn id="12" dur="500"/>
                                        <p:tgtEl>
                                          <p:spTgt spid="798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4" grpId="0"/>
      <p:bldP spid="7987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9090" name="图片 89089" descr="image001"/>
          <p:cNvPicPr>
            <a:picLocks noChangeAspect="1"/>
          </p:cNvPicPr>
          <p:nvPr/>
        </p:nvPicPr>
        <p:blipFill>
          <a:blip r:embed="rId1"/>
          <a:stretch>
            <a:fillRect/>
          </a:stretch>
        </p:blipFill>
        <p:spPr>
          <a:xfrm>
            <a:off x="2971800" y="2057400"/>
            <a:ext cx="6096000" cy="4470400"/>
          </a:xfrm>
          <a:prstGeom prst="rect">
            <a:avLst/>
          </a:prstGeom>
          <a:noFill/>
          <a:ln w="9525">
            <a:noFill/>
          </a:ln>
        </p:spPr>
      </p:pic>
      <p:sp>
        <p:nvSpPr>
          <p:cNvPr id="89091" name="文本框 89090"/>
          <p:cNvSpPr txBox="1"/>
          <p:nvPr/>
        </p:nvSpPr>
        <p:spPr>
          <a:xfrm>
            <a:off x="4800600" y="762000"/>
            <a:ext cx="2895600" cy="922020"/>
          </a:xfrm>
          <a:prstGeom prst="rect">
            <a:avLst/>
          </a:prstGeom>
          <a:noFill/>
          <a:ln w="9525">
            <a:noFill/>
          </a:ln>
        </p:spPr>
        <p:txBody>
          <a:bodyPr>
            <a:spAutoFit/>
          </a:bodyPr>
          <a:p>
            <a:pPr>
              <a:spcBef>
                <a:spcPct val="50000"/>
              </a:spcBef>
            </a:pPr>
            <a:r>
              <a:rPr lang="zh-CN" altLang="en-US" sz="5400" b="1" dirty="0">
                <a:latin typeface="Arial" panose="020B0604020202020204" pitchFamily="34" charset="0"/>
                <a:ea typeface="方正舒体" panose="02010601030101010101" pitchFamily="2" charset="-122"/>
              </a:rPr>
              <a:t>衣藻</a:t>
            </a:r>
            <a:endParaRPr lang="zh-CN" altLang="en-US" sz="5400" b="1" dirty="0">
              <a:latin typeface="Arial" panose="020B0604020202020204" pitchFamily="34" charset="0"/>
              <a:ea typeface="方正舒体" panose="02010601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0114" name="图片 90113" descr="2004101513539512"/>
          <p:cNvPicPr>
            <a:picLocks noChangeAspect="1"/>
          </p:cNvPicPr>
          <p:nvPr/>
        </p:nvPicPr>
        <p:blipFill>
          <a:blip r:embed="rId1"/>
          <a:stretch>
            <a:fillRect/>
          </a:stretch>
        </p:blipFill>
        <p:spPr>
          <a:xfrm>
            <a:off x="2819400" y="1905000"/>
            <a:ext cx="7086600" cy="4724400"/>
          </a:xfrm>
          <a:prstGeom prst="rect">
            <a:avLst/>
          </a:prstGeom>
          <a:noFill/>
          <a:ln w="9525">
            <a:noFill/>
          </a:ln>
        </p:spPr>
      </p:pic>
      <p:sp>
        <p:nvSpPr>
          <p:cNvPr id="90115" name="文本框 90114"/>
          <p:cNvSpPr txBox="1"/>
          <p:nvPr/>
        </p:nvSpPr>
        <p:spPr>
          <a:xfrm>
            <a:off x="4419600" y="914400"/>
            <a:ext cx="4343400" cy="922020"/>
          </a:xfrm>
          <a:prstGeom prst="rect">
            <a:avLst/>
          </a:prstGeom>
          <a:noFill/>
          <a:ln w="9525">
            <a:noFill/>
          </a:ln>
        </p:spPr>
        <p:txBody>
          <a:bodyPr>
            <a:spAutoFit/>
          </a:bodyPr>
          <a:p>
            <a:pPr>
              <a:spcBef>
                <a:spcPct val="50000"/>
              </a:spcBef>
            </a:pPr>
            <a:r>
              <a:rPr lang="zh-CN" altLang="en-US" sz="5400" b="1" dirty="0">
                <a:latin typeface="Arial" panose="020B0604020202020204" pitchFamily="34" charset="0"/>
                <a:ea typeface="方正舒体" panose="02010601030101010101" pitchFamily="2" charset="-122"/>
              </a:rPr>
              <a:t>大肠杆菌</a:t>
            </a:r>
            <a:endParaRPr lang="zh-CN" altLang="en-US" sz="5400" b="1" dirty="0">
              <a:latin typeface="Arial" panose="020B0604020202020204" pitchFamily="34" charset="0"/>
              <a:ea typeface="方正舒体" panose="0201060103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6018" name="图片 86017" descr="5"/>
          <p:cNvPicPr>
            <a:picLocks noChangeAspect="1"/>
          </p:cNvPicPr>
          <p:nvPr/>
        </p:nvPicPr>
        <p:blipFill>
          <a:blip r:embed="rId1"/>
          <a:stretch>
            <a:fillRect/>
          </a:stretch>
        </p:blipFill>
        <p:spPr>
          <a:xfrm>
            <a:off x="2514600" y="1905000"/>
            <a:ext cx="7315200" cy="4543425"/>
          </a:xfrm>
          <a:prstGeom prst="rect">
            <a:avLst/>
          </a:prstGeom>
          <a:noFill/>
          <a:ln w="9525">
            <a:noFill/>
          </a:ln>
        </p:spPr>
      </p:pic>
      <p:sp>
        <p:nvSpPr>
          <p:cNvPr id="86019" name="文本框 86018"/>
          <p:cNvSpPr txBox="1"/>
          <p:nvPr/>
        </p:nvSpPr>
        <p:spPr>
          <a:xfrm>
            <a:off x="4648200" y="838200"/>
            <a:ext cx="3657600" cy="922020"/>
          </a:xfrm>
          <a:prstGeom prst="rect">
            <a:avLst/>
          </a:prstGeom>
          <a:noFill/>
          <a:ln w="9525">
            <a:noFill/>
          </a:ln>
        </p:spPr>
        <p:txBody>
          <a:bodyPr>
            <a:spAutoFit/>
          </a:bodyPr>
          <a:p>
            <a:pPr>
              <a:spcBef>
                <a:spcPct val="50000"/>
              </a:spcBef>
            </a:pPr>
            <a:r>
              <a:rPr lang="zh-CN" altLang="en-US" sz="5400" b="1" dirty="0">
                <a:latin typeface="Arial" panose="020B0604020202020204" pitchFamily="34" charset="0"/>
                <a:ea typeface="方正舒体" panose="02010601030101010101" pitchFamily="2" charset="-122"/>
              </a:rPr>
              <a:t>变形虫</a:t>
            </a:r>
            <a:endParaRPr lang="zh-CN" altLang="en-US" sz="5400" b="1" dirty="0">
              <a:latin typeface="Arial" panose="020B0604020202020204" pitchFamily="34" charset="0"/>
              <a:ea typeface="方正舒体" panose="02010601030101010101" pitchFamily="2"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3186" name="文本框 93185"/>
          <p:cNvSpPr txBox="1"/>
          <p:nvPr/>
        </p:nvSpPr>
        <p:spPr>
          <a:xfrm>
            <a:off x="2057400" y="381000"/>
            <a:ext cx="2362200" cy="460375"/>
          </a:xfrm>
          <a:prstGeom prst="rect">
            <a:avLst/>
          </a:prstGeom>
          <a:noFill/>
          <a:ln w="9525">
            <a:noFill/>
          </a:ln>
        </p:spPr>
        <p:txBody>
          <a:bodyPr>
            <a:spAutoFit/>
          </a:bodyPr>
          <a:p>
            <a:pPr>
              <a:spcBef>
                <a:spcPct val="50000"/>
              </a:spcBef>
            </a:pPr>
            <a:endParaRPr sz="2400" dirty="0">
              <a:latin typeface="Times New Roman" panose="02020603050405020304" pitchFamily="18" charset="0"/>
            </a:endParaRPr>
          </a:p>
        </p:txBody>
      </p:sp>
      <p:sp>
        <p:nvSpPr>
          <p:cNvPr id="93187" name="文本框 93186"/>
          <p:cNvSpPr txBox="1"/>
          <p:nvPr/>
        </p:nvSpPr>
        <p:spPr>
          <a:xfrm>
            <a:off x="2667000" y="838200"/>
            <a:ext cx="7467600" cy="922020"/>
          </a:xfrm>
          <a:prstGeom prst="rect">
            <a:avLst/>
          </a:prstGeom>
          <a:noFill/>
          <a:ln w="9525">
            <a:noFill/>
          </a:ln>
        </p:spPr>
        <p:txBody>
          <a:bodyPr>
            <a:spAutoFit/>
          </a:bodyPr>
          <a:p>
            <a:pPr>
              <a:spcBef>
                <a:spcPct val="50000"/>
              </a:spcBef>
            </a:pPr>
            <a:r>
              <a:rPr lang="zh-CN" altLang="en-US" sz="5400" b="1" dirty="0">
                <a:latin typeface="Times New Roman" panose="02020603050405020304" pitchFamily="18" charset="0"/>
                <a:ea typeface="方正舒体" panose="02010601030101010101" pitchFamily="2" charset="-122"/>
              </a:rPr>
              <a:t>单细胞生物的共性</a:t>
            </a:r>
            <a:endParaRPr lang="zh-CN" altLang="en-US" sz="5400" b="1" dirty="0">
              <a:latin typeface="Times New Roman" panose="02020603050405020304" pitchFamily="18" charset="0"/>
              <a:ea typeface="方正舒体" panose="02010601030101010101" pitchFamily="2" charset="-122"/>
            </a:endParaRPr>
          </a:p>
        </p:txBody>
      </p:sp>
      <p:sp>
        <p:nvSpPr>
          <p:cNvPr id="93188" name="矩形 93187"/>
          <p:cNvSpPr/>
          <p:nvPr/>
        </p:nvSpPr>
        <p:spPr>
          <a:xfrm>
            <a:off x="1828800" y="2209800"/>
            <a:ext cx="9288145" cy="2553335"/>
          </a:xfrm>
          <a:prstGeom prst="rect">
            <a:avLst/>
          </a:prstGeom>
          <a:noFill/>
          <a:ln w="9525">
            <a:noFill/>
          </a:ln>
        </p:spPr>
        <p:txBody>
          <a:bodyPr wrap="square">
            <a:spAutoFit/>
          </a:bodyPr>
          <a:p>
            <a:r>
              <a:rPr lang="en-US" altLang="zh-CN" sz="4000" dirty="0">
                <a:latin typeface="华文新魏" panose="02010800040101010101" pitchFamily="2" charset="-122"/>
                <a:ea typeface="华文新魏" panose="02010800040101010101" pitchFamily="2" charset="-122"/>
              </a:rPr>
              <a:t>1 </a:t>
            </a:r>
            <a:r>
              <a:rPr lang="zh-CN" altLang="en-US" sz="4000" dirty="0">
                <a:latin typeface="华文新魏" panose="02010800040101010101" pitchFamily="2" charset="-122"/>
                <a:ea typeface="华文新魏" panose="02010800040101010101" pitchFamily="2" charset="-122"/>
              </a:rPr>
              <a:t>形态结构 </a:t>
            </a:r>
            <a:r>
              <a:rPr lang="en-US" altLang="zh-CN" sz="4000" dirty="0">
                <a:latin typeface="华文新魏" panose="02010800040101010101" pitchFamily="2" charset="-122"/>
                <a:ea typeface="华文新魏" panose="02010800040101010101" pitchFamily="2" charset="-122"/>
              </a:rPr>
              <a:t>: </a:t>
            </a:r>
            <a:r>
              <a:rPr lang="zh-CN" altLang="en-US" sz="4000" dirty="0">
                <a:latin typeface="华文新魏" panose="02010800040101010101" pitchFamily="2" charset="-122"/>
                <a:ea typeface="华文新魏" panose="02010800040101010101" pitchFamily="2" charset="-122"/>
              </a:rPr>
              <a:t>身体由一个细胞构成</a:t>
            </a:r>
            <a:endParaRPr lang="zh-CN" altLang="en-US" sz="4000" dirty="0">
              <a:latin typeface="华文新魏" panose="02010800040101010101" pitchFamily="2" charset="-122"/>
              <a:ea typeface="华文新魏" panose="02010800040101010101" pitchFamily="2" charset="-122"/>
            </a:endParaRPr>
          </a:p>
          <a:p>
            <a:r>
              <a:rPr lang="en-US" altLang="zh-CN" sz="4000" dirty="0">
                <a:latin typeface="华文新魏" panose="02010800040101010101" pitchFamily="2" charset="-122"/>
                <a:ea typeface="华文新魏" panose="02010800040101010101" pitchFamily="2" charset="-122"/>
              </a:rPr>
              <a:t>2 </a:t>
            </a:r>
            <a:r>
              <a:rPr lang="zh-CN" altLang="en-US" sz="4000" dirty="0">
                <a:latin typeface="华文新魏" panose="02010800040101010101" pitchFamily="2" charset="-122"/>
                <a:ea typeface="华文新魏" panose="02010800040101010101" pitchFamily="2" charset="-122"/>
              </a:rPr>
              <a:t>生活方式 </a:t>
            </a:r>
            <a:r>
              <a:rPr lang="en-US" altLang="zh-CN" sz="4000" dirty="0">
                <a:latin typeface="华文新魏" panose="02010800040101010101" pitchFamily="2" charset="-122"/>
                <a:ea typeface="华文新魏" panose="02010800040101010101" pitchFamily="2" charset="-122"/>
              </a:rPr>
              <a:t>: </a:t>
            </a:r>
            <a:r>
              <a:rPr lang="zh-CN" altLang="en-US" sz="4000" dirty="0">
                <a:latin typeface="华文新魏" panose="02010800040101010101" pitchFamily="2" charset="-122"/>
                <a:ea typeface="华文新魏" panose="02010800040101010101" pitchFamily="2" charset="-122"/>
              </a:rPr>
              <a:t>大多数生活在水中</a:t>
            </a:r>
            <a:endParaRPr lang="zh-CN" altLang="en-US" sz="4000" dirty="0">
              <a:latin typeface="华文新魏" panose="02010800040101010101" pitchFamily="2" charset="-122"/>
              <a:ea typeface="华文新魏" panose="02010800040101010101" pitchFamily="2" charset="-122"/>
            </a:endParaRPr>
          </a:p>
          <a:p>
            <a:r>
              <a:rPr lang="en-US" altLang="zh-CN" sz="4000" dirty="0">
                <a:latin typeface="华文新魏" panose="02010800040101010101" pitchFamily="2" charset="-122"/>
                <a:ea typeface="华文新魏" panose="02010800040101010101" pitchFamily="2" charset="-122"/>
              </a:rPr>
              <a:t>3 </a:t>
            </a:r>
            <a:r>
              <a:rPr lang="zh-CN" altLang="en-US" sz="4000" dirty="0">
                <a:latin typeface="华文新魏" panose="02010800040101010101" pitchFamily="2" charset="-122"/>
                <a:ea typeface="华文新魏" panose="02010800040101010101" pitchFamily="2" charset="-122"/>
              </a:rPr>
              <a:t>生殖方式：一般为分裂生殖         </a:t>
            </a:r>
            <a:endParaRPr lang="zh-CN" altLang="en-US" sz="4000" dirty="0">
              <a:latin typeface="华文新魏" panose="02010800040101010101" pitchFamily="2" charset="-122"/>
              <a:ea typeface="华文新魏" panose="02010800040101010101" pitchFamily="2" charset="-122"/>
            </a:endParaRPr>
          </a:p>
          <a:p>
            <a:r>
              <a:rPr lang="en-US" altLang="zh-CN" sz="4000" dirty="0">
                <a:latin typeface="华文新魏" panose="02010800040101010101" pitchFamily="2" charset="-122"/>
                <a:ea typeface="华文新魏" panose="02010800040101010101" pitchFamily="2" charset="-122"/>
              </a:rPr>
              <a:t>4 </a:t>
            </a:r>
            <a:r>
              <a:rPr lang="zh-CN" altLang="en-US" sz="4000" dirty="0">
                <a:latin typeface="华文新魏" panose="02010800040101010101" pitchFamily="2" charset="-122"/>
                <a:ea typeface="华文新魏" panose="02010800040101010101" pitchFamily="2" charset="-122"/>
              </a:rPr>
              <a:t>生命活动：都由单个细胞自己来完成</a:t>
            </a:r>
            <a:endParaRPr lang="zh-CN" altLang="en-US" sz="4000" dirty="0">
              <a:latin typeface="华文新魏" panose="02010800040101010101" pitchFamily="2" charset="-122"/>
              <a:ea typeface="华文新魏" panose="02010800040101010101" pitchFamily="2"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4210" name="文本框 94209"/>
          <p:cNvSpPr txBox="1"/>
          <p:nvPr/>
        </p:nvSpPr>
        <p:spPr>
          <a:xfrm>
            <a:off x="1717040" y="552450"/>
            <a:ext cx="9644380" cy="922020"/>
          </a:xfrm>
          <a:prstGeom prst="rect">
            <a:avLst/>
          </a:prstGeom>
          <a:noFill/>
          <a:ln w="9525">
            <a:noFill/>
          </a:ln>
        </p:spPr>
        <p:txBody>
          <a:bodyPr wrap="square">
            <a:spAutoFit/>
          </a:bodyPr>
          <a:p>
            <a:pPr>
              <a:spcBef>
                <a:spcPct val="50000"/>
              </a:spcBef>
            </a:pPr>
            <a:r>
              <a:rPr lang="zh-CN" altLang="en-US" sz="5400" b="1" dirty="0">
                <a:latin typeface="方正舒体" panose="02010601030101010101" pitchFamily="2" charset="-122"/>
                <a:ea typeface="方正舒体" panose="02010601030101010101" pitchFamily="2" charset="-122"/>
              </a:rPr>
              <a:t>多细胞生物：人的生殖和发育</a:t>
            </a:r>
            <a:endParaRPr lang="zh-CN" altLang="en-US" sz="5400" b="1" dirty="0">
              <a:latin typeface="方正舒体" panose="02010601030101010101" pitchFamily="2" charset="-122"/>
              <a:ea typeface="方正舒体" panose="02010601030101010101" pitchFamily="2" charset="-122"/>
            </a:endParaRPr>
          </a:p>
        </p:txBody>
      </p:sp>
      <p:pic>
        <p:nvPicPr>
          <p:cNvPr id="94211" name="图片 94210" descr="人的生殖"/>
          <p:cNvPicPr>
            <a:picLocks noChangeAspect="1"/>
          </p:cNvPicPr>
          <p:nvPr/>
        </p:nvPicPr>
        <p:blipFill>
          <a:blip r:embed="rId1"/>
          <a:srcRect t="17647" b="2139"/>
          <a:stretch>
            <a:fillRect/>
          </a:stretch>
        </p:blipFill>
        <p:spPr>
          <a:xfrm>
            <a:off x="1816100" y="1597025"/>
            <a:ext cx="8229600" cy="4899025"/>
          </a:xfrm>
          <a:prstGeom prst="rect">
            <a:avLst/>
          </a:prstGeom>
          <a:noFill/>
          <a:ln w="9525">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5234" name="图片 95233" descr="发育1"/>
          <p:cNvPicPr>
            <a:picLocks noChangeAspect="1"/>
          </p:cNvPicPr>
          <p:nvPr/>
        </p:nvPicPr>
        <p:blipFill>
          <a:blip r:embed="rId1"/>
          <a:stretch>
            <a:fillRect/>
          </a:stretch>
        </p:blipFill>
        <p:spPr>
          <a:xfrm>
            <a:off x="1524000" y="2057400"/>
            <a:ext cx="2751138" cy="2819400"/>
          </a:xfrm>
          <a:prstGeom prst="rect">
            <a:avLst/>
          </a:prstGeom>
          <a:noFill/>
          <a:ln w="9525">
            <a:noFill/>
          </a:ln>
        </p:spPr>
      </p:pic>
      <p:pic>
        <p:nvPicPr>
          <p:cNvPr id="95235" name="图片 95234" descr="发育2"/>
          <p:cNvPicPr>
            <a:picLocks noChangeAspect="1"/>
          </p:cNvPicPr>
          <p:nvPr/>
        </p:nvPicPr>
        <p:blipFill>
          <a:blip r:embed="rId2"/>
          <a:stretch>
            <a:fillRect/>
          </a:stretch>
        </p:blipFill>
        <p:spPr>
          <a:xfrm>
            <a:off x="4267200" y="2057400"/>
            <a:ext cx="2263775" cy="2819400"/>
          </a:xfrm>
          <a:prstGeom prst="rect">
            <a:avLst/>
          </a:prstGeom>
          <a:noFill/>
          <a:ln w="9525">
            <a:noFill/>
          </a:ln>
        </p:spPr>
      </p:pic>
      <p:pic>
        <p:nvPicPr>
          <p:cNvPr id="95236" name="图片 95235" descr="人的发育"/>
          <p:cNvPicPr>
            <a:picLocks noChangeAspect="1"/>
          </p:cNvPicPr>
          <p:nvPr/>
        </p:nvPicPr>
        <p:blipFill>
          <a:blip r:embed="rId3"/>
          <a:stretch>
            <a:fillRect/>
          </a:stretch>
        </p:blipFill>
        <p:spPr>
          <a:xfrm>
            <a:off x="6477000" y="2057400"/>
            <a:ext cx="4191000" cy="2811463"/>
          </a:xfrm>
          <a:prstGeom prst="rect">
            <a:avLst/>
          </a:prstGeom>
          <a:noFill/>
          <a:ln w="9525">
            <a:noFill/>
          </a:ln>
        </p:spPr>
      </p:pic>
      <p:sp>
        <p:nvSpPr>
          <p:cNvPr id="95237" name="文本框 95236"/>
          <p:cNvSpPr txBox="1"/>
          <p:nvPr/>
        </p:nvSpPr>
        <p:spPr>
          <a:xfrm>
            <a:off x="1762125" y="5410200"/>
            <a:ext cx="2733675" cy="583565"/>
          </a:xfrm>
          <a:prstGeom prst="rect">
            <a:avLst/>
          </a:prstGeom>
          <a:noFill/>
          <a:ln w="9525">
            <a:noFill/>
          </a:ln>
        </p:spPr>
        <p:txBody>
          <a:bodyPr>
            <a:spAutoFit/>
          </a:bodyPr>
          <a:p>
            <a:pPr>
              <a:spcBef>
                <a:spcPct val="50000"/>
              </a:spcBef>
            </a:pPr>
            <a:r>
              <a:rPr lang="en-US" altLang="zh-CN" sz="3200" b="1" dirty="0">
                <a:latin typeface="Times New Roman" panose="02020603050405020304" pitchFamily="18" charset="0"/>
              </a:rPr>
              <a:t>5</a:t>
            </a:r>
            <a:r>
              <a:rPr lang="zh-CN" altLang="en-US" sz="3200" b="1" dirty="0">
                <a:latin typeface="Times New Roman" panose="02020603050405020304" pitchFamily="18" charset="0"/>
              </a:rPr>
              <a:t>周的胚胎</a:t>
            </a:r>
            <a:endParaRPr lang="zh-CN" altLang="en-US" sz="3200" b="1" dirty="0">
              <a:latin typeface="Times New Roman" panose="02020603050405020304" pitchFamily="18" charset="0"/>
            </a:endParaRPr>
          </a:p>
        </p:txBody>
      </p:sp>
      <p:sp>
        <p:nvSpPr>
          <p:cNvPr id="95238" name="文本框 95237"/>
          <p:cNvSpPr txBox="1"/>
          <p:nvPr/>
        </p:nvSpPr>
        <p:spPr>
          <a:xfrm>
            <a:off x="4267200" y="5334000"/>
            <a:ext cx="3124200" cy="583565"/>
          </a:xfrm>
          <a:prstGeom prst="rect">
            <a:avLst/>
          </a:prstGeom>
          <a:noFill/>
          <a:ln w="9525">
            <a:noFill/>
          </a:ln>
        </p:spPr>
        <p:txBody>
          <a:bodyPr>
            <a:spAutoFit/>
          </a:bodyPr>
          <a:p>
            <a:pPr>
              <a:spcBef>
                <a:spcPct val="50000"/>
              </a:spcBef>
            </a:pPr>
            <a:r>
              <a:rPr lang="en-US" altLang="zh-CN" sz="3200" b="1" dirty="0">
                <a:latin typeface="Times New Roman" panose="02020603050405020304" pitchFamily="18" charset="0"/>
              </a:rPr>
              <a:t>10</a:t>
            </a:r>
            <a:r>
              <a:rPr lang="zh-CN" altLang="en-US" sz="3200" b="1" dirty="0">
                <a:latin typeface="Times New Roman" panose="02020603050405020304" pitchFamily="18" charset="0"/>
              </a:rPr>
              <a:t>周的胚胎</a:t>
            </a:r>
            <a:endParaRPr lang="zh-CN" altLang="en-US" sz="3200" b="1" dirty="0">
              <a:latin typeface="Times New Roman" panose="02020603050405020304" pitchFamily="18" charset="0"/>
            </a:endParaRPr>
          </a:p>
        </p:txBody>
      </p:sp>
      <p:sp>
        <p:nvSpPr>
          <p:cNvPr id="95239" name="文本框 95238"/>
          <p:cNvSpPr txBox="1"/>
          <p:nvPr/>
        </p:nvSpPr>
        <p:spPr>
          <a:xfrm>
            <a:off x="7620000" y="5257800"/>
            <a:ext cx="2057400" cy="583565"/>
          </a:xfrm>
          <a:prstGeom prst="rect">
            <a:avLst/>
          </a:prstGeom>
          <a:noFill/>
          <a:ln w="9525">
            <a:noFill/>
          </a:ln>
        </p:spPr>
        <p:txBody>
          <a:bodyPr>
            <a:spAutoFit/>
          </a:bodyPr>
          <a:p>
            <a:pPr>
              <a:spcBef>
                <a:spcPct val="50000"/>
              </a:spcBef>
            </a:pPr>
            <a:r>
              <a:rPr lang="zh-CN" altLang="en-US" sz="3200" b="1" dirty="0">
                <a:latin typeface="Times New Roman" panose="02020603050405020304" pitchFamily="18" charset="0"/>
              </a:rPr>
              <a:t>新生儿</a:t>
            </a:r>
            <a:endParaRPr lang="zh-CN" altLang="en-US" sz="3200" b="1" dirty="0">
              <a:latin typeface="Times New Roman" panose="02020603050405020304" pitchFamily="18" charset="0"/>
            </a:endParaRPr>
          </a:p>
        </p:txBody>
      </p:sp>
      <p:sp>
        <p:nvSpPr>
          <p:cNvPr id="95240" name="文本框 95239"/>
          <p:cNvSpPr txBox="1"/>
          <p:nvPr/>
        </p:nvSpPr>
        <p:spPr>
          <a:xfrm>
            <a:off x="2743200" y="838200"/>
            <a:ext cx="7924800" cy="922020"/>
          </a:xfrm>
          <a:prstGeom prst="rect">
            <a:avLst/>
          </a:prstGeom>
          <a:noFill/>
          <a:ln w="9525">
            <a:noFill/>
          </a:ln>
        </p:spPr>
        <p:txBody>
          <a:bodyPr>
            <a:spAutoFit/>
          </a:bodyPr>
          <a:p>
            <a:pPr>
              <a:spcBef>
                <a:spcPct val="50000"/>
              </a:spcBef>
            </a:pPr>
            <a:r>
              <a:rPr lang="zh-CN" altLang="en-US" sz="5400" b="1" dirty="0">
                <a:latin typeface="方正舒体" panose="02010601030101010101" pitchFamily="2" charset="-122"/>
                <a:ea typeface="方正舒体" panose="02010601030101010101" pitchFamily="2" charset="-122"/>
              </a:rPr>
              <a:t>人的生殖和发育</a:t>
            </a:r>
            <a:endParaRPr lang="zh-CN" altLang="en-US" sz="5400" b="1" dirty="0">
              <a:latin typeface="方正舒体" panose="02010601030101010101" pitchFamily="2" charset="-122"/>
              <a:ea typeface="方正舒体" panose="02010601030101010101" pitchFamily="2"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475" name="文本框 105474"/>
          <p:cNvSpPr txBox="1"/>
          <p:nvPr/>
        </p:nvSpPr>
        <p:spPr>
          <a:xfrm>
            <a:off x="2057400" y="3200400"/>
            <a:ext cx="1841500" cy="768350"/>
          </a:xfrm>
          <a:prstGeom prst="rect">
            <a:avLst/>
          </a:prstGeom>
          <a:noFill/>
          <a:ln w="9525">
            <a:noFill/>
          </a:ln>
        </p:spPr>
        <p:txBody>
          <a:bodyPr>
            <a:spAutoFit/>
          </a:bodyPr>
          <a:p>
            <a:pPr>
              <a:spcBef>
                <a:spcPct val="50000"/>
              </a:spcBef>
            </a:pPr>
            <a:r>
              <a:rPr lang="zh-CN" altLang="en-US" sz="4400" b="1" dirty="0">
                <a:latin typeface="Arial" panose="020B0604020202020204" pitchFamily="34" charset="0"/>
              </a:rPr>
              <a:t>细胞  </a:t>
            </a:r>
            <a:endParaRPr lang="zh-CN" altLang="en-US" sz="4400" b="1" dirty="0">
              <a:latin typeface="Arial" panose="020B0604020202020204" pitchFamily="34" charset="0"/>
            </a:endParaRPr>
          </a:p>
        </p:txBody>
      </p:sp>
      <p:sp>
        <p:nvSpPr>
          <p:cNvPr id="105476" name="直接连接符 105475"/>
          <p:cNvSpPr/>
          <p:nvPr/>
        </p:nvSpPr>
        <p:spPr>
          <a:xfrm>
            <a:off x="3276600" y="3581400"/>
            <a:ext cx="457200" cy="0"/>
          </a:xfrm>
          <a:prstGeom prst="line">
            <a:avLst/>
          </a:prstGeom>
          <a:ln w="76200" cap="flat" cmpd="sng">
            <a:solidFill>
              <a:schemeClr val="folHlink"/>
            </a:solidFill>
            <a:prstDash val="solid"/>
            <a:headEnd type="none" w="med" len="med"/>
            <a:tailEnd type="triangle" w="med" len="med"/>
          </a:ln>
        </p:spPr>
      </p:sp>
      <p:sp>
        <p:nvSpPr>
          <p:cNvPr id="105477" name="直接连接符 105476"/>
          <p:cNvSpPr/>
          <p:nvPr/>
        </p:nvSpPr>
        <p:spPr>
          <a:xfrm>
            <a:off x="4876800" y="3581400"/>
            <a:ext cx="457200" cy="0"/>
          </a:xfrm>
          <a:prstGeom prst="line">
            <a:avLst/>
          </a:prstGeom>
          <a:ln w="76200" cap="flat" cmpd="sng">
            <a:solidFill>
              <a:schemeClr val="folHlink"/>
            </a:solidFill>
            <a:prstDash val="solid"/>
            <a:headEnd type="none" w="med" len="med"/>
            <a:tailEnd type="triangle" w="med" len="med"/>
          </a:ln>
        </p:spPr>
      </p:sp>
      <p:sp>
        <p:nvSpPr>
          <p:cNvPr id="105478" name="直接连接符 105477"/>
          <p:cNvSpPr/>
          <p:nvPr/>
        </p:nvSpPr>
        <p:spPr>
          <a:xfrm>
            <a:off x="6400800" y="3581400"/>
            <a:ext cx="457200" cy="0"/>
          </a:xfrm>
          <a:prstGeom prst="line">
            <a:avLst/>
          </a:prstGeom>
          <a:ln w="76200" cap="flat" cmpd="sng">
            <a:solidFill>
              <a:schemeClr val="folHlink"/>
            </a:solidFill>
            <a:prstDash val="solid"/>
            <a:headEnd type="none" w="med" len="med"/>
            <a:tailEnd type="triangle" w="med" len="med"/>
          </a:ln>
        </p:spPr>
      </p:sp>
      <p:sp>
        <p:nvSpPr>
          <p:cNvPr id="105479" name="直接连接符 105478"/>
          <p:cNvSpPr/>
          <p:nvPr/>
        </p:nvSpPr>
        <p:spPr>
          <a:xfrm>
            <a:off x="8077200" y="3581400"/>
            <a:ext cx="457200" cy="0"/>
          </a:xfrm>
          <a:prstGeom prst="line">
            <a:avLst/>
          </a:prstGeom>
          <a:ln w="76200" cap="flat" cmpd="sng">
            <a:solidFill>
              <a:schemeClr val="folHlink"/>
            </a:solidFill>
            <a:prstDash val="solid"/>
            <a:headEnd type="none" w="med" len="med"/>
            <a:tailEnd type="triangle" w="med" len="med"/>
          </a:ln>
        </p:spPr>
      </p:sp>
      <p:sp>
        <p:nvSpPr>
          <p:cNvPr id="105480" name="直接连接符 105479"/>
          <p:cNvSpPr/>
          <p:nvPr/>
        </p:nvSpPr>
        <p:spPr>
          <a:xfrm>
            <a:off x="1905000" y="4572000"/>
            <a:ext cx="457200" cy="0"/>
          </a:xfrm>
          <a:prstGeom prst="line">
            <a:avLst/>
          </a:prstGeom>
          <a:ln w="76200" cap="flat" cmpd="sng">
            <a:solidFill>
              <a:schemeClr val="folHlink"/>
            </a:solidFill>
            <a:prstDash val="solid"/>
            <a:headEnd type="none" w="med" len="med"/>
            <a:tailEnd type="triangle" w="med" len="med"/>
          </a:ln>
        </p:spPr>
      </p:sp>
      <p:sp>
        <p:nvSpPr>
          <p:cNvPr id="105481" name="直接连接符 105480"/>
          <p:cNvSpPr/>
          <p:nvPr/>
        </p:nvSpPr>
        <p:spPr>
          <a:xfrm>
            <a:off x="5181600" y="4572000"/>
            <a:ext cx="533400" cy="0"/>
          </a:xfrm>
          <a:prstGeom prst="line">
            <a:avLst/>
          </a:prstGeom>
          <a:ln w="76200" cap="flat" cmpd="sng">
            <a:solidFill>
              <a:schemeClr val="folHlink"/>
            </a:solidFill>
            <a:prstDash val="solid"/>
            <a:headEnd type="none" w="med" len="med"/>
            <a:tailEnd type="triangle" w="med" len="med"/>
          </a:ln>
        </p:spPr>
      </p:sp>
      <p:sp>
        <p:nvSpPr>
          <p:cNvPr id="105482" name="直接连接符 105481"/>
          <p:cNvSpPr/>
          <p:nvPr/>
        </p:nvSpPr>
        <p:spPr>
          <a:xfrm>
            <a:off x="8001000" y="4572000"/>
            <a:ext cx="457200" cy="0"/>
          </a:xfrm>
          <a:prstGeom prst="line">
            <a:avLst/>
          </a:prstGeom>
          <a:ln w="76200" cap="flat" cmpd="sng">
            <a:solidFill>
              <a:schemeClr val="folHlink"/>
            </a:solidFill>
            <a:prstDash val="solid"/>
            <a:headEnd type="none" w="med" len="med"/>
            <a:tailEnd type="triangle" w="med" len="med"/>
          </a:ln>
        </p:spPr>
      </p:sp>
      <p:sp>
        <p:nvSpPr>
          <p:cNvPr id="105483" name="矩形 105482"/>
          <p:cNvSpPr/>
          <p:nvPr/>
        </p:nvSpPr>
        <p:spPr>
          <a:xfrm>
            <a:off x="3648075" y="3200400"/>
            <a:ext cx="1752600" cy="768350"/>
          </a:xfrm>
          <a:prstGeom prst="rect">
            <a:avLst/>
          </a:prstGeom>
          <a:noFill/>
          <a:ln w="9525">
            <a:noFill/>
          </a:ln>
        </p:spPr>
        <p:txBody>
          <a:bodyPr anchor="t">
            <a:spAutoFit/>
          </a:bodyPr>
          <a:p>
            <a:r>
              <a:rPr lang="zh-CN" altLang="en-US" sz="4400" b="1" dirty="0">
                <a:latin typeface="Arial" panose="020B0604020202020204" pitchFamily="34" charset="0"/>
              </a:rPr>
              <a:t>组织</a:t>
            </a:r>
            <a:endParaRPr lang="zh-CN" altLang="en-US" sz="4400" b="1" dirty="0">
              <a:latin typeface="Arial" panose="020B0604020202020204" pitchFamily="34" charset="0"/>
            </a:endParaRPr>
          </a:p>
        </p:txBody>
      </p:sp>
      <p:sp>
        <p:nvSpPr>
          <p:cNvPr id="105484" name="矩形 105483"/>
          <p:cNvSpPr/>
          <p:nvPr/>
        </p:nvSpPr>
        <p:spPr>
          <a:xfrm>
            <a:off x="5181600" y="3200400"/>
            <a:ext cx="1752600" cy="768350"/>
          </a:xfrm>
          <a:prstGeom prst="rect">
            <a:avLst/>
          </a:prstGeom>
          <a:noFill/>
          <a:ln w="9525">
            <a:noFill/>
          </a:ln>
        </p:spPr>
        <p:txBody>
          <a:bodyPr anchor="t">
            <a:spAutoFit/>
          </a:bodyPr>
          <a:p>
            <a:r>
              <a:rPr lang="zh-CN" altLang="en-US" sz="4400" b="1" dirty="0">
                <a:latin typeface="Arial" panose="020B0604020202020204" pitchFamily="34" charset="0"/>
              </a:rPr>
              <a:t>器官</a:t>
            </a:r>
            <a:endParaRPr lang="zh-CN" altLang="en-US" sz="4400" b="1" dirty="0">
              <a:latin typeface="Arial" panose="020B0604020202020204" pitchFamily="34" charset="0"/>
            </a:endParaRPr>
          </a:p>
        </p:txBody>
      </p:sp>
      <p:sp>
        <p:nvSpPr>
          <p:cNvPr id="105485" name="矩形 105484"/>
          <p:cNvSpPr/>
          <p:nvPr/>
        </p:nvSpPr>
        <p:spPr>
          <a:xfrm>
            <a:off x="6705600" y="3200400"/>
            <a:ext cx="1752600" cy="768350"/>
          </a:xfrm>
          <a:prstGeom prst="rect">
            <a:avLst/>
          </a:prstGeom>
          <a:noFill/>
          <a:ln w="9525">
            <a:noFill/>
          </a:ln>
        </p:spPr>
        <p:txBody>
          <a:bodyPr anchor="t">
            <a:spAutoFit/>
          </a:bodyPr>
          <a:p>
            <a:r>
              <a:rPr lang="zh-CN" altLang="en-US" sz="4400" b="1" dirty="0">
                <a:latin typeface="Arial" panose="020B0604020202020204" pitchFamily="34" charset="0"/>
              </a:rPr>
              <a:t>系统</a:t>
            </a:r>
            <a:endParaRPr lang="zh-CN" altLang="en-US" sz="4400" b="1" dirty="0">
              <a:latin typeface="Arial" panose="020B0604020202020204" pitchFamily="34" charset="0"/>
            </a:endParaRPr>
          </a:p>
        </p:txBody>
      </p:sp>
      <p:sp>
        <p:nvSpPr>
          <p:cNvPr id="105486" name="矩形 105485"/>
          <p:cNvSpPr/>
          <p:nvPr/>
        </p:nvSpPr>
        <p:spPr>
          <a:xfrm>
            <a:off x="8458200" y="3200400"/>
            <a:ext cx="1752600" cy="768350"/>
          </a:xfrm>
          <a:prstGeom prst="rect">
            <a:avLst/>
          </a:prstGeom>
          <a:noFill/>
          <a:ln w="9525">
            <a:noFill/>
          </a:ln>
        </p:spPr>
        <p:txBody>
          <a:bodyPr anchor="t">
            <a:spAutoFit/>
          </a:bodyPr>
          <a:p>
            <a:r>
              <a:rPr lang="zh-CN" altLang="en-US" sz="4400" b="1" dirty="0">
                <a:latin typeface="Arial" panose="020B0604020202020204" pitchFamily="34" charset="0"/>
              </a:rPr>
              <a:t>个体</a:t>
            </a:r>
            <a:endParaRPr lang="zh-CN" altLang="en-US" sz="4400" b="1" dirty="0">
              <a:latin typeface="Arial" panose="020B0604020202020204" pitchFamily="34" charset="0"/>
            </a:endParaRPr>
          </a:p>
        </p:txBody>
      </p:sp>
      <p:sp>
        <p:nvSpPr>
          <p:cNvPr id="105487" name="矩形 105486"/>
          <p:cNvSpPr/>
          <p:nvPr/>
        </p:nvSpPr>
        <p:spPr>
          <a:xfrm>
            <a:off x="8345488" y="4191000"/>
            <a:ext cx="2505075" cy="768350"/>
          </a:xfrm>
          <a:prstGeom prst="rect">
            <a:avLst/>
          </a:prstGeom>
          <a:noFill/>
          <a:ln w="9525">
            <a:noFill/>
          </a:ln>
        </p:spPr>
        <p:txBody>
          <a:bodyPr anchor="t">
            <a:spAutoFit/>
          </a:bodyPr>
          <a:p>
            <a:r>
              <a:rPr lang="zh-CN" altLang="en-US" sz="4400" b="1" dirty="0">
                <a:latin typeface="Arial" panose="020B0604020202020204" pitchFamily="34" charset="0"/>
              </a:rPr>
              <a:t>生物圈</a:t>
            </a:r>
            <a:endParaRPr lang="zh-CN" altLang="en-US" sz="4400" b="1" dirty="0">
              <a:latin typeface="Arial" panose="020B0604020202020204" pitchFamily="34" charset="0"/>
            </a:endParaRPr>
          </a:p>
        </p:txBody>
      </p:sp>
      <p:sp>
        <p:nvSpPr>
          <p:cNvPr id="105488" name="矩形 105487"/>
          <p:cNvSpPr/>
          <p:nvPr/>
        </p:nvSpPr>
        <p:spPr>
          <a:xfrm>
            <a:off x="5575300" y="4191000"/>
            <a:ext cx="3257550" cy="768350"/>
          </a:xfrm>
          <a:prstGeom prst="rect">
            <a:avLst/>
          </a:prstGeom>
          <a:noFill/>
          <a:ln w="9525">
            <a:noFill/>
          </a:ln>
        </p:spPr>
        <p:txBody>
          <a:bodyPr anchor="t">
            <a:spAutoFit/>
          </a:bodyPr>
          <a:p>
            <a:r>
              <a:rPr lang="zh-CN" altLang="en-US" sz="4400" b="1" dirty="0">
                <a:latin typeface="Arial" panose="020B0604020202020204" pitchFamily="34" charset="0"/>
              </a:rPr>
              <a:t>生态系统</a:t>
            </a:r>
            <a:endParaRPr lang="zh-CN" altLang="en-US" sz="4400" b="1" dirty="0">
              <a:latin typeface="Arial" panose="020B0604020202020204" pitchFamily="34" charset="0"/>
            </a:endParaRPr>
          </a:p>
        </p:txBody>
      </p:sp>
      <p:sp>
        <p:nvSpPr>
          <p:cNvPr id="105489" name="矩形 105488"/>
          <p:cNvSpPr/>
          <p:nvPr/>
        </p:nvSpPr>
        <p:spPr>
          <a:xfrm>
            <a:off x="2209800" y="4191000"/>
            <a:ext cx="4010025" cy="768350"/>
          </a:xfrm>
          <a:prstGeom prst="rect">
            <a:avLst/>
          </a:prstGeom>
          <a:noFill/>
          <a:ln w="9525">
            <a:noFill/>
          </a:ln>
        </p:spPr>
        <p:txBody>
          <a:bodyPr anchor="t">
            <a:spAutoFit/>
          </a:bodyPr>
          <a:p>
            <a:r>
              <a:rPr lang="zh-CN" altLang="en-US" sz="4400" b="1" dirty="0">
                <a:latin typeface="Arial" panose="020B0604020202020204" pitchFamily="34" charset="0"/>
              </a:rPr>
              <a:t>种群和群落</a:t>
            </a:r>
            <a:endParaRPr lang="zh-CN" altLang="en-US" sz="4400" b="1" dirty="0">
              <a:latin typeface="Arial" panose="020B0604020202020204" pitchFamily="34" charset="0"/>
            </a:endParaRPr>
          </a:p>
        </p:txBody>
      </p:sp>
      <p:sp>
        <p:nvSpPr>
          <p:cNvPr id="130050" name="文本框 130049"/>
          <p:cNvSpPr txBox="1"/>
          <p:nvPr/>
        </p:nvSpPr>
        <p:spPr>
          <a:xfrm>
            <a:off x="675005" y="371475"/>
            <a:ext cx="9053830" cy="922020"/>
          </a:xfrm>
          <a:prstGeom prst="rect">
            <a:avLst/>
          </a:prstGeom>
          <a:noFill/>
          <a:ln w="9525">
            <a:noFill/>
          </a:ln>
        </p:spPr>
        <p:txBody>
          <a:bodyPr wrap="square">
            <a:spAutoFit/>
          </a:bodyPr>
          <a:p>
            <a:pPr>
              <a:spcBef>
                <a:spcPct val="50000"/>
              </a:spcBef>
            </a:pPr>
            <a:r>
              <a:rPr lang="zh-CN" altLang="en-US" sz="5400" b="1" dirty="0">
                <a:solidFill>
                  <a:srgbClr val="FF0000"/>
                </a:solidFill>
                <a:latin typeface="方正舒体" panose="02010601030101010101" pitchFamily="2" charset="-122"/>
                <a:ea typeface="方正舒体" panose="02010601030101010101" pitchFamily="2" charset="-122"/>
              </a:rPr>
              <a:t>二、 生命活动离不开细胞</a:t>
            </a:r>
            <a:endParaRPr lang="zh-CN" altLang="en-US" sz="5400" b="1" dirty="0">
              <a:solidFill>
                <a:srgbClr val="FF0000"/>
              </a:solidFill>
              <a:latin typeface="方正舒体" panose="02010601030101010101" pitchFamily="2" charset="-122"/>
              <a:ea typeface="方正舒体" panose="02010601030101010101" pitchFamily="2" charset="-122"/>
            </a:endParaRPr>
          </a:p>
        </p:txBody>
      </p:sp>
      <p:sp>
        <p:nvSpPr>
          <p:cNvPr id="130051" name="文本框 130050"/>
          <p:cNvSpPr txBox="1"/>
          <p:nvPr/>
        </p:nvSpPr>
        <p:spPr>
          <a:xfrm>
            <a:off x="1060450" y="2052955"/>
            <a:ext cx="7772400" cy="768350"/>
          </a:xfrm>
          <a:prstGeom prst="rect">
            <a:avLst/>
          </a:prstGeom>
          <a:noFill/>
          <a:ln w="9525">
            <a:noFill/>
          </a:ln>
        </p:spPr>
        <p:txBody>
          <a:bodyPr>
            <a:spAutoFit/>
          </a:bodyPr>
          <a:p>
            <a:pPr>
              <a:spcBef>
                <a:spcPct val="50000"/>
              </a:spcBef>
            </a:pPr>
            <a:r>
              <a:rPr lang="zh-CN" altLang="en-US" sz="4400" b="1" dirty="0">
                <a:solidFill>
                  <a:srgbClr val="FF0000"/>
                </a:solidFill>
                <a:latin typeface="Arial" panose="020B0604020202020204" pitchFamily="34" charset="0"/>
              </a:rPr>
              <a:t>细胞是基本的生命系统</a:t>
            </a:r>
            <a:endParaRPr lang="zh-CN" altLang="en-US" sz="4400" b="1" dirty="0">
              <a:solidFill>
                <a:srgbClr val="FF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547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547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548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547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548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547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548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05479"/>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548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0548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0548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0548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0548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05482"/>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054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5" grpId="0"/>
      <p:bldP spid="105483" grpId="0"/>
      <p:bldP spid="105484" grpId="0"/>
      <p:bldP spid="105485" grpId="0"/>
      <p:bldP spid="105486" grpId="0"/>
      <p:bldP spid="105487" grpId="0"/>
      <p:bldP spid="105488" grpId="0"/>
      <p:bldP spid="10548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06498" name="表格 106497"/>
          <p:cNvGraphicFramePr/>
          <p:nvPr>
            <p:custDataLst>
              <p:tags r:id="rId1"/>
            </p:custDataLst>
          </p:nvPr>
        </p:nvGraphicFramePr>
        <p:xfrm>
          <a:off x="1828800" y="457200"/>
          <a:ext cx="8736965" cy="5655945"/>
        </p:xfrm>
        <a:graphic>
          <a:graphicData uri="http://schemas.openxmlformats.org/drawingml/2006/table">
            <a:tbl>
              <a:tblPr/>
              <a:tblGrid>
                <a:gridCol w="1285240"/>
                <a:gridCol w="7451725"/>
              </a:tblGrid>
              <a:tr h="8763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sz="2400" b="1" dirty="0">
                          <a:solidFill>
                            <a:srgbClr val="FF0066"/>
                          </a:solidFill>
                        </a:rPr>
                        <a:t>结构层次</a:t>
                      </a:r>
                      <a:endParaRPr lang="zh-CN" altLang="en-US" sz="2400" b="1" dirty="0">
                        <a:solidFill>
                          <a:srgbClr val="FF0066"/>
                        </a:solidFill>
                      </a:endParaRPr>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zh-CN" altLang="en-US" sz="2400" b="1" dirty="0">
                          <a:solidFill>
                            <a:srgbClr val="FF0066"/>
                          </a:solidFill>
                        </a:rPr>
                        <a:t>概念</a:t>
                      </a:r>
                      <a:r>
                        <a:rPr lang="en-US" altLang="zh-CN" sz="2400" b="1" dirty="0">
                          <a:solidFill>
                            <a:srgbClr val="FF0066"/>
                          </a:solidFill>
                        </a:rPr>
                        <a:t> </a:t>
                      </a:r>
                      <a:endParaRPr lang="zh-CN" altLang="en-US" sz="2400" b="1" dirty="0">
                        <a:solidFill>
                          <a:srgbClr val="FF0066"/>
                        </a:solidFill>
                      </a:endParaRPr>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r>
              <a:tr h="83185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dirty="0">
                          <a:solidFill>
                            <a:srgbClr val="0000CC"/>
                          </a:solidFill>
                          <a:ea typeface="华文行楷" panose="02010800040101010101" pitchFamily="2" charset="-122"/>
                        </a:rPr>
                        <a:t>细胞</a:t>
                      </a:r>
                      <a:endParaRPr lang="zh-CN" altLang="en-US" dirty="0">
                        <a:solidFill>
                          <a:srgbClr val="0000CC"/>
                        </a:solidFill>
                        <a:ea typeface="华文行楷" panose="02010800040101010101" pitchFamily="2" charset="-122"/>
                      </a:endParaRPr>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sz="2400" b="1" dirty="0"/>
                        <a:t>细胞是生物体结构和功能的基本单位</a:t>
                      </a:r>
                      <a:endParaRPr lang="zh-CN" altLang="en-US" sz="2400" b="1" dirty="0"/>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r>
              <a:tr h="8763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dirty="0">
                          <a:solidFill>
                            <a:srgbClr val="0000CC"/>
                          </a:solidFill>
                          <a:ea typeface="华文行楷" panose="02010800040101010101" pitchFamily="2" charset="-122"/>
                        </a:rPr>
                        <a:t>组织</a:t>
                      </a:r>
                      <a:endParaRPr lang="zh-CN" altLang="en-US" dirty="0">
                        <a:solidFill>
                          <a:srgbClr val="0000CC"/>
                        </a:solidFill>
                        <a:ea typeface="华文行楷" panose="02010800040101010101" pitchFamily="2" charset="-122"/>
                      </a:endParaRPr>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sz="2400" b="1" dirty="0"/>
                        <a:t>由形态相似，结构、功能相同的细胞联合在一起</a:t>
                      </a:r>
                      <a:endParaRPr lang="zh-CN" altLang="en-US" sz="2400" b="1" dirty="0"/>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r>
              <a:tr h="55181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dirty="0">
                          <a:solidFill>
                            <a:srgbClr val="0000CC"/>
                          </a:solidFill>
                          <a:ea typeface="华文行楷" panose="02010800040101010101" pitchFamily="2" charset="-122"/>
                        </a:rPr>
                        <a:t>器官</a:t>
                      </a:r>
                      <a:endParaRPr lang="zh-CN" altLang="en-US" dirty="0">
                        <a:solidFill>
                          <a:srgbClr val="0000CC"/>
                        </a:solidFill>
                        <a:ea typeface="华文行楷" panose="02010800040101010101" pitchFamily="2" charset="-122"/>
                      </a:endParaRPr>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sz="2400" b="1" dirty="0"/>
                        <a:t>不同的组织按照一定的次序结合在一起</a:t>
                      </a:r>
                      <a:endParaRPr lang="zh-CN" altLang="en-US" sz="2400" b="1" dirty="0"/>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r>
              <a:tr h="125412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dirty="0">
                          <a:solidFill>
                            <a:srgbClr val="0000CC"/>
                          </a:solidFill>
                          <a:ea typeface="华文行楷" panose="02010800040101010101" pitchFamily="2" charset="-122"/>
                        </a:rPr>
                        <a:t>系统</a:t>
                      </a:r>
                      <a:endParaRPr lang="zh-CN" altLang="en-US" dirty="0">
                        <a:solidFill>
                          <a:srgbClr val="0000CC"/>
                        </a:solidFill>
                        <a:ea typeface="华文行楷" panose="02010800040101010101" pitchFamily="2" charset="-122"/>
                      </a:endParaRPr>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sz="2400" b="1" dirty="0"/>
                        <a:t>能够共同完成一种或几种生理功能的多个器官按照一定的次序组合在一起</a:t>
                      </a:r>
                      <a:endParaRPr lang="zh-CN" altLang="en-US" sz="2400" b="1" dirty="0"/>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r>
              <a:tr h="126555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dirty="0">
                          <a:solidFill>
                            <a:srgbClr val="0000CC"/>
                          </a:solidFill>
                          <a:ea typeface="华文行楷" panose="02010800040101010101" pitchFamily="2" charset="-122"/>
                        </a:rPr>
                        <a:t>个体</a:t>
                      </a:r>
                      <a:endParaRPr lang="zh-CN" altLang="en-US" dirty="0">
                        <a:solidFill>
                          <a:srgbClr val="0000CC"/>
                        </a:solidFill>
                        <a:ea typeface="华文行楷" panose="02010800040101010101" pitchFamily="2" charset="-122"/>
                      </a:endParaRPr>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sz="2400" b="1" dirty="0"/>
                        <a:t>由各种器官或系统协调配合共同完成复杂的生命活动的生物。单细胞生物由一个细胞构成生物体</a:t>
                      </a:r>
                      <a:endParaRPr lang="zh-CN" altLang="en-US" sz="2400" b="1" dirty="0"/>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07554" name="表格 107553"/>
          <p:cNvGraphicFramePr/>
          <p:nvPr>
            <p:custDataLst>
              <p:tags r:id="rId1"/>
            </p:custDataLst>
          </p:nvPr>
        </p:nvGraphicFramePr>
        <p:xfrm>
          <a:off x="2129155" y="1106805"/>
          <a:ext cx="7493000" cy="5408295"/>
        </p:xfrm>
        <a:graphic>
          <a:graphicData uri="http://schemas.openxmlformats.org/drawingml/2006/table">
            <a:tbl>
              <a:tblPr/>
              <a:tblGrid>
                <a:gridCol w="1774825"/>
                <a:gridCol w="5718175"/>
              </a:tblGrid>
              <a:tr h="121221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dirty="0">
                          <a:solidFill>
                            <a:srgbClr val="0000CC"/>
                          </a:solidFill>
                          <a:ea typeface="华文行楷" panose="02010800040101010101" pitchFamily="2" charset="-122"/>
                        </a:rPr>
                        <a:t>种群</a:t>
                      </a:r>
                      <a:endParaRPr lang="zh-CN" altLang="en-US" dirty="0">
                        <a:solidFill>
                          <a:srgbClr val="0000CC"/>
                        </a:solidFill>
                        <a:ea typeface="华文行楷" panose="02010800040101010101" pitchFamily="2" charset="-122"/>
                      </a:endParaRPr>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b="1" dirty="0"/>
                        <a:t>在一定的自然区域内，同种生物的所有个体是一个种群</a:t>
                      </a:r>
                      <a:endParaRPr lang="zh-CN" altLang="en-US" b="1" dirty="0"/>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r>
              <a:tr h="158496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dirty="0">
                          <a:solidFill>
                            <a:srgbClr val="0000CC"/>
                          </a:solidFill>
                          <a:ea typeface="华文行楷" panose="02010800040101010101" pitchFamily="2" charset="-122"/>
                        </a:rPr>
                        <a:t>群落</a:t>
                      </a:r>
                      <a:r>
                        <a:rPr lang="en-US" altLang="zh-CN" dirty="0">
                          <a:solidFill>
                            <a:srgbClr val="0000CC"/>
                          </a:solidFill>
                          <a:ea typeface="华文行楷" panose="02010800040101010101" pitchFamily="2" charset="-122"/>
                        </a:rPr>
                        <a:t> </a:t>
                      </a:r>
                      <a:endParaRPr lang="zh-CN" altLang="en-US" dirty="0">
                        <a:solidFill>
                          <a:srgbClr val="0000CC"/>
                        </a:solidFill>
                        <a:ea typeface="华文行楷" panose="02010800040101010101" pitchFamily="2" charset="-122"/>
                      </a:endParaRPr>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b="1" dirty="0"/>
                        <a:t>在一定的自然区域内，所有的种群组成一个群落</a:t>
                      </a:r>
                      <a:endParaRPr lang="zh-CN" altLang="en-US" b="1" dirty="0"/>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r>
              <a:tr h="121221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dirty="0">
                          <a:solidFill>
                            <a:srgbClr val="0000CC"/>
                          </a:solidFill>
                          <a:ea typeface="华文行楷" panose="02010800040101010101" pitchFamily="2" charset="-122"/>
                        </a:rPr>
                        <a:t>生态系统</a:t>
                      </a:r>
                      <a:endParaRPr lang="zh-CN" altLang="en-US" dirty="0">
                        <a:solidFill>
                          <a:srgbClr val="0000CC"/>
                        </a:solidFill>
                        <a:ea typeface="华文行楷" panose="02010800040101010101" pitchFamily="2" charset="-122"/>
                      </a:endParaRPr>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b="1" dirty="0"/>
                        <a:t>生物群落与它的无机环境相互作用而形成的统一整体</a:t>
                      </a:r>
                      <a:endParaRPr lang="zh-CN" altLang="en-US" b="1" dirty="0"/>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r>
              <a:tr h="139890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dirty="0">
                          <a:solidFill>
                            <a:srgbClr val="0000CC"/>
                          </a:solidFill>
                          <a:ea typeface="华文行楷" panose="02010800040101010101" pitchFamily="2" charset="-122"/>
                        </a:rPr>
                        <a:t>生物圈</a:t>
                      </a:r>
                      <a:endParaRPr lang="zh-CN" altLang="en-US" dirty="0">
                        <a:solidFill>
                          <a:srgbClr val="0000CC"/>
                        </a:solidFill>
                        <a:ea typeface="华文行楷" panose="02010800040101010101" pitchFamily="2" charset="-122"/>
                      </a:endParaRPr>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b="1" dirty="0"/>
                        <a:t>由地球上所有的生物和这些生物生活的无机环境共同组成</a:t>
                      </a:r>
                      <a:endParaRPr lang="zh-CN" altLang="en-US" b="1" dirty="0"/>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r>
            </a:tbl>
          </a:graphicData>
        </a:graphic>
      </p:graphicFrame>
      <p:graphicFrame>
        <p:nvGraphicFramePr>
          <p:cNvPr id="107544" name="表格 107543"/>
          <p:cNvGraphicFramePr/>
          <p:nvPr/>
        </p:nvGraphicFramePr>
        <p:xfrm>
          <a:off x="2147570" y="304800"/>
          <a:ext cx="7475220" cy="802640"/>
        </p:xfrm>
        <a:graphic>
          <a:graphicData uri="http://schemas.openxmlformats.org/drawingml/2006/table">
            <a:tbl>
              <a:tblPr/>
              <a:tblGrid>
                <a:gridCol w="1764665"/>
                <a:gridCol w="5710555"/>
              </a:tblGrid>
              <a:tr h="80264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FontTx/>
                        <a:buNone/>
                      </a:pPr>
                      <a:r>
                        <a:rPr lang="zh-CN" altLang="en-US" sz="2400" b="1" dirty="0">
                          <a:solidFill>
                            <a:srgbClr val="FF0066"/>
                          </a:solidFill>
                        </a:rPr>
                        <a:t>结构层次</a:t>
                      </a:r>
                      <a:endParaRPr lang="zh-CN" altLang="en-US" sz="2400" b="1" dirty="0">
                        <a:solidFill>
                          <a:srgbClr val="FF0066"/>
                        </a:solidFill>
                      </a:endParaRPr>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zh-CN" altLang="en-US" sz="2400" b="1" dirty="0">
                          <a:solidFill>
                            <a:srgbClr val="FF0066"/>
                          </a:solidFill>
                        </a:rPr>
                        <a:t>概念</a:t>
                      </a:r>
                      <a:r>
                        <a:rPr lang="en-US" altLang="zh-CN" sz="2400" b="1" dirty="0">
                          <a:solidFill>
                            <a:srgbClr val="FF0066"/>
                          </a:solidFill>
                        </a:rPr>
                        <a:t> </a:t>
                      </a:r>
                      <a:endParaRPr lang="zh-CN" altLang="en-US" sz="2400" b="1" dirty="0">
                        <a:solidFill>
                          <a:srgbClr val="FF0066"/>
                        </a:solidFill>
                      </a:endParaRPr>
                    </a:p>
                  </a:txBody>
                  <a:tcPr anchor="ctr">
                    <a:lnL w="12700" cap="flat" cmpd="sng">
                      <a:solidFill>
                        <a:srgbClr val="000000"/>
                      </a:solidFill>
                      <a:prstDash val="solid"/>
                      <a:miter/>
                      <a:headEnd type="none" w="sm" len="sm"/>
                      <a:tailEnd type="none" w="sm" len="sm"/>
                    </a:lnL>
                    <a:lnR w="12700" cap="flat" cmpd="sng">
                      <a:solidFill>
                        <a:srgbClr val="000000"/>
                      </a:solidFill>
                      <a:prstDash val="solid"/>
                      <a:miter/>
                      <a:headEnd type="none" w="sm" len="sm"/>
                      <a:tailEnd type="none" w="sm" len="sm"/>
                    </a:lnR>
                    <a:lnT w="12700" cap="flat" cmpd="sng">
                      <a:solidFill>
                        <a:srgbClr val="000000"/>
                      </a:solidFill>
                      <a:prstDash val="solid"/>
                      <a:miter/>
                      <a:headEnd type="none" w="sm" len="sm"/>
                      <a:tailEnd type="none" w="sm" len="sm"/>
                    </a:lnT>
                    <a:lnB w="12700" cap="flat" cmpd="sng">
                      <a:solidFill>
                        <a:srgbClr val="000000"/>
                      </a:solidFill>
                      <a:prstDash val="solid"/>
                      <a:miter/>
                      <a:headEnd type="none" w="sm" len="sm"/>
                      <a:tailEnd type="none" w="sm" len="sm"/>
                    </a:lnB>
                    <a:lnTlToBr>
                      <a:noFill/>
                    </a:lnTlToBr>
                    <a:lnBlToTr>
                      <a:noFill/>
                    </a:lnBlToTr>
                    <a:noFill/>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4492625" y="139065"/>
            <a:ext cx="8771890" cy="6579870"/>
          </a:xfrm>
          <a:prstGeom prst="rect">
            <a:avLst/>
          </a:prstGeom>
        </p:spPr>
      </p:pic>
      <p:pic>
        <p:nvPicPr>
          <p:cNvPr id="2097" name="Picture 49" descr="20090820192527226"/>
          <p:cNvPicPr>
            <a:picLocks noChangeAspect="1"/>
          </p:cNvPicPr>
          <p:nvPr>
            <p:custDataLst>
              <p:tags r:id="rId2"/>
            </p:custDataLst>
          </p:nvPr>
        </p:nvPicPr>
        <p:blipFill>
          <a:blip r:embed="rId3"/>
          <a:stretch>
            <a:fillRect/>
          </a:stretch>
        </p:blipFill>
        <p:spPr>
          <a:xfrm>
            <a:off x="377190" y="34925"/>
            <a:ext cx="5772150" cy="67881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97"/>
                                        </p:tgtEl>
                                        <p:attrNameLst>
                                          <p:attrName>style.visibility</p:attrName>
                                        </p:attrNameLst>
                                      </p:cBhvr>
                                      <p:to>
                                        <p:strVal val="visible"/>
                                      </p:to>
                                    </p:set>
                                    <p:animEffect transition="in" filter="blinds(horizontal)">
                                      <p:cBhvr>
                                        <p:cTn id="7" dur="500"/>
                                        <p:tgtEl>
                                          <p:spTgt spid="20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2931" name="Rectangle 3"/>
          <p:cNvSpPr>
            <a:spLocks noGrp="1"/>
          </p:cNvSpPr>
          <p:nvPr>
            <p:ph idx="1"/>
          </p:nvPr>
        </p:nvSpPr>
        <p:spPr>
          <a:xfrm>
            <a:off x="347345" y="617220"/>
            <a:ext cx="11496675" cy="7009765"/>
          </a:xfrm>
        </p:spPr>
        <p:txBody>
          <a:bodyPr vert="horz" wrap="square" lIns="91440" tIns="45720" rIns="91440" bIns="45720" anchor="t"/>
          <a:p>
            <a:pPr marL="381000" indent="-381000" eaLnBrk="1" hangingPunct="1">
              <a:lnSpc>
                <a:spcPct val="80000"/>
              </a:lnSpc>
              <a:buNone/>
            </a:pPr>
            <a:r>
              <a:rPr lang="en-US" altLang="zh-CN" sz="2800" dirty="0"/>
              <a:t>    </a:t>
            </a:r>
            <a:r>
              <a:rPr lang="zh-CN" altLang="en-US" sz="2800" dirty="0"/>
              <a:t>①②③④是使用操作显微镜的几个步骤。下图为显微镜观察中的两个视野，其中细胞甲为主要观察对象，由视野（</a:t>
            </a:r>
            <a:r>
              <a:rPr lang="en-US" altLang="zh-CN" sz="2800" dirty="0"/>
              <a:t>1</a:t>
            </a:r>
            <a:r>
              <a:rPr lang="zh-CN" altLang="en-US" sz="2800" dirty="0"/>
              <a:t>）到视野（</a:t>
            </a:r>
            <a:r>
              <a:rPr lang="en-US" altLang="zh-CN" sz="2800" dirty="0"/>
              <a:t>2</a:t>
            </a:r>
            <a:r>
              <a:rPr lang="zh-CN" altLang="en-US" sz="2800" dirty="0"/>
              <a:t>）时，操作过程的正确顺序是（　　）</a:t>
            </a:r>
            <a:endParaRPr lang="zh-CN" altLang="en-US" sz="2800" dirty="0"/>
          </a:p>
          <a:p>
            <a:pPr marL="381000" indent="-381000" eaLnBrk="1" hangingPunct="1">
              <a:lnSpc>
                <a:spcPct val="80000"/>
              </a:lnSpc>
            </a:pPr>
            <a:r>
              <a:rPr lang="zh-CN" altLang="en-US" sz="2800" dirty="0"/>
              <a:t>①转动粗准焦螺旋　②转动细准焦螺旋　</a:t>
            </a:r>
            <a:endParaRPr lang="zh-CN" altLang="en-US" sz="2800" dirty="0"/>
          </a:p>
          <a:p>
            <a:pPr marL="381000" indent="-381000" eaLnBrk="1" hangingPunct="1">
              <a:lnSpc>
                <a:spcPct val="80000"/>
              </a:lnSpc>
            </a:pPr>
            <a:r>
              <a:rPr lang="zh-CN" altLang="en-US" sz="2800" dirty="0"/>
              <a:t>③</a:t>
            </a:r>
            <a:r>
              <a:rPr lang="zh-CN" altLang="en-US" dirty="0">
                <a:sym typeface="+mn-ea"/>
              </a:rPr>
              <a:t>转动转换器</a:t>
            </a:r>
            <a:r>
              <a:rPr lang="zh-CN" altLang="en-US" sz="2800" dirty="0"/>
              <a:t>　         ④移动玻片</a:t>
            </a:r>
            <a:endParaRPr lang="zh-CN" altLang="en-US" sz="2800" dirty="0"/>
          </a:p>
          <a:p>
            <a:pPr marL="381000" indent="-381000" eaLnBrk="1" hangingPunct="1">
              <a:lnSpc>
                <a:spcPct val="80000"/>
              </a:lnSpc>
            </a:pPr>
            <a:r>
              <a:rPr lang="en-US" altLang="zh-CN" sz="2800" dirty="0"/>
              <a:t>A.①②③④</a:t>
            </a:r>
            <a:endParaRPr lang="en-US" altLang="zh-CN" sz="2800" dirty="0"/>
          </a:p>
          <a:p>
            <a:pPr marL="381000" indent="-381000" eaLnBrk="1" hangingPunct="1">
              <a:lnSpc>
                <a:spcPct val="80000"/>
              </a:lnSpc>
            </a:pPr>
            <a:r>
              <a:rPr lang="en-US" altLang="zh-CN" sz="2800" dirty="0"/>
              <a:t>B.③①②</a:t>
            </a:r>
            <a:r>
              <a:rPr lang="en-US" altLang="zh-CN" dirty="0">
                <a:sym typeface="+mn-ea"/>
              </a:rPr>
              <a:t>④</a:t>
            </a:r>
            <a:endParaRPr lang="en-US" altLang="zh-CN" sz="2800" dirty="0"/>
          </a:p>
          <a:p>
            <a:pPr marL="381000" indent="-381000" eaLnBrk="1" hangingPunct="1">
              <a:lnSpc>
                <a:spcPct val="80000"/>
              </a:lnSpc>
            </a:pPr>
            <a:r>
              <a:rPr lang="en-US" altLang="zh-CN" sz="2800" dirty="0"/>
              <a:t>C.④③②</a:t>
            </a:r>
            <a:endParaRPr lang="en-US" altLang="zh-CN" sz="2800" dirty="0"/>
          </a:p>
          <a:p>
            <a:pPr marL="381000" indent="-381000" eaLnBrk="1" hangingPunct="1">
              <a:lnSpc>
                <a:spcPct val="80000"/>
              </a:lnSpc>
            </a:pPr>
            <a:r>
              <a:rPr lang="en-US" altLang="zh-CN" sz="2800" dirty="0"/>
              <a:t>D.④①②</a:t>
            </a:r>
            <a:endParaRPr lang="en-US" altLang="zh-CN" sz="2800" dirty="0"/>
          </a:p>
          <a:p>
            <a:pPr marL="381000" indent="-381000" eaLnBrk="1" hangingPunct="1">
              <a:lnSpc>
                <a:spcPct val="80000"/>
              </a:lnSpc>
            </a:pPr>
            <a:endParaRPr lang="en-US" altLang="zh-CN" sz="2800" b="1" dirty="0"/>
          </a:p>
          <a:p>
            <a:pPr marL="381000" indent="-381000" eaLnBrk="1" hangingPunct="1">
              <a:lnSpc>
                <a:spcPct val="80000"/>
              </a:lnSpc>
            </a:pPr>
            <a:r>
              <a:rPr lang="zh-CN" altLang="en-US" sz="2800" b="1" dirty="0">
                <a:solidFill>
                  <a:srgbClr val="FF0000"/>
                </a:solidFill>
              </a:rPr>
              <a:t>答案：</a:t>
            </a:r>
            <a:r>
              <a:rPr lang="en-US" altLang="zh-CN" sz="2800" dirty="0">
                <a:solidFill>
                  <a:srgbClr val="FF0000"/>
                </a:solidFill>
              </a:rPr>
              <a:t>C</a:t>
            </a:r>
            <a:endParaRPr lang="zh-CN" altLang="en-US" sz="2800" dirty="0">
              <a:solidFill>
                <a:srgbClr val="FF0000"/>
              </a:solidFill>
            </a:endParaRPr>
          </a:p>
        </p:txBody>
      </p:sp>
      <p:pic>
        <p:nvPicPr>
          <p:cNvPr id="29699" name="Picture 4"/>
          <p:cNvPicPr>
            <a:picLocks noChangeAspect="1"/>
          </p:cNvPicPr>
          <p:nvPr/>
        </p:nvPicPr>
        <p:blipFill>
          <a:blip r:embed="rId1"/>
          <a:stretch>
            <a:fillRect/>
          </a:stretch>
        </p:blipFill>
        <p:spPr>
          <a:xfrm>
            <a:off x="6600825" y="2565400"/>
            <a:ext cx="3816350" cy="1439863"/>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52931">
                                            <p:txEl>
                                              <p:charRg st="0" end="79"/>
                                            </p:txEl>
                                          </p:spTgt>
                                        </p:tgtEl>
                                        <p:attrNameLst>
                                          <p:attrName>style.visibility</p:attrName>
                                        </p:attrNameLst>
                                      </p:cBhvr>
                                      <p:to>
                                        <p:strVal val="visible"/>
                                      </p:to>
                                    </p:set>
                                    <p:animEffect transition="in" filter="blinds(horizontal)">
                                      <p:cBhvr>
                                        <p:cTn id="7" dur="500"/>
                                        <p:tgtEl>
                                          <p:spTgt spid="252931">
                                            <p:txEl>
                                              <p:charRg st="0" end="79"/>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52931">
                                            <p:txEl>
                                              <p:charRg st="79" end="117"/>
                                            </p:txEl>
                                          </p:spTgt>
                                        </p:tgtEl>
                                        <p:attrNameLst>
                                          <p:attrName>style.visibility</p:attrName>
                                        </p:attrNameLst>
                                      </p:cBhvr>
                                      <p:to>
                                        <p:strVal val="visible"/>
                                      </p:to>
                                    </p:set>
                                    <p:animEffect transition="in" filter="blinds(horizontal)">
                                      <p:cBhvr>
                                        <p:cTn id="12" dur="500"/>
                                        <p:tgtEl>
                                          <p:spTgt spid="252931">
                                            <p:txEl>
                                              <p:charRg st="79" end="11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52931">
                                            <p:txEl>
                                              <p:charRg st="2" end="2"/>
                                            </p:txEl>
                                          </p:spTgt>
                                        </p:tgtEl>
                                        <p:attrNameLst>
                                          <p:attrName>style.visibility</p:attrName>
                                        </p:attrNameLst>
                                      </p:cBhvr>
                                      <p:to>
                                        <p:strVal val="visible"/>
                                      </p:to>
                                    </p:set>
                                    <p:animEffect transition="in" filter="blinds(horizontal)">
                                      <p:cBhvr>
                                        <p:cTn id="17" dur="500"/>
                                        <p:tgtEl>
                                          <p:spTgt spid="252931">
                                            <p:txEl>
                                              <p:char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52931">
                                            <p:txEl>
                                              <p:charRg st="117" end="124"/>
                                            </p:txEl>
                                          </p:spTgt>
                                        </p:tgtEl>
                                        <p:attrNameLst>
                                          <p:attrName>style.visibility</p:attrName>
                                        </p:attrNameLst>
                                      </p:cBhvr>
                                      <p:to>
                                        <p:strVal val="visible"/>
                                      </p:to>
                                    </p:set>
                                    <p:animEffect transition="in" filter="blinds(horizontal)">
                                      <p:cBhvr>
                                        <p:cTn id="22" dur="500"/>
                                        <p:tgtEl>
                                          <p:spTgt spid="252931">
                                            <p:txEl>
                                              <p:charRg st="117" end="12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52931">
                                            <p:txEl>
                                              <p:charRg st="124" end="131"/>
                                            </p:txEl>
                                          </p:spTgt>
                                        </p:tgtEl>
                                        <p:attrNameLst>
                                          <p:attrName>style.visibility</p:attrName>
                                        </p:attrNameLst>
                                      </p:cBhvr>
                                      <p:to>
                                        <p:strVal val="visible"/>
                                      </p:to>
                                    </p:set>
                                    <p:animEffect transition="in" filter="blinds(horizontal)">
                                      <p:cBhvr>
                                        <p:cTn id="27" dur="500"/>
                                        <p:tgtEl>
                                          <p:spTgt spid="252931">
                                            <p:txEl>
                                              <p:charRg st="124" end="13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52931">
                                            <p:txEl>
                                              <p:charRg st="131" end="138"/>
                                            </p:txEl>
                                          </p:spTgt>
                                        </p:tgtEl>
                                        <p:attrNameLst>
                                          <p:attrName>style.visibility</p:attrName>
                                        </p:attrNameLst>
                                      </p:cBhvr>
                                      <p:to>
                                        <p:strVal val="visible"/>
                                      </p:to>
                                    </p:set>
                                    <p:animEffect transition="in" filter="blinds(horizontal)">
                                      <p:cBhvr>
                                        <p:cTn id="32" dur="500"/>
                                        <p:tgtEl>
                                          <p:spTgt spid="252931">
                                            <p:txEl>
                                              <p:charRg st="131" end="13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252931">
                                            <p:txEl>
                                              <p:charRg st="138" end="146"/>
                                            </p:txEl>
                                          </p:spTgt>
                                        </p:tgtEl>
                                        <p:attrNameLst>
                                          <p:attrName>style.visibility</p:attrName>
                                        </p:attrNameLst>
                                      </p:cBhvr>
                                      <p:to>
                                        <p:strVal val="visible"/>
                                      </p:to>
                                    </p:set>
                                    <p:animEffect transition="in" filter="blinds(horizontal)">
                                      <p:cBhvr>
                                        <p:cTn id="37" dur="500"/>
                                        <p:tgtEl>
                                          <p:spTgt spid="252931">
                                            <p:txEl>
                                              <p:charRg st="138" end="14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252931">
                                            <p:txEl>
                                              <p:charRg st="146" end="248"/>
                                            </p:txEl>
                                          </p:spTgt>
                                        </p:tgtEl>
                                        <p:attrNameLst>
                                          <p:attrName>style.visibility</p:attrName>
                                        </p:attrNameLst>
                                      </p:cBhvr>
                                      <p:to>
                                        <p:strVal val="visible"/>
                                      </p:to>
                                    </p:set>
                                    <p:anim calcmode="lin" valueType="num">
                                      <p:cBhvr additive="base">
                                        <p:cTn id="42" dur="500" fill="hold"/>
                                        <p:tgtEl>
                                          <p:spTgt spid="252931">
                                            <p:txEl>
                                              <p:charRg st="146" end="248"/>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52931">
                                            <p:txEl>
                                              <p:charRg st="146" end="24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3955" name="Rectangle 3"/>
          <p:cNvSpPr>
            <a:spLocks noGrp="1"/>
          </p:cNvSpPr>
          <p:nvPr>
            <p:ph type="body" sz="half" idx="1"/>
          </p:nvPr>
        </p:nvSpPr>
        <p:spPr>
          <a:xfrm>
            <a:off x="1200150" y="188913"/>
            <a:ext cx="5616575" cy="6480175"/>
          </a:xfrm>
        </p:spPr>
        <p:txBody>
          <a:bodyPr vert="horz" wrap="square" lIns="91440" tIns="45720" rIns="91440" bIns="45720" anchor="t"/>
          <a:p>
            <a:pPr eaLnBrk="1" hangingPunct="1">
              <a:lnSpc>
                <a:spcPct val="90000"/>
              </a:lnSpc>
              <a:buClr>
                <a:schemeClr val="tx2"/>
              </a:buClr>
              <a:buSzTx/>
              <a:buFontTx/>
            </a:pPr>
            <a:r>
              <a:rPr lang="zh-CN" altLang="en-US" sz="2400" dirty="0">
                <a:solidFill>
                  <a:schemeClr val="tx1"/>
                </a:solidFill>
              </a:rPr>
              <a:t>下图为显微镜下黑藻细胞的细胞质环流示意图，视野中的叶绿体位于液泡的右方，细胞质环流的方向为逆时针，则实际上，黑藻细胞中叶绿体的位置和细胞质环流的方向分别为： （         ）</a:t>
            </a:r>
            <a:endParaRPr lang="zh-CN" altLang="en-US" sz="2400" dirty="0">
              <a:solidFill>
                <a:schemeClr val="tx1"/>
              </a:solidFill>
            </a:endParaRPr>
          </a:p>
          <a:p>
            <a:pPr eaLnBrk="1" hangingPunct="1">
              <a:lnSpc>
                <a:spcPct val="90000"/>
              </a:lnSpc>
              <a:buClr>
                <a:schemeClr val="tx2"/>
              </a:buClr>
              <a:buSzTx/>
              <a:buFontTx/>
            </a:pPr>
            <a:r>
              <a:rPr lang="en-US" altLang="zh-CN" sz="2400" dirty="0">
                <a:solidFill>
                  <a:schemeClr val="tx1"/>
                </a:solidFill>
              </a:rPr>
              <a:t>A</a:t>
            </a:r>
            <a:r>
              <a:rPr lang="zh-CN" altLang="en-US" sz="2400" dirty="0">
                <a:solidFill>
                  <a:schemeClr val="tx1"/>
                </a:solidFill>
              </a:rPr>
              <a:t>． 叶绿体位于液泡的右方，细胞质环流的方向为顺时针</a:t>
            </a:r>
            <a:endParaRPr lang="zh-CN" altLang="en-US" sz="2400" dirty="0">
              <a:solidFill>
                <a:schemeClr val="tx1"/>
              </a:solidFill>
            </a:endParaRPr>
          </a:p>
          <a:p>
            <a:pPr eaLnBrk="1" hangingPunct="1">
              <a:lnSpc>
                <a:spcPct val="90000"/>
              </a:lnSpc>
              <a:buClr>
                <a:schemeClr val="tx2"/>
              </a:buClr>
              <a:buSzTx/>
              <a:buFontTx/>
            </a:pPr>
            <a:r>
              <a:rPr lang="en-US" altLang="zh-CN" sz="2400" dirty="0">
                <a:solidFill>
                  <a:schemeClr val="tx1"/>
                </a:solidFill>
              </a:rPr>
              <a:t>B</a:t>
            </a:r>
            <a:r>
              <a:rPr lang="zh-CN" altLang="en-US" sz="2400" dirty="0">
                <a:solidFill>
                  <a:schemeClr val="tx1"/>
                </a:solidFill>
              </a:rPr>
              <a:t>． 叶绿体位于液泡的左方，细胞质环流的方向为逆时针</a:t>
            </a:r>
            <a:endParaRPr lang="zh-CN" altLang="en-US" sz="2400" dirty="0">
              <a:solidFill>
                <a:schemeClr val="tx1"/>
              </a:solidFill>
            </a:endParaRPr>
          </a:p>
          <a:p>
            <a:pPr eaLnBrk="1" hangingPunct="1">
              <a:lnSpc>
                <a:spcPct val="90000"/>
              </a:lnSpc>
              <a:buClr>
                <a:schemeClr val="tx2"/>
              </a:buClr>
              <a:buSzTx/>
              <a:buFontTx/>
            </a:pPr>
            <a:r>
              <a:rPr lang="en-US" altLang="zh-CN" sz="2400" dirty="0">
                <a:solidFill>
                  <a:schemeClr val="tx1"/>
                </a:solidFill>
              </a:rPr>
              <a:t>C</a:t>
            </a:r>
            <a:r>
              <a:rPr lang="zh-CN" altLang="en-US" sz="2400" dirty="0">
                <a:solidFill>
                  <a:schemeClr val="tx1"/>
                </a:solidFill>
              </a:rPr>
              <a:t>． 叶绿体位于液泡的右方，细胞质环流的方向为逆时针</a:t>
            </a:r>
            <a:endParaRPr lang="zh-CN" altLang="en-US" sz="2400" dirty="0">
              <a:solidFill>
                <a:schemeClr val="tx1"/>
              </a:solidFill>
            </a:endParaRPr>
          </a:p>
          <a:p>
            <a:pPr eaLnBrk="1" hangingPunct="1">
              <a:lnSpc>
                <a:spcPct val="90000"/>
              </a:lnSpc>
              <a:buClr>
                <a:schemeClr val="tx2"/>
              </a:buClr>
              <a:buSzTx/>
              <a:buFontTx/>
            </a:pPr>
            <a:r>
              <a:rPr lang="en-US" altLang="zh-CN" sz="2400" dirty="0">
                <a:solidFill>
                  <a:schemeClr val="tx1"/>
                </a:solidFill>
              </a:rPr>
              <a:t>D</a:t>
            </a:r>
            <a:r>
              <a:rPr lang="zh-CN" altLang="en-US" sz="2400" dirty="0">
                <a:solidFill>
                  <a:schemeClr val="tx1"/>
                </a:solidFill>
              </a:rPr>
              <a:t>． 叶绿体位于液泡的左方，细胞质环流的方向为顺时针</a:t>
            </a:r>
            <a:endParaRPr lang="zh-CN" altLang="en-US" sz="2400" dirty="0">
              <a:solidFill>
                <a:schemeClr val="tx1"/>
              </a:solidFill>
            </a:endParaRPr>
          </a:p>
        </p:txBody>
      </p:sp>
      <p:graphicFrame>
        <p:nvGraphicFramePr>
          <p:cNvPr id="253956" name="Object 4"/>
          <p:cNvGraphicFramePr>
            <a:graphicFrameLocks noChangeAspect="1"/>
          </p:cNvGraphicFramePr>
          <p:nvPr>
            <p:ph sz="half" idx="2"/>
          </p:nvPr>
        </p:nvGraphicFramePr>
        <p:xfrm>
          <a:off x="8162290" y="806927"/>
          <a:ext cx="3600450" cy="2903220"/>
        </p:xfrm>
        <a:graphic>
          <a:graphicData uri="http://schemas.openxmlformats.org/presentationml/2006/ole">
            <mc:AlternateContent xmlns:mc="http://schemas.openxmlformats.org/markup-compatibility/2006">
              <mc:Choice xmlns:v="urn:schemas-microsoft-com:vml" Requires="v">
                <p:oleObj spid="_x0000_s3077" name="" r:id="rId1" imgW="1590675" imgH="1247775" progId="Paint.Picture">
                  <p:embed/>
                </p:oleObj>
              </mc:Choice>
              <mc:Fallback>
                <p:oleObj name="" r:id="rId1" imgW="1590675" imgH="1247775" progId="Paint.Picture">
                  <p:embed/>
                  <p:pic>
                    <p:nvPicPr>
                      <p:cNvPr id="0" name="图片 3076"/>
                      <p:cNvPicPr/>
                      <p:nvPr/>
                    </p:nvPicPr>
                    <p:blipFill>
                      <a:blip r:embed="rId2">
                        <a:clrChange>
                          <a:clrFrom>
                            <a:srgbClr val="000000"/>
                          </a:clrFrom>
                          <a:clrTo>
                            <a:srgbClr val="000000">
                              <a:alpha val="0"/>
                            </a:srgbClr>
                          </a:clrTo>
                        </a:clrChange>
                      </a:blip>
                      <a:srcRect/>
                      <a:stretch>
                        <a:fillRect/>
                      </a:stretch>
                    </p:blipFill>
                    <p:spPr>
                      <a:xfrm>
                        <a:off x="8162290" y="806927"/>
                        <a:ext cx="3600450" cy="2903220"/>
                      </a:xfrm>
                      <a:prstGeom prst="rect">
                        <a:avLst/>
                      </a:prstGeom>
                      <a:noFill/>
                      <a:ln w="38100">
                        <a:miter/>
                      </a:ln>
                      <a:effectLst>
                        <a:outerShdw algn="ctr" rotWithShape="0">
                          <a:srgbClr val="A0A0A4">
                            <a:alpha val="100000"/>
                          </a:srgbClr>
                        </a:outerShdw>
                      </a:effectLst>
                    </p:spPr>
                  </p:pic>
                </p:oleObj>
              </mc:Fallback>
            </mc:AlternateContent>
          </a:graphicData>
        </a:graphic>
      </p:graphicFrame>
      <p:sp>
        <p:nvSpPr>
          <p:cNvPr id="30724" name="Text Box 7"/>
          <p:cNvSpPr txBox="1"/>
          <p:nvPr/>
        </p:nvSpPr>
        <p:spPr>
          <a:xfrm>
            <a:off x="5021580" y="1569085"/>
            <a:ext cx="1101725" cy="368300"/>
          </a:xfrm>
          <a:prstGeom prst="rect">
            <a:avLst/>
          </a:prstGeom>
          <a:noFill/>
          <a:ln w="9525">
            <a:noFill/>
          </a:ln>
        </p:spPr>
        <p:txBody>
          <a:bodyPr wrap="square">
            <a:spAutoFit/>
          </a:bodyPr>
          <a:p>
            <a:r>
              <a:rPr lang="en-US" altLang="zh-CN" b="1" dirty="0">
                <a:solidFill>
                  <a:srgbClr val="FF0000"/>
                </a:solidFill>
                <a:latin typeface="Arial" panose="020B0604020202020204" pitchFamily="34" charset="0"/>
              </a:rPr>
              <a:t>B</a:t>
            </a:r>
            <a:endParaRPr lang="en-US" altLang="zh-CN" b="1" dirty="0">
              <a:solidFill>
                <a:srgbClr val="FF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3955">
                                            <p:txEl>
                                              <p:charRg st="0" end="93"/>
                                            </p:txEl>
                                          </p:spTgt>
                                        </p:tgtEl>
                                        <p:attrNameLst>
                                          <p:attrName>style.visibility</p:attrName>
                                        </p:attrNameLst>
                                      </p:cBhvr>
                                      <p:to>
                                        <p:strVal val="visible"/>
                                      </p:to>
                                    </p:set>
                                    <p:animEffect transition="in" filter="blinds(horizontal)">
                                      <p:cBhvr>
                                        <p:cTn id="7" dur="500"/>
                                        <p:tgtEl>
                                          <p:spTgt spid="253955">
                                            <p:txEl>
                                              <p:charRg st="0" end="9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3955">
                                            <p:txEl>
                                              <p:charRg st="93" end="120"/>
                                            </p:txEl>
                                          </p:spTgt>
                                        </p:tgtEl>
                                        <p:attrNameLst>
                                          <p:attrName>style.visibility</p:attrName>
                                        </p:attrNameLst>
                                      </p:cBhvr>
                                      <p:to>
                                        <p:strVal val="visible"/>
                                      </p:to>
                                    </p:set>
                                    <p:animEffect transition="in" filter="blinds(horizontal)">
                                      <p:cBhvr>
                                        <p:cTn id="12" dur="500"/>
                                        <p:tgtEl>
                                          <p:spTgt spid="253955">
                                            <p:txEl>
                                              <p:charRg st="93" end="12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3955">
                                            <p:txEl>
                                              <p:charRg st="120" end="147"/>
                                            </p:txEl>
                                          </p:spTgt>
                                        </p:tgtEl>
                                        <p:attrNameLst>
                                          <p:attrName>style.visibility</p:attrName>
                                        </p:attrNameLst>
                                      </p:cBhvr>
                                      <p:to>
                                        <p:strVal val="visible"/>
                                      </p:to>
                                    </p:set>
                                    <p:animEffect transition="in" filter="blinds(horizontal)">
                                      <p:cBhvr>
                                        <p:cTn id="17" dur="500"/>
                                        <p:tgtEl>
                                          <p:spTgt spid="253955">
                                            <p:txEl>
                                              <p:charRg st="120" end="14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53955">
                                            <p:txEl>
                                              <p:charRg st="147" end="174"/>
                                            </p:txEl>
                                          </p:spTgt>
                                        </p:tgtEl>
                                        <p:attrNameLst>
                                          <p:attrName>style.visibility</p:attrName>
                                        </p:attrNameLst>
                                      </p:cBhvr>
                                      <p:to>
                                        <p:strVal val="visible"/>
                                      </p:to>
                                    </p:set>
                                    <p:animEffect transition="in" filter="blinds(horizontal)">
                                      <p:cBhvr>
                                        <p:cTn id="22" dur="500"/>
                                        <p:tgtEl>
                                          <p:spTgt spid="253955">
                                            <p:txEl>
                                              <p:charRg st="147" end="17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53955">
                                            <p:txEl>
                                              <p:charRg st="174" end="201"/>
                                            </p:txEl>
                                          </p:spTgt>
                                        </p:tgtEl>
                                        <p:attrNameLst>
                                          <p:attrName>style.visibility</p:attrName>
                                        </p:attrNameLst>
                                      </p:cBhvr>
                                      <p:to>
                                        <p:strVal val="visible"/>
                                      </p:to>
                                    </p:set>
                                    <p:animEffect transition="in" filter="blinds(horizontal)">
                                      <p:cBhvr>
                                        <p:cTn id="27" dur="500"/>
                                        <p:tgtEl>
                                          <p:spTgt spid="253955">
                                            <p:txEl>
                                              <p:charRg st="174" end="20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253956"/>
                                        </p:tgtEl>
                                        <p:attrNameLst>
                                          <p:attrName>style.visibility</p:attrName>
                                        </p:attrNameLst>
                                      </p:cBhvr>
                                      <p:to>
                                        <p:strVal val="visible"/>
                                      </p:to>
                                    </p:set>
                                    <p:anim calcmode="lin" valueType="num">
                                      <p:cBhvr additive="base">
                                        <p:cTn id="32" dur="500" fill="hold"/>
                                        <p:tgtEl>
                                          <p:spTgt spid="253956"/>
                                        </p:tgtEl>
                                        <p:attrNameLst>
                                          <p:attrName>ppt_x</p:attrName>
                                        </p:attrNameLst>
                                      </p:cBhvr>
                                      <p:tavLst>
                                        <p:tav tm="0">
                                          <p:val>
                                            <p:strVal val="#ppt_x"/>
                                          </p:val>
                                        </p:tav>
                                        <p:tav tm="100000">
                                          <p:val>
                                            <p:strVal val="#ppt_x"/>
                                          </p:val>
                                        </p:tav>
                                      </p:tavLst>
                                    </p:anim>
                                    <p:anim calcmode="lin" valueType="num">
                                      <p:cBhvr additive="base">
                                        <p:cTn id="33" dur="500" fill="hold"/>
                                        <p:tgtEl>
                                          <p:spTgt spid="253956"/>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307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3955" grpId="0" build="p"/>
      <p:bldP spid="30724" grpId="0"/>
    </p:bldLst>
  </p:timing>
</p:sld>
</file>

<file path=ppt/tags/tag1.xml><?xml version="1.0" encoding="utf-8"?>
<p:tagLst xmlns:p="http://schemas.openxmlformats.org/presentationml/2006/main">
  <p:tag name="KSO_WM_UNIT_TABLE_BEAUTIFY" val="smartTable{4b0f191e-1026-49fd-a606-c8fad3761393}"/>
</p:tagLst>
</file>

<file path=ppt/tags/tag2.xml><?xml version="1.0" encoding="utf-8"?>
<p:tagLst xmlns:p="http://schemas.openxmlformats.org/presentationml/2006/main">
  <p:tag name="KSO_WM_UNIT_TABLE_BEAUTIFY" val="smartTable{873ac1e3-2dfe-4064-89cb-00c2a67a2214}"/>
</p:tagLst>
</file>

<file path=ppt/tags/tag3.xml><?xml version="1.0" encoding="utf-8"?>
<p:tagLst xmlns:p="http://schemas.openxmlformats.org/presentationml/2006/main">
  <p:tag name="KSO_WM_UNIT_PLACING_PICTURE_USER_VIEWPORT" val="{&quot;height&quot;:9935,&quot;width&quot;:8447.500787401575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1319</Words>
  <Application>WPS 演示</Application>
  <PresentationFormat>宽屏</PresentationFormat>
  <Paragraphs>169</Paragraphs>
  <Slides>20</Slides>
  <Notes>0</Notes>
  <HiddenSlides>0</HiddenSlides>
  <MMClips>0</MMClips>
  <ScaleCrop>false</ScaleCrop>
  <HeadingPairs>
    <vt:vector size="8" baseType="variant">
      <vt:variant>
        <vt:lpstr>已用的字体</vt:lpstr>
      </vt:variant>
      <vt:variant>
        <vt:i4>14</vt:i4>
      </vt:variant>
      <vt:variant>
        <vt:lpstr>主题</vt:lpstr>
      </vt:variant>
      <vt:variant>
        <vt:i4>1</vt:i4>
      </vt:variant>
      <vt:variant>
        <vt:lpstr>嵌入 OLE 服务器</vt:lpstr>
      </vt:variant>
      <vt:variant>
        <vt:i4>1</vt:i4>
      </vt:variant>
      <vt:variant>
        <vt:lpstr>幻灯片标题</vt:lpstr>
      </vt:variant>
      <vt:variant>
        <vt:i4>20</vt:i4>
      </vt:variant>
    </vt:vector>
  </HeadingPairs>
  <TitlesOfParts>
    <vt:vector size="36" baseType="lpstr">
      <vt:lpstr>Arial</vt:lpstr>
      <vt:lpstr>宋体</vt:lpstr>
      <vt:lpstr>Wingdings</vt:lpstr>
      <vt:lpstr>华文楷体</vt:lpstr>
      <vt:lpstr>黑体</vt:lpstr>
      <vt:lpstr>Tahoma</vt:lpstr>
      <vt:lpstr>华文隶书</vt:lpstr>
      <vt:lpstr>Times New Roman</vt:lpstr>
      <vt:lpstr>方正舒体</vt:lpstr>
      <vt:lpstr>华文新魏</vt:lpstr>
      <vt:lpstr>华文行楷</vt:lpstr>
      <vt:lpstr>微软雅黑</vt:lpstr>
      <vt:lpstr>Calibri</vt:lpstr>
      <vt:lpstr>Arial Unicode MS</vt:lpstr>
      <vt:lpstr>Office 主题</vt:lpstr>
      <vt:lpstr>Paint.Picture</vt:lpstr>
      <vt:lpstr>生物学</vt:lpstr>
      <vt:lpstr>现代生物学的三大基石  1838年施莱登和施旺《细胞学说》 </vt:lpstr>
      <vt:lpstr>生物是有生命的。。。</vt:lpstr>
      <vt:lpstr>用逻辑思维解决生命问题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Administrator</dc:creator>
  <cp:lastModifiedBy>00夕</cp:lastModifiedBy>
  <cp:revision>11</cp:revision>
  <dcterms:created xsi:type="dcterms:W3CDTF">2020-09-01T00:36:00Z</dcterms:created>
  <dcterms:modified xsi:type="dcterms:W3CDTF">2020-09-05T04:40:43Z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