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648" r:id="rId1"/>
  </p:sldMasterIdLst>
  <p:sldIdLst>
    <p:sldId id="257" r:id="rId2"/>
    <p:sldId id="296" r:id="rId3"/>
    <p:sldId id="342" r:id="rId4"/>
    <p:sldId id="365" r:id="rId5"/>
    <p:sldId id="343" r:id="rId6"/>
    <p:sldId id="366" r:id="rId7"/>
    <p:sldId id="344" r:id="rId8"/>
    <p:sldId id="367" r:id="rId9"/>
    <p:sldId id="345" r:id="rId10"/>
    <p:sldId id="368" r:id="rId11"/>
    <p:sldId id="346" r:id="rId12"/>
    <p:sldId id="369" r:id="rId13"/>
    <p:sldId id="347" r:id="rId14"/>
    <p:sldId id="370" r:id="rId15"/>
    <p:sldId id="372" r:id="rId16"/>
    <p:sldId id="373" r:id="rId17"/>
    <p:sldId id="374" r:id="rId18"/>
    <p:sldId id="375" r:id="rId19"/>
    <p:sldId id="376" r:id="rId20"/>
    <p:sldId id="377" r:id="rId21"/>
    <p:sldId id="378" r:id="rId22"/>
    <p:sldId id="379" r:id="rId23"/>
    <p:sldId id="380" r:id="rId24"/>
    <p:sldId id="381" r:id="rId25"/>
    <p:sldId id="348" r:id="rId26"/>
    <p:sldId id="382" r:id="rId27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0" userDrawn="1">
          <p15:clr>
            <a:srgbClr val="A4A3A4"/>
          </p15:clr>
        </p15:guide>
        <p15:guide id="2" pos="21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-240" y="-108"/>
      </p:cViewPr>
      <p:guideLst>
        <p:guide orient="horz" pos="210"/>
        <p:guide pos="211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3736200" cy="73736200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9.xml" /><Relationship Id="rId11" Type="http://schemas.openxmlformats.org/officeDocument/2006/relationships/slide" Target="slides/slide10.xml" /><Relationship Id="rId12" Type="http://schemas.openxmlformats.org/officeDocument/2006/relationships/slide" Target="slides/slide11.xml" /><Relationship Id="rId13" Type="http://schemas.openxmlformats.org/officeDocument/2006/relationships/slide" Target="slides/slide12.xml" /><Relationship Id="rId14" Type="http://schemas.openxmlformats.org/officeDocument/2006/relationships/slide" Target="slides/slide13.xml" /><Relationship Id="rId15" Type="http://schemas.openxmlformats.org/officeDocument/2006/relationships/slide" Target="slides/slide14.xml" /><Relationship Id="rId16" Type="http://schemas.openxmlformats.org/officeDocument/2006/relationships/slide" Target="slides/slide15.xml" /><Relationship Id="rId17" Type="http://schemas.openxmlformats.org/officeDocument/2006/relationships/slide" Target="slides/slide16.xml" /><Relationship Id="rId18" Type="http://schemas.openxmlformats.org/officeDocument/2006/relationships/slide" Target="slides/slide17.xml" /><Relationship Id="rId19" Type="http://schemas.openxmlformats.org/officeDocument/2006/relationships/slide" Target="slides/slide18.xml" /><Relationship Id="rId2" Type="http://schemas.openxmlformats.org/officeDocument/2006/relationships/slide" Target="slides/slide1.xml" /><Relationship Id="rId20" Type="http://schemas.openxmlformats.org/officeDocument/2006/relationships/slide" Target="slides/slide19.xml" /><Relationship Id="rId21" Type="http://schemas.openxmlformats.org/officeDocument/2006/relationships/slide" Target="slides/slide20.xml" /><Relationship Id="rId22" Type="http://schemas.openxmlformats.org/officeDocument/2006/relationships/slide" Target="slides/slide21.xml" /><Relationship Id="rId23" Type="http://schemas.openxmlformats.org/officeDocument/2006/relationships/slide" Target="slides/slide22.xml" /><Relationship Id="rId24" Type="http://schemas.openxmlformats.org/officeDocument/2006/relationships/slide" Target="slides/slide23.xml" /><Relationship Id="rId25" Type="http://schemas.openxmlformats.org/officeDocument/2006/relationships/slide" Target="slides/slide24.xml" /><Relationship Id="rId26" Type="http://schemas.openxmlformats.org/officeDocument/2006/relationships/slide" Target="slides/slide25.xml" /><Relationship Id="rId27" Type="http://schemas.openxmlformats.org/officeDocument/2006/relationships/slide" Target="slides/slide26.xml" /><Relationship Id="rId28" Type="http://schemas.openxmlformats.org/officeDocument/2006/relationships/tags" Target="tags/tag1.xml" /><Relationship Id="rId29" Type="http://schemas.openxmlformats.org/officeDocument/2006/relationships/presProps" Target="presProps.xml" /><Relationship Id="rId3" Type="http://schemas.openxmlformats.org/officeDocument/2006/relationships/slide" Target="slides/slide2.xml" /><Relationship Id="rId30" Type="http://schemas.openxmlformats.org/officeDocument/2006/relationships/viewProps" Target="viewProps.xml" /><Relationship Id="rId31" Type="http://schemas.openxmlformats.org/officeDocument/2006/relationships/theme" Target="theme/theme1.xml" /><Relationship Id="rId32" Type="http://schemas.openxmlformats.org/officeDocument/2006/relationships/tableStyles" Target="tableStyles.xml" /><Relationship Id="rId4" Type="http://schemas.openxmlformats.org/officeDocument/2006/relationships/slide" Target="slides/slide3.xml" /><Relationship Id="rId5" Type="http://schemas.openxmlformats.org/officeDocument/2006/relationships/slide" Target="slides/slide4.xml" /><Relationship Id="rId6" Type="http://schemas.openxmlformats.org/officeDocument/2006/relationships/slide" Target="slides/slide5.xml" /><Relationship Id="rId7" Type="http://schemas.openxmlformats.org/officeDocument/2006/relationships/slide" Target="slides/slide6.xml" /><Relationship Id="rId8" Type="http://schemas.openxmlformats.org/officeDocument/2006/relationships/slide" Target="slides/slide7.xml" /><Relationship Id="rId9" Type="http://schemas.openxmlformats.org/officeDocument/2006/relationships/slide" Target="slides/slide8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jpeg" /><Relationship Id="rId2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jpeg" /><Relationship Id="rId2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TargetMode="Internal" /><Relationship Id="rId2" Type="http://schemas.openxmlformats.org/officeDocument/2006/relationships/slide" Target="../slides/slide6.xml" TargetMode="Internal" /><Relationship Id="rId3" Type="http://schemas.openxmlformats.org/officeDocument/2006/relationships/slide" Target="../slides/slide11.xml" TargetMode="Internal" /><Relationship Id="rId4" Type="http://schemas.openxmlformats.org/officeDocument/2006/relationships/slide" Target="../slides/slide15.xml" TargetMode="Internal" /><Relationship Id="rId5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TargetMode="Internal" /><Relationship Id="rId2" Type="http://schemas.openxmlformats.org/officeDocument/2006/relationships/slide" Target="../slides/slide6.xml" TargetMode="Internal" /><Relationship Id="rId3" Type="http://schemas.openxmlformats.org/officeDocument/2006/relationships/slide" Target="../slides/slide11.xml" TargetMode="Internal" /><Relationship Id="rId4" Type="http://schemas.openxmlformats.org/officeDocument/2006/relationships/slide" Target="../slides/slide15.xml" TargetMode="Internal" /><Relationship Id="rId5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TargetMode="Internal" /><Relationship Id="rId2" Type="http://schemas.openxmlformats.org/officeDocument/2006/relationships/slide" Target="../slides/slide6.xml" TargetMode="Internal" /><Relationship Id="rId3" Type="http://schemas.openxmlformats.org/officeDocument/2006/relationships/slide" Target="../slides/slide11.xml" TargetMode="Internal" /><Relationship Id="rId4" Type="http://schemas.openxmlformats.org/officeDocument/2006/relationships/slide" Target="../slides/slide15.xml" TargetMode="Internal" /><Relationship Id="rId5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TargetMode="Internal" /><Relationship Id="rId2" Type="http://schemas.openxmlformats.org/officeDocument/2006/relationships/slide" Target="../slides/slide6.xml" TargetMode="Internal" /><Relationship Id="rId3" Type="http://schemas.openxmlformats.org/officeDocument/2006/relationships/slide" Target="../slides/slide11.xml" TargetMode="Internal" /><Relationship Id="rId4" Type="http://schemas.openxmlformats.org/officeDocument/2006/relationships/slide" Target="../slides/slide15.xml" TargetMode="Internal" /><Relationship Id="rId5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TargetMode="Internal" /><Relationship Id="rId2" Type="http://schemas.openxmlformats.org/officeDocument/2006/relationships/slide" Target="../slides/slide6.xml" TargetMode="Internal" /><Relationship Id="rId3" Type="http://schemas.openxmlformats.org/officeDocument/2006/relationships/slide" Target="../slides/slide11.xml" TargetMode="Internal" /><Relationship Id="rId4" Type="http://schemas.openxmlformats.org/officeDocument/2006/relationships/slide" Target="../slides/slide15.xml" TargetMode="Internal" /><Relationship Id="rId5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TargetMode="Internal" /><Relationship Id="rId2" Type="http://schemas.openxmlformats.org/officeDocument/2006/relationships/slide" Target="../slides/slide6.xml" TargetMode="Internal" /><Relationship Id="rId3" Type="http://schemas.openxmlformats.org/officeDocument/2006/relationships/slide" Target="../slides/slide11.xml" TargetMode="Internal" /><Relationship Id="rId4" Type="http://schemas.openxmlformats.org/officeDocument/2006/relationships/slide" Target="../slides/slide15.xml" TargetMode="Internal" /><Relationship Id="rId5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TargetMode="Internal" /><Relationship Id="rId2" Type="http://schemas.openxmlformats.org/officeDocument/2006/relationships/slide" Target="../slides/slide6.xml" TargetMode="Internal" /><Relationship Id="rId3" Type="http://schemas.openxmlformats.org/officeDocument/2006/relationships/slide" Target="../slides/slide11.xml" TargetMode="Internal" /><Relationship Id="rId4" Type="http://schemas.openxmlformats.org/officeDocument/2006/relationships/slide" Target="../slides/slide15.xml" TargetMode="Internal" /><Relationship Id="rId5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TargetMode="Internal" /><Relationship Id="rId2" Type="http://schemas.openxmlformats.org/officeDocument/2006/relationships/slide" Target="../slides/slide6.xml" TargetMode="Internal" /><Relationship Id="rId3" Type="http://schemas.openxmlformats.org/officeDocument/2006/relationships/slide" Target="../slides/slide11.xml" TargetMode="Internal" /><Relationship Id="rId4" Type="http://schemas.openxmlformats.org/officeDocument/2006/relationships/slide" Target="../slides/slide15.xml" TargetMode="Internal" /><Relationship Id="rId5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TargetMode="Internal" /><Relationship Id="rId2" Type="http://schemas.openxmlformats.org/officeDocument/2006/relationships/slide" Target="../slides/slide6.xml" TargetMode="Internal" /><Relationship Id="rId3" Type="http://schemas.openxmlformats.org/officeDocument/2006/relationships/slide" Target="../slides/slide11.xml" TargetMode="Internal" /><Relationship Id="rId4" Type="http://schemas.openxmlformats.org/officeDocument/2006/relationships/slide" Target="../slides/slide15.xml" TargetMode="Internal" /><Relationship Id="rId5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TargetMode="Internal" /><Relationship Id="rId2" Type="http://schemas.openxmlformats.org/officeDocument/2006/relationships/slide" Target="../slides/slide6.xml" TargetMode="Internal" /><Relationship Id="rId3" Type="http://schemas.openxmlformats.org/officeDocument/2006/relationships/slide" Target="../slides/slide11.xml" TargetMode="Internal" /><Relationship Id="rId4" Type="http://schemas.openxmlformats.org/officeDocument/2006/relationships/slide" Target="../slides/slide15.xml" TargetMode="Internal" /><Relationship Id="rId5" Type="http://schemas.openxmlformats.org/officeDocument/2006/relationships/slideMaster" Target="../slideMasters/slideMaster1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TargetMode="Internal" /><Relationship Id="rId2" Type="http://schemas.openxmlformats.org/officeDocument/2006/relationships/slide" Target="../slides/slide6.xml" TargetMode="Internal" /><Relationship Id="rId3" Type="http://schemas.openxmlformats.org/officeDocument/2006/relationships/slide" Target="../slides/slide11.xml" TargetMode="Internal" /><Relationship Id="rId4" Type="http://schemas.openxmlformats.org/officeDocument/2006/relationships/slide" Target="../slides/slide15.xml" TargetMode="Internal" /><Relationship Id="rId5" Type="http://schemas.openxmlformats.org/officeDocument/2006/relationships/slideMaster" Target="../slideMasters/slideMaster1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2224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96061366"/>
      </p:ext>
    </p:extLst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>
          <a:blip r:embed="rId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"/>
            <a:ext cx="122224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46561071"/>
      </p:ext>
    </p:extLst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标题幻灯片">
    <p:bg>
      <p:bgPr>
        <a:solidFill>
          <a:srgbClr val="E4FF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矩形 2">
            <a:hlinkClick r:id="rId1" action="ppaction://hlinksldjump"/>
          </p:cNvPr>
          <p:cNvSpPr/>
          <p:nvPr userDrawn="1"/>
        </p:nvSpPr>
        <p:spPr>
          <a:xfrm>
            <a:off x="7174531" y="6437778"/>
            <a:ext cx="1087367" cy="332720"/>
          </a:xfrm>
          <a:prstGeom prst="rect">
            <a:avLst/>
          </a:prstGeom>
          <a:solidFill>
            <a:srgbClr val="3D735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微专题一 </a:t>
            </a:r>
            <a:endParaRPr lang="zh-CN" altLang="en-US" sz="14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" name="矩形 3">
            <a:hlinkClick r:id="rId2" action="ppaction://hlinksldjump"/>
          </p:cNvPr>
          <p:cNvSpPr/>
          <p:nvPr userDrawn="1"/>
        </p:nvSpPr>
        <p:spPr>
          <a:xfrm>
            <a:off x="8348733" y="6437778"/>
            <a:ext cx="1087367" cy="332720"/>
          </a:xfrm>
          <a:prstGeom prst="rect">
            <a:avLst/>
          </a:prstGeom>
          <a:solidFill>
            <a:srgbClr val="3D735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微专题二  </a:t>
            </a:r>
            <a:endParaRPr lang="zh-CN" altLang="en-US" sz="14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5" name="矩形 4">
            <a:hlinkClick r:id="rId3" action="ppaction://hlinksldjump"/>
          </p:cNvPr>
          <p:cNvSpPr/>
          <p:nvPr userDrawn="1"/>
        </p:nvSpPr>
        <p:spPr>
          <a:xfrm>
            <a:off x="9522935" y="6437778"/>
            <a:ext cx="1087367" cy="332720"/>
          </a:xfrm>
          <a:prstGeom prst="rect">
            <a:avLst/>
          </a:prstGeom>
          <a:solidFill>
            <a:srgbClr val="3D735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微专题三 </a:t>
            </a:r>
            <a:endParaRPr lang="zh-CN" altLang="en-US" sz="14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6" name="矩形 5">
            <a:hlinkClick r:id="rId4" action="ppaction://hlinksldjump"/>
          </p:cNvPr>
          <p:cNvSpPr/>
          <p:nvPr userDrawn="1"/>
        </p:nvSpPr>
        <p:spPr>
          <a:xfrm>
            <a:off x="10723633" y="6437778"/>
            <a:ext cx="1087367" cy="332720"/>
          </a:xfrm>
          <a:prstGeom prst="rect">
            <a:avLst/>
          </a:prstGeom>
          <a:solidFill>
            <a:srgbClr val="3D735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微专题四 </a:t>
            </a:r>
            <a:endParaRPr lang="zh-CN" altLang="en-US" sz="14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53973345"/>
      </p:ext>
    </p:extLst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11_标题幻灯片">
    <p:bg>
      <p:bgPr>
        <a:solidFill>
          <a:srgbClr val="E4FF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矩形 5"/>
          <p:cNvSpPr/>
          <p:nvPr userDrawn="1"/>
        </p:nvSpPr>
        <p:spPr>
          <a:xfrm>
            <a:off x="0" y="5733256"/>
            <a:ext cx="12192000" cy="1124744"/>
          </a:xfrm>
          <a:prstGeom prst="rect">
            <a:avLst/>
          </a:prstGeom>
          <a:solidFill>
            <a:srgbClr val="E4FF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/>
          </a:p>
        </p:txBody>
      </p:sp>
      <p:sp>
        <p:nvSpPr>
          <p:cNvPr id="11" name="矩形 10">
            <a:hlinkClick r:id="rId1" action="ppaction://hlinksldjump"/>
          </p:cNvPr>
          <p:cNvSpPr/>
          <p:nvPr userDrawn="1"/>
        </p:nvSpPr>
        <p:spPr>
          <a:xfrm>
            <a:off x="7174531" y="6437778"/>
            <a:ext cx="1087367" cy="332720"/>
          </a:xfrm>
          <a:prstGeom prst="rect">
            <a:avLst/>
          </a:prstGeom>
          <a:solidFill>
            <a:srgbClr val="3D735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微专题一 </a:t>
            </a:r>
            <a:endParaRPr lang="zh-CN" altLang="en-US" sz="14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2" name="矩形 11">
            <a:hlinkClick r:id="rId2" action="ppaction://hlinksldjump"/>
          </p:cNvPr>
          <p:cNvSpPr/>
          <p:nvPr userDrawn="1"/>
        </p:nvSpPr>
        <p:spPr>
          <a:xfrm>
            <a:off x="8348733" y="6437778"/>
            <a:ext cx="1087367" cy="332720"/>
          </a:xfrm>
          <a:prstGeom prst="rect">
            <a:avLst/>
          </a:prstGeom>
          <a:solidFill>
            <a:srgbClr val="3D735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微专题二  </a:t>
            </a:r>
            <a:endParaRPr lang="zh-CN" altLang="en-US" sz="14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3" name="矩形 12">
            <a:hlinkClick r:id="rId3" action="ppaction://hlinksldjump"/>
          </p:cNvPr>
          <p:cNvSpPr/>
          <p:nvPr userDrawn="1"/>
        </p:nvSpPr>
        <p:spPr>
          <a:xfrm>
            <a:off x="9522935" y="6437778"/>
            <a:ext cx="1087367" cy="332720"/>
          </a:xfrm>
          <a:prstGeom prst="rect">
            <a:avLst/>
          </a:prstGeom>
          <a:solidFill>
            <a:srgbClr val="3D735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微专题三 </a:t>
            </a:r>
            <a:endParaRPr lang="zh-CN" altLang="en-US" sz="14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4" name="矩形 13">
            <a:hlinkClick r:id="rId4" action="ppaction://hlinksldjump"/>
          </p:cNvPr>
          <p:cNvSpPr/>
          <p:nvPr userDrawn="1"/>
        </p:nvSpPr>
        <p:spPr>
          <a:xfrm>
            <a:off x="10723633" y="6437778"/>
            <a:ext cx="1087367" cy="332720"/>
          </a:xfrm>
          <a:prstGeom prst="rect">
            <a:avLst/>
          </a:prstGeom>
          <a:solidFill>
            <a:srgbClr val="3D735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微专题四 </a:t>
            </a:r>
            <a:endParaRPr lang="zh-CN" altLang="en-US" sz="14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55755705"/>
      </p:ext>
    </p:extLst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13_标题幻灯片">
    <p:bg>
      <p:bgPr>
        <a:solidFill>
          <a:srgbClr val="E4FF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矩形 6"/>
          <p:cNvSpPr/>
          <p:nvPr userDrawn="1"/>
        </p:nvSpPr>
        <p:spPr>
          <a:xfrm>
            <a:off x="0" y="5157192"/>
            <a:ext cx="12192000" cy="1700808"/>
          </a:xfrm>
          <a:prstGeom prst="rect">
            <a:avLst/>
          </a:prstGeom>
          <a:solidFill>
            <a:srgbClr val="E4FF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/>
          </a:p>
        </p:txBody>
      </p:sp>
      <p:sp>
        <p:nvSpPr>
          <p:cNvPr id="10" name="矩形 9">
            <a:hlinkClick r:id="rId1" action="ppaction://hlinksldjump"/>
          </p:cNvPr>
          <p:cNvSpPr/>
          <p:nvPr userDrawn="1"/>
        </p:nvSpPr>
        <p:spPr>
          <a:xfrm>
            <a:off x="7174531" y="6437778"/>
            <a:ext cx="1087367" cy="332720"/>
          </a:xfrm>
          <a:prstGeom prst="rect">
            <a:avLst/>
          </a:prstGeom>
          <a:solidFill>
            <a:srgbClr val="3D735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微专题一 </a:t>
            </a:r>
            <a:endParaRPr lang="zh-CN" altLang="en-US" sz="14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1" name="矩形 10">
            <a:hlinkClick r:id="rId2" action="ppaction://hlinksldjump"/>
          </p:cNvPr>
          <p:cNvSpPr/>
          <p:nvPr userDrawn="1"/>
        </p:nvSpPr>
        <p:spPr>
          <a:xfrm>
            <a:off x="8348733" y="6437778"/>
            <a:ext cx="1087367" cy="332720"/>
          </a:xfrm>
          <a:prstGeom prst="rect">
            <a:avLst/>
          </a:prstGeom>
          <a:solidFill>
            <a:srgbClr val="3D735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微专题二  </a:t>
            </a:r>
            <a:endParaRPr lang="zh-CN" altLang="en-US" sz="14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2" name="矩形 11">
            <a:hlinkClick r:id="rId3" action="ppaction://hlinksldjump"/>
          </p:cNvPr>
          <p:cNvSpPr/>
          <p:nvPr userDrawn="1"/>
        </p:nvSpPr>
        <p:spPr>
          <a:xfrm>
            <a:off x="9522935" y="6437778"/>
            <a:ext cx="1087367" cy="332720"/>
          </a:xfrm>
          <a:prstGeom prst="rect">
            <a:avLst/>
          </a:prstGeom>
          <a:solidFill>
            <a:srgbClr val="3D735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微专题三 </a:t>
            </a:r>
            <a:endParaRPr lang="zh-CN" altLang="en-US" sz="14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3" name="矩形 12">
            <a:hlinkClick r:id="rId4" action="ppaction://hlinksldjump"/>
          </p:cNvPr>
          <p:cNvSpPr/>
          <p:nvPr userDrawn="1"/>
        </p:nvSpPr>
        <p:spPr>
          <a:xfrm>
            <a:off x="10723633" y="6437778"/>
            <a:ext cx="1087367" cy="332720"/>
          </a:xfrm>
          <a:prstGeom prst="rect">
            <a:avLst/>
          </a:prstGeom>
          <a:solidFill>
            <a:srgbClr val="3D735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微专题四 </a:t>
            </a:r>
            <a:endParaRPr lang="zh-CN" altLang="en-US" sz="14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47086389"/>
      </p:ext>
    </p:extLst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32_标题幻灯片">
    <p:bg>
      <p:bgPr>
        <a:solidFill>
          <a:srgbClr val="E4FF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矩形 6"/>
          <p:cNvSpPr/>
          <p:nvPr userDrawn="1"/>
        </p:nvSpPr>
        <p:spPr>
          <a:xfrm>
            <a:off x="0" y="4615840"/>
            <a:ext cx="12192000" cy="2242160"/>
          </a:xfrm>
          <a:prstGeom prst="rect">
            <a:avLst/>
          </a:prstGeom>
          <a:solidFill>
            <a:srgbClr val="E4FF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/>
          </a:p>
        </p:txBody>
      </p:sp>
      <p:sp>
        <p:nvSpPr>
          <p:cNvPr id="10" name="矩形 9">
            <a:hlinkClick r:id="rId1" action="ppaction://hlinksldjump"/>
          </p:cNvPr>
          <p:cNvSpPr/>
          <p:nvPr userDrawn="1"/>
        </p:nvSpPr>
        <p:spPr>
          <a:xfrm>
            <a:off x="7174531" y="6437778"/>
            <a:ext cx="1087367" cy="332720"/>
          </a:xfrm>
          <a:prstGeom prst="rect">
            <a:avLst/>
          </a:prstGeom>
          <a:solidFill>
            <a:srgbClr val="3D735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微专题一 </a:t>
            </a:r>
            <a:endParaRPr lang="zh-CN" altLang="en-US" sz="14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1" name="矩形 10">
            <a:hlinkClick r:id="rId2" action="ppaction://hlinksldjump"/>
          </p:cNvPr>
          <p:cNvSpPr/>
          <p:nvPr userDrawn="1"/>
        </p:nvSpPr>
        <p:spPr>
          <a:xfrm>
            <a:off x="8348733" y="6437778"/>
            <a:ext cx="1087367" cy="332720"/>
          </a:xfrm>
          <a:prstGeom prst="rect">
            <a:avLst/>
          </a:prstGeom>
          <a:solidFill>
            <a:srgbClr val="3D735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微专题二  </a:t>
            </a:r>
            <a:endParaRPr lang="zh-CN" altLang="en-US" sz="14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2" name="矩形 11">
            <a:hlinkClick r:id="rId3" action="ppaction://hlinksldjump"/>
          </p:cNvPr>
          <p:cNvSpPr/>
          <p:nvPr userDrawn="1"/>
        </p:nvSpPr>
        <p:spPr>
          <a:xfrm>
            <a:off x="9522935" y="6437778"/>
            <a:ext cx="1087367" cy="332720"/>
          </a:xfrm>
          <a:prstGeom prst="rect">
            <a:avLst/>
          </a:prstGeom>
          <a:solidFill>
            <a:srgbClr val="3D735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微专题三 </a:t>
            </a:r>
            <a:endParaRPr lang="zh-CN" altLang="en-US" sz="14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3" name="矩形 12">
            <a:hlinkClick r:id="rId4" action="ppaction://hlinksldjump"/>
          </p:cNvPr>
          <p:cNvSpPr/>
          <p:nvPr userDrawn="1"/>
        </p:nvSpPr>
        <p:spPr>
          <a:xfrm>
            <a:off x="10723633" y="6437778"/>
            <a:ext cx="1087367" cy="332720"/>
          </a:xfrm>
          <a:prstGeom prst="rect">
            <a:avLst/>
          </a:prstGeom>
          <a:solidFill>
            <a:srgbClr val="3D735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微专题四 </a:t>
            </a:r>
            <a:endParaRPr lang="zh-CN" altLang="en-US" sz="14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05555315"/>
      </p:ext>
    </p:extLst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31_标题幻灯片">
    <p:bg>
      <p:bgPr>
        <a:solidFill>
          <a:srgbClr val="E4FF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矩形 6"/>
          <p:cNvSpPr/>
          <p:nvPr userDrawn="1"/>
        </p:nvSpPr>
        <p:spPr>
          <a:xfrm>
            <a:off x="0" y="4057902"/>
            <a:ext cx="12192000" cy="2800097"/>
          </a:xfrm>
          <a:prstGeom prst="rect">
            <a:avLst/>
          </a:prstGeom>
          <a:solidFill>
            <a:srgbClr val="E4FF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/>
          </a:p>
        </p:txBody>
      </p:sp>
      <p:sp>
        <p:nvSpPr>
          <p:cNvPr id="10" name="矩形 9">
            <a:hlinkClick r:id="rId1" action="ppaction://hlinksldjump"/>
          </p:cNvPr>
          <p:cNvSpPr/>
          <p:nvPr userDrawn="1"/>
        </p:nvSpPr>
        <p:spPr>
          <a:xfrm>
            <a:off x="7174531" y="6437778"/>
            <a:ext cx="1087367" cy="332720"/>
          </a:xfrm>
          <a:prstGeom prst="rect">
            <a:avLst/>
          </a:prstGeom>
          <a:solidFill>
            <a:srgbClr val="3D735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微专题一 </a:t>
            </a:r>
            <a:endParaRPr lang="zh-CN" altLang="en-US" sz="14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1" name="矩形 10">
            <a:hlinkClick r:id="rId2" action="ppaction://hlinksldjump"/>
          </p:cNvPr>
          <p:cNvSpPr/>
          <p:nvPr userDrawn="1"/>
        </p:nvSpPr>
        <p:spPr>
          <a:xfrm>
            <a:off x="8348733" y="6437778"/>
            <a:ext cx="1087367" cy="332720"/>
          </a:xfrm>
          <a:prstGeom prst="rect">
            <a:avLst/>
          </a:prstGeom>
          <a:solidFill>
            <a:srgbClr val="3D735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微专题二  </a:t>
            </a:r>
            <a:endParaRPr lang="zh-CN" altLang="en-US" sz="14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2" name="矩形 11">
            <a:hlinkClick r:id="rId3" action="ppaction://hlinksldjump"/>
          </p:cNvPr>
          <p:cNvSpPr/>
          <p:nvPr userDrawn="1"/>
        </p:nvSpPr>
        <p:spPr>
          <a:xfrm>
            <a:off x="9522935" y="6437778"/>
            <a:ext cx="1087367" cy="332720"/>
          </a:xfrm>
          <a:prstGeom prst="rect">
            <a:avLst/>
          </a:prstGeom>
          <a:solidFill>
            <a:srgbClr val="3D735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微专题三 </a:t>
            </a:r>
            <a:endParaRPr lang="zh-CN" altLang="en-US" sz="14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3" name="矩形 12">
            <a:hlinkClick r:id="rId4" action="ppaction://hlinksldjump"/>
          </p:cNvPr>
          <p:cNvSpPr/>
          <p:nvPr userDrawn="1"/>
        </p:nvSpPr>
        <p:spPr>
          <a:xfrm>
            <a:off x="10723633" y="6437778"/>
            <a:ext cx="1087367" cy="332720"/>
          </a:xfrm>
          <a:prstGeom prst="rect">
            <a:avLst/>
          </a:prstGeom>
          <a:solidFill>
            <a:srgbClr val="3D735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微专题四 </a:t>
            </a:r>
            <a:endParaRPr lang="zh-CN" altLang="en-US" sz="14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37828233"/>
      </p:ext>
    </p:extLst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14_标题幻灯片">
    <p:bg>
      <p:bgPr>
        <a:solidFill>
          <a:srgbClr val="E4FF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矩形 6"/>
          <p:cNvSpPr/>
          <p:nvPr userDrawn="1"/>
        </p:nvSpPr>
        <p:spPr>
          <a:xfrm>
            <a:off x="0" y="3505783"/>
            <a:ext cx="12192000" cy="3352216"/>
          </a:xfrm>
          <a:prstGeom prst="rect">
            <a:avLst/>
          </a:prstGeom>
          <a:solidFill>
            <a:srgbClr val="E4FF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/>
          </a:p>
        </p:txBody>
      </p:sp>
      <p:sp>
        <p:nvSpPr>
          <p:cNvPr id="10" name="矩形 9">
            <a:hlinkClick r:id="rId1" action="ppaction://hlinksldjump"/>
          </p:cNvPr>
          <p:cNvSpPr/>
          <p:nvPr userDrawn="1"/>
        </p:nvSpPr>
        <p:spPr>
          <a:xfrm>
            <a:off x="7174531" y="6437778"/>
            <a:ext cx="1087367" cy="332720"/>
          </a:xfrm>
          <a:prstGeom prst="rect">
            <a:avLst/>
          </a:prstGeom>
          <a:solidFill>
            <a:srgbClr val="3D735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微专题一 </a:t>
            </a:r>
            <a:endParaRPr lang="zh-CN" altLang="en-US" sz="14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1" name="矩形 10">
            <a:hlinkClick r:id="rId2" action="ppaction://hlinksldjump"/>
          </p:cNvPr>
          <p:cNvSpPr/>
          <p:nvPr userDrawn="1"/>
        </p:nvSpPr>
        <p:spPr>
          <a:xfrm>
            <a:off x="8348733" y="6437778"/>
            <a:ext cx="1087367" cy="332720"/>
          </a:xfrm>
          <a:prstGeom prst="rect">
            <a:avLst/>
          </a:prstGeom>
          <a:solidFill>
            <a:srgbClr val="3D735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微专题二  </a:t>
            </a:r>
            <a:endParaRPr lang="zh-CN" altLang="en-US" sz="14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2" name="矩形 11">
            <a:hlinkClick r:id="rId3" action="ppaction://hlinksldjump"/>
          </p:cNvPr>
          <p:cNvSpPr/>
          <p:nvPr userDrawn="1"/>
        </p:nvSpPr>
        <p:spPr>
          <a:xfrm>
            <a:off x="9522935" y="6437778"/>
            <a:ext cx="1087367" cy="332720"/>
          </a:xfrm>
          <a:prstGeom prst="rect">
            <a:avLst/>
          </a:prstGeom>
          <a:solidFill>
            <a:srgbClr val="3D735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微专题三 </a:t>
            </a:r>
            <a:endParaRPr lang="zh-CN" altLang="en-US" sz="14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3" name="矩形 12">
            <a:hlinkClick r:id="rId4" action="ppaction://hlinksldjump"/>
          </p:cNvPr>
          <p:cNvSpPr/>
          <p:nvPr userDrawn="1"/>
        </p:nvSpPr>
        <p:spPr>
          <a:xfrm>
            <a:off x="10723633" y="6437778"/>
            <a:ext cx="1087367" cy="332720"/>
          </a:xfrm>
          <a:prstGeom prst="rect">
            <a:avLst/>
          </a:prstGeom>
          <a:solidFill>
            <a:srgbClr val="3D735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微专题四 </a:t>
            </a:r>
            <a:endParaRPr lang="zh-CN" altLang="en-US" sz="14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55390281"/>
      </p:ext>
    </p:extLst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15_标题幻灯片">
    <p:bg>
      <p:bgPr>
        <a:solidFill>
          <a:srgbClr val="E4FF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矩形 6"/>
          <p:cNvSpPr/>
          <p:nvPr userDrawn="1"/>
        </p:nvSpPr>
        <p:spPr>
          <a:xfrm>
            <a:off x="0" y="2953922"/>
            <a:ext cx="12192000" cy="3904078"/>
          </a:xfrm>
          <a:prstGeom prst="rect">
            <a:avLst/>
          </a:prstGeom>
          <a:solidFill>
            <a:srgbClr val="E4FF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/>
          </a:p>
        </p:txBody>
      </p:sp>
      <p:sp>
        <p:nvSpPr>
          <p:cNvPr id="10" name="矩形 9">
            <a:hlinkClick r:id="rId1" action="ppaction://hlinksldjump"/>
          </p:cNvPr>
          <p:cNvSpPr/>
          <p:nvPr userDrawn="1"/>
        </p:nvSpPr>
        <p:spPr>
          <a:xfrm>
            <a:off x="7174531" y="6437778"/>
            <a:ext cx="1087367" cy="332720"/>
          </a:xfrm>
          <a:prstGeom prst="rect">
            <a:avLst/>
          </a:prstGeom>
          <a:solidFill>
            <a:srgbClr val="3D735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微专题一 </a:t>
            </a:r>
            <a:endParaRPr lang="zh-CN" altLang="en-US" sz="14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1" name="矩形 10">
            <a:hlinkClick r:id="rId2" action="ppaction://hlinksldjump"/>
          </p:cNvPr>
          <p:cNvSpPr/>
          <p:nvPr userDrawn="1"/>
        </p:nvSpPr>
        <p:spPr>
          <a:xfrm>
            <a:off x="8348733" y="6437778"/>
            <a:ext cx="1087367" cy="332720"/>
          </a:xfrm>
          <a:prstGeom prst="rect">
            <a:avLst/>
          </a:prstGeom>
          <a:solidFill>
            <a:srgbClr val="3D735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微专题二  </a:t>
            </a:r>
            <a:endParaRPr lang="zh-CN" altLang="en-US" sz="14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2" name="矩形 11">
            <a:hlinkClick r:id="rId3" action="ppaction://hlinksldjump"/>
          </p:cNvPr>
          <p:cNvSpPr/>
          <p:nvPr userDrawn="1"/>
        </p:nvSpPr>
        <p:spPr>
          <a:xfrm>
            <a:off x="9522935" y="6437778"/>
            <a:ext cx="1087367" cy="332720"/>
          </a:xfrm>
          <a:prstGeom prst="rect">
            <a:avLst/>
          </a:prstGeom>
          <a:solidFill>
            <a:srgbClr val="3D735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微专题三 </a:t>
            </a:r>
            <a:endParaRPr lang="zh-CN" altLang="en-US" sz="14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3" name="矩形 12">
            <a:hlinkClick r:id="rId4" action="ppaction://hlinksldjump"/>
          </p:cNvPr>
          <p:cNvSpPr/>
          <p:nvPr userDrawn="1"/>
        </p:nvSpPr>
        <p:spPr>
          <a:xfrm>
            <a:off x="10723633" y="6437778"/>
            <a:ext cx="1087367" cy="332720"/>
          </a:xfrm>
          <a:prstGeom prst="rect">
            <a:avLst/>
          </a:prstGeom>
          <a:solidFill>
            <a:srgbClr val="3D735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微专题四 </a:t>
            </a:r>
            <a:endParaRPr lang="zh-CN" altLang="en-US" sz="14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77446276"/>
      </p:ext>
    </p:extLst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16_标题幻灯片">
    <p:bg>
      <p:bgPr>
        <a:solidFill>
          <a:srgbClr val="E4FF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矩形 6"/>
          <p:cNvSpPr/>
          <p:nvPr userDrawn="1"/>
        </p:nvSpPr>
        <p:spPr>
          <a:xfrm>
            <a:off x="0" y="2413194"/>
            <a:ext cx="12192000" cy="4444806"/>
          </a:xfrm>
          <a:prstGeom prst="rect">
            <a:avLst/>
          </a:prstGeom>
          <a:solidFill>
            <a:srgbClr val="E4FF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/>
          </a:p>
        </p:txBody>
      </p:sp>
      <p:sp>
        <p:nvSpPr>
          <p:cNvPr id="10" name="矩形 9">
            <a:hlinkClick r:id="rId1" action="ppaction://hlinksldjump"/>
          </p:cNvPr>
          <p:cNvSpPr/>
          <p:nvPr userDrawn="1"/>
        </p:nvSpPr>
        <p:spPr>
          <a:xfrm>
            <a:off x="7174531" y="6437778"/>
            <a:ext cx="1087367" cy="332720"/>
          </a:xfrm>
          <a:prstGeom prst="rect">
            <a:avLst/>
          </a:prstGeom>
          <a:solidFill>
            <a:srgbClr val="3D735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微专题一 </a:t>
            </a:r>
            <a:endParaRPr lang="zh-CN" altLang="en-US" sz="14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1" name="矩形 10">
            <a:hlinkClick r:id="rId2" action="ppaction://hlinksldjump"/>
          </p:cNvPr>
          <p:cNvSpPr/>
          <p:nvPr userDrawn="1"/>
        </p:nvSpPr>
        <p:spPr>
          <a:xfrm>
            <a:off x="8348733" y="6437778"/>
            <a:ext cx="1087367" cy="332720"/>
          </a:xfrm>
          <a:prstGeom prst="rect">
            <a:avLst/>
          </a:prstGeom>
          <a:solidFill>
            <a:srgbClr val="3D735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微专题二  </a:t>
            </a:r>
            <a:endParaRPr lang="zh-CN" altLang="en-US" sz="14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2" name="矩形 11">
            <a:hlinkClick r:id="rId3" action="ppaction://hlinksldjump"/>
          </p:cNvPr>
          <p:cNvSpPr/>
          <p:nvPr userDrawn="1"/>
        </p:nvSpPr>
        <p:spPr>
          <a:xfrm>
            <a:off x="9522935" y="6437778"/>
            <a:ext cx="1087367" cy="332720"/>
          </a:xfrm>
          <a:prstGeom prst="rect">
            <a:avLst/>
          </a:prstGeom>
          <a:solidFill>
            <a:srgbClr val="3D735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微专题三 </a:t>
            </a:r>
            <a:endParaRPr lang="zh-CN" altLang="en-US" sz="14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3" name="矩形 12">
            <a:hlinkClick r:id="rId4" action="ppaction://hlinksldjump"/>
          </p:cNvPr>
          <p:cNvSpPr/>
          <p:nvPr userDrawn="1"/>
        </p:nvSpPr>
        <p:spPr>
          <a:xfrm>
            <a:off x="10723633" y="6437778"/>
            <a:ext cx="1087367" cy="332720"/>
          </a:xfrm>
          <a:prstGeom prst="rect">
            <a:avLst/>
          </a:prstGeom>
          <a:solidFill>
            <a:srgbClr val="3D735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微专题四 </a:t>
            </a:r>
            <a:endParaRPr lang="zh-CN" altLang="en-US" sz="14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91703364"/>
      </p:ext>
    </p:extLst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17_标题幻灯片">
    <p:bg>
      <p:bgPr>
        <a:solidFill>
          <a:srgbClr val="E4FF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矩形 6"/>
          <p:cNvSpPr/>
          <p:nvPr userDrawn="1"/>
        </p:nvSpPr>
        <p:spPr>
          <a:xfrm>
            <a:off x="0" y="1874469"/>
            <a:ext cx="12192000" cy="4983529"/>
          </a:xfrm>
          <a:prstGeom prst="rect">
            <a:avLst/>
          </a:prstGeom>
          <a:solidFill>
            <a:srgbClr val="E4FF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/>
          </a:p>
        </p:txBody>
      </p:sp>
      <p:sp>
        <p:nvSpPr>
          <p:cNvPr id="10" name="矩形 9">
            <a:hlinkClick r:id="rId1" action="ppaction://hlinksldjump"/>
          </p:cNvPr>
          <p:cNvSpPr/>
          <p:nvPr userDrawn="1"/>
        </p:nvSpPr>
        <p:spPr>
          <a:xfrm>
            <a:off x="7174531" y="6437778"/>
            <a:ext cx="1087367" cy="332720"/>
          </a:xfrm>
          <a:prstGeom prst="rect">
            <a:avLst/>
          </a:prstGeom>
          <a:solidFill>
            <a:srgbClr val="3D735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微专题一 </a:t>
            </a:r>
            <a:endParaRPr lang="zh-CN" altLang="en-US" sz="14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1" name="矩形 10">
            <a:hlinkClick r:id="rId2" action="ppaction://hlinksldjump"/>
          </p:cNvPr>
          <p:cNvSpPr/>
          <p:nvPr userDrawn="1"/>
        </p:nvSpPr>
        <p:spPr>
          <a:xfrm>
            <a:off x="8348733" y="6437778"/>
            <a:ext cx="1087367" cy="332720"/>
          </a:xfrm>
          <a:prstGeom prst="rect">
            <a:avLst/>
          </a:prstGeom>
          <a:solidFill>
            <a:srgbClr val="3D735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微专题二  </a:t>
            </a:r>
            <a:endParaRPr lang="zh-CN" altLang="en-US" sz="14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2" name="矩形 11">
            <a:hlinkClick r:id="rId3" action="ppaction://hlinksldjump"/>
          </p:cNvPr>
          <p:cNvSpPr/>
          <p:nvPr userDrawn="1"/>
        </p:nvSpPr>
        <p:spPr>
          <a:xfrm>
            <a:off x="9522935" y="6437778"/>
            <a:ext cx="1087367" cy="332720"/>
          </a:xfrm>
          <a:prstGeom prst="rect">
            <a:avLst/>
          </a:prstGeom>
          <a:solidFill>
            <a:srgbClr val="3D735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微专题三 </a:t>
            </a:r>
            <a:endParaRPr lang="zh-CN" altLang="en-US" sz="14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3" name="矩形 12">
            <a:hlinkClick r:id="rId4" action="ppaction://hlinksldjump"/>
          </p:cNvPr>
          <p:cNvSpPr/>
          <p:nvPr userDrawn="1"/>
        </p:nvSpPr>
        <p:spPr>
          <a:xfrm>
            <a:off x="10723633" y="6437778"/>
            <a:ext cx="1087367" cy="332720"/>
          </a:xfrm>
          <a:prstGeom prst="rect">
            <a:avLst/>
          </a:prstGeom>
          <a:solidFill>
            <a:srgbClr val="3D735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微专题四 </a:t>
            </a:r>
            <a:endParaRPr lang="zh-CN" altLang="en-US" sz="14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71418427"/>
      </p:ext>
    </p:extLst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18_标题幻灯片">
    <p:bg>
      <p:bgPr>
        <a:solidFill>
          <a:srgbClr val="E4FF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矩形 6"/>
          <p:cNvSpPr/>
          <p:nvPr userDrawn="1"/>
        </p:nvSpPr>
        <p:spPr>
          <a:xfrm>
            <a:off x="0" y="1287169"/>
            <a:ext cx="12192000" cy="5570829"/>
          </a:xfrm>
          <a:prstGeom prst="rect">
            <a:avLst/>
          </a:prstGeom>
          <a:solidFill>
            <a:srgbClr val="E4FF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/>
          </a:p>
        </p:txBody>
      </p:sp>
      <p:sp>
        <p:nvSpPr>
          <p:cNvPr id="9" name="矩形 8">
            <a:hlinkClick r:id="rId1" action="ppaction://hlinksldjump"/>
          </p:cNvPr>
          <p:cNvSpPr/>
          <p:nvPr userDrawn="1"/>
        </p:nvSpPr>
        <p:spPr>
          <a:xfrm>
            <a:off x="7174531" y="6437778"/>
            <a:ext cx="1087367" cy="332720"/>
          </a:xfrm>
          <a:prstGeom prst="rect">
            <a:avLst/>
          </a:prstGeom>
          <a:solidFill>
            <a:srgbClr val="3D735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微专题一 </a:t>
            </a:r>
            <a:endParaRPr lang="zh-CN" altLang="en-US" sz="14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0" name="矩形 9">
            <a:hlinkClick r:id="rId2" action="ppaction://hlinksldjump"/>
          </p:cNvPr>
          <p:cNvSpPr/>
          <p:nvPr userDrawn="1"/>
        </p:nvSpPr>
        <p:spPr>
          <a:xfrm>
            <a:off x="8348733" y="6437778"/>
            <a:ext cx="1087367" cy="332720"/>
          </a:xfrm>
          <a:prstGeom prst="rect">
            <a:avLst/>
          </a:prstGeom>
          <a:solidFill>
            <a:srgbClr val="3D735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微专题二  </a:t>
            </a:r>
            <a:endParaRPr lang="zh-CN" altLang="en-US" sz="14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1" name="矩形 10">
            <a:hlinkClick r:id="rId3" action="ppaction://hlinksldjump"/>
          </p:cNvPr>
          <p:cNvSpPr/>
          <p:nvPr userDrawn="1"/>
        </p:nvSpPr>
        <p:spPr>
          <a:xfrm>
            <a:off x="9522935" y="6437778"/>
            <a:ext cx="1087367" cy="332720"/>
          </a:xfrm>
          <a:prstGeom prst="rect">
            <a:avLst/>
          </a:prstGeom>
          <a:solidFill>
            <a:srgbClr val="3D735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微专题三 </a:t>
            </a:r>
            <a:endParaRPr lang="zh-CN" altLang="en-US" sz="14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2" name="矩形 11">
            <a:hlinkClick r:id="rId4" action="ppaction://hlinksldjump"/>
          </p:cNvPr>
          <p:cNvSpPr/>
          <p:nvPr userDrawn="1"/>
        </p:nvSpPr>
        <p:spPr>
          <a:xfrm>
            <a:off x="10723633" y="6437778"/>
            <a:ext cx="1087367" cy="332720"/>
          </a:xfrm>
          <a:prstGeom prst="rect">
            <a:avLst/>
          </a:prstGeom>
          <a:solidFill>
            <a:srgbClr val="3D735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微专题四 </a:t>
            </a:r>
            <a:endParaRPr lang="zh-CN" altLang="en-US" sz="14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22301366"/>
      </p:ext>
    </p:extLst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19_标题幻灯片">
    <p:bg>
      <p:bgPr>
        <a:solidFill>
          <a:srgbClr val="E4FF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矩形 6"/>
          <p:cNvSpPr/>
          <p:nvPr userDrawn="1"/>
        </p:nvSpPr>
        <p:spPr>
          <a:xfrm>
            <a:off x="0" y="1"/>
            <a:ext cx="12192000" cy="6857998"/>
          </a:xfrm>
          <a:prstGeom prst="rect">
            <a:avLst/>
          </a:prstGeom>
          <a:solidFill>
            <a:srgbClr val="E4FF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/>
          </a:p>
        </p:txBody>
      </p:sp>
      <p:sp>
        <p:nvSpPr>
          <p:cNvPr id="9" name="矩形 8">
            <a:hlinkClick r:id="rId1" action="ppaction://hlinksldjump"/>
          </p:cNvPr>
          <p:cNvSpPr/>
          <p:nvPr userDrawn="1"/>
        </p:nvSpPr>
        <p:spPr>
          <a:xfrm>
            <a:off x="7174531" y="6437778"/>
            <a:ext cx="1087367" cy="332720"/>
          </a:xfrm>
          <a:prstGeom prst="rect">
            <a:avLst/>
          </a:prstGeom>
          <a:solidFill>
            <a:srgbClr val="3D735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微专题一 </a:t>
            </a:r>
            <a:endParaRPr lang="zh-CN" altLang="en-US" sz="14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0" name="矩形 9">
            <a:hlinkClick r:id="rId2" action="ppaction://hlinksldjump"/>
          </p:cNvPr>
          <p:cNvSpPr/>
          <p:nvPr userDrawn="1"/>
        </p:nvSpPr>
        <p:spPr>
          <a:xfrm>
            <a:off x="8348733" y="6437778"/>
            <a:ext cx="1087367" cy="332720"/>
          </a:xfrm>
          <a:prstGeom prst="rect">
            <a:avLst/>
          </a:prstGeom>
          <a:solidFill>
            <a:srgbClr val="3D735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微专题二  </a:t>
            </a:r>
            <a:endParaRPr lang="zh-CN" altLang="en-US" sz="14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1" name="矩形 10">
            <a:hlinkClick r:id="rId3" action="ppaction://hlinksldjump"/>
          </p:cNvPr>
          <p:cNvSpPr/>
          <p:nvPr userDrawn="1"/>
        </p:nvSpPr>
        <p:spPr>
          <a:xfrm>
            <a:off x="9522935" y="6437778"/>
            <a:ext cx="1087367" cy="332720"/>
          </a:xfrm>
          <a:prstGeom prst="rect">
            <a:avLst/>
          </a:prstGeom>
          <a:solidFill>
            <a:srgbClr val="3D735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微专题三 </a:t>
            </a:r>
            <a:endParaRPr lang="zh-CN" altLang="en-US" sz="14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2" name="矩形 11">
            <a:hlinkClick r:id="rId4" action="ppaction://hlinksldjump"/>
          </p:cNvPr>
          <p:cNvSpPr/>
          <p:nvPr userDrawn="1"/>
        </p:nvSpPr>
        <p:spPr>
          <a:xfrm>
            <a:off x="10723633" y="6437778"/>
            <a:ext cx="1087367" cy="332720"/>
          </a:xfrm>
          <a:prstGeom prst="rect">
            <a:avLst/>
          </a:prstGeom>
          <a:solidFill>
            <a:srgbClr val="3D735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微专题四 </a:t>
            </a:r>
            <a:endParaRPr lang="zh-CN" altLang="en-US" sz="14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72798683"/>
      </p:ext>
    </p:extLst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22_标题幻灯片">
    <p:bg>
      <p:bgPr>
        <a:solidFill>
          <a:srgbClr val="E4FF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矩形 2"/>
          <p:cNvSpPr/>
          <p:nvPr userDrawn="1"/>
        </p:nvSpPr>
        <p:spPr>
          <a:xfrm>
            <a:off x="0" y="5733256"/>
            <a:ext cx="12192000" cy="1124744"/>
          </a:xfrm>
          <a:prstGeom prst="rect">
            <a:avLst/>
          </a:prstGeom>
          <a:solidFill>
            <a:srgbClr val="E4FF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78259109"/>
      </p:ext>
    </p:extLst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33_标题幻灯片">
    <p:bg>
      <p:bgPr>
        <a:solidFill>
          <a:srgbClr val="E4FF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矩形 2"/>
          <p:cNvSpPr/>
          <p:nvPr userDrawn="1"/>
        </p:nvSpPr>
        <p:spPr>
          <a:xfrm>
            <a:off x="0" y="5157192"/>
            <a:ext cx="12192000" cy="1700808"/>
          </a:xfrm>
          <a:prstGeom prst="rect">
            <a:avLst/>
          </a:prstGeom>
          <a:solidFill>
            <a:srgbClr val="E4FF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8480290"/>
      </p:ext>
    </p:extLst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34_标题幻灯片">
    <p:bg>
      <p:bgPr>
        <a:solidFill>
          <a:srgbClr val="E4FF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 userDrawn="1"/>
        </p:nvSpPr>
        <p:spPr>
          <a:xfrm>
            <a:off x="0" y="4615840"/>
            <a:ext cx="12192000" cy="2242160"/>
          </a:xfrm>
          <a:prstGeom prst="rect">
            <a:avLst/>
          </a:prstGeom>
          <a:solidFill>
            <a:srgbClr val="E4FF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294424460"/>
      </p:ext>
    </p:extLst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23_标题幻灯片">
    <p:bg>
      <p:bgPr>
        <a:solidFill>
          <a:srgbClr val="E4FF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 userDrawn="1"/>
        </p:nvSpPr>
        <p:spPr>
          <a:xfrm>
            <a:off x="0" y="4615840"/>
            <a:ext cx="12192000" cy="2242160"/>
          </a:xfrm>
          <a:prstGeom prst="rect">
            <a:avLst/>
          </a:prstGeom>
          <a:solidFill>
            <a:srgbClr val="E4FF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065981529"/>
      </p:ext>
    </p:extLst>
  </p:cSld>
  <p:clrMapOvr>
    <a:masterClrMapping/>
  </p:clrMapOvr>
  <p:transition/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24_标题幻灯片">
    <p:bg>
      <p:bgPr>
        <a:solidFill>
          <a:srgbClr val="E4FF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 userDrawn="1"/>
        </p:nvSpPr>
        <p:spPr>
          <a:xfrm>
            <a:off x="0" y="4057902"/>
            <a:ext cx="12192000" cy="2800097"/>
          </a:xfrm>
          <a:prstGeom prst="rect">
            <a:avLst/>
          </a:prstGeom>
          <a:solidFill>
            <a:srgbClr val="E4FF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942477221"/>
      </p:ext>
    </p:extLst>
  </p:cSld>
  <p:clrMapOvr>
    <a:masterClrMapping/>
  </p:clrMapOvr>
  <p:transition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25_标题幻灯片">
    <p:bg>
      <p:bgPr>
        <a:solidFill>
          <a:srgbClr val="E4FF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 userDrawn="1"/>
        </p:nvSpPr>
        <p:spPr>
          <a:xfrm>
            <a:off x="0" y="3505783"/>
            <a:ext cx="12192000" cy="3352216"/>
          </a:xfrm>
          <a:prstGeom prst="rect">
            <a:avLst/>
          </a:prstGeom>
          <a:solidFill>
            <a:srgbClr val="E4FF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878118056"/>
      </p:ext>
    </p:extLst>
  </p:cSld>
  <p:clrMapOvr>
    <a:masterClrMapping/>
  </p:clrMapOvr>
  <p:transition/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26_标题幻灯片">
    <p:bg>
      <p:bgPr>
        <a:solidFill>
          <a:srgbClr val="E4FF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矩形 4"/>
          <p:cNvSpPr/>
          <p:nvPr userDrawn="1"/>
        </p:nvSpPr>
        <p:spPr>
          <a:xfrm>
            <a:off x="0" y="2953922"/>
            <a:ext cx="12192000" cy="3904078"/>
          </a:xfrm>
          <a:prstGeom prst="rect">
            <a:avLst/>
          </a:prstGeom>
          <a:solidFill>
            <a:srgbClr val="E4FF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942032669"/>
      </p:ext>
    </p:extLst>
  </p:cSld>
  <p:clrMapOvr>
    <a:masterClrMapping/>
  </p:clrMapOvr>
  <p:transition/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27_标题幻灯片">
    <p:bg>
      <p:bgPr>
        <a:solidFill>
          <a:srgbClr val="E4FF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矩形 4"/>
          <p:cNvSpPr/>
          <p:nvPr userDrawn="1"/>
        </p:nvSpPr>
        <p:spPr>
          <a:xfrm>
            <a:off x="0" y="2413194"/>
            <a:ext cx="12192000" cy="4444806"/>
          </a:xfrm>
          <a:prstGeom prst="rect">
            <a:avLst/>
          </a:prstGeom>
          <a:solidFill>
            <a:srgbClr val="E4FF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43796428"/>
      </p:ext>
    </p:extLst>
  </p:cSld>
  <p:clrMapOvr>
    <a:masterClrMapping/>
  </p:clrMapOvr>
  <p:transition/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28_标题幻灯片">
    <p:bg>
      <p:bgPr>
        <a:solidFill>
          <a:srgbClr val="E4FF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矩形 5"/>
          <p:cNvSpPr/>
          <p:nvPr userDrawn="1"/>
        </p:nvSpPr>
        <p:spPr>
          <a:xfrm>
            <a:off x="0" y="1874469"/>
            <a:ext cx="12192000" cy="4983529"/>
          </a:xfrm>
          <a:prstGeom prst="rect">
            <a:avLst/>
          </a:prstGeom>
          <a:solidFill>
            <a:srgbClr val="E4FF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431789850"/>
      </p:ext>
    </p:extLst>
  </p:cSld>
  <p:clrMapOvr>
    <a:masterClrMapping/>
  </p:clrMapOvr>
  <p:transition/>
  <p:timing/>
</p:sldLayout>
</file>

<file path=ppt/slideLayouts/slideLayout2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29_标题幻灯片">
    <p:bg>
      <p:bgPr>
        <a:solidFill>
          <a:srgbClr val="E4FF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矩形 6"/>
          <p:cNvSpPr/>
          <p:nvPr userDrawn="1"/>
        </p:nvSpPr>
        <p:spPr>
          <a:xfrm>
            <a:off x="0" y="1287169"/>
            <a:ext cx="12192000" cy="5570829"/>
          </a:xfrm>
          <a:prstGeom prst="rect">
            <a:avLst/>
          </a:prstGeom>
          <a:solidFill>
            <a:srgbClr val="E4FF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74417788"/>
      </p:ext>
    </p:extLst>
  </p:cSld>
  <p:clrMapOvr>
    <a:masterClrMapping/>
  </p:clrMapOvr>
  <p:transition/>
  <p:timing/>
  <p:extLst mod="1">
    <p:ext uri="{DCECCB84-F9BA-43D5-87BE-67443E8EF086}">
      <p15:sldGuideLst xmlns:p15="http://schemas.microsoft.com/office/powerpoint/2012/main" xmlns="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30_标题幻灯片">
    <p:bg>
      <p:bgPr>
        <a:solidFill>
          <a:srgbClr val="E4FF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矩形 4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4FF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78647437"/>
      </p:ext>
    </p:extLst>
  </p:cSld>
  <p:clrMapOvr>
    <a:masterClrMapping/>
  </p:clrMapOvr>
  <p:transition/>
  <p:timing/>
</p:sldLayout>
</file>

<file path=ppt/slideLayouts/slideLayout2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空白">
    <p:bg>
      <p:bgPr>
        <a:solidFill>
          <a:srgbClr val="E4FF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  <p:extLst>
      <p:ext uri="{BB962C8B-B14F-4D97-AF65-F5344CB8AC3E}">
        <p14:creationId xmlns:p14="http://schemas.microsoft.com/office/powerpoint/2010/main" xmlns="" val="1293167144"/>
      </p:ext>
    </p:extLst>
  </p:cSld>
  <p:clrMapOvr>
    <a:masterClrMapping/>
  </p:clrMapOvr>
  <p:transition/>
  <p:timing/>
</p:sldLayout>
</file>

<file path=ppt/slideLayouts/slideLayout2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1_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  <p:extLst>
      <p:ext uri="{BB962C8B-B14F-4D97-AF65-F5344CB8AC3E}">
        <p14:creationId xmlns:p14="http://schemas.microsoft.com/office/powerpoint/2010/main" xmlns="" val="4067876432"/>
      </p:ext>
    </p:extLst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slideLayout" Target="../slideLayouts/slideLayout13.xml" /><Relationship Id="rId14" Type="http://schemas.openxmlformats.org/officeDocument/2006/relationships/slideLayout" Target="../slideLayouts/slideLayout14.xml" /><Relationship Id="rId15" Type="http://schemas.openxmlformats.org/officeDocument/2006/relationships/slideLayout" Target="../slideLayouts/slideLayout15.xml" /><Relationship Id="rId16" Type="http://schemas.openxmlformats.org/officeDocument/2006/relationships/slideLayout" Target="../slideLayouts/slideLayout16.xml" /><Relationship Id="rId17" Type="http://schemas.openxmlformats.org/officeDocument/2006/relationships/slideLayout" Target="../slideLayouts/slideLayout17.xml" /><Relationship Id="rId18" Type="http://schemas.openxmlformats.org/officeDocument/2006/relationships/slideLayout" Target="../slideLayouts/slideLayout18.xml" /><Relationship Id="rId19" Type="http://schemas.openxmlformats.org/officeDocument/2006/relationships/slideLayout" Target="../slideLayouts/slideLayout19.xml" /><Relationship Id="rId2" Type="http://schemas.openxmlformats.org/officeDocument/2006/relationships/slideLayout" Target="../slideLayouts/slideLayout2.xml" /><Relationship Id="rId20" Type="http://schemas.openxmlformats.org/officeDocument/2006/relationships/slideLayout" Target="../slideLayouts/slideLayout20.xml" /><Relationship Id="rId21" Type="http://schemas.openxmlformats.org/officeDocument/2006/relationships/slideLayout" Target="../slideLayouts/slideLayout21.xml" /><Relationship Id="rId22" Type="http://schemas.openxmlformats.org/officeDocument/2006/relationships/slideLayout" Target="../slideLayouts/slideLayout22.xml" /><Relationship Id="rId23" Type="http://schemas.openxmlformats.org/officeDocument/2006/relationships/slideLayout" Target="../slideLayouts/slideLayout23.xml" /><Relationship Id="rId24" Type="http://schemas.openxmlformats.org/officeDocument/2006/relationships/slideLayout" Target="../slideLayouts/slideLayout24.xml" /><Relationship Id="rId25" Type="http://schemas.openxmlformats.org/officeDocument/2006/relationships/slideLayout" Target="../slideLayouts/slideLayout25.xml" /><Relationship Id="rId26" Type="http://schemas.openxmlformats.org/officeDocument/2006/relationships/slideLayout" Target="../slideLayouts/slideLayout26.xml" /><Relationship Id="rId27" Type="http://schemas.openxmlformats.org/officeDocument/2006/relationships/image" Target="../media/image3.jpeg" /><Relationship Id="rId28" Type="http://schemas.openxmlformats.org/officeDocument/2006/relationships/theme" Target="../theme/theme1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E4FF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2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144"/>
            <a:ext cx="12208300" cy="6848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181390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2" r:id="rId2"/>
    <p:sldLayoutId id="2147483649" r:id="rId3"/>
    <p:sldLayoutId id="2147483671" r:id="rId4"/>
    <p:sldLayoutId id="2147483673" r:id="rId5"/>
    <p:sldLayoutId id="2147483695" r:id="rId6"/>
    <p:sldLayoutId id="2147483694" r:id="rId7"/>
    <p:sldLayoutId id="2147483674" r:id="rId8"/>
    <p:sldLayoutId id="2147483675" r:id="rId9"/>
    <p:sldLayoutId id="2147483676" r:id="rId10"/>
    <p:sldLayoutId id="2147483677" r:id="rId11"/>
    <p:sldLayoutId id="2147483678" r:id="rId12"/>
    <p:sldLayoutId id="2147483698" r:id="rId13"/>
    <p:sldLayoutId id="2147483685" r:id="rId14"/>
    <p:sldLayoutId id="2147483696" r:id="rId15"/>
    <p:sldLayoutId id="2147483697" r:id="rId16"/>
    <p:sldLayoutId id="2147483686" r:id="rId17"/>
    <p:sldLayoutId id="2147483687" r:id="rId18"/>
    <p:sldLayoutId id="2147483688" r:id="rId19"/>
    <p:sldLayoutId id="2147483689" r:id="rId20"/>
    <p:sldLayoutId id="2147483690" r:id="rId21"/>
    <p:sldLayoutId id="2147483691" r:id="rId22"/>
    <p:sldLayoutId id="2147483692" r:id="rId23"/>
    <p:sldLayoutId id="2147483693" r:id="rId24"/>
    <p:sldLayoutId id="2147483682" r:id="rId25"/>
    <p:sldLayoutId id="2147483699" r:id="rId26"/>
  </p:sldLayoutIdLst>
  <p:transition/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 /><Relationship Id="rId2" Type="http://schemas.openxmlformats.org/officeDocument/2006/relationships/image" Target="../media/image4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6" name="矩形 15"/>
          <p:cNvSpPr/>
          <p:nvPr/>
        </p:nvSpPr>
        <p:spPr>
          <a:xfrm>
            <a:off x="0" y="3220714"/>
            <a:ext cx="12192000" cy="78113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rgbClr val="3D735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1001385" y="2898137"/>
            <a:ext cx="3239716" cy="1447800"/>
          </a:xfrm>
          <a:prstGeom prst="rect">
            <a:avLst/>
          </a:prstGeom>
          <a:solidFill>
            <a:schemeClr val="accent6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1262343" y="3314261"/>
            <a:ext cx="2717800" cy="61555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dist"/>
            <a:r>
              <a:rPr lang="zh-CN" altLang="en-US" sz="3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板块一</a:t>
            </a:r>
            <a:endParaRPr lang="en-US" altLang="zh-CN" sz="340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4625789" y="2599239"/>
            <a:ext cx="78748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</a:rPr>
              <a:t>抓基础　写对八种基本句型</a:t>
            </a:r>
          </a:p>
        </p:txBody>
      </p:sp>
      <p:sp>
        <p:nvSpPr>
          <p:cNvPr id="20" name="流程图: 数据 19"/>
          <p:cNvSpPr/>
          <p:nvPr/>
        </p:nvSpPr>
        <p:spPr>
          <a:xfrm>
            <a:off x="7295707" y="3220714"/>
            <a:ext cx="2966617" cy="781130"/>
          </a:xfrm>
          <a:prstGeom prst="flowChartInputOutput">
            <a:avLst/>
          </a:prstGeom>
          <a:solidFill>
            <a:srgbClr val="E4FFEE"/>
          </a:solidFill>
          <a:ln>
            <a:solidFill>
              <a:srgbClr val="E4FFE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7568207" y="3245570"/>
            <a:ext cx="247531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4400" b="1" smtClean="0">
                <a:solidFill>
                  <a:srgbClr val="3D735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英 语</a:t>
            </a:r>
            <a:endParaRPr lang="zh-CN" altLang="en-US" sz="4400" b="1">
              <a:solidFill>
                <a:srgbClr val="3D735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18811729"/>
      </p:ext>
    </p:extLst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矩形 5"/>
          <p:cNvSpPr/>
          <p:nvPr/>
        </p:nvSpPr>
        <p:spPr>
          <a:xfrm>
            <a:off x="1313805" y="251710"/>
            <a:ext cx="7231143" cy="388620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32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基本句型</a:t>
            </a:r>
            <a:r>
              <a:rPr lang="en-US" altLang="zh-CN" sz="32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1</a:t>
            </a:r>
            <a:r>
              <a:rPr lang="zh-CN" altLang="en-US" sz="32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　主谓结构</a:t>
            </a:r>
            <a:endParaRPr lang="zh-CN" altLang="en-US" sz="3200" b="1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  <a:sym typeface="+mn-lt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381000" y="209677"/>
            <a:ext cx="11430001" cy="577785"/>
            <a:chOff x="381000" y="209677"/>
            <a:chExt cx="11430001" cy="577785"/>
          </a:xfrm>
        </p:grpSpPr>
        <p:grpSp>
          <p:nvGrpSpPr>
            <p:cNvPr id="8" name="组合 7"/>
            <p:cNvGrpSpPr/>
            <p:nvPr/>
          </p:nvGrpSpPr>
          <p:grpSpPr>
            <a:xfrm>
              <a:off x="381000" y="209677"/>
              <a:ext cx="771985" cy="577785"/>
              <a:chOff x="7201355" y="2798675"/>
              <a:chExt cx="771985" cy="577785"/>
            </a:xfrm>
          </p:grpSpPr>
          <p:sp>
            <p:nvSpPr>
              <p:cNvPr id="10" name="平行四边形 9"/>
              <p:cNvSpPr/>
              <p:nvPr/>
            </p:nvSpPr>
            <p:spPr>
              <a:xfrm>
                <a:off x="7201355" y="2798675"/>
                <a:ext cx="212302" cy="577785"/>
              </a:xfrm>
              <a:prstGeom prst="parallelogram">
                <a:avLst>
                  <a:gd name="adj" fmla="val 50529"/>
                </a:avLst>
              </a:prstGeom>
              <a:solidFill>
                <a:srgbClr val="3D73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平行四边形 10"/>
              <p:cNvSpPr/>
              <p:nvPr/>
            </p:nvSpPr>
            <p:spPr>
              <a:xfrm>
                <a:off x="7387916" y="2798675"/>
                <a:ext cx="212302" cy="577785"/>
              </a:xfrm>
              <a:prstGeom prst="parallelogram">
                <a:avLst>
                  <a:gd name="adj" fmla="val 50529"/>
                </a:avLst>
              </a:prstGeom>
              <a:solidFill>
                <a:srgbClr val="3D73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平行四边形 11"/>
              <p:cNvSpPr/>
              <p:nvPr/>
            </p:nvSpPr>
            <p:spPr>
              <a:xfrm>
                <a:off x="7574477" y="2798675"/>
                <a:ext cx="212302" cy="577785"/>
              </a:xfrm>
              <a:prstGeom prst="parallelogram">
                <a:avLst>
                  <a:gd name="adj" fmla="val 50529"/>
                </a:avLst>
              </a:prstGeom>
              <a:solidFill>
                <a:srgbClr val="3D73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平行四边形 12"/>
              <p:cNvSpPr/>
              <p:nvPr/>
            </p:nvSpPr>
            <p:spPr>
              <a:xfrm>
                <a:off x="7761038" y="2798675"/>
                <a:ext cx="212302" cy="577785"/>
              </a:xfrm>
              <a:prstGeom prst="parallelogram">
                <a:avLst>
                  <a:gd name="adj" fmla="val 50529"/>
                </a:avLst>
              </a:prstGeom>
              <a:solidFill>
                <a:srgbClr val="3D73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9" name="矩形 8"/>
            <p:cNvSpPr/>
            <p:nvPr/>
          </p:nvSpPr>
          <p:spPr>
            <a:xfrm>
              <a:off x="966425" y="741743"/>
              <a:ext cx="10844576" cy="45719"/>
            </a:xfrm>
            <a:prstGeom prst="rect">
              <a:avLst/>
            </a:prstGeom>
            <a:solidFill>
              <a:srgbClr val="3D73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矩形 1"/>
          <p:cNvSpPr>
            <a:spLocks noChangeAspect="1"/>
          </p:cNvSpPr>
          <p:nvPr/>
        </p:nvSpPr>
        <p:spPr>
          <a:xfrm>
            <a:off x="381000" y="1319528"/>
            <a:ext cx="11430000" cy="339298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此句式常用来表示主语的动作或状态。其特点是句子的谓语动词能表达完整的意思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这类动词被称为不及物动词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后面可以接副词、介词短语、状语从句等。</a:t>
            </a:r>
            <a:endParaRPr lang="zh-CN" altLang="zh-CN" sz="28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All the suggestions mentioned above really matter.</a:t>
            </a:r>
            <a:endParaRPr lang="zh-CN" altLang="zh-CN" sz="28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上述所提及的建议的确很重要。</a:t>
            </a:r>
            <a:endParaRPr lang="zh-CN" altLang="zh-CN" sz="28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【秒杀】赛跑从学校门口开始。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(2020·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山东卷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书面表达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zh-CN" altLang="zh-CN" sz="2800">
              <a:solidFill>
                <a:srgbClr val="000000"/>
              </a:solidFill>
              <a:effectLst/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>
            <a:spLocks noChangeAspect="1"/>
          </p:cNvSpPr>
          <p:nvPr/>
        </p:nvSpPr>
        <p:spPr>
          <a:xfrm>
            <a:off x="381000" y="4712508"/>
            <a:ext cx="6537367" cy="6524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race started/starts from the school gate</a:t>
            </a:r>
            <a:r>
              <a:rPr lang="en-US" altLang="zh-CN" sz="280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zh-CN" altLang="zh-CN" sz="2800">
              <a:solidFill>
                <a:srgbClr val="000000"/>
              </a:solidFill>
              <a:effectLst/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2415493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矩形 5"/>
          <p:cNvSpPr/>
          <p:nvPr/>
        </p:nvSpPr>
        <p:spPr>
          <a:xfrm>
            <a:off x="1313805" y="251710"/>
            <a:ext cx="7231143" cy="388620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32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基本句型</a:t>
            </a:r>
            <a:r>
              <a:rPr lang="en-US" altLang="zh-CN" sz="32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2</a:t>
            </a:r>
            <a:r>
              <a:rPr lang="zh-CN" altLang="en-US" sz="32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　主谓宾结构</a:t>
            </a:r>
            <a:endParaRPr lang="zh-CN" altLang="en-US" sz="3200" b="1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  <a:sym typeface="+mn-lt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381000" y="209677"/>
            <a:ext cx="11430001" cy="577785"/>
            <a:chOff x="381000" y="209677"/>
            <a:chExt cx="11430001" cy="577785"/>
          </a:xfrm>
        </p:grpSpPr>
        <p:grpSp>
          <p:nvGrpSpPr>
            <p:cNvPr id="8" name="组合 7"/>
            <p:cNvGrpSpPr/>
            <p:nvPr/>
          </p:nvGrpSpPr>
          <p:grpSpPr>
            <a:xfrm>
              <a:off x="381000" y="209677"/>
              <a:ext cx="771985" cy="577785"/>
              <a:chOff x="7201355" y="2798675"/>
              <a:chExt cx="771985" cy="577785"/>
            </a:xfrm>
          </p:grpSpPr>
          <p:sp>
            <p:nvSpPr>
              <p:cNvPr id="10" name="平行四边形 9"/>
              <p:cNvSpPr/>
              <p:nvPr/>
            </p:nvSpPr>
            <p:spPr>
              <a:xfrm>
                <a:off x="7201355" y="2798675"/>
                <a:ext cx="212302" cy="577785"/>
              </a:xfrm>
              <a:prstGeom prst="parallelogram">
                <a:avLst>
                  <a:gd name="adj" fmla="val 50529"/>
                </a:avLst>
              </a:prstGeom>
              <a:solidFill>
                <a:srgbClr val="3D73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平行四边形 10"/>
              <p:cNvSpPr/>
              <p:nvPr/>
            </p:nvSpPr>
            <p:spPr>
              <a:xfrm>
                <a:off x="7387916" y="2798675"/>
                <a:ext cx="212302" cy="577785"/>
              </a:xfrm>
              <a:prstGeom prst="parallelogram">
                <a:avLst>
                  <a:gd name="adj" fmla="val 50529"/>
                </a:avLst>
              </a:prstGeom>
              <a:solidFill>
                <a:srgbClr val="3D73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平行四边形 11"/>
              <p:cNvSpPr/>
              <p:nvPr/>
            </p:nvSpPr>
            <p:spPr>
              <a:xfrm>
                <a:off x="7574477" y="2798675"/>
                <a:ext cx="212302" cy="577785"/>
              </a:xfrm>
              <a:prstGeom prst="parallelogram">
                <a:avLst>
                  <a:gd name="adj" fmla="val 50529"/>
                </a:avLst>
              </a:prstGeom>
              <a:solidFill>
                <a:srgbClr val="3D73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平行四边形 12"/>
              <p:cNvSpPr/>
              <p:nvPr/>
            </p:nvSpPr>
            <p:spPr>
              <a:xfrm>
                <a:off x="7761038" y="2798675"/>
                <a:ext cx="212302" cy="577785"/>
              </a:xfrm>
              <a:prstGeom prst="parallelogram">
                <a:avLst>
                  <a:gd name="adj" fmla="val 50529"/>
                </a:avLst>
              </a:prstGeom>
              <a:solidFill>
                <a:srgbClr val="3D73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9" name="矩形 8"/>
            <p:cNvSpPr/>
            <p:nvPr/>
          </p:nvSpPr>
          <p:spPr>
            <a:xfrm>
              <a:off x="966425" y="741743"/>
              <a:ext cx="10844576" cy="45719"/>
            </a:xfrm>
            <a:prstGeom prst="rect">
              <a:avLst/>
            </a:prstGeom>
            <a:solidFill>
              <a:srgbClr val="3D73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" name="矩形 2"/>
          <p:cNvSpPr>
            <a:spLocks noChangeAspect="1"/>
          </p:cNvSpPr>
          <p:nvPr/>
        </p:nvSpPr>
        <p:spPr>
          <a:xfrm>
            <a:off x="381000" y="1892873"/>
            <a:ext cx="11430000" cy="345325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此句式的句型特点为谓语动词均为及物动词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是主语发出的动作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但是不能表达完整的意思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其后必须接一个宾语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宾语可以是名词、代词、动词</a:t>
            </a:r>
            <a:r>
              <a:rPr lang="en-US" altLang="zh-CN" sz="2800" i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-ing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形式或不定式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即动作的承受者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才能表达完整的意思。</a:t>
            </a:r>
            <a:endParaRPr lang="zh-CN" altLang="zh-CN" sz="28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All these traditional Chinese culture heritages have left a far-reaching influence on the Chinese lifestyles.</a:t>
            </a:r>
            <a:endParaRPr lang="zh-CN" altLang="zh-CN" sz="28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所有这些中国传统文化遗产对中国人的生活方式产生了深远的影响</a:t>
            </a:r>
            <a:r>
              <a:rPr lang="zh-CN" altLang="zh-CN" sz="28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  <a:endParaRPr lang="zh-CN" altLang="zh-CN" sz="28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45969501"/>
      </p:ext>
    </p:extLst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81000" y="3590522"/>
            <a:ext cx="11430000" cy="59221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【秒杀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】我定会永远记住他的善良与帮助。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(2020·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全国</a:t>
            </a:r>
            <a:r>
              <a:rPr lang="zh-CN" altLang="zh-CN" sz="2800">
                <a:solidFill>
                  <a:srgbClr val="000000"/>
                </a:solidFill>
                <a:latin typeface="NEU-BZ-S92"/>
                <a:cs typeface="宋体" panose="02010600030101010101" pitchFamily="2" charset="-122"/>
              </a:rPr>
              <a:t>Ⅰ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卷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书面表达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zh-CN" altLang="zh-CN" sz="2800">
              <a:solidFill>
                <a:srgbClr val="000000"/>
              </a:solidFill>
              <a:effectLst/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>
            <a:spLocks noChangeAspect="1"/>
          </p:cNvSpPr>
          <p:nvPr/>
        </p:nvSpPr>
        <p:spPr>
          <a:xfrm>
            <a:off x="381000" y="1080952"/>
            <a:ext cx="11430000" cy="115236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【秒杀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】说实话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他极大的耐心和帮助对我有巨大的影响。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(2020·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全国</a:t>
            </a:r>
            <a:r>
              <a:rPr lang="zh-CN" altLang="zh-CN" sz="2800">
                <a:solidFill>
                  <a:srgbClr val="000000"/>
                </a:solidFill>
                <a:latin typeface="NEU-BZ-S92"/>
                <a:cs typeface="宋体" panose="02010600030101010101" pitchFamily="2" charset="-122"/>
              </a:rPr>
              <a:t>Ⅰ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卷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书面表达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zh-CN" altLang="zh-CN" sz="28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</p:txBody>
      </p:sp>
      <p:sp>
        <p:nvSpPr>
          <p:cNvPr id="6" name="矩形 5"/>
          <p:cNvSpPr>
            <a:spLocks noChangeAspect="1"/>
          </p:cNvSpPr>
          <p:nvPr/>
        </p:nvSpPr>
        <p:spPr>
          <a:xfrm>
            <a:off x="381000" y="2298791"/>
            <a:ext cx="11430000" cy="121264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race started/starts from the school gate.</a:t>
            </a:r>
            <a:endParaRPr lang="zh-CN" altLang="zh-CN" sz="28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Honestly speaking,his great patience and assistance have a great impact on me</a:t>
            </a:r>
            <a:r>
              <a:rPr lang="en-US" altLang="zh-CN" sz="280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CN" altLang="zh-CN" sz="28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</p:txBody>
      </p:sp>
      <p:sp>
        <p:nvSpPr>
          <p:cNvPr id="7" name="矩形 6"/>
          <p:cNvSpPr>
            <a:spLocks noChangeAspect="1"/>
          </p:cNvSpPr>
          <p:nvPr/>
        </p:nvSpPr>
        <p:spPr>
          <a:xfrm>
            <a:off x="381000" y="4270749"/>
            <a:ext cx="8324138" cy="6524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altLang="zh-CN" sz="2800">
                <a:solidFill>
                  <a:srgbClr val="FF0000"/>
                </a:solidFill>
                <a:latin typeface="宋体" panose="02010600030101010101" pitchFamily="2" charset="-122"/>
                <a:ea typeface="方正书宋_GBK" panose="03000509000000000000" pitchFamily="65" charset="-122"/>
                <a:cs typeface="Times New Roman" panose="02020603050405020304" pitchFamily="18" charset="0"/>
              </a:rPr>
              <a:t>’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ll definitely remember his kindness and help forever</a:t>
            </a:r>
            <a:r>
              <a:rPr lang="en-US" altLang="zh-CN" sz="280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zh-CN" altLang="zh-CN" sz="2800">
              <a:solidFill>
                <a:srgbClr val="000000"/>
              </a:solidFill>
              <a:effectLst/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2489531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矩形 5"/>
          <p:cNvSpPr/>
          <p:nvPr/>
        </p:nvSpPr>
        <p:spPr>
          <a:xfrm>
            <a:off x="1313805" y="251710"/>
            <a:ext cx="7231143" cy="388620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32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基本句型</a:t>
            </a:r>
            <a:r>
              <a:rPr lang="en-US" altLang="zh-CN" sz="32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3</a:t>
            </a:r>
            <a:r>
              <a:rPr lang="zh-CN" altLang="en-US" sz="32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　主系表结构</a:t>
            </a:r>
            <a:endParaRPr lang="zh-CN" altLang="en-US" sz="3200" b="1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  <a:sym typeface="+mn-lt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381000" y="209677"/>
            <a:ext cx="11430001" cy="577785"/>
            <a:chOff x="381000" y="209677"/>
            <a:chExt cx="11430001" cy="577785"/>
          </a:xfrm>
        </p:grpSpPr>
        <p:grpSp>
          <p:nvGrpSpPr>
            <p:cNvPr id="8" name="组合 7"/>
            <p:cNvGrpSpPr/>
            <p:nvPr/>
          </p:nvGrpSpPr>
          <p:grpSpPr>
            <a:xfrm>
              <a:off x="381000" y="209677"/>
              <a:ext cx="771985" cy="577785"/>
              <a:chOff x="7201355" y="2798675"/>
              <a:chExt cx="771985" cy="577785"/>
            </a:xfrm>
          </p:grpSpPr>
          <p:sp>
            <p:nvSpPr>
              <p:cNvPr id="10" name="平行四边形 9"/>
              <p:cNvSpPr/>
              <p:nvPr/>
            </p:nvSpPr>
            <p:spPr>
              <a:xfrm>
                <a:off x="7201355" y="2798675"/>
                <a:ext cx="212302" cy="577785"/>
              </a:xfrm>
              <a:prstGeom prst="parallelogram">
                <a:avLst>
                  <a:gd name="adj" fmla="val 50529"/>
                </a:avLst>
              </a:prstGeom>
              <a:solidFill>
                <a:srgbClr val="3D73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平行四边形 10"/>
              <p:cNvSpPr/>
              <p:nvPr/>
            </p:nvSpPr>
            <p:spPr>
              <a:xfrm>
                <a:off x="7387916" y="2798675"/>
                <a:ext cx="212302" cy="577785"/>
              </a:xfrm>
              <a:prstGeom prst="parallelogram">
                <a:avLst>
                  <a:gd name="adj" fmla="val 50529"/>
                </a:avLst>
              </a:prstGeom>
              <a:solidFill>
                <a:srgbClr val="3D73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平行四边形 11"/>
              <p:cNvSpPr/>
              <p:nvPr/>
            </p:nvSpPr>
            <p:spPr>
              <a:xfrm>
                <a:off x="7574477" y="2798675"/>
                <a:ext cx="212302" cy="577785"/>
              </a:xfrm>
              <a:prstGeom prst="parallelogram">
                <a:avLst>
                  <a:gd name="adj" fmla="val 50529"/>
                </a:avLst>
              </a:prstGeom>
              <a:solidFill>
                <a:srgbClr val="3D73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平行四边形 12"/>
              <p:cNvSpPr/>
              <p:nvPr/>
            </p:nvSpPr>
            <p:spPr>
              <a:xfrm>
                <a:off x="7761038" y="2798675"/>
                <a:ext cx="212302" cy="577785"/>
              </a:xfrm>
              <a:prstGeom prst="parallelogram">
                <a:avLst>
                  <a:gd name="adj" fmla="val 50529"/>
                </a:avLst>
              </a:prstGeom>
              <a:solidFill>
                <a:srgbClr val="3D73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9" name="矩形 8"/>
            <p:cNvSpPr/>
            <p:nvPr/>
          </p:nvSpPr>
          <p:spPr>
            <a:xfrm>
              <a:off x="966425" y="741743"/>
              <a:ext cx="10844576" cy="45719"/>
            </a:xfrm>
            <a:prstGeom prst="rect">
              <a:avLst/>
            </a:prstGeom>
            <a:solidFill>
              <a:srgbClr val="3D73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矩形 1"/>
          <p:cNvSpPr>
            <a:spLocks noChangeAspect="1"/>
          </p:cNvSpPr>
          <p:nvPr/>
        </p:nvSpPr>
        <p:spPr>
          <a:xfrm>
            <a:off x="381000" y="2212672"/>
            <a:ext cx="11430000" cy="281365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此句式就是我们常提到的主系表结构。该句式侧重说明主语是什么或怎么样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其中谓语动词需用系动词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表语多是形容词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也可以是名词、介词短语、不定式或动词</a:t>
            </a:r>
            <a:r>
              <a:rPr lang="en-US" altLang="zh-CN" sz="2800" i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-ing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形式等。</a:t>
            </a:r>
            <a:endParaRPr lang="zh-CN" altLang="zh-CN" sz="28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Confucius Institute may be a good choice for an exchange student.</a:t>
            </a:r>
            <a:endParaRPr lang="zh-CN" altLang="zh-CN" sz="28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对于一名交换生而言孔子学院可能是一个不错的选择。</a:t>
            </a:r>
            <a:endParaRPr lang="zh-CN" altLang="zh-CN" sz="2800">
              <a:solidFill>
                <a:srgbClr val="000000"/>
              </a:solidFill>
              <a:effectLst/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24875627"/>
      </p:ext>
    </p:extLst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81000" y="1096153"/>
            <a:ext cx="11430000" cy="345325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【秒杀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岁的张老师是我最喜欢的英语老师。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(2020·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全国</a:t>
            </a:r>
            <a:r>
              <a:rPr lang="zh-CN" altLang="zh-CN" sz="2800">
                <a:solidFill>
                  <a:srgbClr val="000000"/>
                </a:solidFill>
                <a:latin typeface="NEU-BZ-S92"/>
                <a:cs typeface="宋体" panose="02010600030101010101" pitchFamily="2" charset="-122"/>
              </a:rPr>
              <a:t>Ⅰ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卷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书面表达</a:t>
            </a:r>
            <a:r>
              <a:rPr lang="en-US" altLang="zh-CN" sz="28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endParaRPr lang="en-US" altLang="zh-CN" sz="2800">
              <a:solidFill>
                <a:srgbClr val="000000"/>
              </a:solidFill>
              <a:latin typeface="Times New Roman" panose="02020603050405020304" pitchFamily="18" charset="0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endParaRPr lang="en-US" altLang="zh-CN" sz="2800" smtClean="0">
              <a:solidFill>
                <a:srgbClr val="000000"/>
              </a:solidFill>
              <a:latin typeface="Times New Roman" panose="02020603050405020304" pitchFamily="18" charset="0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8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秒杀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】他是那么的有学问、幽默并且负责任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以至于我非常尊敬爱戴他。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(2020·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全国</a:t>
            </a:r>
            <a:r>
              <a:rPr lang="zh-CN" altLang="zh-CN" sz="2800">
                <a:solidFill>
                  <a:srgbClr val="000000"/>
                </a:solidFill>
                <a:latin typeface="NEU-BZ-S92"/>
                <a:cs typeface="宋体" panose="02010600030101010101" pitchFamily="2" charset="-122"/>
              </a:rPr>
              <a:t>Ⅰ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卷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书面表达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zh-CN" altLang="zh-CN" sz="2800">
              <a:solidFill>
                <a:srgbClr val="000000"/>
              </a:solidFill>
              <a:effectLst/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>
            <a:spLocks noChangeAspect="1"/>
          </p:cNvSpPr>
          <p:nvPr/>
        </p:nvSpPr>
        <p:spPr>
          <a:xfrm>
            <a:off x="381000" y="2332275"/>
            <a:ext cx="11430000" cy="5965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Mr Zhang,aged 50,is my favourite English teacher.</a:t>
            </a:r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>
            <a:spLocks noChangeAspect="1"/>
          </p:cNvSpPr>
          <p:nvPr/>
        </p:nvSpPr>
        <p:spPr>
          <a:xfrm>
            <a:off x="381000" y="4552709"/>
            <a:ext cx="11430000" cy="11567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 is so knowledgeable,humorous and responsible that I respect and love him so much.</a:t>
            </a:r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4783962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矩形 5"/>
          <p:cNvSpPr/>
          <p:nvPr/>
        </p:nvSpPr>
        <p:spPr>
          <a:xfrm>
            <a:off x="1313805" y="251710"/>
            <a:ext cx="7231143" cy="388620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32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基本句型</a:t>
            </a:r>
            <a:r>
              <a:rPr lang="en-US" altLang="zh-CN" sz="32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4</a:t>
            </a:r>
            <a:r>
              <a:rPr lang="zh-CN" altLang="en-US" sz="32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　主谓宾宾结构</a:t>
            </a:r>
            <a:endParaRPr lang="zh-CN" altLang="en-US" sz="3200" b="1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  <a:sym typeface="+mn-lt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381000" y="209677"/>
            <a:ext cx="11430001" cy="577785"/>
            <a:chOff x="381000" y="209677"/>
            <a:chExt cx="11430001" cy="577785"/>
          </a:xfrm>
        </p:grpSpPr>
        <p:grpSp>
          <p:nvGrpSpPr>
            <p:cNvPr id="8" name="组合 7"/>
            <p:cNvGrpSpPr/>
            <p:nvPr/>
          </p:nvGrpSpPr>
          <p:grpSpPr>
            <a:xfrm>
              <a:off x="381000" y="209677"/>
              <a:ext cx="771985" cy="577785"/>
              <a:chOff x="7201355" y="2798675"/>
              <a:chExt cx="771985" cy="577785"/>
            </a:xfrm>
          </p:grpSpPr>
          <p:sp>
            <p:nvSpPr>
              <p:cNvPr id="10" name="平行四边形 9"/>
              <p:cNvSpPr/>
              <p:nvPr/>
            </p:nvSpPr>
            <p:spPr>
              <a:xfrm>
                <a:off x="7201355" y="2798675"/>
                <a:ext cx="212302" cy="577785"/>
              </a:xfrm>
              <a:prstGeom prst="parallelogram">
                <a:avLst>
                  <a:gd name="adj" fmla="val 50529"/>
                </a:avLst>
              </a:prstGeom>
              <a:solidFill>
                <a:srgbClr val="3D73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平行四边形 10"/>
              <p:cNvSpPr/>
              <p:nvPr/>
            </p:nvSpPr>
            <p:spPr>
              <a:xfrm>
                <a:off x="7387916" y="2798675"/>
                <a:ext cx="212302" cy="577785"/>
              </a:xfrm>
              <a:prstGeom prst="parallelogram">
                <a:avLst>
                  <a:gd name="adj" fmla="val 50529"/>
                </a:avLst>
              </a:prstGeom>
              <a:solidFill>
                <a:srgbClr val="3D73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平行四边形 11"/>
              <p:cNvSpPr/>
              <p:nvPr/>
            </p:nvSpPr>
            <p:spPr>
              <a:xfrm>
                <a:off x="7574477" y="2798675"/>
                <a:ext cx="212302" cy="577785"/>
              </a:xfrm>
              <a:prstGeom prst="parallelogram">
                <a:avLst>
                  <a:gd name="adj" fmla="val 50529"/>
                </a:avLst>
              </a:prstGeom>
              <a:solidFill>
                <a:srgbClr val="3D73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平行四边形 12"/>
              <p:cNvSpPr/>
              <p:nvPr/>
            </p:nvSpPr>
            <p:spPr>
              <a:xfrm>
                <a:off x="7761038" y="2798675"/>
                <a:ext cx="212302" cy="577785"/>
              </a:xfrm>
              <a:prstGeom prst="parallelogram">
                <a:avLst>
                  <a:gd name="adj" fmla="val 50529"/>
                </a:avLst>
              </a:prstGeom>
              <a:solidFill>
                <a:srgbClr val="3D73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9" name="矩形 8"/>
            <p:cNvSpPr/>
            <p:nvPr/>
          </p:nvSpPr>
          <p:spPr>
            <a:xfrm>
              <a:off x="966425" y="741743"/>
              <a:ext cx="10844576" cy="45719"/>
            </a:xfrm>
            <a:prstGeom prst="rect">
              <a:avLst/>
            </a:prstGeom>
            <a:solidFill>
              <a:srgbClr val="3D73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矩形 1"/>
          <p:cNvSpPr>
            <a:spLocks noChangeAspect="1"/>
          </p:cNvSpPr>
          <p:nvPr/>
        </p:nvSpPr>
        <p:spPr>
          <a:xfrm>
            <a:off x="381000" y="2212672"/>
            <a:ext cx="11430000" cy="281365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此句式中的谓语动词必须接两个宾语才能表达完整的意思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其中一个是表示人的间接宾语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另一个是表示物的直接宾语。一般情况下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间接宾语在前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直接宾语在后。</a:t>
            </a:r>
            <a:endParaRPr lang="zh-CN" altLang="zh-CN" sz="28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altLang="zh-CN" sz="2800">
                <a:solidFill>
                  <a:srgbClr val="000000"/>
                </a:solidFill>
                <a:latin typeface="宋体" panose="02010600030101010101" pitchFamily="2" charset="-122"/>
                <a:ea typeface="方正书宋_GBK" panose="03000509000000000000" pitchFamily="65" charset="-122"/>
                <a:cs typeface="Times New Roman" panose="02020603050405020304" pitchFamily="18" charset="0"/>
              </a:rPr>
              <a:t>’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 decided to buy my mother a worthy gift.</a:t>
            </a:r>
            <a:endParaRPr lang="zh-CN" altLang="zh-CN" sz="28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我决定给我妈妈买一件配得上她的礼物。</a:t>
            </a:r>
            <a:endParaRPr lang="zh-CN" altLang="zh-CN" sz="2800">
              <a:solidFill>
                <a:srgbClr val="000000"/>
              </a:solidFill>
              <a:effectLst/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77225851"/>
      </p:ext>
    </p:extLst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81000" y="1372443"/>
            <a:ext cx="11430000" cy="401340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【秒杀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】首先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我们老师告诉我们劳动的重要性及社会活动的意义。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(2019·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北京卷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书面表达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zh-CN" altLang="zh-CN" sz="28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 algn="r"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endParaRPr lang="en-US" altLang="zh-CN" sz="2800" u="dotted" smtClean="0">
              <a:solidFill>
                <a:srgbClr val="000000"/>
              </a:solidFill>
              <a:uFill>
                <a:solidFill>
                  <a:srgbClr val="000000"/>
                </a:solidFill>
              </a:uFill>
              <a:latin typeface="宋体" panose="02010600030101010101" pitchFamily="2" charset="-12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endParaRPr lang="en-US" altLang="zh-CN" sz="2800" u="dotted">
              <a:solidFill>
                <a:srgbClr val="000000"/>
              </a:solidFill>
              <a:uFill>
                <a:solidFill>
                  <a:srgbClr val="000000"/>
                </a:solidFill>
              </a:uFill>
              <a:latin typeface="宋体" panose="02010600030101010101" pitchFamily="2" charset="-12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8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秒杀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】这次比赛给了我们一个好机会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让我们对耐力有了更好的理解。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(2020·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山东卷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书面表达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zh-CN" altLang="zh-CN" sz="28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 algn="r"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endParaRPr lang="en-US" altLang="zh-CN" sz="2800" u="dotted">
              <a:solidFill>
                <a:srgbClr val="000000"/>
              </a:solidFill>
              <a:uFill>
                <a:solidFill>
                  <a:srgbClr val="000000"/>
                </a:solidFill>
              </a:uFill>
              <a:latin typeface="宋体" panose="02010600030101010101" pitchFamily="2" charset="-122"/>
              <a:ea typeface="方正书宋_GBK" panose="03000509000000000000" pitchFamily="65" charset="-122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>
            <a:spLocks noChangeAspect="1"/>
          </p:cNvSpPr>
          <p:nvPr/>
        </p:nvSpPr>
        <p:spPr>
          <a:xfrm>
            <a:off x="381000" y="2506936"/>
            <a:ext cx="11430000" cy="11567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First,our teacher told us the importance of labour and the meaning of the social activity.</a:t>
            </a:r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>
            <a:spLocks noChangeAspect="1"/>
          </p:cNvSpPr>
          <p:nvPr/>
        </p:nvSpPr>
        <p:spPr>
          <a:xfrm>
            <a:off x="381000" y="4726154"/>
            <a:ext cx="11430000" cy="11567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This race gives us a good opportunity to have a better understanding of endurance.</a:t>
            </a:r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2323042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矩形 5"/>
          <p:cNvSpPr/>
          <p:nvPr/>
        </p:nvSpPr>
        <p:spPr>
          <a:xfrm>
            <a:off x="1313805" y="251710"/>
            <a:ext cx="7231143" cy="388620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32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基本句型</a:t>
            </a:r>
            <a:r>
              <a:rPr lang="en-US" altLang="zh-CN" sz="32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5</a:t>
            </a:r>
            <a:r>
              <a:rPr lang="zh-CN" altLang="en-US" sz="32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　主谓宾补结构</a:t>
            </a:r>
            <a:endParaRPr lang="zh-CN" altLang="en-US" sz="3200" b="1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  <a:sym typeface="+mn-lt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381000" y="209677"/>
            <a:ext cx="11430001" cy="577785"/>
            <a:chOff x="381000" y="209677"/>
            <a:chExt cx="11430001" cy="577785"/>
          </a:xfrm>
        </p:grpSpPr>
        <p:grpSp>
          <p:nvGrpSpPr>
            <p:cNvPr id="8" name="组合 7"/>
            <p:cNvGrpSpPr/>
            <p:nvPr/>
          </p:nvGrpSpPr>
          <p:grpSpPr>
            <a:xfrm>
              <a:off x="381000" y="209677"/>
              <a:ext cx="771985" cy="577785"/>
              <a:chOff x="7201355" y="2798675"/>
              <a:chExt cx="771985" cy="577785"/>
            </a:xfrm>
          </p:grpSpPr>
          <p:sp>
            <p:nvSpPr>
              <p:cNvPr id="10" name="平行四边形 9"/>
              <p:cNvSpPr/>
              <p:nvPr/>
            </p:nvSpPr>
            <p:spPr>
              <a:xfrm>
                <a:off x="7201355" y="2798675"/>
                <a:ext cx="212302" cy="577785"/>
              </a:xfrm>
              <a:prstGeom prst="parallelogram">
                <a:avLst>
                  <a:gd name="adj" fmla="val 50529"/>
                </a:avLst>
              </a:prstGeom>
              <a:solidFill>
                <a:srgbClr val="3D73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平行四边形 10"/>
              <p:cNvSpPr/>
              <p:nvPr/>
            </p:nvSpPr>
            <p:spPr>
              <a:xfrm>
                <a:off x="7387916" y="2798675"/>
                <a:ext cx="212302" cy="577785"/>
              </a:xfrm>
              <a:prstGeom prst="parallelogram">
                <a:avLst>
                  <a:gd name="adj" fmla="val 50529"/>
                </a:avLst>
              </a:prstGeom>
              <a:solidFill>
                <a:srgbClr val="3D73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平行四边形 11"/>
              <p:cNvSpPr/>
              <p:nvPr/>
            </p:nvSpPr>
            <p:spPr>
              <a:xfrm>
                <a:off x="7574477" y="2798675"/>
                <a:ext cx="212302" cy="577785"/>
              </a:xfrm>
              <a:prstGeom prst="parallelogram">
                <a:avLst>
                  <a:gd name="adj" fmla="val 50529"/>
                </a:avLst>
              </a:prstGeom>
              <a:solidFill>
                <a:srgbClr val="3D73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平行四边形 12"/>
              <p:cNvSpPr/>
              <p:nvPr/>
            </p:nvSpPr>
            <p:spPr>
              <a:xfrm>
                <a:off x="7761038" y="2798675"/>
                <a:ext cx="212302" cy="577785"/>
              </a:xfrm>
              <a:prstGeom prst="parallelogram">
                <a:avLst>
                  <a:gd name="adj" fmla="val 50529"/>
                </a:avLst>
              </a:prstGeom>
              <a:solidFill>
                <a:srgbClr val="3D73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9" name="矩形 8"/>
            <p:cNvSpPr/>
            <p:nvPr/>
          </p:nvSpPr>
          <p:spPr>
            <a:xfrm>
              <a:off x="966425" y="741743"/>
              <a:ext cx="10844576" cy="45719"/>
            </a:xfrm>
            <a:prstGeom prst="rect">
              <a:avLst/>
            </a:prstGeom>
            <a:solidFill>
              <a:srgbClr val="3D73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矩形 1"/>
          <p:cNvSpPr>
            <a:spLocks noChangeAspect="1"/>
          </p:cNvSpPr>
          <p:nvPr/>
        </p:nvSpPr>
        <p:spPr>
          <a:xfrm>
            <a:off x="381000" y="2203086"/>
            <a:ext cx="11430000" cy="283282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此句式中的动词虽然是及物动词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但只接一个宾语还不能表达完整的意思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必须再加上一个成分来对宾语进行补充说明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这样才能使意思完整。宾语补足语直接跟在宾语后面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补充说明宾语的情况。</a:t>
            </a:r>
            <a:endParaRPr lang="zh-CN" altLang="zh-CN" sz="28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With my deskmate</a:t>
            </a:r>
            <a:r>
              <a:rPr lang="en-US" altLang="zh-CN" sz="2800">
                <a:solidFill>
                  <a:srgbClr val="000000"/>
                </a:solidFill>
                <a:latin typeface="宋体" panose="02010600030101010101" pitchFamily="2" charset="-122"/>
                <a:ea typeface="方正书宋_GBK" panose="03000509000000000000" pitchFamily="65" charset="-122"/>
                <a:cs typeface="Times New Roman" panose="02020603050405020304" pitchFamily="18" charset="0"/>
              </a:rPr>
              <a:t>’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 help,I at last found it easy to work out the problem.</a:t>
            </a:r>
            <a:endParaRPr lang="zh-CN" altLang="zh-CN" sz="28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在我同桌的帮助下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我最后发现很容易就算出那道题了。</a:t>
            </a:r>
            <a:endParaRPr lang="zh-CN" altLang="zh-CN" sz="2800">
              <a:solidFill>
                <a:srgbClr val="000000"/>
              </a:solidFill>
              <a:effectLst/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40088213"/>
      </p:ext>
    </p:extLst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81000" y="911218"/>
            <a:ext cx="11430000" cy="401340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【秒杀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】同时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几个女孩唱起了动听的歌曲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这让我们感觉轻松多了。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(2020·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全国</a:t>
            </a:r>
            <a:r>
              <a:rPr lang="zh-CN" altLang="zh-CN" sz="2800">
                <a:solidFill>
                  <a:srgbClr val="000000"/>
                </a:solidFill>
                <a:latin typeface="NEU-BZ-S92"/>
                <a:cs typeface="宋体" panose="02010600030101010101" pitchFamily="2" charset="-122"/>
              </a:rPr>
              <a:t>Ⅱ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卷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书面表达</a:t>
            </a:r>
            <a:r>
              <a:rPr lang="en-US" altLang="zh-CN" sz="28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endParaRPr lang="en-US" altLang="zh-CN" sz="2800">
              <a:solidFill>
                <a:srgbClr val="000000"/>
              </a:solidFill>
              <a:latin typeface="Times New Roman" panose="02020603050405020304" pitchFamily="18" charset="0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endParaRPr lang="en-US" altLang="zh-CN" sz="2800" smtClean="0">
              <a:solidFill>
                <a:srgbClr val="000000"/>
              </a:solidFill>
              <a:latin typeface="Times New Roman" panose="02020603050405020304" pitchFamily="18" charset="0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endParaRPr lang="zh-CN" altLang="zh-CN" sz="28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【秒杀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】我写信邀请你和我一起参加这个节日。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(2019·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全国</a:t>
            </a:r>
            <a:r>
              <a:rPr lang="zh-CN" altLang="zh-CN" sz="2800">
                <a:solidFill>
                  <a:srgbClr val="000000"/>
                </a:solidFill>
                <a:latin typeface="NEU-BZ-S92"/>
                <a:cs typeface="宋体" panose="02010600030101010101" pitchFamily="2" charset="-122"/>
              </a:rPr>
              <a:t>Ⅰ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卷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书面表达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zh-CN" altLang="zh-CN" sz="2800">
              <a:solidFill>
                <a:srgbClr val="000000"/>
              </a:solidFill>
              <a:effectLst/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>
            <a:spLocks noChangeAspect="1"/>
          </p:cNvSpPr>
          <p:nvPr/>
        </p:nvSpPr>
        <p:spPr>
          <a:xfrm>
            <a:off x="381000" y="2250082"/>
            <a:ext cx="11430000" cy="11567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Meanwhile,several girls sang some sweet songs,which made us feel less exhausted/more relaxed.</a:t>
            </a:r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>
            <a:spLocks noChangeAspect="1"/>
          </p:cNvSpPr>
          <p:nvPr/>
        </p:nvSpPr>
        <p:spPr>
          <a:xfrm>
            <a:off x="381000" y="4924624"/>
            <a:ext cx="11430000" cy="5965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am writing to invite you to participate in the festival with me.</a:t>
            </a:r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310551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矩形 5"/>
          <p:cNvSpPr/>
          <p:nvPr/>
        </p:nvSpPr>
        <p:spPr>
          <a:xfrm>
            <a:off x="1313805" y="251710"/>
            <a:ext cx="7231143" cy="388620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32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基本句型</a:t>
            </a:r>
            <a:r>
              <a:rPr lang="en-US" altLang="zh-CN" sz="32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6</a:t>
            </a:r>
            <a:r>
              <a:rPr lang="zh-CN" altLang="en-US" sz="32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　</a:t>
            </a:r>
            <a:r>
              <a:rPr lang="en-US" altLang="zh-CN" sz="32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There be</a:t>
            </a:r>
            <a:r>
              <a:rPr lang="zh-CN" altLang="en-US" sz="32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句型</a:t>
            </a:r>
            <a:endParaRPr lang="zh-CN" altLang="en-US" sz="3200" b="1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  <a:sym typeface="+mn-lt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381000" y="209677"/>
            <a:ext cx="11430001" cy="577785"/>
            <a:chOff x="381000" y="209677"/>
            <a:chExt cx="11430001" cy="577785"/>
          </a:xfrm>
        </p:grpSpPr>
        <p:grpSp>
          <p:nvGrpSpPr>
            <p:cNvPr id="8" name="组合 7"/>
            <p:cNvGrpSpPr/>
            <p:nvPr/>
          </p:nvGrpSpPr>
          <p:grpSpPr>
            <a:xfrm>
              <a:off x="381000" y="209677"/>
              <a:ext cx="771985" cy="577785"/>
              <a:chOff x="7201355" y="2798675"/>
              <a:chExt cx="771985" cy="577785"/>
            </a:xfrm>
          </p:grpSpPr>
          <p:sp>
            <p:nvSpPr>
              <p:cNvPr id="10" name="平行四边形 9"/>
              <p:cNvSpPr/>
              <p:nvPr/>
            </p:nvSpPr>
            <p:spPr>
              <a:xfrm>
                <a:off x="7201355" y="2798675"/>
                <a:ext cx="212302" cy="577785"/>
              </a:xfrm>
              <a:prstGeom prst="parallelogram">
                <a:avLst>
                  <a:gd name="adj" fmla="val 50529"/>
                </a:avLst>
              </a:prstGeom>
              <a:solidFill>
                <a:srgbClr val="3D73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平行四边形 10"/>
              <p:cNvSpPr/>
              <p:nvPr/>
            </p:nvSpPr>
            <p:spPr>
              <a:xfrm>
                <a:off x="7387916" y="2798675"/>
                <a:ext cx="212302" cy="577785"/>
              </a:xfrm>
              <a:prstGeom prst="parallelogram">
                <a:avLst>
                  <a:gd name="adj" fmla="val 50529"/>
                </a:avLst>
              </a:prstGeom>
              <a:solidFill>
                <a:srgbClr val="3D73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平行四边形 11"/>
              <p:cNvSpPr/>
              <p:nvPr/>
            </p:nvSpPr>
            <p:spPr>
              <a:xfrm>
                <a:off x="7574477" y="2798675"/>
                <a:ext cx="212302" cy="577785"/>
              </a:xfrm>
              <a:prstGeom prst="parallelogram">
                <a:avLst>
                  <a:gd name="adj" fmla="val 50529"/>
                </a:avLst>
              </a:prstGeom>
              <a:solidFill>
                <a:srgbClr val="3D73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平行四边形 12"/>
              <p:cNvSpPr/>
              <p:nvPr/>
            </p:nvSpPr>
            <p:spPr>
              <a:xfrm>
                <a:off x="7761038" y="2798675"/>
                <a:ext cx="212302" cy="577785"/>
              </a:xfrm>
              <a:prstGeom prst="parallelogram">
                <a:avLst>
                  <a:gd name="adj" fmla="val 50529"/>
                </a:avLst>
              </a:prstGeom>
              <a:solidFill>
                <a:srgbClr val="3D73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9" name="矩形 8"/>
            <p:cNvSpPr/>
            <p:nvPr/>
          </p:nvSpPr>
          <p:spPr>
            <a:xfrm>
              <a:off x="966425" y="741743"/>
              <a:ext cx="10844576" cy="45719"/>
            </a:xfrm>
            <a:prstGeom prst="rect">
              <a:avLst/>
            </a:prstGeom>
            <a:solidFill>
              <a:srgbClr val="3D73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矩形 1"/>
          <p:cNvSpPr>
            <a:spLocks noChangeAspect="1"/>
          </p:cNvSpPr>
          <p:nvPr/>
        </p:nvSpPr>
        <p:spPr>
          <a:xfrm>
            <a:off x="381000" y="2492749"/>
            <a:ext cx="11430000" cy="225350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There be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句型用以表示在某处存在某人或某物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其基本结构是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“There be+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主语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”,be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的人称和数一般和后面的主语保持一致。</a:t>
            </a:r>
            <a:endParaRPr lang="zh-CN" altLang="zh-CN" sz="28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There are many foreign students studying Chinese now.</a:t>
            </a:r>
            <a:endParaRPr lang="zh-CN" altLang="zh-CN" sz="28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现在有许多外国学生在学汉语。</a:t>
            </a:r>
            <a:endParaRPr lang="zh-CN" altLang="zh-CN" sz="2800">
              <a:solidFill>
                <a:srgbClr val="000000"/>
              </a:solidFill>
              <a:effectLst/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52940059"/>
      </p:ext>
    </p:extLst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81000" y="1420000"/>
            <a:ext cx="11430000" cy="28931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【秒杀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】我们看到除了树什么也没有剩下。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(2018·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浙江卷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读后续写</a:t>
            </a:r>
            <a:r>
              <a:rPr lang="en-US" altLang="zh-CN" sz="28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endParaRPr lang="en-US" altLang="zh-CN" sz="2800">
              <a:solidFill>
                <a:srgbClr val="000000"/>
              </a:solidFill>
              <a:latin typeface="Times New Roman" panose="02020603050405020304" pitchFamily="18" charset="0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endParaRPr lang="en-US" altLang="zh-CN" sz="2800" smtClean="0">
              <a:solidFill>
                <a:srgbClr val="000000"/>
              </a:solidFill>
              <a:latin typeface="Times New Roman" panose="02020603050405020304" pitchFamily="18" charset="0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endParaRPr lang="zh-CN" altLang="zh-CN" sz="28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【秒杀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】首要的是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将会有大量的活动。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(2017·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全国</a:t>
            </a:r>
            <a:r>
              <a:rPr lang="zh-CN" altLang="zh-CN" sz="2800">
                <a:solidFill>
                  <a:srgbClr val="000000"/>
                </a:solidFill>
                <a:latin typeface="NEU-BZ-S92"/>
                <a:cs typeface="宋体" panose="02010600030101010101" pitchFamily="2" charset="-122"/>
              </a:rPr>
              <a:t>Ⅲ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卷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书面表达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zh-CN" altLang="zh-CN" sz="2800">
              <a:solidFill>
                <a:srgbClr val="000000"/>
              </a:solidFill>
              <a:effectLst/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>
            <a:spLocks noChangeAspect="1"/>
          </p:cNvSpPr>
          <p:nvPr/>
        </p:nvSpPr>
        <p:spPr>
          <a:xfrm>
            <a:off x="381000" y="2250082"/>
            <a:ext cx="11430000" cy="5965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There was nothing left in our sight but the trees.</a:t>
            </a:r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>
            <a:spLocks noChangeAspect="1"/>
          </p:cNvSpPr>
          <p:nvPr/>
        </p:nvSpPr>
        <p:spPr>
          <a:xfrm>
            <a:off x="381000" y="4313100"/>
            <a:ext cx="11430000" cy="5965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First and foremost, there will be a great many activities.</a:t>
            </a:r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2716427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矩形 5"/>
          <p:cNvSpPr/>
          <p:nvPr/>
        </p:nvSpPr>
        <p:spPr>
          <a:xfrm>
            <a:off x="1313805" y="251710"/>
            <a:ext cx="7231143" cy="388620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32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基本句型</a:t>
            </a:r>
            <a:r>
              <a:rPr lang="en-US" altLang="zh-CN" sz="32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7</a:t>
            </a:r>
            <a:r>
              <a:rPr lang="zh-CN" altLang="en-US" sz="32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　主从复合句</a:t>
            </a:r>
            <a:endParaRPr lang="zh-CN" altLang="en-US" sz="3200" b="1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  <a:sym typeface="+mn-lt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381000" y="209677"/>
            <a:ext cx="11430001" cy="577785"/>
            <a:chOff x="381000" y="209677"/>
            <a:chExt cx="11430001" cy="577785"/>
          </a:xfrm>
        </p:grpSpPr>
        <p:grpSp>
          <p:nvGrpSpPr>
            <p:cNvPr id="8" name="组合 7"/>
            <p:cNvGrpSpPr/>
            <p:nvPr/>
          </p:nvGrpSpPr>
          <p:grpSpPr>
            <a:xfrm>
              <a:off x="381000" y="209677"/>
              <a:ext cx="771985" cy="577785"/>
              <a:chOff x="7201355" y="2798675"/>
              <a:chExt cx="771985" cy="577785"/>
            </a:xfrm>
          </p:grpSpPr>
          <p:sp>
            <p:nvSpPr>
              <p:cNvPr id="10" name="平行四边形 9"/>
              <p:cNvSpPr/>
              <p:nvPr/>
            </p:nvSpPr>
            <p:spPr>
              <a:xfrm>
                <a:off x="7201355" y="2798675"/>
                <a:ext cx="212302" cy="577785"/>
              </a:xfrm>
              <a:prstGeom prst="parallelogram">
                <a:avLst>
                  <a:gd name="adj" fmla="val 50529"/>
                </a:avLst>
              </a:prstGeom>
              <a:solidFill>
                <a:srgbClr val="3D73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平行四边形 10"/>
              <p:cNvSpPr/>
              <p:nvPr/>
            </p:nvSpPr>
            <p:spPr>
              <a:xfrm>
                <a:off x="7387916" y="2798675"/>
                <a:ext cx="212302" cy="577785"/>
              </a:xfrm>
              <a:prstGeom prst="parallelogram">
                <a:avLst>
                  <a:gd name="adj" fmla="val 50529"/>
                </a:avLst>
              </a:prstGeom>
              <a:solidFill>
                <a:srgbClr val="3D73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平行四边形 11"/>
              <p:cNvSpPr/>
              <p:nvPr/>
            </p:nvSpPr>
            <p:spPr>
              <a:xfrm>
                <a:off x="7574477" y="2798675"/>
                <a:ext cx="212302" cy="577785"/>
              </a:xfrm>
              <a:prstGeom prst="parallelogram">
                <a:avLst>
                  <a:gd name="adj" fmla="val 50529"/>
                </a:avLst>
              </a:prstGeom>
              <a:solidFill>
                <a:srgbClr val="3D73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平行四边形 12"/>
              <p:cNvSpPr/>
              <p:nvPr/>
            </p:nvSpPr>
            <p:spPr>
              <a:xfrm>
                <a:off x="7761038" y="2798675"/>
                <a:ext cx="212302" cy="577785"/>
              </a:xfrm>
              <a:prstGeom prst="parallelogram">
                <a:avLst>
                  <a:gd name="adj" fmla="val 50529"/>
                </a:avLst>
              </a:prstGeom>
              <a:solidFill>
                <a:srgbClr val="3D73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9" name="矩形 8"/>
            <p:cNvSpPr/>
            <p:nvPr/>
          </p:nvSpPr>
          <p:spPr>
            <a:xfrm>
              <a:off x="966425" y="741743"/>
              <a:ext cx="10844576" cy="45719"/>
            </a:xfrm>
            <a:prstGeom prst="rect">
              <a:avLst/>
            </a:prstGeom>
            <a:solidFill>
              <a:srgbClr val="3D73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矩形 1"/>
          <p:cNvSpPr>
            <a:spLocks noChangeAspect="1"/>
          </p:cNvSpPr>
          <p:nvPr/>
        </p:nvSpPr>
        <p:spPr>
          <a:xfrm>
            <a:off x="381000" y="1480621"/>
            <a:ext cx="11430000" cy="227267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名词性从句</a:t>
            </a:r>
            <a:endParaRPr lang="zh-CN" altLang="zh-CN" sz="28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(1)I wonder whether/if...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我想知道是否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endParaRPr lang="zh-CN" altLang="zh-CN" sz="28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【秒杀】我想知道你是否有空来和我分享这一快乐的时刻。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(2019·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全国</a:t>
            </a:r>
            <a:r>
              <a:rPr lang="zh-CN" altLang="zh-CN" sz="2800">
                <a:solidFill>
                  <a:srgbClr val="000000"/>
                </a:solidFill>
                <a:latin typeface="NEU-BZ-S92"/>
                <a:cs typeface="宋体" panose="02010600030101010101" pitchFamily="2" charset="-122"/>
              </a:rPr>
              <a:t>Ⅲ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卷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书面表达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zh-CN" altLang="zh-CN" sz="2800">
              <a:solidFill>
                <a:srgbClr val="000000"/>
              </a:solidFill>
              <a:effectLst/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</p:txBody>
      </p:sp>
      <p:sp>
        <p:nvSpPr>
          <p:cNvPr id="14" name="矩形 13"/>
          <p:cNvSpPr>
            <a:spLocks noChangeAspect="1"/>
          </p:cNvSpPr>
          <p:nvPr/>
        </p:nvSpPr>
        <p:spPr>
          <a:xfrm>
            <a:off x="381000" y="3877722"/>
            <a:ext cx="11430000" cy="11567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wonder whether you are available to come and share this joyful moment with me.</a:t>
            </a:r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3280627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81000" y="818750"/>
            <a:ext cx="11430000" cy="28931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(2)What impressed/surprised/shocked me most was that...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最使我印象深刻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惊讶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震惊的是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endParaRPr lang="zh-CN" altLang="zh-CN" sz="28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【秒杀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】最使我印象深刻的是他们从不丧失信心</a:t>
            </a:r>
            <a:r>
              <a:rPr lang="zh-CN" altLang="zh-CN" sz="28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  <a:endParaRPr lang="en-US" altLang="zh-CN" sz="280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endParaRPr lang="en-US" altLang="zh-CN" sz="2800">
              <a:solidFill>
                <a:srgbClr val="000000"/>
              </a:solidFill>
              <a:latin typeface="Times New Roman" panose="02020603050405020304" pitchFamily="18" charset="0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8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秒杀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】最令我们感到惊喜的是那些农民大为称赞我们所做的事。</a:t>
            </a:r>
            <a:endParaRPr lang="zh-CN" altLang="zh-CN" sz="2800">
              <a:solidFill>
                <a:srgbClr val="000000"/>
              </a:solidFill>
              <a:effectLst/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>
            <a:spLocks noChangeAspect="1"/>
          </p:cNvSpPr>
          <p:nvPr/>
        </p:nvSpPr>
        <p:spPr>
          <a:xfrm>
            <a:off x="381000" y="2463752"/>
            <a:ext cx="11430000" cy="5965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impressed me most was that they never lost heart.</a:t>
            </a:r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矩形 4"/>
          <p:cNvSpPr>
            <a:spLocks noChangeAspect="1"/>
          </p:cNvSpPr>
          <p:nvPr/>
        </p:nvSpPr>
        <p:spPr>
          <a:xfrm>
            <a:off x="381000" y="3593916"/>
            <a:ext cx="11430000" cy="5965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What surprised us most was that the farmers praised us for what we had done.</a:t>
            </a:r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矩形 5"/>
          <p:cNvSpPr>
            <a:spLocks noChangeAspect="1"/>
          </p:cNvSpPr>
          <p:nvPr/>
        </p:nvSpPr>
        <p:spPr>
          <a:xfrm>
            <a:off x="381000" y="4190490"/>
            <a:ext cx="11430000" cy="233294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(3)It is+important/necessary/strange that...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重要的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必需的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奇怪的是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endParaRPr lang="zh-CN" altLang="zh-CN" sz="28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【秒杀】对排名保持客观态度是很有必要的。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(2018·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江苏卷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书面表达</a:t>
            </a:r>
            <a:r>
              <a:rPr lang="en-US" altLang="zh-CN" sz="28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endParaRPr lang="en-US" altLang="zh-CN" sz="2800">
              <a:solidFill>
                <a:srgbClr val="000000"/>
              </a:solidFill>
              <a:latin typeface="Times New Roman" panose="02020603050405020304" pitchFamily="18" charset="0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endParaRPr lang="zh-CN" altLang="zh-CN" sz="28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</p:txBody>
      </p:sp>
      <p:sp>
        <p:nvSpPr>
          <p:cNvPr id="7" name="矩形 6"/>
          <p:cNvSpPr>
            <a:spLocks noChangeAspect="1"/>
          </p:cNvSpPr>
          <p:nvPr/>
        </p:nvSpPr>
        <p:spPr>
          <a:xfrm>
            <a:off x="381000" y="5434112"/>
            <a:ext cx="11430000" cy="5965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is necessary to hold an objective attitude towards ratings.</a:t>
            </a:r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8849188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81000" y="892920"/>
            <a:ext cx="11430000" cy="395313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(4)That/This/It is why/because...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那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这就是为什么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因为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endParaRPr lang="zh-CN" altLang="zh-CN" sz="28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【秒杀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】我特别喜欢篮球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这是因为它一直使我有能力面对生活中的挑战。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(2018·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全国</a:t>
            </a:r>
            <a:r>
              <a:rPr lang="zh-CN" altLang="zh-CN" sz="2800">
                <a:solidFill>
                  <a:srgbClr val="000000"/>
                </a:solidFill>
                <a:latin typeface="NEU-BZ-S92"/>
                <a:cs typeface="宋体" panose="02010600030101010101" pitchFamily="2" charset="-122"/>
              </a:rPr>
              <a:t>Ⅲ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卷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书面表达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endParaRPr lang="en-US" altLang="zh-CN" sz="2800">
              <a:solidFill>
                <a:srgbClr val="000000"/>
              </a:solidFill>
              <a:latin typeface="Times New Roman" panose="02020603050405020304" pitchFamily="18" charset="0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endParaRPr lang="zh-CN" altLang="zh-CN" sz="28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【秒杀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】那就是我认为长江之行是一个更好的选择的原因。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(2017·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北京卷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书面表达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zh-CN" altLang="zh-CN" sz="28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>
            <a:spLocks noChangeAspect="1"/>
          </p:cNvSpPr>
          <p:nvPr/>
        </p:nvSpPr>
        <p:spPr>
          <a:xfrm>
            <a:off x="381000" y="2545945"/>
            <a:ext cx="11430000" cy="11567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am particularly fond of basketball.It’s because it has been giving me strength to confront the challenge in my life.</a:t>
            </a:r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>
            <a:spLocks noChangeAspect="1"/>
          </p:cNvSpPr>
          <p:nvPr/>
        </p:nvSpPr>
        <p:spPr>
          <a:xfrm>
            <a:off x="381000" y="4818429"/>
            <a:ext cx="11430000" cy="5965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That’s why I think the trip along the Yangtze River will be a better choice.</a:t>
            </a:r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08769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81000" y="751755"/>
            <a:ext cx="11430000" cy="457356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状语从句</a:t>
            </a:r>
            <a:endParaRPr lang="zh-CN" altLang="zh-CN" sz="28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(1)when/while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当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的时候</a:t>
            </a:r>
            <a:endParaRPr lang="zh-CN" altLang="zh-CN" sz="28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【秒杀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】当谈及你必须要带走的东西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一些适合夏天的衣服和一把雨伞是必须的。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(2019·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北京卷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书面表达</a:t>
            </a:r>
            <a:r>
              <a:rPr lang="en-US" altLang="zh-CN" sz="28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endParaRPr lang="en-US" altLang="zh-CN" sz="2800">
              <a:solidFill>
                <a:srgbClr val="000000"/>
              </a:solidFill>
              <a:latin typeface="Times New Roman" panose="02020603050405020304" pitchFamily="18" charset="0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endParaRPr lang="zh-CN" altLang="zh-CN" sz="28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【秒杀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】吃饭时我告诉父母我们在农场所做的事。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(2019·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北京卷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书面表达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zh-CN" altLang="zh-CN" sz="2800">
              <a:solidFill>
                <a:srgbClr val="000000"/>
              </a:solidFill>
              <a:effectLst/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>
            <a:spLocks noChangeAspect="1"/>
          </p:cNvSpPr>
          <p:nvPr/>
        </p:nvSpPr>
        <p:spPr>
          <a:xfrm>
            <a:off x="381000" y="2987733"/>
            <a:ext cx="11430000" cy="11567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When it comes to the objects you have to take, some clothes suitable for summer and an umbrella are needed.</a:t>
            </a:r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>
            <a:spLocks noChangeAspect="1"/>
          </p:cNvSpPr>
          <p:nvPr/>
        </p:nvSpPr>
        <p:spPr>
          <a:xfrm>
            <a:off x="381000" y="5282741"/>
            <a:ext cx="11430000" cy="5965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While having dinner, I told my parents what we had done on the farm.</a:t>
            </a:r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0840743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81000" y="911218"/>
            <a:ext cx="11430000" cy="345325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(2)on condition that...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在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条件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前提下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如果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endParaRPr lang="zh-CN" altLang="zh-CN" sz="28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【秒杀】我会把这本书借给你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前提是你不把它弄脏。</a:t>
            </a:r>
            <a:endParaRPr lang="zh-CN" altLang="zh-CN" sz="28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endParaRPr lang="en-US" altLang="zh-CN" sz="280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endParaRPr lang="en-US" altLang="zh-CN" sz="28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8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3)each/every time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每次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每当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endParaRPr lang="zh-CN" altLang="zh-CN" sz="28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【秒杀】每次想起那伤感的往事时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我就觉得非常对不起我的母亲。</a:t>
            </a:r>
            <a:endParaRPr lang="zh-CN" altLang="zh-CN" sz="2800">
              <a:solidFill>
                <a:srgbClr val="000000"/>
              </a:solidFill>
              <a:effectLst/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>
            <a:spLocks noChangeAspect="1"/>
          </p:cNvSpPr>
          <p:nvPr/>
        </p:nvSpPr>
        <p:spPr>
          <a:xfrm>
            <a:off x="381000" y="2041270"/>
            <a:ext cx="11430000" cy="5965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I’ll lend this book to you on condition that you keep it clean.</a:t>
            </a:r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>
            <a:spLocks noChangeAspect="1"/>
          </p:cNvSpPr>
          <p:nvPr/>
        </p:nvSpPr>
        <p:spPr>
          <a:xfrm>
            <a:off x="381000" y="4364471"/>
            <a:ext cx="11430000" cy="5965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Every time I think about the sad experience,I feel very sorry for my mother.</a:t>
            </a:r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5923671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81000" y="515451"/>
            <a:ext cx="11430000" cy="457356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(4)the first time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第一次</a:t>
            </a:r>
            <a:endParaRPr lang="zh-CN" altLang="zh-CN" sz="28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【秒杀】第一次看见你时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我就意识到好像以前在哪里见过你</a:t>
            </a:r>
            <a:r>
              <a:rPr lang="zh-CN" altLang="zh-CN" sz="28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  <a:endParaRPr lang="en-US" altLang="zh-CN" sz="280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endParaRPr lang="en-US" altLang="zh-CN" sz="2800">
              <a:solidFill>
                <a:srgbClr val="000000"/>
              </a:solidFill>
              <a:latin typeface="Times New Roman" panose="02020603050405020304" pitchFamily="18" charset="0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endParaRPr lang="zh-CN" altLang="zh-CN" sz="28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(5)as soon as/the moment/the instant/immediately/directly/instantly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一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就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endParaRPr lang="zh-CN" altLang="zh-CN" sz="28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【秒杀】我们一到那儿就开始帮助农民收割西瓜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农民对此表示赞赏。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(2019·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北京卷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书面表达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zh-CN" altLang="zh-CN" sz="2800">
              <a:solidFill>
                <a:srgbClr val="000000"/>
              </a:solidFill>
              <a:effectLst/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>
            <a:spLocks noChangeAspect="1"/>
          </p:cNvSpPr>
          <p:nvPr/>
        </p:nvSpPr>
        <p:spPr>
          <a:xfrm>
            <a:off x="381000" y="1600723"/>
            <a:ext cx="11430000" cy="11567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first time I saw you,I realized I seemed to have met you somewhere before.</a:t>
            </a:r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>
            <a:spLocks noChangeAspect="1"/>
          </p:cNvSpPr>
          <p:nvPr/>
        </p:nvSpPr>
        <p:spPr>
          <a:xfrm>
            <a:off x="381000" y="5017556"/>
            <a:ext cx="11430000" cy="11567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moment we arrived there, we started to help the farmers harvest watermelons, for which the farmers praised us.</a:t>
            </a:r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502766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81000" y="857172"/>
            <a:ext cx="11430000" cy="401340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(6)as/so long as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只要</a:t>
            </a:r>
            <a:endParaRPr lang="zh-CN" altLang="zh-CN" sz="28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【秒杀】下午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我问保罗叔叔我是否可以骑马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他说只要我父亲和我一起去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就可以。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(2019·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浙江卷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读后续写</a:t>
            </a:r>
            <a:r>
              <a:rPr lang="en-US" altLang="zh-CN" sz="28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endParaRPr lang="en-US" altLang="zh-CN" sz="2800">
              <a:solidFill>
                <a:srgbClr val="000000"/>
              </a:solidFill>
              <a:latin typeface="Times New Roman" panose="02020603050405020304" pitchFamily="18" charset="0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endParaRPr lang="zh-CN" altLang="zh-CN" sz="28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(7)providing/provided/suppose/supposing (that)...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如果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……;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假如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endParaRPr lang="zh-CN" altLang="zh-CN" sz="28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【秒杀】假如没有干净的水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我们喝什么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zh-CN" altLang="zh-CN" sz="2800">
              <a:solidFill>
                <a:srgbClr val="000000"/>
              </a:solidFill>
              <a:effectLst/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>
            <a:spLocks noChangeAspect="1"/>
          </p:cNvSpPr>
          <p:nvPr/>
        </p:nvSpPr>
        <p:spPr>
          <a:xfrm>
            <a:off x="381000" y="2510662"/>
            <a:ext cx="11430000" cy="11567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the afternoon, I asked Uncle Paul if I could take a horse ride, and he said yes, as long as my dad went with me.</a:t>
            </a:r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>
            <a:spLocks noChangeAspect="1"/>
          </p:cNvSpPr>
          <p:nvPr/>
        </p:nvSpPr>
        <p:spPr>
          <a:xfrm>
            <a:off x="381000" y="4742515"/>
            <a:ext cx="11430000" cy="5965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Supposing that there is no clean water,what shall we drink?</a:t>
            </a:r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3463167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81000" y="733881"/>
            <a:ext cx="11430000" cy="401340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(8)before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在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之前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还没来得及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就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……;</a:t>
            </a:r>
            <a:r>
              <a:rPr lang="en-US" altLang="zh-CN" sz="2800">
                <a:solidFill>
                  <a:srgbClr val="000000"/>
                </a:solidFill>
                <a:latin typeface="宋体" panose="02010600030101010101" pitchFamily="2" charset="-122"/>
                <a:ea typeface="方正书宋_GBK" panose="03000509000000000000" pitchFamily="65" charset="-122"/>
                <a:cs typeface="Times New Roman" panose="02020603050405020304" pitchFamily="18" charset="0"/>
              </a:rPr>
              <a:t>……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才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endParaRPr lang="zh-CN" altLang="zh-CN" sz="28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【秒杀】直到把所有苹果都摘完我们才意识到天黑了</a:t>
            </a:r>
            <a:r>
              <a:rPr lang="zh-CN" altLang="zh-CN" sz="28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  <a:endParaRPr lang="en-US" altLang="zh-CN" sz="280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endParaRPr lang="en-US" altLang="zh-CN" sz="2800">
              <a:solidFill>
                <a:srgbClr val="000000"/>
              </a:solidFill>
              <a:latin typeface="Times New Roman" panose="02020603050405020304" pitchFamily="18" charset="0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endParaRPr lang="zh-CN" altLang="zh-CN" sz="28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(9)(ever) since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自从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endParaRPr lang="zh-CN" altLang="zh-CN" sz="28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【秒杀】最重要的是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作为一个中国人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我从小就接触中国文化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尤其是中国画。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(2019·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全国</a:t>
            </a:r>
            <a:r>
              <a:rPr lang="zh-CN" altLang="zh-CN" sz="2800">
                <a:solidFill>
                  <a:srgbClr val="000000"/>
                </a:solidFill>
                <a:latin typeface="NEU-BZ-S92"/>
                <a:cs typeface="宋体" panose="02010600030101010101" pitchFamily="2" charset="-122"/>
              </a:rPr>
              <a:t>Ⅰ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卷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书面表达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zh-CN" altLang="zh-CN" sz="2800">
              <a:solidFill>
                <a:srgbClr val="000000"/>
              </a:solidFill>
              <a:effectLst/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>
            <a:spLocks noChangeAspect="1"/>
          </p:cNvSpPr>
          <p:nvPr/>
        </p:nvSpPr>
        <p:spPr>
          <a:xfrm>
            <a:off x="381000" y="1873664"/>
            <a:ext cx="11430000" cy="5965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 didn’t realise it had been dark before we finished picking all the apples.</a:t>
            </a:r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>
            <a:spLocks noChangeAspect="1"/>
          </p:cNvSpPr>
          <p:nvPr/>
        </p:nvSpPr>
        <p:spPr>
          <a:xfrm>
            <a:off x="381000" y="4747287"/>
            <a:ext cx="11430000" cy="11567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Most importantly,as a Chinese,I have been exposed to Chinese culture especially Chinese paintings since I was a little child.</a:t>
            </a:r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4252665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81000" y="2272755"/>
            <a:ext cx="11430000" cy="115236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(10)as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当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时候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一边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一边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……;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随着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endParaRPr lang="zh-CN" altLang="zh-CN" sz="28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【秒杀】除夕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我们一边聊天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一边包饺子。</a:t>
            </a:r>
            <a:endParaRPr lang="zh-CN" altLang="zh-CN" sz="2800">
              <a:solidFill>
                <a:srgbClr val="000000"/>
              </a:solidFill>
              <a:effectLst/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>
            <a:spLocks noChangeAspect="1"/>
          </p:cNvSpPr>
          <p:nvPr/>
        </p:nvSpPr>
        <p:spPr>
          <a:xfrm>
            <a:off x="381000" y="3565759"/>
            <a:ext cx="11430000" cy="5965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 New Year’s Eve,we make dumplings as we talk.</a:t>
            </a:r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5855226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81000" y="782579"/>
            <a:ext cx="11430000" cy="457356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定语从句</a:t>
            </a:r>
            <a:endParaRPr lang="zh-CN" altLang="zh-CN" sz="28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(1)as you can see in...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正如你在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中看到的那样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endParaRPr lang="zh-CN" altLang="zh-CN" sz="28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【秒杀】正如你在图画中所看到的那样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外面刮风下雨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而温室里的花却长势良好</a:t>
            </a:r>
            <a:r>
              <a:rPr lang="zh-CN" altLang="zh-CN" sz="28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  <a:endParaRPr lang="en-US" altLang="zh-CN" sz="280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endParaRPr lang="en-US" altLang="zh-CN" sz="2800">
              <a:solidFill>
                <a:srgbClr val="000000"/>
              </a:solidFill>
              <a:latin typeface="Times New Roman" panose="02020603050405020304" pitchFamily="18" charset="0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endParaRPr lang="zh-CN" altLang="zh-CN" sz="28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(2)as sb. put(s) it...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正如某人所说的那样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endParaRPr lang="zh-CN" altLang="zh-CN" sz="28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【秒杀】正如我们教练常说的那样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只要我们坚持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一切皆有可能。</a:t>
            </a:r>
            <a:endParaRPr lang="zh-CN" altLang="zh-CN" sz="2800">
              <a:solidFill>
                <a:srgbClr val="000000"/>
              </a:solidFill>
              <a:effectLst/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>
            <a:spLocks noChangeAspect="1"/>
          </p:cNvSpPr>
          <p:nvPr/>
        </p:nvSpPr>
        <p:spPr>
          <a:xfrm>
            <a:off x="381000" y="3000679"/>
            <a:ext cx="11430000" cy="11567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 you can see in the drawing,it is windy and rainy outside,and yet the flower in the greenhouse is at its best.</a:t>
            </a:r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>
            <a:spLocks noChangeAspect="1"/>
          </p:cNvSpPr>
          <p:nvPr/>
        </p:nvSpPr>
        <p:spPr>
          <a:xfrm>
            <a:off x="381000" y="5250721"/>
            <a:ext cx="11430000" cy="5965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 our coach often puts it,everything is possible if we stick to it.</a:t>
            </a:r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4390322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81000" y="762028"/>
            <a:ext cx="11430000" cy="401340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(3)as we all know.../as is known to all...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众所周知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endParaRPr lang="zh-CN" altLang="zh-CN" sz="28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【秒杀】众所周知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音乐可以影响我们的情感、思想和行为。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(2019·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天津卷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书面表达</a:t>
            </a:r>
            <a:r>
              <a:rPr lang="en-US" altLang="zh-CN" sz="28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endParaRPr lang="en-US" altLang="zh-CN" sz="2800">
              <a:solidFill>
                <a:srgbClr val="000000"/>
              </a:solidFill>
              <a:latin typeface="Times New Roman" panose="02020603050405020304" pitchFamily="18" charset="0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8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4)which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引导非限制性定语从句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意为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这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……”</a:t>
            </a:r>
            <a:endParaRPr lang="zh-CN" altLang="zh-CN" sz="28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【秒杀】我很高兴得知您在暑假期间将参观北京、天津和上海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它们都是迷人的旅游城市。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(2019·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北京卷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书面表达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zh-CN" altLang="zh-CN" sz="2800">
              <a:solidFill>
                <a:srgbClr val="000000"/>
              </a:solidFill>
              <a:effectLst/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>
            <a:spLocks noChangeAspect="1"/>
          </p:cNvSpPr>
          <p:nvPr/>
        </p:nvSpPr>
        <p:spPr>
          <a:xfrm>
            <a:off x="381000" y="2480442"/>
            <a:ext cx="11430000" cy="5965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 is known to all,music can influence our emotions,thoughts and behaviors.</a:t>
            </a:r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>
            <a:spLocks noChangeAspect="1"/>
          </p:cNvSpPr>
          <p:nvPr/>
        </p:nvSpPr>
        <p:spPr>
          <a:xfrm>
            <a:off x="381000" y="4636944"/>
            <a:ext cx="11430000" cy="11567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I’m more than delighted to know that you are going to visit Beijing,Tianjin and Shanghai,which are charming tourist cities,during summer vacations.</a:t>
            </a:r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2004922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81000" y="1766647"/>
            <a:ext cx="11430000" cy="171252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(5)one of the+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最高级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复数名词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定语从句　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中的一个</a:t>
            </a:r>
            <a:endParaRPr lang="zh-CN" altLang="zh-CN" sz="28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【秒杀】我建议你申请上北京大学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这是曾经培育出无数杰出人才的中国最好的大学之一。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(2018·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北京卷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书面表达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zh-CN" altLang="zh-CN" sz="2800">
              <a:solidFill>
                <a:srgbClr val="000000"/>
              </a:solidFill>
              <a:effectLst/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>
            <a:spLocks noChangeAspect="1"/>
          </p:cNvSpPr>
          <p:nvPr/>
        </p:nvSpPr>
        <p:spPr>
          <a:xfrm>
            <a:off x="381000" y="3640351"/>
            <a:ext cx="11430000" cy="11567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suggest you apply for Peking University,one of the best universities in China that have cultivated countless brilliant talents.</a:t>
            </a:r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8154872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矩形 5"/>
          <p:cNvSpPr/>
          <p:nvPr/>
        </p:nvSpPr>
        <p:spPr>
          <a:xfrm>
            <a:off x="1313805" y="251710"/>
            <a:ext cx="7231143" cy="388620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32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基本句型</a:t>
            </a:r>
            <a:r>
              <a:rPr lang="en-US" altLang="zh-CN" sz="32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8</a:t>
            </a:r>
            <a:r>
              <a:rPr lang="zh-CN" altLang="en-US" sz="32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　</a:t>
            </a:r>
            <a:r>
              <a:rPr lang="en-US" altLang="zh-CN" sz="32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it</a:t>
            </a:r>
            <a:r>
              <a:rPr lang="zh-CN" altLang="en-US" sz="32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强调句型</a:t>
            </a:r>
            <a:endParaRPr lang="zh-CN" altLang="en-US" sz="3200" b="1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  <a:sym typeface="+mn-lt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381000" y="209677"/>
            <a:ext cx="11430001" cy="577785"/>
            <a:chOff x="381000" y="209677"/>
            <a:chExt cx="11430001" cy="577785"/>
          </a:xfrm>
        </p:grpSpPr>
        <p:grpSp>
          <p:nvGrpSpPr>
            <p:cNvPr id="8" name="组合 7"/>
            <p:cNvGrpSpPr/>
            <p:nvPr/>
          </p:nvGrpSpPr>
          <p:grpSpPr>
            <a:xfrm>
              <a:off x="381000" y="209677"/>
              <a:ext cx="771985" cy="577785"/>
              <a:chOff x="7201355" y="2798675"/>
              <a:chExt cx="771985" cy="577785"/>
            </a:xfrm>
          </p:grpSpPr>
          <p:sp>
            <p:nvSpPr>
              <p:cNvPr id="10" name="平行四边形 9"/>
              <p:cNvSpPr/>
              <p:nvPr/>
            </p:nvSpPr>
            <p:spPr>
              <a:xfrm>
                <a:off x="7201355" y="2798675"/>
                <a:ext cx="212302" cy="577785"/>
              </a:xfrm>
              <a:prstGeom prst="parallelogram">
                <a:avLst>
                  <a:gd name="adj" fmla="val 50529"/>
                </a:avLst>
              </a:prstGeom>
              <a:solidFill>
                <a:srgbClr val="3D73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平行四边形 10"/>
              <p:cNvSpPr/>
              <p:nvPr/>
            </p:nvSpPr>
            <p:spPr>
              <a:xfrm>
                <a:off x="7387916" y="2798675"/>
                <a:ext cx="212302" cy="577785"/>
              </a:xfrm>
              <a:prstGeom prst="parallelogram">
                <a:avLst>
                  <a:gd name="adj" fmla="val 50529"/>
                </a:avLst>
              </a:prstGeom>
              <a:solidFill>
                <a:srgbClr val="3D73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平行四边形 11"/>
              <p:cNvSpPr/>
              <p:nvPr/>
            </p:nvSpPr>
            <p:spPr>
              <a:xfrm>
                <a:off x="7574477" y="2798675"/>
                <a:ext cx="212302" cy="577785"/>
              </a:xfrm>
              <a:prstGeom prst="parallelogram">
                <a:avLst>
                  <a:gd name="adj" fmla="val 50529"/>
                </a:avLst>
              </a:prstGeom>
              <a:solidFill>
                <a:srgbClr val="3D73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平行四边形 12"/>
              <p:cNvSpPr/>
              <p:nvPr/>
            </p:nvSpPr>
            <p:spPr>
              <a:xfrm>
                <a:off x="7761038" y="2798675"/>
                <a:ext cx="212302" cy="577785"/>
              </a:xfrm>
              <a:prstGeom prst="parallelogram">
                <a:avLst>
                  <a:gd name="adj" fmla="val 50529"/>
                </a:avLst>
              </a:prstGeom>
              <a:solidFill>
                <a:srgbClr val="3D73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9" name="矩形 8"/>
            <p:cNvSpPr/>
            <p:nvPr/>
          </p:nvSpPr>
          <p:spPr>
            <a:xfrm>
              <a:off x="966425" y="741743"/>
              <a:ext cx="10844576" cy="45719"/>
            </a:xfrm>
            <a:prstGeom prst="rect">
              <a:avLst/>
            </a:prstGeom>
            <a:solidFill>
              <a:srgbClr val="3D73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矩形 1"/>
          <p:cNvSpPr>
            <a:spLocks noChangeAspect="1"/>
          </p:cNvSpPr>
          <p:nvPr/>
        </p:nvSpPr>
        <p:spPr>
          <a:xfrm>
            <a:off x="381000" y="888875"/>
            <a:ext cx="11430000" cy="401340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可用于强调句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用以强调句子中除谓语外的几乎所有成分。</a:t>
            </a:r>
            <a:endParaRPr lang="zh-CN" altLang="zh-CN" sz="28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(1)It is/was+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被强调部分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+that+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其他</a:t>
            </a:r>
            <a:endParaRPr lang="zh-CN" altLang="zh-CN" sz="28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【秒杀】是茶馆见证了我们所有人真正愉快的时光。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(2018·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北京卷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书面表达</a:t>
            </a:r>
            <a:r>
              <a:rPr lang="en-US" altLang="zh-CN" sz="28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endParaRPr lang="zh-CN" altLang="zh-CN" sz="28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(2)It is/was not until...that...</a:t>
            </a:r>
            <a:endParaRPr lang="zh-CN" altLang="zh-CN" sz="28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【秒杀】直到八点钟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他才意识到自己一整天都在上网。</a:t>
            </a:r>
            <a:endParaRPr lang="zh-CN" altLang="zh-CN" sz="2800">
              <a:solidFill>
                <a:srgbClr val="000000"/>
              </a:solidFill>
              <a:effectLst/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</p:txBody>
      </p:sp>
      <p:sp>
        <p:nvSpPr>
          <p:cNvPr id="14" name="矩形 13"/>
          <p:cNvSpPr>
            <a:spLocks noChangeAspect="1"/>
          </p:cNvSpPr>
          <p:nvPr/>
        </p:nvSpPr>
        <p:spPr>
          <a:xfrm>
            <a:off x="381000" y="3106095"/>
            <a:ext cx="11430000" cy="5965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was the tea house that witnessed a really enjoyable time for all of us.</a:t>
            </a:r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矩形 14"/>
          <p:cNvSpPr>
            <a:spLocks noChangeAspect="1"/>
          </p:cNvSpPr>
          <p:nvPr/>
        </p:nvSpPr>
        <p:spPr>
          <a:xfrm>
            <a:off x="381000" y="4818421"/>
            <a:ext cx="11430000" cy="11567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was not until 8 o’clock that he realised he had spent the whole day on the Internet.</a:t>
            </a:r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7045947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81000" y="1489245"/>
            <a:ext cx="11430000" cy="28931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(3)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主语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谓语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特殊疑问词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+it is/was+that+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其他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...</a:t>
            </a:r>
            <a:endParaRPr lang="zh-CN" altLang="zh-CN" sz="28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【秒杀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】你能告诉我你到底为什么要当一名志愿者吗</a:t>
            </a:r>
            <a:r>
              <a:rPr lang="en-US" altLang="zh-CN" sz="28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endParaRPr lang="en-US" altLang="zh-CN" sz="2800">
              <a:solidFill>
                <a:srgbClr val="000000"/>
              </a:solidFill>
              <a:latin typeface="Times New Roman" panose="02020603050405020304" pitchFamily="18" charset="0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endParaRPr lang="zh-CN" altLang="zh-CN" sz="28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【秒杀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】我们不知道古人到底是如何建造起这些庞大的建筑的。</a:t>
            </a:r>
            <a:endParaRPr lang="zh-CN" altLang="zh-CN" sz="2800">
              <a:solidFill>
                <a:srgbClr val="000000"/>
              </a:solidFill>
              <a:effectLst/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>
            <a:spLocks noChangeAspect="1"/>
          </p:cNvSpPr>
          <p:nvPr/>
        </p:nvSpPr>
        <p:spPr>
          <a:xfrm>
            <a:off x="381000" y="2637508"/>
            <a:ext cx="11430000" cy="5965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Could you tell me why it is that you want to be a volunteer?</a:t>
            </a:r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>
            <a:spLocks noChangeAspect="1"/>
          </p:cNvSpPr>
          <p:nvPr/>
        </p:nvSpPr>
        <p:spPr>
          <a:xfrm>
            <a:off x="381000" y="4359902"/>
            <a:ext cx="11430000" cy="5965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 don’t know how it was that ancient people built the giant buildings.</a:t>
            </a:r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1988800" y="11112500"/>
            <a:ext cx="355600" cy="266700"/>
          </a:xfrm>
          <a:prstGeom prst="cube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403142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演示文稿1" id="{4AF88716-5E8B-438B-8079-83FD2C1D46F6}" vid="{89E705F4-F947-4F61-AE02-2E893FD5C143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130</Paragraphs>
  <Slides>26</Slides>
  <Notes>0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baseType="lpstr" size="38">
      <vt:lpstr>Arial</vt:lpstr>
      <vt:lpstr>Calibri Light</vt:lpstr>
      <vt:lpstr>Calibri</vt:lpstr>
      <vt:lpstr>黑体</vt:lpstr>
      <vt:lpstr>Times New Roman</vt:lpstr>
      <vt:lpstr>微软雅黑</vt:lpstr>
      <vt:lpstr>Arial Unicode MS</vt:lpstr>
      <vt:lpstr>NEU-BZ-S92</vt:lpstr>
      <vt:lpstr>方正书宋_GBK</vt:lpstr>
      <vt:lpstr>楷体</vt:lpstr>
      <vt:lpstr>宋体</vt:lpstr>
      <vt:lpstr>Office 主题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2021-03-08T22:45:20.184</cp:lastPrinted>
  <dcterms:created xsi:type="dcterms:W3CDTF">2021-03-08T22:45:20Z</dcterms:created>
  <dcterms:modified xsi:type="dcterms:W3CDTF">2021-03-08T14:45:20Z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