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notesMasterIdLst>
    <p:notesMasterId r:id="rId27"/>
  </p:notesMasterIdLst>
  <p:sldIdLst>
    <p:sldId id="257" r:id="rId2"/>
    <p:sldId id="319" r:id="rId3"/>
    <p:sldId id="320" r:id="rId4"/>
    <p:sldId id="317" r:id="rId5"/>
    <p:sldId id="323" r:id="rId6"/>
    <p:sldId id="318" r:id="rId7"/>
    <p:sldId id="258" r:id="rId8"/>
    <p:sldId id="264" r:id="rId9"/>
    <p:sldId id="266" r:id="rId10"/>
    <p:sldId id="301" r:id="rId11"/>
    <p:sldId id="302" r:id="rId12"/>
    <p:sldId id="322" r:id="rId13"/>
    <p:sldId id="303" r:id="rId14"/>
    <p:sldId id="304" r:id="rId15"/>
    <p:sldId id="306" r:id="rId16"/>
    <p:sldId id="274" r:id="rId17"/>
    <p:sldId id="277" r:id="rId18"/>
    <p:sldId id="307" r:id="rId19"/>
    <p:sldId id="308" r:id="rId20"/>
    <p:sldId id="310" r:id="rId21"/>
    <p:sldId id="312" r:id="rId22"/>
    <p:sldId id="314" r:id="rId23"/>
    <p:sldId id="315" r:id="rId24"/>
    <p:sldId id="324" r:id="rId25"/>
    <p:sldId id="325" r:id="rId26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33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3" d="100"/>
          <a:sy n="53" d="100"/>
        </p:scale>
        <p:origin x="-1794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zh-CN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altLang="zh-CN"/>
          </a:p>
        </p:txBody>
      </p:sp>
      <p:sp>
        <p:nvSpPr>
          <p:cNvPr id="102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02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zh-CN"/>
          </a:p>
        </p:txBody>
      </p:sp>
      <p:sp>
        <p:nvSpPr>
          <p:cNvPr id="102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2A133CA5-DC1F-4664-AADE-FA704242A1B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8091714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1C36F96-9CA9-454A-AAD6-11111B90A8DE}" type="slidenum">
              <a:rPr lang="en-US" altLang="zh-CN"/>
              <a:pPr/>
              <a:t>1</a:t>
            </a:fld>
            <a:endParaRPr lang="en-US" altLang="zh-CN"/>
          </a:p>
        </p:txBody>
      </p:sp>
      <p:sp>
        <p:nvSpPr>
          <p:cNvPr id="46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7742641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8889883-D181-4CA5-9C77-C43002B57448}" type="slidenum">
              <a:rPr lang="en-US" altLang="zh-CN"/>
              <a:pPr/>
              <a:t>6</a:t>
            </a:fld>
            <a:endParaRPr lang="en-US" altLang="zh-CN"/>
          </a:p>
        </p:txBody>
      </p:sp>
      <p:sp>
        <p:nvSpPr>
          <p:cNvPr id="112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上节课我们通过微观的角度分析了</a:t>
            </a:r>
          </a:p>
        </p:txBody>
      </p:sp>
    </p:spTree>
    <p:extLst>
      <p:ext uri="{BB962C8B-B14F-4D97-AF65-F5344CB8AC3E}">
        <p14:creationId xmlns:p14="http://schemas.microsoft.com/office/powerpoint/2010/main" val="21677363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578583A-DE0A-4BB5-AC7D-39308DA1373F}" type="slidenum">
              <a:rPr lang="en-US" altLang="zh-CN"/>
              <a:pPr/>
              <a:t>7</a:t>
            </a:fld>
            <a:endParaRPr lang="en-US" altLang="zh-CN"/>
          </a:p>
        </p:txBody>
      </p:sp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0000286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BC3D079-3A2F-4C9F-BF80-2FE85B444857}" type="slidenum">
              <a:rPr lang="en-US" altLang="zh-CN"/>
              <a:pPr/>
              <a:t>8</a:t>
            </a:fld>
            <a:endParaRPr lang="en-US" altLang="zh-CN"/>
          </a:p>
        </p:txBody>
      </p:sp>
      <p:sp>
        <p:nvSpPr>
          <p:cNvPr id="53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40616132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CE0810B-4767-4044-BD49-70465DBC52AD}" type="slidenum">
              <a:rPr lang="en-US" altLang="zh-CN"/>
              <a:pPr/>
              <a:t>9</a:t>
            </a:fld>
            <a:endParaRPr lang="en-US" altLang="zh-CN"/>
          </a:p>
        </p:txBody>
      </p:sp>
      <p:sp>
        <p:nvSpPr>
          <p:cNvPr id="55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7955448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ED5A3BC-2A3A-4AB5-BE88-4DEE9ADD99DF}" type="slidenum">
              <a:rPr lang="en-US" altLang="zh-CN"/>
              <a:pPr/>
              <a:t>16</a:t>
            </a:fld>
            <a:endParaRPr lang="en-US" altLang="zh-CN"/>
          </a:p>
        </p:txBody>
      </p:sp>
      <p:sp>
        <p:nvSpPr>
          <p:cNvPr id="624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4362681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0FC3474-2819-4D56-B4C5-7CAB30A6C651}" type="slidenum">
              <a:rPr lang="en-US" altLang="zh-CN"/>
              <a:pPr/>
              <a:t>17</a:t>
            </a:fld>
            <a:endParaRPr lang="en-US" altLang="zh-CN"/>
          </a:p>
        </p:txBody>
      </p:sp>
      <p:sp>
        <p:nvSpPr>
          <p:cNvPr id="665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2991403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133CA5-DC1F-4664-AADE-FA704242A1BA}" type="slidenum">
              <a:rPr lang="en-US" altLang="zh-CN" smtClean="0"/>
              <a:pPr/>
              <a:t>22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218111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3506B4-A071-49E3-AFE2-C24F1E0CB8F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506116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7BD180-A135-4FD6-B7A0-3D4C59AF0B7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19097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19E674-2380-4D98-9AAB-18894AD4173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2356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EB55FE-B57C-4A3D-B306-FF3419BF0E9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44339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F22773-DED3-454A-A3EC-04578C1420A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723589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5E4ED9-9589-4BF4-A331-71A289D6302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35620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197508-43EA-4AF5-9537-D0203347D7C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328158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FB1710-E24E-4D11-BF3E-152E638A666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89462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0D9261-6668-4D91-8695-84C58EACB22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84962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1D331D-386E-4DFC-B722-81777A5656B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18597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327467-56B8-4FAC-9F9C-ACB7DC7FAC2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44745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97F52331-98E7-421B-BE81-F34E0DA0911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70426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8602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/>
          </a:p>
        </p:txBody>
      </p:sp>
      <p:sp>
        <p:nvSpPr>
          <p:cNvPr id="8602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/>
          </a:p>
        </p:txBody>
      </p:sp>
      <p:sp>
        <p:nvSpPr>
          <p:cNvPr id="8602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EA3D377-2C6A-4136-9668-9DEB33940DE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  <p:sldLayoutId id="2147483663" r:id="rId12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5.wmf"/><Relationship Id="rId4" Type="http://schemas.openxmlformats.org/officeDocument/2006/relationships/oleObject" Target="../embeddings/oleObject1.bin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&#20013;&#21644;&#28909;&#30340;&#27979;&#23450;&#65288;&#27969;&#30021;&#65289;.mp4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468313" y="1484313"/>
            <a:ext cx="808355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5400" b="1">
                <a:latin typeface="宋体" panose="02010600030101010101" pitchFamily="2" charset="-122"/>
              </a:rPr>
              <a:t>第一章 化学反应与能量</a:t>
            </a:r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1476375" y="2565400"/>
            <a:ext cx="5976938" cy="1584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4000" b="1">
                <a:latin typeface="华文新魏" panose="02010800040101010101" pitchFamily="2" charset="-122"/>
                <a:ea typeface="华文新魏" panose="02010800040101010101" pitchFamily="2" charset="-122"/>
              </a:rPr>
              <a:t>第一节</a:t>
            </a:r>
          </a:p>
          <a:p>
            <a:pPr algn="ctr"/>
            <a:r>
              <a:rPr lang="zh-CN" altLang="en-US" sz="4000" b="1">
                <a:latin typeface="华文新魏" panose="02010800040101010101" pitchFamily="2" charset="-122"/>
                <a:ea typeface="华文新魏" panose="02010800040101010101" pitchFamily="2" charset="-122"/>
              </a:rPr>
              <a:t>化学反应与能量的变化</a:t>
            </a:r>
          </a:p>
        </p:txBody>
      </p:sp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179388" y="284163"/>
            <a:ext cx="3708066" cy="58477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schemeClr val="hlink"/>
                </a:solidFill>
              </a:rPr>
              <a:t>选修</a:t>
            </a:r>
            <a:r>
              <a:rPr lang="en-US" altLang="zh-CN" sz="3200" b="1" dirty="0">
                <a:solidFill>
                  <a:schemeClr val="hlink"/>
                </a:solidFill>
              </a:rPr>
              <a:t>4</a:t>
            </a:r>
            <a:r>
              <a:rPr lang="zh-CN" altLang="en-US" sz="3200" b="1" dirty="0">
                <a:solidFill>
                  <a:schemeClr val="hlink"/>
                </a:solidFill>
              </a:rPr>
              <a:t>化学反应原理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548680"/>
            <a:ext cx="8342296" cy="4536504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79512" y="5301208"/>
            <a:ext cx="91871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求悬空寺到山脚的垂直高度？</a:t>
            </a:r>
            <a:endParaRPr lang="zh-CN" altLang="en-US" sz="54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97028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8" y="476672"/>
            <a:ext cx="8222968" cy="4104456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3928" y="5517232"/>
            <a:ext cx="1939417" cy="530788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827584" y="4915289"/>
            <a:ext cx="716093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求氢气和氯气生成氯化氢的能量变化？</a:t>
            </a:r>
            <a:endParaRPr lang="zh-CN" altLang="en-US" sz="32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63480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Text Box 2"/>
          <p:cNvSpPr txBox="1">
            <a:spLocks noChangeArrowheads="1"/>
          </p:cNvSpPr>
          <p:nvPr/>
        </p:nvSpPr>
        <p:spPr bwMode="auto">
          <a:xfrm>
            <a:off x="35719" y="146050"/>
            <a:ext cx="46085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400" b="1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化学反应</a:t>
            </a: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中能量变化的原因</a:t>
            </a:r>
          </a:p>
        </p:txBody>
      </p:sp>
      <p:sp>
        <p:nvSpPr>
          <p:cNvPr id="89091" name="AutoShape 3" descr="大纸屑"/>
          <p:cNvSpPr>
            <a:spLocks noChangeArrowheads="1"/>
          </p:cNvSpPr>
          <p:nvPr/>
        </p:nvSpPr>
        <p:spPr bwMode="auto">
          <a:xfrm>
            <a:off x="381000" y="831850"/>
            <a:ext cx="5327650" cy="1447800"/>
          </a:xfrm>
          <a:prstGeom prst="roundRect">
            <a:avLst>
              <a:gd name="adj" fmla="val 16667"/>
            </a:avLst>
          </a:prstGeom>
          <a:pattFill prst="lgConfetti">
            <a:fgClr>
              <a:srgbClr val="FDF9A1">
                <a:alpha val="86000"/>
              </a:srgbClr>
            </a:fgClr>
            <a:bgClr>
              <a:schemeClr val="bg1">
                <a:alpha val="86000"/>
              </a:schemeClr>
            </a:bgClr>
          </a:pattFill>
          <a:ln w="76200" cmpd="tri">
            <a:solidFill>
              <a:srgbClr val="FF0066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9092" name="Text Box 4"/>
          <p:cNvSpPr txBox="1">
            <a:spLocks noChangeArrowheads="1"/>
          </p:cNvSpPr>
          <p:nvPr/>
        </p:nvSpPr>
        <p:spPr bwMode="auto">
          <a:xfrm>
            <a:off x="838200" y="908050"/>
            <a:ext cx="54102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663300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FF33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 b="1">
                <a:latin typeface="华文新魏" panose="02010800040101010101" pitchFamily="2" charset="-122"/>
                <a:ea typeface="华文新魏" panose="02010800040101010101" pitchFamily="2" charset="-122"/>
              </a:rPr>
              <a:t>旧键断裂 </a:t>
            </a:r>
            <a:r>
              <a:rPr kumimoji="1" lang="en-US" altLang="zh-CN" sz="3600" b="1">
                <a:latin typeface="Times New Roman" panose="02020603050405020304" pitchFamily="18" charset="0"/>
                <a:ea typeface="华文新魏" panose="02010800040101010101" pitchFamily="2" charset="-122"/>
              </a:rPr>
              <a:t>—</a:t>
            </a:r>
            <a:r>
              <a:rPr kumimoji="1" lang="en-US" altLang="zh-CN" sz="3600" b="1">
                <a:latin typeface="华文新魏" panose="02010800040101010101" pitchFamily="2" charset="-122"/>
                <a:ea typeface="华文新魏" panose="02010800040101010101" pitchFamily="2" charset="-122"/>
              </a:rPr>
              <a:t> </a:t>
            </a:r>
            <a:r>
              <a:rPr kumimoji="1" lang="zh-CN" altLang="en-US" sz="3600" b="1">
                <a:latin typeface="华文新魏" panose="02010800040101010101" pitchFamily="2" charset="-122"/>
                <a:ea typeface="华文新魏" panose="02010800040101010101" pitchFamily="2" charset="-122"/>
              </a:rPr>
              <a:t>吸收能量</a:t>
            </a:r>
          </a:p>
        </p:txBody>
      </p:sp>
      <p:sp>
        <p:nvSpPr>
          <p:cNvPr id="89093" name="Text Box 5"/>
          <p:cNvSpPr txBox="1">
            <a:spLocks noChangeArrowheads="1"/>
          </p:cNvSpPr>
          <p:nvPr/>
        </p:nvSpPr>
        <p:spPr bwMode="auto">
          <a:xfrm>
            <a:off x="838200" y="1517650"/>
            <a:ext cx="5486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663300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FF33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 b="1">
                <a:latin typeface="华文新魏" panose="02010800040101010101" pitchFamily="2" charset="-122"/>
                <a:ea typeface="华文新魏" panose="02010800040101010101" pitchFamily="2" charset="-122"/>
              </a:rPr>
              <a:t>新键形成 </a:t>
            </a:r>
            <a:r>
              <a:rPr kumimoji="1" lang="en-US" altLang="zh-CN" sz="3600" b="1">
                <a:latin typeface="Times New Roman" panose="02020603050405020304" pitchFamily="18" charset="0"/>
                <a:ea typeface="华文新魏" panose="02010800040101010101" pitchFamily="2" charset="-122"/>
              </a:rPr>
              <a:t>—</a:t>
            </a:r>
            <a:r>
              <a:rPr kumimoji="1" lang="en-US" altLang="zh-CN" sz="3600" b="1">
                <a:latin typeface="华文新魏" panose="02010800040101010101" pitchFamily="2" charset="-122"/>
                <a:ea typeface="华文新魏" panose="02010800040101010101" pitchFamily="2" charset="-122"/>
              </a:rPr>
              <a:t> </a:t>
            </a:r>
            <a:r>
              <a:rPr kumimoji="1" lang="zh-CN" altLang="en-US" sz="3600" b="1">
                <a:latin typeface="华文新魏" panose="02010800040101010101" pitchFamily="2" charset="-122"/>
                <a:ea typeface="华文新魏" panose="02010800040101010101" pitchFamily="2" charset="-122"/>
              </a:rPr>
              <a:t>放出能量</a:t>
            </a:r>
          </a:p>
        </p:txBody>
      </p:sp>
      <p:sp>
        <p:nvSpPr>
          <p:cNvPr id="89094" name="AutoShape 6"/>
          <p:cNvSpPr>
            <a:spLocks/>
          </p:cNvSpPr>
          <p:nvPr/>
        </p:nvSpPr>
        <p:spPr bwMode="auto">
          <a:xfrm>
            <a:off x="609600" y="1212850"/>
            <a:ext cx="228600" cy="685800"/>
          </a:xfrm>
          <a:prstGeom prst="leftBrace">
            <a:avLst>
              <a:gd name="adj1" fmla="val 25000"/>
              <a:gd name="adj2" fmla="val 50000"/>
            </a:avLst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kumimoji="1" lang="zh-CN" altLang="zh-CN" sz="2400" b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89095" name="Picture 7" descr="pic_49811"/>
          <p:cNvPicPr>
            <a:picLocks noChangeAspect="1" noChangeArrowheads="1"/>
          </p:cNvPicPr>
          <p:nvPr/>
        </p:nvPicPr>
        <p:blipFill>
          <a:blip r:embed="rId2">
            <a:lum bright="-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449092"/>
            <a:ext cx="8094312" cy="2880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9096" name="Text Box 8"/>
          <p:cNvSpPr txBox="1">
            <a:spLocks noChangeArrowheads="1"/>
          </p:cNvSpPr>
          <p:nvPr/>
        </p:nvSpPr>
        <p:spPr bwMode="auto">
          <a:xfrm>
            <a:off x="5943600" y="831850"/>
            <a:ext cx="1463675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4800" b="1">
                <a:solidFill>
                  <a:srgbClr val="FF0000"/>
                </a:solidFill>
                <a:ea typeface="黑体" panose="02010609060101010101" pitchFamily="49" charset="-122"/>
              </a:rPr>
              <a:t>=</a:t>
            </a:r>
          </a:p>
        </p:txBody>
      </p:sp>
      <p:sp>
        <p:nvSpPr>
          <p:cNvPr id="89097" name="Text Box 9"/>
          <p:cNvSpPr txBox="1">
            <a:spLocks noChangeArrowheads="1"/>
          </p:cNvSpPr>
          <p:nvPr/>
        </p:nvSpPr>
        <p:spPr bwMode="auto">
          <a:xfrm>
            <a:off x="5943600" y="1517650"/>
            <a:ext cx="1463675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4800" b="1">
                <a:solidFill>
                  <a:srgbClr val="FF0000"/>
                </a:solidFill>
                <a:ea typeface="黑体" panose="02010609060101010101" pitchFamily="49" charset="-122"/>
              </a:rPr>
              <a:t>=</a:t>
            </a:r>
          </a:p>
        </p:txBody>
      </p:sp>
      <p:sp>
        <p:nvSpPr>
          <p:cNvPr id="89098" name="Text Box 10"/>
          <p:cNvSpPr txBox="1">
            <a:spLocks noChangeArrowheads="1"/>
          </p:cNvSpPr>
          <p:nvPr/>
        </p:nvSpPr>
        <p:spPr bwMode="auto">
          <a:xfrm>
            <a:off x="6553200" y="952500"/>
            <a:ext cx="25908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679kJ/mol</a:t>
            </a:r>
          </a:p>
        </p:txBody>
      </p:sp>
      <p:sp>
        <p:nvSpPr>
          <p:cNvPr id="89099" name="Text Box 11"/>
          <p:cNvSpPr txBox="1">
            <a:spLocks noChangeArrowheads="1"/>
          </p:cNvSpPr>
          <p:nvPr/>
        </p:nvSpPr>
        <p:spPr bwMode="auto">
          <a:xfrm>
            <a:off x="6553200" y="1655763"/>
            <a:ext cx="23622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862kJ/mol</a:t>
            </a:r>
          </a:p>
        </p:txBody>
      </p:sp>
      <p:grpSp>
        <p:nvGrpSpPr>
          <p:cNvPr id="89100" name="Group 12"/>
          <p:cNvGrpSpPr>
            <a:grpSpLocks/>
          </p:cNvGrpSpPr>
          <p:nvPr/>
        </p:nvGrpSpPr>
        <p:grpSpPr bwMode="auto">
          <a:xfrm>
            <a:off x="468313" y="5445125"/>
            <a:ext cx="2717800" cy="641350"/>
            <a:chOff x="624" y="3772"/>
            <a:chExt cx="1712" cy="404"/>
          </a:xfrm>
        </p:grpSpPr>
        <p:sp>
          <p:nvSpPr>
            <p:cNvPr id="89101" name="Text Box 13"/>
            <p:cNvSpPr txBox="1">
              <a:spLocks noChangeArrowheads="1"/>
            </p:cNvSpPr>
            <p:nvPr/>
          </p:nvSpPr>
          <p:spPr bwMode="auto">
            <a:xfrm>
              <a:off x="768" y="3772"/>
              <a:ext cx="1568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3600" b="1" i="1" dirty="0">
                  <a:solidFill>
                    <a:srgbClr val="FF0000"/>
                  </a:solidFill>
                  <a:latin typeface="Times New Roman" panose="02020603050405020304" pitchFamily="18" charset="0"/>
                  <a:ea typeface="华文行楷" panose="02010800040101010101" pitchFamily="2" charset="-122"/>
                </a:rPr>
                <a:t>H</a:t>
              </a:r>
              <a:r>
                <a:rPr kumimoji="1" lang="en-US" altLang="zh-CN" sz="36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华文行楷" panose="02010800040101010101" pitchFamily="2" charset="-122"/>
                </a:rPr>
                <a:t> =</a:t>
              </a:r>
              <a:endParaRPr kumimoji="1"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89102" name="AutoShape 14"/>
            <p:cNvSpPr>
              <a:spLocks noChangeArrowheads="1"/>
            </p:cNvSpPr>
            <p:nvPr/>
          </p:nvSpPr>
          <p:spPr bwMode="auto">
            <a:xfrm>
              <a:off x="624" y="3888"/>
              <a:ext cx="144" cy="189"/>
            </a:xfrm>
            <a:prstGeom prst="triangle">
              <a:avLst>
                <a:gd name="adj" fmla="val 50000"/>
              </a:avLst>
            </a:prstGeom>
            <a:noFill/>
            <a:ln w="28575">
              <a:solidFill>
                <a:srgbClr val="FF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kumimoji="1" lang="zh-CN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华文行楷" panose="02010800040101010101" pitchFamily="2" charset="-122"/>
              </a:endParaRPr>
            </a:p>
          </p:txBody>
        </p:sp>
      </p:grpSp>
      <p:sp>
        <p:nvSpPr>
          <p:cNvPr id="89103" name="Rectangle 15"/>
          <p:cNvSpPr>
            <a:spLocks noChangeArrowheads="1"/>
          </p:cNvSpPr>
          <p:nvPr/>
        </p:nvSpPr>
        <p:spPr bwMode="auto">
          <a:xfrm>
            <a:off x="1638300" y="5445125"/>
            <a:ext cx="7505700" cy="595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300" b="1" dirty="0">
                <a:solidFill>
                  <a:srgbClr val="FF0000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679kJ/</a:t>
            </a:r>
            <a:r>
              <a:rPr kumimoji="1" lang="en-US" altLang="zh-CN" sz="3300" b="1" dirty="0" err="1">
                <a:solidFill>
                  <a:srgbClr val="FF0000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mol</a:t>
            </a:r>
            <a:r>
              <a:rPr kumimoji="1" lang="en-US" altLang="zh-CN" sz="3300" b="1" dirty="0">
                <a:solidFill>
                  <a:srgbClr val="FF0000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 </a:t>
            </a:r>
            <a:r>
              <a:rPr kumimoji="1" lang="zh-CN" altLang="en-US" sz="3300" b="1" dirty="0">
                <a:solidFill>
                  <a:srgbClr val="FF0000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－ </a:t>
            </a:r>
            <a:r>
              <a:rPr kumimoji="1" lang="en-US" altLang="zh-CN" sz="3300" b="1" dirty="0">
                <a:solidFill>
                  <a:srgbClr val="FF0000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862kJ/</a:t>
            </a:r>
            <a:r>
              <a:rPr kumimoji="1" lang="en-US" altLang="zh-CN" sz="3300" b="1" dirty="0" err="1">
                <a:solidFill>
                  <a:srgbClr val="FF0000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mol</a:t>
            </a:r>
            <a:r>
              <a:rPr kumimoji="1" lang="en-US" altLang="zh-CN" sz="3300" b="1" dirty="0">
                <a:solidFill>
                  <a:srgbClr val="FF0000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 = </a:t>
            </a:r>
            <a:r>
              <a:rPr kumimoji="1" lang="zh-CN" altLang="en-US" sz="3300" b="1" dirty="0">
                <a:solidFill>
                  <a:srgbClr val="FF0000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－</a:t>
            </a:r>
            <a:r>
              <a:rPr kumimoji="1" lang="en-US" altLang="zh-CN" sz="33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183kJ/</a:t>
            </a:r>
            <a:r>
              <a:rPr kumimoji="1" lang="en-US" altLang="zh-CN" sz="33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mol</a:t>
            </a:r>
            <a:endParaRPr kumimoji="1" lang="en-US" altLang="zh-CN" sz="33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9112" name="Text Box 24"/>
          <p:cNvSpPr txBox="1">
            <a:spLocks noChangeArrowheads="1"/>
          </p:cNvSpPr>
          <p:nvPr/>
        </p:nvSpPr>
        <p:spPr bwMode="auto">
          <a:xfrm>
            <a:off x="250825" y="5949950"/>
            <a:ext cx="84963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1619250" indent="-16192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798638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9780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215741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3368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794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3251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708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4165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FF0000"/>
                </a:solidFill>
                <a:ea typeface="隶书" panose="02010509060101010101" pitchFamily="49" charset="-122"/>
                <a:cs typeface="Times New Roman" panose="02020603050405020304" pitchFamily="18" charset="0"/>
              </a:rPr>
              <a:t>Δ</a:t>
            </a:r>
            <a:r>
              <a:rPr lang="en-US" altLang="zh-CN" sz="3200" b="1" i="1" dirty="0">
                <a:solidFill>
                  <a:srgbClr val="FF0000"/>
                </a:solidFill>
                <a:ea typeface="隶书" panose="02010509060101010101" pitchFamily="49" charset="-122"/>
                <a:cs typeface="Times New Roman" panose="02020603050405020304" pitchFamily="18" charset="0"/>
              </a:rPr>
              <a:t>H</a:t>
            </a:r>
            <a:r>
              <a:rPr lang="zh-CN" altLang="en-US" sz="3200" b="1" dirty="0">
                <a:solidFill>
                  <a:srgbClr val="FF0000"/>
                </a:solidFill>
                <a:ea typeface="隶书" panose="02010509060101010101" pitchFamily="49" charset="-122"/>
                <a:cs typeface="Times New Roman" panose="02020603050405020304" pitchFamily="18" charset="0"/>
              </a:rPr>
              <a:t>＝反应物总键能－生成物总键能（微观）</a:t>
            </a:r>
            <a:endParaRPr lang="zh-CN" altLang="en-US" sz="3200" b="1" baseline="30000" dirty="0">
              <a:solidFill>
                <a:srgbClr val="FF0000"/>
              </a:solidFill>
              <a:ea typeface="隶书" panose="020105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1968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9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9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890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890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90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90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90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90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5" dur="500"/>
                                        <p:tgtEl>
                                          <p:spTgt spid="89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500"/>
                                        <p:tgtEl>
                                          <p:spTgt spid="89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6" presetClass="emph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4" dur="2000" fill="hold"/>
                                        <p:tgtEl>
                                          <p:spTgt spid="89095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681 0.11309 L 0.03681 -0.02564 " pathEditMode="fixed" rAng="0" ptsTypes="AA">
                                      <p:cBhvr>
                                        <p:cTn id="46" dur="2000" fill="hold"/>
                                        <p:tgtEl>
                                          <p:spTgt spid="8909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6936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9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9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1000"/>
                                        <p:tgtEl>
                                          <p:spTgt spid="89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89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89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2" grpId="0" autoUpdateAnimBg="0"/>
      <p:bldP spid="89093" grpId="0" autoUpdateAnimBg="0"/>
      <p:bldP spid="89094" grpId="0" animBg="1"/>
      <p:bldP spid="89096" grpId="0"/>
      <p:bldP spid="89097" grpId="0"/>
      <p:bldP spid="89098" grpId="0" autoUpdateAnimBg="0"/>
      <p:bldP spid="89099" grpId="0" autoUpdateAnimBg="0"/>
      <p:bldP spid="89103" grpId="0"/>
      <p:bldP spid="89112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99592" y="548680"/>
            <a:ext cx="71096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用键能数据计算反应热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矩形 2"/>
          <p:cNvSpPr/>
          <p:nvPr/>
        </p:nvSpPr>
        <p:spPr>
          <a:xfrm>
            <a:off x="1429155" y="2967335"/>
            <a:ext cx="628569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五三</a:t>
            </a:r>
            <a:r>
              <a:rPr lang="en-US" altLang="zh-CN" sz="5400" b="1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P6</a:t>
            </a:r>
            <a:r>
              <a:rPr lang="zh-CN" altLang="en-US" sz="5400" b="1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链接高考</a:t>
            </a:r>
            <a:r>
              <a:rPr lang="en-US" altLang="zh-CN" sz="5400" b="1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r>
              <a:rPr lang="zh-CN" altLang="en-US" sz="5400" b="1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题</a:t>
            </a:r>
            <a:endParaRPr lang="zh-CN" altLang="en-US" sz="54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18471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4543425" cy="871538"/>
          </a:xfrm>
          <a:noFill/>
          <a:ln/>
        </p:spPr>
        <p:txBody>
          <a:bodyPr/>
          <a:lstStyle/>
          <a:p>
            <a:r>
              <a:rPr lang="zh-CN" altLang="en-US" sz="3600" b="1" dirty="0">
                <a:solidFill>
                  <a:schemeClr val="tx1"/>
                </a:solidFill>
                <a:ea typeface="楷体_GB2312" pitchFamily="49" charset="-122"/>
              </a:rPr>
              <a:t>一、反应热   焓变</a:t>
            </a:r>
          </a:p>
        </p:txBody>
      </p:sp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138445" y="737993"/>
            <a:ext cx="1944688" cy="519112"/>
          </a:xfrm>
          <a:prstGeom prst="rect">
            <a:avLst/>
          </a:prstGeom>
          <a:solidFill>
            <a:srgbClr val="FFFF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、反应热</a:t>
            </a:r>
          </a:p>
        </p:txBody>
      </p:sp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2154570" y="811018"/>
            <a:ext cx="49688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化学反应中所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吸收</a:t>
            </a:r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或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放出</a:t>
            </a:r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的热量。</a:t>
            </a:r>
          </a:p>
        </p:txBody>
      </p:sp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2299033" y="1458718"/>
            <a:ext cx="5127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恒温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恒压</a:t>
            </a:r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下，反应热称“焓变”。</a:t>
            </a:r>
          </a:p>
        </p:txBody>
      </p:sp>
      <p:sp>
        <p:nvSpPr>
          <p:cNvPr id="9224" name="Text Box 8"/>
          <p:cNvSpPr txBox="1">
            <a:spLocks noChangeArrowheads="1"/>
          </p:cNvSpPr>
          <p:nvPr/>
        </p:nvSpPr>
        <p:spPr bwMode="auto">
          <a:xfrm>
            <a:off x="209883" y="1385693"/>
            <a:ext cx="1800225" cy="519112"/>
          </a:xfrm>
          <a:prstGeom prst="rect">
            <a:avLst/>
          </a:prstGeom>
          <a:solidFill>
            <a:srgbClr val="FFFF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、焓变</a:t>
            </a:r>
          </a:p>
        </p:txBody>
      </p:sp>
      <p:sp>
        <p:nvSpPr>
          <p:cNvPr id="9225" name="Text Box 9"/>
          <p:cNvSpPr txBox="1">
            <a:spLocks noChangeArrowheads="1"/>
          </p:cNvSpPr>
          <p:nvPr/>
        </p:nvSpPr>
        <p:spPr bwMode="auto">
          <a:xfrm>
            <a:off x="713120" y="1872359"/>
            <a:ext cx="2682875" cy="895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）符号：</a:t>
            </a:r>
          </a:p>
          <a:p>
            <a:pPr>
              <a:lnSpc>
                <a:spcPct val="110000"/>
              </a:lnSpc>
            </a:pP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）单位：</a:t>
            </a:r>
          </a:p>
        </p:txBody>
      </p:sp>
      <p:sp>
        <p:nvSpPr>
          <p:cNvPr id="9226" name="Rectangle 10"/>
          <p:cNvSpPr>
            <a:spLocks noChangeArrowheads="1"/>
          </p:cNvSpPr>
          <p:nvPr/>
        </p:nvSpPr>
        <p:spPr bwMode="auto">
          <a:xfrm>
            <a:off x="2297445" y="2377184"/>
            <a:ext cx="4876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kJ/mol  </a:t>
            </a:r>
            <a:r>
              <a:rPr kumimoji="1"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或  </a:t>
            </a:r>
            <a:r>
              <a:rPr kumimoji="1"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kJ • mol</a:t>
            </a:r>
            <a:r>
              <a:rPr kumimoji="1" lang="en-US" altLang="en-US" sz="2400" b="1" baseline="30000">
                <a:ea typeface="黑体" panose="02010609060101010101" pitchFamily="49" charset="-122"/>
              </a:rPr>
              <a:t>–</a:t>
            </a:r>
            <a:r>
              <a:rPr kumimoji="1" lang="en-US" altLang="zh-CN" sz="2400" b="1" baseline="30000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</a:p>
        </p:txBody>
      </p:sp>
      <p:sp>
        <p:nvSpPr>
          <p:cNvPr id="9227" name="Rectangle 11"/>
          <p:cNvSpPr>
            <a:spLocks noChangeArrowheads="1"/>
          </p:cNvSpPr>
          <p:nvPr/>
        </p:nvSpPr>
        <p:spPr bwMode="auto">
          <a:xfrm>
            <a:off x="2154570" y="1872359"/>
            <a:ext cx="1752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Δ</a:t>
            </a:r>
            <a:r>
              <a:rPr kumimoji="1"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</a:t>
            </a:r>
          </a:p>
        </p:txBody>
      </p:sp>
      <p:sp>
        <p:nvSpPr>
          <p:cNvPr id="19" name="Text Box 36"/>
          <p:cNvSpPr txBox="1">
            <a:spLocks noChangeArrowheads="1"/>
          </p:cNvSpPr>
          <p:nvPr/>
        </p:nvSpPr>
        <p:spPr bwMode="auto">
          <a:xfrm>
            <a:off x="179388" y="4005263"/>
            <a:ext cx="27574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</a:rPr>
              <a:t>3)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、规定：</a:t>
            </a:r>
          </a:p>
        </p:txBody>
      </p:sp>
      <p:sp>
        <p:nvSpPr>
          <p:cNvPr id="20" name="Rectangle 37"/>
          <p:cNvSpPr>
            <a:spLocks noChangeArrowheads="1"/>
          </p:cNvSpPr>
          <p:nvPr/>
        </p:nvSpPr>
        <p:spPr bwMode="auto">
          <a:xfrm>
            <a:off x="250825" y="4508500"/>
            <a:ext cx="5029200" cy="595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zh-CN" altLang="en-US" sz="3000" b="1">
                <a:latin typeface="Times New Roman" panose="02020603050405020304" pitchFamily="18" charset="0"/>
                <a:ea typeface="黑体" panose="02010609060101010101" pitchFamily="49" charset="-122"/>
              </a:rPr>
              <a:t>放热</a:t>
            </a:r>
            <a:r>
              <a:rPr kumimoji="1" lang="zh-CN" altLang="en-US" sz="30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反应 </a:t>
            </a:r>
            <a:r>
              <a:rPr kumimoji="1" lang="en-US" altLang="zh-CN" sz="30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</a:t>
            </a:r>
            <a:r>
              <a:rPr kumimoji="1"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体系</a:t>
            </a:r>
            <a:r>
              <a:rPr kumimoji="1" lang="zh-CN" altLang="en-US" sz="28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能量</a:t>
            </a:r>
            <a:r>
              <a:rPr kumimoji="1"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降低</a:t>
            </a:r>
            <a:r>
              <a:rPr kumimoji="1" lang="en-US" altLang="zh-CN" sz="30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kumimoji="1" lang="zh-CN" altLang="en-US" sz="30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：</a:t>
            </a:r>
          </a:p>
        </p:txBody>
      </p:sp>
      <p:sp>
        <p:nvSpPr>
          <p:cNvPr id="21" name="Rectangle 38"/>
          <p:cNvSpPr>
            <a:spLocks noChangeArrowheads="1"/>
          </p:cNvSpPr>
          <p:nvPr/>
        </p:nvSpPr>
        <p:spPr bwMode="auto">
          <a:xfrm>
            <a:off x="4572000" y="4508500"/>
            <a:ext cx="2286000" cy="62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en-US" altLang="zh-CN" sz="35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∆H </a:t>
            </a:r>
            <a:r>
              <a:rPr kumimoji="1" lang="en-US" altLang="zh-CN" sz="35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&lt; 0</a:t>
            </a:r>
            <a:r>
              <a:rPr kumimoji="1" lang="zh-CN" altLang="en-US" sz="35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</a:p>
        </p:txBody>
      </p:sp>
      <p:sp>
        <p:nvSpPr>
          <p:cNvPr id="22" name="Rectangle 39"/>
          <p:cNvSpPr>
            <a:spLocks noChangeArrowheads="1"/>
          </p:cNvSpPr>
          <p:nvPr/>
        </p:nvSpPr>
        <p:spPr bwMode="auto">
          <a:xfrm>
            <a:off x="6361481" y="4462463"/>
            <a:ext cx="2416175" cy="62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en-US" altLang="zh-CN" sz="35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∆H</a:t>
            </a:r>
            <a:r>
              <a:rPr kumimoji="1"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为</a:t>
            </a:r>
            <a:r>
              <a:rPr kumimoji="1" lang="zh-CN" altLang="en-US" sz="35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“</a:t>
            </a:r>
            <a:r>
              <a:rPr kumimoji="1" lang="zh-CN" altLang="en-US" sz="3500" b="1" dirty="0">
                <a:solidFill>
                  <a:srgbClr val="FF0000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－</a:t>
            </a:r>
            <a:r>
              <a:rPr kumimoji="1" lang="zh-CN" altLang="en-US" sz="35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”</a:t>
            </a:r>
          </a:p>
        </p:txBody>
      </p:sp>
      <p:sp>
        <p:nvSpPr>
          <p:cNvPr id="23" name="Rectangle 40"/>
          <p:cNvSpPr>
            <a:spLocks noChangeArrowheads="1"/>
          </p:cNvSpPr>
          <p:nvPr/>
        </p:nvSpPr>
        <p:spPr bwMode="auto">
          <a:xfrm>
            <a:off x="250825" y="5191125"/>
            <a:ext cx="5029200" cy="595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zh-CN" altLang="en-US" sz="3000" b="1">
                <a:latin typeface="Times New Roman" panose="02020603050405020304" pitchFamily="18" charset="0"/>
                <a:ea typeface="黑体" panose="02010609060101010101" pitchFamily="49" charset="-122"/>
              </a:rPr>
              <a:t>吸热</a:t>
            </a:r>
            <a:r>
              <a:rPr kumimoji="1" lang="zh-CN" altLang="en-US" sz="30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反应 </a:t>
            </a:r>
            <a:r>
              <a:rPr kumimoji="1" lang="en-US" altLang="zh-CN" sz="30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</a:t>
            </a:r>
            <a:r>
              <a:rPr kumimoji="1"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体系</a:t>
            </a:r>
            <a:r>
              <a:rPr kumimoji="1" lang="zh-CN" altLang="en-US" sz="28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能量</a:t>
            </a:r>
            <a:r>
              <a:rPr kumimoji="1"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升高</a:t>
            </a:r>
            <a:r>
              <a:rPr kumimoji="1" lang="en-US" altLang="zh-CN" sz="30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kumimoji="1" lang="zh-CN" altLang="en-US" sz="30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：</a:t>
            </a:r>
          </a:p>
        </p:txBody>
      </p:sp>
      <p:sp>
        <p:nvSpPr>
          <p:cNvPr id="24" name="Rectangle 41"/>
          <p:cNvSpPr>
            <a:spLocks noChangeArrowheads="1"/>
          </p:cNvSpPr>
          <p:nvPr/>
        </p:nvSpPr>
        <p:spPr bwMode="auto">
          <a:xfrm>
            <a:off x="4670425" y="5191125"/>
            <a:ext cx="2286000" cy="62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en-US" altLang="zh-CN" sz="35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∆H </a:t>
            </a:r>
            <a:r>
              <a:rPr kumimoji="1" lang="en-US" altLang="zh-CN" sz="35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&gt; 0</a:t>
            </a:r>
            <a:r>
              <a:rPr kumimoji="1" lang="zh-CN" altLang="en-US" sz="35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</a:p>
        </p:txBody>
      </p:sp>
      <p:sp>
        <p:nvSpPr>
          <p:cNvPr id="25" name="Rectangle 42"/>
          <p:cNvSpPr>
            <a:spLocks noChangeArrowheads="1"/>
          </p:cNvSpPr>
          <p:nvPr/>
        </p:nvSpPr>
        <p:spPr bwMode="auto">
          <a:xfrm>
            <a:off x="6423025" y="5191125"/>
            <a:ext cx="2416175" cy="62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en-US" altLang="zh-CN" sz="35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∆H</a:t>
            </a:r>
            <a:r>
              <a:rPr kumimoji="1"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为</a:t>
            </a:r>
            <a:r>
              <a:rPr kumimoji="1" lang="zh-CN" altLang="en-US" sz="35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“ </a:t>
            </a:r>
            <a:r>
              <a:rPr kumimoji="1" lang="en-US" altLang="zh-CN" sz="3500" b="1" dirty="0">
                <a:solidFill>
                  <a:srgbClr val="FF0000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+ </a:t>
            </a:r>
            <a:r>
              <a:rPr kumimoji="1" lang="en-US" altLang="zh-CN" sz="35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”</a:t>
            </a:r>
          </a:p>
        </p:txBody>
      </p:sp>
      <p:sp>
        <p:nvSpPr>
          <p:cNvPr id="26" name="AutoShape 43"/>
          <p:cNvSpPr>
            <a:spLocks/>
          </p:cNvSpPr>
          <p:nvPr/>
        </p:nvSpPr>
        <p:spPr bwMode="auto">
          <a:xfrm>
            <a:off x="125413" y="4840288"/>
            <a:ext cx="228600" cy="685800"/>
          </a:xfrm>
          <a:prstGeom prst="leftBrace">
            <a:avLst>
              <a:gd name="adj1" fmla="val 25000"/>
              <a:gd name="adj2" fmla="val 50000"/>
            </a:avLst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kumimoji="1" lang="zh-CN" altLang="zh-CN" sz="2400" b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7" name="AutoShape 45"/>
          <p:cNvSpPr>
            <a:spLocks noChangeArrowheads="1"/>
          </p:cNvSpPr>
          <p:nvPr/>
        </p:nvSpPr>
        <p:spPr bwMode="auto">
          <a:xfrm>
            <a:off x="323850" y="5805488"/>
            <a:ext cx="8820150" cy="936625"/>
          </a:xfrm>
          <a:prstGeom prst="wedgeRoundRectCallout">
            <a:avLst>
              <a:gd name="adj1" fmla="val -25935"/>
              <a:gd name="adj2" fmla="val -62713"/>
              <a:gd name="adj3" fmla="val 16667"/>
            </a:avLst>
          </a:prstGeom>
          <a:solidFill>
            <a:srgbClr val="FFFF99">
              <a:alpha val="70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zh-CN" altLang="en-US" sz="2800" b="1"/>
              <a:t>所谓</a:t>
            </a:r>
            <a:r>
              <a:rPr lang="zh-CN" altLang="en-US" sz="2800" b="1">
                <a:solidFill>
                  <a:srgbClr val="FF0000"/>
                </a:solidFill>
              </a:rPr>
              <a:t>体系</a:t>
            </a:r>
            <a:r>
              <a:rPr lang="zh-CN" altLang="en-US" sz="2800" b="1"/>
              <a:t>是指被研究的物质系统；而体系以外的其他部分就称为</a:t>
            </a:r>
            <a:r>
              <a:rPr lang="zh-CN" altLang="en-US" sz="2800" b="1">
                <a:solidFill>
                  <a:srgbClr val="FF0000"/>
                </a:solidFill>
              </a:rPr>
              <a:t>环境</a:t>
            </a:r>
          </a:p>
        </p:txBody>
      </p:sp>
      <p:sp>
        <p:nvSpPr>
          <p:cNvPr id="2" name="矩形 1"/>
          <p:cNvSpPr/>
          <p:nvPr/>
        </p:nvSpPr>
        <p:spPr>
          <a:xfrm>
            <a:off x="1147619" y="3076407"/>
            <a:ext cx="642195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</a:t>
            </a:r>
            <a:r>
              <a:rPr lang="en-US" altLang="zh-CN" sz="2800" b="1" baseline="-250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en-US" altLang="zh-CN" sz="2800" b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(g)+Cl</a:t>
            </a:r>
            <a:r>
              <a:rPr lang="en-US" altLang="zh-CN" sz="2800" b="1" baseline="-250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en-US" altLang="zh-CN" sz="2800" b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(g)=2HCl(g)  </a:t>
            </a:r>
            <a:r>
              <a:rPr lang="en-US" altLang="zh-CN" sz="2800" b="1" i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</a:rPr>
              <a:t>△H</a:t>
            </a:r>
            <a:r>
              <a:rPr lang="en-US" altLang="zh-CN" sz="2800" b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</a:rPr>
              <a:t>=-183kJ/</a:t>
            </a:r>
            <a:r>
              <a:rPr lang="en-US" altLang="zh-CN" sz="2800" b="1" dirty="0" err="1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</a:rPr>
              <a:t>mol</a:t>
            </a:r>
            <a:endParaRPr lang="zh-CN" altLang="en-US" sz="2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44121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80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80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80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3" dur="8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4" dur="80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80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0" dur="8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1" dur="80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80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2" grpId="0"/>
      <p:bldP spid="9223" grpId="0"/>
      <p:bldP spid="9224" grpId="0" animBg="1"/>
      <p:bldP spid="9225" grpId="0"/>
      <p:bldP spid="9226" grpId="0"/>
      <p:bldP spid="9227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 animBg="1"/>
      <p:bldP spid="2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AutoShape 2"/>
          <p:cNvSpPr>
            <a:spLocks noChangeArrowheads="1"/>
          </p:cNvSpPr>
          <p:nvPr/>
        </p:nvSpPr>
        <p:spPr bwMode="auto">
          <a:xfrm>
            <a:off x="0" y="0"/>
            <a:ext cx="2808288" cy="863600"/>
          </a:xfrm>
          <a:prstGeom prst="verticalScroll">
            <a:avLst>
              <a:gd name="adj" fmla="val 12500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000" b="1">
                <a:ea typeface="隶书" panose="02010509060101010101" pitchFamily="49" charset="-122"/>
              </a:rPr>
              <a:t>思考与交流</a:t>
            </a:r>
          </a:p>
        </p:txBody>
      </p:sp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250825" y="1052513"/>
            <a:ext cx="889317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533400" indent="-5334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12788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>
                <a:latin typeface="华文新魏" panose="02010800040101010101" pitchFamily="2" charset="-122"/>
                <a:ea typeface="华文新魏" panose="02010800040101010101" pitchFamily="2" charset="-122"/>
              </a:rPr>
              <a:t>1</a:t>
            </a:r>
            <a:r>
              <a:rPr lang="zh-CN" altLang="en-US" sz="3200" b="1">
                <a:latin typeface="华文新魏" panose="02010800040101010101" pitchFamily="2" charset="-122"/>
                <a:ea typeface="华文新魏" panose="02010800040101010101" pitchFamily="2" charset="-122"/>
              </a:rPr>
              <a:t>、你所知道的化学反应中有哪些是放热反应？</a:t>
            </a: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4784725" y="4419600"/>
            <a:ext cx="18415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kumimoji="1" lang="zh-CN" altLang="zh-CN" sz="4400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250825" y="3786188"/>
            <a:ext cx="85693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533400" indent="-5334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12788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>
                <a:latin typeface="华文新魏" panose="02010800040101010101" pitchFamily="2" charset="-122"/>
                <a:ea typeface="华文新魏" panose="02010800040101010101" pitchFamily="2" charset="-122"/>
              </a:rPr>
              <a:t>2</a:t>
            </a:r>
            <a:r>
              <a:rPr lang="zh-CN" altLang="en-US" sz="3200" b="1">
                <a:latin typeface="华文新魏" panose="02010800040101010101" pitchFamily="2" charset="-122"/>
                <a:ea typeface="华文新魏" panose="02010800040101010101" pitchFamily="2" charset="-122"/>
              </a:rPr>
              <a:t>、你所知道的化学反应中有哪些是吸热反应？</a:t>
            </a:r>
          </a:p>
        </p:txBody>
      </p:sp>
      <p:grpSp>
        <p:nvGrpSpPr>
          <p:cNvPr id="4104" name="Group 8"/>
          <p:cNvGrpSpPr>
            <a:grpSpLocks/>
          </p:cNvGrpSpPr>
          <p:nvPr/>
        </p:nvGrpSpPr>
        <p:grpSpPr bwMode="auto">
          <a:xfrm>
            <a:off x="1042988" y="1916113"/>
            <a:ext cx="2017712" cy="1536700"/>
            <a:chOff x="384" y="1872"/>
            <a:chExt cx="1200" cy="1152"/>
          </a:xfrm>
        </p:grpSpPr>
        <p:sp>
          <p:nvSpPr>
            <p:cNvPr id="4105" name="Text Box 9"/>
            <p:cNvSpPr txBox="1">
              <a:spLocks noChangeArrowheads="1"/>
            </p:cNvSpPr>
            <p:nvPr/>
          </p:nvSpPr>
          <p:spPr bwMode="auto">
            <a:xfrm>
              <a:off x="384" y="2256"/>
              <a:ext cx="1056" cy="3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800" b="1">
                  <a:solidFill>
                    <a:srgbClr val="F72515"/>
                  </a:solidFill>
                  <a:latin typeface="Times New Roman" panose="02020603050405020304" pitchFamily="18" charset="0"/>
                </a:rPr>
                <a:t>放热反应</a:t>
              </a:r>
            </a:p>
          </p:txBody>
        </p:sp>
        <p:sp>
          <p:nvSpPr>
            <p:cNvPr id="4106" name="AutoShape 10"/>
            <p:cNvSpPr>
              <a:spLocks/>
            </p:cNvSpPr>
            <p:nvPr/>
          </p:nvSpPr>
          <p:spPr bwMode="auto">
            <a:xfrm>
              <a:off x="1488" y="1872"/>
              <a:ext cx="96" cy="1152"/>
            </a:xfrm>
            <a:prstGeom prst="leftBrace">
              <a:avLst>
                <a:gd name="adj1" fmla="val 100000"/>
                <a:gd name="adj2" fmla="val 50000"/>
              </a:avLst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3275013" y="1628775"/>
            <a:ext cx="3384550" cy="2100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 b="1">
                <a:latin typeface="Times New Roman" panose="02020603050405020304" pitchFamily="18" charset="0"/>
              </a:rPr>
              <a:t>1.</a:t>
            </a:r>
            <a:r>
              <a:rPr kumimoji="1" lang="zh-CN" altLang="en-US" sz="2400" b="1">
                <a:latin typeface="Times New Roman" panose="02020603050405020304" pitchFamily="18" charset="0"/>
              </a:rPr>
              <a:t>金属与酸的反应</a:t>
            </a:r>
          </a:p>
          <a:p>
            <a:pPr>
              <a:spcBef>
                <a:spcPct val="50000"/>
              </a:spcBef>
            </a:pPr>
            <a:r>
              <a:rPr kumimoji="1" lang="en-US" altLang="zh-CN" sz="2400" b="1">
                <a:latin typeface="Times New Roman" panose="02020603050405020304" pitchFamily="18" charset="0"/>
              </a:rPr>
              <a:t>2.</a:t>
            </a:r>
            <a:r>
              <a:rPr kumimoji="1" lang="zh-CN" altLang="en-US" sz="2400" b="1">
                <a:latin typeface="Times New Roman" panose="02020603050405020304" pitchFamily="18" charset="0"/>
              </a:rPr>
              <a:t>所有的燃烧反应</a:t>
            </a:r>
          </a:p>
          <a:p>
            <a:pPr>
              <a:spcBef>
                <a:spcPct val="50000"/>
              </a:spcBef>
            </a:pPr>
            <a:r>
              <a:rPr kumimoji="1" lang="en-US" altLang="zh-CN" sz="2400" b="1">
                <a:latin typeface="Times New Roman" panose="02020603050405020304" pitchFamily="18" charset="0"/>
              </a:rPr>
              <a:t>3.</a:t>
            </a:r>
            <a:r>
              <a:rPr kumimoji="1" lang="zh-CN" altLang="en-US" sz="2400" b="1">
                <a:latin typeface="Times New Roman" panose="02020603050405020304" pitchFamily="18" charset="0"/>
              </a:rPr>
              <a:t>酸碱中和反应</a:t>
            </a:r>
          </a:p>
          <a:p>
            <a:pPr>
              <a:spcBef>
                <a:spcPct val="50000"/>
              </a:spcBef>
            </a:pPr>
            <a:r>
              <a:rPr kumimoji="1" lang="en-US" altLang="zh-CN" sz="2400" b="1">
                <a:latin typeface="Times New Roman" panose="02020603050405020304" pitchFamily="18" charset="0"/>
              </a:rPr>
              <a:t>4.</a:t>
            </a:r>
            <a:r>
              <a:rPr kumimoji="1" lang="zh-CN" altLang="en-US" sz="2400" b="1">
                <a:latin typeface="Times New Roman" panose="02020603050405020304" pitchFamily="18" charset="0"/>
              </a:rPr>
              <a:t>大多数化合反应</a:t>
            </a:r>
          </a:p>
        </p:txBody>
      </p:sp>
      <p:grpSp>
        <p:nvGrpSpPr>
          <p:cNvPr id="4108" name="Group 12"/>
          <p:cNvGrpSpPr>
            <a:grpSpLocks/>
          </p:cNvGrpSpPr>
          <p:nvPr/>
        </p:nvGrpSpPr>
        <p:grpSpPr bwMode="auto">
          <a:xfrm>
            <a:off x="755650" y="4581525"/>
            <a:ext cx="1727200" cy="1492250"/>
            <a:chOff x="384" y="3216"/>
            <a:chExt cx="1200" cy="816"/>
          </a:xfrm>
        </p:grpSpPr>
        <p:sp>
          <p:nvSpPr>
            <p:cNvPr id="4109" name="Text Box 13"/>
            <p:cNvSpPr txBox="1">
              <a:spLocks noChangeArrowheads="1"/>
            </p:cNvSpPr>
            <p:nvPr/>
          </p:nvSpPr>
          <p:spPr bwMode="auto">
            <a:xfrm>
              <a:off x="384" y="3417"/>
              <a:ext cx="1151" cy="28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800" b="1">
                  <a:solidFill>
                    <a:srgbClr val="F72515"/>
                  </a:solidFill>
                  <a:latin typeface="Times New Roman" panose="02020603050405020304" pitchFamily="18" charset="0"/>
                </a:rPr>
                <a:t>吸热反应</a:t>
              </a:r>
            </a:p>
          </p:txBody>
        </p:sp>
        <p:sp>
          <p:nvSpPr>
            <p:cNvPr id="4110" name="AutoShape 14"/>
            <p:cNvSpPr>
              <a:spLocks/>
            </p:cNvSpPr>
            <p:nvPr/>
          </p:nvSpPr>
          <p:spPr bwMode="auto">
            <a:xfrm>
              <a:off x="1536" y="3216"/>
              <a:ext cx="48" cy="816"/>
            </a:xfrm>
            <a:prstGeom prst="leftBrace">
              <a:avLst>
                <a:gd name="adj1" fmla="val 141667"/>
                <a:gd name="adj2" fmla="val 50000"/>
              </a:avLst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4111" name="Group 15"/>
          <p:cNvGrpSpPr>
            <a:grpSpLocks/>
          </p:cNvGrpSpPr>
          <p:nvPr/>
        </p:nvGrpSpPr>
        <p:grpSpPr bwMode="auto">
          <a:xfrm>
            <a:off x="2628900" y="4294188"/>
            <a:ext cx="6059488" cy="2100262"/>
            <a:chOff x="1519" y="3022"/>
            <a:chExt cx="3817" cy="1323"/>
          </a:xfrm>
        </p:grpSpPr>
        <p:sp>
          <p:nvSpPr>
            <p:cNvPr id="4112" name="Text Box 16"/>
            <p:cNvSpPr txBox="1">
              <a:spLocks noChangeArrowheads="1"/>
            </p:cNvSpPr>
            <p:nvPr/>
          </p:nvSpPr>
          <p:spPr bwMode="auto">
            <a:xfrm>
              <a:off x="1519" y="3022"/>
              <a:ext cx="3817" cy="13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 b="1">
                  <a:latin typeface="Times New Roman" panose="02020603050405020304" pitchFamily="18" charset="0"/>
                </a:rPr>
                <a:t>1.</a:t>
              </a:r>
              <a:r>
                <a:rPr kumimoji="1" lang="zh-CN" altLang="en-US" sz="2400" b="1">
                  <a:latin typeface="Times New Roman" panose="02020603050405020304" pitchFamily="18" charset="0"/>
                </a:rPr>
                <a:t>氢氧化钙与氯化铵晶体的反应</a:t>
              </a:r>
            </a:p>
            <a:p>
              <a:pPr>
                <a:spcBef>
                  <a:spcPct val="50000"/>
                </a:spcBef>
              </a:pPr>
              <a:r>
                <a:rPr kumimoji="1" lang="en-US" altLang="zh-CN" sz="2400" b="1">
                  <a:latin typeface="Times New Roman" panose="02020603050405020304" pitchFamily="18" charset="0"/>
                </a:rPr>
                <a:t>2. </a:t>
              </a:r>
              <a:r>
                <a:rPr kumimoji="1" lang="en-US" altLang="zh-CN" sz="2400" b="1">
                  <a:solidFill>
                    <a:srgbClr val="261CF0"/>
                  </a:solidFill>
                  <a:latin typeface="Times New Roman" panose="02020603050405020304" pitchFamily="18" charset="0"/>
                </a:rPr>
                <a:t>C(s) + CO</a:t>
              </a:r>
              <a:r>
                <a:rPr kumimoji="1" lang="en-US" altLang="zh-CN" sz="2400" b="1" baseline="-25000">
                  <a:solidFill>
                    <a:srgbClr val="261CF0"/>
                  </a:solidFill>
                  <a:latin typeface="Times New Roman" panose="02020603050405020304" pitchFamily="18" charset="0"/>
                </a:rPr>
                <a:t>2</a:t>
              </a:r>
              <a:r>
                <a:rPr kumimoji="1" lang="en-US" altLang="zh-CN" sz="2400" b="1">
                  <a:solidFill>
                    <a:srgbClr val="261CF0"/>
                  </a:solidFill>
                  <a:latin typeface="Times New Roman" panose="02020603050405020304" pitchFamily="18" charset="0"/>
                </a:rPr>
                <a:t>(g)== 2CO(g) </a:t>
              </a:r>
              <a:endParaRPr kumimoji="1" lang="en-US" altLang="zh-CN" sz="2400" b="1">
                <a:latin typeface="Times New Roman" panose="02020603050405020304" pitchFamily="18" charset="0"/>
              </a:endParaRPr>
            </a:p>
            <a:p>
              <a:pPr>
                <a:spcBef>
                  <a:spcPct val="50000"/>
                </a:spcBef>
              </a:pPr>
              <a:r>
                <a:rPr kumimoji="1" lang="en-US" altLang="zh-CN" sz="2400" b="1">
                  <a:latin typeface="Times New Roman" panose="02020603050405020304" pitchFamily="18" charset="0"/>
                </a:rPr>
                <a:t>3. </a:t>
              </a:r>
              <a:r>
                <a:rPr kumimoji="1" lang="en-US" altLang="zh-CN" sz="2400" b="1">
                  <a:solidFill>
                    <a:srgbClr val="261CF0"/>
                  </a:solidFill>
                  <a:latin typeface="Times New Roman" panose="02020603050405020304" pitchFamily="18" charset="0"/>
                </a:rPr>
                <a:t>C(s) + H</a:t>
              </a:r>
              <a:r>
                <a:rPr kumimoji="1" lang="en-US" altLang="zh-CN" sz="2400" b="1" baseline="-25000">
                  <a:solidFill>
                    <a:srgbClr val="261CF0"/>
                  </a:solidFill>
                  <a:latin typeface="Times New Roman" panose="02020603050405020304" pitchFamily="18" charset="0"/>
                </a:rPr>
                <a:t>2</a:t>
              </a:r>
              <a:r>
                <a:rPr kumimoji="1" lang="en-US" altLang="zh-CN" sz="2400" b="1">
                  <a:solidFill>
                    <a:srgbClr val="261CF0"/>
                  </a:solidFill>
                  <a:latin typeface="Times New Roman" panose="02020603050405020304" pitchFamily="18" charset="0"/>
                </a:rPr>
                <a:t>O(g) </a:t>
              </a:r>
              <a:r>
                <a:rPr kumimoji="1" lang="zh-CN" altLang="en-US" sz="2400" b="1">
                  <a:solidFill>
                    <a:srgbClr val="261CF0"/>
                  </a:solidFill>
                  <a:latin typeface="Times New Roman" panose="02020603050405020304" pitchFamily="18" charset="0"/>
                </a:rPr>
                <a:t>＝＝</a:t>
              </a:r>
              <a:r>
                <a:rPr kumimoji="1" lang="en-US" altLang="zh-CN" sz="2400" b="1">
                  <a:solidFill>
                    <a:srgbClr val="261CF0"/>
                  </a:solidFill>
                  <a:latin typeface="Times New Roman" panose="02020603050405020304" pitchFamily="18" charset="0"/>
                </a:rPr>
                <a:t>CO(g) + H</a:t>
              </a:r>
              <a:r>
                <a:rPr kumimoji="1" lang="en-US" altLang="zh-CN" sz="2400" b="1" baseline="-25000">
                  <a:solidFill>
                    <a:srgbClr val="261CF0"/>
                  </a:solidFill>
                  <a:latin typeface="Times New Roman" panose="02020603050405020304" pitchFamily="18" charset="0"/>
                </a:rPr>
                <a:t>2</a:t>
              </a:r>
              <a:r>
                <a:rPr kumimoji="1" lang="en-US" altLang="zh-CN" sz="2400" b="1">
                  <a:solidFill>
                    <a:srgbClr val="261CF0"/>
                  </a:solidFill>
                  <a:latin typeface="Times New Roman" panose="02020603050405020304" pitchFamily="18" charset="0"/>
                </a:rPr>
                <a:t>(g)</a:t>
              </a:r>
              <a:endParaRPr kumimoji="1" lang="en-US" altLang="zh-CN" sz="2400" b="1">
                <a:latin typeface="Times New Roman" panose="02020603050405020304" pitchFamily="18" charset="0"/>
              </a:endParaRPr>
            </a:p>
            <a:p>
              <a:pPr>
                <a:spcBef>
                  <a:spcPct val="50000"/>
                </a:spcBef>
              </a:pPr>
              <a:r>
                <a:rPr kumimoji="1" lang="en-US" altLang="zh-CN" sz="2400" b="1">
                  <a:latin typeface="Times New Roman" panose="02020603050405020304" pitchFamily="18" charset="0"/>
                </a:rPr>
                <a:t>4.</a:t>
              </a:r>
              <a:r>
                <a:rPr kumimoji="1" lang="zh-CN" altLang="en-US" sz="2400" b="1">
                  <a:latin typeface="Times New Roman" panose="02020603050405020304" pitchFamily="18" charset="0"/>
                </a:rPr>
                <a:t>大多数分解反应</a:t>
              </a:r>
            </a:p>
          </p:txBody>
        </p:sp>
        <p:sp>
          <p:nvSpPr>
            <p:cNvPr id="4113" name="Text Box 17"/>
            <p:cNvSpPr txBox="1">
              <a:spLocks noChangeArrowheads="1"/>
            </p:cNvSpPr>
            <p:nvPr/>
          </p:nvSpPr>
          <p:spPr bwMode="auto">
            <a:xfrm>
              <a:off x="3003" y="3636"/>
              <a:ext cx="272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1600" b="1">
                  <a:solidFill>
                    <a:srgbClr val="261CF0"/>
                  </a:solidFill>
                  <a:latin typeface="Times New Roman" panose="02020603050405020304" pitchFamily="18" charset="0"/>
                </a:rPr>
                <a:t>△</a:t>
              </a:r>
            </a:p>
          </p:txBody>
        </p:sp>
        <p:sp>
          <p:nvSpPr>
            <p:cNvPr id="4114" name="Text Box 18"/>
            <p:cNvSpPr txBox="1">
              <a:spLocks noChangeArrowheads="1"/>
            </p:cNvSpPr>
            <p:nvPr/>
          </p:nvSpPr>
          <p:spPr bwMode="auto">
            <a:xfrm>
              <a:off x="2816" y="3310"/>
              <a:ext cx="544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1600" b="1">
                  <a:solidFill>
                    <a:srgbClr val="261CF0"/>
                  </a:solidFill>
                  <a:latin typeface="Times New Roman" panose="02020603050405020304" pitchFamily="18" charset="0"/>
                </a:rPr>
                <a:t>高温</a:t>
              </a:r>
            </a:p>
          </p:txBody>
        </p:sp>
      </p:grpSp>
      <p:sp>
        <p:nvSpPr>
          <p:cNvPr id="4115" name="Text Box 19"/>
          <p:cNvSpPr txBox="1">
            <a:spLocks noChangeArrowheads="1"/>
          </p:cNvSpPr>
          <p:nvPr/>
        </p:nvSpPr>
        <p:spPr bwMode="auto">
          <a:xfrm>
            <a:off x="6084888" y="1773238"/>
            <a:ext cx="20161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1"/>
              <a:t>5.</a:t>
            </a:r>
            <a:r>
              <a:rPr lang="zh-CN" altLang="en-US" b="1"/>
              <a:t>物质的缓慢氧化</a:t>
            </a:r>
          </a:p>
        </p:txBody>
      </p:sp>
      <p:sp>
        <p:nvSpPr>
          <p:cNvPr id="4116" name="Text Box 20"/>
          <p:cNvSpPr txBox="1">
            <a:spLocks noChangeArrowheads="1"/>
          </p:cNvSpPr>
          <p:nvPr/>
        </p:nvSpPr>
        <p:spPr bwMode="auto">
          <a:xfrm>
            <a:off x="6084888" y="2349500"/>
            <a:ext cx="187166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1"/>
              <a:t>6.</a:t>
            </a:r>
            <a:r>
              <a:rPr lang="zh-CN" altLang="en-US" b="1"/>
              <a:t>铝热反应</a:t>
            </a:r>
          </a:p>
        </p:txBody>
      </p:sp>
      <p:sp>
        <p:nvSpPr>
          <p:cNvPr id="2" name="矩形 1"/>
          <p:cNvSpPr/>
          <p:nvPr/>
        </p:nvSpPr>
        <p:spPr>
          <a:xfrm>
            <a:off x="5416550" y="117953"/>
            <a:ext cx="36856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五三</a:t>
            </a:r>
            <a:r>
              <a:rPr lang="en-US" altLang="zh-CN" sz="5400" b="1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P3 </a:t>
            </a:r>
            <a:r>
              <a:rPr lang="zh-CN" altLang="en-US" sz="5400" b="1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二</a:t>
            </a:r>
            <a:r>
              <a:rPr lang="en-US" altLang="zh-CN" sz="5400" b="1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endParaRPr lang="zh-CN" altLang="en-US" sz="54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4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2000"/>
                                        <p:tgtEl>
                                          <p:spTgt spid="4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41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41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4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1476375" y="2636838"/>
            <a:ext cx="9350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latin typeface="华文新魏" panose="02010800040101010101" pitchFamily="2" charset="-122"/>
                <a:ea typeface="华文新魏" panose="02010800040101010101" pitchFamily="2" charset="-122"/>
              </a:rPr>
              <a:t>放热</a:t>
            </a:r>
          </a:p>
        </p:txBody>
      </p:sp>
      <p:grpSp>
        <p:nvGrpSpPr>
          <p:cNvPr id="12294" name="Group 6"/>
          <p:cNvGrpSpPr>
            <a:grpSpLocks/>
          </p:cNvGrpSpPr>
          <p:nvPr/>
        </p:nvGrpSpPr>
        <p:grpSpPr bwMode="auto">
          <a:xfrm>
            <a:off x="324643" y="1396206"/>
            <a:ext cx="4033838" cy="3395663"/>
            <a:chOff x="112" y="794"/>
            <a:chExt cx="2541" cy="2139"/>
          </a:xfrm>
        </p:grpSpPr>
        <p:sp>
          <p:nvSpPr>
            <p:cNvPr id="12295" name="Freeform 7"/>
            <p:cNvSpPr>
              <a:spLocks/>
            </p:cNvSpPr>
            <p:nvPr/>
          </p:nvSpPr>
          <p:spPr bwMode="auto">
            <a:xfrm>
              <a:off x="839" y="1197"/>
              <a:ext cx="1089" cy="1089"/>
            </a:xfrm>
            <a:custGeom>
              <a:avLst/>
              <a:gdLst>
                <a:gd name="T0" fmla="*/ 0 w 1270"/>
                <a:gd name="T1" fmla="*/ 15 h 1194"/>
                <a:gd name="T2" fmla="*/ 363 w 1270"/>
                <a:gd name="T3" fmla="*/ 60 h 1194"/>
                <a:gd name="T4" fmla="*/ 590 w 1270"/>
                <a:gd name="T5" fmla="*/ 378 h 1194"/>
                <a:gd name="T6" fmla="*/ 771 w 1270"/>
                <a:gd name="T7" fmla="*/ 967 h 1194"/>
                <a:gd name="T8" fmla="*/ 998 w 1270"/>
                <a:gd name="T9" fmla="*/ 1149 h 1194"/>
                <a:gd name="T10" fmla="*/ 1270 w 1270"/>
                <a:gd name="T11" fmla="*/ 1194 h 1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70" h="1194">
                  <a:moveTo>
                    <a:pt x="0" y="15"/>
                  </a:moveTo>
                  <a:cubicBezTo>
                    <a:pt x="132" y="7"/>
                    <a:pt x="265" y="0"/>
                    <a:pt x="363" y="60"/>
                  </a:cubicBezTo>
                  <a:cubicBezTo>
                    <a:pt x="461" y="120"/>
                    <a:pt x="522" y="227"/>
                    <a:pt x="590" y="378"/>
                  </a:cubicBezTo>
                  <a:cubicBezTo>
                    <a:pt x="658" y="529"/>
                    <a:pt x="703" y="838"/>
                    <a:pt x="771" y="967"/>
                  </a:cubicBezTo>
                  <a:cubicBezTo>
                    <a:pt x="839" y="1096"/>
                    <a:pt x="915" y="1111"/>
                    <a:pt x="998" y="1149"/>
                  </a:cubicBezTo>
                  <a:cubicBezTo>
                    <a:pt x="1081" y="1187"/>
                    <a:pt x="1175" y="1190"/>
                    <a:pt x="1270" y="1194"/>
                  </a:cubicBezTo>
                </a:path>
              </a:pathLst>
            </a:cu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296" name="Line 8"/>
            <p:cNvSpPr>
              <a:spLocks noChangeShapeType="1"/>
            </p:cNvSpPr>
            <p:nvPr/>
          </p:nvSpPr>
          <p:spPr bwMode="auto">
            <a:xfrm flipV="1">
              <a:off x="441" y="798"/>
              <a:ext cx="0" cy="186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297" name="Line 9"/>
            <p:cNvSpPr>
              <a:spLocks noChangeShapeType="1"/>
            </p:cNvSpPr>
            <p:nvPr/>
          </p:nvSpPr>
          <p:spPr bwMode="auto">
            <a:xfrm flipV="1">
              <a:off x="431" y="2659"/>
              <a:ext cx="222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298" name="Line 10"/>
            <p:cNvSpPr>
              <a:spLocks noChangeShapeType="1"/>
            </p:cNvSpPr>
            <p:nvPr/>
          </p:nvSpPr>
          <p:spPr bwMode="auto">
            <a:xfrm>
              <a:off x="1066" y="1207"/>
              <a:ext cx="136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299" name="Line 11"/>
            <p:cNvSpPr>
              <a:spLocks noChangeShapeType="1"/>
            </p:cNvSpPr>
            <p:nvPr/>
          </p:nvSpPr>
          <p:spPr bwMode="auto">
            <a:xfrm>
              <a:off x="567" y="1207"/>
              <a:ext cx="544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00" name="Line 12"/>
            <p:cNvSpPr>
              <a:spLocks noChangeShapeType="1"/>
            </p:cNvSpPr>
            <p:nvPr/>
          </p:nvSpPr>
          <p:spPr bwMode="auto">
            <a:xfrm>
              <a:off x="1791" y="2296"/>
              <a:ext cx="681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01" name="Text Box 13"/>
            <p:cNvSpPr txBox="1">
              <a:spLocks noChangeArrowheads="1"/>
            </p:cNvSpPr>
            <p:nvPr/>
          </p:nvSpPr>
          <p:spPr bwMode="auto">
            <a:xfrm>
              <a:off x="537" y="929"/>
              <a:ext cx="771" cy="29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 b="1">
                  <a:latin typeface="华文新魏" panose="02010800040101010101" pitchFamily="2" charset="-122"/>
                  <a:ea typeface="华文新魏" panose="02010800040101010101" pitchFamily="2" charset="-122"/>
                </a:rPr>
                <a:t>反应物</a:t>
              </a:r>
            </a:p>
          </p:txBody>
        </p:sp>
        <p:sp>
          <p:nvSpPr>
            <p:cNvPr id="12302" name="Text Box 14"/>
            <p:cNvSpPr txBox="1">
              <a:spLocks noChangeArrowheads="1"/>
            </p:cNvSpPr>
            <p:nvPr/>
          </p:nvSpPr>
          <p:spPr bwMode="auto">
            <a:xfrm>
              <a:off x="1681" y="2291"/>
              <a:ext cx="771" cy="29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 b="1">
                  <a:latin typeface="华文新魏" panose="02010800040101010101" pitchFamily="2" charset="-122"/>
                  <a:ea typeface="华文新魏" panose="02010800040101010101" pitchFamily="2" charset="-122"/>
                </a:rPr>
                <a:t>生成物</a:t>
              </a:r>
            </a:p>
          </p:txBody>
        </p:sp>
        <p:sp>
          <p:nvSpPr>
            <p:cNvPr id="12303" name="Line 15"/>
            <p:cNvSpPr>
              <a:spLocks noChangeShapeType="1"/>
            </p:cNvSpPr>
            <p:nvPr/>
          </p:nvSpPr>
          <p:spPr bwMode="auto">
            <a:xfrm flipV="1">
              <a:off x="1927" y="1207"/>
              <a:ext cx="0" cy="1089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sysDot"/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04" name="Text Box 16"/>
            <p:cNvSpPr txBox="1">
              <a:spLocks noChangeArrowheads="1"/>
            </p:cNvSpPr>
            <p:nvPr/>
          </p:nvSpPr>
          <p:spPr bwMode="auto">
            <a:xfrm>
              <a:off x="112" y="794"/>
              <a:ext cx="352" cy="49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 b="1">
                  <a:ea typeface="楷体_GB2312" pitchFamily="49" charset="-122"/>
                </a:rPr>
                <a:t>能量</a:t>
              </a:r>
            </a:p>
          </p:txBody>
        </p:sp>
        <p:sp>
          <p:nvSpPr>
            <p:cNvPr id="12305" name="Text Box 17"/>
            <p:cNvSpPr txBox="1">
              <a:spLocks noChangeArrowheads="1"/>
            </p:cNvSpPr>
            <p:nvPr/>
          </p:nvSpPr>
          <p:spPr bwMode="auto">
            <a:xfrm>
              <a:off x="1020" y="2639"/>
              <a:ext cx="907" cy="29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 b="1">
                  <a:ea typeface="楷体_GB2312" pitchFamily="49" charset="-122"/>
                </a:rPr>
                <a:t>反应过程</a:t>
              </a:r>
            </a:p>
          </p:txBody>
        </p:sp>
        <p:sp>
          <p:nvSpPr>
            <p:cNvPr id="12306" name="Line 18"/>
            <p:cNvSpPr>
              <a:spLocks noChangeShapeType="1"/>
            </p:cNvSpPr>
            <p:nvPr/>
          </p:nvSpPr>
          <p:spPr bwMode="auto">
            <a:xfrm>
              <a:off x="612" y="2306"/>
              <a:ext cx="1451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2307" name="Text Box 19"/>
          <p:cNvSpPr txBox="1">
            <a:spLocks noChangeArrowheads="1"/>
          </p:cNvSpPr>
          <p:nvPr/>
        </p:nvSpPr>
        <p:spPr bwMode="auto">
          <a:xfrm>
            <a:off x="3259697" y="2751174"/>
            <a:ext cx="979487" cy="436562"/>
          </a:xfrm>
          <a:prstGeom prst="rect">
            <a:avLst/>
          </a:prstGeom>
          <a:solidFill>
            <a:srgbClr val="FFFF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7200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隶书" panose="02010509060101010101" pitchFamily="49" charset="-122"/>
                <a:ea typeface="隶书" panose="02010509060101010101" pitchFamily="49" charset="-122"/>
              </a:rPr>
              <a:t>△H</a:t>
            </a:r>
            <a:r>
              <a:rPr lang="zh-CN" altLang="en-US" sz="2400" b="1" dirty="0">
                <a:latin typeface="隶书" panose="02010509060101010101" pitchFamily="49" charset="-122"/>
                <a:ea typeface="隶书" panose="02010509060101010101" pitchFamily="49" charset="-122"/>
              </a:rPr>
              <a:t>＜</a:t>
            </a:r>
            <a:r>
              <a:rPr lang="en-US" altLang="zh-CN" sz="2400" b="1" dirty="0">
                <a:latin typeface="隶书" panose="02010509060101010101" pitchFamily="49" charset="-122"/>
                <a:ea typeface="隶书" panose="02010509060101010101" pitchFamily="49" charset="-122"/>
              </a:rPr>
              <a:t>0</a:t>
            </a:r>
            <a:endParaRPr lang="en-US" altLang="zh-CN" sz="2400" b="1" baseline="-25000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2308" name="Text Box 20"/>
          <p:cNvSpPr txBox="1">
            <a:spLocks noChangeArrowheads="1"/>
          </p:cNvSpPr>
          <p:nvPr/>
        </p:nvSpPr>
        <p:spPr bwMode="auto">
          <a:xfrm>
            <a:off x="539750" y="476250"/>
            <a:ext cx="748823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1619250" indent="-16192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798638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9780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215741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3368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794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3251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708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4165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FF0000"/>
                </a:solidFill>
                <a:ea typeface="隶书" panose="02010509060101010101" pitchFamily="49" charset="-122"/>
                <a:cs typeface="Times New Roman" panose="02020603050405020304" pitchFamily="18" charset="0"/>
              </a:rPr>
              <a:t>ΔH</a:t>
            </a:r>
            <a:r>
              <a:rPr lang="zh-CN" altLang="en-US" sz="3200" b="1" dirty="0">
                <a:solidFill>
                  <a:srgbClr val="FF0000"/>
                </a:solidFill>
                <a:ea typeface="隶书" panose="02010509060101010101" pitchFamily="49" charset="-122"/>
                <a:cs typeface="Times New Roman" panose="02020603050405020304" pitchFamily="18" charset="0"/>
              </a:rPr>
              <a:t>＝生成物能量－反应物能量（宏观）</a:t>
            </a:r>
            <a:endParaRPr lang="zh-CN" altLang="en-US" sz="3200" b="1" baseline="30000" dirty="0">
              <a:solidFill>
                <a:srgbClr val="FF0000"/>
              </a:solidFill>
              <a:ea typeface="隶书" panose="020105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2309" name="Text Box 21"/>
          <p:cNvSpPr txBox="1">
            <a:spLocks noChangeArrowheads="1"/>
          </p:cNvSpPr>
          <p:nvPr/>
        </p:nvSpPr>
        <p:spPr bwMode="auto">
          <a:xfrm>
            <a:off x="5622691" y="3003552"/>
            <a:ext cx="9350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吸热</a:t>
            </a:r>
          </a:p>
        </p:txBody>
      </p:sp>
      <p:grpSp>
        <p:nvGrpSpPr>
          <p:cNvPr id="12310" name="Group 22"/>
          <p:cNvGrpSpPr>
            <a:grpSpLocks/>
          </p:cNvGrpSpPr>
          <p:nvPr/>
        </p:nvGrpSpPr>
        <p:grpSpPr bwMode="auto">
          <a:xfrm>
            <a:off x="4459845" y="1610519"/>
            <a:ext cx="4033838" cy="3395663"/>
            <a:chOff x="2909" y="800"/>
            <a:chExt cx="2541" cy="2139"/>
          </a:xfrm>
        </p:grpSpPr>
        <p:sp>
          <p:nvSpPr>
            <p:cNvPr id="12311" name="Freeform 23"/>
            <p:cNvSpPr>
              <a:spLocks/>
            </p:cNvSpPr>
            <p:nvPr/>
          </p:nvSpPr>
          <p:spPr bwMode="auto">
            <a:xfrm flipH="1">
              <a:off x="3636" y="1203"/>
              <a:ext cx="1089" cy="1089"/>
            </a:xfrm>
            <a:custGeom>
              <a:avLst/>
              <a:gdLst>
                <a:gd name="T0" fmla="*/ 0 w 1270"/>
                <a:gd name="T1" fmla="*/ 15 h 1194"/>
                <a:gd name="T2" fmla="*/ 363 w 1270"/>
                <a:gd name="T3" fmla="*/ 60 h 1194"/>
                <a:gd name="T4" fmla="*/ 590 w 1270"/>
                <a:gd name="T5" fmla="*/ 378 h 1194"/>
                <a:gd name="T6" fmla="*/ 771 w 1270"/>
                <a:gd name="T7" fmla="*/ 967 h 1194"/>
                <a:gd name="T8" fmla="*/ 998 w 1270"/>
                <a:gd name="T9" fmla="*/ 1149 h 1194"/>
                <a:gd name="T10" fmla="*/ 1270 w 1270"/>
                <a:gd name="T11" fmla="*/ 1194 h 1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70" h="1194">
                  <a:moveTo>
                    <a:pt x="0" y="15"/>
                  </a:moveTo>
                  <a:cubicBezTo>
                    <a:pt x="132" y="7"/>
                    <a:pt x="265" y="0"/>
                    <a:pt x="363" y="60"/>
                  </a:cubicBezTo>
                  <a:cubicBezTo>
                    <a:pt x="461" y="120"/>
                    <a:pt x="522" y="227"/>
                    <a:pt x="590" y="378"/>
                  </a:cubicBezTo>
                  <a:cubicBezTo>
                    <a:pt x="658" y="529"/>
                    <a:pt x="703" y="838"/>
                    <a:pt x="771" y="967"/>
                  </a:cubicBezTo>
                  <a:cubicBezTo>
                    <a:pt x="839" y="1096"/>
                    <a:pt x="915" y="1111"/>
                    <a:pt x="998" y="1149"/>
                  </a:cubicBezTo>
                  <a:cubicBezTo>
                    <a:pt x="1081" y="1187"/>
                    <a:pt x="1175" y="1190"/>
                    <a:pt x="1270" y="1194"/>
                  </a:cubicBezTo>
                </a:path>
              </a:pathLst>
            </a:cu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12" name="Line 24"/>
            <p:cNvSpPr>
              <a:spLocks noChangeShapeType="1"/>
            </p:cNvSpPr>
            <p:nvPr/>
          </p:nvSpPr>
          <p:spPr bwMode="auto">
            <a:xfrm flipV="1">
              <a:off x="3238" y="804"/>
              <a:ext cx="0" cy="186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13" name="Line 25"/>
            <p:cNvSpPr>
              <a:spLocks noChangeShapeType="1"/>
            </p:cNvSpPr>
            <p:nvPr/>
          </p:nvSpPr>
          <p:spPr bwMode="auto">
            <a:xfrm flipV="1">
              <a:off x="3228" y="2665"/>
              <a:ext cx="222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14" name="Line 26"/>
            <p:cNvSpPr>
              <a:spLocks noChangeShapeType="1"/>
            </p:cNvSpPr>
            <p:nvPr/>
          </p:nvSpPr>
          <p:spPr bwMode="auto">
            <a:xfrm>
              <a:off x="3379" y="1213"/>
              <a:ext cx="136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15" name="Line 27"/>
            <p:cNvSpPr>
              <a:spLocks noChangeShapeType="1"/>
            </p:cNvSpPr>
            <p:nvPr/>
          </p:nvSpPr>
          <p:spPr bwMode="auto">
            <a:xfrm>
              <a:off x="4649" y="1213"/>
              <a:ext cx="544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16" name="Line 28"/>
            <p:cNvSpPr>
              <a:spLocks noChangeShapeType="1"/>
            </p:cNvSpPr>
            <p:nvPr/>
          </p:nvSpPr>
          <p:spPr bwMode="auto">
            <a:xfrm>
              <a:off x="3379" y="2302"/>
              <a:ext cx="681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17" name="Text Box 29"/>
            <p:cNvSpPr txBox="1">
              <a:spLocks noChangeArrowheads="1"/>
            </p:cNvSpPr>
            <p:nvPr/>
          </p:nvSpPr>
          <p:spPr bwMode="auto">
            <a:xfrm>
              <a:off x="3319" y="2290"/>
              <a:ext cx="771" cy="29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 b="1">
                  <a:latin typeface="华文新魏" panose="02010800040101010101" pitchFamily="2" charset="-122"/>
                  <a:ea typeface="华文新魏" panose="02010800040101010101" pitchFamily="2" charset="-122"/>
                </a:rPr>
                <a:t>反应物</a:t>
              </a:r>
            </a:p>
          </p:txBody>
        </p:sp>
        <p:sp>
          <p:nvSpPr>
            <p:cNvPr id="12318" name="Text Box 30"/>
            <p:cNvSpPr txBox="1">
              <a:spLocks noChangeArrowheads="1"/>
            </p:cNvSpPr>
            <p:nvPr/>
          </p:nvSpPr>
          <p:spPr bwMode="auto">
            <a:xfrm>
              <a:off x="4468" y="935"/>
              <a:ext cx="771" cy="29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 b="1">
                  <a:latin typeface="华文新魏" panose="02010800040101010101" pitchFamily="2" charset="-122"/>
                  <a:ea typeface="华文新魏" panose="02010800040101010101" pitchFamily="2" charset="-122"/>
                </a:rPr>
                <a:t>生成物</a:t>
              </a:r>
            </a:p>
          </p:txBody>
        </p:sp>
        <p:sp>
          <p:nvSpPr>
            <p:cNvPr id="12319" name="Line 31"/>
            <p:cNvSpPr>
              <a:spLocks noChangeShapeType="1"/>
            </p:cNvSpPr>
            <p:nvPr/>
          </p:nvSpPr>
          <p:spPr bwMode="auto">
            <a:xfrm flipV="1">
              <a:off x="4724" y="1213"/>
              <a:ext cx="0" cy="1089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sysDot"/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20" name="Text Box 32"/>
            <p:cNvSpPr txBox="1">
              <a:spLocks noChangeArrowheads="1"/>
            </p:cNvSpPr>
            <p:nvPr/>
          </p:nvSpPr>
          <p:spPr bwMode="auto">
            <a:xfrm>
              <a:off x="2909" y="800"/>
              <a:ext cx="352" cy="49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 b="1">
                  <a:ea typeface="楷体_GB2312" pitchFamily="49" charset="-122"/>
                </a:rPr>
                <a:t>能量</a:t>
              </a:r>
            </a:p>
          </p:txBody>
        </p:sp>
        <p:sp>
          <p:nvSpPr>
            <p:cNvPr id="12321" name="Text Box 33"/>
            <p:cNvSpPr txBox="1">
              <a:spLocks noChangeArrowheads="1"/>
            </p:cNvSpPr>
            <p:nvPr/>
          </p:nvSpPr>
          <p:spPr bwMode="auto">
            <a:xfrm>
              <a:off x="3817" y="2645"/>
              <a:ext cx="907" cy="29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 b="1">
                  <a:ea typeface="楷体_GB2312" pitchFamily="49" charset="-122"/>
                </a:rPr>
                <a:t>反应过程</a:t>
              </a:r>
            </a:p>
          </p:txBody>
        </p:sp>
        <p:sp>
          <p:nvSpPr>
            <p:cNvPr id="12322" name="Line 34"/>
            <p:cNvSpPr>
              <a:spLocks noChangeShapeType="1"/>
            </p:cNvSpPr>
            <p:nvPr/>
          </p:nvSpPr>
          <p:spPr bwMode="auto">
            <a:xfrm>
              <a:off x="3787" y="2312"/>
              <a:ext cx="1451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2323" name="Text Box 35"/>
          <p:cNvSpPr txBox="1">
            <a:spLocks noChangeArrowheads="1"/>
          </p:cNvSpPr>
          <p:nvPr/>
        </p:nvSpPr>
        <p:spPr bwMode="auto">
          <a:xfrm>
            <a:off x="7401403" y="3094038"/>
            <a:ext cx="979487" cy="436562"/>
          </a:xfrm>
          <a:prstGeom prst="rect">
            <a:avLst/>
          </a:prstGeom>
          <a:solidFill>
            <a:srgbClr val="FFFF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7200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隶书" panose="02010509060101010101" pitchFamily="49" charset="-122"/>
                <a:ea typeface="隶书" panose="02010509060101010101" pitchFamily="49" charset="-122"/>
              </a:rPr>
              <a:t>△H</a:t>
            </a:r>
            <a:r>
              <a:rPr lang="zh-CN" altLang="en-US" sz="2400" b="1" dirty="0">
                <a:latin typeface="隶书" panose="02010509060101010101" pitchFamily="49" charset="-122"/>
                <a:ea typeface="隶书" panose="02010509060101010101" pitchFamily="49" charset="-122"/>
              </a:rPr>
              <a:t>＞</a:t>
            </a:r>
            <a:r>
              <a:rPr lang="en-US" altLang="zh-CN" sz="2400" b="1" dirty="0">
                <a:latin typeface="隶书" panose="02010509060101010101" pitchFamily="49" charset="-122"/>
                <a:ea typeface="隶书" panose="02010509060101010101" pitchFamily="49" charset="-122"/>
              </a:rPr>
              <a:t>0</a:t>
            </a:r>
            <a:endParaRPr lang="en-US" altLang="zh-CN" sz="2400" b="1" baseline="-25000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2334" name="Text Box 46"/>
          <p:cNvSpPr txBox="1">
            <a:spLocks noChangeArrowheads="1"/>
          </p:cNvSpPr>
          <p:nvPr/>
        </p:nvSpPr>
        <p:spPr bwMode="auto">
          <a:xfrm>
            <a:off x="179388" y="0"/>
            <a:ext cx="46085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）化学反应中能量变化的原因</a:t>
            </a:r>
          </a:p>
        </p:txBody>
      </p:sp>
      <p:grpSp>
        <p:nvGrpSpPr>
          <p:cNvPr id="35" name="Group 11"/>
          <p:cNvGrpSpPr>
            <a:grpSpLocks/>
          </p:cNvGrpSpPr>
          <p:nvPr/>
        </p:nvGrpSpPr>
        <p:grpSpPr bwMode="auto">
          <a:xfrm>
            <a:off x="146844" y="4949825"/>
            <a:ext cx="7848600" cy="862013"/>
            <a:chOff x="672" y="438"/>
            <a:chExt cx="4944" cy="543"/>
          </a:xfrm>
        </p:grpSpPr>
        <p:grpSp>
          <p:nvGrpSpPr>
            <p:cNvPr id="36" name="Group 12"/>
            <p:cNvGrpSpPr>
              <a:grpSpLocks/>
            </p:cNvGrpSpPr>
            <p:nvPr/>
          </p:nvGrpSpPr>
          <p:grpSpPr bwMode="auto">
            <a:xfrm>
              <a:off x="672" y="499"/>
              <a:ext cx="2928" cy="471"/>
              <a:chOff x="672" y="499"/>
              <a:chExt cx="2928" cy="471"/>
            </a:xfrm>
          </p:grpSpPr>
          <p:sp>
            <p:nvSpPr>
              <p:cNvPr id="39" name="Rectangle 13"/>
              <p:cNvSpPr>
                <a:spLocks noChangeArrowheads="1"/>
              </p:cNvSpPr>
              <p:nvPr/>
            </p:nvSpPr>
            <p:spPr bwMode="auto">
              <a:xfrm>
                <a:off x="672" y="528"/>
                <a:ext cx="1584" cy="44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r>
                  <a:rPr kumimoji="1" lang="en-US" altLang="zh-CN" sz="4000" b="1" dirty="0">
                    <a:solidFill>
                      <a:schemeClr val="hlink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ΔH  </a:t>
                </a:r>
                <a:r>
                  <a:rPr kumimoji="1" lang="en-US" altLang="zh-CN" sz="4000" b="1" dirty="0">
                    <a:solidFill>
                      <a:schemeClr val="hlink"/>
                    </a:solidFill>
                    <a:ea typeface="黑体" panose="02010609060101010101" pitchFamily="49" charset="-122"/>
                    <a:cs typeface="Times New Roman" panose="02020603050405020304" pitchFamily="18" charset="0"/>
                  </a:rPr>
                  <a:t>=  </a:t>
                </a:r>
              </a:p>
            </p:txBody>
          </p:sp>
          <p:sp>
            <p:nvSpPr>
              <p:cNvPr id="40" name="Text Box 14"/>
              <p:cNvSpPr txBox="1">
                <a:spLocks noChangeArrowheads="1"/>
              </p:cNvSpPr>
              <p:nvPr/>
            </p:nvSpPr>
            <p:spPr bwMode="auto">
              <a:xfrm>
                <a:off x="1728" y="499"/>
                <a:ext cx="1872" cy="46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lnSpc>
                    <a:spcPct val="105000"/>
                  </a:lnSpc>
                </a:pPr>
                <a:r>
                  <a:rPr lang="en-US" altLang="en-US" sz="4000" b="1">
                    <a:latin typeface="Times New Roman" panose="02020603050405020304" pitchFamily="18" charset="0"/>
                    <a:ea typeface="黑体" panose="02010609060101010101" pitchFamily="49" charset="-122"/>
                  </a:rPr>
                  <a:t>∑</a:t>
                </a:r>
                <a:r>
                  <a:rPr lang="en-US" altLang="zh-CN" sz="4000" b="1">
                    <a:latin typeface="Times New Roman" panose="02020603050405020304" pitchFamily="18" charset="0"/>
                    <a:ea typeface="黑体" panose="02010609060101010101" pitchFamily="49" charset="-122"/>
                  </a:rPr>
                  <a:t> </a:t>
                </a:r>
                <a:r>
                  <a:rPr lang="en-US" altLang="zh-CN" sz="3700" b="1">
                    <a:latin typeface="Times New Roman" panose="02020603050405020304" pitchFamily="18" charset="0"/>
                    <a:ea typeface="黑体" panose="02010609060101010101" pitchFamily="49" charset="-122"/>
                  </a:rPr>
                  <a:t>E </a:t>
                </a:r>
                <a:r>
                  <a:rPr lang="zh-CN" altLang="en-US" sz="3200" b="1">
                    <a:latin typeface="Times New Roman" panose="02020603050405020304" pitchFamily="18" charset="0"/>
                    <a:ea typeface="黑体" panose="02010609060101010101" pitchFamily="49" charset="-122"/>
                  </a:rPr>
                  <a:t>生成物</a:t>
                </a:r>
              </a:p>
            </p:txBody>
          </p:sp>
        </p:grpSp>
        <p:sp>
          <p:nvSpPr>
            <p:cNvPr id="37" name="Text Box 15"/>
            <p:cNvSpPr txBox="1">
              <a:spLocks noChangeArrowheads="1"/>
            </p:cNvSpPr>
            <p:nvPr/>
          </p:nvSpPr>
          <p:spPr bwMode="auto">
            <a:xfrm>
              <a:off x="3600" y="520"/>
              <a:ext cx="2016" cy="46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lnSpc>
                  <a:spcPct val="105000"/>
                </a:lnSpc>
              </a:pPr>
              <a:r>
                <a:rPr lang="en-US" altLang="en-US" sz="4000" b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∑</a:t>
              </a:r>
              <a:r>
                <a:rPr lang="en-US" altLang="zh-CN" sz="4000" b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 </a:t>
              </a:r>
              <a:r>
                <a:rPr lang="en-US" altLang="zh-CN" sz="3700" b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E </a:t>
              </a:r>
              <a:r>
                <a:rPr lang="zh-CN" altLang="en-US" sz="3200" b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反应物</a:t>
              </a:r>
            </a:p>
          </p:txBody>
        </p:sp>
        <p:sp>
          <p:nvSpPr>
            <p:cNvPr id="38" name="Rectangle 16"/>
            <p:cNvSpPr>
              <a:spLocks noChangeArrowheads="1"/>
            </p:cNvSpPr>
            <p:nvPr/>
          </p:nvSpPr>
          <p:spPr bwMode="auto">
            <a:xfrm>
              <a:off x="3312" y="438"/>
              <a:ext cx="576" cy="52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kumimoji="1" lang="en-US" altLang="en-US" sz="4400" b="1">
                  <a:solidFill>
                    <a:schemeClr val="hlink"/>
                  </a:solidFill>
                  <a:ea typeface="黑体" panose="02010609060101010101" pitchFamily="49" charset="-122"/>
                </a:rPr>
                <a:t>–</a:t>
              </a:r>
              <a:endParaRPr kumimoji="1" lang="en-US" altLang="zh-CN" sz="4400" b="1">
                <a:solidFill>
                  <a:schemeClr val="hlink"/>
                </a:solidFill>
                <a:ea typeface="黑体" panose="02010609060101010101" pitchFamily="49" charset="-122"/>
              </a:endParaRPr>
            </a:p>
          </p:txBody>
        </p:sp>
      </p:grpSp>
      <p:grpSp>
        <p:nvGrpSpPr>
          <p:cNvPr id="41" name="Group 17"/>
          <p:cNvGrpSpPr>
            <a:grpSpLocks/>
          </p:cNvGrpSpPr>
          <p:nvPr/>
        </p:nvGrpSpPr>
        <p:grpSpPr bwMode="auto">
          <a:xfrm>
            <a:off x="136241" y="5811837"/>
            <a:ext cx="8991600" cy="763588"/>
            <a:chOff x="624" y="479"/>
            <a:chExt cx="5664" cy="481"/>
          </a:xfrm>
        </p:grpSpPr>
        <p:sp>
          <p:nvSpPr>
            <p:cNvPr id="42" name="Rectangle 18"/>
            <p:cNvSpPr>
              <a:spLocks noChangeArrowheads="1"/>
            </p:cNvSpPr>
            <p:nvPr/>
          </p:nvSpPr>
          <p:spPr bwMode="auto">
            <a:xfrm>
              <a:off x="624" y="556"/>
              <a:ext cx="1584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kumimoji="1" lang="en-US" altLang="zh-CN" sz="3600" b="1" dirty="0">
                  <a:solidFill>
                    <a:schemeClr val="hlink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ΔH  </a:t>
              </a:r>
              <a:r>
                <a:rPr kumimoji="1" lang="en-US" altLang="zh-CN" sz="3600" b="1" dirty="0">
                  <a:solidFill>
                    <a:schemeClr val="hlink"/>
                  </a:solidFill>
                  <a:ea typeface="黑体" panose="02010609060101010101" pitchFamily="49" charset="-122"/>
                  <a:cs typeface="Times New Roman" panose="02020603050405020304" pitchFamily="18" charset="0"/>
                </a:rPr>
                <a:t>=  </a:t>
              </a:r>
            </a:p>
          </p:txBody>
        </p:sp>
        <p:sp>
          <p:nvSpPr>
            <p:cNvPr id="43" name="Text Box 19"/>
            <p:cNvSpPr txBox="1">
              <a:spLocks noChangeArrowheads="1"/>
            </p:cNvSpPr>
            <p:nvPr/>
          </p:nvSpPr>
          <p:spPr bwMode="auto">
            <a:xfrm>
              <a:off x="1584" y="566"/>
              <a:ext cx="2448" cy="3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lnSpc>
                  <a:spcPct val="105000"/>
                </a:lnSpc>
              </a:pPr>
              <a:r>
                <a:rPr lang="zh-CN" altLang="en-US" sz="2900" b="1">
                  <a:latin typeface="Times New Roman" panose="02020603050405020304" pitchFamily="18" charset="0"/>
                  <a:ea typeface="黑体" panose="02010609060101010101" pitchFamily="49" charset="-122"/>
                </a:rPr>
                <a:t>反应物的键能总和</a:t>
              </a:r>
            </a:p>
          </p:txBody>
        </p:sp>
        <p:sp>
          <p:nvSpPr>
            <p:cNvPr id="44" name="Text Box 20"/>
            <p:cNvSpPr txBox="1">
              <a:spLocks noChangeArrowheads="1"/>
            </p:cNvSpPr>
            <p:nvPr/>
          </p:nvSpPr>
          <p:spPr bwMode="auto">
            <a:xfrm>
              <a:off x="3840" y="566"/>
              <a:ext cx="2448" cy="3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lnSpc>
                  <a:spcPct val="105000"/>
                </a:lnSpc>
              </a:pPr>
              <a:r>
                <a:rPr lang="zh-CN" altLang="en-US" sz="2900" b="1">
                  <a:latin typeface="Times New Roman" panose="02020603050405020304" pitchFamily="18" charset="0"/>
                  <a:ea typeface="黑体" panose="02010609060101010101" pitchFamily="49" charset="-122"/>
                </a:rPr>
                <a:t>生成物的键能总和</a:t>
              </a:r>
            </a:p>
          </p:txBody>
        </p:sp>
        <p:sp>
          <p:nvSpPr>
            <p:cNvPr id="45" name="Rectangle 21"/>
            <p:cNvSpPr>
              <a:spLocks noChangeArrowheads="1"/>
            </p:cNvSpPr>
            <p:nvPr/>
          </p:nvSpPr>
          <p:spPr bwMode="auto">
            <a:xfrm>
              <a:off x="3552" y="479"/>
              <a:ext cx="576" cy="48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kumimoji="1" lang="en-US" altLang="en-US" sz="4000" b="1">
                  <a:solidFill>
                    <a:schemeClr val="hlink"/>
                  </a:solidFill>
                  <a:ea typeface="黑体" panose="02010609060101010101" pitchFamily="49" charset="-122"/>
                </a:rPr>
                <a:t>–</a:t>
              </a:r>
              <a:endParaRPr kumimoji="1" lang="en-US" altLang="zh-CN" sz="4000" b="1">
                <a:solidFill>
                  <a:schemeClr val="hlink"/>
                </a:solidFill>
                <a:ea typeface="黑体" panose="02010609060101010101" pitchFamily="49" charset="-122"/>
              </a:endParaRPr>
            </a:p>
          </p:txBody>
        </p:sp>
      </p:grpSp>
      <p:sp>
        <p:nvSpPr>
          <p:cNvPr id="46" name="WordArt 22"/>
          <p:cNvSpPr>
            <a:spLocks noChangeArrowheads="1" noChangeShapeType="1" noTextEdit="1"/>
          </p:cNvSpPr>
          <p:nvPr/>
        </p:nvSpPr>
        <p:spPr bwMode="auto">
          <a:xfrm>
            <a:off x="7087868" y="5222947"/>
            <a:ext cx="1999634" cy="4572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宋体" panose="02010600030101010101" pitchFamily="2" charset="-122"/>
              </a:rPr>
              <a:t>不</a:t>
            </a:r>
            <a:r>
              <a:rPr lang="zh-CN" altLang="en-US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宋体" panose="02010600030101010101" pitchFamily="2" charset="-122"/>
              </a:rPr>
              <a:t>用来计算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/>
      <p:bldP spid="12307" grpId="0" animBg="1"/>
      <p:bldP spid="12309" grpId="0"/>
      <p:bldP spid="1232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467519" y="3788494"/>
            <a:ext cx="8459788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rgbClr val="FF33CC"/>
              </a:buClr>
              <a:buFont typeface="Wingdings" panose="05000000000000000000" pitchFamily="2" charset="2"/>
              <a:buNone/>
            </a:pPr>
            <a:r>
              <a:rPr kumimoji="1" lang="zh-CN" altLang="en-US" sz="4800" b="1">
                <a:latin typeface="Times New Roman" panose="02020603050405020304" pitchFamily="18" charset="0"/>
                <a:ea typeface="楷体_GB2312" pitchFamily="49" charset="-122"/>
              </a:rPr>
              <a:t>石墨、金刚石哪个更稳定？</a:t>
            </a:r>
          </a:p>
        </p:txBody>
      </p:sp>
      <p:grpSp>
        <p:nvGrpSpPr>
          <p:cNvPr id="14339" name="Group 3"/>
          <p:cNvGrpSpPr>
            <a:grpSpLocks/>
          </p:cNvGrpSpPr>
          <p:nvPr/>
        </p:nvGrpSpPr>
        <p:grpSpPr bwMode="auto">
          <a:xfrm>
            <a:off x="216694" y="2853457"/>
            <a:ext cx="9183688" cy="701675"/>
            <a:chOff x="295" y="1162"/>
            <a:chExt cx="5785" cy="442"/>
          </a:xfrm>
        </p:grpSpPr>
        <p:sp>
          <p:nvSpPr>
            <p:cNvPr id="14340" name="Rectangle 4"/>
            <p:cNvSpPr>
              <a:spLocks noChangeArrowheads="1"/>
            </p:cNvSpPr>
            <p:nvPr/>
          </p:nvSpPr>
          <p:spPr bwMode="auto">
            <a:xfrm>
              <a:off x="295" y="1162"/>
              <a:ext cx="5785" cy="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3200" b="1">
                  <a:latin typeface="Times New Roman" panose="02020603050405020304" pitchFamily="18" charset="0"/>
                  <a:ea typeface="楷体_GB2312" pitchFamily="49" charset="-122"/>
                </a:rPr>
                <a:t>C(</a:t>
              </a:r>
              <a:r>
                <a:rPr kumimoji="1" lang="zh-CN" altLang="en-US" sz="3200" b="1">
                  <a:latin typeface="Times New Roman" panose="02020603050405020304" pitchFamily="18" charset="0"/>
                  <a:ea typeface="楷体_GB2312" pitchFamily="49" charset="-122"/>
                </a:rPr>
                <a:t>石墨 </a:t>
              </a:r>
              <a:r>
                <a:rPr kumimoji="1" lang="en-US" altLang="zh-CN" sz="3200" b="1">
                  <a:latin typeface="Times New Roman" panose="02020603050405020304" pitchFamily="18" charset="0"/>
                  <a:ea typeface="楷体_GB2312" pitchFamily="49" charset="-122"/>
                </a:rPr>
                <a:t>s )            C(</a:t>
              </a:r>
              <a:r>
                <a:rPr kumimoji="1" lang="zh-CN" altLang="en-US" sz="3200" b="1">
                  <a:latin typeface="Times New Roman" panose="02020603050405020304" pitchFamily="18" charset="0"/>
                  <a:ea typeface="楷体_GB2312" pitchFamily="49" charset="-122"/>
                </a:rPr>
                <a:t>金刚石 </a:t>
              </a:r>
              <a:r>
                <a:rPr kumimoji="1" lang="en-US" altLang="zh-CN" sz="3200" b="1">
                  <a:latin typeface="Times New Roman" panose="02020603050405020304" pitchFamily="18" charset="0"/>
                  <a:ea typeface="楷体_GB2312" pitchFamily="49" charset="-122"/>
                </a:rPr>
                <a:t>s )</a:t>
              </a:r>
              <a:r>
                <a:rPr kumimoji="1" lang="en-US" altLang="zh-CN" sz="2800" b="1">
                  <a:latin typeface="Times New Roman" panose="02020603050405020304" pitchFamily="18" charset="0"/>
                  <a:ea typeface="楷体_GB2312" pitchFamily="49" charset="-122"/>
                </a:rPr>
                <a:t>    </a:t>
              </a:r>
              <a:r>
                <a:rPr kumimoji="1" lang="en-US" altLang="zh-CN" sz="32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Δ</a:t>
              </a:r>
              <a:r>
                <a:rPr kumimoji="1" lang="en-US" altLang="zh-CN" sz="3200" b="1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H</a:t>
              </a:r>
              <a:r>
                <a:rPr kumimoji="1" lang="en-US" altLang="zh-CN" sz="36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kumimoji="1" lang="en-US" altLang="zh-CN" sz="3600" b="1">
                  <a:latin typeface="Times New Roman" panose="02020603050405020304" pitchFamily="18" charset="0"/>
                </a:rPr>
                <a:t>=</a:t>
              </a:r>
              <a:r>
                <a:rPr kumimoji="1" lang="en-US" altLang="zh-CN" sz="4000" b="1">
                  <a:latin typeface="Times New Roman" panose="02020603050405020304" pitchFamily="18" charset="0"/>
                </a:rPr>
                <a:t>  </a:t>
              </a:r>
              <a:r>
                <a:rPr kumimoji="1" lang="en-US" altLang="zh-CN" sz="3600" b="1">
                  <a:latin typeface="Times New Roman" panose="02020603050405020304" pitchFamily="18" charset="0"/>
                </a:rPr>
                <a:t>+1.9</a:t>
              </a:r>
              <a:r>
                <a:rPr kumimoji="1" lang="en-US" altLang="zh-CN" sz="4000" b="1">
                  <a:latin typeface="Times New Roman" panose="02020603050405020304" pitchFamily="18" charset="0"/>
                </a:rPr>
                <a:t> </a:t>
              </a:r>
              <a:r>
                <a:rPr kumimoji="1" lang="en-US" altLang="zh-CN" sz="3200" b="1">
                  <a:latin typeface="Times New Roman" panose="02020603050405020304" pitchFamily="18" charset="0"/>
                  <a:ea typeface="楷体_GB2312" pitchFamily="49" charset="-122"/>
                </a:rPr>
                <a:t>kJ/mol</a:t>
              </a:r>
              <a:r>
                <a:rPr kumimoji="1" lang="en-US" altLang="zh-CN" sz="2800" b="1">
                  <a:latin typeface="Times New Roman" panose="02020603050405020304" pitchFamily="18" charset="0"/>
                  <a:ea typeface="楷体_GB2312" pitchFamily="49" charset="-122"/>
                </a:rPr>
                <a:t> </a:t>
              </a:r>
            </a:p>
          </p:txBody>
        </p:sp>
        <p:grpSp>
          <p:nvGrpSpPr>
            <p:cNvPr id="14341" name="Group 5"/>
            <p:cNvGrpSpPr>
              <a:grpSpLocks/>
            </p:cNvGrpSpPr>
            <p:nvPr/>
          </p:nvGrpSpPr>
          <p:grpSpPr bwMode="auto">
            <a:xfrm>
              <a:off x="1397" y="1354"/>
              <a:ext cx="540" cy="48"/>
              <a:chOff x="1584" y="2640"/>
              <a:chExt cx="528" cy="48"/>
            </a:xfrm>
          </p:grpSpPr>
          <p:sp>
            <p:nvSpPr>
              <p:cNvPr id="14342" name="Line 6"/>
              <p:cNvSpPr>
                <a:spLocks noChangeShapeType="1"/>
              </p:cNvSpPr>
              <p:nvPr/>
            </p:nvSpPr>
            <p:spPr bwMode="auto">
              <a:xfrm>
                <a:off x="1584" y="2640"/>
                <a:ext cx="52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4343" name="Line 7"/>
              <p:cNvSpPr>
                <a:spLocks noChangeShapeType="1"/>
              </p:cNvSpPr>
              <p:nvPr/>
            </p:nvSpPr>
            <p:spPr bwMode="auto">
              <a:xfrm>
                <a:off x="1584" y="2688"/>
                <a:ext cx="52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 type="triangle" w="med" len="med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14345" name="Rectangle 9"/>
          <p:cNvSpPr>
            <a:spLocks noChangeArrowheads="1"/>
          </p:cNvSpPr>
          <p:nvPr/>
        </p:nvSpPr>
        <p:spPr bwMode="auto">
          <a:xfrm>
            <a:off x="2267744" y="1916832"/>
            <a:ext cx="6781800" cy="871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ea typeface="楷体_GB2312" pitchFamily="49" charset="-122"/>
              </a:rPr>
              <a:t>  </a:t>
            </a:r>
            <a:r>
              <a:rPr lang="zh-CN" altLang="en-US" sz="4400" b="1">
                <a:ea typeface="楷体_GB2312" pitchFamily="49" charset="-122"/>
              </a:rPr>
              <a:t>判断物质的稳定性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ChangeArrowheads="1"/>
          </p:cNvSpPr>
          <p:nvPr/>
        </p:nvSpPr>
        <p:spPr bwMode="auto">
          <a:xfrm>
            <a:off x="179388" y="333375"/>
            <a:ext cx="3313112" cy="519113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</a:rPr>
              <a:t>二、热化学方程式</a:t>
            </a:r>
          </a:p>
        </p:txBody>
      </p:sp>
      <p:sp>
        <p:nvSpPr>
          <p:cNvPr id="92163" name="Text Box 3"/>
          <p:cNvSpPr txBox="1">
            <a:spLocks noChangeArrowheads="1"/>
          </p:cNvSpPr>
          <p:nvPr/>
        </p:nvSpPr>
        <p:spPr bwMode="auto">
          <a:xfrm>
            <a:off x="762000" y="1125538"/>
            <a:ext cx="8382000" cy="1098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30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   </a:t>
            </a:r>
            <a:r>
              <a:rPr kumimoji="1" lang="zh-CN" altLang="en-US" sz="30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能表示参加反应</a:t>
            </a:r>
            <a:r>
              <a:rPr kumimoji="1" lang="zh-CN" altLang="en-US" sz="30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物质的量</a:t>
            </a:r>
            <a:r>
              <a:rPr kumimoji="1" lang="zh-CN" altLang="en-US" sz="30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和</a:t>
            </a:r>
            <a:r>
              <a:rPr kumimoji="1" lang="zh-CN" altLang="en-US" sz="30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反应热</a:t>
            </a:r>
            <a:r>
              <a:rPr kumimoji="1" lang="zh-CN" altLang="en-US" sz="30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的</a:t>
            </a:r>
          </a:p>
          <a:p>
            <a:pPr>
              <a:lnSpc>
                <a:spcPct val="110000"/>
              </a:lnSpc>
            </a:pPr>
            <a:r>
              <a:rPr kumimoji="1" lang="zh-CN" altLang="en-US" sz="30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   </a:t>
            </a:r>
            <a:r>
              <a:rPr kumimoji="1" lang="zh-CN" altLang="en-US" sz="30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关系</a:t>
            </a:r>
            <a:r>
              <a:rPr kumimoji="1" lang="zh-CN" altLang="en-US" sz="30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的化学方程式。</a:t>
            </a:r>
            <a:endParaRPr kumimoji="1" lang="zh-CN" altLang="en-US" sz="30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92164" name="Text Box 4"/>
          <p:cNvSpPr txBox="1">
            <a:spLocks noChangeArrowheads="1"/>
          </p:cNvSpPr>
          <p:nvPr/>
        </p:nvSpPr>
        <p:spPr bwMode="auto">
          <a:xfrm>
            <a:off x="250825" y="1052513"/>
            <a:ext cx="1584325" cy="493712"/>
          </a:xfrm>
          <a:prstGeom prst="rect">
            <a:avLst/>
          </a:prstGeom>
          <a:solidFill>
            <a:srgbClr val="FFFF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、定义</a:t>
            </a:r>
          </a:p>
        </p:txBody>
      </p:sp>
      <p:sp>
        <p:nvSpPr>
          <p:cNvPr id="92165" name="Text Box 5"/>
          <p:cNvSpPr txBox="1">
            <a:spLocks noChangeArrowheads="1"/>
          </p:cNvSpPr>
          <p:nvPr/>
        </p:nvSpPr>
        <p:spPr bwMode="auto">
          <a:xfrm>
            <a:off x="250825" y="2205038"/>
            <a:ext cx="1512888" cy="493712"/>
          </a:xfrm>
          <a:prstGeom prst="rect">
            <a:avLst/>
          </a:prstGeom>
          <a:solidFill>
            <a:srgbClr val="FFFF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、含义</a:t>
            </a:r>
          </a:p>
        </p:txBody>
      </p:sp>
      <p:sp>
        <p:nvSpPr>
          <p:cNvPr id="92166" name="Rectangle 6"/>
          <p:cNvSpPr>
            <a:spLocks noChangeArrowheads="1"/>
          </p:cNvSpPr>
          <p:nvPr/>
        </p:nvSpPr>
        <p:spPr bwMode="auto">
          <a:xfrm>
            <a:off x="1331913" y="4652963"/>
            <a:ext cx="6913562" cy="1073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15000"/>
              </a:lnSpc>
            </a:pP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表示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1mol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气态</a:t>
            </a:r>
            <a:r>
              <a:rPr kumimoji="1"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H</a:t>
            </a:r>
            <a:r>
              <a:rPr kumimoji="1" lang="en-US" altLang="zh-CN" sz="2800" b="1" baseline="-16000" dirty="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与</a:t>
            </a:r>
            <a:r>
              <a:rPr lang="en-US" altLang="zh-CN" sz="2800" b="1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1mol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氯气</a:t>
            </a:r>
            <a:r>
              <a:rPr lang="zh-CN" altLang="en-US" sz="2800" b="1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完全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反应，</a:t>
            </a:r>
          </a:p>
          <a:p>
            <a:pPr>
              <a:lnSpc>
                <a:spcPct val="115000"/>
              </a:lnSpc>
            </a:pP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生成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2mol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气态</a:t>
            </a:r>
            <a:r>
              <a:rPr lang="en-US" altLang="zh-CN" sz="2800" b="1" dirty="0" err="1" smtClean="0">
                <a:latin typeface="Times New Roman" panose="02020603050405020304" pitchFamily="18" charset="0"/>
                <a:ea typeface="黑体" panose="02010609060101010101" pitchFamily="49" charset="-122"/>
              </a:rPr>
              <a:t>HCl</a:t>
            </a:r>
            <a:r>
              <a:rPr lang="zh-CN" altLang="en-US" sz="2800" b="1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时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en-US" sz="2800" b="1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放出</a:t>
            </a:r>
            <a:r>
              <a:rPr lang="en-US" altLang="zh-CN" sz="2800" b="1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183kJ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的热量。</a:t>
            </a:r>
          </a:p>
        </p:txBody>
      </p:sp>
      <p:sp>
        <p:nvSpPr>
          <p:cNvPr id="92175" name="AutoShape 15"/>
          <p:cNvSpPr>
            <a:spLocks noChangeArrowheads="1"/>
          </p:cNvSpPr>
          <p:nvPr/>
        </p:nvSpPr>
        <p:spPr bwMode="auto">
          <a:xfrm>
            <a:off x="1279509" y="3735387"/>
            <a:ext cx="1871662" cy="504825"/>
          </a:xfrm>
          <a:prstGeom prst="wedgeRoundRectCallout">
            <a:avLst>
              <a:gd name="adj1" fmla="val 551"/>
              <a:gd name="adj2" fmla="val -96542"/>
              <a:gd name="adj3" fmla="val 16667"/>
            </a:avLst>
          </a:prstGeom>
          <a:solidFill>
            <a:srgbClr val="CCFFCC"/>
          </a:solidFill>
          <a:ln w="38100" algn="ctr">
            <a:solidFill>
              <a:srgbClr val="9900FF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2800" b="1">
                <a:solidFill>
                  <a:srgbClr val="FF0000"/>
                </a:solidFill>
                <a:ea typeface="楷体_GB2312" pitchFamily="49" charset="-122"/>
              </a:rPr>
              <a:t>物质变化</a:t>
            </a:r>
          </a:p>
        </p:txBody>
      </p:sp>
      <p:sp>
        <p:nvSpPr>
          <p:cNvPr id="92176" name="Line 16"/>
          <p:cNvSpPr>
            <a:spLocks noChangeShapeType="1"/>
          </p:cNvSpPr>
          <p:nvPr/>
        </p:nvSpPr>
        <p:spPr bwMode="auto">
          <a:xfrm>
            <a:off x="1187624" y="3398720"/>
            <a:ext cx="3456781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2177" name="Line 17"/>
          <p:cNvSpPr>
            <a:spLocks noChangeShapeType="1"/>
          </p:cNvSpPr>
          <p:nvPr/>
        </p:nvSpPr>
        <p:spPr bwMode="auto">
          <a:xfrm flipV="1">
            <a:off x="4953000" y="3392985"/>
            <a:ext cx="2283296" cy="4689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2178" name="AutoShape 18"/>
          <p:cNvSpPr>
            <a:spLocks noChangeArrowheads="1"/>
          </p:cNvSpPr>
          <p:nvPr/>
        </p:nvSpPr>
        <p:spPr bwMode="auto">
          <a:xfrm>
            <a:off x="5468928" y="3699124"/>
            <a:ext cx="2017713" cy="647700"/>
          </a:xfrm>
          <a:prstGeom prst="wedgeRoundRectCallout">
            <a:avLst>
              <a:gd name="adj1" fmla="val -12000"/>
              <a:gd name="adj2" fmla="val -75245"/>
              <a:gd name="adj3" fmla="val 16667"/>
            </a:avLst>
          </a:prstGeom>
          <a:solidFill>
            <a:srgbClr val="CCFFCC"/>
          </a:solidFill>
          <a:ln w="38100" algn="ctr">
            <a:solidFill>
              <a:srgbClr val="9900FF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2800" b="1" dirty="0">
                <a:solidFill>
                  <a:srgbClr val="FF0000"/>
                </a:solidFill>
                <a:ea typeface="楷体_GB2312" pitchFamily="49" charset="-122"/>
              </a:rPr>
              <a:t>能量变化</a:t>
            </a:r>
          </a:p>
        </p:txBody>
      </p:sp>
      <p:sp>
        <p:nvSpPr>
          <p:cNvPr id="13" name="矩形 12"/>
          <p:cNvSpPr/>
          <p:nvPr/>
        </p:nvSpPr>
        <p:spPr>
          <a:xfrm>
            <a:off x="1057546" y="2780367"/>
            <a:ext cx="642195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</a:t>
            </a:r>
            <a:r>
              <a:rPr lang="en-US" altLang="zh-CN" sz="2800" b="1" baseline="-250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en-US" altLang="zh-CN" sz="2800" b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(g)+Cl</a:t>
            </a:r>
            <a:r>
              <a:rPr lang="en-US" altLang="zh-CN" sz="2800" b="1" baseline="-250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en-US" altLang="zh-CN" sz="2800" b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(g)=2HCl(g)  </a:t>
            </a:r>
            <a:r>
              <a:rPr lang="en-US" altLang="zh-CN" sz="2800" b="1" i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</a:rPr>
              <a:t>△H</a:t>
            </a:r>
            <a:r>
              <a:rPr lang="en-US" altLang="zh-CN" sz="2800" b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</a:rPr>
              <a:t>=-183kJ/</a:t>
            </a:r>
            <a:r>
              <a:rPr lang="en-US" altLang="zh-CN" sz="2800" b="1" dirty="0" err="1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</a:rPr>
              <a:t>mol</a:t>
            </a:r>
            <a:endParaRPr lang="zh-CN" altLang="en-US" sz="2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2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21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2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9216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921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921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8" dur="80"/>
                                        <p:tgtEl>
                                          <p:spTgt spid="9216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9" dur="80"/>
                                        <p:tgtEl>
                                          <p:spTgt spid="921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80"/>
                                        <p:tgtEl>
                                          <p:spTgt spid="921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9216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9216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9216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2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92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2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2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92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92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3" grpId="0"/>
      <p:bldP spid="92164" grpId="0" animBg="1"/>
      <p:bldP spid="92165" grpId="0" animBg="1"/>
      <p:bldP spid="92166" grpId="0"/>
      <p:bldP spid="92175" grpId="0" animBg="1"/>
      <p:bldP spid="92176" grpId="0" animBg="1"/>
      <p:bldP spid="92177" grpId="0" animBg="1"/>
      <p:bldP spid="9217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95" name="Rectangle 11"/>
          <p:cNvSpPr>
            <a:spLocks noChangeArrowheads="1"/>
          </p:cNvSpPr>
          <p:nvPr/>
        </p:nvSpPr>
        <p:spPr bwMode="auto">
          <a:xfrm>
            <a:off x="-180528" y="2692986"/>
            <a:ext cx="74676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200" b="1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3200" b="1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3200" b="1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r>
              <a:rPr lang="en-US" altLang="zh-CN" sz="3200" b="1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一般应注明反应的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温度、压强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；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93196" name="Rectangle 12"/>
          <p:cNvSpPr>
            <a:spLocks noChangeArrowheads="1"/>
          </p:cNvSpPr>
          <p:nvPr/>
        </p:nvSpPr>
        <p:spPr bwMode="auto">
          <a:xfrm>
            <a:off x="6084168" y="3195960"/>
            <a:ext cx="2895600" cy="96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2600" b="1" dirty="0">
                <a:solidFill>
                  <a:srgbClr val="0033C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△</a:t>
            </a:r>
            <a:r>
              <a:rPr lang="en-US" altLang="zh-CN" sz="2600" b="1" i="1" dirty="0">
                <a:solidFill>
                  <a:srgbClr val="0033C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</a:t>
            </a:r>
            <a:r>
              <a:rPr lang="zh-CN" altLang="en-US" sz="2600" b="1" dirty="0">
                <a:solidFill>
                  <a:srgbClr val="0033C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与实验的条件、</a:t>
            </a:r>
          </a:p>
          <a:p>
            <a:pPr algn="ctr">
              <a:lnSpc>
                <a:spcPct val="110000"/>
              </a:lnSpc>
            </a:pPr>
            <a:r>
              <a:rPr lang="zh-CN" altLang="en-US" sz="2600" b="1" dirty="0">
                <a:solidFill>
                  <a:srgbClr val="0033C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物质的状态有关！</a:t>
            </a:r>
          </a:p>
        </p:txBody>
      </p:sp>
      <p:sp>
        <p:nvSpPr>
          <p:cNvPr id="93197" name="Rectangle 13"/>
          <p:cNvSpPr>
            <a:spLocks noChangeArrowheads="1"/>
          </p:cNvSpPr>
          <p:nvPr/>
        </p:nvSpPr>
        <p:spPr bwMode="auto">
          <a:xfrm>
            <a:off x="292968" y="3324284"/>
            <a:ext cx="57912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CC99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kumimoji="1"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25</a:t>
            </a:r>
            <a:r>
              <a:rPr kumimoji="1" lang="en-US" altLang="zh-CN" sz="3200" b="1" baseline="300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0</a:t>
            </a:r>
            <a:r>
              <a:rPr kumimoji="1"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 </a:t>
            </a:r>
            <a:r>
              <a:rPr kumimoji="1"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kumimoji="1"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101kPa</a:t>
            </a:r>
            <a:r>
              <a:rPr kumimoji="1"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时不注明）</a:t>
            </a:r>
          </a:p>
        </p:txBody>
      </p:sp>
      <p:sp>
        <p:nvSpPr>
          <p:cNvPr id="93198" name="Rectangle 14"/>
          <p:cNvSpPr>
            <a:spLocks noChangeArrowheads="1"/>
          </p:cNvSpPr>
          <p:nvPr/>
        </p:nvSpPr>
        <p:spPr bwMode="auto">
          <a:xfrm>
            <a:off x="-180528" y="5517232"/>
            <a:ext cx="8672513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200" b="1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3200" b="1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r>
              <a:rPr lang="zh-CN" altLang="en-US" sz="3200" b="1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r>
              <a:rPr lang="en-US" altLang="zh-CN" sz="3200" b="1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一定标明各物质的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状态</a:t>
            </a:r>
            <a:r>
              <a:rPr kumimoji="1"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kumimoji="1"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s</a:t>
            </a:r>
            <a:r>
              <a:rPr kumimoji="1"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kumimoji="1"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l</a:t>
            </a:r>
            <a:r>
              <a:rPr kumimoji="1"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kumimoji="1"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g</a:t>
            </a:r>
            <a:r>
              <a:rPr kumimoji="1"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kumimoji="1" lang="en-US" altLang="zh-CN" sz="3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aq</a:t>
            </a:r>
            <a:r>
              <a:rPr kumimoji="1"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r>
              <a:rPr kumimoji="1"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；</a:t>
            </a:r>
          </a:p>
        </p:txBody>
      </p:sp>
      <p:sp>
        <p:nvSpPr>
          <p:cNvPr id="19" name="Text Box 2"/>
          <p:cNvSpPr txBox="1">
            <a:spLocks noChangeArrowheads="1"/>
          </p:cNvSpPr>
          <p:nvPr/>
        </p:nvSpPr>
        <p:spPr bwMode="auto">
          <a:xfrm>
            <a:off x="95833" y="188640"/>
            <a:ext cx="2232025" cy="493713"/>
          </a:xfrm>
          <a:prstGeom prst="rect">
            <a:avLst/>
          </a:prstGeom>
          <a:solidFill>
            <a:srgbClr val="FFFF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、书写要点</a:t>
            </a:r>
          </a:p>
        </p:txBody>
      </p:sp>
      <p:sp>
        <p:nvSpPr>
          <p:cNvPr id="2" name="矩形 1"/>
          <p:cNvSpPr/>
          <p:nvPr/>
        </p:nvSpPr>
        <p:spPr>
          <a:xfrm>
            <a:off x="6535593" y="21740"/>
            <a:ext cx="260840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五三</a:t>
            </a:r>
            <a:r>
              <a:rPr lang="en-US" altLang="zh-CN" sz="5400" b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P4 </a:t>
            </a:r>
            <a:endParaRPr lang="zh-CN" altLang="en-US" sz="54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1" name="Rectangle 2"/>
          <p:cNvSpPr>
            <a:spLocks noChangeArrowheads="1"/>
          </p:cNvSpPr>
          <p:nvPr/>
        </p:nvSpPr>
        <p:spPr bwMode="auto">
          <a:xfrm>
            <a:off x="19508" y="915517"/>
            <a:ext cx="9144000" cy="1601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3000" b="1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3000" b="1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3000" b="1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r>
              <a:rPr lang="en-US" altLang="zh-CN" sz="3000" b="1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l-GR" altLang="zh-CN" sz="30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Δ</a:t>
            </a:r>
            <a:r>
              <a:rPr lang="en-US" altLang="zh-CN" sz="30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H</a:t>
            </a:r>
            <a:r>
              <a:rPr lang="zh-CN" altLang="en-US" sz="30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只放右边，以空格与标有物质状态的化学方程式隔开</a:t>
            </a:r>
            <a:r>
              <a:rPr lang="en-US" altLang="zh-CN" sz="30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(</a:t>
            </a:r>
            <a:r>
              <a:rPr lang="zh-CN" altLang="en-US" sz="30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数值及单位</a:t>
            </a:r>
            <a:r>
              <a:rPr lang="en-US" altLang="zh-CN" sz="30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)     </a:t>
            </a:r>
          </a:p>
          <a:p>
            <a:pPr>
              <a:lnSpc>
                <a:spcPct val="110000"/>
              </a:lnSpc>
            </a:pPr>
            <a:r>
              <a:rPr lang="en-US" altLang="zh-CN" sz="30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en-US" sz="30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放热： </a:t>
            </a:r>
            <a:r>
              <a:rPr lang="el-GR" altLang="zh-CN" sz="30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Δ</a:t>
            </a:r>
            <a:r>
              <a:rPr lang="en-US" altLang="zh-CN" sz="30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H</a:t>
            </a:r>
            <a:r>
              <a:rPr lang="en-US" altLang="zh-CN" sz="30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&lt; </a:t>
            </a:r>
            <a:r>
              <a:rPr lang="en-US" altLang="zh-CN" sz="3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0</a:t>
            </a:r>
            <a:r>
              <a:rPr lang="zh-CN" altLang="en-US" sz="3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，“</a:t>
            </a:r>
            <a:r>
              <a:rPr lang="en-US" altLang="zh-CN" sz="3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-</a:t>
            </a:r>
            <a:r>
              <a:rPr lang="zh-CN" altLang="en-US" sz="3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”</a:t>
            </a:r>
            <a:r>
              <a:rPr lang="zh-CN" altLang="en-US" sz="3000" b="1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；    </a:t>
            </a:r>
            <a:r>
              <a:rPr lang="zh-CN" altLang="en-US" sz="30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吸热： </a:t>
            </a:r>
            <a:r>
              <a:rPr lang="el-GR" altLang="zh-CN" sz="30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Δ</a:t>
            </a:r>
            <a:r>
              <a:rPr lang="en-US" altLang="zh-CN" sz="3000" b="1" i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H</a:t>
            </a:r>
            <a:r>
              <a:rPr lang="en-US" altLang="zh-CN" sz="30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&gt; </a:t>
            </a:r>
            <a:r>
              <a:rPr lang="en-US" altLang="zh-CN" sz="30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0</a:t>
            </a:r>
            <a:r>
              <a:rPr lang="zh-CN" altLang="en-US" sz="30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，“</a:t>
            </a:r>
            <a:r>
              <a:rPr lang="en-US" altLang="zh-CN" sz="30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zh-CN" altLang="en-US" sz="30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”</a:t>
            </a:r>
            <a:r>
              <a:rPr lang="zh-CN" altLang="en-US" sz="3000" b="1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； </a:t>
            </a:r>
            <a:endParaRPr lang="zh-CN" altLang="en-US" sz="30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2" name="Rectangle 3"/>
          <p:cNvSpPr>
            <a:spLocks noChangeArrowheads="1"/>
          </p:cNvSpPr>
          <p:nvPr/>
        </p:nvSpPr>
        <p:spPr bwMode="auto">
          <a:xfrm>
            <a:off x="-154393" y="4234112"/>
            <a:ext cx="8960260" cy="1107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3000" b="1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3000" b="1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zh-CN" altLang="en-US" sz="3000" b="1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r>
              <a:rPr lang="en-US" altLang="zh-CN" sz="3000" b="1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en-US" sz="30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系数</a:t>
            </a:r>
            <a:r>
              <a:rPr lang="zh-CN" altLang="en-US" sz="3000" b="1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仅表示</a:t>
            </a:r>
            <a:r>
              <a:rPr lang="zh-CN" altLang="en-US" sz="30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物质的量</a:t>
            </a:r>
            <a:r>
              <a:rPr lang="zh-CN" altLang="en-US" sz="30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，不表示分子或原子个数；</a:t>
            </a:r>
          </a:p>
          <a:p>
            <a:pPr>
              <a:lnSpc>
                <a:spcPct val="110000"/>
              </a:lnSpc>
            </a:pPr>
            <a:r>
              <a:rPr lang="zh-CN" altLang="en-US" sz="30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     故系数可以是</a:t>
            </a:r>
            <a:r>
              <a:rPr lang="zh-CN" altLang="en-US" sz="30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整数、分数、小数</a:t>
            </a:r>
            <a:r>
              <a:rPr lang="zh-CN" altLang="en-US" sz="30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；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9319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931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931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500"/>
                                        <p:tgtEl>
                                          <p:spTgt spid="93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93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93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95" grpId="0"/>
      <p:bldP spid="93196" grpId="0"/>
      <p:bldP spid="93197" grpId="0"/>
      <p:bldP spid="93198" grpId="0"/>
      <p:bldP spid="21" grpId="0"/>
      <p:bldP spid="2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 Box 2"/>
          <p:cNvSpPr txBox="1">
            <a:spLocks noChangeArrowheads="1"/>
          </p:cNvSpPr>
          <p:nvPr/>
        </p:nvSpPr>
        <p:spPr bwMode="auto">
          <a:xfrm>
            <a:off x="95833" y="188640"/>
            <a:ext cx="2232025" cy="493713"/>
          </a:xfrm>
          <a:prstGeom prst="rect">
            <a:avLst/>
          </a:prstGeom>
          <a:solidFill>
            <a:srgbClr val="FFFF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、书写要点</a:t>
            </a:r>
          </a:p>
        </p:txBody>
      </p:sp>
      <p:sp>
        <p:nvSpPr>
          <p:cNvPr id="2" name="矩形 1"/>
          <p:cNvSpPr/>
          <p:nvPr/>
        </p:nvSpPr>
        <p:spPr>
          <a:xfrm>
            <a:off x="6535593" y="21740"/>
            <a:ext cx="260840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五三</a:t>
            </a:r>
            <a:r>
              <a:rPr lang="en-US" altLang="zh-CN" sz="5400" b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P4 </a:t>
            </a:r>
            <a:endParaRPr lang="zh-CN" altLang="en-US" sz="54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" name="Text Box 4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0" y="1196752"/>
            <a:ext cx="5791200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30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⑸</a:t>
            </a:r>
            <a:r>
              <a:rPr lang="el-GR" altLang="zh-CN" sz="30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Δ</a:t>
            </a:r>
            <a:r>
              <a:rPr lang="en-US" altLang="zh-CN" sz="30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H</a:t>
            </a:r>
            <a:r>
              <a:rPr lang="zh-CN" altLang="en-US" sz="30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的值与系数相匹配。</a:t>
            </a:r>
          </a:p>
        </p:txBody>
      </p:sp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4427538" y="1196752"/>
            <a:ext cx="4560887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000" b="1">
                <a:solidFill>
                  <a:srgbClr val="0033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系数加倍，</a:t>
            </a:r>
            <a:r>
              <a:rPr lang="el-GR" altLang="zh-CN" sz="3000" b="1">
                <a:solidFill>
                  <a:srgbClr val="0033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Δ</a:t>
            </a:r>
            <a:r>
              <a:rPr lang="en-US" altLang="zh-CN" sz="3000" b="1" i="1">
                <a:solidFill>
                  <a:srgbClr val="0033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H</a:t>
            </a:r>
            <a:r>
              <a:rPr lang="zh-CN" altLang="en-US" sz="3000" b="1">
                <a:solidFill>
                  <a:srgbClr val="0033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值也加倍。</a:t>
            </a:r>
          </a:p>
        </p:txBody>
      </p:sp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250825" y="1773015"/>
            <a:ext cx="7848600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000" b="1">
                <a:solidFill>
                  <a:srgbClr val="0033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正逆反应的</a:t>
            </a:r>
            <a:r>
              <a:rPr lang="el-GR" altLang="zh-CN" sz="3000" b="1">
                <a:solidFill>
                  <a:srgbClr val="0033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Δ</a:t>
            </a:r>
            <a:r>
              <a:rPr lang="en-US" altLang="zh-CN" sz="3000" b="1" i="1">
                <a:solidFill>
                  <a:srgbClr val="0033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H</a:t>
            </a:r>
            <a:r>
              <a:rPr lang="zh-CN" altLang="en-US" sz="3000" b="1">
                <a:solidFill>
                  <a:srgbClr val="0033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绝对值相等，符号相反。</a:t>
            </a:r>
          </a:p>
        </p:txBody>
      </p:sp>
      <p:grpSp>
        <p:nvGrpSpPr>
          <p:cNvPr id="13" name="Group 3"/>
          <p:cNvGrpSpPr>
            <a:grpSpLocks/>
          </p:cNvGrpSpPr>
          <p:nvPr/>
        </p:nvGrpSpPr>
        <p:grpSpPr bwMode="auto">
          <a:xfrm>
            <a:off x="99996" y="2962053"/>
            <a:ext cx="9144000" cy="842963"/>
            <a:chOff x="240" y="1296"/>
            <a:chExt cx="5856" cy="531"/>
          </a:xfrm>
        </p:grpSpPr>
        <p:sp>
          <p:nvSpPr>
            <p:cNvPr id="14" name="Rectangle 4"/>
            <p:cNvSpPr>
              <a:spLocks noChangeArrowheads="1"/>
            </p:cNvSpPr>
            <p:nvPr/>
          </p:nvSpPr>
          <p:spPr bwMode="auto">
            <a:xfrm>
              <a:off x="240" y="1373"/>
              <a:ext cx="5856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r>
                <a:rPr lang="zh-CN" altLang="en-US" sz="2800" b="1" dirty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　①  </a:t>
              </a:r>
              <a:r>
                <a:rPr lang="en-US" altLang="zh-CN" sz="2800" b="1" dirty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</a:t>
              </a:r>
              <a:r>
                <a:rPr lang="en-US" altLang="zh-CN" sz="2800" b="1" baseline="-18000" dirty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altLang="zh-CN" sz="2800" b="1" baseline="-30000" dirty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altLang="zh-CN" sz="2800" b="1" dirty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(g) +     O</a:t>
              </a:r>
              <a:r>
                <a:rPr lang="en-US" altLang="zh-CN" sz="2800" b="1" baseline="-18000" dirty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altLang="zh-CN" sz="2800" b="1" dirty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(g) = H</a:t>
              </a:r>
              <a:r>
                <a:rPr lang="en-US" altLang="zh-CN" sz="2800" b="1" baseline="-18000" dirty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altLang="zh-CN" sz="2800" b="1" dirty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O(</a:t>
              </a:r>
              <a:r>
                <a:rPr lang="en-US" altLang="zh-CN" sz="3200" b="1" dirty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g</a:t>
              </a:r>
              <a:r>
                <a:rPr lang="en-US" altLang="zh-CN" sz="2800" b="1" dirty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)</a:t>
              </a:r>
              <a:r>
                <a:rPr lang="zh-CN" altLang="en-US" sz="2800" b="1" dirty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； △</a:t>
              </a:r>
              <a:r>
                <a:rPr lang="en-US" altLang="zh-CN" sz="2800" b="1" dirty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H= </a:t>
              </a:r>
              <a:r>
                <a:rPr lang="en-US" altLang="zh-CN" sz="3200" b="1" dirty="0">
                  <a:ea typeface="黑体" panose="02010609060101010101" pitchFamily="49" charset="-122"/>
                </a:rPr>
                <a:t>– </a:t>
              </a:r>
              <a:r>
                <a:rPr lang="en-US" altLang="zh-CN" sz="2800" b="1" dirty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241.8 kJ/</a:t>
              </a:r>
              <a:r>
                <a:rPr lang="en-US" altLang="zh-CN" sz="2800" b="1" dirty="0" err="1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mol</a:t>
              </a:r>
              <a:endPara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aphicFrame>
          <p:nvGraphicFramePr>
            <p:cNvPr id="15" name="Object 5"/>
            <p:cNvGraphicFramePr>
              <a:graphicFrameLocks noChangeAspect="1"/>
            </p:cNvGraphicFramePr>
            <p:nvPr/>
          </p:nvGraphicFramePr>
          <p:xfrm>
            <a:off x="1647" y="1296"/>
            <a:ext cx="225" cy="53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1410" name="公式" r:id="rId4" imgW="152334" imgH="393529" progId="Equation.3">
                    <p:embed/>
                  </p:oleObj>
                </mc:Choice>
                <mc:Fallback>
                  <p:oleObj name="公式" r:id="rId4" imgW="152334" imgH="393529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647" y="1296"/>
                          <a:ext cx="225" cy="531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6" name="Group 6"/>
          <p:cNvGrpSpPr>
            <a:grpSpLocks/>
          </p:cNvGrpSpPr>
          <p:nvPr/>
        </p:nvGrpSpPr>
        <p:grpSpPr bwMode="auto">
          <a:xfrm>
            <a:off x="99996" y="3881216"/>
            <a:ext cx="9144000" cy="842962"/>
            <a:chOff x="240" y="1296"/>
            <a:chExt cx="5856" cy="531"/>
          </a:xfrm>
        </p:grpSpPr>
        <p:sp>
          <p:nvSpPr>
            <p:cNvPr id="17" name="Rectangle 7"/>
            <p:cNvSpPr>
              <a:spLocks noChangeArrowheads="1"/>
            </p:cNvSpPr>
            <p:nvPr/>
          </p:nvSpPr>
          <p:spPr bwMode="auto">
            <a:xfrm>
              <a:off x="240" y="1373"/>
              <a:ext cx="5856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r>
                <a:rPr lang="zh-CN" altLang="en-US" sz="2800" b="1" dirty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　②  </a:t>
              </a:r>
              <a:r>
                <a:rPr lang="en-US" altLang="zh-CN" sz="2800" b="1" dirty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</a:t>
              </a:r>
              <a:r>
                <a:rPr lang="en-US" altLang="zh-CN" sz="2800" b="1" baseline="-18000" dirty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altLang="zh-CN" sz="2800" b="1" baseline="-30000" dirty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altLang="zh-CN" sz="2800" b="1" dirty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(g) +     O</a:t>
              </a:r>
              <a:r>
                <a:rPr lang="en-US" altLang="zh-CN" sz="2800" b="1" baseline="-18000" dirty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altLang="zh-CN" sz="2800" b="1" dirty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(g) = H</a:t>
              </a:r>
              <a:r>
                <a:rPr lang="en-US" altLang="zh-CN" sz="2800" b="1" baseline="-18000" dirty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altLang="zh-CN" sz="2800" b="1" dirty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O(</a:t>
              </a:r>
              <a:r>
                <a:rPr lang="en-US" altLang="zh-CN" sz="3200" b="1" dirty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l</a:t>
              </a:r>
              <a:r>
                <a:rPr lang="en-US" altLang="zh-CN" sz="2800" b="1" dirty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)</a:t>
              </a:r>
              <a:r>
                <a:rPr lang="zh-CN" altLang="en-US" sz="2800" b="1" dirty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； △</a:t>
              </a:r>
              <a:r>
                <a:rPr lang="en-US" altLang="zh-CN" sz="2800" b="1" dirty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</a:t>
              </a:r>
              <a:r>
                <a:rPr lang="en-US" altLang="zh-CN" sz="2800" b="1" dirty="0" smtClean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=</a:t>
              </a:r>
              <a:endPara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aphicFrame>
          <p:nvGraphicFramePr>
            <p:cNvPr id="18" name="Object 8"/>
            <p:cNvGraphicFramePr>
              <a:graphicFrameLocks noChangeAspect="1"/>
            </p:cNvGraphicFramePr>
            <p:nvPr/>
          </p:nvGraphicFramePr>
          <p:xfrm>
            <a:off x="1647" y="1296"/>
            <a:ext cx="225" cy="53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1411" name="公式" r:id="rId6" imgW="152334" imgH="393529" progId="Equation.3">
                    <p:embed/>
                  </p:oleObj>
                </mc:Choice>
                <mc:Fallback>
                  <p:oleObj name="公式" r:id="rId6" imgW="152334" imgH="393529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647" y="1296"/>
                          <a:ext cx="225" cy="531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20" name="Rectangle 9"/>
          <p:cNvSpPr>
            <a:spLocks noChangeArrowheads="1"/>
          </p:cNvSpPr>
          <p:nvPr/>
        </p:nvSpPr>
        <p:spPr bwMode="auto">
          <a:xfrm>
            <a:off x="99996" y="4719416"/>
            <a:ext cx="91440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　③  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2H</a:t>
            </a:r>
            <a:r>
              <a:rPr lang="en-US" altLang="zh-CN" sz="2800" b="1" baseline="-18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b="1" baseline="-30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(g) + O</a:t>
            </a:r>
            <a:r>
              <a:rPr lang="en-US" altLang="zh-CN" sz="2800" b="1" baseline="-18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(g) = 2H</a:t>
            </a:r>
            <a:r>
              <a:rPr lang="en-US" altLang="zh-CN" sz="2800" b="1" baseline="-18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O(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； △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altLang="zh-CN" sz="28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endParaRPr lang="en-US" altLang="zh-CN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Rectangle 10"/>
          <p:cNvSpPr>
            <a:spLocks noChangeArrowheads="1"/>
          </p:cNvSpPr>
          <p:nvPr/>
        </p:nvSpPr>
        <p:spPr bwMode="auto">
          <a:xfrm>
            <a:off x="99996" y="5405216"/>
            <a:ext cx="91440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　④ 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2H</a:t>
            </a:r>
            <a:r>
              <a:rPr lang="en-US" altLang="zh-CN" sz="2800" b="1" baseline="-18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O(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= 2H</a:t>
            </a:r>
            <a:r>
              <a:rPr lang="en-US" altLang="zh-CN" sz="2800" b="1" baseline="-18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b="1" baseline="-30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(g) + O</a:t>
            </a:r>
            <a:r>
              <a:rPr lang="en-US" altLang="zh-CN" sz="2800" b="1" baseline="-18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(g) 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； △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altLang="zh-CN" sz="28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endParaRPr lang="en-US" altLang="zh-CN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4" name="Group 15"/>
          <p:cNvGrpSpPr>
            <a:grpSpLocks/>
          </p:cNvGrpSpPr>
          <p:nvPr/>
        </p:nvGrpSpPr>
        <p:grpSpPr bwMode="auto">
          <a:xfrm>
            <a:off x="3016234" y="2349278"/>
            <a:ext cx="3810000" cy="579438"/>
            <a:chOff x="2352" y="499"/>
            <a:chExt cx="2400" cy="365"/>
          </a:xfrm>
        </p:grpSpPr>
        <p:sp>
          <p:nvSpPr>
            <p:cNvPr id="25" name="Rectangle 16"/>
            <p:cNvSpPr>
              <a:spLocks noChangeArrowheads="1"/>
            </p:cNvSpPr>
            <p:nvPr/>
          </p:nvSpPr>
          <p:spPr bwMode="auto">
            <a:xfrm>
              <a:off x="2352" y="499"/>
              <a:ext cx="2400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2800" b="1" dirty="0">
                  <a:solidFill>
                    <a:srgbClr val="0033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</a:t>
              </a:r>
              <a:r>
                <a:rPr lang="en-US" altLang="zh-CN" sz="2800" b="1" baseline="-18000" dirty="0">
                  <a:solidFill>
                    <a:srgbClr val="0033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altLang="zh-CN" sz="2800" b="1" dirty="0">
                  <a:solidFill>
                    <a:srgbClr val="0033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O(</a:t>
              </a:r>
              <a:r>
                <a:rPr lang="en-US" altLang="zh-CN" sz="3200" b="1" dirty="0">
                  <a:solidFill>
                    <a:srgbClr val="0033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l</a:t>
              </a:r>
              <a:r>
                <a:rPr lang="en-US" altLang="zh-CN" sz="2800" b="1" dirty="0">
                  <a:solidFill>
                    <a:srgbClr val="0033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)       H</a:t>
              </a:r>
              <a:r>
                <a:rPr lang="en-US" altLang="zh-CN" sz="2800" b="1" baseline="-18000" dirty="0">
                  <a:solidFill>
                    <a:srgbClr val="0033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altLang="zh-CN" sz="2800" b="1" dirty="0">
                  <a:solidFill>
                    <a:srgbClr val="0033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O(</a:t>
              </a:r>
              <a:r>
                <a:rPr lang="en-US" altLang="zh-CN" sz="3200" b="1" dirty="0">
                  <a:solidFill>
                    <a:srgbClr val="0033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g</a:t>
              </a:r>
              <a:r>
                <a:rPr lang="en-US" altLang="zh-CN" sz="2800" b="1" dirty="0">
                  <a:solidFill>
                    <a:srgbClr val="0033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)</a:t>
              </a:r>
            </a:p>
          </p:txBody>
        </p:sp>
        <p:sp>
          <p:nvSpPr>
            <p:cNvPr id="26" name="Line 17"/>
            <p:cNvSpPr>
              <a:spLocks noChangeShapeType="1"/>
            </p:cNvSpPr>
            <p:nvPr/>
          </p:nvSpPr>
          <p:spPr bwMode="auto">
            <a:xfrm>
              <a:off x="3120" y="716"/>
              <a:ext cx="272" cy="0"/>
            </a:xfrm>
            <a:prstGeom prst="line">
              <a:avLst/>
            </a:prstGeom>
            <a:noFill/>
            <a:ln w="38100">
              <a:solidFill>
                <a:srgbClr val="0033CC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7" name="Rectangle 18"/>
          <p:cNvSpPr>
            <a:spLocks noChangeArrowheads="1"/>
          </p:cNvSpPr>
          <p:nvPr/>
        </p:nvSpPr>
        <p:spPr bwMode="auto">
          <a:xfrm>
            <a:off x="5967396" y="2422303"/>
            <a:ext cx="3276600" cy="5191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2800" b="1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△</a:t>
            </a:r>
            <a:r>
              <a:rPr lang="en-US" altLang="zh-CN" sz="2800" b="1" i="1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altLang="zh-CN" sz="2800" b="1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en-US" altLang="zh-CN" sz="2800" b="1" dirty="0">
                <a:solidFill>
                  <a:srgbClr val="0033CC"/>
                </a:solidFill>
                <a:ea typeface="黑体" panose="02010609060101010101" pitchFamily="49" charset="-122"/>
              </a:rPr>
              <a:t>+ </a:t>
            </a:r>
            <a:r>
              <a:rPr lang="en-US" altLang="zh-CN" sz="2800" b="1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44 kJ/</a:t>
            </a:r>
            <a:r>
              <a:rPr lang="en-US" altLang="zh-CN" sz="2800" b="1" dirty="0" err="1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mol</a:t>
            </a:r>
            <a:endParaRPr lang="en-US" altLang="zh-CN" sz="2800" b="1" dirty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229336" y="4727511"/>
            <a:ext cx="275908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ea typeface="黑体" panose="02010609060101010101" pitchFamily="49" charset="-122"/>
              </a:rPr>
              <a:t>–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571.6 kJ/</a:t>
            </a:r>
            <a:r>
              <a:rPr lang="en-US" altLang="zh-CN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mol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6219739" y="5435379"/>
            <a:ext cx="277191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ea typeface="黑体" panose="02010609060101010101" pitchFamily="49" charset="-122"/>
              </a:rPr>
              <a:t>+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571.6 kJ/</a:t>
            </a:r>
            <a:r>
              <a:rPr lang="en-US" altLang="zh-CN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mol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6383357" y="3990020"/>
            <a:ext cx="275908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ea typeface="黑体" panose="02010609060101010101" pitchFamily="49" charset="-122"/>
              </a:rPr>
              <a:t>–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285.8 kJ/</a:t>
            </a:r>
            <a:r>
              <a:rPr lang="en-US" altLang="zh-CN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mol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7421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20" grpId="0"/>
      <p:bldP spid="23" grpId="0"/>
      <p:bldP spid="3" grpId="0"/>
      <p:bldP spid="4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5" name="Text Box 7"/>
          <p:cNvSpPr txBox="1">
            <a:spLocks noChangeArrowheads="1"/>
          </p:cNvSpPr>
          <p:nvPr/>
        </p:nvSpPr>
        <p:spPr bwMode="auto">
          <a:xfrm>
            <a:off x="323528" y="1196752"/>
            <a:ext cx="9144000" cy="612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en-US" sz="31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⑹</a:t>
            </a:r>
            <a:r>
              <a:rPr lang="en-US" altLang="zh-CN" sz="31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en-US" sz="3100" b="1" dirty="0">
                <a:solidFill>
                  <a:srgbClr val="000000"/>
                </a:solidFill>
                <a:ea typeface="黑体" panose="02010609060101010101" pitchFamily="49" charset="-122"/>
              </a:rPr>
              <a:t>反应物</a:t>
            </a:r>
            <a:r>
              <a:rPr lang="zh-CN" altLang="en-US" sz="3100" b="1" dirty="0">
                <a:solidFill>
                  <a:srgbClr val="FF0000"/>
                </a:solidFill>
                <a:ea typeface="黑体" panose="02010609060101010101" pitchFamily="49" charset="-122"/>
              </a:rPr>
              <a:t>完全</a:t>
            </a:r>
            <a:r>
              <a:rPr lang="zh-CN" altLang="en-US" sz="3100" b="1" dirty="0">
                <a:solidFill>
                  <a:srgbClr val="000000"/>
                </a:solidFill>
                <a:ea typeface="黑体" panose="02010609060101010101" pitchFamily="49" charset="-122"/>
              </a:rPr>
              <a:t>变成生成物，所释放或吸收的热量</a:t>
            </a:r>
            <a:r>
              <a:rPr lang="zh-CN" altLang="en-US" sz="3100" b="1" dirty="0">
                <a:ea typeface="黑体" panose="02010609060101010101" pitchFamily="49" charset="-122"/>
              </a:rPr>
              <a:t>。</a:t>
            </a:r>
          </a:p>
        </p:txBody>
      </p:sp>
      <p:sp>
        <p:nvSpPr>
          <p:cNvPr id="94216" name="Text Box 8"/>
          <p:cNvSpPr txBox="1">
            <a:spLocks noChangeArrowheads="1"/>
          </p:cNvSpPr>
          <p:nvPr/>
        </p:nvSpPr>
        <p:spPr bwMode="auto">
          <a:xfrm>
            <a:off x="323528" y="3429000"/>
            <a:ext cx="8243887" cy="612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en-US" sz="31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⑺</a:t>
            </a:r>
            <a:r>
              <a:rPr lang="en-US" altLang="zh-CN" sz="31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en-US" sz="3100" b="1" dirty="0">
                <a:solidFill>
                  <a:srgbClr val="000000"/>
                </a:solidFill>
                <a:ea typeface="黑体" panose="02010609060101010101" pitchFamily="49" charset="-122"/>
              </a:rPr>
              <a:t>热化学方程式</a:t>
            </a:r>
            <a:r>
              <a:rPr lang="zh-CN" altLang="en-US" sz="3100" b="1" dirty="0">
                <a:solidFill>
                  <a:srgbClr val="FF0000"/>
                </a:solidFill>
                <a:ea typeface="黑体" panose="02010609060101010101" pitchFamily="49" charset="-122"/>
              </a:rPr>
              <a:t>一般不要写反应条件</a:t>
            </a:r>
            <a:r>
              <a:rPr lang="zh-CN" altLang="en-US" sz="3100" b="1" dirty="0">
                <a:ea typeface="黑体" panose="02010609060101010101" pitchFamily="49" charset="-122"/>
              </a:rPr>
              <a:t>。</a:t>
            </a:r>
          </a:p>
        </p:txBody>
      </p:sp>
      <p:sp>
        <p:nvSpPr>
          <p:cNvPr id="9" name="Text Box 2"/>
          <p:cNvSpPr txBox="1">
            <a:spLocks noChangeArrowheads="1"/>
          </p:cNvSpPr>
          <p:nvPr/>
        </p:nvSpPr>
        <p:spPr bwMode="auto">
          <a:xfrm>
            <a:off x="95833" y="188640"/>
            <a:ext cx="2232025" cy="493713"/>
          </a:xfrm>
          <a:prstGeom prst="rect">
            <a:avLst/>
          </a:prstGeom>
          <a:solidFill>
            <a:srgbClr val="FFFF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、书写要点</a:t>
            </a:r>
          </a:p>
        </p:txBody>
      </p:sp>
      <p:sp>
        <p:nvSpPr>
          <p:cNvPr id="10" name="矩形 9"/>
          <p:cNvSpPr/>
          <p:nvPr/>
        </p:nvSpPr>
        <p:spPr>
          <a:xfrm>
            <a:off x="6535593" y="21740"/>
            <a:ext cx="260840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五三</a:t>
            </a:r>
            <a:r>
              <a:rPr lang="en-US" altLang="zh-CN" sz="5400" b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P4 </a:t>
            </a:r>
            <a:endParaRPr lang="zh-CN" altLang="en-US" sz="54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-324544" y="2443009"/>
            <a:ext cx="9584572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　</a:t>
            </a:r>
            <a:r>
              <a:rPr lang="zh-CN" altLang="en-US" sz="28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zh-CN" sz="28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2SO</a:t>
            </a:r>
            <a:r>
              <a:rPr lang="en-US" altLang="zh-CN" sz="2800" b="1" baseline="-18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b="1" baseline="-30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(g) + </a:t>
            </a:r>
            <a:r>
              <a:rPr lang="en-US" altLang="zh-CN" sz="28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altLang="zh-CN" sz="2800" b="1" baseline="-18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(g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altLang="zh-CN" sz="2800" b="1" dirty="0" smtClean="0">
                <a:solidFill>
                  <a:srgbClr val="000000"/>
                </a:solidFill>
                <a:latin typeface="MS Mincho" panose="02020609040205080304" pitchFamily="49" charset="-128"/>
                <a:ea typeface="MS Mincho" panose="02020609040205080304" pitchFamily="49" charset="-128"/>
                <a:cs typeface="Times New Roman" panose="02020603050405020304" pitchFamily="18" charset="0"/>
              </a:rPr>
              <a:t>⇌</a:t>
            </a:r>
            <a:r>
              <a:rPr lang="en-US" altLang="zh-CN" sz="28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2SO</a:t>
            </a:r>
            <a:r>
              <a:rPr lang="en-US" altLang="zh-CN" sz="2800" b="1" baseline="-18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en-US" altLang="zh-CN" sz="28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zh-CN" sz="32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； △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H= </a:t>
            </a:r>
            <a:r>
              <a:rPr lang="en-US" altLang="zh-CN" sz="3200" b="1" dirty="0">
                <a:ea typeface="黑体" panose="02010609060101010101" pitchFamily="49" charset="-122"/>
              </a:rPr>
              <a:t>– </a:t>
            </a:r>
            <a:r>
              <a:rPr lang="en-US" altLang="zh-CN" sz="28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197 kJ/</a:t>
            </a:r>
            <a:r>
              <a:rPr lang="en-US" altLang="zh-CN" sz="28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mol</a:t>
            </a:r>
            <a:r>
              <a:rPr lang="zh-CN" altLang="en-US" sz="28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的意义？</a:t>
            </a:r>
            <a:endParaRPr lang="en-US" altLang="zh-CN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4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4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15" grpId="0"/>
      <p:bldP spid="9421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71600" y="0"/>
            <a:ext cx="71096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热化学方程式书写练习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矩形 2"/>
          <p:cNvSpPr/>
          <p:nvPr/>
        </p:nvSpPr>
        <p:spPr>
          <a:xfrm>
            <a:off x="0" y="1268760"/>
            <a:ext cx="529285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1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五三</a:t>
            </a:r>
            <a:r>
              <a:rPr lang="en-US" altLang="zh-CN" sz="2800" b="1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8</a:t>
            </a:r>
            <a:r>
              <a:rPr lang="zh-CN" altLang="en-US" sz="2800" b="1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页</a:t>
            </a:r>
            <a:r>
              <a:rPr lang="en-US" altLang="zh-CN" sz="2800" b="1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11</a:t>
            </a:r>
            <a:r>
              <a:rPr lang="zh-CN" altLang="en-US" sz="2800" b="1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题  书写热化学方程式</a:t>
            </a:r>
            <a:endParaRPr lang="zh-CN" altLang="en-US" sz="2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1875800"/>
            <a:ext cx="675537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1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五三</a:t>
            </a:r>
            <a:r>
              <a:rPr lang="en-US" altLang="zh-CN" sz="2800" b="1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9</a:t>
            </a:r>
            <a:r>
              <a:rPr lang="zh-CN" altLang="en-US" sz="2800" b="1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页</a:t>
            </a:r>
            <a:r>
              <a:rPr lang="en-US" altLang="zh-CN" sz="2800" b="1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13</a:t>
            </a:r>
            <a:r>
              <a:rPr lang="zh-CN" altLang="en-US" sz="2800" b="1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题  判断热化学方程式书写正误</a:t>
            </a:r>
            <a:endParaRPr lang="zh-CN" altLang="en-US" sz="2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7282" name="Group 2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2544105343"/>
              </p:ext>
            </p:extLst>
          </p:nvPr>
        </p:nvGraphicFramePr>
        <p:xfrm>
          <a:off x="1" y="1125538"/>
          <a:ext cx="9036495" cy="5378133"/>
        </p:xfrm>
        <a:graphic>
          <a:graphicData uri="http://schemas.openxmlformats.org/drawingml/2006/table">
            <a:tbl>
              <a:tblPr/>
              <a:tblGrid>
                <a:gridCol w="1265364"/>
                <a:gridCol w="3558070"/>
                <a:gridCol w="4213061"/>
              </a:tblGrid>
              <a:tr h="4476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      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化学方程式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     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热化学方程式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787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化学计量数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是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整数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，即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表示微粒个数，又表示物质的量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整数也可以是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分数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，只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表示物质的物质的量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0191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状态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不要求表明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必须在分子式后表明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2747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正负号及单位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无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必须表明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7430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意义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表示化学反应中的物质变化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不仅表示化学反应中的</a:t>
                      </a: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物质变化，</a:t>
                      </a: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还表明化学反应中</a:t>
                      </a: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能量的 变化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7308" name="Text Box 28"/>
          <p:cNvSpPr txBox="1">
            <a:spLocks noChangeArrowheads="1"/>
          </p:cNvSpPr>
          <p:nvPr/>
        </p:nvSpPr>
        <p:spPr bwMode="auto">
          <a:xfrm>
            <a:off x="971550" y="476250"/>
            <a:ext cx="59229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</a:rPr>
              <a:t>小结：化学方程式与热化学方程式的比较  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97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76200" y="908050"/>
            <a:ext cx="9067800" cy="5097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五三</a:t>
            </a:r>
            <a:r>
              <a:rPr kumimoji="1" lang="en-US" altLang="zh-CN" sz="2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P10T6</a:t>
            </a:r>
            <a:r>
              <a:rPr kumimoji="1" lang="zh-CN" altLang="en-US" sz="2800" b="1" dirty="0" smtClean="0">
                <a:latin typeface="Times New Roman" panose="02020603050405020304" pitchFamily="18" charset="0"/>
                <a:ea typeface="楷体_GB2312" pitchFamily="49" charset="-122"/>
              </a:rPr>
              <a:t>、</a:t>
            </a:r>
            <a:r>
              <a:rPr kumimoji="1" lang="en-US" altLang="zh-CN" sz="2800" b="1" dirty="0" smtClean="0">
                <a:latin typeface="Times New Roman" panose="02020603050405020304" pitchFamily="18" charset="0"/>
                <a:ea typeface="楷体_GB2312" pitchFamily="49" charset="-122"/>
              </a:rPr>
              <a:t>1</a:t>
            </a:r>
            <a:r>
              <a:rPr kumimoji="1" lang="zh-CN" altLang="en-US" sz="2800" b="1" dirty="0" smtClean="0">
                <a:latin typeface="Times New Roman" panose="02020603050405020304" pitchFamily="18" charset="0"/>
                <a:ea typeface="楷体_GB2312" pitchFamily="49" charset="-122"/>
              </a:rPr>
              <a:t>已知 </a:t>
            </a:r>
            <a:endParaRPr kumimoji="1" lang="zh-CN" altLang="en-US" sz="2800" b="1" dirty="0">
              <a:latin typeface="Times New Roman" panose="02020603050405020304" pitchFamily="18" charset="0"/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r>
              <a:rPr kumimoji="1"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（</a:t>
            </a:r>
            <a:r>
              <a:rPr kumimoji="1"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1</a:t>
            </a:r>
            <a:r>
              <a:rPr kumimoji="1"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）</a:t>
            </a:r>
            <a:r>
              <a:rPr kumimoji="1"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H</a:t>
            </a:r>
            <a:r>
              <a:rPr kumimoji="1" lang="en-US" altLang="zh-CN" sz="2800" b="1" baseline="-25000" dirty="0">
                <a:latin typeface="Times New Roman" panose="02020603050405020304" pitchFamily="18" charset="0"/>
                <a:ea typeface="楷体_GB2312" pitchFamily="49" charset="-122"/>
              </a:rPr>
              <a:t>2</a:t>
            </a:r>
            <a:r>
              <a:rPr kumimoji="1"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( g )</a:t>
            </a:r>
            <a:r>
              <a:rPr kumimoji="1"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＋</a:t>
            </a:r>
            <a:r>
              <a:rPr kumimoji="1"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1/2O</a:t>
            </a:r>
            <a:r>
              <a:rPr kumimoji="1" lang="en-US" altLang="zh-CN" sz="2800" b="1" baseline="-25000" dirty="0">
                <a:latin typeface="Times New Roman" panose="02020603050405020304" pitchFamily="18" charset="0"/>
                <a:ea typeface="楷体_GB2312" pitchFamily="49" charset="-122"/>
              </a:rPr>
              <a:t>2</a:t>
            </a:r>
            <a:r>
              <a:rPr kumimoji="1"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 ( g )</a:t>
            </a:r>
            <a:r>
              <a:rPr kumimoji="1"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 </a:t>
            </a:r>
            <a:r>
              <a:rPr kumimoji="1"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＝ </a:t>
            </a:r>
            <a:r>
              <a:rPr kumimoji="1"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H</a:t>
            </a:r>
            <a:r>
              <a:rPr kumimoji="1" lang="en-US" altLang="zh-CN" sz="2800" b="1" baseline="-25000" dirty="0">
                <a:latin typeface="Times New Roman" panose="02020603050405020304" pitchFamily="18" charset="0"/>
                <a:ea typeface="楷体_GB2312" pitchFamily="49" charset="-122"/>
              </a:rPr>
              <a:t>2</a:t>
            </a:r>
            <a:r>
              <a:rPr kumimoji="1"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O ( g )</a:t>
            </a:r>
            <a:r>
              <a:rPr kumimoji="1"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      </a:t>
            </a:r>
            <a:r>
              <a:rPr kumimoji="1"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r>
              <a:rPr kumimoji="1" lang="en-US" altLang="zh-CN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kumimoji="1" lang="en-US" altLang="zh-CN" sz="28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kumimoji="1"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zh-CN" sz="3200" b="1" dirty="0">
                <a:latin typeface="Times New Roman" panose="02020603050405020304" pitchFamily="18" charset="0"/>
              </a:rPr>
              <a:t>=</a:t>
            </a:r>
            <a:r>
              <a:rPr kumimoji="1" lang="en-US" altLang="zh-CN" sz="3600" b="1" dirty="0">
                <a:latin typeface="Times New Roman" panose="02020603050405020304" pitchFamily="18" charset="0"/>
              </a:rPr>
              <a:t> </a:t>
            </a:r>
            <a:r>
              <a:rPr kumimoji="1"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a kJ/</a:t>
            </a:r>
            <a:r>
              <a:rPr kumimoji="1" lang="en-US" altLang="zh-CN" sz="2800" b="1" dirty="0" err="1">
                <a:latin typeface="Times New Roman" panose="02020603050405020304" pitchFamily="18" charset="0"/>
                <a:ea typeface="楷体_GB2312" pitchFamily="49" charset="-122"/>
              </a:rPr>
              <a:t>mol</a:t>
            </a:r>
            <a:endParaRPr kumimoji="1" lang="en-US" altLang="zh-CN" sz="2800" b="1" dirty="0">
              <a:latin typeface="Times New Roman" panose="02020603050405020304" pitchFamily="18" charset="0"/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r>
              <a:rPr kumimoji="1"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（</a:t>
            </a:r>
            <a:r>
              <a:rPr kumimoji="1"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2</a:t>
            </a:r>
            <a:r>
              <a:rPr kumimoji="1"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）</a:t>
            </a:r>
            <a:r>
              <a:rPr kumimoji="1"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2H</a:t>
            </a:r>
            <a:r>
              <a:rPr kumimoji="1" lang="en-US" altLang="zh-CN" sz="2800" b="1" baseline="-25000" dirty="0">
                <a:latin typeface="Times New Roman" panose="02020603050405020304" pitchFamily="18" charset="0"/>
                <a:ea typeface="楷体_GB2312" pitchFamily="49" charset="-122"/>
              </a:rPr>
              <a:t>2</a:t>
            </a:r>
            <a:r>
              <a:rPr kumimoji="1"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( g )</a:t>
            </a:r>
            <a:r>
              <a:rPr kumimoji="1"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＋</a:t>
            </a:r>
            <a:r>
              <a:rPr kumimoji="1"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O</a:t>
            </a:r>
            <a:r>
              <a:rPr kumimoji="1" lang="en-US" altLang="zh-CN" sz="2800" b="1" baseline="-25000" dirty="0">
                <a:latin typeface="Times New Roman" panose="02020603050405020304" pitchFamily="18" charset="0"/>
                <a:ea typeface="楷体_GB2312" pitchFamily="49" charset="-122"/>
              </a:rPr>
              <a:t>2</a:t>
            </a:r>
            <a:r>
              <a:rPr kumimoji="1"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 ( g )</a:t>
            </a:r>
            <a:r>
              <a:rPr kumimoji="1"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 </a:t>
            </a:r>
            <a:r>
              <a:rPr kumimoji="1"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＝</a:t>
            </a:r>
            <a:r>
              <a:rPr kumimoji="1"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2H</a:t>
            </a:r>
            <a:r>
              <a:rPr kumimoji="1" lang="en-US" altLang="zh-CN" sz="2800" b="1" baseline="-25000" dirty="0">
                <a:latin typeface="Times New Roman" panose="02020603050405020304" pitchFamily="18" charset="0"/>
                <a:ea typeface="楷体_GB2312" pitchFamily="49" charset="-122"/>
              </a:rPr>
              <a:t>2</a:t>
            </a:r>
            <a:r>
              <a:rPr kumimoji="1"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O ( g )</a:t>
            </a:r>
            <a:r>
              <a:rPr kumimoji="1"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         </a:t>
            </a:r>
            <a:r>
              <a:rPr kumimoji="1"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r>
              <a:rPr kumimoji="1" lang="en-US" altLang="zh-CN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kumimoji="1" lang="en-US" altLang="zh-CN" sz="28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1"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zh-CN" sz="3200" b="1" dirty="0">
                <a:latin typeface="Times New Roman" panose="02020603050405020304" pitchFamily="18" charset="0"/>
              </a:rPr>
              <a:t>=</a:t>
            </a:r>
            <a:r>
              <a:rPr kumimoji="1" lang="en-US" altLang="zh-CN" sz="3600" b="1" dirty="0">
                <a:latin typeface="Times New Roman" panose="02020603050405020304" pitchFamily="18" charset="0"/>
              </a:rPr>
              <a:t> </a:t>
            </a:r>
            <a:r>
              <a:rPr kumimoji="1"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b kJ/</a:t>
            </a:r>
            <a:r>
              <a:rPr kumimoji="1" lang="en-US" altLang="zh-CN" sz="2800" b="1" dirty="0" err="1">
                <a:latin typeface="Times New Roman" panose="02020603050405020304" pitchFamily="18" charset="0"/>
                <a:ea typeface="楷体_GB2312" pitchFamily="49" charset="-122"/>
              </a:rPr>
              <a:t>mol</a:t>
            </a:r>
            <a:endParaRPr kumimoji="1" lang="en-US" altLang="zh-CN" sz="2800" b="1" dirty="0">
              <a:latin typeface="Times New Roman" panose="02020603050405020304" pitchFamily="18" charset="0"/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r>
              <a:rPr kumimoji="1"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（</a:t>
            </a:r>
            <a:r>
              <a:rPr kumimoji="1"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3</a:t>
            </a:r>
            <a:r>
              <a:rPr kumimoji="1"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） </a:t>
            </a:r>
            <a:r>
              <a:rPr kumimoji="1"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H</a:t>
            </a:r>
            <a:r>
              <a:rPr kumimoji="1" lang="en-US" altLang="zh-CN" sz="2800" b="1" baseline="-25000" dirty="0">
                <a:latin typeface="Times New Roman" panose="02020603050405020304" pitchFamily="18" charset="0"/>
                <a:ea typeface="楷体_GB2312" pitchFamily="49" charset="-122"/>
              </a:rPr>
              <a:t>2</a:t>
            </a:r>
            <a:r>
              <a:rPr kumimoji="1"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( g )</a:t>
            </a:r>
            <a:r>
              <a:rPr kumimoji="1"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＋</a:t>
            </a:r>
            <a:r>
              <a:rPr kumimoji="1"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1/2O</a:t>
            </a:r>
            <a:r>
              <a:rPr kumimoji="1" lang="en-US" altLang="zh-CN" sz="2800" b="1" baseline="-25000" dirty="0">
                <a:latin typeface="Times New Roman" panose="02020603050405020304" pitchFamily="18" charset="0"/>
                <a:ea typeface="楷体_GB2312" pitchFamily="49" charset="-122"/>
              </a:rPr>
              <a:t>2</a:t>
            </a:r>
            <a:r>
              <a:rPr kumimoji="1"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 ( g )</a:t>
            </a:r>
            <a:r>
              <a:rPr kumimoji="1"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 </a:t>
            </a:r>
            <a:r>
              <a:rPr kumimoji="1"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＝ </a:t>
            </a:r>
            <a:r>
              <a:rPr kumimoji="1"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H</a:t>
            </a:r>
            <a:r>
              <a:rPr kumimoji="1" lang="en-US" altLang="zh-CN" sz="2800" b="1" baseline="-25000" dirty="0">
                <a:latin typeface="Times New Roman" panose="02020603050405020304" pitchFamily="18" charset="0"/>
                <a:ea typeface="楷体_GB2312" pitchFamily="49" charset="-122"/>
              </a:rPr>
              <a:t>2</a:t>
            </a:r>
            <a:r>
              <a:rPr kumimoji="1"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O ( l )</a:t>
            </a:r>
            <a:r>
              <a:rPr kumimoji="1"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      </a:t>
            </a:r>
            <a:r>
              <a:rPr kumimoji="1"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r>
              <a:rPr kumimoji="1" lang="en-US" altLang="zh-CN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kumimoji="1" lang="en-US" altLang="zh-CN" sz="28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kumimoji="1"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zh-CN" sz="3200" b="1" dirty="0">
                <a:latin typeface="Times New Roman" panose="02020603050405020304" pitchFamily="18" charset="0"/>
              </a:rPr>
              <a:t>=</a:t>
            </a:r>
            <a:r>
              <a:rPr kumimoji="1" lang="en-US" altLang="zh-CN" sz="3600" b="1" dirty="0">
                <a:latin typeface="Times New Roman" panose="02020603050405020304" pitchFamily="18" charset="0"/>
              </a:rPr>
              <a:t> </a:t>
            </a:r>
            <a:r>
              <a:rPr kumimoji="1"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c kJ/</a:t>
            </a:r>
            <a:r>
              <a:rPr kumimoji="1" lang="en-US" altLang="zh-CN" sz="2800" b="1" dirty="0" err="1">
                <a:latin typeface="Times New Roman" panose="02020603050405020304" pitchFamily="18" charset="0"/>
                <a:ea typeface="楷体_GB2312" pitchFamily="49" charset="-122"/>
              </a:rPr>
              <a:t>mol</a:t>
            </a:r>
            <a:endParaRPr kumimoji="1" lang="en-US" altLang="zh-CN" sz="2800" b="1" dirty="0">
              <a:latin typeface="Times New Roman" panose="02020603050405020304" pitchFamily="18" charset="0"/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r>
              <a:rPr kumimoji="1"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（</a:t>
            </a:r>
            <a:r>
              <a:rPr kumimoji="1"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4</a:t>
            </a:r>
            <a:r>
              <a:rPr kumimoji="1"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） </a:t>
            </a:r>
            <a:r>
              <a:rPr kumimoji="1"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2H</a:t>
            </a:r>
            <a:r>
              <a:rPr kumimoji="1" lang="en-US" altLang="zh-CN" sz="2800" b="1" baseline="-25000" dirty="0">
                <a:latin typeface="Times New Roman" panose="02020603050405020304" pitchFamily="18" charset="0"/>
                <a:ea typeface="楷体_GB2312" pitchFamily="49" charset="-122"/>
              </a:rPr>
              <a:t>2</a:t>
            </a:r>
            <a:r>
              <a:rPr kumimoji="1"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( g )</a:t>
            </a:r>
            <a:r>
              <a:rPr kumimoji="1"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＋</a:t>
            </a:r>
            <a:r>
              <a:rPr kumimoji="1"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O</a:t>
            </a:r>
            <a:r>
              <a:rPr kumimoji="1" lang="en-US" altLang="zh-CN" sz="2800" b="1" baseline="-25000" dirty="0">
                <a:latin typeface="Times New Roman" panose="02020603050405020304" pitchFamily="18" charset="0"/>
                <a:ea typeface="楷体_GB2312" pitchFamily="49" charset="-122"/>
              </a:rPr>
              <a:t>2</a:t>
            </a:r>
            <a:r>
              <a:rPr kumimoji="1"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 ( g )</a:t>
            </a:r>
            <a:r>
              <a:rPr kumimoji="1"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 </a:t>
            </a:r>
            <a:r>
              <a:rPr kumimoji="1"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＝</a:t>
            </a:r>
            <a:r>
              <a:rPr kumimoji="1"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2H</a:t>
            </a:r>
            <a:r>
              <a:rPr kumimoji="1" lang="en-US" altLang="zh-CN" sz="2800" b="1" baseline="-25000" dirty="0">
                <a:latin typeface="Times New Roman" panose="02020603050405020304" pitchFamily="18" charset="0"/>
                <a:ea typeface="楷体_GB2312" pitchFamily="49" charset="-122"/>
              </a:rPr>
              <a:t>2</a:t>
            </a:r>
            <a:r>
              <a:rPr kumimoji="1"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O ( l )</a:t>
            </a:r>
            <a:r>
              <a:rPr kumimoji="1"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         </a:t>
            </a:r>
            <a:r>
              <a:rPr kumimoji="1"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r>
              <a:rPr kumimoji="1" lang="en-US" altLang="zh-CN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kumimoji="1" lang="en-US" altLang="zh-CN" sz="28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kumimoji="1"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zh-CN" sz="3200" b="1" dirty="0">
                <a:latin typeface="Times New Roman" panose="02020603050405020304" pitchFamily="18" charset="0"/>
              </a:rPr>
              <a:t>=</a:t>
            </a:r>
            <a:r>
              <a:rPr kumimoji="1" lang="en-US" altLang="zh-CN" sz="3600" b="1" dirty="0">
                <a:latin typeface="Times New Roman" panose="02020603050405020304" pitchFamily="18" charset="0"/>
              </a:rPr>
              <a:t> </a:t>
            </a:r>
            <a:r>
              <a:rPr kumimoji="1"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d kJ/</a:t>
            </a:r>
            <a:r>
              <a:rPr kumimoji="1" lang="en-US" altLang="zh-CN" sz="2800" b="1" dirty="0" err="1">
                <a:latin typeface="Times New Roman" panose="02020603050405020304" pitchFamily="18" charset="0"/>
                <a:ea typeface="楷体_GB2312" pitchFamily="49" charset="-122"/>
              </a:rPr>
              <a:t>mol</a:t>
            </a:r>
            <a:endParaRPr kumimoji="1" lang="en-US" altLang="zh-CN" sz="2800" b="1" dirty="0">
              <a:latin typeface="Times New Roman" panose="02020603050405020304" pitchFamily="18" charset="0"/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r>
              <a:rPr kumimoji="1"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则</a:t>
            </a:r>
            <a:r>
              <a:rPr kumimoji="1"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a</a:t>
            </a:r>
            <a:r>
              <a:rPr kumimoji="1"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、</a:t>
            </a:r>
            <a:r>
              <a:rPr kumimoji="1"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b</a:t>
            </a:r>
            <a:r>
              <a:rPr kumimoji="1"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、</a:t>
            </a:r>
            <a:r>
              <a:rPr kumimoji="1"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c</a:t>
            </a:r>
            <a:r>
              <a:rPr kumimoji="1"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、</a:t>
            </a:r>
            <a:r>
              <a:rPr kumimoji="1"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d</a:t>
            </a:r>
            <a:r>
              <a:rPr kumimoji="1"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的关系正确的是</a:t>
            </a:r>
            <a:r>
              <a:rPr kumimoji="1" lang="zh-CN" altLang="en-US" sz="2800" b="1" u="sng" dirty="0">
                <a:latin typeface="Times New Roman" panose="02020603050405020304" pitchFamily="18" charset="0"/>
                <a:ea typeface="楷体_GB2312" pitchFamily="49" charset="-122"/>
              </a:rPr>
              <a:t>               </a:t>
            </a:r>
            <a:r>
              <a:rPr kumimoji="1"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。</a:t>
            </a:r>
          </a:p>
          <a:p>
            <a:pPr>
              <a:spcBef>
                <a:spcPct val="50000"/>
              </a:spcBef>
            </a:pPr>
            <a:r>
              <a:rPr kumimoji="1"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A</a:t>
            </a:r>
            <a:r>
              <a:rPr kumimoji="1"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、</a:t>
            </a:r>
            <a:r>
              <a:rPr kumimoji="1"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a&lt;c&lt;0     B</a:t>
            </a:r>
            <a:r>
              <a:rPr kumimoji="1"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、</a:t>
            </a:r>
            <a:r>
              <a:rPr kumimoji="1"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b&gt;d&gt;0    C</a:t>
            </a:r>
            <a:r>
              <a:rPr kumimoji="1"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、</a:t>
            </a:r>
            <a:r>
              <a:rPr kumimoji="1"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2a=b&lt; 0   D</a:t>
            </a:r>
            <a:r>
              <a:rPr kumimoji="1"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、</a:t>
            </a:r>
            <a:r>
              <a:rPr kumimoji="1"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2c=d&gt;0</a:t>
            </a:r>
            <a:r>
              <a:rPr kumimoji="1" lang="en-US" altLang="zh-CN" sz="2800" b="1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 </a:t>
            </a:r>
          </a:p>
        </p:txBody>
      </p:sp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5148263" y="4652963"/>
            <a:ext cx="9144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C</a:t>
            </a:r>
          </a:p>
        </p:txBody>
      </p:sp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684213" y="115888"/>
            <a:ext cx="295116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chemeClr val="hlink"/>
                </a:solidFill>
                <a:latin typeface="Tahoma" panose="020B0604030504040204" pitchFamily="34" charset="0"/>
                <a:ea typeface="华文彩云" panose="02010800040101010101" pitchFamily="2" charset="-122"/>
              </a:rPr>
              <a:t>巩 固 练 习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454025" y="448182"/>
            <a:ext cx="8689975" cy="550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indent="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 dirty="0" smtClean="0"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、在同温同压下，下列各组热化学方程式中      </a:t>
            </a:r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Q</a:t>
            </a:r>
            <a:r>
              <a:rPr lang="en-US" altLang="zh-CN" sz="3200" b="1" baseline="-30000" dirty="0"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&gt;</a:t>
            </a:r>
            <a:r>
              <a:rPr lang="en-US" altLang="zh-CN" sz="3200" b="1" dirty="0" err="1">
                <a:latin typeface="楷体_GB2312" pitchFamily="49" charset="-122"/>
                <a:ea typeface="楷体_GB2312" pitchFamily="49" charset="-122"/>
              </a:rPr>
              <a:t>Q</a:t>
            </a:r>
            <a:r>
              <a:rPr lang="en-US" altLang="zh-CN" sz="3200" b="1" baseline="-30000" dirty="0" err="1">
                <a:latin typeface="楷体_GB2312" pitchFamily="49" charset="-122"/>
                <a:ea typeface="楷体_GB2312" pitchFamily="49" charset="-122"/>
              </a:rPr>
              <a:t>l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的</a:t>
            </a:r>
            <a:r>
              <a:rPr lang="zh-CN" altLang="en-US" sz="3200" b="1" dirty="0" smtClean="0">
                <a:latin typeface="楷体_GB2312" pitchFamily="49" charset="-122"/>
                <a:ea typeface="楷体_GB2312" pitchFamily="49" charset="-122"/>
              </a:rPr>
              <a:t>是（双选）    </a:t>
            </a:r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(   )</a:t>
            </a:r>
          </a:p>
          <a:p>
            <a:pPr eaLnBrk="0" hangingPunct="0"/>
            <a:endParaRPr lang="en-US" altLang="zh-CN" sz="3200" b="1" dirty="0">
              <a:latin typeface="楷体_GB2312" pitchFamily="49" charset="-122"/>
              <a:ea typeface="楷体_GB2312" pitchFamily="49" charset="-122"/>
            </a:endParaRPr>
          </a:p>
          <a:p>
            <a:pPr eaLnBrk="0" hangingPunct="0"/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A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、</a:t>
            </a:r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2H</a:t>
            </a:r>
            <a:r>
              <a:rPr lang="en-US" altLang="zh-CN" sz="3200" b="1" baseline="-30000" dirty="0"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(g)+0</a:t>
            </a:r>
            <a:r>
              <a:rPr lang="en-US" altLang="zh-CN" sz="3200" b="1" baseline="-30000" dirty="0"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(g) =2H</a:t>
            </a:r>
            <a:r>
              <a:rPr lang="en-US" altLang="zh-CN" sz="3200" b="1" baseline="-30000" dirty="0"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0(g)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；   △</a:t>
            </a:r>
            <a:r>
              <a:rPr lang="en-US" altLang="zh-CN" sz="3200" b="1" i="1" dirty="0">
                <a:latin typeface="楷体_GB2312" pitchFamily="49" charset="-122"/>
                <a:ea typeface="楷体_GB2312" pitchFamily="49" charset="-122"/>
              </a:rPr>
              <a:t>H</a:t>
            </a:r>
            <a:r>
              <a:rPr lang="en-US" altLang="zh-CN" sz="3200" b="1" baseline="-25000" dirty="0"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=-Q</a:t>
            </a:r>
            <a:r>
              <a:rPr lang="en-US" altLang="zh-CN" sz="3200" b="1" baseline="-30000" dirty="0">
                <a:latin typeface="楷体_GB2312" pitchFamily="49" charset="-122"/>
                <a:ea typeface="楷体_GB2312" pitchFamily="49" charset="-122"/>
              </a:rPr>
              <a:t>1</a:t>
            </a:r>
            <a:endParaRPr lang="en-US" altLang="zh-CN" sz="3200" b="1" dirty="0">
              <a:latin typeface="楷体_GB2312" pitchFamily="49" charset="-122"/>
              <a:ea typeface="楷体_GB2312" pitchFamily="49" charset="-122"/>
            </a:endParaRPr>
          </a:p>
          <a:p>
            <a:pPr eaLnBrk="0" hangingPunct="0"/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   2H</a:t>
            </a:r>
            <a:r>
              <a:rPr lang="en-US" altLang="zh-CN" sz="3200" b="1" baseline="-30000" dirty="0"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(g)+0</a:t>
            </a:r>
            <a:r>
              <a:rPr lang="en-US" altLang="zh-CN" sz="3200" b="1" baseline="-30000" dirty="0"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(g)=2H</a:t>
            </a:r>
            <a:r>
              <a:rPr lang="en-US" altLang="zh-CN" sz="3200" b="1" baseline="-30000" dirty="0"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0(1)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；    △</a:t>
            </a:r>
            <a:r>
              <a:rPr lang="en-US" altLang="zh-CN" sz="3200" b="1" i="1" dirty="0">
                <a:latin typeface="楷体_GB2312" pitchFamily="49" charset="-122"/>
                <a:ea typeface="楷体_GB2312" pitchFamily="49" charset="-122"/>
              </a:rPr>
              <a:t>H</a:t>
            </a:r>
            <a:r>
              <a:rPr lang="en-US" altLang="zh-CN" sz="3200" b="1" baseline="-25000" dirty="0"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=-Q</a:t>
            </a:r>
            <a:r>
              <a:rPr lang="en-US" altLang="zh-CN" sz="3200" b="1" baseline="-30000" dirty="0">
                <a:latin typeface="楷体_GB2312" pitchFamily="49" charset="-122"/>
                <a:ea typeface="楷体_GB2312" pitchFamily="49" charset="-122"/>
              </a:rPr>
              <a:t>2</a:t>
            </a:r>
            <a:endParaRPr lang="en-US" altLang="zh-CN" sz="3200" b="1" dirty="0">
              <a:latin typeface="楷体_GB2312" pitchFamily="49" charset="-122"/>
              <a:ea typeface="楷体_GB2312" pitchFamily="49" charset="-122"/>
            </a:endParaRPr>
          </a:p>
          <a:p>
            <a:pPr eaLnBrk="0" hangingPunct="0"/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B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、</a:t>
            </a:r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S(g)+O</a:t>
            </a:r>
            <a:r>
              <a:rPr lang="en-US" altLang="zh-CN" sz="3200" b="1" baseline="-30000" dirty="0"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(g)=S0</a:t>
            </a:r>
            <a:r>
              <a:rPr lang="en-US" altLang="zh-CN" sz="3200" b="1" baseline="-30000" dirty="0"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(g)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；      △</a:t>
            </a:r>
            <a:r>
              <a:rPr lang="en-US" altLang="zh-CN" sz="3200" b="1" i="1" dirty="0">
                <a:latin typeface="楷体_GB2312" pitchFamily="49" charset="-122"/>
                <a:ea typeface="楷体_GB2312" pitchFamily="49" charset="-122"/>
              </a:rPr>
              <a:t>H</a:t>
            </a:r>
            <a:r>
              <a:rPr lang="en-US" altLang="zh-CN" sz="3200" b="1" baseline="-25000" dirty="0"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=-Q</a:t>
            </a:r>
            <a:r>
              <a:rPr lang="en-US" altLang="zh-CN" sz="3200" b="1" baseline="-30000" dirty="0">
                <a:latin typeface="楷体_GB2312" pitchFamily="49" charset="-122"/>
                <a:ea typeface="楷体_GB2312" pitchFamily="49" charset="-122"/>
              </a:rPr>
              <a:t>1</a:t>
            </a:r>
            <a:endParaRPr lang="en-US" altLang="zh-CN" sz="3200" b="1" dirty="0">
              <a:latin typeface="楷体_GB2312" pitchFamily="49" charset="-122"/>
              <a:ea typeface="楷体_GB2312" pitchFamily="49" charset="-122"/>
            </a:endParaRPr>
          </a:p>
          <a:p>
            <a:pPr eaLnBrk="0" hangingPunct="0"/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   S(s)+0</a:t>
            </a:r>
            <a:r>
              <a:rPr lang="en-US" altLang="zh-CN" sz="3200" b="1" baseline="-30000" dirty="0"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(g)=S0</a:t>
            </a:r>
            <a:r>
              <a:rPr lang="en-US" altLang="zh-CN" sz="3200" b="1" baseline="-30000" dirty="0"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(g)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；      △</a:t>
            </a:r>
            <a:r>
              <a:rPr lang="en-US" altLang="zh-CN" sz="3200" b="1" i="1" dirty="0">
                <a:latin typeface="楷体_GB2312" pitchFamily="49" charset="-122"/>
                <a:ea typeface="楷体_GB2312" pitchFamily="49" charset="-122"/>
              </a:rPr>
              <a:t>H</a:t>
            </a:r>
            <a:r>
              <a:rPr lang="en-US" altLang="zh-CN" sz="3200" b="1" baseline="-25000" dirty="0"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=-Q</a:t>
            </a:r>
            <a:r>
              <a:rPr lang="en-US" altLang="zh-CN" sz="3200" b="1" baseline="-30000" dirty="0">
                <a:latin typeface="楷体_GB2312" pitchFamily="49" charset="-122"/>
                <a:ea typeface="楷体_GB2312" pitchFamily="49" charset="-122"/>
              </a:rPr>
              <a:t>2</a:t>
            </a:r>
            <a:endParaRPr lang="en-US" altLang="zh-CN" sz="3200" b="1" dirty="0">
              <a:latin typeface="楷体_GB2312" pitchFamily="49" charset="-122"/>
              <a:ea typeface="楷体_GB2312" pitchFamily="49" charset="-122"/>
            </a:endParaRPr>
          </a:p>
          <a:p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C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、</a:t>
            </a:r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C(s)+</a:t>
            </a:r>
            <a:r>
              <a:rPr lang="en-US" altLang="zh-CN" sz="3200" b="1" baseline="30000" dirty="0"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/</a:t>
            </a:r>
            <a:r>
              <a:rPr lang="en-US" altLang="zh-CN" sz="3200" b="1" baseline="-25000" dirty="0"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O</a:t>
            </a:r>
            <a:r>
              <a:rPr lang="en-US" altLang="zh-CN" sz="3200" b="1" baseline="-30000" dirty="0"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 (g)=CO(g)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；     △</a:t>
            </a:r>
            <a:r>
              <a:rPr lang="en-US" altLang="zh-CN" sz="3200" b="1" i="1" dirty="0">
                <a:latin typeface="楷体_GB2312" pitchFamily="49" charset="-122"/>
                <a:ea typeface="楷体_GB2312" pitchFamily="49" charset="-122"/>
              </a:rPr>
              <a:t>H</a:t>
            </a:r>
            <a:r>
              <a:rPr lang="en-US" altLang="zh-CN" sz="3200" b="1" baseline="-25000" dirty="0"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=-Q</a:t>
            </a:r>
            <a:r>
              <a:rPr lang="en-US" altLang="zh-CN" sz="3200" b="1" baseline="-30000" dirty="0">
                <a:latin typeface="楷体_GB2312" pitchFamily="49" charset="-122"/>
                <a:ea typeface="楷体_GB2312" pitchFamily="49" charset="-122"/>
              </a:rPr>
              <a:t>1</a:t>
            </a:r>
            <a:endParaRPr lang="en-US" altLang="zh-CN" sz="3200" b="1" dirty="0">
              <a:latin typeface="楷体_GB2312" pitchFamily="49" charset="-122"/>
              <a:ea typeface="楷体_GB2312" pitchFamily="49" charset="-122"/>
            </a:endParaRPr>
          </a:p>
          <a:p>
            <a:pPr eaLnBrk="0" hangingPunct="0"/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   C(s)+0</a:t>
            </a:r>
            <a:r>
              <a:rPr lang="en-US" altLang="zh-CN" sz="3200" b="1" baseline="-30000" dirty="0"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(g)=C0</a:t>
            </a:r>
            <a:r>
              <a:rPr lang="en-US" altLang="zh-CN" sz="3200" b="1" baseline="-30000" dirty="0"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(g)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；     △</a:t>
            </a:r>
            <a:r>
              <a:rPr lang="en-US" altLang="zh-CN" sz="3200" b="1" i="1" dirty="0">
                <a:latin typeface="楷体_GB2312" pitchFamily="49" charset="-122"/>
                <a:ea typeface="楷体_GB2312" pitchFamily="49" charset="-122"/>
              </a:rPr>
              <a:t>H</a:t>
            </a:r>
            <a:r>
              <a:rPr lang="en-US" altLang="zh-CN" sz="3200" b="1" baseline="-25000" dirty="0"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=-Q</a:t>
            </a:r>
            <a:r>
              <a:rPr lang="en-US" altLang="zh-CN" sz="3200" b="1" baseline="-30000" dirty="0">
                <a:latin typeface="楷体_GB2312" pitchFamily="49" charset="-122"/>
                <a:ea typeface="楷体_GB2312" pitchFamily="49" charset="-122"/>
              </a:rPr>
              <a:t>2</a:t>
            </a:r>
            <a:endParaRPr lang="en-US" altLang="zh-CN" sz="3200" b="1" dirty="0">
              <a:latin typeface="楷体_GB2312" pitchFamily="49" charset="-122"/>
              <a:ea typeface="楷体_GB2312" pitchFamily="49" charset="-122"/>
            </a:endParaRPr>
          </a:p>
          <a:p>
            <a:pPr eaLnBrk="0" hangingPunct="0"/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D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、</a:t>
            </a:r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H</a:t>
            </a:r>
            <a:r>
              <a:rPr lang="en-US" altLang="zh-CN" sz="3200" b="1" baseline="-30000" dirty="0"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(g)+Cl</a:t>
            </a:r>
            <a:r>
              <a:rPr lang="en-US" altLang="zh-CN" sz="3200" b="1" baseline="-30000" dirty="0"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(g)=2HCl(g)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；      △</a:t>
            </a:r>
            <a:r>
              <a:rPr lang="en-US" altLang="zh-CN" sz="3200" b="1" i="1" dirty="0">
                <a:latin typeface="楷体_GB2312" pitchFamily="49" charset="-122"/>
                <a:ea typeface="楷体_GB2312" pitchFamily="49" charset="-122"/>
              </a:rPr>
              <a:t>H</a:t>
            </a:r>
            <a:r>
              <a:rPr lang="en-US" altLang="zh-CN" sz="3200" b="1" baseline="-25000" dirty="0"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=-Q</a:t>
            </a:r>
            <a:r>
              <a:rPr lang="en-US" altLang="zh-CN" sz="3200" b="1" baseline="-30000" dirty="0">
                <a:latin typeface="楷体_GB2312" pitchFamily="49" charset="-122"/>
                <a:ea typeface="楷体_GB2312" pitchFamily="49" charset="-122"/>
              </a:rPr>
              <a:t>1</a:t>
            </a:r>
            <a:endParaRPr lang="en-US" altLang="zh-CN" sz="3200" b="1" dirty="0">
              <a:latin typeface="楷体_GB2312" pitchFamily="49" charset="-122"/>
              <a:ea typeface="楷体_GB2312" pitchFamily="49" charset="-122"/>
            </a:endParaRPr>
          </a:p>
          <a:p>
            <a:pPr eaLnBrk="0" hangingPunct="0"/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  </a:t>
            </a:r>
            <a:r>
              <a:rPr lang="en-US" altLang="zh-CN" sz="3200" b="1" baseline="30000" dirty="0"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/</a:t>
            </a:r>
            <a:r>
              <a:rPr lang="en-US" altLang="zh-CN" sz="3200" b="1" baseline="-25000" dirty="0"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H</a:t>
            </a:r>
            <a:r>
              <a:rPr lang="en-US" altLang="zh-CN" sz="3200" b="1" baseline="-30000" dirty="0"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(g)+ </a:t>
            </a:r>
            <a:r>
              <a:rPr lang="en-US" altLang="zh-CN" sz="3200" b="1" baseline="30000" dirty="0"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/</a:t>
            </a:r>
            <a:r>
              <a:rPr lang="en-US" altLang="zh-CN" sz="3200" b="1" baseline="-25000" dirty="0"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Cl</a:t>
            </a:r>
            <a:r>
              <a:rPr lang="en-US" altLang="zh-CN" sz="3200" b="1" baseline="-30000" dirty="0"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(g)= </a:t>
            </a:r>
            <a:r>
              <a:rPr lang="en-US" altLang="zh-CN" sz="3200" b="1" dirty="0" err="1">
                <a:latin typeface="楷体_GB2312" pitchFamily="49" charset="-122"/>
                <a:ea typeface="楷体_GB2312" pitchFamily="49" charset="-122"/>
              </a:rPr>
              <a:t>HCl</a:t>
            </a:r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(g)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； △</a:t>
            </a:r>
            <a:r>
              <a:rPr lang="en-US" altLang="zh-CN" sz="3200" b="1" i="1" dirty="0">
                <a:latin typeface="楷体_GB2312" pitchFamily="49" charset="-122"/>
                <a:ea typeface="楷体_GB2312" pitchFamily="49" charset="-122"/>
              </a:rPr>
              <a:t>H</a:t>
            </a:r>
            <a:r>
              <a:rPr lang="en-US" altLang="zh-CN" sz="3200" b="1" baseline="-25000" dirty="0"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=-Q</a:t>
            </a:r>
            <a:r>
              <a:rPr lang="en-US" altLang="zh-CN" sz="3200" b="1" baseline="-30000" dirty="0">
                <a:latin typeface="楷体_GB2312" pitchFamily="49" charset="-122"/>
                <a:ea typeface="楷体_GB2312" pitchFamily="49" charset="-122"/>
              </a:rPr>
              <a:t>2</a:t>
            </a:r>
            <a:endParaRPr lang="en-US" altLang="zh-CN" sz="3200" b="1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7651" name="WordArt 3"/>
          <p:cNvSpPr>
            <a:spLocks noChangeArrowheads="1" noChangeShapeType="1" noTextEdit="1"/>
          </p:cNvSpPr>
          <p:nvPr/>
        </p:nvSpPr>
        <p:spPr bwMode="auto">
          <a:xfrm>
            <a:off x="5076056" y="1124744"/>
            <a:ext cx="432048" cy="648072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宋体" panose="02010600030101010101" pitchFamily="2" charset="-122"/>
              </a:rPr>
              <a:t>AC</a:t>
            </a:r>
            <a:endParaRPr lang="zh-CN" alt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ChangeArrowheads="1"/>
          </p:cNvSpPr>
          <p:nvPr/>
        </p:nvSpPr>
        <p:spPr bwMode="auto">
          <a:xfrm>
            <a:off x="827088" y="423863"/>
            <a:ext cx="4824412" cy="519112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</a:rPr>
              <a:t>三</a:t>
            </a:r>
            <a:r>
              <a:rPr lang="zh-CN" altLang="en-US" sz="2800" b="1" dirty="0">
                <a:solidFill>
                  <a:srgbClr val="FF0000"/>
                </a:solidFill>
                <a:hlinkClick r:id="rId2" action="ppaction://hlinkfile"/>
              </a:rPr>
              <a:t>、中和反应反应热的测定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40962" name="Text Box 2"/>
          <p:cNvSpPr txBox="1">
            <a:spLocks noChangeArrowheads="1"/>
          </p:cNvSpPr>
          <p:nvPr/>
        </p:nvSpPr>
        <p:spPr bwMode="auto">
          <a:xfrm>
            <a:off x="539750" y="2060575"/>
            <a:ext cx="7848600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000" b="1" dirty="0">
                <a:ea typeface="楷体_GB2312" pitchFamily="49" charset="-122"/>
              </a:rPr>
              <a:t>测定强酸与强碱反应的反应热，</a:t>
            </a:r>
          </a:p>
          <a:p>
            <a:r>
              <a:rPr lang="zh-CN" altLang="en-US" sz="4000" b="1" dirty="0">
                <a:ea typeface="楷体_GB2312" pitchFamily="49" charset="-122"/>
              </a:rPr>
              <a:t>体验化学反应的热效应。</a:t>
            </a:r>
          </a:p>
        </p:txBody>
      </p:sp>
      <p:sp>
        <p:nvSpPr>
          <p:cNvPr id="40963" name="Text Box 3"/>
          <p:cNvSpPr txBox="1">
            <a:spLocks noChangeArrowheads="1"/>
          </p:cNvSpPr>
          <p:nvPr/>
        </p:nvSpPr>
        <p:spPr bwMode="auto">
          <a:xfrm>
            <a:off x="395288" y="4221163"/>
            <a:ext cx="8208962" cy="204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latin typeface="楷体_GB2312" pitchFamily="49" charset="-122"/>
                <a:ea typeface="楷体_GB2312" pitchFamily="49" charset="-122"/>
              </a:rPr>
              <a:t>大烧杯（</a:t>
            </a:r>
            <a:r>
              <a:rPr lang="en-US" altLang="zh-CN" sz="3200" b="1">
                <a:latin typeface="楷体_GB2312" pitchFamily="49" charset="-122"/>
                <a:ea typeface="楷体_GB2312" pitchFamily="49" charset="-122"/>
              </a:rPr>
              <a:t>500ml</a:t>
            </a:r>
            <a:r>
              <a:rPr lang="zh-CN" altLang="en-US" sz="3200" b="1">
                <a:latin typeface="楷体_GB2312" pitchFamily="49" charset="-122"/>
                <a:ea typeface="楷体_GB2312" pitchFamily="49" charset="-122"/>
              </a:rPr>
              <a:t>）</a:t>
            </a:r>
            <a:r>
              <a:rPr lang="zh-CN" altLang="en-US" b="1"/>
              <a:t>、</a:t>
            </a:r>
            <a:r>
              <a:rPr lang="zh-CN" altLang="en-US" sz="3200" b="1">
                <a:latin typeface="楷体_GB2312" pitchFamily="49" charset="-122"/>
                <a:ea typeface="楷体_GB2312" pitchFamily="49" charset="-122"/>
              </a:rPr>
              <a:t>小烧杯（</a:t>
            </a:r>
            <a:r>
              <a:rPr lang="en-US" altLang="zh-CN" sz="3200" b="1">
                <a:latin typeface="楷体_GB2312" pitchFamily="49" charset="-122"/>
                <a:ea typeface="楷体_GB2312" pitchFamily="49" charset="-122"/>
              </a:rPr>
              <a:t>100ml</a:t>
            </a:r>
            <a:r>
              <a:rPr lang="zh-CN" altLang="en-US" sz="3200" b="1">
                <a:latin typeface="楷体_GB2312" pitchFamily="49" charset="-122"/>
                <a:ea typeface="楷体_GB2312" pitchFamily="49" charset="-122"/>
              </a:rPr>
              <a:t>）</a:t>
            </a:r>
            <a:r>
              <a:rPr lang="zh-CN" altLang="en-US" b="1"/>
              <a:t>、</a:t>
            </a:r>
            <a:r>
              <a:rPr lang="zh-CN" altLang="en-US" sz="3200" b="1">
                <a:latin typeface="楷体_GB2312" pitchFamily="49" charset="-122"/>
                <a:ea typeface="楷体_GB2312" pitchFamily="49" charset="-122"/>
              </a:rPr>
              <a:t>温度计、</a:t>
            </a:r>
          </a:p>
          <a:p>
            <a:r>
              <a:rPr lang="zh-CN" altLang="en-US" sz="3200" b="1">
                <a:latin typeface="楷体_GB2312" pitchFamily="49" charset="-122"/>
                <a:ea typeface="楷体_GB2312" pitchFamily="49" charset="-122"/>
              </a:rPr>
              <a:t>量筒（</a:t>
            </a:r>
            <a:r>
              <a:rPr lang="en-US" altLang="zh-CN" sz="3200" b="1">
                <a:latin typeface="楷体_GB2312" pitchFamily="49" charset="-122"/>
                <a:ea typeface="楷体_GB2312" pitchFamily="49" charset="-122"/>
              </a:rPr>
              <a:t>50ml) </a:t>
            </a:r>
            <a:r>
              <a:rPr lang="zh-CN" altLang="en-US" sz="3200" b="1">
                <a:latin typeface="楷体_GB2312" pitchFamily="49" charset="-122"/>
                <a:ea typeface="楷体_GB2312" pitchFamily="49" charset="-122"/>
              </a:rPr>
              <a:t>两个</a:t>
            </a:r>
            <a:r>
              <a:rPr lang="en-US" altLang="zh-CN" b="1"/>
              <a:t>﹑</a:t>
            </a:r>
            <a:r>
              <a:rPr lang="en-US" altLang="zh-CN" sz="3200" b="1"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zh-CN" altLang="en-US" sz="3200" b="1">
                <a:latin typeface="楷体_GB2312" pitchFamily="49" charset="-122"/>
                <a:ea typeface="楷体_GB2312" pitchFamily="49" charset="-122"/>
              </a:rPr>
              <a:t>泡沫塑料或纸条</a:t>
            </a:r>
            <a:r>
              <a:rPr lang="en-US" altLang="zh-CN" b="1"/>
              <a:t>﹑</a:t>
            </a:r>
            <a:endParaRPr lang="en-US" altLang="zh-CN" sz="3200" b="1">
              <a:latin typeface="楷体_GB2312" pitchFamily="49" charset="-122"/>
              <a:ea typeface="楷体_GB2312" pitchFamily="49" charset="-122"/>
            </a:endParaRPr>
          </a:p>
          <a:p>
            <a:r>
              <a:rPr lang="zh-CN" altLang="en-US" sz="3200" b="1">
                <a:latin typeface="楷体_GB2312" pitchFamily="49" charset="-122"/>
                <a:ea typeface="楷体_GB2312" pitchFamily="49" charset="-122"/>
              </a:rPr>
              <a:t>泡沫塑料板或硬纸板（中心有两个小孔）</a:t>
            </a:r>
            <a:r>
              <a:rPr lang="en-US" altLang="zh-CN" b="1"/>
              <a:t>﹑</a:t>
            </a:r>
            <a:r>
              <a:rPr lang="en-US" altLang="zh-CN" sz="3200" b="1">
                <a:latin typeface="楷体_GB2312" pitchFamily="49" charset="-122"/>
                <a:ea typeface="楷体_GB2312" pitchFamily="49" charset="-122"/>
              </a:rPr>
              <a:t>  </a:t>
            </a:r>
            <a:r>
              <a:rPr lang="zh-CN" altLang="en-US" sz="3200" b="1">
                <a:latin typeface="楷体_GB2312" pitchFamily="49" charset="-122"/>
                <a:ea typeface="楷体_GB2312" pitchFamily="49" charset="-122"/>
              </a:rPr>
              <a:t>环形玻璃搅拌棒 </a:t>
            </a:r>
          </a:p>
        </p:txBody>
      </p:sp>
      <p:sp>
        <p:nvSpPr>
          <p:cNvPr id="40965" name="AutoShape 5"/>
          <p:cNvSpPr>
            <a:spLocks noChangeArrowheads="1"/>
          </p:cNvSpPr>
          <p:nvPr/>
        </p:nvSpPr>
        <p:spPr bwMode="auto">
          <a:xfrm>
            <a:off x="827088" y="1196975"/>
            <a:ext cx="2779712" cy="8255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555C2"/>
              </a:gs>
              <a:gs pos="100000">
                <a:srgbClr val="671D81"/>
              </a:gs>
            </a:gsLst>
            <a:lin ang="2700000" scaled="1"/>
          </a:gradFill>
          <a:ln w="9525" algn="ctr">
            <a:solidFill>
              <a:srgbClr val="666699"/>
            </a:solidFill>
            <a:round/>
            <a:headEnd/>
            <a:tailEnd/>
          </a:ln>
        </p:spPr>
        <p:txBody>
          <a:bodyPr lIns="72000" tIns="36000" rIns="72000" bIns="36000">
            <a:spAutoFit/>
          </a:bodyPr>
          <a:lstStyle>
            <a:lvl1pPr marL="1619250" indent="-16192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400" b="1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实验目的</a:t>
            </a:r>
            <a:r>
              <a:rPr lang="zh-CN" altLang="en-US" sz="3200" b="1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</a:p>
        </p:txBody>
      </p:sp>
      <p:sp>
        <p:nvSpPr>
          <p:cNvPr id="40966" name="AutoShape 6"/>
          <p:cNvSpPr>
            <a:spLocks noChangeArrowheads="1"/>
          </p:cNvSpPr>
          <p:nvPr/>
        </p:nvSpPr>
        <p:spPr bwMode="auto">
          <a:xfrm>
            <a:off x="917575" y="3429000"/>
            <a:ext cx="2717800" cy="8255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555C2"/>
              </a:gs>
              <a:gs pos="100000">
                <a:srgbClr val="671D81"/>
              </a:gs>
            </a:gsLst>
            <a:lin ang="2700000" scaled="1"/>
          </a:gradFill>
          <a:ln w="9525" algn="ctr">
            <a:solidFill>
              <a:srgbClr val="666699"/>
            </a:solidFill>
            <a:round/>
            <a:headEnd/>
            <a:tailEnd/>
          </a:ln>
        </p:spPr>
        <p:txBody>
          <a:bodyPr lIns="72000" tIns="36000" rIns="72000" bIns="36000">
            <a:spAutoFit/>
          </a:bodyPr>
          <a:lstStyle>
            <a:lvl1pPr marL="1619250" indent="-16192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400" b="1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实验用品</a:t>
            </a:r>
            <a:r>
              <a:rPr lang="zh-CN" altLang="en-US" sz="3200" b="1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</a:p>
        </p:txBody>
      </p:sp>
      <p:sp>
        <p:nvSpPr>
          <p:cNvPr id="98311" name="AutoShape 7"/>
          <p:cNvSpPr>
            <a:spLocks noChangeArrowheads="1"/>
          </p:cNvSpPr>
          <p:nvPr/>
        </p:nvSpPr>
        <p:spPr bwMode="auto">
          <a:xfrm>
            <a:off x="4067175" y="1052513"/>
            <a:ext cx="5076825" cy="1223962"/>
          </a:xfrm>
          <a:prstGeom prst="wedgeRoundRectCallout">
            <a:avLst>
              <a:gd name="adj1" fmla="val -72139"/>
              <a:gd name="adj2" fmla="val -61153"/>
              <a:gd name="adj3" fmla="val 16667"/>
            </a:avLst>
          </a:prstGeom>
          <a:solidFill>
            <a:srgbClr val="FFFF99">
              <a:alpha val="70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zh-CN" altLang="en-US" sz="2400" b="1">
                <a:solidFill>
                  <a:srgbClr val="FF0000"/>
                </a:solidFill>
              </a:rPr>
              <a:t>中和热</a:t>
            </a:r>
            <a:r>
              <a:rPr lang="zh-CN" altLang="en-US" sz="2400" b="1"/>
              <a:t>：在稀溶液中，酸与碱发生中和反应生成</a:t>
            </a:r>
            <a:r>
              <a:rPr lang="en-US" altLang="zh-CN" sz="2400" b="1"/>
              <a:t>1mol</a:t>
            </a:r>
            <a:r>
              <a:rPr lang="zh-CN" altLang="en-US" sz="2400" b="1"/>
              <a:t>水所产生的反应热</a:t>
            </a:r>
          </a:p>
        </p:txBody>
      </p:sp>
      <p:sp>
        <p:nvSpPr>
          <p:cNvPr id="2" name="矩形 1"/>
          <p:cNvSpPr/>
          <p:nvPr/>
        </p:nvSpPr>
        <p:spPr>
          <a:xfrm>
            <a:off x="5843095" y="32048"/>
            <a:ext cx="330090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五三</a:t>
            </a:r>
            <a:r>
              <a:rPr lang="en-US" altLang="zh-CN" sz="5400" b="1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P5 </a:t>
            </a:r>
            <a:r>
              <a:rPr lang="zh-CN" altLang="en-US" sz="5400" b="1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四</a:t>
            </a:r>
            <a:endParaRPr lang="zh-CN" altLang="en-US" sz="54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83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83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983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983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40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2" grpId="0"/>
      <p:bldP spid="40963" grpId="0"/>
      <p:bldP spid="40965" grpId="0" animBg="1"/>
      <p:bldP spid="40966" grpId="0" animBg="1"/>
      <p:bldP spid="98311" grpId="0" animBg="1"/>
      <p:bldP spid="98311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9" name="Text Box 3"/>
          <p:cNvSpPr txBox="1">
            <a:spLocks noChangeArrowheads="1"/>
          </p:cNvSpPr>
          <p:nvPr/>
        </p:nvSpPr>
        <p:spPr bwMode="auto">
          <a:xfrm>
            <a:off x="27833" y="1105732"/>
            <a:ext cx="5364162" cy="54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2800" b="1" dirty="0" smtClean="0">
                <a:latin typeface="宋体" panose="02010600030101010101" pitchFamily="2" charset="-122"/>
              </a:rPr>
              <a:t>1.</a:t>
            </a:r>
            <a:r>
              <a:rPr lang="zh-CN" altLang="en-US" sz="2800" b="1" dirty="0" smtClean="0">
                <a:latin typeface="宋体" panose="02010600030101010101" pitchFamily="2" charset="-122"/>
              </a:rPr>
              <a:t>绝热装置的组装。</a:t>
            </a:r>
            <a:endParaRPr lang="en-US" altLang="zh-CN" sz="2800" b="1" dirty="0" smtClean="0">
              <a:latin typeface="宋体" panose="02010600030101010101" pitchFamily="2" charset="-122"/>
            </a:endParaRPr>
          </a:p>
        </p:txBody>
      </p:sp>
      <p:graphicFrame>
        <p:nvGraphicFramePr>
          <p:cNvPr id="45060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08001966"/>
              </p:ext>
            </p:extLst>
          </p:nvPr>
        </p:nvGraphicFramePr>
        <p:xfrm>
          <a:off x="1331640" y="1615035"/>
          <a:ext cx="3933738" cy="49566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9358" r:id="rId3" imgW="2010056" imgH="1781424" progId="MSPhotoEd.3">
                  <p:embed/>
                </p:oleObj>
              </mc:Choice>
              <mc:Fallback>
                <p:oleObj r:id="rId3" imgW="2010056" imgH="1781424" progId="MSPhotoEd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31640" y="1615035"/>
                        <a:ext cx="3933738" cy="4956696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9332" name="AutoShape 5"/>
          <p:cNvSpPr>
            <a:spLocks noChangeArrowheads="1"/>
          </p:cNvSpPr>
          <p:nvPr/>
        </p:nvSpPr>
        <p:spPr bwMode="auto">
          <a:xfrm>
            <a:off x="21455" y="25385"/>
            <a:ext cx="2924175" cy="8255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555C2"/>
              </a:gs>
              <a:gs pos="100000">
                <a:srgbClr val="671D81"/>
              </a:gs>
            </a:gsLst>
            <a:lin ang="2700000" scaled="1"/>
          </a:gradFill>
          <a:ln w="9525" algn="ctr">
            <a:solidFill>
              <a:srgbClr val="666699"/>
            </a:solidFill>
            <a:round/>
            <a:headEnd/>
            <a:tailEnd/>
          </a:ln>
        </p:spPr>
        <p:txBody>
          <a:bodyPr lIns="72000" tIns="36000" rIns="72000" bIns="36000">
            <a:spAutoFit/>
          </a:bodyPr>
          <a:lstStyle>
            <a:lvl1pPr marL="1619250" indent="-16192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4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实验步骤</a:t>
            </a:r>
            <a:r>
              <a:rPr lang="zh-CN" altLang="en-US" sz="32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</a:p>
        </p:txBody>
      </p:sp>
      <p:sp>
        <p:nvSpPr>
          <p:cNvPr id="2" name="矩形 1"/>
          <p:cNvSpPr/>
          <p:nvPr/>
        </p:nvSpPr>
        <p:spPr>
          <a:xfrm>
            <a:off x="6023592" y="5214390"/>
            <a:ext cx="173156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latin typeface="宋体" panose="02010600030101010101" pitchFamily="2" charset="-122"/>
              </a:rPr>
              <a:t>垫泡沫塑料</a:t>
            </a:r>
            <a:endParaRPr lang="zh-CN" altLang="en-US" sz="2400" dirty="0"/>
          </a:p>
        </p:txBody>
      </p:sp>
      <p:sp>
        <p:nvSpPr>
          <p:cNvPr id="3" name="矩形 2"/>
          <p:cNvSpPr/>
          <p:nvPr/>
        </p:nvSpPr>
        <p:spPr>
          <a:xfrm>
            <a:off x="5886470" y="3860995"/>
            <a:ext cx="265970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FF3300"/>
                </a:solidFill>
                <a:latin typeface="宋体" panose="02010600030101010101" pitchFamily="2" charset="-122"/>
              </a:rPr>
              <a:t>大小烧杯杯</a:t>
            </a:r>
            <a:r>
              <a:rPr lang="zh-CN" altLang="en-US" sz="2400" b="1" dirty="0" smtClean="0">
                <a:solidFill>
                  <a:srgbClr val="FF3300"/>
                </a:solidFill>
                <a:latin typeface="宋体" panose="02010600030101010101" pitchFamily="2" charset="-122"/>
              </a:rPr>
              <a:t>口相</a:t>
            </a:r>
            <a:r>
              <a:rPr lang="zh-CN" altLang="en-US" sz="2400" b="1" dirty="0">
                <a:solidFill>
                  <a:srgbClr val="FF3300"/>
                </a:solidFill>
                <a:latin typeface="宋体" panose="02010600030101010101" pitchFamily="2" charset="-122"/>
              </a:rPr>
              <a:t>平</a:t>
            </a:r>
            <a:endParaRPr lang="zh-CN" altLang="en-US" sz="2400" dirty="0"/>
          </a:p>
        </p:txBody>
      </p:sp>
      <p:sp>
        <p:nvSpPr>
          <p:cNvPr id="4" name="矩形 3"/>
          <p:cNvSpPr/>
          <p:nvPr/>
        </p:nvSpPr>
        <p:spPr>
          <a:xfrm>
            <a:off x="6041159" y="2433734"/>
            <a:ext cx="2350323" cy="5355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b="1" dirty="0">
                <a:latin typeface="宋体" panose="02010600030101010101" pitchFamily="2" charset="-122"/>
              </a:rPr>
              <a:t>环形玻璃搅拌棒</a:t>
            </a:r>
          </a:p>
        </p:txBody>
      </p:sp>
      <p:cxnSp>
        <p:nvCxnSpPr>
          <p:cNvPr id="6" name="直接箭头连接符 5"/>
          <p:cNvCxnSpPr/>
          <p:nvPr/>
        </p:nvCxnSpPr>
        <p:spPr>
          <a:xfrm flipV="1">
            <a:off x="4932040" y="5445223"/>
            <a:ext cx="1080120" cy="3945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箭头连接符 11"/>
          <p:cNvCxnSpPr/>
          <p:nvPr/>
        </p:nvCxnSpPr>
        <p:spPr>
          <a:xfrm>
            <a:off x="3235216" y="4056807"/>
            <a:ext cx="2515396" cy="3502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箭头连接符 15"/>
          <p:cNvCxnSpPr/>
          <p:nvPr/>
        </p:nvCxnSpPr>
        <p:spPr>
          <a:xfrm>
            <a:off x="5120279" y="2808203"/>
            <a:ext cx="1035897" cy="4326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矩形 14"/>
          <p:cNvSpPr/>
          <p:nvPr/>
        </p:nvSpPr>
        <p:spPr>
          <a:xfrm>
            <a:off x="4492914" y="1916473"/>
            <a:ext cx="480131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4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方正姚体" panose="02010601030101010101" pitchFamily="2" charset="-122"/>
                <a:ea typeface="方正姚体" panose="02010601030101010101" pitchFamily="2" charset="-122"/>
              </a:rPr>
              <a:t>能用环形铜搅拌棒、铁搅拌棒吗</a:t>
            </a:r>
            <a:r>
              <a:rPr lang="zh-CN" altLang="en-US" sz="24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方正姚体" panose="02010601030101010101" pitchFamily="2" charset="-122"/>
                <a:ea typeface="方正姚体" panose="02010601030101010101" pitchFamily="2" charset="-122"/>
              </a:rPr>
              <a:t>？</a:t>
            </a:r>
            <a:endParaRPr lang="zh-CN" altLang="en-US" sz="24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5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45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9" grpId="0"/>
      <p:bldP spid="2" grpId="0"/>
      <p:bldP spid="3" grpId="0"/>
      <p:bldP spid="4" grpId="0"/>
      <p:bldP spid="1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ext Box 2"/>
          <p:cNvSpPr txBox="1">
            <a:spLocks noChangeArrowheads="1"/>
          </p:cNvSpPr>
          <p:nvPr/>
        </p:nvSpPr>
        <p:spPr bwMode="auto">
          <a:xfrm>
            <a:off x="23813" y="404664"/>
            <a:ext cx="899953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 dirty="0" smtClean="0">
                <a:latin typeface="宋体" panose="02010600030101010101" pitchFamily="2" charset="-122"/>
              </a:rPr>
              <a:t>2.</a:t>
            </a:r>
            <a:r>
              <a:rPr lang="zh-CN" altLang="en-US" sz="3200" b="1" dirty="0" smtClean="0">
                <a:latin typeface="宋体" panose="02010600030101010101" pitchFamily="2" charset="-122"/>
              </a:rPr>
              <a:t>量取反应物，测反应前的温度</a:t>
            </a:r>
            <a:endParaRPr lang="zh-CN" altLang="en-US" sz="3200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47107" name="Text Box 3"/>
          <p:cNvSpPr txBox="1">
            <a:spLocks noChangeArrowheads="1"/>
          </p:cNvSpPr>
          <p:nvPr/>
        </p:nvSpPr>
        <p:spPr bwMode="auto">
          <a:xfrm>
            <a:off x="36513" y="3140075"/>
            <a:ext cx="8928100" cy="1128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 dirty="0" smtClean="0">
                <a:solidFill>
                  <a:srgbClr val="FF0000"/>
                </a:solidFill>
                <a:ea typeface="楷体_GB2312" pitchFamily="49" charset="-122"/>
              </a:rPr>
              <a:t>思考</a:t>
            </a:r>
            <a:r>
              <a:rPr lang="en-US" altLang="zh-CN" sz="3200" b="1" dirty="0" smtClean="0">
                <a:solidFill>
                  <a:srgbClr val="FF0000"/>
                </a:solidFill>
                <a:ea typeface="楷体_GB2312" pitchFamily="49" charset="-122"/>
              </a:rPr>
              <a:t>1</a:t>
            </a:r>
            <a:r>
              <a:rPr lang="zh-CN" altLang="en-US" sz="3200" b="1" dirty="0" smtClean="0">
                <a:solidFill>
                  <a:srgbClr val="FF0000"/>
                </a:solidFill>
                <a:ea typeface="楷体_GB2312" pitchFamily="49" charset="-122"/>
              </a:rPr>
              <a:t>：</a:t>
            </a:r>
            <a:r>
              <a:rPr lang="zh-CN" altLang="en-US" sz="3200" b="1" dirty="0">
                <a:solidFill>
                  <a:srgbClr val="0033CC"/>
                </a:solidFill>
                <a:ea typeface="楷体_GB2312" pitchFamily="49" charset="-122"/>
              </a:rPr>
              <a:t>温度计上的酸为何要用水冲洗干净？冲洗后的溶液能否倒入小烧杯？为什么？</a:t>
            </a:r>
            <a:r>
              <a:rPr lang="zh-CN" altLang="en-US" sz="3600" b="1" dirty="0">
                <a:solidFill>
                  <a:srgbClr val="0033CC"/>
                </a:solidFill>
                <a:ea typeface="楷体_GB2312" pitchFamily="49" charset="-122"/>
              </a:rPr>
              <a:t> </a:t>
            </a:r>
          </a:p>
        </p:txBody>
      </p:sp>
      <p:sp>
        <p:nvSpPr>
          <p:cNvPr id="2" name="矩形 1"/>
          <p:cNvSpPr/>
          <p:nvPr/>
        </p:nvSpPr>
        <p:spPr>
          <a:xfrm>
            <a:off x="1208168" y="2044948"/>
            <a:ext cx="576311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+mn-ea"/>
                <a:ea typeface="+mn-ea"/>
              </a:rPr>
              <a:t>50 mL 0.55 </a:t>
            </a:r>
            <a:r>
              <a:rPr lang="en-US" altLang="zh-CN" sz="3200" b="1" dirty="0" err="1">
                <a:solidFill>
                  <a:srgbClr val="FF0000"/>
                </a:solidFill>
                <a:latin typeface="+mn-ea"/>
                <a:ea typeface="+mn-ea"/>
              </a:rPr>
              <a:t>mol</a:t>
            </a:r>
            <a:r>
              <a:rPr lang="en-US" altLang="zh-CN" sz="3200" b="1" dirty="0">
                <a:solidFill>
                  <a:srgbClr val="FF0000"/>
                </a:solidFill>
                <a:latin typeface="+mn-ea"/>
                <a:ea typeface="+mn-ea"/>
              </a:rPr>
              <a:t>/L </a:t>
            </a:r>
            <a:r>
              <a:rPr lang="en-US" altLang="zh-CN" sz="3200" b="1" dirty="0" err="1" smtClean="0">
                <a:solidFill>
                  <a:srgbClr val="FF0000"/>
                </a:solidFill>
                <a:latin typeface="+mn-ea"/>
                <a:ea typeface="+mn-ea"/>
              </a:rPr>
              <a:t>NaOH</a:t>
            </a:r>
            <a:r>
              <a:rPr lang="zh-CN" altLang="en-US" sz="3200" b="1" dirty="0" smtClean="0">
                <a:solidFill>
                  <a:srgbClr val="FF0000"/>
                </a:solidFill>
                <a:latin typeface="+mn-ea"/>
                <a:ea typeface="+mn-ea"/>
              </a:rPr>
              <a:t>（稀）</a:t>
            </a:r>
            <a:endParaRPr lang="zh-CN" altLang="en-US" sz="32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236250" y="1229151"/>
            <a:ext cx="555632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+mn-ea"/>
                <a:ea typeface="+mn-ea"/>
              </a:rPr>
              <a:t>50 mL </a:t>
            </a:r>
            <a:r>
              <a:rPr lang="en-US" altLang="zh-CN" sz="3200" b="1" dirty="0" smtClean="0">
                <a:solidFill>
                  <a:srgbClr val="FF0000"/>
                </a:solidFill>
                <a:latin typeface="+mn-ea"/>
                <a:ea typeface="+mn-ea"/>
              </a:rPr>
              <a:t>0.50 </a:t>
            </a:r>
            <a:r>
              <a:rPr lang="en-US" altLang="zh-CN" sz="3200" b="1" dirty="0" err="1">
                <a:solidFill>
                  <a:srgbClr val="FF0000"/>
                </a:solidFill>
                <a:latin typeface="+mn-ea"/>
                <a:ea typeface="+mn-ea"/>
              </a:rPr>
              <a:t>mol</a:t>
            </a:r>
            <a:r>
              <a:rPr lang="en-US" altLang="zh-CN" sz="3200" b="1" dirty="0">
                <a:solidFill>
                  <a:srgbClr val="FF0000"/>
                </a:solidFill>
                <a:latin typeface="+mn-ea"/>
                <a:ea typeface="+mn-ea"/>
              </a:rPr>
              <a:t>/L </a:t>
            </a:r>
            <a:r>
              <a:rPr lang="en-US" altLang="zh-CN" sz="3200" b="1" dirty="0" err="1" smtClean="0">
                <a:solidFill>
                  <a:srgbClr val="FF0000"/>
                </a:solidFill>
                <a:latin typeface="+mn-ea"/>
                <a:ea typeface="+mn-ea"/>
              </a:rPr>
              <a:t>HCl</a:t>
            </a:r>
            <a:r>
              <a:rPr lang="zh-CN" altLang="en-US" sz="3200" b="1" dirty="0" smtClean="0">
                <a:solidFill>
                  <a:srgbClr val="FF0000"/>
                </a:solidFill>
                <a:latin typeface="+mn-ea"/>
                <a:ea typeface="+mn-ea"/>
              </a:rPr>
              <a:t>（稀）</a:t>
            </a:r>
            <a:endParaRPr lang="zh-CN" altLang="en-US" sz="32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36513" y="4779140"/>
            <a:ext cx="86106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 dirty="0" smtClean="0">
                <a:solidFill>
                  <a:srgbClr val="FF33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思考</a:t>
            </a:r>
            <a:r>
              <a:rPr lang="en-US" altLang="zh-CN" sz="3200" b="1" dirty="0" smtClean="0">
                <a:solidFill>
                  <a:srgbClr val="FF33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2</a:t>
            </a:r>
            <a:r>
              <a:rPr lang="zh-CN" altLang="en-US" sz="3200" b="1" dirty="0" smtClean="0">
                <a:solidFill>
                  <a:srgbClr val="FF33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：</a:t>
            </a:r>
            <a:r>
              <a:rPr lang="zh-CN" altLang="en-US" sz="3200" b="1" dirty="0">
                <a:solidFill>
                  <a:srgbClr val="0000CC"/>
                </a:solidFill>
                <a:latin typeface="宋体" panose="02010600030101010101" pitchFamily="2" charset="-122"/>
              </a:rPr>
              <a:t>实验中所用</a:t>
            </a:r>
            <a:r>
              <a:rPr lang="en-US" altLang="zh-CN" sz="3200" b="1" dirty="0" err="1">
                <a:solidFill>
                  <a:srgbClr val="0000CC"/>
                </a:solidFill>
                <a:latin typeface="宋体" panose="02010600030101010101" pitchFamily="2" charset="-122"/>
              </a:rPr>
              <a:t>HCl</a:t>
            </a:r>
            <a:r>
              <a:rPr lang="zh-CN" altLang="en-US" sz="3200" b="1" dirty="0">
                <a:solidFill>
                  <a:srgbClr val="0000CC"/>
                </a:solidFill>
                <a:latin typeface="宋体" panose="02010600030101010101" pitchFamily="2" charset="-122"/>
              </a:rPr>
              <a:t>和</a:t>
            </a:r>
            <a:r>
              <a:rPr lang="en-US" altLang="zh-CN" sz="3200" b="1" dirty="0" err="1">
                <a:solidFill>
                  <a:srgbClr val="0000CC"/>
                </a:solidFill>
                <a:latin typeface="宋体" panose="02010600030101010101" pitchFamily="2" charset="-122"/>
              </a:rPr>
              <a:t>NaOH</a:t>
            </a:r>
            <a:r>
              <a:rPr lang="zh-CN" altLang="en-US" sz="3200" b="1" dirty="0">
                <a:solidFill>
                  <a:srgbClr val="0000CC"/>
                </a:solidFill>
                <a:latin typeface="宋体" panose="02010600030101010101" pitchFamily="2" charset="-122"/>
              </a:rPr>
              <a:t>的物质的量比为何不是</a:t>
            </a:r>
            <a:r>
              <a:rPr lang="en-US" altLang="zh-CN" sz="3200" b="1" dirty="0">
                <a:solidFill>
                  <a:srgbClr val="0000CC"/>
                </a:solidFill>
                <a:latin typeface="宋体" panose="02010600030101010101" pitchFamily="2" charset="-122"/>
              </a:rPr>
              <a:t>1∶1</a:t>
            </a:r>
            <a:r>
              <a:rPr lang="zh-CN" altLang="en-US" sz="3200" b="1" dirty="0">
                <a:solidFill>
                  <a:srgbClr val="0000CC"/>
                </a:solidFill>
                <a:latin typeface="宋体" panose="02010600030101010101" pitchFamily="2" charset="-122"/>
              </a:rPr>
              <a:t>而是</a:t>
            </a:r>
            <a:r>
              <a:rPr lang="en-US" altLang="zh-CN" sz="3200" b="1" dirty="0" err="1">
                <a:solidFill>
                  <a:srgbClr val="0000CC"/>
                </a:solidFill>
                <a:latin typeface="宋体" panose="02010600030101010101" pitchFamily="2" charset="-122"/>
              </a:rPr>
              <a:t>NaOH</a:t>
            </a:r>
            <a:r>
              <a:rPr lang="zh-CN" altLang="en-US" sz="3200" b="1" dirty="0">
                <a:solidFill>
                  <a:srgbClr val="0000CC"/>
                </a:solidFill>
                <a:latin typeface="宋体" panose="02010600030101010101" pitchFamily="2" charset="-122"/>
              </a:rPr>
              <a:t>过量？</a:t>
            </a:r>
          </a:p>
        </p:txBody>
      </p:sp>
      <p:sp>
        <p:nvSpPr>
          <p:cNvPr id="4" name="矩形 3"/>
          <p:cNvSpPr/>
          <p:nvPr/>
        </p:nvSpPr>
        <p:spPr>
          <a:xfrm>
            <a:off x="2633653" y="4276029"/>
            <a:ext cx="341632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不可，为了减小误差</a:t>
            </a:r>
            <a:endParaRPr lang="zh-CN" altLang="en-US" sz="28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矩形 8"/>
          <p:cNvSpPr/>
          <p:nvPr/>
        </p:nvSpPr>
        <p:spPr>
          <a:xfrm>
            <a:off x="2813189" y="6019314"/>
            <a:ext cx="305724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保证盐酸反应完全</a:t>
            </a:r>
            <a:endParaRPr lang="zh-CN" altLang="en-US" sz="28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47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6" grpId="0"/>
      <p:bldP spid="47107" grpId="0"/>
      <p:bldP spid="2" grpId="0"/>
      <p:bldP spid="3" grpId="0"/>
      <p:bldP spid="7" grpId="0"/>
      <p:bldP spid="4" grpId="0"/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 Box 2"/>
          <p:cNvSpPr txBox="1">
            <a:spLocks noChangeArrowheads="1"/>
          </p:cNvSpPr>
          <p:nvPr/>
        </p:nvSpPr>
        <p:spPr bwMode="auto">
          <a:xfrm>
            <a:off x="-26314" y="651629"/>
            <a:ext cx="9170314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 dirty="0" smtClean="0">
                <a:solidFill>
                  <a:srgbClr val="FF0000"/>
                </a:solidFill>
                <a:latin typeface="宋体" panose="02010600030101010101" pitchFamily="2" charset="-122"/>
              </a:rPr>
              <a:t>思考</a:t>
            </a:r>
            <a:r>
              <a:rPr lang="en-US" altLang="zh-CN" sz="3200" b="1" dirty="0" smtClean="0">
                <a:solidFill>
                  <a:srgbClr val="FF0000"/>
                </a:solidFill>
                <a:latin typeface="宋体" panose="02010600030101010101" pitchFamily="2" charset="-122"/>
              </a:rPr>
              <a:t>3</a:t>
            </a:r>
            <a:r>
              <a:rPr lang="zh-CN" altLang="en-US" sz="3200" b="1" dirty="0" smtClean="0">
                <a:solidFill>
                  <a:srgbClr val="FF0000"/>
                </a:solidFill>
                <a:latin typeface="宋体" panose="02010600030101010101" pitchFamily="2" charset="-122"/>
              </a:rPr>
              <a:t>：</a:t>
            </a:r>
            <a:r>
              <a:rPr lang="zh-CN" altLang="en-US" sz="3200" b="1" dirty="0">
                <a:solidFill>
                  <a:srgbClr val="0033CC"/>
                </a:solidFill>
                <a:latin typeface="宋体" panose="02010600030101010101" pitchFamily="2" charset="-122"/>
              </a:rPr>
              <a:t>酸、碱混合时，为何要把量筒中的</a:t>
            </a:r>
            <a:r>
              <a:rPr lang="en-US" altLang="zh-CN" sz="3200" b="1" dirty="0" err="1">
                <a:solidFill>
                  <a:srgbClr val="0033CC"/>
                </a:solidFill>
                <a:latin typeface="宋体" panose="02010600030101010101" pitchFamily="2" charset="-122"/>
              </a:rPr>
              <a:t>NaOH</a:t>
            </a:r>
            <a:r>
              <a:rPr lang="zh-CN" altLang="en-US" sz="3200" b="1" dirty="0">
                <a:solidFill>
                  <a:srgbClr val="0033CC"/>
                </a:solidFill>
                <a:latin typeface="宋体" panose="02010600030101010101" pitchFamily="2" charset="-122"/>
              </a:rPr>
              <a:t>溶液一次倒入小烧杯而不能缓缓倒入？</a:t>
            </a:r>
          </a:p>
        </p:txBody>
      </p:sp>
      <p:sp>
        <p:nvSpPr>
          <p:cNvPr id="49155" name="Text Box 3"/>
          <p:cNvSpPr txBox="1">
            <a:spLocks noChangeArrowheads="1"/>
          </p:cNvSpPr>
          <p:nvPr/>
        </p:nvSpPr>
        <p:spPr bwMode="auto">
          <a:xfrm>
            <a:off x="35352" y="1633534"/>
            <a:ext cx="8435975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ea typeface="华文新魏" panose="02010800040101010101" pitchFamily="2" charset="-122"/>
              </a:rPr>
              <a:t>答：因为本实验的关键是测反应的反应热，若动作迟缓，将会使热量损失而使误差增大。</a:t>
            </a:r>
          </a:p>
        </p:txBody>
      </p:sp>
      <p:sp>
        <p:nvSpPr>
          <p:cNvPr id="49158" name="Text Box 6"/>
          <p:cNvSpPr txBox="1">
            <a:spLocks noChangeArrowheads="1"/>
          </p:cNvSpPr>
          <p:nvPr/>
        </p:nvSpPr>
        <p:spPr bwMode="auto">
          <a:xfrm>
            <a:off x="10396" y="-16076"/>
            <a:ext cx="8280400" cy="683264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US" altLang="zh-CN" sz="3200" b="1" dirty="0" smtClean="0">
                <a:latin typeface="宋体" panose="02010600030101010101" pitchFamily="2" charset="-122"/>
              </a:rPr>
              <a:t>3.</a:t>
            </a:r>
            <a:r>
              <a:rPr lang="zh-CN" altLang="en-US" sz="3200" b="1" dirty="0" smtClean="0">
                <a:latin typeface="宋体" panose="02010600030101010101" pitchFamily="2" charset="-122"/>
              </a:rPr>
              <a:t>混合反应物，测反应后温度</a:t>
            </a:r>
            <a:endParaRPr lang="zh-CN" altLang="en-US" sz="3200" b="1" dirty="0">
              <a:latin typeface="宋体" panose="02010600030101010101" pitchFamily="2" charset="-122"/>
            </a:endParaRP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-29885" y="2670252"/>
            <a:ext cx="8534400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dirty="0" smtClean="0">
                <a:latin typeface="+mn-ea"/>
                <a:ea typeface="+mn-ea"/>
              </a:rPr>
              <a:t>4.</a:t>
            </a:r>
            <a:r>
              <a:rPr lang="zh-CN" altLang="en-US" sz="3200" dirty="0">
                <a:latin typeface="+mn-ea"/>
                <a:ea typeface="+mn-ea"/>
              </a:rPr>
              <a:t>重复实验两到三次，取测量所得数据的平均值作为计算依据。 </a:t>
            </a:r>
          </a:p>
        </p:txBody>
      </p:sp>
      <p:graphicFrame>
        <p:nvGraphicFramePr>
          <p:cNvPr id="6" name="Group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1423161"/>
              </p:ext>
            </p:extLst>
          </p:nvPr>
        </p:nvGraphicFramePr>
        <p:xfrm>
          <a:off x="179512" y="3861048"/>
          <a:ext cx="8497887" cy="2836037"/>
        </p:xfrm>
        <a:graphic>
          <a:graphicData uri="http://schemas.openxmlformats.org/drawingml/2006/table">
            <a:tbl>
              <a:tblPr/>
              <a:tblGrid>
                <a:gridCol w="2133600"/>
                <a:gridCol w="796925"/>
                <a:gridCol w="1027112"/>
                <a:gridCol w="1108075"/>
                <a:gridCol w="1674813"/>
                <a:gridCol w="1757362"/>
              </a:tblGrid>
              <a:tr h="566738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           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温度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实验次数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  <a:cs typeface="Times New Roman" panose="02020603050405020304" pitchFamily="18" charset="0"/>
                        </a:rPr>
                        <a:t>起始温度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kumimoji="0" lang="en-US" altLang="zh-CN" sz="24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  <a:cs typeface="Times New Roman" panose="02020603050405020304" pitchFamily="18" charset="0"/>
                        </a:rPr>
                        <a:t>/℃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  <a:cs typeface="Times New Roman" panose="02020603050405020304" pitchFamily="18" charset="0"/>
                        </a:rPr>
                        <a:t>终止温度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kumimoji="0" lang="en-US" altLang="zh-CN" sz="24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  <a:cs typeface="Times New Roman" panose="02020603050405020304" pitchFamily="18" charset="0"/>
                        </a:rPr>
                        <a:t>/℃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  <a:cs typeface="Times New Roman" panose="02020603050405020304" pitchFamily="18" charset="0"/>
                        </a:rPr>
                        <a:t>温度差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  <a:cs typeface="Times New Roman" panose="02020603050405020304" pitchFamily="18" charset="0"/>
                        </a:rPr>
                        <a:t>(t</a:t>
                      </a:r>
                      <a:r>
                        <a:rPr kumimoji="0" lang="en-US" altLang="zh-CN" sz="24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  <a:cs typeface="Times New Roman" panose="02020603050405020304" pitchFamily="18" charset="0"/>
                        </a:rPr>
                        <a:t>-t</a:t>
                      </a:r>
                      <a:r>
                        <a:rPr kumimoji="0" lang="en-US" altLang="zh-CN" sz="24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  <a:cs typeface="Times New Roman" panose="02020603050405020304" pitchFamily="18" charset="0"/>
                        </a:rPr>
                        <a:t>)/℃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6738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HCl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NaOH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平均值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5667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CC0000"/>
                        </a:solidFill>
                        <a:effectLst/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CC0000"/>
                        </a:solidFill>
                        <a:effectLst/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CC0000"/>
                        </a:solidFill>
                        <a:effectLst/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-25000" smtClean="0">
                        <a:ln>
                          <a:noFill/>
                        </a:ln>
                        <a:solidFill>
                          <a:srgbClr val="CC0000"/>
                        </a:solidFill>
                        <a:effectLst/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-25000" smtClean="0">
                        <a:ln>
                          <a:noFill/>
                        </a:ln>
                        <a:solidFill>
                          <a:srgbClr val="CC0000"/>
                        </a:solidFill>
                        <a:effectLst/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67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CC0000"/>
                        </a:solidFill>
                        <a:effectLst/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CC0000"/>
                        </a:solidFill>
                        <a:effectLst/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CC0000"/>
                        </a:solidFill>
                        <a:effectLst/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-25000" smtClean="0">
                        <a:ln>
                          <a:noFill/>
                        </a:ln>
                        <a:solidFill>
                          <a:srgbClr val="CC0000"/>
                        </a:solidFill>
                        <a:effectLst/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-25000" smtClean="0">
                        <a:ln>
                          <a:noFill/>
                        </a:ln>
                        <a:solidFill>
                          <a:srgbClr val="CC0000"/>
                        </a:solidFill>
                        <a:effectLst/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83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CC0000"/>
                        </a:solidFill>
                        <a:effectLst/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CC0000"/>
                        </a:solidFill>
                        <a:effectLst/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CC0000"/>
                        </a:solidFill>
                        <a:effectLst/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-25000" smtClean="0">
                        <a:ln>
                          <a:noFill/>
                        </a:ln>
                        <a:solidFill>
                          <a:srgbClr val="CC0000"/>
                        </a:solidFill>
                        <a:effectLst/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-25000" dirty="0" smtClean="0">
                        <a:ln>
                          <a:noFill/>
                        </a:ln>
                        <a:solidFill>
                          <a:srgbClr val="CC0000"/>
                        </a:solidFill>
                        <a:effectLst/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9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4" grpId="0"/>
      <p:bldP spid="49155" grpId="0"/>
      <p:bldP spid="49158" grpId="0" animBg="1"/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AutoShape 2"/>
          <p:cNvSpPr>
            <a:spLocks noChangeArrowheads="1"/>
          </p:cNvSpPr>
          <p:nvPr/>
        </p:nvSpPr>
        <p:spPr bwMode="auto">
          <a:xfrm>
            <a:off x="395288" y="146051"/>
            <a:ext cx="2914650" cy="6223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555C2"/>
              </a:gs>
              <a:gs pos="100000">
                <a:srgbClr val="671D81"/>
              </a:gs>
            </a:gsLst>
            <a:lin ang="2700000" scaled="1"/>
          </a:gradFill>
          <a:ln w="9525" algn="ctr">
            <a:solidFill>
              <a:srgbClr val="666699"/>
            </a:solidFill>
            <a:round/>
            <a:headEnd/>
            <a:tailEnd/>
          </a:ln>
        </p:spPr>
        <p:txBody>
          <a:bodyPr lIns="72000" tIns="36000" rIns="72000" bIns="36000">
            <a:spAutoFit/>
          </a:bodyPr>
          <a:lstStyle>
            <a:lvl1pPr marL="1619250" indent="-16192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实验数据处理 </a:t>
            </a:r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251520" y="1268760"/>
            <a:ext cx="8316912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60363" indent="-3603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en-US" altLang="zh-CN" sz="28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sz="28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、取三次测量所得数据的平均值作为计算依据 </a:t>
            </a:r>
          </a:p>
        </p:txBody>
      </p:sp>
      <p:sp>
        <p:nvSpPr>
          <p:cNvPr id="52282" name="Rectangle 58"/>
          <p:cNvSpPr>
            <a:spLocks noChangeArrowheads="1"/>
          </p:cNvSpPr>
          <p:nvPr/>
        </p:nvSpPr>
        <p:spPr bwMode="auto">
          <a:xfrm>
            <a:off x="430213" y="4746625"/>
            <a:ext cx="8605837" cy="120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2800" b="1" dirty="0">
                <a:solidFill>
                  <a:srgbClr val="009900"/>
                </a:solidFill>
                <a:latin typeface="楷体_GB2312" pitchFamily="49" charset="-122"/>
                <a:ea typeface="楷体_GB2312" pitchFamily="49" charset="-122"/>
              </a:rPr>
              <a:t>如果某一次实验的数据与另外两次实验的数据差异明显，怎么办？ </a:t>
            </a:r>
          </a:p>
        </p:txBody>
      </p:sp>
      <p:sp>
        <p:nvSpPr>
          <p:cNvPr id="3" name="矩形 2"/>
          <p:cNvSpPr/>
          <p:nvPr/>
        </p:nvSpPr>
        <p:spPr>
          <a:xfrm>
            <a:off x="1217686" y="2345378"/>
            <a:ext cx="503214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6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ea typeface="+mn-ea"/>
              </a:rPr>
              <a:t>填写五三</a:t>
            </a:r>
            <a:r>
              <a:rPr lang="en-US" altLang="zh-CN" sz="36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ea typeface="+mn-ea"/>
              </a:rPr>
              <a:t>P9  T14</a:t>
            </a:r>
            <a:r>
              <a:rPr lang="zh-CN" altLang="en-US" sz="36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ea typeface="+mn-ea"/>
              </a:rPr>
              <a:t>的表格</a:t>
            </a:r>
            <a:endParaRPr lang="zh-CN" altLang="en-US" sz="36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  <a:ea typeface="+mn-ea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188641" y="3214077"/>
            <a:ext cx="618630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6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ea typeface="+mn-ea"/>
              </a:rPr>
              <a:t>再填写五三</a:t>
            </a:r>
            <a:r>
              <a:rPr lang="en-US" altLang="zh-CN" sz="36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ea typeface="+mn-ea"/>
              </a:rPr>
              <a:t>P11  T17</a:t>
            </a:r>
            <a:r>
              <a:rPr lang="zh-CN" altLang="en-US" sz="36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ea typeface="+mn-ea"/>
              </a:rPr>
              <a:t>的表格：</a:t>
            </a:r>
            <a:endParaRPr lang="zh-CN" altLang="en-US" sz="36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  <a:ea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2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4" dur="500"/>
                                        <p:tgtEl>
                                          <p:spTgt spid="52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7" grpId="0" autoUpdateAnimBg="0"/>
      <p:bldP spid="52282" grpId="0" autoUpdateAnimBg="0"/>
      <p:bldP spid="3" grpId="0"/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ChangeArrowheads="1"/>
          </p:cNvSpPr>
          <p:nvPr/>
        </p:nvSpPr>
        <p:spPr bwMode="auto">
          <a:xfrm>
            <a:off x="419100" y="404813"/>
            <a:ext cx="8640763" cy="367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4000" b="1" dirty="0">
                <a:solidFill>
                  <a:srgbClr val="0033CC"/>
                </a:solidFill>
                <a:ea typeface="黑体" panose="02010609060101010101" pitchFamily="49" charset="-122"/>
              </a:rPr>
              <a:t>2.</a:t>
            </a:r>
            <a:r>
              <a:rPr lang="zh-CN" altLang="en-US" sz="4000" b="1" dirty="0">
                <a:solidFill>
                  <a:srgbClr val="0033CC"/>
                </a:solidFill>
                <a:ea typeface="黑体" panose="02010609060101010101" pitchFamily="49" charset="-122"/>
              </a:rPr>
              <a:t>计算反应热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宋体" panose="02010600030101010101" pitchFamily="2" charset="-122"/>
              </a:rPr>
              <a:t>50mL0.50 </a:t>
            </a:r>
            <a:r>
              <a:rPr lang="en-US" altLang="zh-CN" sz="3200" b="1" dirty="0" err="1">
                <a:latin typeface="宋体" panose="02010600030101010101" pitchFamily="2" charset="-122"/>
              </a:rPr>
              <a:t>mol</a:t>
            </a:r>
            <a:r>
              <a:rPr lang="en-US" altLang="zh-CN" sz="3200" b="1" dirty="0">
                <a:latin typeface="宋体" panose="02010600030101010101" pitchFamily="2" charset="-122"/>
              </a:rPr>
              <a:t>/L</a:t>
            </a:r>
            <a:r>
              <a:rPr lang="zh-CN" altLang="en-US" sz="3200" b="1" dirty="0">
                <a:latin typeface="宋体" panose="02010600030101010101" pitchFamily="2" charset="-122"/>
              </a:rPr>
              <a:t>的盐酸的质量</a:t>
            </a:r>
            <a:r>
              <a:rPr lang="en-US" altLang="zh-CN" sz="4400" b="1" dirty="0">
                <a:latin typeface="宋体" panose="02010600030101010101" pitchFamily="2" charset="-122"/>
              </a:rPr>
              <a:t>m</a:t>
            </a:r>
            <a:r>
              <a:rPr lang="en-US" altLang="zh-CN" sz="3200" b="1" baseline="-25000" dirty="0">
                <a:latin typeface="宋体" panose="02010600030101010101" pitchFamily="2" charset="-122"/>
              </a:rPr>
              <a:t>1</a:t>
            </a:r>
            <a:r>
              <a:rPr lang="en-US" altLang="zh-CN" sz="3200" b="1" dirty="0">
                <a:latin typeface="宋体" panose="02010600030101010101" pitchFamily="2" charset="-122"/>
              </a:rPr>
              <a:t>=50g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宋体" panose="02010600030101010101" pitchFamily="2" charset="-122"/>
              </a:rPr>
              <a:t>50mL0.55 </a:t>
            </a:r>
            <a:r>
              <a:rPr lang="en-US" altLang="zh-CN" sz="3200" b="1" dirty="0" err="1">
                <a:latin typeface="宋体" panose="02010600030101010101" pitchFamily="2" charset="-122"/>
              </a:rPr>
              <a:t>mol</a:t>
            </a:r>
            <a:r>
              <a:rPr lang="en-US" altLang="zh-CN" sz="3200" b="1" dirty="0">
                <a:latin typeface="宋体" panose="02010600030101010101" pitchFamily="2" charset="-122"/>
              </a:rPr>
              <a:t>/L</a:t>
            </a:r>
            <a:r>
              <a:rPr lang="zh-CN" altLang="en-US" sz="3200" b="1" dirty="0">
                <a:latin typeface="宋体" panose="02010600030101010101" pitchFamily="2" charset="-122"/>
              </a:rPr>
              <a:t>的氢氧化钠溶液的质量</a:t>
            </a:r>
            <a:r>
              <a:rPr lang="en-US" altLang="zh-CN" sz="4400" b="1" dirty="0">
                <a:latin typeface="宋体" panose="02010600030101010101" pitchFamily="2" charset="-122"/>
              </a:rPr>
              <a:t>m</a:t>
            </a:r>
            <a:r>
              <a:rPr lang="en-US" altLang="zh-CN" b="1" dirty="0"/>
              <a:t>2</a:t>
            </a:r>
            <a:r>
              <a:rPr lang="en-US" altLang="zh-CN" sz="3200" b="1" dirty="0">
                <a:latin typeface="宋体" panose="02010600030101010101" pitchFamily="2" charset="-122"/>
              </a:rPr>
              <a:t>=50g</a:t>
            </a:r>
          </a:p>
          <a:p>
            <a:pPr>
              <a:lnSpc>
                <a:spcPct val="120000"/>
              </a:lnSpc>
            </a:pPr>
            <a:r>
              <a:rPr lang="zh-CN" altLang="en-US" sz="3200" b="1" dirty="0">
                <a:latin typeface="宋体" panose="02010600030101010101" pitchFamily="2" charset="-122"/>
              </a:rPr>
              <a:t>中和后生成的溶液的比热容</a:t>
            </a:r>
            <a:r>
              <a:rPr lang="en-US" altLang="zh-CN" sz="3200" b="1" dirty="0">
                <a:solidFill>
                  <a:srgbClr val="008000"/>
                </a:solidFill>
              </a:rPr>
              <a:t>c</a:t>
            </a:r>
            <a:r>
              <a:rPr lang="zh-CN" altLang="en-US" sz="3200" b="1" dirty="0">
                <a:solidFill>
                  <a:srgbClr val="008000"/>
                </a:solidFill>
              </a:rPr>
              <a:t>＝</a:t>
            </a:r>
            <a:r>
              <a:rPr lang="en-US" altLang="zh-CN" sz="3200" b="1" dirty="0">
                <a:solidFill>
                  <a:srgbClr val="008000"/>
                </a:solidFill>
              </a:rPr>
              <a:t>4.18J/(g·℃)</a:t>
            </a:r>
            <a:endParaRPr lang="en-US" altLang="zh-CN" sz="3200" b="1" dirty="0">
              <a:latin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endParaRPr lang="en-US" altLang="zh-CN" sz="3600" b="1" dirty="0">
              <a:latin typeface="楷体_GB2312" pitchFamily="49" charset="-122"/>
              <a:ea typeface="楷体_GB2312" pitchFamily="49" charset="-122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755650" y="5157788"/>
            <a:ext cx="7272338" cy="1155700"/>
            <a:chOff x="476" y="1933"/>
            <a:chExt cx="4581" cy="728"/>
          </a:xfrm>
        </p:grpSpPr>
        <p:grpSp>
          <p:nvGrpSpPr>
            <p:cNvPr id="106500" name="Group 5"/>
            <p:cNvGrpSpPr>
              <a:grpSpLocks/>
            </p:cNvGrpSpPr>
            <p:nvPr/>
          </p:nvGrpSpPr>
          <p:grpSpPr bwMode="auto">
            <a:xfrm>
              <a:off x="476" y="1933"/>
              <a:ext cx="4581" cy="728"/>
              <a:chOff x="476" y="1933"/>
              <a:chExt cx="4581" cy="741"/>
            </a:xfrm>
          </p:grpSpPr>
          <p:sp>
            <p:nvSpPr>
              <p:cNvPr id="106501" name="Text Box 6"/>
              <p:cNvSpPr txBox="1">
                <a:spLocks noChangeArrowheads="1"/>
              </p:cNvSpPr>
              <p:nvPr/>
            </p:nvSpPr>
            <p:spPr bwMode="auto">
              <a:xfrm>
                <a:off x="476" y="2115"/>
                <a:ext cx="4581" cy="37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sz="3200" b="1">
                    <a:solidFill>
                      <a:srgbClr val="0000FF"/>
                    </a:solidFill>
                  </a:rPr>
                  <a:t>Δ</a:t>
                </a:r>
                <a:r>
                  <a:rPr lang="en-US" altLang="zh-CN" sz="3200" b="1" i="1">
                    <a:solidFill>
                      <a:srgbClr val="0000FF"/>
                    </a:solidFill>
                  </a:rPr>
                  <a:t>H</a:t>
                </a:r>
                <a:r>
                  <a:rPr lang="en-US" altLang="zh-CN" sz="3200" b="1">
                    <a:solidFill>
                      <a:srgbClr val="0000FF"/>
                    </a:solidFill>
                  </a:rPr>
                  <a:t>=</a:t>
                </a:r>
                <a:r>
                  <a:rPr lang="en-US" altLang="zh-CN" sz="3200">
                    <a:solidFill>
                      <a:srgbClr val="0000FF"/>
                    </a:solidFill>
                  </a:rPr>
                  <a:t> </a:t>
                </a:r>
              </a:p>
            </p:txBody>
          </p:sp>
          <p:sp>
            <p:nvSpPr>
              <p:cNvPr id="106502" name="Text Box 7"/>
              <p:cNvSpPr txBox="1">
                <a:spLocks noChangeArrowheads="1"/>
              </p:cNvSpPr>
              <p:nvPr/>
            </p:nvSpPr>
            <p:spPr bwMode="auto">
              <a:xfrm>
                <a:off x="1066" y="2071"/>
                <a:ext cx="453" cy="4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zh-CN" altLang="en-US" sz="3600">
                    <a:solidFill>
                      <a:srgbClr val="0000FF"/>
                    </a:solidFill>
                    <a:ea typeface="隶书" panose="02010509060101010101" pitchFamily="49" charset="-122"/>
                  </a:rPr>
                  <a:t>－</a:t>
                </a:r>
              </a:p>
            </p:txBody>
          </p:sp>
          <p:sp>
            <p:nvSpPr>
              <p:cNvPr id="106503" name="Text Box 8"/>
              <p:cNvSpPr txBox="1">
                <a:spLocks noChangeArrowheads="1"/>
              </p:cNvSpPr>
              <p:nvPr/>
            </p:nvSpPr>
            <p:spPr bwMode="auto">
              <a:xfrm>
                <a:off x="1519" y="1933"/>
                <a:ext cx="2041" cy="33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zh-CN" altLang="en-US" sz="2800" b="1">
                    <a:solidFill>
                      <a:srgbClr val="0000FF"/>
                    </a:solidFill>
                  </a:rPr>
                  <a:t>　</a:t>
                </a:r>
                <a:r>
                  <a:rPr lang="en-US" altLang="zh-CN" sz="2800" b="1">
                    <a:solidFill>
                      <a:srgbClr val="0000FF"/>
                    </a:solidFill>
                  </a:rPr>
                  <a:t>0.418 </a:t>
                </a:r>
                <a:r>
                  <a:rPr lang="zh-CN" altLang="en-US" sz="2800" b="1">
                    <a:solidFill>
                      <a:srgbClr val="0000FF"/>
                    </a:solidFill>
                  </a:rPr>
                  <a:t>（</a:t>
                </a:r>
                <a:r>
                  <a:rPr lang="en-US" altLang="zh-CN" sz="2800" b="1" i="1">
                    <a:solidFill>
                      <a:srgbClr val="0000FF"/>
                    </a:solidFill>
                  </a:rPr>
                  <a:t>t</a:t>
                </a:r>
                <a:r>
                  <a:rPr lang="en-US" altLang="zh-CN" sz="2800" b="1" baseline="-25000">
                    <a:solidFill>
                      <a:srgbClr val="0000FF"/>
                    </a:solidFill>
                  </a:rPr>
                  <a:t>2</a:t>
                </a:r>
                <a:r>
                  <a:rPr lang="zh-CN" altLang="en-US" sz="2800" b="1">
                    <a:solidFill>
                      <a:srgbClr val="0000FF"/>
                    </a:solidFill>
                  </a:rPr>
                  <a:t>－</a:t>
                </a:r>
                <a:r>
                  <a:rPr lang="en-US" altLang="zh-CN" sz="2800" b="1" i="1">
                    <a:solidFill>
                      <a:srgbClr val="0000FF"/>
                    </a:solidFill>
                  </a:rPr>
                  <a:t>t</a:t>
                </a:r>
                <a:r>
                  <a:rPr lang="en-US" altLang="zh-CN" sz="2800" b="1" baseline="-25000">
                    <a:solidFill>
                      <a:srgbClr val="0000FF"/>
                    </a:solidFill>
                  </a:rPr>
                  <a:t>1</a:t>
                </a:r>
                <a:r>
                  <a:rPr lang="zh-CN" altLang="en-US" sz="2800" b="1">
                    <a:solidFill>
                      <a:srgbClr val="0000FF"/>
                    </a:solidFill>
                  </a:rPr>
                  <a:t>）</a:t>
                </a:r>
              </a:p>
            </p:txBody>
          </p:sp>
          <p:sp>
            <p:nvSpPr>
              <p:cNvPr id="106504" name="Text Box 9"/>
              <p:cNvSpPr txBox="1">
                <a:spLocks noChangeArrowheads="1"/>
              </p:cNvSpPr>
              <p:nvPr/>
            </p:nvSpPr>
            <p:spPr bwMode="auto">
              <a:xfrm>
                <a:off x="2064" y="2341"/>
                <a:ext cx="1769" cy="33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sz="2800" b="1">
                    <a:solidFill>
                      <a:srgbClr val="0000FF"/>
                    </a:solidFill>
                  </a:rPr>
                  <a:t>0.025</a:t>
                </a:r>
              </a:p>
            </p:txBody>
          </p:sp>
        </p:grpSp>
        <p:grpSp>
          <p:nvGrpSpPr>
            <p:cNvPr id="106505" name="Group 10"/>
            <p:cNvGrpSpPr>
              <a:grpSpLocks/>
            </p:cNvGrpSpPr>
            <p:nvPr/>
          </p:nvGrpSpPr>
          <p:grpSpPr bwMode="auto">
            <a:xfrm>
              <a:off x="1519" y="2115"/>
              <a:ext cx="3402" cy="365"/>
              <a:chOff x="1519" y="2115"/>
              <a:chExt cx="3402" cy="367"/>
            </a:xfrm>
          </p:grpSpPr>
          <p:sp>
            <p:nvSpPr>
              <p:cNvPr id="106506" name="Line 11"/>
              <p:cNvSpPr>
                <a:spLocks noChangeShapeType="1"/>
              </p:cNvSpPr>
              <p:nvPr/>
            </p:nvSpPr>
            <p:spPr bwMode="auto">
              <a:xfrm>
                <a:off x="1519" y="2296"/>
                <a:ext cx="1996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6507" name="Text Box 12"/>
              <p:cNvSpPr txBox="1">
                <a:spLocks noChangeArrowheads="1"/>
              </p:cNvSpPr>
              <p:nvPr/>
            </p:nvSpPr>
            <p:spPr bwMode="auto">
              <a:xfrm>
                <a:off x="3606" y="2115"/>
                <a:ext cx="1315" cy="36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sz="3200" b="1">
                    <a:solidFill>
                      <a:srgbClr val="0000FF"/>
                    </a:solidFill>
                  </a:rPr>
                  <a:t>kJ/mol</a:t>
                </a:r>
              </a:p>
            </p:txBody>
          </p:sp>
        </p:grpSp>
      </p:grpSp>
      <p:sp>
        <p:nvSpPr>
          <p:cNvPr id="106508" name="Rectangle 3"/>
          <p:cNvSpPr>
            <a:spLocks noChangeArrowheads="1"/>
          </p:cNvSpPr>
          <p:nvPr/>
        </p:nvSpPr>
        <p:spPr bwMode="auto">
          <a:xfrm>
            <a:off x="250825" y="4119563"/>
            <a:ext cx="8413750" cy="604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2800" b="1">
                <a:solidFill>
                  <a:srgbClr val="0000FF"/>
                </a:solidFill>
              </a:rPr>
              <a:t>Q</a:t>
            </a:r>
            <a:r>
              <a:rPr lang="zh-CN" altLang="en-US" sz="2800" b="1">
                <a:solidFill>
                  <a:srgbClr val="0000FF"/>
                </a:solidFill>
              </a:rPr>
              <a:t>＝（</a:t>
            </a:r>
            <a:r>
              <a:rPr lang="en-US" altLang="zh-CN" sz="2800" b="1">
                <a:solidFill>
                  <a:srgbClr val="0000FF"/>
                </a:solidFill>
              </a:rPr>
              <a:t>m</a:t>
            </a:r>
            <a:r>
              <a:rPr lang="en-US" altLang="zh-CN" sz="2800" b="1" baseline="-25000">
                <a:solidFill>
                  <a:srgbClr val="0000FF"/>
                </a:solidFill>
              </a:rPr>
              <a:t>1</a:t>
            </a:r>
            <a:r>
              <a:rPr lang="zh-CN" altLang="en-US" sz="2800" b="1">
                <a:solidFill>
                  <a:srgbClr val="0000FF"/>
                </a:solidFill>
              </a:rPr>
              <a:t>＋ </a:t>
            </a:r>
            <a:r>
              <a:rPr lang="en-US" altLang="zh-CN" sz="2800" b="1">
                <a:solidFill>
                  <a:srgbClr val="0000FF"/>
                </a:solidFill>
              </a:rPr>
              <a:t>m</a:t>
            </a:r>
            <a:r>
              <a:rPr lang="en-US" altLang="zh-CN" sz="2800" b="1" baseline="-25000">
                <a:solidFill>
                  <a:srgbClr val="0000FF"/>
                </a:solidFill>
              </a:rPr>
              <a:t>2</a:t>
            </a:r>
            <a:r>
              <a:rPr lang="en-US" altLang="zh-CN" sz="2800"/>
              <a:t> </a:t>
            </a:r>
            <a:r>
              <a:rPr lang="zh-CN" altLang="en-US" sz="2800" b="1">
                <a:solidFill>
                  <a:srgbClr val="0033CC"/>
                </a:solidFill>
              </a:rPr>
              <a:t>）</a:t>
            </a:r>
            <a:r>
              <a:rPr lang="en-US" altLang="zh-CN" sz="2800" b="1">
                <a:solidFill>
                  <a:srgbClr val="0000FF"/>
                </a:solidFill>
              </a:rPr>
              <a:t>c (t</a:t>
            </a:r>
            <a:r>
              <a:rPr lang="en-US" altLang="zh-CN" sz="2800" b="1" baseline="-25000">
                <a:solidFill>
                  <a:srgbClr val="0000FF"/>
                </a:solidFill>
              </a:rPr>
              <a:t>2</a:t>
            </a:r>
            <a:r>
              <a:rPr lang="zh-CN" altLang="en-US" sz="2800" b="1">
                <a:solidFill>
                  <a:srgbClr val="0000FF"/>
                </a:solidFill>
              </a:rPr>
              <a:t>－</a:t>
            </a:r>
            <a:r>
              <a:rPr lang="en-US" altLang="zh-CN" sz="2800" b="1">
                <a:solidFill>
                  <a:srgbClr val="0000FF"/>
                </a:solidFill>
              </a:rPr>
              <a:t>t</a:t>
            </a:r>
            <a:r>
              <a:rPr lang="en-US" altLang="zh-CN" sz="2800" b="1" baseline="-25000">
                <a:solidFill>
                  <a:srgbClr val="0000FF"/>
                </a:solidFill>
              </a:rPr>
              <a:t>1</a:t>
            </a:r>
            <a:r>
              <a:rPr lang="en-US" altLang="zh-CN" sz="2800" b="1">
                <a:solidFill>
                  <a:srgbClr val="0000FF"/>
                </a:solidFill>
              </a:rPr>
              <a:t>) =0.418</a:t>
            </a:r>
            <a:r>
              <a:rPr lang="zh-CN" altLang="en-US" sz="2800" b="1">
                <a:solidFill>
                  <a:srgbClr val="0000FF"/>
                </a:solidFill>
              </a:rPr>
              <a:t>（</a:t>
            </a:r>
            <a:r>
              <a:rPr lang="en-US" altLang="zh-CN" sz="2800" b="1">
                <a:solidFill>
                  <a:srgbClr val="0000FF"/>
                </a:solidFill>
              </a:rPr>
              <a:t>t</a:t>
            </a:r>
            <a:r>
              <a:rPr lang="en-US" altLang="zh-CN" sz="2800" b="1" baseline="-25000">
                <a:solidFill>
                  <a:srgbClr val="0000FF"/>
                </a:solidFill>
              </a:rPr>
              <a:t>2</a:t>
            </a:r>
            <a:r>
              <a:rPr lang="zh-CN" altLang="en-US" sz="2800" b="1">
                <a:solidFill>
                  <a:srgbClr val="0000FF"/>
                </a:solidFill>
              </a:rPr>
              <a:t>－</a:t>
            </a:r>
            <a:r>
              <a:rPr lang="en-US" altLang="zh-CN" sz="2800" b="1">
                <a:solidFill>
                  <a:srgbClr val="0000FF"/>
                </a:solidFill>
              </a:rPr>
              <a:t>t</a:t>
            </a:r>
            <a:r>
              <a:rPr lang="en-US" altLang="zh-CN" sz="2800" b="1" baseline="-25000">
                <a:solidFill>
                  <a:srgbClr val="0000FF"/>
                </a:solidFill>
              </a:rPr>
              <a:t>1</a:t>
            </a:r>
            <a:r>
              <a:rPr lang="zh-CN" altLang="en-US" sz="2800" b="1">
                <a:solidFill>
                  <a:srgbClr val="0000FF"/>
                </a:solidFill>
              </a:rPr>
              <a:t>）</a:t>
            </a:r>
            <a:r>
              <a:rPr lang="en-US" altLang="zh-CN" sz="2800" b="1">
                <a:solidFill>
                  <a:srgbClr val="0000FF"/>
                </a:solidFill>
              </a:rPr>
              <a:t>kJ	</a:t>
            </a:r>
          </a:p>
        </p:txBody>
      </p:sp>
      <p:sp>
        <p:nvSpPr>
          <p:cNvPr id="106509" name="Rectangle 13"/>
          <p:cNvSpPr>
            <a:spLocks noChangeArrowheads="1"/>
          </p:cNvSpPr>
          <p:nvPr/>
        </p:nvSpPr>
        <p:spPr bwMode="auto">
          <a:xfrm>
            <a:off x="539750" y="3500438"/>
            <a:ext cx="3856038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 dirty="0">
                <a:ea typeface="黑体" panose="02010609060101010101" pitchFamily="49" charset="-122"/>
              </a:rPr>
              <a:t>反应放出的热量为：</a:t>
            </a:r>
          </a:p>
        </p:txBody>
      </p:sp>
      <p:sp>
        <p:nvSpPr>
          <p:cNvPr id="51214" name="Text Box 14"/>
          <p:cNvSpPr txBox="1">
            <a:spLocks noChangeArrowheads="1"/>
          </p:cNvSpPr>
          <p:nvPr/>
        </p:nvSpPr>
        <p:spPr bwMode="auto">
          <a:xfrm>
            <a:off x="527050" y="4692650"/>
            <a:ext cx="5627688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生成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1molH</a:t>
            </a:r>
            <a:r>
              <a:rPr lang="en-US" altLang="zh-CN" sz="3200" b="1" baseline="-2500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O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时放出的热量为：</a:t>
            </a:r>
          </a:p>
        </p:txBody>
      </p:sp>
      <p:sp>
        <p:nvSpPr>
          <p:cNvPr id="106511" name="AutoShape 15"/>
          <p:cNvSpPr>
            <a:spLocks noChangeArrowheads="1"/>
          </p:cNvSpPr>
          <p:nvPr/>
        </p:nvSpPr>
        <p:spPr bwMode="auto">
          <a:xfrm>
            <a:off x="6984207" y="4850178"/>
            <a:ext cx="2232025" cy="935038"/>
          </a:xfrm>
          <a:prstGeom prst="wedgeRoundRectCallout">
            <a:avLst>
              <a:gd name="adj1" fmla="val -38833"/>
              <a:gd name="adj2" fmla="val 146773"/>
              <a:gd name="adj3" fmla="val 16667"/>
            </a:avLst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zh-CN" altLang="en-US" sz="2400" b="1">
                <a:solidFill>
                  <a:srgbClr val="FF0000"/>
                </a:solidFill>
              </a:rPr>
              <a:t>参考值：</a:t>
            </a:r>
          </a:p>
          <a:p>
            <a:pPr algn="ctr"/>
            <a:r>
              <a:rPr lang="en-US" altLang="zh-CN" sz="2400" b="1">
                <a:solidFill>
                  <a:srgbClr val="FF0000"/>
                </a:solidFill>
              </a:rPr>
              <a:t>-57.3kJ/mol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12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12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12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6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6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6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6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12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1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065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6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508" grpId="0"/>
      <p:bldP spid="106509" grpId="0"/>
      <p:bldP spid="51214" grpId="0"/>
      <p:bldP spid="10651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五三</a:t>
            </a:r>
            <a:r>
              <a:rPr lang="en-US" altLang="zh-CN" dirty="0" smtClean="0"/>
              <a:t>P8 T12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用浓硫酸代替稀盐酸</a:t>
            </a:r>
            <a:endParaRPr lang="en-US" altLang="zh-CN" dirty="0" smtClean="0"/>
          </a:p>
          <a:p>
            <a:r>
              <a:rPr lang="zh-CN" altLang="en-US" dirty="0" smtClean="0"/>
              <a:t>用氢氧化钠固体代替稀氢氧化钠溶液</a:t>
            </a:r>
            <a:endParaRPr lang="en-US" altLang="zh-CN" dirty="0" smtClean="0"/>
          </a:p>
          <a:p>
            <a:r>
              <a:rPr lang="zh-CN" altLang="en-US" dirty="0" smtClean="0"/>
              <a:t>用醋酸代替稀盐酸</a:t>
            </a:r>
            <a:endParaRPr lang="en-US" altLang="zh-CN" dirty="0" smtClean="0"/>
          </a:p>
          <a:p>
            <a:r>
              <a:rPr lang="zh-CN" altLang="en-US" dirty="0" smtClean="0"/>
              <a:t>用氨水代替稀氢氧化钠溶液，</a:t>
            </a:r>
            <a:endParaRPr lang="en-US" altLang="zh-CN" dirty="0" smtClean="0"/>
          </a:p>
          <a:p>
            <a:r>
              <a:rPr lang="zh-CN" altLang="en-US" dirty="0"/>
              <a:t>测</a:t>
            </a:r>
            <a:r>
              <a:rPr lang="zh-CN" altLang="en-US" dirty="0" smtClean="0"/>
              <a:t>得的中和热值会如何</a:t>
            </a:r>
            <a:r>
              <a:rPr lang="zh-CN" altLang="en-US" dirty="0"/>
              <a:t>？</a:t>
            </a:r>
          </a:p>
        </p:txBody>
      </p:sp>
    </p:spTree>
    <p:extLst>
      <p:ext uri="{BB962C8B-B14F-4D97-AF65-F5344CB8AC3E}">
        <p14:creationId xmlns:p14="http://schemas.microsoft.com/office/powerpoint/2010/main" val="4163980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几</a:t>
            </a:r>
            <a:r>
              <a:rPr lang="zh-CN" altLang="en-US" dirty="0" smtClean="0"/>
              <a:t>个键能的分析</a:t>
            </a:r>
            <a:r>
              <a:rPr lang="en-US" altLang="zh-CN" dirty="0" smtClean="0"/>
              <a:t>	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金刚石、晶体硅</a:t>
            </a:r>
            <a:endParaRPr lang="en-US" altLang="zh-CN" dirty="0" smtClean="0"/>
          </a:p>
          <a:p>
            <a:r>
              <a:rPr lang="zh-CN" altLang="en-US" dirty="0" smtClean="0"/>
              <a:t>二氧化硅</a:t>
            </a:r>
            <a:endParaRPr lang="en-US" altLang="zh-CN" dirty="0" smtClean="0"/>
          </a:p>
          <a:p>
            <a:r>
              <a:rPr lang="zh-CN" altLang="en-US" dirty="0" smtClean="0"/>
              <a:t>白磷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545871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3232</TotalTime>
  <Words>1525</Words>
  <Application>Microsoft Office PowerPoint</Application>
  <PresentationFormat>全屏显示(4:3)</PresentationFormat>
  <Paragraphs>236</Paragraphs>
  <Slides>25</Slides>
  <Notes>8</Notes>
  <HiddenSlides>0</HiddenSlides>
  <MMClips>0</MMClips>
  <ScaleCrop>false</ScaleCrop>
  <HeadingPairs>
    <vt:vector size="8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25</vt:i4>
      </vt:variant>
    </vt:vector>
  </HeadingPairs>
  <TitlesOfParts>
    <vt:vector size="42" baseType="lpstr">
      <vt:lpstr>MS Mincho</vt:lpstr>
      <vt:lpstr>方正姚体</vt:lpstr>
      <vt:lpstr>黑体</vt:lpstr>
      <vt:lpstr>华文彩云</vt:lpstr>
      <vt:lpstr>华文行楷</vt:lpstr>
      <vt:lpstr>华文新魏</vt:lpstr>
      <vt:lpstr>华文中宋</vt:lpstr>
      <vt:lpstr>楷体_GB2312</vt:lpstr>
      <vt:lpstr>隶书</vt:lpstr>
      <vt:lpstr>宋体</vt:lpstr>
      <vt:lpstr>Arial</vt:lpstr>
      <vt:lpstr>Tahoma</vt:lpstr>
      <vt:lpstr>Times New Roman</vt:lpstr>
      <vt:lpstr>Wingdings</vt:lpstr>
      <vt:lpstr>默认设计模板</vt:lpstr>
      <vt:lpstr>公式</vt:lpstr>
      <vt:lpstr>MSPhotoEd.3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一、反应热   焓变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五三P8 T12</vt:lpstr>
      <vt:lpstr>几个键能的分析 </vt:lpstr>
    </vt:vector>
  </TitlesOfParts>
  <Company>  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subject>  </dc:subject>
  <dc:creator>oscarfox</dc:creator>
  <dc:description> </dc:description>
  <cp:lastModifiedBy>oscarfox</cp:lastModifiedBy>
  <cp:revision>45</cp:revision>
  <dcterms:created xsi:type="dcterms:W3CDTF">2009-11-20T13:51:56Z</dcterms:created>
  <dcterms:modified xsi:type="dcterms:W3CDTF">2016-12-26T02:17:01Z</dcterms:modified>
  <cp:category> </cp:category>
</cp:coreProperties>
</file>