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4"/>
  </p:notesMasterIdLst>
  <p:sldIdLst>
    <p:sldId id="256" r:id="rId2"/>
    <p:sldId id="532" r:id="rId3"/>
    <p:sldId id="363" r:id="rId4"/>
    <p:sldId id="356" r:id="rId5"/>
    <p:sldId id="362" r:id="rId6"/>
    <p:sldId id="332" r:id="rId7"/>
    <p:sldId id="357" r:id="rId8"/>
    <p:sldId id="343" r:id="rId9"/>
    <p:sldId id="339" r:id="rId10"/>
    <p:sldId id="358" r:id="rId11"/>
    <p:sldId id="360" r:id="rId12"/>
    <p:sldId id="345" r:id="rId13"/>
    <p:sldId id="352" r:id="rId14"/>
    <p:sldId id="341" r:id="rId15"/>
    <p:sldId id="266" r:id="rId16"/>
    <p:sldId id="267" r:id="rId17"/>
    <p:sldId id="269" r:id="rId18"/>
    <p:sldId id="258" r:id="rId19"/>
    <p:sldId id="259" r:id="rId20"/>
    <p:sldId id="260" r:id="rId21"/>
    <p:sldId id="262" r:id="rId22"/>
    <p:sldId id="263" r:id="rId23"/>
    <p:sldId id="340" r:id="rId24"/>
    <p:sldId id="347" r:id="rId25"/>
    <p:sldId id="272" r:id="rId26"/>
    <p:sldId id="530" r:id="rId27"/>
    <p:sldId id="582" r:id="rId28"/>
    <p:sldId id="574" r:id="rId29"/>
    <p:sldId id="576" r:id="rId30"/>
    <p:sldId id="578" r:id="rId31"/>
    <p:sldId id="579" r:id="rId32"/>
    <p:sldId id="580" r:id="rId33"/>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张 颖" initials="张"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0066"/>
    <a:srgbClr val="00FFFF"/>
    <a:srgbClr val="66FF66"/>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04" autoAdjust="0"/>
    <p:restoredTop sz="94660"/>
  </p:normalViewPr>
  <p:slideViewPr>
    <p:cSldViewPr snapToGrid="0">
      <p:cViewPr varScale="1">
        <p:scale>
          <a:sx n="113" d="100"/>
          <a:sy n="113" d="100"/>
        </p:scale>
        <p:origin x="-498"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F0D707-CE38-4529-BE25-D0FB4AEE72E2}" type="datetimeFigureOut">
              <a:rPr lang="zh-CN" altLang="en-US" smtClean="0"/>
              <a:t>2021/12/29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C8B215D-B6C8-477D-8EBF-8A191777C5D7}" type="slidenum">
              <a:rPr lang="zh-CN" altLang="en-US" smtClean="0"/>
              <a:t>‹#›</a:t>
            </a:fld>
            <a:endParaRPr lang="zh-CN" altLang="en-US"/>
          </a:p>
        </p:txBody>
      </p:sp>
    </p:spTree>
    <p:extLst>
      <p:ext uri="{BB962C8B-B14F-4D97-AF65-F5344CB8AC3E}">
        <p14:creationId xmlns:p14="http://schemas.microsoft.com/office/powerpoint/2010/main" val="7359590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FC8B215D-B6C8-477D-8EBF-8A191777C5D7}" type="slidenum">
              <a:rPr lang="zh-CN" altLang="en-US" smtClean="0"/>
              <a:t>3</a:t>
            </a:fld>
            <a:endParaRPr lang="zh-CN" altLang="en-US"/>
          </a:p>
        </p:txBody>
      </p:sp>
    </p:spTree>
    <p:extLst>
      <p:ext uri="{BB962C8B-B14F-4D97-AF65-F5344CB8AC3E}">
        <p14:creationId xmlns:p14="http://schemas.microsoft.com/office/powerpoint/2010/main" val="29237399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03787ED4-5E76-4FE6-9A0C-F62919415F2C}" type="slidenum">
              <a:rPr lang="zh-CN" altLang="en-US" smtClean="0"/>
              <a:pPr/>
              <a:t>32</a:t>
            </a:fld>
            <a:endParaRPr lang="en-US" altLang="zh-CN"/>
          </a:p>
        </p:txBody>
      </p:sp>
    </p:spTree>
    <p:extLst>
      <p:ext uri="{BB962C8B-B14F-4D97-AF65-F5344CB8AC3E}">
        <p14:creationId xmlns:p14="http://schemas.microsoft.com/office/powerpoint/2010/main" val="35211386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ADB7A7D1-A3C9-43B2-B703-AB8E37C8F683}" type="datetimeFigureOut">
              <a:rPr lang="zh-CN" altLang="en-US" smtClean="0"/>
              <a:t>2021/12/29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6CA9D71-0912-47D6-B0C9-507B40676447}"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p:txBody>
          <a:bodyPr/>
          <a:lstStyle/>
          <a:p>
            <a:fld id="{ADB7A7D1-A3C9-43B2-B703-AB8E37C8F683}" type="datetimeFigureOut">
              <a:rPr lang="zh-CN" altLang="en-US" smtClean="0"/>
              <a:t>2021/12/29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6CA9D71-0912-47D6-B0C9-507B40676447}"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ADB7A7D1-A3C9-43B2-B703-AB8E37C8F683}" type="datetimeFigureOut">
              <a:rPr lang="zh-CN" altLang="en-US" smtClean="0"/>
              <a:t>2021/12/29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6CA9D71-0912-47D6-B0C9-507B40676447}"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p:cNvSpPr>
            <a:spLocks noGrp="1"/>
          </p:cNvSpPr>
          <p:nvPr>
            <p:ph type="dt" sz="half" idx="10"/>
          </p:nvPr>
        </p:nvSpPr>
        <p:spPr/>
        <p:txBody>
          <a:bodyPr/>
          <a:lstStyle/>
          <a:p>
            <a:fld id="{ADB7A7D1-A3C9-43B2-B703-AB8E37C8F683}" type="datetimeFigureOut">
              <a:rPr lang="zh-CN" altLang="en-US" smtClean="0"/>
              <a:t>2021/12/29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6CA9D71-0912-47D6-B0C9-507B40676447}"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p:cNvSpPr>
            <a:spLocks noGrp="1"/>
          </p:cNvSpPr>
          <p:nvPr>
            <p:ph type="dt" sz="half" idx="10"/>
          </p:nvPr>
        </p:nvSpPr>
        <p:spPr/>
        <p:txBody>
          <a:bodyPr/>
          <a:lstStyle/>
          <a:p>
            <a:fld id="{ADB7A7D1-A3C9-43B2-B703-AB8E37C8F683}" type="datetimeFigureOut">
              <a:rPr lang="zh-CN" altLang="en-US" smtClean="0"/>
              <a:t>2021/12/29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6CA9D71-0912-47D6-B0C9-507B40676447}"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ADB7A7D1-A3C9-43B2-B703-AB8E37C8F683}" type="datetimeFigureOut">
              <a:rPr lang="zh-CN" altLang="en-US" smtClean="0"/>
              <a:t>2021/12/29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6CA9D71-0912-47D6-B0C9-507B40676447}"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ADB7A7D1-A3C9-43B2-B703-AB8E37C8F683}" type="datetimeFigureOut">
              <a:rPr lang="zh-CN" altLang="en-US" smtClean="0"/>
              <a:t>2021/12/29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6CA9D71-0912-47D6-B0C9-507B40676447}"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ADB7A7D1-A3C9-43B2-B703-AB8E37C8F683}" type="datetimeFigureOut">
              <a:rPr lang="zh-CN" altLang="en-US" smtClean="0"/>
              <a:t>2021/12/29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6CA9D71-0912-47D6-B0C9-507B40676447}"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ADB7A7D1-A3C9-43B2-B703-AB8E37C8F683}" type="datetimeFigureOut">
              <a:rPr lang="zh-CN" altLang="en-US" smtClean="0"/>
              <a:t>2021/12/29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6CA9D71-0912-47D6-B0C9-507B40676447}"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p:txBody>
          <a:bodyPr/>
          <a:lstStyle/>
          <a:p>
            <a:fld id="{ADB7A7D1-A3C9-43B2-B703-AB8E37C8F683}" type="datetimeFigureOut">
              <a:rPr lang="zh-CN" altLang="en-US" smtClean="0"/>
              <a:t>2021/12/29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6CA9D71-0912-47D6-B0C9-507B40676447}"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p:txBody>
          <a:bodyPr/>
          <a:lstStyle/>
          <a:p>
            <a:fld id="{ADB7A7D1-A3C9-43B2-B703-AB8E37C8F683}" type="datetimeFigureOut">
              <a:rPr lang="zh-CN" altLang="en-US" smtClean="0"/>
              <a:t>2021/12/29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6CA9D71-0912-47D6-B0C9-507B40676447}"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srcRect/>
          <a:tile tx="0" ty="0" sx="100000" sy="100000" flip="none" algn="tl"/>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B7A7D1-A3C9-43B2-B703-AB8E37C8F683}" type="datetimeFigureOut">
              <a:rPr lang="zh-CN" altLang="en-US" smtClean="0"/>
              <a:t>2021/12/29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CA9D71-0912-47D6-B0C9-507B40676447}"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r>
              <a:rPr lang="en-US" altLang="zh-CN" b="1" dirty="0">
                <a:solidFill>
                  <a:srgbClr val="FF0000"/>
                </a:solidFill>
                <a:latin typeface="Aharoni" panose="02010803020104030203" pitchFamily="2" charset="-79"/>
                <a:cs typeface="Aharoni" panose="02010803020104030203" pitchFamily="2" charset="-79"/>
              </a:rPr>
              <a:t>Book2 Unit 3</a:t>
            </a:r>
            <a:endParaRPr lang="zh-CN" altLang="en-US" sz="8800" b="1" dirty="0">
              <a:solidFill>
                <a:srgbClr val="FF0000"/>
              </a:solidFill>
              <a:latin typeface="Arial Black" panose="020B0A04020102020204" pitchFamily="34" charset="0"/>
              <a:cs typeface="Aharoni" panose="02010803020104030203" pitchFamily="2" charset="-79"/>
            </a:endParaRPr>
          </a:p>
        </p:txBody>
      </p:sp>
      <p:sp>
        <p:nvSpPr>
          <p:cNvPr id="3" name="副标题 2"/>
          <p:cNvSpPr>
            <a:spLocks noGrp="1"/>
          </p:cNvSpPr>
          <p:nvPr>
            <p:ph type="subTitle" idx="1"/>
          </p:nvPr>
        </p:nvSpPr>
        <p:spPr/>
        <p:txBody>
          <a:bodyPr>
            <a:normAutofit/>
          </a:bodyPr>
          <a:lstStyle/>
          <a:p>
            <a:r>
              <a:rPr lang="en-US" altLang="zh-CN" sz="7200" b="1" dirty="0">
                <a:solidFill>
                  <a:srgbClr val="7030A0"/>
                </a:solidFill>
                <a:latin typeface="Trebuchet MS" panose="020B0603020202020204" pitchFamily="34" charset="0"/>
              </a:rPr>
              <a:t>Review</a:t>
            </a:r>
            <a:endParaRPr lang="zh-CN" altLang="en-US" sz="7200" b="1" dirty="0">
              <a:solidFill>
                <a:srgbClr val="7030A0"/>
              </a:solidFill>
              <a:latin typeface="Trebuchet MS" panose="020B0603020202020204"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3" y="-20723"/>
            <a:ext cx="10515600" cy="1325563"/>
          </a:xfrm>
        </p:spPr>
        <p:txBody>
          <a:bodyPr/>
          <a:lstStyle/>
          <a:p>
            <a:r>
              <a:rPr lang="en-US" altLang="zh-CN" b="1" dirty="0">
                <a:solidFill>
                  <a:srgbClr val="7030A0"/>
                </a:solidFill>
                <a:latin typeface="Broadway" panose="04040905080002020502" pitchFamily="82" charset="0"/>
              </a:rPr>
              <a:t>Useful Expressions</a:t>
            </a:r>
            <a:endParaRPr lang="zh-CN" altLang="en-US" b="1" dirty="0">
              <a:solidFill>
                <a:srgbClr val="7030A0"/>
              </a:solidFill>
              <a:latin typeface="Broadway" panose="04040905080002020502" pitchFamily="82" charset="0"/>
            </a:endParaRPr>
          </a:p>
        </p:txBody>
      </p:sp>
      <p:sp>
        <p:nvSpPr>
          <p:cNvPr id="3" name="内容占位符 2"/>
          <p:cNvSpPr>
            <a:spLocks noGrp="1"/>
          </p:cNvSpPr>
          <p:nvPr>
            <p:ph sz="half" idx="1"/>
          </p:nvPr>
        </p:nvSpPr>
        <p:spPr>
          <a:xfrm>
            <a:off x="472471" y="969045"/>
            <a:ext cx="7657117" cy="5054683"/>
          </a:xfrm>
          <a:solidFill>
            <a:srgbClr val="FFFF00"/>
          </a:solidFill>
        </p:spPr>
        <p:txBody>
          <a:bodyPr>
            <a:noAutofit/>
          </a:bodyPr>
          <a:lstStyle/>
          <a:p>
            <a:pPr marL="0" lvl="0" indent="0" algn="just" latinLnBrk="1">
              <a:lnSpc>
                <a:spcPts val="1700"/>
              </a:lnSpc>
              <a:buNone/>
            </a:pPr>
            <a:endParaRPr lang="en-US" altLang="zh-CN" sz="2400" b="1" dirty="0">
              <a:latin typeface="Times New Roman" panose="02020603050405020304" pitchFamily="18" charset="0"/>
              <a:ea typeface="宋体" panose="02010600030101010101" pitchFamily="2" charset="-122"/>
              <a:cs typeface="Times New Roman" panose="02020603050405020304" pitchFamily="18" charset="0"/>
            </a:endParaRPr>
          </a:p>
          <a:p>
            <a:pPr marL="0" lvl="0" indent="0" algn="just" latinLnBrk="1">
              <a:lnSpc>
                <a:spcPts val="1700"/>
              </a:lnSpc>
              <a:buNone/>
            </a:pPr>
            <a:r>
              <a:rPr lang="en-US" altLang="zh-CN" sz="2400" b="1" dirty="0">
                <a:latin typeface="Times New Roman" panose="02020603050405020304" pitchFamily="18" charset="0"/>
                <a:ea typeface="宋体" panose="02010600030101010101" pitchFamily="2" charset="-122"/>
                <a:cs typeface="Times New Roman" panose="02020603050405020304" pitchFamily="18" charset="0"/>
              </a:rPr>
              <a:t>1. It is convenient for /to sb. to do </a:t>
            </a:r>
            <a:r>
              <a:rPr lang="en-US" altLang="zh-CN" sz="2400" b="1" dirty="0" err="1">
                <a:latin typeface="Times New Roman" panose="02020603050405020304" pitchFamily="18" charset="0"/>
                <a:ea typeface="宋体" panose="02010600030101010101" pitchFamily="2" charset="-122"/>
                <a:cs typeface="Times New Roman" panose="02020603050405020304" pitchFamily="18" charset="0"/>
              </a:rPr>
              <a:t>sth</a:t>
            </a:r>
            <a:r>
              <a:rPr lang="en-US" altLang="zh-CN" sz="2400" b="1" dirty="0">
                <a:latin typeface="Times New Roman" panose="02020603050405020304" pitchFamily="18" charset="0"/>
                <a:ea typeface="宋体" panose="02010600030101010101" pitchFamily="2" charset="-122"/>
                <a:cs typeface="Times New Roman" panose="02020603050405020304" pitchFamily="18" charset="0"/>
              </a:rPr>
              <a:t>.</a:t>
            </a:r>
          </a:p>
          <a:p>
            <a:pPr marL="0" lvl="0" indent="0" algn="just" latinLnBrk="1">
              <a:lnSpc>
                <a:spcPts val="1700"/>
              </a:lnSpc>
              <a:buNone/>
            </a:pPr>
            <a:r>
              <a:rPr lang="en-US" altLang="zh-CN" sz="2400" b="1" dirty="0">
                <a:latin typeface="Times New Roman" panose="02020603050405020304" pitchFamily="18" charset="0"/>
                <a:ea typeface="宋体" panose="02010600030101010101" pitchFamily="2" charset="-122"/>
                <a:cs typeface="Times New Roman" panose="02020603050405020304" pitchFamily="18" charset="0"/>
              </a:rPr>
              <a:t>2. find+</a:t>
            </a:r>
            <a:r>
              <a:rPr lang="zh-CN" altLang="en-US" sz="2400" b="1" dirty="0">
                <a:latin typeface="Times New Roman" panose="02020603050405020304" pitchFamily="18" charset="0"/>
                <a:ea typeface="宋体" panose="02010600030101010101" pitchFamily="2" charset="-122"/>
                <a:cs typeface="Times New Roman" panose="02020603050405020304" pitchFamily="18" charset="0"/>
              </a:rPr>
              <a:t>宾语</a:t>
            </a:r>
            <a:r>
              <a:rPr lang="en-US" altLang="zh-CN" sz="2400" b="1" dirty="0">
                <a:latin typeface="Times New Roman" panose="02020603050405020304" pitchFamily="18" charset="0"/>
                <a:ea typeface="宋体" panose="02010600030101010101" pitchFamily="2" charset="-122"/>
                <a:cs typeface="Times New Roman" panose="02020603050405020304" pitchFamily="18" charset="0"/>
              </a:rPr>
              <a:t>+</a:t>
            </a:r>
            <a:r>
              <a:rPr lang="zh-CN" altLang="en-US" sz="2400" b="1" dirty="0">
                <a:latin typeface="Times New Roman" panose="02020603050405020304" pitchFamily="18" charset="0"/>
                <a:ea typeface="宋体" panose="02010600030101010101" pitchFamily="2" charset="-122"/>
                <a:cs typeface="Times New Roman" panose="02020603050405020304" pitchFamily="18" charset="0"/>
              </a:rPr>
              <a:t>宾补</a:t>
            </a:r>
            <a:endParaRPr lang="en-US" altLang="zh-CN" sz="2400" b="1" dirty="0">
              <a:latin typeface="Times New Roman" panose="02020603050405020304" pitchFamily="18" charset="0"/>
              <a:ea typeface="宋体" panose="02010600030101010101" pitchFamily="2" charset="-122"/>
              <a:cs typeface="Times New Roman" panose="02020603050405020304" pitchFamily="18" charset="0"/>
            </a:endParaRPr>
          </a:p>
          <a:p>
            <a:pPr marL="0" lvl="0" indent="0" algn="just" latinLnBrk="1">
              <a:lnSpc>
                <a:spcPts val="1700"/>
              </a:lnSpc>
              <a:buNone/>
            </a:pPr>
            <a:r>
              <a:rPr lang="en-US" altLang="zh-CN" sz="2400" b="1" dirty="0">
                <a:latin typeface="Times New Roman" panose="02020603050405020304" pitchFamily="18" charset="0"/>
                <a:ea typeface="宋体" panose="02010600030101010101" pitchFamily="2" charset="-122"/>
                <a:cs typeface="Times New Roman" panose="02020603050405020304" pitchFamily="18" charset="0"/>
              </a:rPr>
              <a:t>3. with+</a:t>
            </a:r>
            <a:r>
              <a:rPr lang="zh-CN" altLang="en-US" sz="2400" b="1" dirty="0">
                <a:latin typeface="Times New Roman" panose="02020603050405020304" pitchFamily="18" charset="0"/>
                <a:ea typeface="宋体" panose="02010600030101010101" pitchFamily="2" charset="-122"/>
                <a:cs typeface="Times New Roman" panose="02020603050405020304" pitchFamily="18" charset="0"/>
              </a:rPr>
              <a:t>名词</a:t>
            </a:r>
            <a:r>
              <a:rPr lang="en-US" altLang="zh-CN" sz="2400" b="1" dirty="0">
                <a:latin typeface="Times New Roman" panose="02020603050405020304" pitchFamily="18" charset="0"/>
                <a:ea typeface="宋体" panose="02010600030101010101" pitchFamily="2" charset="-122"/>
                <a:cs typeface="Times New Roman" panose="02020603050405020304" pitchFamily="18" charset="0"/>
              </a:rPr>
              <a:t>+</a:t>
            </a:r>
            <a:r>
              <a:rPr lang="zh-CN" altLang="en-US" sz="2400" b="1" dirty="0">
                <a:latin typeface="Times New Roman" panose="02020603050405020304" pitchFamily="18" charset="0"/>
                <a:ea typeface="宋体" panose="02010600030101010101" pitchFamily="2" charset="-122"/>
                <a:cs typeface="Times New Roman" panose="02020603050405020304" pitchFamily="18" charset="0"/>
              </a:rPr>
              <a:t>不定式</a:t>
            </a:r>
            <a:endParaRPr lang="en-US" altLang="zh-CN" sz="2400" b="1" dirty="0">
              <a:latin typeface="Times New Roman" panose="02020603050405020304" pitchFamily="18" charset="0"/>
              <a:ea typeface="宋体" panose="02010600030101010101" pitchFamily="2" charset="-122"/>
              <a:cs typeface="Times New Roman" panose="02020603050405020304" pitchFamily="18" charset="0"/>
            </a:endParaRPr>
          </a:p>
          <a:p>
            <a:pPr marL="0" lvl="0" indent="0" algn="just" latinLnBrk="1">
              <a:lnSpc>
                <a:spcPts val="1700"/>
              </a:lnSpc>
              <a:buNone/>
            </a:pPr>
            <a:r>
              <a:rPr lang="en-US" altLang="zh-CN" sz="2400" b="1" dirty="0">
                <a:latin typeface="Times New Roman" panose="02020603050405020304" pitchFamily="18" charset="0"/>
                <a:ea typeface="宋体" panose="02010600030101010101" pitchFamily="2" charset="-122"/>
                <a:cs typeface="Times New Roman" panose="02020603050405020304" pitchFamily="18" charset="0"/>
              </a:rPr>
              <a:t>4. get/ be stuck in       </a:t>
            </a:r>
          </a:p>
          <a:p>
            <a:pPr marL="0" lvl="0" indent="0" algn="just" latinLnBrk="1">
              <a:lnSpc>
                <a:spcPts val="1700"/>
              </a:lnSpc>
              <a:buNone/>
            </a:pPr>
            <a:r>
              <a:rPr lang="en-US" altLang="zh-CN" sz="2400" b="1" dirty="0">
                <a:latin typeface="Times New Roman" panose="02020603050405020304" pitchFamily="18" charset="0"/>
                <a:ea typeface="宋体" panose="02010600030101010101" pitchFamily="2" charset="-122"/>
                <a:cs typeface="Times New Roman" panose="02020603050405020304" pitchFamily="18" charset="0"/>
              </a:rPr>
              <a:t>5. be of benefit to</a:t>
            </a:r>
            <a:r>
              <a:rPr lang="zh-CN" altLang="en-US" sz="2400" b="1" dirty="0">
                <a:latin typeface="Times New Roman" panose="02020603050405020304" pitchFamily="18" charset="0"/>
                <a:ea typeface="宋体" panose="02010600030101010101" pitchFamily="2" charset="-122"/>
                <a:cs typeface="Times New Roman" panose="02020603050405020304" pitchFamily="18" charset="0"/>
              </a:rPr>
              <a:t>；</a:t>
            </a:r>
            <a:r>
              <a:rPr lang="en-US" altLang="zh-CN" sz="2400" b="1" dirty="0">
                <a:latin typeface="Times New Roman" panose="02020603050405020304" pitchFamily="18" charset="0"/>
                <a:ea typeface="宋体" panose="02010600030101010101" pitchFamily="2" charset="-122"/>
                <a:cs typeface="Times New Roman" panose="02020603050405020304" pitchFamily="18" charset="0"/>
              </a:rPr>
              <a:t>benefit sb./ </a:t>
            </a:r>
            <a:r>
              <a:rPr lang="en-US" altLang="zh-CN" sz="2400" b="1" dirty="0" err="1">
                <a:latin typeface="Times New Roman" panose="02020603050405020304" pitchFamily="18" charset="0"/>
                <a:ea typeface="宋体" panose="02010600030101010101" pitchFamily="2" charset="-122"/>
                <a:cs typeface="Times New Roman" panose="02020603050405020304" pitchFamily="18" charset="0"/>
              </a:rPr>
              <a:t>sth</a:t>
            </a:r>
            <a:r>
              <a:rPr lang="en-US" altLang="zh-CN" sz="2400" b="1" dirty="0">
                <a:latin typeface="Times New Roman" panose="02020603050405020304" pitchFamily="18" charset="0"/>
                <a:ea typeface="宋体" panose="02010600030101010101" pitchFamily="2" charset="-122"/>
                <a:cs typeface="Times New Roman" panose="02020603050405020304" pitchFamily="18" charset="0"/>
              </a:rPr>
              <a:t>. </a:t>
            </a:r>
            <a:r>
              <a:rPr lang="zh-CN" altLang="en-US" sz="2400" b="1" dirty="0">
                <a:latin typeface="Times New Roman" panose="02020603050405020304" pitchFamily="18" charset="0"/>
                <a:ea typeface="宋体" panose="02010600030101010101" pitchFamily="2" charset="-122"/>
                <a:cs typeface="Times New Roman" panose="02020603050405020304" pitchFamily="18" charset="0"/>
              </a:rPr>
              <a:t>；</a:t>
            </a:r>
            <a:r>
              <a:rPr lang="en-US" altLang="zh-CN" sz="2400" b="1" dirty="0">
                <a:latin typeface="Times New Roman" panose="02020603050405020304" pitchFamily="18" charset="0"/>
                <a:ea typeface="宋体" panose="02010600030101010101" pitchFamily="2" charset="-122"/>
                <a:cs typeface="Times New Roman" panose="02020603050405020304" pitchFamily="18" charset="0"/>
              </a:rPr>
              <a:t>benefit from </a:t>
            </a:r>
            <a:r>
              <a:rPr lang="en-US" altLang="zh-CN" sz="2400" b="1" dirty="0" err="1">
                <a:latin typeface="Times New Roman" panose="02020603050405020304" pitchFamily="18" charset="0"/>
                <a:ea typeface="宋体" panose="02010600030101010101" pitchFamily="2" charset="-122"/>
                <a:cs typeface="Times New Roman" panose="02020603050405020304" pitchFamily="18" charset="0"/>
              </a:rPr>
              <a:t>sth</a:t>
            </a:r>
            <a:r>
              <a:rPr lang="en-US" altLang="zh-CN" sz="2400" b="1" dirty="0">
                <a:latin typeface="Times New Roman" panose="02020603050405020304" pitchFamily="18" charset="0"/>
                <a:ea typeface="宋体" panose="02010600030101010101" pitchFamily="2" charset="-122"/>
                <a:cs typeface="Times New Roman" panose="02020603050405020304" pitchFamily="18" charset="0"/>
              </a:rPr>
              <a:t>. </a:t>
            </a:r>
          </a:p>
          <a:p>
            <a:pPr marL="0" indent="0">
              <a:lnSpc>
                <a:spcPts val="1700"/>
              </a:lnSpc>
              <a:buNone/>
            </a:pPr>
            <a:r>
              <a:rPr lang="en-US" altLang="zh-CN" sz="2400" b="1" dirty="0">
                <a:latin typeface="Times New Roman" panose="02020603050405020304" pitchFamily="18" charset="0"/>
                <a:ea typeface="宋体" panose="02010600030101010101" pitchFamily="2" charset="-122"/>
                <a:cs typeface="Times New Roman" panose="02020603050405020304" pitchFamily="18" charset="0"/>
              </a:rPr>
              <a:t>6. in the distance </a:t>
            </a:r>
            <a:r>
              <a:rPr lang="zh-CN" altLang="en-US" sz="2400" b="1" dirty="0">
                <a:latin typeface="Times New Roman" panose="02020603050405020304" pitchFamily="18" charset="0"/>
                <a:ea typeface="宋体" panose="02010600030101010101" pitchFamily="2" charset="-122"/>
                <a:cs typeface="Times New Roman" panose="02020603050405020304" pitchFamily="18" charset="0"/>
              </a:rPr>
              <a:t>；</a:t>
            </a:r>
            <a:r>
              <a:rPr lang="en-US" altLang="zh-CN" sz="2400" b="1" dirty="0">
                <a:latin typeface="Times New Roman" panose="02020603050405020304" pitchFamily="18" charset="0"/>
                <a:ea typeface="宋体" panose="02010600030101010101" pitchFamily="2" charset="-122"/>
                <a:cs typeface="Times New Roman" panose="02020603050405020304" pitchFamily="18" charset="0"/>
              </a:rPr>
              <a:t>keep sb. at a distance</a:t>
            </a:r>
          </a:p>
          <a:p>
            <a:pPr marL="0" indent="0">
              <a:lnSpc>
                <a:spcPts val="1700"/>
              </a:lnSpc>
              <a:buNone/>
            </a:pPr>
            <a:r>
              <a:rPr lang="en-US" altLang="zh-CN" sz="2400" b="1" dirty="0">
                <a:latin typeface="Times New Roman" panose="02020603050405020304" pitchFamily="18" charset="0"/>
                <a:ea typeface="宋体" panose="02010600030101010101" pitchFamily="2" charset="-122"/>
                <a:cs typeface="Times New Roman" panose="02020603050405020304" pitchFamily="18" charset="0"/>
              </a:rPr>
              <a:t>7. </a:t>
            </a:r>
            <a:r>
              <a:rPr lang="pl-PL" altLang="zh-CN" sz="2400" b="1" dirty="0">
                <a:latin typeface="Times New Roman" panose="02020603050405020304" pitchFamily="18" charset="0"/>
                <a:ea typeface="宋体" panose="02010600030101010101" pitchFamily="2" charset="-122"/>
                <a:cs typeface="Times New Roman" panose="02020603050405020304" pitchFamily="18" charset="0"/>
              </a:rPr>
              <a:t>inspire sb. to do sth. </a:t>
            </a:r>
            <a:endParaRPr lang="en-US" altLang="zh-CN" sz="2400" b="1" dirty="0">
              <a:latin typeface="Times New Roman" panose="02020603050405020304" pitchFamily="18" charset="0"/>
              <a:ea typeface="宋体" panose="02010600030101010101" pitchFamily="2" charset="-122"/>
              <a:cs typeface="Times New Roman" panose="02020603050405020304" pitchFamily="18" charset="0"/>
            </a:endParaRPr>
          </a:p>
          <a:p>
            <a:pPr marL="0" algn="just" eaLnBrk="1" latinLnBrk="1" hangingPunct="1">
              <a:lnSpc>
                <a:spcPts val="1700"/>
              </a:lnSpc>
              <a:buClrTx/>
              <a:buSzTx/>
              <a:buFontTx/>
              <a:buNone/>
            </a:pPr>
            <a:r>
              <a:rPr lang="en-US" altLang="zh-CN" sz="2400" b="1" dirty="0">
                <a:latin typeface="Times New Roman" panose="02020603050405020304" pitchFamily="18" charset="0"/>
                <a:ea typeface="宋体" panose="02010600030101010101" pitchFamily="2" charset="-122"/>
                <a:cs typeface="Times New Roman" panose="02020603050405020304" pitchFamily="18" charset="0"/>
              </a:rPr>
              <a:t>8. have/ gain/get access to… </a:t>
            </a:r>
          </a:p>
          <a:p>
            <a:pPr marL="0" algn="just" eaLnBrk="1" latinLnBrk="1" hangingPunct="1">
              <a:lnSpc>
                <a:spcPts val="1700"/>
              </a:lnSpc>
              <a:buClrTx/>
              <a:buSzTx/>
              <a:buFontTx/>
              <a:buNone/>
            </a:pPr>
            <a:r>
              <a:rPr lang="en-US" altLang="zh-CN" sz="2400" b="1" dirty="0">
                <a:latin typeface="Times New Roman" panose="02020603050405020304" pitchFamily="18" charset="0"/>
                <a:ea typeface="宋体" panose="02010600030101010101" pitchFamily="2" charset="-122"/>
                <a:cs typeface="Times New Roman" panose="02020603050405020304" pitchFamily="18" charset="0"/>
              </a:rPr>
              <a:t>9. go through </a:t>
            </a:r>
          </a:p>
          <a:p>
            <a:pPr marL="0" algn="just" eaLnBrk="1" latinLnBrk="1" hangingPunct="1">
              <a:lnSpc>
                <a:spcPts val="1700"/>
              </a:lnSpc>
              <a:buClrTx/>
              <a:buSzTx/>
              <a:buFontTx/>
              <a:buNone/>
            </a:pPr>
            <a:r>
              <a:rPr lang="en-US" altLang="zh-CN" sz="2400" b="1" dirty="0">
                <a:latin typeface="Times New Roman" panose="02020603050405020304" pitchFamily="18" charset="0"/>
                <a:ea typeface="宋体" panose="02010600030101010101" pitchFamily="2" charset="-122"/>
                <a:cs typeface="Times New Roman" panose="02020603050405020304" pitchFamily="18" charset="0"/>
              </a:rPr>
              <a:t>10. be particular about </a:t>
            </a:r>
            <a:r>
              <a:rPr lang="zh-CN" altLang="en-US" sz="2400" b="1" dirty="0">
                <a:latin typeface="Times New Roman" panose="02020603050405020304" pitchFamily="18" charset="0"/>
                <a:ea typeface="宋体" panose="02010600030101010101" pitchFamily="2" charset="-122"/>
                <a:cs typeface="Times New Roman" panose="02020603050405020304" pitchFamily="18" charset="0"/>
              </a:rPr>
              <a:t>；</a:t>
            </a:r>
            <a:r>
              <a:rPr lang="en-US" altLang="zh-CN" sz="2400" b="1" dirty="0">
                <a:latin typeface="Times New Roman" panose="02020603050405020304" pitchFamily="18" charset="0"/>
                <a:ea typeface="宋体" panose="02010600030101010101" pitchFamily="2" charset="-122"/>
                <a:cs typeface="Times New Roman" panose="02020603050405020304" pitchFamily="18" charset="0"/>
              </a:rPr>
              <a:t>in particular </a:t>
            </a:r>
          </a:p>
          <a:p>
            <a:pPr marL="0" algn="just" eaLnBrk="1" latinLnBrk="1" hangingPunct="1">
              <a:lnSpc>
                <a:spcPts val="1700"/>
              </a:lnSpc>
              <a:buClrTx/>
              <a:buSzTx/>
              <a:buFontTx/>
              <a:buNone/>
            </a:pPr>
            <a:r>
              <a:rPr lang="en-US" altLang="zh-CN" sz="2400" b="1" dirty="0">
                <a:latin typeface="Times New Roman" panose="02020603050405020304" pitchFamily="18" charset="0"/>
                <a:ea typeface="宋体" panose="02010600030101010101" pitchFamily="2" charset="-122"/>
                <a:cs typeface="Times New Roman" panose="02020603050405020304" pitchFamily="18" charset="0"/>
              </a:rPr>
              <a:t>11. be embarrassed about / at </a:t>
            </a:r>
            <a:r>
              <a:rPr lang="zh-CN" altLang="en-US" sz="2400" b="1" dirty="0">
                <a:latin typeface="Times New Roman" panose="02020603050405020304" pitchFamily="18" charset="0"/>
                <a:ea typeface="宋体" panose="02010600030101010101" pitchFamily="2" charset="-122"/>
                <a:cs typeface="Times New Roman" panose="02020603050405020304" pitchFamily="18" charset="0"/>
              </a:rPr>
              <a:t>；</a:t>
            </a:r>
            <a:r>
              <a:rPr lang="en-US" altLang="zh-CN" sz="2400" b="1" dirty="0">
                <a:latin typeface="Times New Roman" panose="02020603050405020304" pitchFamily="18" charset="0"/>
                <a:ea typeface="宋体" panose="02010600030101010101" pitchFamily="2" charset="-122"/>
                <a:cs typeface="Times New Roman" panose="02020603050405020304" pitchFamily="18" charset="0"/>
              </a:rPr>
              <a:t>be embarrassed to do </a:t>
            </a:r>
            <a:r>
              <a:rPr lang="en-US" altLang="zh-CN" sz="2400" b="1" dirty="0" err="1">
                <a:latin typeface="Times New Roman" panose="02020603050405020304" pitchFamily="18" charset="0"/>
                <a:ea typeface="宋体" panose="02010600030101010101" pitchFamily="2" charset="-122"/>
                <a:cs typeface="Times New Roman" panose="02020603050405020304" pitchFamily="18" charset="0"/>
              </a:rPr>
              <a:t>sth</a:t>
            </a:r>
            <a:r>
              <a:rPr lang="en-US" altLang="zh-CN" sz="2400" b="1" dirty="0">
                <a:latin typeface="Times New Roman" panose="02020603050405020304" pitchFamily="18" charset="0"/>
                <a:ea typeface="宋体" panose="02010600030101010101" pitchFamily="2" charset="-122"/>
                <a:cs typeface="Times New Roman" panose="02020603050405020304" pitchFamily="18" charset="0"/>
              </a:rPr>
              <a:t>. </a:t>
            </a:r>
          </a:p>
          <a:p>
            <a:pPr marL="0" algn="just" eaLnBrk="1" latinLnBrk="1" hangingPunct="1">
              <a:lnSpc>
                <a:spcPts val="1700"/>
              </a:lnSpc>
              <a:buClrTx/>
              <a:buSzTx/>
              <a:buFontTx/>
              <a:buNone/>
            </a:pPr>
            <a:r>
              <a:rPr lang="en-US" altLang="zh-CN" sz="2400" b="1" dirty="0">
                <a:latin typeface="Times New Roman" panose="02020603050405020304" pitchFamily="18" charset="0"/>
                <a:ea typeface="宋体" panose="02010600030101010101" pitchFamily="2" charset="-122"/>
                <a:cs typeface="Times New Roman" panose="02020603050405020304" pitchFamily="18" charset="0"/>
              </a:rPr>
              <a:t>12. be upset about ; It upsets sb. to do </a:t>
            </a:r>
            <a:r>
              <a:rPr lang="en-US" altLang="zh-CN" sz="2400" b="1" dirty="0" err="1">
                <a:latin typeface="Times New Roman" panose="02020603050405020304" pitchFamily="18" charset="0"/>
                <a:ea typeface="宋体" panose="02010600030101010101" pitchFamily="2" charset="-122"/>
                <a:cs typeface="Times New Roman" panose="02020603050405020304" pitchFamily="18" charset="0"/>
              </a:rPr>
              <a:t>sth</a:t>
            </a:r>
            <a:r>
              <a:rPr lang="en-US" altLang="zh-CN" sz="2400" b="1" dirty="0">
                <a:latin typeface="Times New Roman" panose="02020603050405020304" pitchFamily="18" charset="0"/>
                <a:ea typeface="宋体" panose="02010600030101010101" pitchFamily="2" charset="-122"/>
                <a:cs typeface="Times New Roman" panose="02020603050405020304" pitchFamily="18" charset="0"/>
              </a:rPr>
              <a:t>. </a:t>
            </a:r>
          </a:p>
          <a:p>
            <a:pPr marL="0" algn="just" eaLnBrk="1" latinLnBrk="1" hangingPunct="1">
              <a:lnSpc>
                <a:spcPts val="1700"/>
              </a:lnSpc>
              <a:buClrTx/>
              <a:buSzTx/>
              <a:buFontTx/>
              <a:buNone/>
            </a:pPr>
            <a:r>
              <a:rPr lang="en-US" altLang="zh-CN" sz="2400" b="1" dirty="0">
                <a:latin typeface="Times New Roman" panose="02020603050405020304" pitchFamily="18" charset="0"/>
                <a:ea typeface="宋体" panose="02010600030101010101" pitchFamily="2" charset="-122"/>
                <a:cs typeface="Times New Roman" panose="02020603050405020304" pitchFamily="18" charset="0"/>
              </a:rPr>
              <a:t>13. be familiar with ; be familiar to</a:t>
            </a:r>
          </a:p>
        </p:txBody>
      </p:sp>
      <p:sp>
        <p:nvSpPr>
          <p:cNvPr id="4" name="内容占位符 3"/>
          <p:cNvSpPr>
            <a:spLocks noGrp="1"/>
          </p:cNvSpPr>
          <p:nvPr>
            <p:ph sz="half" idx="2"/>
          </p:nvPr>
        </p:nvSpPr>
        <p:spPr>
          <a:xfrm>
            <a:off x="6724731" y="478813"/>
            <a:ext cx="4952365" cy="1866453"/>
          </a:xfrm>
          <a:solidFill>
            <a:srgbClr val="00FFFF"/>
          </a:solidFill>
        </p:spPr>
        <p:txBody>
          <a:bodyPr>
            <a:normAutofit/>
          </a:bodyPr>
          <a:lstStyle/>
          <a:p>
            <a:pPr marL="514350" lvl="0" indent="-514350" algn="just" latinLnBrk="1">
              <a:lnSpc>
                <a:spcPts val="4800"/>
              </a:lnSpc>
              <a:buAutoNum type="arabicPeriod"/>
            </a:pPr>
            <a:r>
              <a:rPr lang="en-US" altLang="zh-CN" sz="3200" b="1" dirty="0">
                <a:latin typeface="Calibri" panose="020F0502020204030204" pitchFamily="34" charset="0"/>
                <a:ea typeface="宋体" panose="02010600030101010101" pitchFamily="2" charset="-122"/>
                <a:cs typeface="Times New Roman" panose="02020603050405020304" pitchFamily="18" charset="0"/>
              </a:rPr>
              <a:t>Now that +</a:t>
            </a:r>
            <a:r>
              <a:rPr lang="zh-CN" altLang="en-US" sz="3200" b="1" dirty="0">
                <a:latin typeface="Calibri" panose="020F0502020204030204" pitchFamily="34" charset="0"/>
                <a:ea typeface="宋体" panose="02010600030101010101" pitchFamily="2" charset="-122"/>
                <a:cs typeface="Times New Roman" panose="02020603050405020304" pitchFamily="18" charset="0"/>
              </a:rPr>
              <a:t>句子 既然</a:t>
            </a:r>
            <a:endParaRPr lang="en-US" altLang="zh-CN" sz="3200" b="1" dirty="0">
              <a:latin typeface="Calibri" panose="020F0502020204030204" pitchFamily="34" charset="0"/>
              <a:ea typeface="宋体" panose="02010600030101010101" pitchFamily="2" charset="-122"/>
              <a:cs typeface="Times New Roman" panose="02020603050405020304" pitchFamily="18" charset="0"/>
            </a:endParaRPr>
          </a:p>
          <a:p>
            <a:pPr marL="514350" lvl="0" indent="-514350" algn="just" latinLnBrk="1">
              <a:lnSpc>
                <a:spcPts val="4800"/>
              </a:lnSpc>
              <a:buAutoNum type="arabicPeriod"/>
            </a:pPr>
            <a:r>
              <a:rPr lang="en-US" altLang="zh-CN" sz="3200" b="1" dirty="0">
                <a:latin typeface="Calibri" panose="020F0502020204030204" pitchFamily="34" charset="0"/>
                <a:ea typeface="宋体" panose="02010600030101010101" pitchFamily="2" charset="-122"/>
                <a:cs typeface="Times New Roman" panose="02020603050405020304" pitchFamily="18" charset="0"/>
              </a:rPr>
              <a:t>The more…, the less</a:t>
            </a:r>
            <a:r>
              <a:rPr lang="en-US" altLang="zh-CN" sz="3200" b="1" dirty="0" smtClean="0">
                <a:latin typeface="Calibri" panose="020F0502020204030204" pitchFamily="34" charset="0"/>
                <a:ea typeface="宋体" panose="02010600030101010101" pitchFamily="2" charset="-122"/>
                <a:cs typeface="Times New Roman" panose="02020603050405020304" pitchFamily="18" charset="0"/>
              </a:rPr>
              <a:t>…</a:t>
            </a:r>
            <a:endParaRPr lang="en-US" altLang="zh-CN" sz="3200" b="1" dirty="0">
              <a:latin typeface="Calibri" panose="020F0502020204030204" pitchFamily="34" charset="0"/>
              <a:ea typeface="宋体" panose="02010600030101010101" pitchFamily="2" charset="-122"/>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263352" y="163220"/>
            <a:ext cx="11377264" cy="1136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0850" indent="-450850">
              <a:defRPr>
                <a:solidFill>
                  <a:schemeClr val="tx1"/>
                </a:solidFill>
                <a:latin typeface="Calibri" panose="020F0502020204030204" pitchFamily="34" charset="0"/>
                <a:ea typeface="宋体" panose="02010600030101010101" pitchFamily="2" charset="-122"/>
              </a:defRPr>
            </a:lvl1pPr>
            <a:lvl2pPr marL="915988" indent="-285750">
              <a:defRPr>
                <a:solidFill>
                  <a:schemeClr val="tx1"/>
                </a:solidFill>
                <a:latin typeface="Calibri" panose="020F0502020204030204" pitchFamily="34" charset="0"/>
                <a:ea typeface="宋体" panose="02010600030101010101" pitchFamily="2" charset="-122"/>
              </a:defRPr>
            </a:lvl2pPr>
            <a:lvl3pPr marL="1323975" indent="-228600">
              <a:defRPr>
                <a:solidFill>
                  <a:schemeClr val="tx1"/>
                </a:solidFill>
                <a:latin typeface="Calibri" panose="020F0502020204030204" pitchFamily="34" charset="0"/>
                <a:ea typeface="宋体" panose="02010600030101010101" pitchFamily="2" charset="-122"/>
              </a:defRPr>
            </a:lvl3pPr>
            <a:lvl4pPr marL="1731963" indent="-228600">
              <a:defRPr>
                <a:solidFill>
                  <a:schemeClr val="tx1"/>
                </a:solidFill>
                <a:latin typeface="Calibri" panose="020F0502020204030204" pitchFamily="34" charset="0"/>
                <a:ea typeface="宋体" panose="02010600030101010101" pitchFamily="2" charset="-122"/>
              </a:defRPr>
            </a:lvl4pPr>
            <a:lvl5pPr marL="2139950" indent="-228600">
              <a:defRPr>
                <a:solidFill>
                  <a:schemeClr val="tx1"/>
                </a:solidFill>
                <a:latin typeface="Calibri" panose="020F0502020204030204" pitchFamily="34" charset="0"/>
                <a:ea typeface="宋体" panose="02010600030101010101" pitchFamily="2" charset="-122"/>
              </a:defRPr>
            </a:lvl5pPr>
            <a:lvl6pPr marL="259715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305435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51155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96875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10000"/>
              </a:lnSpc>
            </a:pPr>
            <a:r>
              <a:rPr lang="en-US" altLang="zh-CN" sz="3200" b="1" dirty="0">
                <a:latin typeface="Times New Roman" panose="02020603050405020304" pitchFamily="18" charset="0"/>
                <a:cs typeface="Times New Roman" panose="02020603050405020304" pitchFamily="18" charset="0"/>
              </a:rPr>
              <a:t>1. There are countless articles telling us how the Internet has made our lives more </a:t>
            </a:r>
            <a:r>
              <a:rPr lang="en-US" altLang="zh-CN" sz="3200" b="1" dirty="0">
                <a:solidFill>
                  <a:srgbClr val="FF0000"/>
                </a:solidFill>
                <a:latin typeface="Times New Roman" panose="02020603050405020304" pitchFamily="18" charset="0"/>
                <a:cs typeface="Times New Roman" panose="02020603050405020304" pitchFamily="18" charset="0"/>
              </a:rPr>
              <a:t>convenient</a:t>
            </a:r>
            <a:r>
              <a:rPr lang="en-US" altLang="zh-CN" sz="3200" b="1" dirty="0">
                <a:latin typeface="Times New Roman" panose="02020603050405020304" pitchFamily="18" charset="0"/>
                <a:cs typeface="Times New Roman" panose="02020603050405020304" pitchFamily="18" charset="0"/>
              </a:rPr>
              <a:t>. </a:t>
            </a:r>
          </a:p>
        </p:txBody>
      </p:sp>
      <p:sp>
        <p:nvSpPr>
          <p:cNvPr id="2" name="矩形 1"/>
          <p:cNvSpPr/>
          <p:nvPr/>
        </p:nvSpPr>
        <p:spPr>
          <a:xfrm>
            <a:off x="407368" y="1312370"/>
            <a:ext cx="10729192" cy="589777"/>
          </a:xfrm>
          <a:prstGeom prst="rect">
            <a:avLst/>
          </a:prstGeom>
        </p:spPr>
        <p:txBody>
          <a:bodyPr wrap="square">
            <a:spAutoFit/>
          </a:bodyPr>
          <a:lstStyle/>
          <a:p>
            <a:pPr>
              <a:lnSpc>
                <a:spcPct val="110000"/>
              </a:lnSpc>
            </a:pPr>
            <a:r>
              <a:rPr lang="en-US" altLang="zh-CN" sz="3200" b="1" dirty="0">
                <a:solidFill>
                  <a:srgbClr val="FF0000"/>
                </a:solidFill>
                <a:latin typeface="Times New Roman" panose="02020603050405020304" pitchFamily="18" charset="0"/>
              </a:rPr>
              <a:t>convenient </a:t>
            </a:r>
            <a:r>
              <a:rPr lang="en-US" altLang="zh-CN" sz="3200" b="1" i="1" dirty="0">
                <a:latin typeface="Times New Roman" panose="02020603050405020304" pitchFamily="18" charset="0"/>
              </a:rPr>
              <a:t>adj. </a:t>
            </a:r>
            <a:r>
              <a:rPr lang="zh-CN" altLang="en-US" sz="3200" b="1" dirty="0">
                <a:latin typeface="Times New Roman" panose="02020603050405020304" pitchFamily="18" charset="0"/>
              </a:rPr>
              <a:t>方便的；近便的</a:t>
            </a:r>
          </a:p>
        </p:txBody>
      </p:sp>
      <p:sp>
        <p:nvSpPr>
          <p:cNvPr id="3" name="文本框 2"/>
          <p:cNvSpPr txBox="1"/>
          <p:nvPr/>
        </p:nvSpPr>
        <p:spPr>
          <a:xfrm>
            <a:off x="119336" y="2780928"/>
            <a:ext cx="11737304" cy="2761525"/>
          </a:xfrm>
          <a:prstGeom prst="rect">
            <a:avLst/>
          </a:prstGeom>
          <a:noFill/>
        </p:spPr>
        <p:txBody>
          <a:bodyPr wrap="square" rtlCol="0">
            <a:spAutoFit/>
          </a:bodyPr>
          <a:lstStyle/>
          <a:p>
            <a:pPr>
              <a:lnSpc>
                <a:spcPct val="110000"/>
              </a:lnSpc>
            </a:pPr>
            <a:r>
              <a:rPr lang="en-US" altLang="zh-CN" sz="3200" b="1" dirty="0">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a:t>It is convenient for /to sb. to do sth.</a:t>
            </a:r>
          </a:p>
          <a:p>
            <a:pPr>
              <a:lnSpc>
                <a:spcPct val="110000"/>
              </a:lnSpc>
            </a:pPr>
            <a:r>
              <a:rPr lang="en-US" altLang="zh-CN" sz="3200" b="1" dirty="0">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a:t>Sth. is convenient for sb.</a:t>
            </a:r>
          </a:p>
          <a:p>
            <a:pPr>
              <a:lnSpc>
                <a:spcPct val="110000"/>
              </a:lnSpc>
            </a:pPr>
            <a:endParaRPr lang="en-US" altLang="zh-CN" sz="3200" b="1" dirty="0">
              <a:solidFill>
                <a:srgbClr val="FF0000"/>
              </a:solidFill>
              <a:latin typeface="Times New Roman" panose="02020603050405020304" pitchFamily="18" charset="0"/>
              <a:ea typeface="Cambria Math" panose="02040503050406030204" pitchFamily="18" charset="0"/>
              <a:cs typeface="Times New Roman" panose="02020603050405020304" pitchFamily="18" charset="0"/>
            </a:endParaRPr>
          </a:p>
          <a:p>
            <a:pPr>
              <a:lnSpc>
                <a:spcPct val="110000"/>
              </a:lnSpc>
            </a:pPr>
            <a:r>
              <a:rPr lang="en-US" altLang="zh-CN" sz="3200" b="1" dirty="0">
                <a:latin typeface="Times New Roman" panose="02020603050405020304" pitchFamily="18" charset="0"/>
                <a:ea typeface="Cambria Math" panose="02040503050406030204" pitchFamily="18" charset="0"/>
                <a:cs typeface="Times New Roman" panose="02020603050405020304" pitchFamily="18" charset="0"/>
              </a:rPr>
              <a:t>eg The man promised to work out the cost when </a:t>
            </a:r>
            <a:r>
              <a:rPr lang="en-US" altLang="zh-CN" sz="3200" b="1" dirty="0">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a:t>it was convenient</a:t>
            </a:r>
            <a:r>
              <a:rPr lang="en-US" altLang="zh-CN" sz="3200" b="1" dirty="0">
                <a:latin typeface="Times New Roman" panose="02020603050405020304" pitchFamily="18" charset="0"/>
                <a:ea typeface="Cambria Math" panose="02040503050406030204" pitchFamily="18" charset="0"/>
                <a:cs typeface="Times New Roman" panose="02020603050405020304" pitchFamily="18" charset="0"/>
              </a:rPr>
              <a:t>.</a:t>
            </a:r>
          </a:p>
          <a:p>
            <a:pPr>
              <a:lnSpc>
                <a:spcPct val="110000"/>
              </a:lnSpc>
            </a:pPr>
            <a:r>
              <a:rPr lang="en-US" altLang="zh-CN" sz="3200" b="1" dirty="0">
                <a:latin typeface="Times New Roman" panose="02020603050405020304" pitchFamily="18" charset="0"/>
                <a:ea typeface="Cambria Math" panose="02040503050406030204" pitchFamily="18" charset="0"/>
                <a:cs typeface="Times New Roman" panose="02020603050405020304" pitchFamily="18" charset="0"/>
              </a:rPr>
              <a:t>     Our new flat is very </a:t>
            </a:r>
            <a:r>
              <a:rPr lang="en-US" altLang="zh-CN" sz="3200" b="1" dirty="0">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a:t>convenient</a:t>
            </a:r>
            <a:r>
              <a:rPr lang="en-US" altLang="zh-CN" sz="3200" b="1" dirty="0">
                <a:latin typeface="Times New Roman" panose="02020603050405020304" pitchFamily="18" charset="0"/>
                <a:ea typeface="Cambria Math" panose="02040503050406030204" pitchFamily="18" charset="0"/>
                <a:cs typeface="Times New Roman" panose="02020603050405020304" pitchFamily="18" charset="0"/>
              </a:rPr>
              <a:t> for the stadium.</a:t>
            </a:r>
            <a:endParaRPr lang="zh-CN" altLang="en-US" sz="3200" b="1" dirty="0">
              <a:latin typeface="Times New Roman" panose="02020603050405020304" pitchFamily="18" charset="0"/>
              <a:cs typeface="Times New Roman" panose="02020603050405020304" pitchFamily="18" charset="0"/>
            </a:endParaRPr>
          </a:p>
        </p:txBody>
      </p:sp>
      <p:sp>
        <p:nvSpPr>
          <p:cNvPr id="6" name="矩形 5">
            <a:extLst>
              <a:ext uri="{FF2B5EF4-FFF2-40B4-BE49-F238E27FC236}">
                <a16:creationId xmlns:a16="http://schemas.microsoft.com/office/drawing/2014/main" xmlns="" id="{384DBAED-A71B-4AD9-94A5-55E566110E6A}"/>
              </a:ext>
            </a:extLst>
          </p:cNvPr>
          <p:cNvSpPr/>
          <p:nvPr/>
        </p:nvSpPr>
        <p:spPr>
          <a:xfrm>
            <a:off x="2855640" y="1883577"/>
            <a:ext cx="6264696" cy="589777"/>
          </a:xfrm>
          <a:prstGeom prst="rect">
            <a:avLst/>
          </a:prstGeom>
        </p:spPr>
        <p:txBody>
          <a:bodyPr wrap="square">
            <a:spAutoFit/>
          </a:bodyPr>
          <a:lstStyle/>
          <a:p>
            <a:pPr>
              <a:lnSpc>
                <a:spcPct val="110000"/>
              </a:lnSpc>
            </a:pPr>
            <a:r>
              <a:rPr lang="en-US" altLang="zh-CN" sz="3200" b="1" dirty="0">
                <a:latin typeface="Times New Roman" panose="02020603050405020304" pitchFamily="18" charset="0"/>
              </a:rPr>
              <a:t>n</a:t>
            </a:r>
            <a:r>
              <a:rPr lang="en-US" altLang="zh-CN" sz="3200" b="1" i="1" dirty="0">
                <a:latin typeface="Times New Roman" panose="02020603050405020304" pitchFamily="18" charset="0"/>
              </a:rPr>
              <a:t>. </a:t>
            </a:r>
            <a:r>
              <a:rPr lang="zh-CN" altLang="en-US" sz="3200" b="1" dirty="0">
                <a:latin typeface="Times New Roman" panose="02020603050405020304" pitchFamily="18" charset="0"/>
              </a:rPr>
              <a:t>便利，便利的事物</a:t>
            </a:r>
          </a:p>
        </p:txBody>
      </p:sp>
      <p:sp>
        <p:nvSpPr>
          <p:cNvPr id="7" name="矩形 6">
            <a:extLst>
              <a:ext uri="{FF2B5EF4-FFF2-40B4-BE49-F238E27FC236}">
                <a16:creationId xmlns:a16="http://schemas.microsoft.com/office/drawing/2014/main" xmlns="" id="{1497C982-F95E-4069-8321-E8772E823681}"/>
              </a:ext>
            </a:extLst>
          </p:cNvPr>
          <p:cNvSpPr/>
          <p:nvPr/>
        </p:nvSpPr>
        <p:spPr>
          <a:xfrm>
            <a:off x="407368" y="1870892"/>
            <a:ext cx="2448272" cy="589777"/>
          </a:xfrm>
          <a:prstGeom prst="rect">
            <a:avLst/>
          </a:prstGeom>
        </p:spPr>
        <p:txBody>
          <a:bodyPr wrap="square">
            <a:spAutoFit/>
          </a:bodyPr>
          <a:lstStyle/>
          <a:p>
            <a:pPr>
              <a:lnSpc>
                <a:spcPct val="110000"/>
              </a:lnSpc>
            </a:pPr>
            <a:r>
              <a:rPr lang="en-US" altLang="zh-CN" sz="3200" b="1" dirty="0">
                <a:solidFill>
                  <a:srgbClr val="FF0000"/>
                </a:solidFill>
                <a:latin typeface="Times New Roman" panose="02020603050405020304" pitchFamily="18" charset="0"/>
              </a:rPr>
              <a:t>convenience</a:t>
            </a:r>
            <a:endParaRPr lang="zh-CN" altLang="en-US" sz="3200" b="1" dirty="0">
              <a:solidFill>
                <a:srgbClr val="FF0000"/>
              </a:solidFill>
              <a:latin typeface="Times New Roman" panose="02020603050405020304" pitchFamily="18" charset="0"/>
            </a:endParaRPr>
          </a:p>
        </p:txBody>
      </p:sp>
      <p:sp>
        <p:nvSpPr>
          <p:cNvPr id="8" name="矩形 7">
            <a:extLst>
              <a:ext uri="{FF2B5EF4-FFF2-40B4-BE49-F238E27FC236}">
                <a16:creationId xmlns:a16="http://schemas.microsoft.com/office/drawing/2014/main" xmlns="" id="{1A935325-1106-4B49-AA9A-792B4BD57541}"/>
              </a:ext>
            </a:extLst>
          </p:cNvPr>
          <p:cNvSpPr/>
          <p:nvPr/>
        </p:nvSpPr>
        <p:spPr>
          <a:xfrm>
            <a:off x="6240016" y="1276580"/>
            <a:ext cx="864096" cy="589777"/>
          </a:xfrm>
          <a:prstGeom prst="rect">
            <a:avLst/>
          </a:prstGeom>
        </p:spPr>
        <p:txBody>
          <a:bodyPr wrap="square">
            <a:spAutoFit/>
          </a:bodyPr>
          <a:lstStyle/>
          <a:p>
            <a:pPr>
              <a:lnSpc>
                <a:spcPct val="110000"/>
              </a:lnSpc>
            </a:pPr>
            <a:r>
              <a:rPr lang="zh-CN" altLang="en-US" sz="3200" b="1" dirty="0">
                <a:solidFill>
                  <a:srgbClr val="FF0000"/>
                </a:solidFill>
                <a:latin typeface="Times New Roman" panose="02020603050405020304" pitchFamily="18" charset="0"/>
              </a:rPr>
              <a:t>反：</a:t>
            </a:r>
          </a:p>
        </p:txBody>
      </p:sp>
      <p:sp>
        <p:nvSpPr>
          <p:cNvPr id="9" name="矩形 8">
            <a:extLst>
              <a:ext uri="{FF2B5EF4-FFF2-40B4-BE49-F238E27FC236}">
                <a16:creationId xmlns:a16="http://schemas.microsoft.com/office/drawing/2014/main" xmlns="" id="{5601B0EA-B9D0-458B-BCB5-E0C45A569B2D}"/>
              </a:ext>
            </a:extLst>
          </p:cNvPr>
          <p:cNvSpPr/>
          <p:nvPr/>
        </p:nvSpPr>
        <p:spPr>
          <a:xfrm>
            <a:off x="6924092" y="1259360"/>
            <a:ext cx="2988332" cy="594778"/>
          </a:xfrm>
          <a:prstGeom prst="rect">
            <a:avLst/>
          </a:prstGeom>
        </p:spPr>
        <p:txBody>
          <a:bodyPr wrap="square">
            <a:spAutoFit/>
          </a:bodyPr>
          <a:lstStyle/>
          <a:p>
            <a:pPr>
              <a:lnSpc>
                <a:spcPct val="110000"/>
              </a:lnSpc>
            </a:pPr>
            <a:r>
              <a:rPr lang="en-US" altLang="zh-CN" sz="3200" b="1" dirty="0">
                <a:solidFill>
                  <a:srgbClr val="FF0000"/>
                </a:solidFill>
                <a:latin typeface="Times New Roman" panose="02020603050405020304" pitchFamily="18" charset="0"/>
              </a:rPr>
              <a:t>inconvenient</a:t>
            </a:r>
            <a:endParaRPr lang="zh-CN" altLang="en-US" sz="3200" b="1" dirty="0">
              <a:solidFill>
                <a:srgbClr val="FF0000"/>
              </a:solidFill>
              <a:latin typeface="Times New Roman" panose="02020603050405020304" pitchFamily="18" charset="0"/>
            </a:endParaRPr>
          </a:p>
        </p:txBody>
      </p:sp>
      <p:sp>
        <p:nvSpPr>
          <p:cNvPr id="10" name="矩形 9">
            <a:extLst>
              <a:ext uri="{FF2B5EF4-FFF2-40B4-BE49-F238E27FC236}">
                <a16:creationId xmlns:a16="http://schemas.microsoft.com/office/drawing/2014/main" xmlns="" id="{29BAEBF9-D746-441C-A5C3-CF218DA7E99F}"/>
              </a:ext>
            </a:extLst>
          </p:cNvPr>
          <p:cNvSpPr/>
          <p:nvPr/>
        </p:nvSpPr>
        <p:spPr>
          <a:xfrm>
            <a:off x="6600056" y="1856258"/>
            <a:ext cx="3452754" cy="594778"/>
          </a:xfrm>
          <a:prstGeom prst="rect">
            <a:avLst/>
          </a:prstGeom>
        </p:spPr>
        <p:txBody>
          <a:bodyPr wrap="square">
            <a:spAutoFit/>
          </a:bodyPr>
          <a:lstStyle/>
          <a:p>
            <a:pPr>
              <a:lnSpc>
                <a:spcPct val="110000"/>
              </a:lnSpc>
            </a:pPr>
            <a:r>
              <a:rPr lang="en-US" altLang="zh-CN" sz="3200" b="1" dirty="0">
                <a:solidFill>
                  <a:srgbClr val="FF0000"/>
                </a:solidFill>
                <a:latin typeface="Times New Roman" panose="02020603050405020304" pitchFamily="18" charset="0"/>
              </a:rPr>
              <a:t> for convenience</a:t>
            </a:r>
            <a:endParaRPr lang="zh-CN" altLang="en-US" sz="3200" b="1" dirty="0">
              <a:solidFill>
                <a:srgbClr val="FF0000"/>
              </a:solidFill>
              <a:latin typeface="Times New Roman" panose="02020603050405020304" pitchFamily="18" charset="0"/>
            </a:endParaRPr>
          </a:p>
        </p:txBody>
      </p:sp>
      <p:sp>
        <p:nvSpPr>
          <p:cNvPr id="11" name="矩形 10">
            <a:extLst>
              <a:ext uri="{FF2B5EF4-FFF2-40B4-BE49-F238E27FC236}">
                <a16:creationId xmlns:a16="http://schemas.microsoft.com/office/drawing/2014/main" xmlns="" id="{36B74A7E-AB3B-4665-AE3C-5889B088E990}"/>
              </a:ext>
            </a:extLst>
          </p:cNvPr>
          <p:cNvSpPr/>
          <p:nvPr/>
        </p:nvSpPr>
        <p:spPr>
          <a:xfrm>
            <a:off x="9433799" y="1815369"/>
            <a:ext cx="2703930" cy="589777"/>
          </a:xfrm>
          <a:prstGeom prst="rect">
            <a:avLst/>
          </a:prstGeom>
        </p:spPr>
        <p:txBody>
          <a:bodyPr wrap="square">
            <a:spAutoFit/>
          </a:bodyPr>
          <a:lstStyle/>
          <a:p>
            <a:pPr>
              <a:lnSpc>
                <a:spcPct val="110000"/>
              </a:lnSpc>
            </a:pPr>
            <a:r>
              <a:rPr lang="zh-CN" altLang="en-US" sz="3200" b="1" dirty="0">
                <a:latin typeface="Times New Roman" panose="02020603050405020304" pitchFamily="18" charset="0"/>
              </a:rPr>
              <a:t>为了方便起见</a:t>
            </a:r>
          </a:p>
        </p:txBody>
      </p:sp>
      <p:pic>
        <p:nvPicPr>
          <p:cNvPr id="4" name="图片 3">
            <a:extLst>
              <a:ext uri="{FF2B5EF4-FFF2-40B4-BE49-F238E27FC236}">
                <a16:creationId xmlns:a16="http://schemas.microsoft.com/office/drawing/2014/main" xmlns="" id="{BE4CC255-6076-46C8-B06A-F4E6BF6E60FB}"/>
              </a:ext>
            </a:extLst>
          </p:cNvPr>
          <p:cNvPicPr>
            <a:picLocks noChangeAspect="1"/>
          </p:cNvPicPr>
          <p:nvPr/>
        </p:nvPicPr>
        <p:blipFill>
          <a:blip r:embed="rId3"/>
          <a:stretch>
            <a:fillRect/>
          </a:stretch>
        </p:blipFill>
        <p:spPr>
          <a:xfrm>
            <a:off x="11214031" y="-145298"/>
            <a:ext cx="1213209" cy="1457070"/>
          </a:xfrm>
          <a:prstGeom prst="rect">
            <a:avLst/>
          </a:prstGeom>
        </p:spPr>
      </p:pic>
    </p:spTree>
    <p:extLst>
      <p:ext uri="{BB962C8B-B14F-4D97-AF65-F5344CB8AC3E}">
        <p14:creationId xmlns:p14="http://schemas.microsoft.com/office/powerpoint/2010/main" val="217873540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8" presetClass="entr" presetSubtype="6"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strips(downRight)">
                                      <p:cBhvr>
                                        <p:cTn id="15" dur="500"/>
                                        <p:tgtEl>
                                          <p:spTgt spid="3">
                                            <p:txEl>
                                              <p:pRg st="3" end="3"/>
                                            </p:txEl>
                                          </p:spTgt>
                                        </p:tgtEl>
                                      </p:cBhvr>
                                    </p:animEffect>
                                  </p:childTnLst>
                                </p:cTn>
                              </p:par>
                              <p:par>
                                <p:cTn id="16" presetID="18" presetClass="entr" presetSubtype="6"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strips(downRight)">
                                      <p:cBhvr>
                                        <p:cTn id="18"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6" name="Rectangle 4"/>
          <p:cNvSpPr>
            <a:spLocks noChangeArrowheads="1"/>
          </p:cNvSpPr>
          <p:nvPr/>
        </p:nvSpPr>
        <p:spPr bwMode="auto">
          <a:xfrm>
            <a:off x="1703513" y="1387853"/>
            <a:ext cx="9145015" cy="4079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spAutoFit/>
          </a:bodyPr>
          <a:lstStyle>
            <a:lvl1pPr marL="446088" indent="-446088">
              <a:defRPr>
                <a:solidFill>
                  <a:schemeClr val="tx1"/>
                </a:solidFill>
                <a:latin typeface="Calibri" panose="020F0502020204030204" pitchFamily="34" charset="0"/>
                <a:ea typeface="宋体" panose="02010600030101010101" pitchFamily="2" charset="-122"/>
              </a:defRPr>
            </a:lvl1pPr>
            <a:lvl2pPr marL="625475">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20000"/>
              </a:lnSpc>
            </a:pPr>
            <a:r>
              <a:rPr lang="en-US" altLang="zh-CN" sz="3200" b="1" dirty="0">
                <a:solidFill>
                  <a:srgbClr val="0000FF"/>
                </a:solidFill>
                <a:latin typeface="Times New Roman" panose="02020603050405020304" pitchFamily="18" charset="0"/>
              </a:rPr>
              <a:t>【</a:t>
            </a:r>
            <a:r>
              <a:rPr lang="zh-CN" altLang="en-US" sz="3200" b="1" dirty="0">
                <a:solidFill>
                  <a:srgbClr val="0000FF"/>
                </a:solidFill>
                <a:latin typeface="Times New Roman" panose="02020603050405020304" pitchFamily="18" charset="0"/>
              </a:rPr>
              <a:t>语境应用</a:t>
            </a:r>
            <a:r>
              <a:rPr lang="en-US" altLang="zh-CN" sz="3200" b="1" dirty="0">
                <a:solidFill>
                  <a:srgbClr val="0000FF"/>
                </a:solidFill>
                <a:latin typeface="Times New Roman" panose="02020603050405020304" pitchFamily="18" charset="0"/>
              </a:rPr>
              <a:t>】</a:t>
            </a:r>
            <a:r>
              <a:rPr lang="zh-CN" altLang="en-US" sz="3200" b="1" dirty="0">
                <a:solidFill>
                  <a:srgbClr val="0000FF"/>
                </a:solidFill>
                <a:latin typeface="Times New Roman" panose="02020603050405020304" pitchFamily="18" charset="0"/>
              </a:rPr>
              <a:t>完成句子。</a:t>
            </a:r>
            <a:endParaRPr lang="en-US" altLang="zh-CN" sz="3200" b="1" dirty="0">
              <a:solidFill>
                <a:srgbClr val="0000FF"/>
              </a:solidFill>
              <a:latin typeface="Times New Roman" panose="02020603050405020304" pitchFamily="18" charset="0"/>
            </a:endParaRPr>
          </a:p>
          <a:p>
            <a:pPr>
              <a:lnSpc>
                <a:spcPct val="120000"/>
              </a:lnSpc>
            </a:pPr>
            <a:r>
              <a:rPr lang="en-US" altLang="zh-CN" sz="3200" b="1" dirty="0">
                <a:latin typeface="Times New Roman" panose="02020603050405020304" pitchFamily="18" charset="0"/>
              </a:rPr>
              <a:t>1) Come and see me ______________________ ______</a:t>
            </a:r>
            <a:r>
              <a:rPr lang="zh-CN" altLang="en-US" sz="3200" b="1" dirty="0">
                <a:latin typeface="Times New Roman" panose="02020603050405020304" pitchFamily="18" charset="0"/>
              </a:rPr>
              <a:t>（无论你什么时候方便）</a:t>
            </a:r>
            <a:r>
              <a:rPr lang="en-US" altLang="zh-CN" sz="3200" b="1" dirty="0">
                <a:latin typeface="Times New Roman" panose="02020603050405020304" pitchFamily="18" charset="0"/>
              </a:rPr>
              <a:t>.</a:t>
            </a:r>
          </a:p>
          <a:p>
            <a:pPr>
              <a:lnSpc>
                <a:spcPct val="120000"/>
              </a:lnSpc>
            </a:pPr>
            <a:r>
              <a:rPr lang="en-US" altLang="zh-CN" sz="3200" b="1" dirty="0">
                <a:latin typeface="Times New Roman" panose="02020603050405020304" pitchFamily="18" charset="0"/>
              </a:rPr>
              <a:t>2)</a:t>
            </a:r>
            <a:r>
              <a:rPr lang="zh-CN" altLang="en-US" sz="3200" b="1" dirty="0">
                <a:latin typeface="Times New Roman" panose="02020603050405020304" pitchFamily="18" charset="0"/>
              </a:rPr>
              <a:t> </a:t>
            </a:r>
            <a:r>
              <a:rPr lang="en-US" altLang="zh-CN" sz="3200" b="1" dirty="0">
                <a:latin typeface="Times New Roman" panose="02020603050405020304" pitchFamily="18" charset="0"/>
              </a:rPr>
              <a:t>I keep my reference books near my desk ________________</a:t>
            </a:r>
            <a:r>
              <a:rPr lang="zh-CN" altLang="en-US" sz="3200" b="1" dirty="0">
                <a:latin typeface="Times New Roman" panose="02020603050405020304" pitchFamily="18" charset="0"/>
              </a:rPr>
              <a:t>（为了方便起见）</a:t>
            </a:r>
            <a:r>
              <a:rPr lang="en-US" altLang="zh-CN" sz="3200" b="1" dirty="0">
                <a:latin typeface="Times New Roman" panose="02020603050405020304" pitchFamily="18" charset="0"/>
              </a:rPr>
              <a:t>.</a:t>
            </a:r>
          </a:p>
          <a:p>
            <a:pPr>
              <a:lnSpc>
                <a:spcPct val="120000"/>
              </a:lnSpc>
            </a:pPr>
            <a:r>
              <a:rPr lang="en-US" altLang="zh-CN" sz="3200" b="1" dirty="0">
                <a:latin typeface="Times New Roman" panose="02020603050405020304" pitchFamily="18" charset="0"/>
              </a:rPr>
              <a:t>3) Come to my office __________________</a:t>
            </a:r>
            <a:r>
              <a:rPr lang="zh-CN" altLang="en-US" sz="3200" b="1" dirty="0">
                <a:latin typeface="Times New Roman" panose="02020603050405020304" pitchFamily="18" charset="0"/>
              </a:rPr>
              <a:t>（在你方便时）</a:t>
            </a:r>
            <a:r>
              <a:rPr lang="en-US" altLang="zh-CN" sz="3200" b="1" dirty="0">
                <a:latin typeface="Times New Roman" panose="02020603050405020304" pitchFamily="18" charset="0"/>
              </a:rPr>
              <a:t>.</a:t>
            </a:r>
          </a:p>
        </p:txBody>
      </p:sp>
      <p:sp>
        <p:nvSpPr>
          <p:cNvPr id="166917" name="Rectangle 5"/>
          <p:cNvSpPr>
            <a:spLocks noChangeArrowheads="1"/>
          </p:cNvSpPr>
          <p:nvPr/>
        </p:nvSpPr>
        <p:spPr bwMode="auto">
          <a:xfrm>
            <a:off x="5146764" y="1936160"/>
            <a:ext cx="4824536" cy="6317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nSpc>
                <a:spcPct val="120000"/>
              </a:lnSpc>
            </a:pPr>
            <a:r>
              <a:rPr lang="en-US" altLang="zh-CN" sz="3200" b="1" dirty="0">
                <a:solidFill>
                  <a:srgbClr val="FF0000"/>
                </a:solidFill>
                <a:latin typeface="Times New Roman" panose="02020603050405020304" pitchFamily="18" charset="0"/>
              </a:rPr>
              <a:t>whenever it is convenient</a:t>
            </a:r>
          </a:p>
        </p:txBody>
      </p:sp>
      <p:sp>
        <p:nvSpPr>
          <p:cNvPr id="166918" name="Rectangle 6"/>
          <p:cNvSpPr>
            <a:spLocks noChangeArrowheads="1"/>
          </p:cNvSpPr>
          <p:nvPr/>
        </p:nvSpPr>
        <p:spPr bwMode="auto">
          <a:xfrm>
            <a:off x="2207568" y="3697932"/>
            <a:ext cx="292477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n-US" altLang="zh-CN" sz="3200" b="1" dirty="0">
                <a:solidFill>
                  <a:srgbClr val="FF0000"/>
                </a:solidFill>
                <a:latin typeface="Times New Roman" panose="02020603050405020304" pitchFamily="18" charset="0"/>
              </a:rPr>
              <a:t>for convenience</a:t>
            </a:r>
          </a:p>
        </p:txBody>
      </p:sp>
      <p:sp>
        <p:nvSpPr>
          <p:cNvPr id="166919" name="Rectangle 7"/>
          <p:cNvSpPr>
            <a:spLocks noChangeArrowheads="1"/>
          </p:cNvSpPr>
          <p:nvPr/>
        </p:nvSpPr>
        <p:spPr bwMode="auto">
          <a:xfrm>
            <a:off x="5375920" y="4282707"/>
            <a:ext cx="403225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zh-CN" sz="3200" b="1" dirty="0">
                <a:solidFill>
                  <a:srgbClr val="FF0000"/>
                </a:solidFill>
                <a:latin typeface="Times New Roman" panose="02020603050405020304" pitchFamily="18" charset="0"/>
              </a:rPr>
              <a:t>at your convenience</a:t>
            </a:r>
          </a:p>
        </p:txBody>
      </p:sp>
      <p:sp>
        <p:nvSpPr>
          <p:cNvPr id="6" name="Rectangle 5">
            <a:extLst>
              <a:ext uri="{FF2B5EF4-FFF2-40B4-BE49-F238E27FC236}">
                <a16:creationId xmlns:a16="http://schemas.microsoft.com/office/drawing/2014/main" xmlns="" id="{D977E8C5-361D-443D-A93A-06F299E24FAA}"/>
              </a:ext>
            </a:extLst>
          </p:cNvPr>
          <p:cNvSpPr>
            <a:spLocks noChangeArrowheads="1"/>
          </p:cNvSpPr>
          <p:nvPr/>
        </p:nvSpPr>
        <p:spPr bwMode="auto">
          <a:xfrm>
            <a:off x="2006778" y="2512823"/>
            <a:ext cx="1656184" cy="6317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nSpc>
                <a:spcPct val="120000"/>
              </a:lnSpc>
            </a:pPr>
            <a:r>
              <a:rPr lang="en-US" altLang="zh-CN" sz="3200" b="1" dirty="0">
                <a:solidFill>
                  <a:srgbClr val="FF0000"/>
                </a:solidFill>
                <a:latin typeface="Times New Roman" panose="02020603050405020304" pitchFamily="18" charset="0"/>
              </a:rPr>
              <a:t>for you</a:t>
            </a:r>
          </a:p>
        </p:txBody>
      </p:sp>
    </p:spTree>
    <p:extLst>
      <p:ext uri="{BB962C8B-B14F-4D97-AF65-F5344CB8AC3E}">
        <p14:creationId xmlns:p14="http://schemas.microsoft.com/office/powerpoint/2010/main" val="27954849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66917"/>
                                        </p:tgtEl>
                                        <p:attrNameLst>
                                          <p:attrName>style.visibility</p:attrName>
                                        </p:attrNameLst>
                                      </p:cBhvr>
                                      <p:to>
                                        <p:strVal val="visible"/>
                                      </p:to>
                                    </p:set>
                                    <p:animEffect transition="in" filter="blinds(horizontal)">
                                      <p:cBhvr>
                                        <p:cTn id="7" dur="500"/>
                                        <p:tgtEl>
                                          <p:spTgt spid="166917"/>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166918"/>
                                        </p:tgtEl>
                                        <p:attrNameLst>
                                          <p:attrName>style.visibility</p:attrName>
                                        </p:attrNameLst>
                                      </p:cBhvr>
                                      <p:to>
                                        <p:strVal val="visible"/>
                                      </p:to>
                                    </p:set>
                                    <p:animEffect transition="in" filter="blinds(horizontal)">
                                      <p:cBhvr>
                                        <p:cTn id="15" dur="500"/>
                                        <p:tgtEl>
                                          <p:spTgt spid="166918"/>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166919"/>
                                        </p:tgtEl>
                                        <p:attrNameLst>
                                          <p:attrName>style.visibility</p:attrName>
                                        </p:attrNameLst>
                                      </p:cBhvr>
                                      <p:to>
                                        <p:strVal val="visible"/>
                                      </p:to>
                                    </p:set>
                                    <p:animEffect transition="in" filter="blinds(horizontal)">
                                      <p:cBhvr>
                                        <p:cTn id="20" dur="500"/>
                                        <p:tgtEl>
                                          <p:spTgt spid="1669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6917" grpId="0"/>
      <p:bldP spid="166918" grpId="0"/>
      <p:bldP spid="166919"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28650" y="80445"/>
            <a:ext cx="11342875" cy="6011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0850" indent="-450850">
              <a:defRPr>
                <a:solidFill>
                  <a:schemeClr val="tx1"/>
                </a:solidFill>
                <a:latin typeface="Calibri" panose="020F0502020204030204" pitchFamily="34" charset="0"/>
                <a:ea typeface="宋体" panose="02010600030101010101" pitchFamily="2" charset="-122"/>
              </a:defRPr>
            </a:lvl1pPr>
            <a:lvl2pPr marL="915988" indent="-285750">
              <a:defRPr>
                <a:solidFill>
                  <a:schemeClr val="tx1"/>
                </a:solidFill>
                <a:latin typeface="Calibri" panose="020F0502020204030204" pitchFamily="34" charset="0"/>
                <a:ea typeface="宋体" panose="02010600030101010101" pitchFamily="2" charset="-122"/>
              </a:defRPr>
            </a:lvl2pPr>
            <a:lvl3pPr marL="1323975" indent="-228600">
              <a:defRPr>
                <a:solidFill>
                  <a:schemeClr val="tx1"/>
                </a:solidFill>
                <a:latin typeface="Calibri" panose="020F0502020204030204" pitchFamily="34" charset="0"/>
                <a:ea typeface="宋体" panose="02010600030101010101" pitchFamily="2" charset="-122"/>
              </a:defRPr>
            </a:lvl3pPr>
            <a:lvl4pPr marL="1731963" indent="-228600">
              <a:defRPr>
                <a:solidFill>
                  <a:schemeClr val="tx1"/>
                </a:solidFill>
                <a:latin typeface="Calibri" panose="020F0502020204030204" pitchFamily="34" charset="0"/>
                <a:ea typeface="宋体" panose="02010600030101010101" pitchFamily="2" charset="-122"/>
              </a:defRPr>
            </a:lvl4pPr>
            <a:lvl5pPr marL="2139950" indent="-228600">
              <a:defRPr>
                <a:solidFill>
                  <a:schemeClr val="tx1"/>
                </a:solidFill>
                <a:latin typeface="Calibri" panose="020F0502020204030204" pitchFamily="34" charset="0"/>
                <a:ea typeface="宋体" panose="02010600030101010101" pitchFamily="2" charset="-122"/>
              </a:defRPr>
            </a:lvl5pPr>
            <a:lvl6pPr marL="259715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305435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51155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96875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10000"/>
              </a:lnSpc>
            </a:pPr>
            <a:r>
              <a:rPr lang="en-US" altLang="zh-CN" sz="3200" b="1" dirty="0">
                <a:latin typeface="Times New Roman" panose="02020603050405020304" pitchFamily="18" charset="0"/>
                <a:cs typeface="Times New Roman" panose="02020603050405020304" pitchFamily="18" charset="0"/>
              </a:rPr>
              <a:t>At age 50, she </a:t>
            </a:r>
            <a:r>
              <a:rPr lang="en-US" altLang="zh-CN" sz="3200" b="1" dirty="0">
                <a:solidFill>
                  <a:srgbClr val="FF0000"/>
                </a:solidFill>
                <a:latin typeface="Times New Roman" panose="02020603050405020304" pitchFamily="18" charset="0"/>
                <a:cs typeface="Times New Roman" panose="02020603050405020304" pitchFamily="18" charset="0"/>
              </a:rPr>
              <a:t>found herself</a:t>
            </a:r>
            <a:r>
              <a:rPr lang="en-US" altLang="zh-CN" sz="3200" b="1" dirty="0">
                <a:latin typeface="Times New Roman" panose="02020603050405020304" pitchFamily="18" charset="0"/>
                <a:cs typeface="Times New Roman" panose="02020603050405020304" pitchFamily="18" charset="0"/>
              </a:rPr>
              <a:t> out of work and </a:t>
            </a:r>
            <a:r>
              <a:rPr lang="en-US" altLang="zh-CN" sz="3200" b="1" dirty="0">
                <a:solidFill>
                  <a:srgbClr val="FF0000"/>
                </a:solidFill>
                <a:latin typeface="Times New Roman" panose="02020603050405020304" pitchFamily="18" charset="0"/>
                <a:cs typeface="Times New Roman" panose="02020603050405020304" pitchFamily="18" charset="0"/>
              </a:rPr>
              <a:t>stuck </a:t>
            </a:r>
            <a:r>
              <a:rPr lang="en-US" altLang="zh-CN" sz="3200" b="1" dirty="0">
                <a:latin typeface="Times New Roman" panose="02020603050405020304" pitchFamily="18" charset="0"/>
                <a:cs typeface="Times New Roman" panose="02020603050405020304" pitchFamily="18" charset="0"/>
              </a:rPr>
              <a:t>at home with only her computer to </a:t>
            </a:r>
            <a:r>
              <a:rPr lang="en-US" altLang="zh-CN" sz="3200" b="1" dirty="0">
                <a:solidFill>
                  <a:srgbClr val="FF0000"/>
                </a:solidFill>
                <a:latin typeface="Times New Roman" panose="02020603050405020304" pitchFamily="18" charset="0"/>
                <a:cs typeface="Times New Roman" panose="02020603050405020304" pitchFamily="18" charset="0"/>
              </a:rPr>
              <a:t>keep her company</a:t>
            </a:r>
            <a:r>
              <a:rPr lang="en-US" altLang="zh-CN" sz="3200" b="1" dirty="0">
                <a:latin typeface="Times New Roman" panose="02020603050405020304" pitchFamily="18" charset="0"/>
                <a:cs typeface="Times New Roman" panose="02020603050405020304" pitchFamily="18" charset="0"/>
              </a:rPr>
              <a:t>.</a:t>
            </a:r>
          </a:p>
          <a:p>
            <a:pPr>
              <a:lnSpc>
                <a:spcPct val="110000"/>
              </a:lnSpc>
            </a:pPr>
            <a:r>
              <a:rPr lang="en-US" altLang="zh-CN" sz="3200" b="1" dirty="0">
                <a:solidFill>
                  <a:srgbClr val="0000FF"/>
                </a:solidFill>
                <a:latin typeface="Times New Roman" panose="02020603050405020304" pitchFamily="18" charset="0"/>
                <a:cs typeface="Times New Roman" panose="02020603050405020304" pitchFamily="18" charset="0"/>
              </a:rPr>
              <a:t>【</a:t>
            </a:r>
            <a:r>
              <a:rPr lang="zh-CN" altLang="en-US" sz="3200" b="1" dirty="0">
                <a:solidFill>
                  <a:srgbClr val="0000FF"/>
                </a:solidFill>
                <a:latin typeface="Times New Roman" panose="02020603050405020304" pitchFamily="18" charset="0"/>
                <a:cs typeface="Times New Roman" panose="02020603050405020304" pitchFamily="18" charset="0"/>
              </a:rPr>
              <a:t>句式分析</a:t>
            </a:r>
            <a:r>
              <a:rPr lang="en-US" altLang="zh-CN" sz="3200" b="1" dirty="0">
                <a:solidFill>
                  <a:srgbClr val="0000FF"/>
                </a:solidFill>
                <a:latin typeface="Times New Roman" panose="02020603050405020304" pitchFamily="18" charset="0"/>
                <a:cs typeface="Times New Roman" panose="02020603050405020304" pitchFamily="18" charset="0"/>
              </a:rPr>
              <a:t>】</a:t>
            </a:r>
            <a:r>
              <a:rPr lang="zh-CN" altLang="en-US" sz="3200" b="1" dirty="0">
                <a:solidFill>
                  <a:srgbClr val="FF0000"/>
                </a:solidFill>
                <a:latin typeface="Times New Roman" panose="02020603050405020304" pitchFamily="18" charset="0"/>
                <a:cs typeface="Times New Roman" panose="02020603050405020304" pitchFamily="18" charset="0"/>
              </a:rPr>
              <a:t>此句结构为“</a:t>
            </a:r>
            <a:r>
              <a:rPr lang="en-US" altLang="zh-CN" sz="3200" b="1" dirty="0">
                <a:solidFill>
                  <a:srgbClr val="FF0000"/>
                </a:solidFill>
                <a:latin typeface="Times New Roman" panose="02020603050405020304" pitchFamily="18" charset="0"/>
                <a:cs typeface="Times New Roman" panose="02020603050405020304" pitchFamily="18" charset="0"/>
              </a:rPr>
              <a:t>find+</a:t>
            </a:r>
            <a:r>
              <a:rPr lang="zh-CN" altLang="en-US" sz="3200" b="1" dirty="0">
                <a:solidFill>
                  <a:srgbClr val="FF0000"/>
                </a:solidFill>
                <a:latin typeface="Times New Roman" panose="02020603050405020304" pitchFamily="18" charset="0"/>
                <a:cs typeface="Times New Roman" panose="02020603050405020304" pitchFamily="18" charset="0"/>
              </a:rPr>
              <a:t>宾语</a:t>
            </a:r>
            <a:r>
              <a:rPr lang="en-US" altLang="zh-CN" sz="3200" b="1" dirty="0">
                <a:solidFill>
                  <a:srgbClr val="FF0000"/>
                </a:solidFill>
                <a:latin typeface="Times New Roman" panose="02020603050405020304" pitchFamily="18" charset="0"/>
                <a:cs typeface="Times New Roman" panose="02020603050405020304" pitchFamily="18" charset="0"/>
              </a:rPr>
              <a:t>+</a:t>
            </a:r>
            <a:r>
              <a:rPr lang="zh-CN" altLang="en-US" sz="3200" b="1" dirty="0">
                <a:solidFill>
                  <a:srgbClr val="FF0000"/>
                </a:solidFill>
                <a:latin typeface="Times New Roman" panose="02020603050405020304" pitchFamily="18" charset="0"/>
                <a:cs typeface="Times New Roman" panose="02020603050405020304" pitchFamily="18" charset="0"/>
              </a:rPr>
              <a:t>宾补”</a:t>
            </a:r>
          </a:p>
          <a:p>
            <a:pPr algn="just">
              <a:lnSpc>
                <a:spcPct val="110000"/>
              </a:lnSpc>
            </a:pPr>
            <a:r>
              <a:rPr lang="en-US" altLang="zh-CN" sz="3200" b="1" dirty="0">
                <a:solidFill>
                  <a:srgbClr val="C00000"/>
                </a:solidFill>
                <a:latin typeface="Times New Roman" panose="02020603050405020304" pitchFamily="18" charset="0"/>
                <a:cs typeface="Times New Roman" panose="02020603050405020304" pitchFamily="18" charset="0"/>
                <a:sym typeface="Wingdings" panose="05000000000000000000" pitchFamily="2" charset="2"/>
              </a:rPr>
              <a:t>    </a:t>
            </a:r>
            <a:r>
              <a:rPr lang="en-US" altLang="zh-CN" sz="3200" b="1" dirty="0">
                <a:solidFill>
                  <a:srgbClr val="FF0000"/>
                </a:solidFill>
                <a:latin typeface="Times New Roman" panose="02020603050405020304" pitchFamily="18" charset="0"/>
                <a:cs typeface="Times New Roman" panose="02020603050405020304" pitchFamily="18" charset="0"/>
              </a:rPr>
              <a:t>find oneself…</a:t>
            </a:r>
            <a:r>
              <a:rPr lang="zh-CN" altLang="en-US" sz="3200" b="1" dirty="0">
                <a:solidFill>
                  <a:srgbClr val="FF0000"/>
                </a:solidFill>
                <a:latin typeface="Times New Roman" panose="02020603050405020304" pitchFamily="18" charset="0"/>
                <a:cs typeface="Times New Roman" panose="02020603050405020304" pitchFamily="18" charset="0"/>
              </a:rPr>
              <a:t>不知不觉发现自己</a:t>
            </a:r>
            <a:r>
              <a:rPr lang="en-US" altLang="zh-CN" sz="3200" b="1" dirty="0">
                <a:solidFill>
                  <a:srgbClr val="FF0000"/>
                </a:solidFill>
                <a:latin typeface="Times New Roman" panose="02020603050405020304" pitchFamily="18" charset="0"/>
                <a:cs typeface="Times New Roman" panose="02020603050405020304" pitchFamily="18" charset="0"/>
              </a:rPr>
              <a:t>……</a:t>
            </a:r>
          </a:p>
          <a:p>
            <a:pPr marL="514350" indent="-514350">
              <a:lnSpc>
                <a:spcPct val="110000"/>
              </a:lnSpc>
              <a:buAutoNum type="arabicParenR"/>
            </a:pPr>
            <a:r>
              <a:rPr lang="en-US" altLang="zh-CN" sz="3200" b="1" dirty="0">
                <a:latin typeface="Times New Roman" panose="02020603050405020304" pitchFamily="18" charset="0"/>
                <a:cs typeface="Times New Roman" panose="02020603050405020304" pitchFamily="18" charset="0"/>
              </a:rPr>
              <a:t>I walked and walked along the street, and about 30 minutes later,_____________________________.(</a:t>
            </a:r>
            <a:r>
              <a:rPr lang="zh-CN" altLang="en-US" sz="3200" b="1" dirty="0">
                <a:latin typeface="Times New Roman" panose="02020603050405020304" pitchFamily="18" charset="0"/>
                <a:cs typeface="Times New Roman" panose="02020603050405020304" pitchFamily="18" charset="0"/>
              </a:rPr>
              <a:t>我发现自己在学校门口）</a:t>
            </a:r>
            <a:endParaRPr lang="en-US" altLang="zh-CN" sz="3200" b="1" u="sng" dirty="0">
              <a:solidFill>
                <a:srgbClr val="0000FF"/>
              </a:solidFill>
              <a:latin typeface="Times New Roman" panose="02020603050405020304" pitchFamily="18" charset="0"/>
              <a:cs typeface="Times New Roman" panose="02020603050405020304" pitchFamily="18" charset="0"/>
            </a:endParaRPr>
          </a:p>
          <a:p>
            <a:pPr>
              <a:lnSpc>
                <a:spcPct val="110000"/>
              </a:lnSpc>
            </a:pPr>
            <a:r>
              <a:rPr lang="en-US" altLang="zh-CN" sz="3200" b="1" dirty="0">
                <a:latin typeface="Times New Roman" panose="02020603050405020304" pitchFamily="18" charset="0"/>
                <a:cs typeface="Times New Roman" panose="02020603050405020304" pitchFamily="18" charset="0"/>
              </a:rPr>
              <a:t>2) When she woke up,____________________________________.</a:t>
            </a:r>
          </a:p>
          <a:p>
            <a:pPr>
              <a:lnSpc>
                <a:spcPct val="110000"/>
              </a:lnSpc>
            </a:pPr>
            <a:r>
              <a:rPr lang="en-US" altLang="zh-CN" sz="3200" b="1" dirty="0">
                <a:latin typeface="Times New Roman" panose="02020603050405020304" pitchFamily="18" charset="0"/>
                <a:cs typeface="Times New Roman" panose="02020603050405020304" pitchFamily="18" charset="0"/>
              </a:rPr>
              <a:t>(</a:t>
            </a:r>
            <a:r>
              <a:rPr lang="zh-CN" altLang="en-US" sz="3200" b="1" dirty="0">
                <a:latin typeface="Times New Roman" panose="02020603050405020304" pitchFamily="18" charset="0"/>
                <a:cs typeface="Times New Roman" panose="02020603050405020304" pitchFamily="18" charset="0"/>
              </a:rPr>
              <a:t>她发现自己躺在医院病床上）</a:t>
            </a:r>
            <a:endParaRPr lang="en-US" altLang="zh-CN" sz="3200" b="1" dirty="0">
              <a:latin typeface="Times New Roman" panose="02020603050405020304" pitchFamily="18" charset="0"/>
              <a:cs typeface="Times New Roman" panose="02020603050405020304" pitchFamily="18" charset="0"/>
            </a:endParaRPr>
          </a:p>
          <a:p>
            <a:pPr>
              <a:lnSpc>
                <a:spcPct val="110000"/>
              </a:lnSpc>
            </a:pPr>
            <a:r>
              <a:rPr lang="en-US" altLang="zh-CN" sz="3200" b="1" dirty="0">
                <a:latin typeface="Times New Roman" panose="02020603050405020304" pitchFamily="18" charset="0"/>
                <a:cs typeface="Times New Roman" panose="02020603050405020304" pitchFamily="18" charset="0"/>
              </a:rPr>
              <a:t>3) It was terrible to____________________________________. </a:t>
            </a:r>
          </a:p>
          <a:p>
            <a:pPr>
              <a:lnSpc>
                <a:spcPct val="110000"/>
              </a:lnSpc>
            </a:pPr>
            <a:r>
              <a:rPr lang="en-US" altLang="zh-CN" sz="3200" b="1" dirty="0">
                <a:latin typeface="Times New Roman" panose="02020603050405020304" pitchFamily="18" charset="0"/>
                <a:cs typeface="Times New Roman" panose="02020603050405020304" pitchFamily="18" charset="0"/>
              </a:rPr>
              <a:t>(</a:t>
            </a:r>
            <a:r>
              <a:rPr lang="zh-CN" altLang="en-US" sz="3200" b="1" dirty="0">
                <a:latin typeface="Times New Roman" panose="02020603050405020304" pitchFamily="18" charset="0"/>
                <a:cs typeface="Times New Roman" panose="02020603050405020304" pitchFamily="18" charset="0"/>
              </a:rPr>
              <a:t>发现自己独自在这样一个地方）</a:t>
            </a:r>
            <a:endParaRPr lang="en-US" altLang="zh-CN" sz="3200" b="1" dirty="0">
              <a:latin typeface="Times New Roman" panose="02020603050405020304" pitchFamily="18" charset="0"/>
              <a:cs typeface="Times New Roman" panose="02020603050405020304" pitchFamily="18" charset="0"/>
            </a:endParaRPr>
          </a:p>
        </p:txBody>
      </p:sp>
      <p:sp>
        <p:nvSpPr>
          <p:cNvPr id="3" name="文本框 2">
            <a:extLst>
              <a:ext uri="{FF2B5EF4-FFF2-40B4-BE49-F238E27FC236}">
                <a16:creationId xmlns:a16="http://schemas.microsoft.com/office/drawing/2014/main" xmlns="" id="{2E40BAEC-130C-49E7-A61C-FD4AE4925D42}"/>
              </a:ext>
            </a:extLst>
          </p:cNvPr>
          <p:cNvSpPr txBox="1"/>
          <p:nvPr/>
        </p:nvSpPr>
        <p:spPr>
          <a:xfrm>
            <a:off x="0" y="0"/>
            <a:ext cx="628650" cy="922020"/>
          </a:xfrm>
          <a:prstGeom prst="rect">
            <a:avLst/>
          </a:prstGeom>
          <a:solidFill>
            <a:srgbClr val="66FF66"/>
          </a:solidFill>
        </p:spPr>
        <p:txBody>
          <a:bodyPr wrap="square" rtlCol="0">
            <a:spAutoFit/>
          </a:bodyPr>
          <a:lstStyle/>
          <a:p>
            <a:r>
              <a:rPr lang="en-US" altLang="zh-CN" sz="5400" b="1" dirty="0">
                <a:solidFill>
                  <a:srgbClr val="7030A0"/>
                </a:solidFill>
              </a:rPr>
              <a:t>2</a:t>
            </a:r>
          </a:p>
        </p:txBody>
      </p:sp>
      <p:sp>
        <p:nvSpPr>
          <p:cNvPr id="2" name="文本框 1">
            <a:extLst>
              <a:ext uri="{FF2B5EF4-FFF2-40B4-BE49-F238E27FC236}">
                <a16:creationId xmlns:a16="http://schemas.microsoft.com/office/drawing/2014/main" xmlns="" id="{7F4C3690-6F95-46C0-BAFF-A31A9C0B9DC5}"/>
              </a:ext>
            </a:extLst>
          </p:cNvPr>
          <p:cNvSpPr txBox="1"/>
          <p:nvPr/>
        </p:nvSpPr>
        <p:spPr>
          <a:xfrm>
            <a:off x="2456953" y="2729285"/>
            <a:ext cx="5557962" cy="523220"/>
          </a:xfrm>
          <a:prstGeom prst="rect">
            <a:avLst/>
          </a:prstGeom>
          <a:noFill/>
        </p:spPr>
        <p:txBody>
          <a:bodyPr wrap="square" rtlCol="0">
            <a:spAutoFit/>
          </a:bodyPr>
          <a:lstStyle/>
          <a:p>
            <a:r>
              <a:rPr lang="en-US" altLang="zh-CN" sz="2800" b="1" dirty="0">
                <a:solidFill>
                  <a:srgbClr val="FF0000"/>
                </a:solidFill>
                <a:latin typeface="Times New Roman" panose="02020603050405020304" pitchFamily="18" charset="0"/>
                <a:cs typeface="Times New Roman" panose="02020603050405020304" pitchFamily="18" charset="0"/>
              </a:rPr>
              <a:t>I found myself at the school gate</a:t>
            </a:r>
            <a:endParaRPr lang="zh-CN" altLang="en-US" sz="2800" b="1" dirty="0">
              <a:solidFill>
                <a:srgbClr val="FF0000"/>
              </a:solidFill>
            </a:endParaRPr>
          </a:p>
        </p:txBody>
      </p:sp>
      <p:sp>
        <p:nvSpPr>
          <p:cNvPr id="4" name="文本框 3">
            <a:extLst>
              <a:ext uri="{FF2B5EF4-FFF2-40B4-BE49-F238E27FC236}">
                <a16:creationId xmlns:a16="http://schemas.microsoft.com/office/drawing/2014/main" xmlns="" id="{9FA30733-5149-42CD-9926-CCF8F62690EF}"/>
              </a:ext>
            </a:extLst>
          </p:cNvPr>
          <p:cNvSpPr txBox="1"/>
          <p:nvPr/>
        </p:nvSpPr>
        <p:spPr>
          <a:xfrm>
            <a:off x="4868848" y="3791768"/>
            <a:ext cx="7251590" cy="523220"/>
          </a:xfrm>
          <a:prstGeom prst="rect">
            <a:avLst/>
          </a:prstGeom>
          <a:noFill/>
        </p:spPr>
        <p:txBody>
          <a:bodyPr wrap="square" rtlCol="0">
            <a:spAutoFit/>
          </a:bodyPr>
          <a:lstStyle/>
          <a:p>
            <a:r>
              <a:rPr lang="en-US" altLang="zh-CN" sz="2800" b="1" dirty="0">
                <a:solidFill>
                  <a:srgbClr val="FF0000"/>
                </a:solidFill>
                <a:latin typeface="Times New Roman" panose="02020603050405020304" pitchFamily="18" charset="0"/>
                <a:cs typeface="Times New Roman" panose="02020603050405020304" pitchFamily="18" charset="0"/>
              </a:rPr>
              <a:t>she found herself lying in a hospital bed</a:t>
            </a:r>
            <a:endParaRPr lang="zh-CN" altLang="en-US" sz="2800" dirty="0">
              <a:solidFill>
                <a:srgbClr val="FF0000"/>
              </a:solidFill>
            </a:endParaRPr>
          </a:p>
        </p:txBody>
      </p:sp>
      <p:sp>
        <p:nvSpPr>
          <p:cNvPr id="6" name="文本框 5">
            <a:extLst>
              <a:ext uri="{FF2B5EF4-FFF2-40B4-BE49-F238E27FC236}">
                <a16:creationId xmlns:a16="http://schemas.microsoft.com/office/drawing/2014/main" xmlns="" id="{E7FCF7FC-ADDE-494D-9F32-ECBC7D55218D}"/>
              </a:ext>
            </a:extLst>
          </p:cNvPr>
          <p:cNvSpPr txBox="1"/>
          <p:nvPr/>
        </p:nvSpPr>
        <p:spPr>
          <a:xfrm>
            <a:off x="4428877" y="4937760"/>
            <a:ext cx="6901732" cy="523220"/>
          </a:xfrm>
          <a:prstGeom prst="rect">
            <a:avLst/>
          </a:prstGeom>
          <a:noFill/>
        </p:spPr>
        <p:txBody>
          <a:bodyPr wrap="square" rtlCol="0">
            <a:spAutoFit/>
          </a:bodyPr>
          <a:lstStyle/>
          <a:p>
            <a:r>
              <a:rPr lang="en-US" altLang="zh-CN" sz="2800" b="1" dirty="0">
                <a:solidFill>
                  <a:srgbClr val="FF0000"/>
                </a:solidFill>
                <a:latin typeface="Times New Roman" panose="02020603050405020304" pitchFamily="18" charset="0"/>
                <a:cs typeface="Times New Roman" panose="02020603050405020304" pitchFamily="18" charset="0"/>
              </a:rPr>
              <a:t>find oneself alone in such a place</a:t>
            </a:r>
            <a:endParaRPr lang="zh-CN" altLang="en-US" sz="2800" dirty="0">
              <a:solidFill>
                <a:srgbClr val="FF0000"/>
              </a:solidFill>
            </a:endParaRPr>
          </a:p>
        </p:txBody>
      </p:sp>
    </p:spTree>
    <p:extLst>
      <p:ext uri="{BB962C8B-B14F-4D97-AF65-F5344CB8AC3E}">
        <p14:creationId xmlns:p14="http://schemas.microsoft.com/office/powerpoint/2010/main" val="246080047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blinds(horizontal)">
                                      <p:cBhvr>
                                        <p:cTn id="7" dur="500"/>
                                        <p:tgtEl>
                                          <p:spTgt spid="5">
                                            <p:txEl>
                                              <p:pRg st="1" end="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5">
                                            <p:txEl>
                                              <p:pRg st="2" end="2"/>
                                            </p:txEl>
                                          </p:spTgt>
                                        </p:tgtEl>
                                        <p:attrNameLst>
                                          <p:attrName>style.visibility</p:attrName>
                                        </p:attrNameLst>
                                      </p:cBhvr>
                                      <p:to>
                                        <p:strVal val="visible"/>
                                      </p:to>
                                    </p:set>
                                    <p:animEffect transition="in" filter="blinds(horizontal)">
                                      <p:cBhvr>
                                        <p:cTn id="10" dur="500"/>
                                        <p:tgtEl>
                                          <p:spTgt spid="5">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animEffect transition="in" filter="blinds(horizontal)">
                                      <p:cBhvr>
                                        <p:cTn id="15" dur="500"/>
                                        <p:tgtEl>
                                          <p:spTgt spid="5">
                                            <p:txEl>
                                              <p:pRg st="3" end="3"/>
                                            </p:txEl>
                                          </p:spTgt>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ipe(down)">
                                      <p:cBhvr>
                                        <p:cTn id="20" dur="5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nodeType="clickEffect">
                                  <p:stCondLst>
                                    <p:cond delay="0"/>
                                  </p:stCondLst>
                                  <p:childTnLst>
                                    <p:set>
                                      <p:cBhvr>
                                        <p:cTn id="24" dur="1" fill="hold">
                                          <p:stCondLst>
                                            <p:cond delay="0"/>
                                          </p:stCondLst>
                                        </p:cTn>
                                        <p:tgtEl>
                                          <p:spTgt spid="5">
                                            <p:txEl>
                                              <p:pRg st="4" end="4"/>
                                            </p:txEl>
                                          </p:spTgt>
                                        </p:tgtEl>
                                        <p:attrNameLst>
                                          <p:attrName>style.visibility</p:attrName>
                                        </p:attrNameLst>
                                      </p:cBhvr>
                                      <p:to>
                                        <p:strVal val="visible"/>
                                      </p:to>
                                    </p:set>
                                    <p:animEffect transition="in" filter="blinds(horizontal)">
                                      <p:cBhvr>
                                        <p:cTn id="25" dur="500"/>
                                        <p:tgtEl>
                                          <p:spTgt spid="5">
                                            <p:txEl>
                                              <p:pRg st="4" end="4"/>
                                            </p:txEl>
                                          </p:spTgt>
                                        </p:tgtEl>
                                      </p:cBhvr>
                                    </p:animEffect>
                                  </p:childTnLst>
                                </p:cTn>
                              </p:par>
                              <p:par>
                                <p:cTn id="26" presetID="3" presetClass="entr" presetSubtype="10" fill="hold" nodeType="withEffect">
                                  <p:stCondLst>
                                    <p:cond delay="0"/>
                                  </p:stCondLst>
                                  <p:childTnLst>
                                    <p:set>
                                      <p:cBhvr>
                                        <p:cTn id="27" dur="1" fill="hold">
                                          <p:stCondLst>
                                            <p:cond delay="0"/>
                                          </p:stCondLst>
                                        </p:cTn>
                                        <p:tgtEl>
                                          <p:spTgt spid="5">
                                            <p:txEl>
                                              <p:pRg st="5" end="5"/>
                                            </p:txEl>
                                          </p:spTgt>
                                        </p:tgtEl>
                                        <p:attrNameLst>
                                          <p:attrName>style.visibility</p:attrName>
                                        </p:attrNameLst>
                                      </p:cBhvr>
                                      <p:to>
                                        <p:strVal val="visible"/>
                                      </p:to>
                                    </p:set>
                                    <p:animEffect transition="in" filter="blinds(horizontal)">
                                      <p:cBhvr>
                                        <p:cTn id="28" dur="500"/>
                                        <p:tgtEl>
                                          <p:spTgt spid="5">
                                            <p:txEl>
                                              <p:pRg st="5" end="5"/>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wipe(down)">
                                      <p:cBhvr>
                                        <p:cTn id="33" dur="500"/>
                                        <p:tgtEl>
                                          <p:spTgt spid="4"/>
                                        </p:tgtEl>
                                      </p:cBhvr>
                                    </p:animEffect>
                                  </p:childTnLst>
                                </p:cTn>
                              </p:par>
                            </p:childTnLst>
                          </p:cTn>
                        </p:par>
                      </p:childTnLst>
                    </p:cTn>
                  </p:par>
                  <p:par>
                    <p:cTn id="34" fill="hold">
                      <p:stCondLst>
                        <p:cond delay="indefinite"/>
                      </p:stCondLst>
                      <p:childTnLst>
                        <p:par>
                          <p:cTn id="35" fill="hold">
                            <p:stCondLst>
                              <p:cond delay="0"/>
                            </p:stCondLst>
                            <p:childTnLst>
                              <p:par>
                                <p:cTn id="36" presetID="3" presetClass="entr" presetSubtype="10" fill="hold" nodeType="clickEffect">
                                  <p:stCondLst>
                                    <p:cond delay="0"/>
                                  </p:stCondLst>
                                  <p:childTnLst>
                                    <p:set>
                                      <p:cBhvr>
                                        <p:cTn id="37" dur="1" fill="hold">
                                          <p:stCondLst>
                                            <p:cond delay="0"/>
                                          </p:stCondLst>
                                        </p:cTn>
                                        <p:tgtEl>
                                          <p:spTgt spid="5">
                                            <p:txEl>
                                              <p:pRg st="6" end="6"/>
                                            </p:txEl>
                                          </p:spTgt>
                                        </p:tgtEl>
                                        <p:attrNameLst>
                                          <p:attrName>style.visibility</p:attrName>
                                        </p:attrNameLst>
                                      </p:cBhvr>
                                      <p:to>
                                        <p:strVal val="visible"/>
                                      </p:to>
                                    </p:set>
                                    <p:animEffect transition="in" filter="blinds(horizontal)">
                                      <p:cBhvr>
                                        <p:cTn id="38" dur="500"/>
                                        <p:tgtEl>
                                          <p:spTgt spid="5">
                                            <p:txEl>
                                              <p:pRg st="6" end="6"/>
                                            </p:txEl>
                                          </p:spTgt>
                                        </p:tgtEl>
                                      </p:cBhvr>
                                    </p:animEffect>
                                  </p:childTnLst>
                                </p:cTn>
                              </p:par>
                              <p:par>
                                <p:cTn id="39" presetID="3" presetClass="entr" presetSubtype="10" fill="hold" nodeType="withEffect">
                                  <p:stCondLst>
                                    <p:cond delay="0"/>
                                  </p:stCondLst>
                                  <p:childTnLst>
                                    <p:set>
                                      <p:cBhvr>
                                        <p:cTn id="40" dur="1" fill="hold">
                                          <p:stCondLst>
                                            <p:cond delay="0"/>
                                          </p:stCondLst>
                                        </p:cTn>
                                        <p:tgtEl>
                                          <p:spTgt spid="5">
                                            <p:txEl>
                                              <p:pRg st="7" end="7"/>
                                            </p:txEl>
                                          </p:spTgt>
                                        </p:tgtEl>
                                        <p:attrNameLst>
                                          <p:attrName>style.visibility</p:attrName>
                                        </p:attrNameLst>
                                      </p:cBhvr>
                                      <p:to>
                                        <p:strVal val="visible"/>
                                      </p:to>
                                    </p:set>
                                    <p:animEffect transition="in" filter="blinds(horizontal)">
                                      <p:cBhvr>
                                        <p:cTn id="41" dur="500"/>
                                        <p:tgtEl>
                                          <p:spTgt spid="5">
                                            <p:txEl>
                                              <p:pRg st="7" end="7"/>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4" fill="hold" grpId="0" nodeType="click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wipe(down)">
                                      <p:cBhvr>
                                        <p:cTn id="4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263352" y="188640"/>
            <a:ext cx="11521280" cy="5402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0850" indent="-450850">
              <a:defRPr>
                <a:solidFill>
                  <a:schemeClr val="tx1"/>
                </a:solidFill>
                <a:latin typeface="Calibri" panose="020F0502020204030204" pitchFamily="34" charset="0"/>
                <a:ea typeface="宋体" panose="02010600030101010101" pitchFamily="2" charset="-122"/>
              </a:defRPr>
            </a:lvl1pPr>
            <a:lvl2pPr marL="915988" indent="-285750">
              <a:defRPr>
                <a:solidFill>
                  <a:schemeClr val="tx1"/>
                </a:solidFill>
                <a:latin typeface="Calibri" panose="020F0502020204030204" pitchFamily="34" charset="0"/>
                <a:ea typeface="宋体" panose="02010600030101010101" pitchFamily="2" charset="-122"/>
              </a:defRPr>
            </a:lvl2pPr>
            <a:lvl3pPr marL="1323975" indent="-228600">
              <a:defRPr>
                <a:solidFill>
                  <a:schemeClr val="tx1"/>
                </a:solidFill>
                <a:latin typeface="Calibri" panose="020F0502020204030204" pitchFamily="34" charset="0"/>
                <a:ea typeface="宋体" panose="02010600030101010101" pitchFamily="2" charset="-122"/>
              </a:defRPr>
            </a:lvl3pPr>
            <a:lvl4pPr marL="1731963" indent="-228600">
              <a:defRPr>
                <a:solidFill>
                  <a:schemeClr val="tx1"/>
                </a:solidFill>
                <a:latin typeface="Calibri" panose="020F0502020204030204" pitchFamily="34" charset="0"/>
                <a:ea typeface="宋体" panose="02010600030101010101" pitchFamily="2" charset="-122"/>
              </a:defRPr>
            </a:lvl4pPr>
            <a:lvl5pPr marL="2139950" indent="-228600">
              <a:defRPr>
                <a:solidFill>
                  <a:schemeClr val="tx1"/>
                </a:solidFill>
                <a:latin typeface="Calibri" panose="020F0502020204030204" pitchFamily="34" charset="0"/>
                <a:ea typeface="宋体" panose="02010600030101010101" pitchFamily="2" charset="-122"/>
              </a:defRPr>
            </a:lvl5pPr>
            <a:lvl6pPr marL="259715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305435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51155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96875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10000"/>
              </a:lnSpc>
            </a:pPr>
            <a:r>
              <a:rPr lang="zh-CN" altLang="en-US" sz="3200" b="1" dirty="0">
                <a:solidFill>
                  <a:srgbClr val="FF0000"/>
                </a:solidFill>
                <a:latin typeface="Times New Roman" panose="02020603050405020304" pitchFamily="18" charset="0"/>
                <a:cs typeface="Times New Roman" panose="02020603050405020304" pitchFamily="18" charset="0"/>
              </a:rPr>
              <a:t>该句中还含有</a:t>
            </a:r>
            <a:r>
              <a:rPr lang="en-US" altLang="zh-CN" sz="3200" b="1" dirty="0">
                <a:solidFill>
                  <a:srgbClr val="FF0000"/>
                </a:solidFill>
                <a:latin typeface="Times New Roman" panose="02020603050405020304" pitchFamily="18" charset="0"/>
                <a:cs typeface="Times New Roman" panose="02020603050405020304" pitchFamily="18" charset="0"/>
              </a:rPr>
              <a:t>with</a:t>
            </a:r>
            <a:r>
              <a:rPr lang="zh-CN" altLang="en-US" sz="3200" b="1" dirty="0">
                <a:solidFill>
                  <a:srgbClr val="FF0000"/>
                </a:solidFill>
                <a:latin typeface="Times New Roman" panose="02020603050405020304" pitchFamily="18" charset="0"/>
                <a:cs typeface="Times New Roman" panose="02020603050405020304" pitchFamily="18" charset="0"/>
              </a:rPr>
              <a:t>复合结构，其形式为“</a:t>
            </a:r>
            <a:r>
              <a:rPr lang="en-US" altLang="zh-CN" sz="3200" b="1" dirty="0">
                <a:solidFill>
                  <a:srgbClr val="FF0000"/>
                </a:solidFill>
                <a:latin typeface="Times New Roman" panose="02020603050405020304" pitchFamily="18" charset="0"/>
                <a:cs typeface="Times New Roman" panose="02020603050405020304" pitchFamily="18" charset="0"/>
              </a:rPr>
              <a:t>with+</a:t>
            </a:r>
            <a:r>
              <a:rPr lang="zh-CN" altLang="en-US" sz="3200" b="1" dirty="0">
                <a:solidFill>
                  <a:srgbClr val="FF0000"/>
                </a:solidFill>
                <a:latin typeface="Times New Roman" panose="02020603050405020304" pitchFamily="18" charset="0"/>
                <a:cs typeface="Times New Roman" panose="02020603050405020304" pitchFamily="18" charset="0"/>
              </a:rPr>
              <a:t>名词</a:t>
            </a:r>
            <a:r>
              <a:rPr lang="en-US" altLang="zh-CN" sz="3200" b="1" dirty="0">
                <a:solidFill>
                  <a:srgbClr val="FF0000"/>
                </a:solidFill>
                <a:latin typeface="Times New Roman" panose="02020603050405020304" pitchFamily="18" charset="0"/>
                <a:cs typeface="Times New Roman" panose="02020603050405020304" pitchFamily="18" charset="0"/>
              </a:rPr>
              <a:t>+</a:t>
            </a:r>
          </a:p>
          <a:p>
            <a:pPr>
              <a:lnSpc>
                <a:spcPct val="110000"/>
              </a:lnSpc>
            </a:pPr>
            <a:r>
              <a:rPr lang="zh-CN" altLang="en-US" sz="3200" b="1" dirty="0">
                <a:solidFill>
                  <a:srgbClr val="FF0000"/>
                </a:solidFill>
                <a:latin typeface="Times New Roman" panose="02020603050405020304" pitchFamily="18" charset="0"/>
                <a:cs typeface="Times New Roman" panose="02020603050405020304" pitchFamily="18" charset="0"/>
              </a:rPr>
              <a:t>不定式”，在句中作伴随状语。</a:t>
            </a:r>
            <a:endParaRPr lang="en-US" altLang="zh-CN" sz="3200" b="1" dirty="0">
              <a:solidFill>
                <a:srgbClr val="FF0000"/>
              </a:solidFill>
              <a:latin typeface="Times New Roman" panose="02020603050405020304" pitchFamily="18" charset="0"/>
              <a:cs typeface="Times New Roman" panose="02020603050405020304" pitchFamily="18" charset="0"/>
            </a:endParaRPr>
          </a:p>
          <a:p>
            <a:pPr>
              <a:lnSpc>
                <a:spcPct val="110000"/>
              </a:lnSpc>
            </a:pPr>
            <a:r>
              <a:rPr lang="en-US" altLang="zh-CN" sz="3200" b="1" dirty="0">
                <a:solidFill>
                  <a:srgbClr val="0000FF"/>
                </a:solidFill>
                <a:latin typeface="Times New Roman" panose="02020603050405020304" pitchFamily="18" charset="0"/>
                <a:cs typeface="Times New Roman" panose="02020603050405020304" pitchFamily="18" charset="0"/>
              </a:rPr>
              <a:t>with</a:t>
            </a:r>
            <a:r>
              <a:rPr lang="zh-CN" altLang="en-US" sz="3200" b="1" dirty="0">
                <a:solidFill>
                  <a:srgbClr val="0000FF"/>
                </a:solidFill>
                <a:latin typeface="Times New Roman" panose="02020603050405020304" pitchFamily="18" charset="0"/>
                <a:cs typeface="Times New Roman" panose="02020603050405020304" pitchFamily="18" charset="0"/>
              </a:rPr>
              <a:t>复合机构</a:t>
            </a:r>
            <a:endParaRPr lang="en-US" altLang="zh-CN" sz="3200" b="1" dirty="0">
              <a:solidFill>
                <a:srgbClr val="0000FF"/>
              </a:solidFill>
              <a:latin typeface="Times New Roman" panose="02020603050405020304" pitchFamily="18" charset="0"/>
              <a:cs typeface="Times New Roman" panose="02020603050405020304" pitchFamily="18" charset="0"/>
            </a:endParaRPr>
          </a:p>
          <a:p>
            <a:pPr>
              <a:lnSpc>
                <a:spcPct val="110000"/>
              </a:lnSpc>
            </a:pPr>
            <a:r>
              <a:rPr lang="zh-CN" altLang="en-US" sz="3200" b="1" dirty="0">
                <a:latin typeface="Times New Roman" panose="02020603050405020304" pitchFamily="18" charset="0"/>
                <a:cs typeface="Times New Roman" panose="02020603050405020304" pitchFamily="18" charset="0"/>
              </a:rPr>
              <a:t>构成：</a:t>
            </a:r>
            <a:r>
              <a:rPr lang="en-US" altLang="zh-CN" sz="3200" b="1" dirty="0">
                <a:latin typeface="Times New Roman" panose="02020603050405020304" pitchFamily="18" charset="0"/>
                <a:cs typeface="Times New Roman" panose="02020603050405020304" pitchFamily="18" charset="0"/>
              </a:rPr>
              <a:t>with+</a:t>
            </a:r>
            <a:r>
              <a:rPr lang="zh-CN" altLang="en-US" sz="3200" b="1" dirty="0">
                <a:latin typeface="Times New Roman" panose="02020603050405020304" pitchFamily="18" charset="0"/>
                <a:cs typeface="Times New Roman" panose="02020603050405020304" pitchFamily="18" charset="0"/>
              </a:rPr>
              <a:t>宾语</a:t>
            </a:r>
            <a:r>
              <a:rPr lang="en-US" altLang="zh-CN" sz="3200" b="1" dirty="0">
                <a:latin typeface="Times New Roman" panose="02020603050405020304" pitchFamily="18" charset="0"/>
                <a:cs typeface="Times New Roman" panose="02020603050405020304" pitchFamily="18" charset="0"/>
              </a:rPr>
              <a:t>+</a:t>
            </a:r>
            <a:r>
              <a:rPr lang="zh-CN" altLang="en-US" sz="3200" b="1" dirty="0">
                <a:latin typeface="Times New Roman" panose="02020603050405020304" pitchFamily="18" charset="0"/>
                <a:cs typeface="Times New Roman" panose="02020603050405020304" pitchFamily="18" charset="0"/>
              </a:rPr>
              <a:t>宾语补足语</a:t>
            </a:r>
            <a:endParaRPr lang="en-US" altLang="zh-CN" sz="3200" b="1" dirty="0">
              <a:latin typeface="Times New Roman" panose="02020603050405020304" pitchFamily="18" charset="0"/>
              <a:cs typeface="Times New Roman" panose="02020603050405020304" pitchFamily="18" charset="0"/>
            </a:endParaRPr>
          </a:p>
          <a:p>
            <a:pPr>
              <a:lnSpc>
                <a:spcPct val="110000"/>
              </a:lnSpc>
            </a:pPr>
            <a:r>
              <a:rPr lang="zh-CN" altLang="en-US" sz="3200" b="1" dirty="0">
                <a:latin typeface="Times New Roman" panose="02020603050405020304" pitchFamily="18" charset="0"/>
                <a:cs typeface="Times New Roman" panose="02020603050405020304" pitchFamily="18" charset="0"/>
              </a:rPr>
              <a:t>功能：在句中作定语或状语。宾语补足语可以由形容词、副词、</a:t>
            </a:r>
            <a:endParaRPr lang="en-US" altLang="zh-CN" sz="3200" b="1" dirty="0">
              <a:latin typeface="Times New Roman" panose="02020603050405020304" pitchFamily="18" charset="0"/>
              <a:cs typeface="Times New Roman" panose="02020603050405020304" pitchFamily="18" charset="0"/>
            </a:endParaRPr>
          </a:p>
          <a:p>
            <a:pPr indent="714375">
              <a:lnSpc>
                <a:spcPct val="110000"/>
              </a:lnSpc>
            </a:pPr>
            <a:r>
              <a:rPr lang="zh-CN" altLang="en-US" sz="3200" b="1" dirty="0">
                <a:latin typeface="Times New Roman" panose="02020603050405020304" pitchFamily="18" charset="0"/>
                <a:cs typeface="Times New Roman" panose="02020603050405020304" pitchFamily="18" charset="0"/>
              </a:rPr>
              <a:t>介词短语、现在分词、过去分词、动词不定式充当。</a:t>
            </a:r>
            <a:endParaRPr lang="en-US" altLang="zh-CN" sz="3200" b="1" dirty="0">
              <a:latin typeface="Times New Roman" panose="02020603050405020304" pitchFamily="18" charset="0"/>
              <a:cs typeface="Times New Roman" panose="02020603050405020304" pitchFamily="18" charset="0"/>
            </a:endParaRPr>
          </a:p>
          <a:p>
            <a:pPr marL="0" indent="0">
              <a:lnSpc>
                <a:spcPct val="110000"/>
              </a:lnSpc>
            </a:pPr>
            <a:endParaRPr lang="en-US" altLang="zh-CN" sz="2800" b="1" dirty="0">
              <a:latin typeface="Times New Roman" panose="02020603050405020304" pitchFamily="18" charset="0"/>
              <a:cs typeface="Times New Roman" panose="02020603050405020304" pitchFamily="18" charset="0"/>
            </a:endParaRPr>
          </a:p>
          <a:p>
            <a:pPr marL="0" indent="446088">
              <a:lnSpc>
                <a:spcPct val="110000"/>
              </a:lnSpc>
            </a:pPr>
            <a:endParaRPr lang="en-US" altLang="zh-CN" sz="3200" b="1" dirty="0">
              <a:latin typeface="Times New Roman" panose="02020603050405020304" pitchFamily="18" charset="0"/>
              <a:cs typeface="Times New Roman" panose="02020603050405020304" pitchFamily="18" charset="0"/>
            </a:endParaRPr>
          </a:p>
          <a:p>
            <a:pPr marL="0" indent="446088">
              <a:lnSpc>
                <a:spcPct val="110000"/>
              </a:lnSpc>
            </a:pPr>
            <a:endParaRPr lang="en-US" altLang="zh-CN" sz="3200" b="1" dirty="0">
              <a:latin typeface="Times New Roman" panose="02020603050405020304" pitchFamily="18" charset="0"/>
              <a:cs typeface="Times New Roman" panose="02020603050405020304" pitchFamily="18" charset="0"/>
            </a:endParaRPr>
          </a:p>
          <a:p>
            <a:pPr marL="446088" indent="0">
              <a:lnSpc>
                <a:spcPct val="110000"/>
              </a:lnSpc>
            </a:pPr>
            <a:endParaRPr lang="en-US" altLang="zh-CN" sz="3200" b="1" dirty="0">
              <a:solidFill>
                <a:srgbClr val="0000FF"/>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6023992" y="764704"/>
            <a:ext cx="5760640" cy="1384995"/>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rtlCol="0">
            <a:spAutoFit/>
          </a:bodyPr>
          <a:lstStyle/>
          <a:p>
            <a:r>
              <a:rPr lang="en-US" altLang="zh-CN" sz="2800" b="1" dirty="0">
                <a:latin typeface="Times New Roman" panose="02020603050405020304" pitchFamily="18" charset="0"/>
                <a:cs typeface="Times New Roman" panose="02020603050405020304" pitchFamily="18" charset="0"/>
              </a:rPr>
              <a:t>At age 50, she found herself out of work and stuck at home </a:t>
            </a:r>
            <a:r>
              <a:rPr lang="en-US" altLang="zh-CN" sz="2800" b="1" u="sng" dirty="0">
                <a:latin typeface="Times New Roman" panose="02020603050405020304" pitchFamily="18" charset="0"/>
                <a:cs typeface="Times New Roman" panose="02020603050405020304" pitchFamily="18" charset="0"/>
              </a:rPr>
              <a:t>with only her computer to keep her company.</a:t>
            </a:r>
          </a:p>
        </p:txBody>
      </p:sp>
      <p:sp>
        <p:nvSpPr>
          <p:cNvPr id="4" name="文本框 3">
            <a:extLst>
              <a:ext uri="{FF2B5EF4-FFF2-40B4-BE49-F238E27FC236}">
                <a16:creationId xmlns:a16="http://schemas.microsoft.com/office/drawing/2014/main" xmlns="" id="{2929DD84-ECCC-4738-B884-1526CEDD6ACE}"/>
              </a:ext>
            </a:extLst>
          </p:cNvPr>
          <p:cNvSpPr txBox="1"/>
          <p:nvPr/>
        </p:nvSpPr>
        <p:spPr>
          <a:xfrm>
            <a:off x="0" y="0"/>
            <a:ext cx="628650" cy="922020"/>
          </a:xfrm>
          <a:prstGeom prst="rect">
            <a:avLst/>
          </a:prstGeom>
          <a:solidFill>
            <a:srgbClr val="66FF66"/>
          </a:solidFill>
        </p:spPr>
        <p:txBody>
          <a:bodyPr wrap="square" rtlCol="0">
            <a:spAutoFit/>
          </a:bodyPr>
          <a:lstStyle/>
          <a:p>
            <a:r>
              <a:rPr lang="en-US" altLang="zh-CN" sz="5400" b="1" dirty="0">
                <a:solidFill>
                  <a:srgbClr val="7030A0"/>
                </a:solidFill>
              </a:rPr>
              <a:t>3</a:t>
            </a:r>
          </a:p>
        </p:txBody>
      </p:sp>
      <p:sp>
        <p:nvSpPr>
          <p:cNvPr id="3" name="文本框 2">
            <a:extLst>
              <a:ext uri="{FF2B5EF4-FFF2-40B4-BE49-F238E27FC236}">
                <a16:creationId xmlns:a16="http://schemas.microsoft.com/office/drawing/2014/main" xmlns="" id="{4C28E85E-A18E-4977-A6F3-E1F2EC8D47AF}"/>
              </a:ext>
            </a:extLst>
          </p:cNvPr>
          <p:cNvSpPr txBox="1"/>
          <p:nvPr/>
        </p:nvSpPr>
        <p:spPr>
          <a:xfrm>
            <a:off x="527" y="3493850"/>
            <a:ext cx="6798365" cy="523220"/>
          </a:xfrm>
          <a:prstGeom prst="rect">
            <a:avLst/>
          </a:prstGeom>
          <a:noFill/>
        </p:spPr>
        <p:txBody>
          <a:bodyPr wrap="square" rtlCol="0">
            <a:spAutoFit/>
          </a:bodyPr>
          <a:lstStyle/>
          <a:p>
            <a:r>
              <a:rPr lang="en-US" altLang="zh-CN" sz="2800" b="1" dirty="0">
                <a:solidFill>
                  <a:srgbClr val="FF0000"/>
                </a:solidFill>
                <a:latin typeface="Times New Roman" panose="02020603050405020304" pitchFamily="18" charset="0"/>
                <a:cs typeface="Times New Roman" panose="02020603050405020304" pitchFamily="18" charset="0"/>
              </a:rPr>
              <a:t>He slept in their chair with the door </a:t>
            </a:r>
            <a:r>
              <a:rPr lang="en-US" altLang="zh-CN" sz="2800" b="1" dirty="0" smtClean="0">
                <a:solidFill>
                  <a:srgbClr val="FF0000"/>
                </a:solidFill>
                <a:latin typeface="Times New Roman" panose="02020603050405020304" pitchFamily="18" charset="0"/>
                <a:cs typeface="Times New Roman" panose="02020603050405020304" pitchFamily="18" charset="0"/>
              </a:rPr>
              <a:t>open.</a:t>
            </a:r>
            <a:endParaRPr lang="zh-CN" altLang="en-US" sz="2800" b="1" dirty="0">
              <a:solidFill>
                <a:srgbClr val="FF0000"/>
              </a:solidFill>
              <a:latin typeface="Times New Roman" panose="02020603050405020304" pitchFamily="18" charset="0"/>
              <a:cs typeface="Times New Roman" panose="02020603050405020304" pitchFamily="18" charset="0"/>
            </a:endParaRPr>
          </a:p>
        </p:txBody>
      </p:sp>
      <p:sp>
        <p:nvSpPr>
          <p:cNvPr id="7" name="文本框 6">
            <a:extLst>
              <a:ext uri="{FF2B5EF4-FFF2-40B4-BE49-F238E27FC236}">
                <a16:creationId xmlns:a16="http://schemas.microsoft.com/office/drawing/2014/main" xmlns="" id="{4AB4683A-03AC-4113-BB17-E4B18124A5A9}"/>
              </a:ext>
            </a:extLst>
          </p:cNvPr>
          <p:cNvSpPr txBox="1"/>
          <p:nvPr/>
        </p:nvSpPr>
        <p:spPr>
          <a:xfrm>
            <a:off x="6542352" y="3575174"/>
            <a:ext cx="4778733" cy="461665"/>
          </a:xfrm>
          <a:prstGeom prst="rect">
            <a:avLst/>
          </a:prstGeom>
          <a:noFill/>
        </p:spPr>
        <p:txBody>
          <a:bodyPr wrap="square" rtlCol="0">
            <a:spAutoFit/>
          </a:bodyPr>
          <a:lstStyle/>
          <a:p>
            <a:r>
              <a:rPr lang="zh-CN" altLang="en-US" sz="2400" b="1" dirty="0">
                <a:latin typeface="Times New Roman" panose="02020603050405020304" pitchFamily="18" charset="0"/>
                <a:cs typeface="Times New Roman" panose="02020603050405020304" pitchFamily="18" charset="0"/>
              </a:rPr>
              <a:t>门开着，他就在他们的椅子上睡了。</a:t>
            </a:r>
            <a:endParaRPr lang="zh-CN" altLang="en-US" sz="2400" dirty="0"/>
          </a:p>
        </p:txBody>
      </p:sp>
      <p:sp>
        <p:nvSpPr>
          <p:cNvPr id="8" name="文本框 7">
            <a:extLst>
              <a:ext uri="{FF2B5EF4-FFF2-40B4-BE49-F238E27FC236}">
                <a16:creationId xmlns:a16="http://schemas.microsoft.com/office/drawing/2014/main" xmlns="" id="{2B03029B-F17F-4811-8601-1ED8AF423CD9}"/>
              </a:ext>
            </a:extLst>
          </p:cNvPr>
          <p:cNvSpPr txBox="1"/>
          <p:nvPr/>
        </p:nvSpPr>
        <p:spPr>
          <a:xfrm>
            <a:off x="-513289" y="4059424"/>
            <a:ext cx="6798365" cy="531940"/>
          </a:xfrm>
          <a:prstGeom prst="rect">
            <a:avLst/>
          </a:prstGeom>
          <a:noFill/>
        </p:spPr>
        <p:txBody>
          <a:bodyPr wrap="square" rtlCol="0">
            <a:spAutoFit/>
          </a:bodyPr>
          <a:lstStyle/>
          <a:p>
            <a:pPr marL="0" indent="446088">
              <a:lnSpc>
                <a:spcPct val="110000"/>
              </a:lnSpc>
            </a:pPr>
            <a:r>
              <a:rPr lang="en-US" altLang="zh-CN" sz="2800" b="1" dirty="0">
                <a:solidFill>
                  <a:srgbClr val="FF0000"/>
                </a:solidFill>
                <a:latin typeface="Times New Roman" panose="02020603050405020304" pitchFamily="18" charset="0"/>
                <a:cs typeface="Times New Roman" panose="02020603050405020304" pitchFamily="18" charset="0"/>
              </a:rPr>
              <a:t>She left in a hurry, with all lights on.</a:t>
            </a:r>
          </a:p>
        </p:txBody>
      </p:sp>
      <p:sp>
        <p:nvSpPr>
          <p:cNvPr id="9" name="文本框 8">
            <a:extLst>
              <a:ext uri="{FF2B5EF4-FFF2-40B4-BE49-F238E27FC236}">
                <a16:creationId xmlns:a16="http://schemas.microsoft.com/office/drawing/2014/main" xmlns="" id="{2337598B-5C0A-4487-AE77-71168C7689F7}"/>
              </a:ext>
            </a:extLst>
          </p:cNvPr>
          <p:cNvSpPr txBox="1"/>
          <p:nvPr/>
        </p:nvSpPr>
        <p:spPr>
          <a:xfrm>
            <a:off x="6514945" y="4098394"/>
            <a:ext cx="4778733" cy="461665"/>
          </a:xfrm>
          <a:prstGeom prst="rect">
            <a:avLst/>
          </a:prstGeom>
          <a:noFill/>
        </p:spPr>
        <p:txBody>
          <a:bodyPr wrap="square" rtlCol="0">
            <a:spAutoFit/>
          </a:bodyPr>
          <a:lstStyle/>
          <a:p>
            <a:r>
              <a:rPr lang="zh-CN" altLang="en-US" sz="2400" b="1" dirty="0">
                <a:latin typeface="Times New Roman" panose="02020603050405020304" pitchFamily="18" charset="0"/>
                <a:cs typeface="Times New Roman" panose="02020603050405020304" pitchFamily="18" charset="0"/>
              </a:rPr>
              <a:t>她急匆匆的离开，灯都还亮着。</a:t>
            </a:r>
            <a:endParaRPr lang="zh-CN" altLang="en-US" sz="2400" dirty="0"/>
          </a:p>
        </p:txBody>
      </p:sp>
      <p:sp>
        <p:nvSpPr>
          <p:cNvPr id="10" name="文本框 9">
            <a:extLst>
              <a:ext uri="{FF2B5EF4-FFF2-40B4-BE49-F238E27FC236}">
                <a16:creationId xmlns:a16="http://schemas.microsoft.com/office/drawing/2014/main" xmlns="" id="{5206ABA1-9DA2-4385-B48E-6465E71B36AA}"/>
              </a:ext>
            </a:extLst>
          </p:cNvPr>
          <p:cNvSpPr txBox="1"/>
          <p:nvPr/>
        </p:nvSpPr>
        <p:spPr>
          <a:xfrm>
            <a:off x="-513289" y="4633718"/>
            <a:ext cx="10914243" cy="541174"/>
          </a:xfrm>
          <a:prstGeom prst="rect">
            <a:avLst/>
          </a:prstGeom>
          <a:noFill/>
        </p:spPr>
        <p:txBody>
          <a:bodyPr wrap="square" rtlCol="0">
            <a:spAutoFit/>
          </a:bodyPr>
          <a:lstStyle/>
          <a:p>
            <a:pPr marL="0" indent="446088">
              <a:lnSpc>
                <a:spcPct val="110000"/>
              </a:lnSpc>
            </a:pPr>
            <a:r>
              <a:rPr lang="en-US" altLang="zh-CN" sz="2800" b="1" dirty="0">
                <a:solidFill>
                  <a:srgbClr val="FF0000"/>
                </a:solidFill>
                <a:latin typeface="Times New Roman" panose="02020603050405020304" pitchFamily="18" charset="0"/>
                <a:cs typeface="Times New Roman" panose="02020603050405020304" pitchFamily="18" charset="0"/>
              </a:rPr>
              <a:t>He came in, with an identity card in his hand.</a:t>
            </a:r>
          </a:p>
        </p:txBody>
      </p:sp>
      <p:sp>
        <p:nvSpPr>
          <p:cNvPr id="11" name="文本框 10">
            <a:extLst>
              <a:ext uri="{FF2B5EF4-FFF2-40B4-BE49-F238E27FC236}">
                <a16:creationId xmlns:a16="http://schemas.microsoft.com/office/drawing/2014/main" xmlns="" id="{1D4B622A-63EE-4D15-8D9D-710A0C60A464}"/>
              </a:ext>
            </a:extLst>
          </p:cNvPr>
          <p:cNvSpPr txBox="1"/>
          <p:nvPr/>
        </p:nvSpPr>
        <p:spPr>
          <a:xfrm>
            <a:off x="7182368" y="4632054"/>
            <a:ext cx="4778733" cy="461665"/>
          </a:xfrm>
          <a:prstGeom prst="rect">
            <a:avLst/>
          </a:prstGeom>
          <a:noFill/>
        </p:spPr>
        <p:txBody>
          <a:bodyPr wrap="square" rtlCol="0">
            <a:spAutoFit/>
          </a:bodyPr>
          <a:lstStyle/>
          <a:p>
            <a:r>
              <a:rPr lang="zh-CN" altLang="en-US" sz="2400" b="1" dirty="0">
                <a:latin typeface="Times New Roman" panose="02020603050405020304" pitchFamily="18" charset="0"/>
                <a:cs typeface="Times New Roman" panose="02020603050405020304" pitchFamily="18" charset="0"/>
              </a:rPr>
              <a:t>他走进来，手上拿着一张身份证。</a:t>
            </a:r>
            <a:endParaRPr lang="zh-CN" altLang="en-US" sz="2400" dirty="0"/>
          </a:p>
        </p:txBody>
      </p:sp>
      <p:sp>
        <p:nvSpPr>
          <p:cNvPr id="12" name="文本框 11">
            <a:extLst>
              <a:ext uri="{FF2B5EF4-FFF2-40B4-BE49-F238E27FC236}">
                <a16:creationId xmlns:a16="http://schemas.microsoft.com/office/drawing/2014/main" xmlns="" id="{32D86EBA-85CD-4031-B428-A79E8CBE7F08}"/>
              </a:ext>
            </a:extLst>
          </p:cNvPr>
          <p:cNvSpPr txBox="1"/>
          <p:nvPr/>
        </p:nvSpPr>
        <p:spPr>
          <a:xfrm>
            <a:off x="-513289" y="5221491"/>
            <a:ext cx="9109975" cy="541174"/>
          </a:xfrm>
          <a:prstGeom prst="rect">
            <a:avLst/>
          </a:prstGeom>
          <a:noFill/>
        </p:spPr>
        <p:txBody>
          <a:bodyPr wrap="square" rtlCol="0">
            <a:spAutoFit/>
          </a:bodyPr>
          <a:lstStyle/>
          <a:p>
            <a:pPr marL="0" indent="446088">
              <a:lnSpc>
                <a:spcPct val="110000"/>
              </a:lnSpc>
            </a:pPr>
            <a:r>
              <a:rPr lang="en-US" altLang="zh-CN" sz="2800" b="1" dirty="0">
                <a:solidFill>
                  <a:srgbClr val="FF0000"/>
                </a:solidFill>
                <a:latin typeface="Times New Roman" panose="02020603050405020304" pitchFamily="18" charset="0"/>
                <a:cs typeface="Times New Roman" panose="02020603050405020304" pitchFamily="18" charset="0"/>
              </a:rPr>
              <a:t>The weather was even colder with the wind blowing. </a:t>
            </a:r>
          </a:p>
        </p:txBody>
      </p:sp>
      <p:sp>
        <p:nvSpPr>
          <p:cNvPr id="13" name="文本框 12">
            <a:extLst>
              <a:ext uri="{FF2B5EF4-FFF2-40B4-BE49-F238E27FC236}">
                <a16:creationId xmlns:a16="http://schemas.microsoft.com/office/drawing/2014/main" xmlns="" id="{7FF278E1-42E6-4765-9BCE-FAA0CB9C7302}"/>
              </a:ext>
            </a:extLst>
          </p:cNvPr>
          <p:cNvSpPr txBox="1"/>
          <p:nvPr/>
        </p:nvSpPr>
        <p:spPr>
          <a:xfrm>
            <a:off x="8294536" y="5275695"/>
            <a:ext cx="3107634" cy="461665"/>
          </a:xfrm>
          <a:prstGeom prst="rect">
            <a:avLst/>
          </a:prstGeom>
          <a:noFill/>
        </p:spPr>
        <p:txBody>
          <a:bodyPr wrap="square" rtlCol="0">
            <a:spAutoFit/>
          </a:bodyPr>
          <a:lstStyle/>
          <a:p>
            <a:r>
              <a:rPr lang="zh-CN" altLang="en-US" sz="2400" b="1" dirty="0">
                <a:latin typeface="Times New Roman" panose="02020603050405020304" pitchFamily="18" charset="0"/>
                <a:cs typeface="Times New Roman" panose="02020603050405020304" pitchFamily="18" charset="0"/>
              </a:rPr>
              <a:t>风一吹，天更冷了。</a:t>
            </a:r>
            <a:endParaRPr lang="zh-CN" altLang="en-US" sz="2400" dirty="0"/>
          </a:p>
        </p:txBody>
      </p:sp>
      <p:sp>
        <p:nvSpPr>
          <p:cNvPr id="14" name="文本框 13">
            <a:extLst>
              <a:ext uri="{FF2B5EF4-FFF2-40B4-BE49-F238E27FC236}">
                <a16:creationId xmlns:a16="http://schemas.microsoft.com/office/drawing/2014/main" xmlns="" id="{ED9A1A14-3487-4FF6-8BA8-2FB515EC4BA7}"/>
              </a:ext>
            </a:extLst>
          </p:cNvPr>
          <p:cNvSpPr txBox="1"/>
          <p:nvPr/>
        </p:nvSpPr>
        <p:spPr>
          <a:xfrm>
            <a:off x="-513289" y="5838163"/>
            <a:ext cx="12130145" cy="531940"/>
          </a:xfrm>
          <a:prstGeom prst="rect">
            <a:avLst/>
          </a:prstGeom>
          <a:noFill/>
        </p:spPr>
        <p:txBody>
          <a:bodyPr wrap="square" rtlCol="0">
            <a:spAutoFit/>
          </a:bodyPr>
          <a:lstStyle/>
          <a:p>
            <a:pPr marL="0" indent="446088">
              <a:lnSpc>
                <a:spcPct val="110000"/>
              </a:lnSpc>
            </a:pPr>
            <a:r>
              <a:rPr lang="en-US" altLang="zh-CN" sz="2800" b="1" dirty="0">
                <a:solidFill>
                  <a:srgbClr val="FF0000"/>
                </a:solidFill>
                <a:latin typeface="Times New Roman" panose="02020603050405020304" pitchFamily="18" charset="0"/>
                <a:cs typeface="Times New Roman" panose="02020603050405020304" pitchFamily="18" charset="0"/>
              </a:rPr>
              <a:t>With his company started, he no longer feels lonely.</a:t>
            </a:r>
          </a:p>
        </p:txBody>
      </p:sp>
      <p:sp>
        <p:nvSpPr>
          <p:cNvPr id="15" name="文本框 14">
            <a:extLst>
              <a:ext uri="{FF2B5EF4-FFF2-40B4-BE49-F238E27FC236}">
                <a16:creationId xmlns:a16="http://schemas.microsoft.com/office/drawing/2014/main" xmlns="" id="{30B0FE60-4333-48E1-8E71-951432C2671E}"/>
              </a:ext>
            </a:extLst>
          </p:cNvPr>
          <p:cNvSpPr txBox="1"/>
          <p:nvPr/>
        </p:nvSpPr>
        <p:spPr>
          <a:xfrm>
            <a:off x="171201" y="6358067"/>
            <a:ext cx="6186115" cy="461665"/>
          </a:xfrm>
          <a:prstGeom prst="rect">
            <a:avLst/>
          </a:prstGeom>
          <a:noFill/>
        </p:spPr>
        <p:txBody>
          <a:bodyPr wrap="square" rtlCol="0">
            <a:spAutoFit/>
          </a:bodyPr>
          <a:lstStyle/>
          <a:p>
            <a:r>
              <a:rPr lang="zh-CN" altLang="en-US" sz="2400" b="1" dirty="0"/>
              <a:t>随着他的公司开业，他再也不感到寂寞了。</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Effect transition="in" filter="randombar(horizontal)">
                                      <p:cBhvr>
                                        <p:cTn id="7" dur="500"/>
                                        <p:tgtEl>
                                          <p:spTgt spid="5">
                                            <p:txEl>
                                              <p:pRg st="2" end="2"/>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5">
                                            <p:txEl>
                                              <p:pRg st="3" end="3"/>
                                            </p:txEl>
                                          </p:spTgt>
                                        </p:tgtEl>
                                        <p:attrNameLst>
                                          <p:attrName>style.visibility</p:attrName>
                                        </p:attrNameLst>
                                      </p:cBhvr>
                                      <p:to>
                                        <p:strVal val="visible"/>
                                      </p:to>
                                    </p:set>
                                    <p:animEffect transition="in" filter="randombar(horizontal)">
                                      <p:cBhvr>
                                        <p:cTn id="10" dur="500"/>
                                        <p:tgtEl>
                                          <p:spTgt spid="5">
                                            <p:txEl>
                                              <p:pRg st="3" end="3"/>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5">
                                            <p:txEl>
                                              <p:pRg st="4" end="4"/>
                                            </p:txEl>
                                          </p:spTgt>
                                        </p:tgtEl>
                                        <p:attrNameLst>
                                          <p:attrName>style.visibility</p:attrName>
                                        </p:attrNameLst>
                                      </p:cBhvr>
                                      <p:to>
                                        <p:strVal val="visible"/>
                                      </p:to>
                                    </p:set>
                                    <p:animEffect transition="in" filter="randombar(horizontal)">
                                      <p:cBhvr>
                                        <p:cTn id="13" dur="500"/>
                                        <p:tgtEl>
                                          <p:spTgt spid="5">
                                            <p:txEl>
                                              <p:pRg st="4" end="4"/>
                                            </p:txEl>
                                          </p:spTgt>
                                        </p:tgtEl>
                                      </p:cBhvr>
                                    </p:animEffect>
                                  </p:childTnLst>
                                </p:cTn>
                              </p:par>
                              <p:par>
                                <p:cTn id="14" presetID="14" presetClass="entr" presetSubtype="10" fill="hold" nodeType="withEffect">
                                  <p:stCondLst>
                                    <p:cond delay="0"/>
                                  </p:stCondLst>
                                  <p:childTnLst>
                                    <p:set>
                                      <p:cBhvr>
                                        <p:cTn id="15" dur="1" fill="hold">
                                          <p:stCondLst>
                                            <p:cond delay="0"/>
                                          </p:stCondLst>
                                        </p:cTn>
                                        <p:tgtEl>
                                          <p:spTgt spid="5">
                                            <p:txEl>
                                              <p:pRg st="5" end="5"/>
                                            </p:txEl>
                                          </p:spTgt>
                                        </p:tgtEl>
                                        <p:attrNameLst>
                                          <p:attrName>style.visibility</p:attrName>
                                        </p:attrNameLst>
                                      </p:cBhvr>
                                      <p:to>
                                        <p:strVal val="visible"/>
                                      </p:to>
                                    </p:set>
                                    <p:animEffect transition="in" filter="randombar(horizontal)">
                                      <p:cBhvr>
                                        <p:cTn id="16" dur="500"/>
                                        <p:tgtEl>
                                          <p:spTgt spid="5">
                                            <p:txEl>
                                              <p:pRg st="5" end="5"/>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down)">
                                      <p:cBhvr>
                                        <p:cTn id="21" dur="500"/>
                                        <p:tgtEl>
                                          <p:spTgt spid="7"/>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wipe(down)">
                                      <p:cBhvr>
                                        <p:cTn id="26" dur="500"/>
                                        <p:tgtEl>
                                          <p:spTgt spid="3"/>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down)">
                                      <p:cBhvr>
                                        <p:cTn id="31" dur="500"/>
                                        <p:tgtEl>
                                          <p:spTgt spid="9"/>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wipe(down)">
                                      <p:cBhvr>
                                        <p:cTn id="36" dur="500"/>
                                        <p:tgtEl>
                                          <p:spTgt spid="8"/>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ipe(down)">
                                      <p:cBhvr>
                                        <p:cTn id="41" dur="500"/>
                                        <p:tgtEl>
                                          <p:spTgt spid="11"/>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4" fill="hold" grpId="0" nodeType="click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wipe(down)">
                                      <p:cBhvr>
                                        <p:cTn id="46" dur="500"/>
                                        <p:tgtEl>
                                          <p:spTgt spid="10"/>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4" fill="hold" grpId="0" nodeType="click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wipe(down)">
                                      <p:cBhvr>
                                        <p:cTn id="51" dur="500"/>
                                        <p:tgtEl>
                                          <p:spTgt spid="13"/>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4" fill="hold" grpId="0" nodeType="clickEffect">
                                  <p:stCondLst>
                                    <p:cond delay="0"/>
                                  </p:stCondLst>
                                  <p:childTnLst>
                                    <p:set>
                                      <p:cBhvr>
                                        <p:cTn id="55" dur="1" fill="hold">
                                          <p:stCondLst>
                                            <p:cond delay="0"/>
                                          </p:stCondLst>
                                        </p:cTn>
                                        <p:tgtEl>
                                          <p:spTgt spid="12"/>
                                        </p:tgtEl>
                                        <p:attrNameLst>
                                          <p:attrName>style.visibility</p:attrName>
                                        </p:attrNameLst>
                                      </p:cBhvr>
                                      <p:to>
                                        <p:strVal val="visible"/>
                                      </p:to>
                                    </p:set>
                                    <p:animEffect transition="in" filter="wipe(down)">
                                      <p:cBhvr>
                                        <p:cTn id="56" dur="500"/>
                                        <p:tgtEl>
                                          <p:spTgt spid="12"/>
                                        </p:tgtEl>
                                      </p:cBhvr>
                                    </p:animEffect>
                                  </p:childTnLst>
                                </p:cTn>
                              </p:par>
                            </p:childTnLst>
                          </p:cTn>
                        </p:par>
                      </p:childTnLst>
                    </p:cTn>
                  </p:par>
                  <p:par>
                    <p:cTn id="57" fill="hold">
                      <p:stCondLst>
                        <p:cond delay="indefinite"/>
                      </p:stCondLst>
                      <p:childTnLst>
                        <p:par>
                          <p:cTn id="58" fill="hold">
                            <p:stCondLst>
                              <p:cond delay="0"/>
                            </p:stCondLst>
                            <p:childTnLst>
                              <p:par>
                                <p:cTn id="59" presetID="22" presetClass="entr" presetSubtype="4" fill="hold" grpId="0" nodeType="click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wipe(down)">
                                      <p:cBhvr>
                                        <p:cTn id="61" dur="500"/>
                                        <p:tgtEl>
                                          <p:spTgt spid="15"/>
                                        </p:tgtEl>
                                      </p:cBhvr>
                                    </p:animEffect>
                                  </p:childTnLst>
                                </p:cTn>
                              </p:par>
                            </p:childTnLst>
                          </p:cTn>
                        </p:par>
                      </p:childTnLst>
                    </p:cTn>
                  </p:par>
                  <p:par>
                    <p:cTn id="62" fill="hold">
                      <p:stCondLst>
                        <p:cond delay="indefinite"/>
                      </p:stCondLst>
                      <p:childTnLst>
                        <p:par>
                          <p:cTn id="63" fill="hold">
                            <p:stCondLst>
                              <p:cond delay="0"/>
                            </p:stCondLst>
                            <p:childTnLst>
                              <p:par>
                                <p:cTn id="64" presetID="22" presetClass="entr" presetSubtype="4" fill="hold" grpId="0" nodeType="click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wipe(down)">
                                      <p:cBhvr>
                                        <p:cTn id="6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8" grpId="0"/>
      <p:bldP spid="9" grpId="0"/>
      <p:bldP spid="10" grpId="0"/>
      <p:bldP spid="11" grpId="0"/>
      <p:bldP spid="12" grpId="0"/>
      <p:bldP spid="13" grpId="0"/>
      <p:bldP spid="14" grpId="0"/>
      <p:bldP spid="1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983432" y="980728"/>
            <a:ext cx="10729192" cy="605294"/>
          </a:xfrm>
          <a:prstGeom prst="rect">
            <a:avLst/>
          </a:prstGeom>
        </p:spPr>
        <p:txBody>
          <a:bodyPr wrap="square">
            <a:spAutoFit/>
          </a:bodyPr>
          <a:lstStyle/>
          <a:p>
            <a:pPr>
              <a:lnSpc>
                <a:spcPct val="110000"/>
              </a:lnSpc>
            </a:pPr>
            <a:r>
              <a:rPr lang="en-US" altLang="zh-CN" sz="3200" b="1" dirty="0">
                <a:solidFill>
                  <a:srgbClr val="FF0000"/>
                </a:solidFill>
                <a:latin typeface="Times New Roman" panose="02020603050405020304" pitchFamily="18" charset="0"/>
              </a:rPr>
              <a:t>stuck </a:t>
            </a:r>
            <a:r>
              <a:rPr lang="en-US" altLang="zh-CN" sz="3200" b="1" i="1" dirty="0">
                <a:solidFill>
                  <a:srgbClr val="FF0000"/>
                </a:solidFill>
                <a:latin typeface="Times New Roman" panose="02020603050405020304" pitchFamily="18" charset="0"/>
              </a:rPr>
              <a:t>adj.</a:t>
            </a:r>
            <a:r>
              <a:rPr lang="en-US" altLang="zh-CN" sz="3200" b="1" i="1" dirty="0">
                <a:latin typeface="Times New Roman" panose="02020603050405020304" pitchFamily="18" charset="0"/>
              </a:rPr>
              <a:t> </a:t>
            </a:r>
            <a:r>
              <a:rPr lang="zh-CN" altLang="en-US" sz="3200" b="1" dirty="0">
                <a:solidFill>
                  <a:srgbClr val="FF0000"/>
                </a:solidFill>
                <a:latin typeface="Times New Roman" panose="02020603050405020304" pitchFamily="18" charset="0"/>
              </a:rPr>
              <a:t>卡住了的；被困于</a:t>
            </a:r>
          </a:p>
        </p:txBody>
      </p:sp>
      <p:sp>
        <p:nvSpPr>
          <p:cNvPr id="3" name="文本框 2"/>
          <p:cNvSpPr txBox="1"/>
          <p:nvPr/>
        </p:nvSpPr>
        <p:spPr>
          <a:xfrm>
            <a:off x="79513" y="1717684"/>
            <a:ext cx="11990567" cy="1717393"/>
          </a:xfrm>
          <a:prstGeom prst="rect">
            <a:avLst/>
          </a:prstGeom>
          <a:noFill/>
        </p:spPr>
        <p:txBody>
          <a:bodyPr wrap="square" rtlCol="0">
            <a:spAutoFit/>
          </a:bodyPr>
          <a:lstStyle/>
          <a:p>
            <a:pPr>
              <a:lnSpc>
                <a:spcPct val="110000"/>
              </a:lnSpc>
            </a:pPr>
            <a:r>
              <a:rPr lang="en-US" altLang="zh-CN" sz="3200" b="1" dirty="0">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a:t>get/ be stuck in </a:t>
            </a:r>
            <a:r>
              <a:rPr lang="zh-CN" altLang="en-US" sz="3200" b="1" dirty="0">
                <a:latin typeface="+mj-ea"/>
                <a:ea typeface="+mj-ea"/>
                <a:cs typeface="Times New Roman" panose="02020603050405020304" pitchFamily="18" charset="0"/>
              </a:rPr>
              <a:t>陷入</a:t>
            </a:r>
            <a:r>
              <a:rPr lang="en-US" altLang="zh-CN" sz="3200" b="1" dirty="0">
                <a:latin typeface="+mj-ea"/>
                <a:ea typeface="+mj-ea"/>
                <a:cs typeface="Times New Roman" panose="02020603050405020304" pitchFamily="18" charset="0"/>
              </a:rPr>
              <a:t>……</a:t>
            </a:r>
            <a:r>
              <a:rPr lang="zh-CN" altLang="en-US" sz="3200" b="1" dirty="0">
                <a:latin typeface="+mj-ea"/>
                <a:ea typeface="+mj-ea"/>
                <a:cs typeface="Times New Roman" panose="02020603050405020304" pitchFamily="18" charset="0"/>
              </a:rPr>
              <a:t>中，困在</a:t>
            </a:r>
            <a:r>
              <a:rPr lang="en-US" altLang="zh-CN" sz="3200" b="1" dirty="0">
                <a:latin typeface="+mj-ea"/>
                <a:ea typeface="+mj-ea"/>
                <a:cs typeface="Times New Roman" panose="02020603050405020304" pitchFamily="18" charset="0"/>
              </a:rPr>
              <a:t>……</a:t>
            </a:r>
            <a:r>
              <a:rPr lang="zh-CN" altLang="en-US" sz="3200" b="1" dirty="0">
                <a:latin typeface="+mj-ea"/>
                <a:ea typeface="+mj-ea"/>
                <a:cs typeface="Times New Roman" panose="02020603050405020304" pitchFamily="18" charset="0"/>
              </a:rPr>
              <a:t>中</a:t>
            </a:r>
            <a:endParaRPr lang="en-US" altLang="zh-CN" sz="3200" b="1" dirty="0">
              <a:latin typeface="+mj-ea"/>
              <a:ea typeface="+mj-ea"/>
              <a:cs typeface="Times New Roman" panose="02020603050405020304" pitchFamily="18" charset="0"/>
            </a:endParaRPr>
          </a:p>
          <a:p>
            <a:pPr>
              <a:lnSpc>
                <a:spcPct val="110000"/>
              </a:lnSpc>
            </a:pPr>
            <a:endParaRPr lang="en-US" altLang="zh-CN" sz="3200" b="1" dirty="0" smtClean="0">
              <a:latin typeface="Times New Roman" panose="02020603050405020304" pitchFamily="18" charset="0"/>
              <a:ea typeface="Cambria Math" panose="02040503050406030204" pitchFamily="18" charset="0"/>
              <a:cs typeface="Times New Roman" panose="02020603050405020304" pitchFamily="18" charset="0"/>
            </a:endParaRPr>
          </a:p>
          <a:p>
            <a:pPr>
              <a:lnSpc>
                <a:spcPct val="110000"/>
              </a:lnSpc>
            </a:pPr>
            <a:r>
              <a:rPr lang="en-US" altLang="zh-CN" sz="3200" b="1" dirty="0" smtClean="0">
                <a:latin typeface="Times New Roman" panose="02020603050405020304" pitchFamily="18" charset="0"/>
                <a:ea typeface="Cambria Math" panose="02040503050406030204" pitchFamily="18" charset="0"/>
                <a:cs typeface="Times New Roman" panose="02020603050405020304" pitchFamily="18" charset="0"/>
              </a:rPr>
              <a:t>We </a:t>
            </a:r>
            <a:r>
              <a:rPr lang="en-US" altLang="zh-CN" sz="3200" b="1" dirty="0">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a:t>got stuck in </a:t>
            </a:r>
            <a:r>
              <a:rPr lang="en-US" altLang="zh-CN" sz="3200" b="1" dirty="0">
                <a:latin typeface="Times New Roman" panose="02020603050405020304" pitchFamily="18" charset="0"/>
                <a:ea typeface="Cambria Math" panose="02040503050406030204" pitchFamily="18" charset="0"/>
                <a:cs typeface="Times New Roman" panose="02020603050405020304" pitchFamily="18" charset="0"/>
              </a:rPr>
              <a:t>the lift and had to wait for rescue patiently.</a:t>
            </a:r>
            <a:endParaRPr lang="zh-CN" altLang="en-US" sz="3200" b="1" dirty="0">
              <a:latin typeface="Times New Roman" panose="02020603050405020304" pitchFamily="18" charset="0"/>
              <a:cs typeface="Times New Roman" panose="02020603050405020304" pitchFamily="18" charset="0"/>
            </a:endParaRPr>
          </a:p>
        </p:txBody>
      </p:sp>
      <p:sp>
        <p:nvSpPr>
          <p:cNvPr id="4" name="文本框 3">
            <a:extLst>
              <a:ext uri="{FF2B5EF4-FFF2-40B4-BE49-F238E27FC236}">
                <a16:creationId xmlns:a16="http://schemas.microsoft.com/office/drawing/2014/main" xmlns="" id="{9770627D-2376-4BF1-A2BC-0A88DB85E5EA}"/>
              </a:ext>
            </a:extLst>
          </p:cNvPr>
          <p:cNvSpPr txBox="1"/>
          <p:nvPr/>
        </p:nvSpPr>
        <p:spPr>
          <a:xfrm>
            <a:off x="0" y="0"/>
            <a:ext cx="628650" cy="922020"/>
          </a:xfrm>
          <a:prstGeom prst="rect">
            <a:avLst/>
          </a:prstGeom>
          <a:solidFill>
            <a:srgbClr val="66FF66"/>
          </a:solidFill>
        </p:spPr>
        <p:txBody>
          <a:bodyPr wrap="square" rtlCol="0">
            <a:spAutoFit/>
          </a:bodyPr>
          <a:lstStyle/>
          <a:p>
            <a:r>
              <a:rPr lang="en-US" altLang="zh-CN" sz="5400" b="1" dirty="0">
                <a:solidFill>
                  <a:srgbClr val="7030A0"/>
                </a:solidFill>
              </a:rPr>
              <a:t>4</a:t>
            </a:r>
          </a:p>
        </p:txBody>
      </p:sp>
      <p:sp>
        <p:nvSpPr>
          <p:cNvPr id="5" name="文本框 4">
            <a:extLst>
              <a:ext uri="{FF2B5EF4-FFF2-40B4-BE49-F238E27FC236}">
                <a16:creationId xmlns:a16="http://schemas.microsoft.com/office/drawing/2014/main" xmlns="" id="{1A8E8411-AC98-4777-A257-748D02777DC0}"/>
              </a:ext>
            </a:extLst>
          </p:cNvPr>
          <p:cNvSpPr txBox="1"/>
          <p:nvPr/>
        </p:nvSpPr>
        <p:spPr>
          <a:xfrm>
            <a:off x="747419" y="2262449"/>
            <a:ext cx="5883967" cy="584775"/>
          </a:xfrm>
          <a:prstGeom prst="rect">
            <a:avLst/>
          </a:prstGeom>
          <a:noFill/>
        </p:spPr>
        <p:txBody>
          <a:bodyPr wrap="square" rtlCol="0">
            <a:spAutoFit/>
          </a:bodyPr>
          <a:lstStyle/>
          <a:p>
            <a:r>
              <a:rPr lang="en-US" altLang="zh-CN" sz="3200" b="1" dirty="0">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a:t>be/ get stuck in the traffic</a:t>
            </a:r>
            <a:endParaRPr lang="zh-CN" altLang="en-US" sz="3200" dirty="0"/>
          </a:p>
        </p:txBody>
      </p:sp>
      <p:sp>
        <p:nvSpPr>
          <p:cNvPr id="8" name="文本框 7">
            <a:extLst>
              <a:ext uri="{FF2B5EF4-FFF2-40B4-BE49-F238E27FC236}">
                <a16:creationId xmlns:a16="http://schemas.microsoft.com/office/drawing/2014/main" xmlns="" id="{22A8094B-057A-47F9-BD11-9370E754514A}"/>
              </a:ext>
            </a:extLst>
          </p:cNvPr>
          <p:cNvSpPr txBox="1"/>
          <p:nvPr/>
        </p:nvSpPr>
        <p:spPr>
          <a:xfrm>
            <a:off x="516832" y="3527498"/>
            <a:ext cx="8905464" cy="584775"/>
          </a:xfrm>
          <a:prstGeom prst="rect">
            <a:avLst/>
          </a:prstGeom>
          <a:noFill/>
        </p:spPr>
        <p:txBody>
          <a:bodyPr wrap="square" rtlCol="0">
            <a:spAutoFit/>
          </a:bodyPr>
          <a:lstStyle/>
          <a:p>
            <a:r>
              <a:rPr lang="zh-CN" altLang="en-US" sz="3200" b="1" dirty="0">
                <a:solidFill>
                  <a:srgbClr val="FF0000"/>
                </a:solidFill>
                <a:latin typeface="Times New Roman" panose="02020603050405020304" pitchFamily="18" charset="0"/>
                <a:ea typeface="Cambria Math" panose="02040503050406030204" pitchFamily="18" charset="0"/>
                <a:cs typeface="Times New Roman" panose="02020603050405020304" pitchFamily="18" charset="0"/>
              </a:rPr>
              <a:t>我们被困在电梯里，不得不耐心地等待救援。</a:t>
            </a:r>
            <a:endParaRPr lang="zh-CN" altLang="en-US" sz="3200" dirty="0"/>
          </a:p>
        </p:txBody>
      </p:sp>
    </p:spTree>
    <p:extLst>
      <p:ext uri="{BB962C8B-B14F-4D97-AF65-F5344CB8AC3E}">
        <p14:creationId xmlns:p14="http://schemas.microsoft.com/office/powerpoint/2010/main" val="1163457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down)">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6"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strips(downRight)">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2" name="Rectangle 4"/>
          <p:cNvSpPr>
            <a:spLocks noChangeArrowheads="1"/>
          </p:cNvSpPr>
          <p:nvPr/>
        </p:nvSpPr>
        <p:spPr bwMode="auto">
          <a:xfrm>
            <a:off x="121920" y="2049320"/>
            <a:ext cx="11948160" cy="35863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nSpc>
                <a:spcPct val="120000"/>
              </a:lnSpc>
            </a:pPr>
            <a:r>
              <a:rPr lang="en-US" altLang="zh-CN" sz="3200" b="1" dirty="0">
                <a:solidFill>
                  <a:srgbClr val="FF0000"/>
                </a:solidFill>
                <a:latin typeface="Times New Roman" panose="02020603050405020304" pitchFamily="18" charset="0"/>
              </a:rPr>
              <a:t>benefit</a:t>
            </a:r>
            <a:r>
              <a:rPr lang="zh-CN" altLang="en-US" sz="3200" b="1" dirty="0">
                <a:solidFill>
                  <a:srgbClr val="FF0000"/>
                </a:solidFill>
                <a:latin typeface="Times New Roman" panose="02020603050405020304" pitchFamily="18" charset="0"/>
              </a:rPr>
              <a:t> </a:t>
            </a:r>
            <a:r>
              <a:rPr lang="en-US" altLang="zh-CN" sz="3200" b="1" i="1" dirty="0">
                <a:solidFill>
                  <a:srgbClr val="FF0000"/>
                </a:solidFill>
                <a:latin typeface="Times New Roman" panose="02020603050405020304" pitchFamily="18" charset="0"/>
              </a:rPr>
              <a:t>n. </a:t>
            </a:r>
            <a:r>
              <a:rPr lang="zh-CN" altLang="en-US" sz="3200" b="1" dirty="0">
                <a:solidFill>
                  <a:srgbClr val="FF0000"/>
                </a:solidFill>
                <a:latin typeface="Times New Roman" panose="02020603050405020304" pitchFamily="18" charset="0"/>
              </a:rPr>
              <a:t>好处，益处</a:t>
            </a:r>
            <a:endParaRPr lang="en-US" altLang="zh-CN" sz="3200" b="1" dirty="0">
              <a:solidFill>
                <a:srgbClr val="FF0000"/>
              </a:solidFill>
              <a:latin typeface="Times New Roman" panose="02020603050405020304" pitchFamily="18" charset="0"/>
            </a:endParaRPr>
          </a:p>
          <a:p>
            <a:pPr>
              <a:lnSpc>
                <a:spcPct val="120000"/>
              </a:lnSpc>
            </a:pPr>
            <a:r>
              <a:rPr lang="en-US" altLang="zh-CN" sz="3200" b="1" dirty="0">
                <a:solidFill>
                  <a:srgbClr val="FF0000"/>
                </a:solidFill>
                <a:latin typeface="Times New Roman" panose="02020603050405020304" pitchFamily="18" charset="0"/>
              </a:rPr>
              <a:t>be of benefit to </a:t>
            </a:r>
            <a:r>
              <a:rPr lang="zh-CN" altLang="en-US" sz="3200" b="1" dirty="0">
                <a:latin typeface="+mj-ea"/>
                <a:ea typeface="+mj-ea"/>
              </a:rPr>
              <a:t>对</a:t>
            </a:r>
            <a:r>
              <a:rPr lang="en-US" altLang="zh-CN" sz="3200" b="1" dirty="0">
                <a:latin typeface="+mj-ea"/>
                <a:ea typeface="+mj-ea"/>
              </a:rPr>
              <a:t>……</a:t>
            </a:r>
            <a:r>
              <a:rPr lang="zh-CN" altLang="en-US" sz="3200" b="1" dirty="0">
                <a:latin typeface="+mj-ea"/>
                <a:ea typeface="+mj-ea"/>
              </a:rPr>
              <a:t>有好处</a:t>
            </a:r>
            <a:endParaRPr lang="en-US" altLang="zh-CN" sz="3200" b="1" dirty="0">
              <a:latin typeface="+mj-ea"/>
              <a:ea typeface="+mj-ea"/>
            </a:endParaRPr>
          </a:p>
          <a:p>
            <a:pPr>
              <a:lnSpc>
                <a:spcPct val="120000"/>
              </a:lnSpc>
            </a:pPr>
            <a:r>
              <a:rPr lang="en-US" altLang="zh-CN" sz="3200" b="1" dirty="0">
                <a:solidFill>
                  <a:srgbClr val="FF0000"/>
                </a:solidFill>
                <a:latin typeface="Times New Roman" panose="02020603050405020304" pitchFamily="18" charset="0"/>
              </a:rPr>
              <a:t>for sb.’s benefit = for the benefit of sb.  </a:t>
            </a:r>
            <a:r>
              <a:rPr lang="zh-CN" altLang="en-US" sz="3200" b="1" dirty="0">
                <a:latin typeface="Times New Roman" panose="02020603050405020304" pitchFamily="18" charset="0"/>
              </a:rPr>
              <a:t>为帮助某人，为某人的利益</a:t>
            </a:r>
          </a:p>
          <a:p>
            <a:pPr>
              <a:lnSpc>
                <a:spcPct val="120000"/>
              </a:lnSpc>
            </a:pPr>
            <a:r>
              <a:rPr lang="en-US" altLang="zh-CN" sz="3200" b="1" dirty="0">
                <a:latin typeface="Times New Roman" panose="02020603050405020304" pitchFamily="18" charset="0"/>
              </a:rPr>
              <a:t> The new regulations will </a:t>
            </a:r>
            <a:r>
              <a:rPr lang="en-US" altLang="zh-CN" sz="3200" b="1" dirty="0">
                <a:solidFill>
                  <a:srgbClr val="0000FF"/>
                </a:solidFill>
                <a:latin typeface="Times New Roman" panose="02020603050405020304" pitchFamily="18" charset="0"/>
              </a:rPr>
              <a:t>be of benefit to</a:t>
            </a:r>
            <a:r>
              <a:rPr lang="en-US" altLang="zh-CN" sz="3200" b="1" dirty="0">
                <a:latin typeface="Times New Roman" panose="02020603050405020304" pitchFamily="18" charset="0"/>
              </a:rPr>
              <a:t> everyone concerned.</a:t>
            </a:r>
          </a:p>
          <a:p>
            <a:pPr indent="446088">
              <a:lnSpc>
                <a:spcPct val="120000"/>
              </a:lnSpc>
            </a:pPr>
            <a:endParaRPr lang="en-US" altLang="zh-CN" sz="3200" b="1" dirty="0">
              <a:latin typeface="Times New Roman" panose="02020603050405020304" pitchFamily="18" charset="0"/>
            </a:endParaRPr>
          </a:p>
          <a:p>
            <a:pPr indent="446088">
              <a:lnSpc>
                <a:spcPct val="120000"/>
              </a:lnSpc>
            </a:pPr>
            <a:r>
              <a:rPr lang="en-US" altLang="zh-CN" sz="3200" b="1" dirty="0">
                <a:latin typeface="Times New Roman" panose="02020603050405020304" pitchFamily="18" charset="0"/>
              </a:rPr>
              <a:t>The money was used </a:t>
            </a:r>
            <a:r>
              <a:rPr lang="en-US" altLang="zh-CN" sz="3200" b="1" dirty="0">
                <a:solidFill>
                  <a:srgbClr val="0000FF"/>
                </a:solidFill>
                <a:latin typeface="Times New Roman" panose="02020603050405020304" pitchFamily="18" charset="0"/>
              </a:rPr>
              <a:t>for the benefit of </a:t>
            </a:r>
            <a:r>
              <a:rPr lang="en-US" altLang="zh-CN" sz="3200" b="1" dirty="0">
                <a:latin typeface="Times New Roman" panose="02020603050405020304" pitchFamily="18" charset="0"/>
              </a:rPr>
              <a:t>the survivors.</a:t>
            </a:r>
          </a:p>
        </p:txBody>
      </p:sp>
      <p:sp>
        <p:nvSpPr>
          <p:cNvPr id="4" name="Text Box 4">
            <a:extLst>
              <a:ext uri="{FF2B5EF4-FFF2-40B4-BE49-F238E27FC236}">
                <a16:creationId xmlns:a16="http://schemas.microsoft.com/office/drawing/2014/main" xmlns="" id="{E6829974-9B88-4C0A-A83B-EB57DA7743BB}"/>
              </a:ext>
            </a:extLst>
          </p:cNvPr>
          <p:cNvSpPr txBox="1">
            <a:spLocks noChangeArrowheads="1"/>
          </p:cNvSpPr>
          <p:nvPr/>
        </p:nvSpPr>
        <p:spPr bwMode="auto">
          <a:xfrm>
            <a:off x="784204" y="127707"/>
            <a:ext cx="11285876" cy="17173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46088" indent="-446088">
              <a:defRPr>
                <a:solidFill>
                  <a:schemeClr val="tx1"/>
                </a:solidFill>
                <a:latin typeface="Calibri" panose="020F0502020204030204" pitchFamily="34" charset="0"/>
                <a:ea typeface="宋体" panose="02010600030101010101" pitchFamily="2" charset="-122"/>
              </a:defRPr>
            </a:lvl1pPr>
            <a:lvl2pPr marL="625475">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10000"/>
              </a:lnSpc>
              <a:spcBef>
                <a:spcPts val="0"/>
              </a:spcBef>
            </a:pPr>
            <a:r>
              <a:rPr lang="en-US" altLang="zh-CN" sz="3200" b="1" dirty="0">
                <a:latin typeface="Times New Roman" panose="02020603050405020304" pitchFamily="18" charset="0"/>
              </a:rPr>
              <a:t>3. She </a:t>
            </a:r>
            <a:r>
              <a:rPr lang="en-US" altLang="zh-CN" sz="3200" b="1" dirty="0" err="1">
                <a:latin typeface="Times New Roman" panose="02020603050405020304" pitchFamily="18" charset="0"/>
              </a:rPr>
              <a:t>realised</a:t>
            </a:r>
            <a:r>
              <a:rPr lang="en-US" altLang="zh-CN" sz="3200" b="1" dirty="0">
                <a:latin typeface="Times New Roman" panose="02020603050405020304" pitchFamily="18" charset="0"/>
              </a:rPr>
              <a:t> that one of the greatest </a:t>
            </a:r>
            <a:r>
              <a:rPr lang="en-US" altLang="zh-CN" sz="3200" b="1" dirty="0">
                <a:solidFill>
                  <a:srgbClr val="FF0000"/>
                </a:solidFill>
                <a:latin typeface="Times New Roman" panose="02020603050405020304" pitchFamily="18" charset="0"/>
              </a:rPr>
              <a:t>benefits </a:t>
            </a:r>
            <a:r>
              <a:rPr lang="en-US" altLang="zh-CN" sz="3200" b="1" dirty="0">
                <a:latin typeface="Times New Roman" panose="02020603050405020304" pitchFamily="18" charset="0"/>
              </a:rPr>
              <a:t>of the Internet was its ability to remove the </a:t>
            </a:r>
            <a:r>
              <a:rPr lang="en-US" altLang="zh-CN" sz="3200" b="1" dirty="0">
                <a:solidFill>
                  <a:srgbClr val="FF0000"/>
                </a:solidFill>
                <a:latin typeface="Times New Roman" panose="02020603050405020304" pitchFamily="18" charset="0"/>
              </a:rPr>
              <a:t>distance</a:t>
            </a:r>
            <a:r>
              <a:rPr lang="en-US" altLang="zh-CN" sz="3200" b="1" dirty="0">
                <a:latin typeface="Times New Roman" panose="02020603050405020304" pitchFamily="18" charset="0"/>
              </a:rPr>
              <a:t> that usually exists between people.</a:t>
            </a:r>
          </a:p>
        </p:txBody>
      </p:sp>
      <p:sp>
        <p:nvSpPr>
          <p:cNvPr id="5" name="文本框 4">
            <a:extLst>
              <a:ext uri="{FF2B5EF4-FFF2-40B4-BE49-F238E27FC236}">
                <a16:creationId xmlns:a16="http://schemas.microsoft.com/office/drawing/2014/main" xmlns="" id="{893B2704-289B-4920-A464-E810F8A3967B}"/>
              </a:ext>
            </a:extLst>
          </p:cNvPr>
          <p:cNvSpPr txBox="1"/>
          <p:nvPr/>
        </p:nvSpPr>
        <p:spPr>
          <a:xfrm>
            <a:off x="0" y="0"/>
            <a:ext cx="628650" cy="922020"/>
          </a:xfrm>
          <a:prstGeom prst="rect">
            <a:avLst/>
          </a:prstGeom>
          <a:solidFill>
            <a:srgbClr val="66FF66"/>
          </a:solidFill>
        </p:spPr>
        <p:txBody>
          <a:bodyPr wrap="square" rtlCol="0">
            <a:spAutoFit/>
          </a:bodyPr>
          <a:lstStyle/>
          <a:p>
            <a:r>
              <a:rPr lang="en-US" altLang="zh-CN" sz="5400" b="1" dirty="0">
                <a:solidFill>
                  <a:srgbClr val="7030A0"/>
                </a:solidFill>
              </a:rPr>
              <a:t>5</a:t>
            </a:r>
          </a:p>
        </p:txBody>
      </p:sp>
      <p:sp>
        <p:nvSpPr>
          <p:cNvPr id="2" name="文本框 1">
            <a:extLst>
              <a:ext uri="{FF2B5EF4-FFF2-40B4-BE49-F238E27FC236}">
                <a16:creationId xmlns:a16="http://schemas.microsoft.com/office/drawing/2014/main" xmlns="" id="{A18D5F3F-A3E3-4879-8327-906C91B8D27B}"/>
              </a:ext>
            </a:extLst>
          </p:cNvPr>
          <p:cNvSpPr txBox="1"/>
          <p:nvPr/>
        </p:nvSpPr>
        <p:spPr>
          <a:xfrm>
            <a:off x="314325" y="4421486"/>
            <a:ext cx="8531749" cy="584775"/>
          </a:xfrm>
          <a:prstGeom prst="rect">
            <a:avLst/>
          </a:prstGeom>
          <a:noFill/>
        </p:spPr>
        <p:txBody>
          <a:bodyPr wrap="square" rtlCol="0">
            <a:spAutoFit/>
          </a:bodyPr>
          <a:lstStyle/>
          <a:p>
            <a:r>
              <a:rPr lang="zh-CN" altLang="en-US" sz="3200" b="1" dirty="0">
                <a:latin typeface="宋体" panose="02010600030101010101" pitchFamily="2" charset="-122"/>
                <a:ea typeface="宋体" panose="02010600030101010101" pitchFamily="2" charset="-122"/>
              </a:rPr>
              <a:t>新规定对有关的每一个人都有利。 </a:t>
            </a:r>
          </a:p>
        </p:txBody>
      </p:sp>
      <p:sp>
        <p:nvSpPr>
          <p:cNvPr id="7" name="文本框 6">
            <a:extLst>
              <a:ext uri="{FF2B5EF4-FFF2-40B4-BE49-F238E27FC236}">
                <a16:creationId xmlns:a16="http://schemas.microsoft.com/office/drawing/2014/main" xmlns="" id="{9C8629BC-9A75-42DB-AF73-DD35A58CB09F}"/>
              </a:ext>
            </a:extLst>
          </p:cNvPr>
          <p:cNvSpPr txBox="1"/>
          <p:nvPr/>
        </p:nvSpPr>
        <p:spPr>
          <a:xfrm>
            <a:off x="720593" y="5635686"/>
            <a:ext cx="8531749" cy="584775"/>
          </a:xfrm>
          <a:prstGeom prst="rect">
            <a:avLst/>
          </a:prstGeom>
          <a:noFill/>
        </p:spPr>
        <p:txBody>
          <a:bodyPr wrap="square" rtlCol="0">
            <a:spAutoFit/>
          </a:bodyPr>
          <a:lstStyle/>
          <a:p>
            <a:r>
              <a:rPr lang="zh-CN" altLang="en-US" sz="3200" b="1" dirty="0">
                <a:latin typeface="宋体" panose="02010600030101010101" pitchFamily="2" charset="-122"/>
                <a:ea typeface="宋体" panose="02010600030101010101" pitchFamily="2" charset="-122"/>
              </a:rPr>
              <a:t>这笔钱被用来帮助幸存者。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65892">
                                            <p:txEl>
                                              <p:pRg st="1" end="1"/>
                                            </p:txEl>
                                          </p:spTgt>
                                        </p:tgtEl>
                                        <p:attrNameLst>
                                          <p:attrName>style.visibility</p:attrName>
                                        </p:attrNameLst>
                                      </p:cBhvr>
                                      <p:to>
                                        <p:strVal val="visible"/>
                                      </p:to>
                                    </p:set>
                                    <p:animEffect transition="in" filter="barn(inVertical)">
                                      <p:cBhvr>
                                        <p:cTn id="7" dur="500"/>
                                        <p:tgtEl>
                                          <p:spTgt spid="165892">
                                            <p:txEl>
                                              <p:pRg st="1" end="1"/>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165892">
                                            <p:txEl>
                                              <p:pRg st="2" end="2"/>
                                            </p:txEl>
                                          </p:spTgt>
                                        </p:tgtEl>
                                        <p:attrNameLst>
                                          <p:attrName>style.visibility</p:attrName>
                                        </p:attrNameLst>
                                      </p:cBhvr>
                                      <p:to>
                                        <p:strVal val="visible"/>
                                      </p:to>
                                    </p:set>
                                    <p:animEffect transition="in" filter="barn(inVertical)">
                                      <p:cBhvr>
                                        <p:cTn id="10" dur="500"/>
                                        <p:tgtEl>
                                          <p:spTgt spid="165892">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165892">
                                            <p:txEl>
                                              <p:pRg st="3" end="3"/>
                                            </p:txEl>
                                          </p:spTgt>
                                        </p:tgtEl>
                                        <p:attrNameLst>
                                          <p:attrName>style.visibility</p:attrName>
                                        </p:attrNameLst>
                                      </p:cBhvr>
                                      <p:to>
                                        <p:strVal val="visible"/>
                                      </p:to>
                                    </p:set>
                                    <p:animEffect transition="in" filter="barn(inVertical)">
                                      <p:cBhvr>
                                        <p:cTn id="20" dur="500"/>
                                        <p:tgtEl>
                                          <p:spTgt spid="165892">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down)">
                                      <p:cBhvr>
                                        <p:cTn id="25" dur="500"/>
                                        <p:tgtEl>
                                          <p:spTgt spid="7"/>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165892">
                                            <p:txEl>
                                              <p:pRg st="5" end="5"/>
                                            </p:txEl>
                                          </p:spTgt>
                                        </p:tgtEl>
                                        <p:attrNameLst>
                                          <p:attrName>style.visibility</p:attrName>
                                        </p:attrNameLst>
                                      </p:cBhvr>
                                      <p:to>
                                        <p:strVal val="visible"/>
                                      </p:to>
                                    </p:set>
                                    <p:animEffect transition="in" filter="barn(inVertical)">
                                      <p:cBhvr>
                                        <p:cTn id="30" dur="500"/>
                                        <p:tgtEl>
                                          <p:spTgt spid="16589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7" name="Text Box 5"/>
          <p:cNvSpPr txBox="1">
            <a:spLocks noChangeArrowheads="1"/>
          </p:cNvSpPr>
          <p:nvPr/>
        </p:nvSpPr>
        <p:spPr bwMode="auto">
          <a:xfrm>
            <a:off x="86719" y="66052"/>
            <a:ext cx="9793088" cy="6052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10000"/>
              </a:lnSpc>
            </a:pPr>
            <a:r>
              <a:rPr lang="en-US" altLang="zh-CN" sz="3200" b="1" dirty="0">
                <a:solidFill>
                  <a:srgbClr val="FF0000"/>
                </a:solidFill>
                <a:latin typeface="Times New Roman" panose="02020603050405020304" pitchFamily="18" charset="0"/>
              </a:rPr>
              <a:t>benefit </a:t>
            </a:r>
            <a:r>
              <a:rPr lang="en-US" altLang="zh-CN" sz="3200" b="1" i="1" dirty="0">
                <a:solidFill>
                  <a:srgbClr val="FF0000"/>
                </a:solidFill>
                <a:latin typeface="Times New Roman" panose="02020603050405020304" pitchFamily="18" charset="0"/>
              </a:rPr>
              <a:t>v.</a:t>
            </a:r>
            <a:r>
              <a:rPr lang="en-US" altLang="zh-CN" sz="3200" b="1" i="1" dirty="0">
                <a:latin typeface="Times New Roman" panose="02020603050405020304" pitchFamily="18" charset="0"/>
              </a:rPr>
              <a:t> </a:t>
            </a:r>
            <a:r>
              <a:rPr lang="zh-CN" altLang="en-US" sz="3200" b="1" dirty="0">
                <a:solidFill>
                  <a:srgbClr val="FF0000"/>
                </a:solidFill>
                <a:latin typeface="Times New Roman" panose="02020603050405020304" pitchFamily="18" charset="0"/>
              </a:rPr>
              <a:t>受益，有利于</a:t>
            </a:r>
            <a:r>
              <a:rPr lang="en-US" altLang="zh-CN" sz="3200" b="1" dirty="0">
                <a:solidFill>
                  <a:srgbClr val="FF0000"/>
                </a:solidFill>
                <a:latin typeface="Times New Roman" panose="02020603050405020304" pitchFamily="18" charset="0"/>
              </a:rPr>
              <a:t> </a:t>
            </a:r>
            <a:endParaRPr lang="zh-CN" altLang="en-US" sz="3200" b="1" dirty="0">
              <a:solidFill>
                <a:srgbClr val="FF0000"/>
              </a:solidFill>
              <a:latin typeface="Times New Roman" panose="02020603050405020304" pitchFamily="18" charset="0"/>
            </a:endParaRPr>
          </a:p>
        </p:txBody>
      </p:sp>
      <p:sp>
        <p:nvSpPr>
          <p:cNvPr id="161798" name="Rectangle 6"/>
          <p:cNvSpPr>
            <a:spLocks noChangeArrowheads="1"/>
          </p:cNvSpPr>
          <p:nvPr/>
        </p:nvSpPr>
        <p:spPr bwMode="auto">
          <a:xfrm>
            <a:off x="-72307" y="671346"/>
            <a:ext cx="11867397" cy="18135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nSpc>
                <a:spcPct val="120000"/>
              </a:lnSpc>
            </a:pPr>
            <a:r>
              <a:rPr lang="en-US" altLang="zh-CN" sz="3200" b="1" dirty="0">
                <a:solidFill>
                  <a:srgbClr val="FF0000"/>
                </a:solidFill>
                <a:latin typeface="Times New Roman" panose="02020603050405020304" pitchFamily="18" charset="0"/>
              </a:rPr>
              <a:t>benefit sb./ sth. </a:t>
            </a:r>
            <a:r>
              <a:rPr lang="zh-CN" altLang="en-US" sz="3200" b="1" dirty="0">
                <a:latin typeface="Times New Roman" panose="02020603050405020304" pitchFamily="18" charset="0"/>
              </a:rPr>
              <a:t>对某人</a:t>
            </a:r>
            <a:r>
              <a:rPr lang="en-US" altLang="zh-CN" sz="3200" b="1" dirty="0">
                <a:latin typeface="Times New Roman" panose="02020603050405020304" pitchFamily="18" charset="0"/>
              </a:rPr>
              <a:t>/</a:t>
            </a:r>
            <a:r>
              <a:rPr lang="zh-CN" altLang="en-US" sz="3200" b="1" dirty="0">
                <a:latin typeface="Times New Roman" panose="02020603050405020304" pitchFamily="18" charset="0"/>
              </a:rPr>
              <a:t>某事有益   </a:t>
            </a:r>
            <a:r>
              <a:rPr lang="en-US" altLang="zh-CN" sz="3200" b="1" dirty="0">
                <a:solidFill>
                  <a:srgbClr val="FF0000"/>
                </a:solidFill>
                <a:latin typeface="Times New Roman" panose="02020603050405020304" pitchFamily="18" charset="0"/>
              </a:rPr>
              <a:t>benefit from sth. </a:t>
            </a:r>
            <a:r>
              <a:rPr lang="zh-CN" altLang="en-US" sz="3200" b="1" dirty="0">
                <a:latin typeface="+mn-ea"/>
                <a:ea typeface="+mn-ea"/>
              </a:rPr>
              <a:t>从</a:t>
            </a:r>
            <a:r>
              <a:rPr lang="en-US" altLang="zh-CN" sz="3200" b="1" dirty="0">
                <a:latin typeface="+mn-ea"/>
                <a:ea typeface="+mn-ea"/>
              </a:rPr>
              <a:t>……</a:t>
            </a:r>
            <a:r>
              <a:rPr lang="zh-CN" altLang="en-US" sz="3200" b="1" dirty="0">
                <a:latin typeface="+mn-ea"/>
                <a:ea typeface="+mn-ea"/>
              </a:rPr>
              <a:t>中获益</a:t>
            </a:r>
          </a:p>
          <a:p>
            <a:pPr marL="450850" indent="-450850">
              <a:lnSpc>
                <a:spcPct val="120000"/>
              </a:lnSpc>
            </a:pPr>
            <a:r>
              <a:rPr lang="en-US" altLang="zh-CN" sz="3200" b="1" dirty="0">
                <a:latin typeface="Times New Roman" panose="02020603050405020304" pitchFamily="18" charset="0"/>
              </a:rPr>
              <a:t>eg It is obvious that doing eye exercise </a:t>
            </a:r>
            <a:r>
              <a:rPr lang="en-US" altLang="zh-CN" sz="3200" b="1" dirty="0">
                <a:solidFill>
                  <a:srgbClr val="0000FF"/>
                </a:solidFill>
                <a:latin typeface="Times New Roman" panose="02020603050405020304" pitchFamily="18" charset="0"/>
              </a:rPr>
              <a:t>benefits</a:t>
            </a:r>
            <a:r>
              <a:rPr lang="en-US" altLang="zh-CN" sz="3200" b="1" dirty="0">
                <a:latin typeface="Times New Roman" panose="02020603050405020304" pitchFamily="18" charset="0"/>
              </a:rPr>
              <a:t> our eyes, and that is to say, our eyes can </a:t>
            </a:r>
            <a:r>
              <a:rPr lang="en-US" altLang="zh-CN" sz="3200" b="1" dirty="0">
                <a:solidFill>
                  <a:srgbClr val="0000FF"/>
                </a:solidFill>
                <a:latin typeface="Times New Roman" panose="02020603050405020304" pitchFamily="18" charset="0"/>
              </a:rPr>
              <a:t>benefit from </a:t>
            </a:r>
            <a:r>
              <a:rPr lang="en-US" altLang="zh-CN" sz="3200" b="1" dirty="0">
                <a:latin typeface="Times New Roman" panose="02020603050405020304" pitchFamily="18" charset="0"/>
              </a:rPr>
              <a:t>doing eye exercises.</a:t>
            </a:r>
          </a:p>
        </p:txBody>
      </p:sp>
      <p:sp>
        <p:nvSpPr>
          <p:cNvPr id="4" name="Rectangle 4">
            <a:extLst>
              <a:ext uri="{FF2B5EF4-FFF2-40B4-BE49-F238E27FC236}">
                <a16:creationId xmlns:a16="http://schemas.microsoft.com/office/drawing/2014/main" xmlns="" id="{F53B39FD-FB24-4AE3-A274-7D5FEFBC2066}"/>
              </a:ext>
            </a:extLst>
          </p:cNvPr>
          <p:cNvSpPr>
            <a:spLocks noChangeArrowheads="1"/>
          </p:cNvSpPr>
          <p:nvPr/>
        </p:nvSpPr>
        <p:spPr bwMode="auto">
          <a:xfrm>
            <a:off x="86719" y="2484919"/>
            <a:ext cx="11867396" cy="4294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10000"/>
              </a:lnSpc>
            </a:pPr>
            <a:r>
              <a:rPr lang="en-US" altLang="zh-CN" sz="3200" b="1" dirty="0">
                <a:solidFill>
                  <a:srgbClr val="0000FF"/>
                </a:solidFill>
                <a:latin typeface="Times New Roman" panose="02020603050405020304" pitchFamily="18" charset="0"/>
              </a:rPr>
              <a:t>【</a:t>
            </a:r>
            <a:r>
              <a:rPr lang="zh-CN" altLang="en-US" sz="3200" b="1" dirty="0">
                <a:solidFill>
                  <a:srgbClr val="0000FF"/>
                </a:solidFill>
                <a:latin typeface="Times New Roman" panose="02020603050405020304" pitchFamily="18" charset="0"/>
              </a:rPr>
              <a:t>语境应用</a:t>
            </a:r>
            <a:r>
              <a:rPr lang="en-US" altLang="zh-CN" sz="3200" b="1" dirty="0">
                <a:solidFill>
                  <a:srgbClr val="0000FF"/>
                </a:solidFill>
                <a:latin typeface="Times New Roman" panose="02020603050405020304" pitchFamily="18" charset="0"/>
              </a:rPr>
              <a:t>】</a:t>
            </a:r>
            <a:r>
              <a:rPr lang="zh-CN" altLang="en-US" sz="3200" b="1" dirty="0">
                <a:solidFill>
                  <a:srgbClr val="0000FF"/>
                </a:solidFill>
                <a:latin typeface="Times New Roman" panose="02020603050405020304" pitchFamily="18" charset="0"/>
              </a:rPr>
              <a:t>根据汉语意思补全下面句子（每空一词）。</a:t>
            </a:r>
          </a:p>
          <a:p>
            <a:pPr>
              <a:lnSpc>
                <a:spcPct val="110000"/>
              </a:lnSpc>
            </a:pPr>
            <a:r>
              <a:rPr lang="en-US" altLang="zh-CN" sz="3200" b="1" dirty="0">
                <a:latin typeface="Times New Roman" panose="02020603050405020304" pitchFamily="18" charset="0"/>
              </a:rPr>
              <a:t>1) </a:t>
            </a:r>
            <a:r>
              <a:rPr lang="zh-CN" altLang="en-US" sz="3200" b="1" dirty="0">
                <a:latin typeface="Times New Roman" panose="02020603050405020304" pitchFamily="18" charset="0"/>
              </a:rPr>
              <a:t>这些压力真对她有好处吗？</a:t>
            </a:r>
          </a:p>
          <a:p>
            <a:pPr>
              <a:lnSpc>
                <a:spcPct val="110000"/>
              </a:lnSpc>
            </a:pPr>
            <a:r>
              <a:rPr lang="en-US" altLang="zh-CN" sz="3200" b="1" dirty="0">
                <a:latin typeface="Times New Roman" panose="02020603050405020304" pitchFamily="18" charset="0"/>
              </a:rPr>
              <a:t>    Would the stress be ______ ______ ______ to her?</a:t>
            </a:r>
          </a:p>
          <a:p>
            <a:pPr>
              <a:lnSpc>
                <a:spcPct val="110000"/>
              </a:lnSpc>
            </a:pPr>
            <a:r>
              <a:rPr lang="en-US" altLang="zh-CN" sz="3200" b="1" dirty="0">
                <a:latin typeface="Times New Roman" panose="02020603050405020304" pitchFamily="18" charset="0"/>
              </a:rPr>
              <a:t>2) </a:t>
            </a:r>
            <a:r>
              <a:rPr lang="zh-CN" altLang="en-US" sz="3200" b="1" dirty="0">
                <a:latin typeface="Times New Roman" panose="02020603050405020304" pitchFamily="18" charset="0"/>
              </a:rPr>
              <a:t>到目前为止，双方都受益于这些会谈。</a:t>
            </a:r>
          </a:p>
          <a:p>
            <a:pPr>
              <a:lnSpc>
                <a:spcPct val="110000"/>
              </a:lnSpc>
            </a:pPr>
            <a:r>
              <a:rPr lang="en-US" altLang="zh-CN" sz="3200" b="1" dirty="0">
                <a:latin typeface="Times New Roman" panose="02020603050405020304" pitchFamily="18" charset="0"/>
              </a:rPr>
              <a:t>     Both of them _______ _______ _______ the talks so far.</a:t>
            </a:r>
          </a:p>
          <a:p>
            <a:pPr>
              <a:lnSpc>
                <a:spcPct val="110000"/>
              </a:lnSpc>
            </a:pPr>
            <a:r>
              <a:rPr lang="en-US" altLang="zh-CN" sz="3200" b="1" dirty="0">
                <a:latin typeface="Times New Roman" panose="02020603050405020304" pitchFamily="18" charset="0"/>
              </a:rPr>
              <a:t>3) </a:t>
            </a:r>
            <a:r>
              <a:rPr lang="zh-CN" altLang="en-US" sz="3200" b="1" dirty="0">
                <a:latin typeface="Times New Roman" panose="02020603050405020304" pitchFamily="18" charset="0"/>
              </a:rPr>
              <a:t>这条新路会使这座城市和周边的城镇受益。</a:t>
            </a:r>
          </a:p>
          <a:p>
            <a:pPr>
              <a:lnSpc>
                <a:spcPct val="110000"/>
              </a:lnSpc>
            </a:pPr>
            <a:r>
              <a:rPr lang="en-US" altLang="zh-CN" sz="3200" b="1" dirty="0">
                <a:latin typeface="Times New Roman" panose="02020603050405020304" pitchFamily="18" charset="0"/>
              </a:rPr>
              <a:t>    The new road will _______ _______ _______ and the nearby towns.</a:t>
            </a:r>
          </a:p>
        </p:txBody>
      </p:sp>
      <p:sp>
        <p:nvSpPr>
          <p:cNvPr id="5" name="Rectangle 5">
            <a:extLst>
              <a:ext uri="{FF2B5EF4-FFF2-40B4-BE49-F238E27FC236}">
                <a16:creationId xmlns:a16="http://schemas.microsoft.com/office/drawing/2014/main" xmlns="" id="{7491B70A-9707-408F-81B4-8E0D9D8A2957}"/>
              </a:ext>
            </a:extLst>
          </p:cNvPr>
          <p:cNvSpPr>
            <a:spLocks noChangeArrowheads="1"/>
          </p:cNvSpPr>
          <p:nvPr/>
        </p:nvSpPr>
        <p:spPr bwMode="auto">
          <a:xfrm>
            <a:off x="4399694" y="3546985"/>
            <a:ext cx="4033837"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zh-CN" sz="3200" b="1" dirty="0">
                <a:solidFill>
                  <a:srgbClr val="FF0000"/>
                </a:solidFill>
                <a:latin typeface="Times New Roman" panose="02020603050405020304" pitchFamily="18" charset="0"/>
              </a:rPr>
              <a:t>of      real     benefit </a:t>
            </a:r>
          </a:p>
        </p:txBody>
      </p:sp>
      <p:sp>
        <p:nvSpPr>
          <p:cNvPr id="6" name="Rectangle 6">
            <a:extLst>
              <a:ext uri="{FF2B5EF4-FFF2-40B4-BE49-F238E27FC236}">
                <a16:creationId xmlns:a16="http://schemas.microsoft.com/office/drawing/2014/main" xmlns="" id="{4EB2FD0C-EDA8-4EC7-915D-AC943F1895E1}"/>
              </a:ext>
            </a:extLst>
          </p:cNvPr>
          <p:cNvSpPr>
            <a:spLocks noChangeArrowheads="1"/>
          </p:cNvSpPr>
          <p:nvPr/>
        </p:nvSpPr>
        <p:spPr bwMode="auto">
          <a:xfrm>
            <a:off x="3175558" y="4594683"/>
            <a:ext cx="4268788"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n-US" altLang="zh-CN" sz="3200" b="1" dirty="0">
                <a:solidFill>
                  <a:srgbClr val="FF0000"/>
                </a:solidFill>
                <a:latin typeface="Times New Roman" panose="02020603050405020304" pitchFamily="18" charset="0"/>
              </a:rPr>
              <a:t>have    benefited   from </a:t>
            </a:r>
          </a:p>
        </p:txBody>
      </p:sp>
      <p:sp>
        <p:nvSpPr>
          <p:cNvPr id="7" name="Rectangle 7">
            <a:extLst>
              <a:ext uri="{FF2B5EF4-FFF2-40B4-BE49-F238E27FC236}">
                <a16:creationId xmlns:a16="http://schemas.microsoft.com/office/drawing/2014/main" xmlns="" id="{59863915-EF35-4725-9D31-7C13CD24EDCB}"/>
              </a:ext>
            </a:extLst>
          </p:cNvPr>
          <p:cNvSpPr>
            <a:spLocks noChangeArrowheads="1"/>
          </p:cNvSpPr>
          <p:nvPr/>
        </p:nvSpPr>
        <p:spPr bwMode="auto">
          <a:xfrm>
            <a:off x="4015801" y="5607217"/>
            <a:ext cx="403225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zh-CN" sz="3200" b="1" dirty="0">
                <a:solidFill>
                  <a:srgbClr val="FF0000"/>
                </a:solidFill>
                <a:latin typeface="Times New Roman" panose="02020603050405020304" pitchFamily="18" charset="0"/>
              </a:rPr>
              <a:t>benefit     the       city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61798">
                                            <p:txEl>
                                              <p:pRg st="1" end="1"/>
                                            </p:txEl>
                                          </p:spTgt>
                                        </p:tgtEl>
                                        <p:attrNameLst>
                                          <p:attrName>style.visibility</p:attrName>
                                        </p:attrNameLst>
                                      </p:cBhvr>
                                      <p:to>
                                        <p:strVal val="visible"/>
                                      </p:to>
                                    </p:set>
                                    <p:animEffect transition="in" filter="blinds(horizontal)">
                                      <p:cBhvr>
                                        <p:cTn id="7" dur="500"/>
                                        <p:tgtEl>
                                          <p:spTgt spid="161798">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linds(horizontal)">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895522" y="1772721"/>
            <a:ext cx="10695088" cy="1222642"/>
          </a:xfrm>
          <a:prstGeom prst="rect">
            <a:avLst/>
          </a:prstGeom>
          <a:noFill/>
          <a:ln w="19050">
            <a:noFill/>
          </a:ln>
        </p:spPr>
        <p:txBody>
          <a:bodyPr wrap="square" rtlCol="0">
            <a:spAutoFit/>
          </a:bodyPr>
          <a:lstStyle/>
          <a:p>
            <a:pPr>
              <a:lnSpc>
                <a:spcPct val="120000"/>
              </a:lnSpc>
            </a:pPr>
            <a:r>
              <a:rPr lang="en-US" altLang="zh-CN" sz="3200" b="1" dirty="0">
                <a:solidFill>
                  <a:srgbClr val="FF0000"/>
                </a:solidFill>
                <a:latin typeface="Times New Roman" panose="02020603050405020304" pitchFamily="18" charset="0"/>
                <a:cs typeface="Times New Roman" panose="02020603050405020304" pitchFamily="18" charset="0"/>
              </a:rPr>
              <a:t>distance </a:t>
            </a:r>
            <a:r>
              <a:rPr lang="en-US" altLang="zh-CN" sz="3200" b="1" i="1" dirty="0">
                <a:solidFill>
                  <a:srgbClr val="FF0000"/>
                </a:solidFill>
                <a:latin typeface="Times New Roman" panose="02020603050405020304" pitchFamily="18" charset="0"/>
                <a:cs typeface="Times New Roman" panose="02020603050405020304" pitchFamily="18" charset="0"/>
              </a:rPr>
              <a:t>n. </a:t>
            </a:r>
            <a:r>
              <a:rPr lang="zh-CN" altLang="en-US" sz="3200" b="1" dirty="0">
                <a:solidFill>
                  <a:srgbClr val="FF0000"/>
                </a:solidFill>
                <a:latin typeface="+mn-ea"/>
                <a:cs typeface="Times New Roman" panose="02020603050405020304" pitchFamily="18" charset="0"/>
              </a:rPr>
              <a:t>距离，间距；</a:t>
            </a:r>
            <a:r>
              <a:rPr lang="zh-CN" altLang="en-US" sz="3200" b="1" dirty="0">
                <a:solidFill>
                  <a:srgbClr val="FF0000"/>
                </a:solidFill>
                <a:latin typeface="Times New Roman" panose="02020603050405020304" pitchFamily="18" charset="0"/>
                <a:cs typeface="Times New Roman" panose="02020603050405020304" pitchFamily="18" charset="0"/>
              </a:rPr>
              <a:t>远处；久远</a:t>
            </a:r>
            <a:endParaRPr lang="en-US" altLang="zh-CN" sz="3200" b="1" dirty="0">
              <a:latin typeface="Times New Roman" panose="02020603050405020304" pitchFamily="18" charset="0"/>
              <a:cs typeface="Times New Roman" panose="02020603050405020304" pitchFamily="18" charset="0"/>
            </a:endParaRPr>
          </a:p>
          <a:p>
            <a:pPr>
              <a:lnSpc>
                <a:spcPct val="120000"/>
              </a:lnSpc>
            </a:pPr>
            <a:r>
              <a:rPr lang="en-US" altLang="zh-CN" sz="3200" b="1" dirty="0">
                <a:latin typeface="Times New Roman" panose="02020603050405020304" pitchFamily="18" charset="0"/>
                <a:cs typeface="Times New Roman" panose="02020603050405020304" pitchFamily="18" charset="0"/>
              </a:rPr>
              <a:t>e.g. What is the </a:t>
            </a:r>
            <a:r>
              <a:rPr lang="en-US" altLang="zh-CN" sz="3200" b="1" dirty="0">
                <a:solidFill>
                  <a:srgbClr val="FF0000"/>
                </a:solidFill>
                <a:latin typeface="Times New Roman" panose="02020603050405020304" pitchFamily="18" charset="0"/>
                <a:cs typeface="Times New Roman" panose="02020603050405020304" pitchFamily="18" charset="0"/>
              </a:rPr>
              <a:t>distance</a:t>
            </a:r>
            <a:r>
              <a:rPr lang="en-US" altLang="zh-CN" sz="3200" b="1" dirty="0">
                <a:latin typeface="Times New Roman" panose="02020603050405020304" pitchFamily="18" charset="0"/>
                <a:cs typeface="Times New Roman" panose="02020603050405020304" pitchFamily="18" charset="0"/>
              </a:rPr>
              <a:t> from New York to Boston?</a:t>
            </a:r>
          </a:p>
        </p:txBody>
      </p:sp>
      <p:sp>
        <p:nvSpPr>
          <p:cNvPr id="4" name="文本框 3">
            <a:extLst>
              <a:ext uri="{FF2B5EF4-FFF2-40B4-BE49-F238E27FC236}">
                <a16:creationId xmlns:a16="http://schemas.microsoft.com/office/drawing/2014/main" xmlns="" id="{B0D17932-95A4-48AE-B20F-C74F6B2A07E7}"/>
              </a:ext>
            </a:extLst>
          </p:cNvPr>
          <p:cNvSpPr txBox="1"/>
          <p:nvPr/>
        </p:nvSpPr>
        <p:spPr>
          <a:xfrm>
            <a:off x="0" y="0"/>
            <a:ext cx="628650" cy="922020"/>
          </a:xfrm>
          <a:prstGeom prst="rect">
            <a:avLst/>
          </a:prstGeom>
          <a:solidFill>
            <a:srgbClr val="66FF66"/>
          </a:solidFill>
        </p:spPr>
        <p:txBody>
          <a:bodyPr wrap="square" rtlCol="0">
            <a:spAutoFit/>
          </a:bodyPr>
          <a:lstStyle/>
          <a:p>
            <a:r>
              <a:rPr lang="en-US" altLang="zh-CN" sz="5400" b="1" dirty="0">
                <a:solidFill>
                  <a:srgbClr val="7030A0"/>
                </a:solidFill>
              </a:rPr>
              <a:t>6</a:t>
            </a:r>
          </a:p>
        </p:txBody>
      </p:sp>
      <p:sp>
        <p:nvSpPr>
          <p:cNvPr id="5" name="Text Box 4">
            <a:extLst>
              <a:ext uri="{FF2B5EF4-FFF2-40B4-BE49-F238E27FC236}">
                <a16:creationId xmlns:a16="http://schemas.microsoft.com/office/drawing/2014/main" xmlns="" id="{824EBF09-FF2C-4FA7-A652-AD5079846C24}"/>
              </a:ext>
            </a:extLst>
          </p:cNvPr>
          <p:cNvSpPr txBox="1">
            <a:spLocks noChangeArrowheads="1"/>
          </p:cNvSpPr>
          <p:nvPr/>
        </p:nvSpPr>
        <p:spPr bwMode="auto">
          <a:xfrm>
            <a:off x="704689" y="55328"/>
            <a:ext cx="11285877" cy="17173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46088" indent="-446088">
              <a:defRPr>
                <a:solidFill>
                  <a:schemeClr val="tx1"/>
                </a:solidFill>
                <a:latin typeface="Calibri" panose="020F0502020204030204" pitchFamily="34" charset="0"/>
                <a:ea typeface="宋体" panose="02010600030101010101" pitchFamily="2" charset="-122"/>
              </a:defRPr>
            </a:lvl1pPr>
            <a:lvl2pPr marL="625475">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10000"/>
              </a:lnSpc>
              <a:spcBef>
                <a:spcPts val="0"/>
              </a:spcBef>
            </a:pPr>
            <a:r>
              <a:rPr lang="en-US" altLang="zh-CN" sz="3200" b="1" dirty="0">
                <a:latin typeface="Times New Roman" panose="02020603050405020304" pitchFamily="18" charset="0"/>
              </a:rPr>
              <a:t>She </a:t>
            </a:r>
            <a:r>
              <a:rPr lang="en-US" altLang="zh-CN" sz="3200" b="1" dirty="0" err="1">
                <a:latin typeface="Times New Roman" panose="02020603050405020304" pitchFamily="18" charset="0"/>
              </a:rPr>
              <a:t>realised</a:t>
            </a:r>
            <a:r>
              <a:rPr lang="en-US" altLang="zh-CN" sz="3200" b="1" dirty="0">
                <a:latin typeface="Times New Roman" panose="02020603050405020304" pitchFamily="18" charset="0"/>
              </a:rPr>
              <a:t> that one of the greatest </a:t>
            </a:r>
            <a:r>
              <a:rPr lang="en-US" altLang="zh-CN" sz="3200" b="1" dirty="0">
                <a:solidFill>
                  <a:srgbClr val="FF0000"/>
                </a:solidFill>
                <a:latin typeface="Times New Roman" panose="02020603050405020304" pitchFamily="18" charset="0"/>
              </a:rPr>
              <a:t>benefits </a:t>
            </a:r>
            <a:r>
              <a:rPr lang="en-US" altLang="zh-CN" sz="3200" b="1" dirty="0">
                <a:latin typeface="Times New Roman" panose="02020603050405020304" pitchFamily="18" charset="0"/>
              </a:rPr>
              <a:t>of the Internet was its ability to remove the </a:t>
            </a:r>
            <a:r>
              <a:rPr lang="en-US" altLang="zh-CN" sz="3200" b="1" dirty="0">
                <a:solidFill>
                  <a:srgbClr val="FF0000"/>
                </a:solidFill>
                <a:latin typeface="Times New Roman" panose="02020603050405020304" pitchFamily="18" charset="0"/>
              </a:rPr>
              <a:t>distance</a:t>
            </a:r>
            <a:r>
              <a:rPr lang="en-US" altLang="zh-CN" sz="3200" b="1" dirty="0">
                <a:latin typeface="Times New Roman" panose="02020603050405020304" pitchFamily="18" charset="0"/>
              </a:rPr>
              <a:t> that usually exists between people.</a:t>
            </a:r>
          </a:p>
        </p:txBody>
      </p:sp>
      <p:sp>
        <p:nvSpPr>
          <p:cNvPr id="7" name="矩形 6">
            <a:extLst>
              <a:ext uri="{FF2B5EF4-FFF2-40B4-BE49-F238E27FC236}">
                <a16:creationId xmlns:a16="http://schemas.microsoft.com/office/drawing/2014/main" xmlns="" id="{6EB51F84-7498-4403-A90E-0D6C8C5B56EE}"/>
              </a:ext>
            </a:extLst>
          </p:cNvPr>
          <p:cNvSpPr/>
          <p:nvPr/>
        </p:nvSpPr>
        <p:spPr>
          <a:xfrm>
            <a:off x="704689" y="2893796"/>
            <a:ext cx="9546774" cy="3637919"/>
          </a:xfrm>
          <a:prstGeom prst="rect">
            <a:avLst/>
          </a:prstGeom>
        </p:spPr>
        <p:txBody>
          <a:bodyPr wrap="square">
            <a:spAutoFit/>
          </a:bodyPr>
          <a:lstStyle/>
          <a:p>
            <a:pPr>
              <a:lnSpc>
                <a:spcPct val="120000"/>
              </a:lnSpc>
            </a:pPr>
            <a:r>
              <a:rPr lang="en-US" altLang="zh-CN" sz="3200" b="1" dirty="0">
                <a:solidFill>
                  <a:srgbClr val="0000FF"/>
                </a:solidFill>
                <a:latin typeface="Times New Roman" panose="02020603050405020304" pitchFamily="18" charset="0"/>
                <a:cs typeface="Times New Roman" panose="02020603050405020304" pitchFamily="18" charset="0"/>
              </a:rPr>
              <a:t>【</a:t>
            </a:r>
            <a:r>
              <a:rPr lang="zh-CN" altLang="en-US" sz="3200" b="1" dirty="0">
                <a:solidFill>
                  <a:srgbClr val="0000FF"/>
                </a:solidFill>
                <a:latin typeface="Times New Roman" panose="02020603050405020304" pitchFamily="18" charset="0"/>
                <a:cs typeface="Times New Roman" panose="02020603050405020304" pitchFamily="18" charset="0"/>
              </a:rPr>
              <a:t>搭配</a:t>
            </a:r>
            <a:r>
              <a:rPr lang="en-US" altLang="zh-CN" sz="3200" b="1" dirty="0">
                <a:solidFill>
                  <a:srgbClr val="0000FF"/>
                </a:solidFill>
                <a:latin typeface="Times New Roman" panose="02020603050405020304" pitchFamily="18" charset="0"/>
                <a:cs typeface="Times New Roman" panose="02020603050405020304" pitchFamily="18" charset="0"/>
              </a:rPr>
              <a:t>】</a:t>
            </a:r>
          </a:p>
          <a:p>
            <a:pPr>
              <a:lnSpc>
                <a:spcPct val="120000"/>
              </a:lnSpc>
            </a:pPr>
            <a:r>
              <a:rPr lang="en-US" altLang="zh-CN" sz="3200" b="1" dirty="0">
                <a:solidFill>
                  <a:srgbClr val="0000FF"/>
                </a:solidFill>
                <a:latin typeface="Times New Roman" panose="02020603050405020304" pitchFamily="18" charset="0"/>
                <a:cs typeface="Times New Roman" panose="02020603050405020304" pitchFamily="18" charset="0"/>
              </a:rPr>
              <a:t>  </a:t>
            </a:r>
            <a:r>
              <a:rPr lang="en-US" altLang="zh-CN" sz="3200" b="1" dirty="0">
                <a:solidFill>
                  <a:srgbClr val="FF0000"/>
                </a:solidFill>
                <a:latin typeface="Times New Roman" panose="02020603050405020304" pitchFamily="18" charset="0"/>
                <a:cs typeface="Times New Roman" panose="02020603050405020304" pitchFamily="18" charset="0"/>
              </a:rPr>
              <a:t>in the distance </a:t>
            </a:r>
            <a:r>
              <a:rPr lang="zh-CN" altLang="en-US" sz="3200" b="1" dirty="0">
                <a:latin typeface="Times New Roman" panose="02020603050405020304" pitchFamily="18" charset="0"/>
                <a:cs typeface="Times New Roman" panose="02020603050405020304" pitchFamily="18" charset="0"/>
              </a:rPr>
              <a:t>在远处（距离很远）</a:t>
            </a:r>
            <a:endParaRPr lang="en-US" altLang="zh-CN" sz="3200" b="1" dirty="0">
              <a:latin typeface="Times New Roman" panose="02020603050405020304" pitchFamily="18" charset="0"/>
              <a:cs typeface="Times New Roman" panose="02020603050405020304" pitchFamily="18" charset="0"/>
            </a:endParaRPr>
          </a:p>
          <a:p>
            <a:pPr>
              <a:lnSpc>
                <a:spcPct val="120000"/>
              </a:lnSpc>
            </a:pPr>
            <a:r>
              <a:rPr lang="en-US" altLang="zh-CN" sz="3200" b="1" dirty="0">
                <a:latin typeface="Times New Roman" panose="02020603050405020304" pitchFamily="18" charset="0"/>
                <a:cs typeface="Times New Roman" panose="02020603050405020304" pitchFamily="18" charset="0"/>
              </a:rPr>
              <a:t>  </a:t>
            </a:r>
            <a:r>
              <a:rPr lang="en-US" altLang="zh-CN" sz="3200" b="1" dirty="0">
                <a:solidFill>
                  <a:srgbClr val="FF0000"/>
                </a:solidFill>
                <a:latin typeface="Times New Roman" panose="02020603050405020304" pitchFamily="18" charset="0"/>
                <a:cs typeface="Times New Roman" panose="02020603050405020304" pitchFamily="18" charset="0"/>
              </a:rPr>
              <a:t>at/ from a distance </a:t>
            </a:r>
            <a:r>
              <a:rPr lang="zh-CN" altLang="en-US" sz="3200" b="1" dirty="0">
                <a:latin typeface="Times New Roman" panose="02020603050405020304" pitchFamily="18" charset="0"/>
                <a:cs typeface="Times New Roman" panose="02020603050405020304" pitchFamily="18" charset="0"/>
              </a:rPr>
              <a:t>从远处，离一段距离（不是很远）</a:t>
            </a:r>
            <a:r>
              <a:rPr lang="en-US" altLang="zh-CN" sz="3200" b="1" dirty="0">
                <a:latin typeface="Times New Roman" panose="02020603050405020304" pitchFamily="18" charset="0"/>
                <a:cs typeface="Times New Roman" panose="02020603050405020304" pitchFamily="18" charset="0"/>
              </a:rPr>
              <a:t> </a:t>
            </a:r>
          </a:p>
          <a:p>
            <a:pPr>
              <a:lnSpc>
                <a:spcPct val="120000"/>
              </a:lnSpc>
            </a:pPr>
            <a:r>
              <a:rPr lang="en-US" altLang="zh-CN" sz="3200" b="1" dirty="0">
                <a:solidFill>
                  <a:srgbClr val="FF0000"/>
                </a:solidFill>
                <a:latin typeface="Times New Roman" panose="02020603050405020304" pitchFamily="18" charset="0"/>
                <a:cs typeface="Times New Roman" panose="02020603050405020304" pitchFamily="18" charset="0"/>
              </a:rPr>
              <a:t>  at a distance of… </a:t>
            </a:r>
            <a:r>
              <a:rPr lang="zh-CN" altLang="en-US" sz="3200" b="1" dirty="0">
                <a:latin typeface="+mn-ea"/>
                <a:cs typeface="Times New Roman" panose="02020603050405020304" pitchFamily="18" charset="0"/>
              </a:rPr>
              <a:t>在</a:t>
            </a:r>
            <a:r>
              <a:rPr lang="en-US" altLang="zh-CN" sz="3200" b="1" dirty="0">
                <a:latin typeface="+mn-ea"/>
                <a:cs typeface="Times New Roman" panose="02020603050405020304" pitchFamily="18" charset="0"/>
              </a:rPr>
              <a:t>……</a:t>
            </a:r>
            <a:r>
              <a:rPr lang="zh-CN" altLang="en-US" sz="3200" b="1" dirty="0">
                <a:latin typeface="+mn-ea"/>
                <a:cs typeface="Times New Roman" panose="02020603050405020304" pitchFamily="18" charset="0"/>
              </a:rPr>
              <a:t>远的地方</a:t>
            </a:r>
            <a:endParaRPr lang="en-US" altLang="zh-CN" sz="3200" b="1" dirty="0">
              <a:latin typeface="+mn-ea"/>
              <a:cs typeface="Times New Roman" panose="02020603050405020304" pitchFamily="18" charset="0"/>
            </a:endParaRPr>
          </a:p>
          <a:p>
            <a:pPr>
              <a:lnSpc>
                <a:spcPct val="120000"/>
              </a:lnSpc>
            </a:pPr>
            <a:r>
              <a:rPr lang="en-US" altLang="zh-CN" sz="3200" b="1" dirty="0">
                <a:latin typeface="Times New Roman" panose="02020603050405020304" pitchFamily="18" charset="0"/>
                <a:cs typeface="Times New Roman" panose="02020603050405020304" pitchFamily="18" charset="0"/>
              </a:rPr>
              <a:t>  </a:t>
            </a:r>
            <a:r>
              <a:rPr lang="en-US" altLang="zh-CN" sz="3200" b="1" dirty="0">
                <a:solidFill>
                  <a:srgbClr val="FF0000"/>
                </a:solidFill>
                <a:latin typeface="Times New Roman" panose="02020603050405020304" pitchFamily="18" charset="0"/>
                <a:cs typeface="Times New Roman" panose="02020603050405020304" pitchFamily="18" charset="0"/>
              </a:rPr>
              <a:t>keep one’s distance (from…) </a:t>
            </a:r>
            <a:r>
              <a:rPr lang="zh-CN" altLang="en-US" sz="3200" b="1" dirty="0">
                <a:latin typeface="+mn-ea"/>
                <a:cs typeface="Times New Roman" panose="02020603050405020304" pitchFamily="18" charset="0"/>
              </a:rPr>
              <a:t>（与</a:t>
            </a:r>
            <a:r>
              <a:rPr lang="en-US" altLang="zh-CN" sz="3200" b="1" dirty="0">
                <a:latin typeface="+mn-ea"/>
                <a:cs typeface="Times New Roman" panose="02020603050405020304" pitchFamily="18" charset="0"/>
              </a:rPr>
              <a:t>……</a:t>
            </a:r>
            <a:r>
              <a:rPr lang="zh-CN" altLang="en-US" sz="3200" b="1" dirty="0">
                <a:latin typeface="+mn-ea"/>
                <a:cs typeface="Times New Roman" panose="02020603050405020304" pitchFamily="18" charset="0"/>
              </a:rPr>
              <a:t>）保持距离</a:t>
            </a:r>
            <a:endParaRPr lang="en-US" altLang="zh-CN" sz="3200" b="1" dirty="0">
              <a:latin typeface="+mn-ea"/>
              <a:cs typeface="Times New Roman" panose="02020603050405020304" pitchFamily="18" charset="0"/>
            </a:endParaRPr>
          </a:p>
          <a:p>
            <a:pPr>
              <a:lnSpc>
                <a:spcPct val="120000"/>
              </a:lnSpc>
            </a:pPr>
            <a:r>
              <a:rPr lang="en-US" altLang="zh-CN" sz="3200" b="1" dirty="0">
                <a:latin typeface="+mn-ea"/>
                <a:cs typeface="Times New Roman" panose="02020603050405020304" pitchFamily="18" charset="0"/>
              </a:rPr>
              <a:t> </a:t>
            </a:r>
            <a:r>
              <a:rPr lang="en-US" altLang="zh-CN" sz="3200" b="1" dirty="0">
                <a:solidFill>
                  <a:srgbClr val="FF0000"/>
                </a:solidFill>
                <a:latin typeface="Times New Roman" panose="02020603050405020304" pitchFamily="18" charset="0"/>
                <a:cs typeface="Times New Roman" panose="02020603050405020304" pitchFamily="18" charset="0"/>
              </a:rPr>
              <a:t>keep sb. at a distance </a:t>
            </a:r>
            <a:r>
              <a:rPr lang="zh-CN" altLang="en-US" sz="3200" b="1" dirty="0">
                <a:latin typeface="+mn-ea"/>
                <a:cs typeface="Times New Roman" panose="02020603050405020304" pitchFamily="18" charset="0"/>
              </a:rPr>
              <a:t>与某人保持一定距离</a:t>
            </a:r>
            <a:endParaRPr lang="en-US" altLang="zh-CN" sz="3200" b="1" dirty="0">
              <a:latin typeface="+mn-ea"/>
              <a:cs typeface="Times New Roman" panose="02020603050405020304" pitchFamily="18" charset="0"/>
            </a:endParaRPr>
          </a:p>
        </p:txBody>
      </p:sp>
    </p:spTree>
    <p:extLst>
      <p:ext uri="{BB962C8B-B14F-4D97-AF65-F5344CB8AC3E}">
        <p14:creationId xmlns:p14="http://schemas.microsoft.com/office/powerpoint/2010/main" val="4206719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down)">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p:cNvSpPr>
            <a:spLocks noChangeArrowheads="1"/>
          </p:cNvSpPr>
          <p:nvPr/>
        </p:nvSpPr>
        <p:spPr bwMode="auto">
          <a:xfrm>
            <a:off x="872629" y="126119"/>
            <a:ext cx="10406741" cy="65925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lnSpc>
                <a:spcPct val="120000"/>
              </a:lnSpc>
              <a:spcBef>
                <a:spcPct val="0"/>
              </a:spcBef>
              <a:spcAft>
                <a:spcPct val="0"/>
              </a:spcAft>
            </a:pPr>
            <a:r>
              <a:rPr lang="en-US" altLang="zh-CN" sz="3200" b="1" dirty="0">
                <a:solidFill>
                  <a:srgbClr val="0000FF"/>
                </a:solidFill>
                <a:latin typeface="Times New Roman" panose="02020603050405020304" pitchFamily="18" charset="0"/>
                <a:ea typeface="宋体" panose="02010600030101010101" pitchFamily="2" charset="-122"/>
                <a:cs typeface="Times New Roman" panose="02020603050405020304" pitchFamily="18" charset="0"/>
              </a:rPr>
              <a:t>【</a:t>
            </a:r>
            <a:r>
              <a:rPr lang="zh-CN" altLang="en-US" sz="3200" b="1" dirty="0">
                <a:solidFill>
                  <a:srgbClr val="0000FF"/>
                </a:solidFill>
                <a:latin typeface="Times New Roman" panose="02020603050405020304" pitchFamily="18" charset="0"/>
                <a:ea typeface="宋体" panose="02010600030101010101" pitchFamily="2" charset="-122"/>
                <a:cs typeface="Times New Roman" panose="02020603050405020304" pitchFamily="18" charset="0"/>
              </a:rPr>
              <a:t>语境应用</a:t>
            </a:r>
            <a:r>
              <a:rPr lang="en-US" altLang="zh-CN" sz="3200" b="1" dirty="0">
                <a:solidFill>
                  <a:srgbClr val="0000FF"/>
                </a:solidFill>
                <a:latin typeface="Times New Roman" panose="02020603050405020304" pitchFamily="18" charset="0"/>
                <a:ea typeface="宋体" panose="02010600030101010101" pitchFamily="2" charset="-122"/>
                <a:cs typeface="Times New Roman" panose="02020603050405020304" pitchFamily="18" charset="0"/>
              </a:rPr>
              <a:t>】</a:t>
            </a:r>
            <a:r>
              <a:rPr lang="zh-CN" altLang="en-US" sz="3200" b="1" dirty="0">
                <a:solidFill>
                  <a:srgbClr val="0000FF"/>
                </a:solidFill>
                <a:latin typeface="Times New Roman" panose="02020603050405020304" pitchFamily="18" charset="0"/>
                <a:ea typeface="宋体" panose="02010600030101010101" pitchFamily="2" charset="-122"/>
                <a:cs typeface="Times New Roman" panose="02020603050405020304" pitchFamily="18" charset="0"/>
              </a:rPr>
              <a:t>根据汉语意思完成句子。</a:t>
            </a:r>
            <a:endParaRPr lang="en-US" altLang="zh-CN" sz="3200" b="1" dirty="0">
              <a:solidFill>
                <a:srgbClr val="0000FF"/>
              </a:solidFill>
              <a:latin typeface="Times New Roman" panose="02020603050405020304" pitchFamily="18" charset="0"/>
              <a:ea typeface="宋体" panose="02010600030101010101" pitchFamily="2" charset="-122"/>
              <a:cs typeface="Times New Roman" panose="02020603050405020304" pitchFamily="18" charset="0"/>
            </a:endParaRPr>
          </a:p>
          <a:p>
            <a:pPr eaLnBrk="0" fontAlgn="base" hangingPunct="0">
              <a:lnSpc>
                <a:spcPct val="120000"/>
              </a:lnSpc>
              <a:spcBef>
                <a:spcPct val="0"/>
              </a:spcBef>
              <a:spcAft>
                <a:spcPct val="0"/>
              </a:spcAft>
            </a:pPr>
            <a:r>
              <a:rPr lang="en-US" altLang="zh-CN" sz="3200" b="1" dirty="0">
                <a:latin typeface="Times New Roman" panose="02020603050405020304" pitchFamily="18" charset="0"/>
                <a:ea typeface="宋体" panose="02010600030101010101" pitchFamily="2" charset="-122"/>
                <a:cs typeface="Times New Roman" panose="02020603050405020304" pitchFamily="18" charset="0"/>
              </a:rPr>
              <a:t>  1) </a:t>
            </a:r>
            <a:r>
              <a:rPr lang="en-US" altLang="zh-CN" sz="3200" b="1" dirty="0">
                <a:latin typeface="Times New Roman" panose="02020603050405020304" pitchFamily="18" charset="0"/>
                <a:cs typeface="Times New Roman" panose="02020603050405020304" pitchFamily="18" charset="0"/>
              </a:rPr>
              <a:t>_______ _______ _______, I could enjoy the view of </a:t>
            </a:r>
          </a:p>
          <a:p>
            <a:pPr indent="631825" eaLnBrk="0" fontAlgn="base" hangingPunct="0">
              <a:lnSpc>
                <a:spcPct val="120000"/>
              </a:lnSpc>
              <a:spcBef>
                <a:spcPct val="0"/>
              </a:spcBef>
              <a:spcAft>
                <a:spcPct val="0"/>
              </a:spcAft>
            </a:pPr>
            <a:r>
              <a:rPr lang="en-US" altLang="zh-CN" sz="3200" b="1" dirty="0">
                <a:latin typeface="Times New Roman" panose="02020603050405020304" pitchFamily="18" charset="0"/>
                <a:cs typeface="Times New Roman" panose="02020603050405020304" pitchFamily="18" charset="0"/>
              </a:rPr>
              <a:t>snowy mountains. </a:t>
            </a:r>
            <a:endParaRPr lang="en-US" altLang="zh-CN" sz="3200" b="1" dirty="0">
              <a:latin typeface="Times New Roman" panose="02020603050405020304" pitchFamily="18" charset="0"/>
              <a:ea typeface="宋体" panose="02010600030101010101" pitchFamily="2" charset="-122"/>
              <a:cs typeface="Times New Roman" panose="02020603050405020304" pitchFamily="18" charset="0"/>
            </a:endParaRPr>
          </a:p>
          <a:p>
            <a:pPr indent="631825" eaLnBrk="0" fontAlgn="base" hangingPunct="0">
              <a:lnSpc>
                <a:spcPct val="120000"/>
              </a:lnSpc>
              <a:spcBef>
                <a:spcPct val="0"/>
              </a:spcBef>
              <a:spcAft>
                <a:spcPct val="0"/>
              </a:spcAft>
            </a:pPr>
            <a:r>
              <a:rPr lang="zh-CN" altLang="en-US" sz="3200" b="1" dirty="0">
                <a:latin typeface="Times New Roman" panose="02020603050405020304" pitchFamily="18" charset="0"/>
                <a:ea typeface="宋体" panose="02010600030101010101" pitchFamily="2" charset="-122"/>
                <a:cs typeface="Times New Roman" panose="02020603050405020304" pitchFamily="18" charset="0"/>
              </a:rPr>
              <a:t>在远处，我可以欣赏雪山的景色。</a:t>
            </a:r>
            <a:r>
              <a:rPr lang="en-US" altLang="zh-CN" sz="3200" b="1" dirty="0">
                <a:latin typeface="Times New Roman" panose="02020603050405020304" pitchFamily="18" charset="0"/>
                <a:ea typeface="宋体" panose="02010600030101010101" pitchFamily="2" charset="-122"/>
                <a:cs typeface="Times New Roman" panose="02020603050405020304" pitchFamily="18" charset="0"/>
              </a:rPr>
              <a:t>  </a:t>
            </a:r>
          </a:p>
          <a:p>
            <a:pPr indent="174625" eaLnBrk="0" fontAlgn="base" hangingPunct="0">
              <a:lnSpc>
                <a:spcPct val="120000"/>
              </a:lnSpc>
              <a:spcBef>
                <a:spcPct val="0"/>
              </a:spcBef>
              <a:spcAft>
                <a:spcPct val="0"/>
              </a:spcAft>
            </a:pPr>
            <a:r>
              <a:rPr lang="en-US" altLang="zh-CN" sz="3200" b="1" dirty="0">
                <a:latin typeface="Times New Roman" panose="02020603050405020304" pitchFamily="18" charset="0"/>
                <a:ea typeface="宋体" panose="02010600030101010101" pitchFamily="2" charset="-122"/>
                <a:cs typeface="Times New Roman" panose="02020603050405020304" pitchFamily="18" charset="0"/>
              </a:rPr>
              <a:t>2) Mr. Smith is kind to the workers in his store, but after </a:t>
            </a:r>
          </a:p>
          <a:p>
            <a:pPr marL="631825" eaLnBrk="0" fontAlgn="base" hangingPunct="0">
              <a:lnSpc>
                <a:spcPct val="120000"/>
              </a:lnSpc>
              <a:spcBef>
                <a:spcPct val="0"/>
              </a:spcBef>
              <a:spcAft>
                <a:spcPct val="0"/>
              </a:spcAft>
            </a:pPr>
            <a:r>
              <a:rPr lang="en-US" altLang="zh-CN" sz="3200" b="1" dirty="0">
                <a:latin typeface="Times New Roman" panose="02020603050405020304" pitchFamily="18" charset="0"/>
                <a:ea typeface="宋体" panose="02010600030101010101" pitchFamily="2" charset="-122"/>
                <a:cs typeface="Times New Roman" panose="02020603050405020304" pitchFamily="18" charset="0"/>
              </a:rPr>
              <a:t>work he keeps them </a:t>
            </a:r>
            <a:r>
              <a:rPr lang="en-US" altLang="zh-CN" sz="3200" b="1" dirty="0">
                <a:latin typeface="Times New Roman" panose="02020603050405020304" pitchFamily="18" charset="0"/>
                <a:cs typeface="Times New Roman" panose="02020603050405020304" pitchFamily="18" charset="0"/>
              </a:rPr>
              <a:t>_______ _______ _______.</a:t>
            </a:r>
          </a:p>
          <a:p>
            <a:pPr marL="631825" eaLnBrk="0" fontAlgn="base" hangingPunct="0">
              <a:lnSpc>
                <a:spcPct val="120000"/>
              </a:lnSpc>
              <a:spcBef>
                <a:spcPct val="0"/>
              </a:spcBef>
              <a:spcAft>
                <a:spcPct val="0"/>
              </a:spcAft>
            </a:pPr>
            <a:r>
              <a:rPr lang="en-US" altLang="zh-CN" sz="3200" b="1" dirty="0">
                <a:latin typeface="Times New Roman" panose="02020603050405020304" pitchFamily="18" charset="0"/>
                <a:ea typeface="宋体" panose="02010600030101010101" pitchFamily="2" charset="-122"/>
                <a:cs typeface="Times New Roman" panose="02020603050405020304" pitchFamily="18" charset="0"/>
              </a:rPr>
              <a:t>Smith</a:t>
            </a:r>
            <a:r>
              <a:rPr lang="zh-CN" altLang="en-US" sz="3200" b="1" dirty="0">
                <a:latin typeface="Times New Roman" panose="02020603050405020304" pitchFamily="18" charset="0"/>
                <a:ea typeface="宋体" panose="02010600030101010101" pitchFamily="2" charset="-122"/>
                <a:cs typeface="Times New Roman" panose="02020603050405020304" pitchFamily="18" charset="0"/>
              </a:rPr>
              <a:t>先生对店里的员工很和善，但下班后他会和他们保持距离。</a:t>
            </a:r>
            <a:endParaRPr lang="en-US" altLang="zh-CN" sz="3200" b="1" dirty="0">
              <a:latin typeface="Times New Roman" panose="02020603050405020304" pitchFamily="18" charset="0"/>
              <a:ea typeface="宋体" panose="02010600030101010101" pitchFamily="2" charset="-122"/>
              <a:cs typeface="Times New Roman" panose="02020603050405020304" pitchFamily="18" charset="0"/>
            </a:endParaRPr>
          </a:p>
          <a:p>
            <a:pPr marL="631825" indent="-457200" eaLnBrk="0" fontAlgn="base" hangingPunct="0">
              <a:lnSpc>
                <a:spcPct val="120000"/>
              </a:lnSpc>
              <a:spcBef>
                <a:spcPct val="0"/>
              </a:spcBef>
              <a:spcAft>
                <a:spcPct val="0"/>
              </a:spcAft>
            </a:pPr>
            <a:r>
              <a:rPr lang="en-US" altLang="zh-CN" sz="3200" b="1" dirty="0">
                <a:latin typeface="Times New Roman" panose="02020603050405020304" pitchFamily="18" charset="0"/>
                <a:ea typeface="宋体" panose="02010600030101010101" pitchFamily="2" charset="-122"/>
                <a:cs typeface="Times New Roman" panose="02020603050405020304" pitchFamily="18" charset="0"/>
              </a:rPr>
              <a:t>3) We watched the apartment across the street ________ a distance.</a:t>
            </a:r>
          </a:p>
          <a:p>
            <a:pPr marL="631825" indent="-457200" eaLnBrk="0" fontAlgn="base" hangingPunct="0">
              <a:lnSpc>
                <a:spcPct val="120000"/>
              </a:lnSpc>
              <a:spcBef>
                <a:spcPct val="0"/>
              </a:spcBef>
              <a:spcAft>
                <a:spcPct val="0"/>
              </a:spcAft>
            </a:pPr>
            <a:r>
              <a:rPr lang="en-US" altLang="zh-CN" sz="3200" b="1" dirty="0">
                <a:latin typeface="Times New Roman" panose="02020603050405020304" pitchFamily="18" charset="0"/>
                <a:ea typeface="宋体" panose="02010600030101010101" pitchFamily="2" charset="-122"/>
                <a:cs typeface="Times New Roman" panose="02020603050405020304" pitchFamily="18" charset="0"/>
              </a:rPr>
              <a:t>     </a:t>
            </a:r>
            <a:r>
              <a:rPr lang="zh-CN" altLang="en-US" sz="3200" b="1" dirty="0">
                <a:latin typeface="Times New Roman" panose="02020603050405020304" pitchFamily="18" charset="0"/>
                <a:ea typeface="宋体" panose="02010600030101010101" pitchFamily="2" charset="-122"/>
                <a:cs typeface="Times New Roman" panose="02020603050405020304" pitchFamily="18" charset="0"/>
              </a:rPr>
              <a:t>我们从远处注视着街道对面那所公寓。</a:t>
            </a:r>
            <a:endParaRPr lang="en-US" altLang="zh-CN" sz="3200" b="1" dirty="0">
              <a:latin typeface="Times New Roman" panose="02020603050405020304" pitchFamily="18" charset="0"/>
              <a:ea typeface="宋体" panose="02010600030101010101" pitchFamily="2" charset="-122"/>
              <a:cs typeface="Times New Roman" panose="02020603050405020304" pitchFamily="18" charset="0"/>
            </a:endParaRPr>
          </a:p>
        </p:txBody>
      </p:sp>
      <p:sp>
        <p:nvSpPr>
          <p:cNvPr id="6" name="文本框 5"/>
          <p:cNvSpPr txBox="1"/>
          <p:nvPr/>
        </p:nvSpPr>
        <p:spPr>
          <a:xfrm>
            <a:off x="1741811" y="780230"/>
            <a:ext cx="4789618" cy="584775"/>
          </a:xfrm>
          <a:prstGeom prst="rect">
            <a:avLst/>
          </a:prstGeom>
          <a:noFill/>
        </p:spPr>
        <p:txBody>
          <a:bodyPr wrap="square" rtlCol="0">
            <a:spAutoFit/>
          </a:bodyPr>
          <a:lstStyle/>
          <a:p>
            <a:r>
              <a:rPr lang="en-US" altLang="zh-CN" sz="3200" b="1" dirty="0">
                <a:solidFill>
                  <a:srgbClr val="FF0000"/>
                </a:solidFill>
                <a:latin typeface="Times New Roman" panose="02020603050405020304" pitchFamily="18" charset="0"/>
                <a:cs typeface="Times New Roman" panose="02020603050405020304" pitchFamily="18" charset="0"/>
              </a:rPr>
              <a:t>In           the       distance</a:t>
            </a:r>
            <a:endParaRPr lang="zh-CN" altLang="en-US" sz="3200" b="1" dirty="0">
              <a:solidFill>
                <a:srgbClr val="FF0000"/>
              </a:solidFill>
              <a:latin typeface="Times New Roman" panose="02020603050405020304" pitchFamily="18" charset="0"/>
              <a:cs typeface="Times New Roman" panose="02020603050405020304" pitchFamily="18" charset="0"/>
            </a:endParaRPr>
          </a:p>
        </p:txBody>
      </p:sp>
      <p:sp>
        <p:nvSpPr>
          <p:cNvPr id="8" name="文本框 7"/>
          <p:cNvSpPr txBox="1"/>
          <p:nvPr/>
        </p:nvSpPr>
        <p:spPr>
          <a:xfrm>
            <a:off x="5314741" y="3132760"/>
            <a:ext cx="4536830" cy="584775"/>
          </a:xfrm>
          <a:prstGeom prst="rect">
            <a:avLst/>
          </a:prstGeom>
          <a:noFill/>
        </p:spPr>
        <p:txBody>
          <a:bodyPr wrap="square" rtlCol="0">
            <a:spAutoFit/>
          </a:bodyPr>
          <a:lstStyle/>
          <a:p>
            <a:r>
              <a:rPr lang="en-US" altLang="zh-CN" sz="3200" b="1" dirty="0">
                <a:solidFill>
                  <a:srgbClr val="FF0000"/>
                </a:solidFill>
                <a:latin typeface="Times New Roman" panose="02020603050405020304" pitchFamily="18" charset="0"/>
                <a:cs typeface="Times New Roman" panose="02020603050405020304" pitchFamily="18" charset="0"/>
              </a:rPr>
              <a:t>at             a         distance</a:t>
            </a:r>
            <a:endParaRPr lang="zh-CN" altLang="en-US" sz="3200" b="1" dirty="0">
              <a:solidFill>
                <a:srgbClr val="FF0000"/>
              </a:solidFill>
              <a:latin typeface="Times New Roman" panose="02020603050405020304" pitchFamily="18" charset="0"/>
              <a:cs typeface="Times New Roman" panose="02020603050405020304" pitchFamily="18" charset="0"/>
            </a:endParaRPr>
          </a:p>
        </p:txBody>
      </p:sp>
      <p:sp>
        <p:nvSpPr>
          <p:cNvPr id="7" name="文本框 6"/>
          <p:cNvSpPr txBox="1"/>
          <p:nvPr/>
        </p:nvSpPr>
        <p:spPr>
          <a:xfrm>
            <a:off x="9211827" y="4900515"/>
            <a:ext cx="1695659" cy="584775"/>
          </a:xfrm>
          <a:prstGeom prst="rect">
            <a:avLst/>
          </a:prstGeom>
          <a:noFill/>
        </p:spPr>
        <p:txBody>
          <a:bodyPr wrap="square" rtlCol="0">
            <a:spAutoFit/>
          </a:bodyPr>
          <a:lstStyle/>
          <a:p>
            <a:r>
              <a:rPr lang="en-US" altLang="zh-CN" sz="3200" b="1" dirty="0">
                <a:solidFill>
                  <a:srgbClr val="FF0000"/>
                </a:solidFill>
                <a:latin typeface="Times New Roman" panose="02020603050405020304" pitchFamily="18" charset="0"/>
                <a:cs typeface="Times New Roman" panose="02020603050405020304" pitchFamily="18" charset="0"/>
              </a:rPr>
              <a:t>at/ from</a:t>
            </a:r>
            <a:endParaRPr lang="zh-CN" altLang="en-US" sz="32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55372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40" name="Rectangle 4"/>
          <p:cNvSpPr>
            <a:spLocks noChangeArrowheads="1"/>
          </p:cNvSpPr>
          <p:nvPr/>
        </p:nvSpPr>
        <p:spPr bwMode="auto">
          <a:xfrm>
            <a:off x="712760" y="326175"/>
            <a:ext cx="9937104" cy="6052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nSpc>
                <a:spcPct val="110000"/>
              </a:lnSpc>
            </a:pPr>
            <a:r>
              <a:rPr lang="en-US" altLang="zh-CN" sz="3200" b="1" dirty="0">
                <a:solidFill>
                  <a:srgbClr val="FF0000"/>
                </a:solidFill>
                <a:latin typeface="Times New Roman" panose="02020603050405020304" pitchFamily="18" charset="0"/>
              </a:rPr>
              <a:t>inspire </a:t>
            </a:r>
            <a:r>
              <a:rPr lang="en-US" altLang="zh-CN" sz="3200" b="1" i="1" dirty="0">
                <a:solidFill>
                  <a:srgbClr val="FF0000"/>
                </a:solidFill>
                <a:latin typeface="Times New Roman" panose="02020603050405020304" pitchFamily="18" charset="0"/>
              </a:rPr>
              <a:t>v. </a:t>
            </a:r>
            <a:r>
              <a:rPr lang="zh-CN" altLang="en-US" sz="3200" b="1" dirty="0">
                <a:latin typeface="Times New Roman" panose="02020603050405020304" pitchFamily="18" charset="0"/>
              </a:rPr>
              <a:t>①</a:t>
            </a:r>
            <a:r>
              <a:rPr lang="zh-CN" altLang="en-US" sz="3200" b="1" dirty="0">
                <a:solidFill>
                  <a:srgbClr val="FF0000"/>
                </a:solidFill>
                <a:latin typeface="Times New Roman" panose="02020603050405020304" pitchFamily="18" charset="0"/>
              </a:rPr>
              <a:t> 激励，鼓舞</a:t>
            </a:r>
            <a:r>
              <a:rPr lang="zh-CN" altLang="en-US" sz="3200" b="1" dirty="0">
                <a:latin typeface="Times New Roman" panose="02020603050405020304" pitchFamily="18" charset="0"/>
              </a:rPr>
              <a:t>② </a:t>
            </a:r>
            <a:r>
              <a:rPr lang="zh-CN" altLang="en-US" sz="3200" b="1" dirty="0">
                <a:solidFill>
                  <a:srgbClr val="FF0000"/>
                </a:solidFill>
                <a:latin typeface="Times New Roman" panose="02020603050405020304" pitchFamily="18" charset="0"/>
              </a:rPr>
              <a:t>给</a:t>
            </a:r>
            <a:r>
              <a:rPr lang="en-US" altLang="zh-CN" sz="3200" b="1" dirty="0">
                <a:solidFill>
                  <a:srgbClr val="FF0000"/>
                </a:solidFill>
                <a:latin typeface="Times New Roman" panose="02020603050405020304" pitchFamily="18" charset="0"/>
              </a:rPr>
              <a:t>……</a:t>
            </a:r>
            <a:r>
              <a:rPr lang="zh-CN" altLang="en-US" sz="3200" b="1" dirty="0">
                <a:solidFill>
                  <a:srgbClr val="FF0000"/>
                </a:solidFill>
                <a:latin typeface="Times New Roman" panose="02020603050405020304" pitchFamily="18" charset="0"/>
              </a:rPr>
              <a:t>创作灵感</a:t>
            </a:r>
          </a:p>
        </p:txBody>
      </p:sp>
      <p:sp>
        <p:nvSpPr>
          <p:cNvPr id="167941" name="Rectangle 5"/>
          <p:cNvSpPr>
            <a:spLocks noChangeArrowheads="1"/>
          </p:cNvSpPr>
          <p:nvPr/>
        </p:nvSpPr>
        <p:spPr bwMode="auto">
          <a:xfrm>
            <a:off x="-76200" y="2797615"/>
            <a:ext cx="12192000" cy="17173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nSpc>
                <a:spcPct val="110000"/>
              </a:lnSpc>
            </a:pPr>
            <a:r>
              <a:rPr lang="en-US" altLang="zh-CN" sz="3200" b="1" dirty="0">
                <a:solidFill>
                  <a:srgbClr val="0000FF"/>
                </a:solidFill>
                <a:latin typeface="Times New Roman" panose="02020603050405020304" pitchFamily="18" charset="0"/>
              </a:rPr>
              <a:t>【</a:t>
            </a:r>
            <a:r>
              <a:rPr lang="zh-CN" altLang="en-US" sz="3200" b="1" dirty="0">
                <a:solidFill>
                  <a:srgbClr val="0000FF"/>
                </a:solidFill>
                <a:latin typeface="Times New Roman" panose="02020603050405020304" pitchFamily="18" charset="0"/>
              </a:rPr>
              <a:t>搭配</a:t>
            </a:r>
            <a:r>
              <a:rPr lang="en-US" altLang="zh-CN" sz="3200" b="1" dirty="0">
                <a:solidFill>
                  <a:srgbClr val="0000FF"/>
                </a:solidFill>
                <a:latin typeface="Times New Roman" panose="02020603050405020304" pitchFamily="18" charset="0"/>
              </a:rPr>
              <a:t>】</a:t>
            </a:r>
            <a:r>
              <a:rPr lang="en-US" altLang="zh-CN" sz="3200" b="1" dirty="0">
                <a:solidFill>
                  <a:srgbClr val="FF0000"/>
                </a:solidFill>
                <a:latin typeface="Times New Roman" panose="02020603050405020304" pitchFamily="18" charset="0"/>
              </a:rPr>
              <a:t>inspire sb. to do sth. </a:t>
            </a:r>
            <a:r>
              <a:rPr lang="zh-CN" altLang="en-US" sz="3200" b="1" dirty="0">
                <a:latin typeface="Times New Roman" panose="02020603050405020304" pitchFamily="18" charset="0"/>
              </a:rPr>
              <a:t>激励某人做某事</a:t>
            </a:r>
            <a:endParaRPr lang="en-US" altLang="zh-CN" sz="3200" b="1" dirty="0">
              <a:latin typeface="Times New Roman" panose="02020603050405020304" pitchFamily="18" charset="0"/>
            </a:endParaRPr>
          </a:p>
          <a:p>
            <a:pPr indent="1611313">
              <a:lnSpc>
                <a:spcPct val="110000"/>
              </a:lnSpc>
            </a:pPr>
            <a:r>
              <a:rPr lang="en-US" altLang="zh-CN" sz="3200" b="1" dirty="0">
                <a:solidFill>
                  <a:srgbClr val="FF0000"/>
                </a:solidFill>
                <a:latin typeface="Times New Roman" panose="02020603050405020304" pitchFamily="18" charset="0"/>
              </a:rPr>
              <a:t>inspire sb. with sth. </a:t>
            </a:r>
            <a:r>
              <a:rPr lang="zh-CN" altLang="en-US" sz="3200" b="1" dirty="0">
                <a:latin typeface="Times New Roman" panose="02020603050405020304" pitchFamily="18" charset="0"/>
              </a:rPr>
              <a:t>激起某人的某种情感</a:t>
            </a:r>
            <a:r>
              <a:rPr lang="en-US" altLang="zh-CN" sz="3200" b="1" dirty="0">
                <a:latin typeface="Times New Roman" panose="02020603050405020304" pitchFamily="18" charset="0"/>
              </a:rPr>
              <a:t>            </a:t>
            </a:r>
          </a:p>
          <a:p>
            <a:pPr indent="1611313">
              <a:lnSpc>
                <a:spcPct val="110000"/>
              </a:lnSpc>
            </a:pPr>
            <a:r>
              <a:rPr lang="en-US" altLang="zh-CN" sz="3200" b="1" dirty="0">
                <a:solidFill>
                  <a:srgbClr val="FF0000"/>
                </a:solidFill>
                <a:latin typeface="Times New Roman" panose="02020603050405020304" pitchFamily="18" charset="0"/>
              </a:rPr>
              <a:t>inspire sth. in sb. </a:t>
            </a:r>
            <a:r>
              <a:rPr lang="zh-CN" altLang="en-US" sz="3200" b="1" dirty="0">
                <a:latin typeface="Times New Roman" panose="02020603050405020304" pitchFamily="18" charset="0"/>
              </a:rPr>
              <a:t>激起某人的某种</a:t>
            </a:r>
            <a:r>
              <a:rPr lang="zh-CN" altLang="en-US" sz="3200" b="1" dirty="0" smtClean="0">
                <a:latin typeface="Times New Roman" panose="02020603050405020304" pitchFamily="18" charset="0"/>
              </a:rPr>
              <a:t>情感</a:t>
            </a:r>
            <a:endParaRPr lang="en-US" altLang="zh-CN" sz="3200" b="1" dirty="0">
              <a:latin typeface="Times New Roman" panose="02020603050405020304" pitchFamily="18" charset="0"/>
            </a:endParaRPr>
          </a:p>
        </p:txBody>
      </p:sp>
      <p:sp>
        <p:nvSpPr>
          <p:cNvPr id="4" name="文本框 3">
            <a:extLst>
              <a:ext uri="{FF2B5EF4-FFF2-40B4-BE49-F238E27FC236}">
                <a16:creationId xmlns:a16="http://schemas.microsoft.com/office/drawing/2014/main" xmlns="" id="{1B1B8335-C87D-4AB9-B988-96AA01E47D6B}"/>
              </a:ext>
            </a:extLst>
          </p:cNvPr>
          <p:cNvSpPr txBox="1"/>
          <p:nvPr/>
        </p:nvSpPr>
        <p:spPr>
          <a:xfrm>
            <a:off x="0" y="0"/>
            <a:ext cx="628650" cy="922020"/>
          </a:xfrm>
          <a:prstGeom prst="rect">
            <a:avLst/>
          </a:prstGeom>
          <a:solidFill>
            <a:srgbClr val="66FF66"/>
          </a:solidFill>
        </p:spPr>
        <p:txBody>
          <a:bodyPr wrap="square" rtlCol="0">
            <a:spAutoFit/>
          </a:bodyPr>
          <a:lstStyle/>
          <a:p>
            <a:r>
              <a:rPr lang="en-US" altLang="zh-CN" sz="5400" b="1" dirty="0">
                <a:solidFill>
                  <a:srgbClr val="7030A0"/>
                </a:solidFill>
              </a:rPr>
              <a:t>7</a:t>
            </a:r>
          </a:p>
        </p:txBody>
      </p:sp>
      <p:sp>
        <p:nvSpPr>
          <p:cNvPr id="5" name="文本框 4">
            <a:extLst>
              <a:ext uri="{FF2B5EF4-FFF2-40B4-BE49-F238E27FC236}">
                <a16:creationId xmlns:a16="http://schemas.microsoft.com/office/drawing/2014/main" xmlns="" id="{A6A0E41F-074D-4F3B-88C8-32C262E0258B}"/>
              </a:ext>
            </a:extLst>
          </p:cNvPr>
          <p:cNvSpPr txBox="1"/>
          <p:nvPr/>
        </p:nvSpPr>
        <p:spPr>
          <a:xfrm>
            <a:off x="628650" y="931469"/>
            <a:ext cx="8496944" cy="1274195"/>
          </a:xfrm>
          <a:prstGeom prst="rect">
            <a:avLst/>
          </a:prstGeom>
          <a:noFill/>
        </p:spPr>
        <p:txBody>
          <a:bodyPr wrap="square" rtlCol="0">
            <a:spAutoFit/>
          </a:bodyPr>
          <a:lstStyle/>
          <a:p>
            <a:pPr>
              <a:lnSpc>
                <a:spcPct val="120000"/>
              </a:lnSpc>
            </a:pPr>
            <a:r>
              <a:rPr lang="en-US" sz="3200" b="1" dirty="0" smtClean="0">
                <a:solidFill>
                  <a:srgbClr val="FF0000"/>
                </a:solidFill>
                <a:latin typeface="Times New Roman" panose="02020603050405020304" pitchFamily="18" charset="0"/>
                <a:cs typeface="Times New Roman" panose="02020603050405020304" pitchFamily="18" charset="0"/>
              </a:rPr>
              <a:t>inspiring </a:t>
            </a:r>
            <a:r>
              <a:rPr lang="en-US" sz="3200" b="1" i="1" dirty="0">
                <a:solidFill>
                  <a:srgbClr val="FF0000"/>
                </a:solidFill>
                <a:latin typeface="Times New Roman" panose="02020603050405020304" pitchFamily="18" charset="0"/>
                <a:cs typeface="Times New Roman" panose="02020603050405020304" pitchFamily="18" charset="0"/>
              </a:rPr>
              <a:t>adj.</a:t>
            </a:r>
            <a:r>
              <a:rPr lang="en-US" sz="3200" b="1" dirty="0">
                <a:solidFill>
                  <a:srgbClr val="FF0000"/>
                </a:solidFill>
                <a:latin typeface="Times New Roman" panose="02020603050405020304" pitchFamily="18" charset="0"/>
                <a:cs typeface="Times New Roman" panose="02020603050405020304" pitchFamily="18" charset="0"/>
              </a:rPr>
              <a:t> </a:t>
            </a:r>
            <a:r>
              <a:rPr lang="zh-CN" altLang="en-US" sz="3200" b="1" dirty="0">
                <a:latin typeface="Times New Roman" panose="02020603050405020304" pitchFamily="18" charset="0"/>
                <a:cs typeface="Times New Roman" panose="02020603050405020304" pitchFamily="18" charset="0"/>
              </a:rPr>
              <a:t>鼓舞人心的；启发灵感的</a:t>
            </a:r>
            <a:endParaRPr lang="en-US" altLang="zh-CN" sz="3200" b="1" dirty="0">
              <a:latin typeface="Times New Roman" panose="02020603050405020304" pitchFamily="18" charset="0"/>
              <a:cs typeface="Times New Roman" panose="02020603050405020304" pitchFamily="18" charset="0"/>
            </a:endParaRPr>
          </a:p>
          <a:p>
            <a:pPr>
              <a:lnSpc>
                <a:spcPct val="120000"/>
              </a:lnSpc>
            </a:pPr>
            <a:r>
              <a:rPr lang="en-US" sz="3200" b="1" dirty="0">
                <a:latin typeface="Times New Roman" panose="02020603050405020304" pitchFamily="18" charset="0"/>
                <a:cs typeface="Times New Roman" panose="02020603050405020304" pitchFamily="18" charset="0"/>
              </a:rPr>
              <a:t> </a:t>
            </a:r>
            <a:r>
              <a:rPr lang="en-US" altLang="zh-CN" sz="3200" b="1" dirty="0">
                <a:solidFill>
                  <a:srgbClr val="FF0000"/>
                </a:solidFill>
                <a:latin typeface="Times New Roman" panose="02020603050405020304" pitchFamily="18" charset="0"/>
                <a:cs typeface="Times New Roman" panose="02020603050405020304" pitchFamily="18" charset="0"/>
              </a:rPr>
              <a:t>inspiration </a:t>
            </a:r>
            <a:r>
              <a:rPr lang="en-US" altLang="zh-CN" sz="3200" b="1" i="1" dirty="0">
                <a:solidFill>
                  <a:srgbClr val="FF0000"/>
                </a:solidFill>
                <a:latin typeface="Times New Roman" panose="02020603050405020304" pitchFamily="18" charset="0"/>
                <a:cs typeface="Times New Roman" panose="02020603050405020304" pitchFamily="18" charset="0"/>
              </a:rPr>
              <a:t>n.</a:t>
            </a:r>
            <a:r>
              <a:rPr lang="en-US" altLang="zh-CN" sz="3200" b="1" dirty="0">
                <a:solidFill>
                  <a:srgbClr val="FF0000"/>
                </a:solidFill>
                <a:latin typeface="Times New Roman" panose="02020603050405020304" pitchFamily="18" charset="0"/>
                <a:cs typeface="Times New Roman" panose="02020603050405020304" pitchFamily="18" charset="0"/>
              </a:rPr>
              <a:t> </a:t>
            </a:r>
            <a:r>
              <a:rPr lang="zh-CN" altLang="en-US" sz="3200" b="1" dirty="0">
                <a:latin typeface="Times New Roman" panose="02020603050405020304" pitchFamily="18" charset="0"/>
                <a:cs typeface="Times New Roman" panose="02020603050405020304" pitchFamily="18" charset="0"/>
              </a:rPr>
              <a:t>激励；灵感</a:t>
            </a:r>
            <a:endParaRPr lang="en-US" sz="3200" b="1" dirty="0">
              <a:latin typeface="Times New Roman" panose="02020603050405020304" pitchFamily="18" charset="0"/>
              <a:cs typeface="Times New Roman" panose="02020603050405020304" pitchFamily="18" charset="0"/>
            </a:endParaRPr>
          </a:p>
        </p:txBody>
      </p:sp>
      <p:sp>
        <p:nvSpPr>
          <p:cNvPr id="3" name="TextBox 2"/>
          <p:cNvSpPr txBox="1"/>
          <p:nvPr/>
        </p:nvSpPr>
        <p:spPr>
          <a:xfrm>
            <a:off x="949325" y="4535929"/>
            <a:ext cx="10140950" cy="523220"/>
          </a:xfrm>
          <a:prstGeom prst="rect">
            <a:avLst/>
          </a:prstGeom>
          <a:noFill/>
        </p:spPr>
        <p:txBody>
          <a:bodyPr wrap="square" rtlCol="0">
            <a:spAutoFit/>
          </a:bodyPr>
          <a:lstStyle/>
          <a:p>
            <a:r>
              <a:rPr lang="zh-CN" altLang="en-US" sz="2800" b="1" dirty="0" smtClean="0">
                <a:latin typeface="宋体" panose="02010600030101010101" pitchFamily="2" charset="-122"/>
                <a:ea typeface="宋体" panose="02010600030101010101" pitchFamily="2" charset="-122"/>
              </a:rPr>
              <a:t>尽管我失败了，但我父亲的鼓励激励我再试一次。</a:t>
            </a:r>
            <a:endParaRPr lang="zh-CN" altLang="en-US" sz="2800" b="1" dirty="0">
              <a:latin typeface="宋体" panose="02010600030101010101" pitchFamily="2" charset="-122"/>
              <a:ea typeface="宋体" panose="02010600030101010101" pitchFamily="2" charset="-122"/>
            </a:endParaRPr>
          </a:p>
        </p:txBody>
      </p:sp>
      <p:grpSp>
        <p:nvGrpSpPr>
          <p:cNvPr id="10" name="组合 9"/>
          <p:cNvGrpSpPr/>
          <p:nvPr/>
        </p:nvGrpSpPr>
        <p:grpSpPr>
          <a:xfrm>
            <a:off x="291375" y="4492840"/>
            <a:ext cx="11606406" cy="566309"/>
            <a:chOff x="848225" y="5130952"/>
            <a:chExt cx="11020986" cy="566309"/>
          </a:xfrm>
        </p:grpSpPr>
        <p:sp>
          <p:nvSpPr>
            <p:cNvPr id="6" name="圆角矩形 5"/>
            <p:cNvSpPr/>
            <p:nvPr/>
          </p:nvSpPr>
          <p:spPr>
            <a:xfrm>
              <a:off x="848225" y="5174041"/>
              <a:ext cx="10878107" cy="5232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TextBox 1"/>
            <p:cNvSpPr txBox="1"/>
            <p:nvPr/>
          </p:nvSpPr>
          <p:spPr>
            <a:xfrm>
              <a:off x="915461" y="5130952"/>
              <a:ext cx="10953750" cy="566309"/>
            </a:xfrm>
            <a:prstGeom prst="rect">
              <a:avLst/>
            </a:prstGeom>
            <a:noFill/>
          </p:spPr>
          <p:txBody>
            <a:bodyPr wrap="square" rtlCol="0">
              <a:spAutoFit/>
            </a:bodyPr>
            <a:lstStyle/>
            <a:p>
              <a:pPr>
                <a:lnSpc>
                  <a:spcPct val="110000"/>
                </a:lnSpc>
              </a:pPr>
              <a:r>
                <a:rPr lang="en-US" altLang="zh-CN" sz="2800" b="1" dirty="0">
                  <a:latin typeface="Times New Roman" panose="02020603050405020304" pitchFamily="18" charset="0"/>
                </a:rPr>
                <a:t>Though I failed, my father’s encouragement </a:t>
              </a:r>
              <a:r>
                <a:rPr lang="en-US" altLang="zh-CN" sz="2800" b="1" dirty="0">
                  <a:solidFill>
                    <a:srgbClr val="FF0000"/>
                  </a:solidFill>
                  <a:latin typeface="Times New Roman" panose="02020603050405020304" pitchFamily="18" charset="0"/>
                </a:rPr>
                <a:t>inspired</a:t>
              </a:r>
              <a:r>
                <a:rPr lang="en-US" altLang="zh-CN" sz="2800" b="1" dirty="0">
                  <a:latin typeface="Times New Roman" panose="02020603050405020304" pitchFamily="18" charset="0"/>
                </a:rPr>
                <a:t> me </a:t>
              </a:r>
              <a:r>
                <a:rPr lang="en-US" altLang="zh-CN" sz="2800" b="1" dirty="0">
                  <a:solidFill>
                    <a:srgbClr val="FF0000"/>
                  </a:solidFill>
                  <a:latin typeface="Times New Roman" panose="02020603050405020304" pitchFamily="18" charset="0"/>
                </a:rPr>
                <a:t>to</a:t>
              </a:r>
              <a:r>
                <a:rPr lang="en-US" altLang="zh-CN" sz="2800" b="1" dirty="0">
                  <a:latin typeface="Times New Roman" panose="02020603050405020304" pitchFamily="18" charset="0"/>
                </a:rPr>
                <a:t> try again.</a:t>
              </a:r>
              <a:endParaRPr lang="en-US" altLang="zh-CN" sz="2800" b="1" dirty="0">
                <a:latin typeface="Times New Roman" panose="02020603050405020304" pitchFamily="18" charset="0"/>
              </a:endParaRPr>
            </a:p>
          </p:txBody>
        </p:sp>
      </p:grpSp>
      <p:sp>
        <p:nvSpPr>
          <p:cNvPr id="13" name="TextBox 12"/>
          <p:cNvSpPr txBox="1"/>
          <p:nvPr/>
        </p:nvSpPr>
        <p:spPr>
          <a:xfrm>
            <a:off x="992717" y="5323328"/>
            <a:ext cx="10140950" cy="523220"/>
          </a:xfrm>
          <a:prstGeom prst="rect">
            <a:avLst/>
          </a:prstGeom>
          <a:noFill/>
        </p:spPr>
        <p:txBody>
          <a:bodyPr wrap="square" rtlCol="0">
            <a:spAutoFit/>
          </a:bodyPr>
          <a:lstStyle/>
          <a:p>
            <a:r>
              <a:rPr lang="zh-CN" altLang="en-US" sz="2800" b="1" dirty="0">
                <a:latin typeface="宋体" panose="02010600030101010101" pitchFamily="2" charset="-122"/>
                <a:ea typeface="宋体" panose="02010600030101010101" pitchFamily="2" charset="-122"/>
              </a:rPr>
              <a:t>看到血使她感到恐惧。</a:t>
            </a:r>
          </a:p>
        </p:txBody>
      </p:sp>
      <p:sp>
        <p:nvSpPr>
          <p:cNvPr id="14" name="圆角矩形 13"/>
          <p:cNvSpPr/>
          <p:nvPr/>
        </p:nvSpPr>
        <p:spPr>
          <a:xfrm>
            <a:off x="314325" y="5339844"/>
            <a:ext cx="11440577" cy="5232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Box 14"/>
          <p:cNvSpPr txBox="1"/>
          <p:nvPr/>
        </p:nvSpPr>
        <p:spPr>
          <a:xfrm>
            <a:off x="314325" y="5339844"/>
            <a:ext cx="10953750" cy="566309"/>
          </a:xfrm>
          <a:prstGeom prst="rect">
            <a:avLst/>
          </a:prstGeom>
          <a:noFill/>
        </p:spPr>
        <p:txBody>
          <a:bodyPr wrap="square" rtlCol="0">
            <a:spAutoFit/>
          </a:bodyPr>
          <a:lstStyle/>
          <a:p>
            <a:pPr>
              <a:lnSpc>
                <a:spcPct val="110000"/>
              </a:lnSpc>
            </a:pPr>
            <a:r>
              <a:rPr lang="en-US" altLang="zh-CN" sz="2800" b="1" dirty="0">
                <a:latin typeface="Times New Roman" panose="02020603050405020304" pitchFamily="18" charset="0"/>
              </a:rPr>
              <a:t>The sight of blood </a:t>
            </a:r>
            <a:r>
              <a:rPr lang="en-US" altLang="zh-CN" sz="2800" b="1" dirty="0">
                <a:solidFill>
                  <a:srgbClr val="FF0000"/>
                </a:solidFill>
                <a:latin typeface="Times New Roman" panose="02020603050405020304" pitchFamily="18" charset="0"/>
              </a:rPr>
              <a:t>inspired</a:t>
            </a:r>
            <a:r>
              <a:rPr lang="en-US" altLang="zh-CN" sz="2800" b="1" dirty="0">
                <a:latin typeface="Times New Roman" panose="02020603050405020304" pitchFamily="18" charset="0"/>
              </a:rPr>
              <a:t> horror in her.</a:t>
            </a:r>
          </a:p>
        </p:txBody>
      </p:sp>
      <p:sp>
        <p:nvSpPr>
          <p:cNvPr id="16" name="TextBox 15"/>
          <p:cNvSpPr txBox="1"/>
          <p:nvPr/>
        </p:nvSpPr>
        <p:spPr>
          <a:xfrm>
            <a:off x="1009644" y="6119220"/>
            <a:ext cx="10745257" cy="523220"/>
          </a:xfrm>
          <a:prstGeom prst="rect">
            <a:avLst/>
          </a:prstGeom>
          <a:noFill/>
        </p:spPr>
        <p:txBody>
          <a:bodyPr wrap="square" rtlCol="0">
            <a:spAutoFit/>
          </a:bodyPr>
          <a:lstStyle/>
          <a:p>
            <a:r>
              <a:rPr lang="zh-CN" altLang="en-US" sz="2800" b="1" dirty="0">
                <a:latin typeface="宋体" panose="02010600030101010101" pitchFamily="2" charset="-122"/>
                <a:ea typeface="宋体" panose="02010600030101010101" pitchFamily="2" charset="-122"/>
              </a:rPr>
              <a:t>这位老师正在和他的学生谈话，希望能使</a:t>
            </a:r>
            <a:r>
              <a:rPr lang="zh-CN" altLang="en-US" sz="2800" b="1" dirty="0" smtClean="0">
                <a:latin typeface="宋体" panose="02010600030101010101" pitchFamily="2" charset="-122"/>
                <a:ea typeface="宋体" panose="02010600030101010101" pitchFamily="2" charset="-122"/>
              </a:rPr>
              <a:t>他们有自信</a:t>
            </a:r>
            <a:r>
              <a:rPr lang="zh-CN" altLang="en-US" sz="2800" b="1" dirty="0">
                <a:latin typeface="宋体" panose="02010600030101010101" pitchFamily="2" charset="-122"/>
                <a:ea typeface="宋体" panose="02010600030101010101" pitchFamily="2" charset="-122"/>
              </a:rPr>
              <a:t>。</a:t>
            </a:r>
          </a:p>
        </p:txBody>
      </p:sp>
      <p:sp>
        <p:nvSpPr>
          <p:cNvPr id="17" name="圆角矩形 16"/>
          <p:cNvSpPr/>
          <p:nvPr/>
        </p:nvSpPr>
        <p:spPr>
          <a:xfrm>
            <a:off x="314325" y="6084934"/>
            <a:ext cx="11583456" cy="5232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TextBox 17"/>
          <p:cNvSpPr txBox="1"/>
          <p:nvPr/>
        </p:nvSpPr>
        <p:spPr>
          <a:xfrm>
            <a:off x="314325" y="6074577"/>
            <a:ext cx="11711510" cy="566309"/>
          </a:xfrm>
          <a:prstGeom prst="rect">
            <a:avLst/>
          </a:prstGeom>
          <a:noFill/>
        </p:spPr>
        <p:txBody>
          <a:bodyPr wrap="square" rtlCol="0">
            <a:spAutoFit/>
          </a:bodyPr>
          <a:lstStyle/>
          <a:p>
            <a:pPr>
              <a:lnSpc>
                <a:spcPct val="110000"/>
              </a:lnSpc>
            </a:pPr>
            <a:r>
              <a:rPr lang="en-US" altLang="zh-CN" sz="2800" b="1" dirty="0">
                <a:latin typeface="Times New Roman" panose="02020603050405020304" pitchFamily="18" charset="0"/>
              </a:rPr>
              <a:t>The teacher is talking with his </a:t>
            </a:r>
            <a:r>
              <a:rPr lang="en-US" altLang="zh-CN" sz="2800" b="1" dirty="0" smtClean="0">
                <a:latin typeface="Times New Roman" panose="02020603050405020304" pitchFamily="18" charset="0"/>
              </a:rPr>
              <a:t>students to </a:t>
            </a:r>
            <a:r>
              <a:rPr lang="en-US" altLang="zh-CN" sz="2800" b="1" dirty="0">
                <a:solidFill>
                  <a:srgbClr val="FF0000"/>
                </a:solidFill>
                <a:latin typeface="Times New Roman" panose="02020603050405020304" pitchFamily="18" charset="0"/>
              </a:rPr>
              <a:t>inspire</a:t>
            </a:r>
            <a:r>
              <a:rPr lang="en-US" altLang="zh-CN" sz="2800" b="1" dirty="0">
                <a:latin typeface="Times New Roman" panose="02020603050405020304" pitchFamily="18" charset="0"/>
              </a:rPr>
              <a:t> them with </a:t>
            </a:r>
            <a:r>
              <a:rPr lang="en-US" altLang="zh-CN" sz="2800" b="1" dirty="0" smtClean="0">
                <a:latin typeface="Times New Roman" panose="02020603050405020304" pitchFamily="18" charset="0"/>
              </a:rPr>
              <a:t>self-confidence. </a:t>
            </a:r>
            <a:endParaRPr lang="en-US" altLang="zh-CN" sz="2800" b="1" dirty="0">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67941">
                                            <p:txEl>
                                              <p:pRg st="0" end="0"/>
                                            </p:txEl>
                                          </p:spTgt>
                                        </p:tgtEl>
                                        <p:attrNameLst>
                                          <p:attrName>style.visibility</p:attrName>
                                        </p:attrNameLst>
                                      </p:cBhvr>
                                      <p:to>
                                        <p:strVal val="visible"/>
                                      </p:to>
                                    </p:set>
                                    <p:animEffect transition="in" filter="barn(inVertical)">
                                      <p:cBhvr>
                                        <p:cTn id="7" dur="500"/>
                                        <p:tgtEl>
                                          <p:spTgt spid="167941">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167941">
                                            <p:txEl>
                                              <p:pRg st="1" end="1"/>
                                            </p:txEl>
                                          </p:spTgt>
                                        </p:tgtEl>
                                        <p:attrNameLst>
                                          <p:attrName>style.visibility</p:attrName>
                                        </p:attrNameLst>
                                      </p:cBhvr>
                                      <p:to>
                                        <p:strVal val="visible"/>
                                      </p:to>
                                    </p:set>
                                    <p:animEffect transition="in" filter="barn(inVertical)">
                                      <p:cBhvr>
                                        <p:cTn id="10" dur="500"/>
                                        <p:tgtEl>
                                          <p:spTgt spid="167941">
                                            <p:txEl>
                                              <p:pRg st="1" end="1"/>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167941">
                                            <p:txEl>
                                              <p:pRg st="2" end="2"/>
                                            </p:txEl>
                                          </p:spTgt>
                                        </p:tgtEl>
                                        <p:attrNameLst>
                                          <p:attrName>style.visibility</p:attrName>
                                        </p:attrNameLst>
                                      </p:cBhvr>
                                      <p:to>
                                        <p:strVal val="visible"/>
                                      </p:to>
                                    </p:set>
                                    <p:animEffect transition="in" filter="barn(inVertical)">
                                      <p:cBhvr>
                                        <p:cTn id="13" dur="500"/>
                                        <p:tgtEl>
                                          <p:spTgt spid="167941">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wipe(down)">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down)">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wipe(down)">
                                      <p:cBhvr>
                                        <p:cTn id="28" dur="500"/>
                                        <p:tgtEl>
                                          <p:spTgt spid="13"/>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wipe(down)">
                                      <p:cBhvr>
                                        <p:cTn id="33" dur="500"/>
                                        <p:tgtEl>
                                          <p:spTgt spid="15"/>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wipe(down)">
                                      <p:cBhvr>
                                        <p:cTn id="36" dur="500"/>
                                        <p:tgtEl>
                                          <p:spTgt spid="14"/>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wipe(down)">
                                      <p:cBhvr>
                                        <p:cTn id="41" dur="500"/>
                                        <p:tgtEl>
                                          <p:spTgt spid="16"/>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4" fill="hold" grpId="0" nodeType="click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wipe(down)">
                                      <p:cBhvr>
                                        <p:cTn id="46" dur="500"/>
                                        <p:tgtEl>
                                          <p:spTgt spid="18"/>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wipe(down)">
                                      <p:cBhvr>
                                        <p:cTn id="4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3" grpId="0"/>
      <p:bldP spid="14" grpId="0" animBg="1"/>
      <p:bldP spid="15" grpId="0"/>
      <p:bldP spid="16" grpId="0"/>
      <p:bldP spid="17" grpId="0" animBg="1"/>
      <p:bldP spid="1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4"/>
          <p:cNvSpPr txBox="1">
            <a:spLocks noChangeArrowheads="1"/>
          </p:cNvSpPr>
          <p:nvPr/>
        </p:nvSpPr>
        <p:spPr bwMode="auto">
          <a:xfrm>
            <a:off x="742090" y="113329"/>
            <a:ext cx="11280577" cy="2456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20000"/>
              </a:lnSpc>
            </a:pPr>
            <a:r>
              <a:rPr lang="en-US" altLang="zh-CN" sz="3200" b="1" dirty="0">
                <a:solidFill>
                  <a:srgbClr val="FF0000"/>
                </a:solidFill>
                <a:latin typeface="Times New Roman" panose="02020603050405020304" pitchFamily="18" charset="0"/>
                <a:cs typeface="Times New Roman" panose="02020603050405020304" pitchFamily="18" charset="0"/>
                <a:sym typeface="Wingdings" panose="05000000000000000000" pitchFamily="2" charset="2"/>
              </a:rPr>
              <a:t>access  </a:t>
            </a:r>
            <a:r>
              <a:rPr lang="en-US" altLang="zh-CN" sz="3200" b="1" i="1" dirty="0">
                <a:solidFill>
                  <a:srgbClr val="FF0000"/>
                </a:solidFill>
                <a:latin typeface="Times New Roman" panose="02020603050405020304" pitchFamily="18" charset="0"/>
                <a:cs typeface="Times New Roman" panose="02020603050405020304" pitchFamily="18" charset="0"/>
                <a:sym typeface="Wingdings" panose="05000000000000000000" pitchFamily="2" charset="2"/>
              </a:rPr>
              <a:t>n.</a:t>
            </a:r>
            <a:r>
              <a:rPr lang="en-US" altLang="zh-CN" sz="3200" b="1" dirty="0">
                <a:solidFill>
                  <a:srgbClr val="FF0000"/>
                </a:solidFill>
                <a:latin typeface="Times New Roman" panose="02020603050405020304" pitchFamily="18" charset="0"/>
                <a:cs typeface="Times New Roman" panose="02020603050405020304" pitchFamily="18" charset="0"/>
                <a:sym typeface="Wingdings" panose="05000000000000000000" pitchFamily="2" charset="2"/>
              </a:rPr>
              <a:t> </a:t>
            </a:r>
            <a:r>
              <a:rPr lang="en-US" altLang="zh-CN" sz="3200" b="1" dirty="0">
                <a:latin typeface="Times New Roman" panose="02020603050405020304" pitchFamily="18" charset="0"/>
                <a:cs typeface="Times New Roman" panose="02020603050405020304" pitchFamily="18" charset="0"/>
                <a:sym typeface="Wingdings" panose="05000000000000000000" pitchFamily="2" charset="2"/>
              </a:rPr>
              <a:t>the right to enter a place, use </a:t>
            </a:r>
            <a:r>
              <a:rPr lang="en-US" altLang="zh-CN" sz="3200" b="1" dirty="0" err="1">
                <a:latin typeface="Times New Roman" panose="02020603050405020304" pitchFamily="18" charset="0"/>
                <a:cs typeface="Times New Roman" panose="02020603050405020304" pitchFamily="18" charset="0"/>
                <a:sym typeface="Wingdings" panose="05000000000000000000" pitchFamily="2" charset="2"/>
              </a:rPr>
              <a:t>sth</a:t>
            </a:r>
            <a:r>
              <a:rPr lang="en-US" altLang="zh-CN" sz="3200" b="1" dirty="0">
                <a:latin typeface="Times New Roman" panose="02020603050405020304" pitchFamily="18" charset="0"/>
                <a:cs typeface="Times New Roman" panose="02020603050405020304" pitchFamily="18" charset="0"/>
                <a:sym typeface="Wingdings" panose="05000000000000000000" pitchFamily="2" charset="2"/>
              </a:rPr>
              <a:t>, see </a:t>
            </a:r>
            <a:r>
              <a:rPr lang="en-US" altLang="zh-CN" sz="3200" b="1" dirty="0" err="1">
                <a:latin typeface="Times New Roman" panose="02020603050405020304" pitchFamily="18" charset="0"/>
                <a:cs typeface="Times New Roman" panose="02020603050405020304" pitchFamily="18" charset="0"/>
                <a:sym typeface="Wingdings" panose="05000000000000000000" pitchFamily="2" charset="2"/>
              </a:rPr>
              <a:t>sb</a:t>
            </a:r>
            <a:r>
              <a:rPr lang="en-US" altLang="zh-CN" sz="3200" b="1" dirty="0">
                <a:latin typeface="Times New Roman" panose="02020603050405020304" pitchFamily="18" charset="0"/>
                <a:cs typeface="Times New Roman" panose="02020603050405020304" pitchFamily="18" charset="0"/>
                <a:sym typeface="Wingdings" panose="05000000000000000000" pitchFamily="2" charset="2"/>
              </a:rPr>
              <a:t> </a:t>
            </a:r>
            <a:r>
              <a:rPr lang="zh-CN" altLang="en-US" sz="3200" b="1" dirty="0" smtClean="0">
                <a:solidFill>
                  <a:srgbClr val="FF0000"/>
                </a:solidFill>
                <a:latin typeface="Times New Roman" panose="02020603050405020304" pitchFamily="18" charset="0"/>
                <a:cs typeface="Times New Roman" panose="02020603050405020304" pitchFamily="18" charset="0"/>
                <a:sym typeface="Wingdings" panose="05000000000000000000" pitchFamily="2" charset="2"/>
              </a:rPr>
              <a:t>（</a:t>
            </a:r>
            <a:r>
              <a:rPr lang="zh-CN" altLang="en-US" sz="3200" b="1" dirty="0">
                <a:solidFill>
                  <a:srgbClr val="FF0000"/>
                </a:solidFill>
                <a:latin typeface="Times New Roman" panose="02020603050405020304" pitchFamily="18" charset="0"/>
                <a:cs typeface="Times New Roman" panose="02020603050405020304" pitchFamily="18" charset="0"/>
                <a:sym typeface="Wingdings" panose="05000000000000000000" pitchFamily="2" charset="2"/>
              </a:rPr>
              <a:t>使用的）机会或权利</a:t>
            </a:r>
            <a:endParaRPr lang="en-US" altLang="zh-CN" sz="3200" b="1" dirty="0">
              <a:solidFill>
                <a:srgbClr val="FF0000"/>
              </a:solidFill>
              <a:latin typeface="Times New Roman" panose="02020603050405020304" pitchFamily="18" charset="0"/>
              <a:cs typeface="Times New Roman" panose="02020603050405020304" pitchFamily="18" charset="0"/>
              <a:sym typeface="Wingdings" panose="05000000000000000000" pitchFamily="2" charset="2"/>
            </a:endParaRPr>
          </a:p>
          <a:p>
            <a:pPr>
              <a:lnSpc>
                <a:spcPct val="120000"/>
              </a:lnSpc>
            </a:pPr>
            <a:r>
              <a:rPr lang="en-US" altLang="zh-CN" sz="3200" b="1" dirty="0">
                <a:solidFill>
                  <a:srgbClr val="FF0000"/>
                </a:solidFill>
                <a:latin typeface="Times New Roman" panose="02020603050405020304" pitchFamily="18" charset="0"/>
                <a:cs typeface="Times New Roman" panose="02020603050405020304" pitchFamily="18" charset="0"/>
              </a:rPr>
              <a:t>have/ gain/get access to… </a:t>
            </a:r>
            <a:r>
              <a:rPr lang="zh-CN" altLang="en-US" sz="3200" b="1" dirty="0">
                <a:latin typeface="+mj-ea"/>
                <a:ea typeface="+mj-ea"/>
                <a:cs typeface="Times New Roman" panose="02020603050405020304" pitchFamily="18" charset="0"/>
              </a:rPr>
              <a:t>有</a:t>
            </a:r>
            <a:r>
              <a:rPr lang="en-US" altLang="zh-CN" sz="3200" b="1" dirty="0">
                <a:latin typeface="+mj-ea"/>
                <a:ea typeface="+mj-ea"/>
                <a:cs typeface="Times New Roman" panose="02020603050405020304" pitchFamily="18" charset="0"/>
              </a:rPr>
              <a:t>/</a:t>
            </a:r>
            <a:r>
              <a:rPr lang="zh-CN" altLang="en-US" sz="3200" b="1" dirty="0">
                <a:latin typeface="+mj-ea"/>
                <a:ea typeface="+mj-ea"/>
                <a:cs typeface="Times New Roman" panose="02020603050405020304" pitchFamily="18" charset="0"/>
              </a:rPr>
              <a:t>获得</a:t>
            </a:r>
            <a:r>
              <a:rPr lang="en-US" altLang="zh-CN" sz="3200" b="1" dirty="0">
                <a:latin typeface="+mj-ea"/>
                <a:ea typeface="+mj-ea"/>
                <a:cs typeface="Times New Roman" panose="02020603050405020304" pitchFamily="18" charset="0"/>
              </a:rPr>
              <a:t>/</a:t>
            </a:r>
            <a:r>
              <a:rPr lang="zh-CN" altLang="en-US" sz="3200" b="1" dirty="0">
                <a:latin typeface="+mj-ea"/>
                <a:ea typeface="+mj-ea"/>
                <a:cs typeface="Times New Roman" panose="02020603050405020304" pitchFamily="18" charset="0"/>
              </a:rPr>
              <a:t>得到</a:t>
            </a:r>
            <a:r>
              <a:rPr lang="en-US" altLang="zh-CN" sz="3200" b="1" dirty="0">
                <a:latin typeface="+mj-ea"/>
                <a:ea typeface="+mj-ea"/>
                <a:cs typeface="Times New Roman" panose="02020603050405020304" pitchFamily="18" charset="0"/>
              </a:rPr>
              <a:t>……</a:t>
            </a:r>
            <a:r>
              <a:rPr lang="zh-CN" altLang="en-US" sz="3200" b="1" dirty="0">
                <a:latin typeface="+mj-ea"/>
                <a:ea typeface="+mj-ea"/>
                <a:cs typeface="Times New Roman" panose="02020603050405020304" pitchFamily="18" charset="0"/>
              </a:rPr>
              <a:t>的机会</a:t>
            </a:r>
            <a:endParaRPr lang="en-US" altLang="zh-CN" sz="3200" b="1" dirty="0">
              <a:latin typeface="+mj-ea"/>
              <a:ea typeface="+mj-ea"/>
              <a:cs typeface="Times New Roman" panose="02020603050405020304" pitchFamily="18" charset="0"/>
            </a:endParaRPr>
          </a:p>
          <a:p>
            <a:pPr>
              <a:lnSpc>
                <a:spcPct val="120000"/>
              </a:lnSpc>
            </a:pPr>
            <a:r>
              <a:rPr lang="en-US" altLang="zh-CN" sz="3200" b="1" dirty="0" smtClean="0">
                <a:latin typeface="Times New Roman" panose="02020603050405020304" pitchFamily="18" charset="0"/>
              </a:rPr>
              <a:t>You </a:t>
            </a:r>
            <a:r>
              <a:rPr lang="en-US" altLang="zh-CN" sz="3200" b="1" dirty="0">
                <a:latin typeface="Times New Roman" panose="02020603050405020304" pitchFamily="18" charset="0"/>
              </a:rPr>
              <a:t>need a password to </a:t>
            </a:r>
            <a:r>
              <a:rPr lang="en-US" altLang="zh-CN" sz="3200" b="1" dirty="0">
                <a:solidFill>
                  <a:srgbClr val="FF0000"/>
                </a:solidFill>
                <a:latin typeface="Times New Roman" panose="02020603050405020304" pitchFamily="18" charset="0"/>
              </a:rPr>
              <a:t>get access to</a:t>
            </a:r>
            <a:r>
              <a:rPr lang="en-US" altLang="zh-CN" sz="3200" b="1" dirty="0">
                <a:latin typeface="Times New Roman" panose="02020603050405020304" pitchFamily="18" charset="0"/>
              </a:rPr>
              <a:t> the computer </a:t>
            </a:r>
            <a:r>
              <a:rPr lang="en-US" altLang="zh-CN" sz="3200" b="1" dirty="0" smtClean="0">
                <a:latin typeface="Times New Roman" panose="02020603050405020304" pitchFamily="18" charset="0"/>
              </a:rPr>
              <a:t>system</a:t>
            </a:r>
            <a:r>
              <a:rPr lang="en-US" altLang="zh-CN" sz="3200" b="1" dirty="0">
                <a:latin typeface="Times New Roman" panose="02020603050405020304" pitchFamily="18" charset="0"/>
              </a:rPr>
              <a:t>. </a:t>
            </a:r>
          </a:p>
        </p:txBody>
      </p:sp>
      <p:sp>
        <p:nvSpPr>
          <p:cNvPr id="4" name="文本框 3">
            <a:extLst>
              <a:ext uri="{FF2B5EF4-FFF2-40B4-BE49-F238E27FC236}">
                <a16:creationId xmlns:a16="http://schemas.microsoft.com/office/drawing/2014/main" xmlns="" id="{D221DD76-DCD3-43CD-8C8B-EB7A92232425}"/>
              </a:ext>
            </a:extLst>
          </p:cNvPr>
          <p:cNvSpPr txBox="1"/>
          <p:nvPr/>
        </p:nvSpPr>
        <p:spPr>
          <a:xfrm>
            <a:off x="0" y="0"/>
            <a:ext cx="628650" cy="922020"/>
          </a:xfrm>
          <a:prstGeom prst="rect">
            <a:avLst/>
          </a:prstGeom>
          <a:solidFill>
            <a:srgbClr val="66FF66"/>
          </a:solidFill>
        </p:spPr>
        <p:txBody>
          <a:bodyPr wrap="square" rtlCol="0">
            <a:spAutoFit/>
          </a:bodyPr>
          <a:lstStyle/>
          <a:p>
            <a:r>
              <a:rPr lang="en-US" altLang="zh-CN" sz="5400" b="1" dirty="0">
                <a:solidFill>
                  <a:srgbClr val="7030A0"/>
                </a:solidFill>
              </a:rPr>
              <a:t>8</a:t>
            </a:r>
          </a:p>
        </p:txBody>
      </p:sp>
      <p:sp>
        <p:nvSpPr>
          <p:cNvPr id="2" name="TextBox 1"/>
          <p:cNvSpPr txBox="1"/>
          <p:nvPr/>
        </p:nvSpPr>
        <p:spPr>
          <a:xfrm>
            <a:off x="939800" y="2569386"/>
            <a:ext cx="9880600" cy="523220"/>
          </a:xfrm>
          <a:prstGeom prst="rect">
            <a:avLst/>
          </a:prstGeom>
          <a:noFill/>
        </p:spPr>
        <p:txBody>
          <a:bodyPr wrap="square" rtlCol="0">
            <a:spAutoFit/>
          </a:bodyPr>
          <a:lstStyle/>
          <a:p>
            <a:r>
              <a:rPr lang="zh-CN" altLang="en-US" sz="2800" b="1" dirty="0">
                <a:latin typeface="Times New Roman" panose="02020603050405020304" pitchFamily="18" charset="0"/>
                <a:cs typeface="Times New Roman" panose="02020603050405020304" pitchFamily="18" charset="0"/>
              </a:rPr>
              <a:t>你</a:t>
            </a:r>
            <a:r>
              <a:rPr lang="zh-CN" altLang="en-US" sz="2800" b="1" dirty="0" smtClean="0">
                <a:latin typeface="Times New Roman" panose="02020603050405020304" pitchFamily="18" charset="0"/>
                <a:cs typeface="Times New Roman" panose="02020603050405020304" pitchFamily="18" charset="0"/>
              </a:rPr>
              <a:t>需要密码才能进入电脑系统。</a:t>
            </a:r>
            <a:endParaRPr lang="zh-CN" altLang="en-US" sz="2800" b="1" dirty="0">
              <a:latin typeface="Times New Roman" panose="02020603050405020304" pitchFamily="18" charset="0"/>
              <a:cs typeface="Times New Roman" panose="02020603050405020304" pitchFamily="18" charset="0"/>
            </a:endParaRPr>
          </a:p>
        </p:txBody>
      </p:sp>
      <p:sp>
        <p:nvSpPr>
          <p:cNvPr id="6" name="TextBox 4"/>
          <p:cNvSpPr txBox="1">
            <a:spLocks noChangeArrowheads="1"/>
          </p:cNvSpPr>
          <p:nvPr/>
        </p:nvSpPr>
        <p:spPr bwMode="auto">
          <a:xfrm>
            <a:off x="742089" y="3246264"/>
            <a:ext cx="11162043" cy="1274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20000"/>
              </a:lnSpc>
            </a:pPr>
            <a:r>
              <a:rPr lang="en-US" altLang="zh-CN" sz="3200" b="1" dirty="0">
                <a:solidFill>
                  <a:srgbClr val="FF0000"/>
                </a:solidFill>
                <a:latin typeface="Times New Roman" panose="02020603050405020304" pitchFamily="18" charset="0"/>
                <a:cs typeface="Times New Roman" panose="02020603050405020304" pitchFamily="18" charset="0"/>
                <a:sym typeface="Wingdings" panose="05000000000000000000" pitchFamily="2" charset="2"/>
              </a:rPr>
              <a:t>access  </a:t>
            </a:r>
            <a:r>
              <a:rPr lang="en-US" altLang="zh-CN" sz="3200" b="1" i="1" dirty="0" smtClean="0">
                <a:solidFill>
                  <a:srgbClr val="FF0000"/>
                </a:solidFill>
                <a:latin typeface="Times New Roman" panose="02020603050405020304" pitchFamily="18" charset="0"/>
                <a:cs typeface="Times New Roman" panose="02020603050405020304" pitchFamily="18" charset="0"/>
                <a:sym typeface="Wingdings" panose="05000000000000000000" pitchFamily="2" charset="2"/>
              </a:rPr>
              <a:t>v</a:t>
            </a:r>
            <a:r>
              <a:rPr lang="en-US" altLang="zh-CN" sz="3200" b="1" i="1" dirty="0">
                <a:solidFill>
                  <a:srgbClr val="FF0000"/>
                </a:solidFill>
                <a:latin typeface="Times New Roman" panose="02020603050405020304" pitchFamily="18" charset="0"/>
                <a:cs typeface="Times New Roman" panose="02020603050405020304" pitchFamily="18" charset="0"/>
                <a:sym typeface="Wingdings" panose="05000000000000000000" pitchFamily="2" charset="2"/>
              </a:rPr>
              <a:t>.</a:t>
            </a:r>
            <a:r>
              <a:rPr lang="zh-CN" altLang="en-US" sz="3200" b="1" dirty="0" smtClean="0">
                <a:solidFill>
                  <a:srgbClr val="FF0000"/>
                </a:solidFill>
                <a:latin typeface="Times New Roman" panose="02020603050405020304" pitchFamily="18" charset="0"/>
                <a:cs typeface="Times New Roman" panose="02020603050405020304" pitchFamily="18" charset="0"/>
                <a:sym typeface="Wingdings" panose="05000000000000000000" pitchFamily="2" charset="2"/>
              </a:rPr>
              <a:t>进入</a:t>
            </a:r>
            <a:r>
              <a:rPr lang="zh-CN" altLang="en-US" sz="3200" b="1" dirty="0">
                <a:solidFill>
                  <a:srgbClr val="FF0000"/>
                </a:solidFill>
                <a:latin typeface="Times New Roman" panose="02020603050405020304" pitchFamily="18" charset="0"/>
                <a:cs typeface="Times New Roman" panose="02020603050405020304" pitchFamily="18" charset="0"/>
                <a:sym typeface="Wingdings" panose="05000000000000000000" pitchFamily="2" charset="2"/>
              </a:rPr>
              <a:t>；使用；获取</a:t>
            </a:r>
            <a:endParaRPr lang="en-US" altLang="zh-CN" sz="3200" b="1" dirty="0">
              <a:solidFill>
                <a:srgbClr val="FF0000"/>
              </a:solidFill>
              <a:latin typeface="Times New Roman" panose="02020603050405020304" pitchFamily="18" charset="0"/>
              <a:cs typeface="Times New Roman" panose="02020603050405020304" pitchFamily="18" charset="0"/>
              <a:sym typeface="Wingdings" panose="05000000000000000000" pitchFamily="2" charset="2"/>
            </a:endParaRPr>
          </a:p>
          <a:p>
            <a:pPr>
              <a:lnSpc>
                <a:spcPct val="120000"/>
              </a:lnSpc>
            </a:pPr>
            <a:r>
              <a:rPr lang="en-US" altLang="zh-CN" sz="3200" b="1" dirty="0" smtClean="0">
                <a:latin typeface="Times New Roman" panose="02020603050405020304" pitchFamily="18" charset="0"/>
              </a:rPr>
              <a:t>We </a:t>
            </a:r>
            <a:r>
              <a:rPr lang="en-US" altLang="zh-CN" sz="3200" b="1" dirty="0">
                <a:latin typeface="Times New Roman" panose="02020603050405020304" pitchFamily="18" charset="0"/>
              </a:rPr>
              <a:t>can’t </a:t>
            </a:r>
            <a:r>
              <a:rPr lang="en-US" altLang="zh-CN" sz="3200" b="1" dirty="0">
                <a:solidFill>
                  <a:srgbClr val="FF0000"/>
                </a:solidFill>
                <a:latin typeface="Times New Roman" panose="02020603050405020304" pitchFamily="18" charset="0"/>
              </a:rPr>
              <a:t>access</a:t>
            </a:r>
            <a:r>
              <a:rPr lang="en-US" altLang="zh-CN" sz="3200" b="1" dirty="0">
                <a:latin typeface="Times New Roman" panose="02020603050405020304" pitchFamily="18" charset="0"/>
              </a:rPr>
              <a:t> the </a:t>
            </a:r>
            <a:r>
              <a:rPr lang="en-US" altLang="zh-CN" sz="3200" b="1" dirty="0" smtClean="0">
                <a:latin typeface="Times New Roman" panose="02020603050405020304" pitchFamily="18" charset="0"/>
              </a:rPr>
              <a:t>computer system without a password.</a:t>
            </a:r>
            <a:endParaRPr lang="en-US" altLang="zh-CN" sz="3200" b="1" dirty="0">
              <a:latin typeface="Times New Roman" panose="02020603050405020304" pitchFamily="18" charset="0"/>
            </a:endParaRPr>
          </a:p>
        </p:txBody>
      </p:sp>
      <p:sp>
        <p:nvSpPr>
          <p:cNvPr id="7" name="TextBox 6"/>
          <p:cNvSpPr txBox="1"/>
          <p:nvPr/>
        </p:nvSpPr>
        <p:spPr>
          <a:xfrm>
            <a:off x="939800" y="4520459"/>
            <a:ext cx="9880600" cy="523220"/>
          </a:xfrm>
          <a:prstGeom prst="rect">
            <a:avLst/>
          </a:prstGeom>
          <a:noFill/>
        </p:spPr>
        <p:txBody>
          <a:bodyPr wrap="square" rtlCol="0">
            <a:spAutoFit/>
          </a:bodyPr>
          <a:lstStyle/>
          <a:p>
            <a:r>
              <a:rPr lang="zh-CN" altLang="en-US" sz="2800" b="1" dirty="0" smtClean="0">
                <a:latin typeface="Times New Roman" panose="02020603050405020304" pitchFamily="18" charset="0"/>
                <a:cs typeface="Times New Roman" panose="02020603050405020304" pitchFamily="18" charset="0"/>
              </a:rPr>
              <a:t>没有密码，我们无法进入电脑系统。</a:t>
            </a:r>
            <a:endParaRPr lang="zh-CN" alt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2600815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blinds(horizontal)">
                                      <p:cBhvr>
                                        <p:cTn id="20" dur="5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6">
                                            <p:txEl>
                                              <p:pRg st="0" end="0"/>
                                            </p:txEl>
                                          </p:spTgt>
                                        </p:tgtEl>
                                        <p:attrNameLst>
                                          <p:attrName>style.visibility</p:attrName>
                                        </p:attrNameLst>
                                      </p:cBhvr>
                                      <p:to>
                                        <p:strVal val="visible"/>
                                      </p:to>
                                    </p:set>
                                    <p:animEffect transition="in" filter="wipe(down)">
                                      <p:cBhvr>
                                        <p:cTn id="25" dur="500"/>
                                        <p:tgtEl>
                                          <p:spTgt spid="6">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down)">
                                      <p:cBhvr>
                                        <p:cTn id="30" dur="5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6">
                                            <p:txEl>
                                              <p:pRg st="1" end="1"/>
                                            </p:txEl>
                                          </p:spTgt>
                                        </p:tgtEl>
                                        <p:attrNameLst>
                                          <p:attrName>style.visibility</p:attrName>
                                        </p:attrNameLst>
                                      </p:cBhvr>
                                      <p:to>
                                        <p:strVal val="visible"/>
                                      </p:to>
                                    </p:set>
                                    <p:animEffect transition="in" filter="wipe(down)">
                                      <p:cBhvr>
                                        <p:cTn id="35"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4" name="Text Box 4"/>
          <p:cNvSpPr txBox="1">
            <a:spLocks noChangeArrowheads="1"/>
          </p:cNvSpPr>
          <p:nvPr/>
        </p:nvSpPr>
        <p:spPr bwMode="auto">
          <a:xfrm>
            <a:off x="931333" y="249013"/>
            <a:ext cx="11159067"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46088" indent="-446088">
              <a:defRPr>
                <a:solidFill>
                  <a:schemeClr val="tx1"/>
                </a:solidFill>
                <a:latin typeface="Calibri" panose="020F0502020204030204" pitchFamily="34" charset="0"/>
                <a:ea typeface="宋体" panose="02010600030101010101" pitchFamily="2" charset="-122"/>
              </a:defRPr>
            </a:lvl1pPr>
            <a:lvl2pPr marL="625475">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3200" b="1" dirty="0" smtClean="0">
                <a:latin typeface="Times New Roman" panose="02020603050405020304" pitchFamily="18" charset="0"/>
              </a:rPr>
              <a:t> </a:t>
            </a:r>
            <a:r>
              <a:rPr lang="en-US" altLang="zh-CN" sz="3200" b="1" dirty="0">
                <a:latin typeface="Times New Roman" panose="02020603050405020304" pitchFamily="18" charset="0"/>
              </a:rPr>
              <a:t>When you </a:t>
            </a:r>
            <a:r>
              <a:rPr lang="en-US" altLang="zh-CN" sz="3200" b="1" dirty="0">
                <a:solidFill>
                  <a:srgbClr val="FF0000"/>
                </a:solidFill>
                <a:latin typeface="Times New Roman" panose="02020603050405020304" pitchFamily="18" charset="0"/>
              </a:rPr>
              <a:t>go through</a:t>
            </a:r>
            <a:r>
              <a:rPr lang="en-US" altLang="zh-CN" sz="3200" b="1" dirty="0">
                <a:latin typeface="Times New Roman" panose="02020603050405020304" pitchFamily="18" charset="0"/>
              </a:rPr>
              <a:t> tough times, you meet others who are facing similar challenges.</a:t>
            </a:r>
          </a:p>
        </p:txBody>
      </p:sp>
      <p:sp>
        <p:nvSpPr>
          <p:cNvPr id="163845" name="Text Box 5"/>
          <p:cNvSpPr txBox="1">
            <a:spLocks noChangeArrowheads="1"/>
          </p:cNvSpPr>
          <p:nvPr/>
        </p:nvSpPr>
        <p:spPr bwMode="auto">
          <a:xfrm>
            <a:off x="1991544" y="1337867"/>
            <a:ext cx="8424936"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zh-CN" sz="3200" b="1" dirty="0">
                <a:solidFill>
                  <a:srgbClr val="0000FF"/>
                </a:solidFill>
                <a:latin typeface="Times New Roman" panose="02020603050405020304" pitchFamily="18" charset="0"/>
              </a:rPr>
              <a:t>【</a:t>
            </a:r>
            <a:r>
              <a:rPr lang="zh-CN" altLang="en-US" sz="3200" b="1" dirty="0">
                <a:solidFill>
                  <a:srgbClr val="0000FF"/>
                </a:solidFill>
                <a:latin typeface="Times New Roman" panose="02020603050405020304" pitchFamily="18" charset="0"/>
              </a:rPr>
              <a:t>归纳</a:t>
            </a:r>
            <a:r>
              <a:rPr lang="en-US" altLang="zh-CN" sz="3200" b="1" dirty="0">
                <a:solidFill>
                  <a:srgbClr val="0000FF"/>
                </a:solidFill>
                <a:latin typeface="Times New Roman" panose="02020603050405020304" pitchFamily="18" charset="0"/>
              </a:rPr>
              <a:t>】go through</a:t>
            </a:r>
            <a:r>
              <a:rPr lang="zh-CN" altLang="en-US" sz="3200" b="1" dirty="0">
                <a:solidFill>
                  <a:srgbClr val="0000FF"/>
                </a:solidFill>
                <a:latin typeface="Times New Roman" panose="02020603050405020304" pitchFamily="18" charset="0"/>
              </a:rPr>
              <a:t>常见意思如下：</a:t>
            </a:r>
          </a:p>
        </p:txBody>
      </p:sp>
      <p:sp>
        <p:nvSpPr>
          <p:cNvPr id="163846" name="Rectangle 6"/>
          <p:cNvSpPr>
            <a:spLocks noChangeArrowheads="1"/>
          </p:cNvSpPr>
          <p:nvPr/>
        </p:nvSpPr>
        <p:spPr bwMode="auto">
          <a:xfrm>
            <a:off x="397934" y="2132905"/>
            <a:ext cx="9730597" cy="36379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nSpc>
                <a:spcPct val="120000"/>
              </a:lnSpc>
            </a:pPr>
            <a:r>
              <a:rPr lang="en-US" altLang="zh-CN" sz="3200" b="1" dirty="0">
                <a:latin typeface="Times New Roman" panose="02020603050405020304" pitchFamily="18" charset="0"/>
              </a:rPr>
              <a:t>Most families </a:t>
            </a:r>
            <a:r>
              <a:rPr lang="en-US" altLang="zh-CN" sz="3200" b="1" dirty="0">
                <a:solidFill>
                  <a:srgbClr val="FF0000"/>
                </a:solidFill>
                <a:latin typeface="Times New Roman" panose="02020603050405020304" pitchFamily="18" charset="0"/>
              </a:rPr>
              <a:t>went through</a:t>
            </a:r>
            <a:r>
              <a:rPr lang="en-US" altLang="zh-CN" sz="3200" b="1" dirty="0">
                <a:latin typeface="Times New Roman" panose="02020603050405020304" pitchFamily="18" charset="0"/>
              </a:rPr>
              <a:t> a lot during the war.  </a:t>
            </a:r>
          </a:p>
          <a:p>
            <a:pPr>
              <a:lnSpc>
                <a:spcPct val="120000"/>
              </a:lnSpc>
            </a:pPr>
            <a:r>
              <a:rPr lang="en-US" altLang="zh-CN" sz="3200" b="1" dirty="0">
                <a:latin typeface="Times New Roman" panose="02020603050405020304" pitchFamily="18" charset="0"/>
              </a:rPr>
              <a:t>I </a:t>
            </a:r>
            <a:r>
              <a:rPr lang="en-US" altLang="zh-CN" sz="3200" b="1" dirty="0">
                <a:solidFill>
                  <a:srgbClr val="FF0000"/>
                </a:solidFill>
                <a:latin typeface="Times New Roman" panose="02020603050405020304" pitchFamily="18" charset="0"/>
              </a:rPr>
              <a:t>went through</a:t>
            </a:r>
            <a:r>
              <a:rPr lang="en-US" altLang="zh-CN" sz="3200" b="1" dirty="0">
                <a:latin typeface="Times New Roman" panose="02020603050405020304" pitchFamily="18" charset="0"/>
              </a:rPr>
              <a:t> the papers looking for Jane’s letter.</a:t>
            </a:r>
          </a:p>
          <a:p>
            <a:pPr>
              <a:lnSpc>
                <a:spcPct val="120000"/>
              </a:lnSpc>
            </a:pPr>
            <a:r>
              <a:rPr lang="en-US" altLang="zh-CN" sz="3200" b="1" dirty="0">
                <a:latin typeface="Times New Roman" panose="02020603050405020304" pitchFamily="18" charset="0"/>
              </a:rPr>
              <a:t>The police </a:t>
            </a:r>
            <a:r>
              <a:rPr lang="en-US" altLang="zh-CN" sz="3200" b="1" dirty="0">
                <a:solidFill>
                  <a:srgbClr val="FF0000"/>
                </a:solidFill>
                <a:latin typeface="Times New Roman" panose="02020603050405020304" pitchFamily="18" charset="0"/>
              </a:rPr>
              <a:t>went through</a:t>
            </a:r>
            <a:r>
              <a:rPr lang="en-US" altLang="zh-CN" sz="3200" b="1" dirty="0">
                <a:latin typeface="Times New Roman" panose="02020603050405020304" pitchFamily="18" charset="0"/>
              </a:rPr>
              <a:t> every corner of the room, but didn’t find any clues. </a:t>
            </a:r>
          </a:p>
          <a:p>
            <a:pPr>
              <a:lnSpc>
                <a:spcPct val="120000"/>
              </a:lnSpc>
            </a:pPr>
            <a:r>
              <a:rPr lang="en-US" altLang="zh-CN" sz="3200" b="1" dirty="0">
                <a:latin typeface="Times New Roman" panose="02020603050405020304" pitchFamily="18" charset="0"/>
              </a:rPr>
              <a:t>She has </a:t>
            </a:r>
            <a:r>
              <a:rPr lang="en-US" altLang="zh-CN" sz="3200" b="1" dirty="0">
                <a:solidFill>
                  <a:srgbClr val="FF0000"/>
                </a:solidFill>
                <a:latin typeface="Times New Roman" panose="02020603050405020304" pitchFamily="18" charset="0"/>
              </a:rPr>
              <a:t>gone through </a:t>
            </a:r>
            <a:r>
              <a:rPr lang="en-US" altLang="zh-CN" sz="3200" b="1" dirty="0">
                <a:latin typeface="Times New Roman" panose="02020603050405020304" pitchFamily="18" charset="0"/>
              </a:rPr>
              <a:t>all her savings in order to help a sick child.</a:t>
            </a:r>
          </a:p>
        </p:txBody>
      </p:sp>
      <p:sp>
        <p:nvSpPr>
          <p:cNvPr id="2" name="文本框 1"/>
          <p:cNvSpPr txBox="1"/>
          <p:nvPr/>
        </p:nvSpPr>
        <p:spPr>
          <a:xfrm>
            <a:off x="8902868" y="2173504"/>
            <a:ext cx="2236510" cy="584775"/>
          </a:xfrm>
          <a:prstGeom prst="rect">
            <a:avLst/>
          </a:prstGeom>
          <a:noFill/>
        </p:spPr>
        <p:txBody>
          <a:bodyPr wrap="none" rtlCol="0">
            <a:spAutoFit/>
          </a:bodyPr>
          <a:lstStyle/>
          <a:p>
            <a:r>
              <a:rPr lang="zh-CN" altLang="en-US" sz="3200" b="1" dirty="0">
                <a:solidFill>
                  <a:srgbClr val="FF0000"/>
                </a:solidFill>
              </a:rPr>
              <a:t>经历，经受</a:t>
            </a:r>
            <a:endParaRPr lang="en-US" sz="3200" b="1" dirty="0">
              <a:solidFill>
                <a:srgbClr val="FF0000"/>
              </a:solidFill>
            </a:endParaRPr>
          </a:p>
        </p:txBody>
      </p:sp>
      <p:sp>
        <p:nvSpPr>
          <p:cNvPr id="6" name="文本框 5"/>
          <p:cNvSpPr txBox="1"/>
          <p:nvPr/>
        </p:nvSpPr>
        <p:spPr>
          <a:xfrm>
            <a:off x="9224601" y="2751242"/>
            <a:ext cx="2236510" cy="584775"/>
          </a:xfrm>
          <a:prstGeom prst="rect">
            <a:avLst/>
          </a:prstGeom>
          <a:noFill/>
        </p:spPr>
        <p:txBody>
          <a:bodyPr wrap="none" rtlCol="0">
            <a:spAutoFit/>
          </a:bodyPr>
          <a:lstStyle/>
          <a:p>
            <a:r>
              <a:rPr lang="zh-CN" altLang="en-US" sz="3200" b="1" dirty="0">
                <a:solidFill>
                  <a:srgbClr val="FF0000"/>
                </a:solidFill>
              </a:rPr>
              <a:t>浏览，查阅</a:t>
            </a:r>
            <a:endParaRPr lang="en-US" sz="3200" b="1" dirty="0">
              <a:solidFill>
                <a:srgbClr val="FF0000"/>
              </a:solidFill>
            </a:endParaRPr>
          </a:p>
        </p:txBody>
      </p:sp>
      <p:sp>
        <p:nvSpPr>
          <p:cNvPr id="3" name="文本框 2"/>
          <p:cNvSpPr txBox="1"/>
          <p:nvPr/>
        </p:nvSpPr>
        <p:spPr>
          <a:xfrm>
            <a:off x="4251258" y="3943948"/>
            <a:ext cx="3057247" cy="584775"/>
          </a:xfrm>
          <a:prstGeom prst="rect">
            <a:avLst/>
          </a:prstGeom>
          <a:noFill/>
        </p:spPr>
        <p:txBody>
          <a:bodyPr wrap="none" rtlCol="0">
            <a:spAutoFit/>
          </a:bodyPr>
          <a:lstStyle/>
          <a:p>
            <a:r>
              <a:rPr lang="zh-CN" altLang="en-US" sz="3200" b="1" dirty="0">
                <a:solidFill>
                  <a:srgbClr val="FF0000"/>
                </a:solidFill>
              </a:rPr>
              <a:t>仔细检查，审查</a:t>
            </a:r>
            <a:endParaRPr lang="en-US" sz="3200" b="1" dirty="0">
              <a:solidFill>
                <a:srgbClr val="FF0000"/>
              </a:solidFill>
            </a:endParaRPr>
          </a:p>
        </p:txBody>
      </p:sp>
      <p:sp>
        <p:nvSpPr>
          <p:cNvPr id="8" name="文本框 7"/>
          <p:cNvSpPr txBox="1"/>
          <p:nvPr/>
        </p:nvSpPr>
        <p:spPr>
          <a:xfrm>
            <a:off x="2346541" y="5028744"/>
            <a:ext cx="2236510" cy="584775"/>
          </a:xfrm>
          <a:prstGeom prst="rect">
            <a:avLst/>
          </a:prstGeom>
          <a:noFill/>
        </p:spPr>
        <p:txBody>
          <a:bodyPr wrap="none" rtlCol="0">
            <a:spAutoFit/>
          </a:bodyPr>
          <a:lstStyle/>
          <a:p>
            <a:r>
              <a:rPr lang="zh-CN" altLang="en-US" sz="3200" b="1" dirty="0">
                <a:solidFill>
                  <a:srgbClr val="FF0000"/>
                </a:solidFill>
              </a:rPr>
              <a:t>用完，耗尽</a:t>
            </a:r>
            <a:endParaRPr lang="en-US" sz="3200" b="1" dirty="0">
              <a:solidFill>
                <a:srgbClr val="FF0000"/>
              </a:solidFill>
            </a:endParaRPr>
          </a:p>
        </p:txBody>
      </p:sp>
      <p:sp>
        <p:nvSpPr>
          <p:cNvPr id="9" name="文本框 8">
            <a:extLst>
              <a:ext uri="{FF2B5EF4-FFF2-40B4-BE49-F238E27FC236}">
                <a16:creationId xmlns:a16="http://schemas.microsoft.com/office/drawing/2014/main" xmlns="" id="{AABDD23D-946A-4D9D-983D-F064C1C5BA29}"/>
              </a:ext>
            </a:extLst>
          </p:cNvPr>
          <p:cNvSpPr txBox="1"/>
          <p:nvPr/>
        </p:nvSpPr>
        <p:spPr>
          <a:xfrm>
            <a:off x="0" y="0"/>
            <a:ext cx="628650" cy="922020"/>
          </a:xfrm>
          <a:prstGeom prst="rect">
            <a:avLst/>
          </a:prstGeom>
          <a:solidFill>
            <a:srgbClr val="66FF66"/>
          </a:solidFill>
        </p:spPr>
        <p:txBody>
          <a:bodyPr wrap="square" rtlCol="0">
            <a:spAutoFit/>
          </a:bodyPr>
          <a:lstStyle/>
          <a:p>
            <a:r>
              <a:rPr lang="en-US" altLang="zh-CN" sz="5400" b="1" dirty="0">
                <a:solidFill>
                  <a:srgbClr val="7030A0"/>
                </a:solidFill>
              </a:rPr>
              <a:t>9</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63845"/>
                                        </p:tgtEl>
                                        <p:attrNameLst>
                                          <p:attrName>style.visibility</p:attrName>
                                        </p:attrNameLst>
                                      </p:cBhvr>
                                      <p:to>
                                        <p:strVal val="visible"/>
                                      </p:to>
                                    </p:set>
                                    <p:animEffect transition="in" filter="blinds(horizontal)">
                                      <p:cBhvr>
                                        <p:cTn id="7" dur="500"/>
                                        <p:tgtEl>
                                          <p:spTgt spid="16384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63846"/>
                                        </p:tgtEl>
                                        <p:attrNameLst>
                                          <p:attrName>style.visibility</p:attrName>
                                        </p:attrNameLst>
                                      </p:cBhvr>
                                      <p:to>
                                        <p:strVal val="visible"/>
                                      </p:to>
                                    </p:set>
                                    <p:animEffect transition="in" filter="blinds(horizontal)">
                                      <p:cBhvr>
                                        <p:cTn id="12" dur="500"/>
                                        <p:tgtEl>
                                          <p:spTgt spid="16384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down)">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down)">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wipe(down)">
                                      <p:cBhvr>
                                        <p:cTn id="27" dur="500"/>
                                        <p:tgtEl>
                                          <p:spTgt spid="3"/>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ipe(down)">
                                      <p:cBhvr>
                                        <p:cTn id="3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45" grpId="0"/>
      <p:bldP spid="163846" grpId="0"/>
      <p:bldP spid="2" grpId="0"/>
      <p:bldP spid="6" grpId="0"/>
      <p:bldP spid="3"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2"/>
          <p:cNvSpPr txBox="1">
            <a:spLocks noChangeArrowheads="1"/>
          </p:cNvSpPr>
          <p:nvPr/>
        </p:nvSpPr>
        <p:spPr bwMode="auto">
          <a:xfrm>
            <a:off x="1048689" y="345976"/>
            <a:ext cx="10017896" cy="1491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lvl1pPr marL="358775" indent="-358775">
              <a:defRPr>
                <a:solidFill>
                  <a:schemeClr val="tx1"/>
                </a:solidFill>
                <a:latin typeface="Arial" panose="020B0604020202020204" pitchFamily="34" charset="0"/>
                <a:ea typeface="宋体" panose="02010600030101010101" pitchFamily="2" charset="-122"/>
              </a:defRPr>
            </a:lvl1pPr>
            <a:lvl2pPr marL="1090613" indent="-285750">
              <a:defRPr>
                <a:solidFill>
                  <a:schemeClr val="tx1"/>
                </a:solidFill>
                <a:latin typeface="Arial" panose="020B0604020202020204" pitchFamily="34" charset="0"/>
                <a:ea typeface="宋体" panose="02010600030101010101" pitchFamily="2" charset="-122"/>
              </a:defRPr>
            </a:lvl2pPr>
            <a:lvl3pPr marL="1498600" indent="-228600">
              <a:defRPr>
                <a:solidFill>
                  <a:schemeClr val="tx1"/>
                </a:solidFill>
                <a:latin typeface="Arial" panose="020B0604020202020204" pitchFamily="34" charset="0"/>
                <a:ea typeface="宋体" panose="02010600030101010101" pitchFamily="2" charset="-122"/>
              </a:defRPr>
            </a:lvl3pPr>
            <a:lvl4pPr marL="1906588" indent="-228600">
              <a:defRPr>
                <a:solidFill>
                  <a:schemeClr val="tx1"/>
                </a:solidFill>
                <a:latin typeface="Arial" panose="020B0604020202020204" pitchFamily="34" charset="0"/>
                <a:ea typeface="宋体" panose="02010600030101010101" pitchFamily="2" charset="-122"/>
              </a:defRPr>
            </a:lvl4pPr>
            <a:lvl5pPr marL="2314575" indent="-228600">
              <a:defRPr>
                <a:solidFill>
                  <a:schemeClr val="tx1"/>
                </a:solidFill>
                <a:latin typeface="Arial" panose="020B0604020202020204" pitchFamily="34" charset="0"/>
                <a:ea typeface="宋体" panose="02010600030101010101" pitchFamily="2" charset="-122"/>
              </a:defRPr>
            </a:lvl5pPr>
            <a:lvl6pPr marL="27717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289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861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433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20000"/>
              </a:lnSpc>
            </a:pPr>
            <a:r>
              <a:rPr lang="en-US" altLang="zh-CN" sz="3200" b="1" dirty="0">
                <a:solidFill>
                  <a:srgbClr val="000000"/>
                </a:solidFill>
                <a:latin typeface="Times New Roman" panose="02020603050405020304" pitchFamily="18" charset="0"/>
              </a:rPr>
              <a:t>1. …it is usually directed at </a:t>
            </a:r>
            <a:r>
              <a:rPr lang="en-US" altLang="zh-CN" sz="3200" b="1" dirty="0">
                <a:solidFill>
                  <a:srgbClr val="FF0000"/>
                </a:solidFill>
                <a:latin typeface="Times New Roman" panose="02020603050405020304" pitchFamily="18" charset="0"/>
              </a:rPr>
              <a:t>particular</a:t>
            </a:r>
            <a:r>
              <a:rPr lang="en-US" altLang="zh-CN" sz="3200" b="1" dirty="0">
                <a:solidFill>
                  <a:srgbClr val="000000"/>
                </a:solidFill>
                <a:latin typeface="Times New Roman" panose="02020603050405020304" pitchFamily="18" charset="0"/>
              </a:rPr>
              <a:t> people.</a:t>
            </a:r>
          </a:p>
          <a:p>
            <a:pPr>
              <a:lnSpc>
                <a:spcPct val="120000"/>
              </a:lnSpc>
            </a:pPr>
            <a:r>
              <a:rPr lang="en-US" altLang="zh-CN" sz="3200" b="1" dirty="0">
                <a:solidFill>
                  <a:srgbClr val="FF0000"/>
                </a:solidFill>
                <a:latin typeface="Times New Roman" panose="02020603050405020304" pitchFamily="18" charset="0"/>
              </a:rPr>
              <a:t>   particular </a:t>
            </a:r>
            <a:r>
              <a:rPr lang="en-US" altLang="zh-CN" sz="3200" b="1" i="1" dirty="0">
                <a:solidFill>
                  <a:srgbClr val="FF0000"/>
                </a:solidFill>
                <a:latin typeface="Times New Roman" panose="02020603050405020304" pitchFamily="18" charset="0"/>
              </a:rPr>
              <a:t>adj</a:t>
            </a:r>
            <a:r>
              <a:rPr lang="en-US" altLang="zh-CN" sz="3200" b="1" dirty="0">
                <a:solidFill>
                  <a:srgbClr val="FF0000"/>
                </a:solidFill>
                <a:latin typeface="Times New Roman" panose="02020603050405020304" pitchFamily="18" charset="0"/>
              </a:rPr>
              <a:t>. </a:t>
            </a:r>
            <a:r>
              <a:rPr lang="zh-CN" altLang="en-US" sz="3200" b="1" dirty="0" smtClean="0">
                <a:solidFill>
                  <a:srgbClr val="FF0000"/>
                </a:solidFill>
                <a:latin typeface="Times New Roman" panose="02020603050405020304" pitchFamily="18" charset="0"/>
                <a:cs typeface="Times New Roman" panose="02020603050405020304" pitchFamily="18" charset="0"/>
              </a:rPr>
              <a:t>特殊</a:t>
            </a:r>
            <a:r>
              <a:rPr lang="zh-CN" altLang="en-US" sz="3200" b="1" dirty="0">
                <a:solidFill>
                  <a:srgbClr val="FF0000"/>
                </a:solidFill>
                <a:latin typeface="Times New Roman" panose="02020603050405020304" pitchFamily="18" charset="0"/>
                <a:cs typeface="Times New Roman" panose="02020603050405020304" pitchFamily="18" charset="0"/>
              </a:rPr>
              <a:t>的，特别的</a:t>
            </a:r>
            <a:r>
              <a:rPr lang="zh-CN" altLang="en-US" sz="3200" b="1" dirty="0" smtClean="0">
                <a:solidFill>
                  <a:srgbClr val="FF0000"/>
                </a:solidFill>
                <a:latin typeface="Times New Roman" panose="02020603050405020304" pitchFamily="18" charset="0"/>
                <a:cs typeface="Times New Roman" panose="02020603050405020304" pitchFamily="18" charset="0"/>
              </a:rPr>
              <a:t>；讲究</a:t>
            </a:r>
            <a:r>
              <a:rPr lang="zh-CN" altLang="en-US" sz="3200" b="1" dirty="0">
                <a:solidFill>
                  <a:srgbClr val="FF0000"/>
                </a:solidFill>
                <a:latin typeface="Times New Roman" panose="02020603050405020304" pitchFamily="18" charset="0"/>
                <a:cs typeface="Times New Roman" panose="02020603050405020304" pitchFamily="18" charset="0"/>
              </a:rPr>
              <a:t>的</a:t>
            </a:r>
            <a:endParaRPr lang="en-US" altLang="zh-CN" sz="3200" b="1" dirty="0">
              <a:solidFill>
                <a:srgbClr val="FF0000"/>
              </a:solidFill>
              <a:latin typeface="Times New Roman" panose="02020603050405020304" pitchFamily="18" charset="0"/>
            </a:endParaRPr>
          </a:p>
        </p:txBody>
      </p:sp>
      <p:sp>
        <p:nvSpPr>
          <p:cNvPr id="2" name="文本框 1"/>
          <p:cNvSpPr txBox="1"/>
          <p:nvPr/>
        </p:nvSpPr>
        <p:spPr>
          <a:xfrm>
            <a:off x="211667" y="1809262"/>
            <a:ext cx="11201399" cy="3046988"/>
          </a:xfrm>
          <a:prstGeom prst="rect">
            <a:avLst/>
          </a:prstGeom>
          <a:noFill/>
        </p:spPr>
        <p:txBody>
          <a:bodyPr wrap="square" rtlCol="0">
            <a:spAutoFit/>
          </a:bodyPr>
          <a:lstStyle/>
          <a:p>
            <a:pPr>
              <a:lnSpc>
                <a:spcPct val="120000"/>
              </a:lnSpc>
            </a:pPr>
            <a:r>
              <a:rPr lang="en-US" altLang="zh-CN" sz="3200" b="1" dirty="0">
                <a:solidFill>
                  <a:srgbClr val="FF0000"/>
                </a:solidFill>
                <a:latin typeface="Times New Roman" panose="02020603050405020304" pitchFamily="18" charset="0"/>
                <a:cs typeface="Times New Roman" panose="02020603050405020304" pitchFamily="18" charset="0"/>
              </a:rPr>
              <a:t>be particular about </a:t>
            </a:r>
            <a:r>
              <a:rPr lang="zh-CN" altLang="en-US" sz="3200" b="1" dirty="0">
                <a:latin typeface="+mj-ea"/>
                <a:ea typeface="+mj-ea"/>
                <a:cs typeface="Times New Roman" panose="02020603050405020304" pitchFamily="18" charset="0"/>
              </a:rPr>
              <a:t>对</a:t>
            </a:r>
            <a:r>
              <a:rPr lang="en-US" altLang="zh-CN" sz="3200" b="1" dirty="0">
                <a:latin typeface="+mj-ea"/>
                <a:ea typeface="+mj-ea"/>
                <a:cs typeface="Times New Roman" panose="02020603050405020304" pitchFamily="18" charset="0"/>
              </a:rPr>
              <a:t>……</a:t>
            </a:r>
            <a:r>
              <a:rPr lang="zh-CN" altLang="en-US" sz="3200" b="1" dirty="0">
                <a:latin typeface="+mj-ea"/>
                <a:ea typeface="+mj-ea"/>
                <a:cs typeface="Times New Roman" panose="02020603050405020304" pitchFamily="18" charset="0"/>
              </a:rPr>
              <a:t>讲究</a:t>
            </a:r>
            <a:r>
              <a:rPr lang="en-US" altLang="zh-CN" sz="3200" b="1" dirty="0">
                <a:latin typeface="+mj-ea"/>
                <a:ea typeface="+mj-ea"/>
                <a:cs typeface="Times New Roman" panose="02020603050405020304" pitchFamily="18" charset="0"/>
              </a:rPr>
              <a:t>/ </a:t>
            </a:r>
            <a:r>
              <a:rPr lang="zh-CN" altLang="en-US" sz="3200" b="1" dirty="0">
                <a:latin typeface="+mj-ea"/>
                <a:ea typeface="+mj-ea"/>
                <a:cs typeface="Times New Roman" panose="02020603050405020304" pitchFamily="18" charset="0"/>
              </a:rPr>
              <a:t>挑剔</a:t>
            </a:r>
            <a:endParaRPr lang="en-US" altLang="zh-CN" sz="3200" b="1" dirty="0">
              <a:latin typeface="+mj-ea"/>
              <a:ea typeface="+mj-ea"/>
              <a:cs typeface="Times New Roman" panose="02020603050405020304" pitchFamily="18" charset="0"/>
            </a:endParaRPr>
          </a:p>
          <a:p>
            <a:pPr>
              <a:lnSpc>
                <a:spcPct val="120000"/>
              </a:lnSpc>
            </a:pPr>
            <a:r>
              <a:rPr lang="en-US" altLang="zh-CN" sz="3200" b="1" dirty="0">
                <a:solidFill>
                  <a:srgbClr val="FF0000"/>
                </a:solidFill>
                <a:latin typeface="Times New Roman" panose="02020603050405020304" pitchFamily="18" charset="0"/>
                <a:cs typeface="Times New Roman" panose="02020603050405020304" pitchFamily="18" charset="0"/>
              </a:rPr>
              <a:t>in particular </a:t>
            </a:r>
            <a:r>
              <a:rPr lang="zh-CN" altLang="en-US" sz="3200" b="1" dirty="0">
                <a:latin typeface="Times New Roman" panose="02020603050405020304" pitchFamily="18" charset="0"/>
                <a:cs typeface="Times New Roman" panose="02020603050405020304" pitchFamily="18" charset="0"/>
              </a:rPr>
              <a:t>尤其，特别</a:t>
            </a:r>
            <a:endParaRPr lang="en-US" altLang="zh-CN" sz="3200" b="1" dirty="0">
              <a:latin typeface="Times New Roman" panose="02020603050405020304" pitchFamily="18" charset="0"/>
              <a:cs typeface="Times New Roman" panose="02020603050405020304" pitchFamily="18" charset="0"/>
            </a:endParaRPr>
          </a:p>
          <a:p>
            <a:pPr>
              <a:lnSpc>
                <a:spcPct val="120000"/>
              </a:lnSpc>
            </a:pPr>
            <a:r>
              <a:rPr lang="en-US" altLang="zh-CN" sz="3200" b="1" dirty="0" smtClean="0">
                <a:latin typeface="Times New Roman" panose="02020603050405020304" pitchFamily="18" charset="0"/>
                <a:cs typeface="Times New Roman" panose="02020603050405020304" pitchFamily="18" charset="0"/>
              </a:rPr>
              <a:t>She</a:t>
            </a:r>
            <a:r>
              <a:rPr lang="en-US" altLang="zh-CN" sz="3200" b="1" dirty="0" smtClean="0">
                <a:solidFill>
                  <a:srgbClr val="FF0000"/>
                </a:solidFill>
                <a:latin typeface="Times New Roman" panose="02020603050405020304" pitchFamily="18" charset="0"/>
                <a:cs typeface="Times New Roman" panose="02020603050405020304" pitchFamily="18" charset="0"/>
              </a:rPr>
              <a:t>’s </a:t>
            </a:r>
            <a:r>
              <a:rPr lang="en-US" altLang="zh-CN" sz="3200" b="1" dirty="0">
                <a:solidFill>
                  <a:srgbClr val="FF0000"/>
                </a:solidFill>
                <a:latin typeface="Times New Roman" panose="02020603050405020304" pitchFamily="18" charset="0"/>
                <a:cs typeface="Times New Roman" panose="02020603050405020304" pitchFamily="18" charset="0"/>
              </a:rPr>
              <a:t>very particular about </a:t>
            </a:r>
            <a:r>
              <a:rPr lang="en-US" altLang="zh-CN" sz="3200" b="1" dirty="0">
                <a:latin typeface="Times New Roman" panose="02020603050405020304" pitchFamily="18" charset="0"/>
                <a:cs typeface="Times New Roman" panose="02020603050405020304" pitchFamily="18" charset="0"/>
              </a:rPr>
              <a:t>the quality of the </a:t>
            </a:r>
            <a:r>
              <a:rPr lang="en-US" altLang="zh-CN" sz="3200" b="1" dirty="0" smtClean="0">
                <a:latin typeface="Times New Roman" panose="02020603050405020304" pitchFamily="18" charset="0"/>
                <a:cs typeface="Times New Roman" panose="02020603050405020304" pitchFamily="18" charset="0"/>
              </a:rPr>
              <a:t>dress.</a:t>
            </a:r>
          </a:p>
          <a:p>
            <a:pPr>
              <a:lnSpc>
                <a:spcPct val="120000"/>
              </a:lnSpc>
            </a:pPr>
            <a:endParaRPr lang="en-US" altLang="zh-CN" sz="3200" b="1" dirty="0">
              <a:latin typeface="Times New Roman" panose="02020603050405020304" pitchFamily="18" charset="0"/>
              <a:cs typeface="Times New Roman" panose="02020603050405020304" pitchFamily="18" charset="0"/>
            </a:endParaRPr>
          </a:p>
          <a:p>
            <a:pPr>
              <a:lnSpc>
                <a:spcPct val="120000"/>
              </a:lnSpc>
            </a:pPr>
            <a:r>
              <a:rPr lang="en-US" altLang="zh-CN" sz="3200" b="1" dirty="0" smtClean="0">
                <a:latin typeface="Times New Roman" panose="02020603050405020304" pitchFamily="18" charset="0"/>
                <a:cs typeface="Times New Roman" panose="02020603050405020304" pitchFamily="18" charset="0"/>
              </a:rPr>
              <a:t>The </a:t>
            </a:r>
            <a:r>
              <a:rPr lang="en-US" altLang="zh-CN" sz="3200" b="1" dirty="0">
                <a:latin typeface="Times New Roman" panose="02020603050405020304" pitchFamily="18" charset="0"/>
                <a:cs typeface="Times New Roman" panose="02020603050405020304" pitchFamily="18" charset="0"/>
              </a:rPr>
              <a:t>designer loves ancient Chinese mirror </a:t>
            </a:r>
            <a:r>
              <a:rPr lang="en-US" altLang="zh-CN" sz="3200" b="1" dirty="0" smtClean="0">
                <a:solidFill>
                  <a:srgbClr val="FF0000"/>
                </a:solidFill>
                <a:latin typeface="Times New Roman" panose="02020603050405020304" pitchFamily="18" charset="0"/>
                <a:cs typeface="Times New Roman" panose="02020603050405020304" pitchFamily="18" charset="0"/>
              </a:rPr>
              <a:t>in particular</a:t>
            </a:r>
            <a:r>
              <a:rPr lang="en-US" altLang="zh-CN" sz="3200" b="1" dirty="0">
                <a:latin typeface="Times New Roman" panose="02020603050405020304" pitchFamily="18" charset="0"/>
                <a:cs typeface="Times New Roman" panose="02020603050405020304" pitchFamily="18" charset="0"/>
              </a:rPr>
              <a:t>.</a:t>
            </a:r>
          </a:p>
        </p:txBody>
      </p:sp>
      <p:sp>
        <p:nvSpPr>
          <p:cNvPr id="4" name="文本框 3">
            <a:extLst>
              <a:ext uri="{FF2B5EF4-FFF2-40B4-BE49-F238E27FC236}">
                <a16:creationId xmlns:a16="http://schemas.microsoft.com/office/drawing/2014/main" xmlns="" id="{F4E6C28E-A751-4A9D-A8BD-41A9F2899311}"/>
              </a:ext>
            </a:extLst>
          </p:cNvPr>
          <p:cNvSpPr txBox="1"/>
          <p:nvPr/>
        </p:nvSpPr>
        <p:spPr>
          <a:xfrm>
            <a:off x="0" y="0"/>
            <a:ext cx="953135" cy="922020"/>
          </a:xfrm>
          <a:prstGeom prst="rect">
            <a:avLst/>
          </a:prstGeom>
          <a:solidFill>
            <a:srgbClr val="66FF66"/>
          </a:solidFill>
        </p:spPr>
        <p:txBody>
          <a:bodyPr wrap="square" rtlCol="0">
            <a:spAutoFit/>
          </a:bodyPr>
          <a:lstStyle/>
          <a:p>
            <a:r>
              <a:rPr lang="en-US" altLang="zh-CN" sz="5400" b="1" dirty="0">
                <a:solidFill>
                  <a:srgbClr val="7030A0"/>
                </a:solidFill>
              </a:rPr>
              <a:t>10</a:t>
            </a:r>
          </a:p>
        </p:txBody>
      </p:sp>
      <p:sp>
        <p:nvSpPr>
          <p:cNvPr id="3" name="TextBox 2"/>
          <p:cNvSpPr txBox="1"/>
          <p:nvPr/>
        </p:nvSpPr>
        <p:spPr>
          <a:xfrm>
            <a:off x="347134" y="3632199"/>
            <a:ext cx="8737600" cy="523220"/>
          </a:xfrm>
          <a:prstGeom prst="rect">
            <a:avLst/>
          </a:prstGeom>
          <a:noFill/>
        </p:spPr>
        <p:txBody>
          <a:bodyPr wrap="square" rtlCol="0">
            <a:spAutoFit/>
          </a:bodyPr>
          <a:lstStyle/>
          <a:p>
            <a:r>
              <a:rPr lang="zh-CN" altLang="en-US" sz="2800" b="1" dirty="0" smtClean="0"/>
              <a:t>她对裙子的质量特别讲究。</a:t>
            </a:r>
            <a:endParaRPr lang="zh-CN" altLang="en-US" sz="2800" b="1" dirty="0"/>
          </a:p>
        </p:txBody>
      </p:sp>
      <p:sp>
        <p:nvSpPr>
          <p:cNvPr id="6" name="TextBox 5"/>
          <p:cNvSpPr txBox="1"/>
          <p:nvPr/>
        </p:nvSpPr>
        <p:spPr>
          <a:xfrm>
            <a:off x="476567" y="4856250"/>
            <a:ext cx="8737600" cy="523220"/>
          </a:xfrm>
          <a:prstGeom prst="rect">
            <a:avLst/>
          </a:prstGeom>
          <a:noFill/>
        </p:spPr>
        <p:txBody>
          <a:bodyPr wrap="square" rtlCol="0">
            <a:spAutoFit/>
          </a:bodyPr>
          <a:lstStyle/>
          <a:p>
            <a:r>
              <a:rPr lang="zh-CN" altLang="en-US" sz="2800" b="1" dirty="0" smtClean="0"/>
              <a:t>这个设计师尤其喜欢古代中国的镜子。</a:t>
            </a:r>
            <a:endParaRPr lang="zh-CN" altLang="en-US" sz="2800" b="1" dirty="0"/>
          </a:p>
        </p:txBody>
      </p:sp>
    </p:spTree>
    <p:extLst>
      <p:ext uri="{BB962C8B-B14F-4D97-AF65-F5344CB8AC3E}">
        <p14:creationId xmlns:p14="http://schemas.microsoft.com/office/powerpoint/2010/main" val="408151294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0482">
                                            <p:txEl>
                                              <p:pRg st="1" end="1"/>
                                            </p:txEl>
                                          </p:spTgt>
                                        </p:tgtEl>
                                        <p:attrNameLst>
                                          <p:attrName>style.visibility</p:attrName>
                                        </p:attrNameLst>
                                      </p:cBhvr>
                                      <p:to>
                                        <p:strVal val="visible"/>
                                      </p:to>
                                    </p:set>
                                    <p:animEffect transition="in" filter="blinds(horizontal)">
                                      <p:cBhvr>
                                        <p:cTn id="7" dur="500"/>
                                        <p:tgtEl>
                                          <p:spTgt spid="2048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wipe(down)">
                                      <p:cBhvr>
                                        <p:cTn id="12" dur="500"/>
                                        <p:tgtEl>
                                          <p:spTgt spid="2">
                                            <p:txEl>
                                              <p:pRg st="0" end="0"/>
                                            </p:txEl>
                                          </p:spTgt>
                                        </p:tgtEl>
                                      </p:cBhvr>
                                    </p:animEffect>
                                  </p:childTnLst>
                                </p:cTn>
                              </p:par>
                              <p:par>
                                <p:cTn id="13" presetID="22" presetClass="entr" presetSubtype="4" fill="hold" nodeType="with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animEffect transition="in" filter="wipe(down)">
                                      <p:cBhvr>
                                        <p:cTn id="15" dur="500"/>
                                        <p:tgtEl>
                                          <p:spTgt spid="2">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ipe(down)">
                                      <p:cBhvr>
                                        <p:cTn id="20" dur="5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2">
                                            <p:txEl>
                                              <p:pRg st="2" end="2"/>
                                            </p:txEl>
                                          </p:spTgt>
                                        </p:tgtEl>
                                        <p:attrNameLst>
                                          <p:attrName>style.visibility</p:attrName>
                                        </p:attrNameLst>
                                      </p:cBhvr>
                                      <p:to>
                                        <p:strVal val="visible"/>
                                      </p:to>
                                    </p:set>
                                    <p:animEffect transition="in" filter="wipe(down)">
                                      <p:cBhvr>
                                        <p:cTn id="25" dur="500"/>
                                        <p:tgtEl>
                                          <p:spTgt spid="2">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wipe(down)">
                                      <p:cBhvr>
                                        <p:cTn id="30" dur="500"/>
                                        <p:tgtEl>
                                          <p:spTgt spid="6"/>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2">
                                            <p:txEl>
                                              <p:pRg st="4" end="4"/>
                                            </p:txEl>
                                          </p:spTgt>
                                        </p:tgtEl>
                                        <p:attrNameLst>
                                          <p:attrName>style.visibility</p:attrName>
                                        </p:attrNameLst>
                                      </p:cBhvr>
                                      <p:to>
                                        <p:strVal val="visible"/>
                                      </p:to>
                                    </p:set>
                                    <p:animEffect transition="in" filter="wipe(down)">
                                      <p:cBhvr>
                                        <p:cTn id="35"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2"/>
          <p:cNvSpPr txBox="1">
            <a:spLocks noChangeArrowheads="1"/>
          </p:cNvSpPr>
          <p:nvPr/>
        </p:nvSpPr>
        <p:spPr bwMode="auto">
          <a:xfrm>
            <a:off x="1058333" y="182502"/>
            <a:ext cx="11133667" cy="3991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lvl1pPr marL="358775" indent="-358775">
              <a:defRPr>
                <a:solidFill>
                  <a:schemeClr val="tx1"/>
                </a:solidFill>
                <a:latin typeface="Arial" panose="020B0604020202020204" pitchFamily="34" charset="0"/>
                <a:ea typeface="宋体" panose="02010600030101010101" pitchFamily="2" charset="-122"/>
              </a:defRPr>
            </a:lvl1pPr>
            <a:lvl2pPr marL="1090613" indent="-285750">
              <a:defRPr>
                <a:solidFill>
                  <a:schemeClr val="tx1"/>
                </a:solidFill>
                <a:latin typeface="Arial" panose="020B0604020202020204" pitchFamily="34" charset="0"/>
                <a:ea typeface="宋体" panose="02010600030101010101" pitchFamily="2" charset="-122"/>
              </a:defRPr>
            </a:lvl2pPr>
            <a:lvl3pPr marL="1498600" indent="-228600">
              <a:defRPr>
                <a:solidFill>
                  <a:schemeClr val="tx1"/>
                </a:solidFill>
                <a:latin typeface="Arial" panose="020B0604020202020204" pitchFamily="34" charset="0"/>
                <a:ea typeface="宋体" panose="02010600030101010101" pitchFamily="2" charset="-122"/>
              </a:defRPr>
            </a:lvl3pPr>
            <a:lvl4pPr marL="1906588" indent="-228600">
              <a:defRPr>
                <a:solidFill>
                  <a:schemeClr val="tx1"/>
                </a:solidFill>
                <a:latin typeface="Arial" panose="020B0604020202020204" pitchFamily="34" charset="0"/>
                <a:ea typeface="宋体" panose="02010600030101010101" pitchFamily="2" charset="-122"/>
              </a:defRPr>
            </a:lvl4pPr>
            <a:lvl5pPr marL="2314575" indent="-228600">
              <a:defRPr>
                <a:solidFill>
                  <a:schemeClr val="tx1"/>
                </a:solidFill>
                <a:latin typeface="Arial" panose="020B0604020202020204" pitchFamily="34" charset="0"/>
                <a:ea typeface="宋体" panose="02010600030101010101" pitchFamily="2" charset="-122"/>
              </a:defRPr>
            </a:lvl5pPr>
            <a:lvl6pPr marL="27717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289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861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433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20000"/>
              </a:lnSpc>
            </a:pPr>
            <a:r>
              <a:rPr lang="en-US" altLang="zh-CN" sz="3200" b="1" dirty="0" smtClean="0">
                <a:solidFill>
                  <a:srgbClr val="000000"/>
                </a:solidFill>
                <a:latin typeface="Times New Roman" panose="02020603050405020304" pitchFamily="18" charset="0"/>
              </a:rPr>
              <a:t> </a:t>
            </a:r>
            <a:r>
              <a:rPr lang="en-US" altLang="zh-CN" sz="3200" b="1" dirty="0">
                <a:solidFill>
                  <a:srgbClr val="000000"/>
                </a:solidFill>
                <a:latin typeface="Times New Roman" panose="02020603050405020304" pitchFamily="18" charset="0"/>
              </a:rPr>
              <a:t>He or she may also post </a:t>
            </a:r>
            <a:r>
              <a:rPr lang="en-US" altLang="zh-CN" sz="3200" b="1" dirty="0">
                <a:solidFill>
                  <a:srgbClr val="FF0000"/>
                </a:solidFill>
                <a:latin typeface="Times New Roman" panose="02020603050405020304" pitchFamily="18" charset="0"/>
              </a:rPr>
              <a:t>embarrassing</a:t>
            </a:r>
            <a:r>
              <a:rPr lang="en-US" altLang="zh-CN" sz="3200" b="1" dirty="0">
                <a:solidFill>
                  <a:srgbClr val="000000"/>
                </a:solidFill>
                <a:latin typeface="Times New Roman" panose="02020603050405020304" pitchFamily="18" charset="0"/>
              </a:rPr>
              <a:t> photos and infor mation about those people.</a:t>
            </a:r>
          </a:p>
          <a:p>
            <a:pPr>
              <a:lnSpc>
                <a:spcPct val="120000"/>
              </a:lnSpc>
            </a:pPr>
            <a:r>
              <a:rPr lang="en-US" altLang="zh-CN" sz="3200" b="1" dirty="0">
                <a:solidFill>
                  <a:srgbClr val="FF0000"/>
                </a:solidFill>
                <a:latin typeface="Times New Roman" panose="02020603050405020304" pitchFamily="18" charset="0"/>
              </a:rPr>
              <a:t>   embarrassing </a:t>
            </a:r>
            <a:r>
              <a:rPr lang="en-US" altLang="zh-CN" sz="3200" b="1" i="1" dirty="0">
                <a:solidFill>
                  <a:srgbClr val="FF0000"/>
                </a:solidFill>
                <a:latin typeface="Times New Roman" panose="02020603050405020304" pitchFamily="18" charset="0"/>
              </a:rPr>
              <a:t>adj</a:t>
            </a:r>
            <a:r>
              <a:rPr lang="en-US" altLang="zh-CN" sz="3200" b="1" dirty="0">
                <a:solidFill>
                  <a:srgbClr val="FF0000"/>
                </a:solidFill>
                <a:latin typeface="Times New Roman" panose="02020603050405020304" pitchFamily="18" charset="0"/>
              </a:rPr>
              <a:t>. </a:t>
            </a:r>
            <a:r>
              <a:rPr lang="zh-CN" altLang="en-US" sz="3200" b="1" dirty="0" smtClean="0">
                <a:solidFill>
                  <a:srgbClr val="FF0000"/>
                </a:solidFill>
                <a:latin typeface="Times New Roman" panose="02020603050405020304" pitchFamily="18" charset="0"/>
                <a:cs typeface="Times New Roman" panose="02020603050405020304" pitchFamily="18" charset="0"/>
              </a:rPr>
              <a:t>让</a:t>
            </a:r>
            <a:r>
              <a:rPr lang="zh-CN" altLang="en-US" sz="3200" b="1" dirty="0">
                <a:solidFill>
                  <a:srgbClr val="FF0000"/>
                </a:solidFill>
                <a:latin typeface="Times New Roman" panose="02020603050405020304" pitchFamily="18" charset="0"/>
                <a:cs typeface="Times New Roman" panose="02020603050405020304" pitchFamily="18" charset="0"/>
              </a:rPr>
              <a:t>人难堪（尴尬；害羞）的</a:t>
            </a:r>
            <a:endParaRPr lang="en-US" altLang="zh-CN" sz="3200" b="1" dirty="0">
              <a:solidFill>
                <a:srgbClr val="FF0000"/>
              </a:solidFill>
              <a:latin typeface="Times New Roman" panose="02020603050405020304" pitchFamily="18" charset="0"/>
              <a:cs typeface="Times New Roman" panose="02020603050405020304" pitchFamily="18" charset="0"/>
            </a:endParaRPr>
          </a:p>
          <a:p>
            <a:pPr>
              <a:lnSpc>
                <a:spcPct val="120000"/>
              </a:lnSpc>
            </a:pPr>
            <a:r>
              <a:rPr lang="en-US" altLang="zh-CN" sz="3200" b="1" dirty="0">
                <a:solidFill>
                  <a:srgbClr val="FF0000"/>
                </a:solidFill>
                <a:latin typeface="Times New Roman" panose="02020603050405020304" pitchFamily="18" charset="0"/>
                <a:cs typeface="Times New Roman" panose="02020603050405020304" pitchFamily="18" charset="0"/>
              </a:rPr>
              <a:t>   </a:t>
            </a:r>
            <a:r>
              <a:rPr lang="en-US" altLang="zh-CN" sz="3200" b="1" dirty="0">
                <a:latin typeface="Times New Roman" panose="02020603050405020304" pitchFamily="18" charset="0"/>
                <a:cs typeface="Times New Roman" panose="02020603050405020304" pitchFamily="18" charset="0"/>
              </a:rPr>
              <a:t>eg His jokes didn’t even raise a smile, which was </a:t>
            </a:r>
            <a:r>
              <a:rPr lang="en-US" altLang="zh-CN" sz="3200" b="1" dirty="0" err="1" smtClean="0">
                <a:solidFill>
                  <a:srgbClr val="FF0000"/>
                </a:solidFill>
                <a:latin typeface="Times New Roman" panose="02020603050405020304" pitchFamily="18" charset="0"/>
                <a:cs typeface="Times New Roman" panose="02020603050405020304" pitchFamily="18" charset="0"/>
              </a:rPr>
              <a:t>embarrsing</a:t>
            </a:r>
            <a:r>
              <a:rPr lang="en-US" altLang="zh-CN" sz="3200" b="1" dirty="0">
                <a:solidFill>
                  <a:srgbClr val="FF0000"/>
                </a:solidFill>
                <a:latin typeface="Times New Roman" panose="02020603050405020304" pitchFamily="18" charset="0"/>
                <a:cs typeface="Times New Roman" panose="02020603050405020304" pitchFamily="18" charset="0"/>
              </a:rPr>
              <a:t>. </a:t>
            </a:r>
          </a:p>
        </p:txBody>
      </p:sp>
      <p:sp>
        <p:nvSpPr>
          <p:cNvPr id="3" name="文本框 2">
            <a:extLst>
              <a:ext uri="{FF2B5EF4-FFF2-40B4-BE49-F238E27FC236}">
                <a16:creationId xmlns:a16="http://schemas.microsoft.com/office/drawing/2014/main" xmlns="" id="{9D4ABBCC-BFB2-447F-90D6-A47F1A721E03}"/>
              </a:ext>
            </a:extLst>
          </p:cNvPr>
          <p:cNvSpPr txBox="1"/>
          <p:nvPr/>
        </p:nvSpPr>
        <p:spPr>
          <a:xfrm>
            <a:off x="0" y="-60960"/>
            <a:ext cx="972820" cy="922020"/>
          </a:xfrm>
          <a:prstGeom prst="rect">
            <a:avLst/>
          </a:prstGeom>
          <a:solidFill>
            <a:srgbClr val="66FF66"/>
          </a:solidFill>
        </p:spPr>
        <p:txBody>
          <a:bodyPr wrap="square" rtlCol="0">
            <a:spAutoFit/>
          </a:bodyPr>
          <a:lstStyle/>
          <a:p>
            <a:r>
              <a:rPr lang="en-US" altLang="zh-CN" sz="5400" b="1" dirty="0">
                <a:solidFill>
                  <a:srgbClr val="7030A0"/>
                </a:solidFill>
              </a:rPr>
              <a:t>11</a:t>
            </a:r>
          </a:p>
        </p:txBody>
      </p:sp>
      <p:sp>
        <p:nvSpPr>
          <p:cNvPr id="4" name="文本框 1"/>
          <p:cNvSpPr txBox="1"/>
          <p:nvPr/>
        </p:nvSpPr>
        <p:spPr>
          <a:xfrm>
            <a:off x="1066800" y="2518508"/>
            <a:ext cx="9859108" cy="4228850"/>
          </a:xfrm>
          <a:prstGeom prst="rect">
            <a:avLst/>
          </a:prstGeom>
          <a:noFill/>
        </p:spPr>
        <p:txBody>
          <a:bodyPr wrap="square" rtlCol="0">
            <a:spAutoFit/>
          </a:bodyPr>
          <a:lstStyle/>
          <a:p>
            <a:pPr>
              <a:lnSpc>
                <a:spcPct val="120000"/>
              </a:lnSpc>
            </a:pPr>
            <a:r>
              <a:rPr lang="en-US" altLang="zh-CN" sz="3200" b="1" dirty="0">
                <a:solidFill>
                  <a:srgbClr val="0000FF"/>
                </a:solidFill>
                <a:latin typeface="Times New Roman" panose="02020603050405020304" pitchFamily="18" charset="0"/>
                <a:cs typeface="Times New Roman" panose="02020603050405020304" pitchFamily="18" charset="0"/>
              </a:rPr>
              <a:t>【</a:t>
            </a:r>
            <a:r>
              <a:rPr lang="zh-CN" altLang="en-US" sz="3200" b="1" dirty="0">
                <a:solidFill>
                  <a:srgbClr val="0000FF"/>
                </a:solidFill>
                <a:latin typeface="Times New Roman" panose="02020603050405020304" pitchFamily="18" charset="0"/>
                <a:cs typeface="Times New Roman" panose="02020603050405020304" pitchFamily="18" charset="0"/>
              </a:rPr>
              <a:t>拓展</a:t>
            </a:r>
            <a:r>
              <a:rPr lang="en-US" altLang="zh-CN" sz="3200" b="1" dirty="0">
                <a:solidFill>
                  <a:srgbClr val="0000FF"/>
                </a:solidFill>
                <a:latin typeface="Times New Roman" panose="02020603050405020304" pitchFamily="18" charset="0"/>
                <a:cs typeface="Times New Roman" panose="02020603050405020304" pitchFamily="18" charset="0"/>
              </a:rPr>
              <a:t>】</a:t>
            </a:r>
          </a:p>
          <a:p>
            <a:pPr>
              <a:lnSpc>
                <a:spcPct val="120000"/>
              </a:lnSpc>
            </a:pPr>
            <a:r>
              <a:rPr lang="en-US" altLang="zh-CN" sz="3200" b="1" dirty="0">
                <a:latin typeface="Times New Roman" panose="02020603050405020304" pitchFamily="18" charset="0"/>
                <a:cs typeface="Times New Roman" panose="02020603050405020304" pitchFamily="18" charset="0"/>
              </a:rPr>
              <a:t>  </a:t>
            </a:r>
            <a:r>
              <a:rPr lang="en-US" altLang="zh-CN" sz="3200" b="1" dirty="0">
                <a:solidFill>
                  <a:srgbClr val="FF0000"/>
                </a:solidFill>
                <a:latin typeface="Times New Roman" panose="02020603050405020304" pitchFamily="18" charset="0"/>
                <a:cs typeface="Times New Roman" panose="02020603050405020304" pitchFamily="18" charset="0"/>
              </a:rPr>
              <a:t>embarrass </a:t>
            </a:r>
            <a:r>
              <a:rPr lang="en-US" altLang="zh-CN" sz="3200" b="1" i="1" dirty="0">
                <a:solidFill>
                  <a:srgbClr val="FF0000"/>
                </a:solidFill>
                <a:latin typeface="Times New Roman" panose="02020603050405020304" pitchFamily="18" charset="0"/>
                <a:cs typeface="Times New Roman" panose="02020603050405020304" pitchFamily="18" charset="0"/>
              </a:rPr>
              <a:t>vt. </a:t>
            </a:r>
            <a:r>
              <a:rPr lang="zh-CN" altLang="en-US" sz="3200" b="1" dirty="0">
                <a:latin typeface="Times New Roman" panose="02020603050405020304" pitchFamily="18" charset="0"/>
                <a:cs typeface="Times New Roman" panose="02020603050405020304" pitchFamily="18" charset="0"/>
              </a:rPr>
              <a:t>使尴尬</a:t>
            </a:r>
            <a:endParaRPr lang="en-US" altLang="zh-CN" sz="3200" b="1" dirty="0">
              <a:latin typeface="Times New Roman" panose="02020603050405020304" pitchFamily="18" charset="0"/>
              <a:cs typeface="Times New Roman" panose="02020603050405020304" pitchFamily="18" charset="0"/>
            </a:endParaRPr>
          </a:p>
          <a:p>
            <a:pPr>
              <a:lnSpc>
                <a:spcPct val="120000"/>
              </a:lnSpc>
            </a:pPr>
            <a:r>
              <a:rPr lang="en-US" altLang="zh-CN" sz="3200" b="1" dirty="0">
                <a:latin typeface="Times New Roman" panose="02020603050405020304" pitchFamily="18" charset="0"/>
                <a:cs typeface="Times New Roman" panose="02020603050405020304" pitchFamily="18" charset="0"/>
              </a:rPr>
              <a:t>  </a:t>
            </a:r>
            <a:r>
              <a:rPr lang="en-US" altLang="zh-CN" sz="3200" b="1" dirty="0">
                <a:solidFill>
                  <a:srgbClr val="FF0000"/>
                </a:solidFill>
                <a:latin typeface="Times New Roman" panose="02020603050405020304" pitchFamily="18" charset="0"/>
                <a:cs typeface="Times New Roman" panose="02020603050405020304" pitchFamily="18" charset="0"/>
              </a:rPr>
              <a:t>embarrassed </a:t>
            </a:r>
            <a:r>
              <a:rPr lang="en-US" altLang="zh-CN" sz="3200" b="1" i="1" dirty="0">
                <a:solidFill>
                  <a:srgbClr val="FF0000"/>
                </a:solidFill>
                <a:latin typeface="Times New Roman" panose="02020603050405020304" pitchFamily="18" charset="0"/>
                <a:cs typeface="Times New Roman" panose="02020603050405020304" pitchFamily="18" charset="0"/>
              </a:rPr>
              <a:t>adj.</a:t>
            </a:r>
            <a:r>
              <a:rPr lang="en-US" altLang="zh-CN" sz="3200" b="1" dirty="0">
                <a:solidFill>
                  <a:srgbClr val="FF0000"/>
                </a:solidFill>
                <a:latin typeface="Times New Roman" panose="02020603050405020304" pitchFamily="18" charset="0"/>
                <a:cs typeface="Times New Roman" panose="02020603050405020304" pitchFamily="18" charset="0"/>
              </a:rPr>
              <a:t> </a:t>
            </a:r>
            <a:r>
              <a:rPr lang="zh-CN" altLang="en-US" sz="3200" b="1" dirty="0">
                <a:latin typeface="Times New Roman" panose="02020603050405020304" pitchFamily="18" charset="0"/>
                <a:cs typeface="Times New Roman" panose="02020603050405020304" pitchFamily="18" charset="0"/>
              </a:rPr>
              <a:t>尴尬的；难看的</a:t>
            </a:r>
            <a:endParaRPr lang="en-US" altLang="zh-CN" sz="3200" b="1" dirty="0">
              <a:latin typeface="Times New Roman" panose="02020603050405020304" pitchFamily="18" charset="0"/>
              <a:cs typeface="Times New Roman" panose="02020603050405020304" pitchFamily="18" charset="0"/>
            </a:endParaRPr>
          </a:p>
          <a:p>
            <a:pPr>
              <a:lnSpc>
                <a:spcPct val="120000"/>
              </a:lnSpc>
            </a:pPr>
            <a:r>
              <a:rPr lang="en-US" altLang="zh-CN" sz="3200" b="1" dirty="0">
                <a:latin typeface="Times New Roman" panose="02020603050405020304" pitchFamily="18" charset="0"/>
                <a:cs typeface="Times New Roman" panose="02020603050405020304" pitchFamily="18" charset="0"/>
              </a:rPr>
              <a:t>  </a:t>
            </a:r>
            <a:r>
              <a:rPr lang="en-US" altLang="zh-CN" sz="3200" b="1" dirty="0">
                <a:solidFill>
                  <a:srgbClr val="FF0000"/>
                </a:solidFill>
                <a:latin typeface="Times New Roman" panose="02020603050405020304" pitchFamily="18" charset="0"/>
                <a:cs typeface="Times New Roman" panose="02020603050405020304" pitchFamily="18" charset="0"/>
              </a:rPr>
              <a:t>be embarrassed about / at </a:t>
            </a:r>
            <a:r>
              <a:rPr lang="zh-CN" altLang="en-US" sz="3200" b="1" dirty="0">
                <a:latin typeface="Times New Roman" panose="02020603050405020304" pitchFamily="18" charset="0"/>
                <a:cs typeface="Times New Roman" panose="02020603050405020304" pitchFamily="18" charset="0"/>
              </a:rPr>
              <a:t>因</a:t>
            </a:r>
            <a:r>
              <a:rPr lang="en-US" altLang="zh-CN" sz="3200" b="1" dirty="0">
                <a:latin typeface="Times New Roman" panose="02020603050405020304" pitchFamily="18" charset="0"/>
                <a:cs typeface="Times New Roman" panose="02020603050405020304" pitchFamily="18" charset="0"/>
              </a:rPr>
              <a:t>……</a:t>
            </a:r>
            <a:r>
              <a:rPr lang="zh-CN" altLang="en-US" sz="3200" b="1" dirty="0">
                <a:latin typeface="Times New Roman" panose="02020603050405020304" pitchFamily="18" charset="0"/>
                <a:cs typeface="Times New Roman" panose="02020603050405020304" pitchFamily="18" charset="0"/>
              </a:rPr>
              <a:t>而窘迫</a:t>
            </a:r>
            <a:r>
              <a:rPr lang="en-US" altLang="zh-CN" sz="3200" b="1" dirty="0">
                <a:latin typeface="Times New Roman" panose="02020603050405020304" pitchFamily="18" charset="0"/>
                <a:cs typeface="Times New Roman" panose="02020603050405020304" pitchFamily="18" charset="0"/>
              </a:rPr>
              <a:t>/</a:t>
            </a:r>
            <a:r>
              <a:rPr lang="zh-CN" altLang="en-US" sz="3200" b="1" dirty="0">
                <a:latin typeface="Times New Roman" panose="02020603050405020304" pitchFamily="18" charset="0"/>
                <a:cs typeface="Times New Roman" panose="02020603050405020304" pitchFamily="18" charset="0"/>
              </a:rPr>
              <a:t>尴尬</a:t>
            </a:r>
            <a:endParaRPr lang="en-US" altLang="zh-CN" sz="3200" b="1" dirty="0">
              <a:latin typeface="Times New Roman" panose="02020603050405020304" pitchFamily="18" charset="0"/>
              <a:cs typeface="Times New Roman" panose="02020603050405020304" pitchFamily="18" charset="0"/>
            </a:endParaRPr>
          </a:p>
          <a:p>
            <a:pPr>
              <a:lnSpc>
                <a:spcPct val="120000"/>
              </a:lnSpc>
            </a:pPr>
            <a:r>
              <a:rPr lang="en-US" altLang="zh-CN" sz="3200" b="1" dirty="0" smtClean="0">
                <a:latin typeface="Times New Roman" panose="02020603050405020304" pitchFamily="18" charset="0"/>
                <a:cs typeface="Times New Roman" panose="02020603050405020304" pitchFamily="18" charset="0"/>
              </a:rPr>
              <a:t>  </a:t>
            </a:r>
            <a:r>
              <a:rPr lang="en-US" altLang="zh-CN" sz="3200" b="1" dirty="0" smtClean="0">
                <a:solidFill>
                  <a:srgbClr val="FF0000"/>
                </a:solidFill>
                <a:latin typeface="Times New Roman" panose="02020603050405020304" pitchFamily="18" charset="0"/>
                <a:cs typeface="Times New Roman" panose="02020603050405020304" pitchFamily="18" charset="0"/>
              </a:rPr>
              <a:t>be </a:t>
            </a:r>
            <a:r>
              <a:rPr lang="en-US" altLang="zh-CN" sz="3200" b="1" dirty="0" err="1" smtClean="0">
                <a:solidFill>
                  <a:srgbClr val="FF0000"/>
                </a:solidFill>
                <a:latin typeface="Times New Roman" panose="02020603050405020304" pitchFamily="18" charset="0"/>
                <a:cs typeface="Times New Roman" panose="02020603050405020304" pitchFamily="18" charset="0"/>
              </a:rPr>
              <a:t>embarrased</a:t>
            </a:r>
            <a:r>
              <a:rPr lang="en-US" altLang="zh-CN" sz="3200" b="1" dirty="0" smtClean="0">
                <a:solidFill>
                  <a:srgbClr val="FF0000"/>
                </a:solidFill>
                <a:latin typeface="Times New Roman" panose="02020603050405020304" pitchFamily="18" charset="0"/>
                <a:cs typeface="Times New Roman" panose="02020603050405020304" pitchFamily="18" charset="0"/>
              </a:rPr>
              <a:t> to do </a:t>
            </a:r>
            <a:r>
              <a:rPr lang="en-US" altLang="zh-CN" sz="3200" b="1" dirty="0" err="1" smtClean="0">
                <a:solidFill>
                  <a:srgbClr val="FF0000"/>
                </a:solidFill>
                <a:latin typeface="Times New Roman" panose="02020603050405020304" pitchFamily="18" charset="0"/>
                <a:cs typeface="Times New Roman" panose="02020603050405020304" pitchFamily="18" charset="0"/>
              </a:rPr>
              <a:t>sth</a:t>
            </a:r>
            <a:r>
              <a:rPr lang="en-US" altLang="zh-CN" sz="3200" b="1" dirty="0" smtClean="0">
                <a:solidFill>
                  <a:srgbClr val="FF0000"/>
                </a:solidFill>
                <a:latin typeface="Times New Roman" panose="02020603050405020304" pitchFamily="18" charset="0"/>
                <a:cs typeface="Times New Roman" panose="02020603050405020304" pitchFamily="18" charset="0"/>
              </a:rPr>
              <a:t>. </a:t>
            </a:r>
            <a:r>
              <a:rPr lang="zh-CN" altLang="en-US" sz="3200" b="1" dirty="0">
                <a:latin typeface="Times New Roman" panose="02020603050405020304" pitchFamily="18" charset="0"/>
                <a:cs typeface="Times New Roman" panose="02020603050405020304" pitchFamily="18" charset="0"/>
              </a:rPr>
              <a:t>窘迫</a:t>
            </a:r>
            <a:r>
              <a:rPr lang="en-US" altLang="zh-CN" sz="3200" b="1" dirty="0">
                <a:latin typeface="Times New Roman" panose="02020603050405020304" pitchFamily="18" charset="0"/>
                <a:cs typeface="Times New Roman" panose="02020603050405020304" pitchFamily="18" charset="0"/>
              </a:rPr>
              <a:t>/ </a:t>
            </a:r>
            <a:r>
              <a:rPr lang="zh-CN" altLang="en-US" sz="3200" b="1" dirty="0">
                <a:latin typeface="Times New Roman" panose="02020603050405020304" pitchFamily="18" charset="0"/>
                <a:cs typeface="Times New Roman" panose="02020603050405020304" pitchFamily="18" charset="0"/>
              </a:rPr>
              <a:t>尴尬地做某事</a:t>
            </a:r>
            <a:endParaRPr lang="en-US" altLang="zh-CN" sz="3200" b="1" dirty="0">
              <a:latin typeface="Times New Roman" panose="02020603050405020304" pitchFamily="18" charset="0"/>
              <a:cs typeface="Times New Roman" panose="02020603050405020304" pitchFamily="18" charset="0"/>
            </a:endParaRPr>
          </a:p>
          <a:p>
            <a:pPr>
              <a:lnSpc>
                <a:spcPct val="120000"/>
              </a:lnSpc>
            </a:pPr>
            <a:r>
              <a:rPr lang="en-US" altLang="zh-CN" sz="3200" b="1" dirty="0">
                <a:latin typeface="Times New Roman" panose="02020603050405020304" pitchFamily="18" charset="0"/>
                <a:cs typeface="Times New Roman" panose="02020603050405020304" pitchFamily="18" charset="0"/>
              </a:rPr>
              <a:t>  </a:t>
            </a:r>
            <a:r>
              <a:rPr lang="en-US" altLang="zh-CN" sz="3200" b="1" dirty="0">
                <a:solidFill>
                  <a:srgbClr val="FF0000"/>
                </a:solidFill>
                <a:latin typeface="Times New Roman" panose="02020603050405020304" pitchFamily="18" charset="0"/>
                <a:cs typeface="Times New Roman" panose="02020603050405020304" pitchFamily="18" charset="0"/>
              </a:rPr>
              <a:t>embarrassment </a:t>
            </a:r>
            <a:r>
              <a:rPr lang="en-US" altLang="zh-CN" sz="3200" b="1" i="1" dirty="0">
                <a:solidFill>
                  <a:srgbClr val="FF0000"/>
                </a:solidFill>
                <a:latin typeface="Times New Roman" panose="02020603050405020304" pitchFamily="18" charset="0"/>
                <a:cs typeface="Times New Roman" panose="02020603050405020304" pitchFamily="18" charset="0"/>
              </a:rPr>
              <a:t>n.</a:t>
            </a:r>
            <a:r>
              <a:rPr lang="en-US" altLang="zh-CN" sz="3200" b="1" i="1" dirty="0">
                <a:latin typeface="Times New Roman" panose="02020603050405020304" pitchFamily="18" charset="0"/>
                <a:cs typeface="Times New Roman" panose="02020603050405020304" pitchFamily="18" charset="0"/>
              </a:rPr>
              <a:t> </a:t>
            </a:r>
            <a:r>
              <a:rPr lang="zh-CN" altLang="en-US" sz="3200" b="1" dirty="0">
                <a:latin typeface="Times New Roman" panose="02020603050405020304" pitchFamily="18" charset="0"/>
                <a:cs typeface="Times New Roman" panose="02020603050405020304" pitchFamily="18" charset="0"/>
              </a:rPr>
              <a:t>尴尬</a:t>
            </a:r>
            <a:endParaRPr lang="en-US" altLang="zh-CN" sz="3200" b="1" dirty="0">
              <a:latin typeface="Times New Roman" panose="02020603050405020304" pitchFamily="18" charset="0"/>
              <a:cs typeface="Times New Roman" panose="02020603050405020304" pitchFamily="18" charset="0"/>
            </a:endParaRPr>
          </a:p>
          <a:p>
            <a:pPr>
              <a:lnSpc>
                <a:spcPct val="120000"/>
              </a:lnSpc>
            </a:pPr>
            <a:r>
              <a:rPr lang="en-US" altLang="zh-CN" sz="3200" b="1" dirty="0">
                <a:latin typeface="Times New Roman" panose="02020603050405020304" pitchFamily="18" charset="0"/>
                <a:cs typeface="Times New Roman" panose="02020603050405020304" pitchFamily="18" charset="0"/>
              </a:rPr>
              <a:t>  </a:t>
            </a:r>
            <a:r>
              <a:rPr lang="en-US" altLang="zh-CN" sz="3200" b="1" dirty="0">
                <a:solidFill>
                  <a:srgbClr val="FF0000"/>
                </a:solidFill>
                <a:latin typeface="Times New Roman" panose="02020603050405020304" pitchFamily="18" charset="0"/>
                <a:cs typeface="Times New Roman" panose="02020603050405020304" pitchFamily="18" charset="0"/>
              </a:rPr>
              <a:t>to one’s embarrassment </a:t>
            </a:r>
            <a:r>
              <a:rPr lang="zh-CN" altLang="en-US" sz="3200" b="1" dirty="0">
                <a:latin typeface="Times New Roman" panose="02020603050405020304" pitchFamily="18" charset="0"/>
                <a:cs typeface="Times New Roman" panose="02020603050405020304" pitchFamily="18" charset="0"/>
              </a:rPr>
              <a:t>令人尴尬的是</a:t>
            </a:r>
            <a:endParaRPr lang="en-US" altLang="zh-CN"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5278126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0482">
                                            <p:txEl>
                                              <p:pRg st="1" end="1"/>
                                            </p:txEl>
                                          </p:spTgt>
                                        </p:tgtEl>
                                        <p:attrNameLst>
                                          <p:attrName>style.visibility</p:attrName>
                                        </p:attrNameLst>
                                      </p:cBhvr>
                                      <p:to>
                                        <p:strVal val="visible"/>
                                      </p:to>
                                    </p:set>
                                    <p:animEffect transition="in" filter="blinds(horizontal)">
                                      <p:cBhvr>
                                        <p:cTn id="7" dur="500"/>
                                        <p:tgtEl>
                                          <p:spTgt spid="2048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0482">
                                            <p:txEl>
                                              <p:pRg st="2" end="2"/>
                                            </p:txEl>
                                          </p:spTgt>
                                        </p:tgtEl>
                                        <p:attrNameLst>
                                          <p:attrName>style.visibility</p:attrName>
                                        </p:attrNameLst>
                                      </p:cBhvr>
                                      <p:to>
                                        <p:strVal val="visible"/>
                                      </p:to>
                                    </p:set>
                                    <p:animEffect transition="in" filter="blinds(horizontal)">
                                      <p:cBhvr>
                                        <p:cTn id="12" dur="500"/>
                                        <p:tgtEl>
                                          <p:spTgt spid="2048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barn(inVertical)">
                                      <p:cBhvr>
                                        <p:cTn id="17" dur="500"/>
                                        <p:tgtEl>
                                          <p:spTgt spid="4">
                                            <p:txEl>
                                              <p:pRg st="1" end="1"/>
                                            </p:txEl>
                                          </p:spTgt>
                                        </p:tgtEl>
                                      </p:cBhvr>
                                    </p:animEffect>
                                  </p:childTnLst>
                                </p:cTn>
                              </p:par>
                              <p:par>
                                <p:cTn id="18" presetID="16" presetClass="entr" presetSubtype="21" fill="hold" nodeType="withEffect">
                                  <p:stCondLst>
                                    <p:cond delay="0"/>
                                  </p:stCondLst>
                                  <p:childTnLst>
                                    <p:set>
                                      <p:cBhvr>
                                        <p:cTn id="19" dur="1" fill="hold">
                                          <p:stCondLst>
                                            <p:cond delay="0"/>
                                          </p:stCondLst>
                                        </p:cTn>
                                        <p:tgtEl>
                                          <p:spTgt spid="4">
                                            <p:txEl>
                                              <p:pRg st="2" end="2"/>
                                            </p:txEl>
                                          </p:spTgt>
                                        </p:tgtEl>
                                        <p:attrNameLst>
                                          <p:attrName>style.visibility</p:attrName>
                                        </p:attrNameLst>
                                      </p:cBhvr>
                                      <p:to>
                                        <p:strVal val="visible"/>
                                      </p:to>
                                    </p:set>
                                    <p:animEffect transition="in" filter="barn(inVertical)">
                                      <p:cBhvr>
                                        <p:cTn id="20" dur="500"/>
                                        <p:tgtEl>
                                          <p:spTgt spid="4">
                                            <p:txEl>
                                              <p:pRg st="2" end="2"/>
                                            </p:txEl>
                                          </p:spTgt>
                                        </p:tgtEl>
                                      </p:cBhvr>
                                    </p:animEffect>
                                  </p:childTnLst>
                                </p:cTn>
                              </p:par>
                              <p:par>
                                <p:cTn id="21" presetID="16" presetClass="entr" presetSubtype="21" fill="hold" nodeType="withEffect">
                                  <p:stCondLst>
                                    <p:cond delay="0"/>
                                  </p:stCondLst>
                                  <p:childTnLst>
                                    <p:set>
                                      <p:cBhvr>
                                        <p:cTn id="22" dur="1" fill="hold">
                                          <p:stCondLst>
                                            <p:cond delay="0"/>
                                          </p:stCondLst>
                                        </p:cTn>
                                        <p:tgtEl>
                                          <p:spTgt spid="4">
                                            <p:txEl>
                                              <p:pRg st="3" end="3"/>
                                            </p:txEl>
                                          </p:spTgt>
                                        </p:tgtEl>
                                        <p:attrNameLst>
                                          <p:attrName>style.visibility</p:attrName>
                                        </p:attrNameLst>
                                      </p:cBhvr>
                                      <p:to>
                                        <p:strVal val="visible"/>
                                      </p:to>
                                    </p:set>
                                    <p:animEffect transition="in" filter="barn(inVertical)">
                                      <p:cBhvr>
                                        <p:cTn id="23" dur="500"/>
                                        <p:tgtEl>
                                          <p:spTgt spid="4">
                                            <p:txEl>
                                              <p:pRg st="3" end="3"/>
                                            </p:txEl>
                                          </p:spTgt>
                                        </p:tgtEl>
                                      </p:cBhvr>
                                    </p:animEffect>
                                  </p:childTnLst>
                                </p:cTn>
                              </p:par>
                              <p:par>
                                <p:cTn id="24" presetID="16" presetClass="entr" presetSubtype="21" fill="hold" nodeType="withEffect">
                                  <p:stCondLst>
                                    <p:cond delay="0"/>
                                  </p:stCondLst>
                                  <p:childTnLst>
                                    <p:set>
                                      <p:cBhvr>
                                        <p:cTn id="25" dur="1" fill="hold">
                                          <p:stCondLst>
                                            <p:cond delay="0"/>
                                          </p:stCondLst>
                                        </p:cTn>
                                        <p:tgtEl>
                                          <p:spTgt spid="4">
                                            <p:txEl>
                                              <p:pRg st="4" end="4"/>
                                            </p:txEl>
                                          </p:spTgt>
                                        </p:tgtEl>
                                        <p:attrNameLst>
                                          <p:attrName>style.visibility</p:attrName>
                                        </p:attrNameLst>
                                      </p:cBhvr>
                                      <p:to>
                                        <p:strVal val="visible"/>
                                      </p:to>
                                    </p:set>
                                    <p:animEffect transition="in" filter="barn(inVertical)">
                                      <p:cBhvr>
                                        <p:cTn id="26" dur="500"/>
                                        <p:tgtEl>
                                          <p:spTgt spid="4">
                                            <p:txEl>
                                              <p:pRg st="4" end="4"/>
                                            </p:txEl>
                                          </p:spTgt>
                                        </p:tgtEl>
                                      </p:cBhvr>
                                    </p:animEffect>
                                  </p:childTnLst>
                                </p:cTn>
                              </p:par>
                              <p:par>
                                <p:cTn id="27" presetID="16" presetClass="entr" presetSubtype="21" fill="hold" nodeType="withEffect">
                                  <p:stCondLst>
                                    <p:cond delay="0"/>
                                  </p:stCondLst>
                                  <p:childTnLst>
                                    <p:set>
                                      <p:cBhvr>
                                        <p:cTn id="28" dur="1" fill="hold">
                                          <p:stCondLst>
                                            <p:cond delay="0"/>
                                          </p:stCondLst>
                                        </p:cTn>
                                        <p:tgtEl>
                                          <p:spTgt spid="4">
                                            <p:txEl>
                                              <p:pRg st="5" end="5"/>
                                            </p:txEl>
                                          </p:spTgt>
                                        </p:tgtEl>
                                        <p:attrNameLst>
                                          <p:attrName>style.visibility</p:attrName>
                                        </p:attrNameLst>
                                      </p:cBhvr>
                                      <p:to>
                                        <p:strVal val="visible"/>
                                      </p:to>
                                    </p:set>
                                    <p:animEffect transition="in" filter="barn(inVertical)">
                                      <p:cBhvr>
                                        <p:cTn id="29" dur="500"/>
                                        <p:tgtEl>
                                          <p:spTgt spid="4">
                                            <p:txEl>
                                              <p:pRg st="5" end="5"/>
                                            </p:txEl>
                                          </p:spTgt>
                                        </p:tgtEl>
                                      </p:cBhvr>
                                    </p:animEffect>
                                  </p:childTnLst>
                                </p:cTn>
                              </p:par>
                              <p:par>
                                <p:cTn id="30" presetID="16" presetClass="entr" presetSubtype="21" fill="hold" nodeType="withEffect">
                                  <p:stCondLst>
                                    <p:cond delay="0"/>
                                  </p:stCondLst>
                                  <p:childTnLst>
                                    <p:set>
                                      <p:cBhvr>
                                        <p:cTn id="31" dur="1" fill="hold">
                                          <p:stCondLst>
                                            <p:cond delay="0"/>
                                          </p:stCondLst>
                                        </p:cTn>
                                        <p:tgtEl>
                                          <p:spTgt spid="4">
                                            <p:txEl>
                                              <p:pRg st="6" end="6"/>
                                            </p:txEl>
                                          </p:spTgt>
                                        </p:tgtEl>
                                        <p:attrNameLst>
                                          <p:attrName>style.visibility</p:attrName>
                                        </p:attrNameLst>
                                      </p:cBhvr>
                                      <p:to>
                                        <p:strVal val="visible"/>
                                      </p:to>
                                    </p:set>
                                    <p:animEffect transition="in" filter="barn(inVertical)">
                                      <p:cBhvr>
                                        <p:cTn id="32"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Text Box 2"/>
          <p:cNvSpPr txBox="1">
            <a:spLocks noChangeArrowheads="1"/>
          </p:cNvSpPr>
          <p:nvPr/>
        </p:nvSpPr>
        <p:spPr bwMode="auto">
          <a:xfrm>
            <a:off x="1329219" y="548680"/>
            <a:ext cx="9311172" cy="5410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449263" indent="-449263">
              <a:defRPr>
                <a:solidFill>
                  <a:schemeClr val="tx1"/>
                </a:solidFill>
                <a:latin typeface="Arial" panose="020B0604020202020204" pitchFamily="34" charset="0"/>
                <a:ea typeface="宋体" panose="02010600030101010101" pitchFamily="2" charset="-122"/>
              </a:defRPr>
            </a:lvl1pPr>
            <a:lvl2pPr marL="1090613" indent="-285750">
              <a:defRPr>
                <a:solidFill>
                  <a:schemeClr val="tx1"/>
                </a:solidFill>
                <a:latin typeface="Arial" panose="020B0604020202020204" pitchFamily="34" charset="0"/>
                <a:ea typeface="宋体" panose="02010600030101010101" pitchFamily="2" charset="-122"/>
              </a:defRPr>
            </a:lvl2pPr>
            <a:lvl3pPr marL="1498600" indent="-228600">
              <a:defRPr>
                <a:solidFill>
                  <a:schemeClr val="tx1"/>
                </a:solidFill>
                <a:latin typeface="Arial" panose="020B0604020202020204" pitchFamily="34" charset="0"/>
                <a:ea typeface="宋体" panose="02010600030101010101" pitchFamily="2" charset="-122"/>
              </a:defRPr>
            </a:lvl3pPr>
            <a:lvl4pPr marL="1906588" indent="-228600">
              <a:defRPr>
                <a:solidFill>
                  <a:schemeClr val="tx1"/>
                </a:solidFill>
                <a:latin typeface="Arial" panose="020B0604020202020204" pitchFamily="34" charset="0"/>
                <a:ea typeface="宋体" panose="02010600030101010101" pitchFamily="2" charset="-122"/>
              </a:defRPr>
            </a:lvl4pPr>
            <a:lvl5pPr marL="2314575" indent="-228600">
              <a:defRPr>
                <a:solidFill>
                  <a:schemeClr val="tx1"/>
                </a:solidFill>
                <a:latin typeface="Arial" panose="020B0604020202020204" pitchFamily="34" charset="0"/>
                <a:ea typeface="宋体" panose="02010600030101010101" pitchFamily="2" charset="-122"/>
              </a:defRPr>
            </a:lvl5pPr>
            <a:lvl6pPr marL="27717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289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861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433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20000"/>
              </a:lnSpc>
            </a:pPr>
            <a:r>
              <a:rPr lang="en-US" altLang="zh-CN" sz="3200" b="1" dirty="0">
                <a:solidFill>
                  <a:srgbClr val="0000FF"/>
                </a:solidFill>
                <a:latin typeface="Times New Roman" panose="02020603050405020304" pitchFamily="18" charset="0"/>
              </a:rPr>
              <a:t>【</a:t>
            </a:r>
            <a:r>
              <a:rPr lang="zh-CN" altLang="en-US" sz="3200" b="1" dirty="0">
                <a:solidFill>
                  <a:srgbClr val="0000FF"/>
                </a:solidFill>
                <a:latin typeface="Times New Roman" panose="02020603050405020304" pitchFamily="18" charset="0"/>
              </a:rPr>
              <a:t>语境应用</a:t>
            </a:r>
            <a:r>
              <a:rPr lang="en-US" altLang="zh-CN" sz="3200" b="1" dirty="0">
                <a:solidFill>
                  <a:srgbClr val="0000FF"/>
                </a:solidFill>
                <a:latin typeface="Times New Roman" panose="02020603050405020304" pitchFamily="18" charset="0"/>
              </a:rPr>
              <a:t>】</a:t>
            </a:r>
            <a:r>
              <a:rPr lang="zh-CN" altLang="en-US" sz="3200" b="1" dirty="0">
                <a:solidFill>
                  <a:srgbClr val="0000FF"/>
                </a:solidFill>
                <a:latin typeface="Times New Roman" panose="02020603050405020304" pitchFamily="18" charset="0"/>
              </a:rPr>
              <a:t>单句语法填空。</a:t>
            </a:r>
          </a:p>
          <a:p>
            <a:pPr>
              <a:lnSpc>
                <a:spcPct val="120000"/>
              </a:lnSpc>
            </a:pPr>
            <a:r>
              <a:rPr lang="en-US" altLang="zh-CN" sz="3200" b="1" dirty="0">
                <a:latin typeface="Times New Roman" panose="02020603050405020304" pitchFamily="18" charset="0"/>
              </a:rPr>
              <a:t>1) I was in the ____________ (embarrass) position of having completely forgotten her name.</a:t>
            </a:r>
          </a:p>
          <a:p>
            <a:pPr>
              <a:lnSpc>
                <a:spcPct val="120000"/>
              </a:lnSpc>
            </a:pPr>
            <a:r>
              <a:rPr lang="en-US" altLang="zh-CN" sz="3200" b="1" dirty="0">
                <a:latin typeface="Times New Roman" panose="02020603050405020304" pitchFamily="18" charset="0"/>
              </a:rPr>
              <a:t>2) All the people fixed their eyes on me, which made me feel very _____________ (embarrass).</a:t>
            </a:r>
          </a:p>
          <a:p>
            <a:pPr marL="446088" indent="-446088">
              <a:lnSpc>
                <a:spcPct val="120000"/>
              </a:lnSpc>
            </a:pPr>
            <a:r>
              <a:rPr lang="en-US" altLang="zh-CN" sz="3200" b="1" dirty="0">
                <a:latin typeface="Times New Roman" panose="02020603050405020304" pitchFamily="18" charset="0"/>
              </a:rPr>
              <a:t>3) I was a little embarrassed __________ (admit) that I was scared. </a:t>
            </a:r>
          </a:p>
          <a:p>
            <a:pPr marL="446088" indent="-446088">
              <a:lnSpc>
                <a:spcPct val="120000"/>
              </a:lnSpc>
            </a:pPr>
            <a:r>
              <a:rPr lang="en-US" altLang="zh-CN" sz="3200" b="1" dirty="0">
                <a:latin typeface="Times New Roman" panose="02020603050405020304" pitchFamily="18" charset="0"/>
              </a:rPr>
              <a:t>4) ______________ (embarrass) caused the speaker to hesitate. </a:t>
            </a:r>
          </a:p>
        </p:txBody>
      </p:sp>
      <p:sp>
        <p:nvSpPr>
          <p:cNvPr id="201731" name="Rectangle 3"/>
          <p:cNvSpPr>
            <a:spLocks noChangeArrowheads="1"/>
          </p:cNvSpPr>
          <p:nvPr/>
        </p:nvSpPr>
        <p:spPr bwMode="auto">
          <a:xfrm>
            <a:off x="3843819" y="1120180"/>
            <a:ext cx="3033464" cy="609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defRPr>
                <a:solidFill>
                  <a:schemeClr val="tx1"/>
                </a:solidFill>
                <a:latin typeface="Arial" panose="020B0604020202020204" pitchFamily="34" charset="0"/>
                <a:ea typeface="宋体" panose="02010600030101010101" pitchFamily="2" charset="-122"/>
              </a:defRPr>
            </a:lvl1pPr>
            <a:lvl2pPr marL="1090613" indent="-285750">
              <a:defRPr>
                <a:solidFill>
                  <a:schemeClr val="tx1"/>
                </a:solidFill>
                <a:latin typeface="Arial" panose="020B0604020202020204" pitchFamily="34" charset="0"/>
                <a:ea typeface="宋体" panose="02010600030101010101" pitchFamily="2" charset="-122"/>
              </a:defRPr>
            </a:lvl2pPr>
            <a:lvl3pPr marL="1498600" indent="-228600">
              <a:defRPr>
                <a:solidFill>
                  <a:schemeClr val="tx1"/>
                </a:solidFill>
                <a:latin typeface="Arial" panose="020B0604020202020204" pitchFamily="34" charset="0"/>
                <a:ea typeface="宋体" panose="02010600030101010101" pitchFamily="2" charset="-122"/>
              </a:defRPr>
            </a:lvl3pPr>
            <a:lvl4pPr marL="1906588" indent="-228600">
              <a:defRPr>
                <a:solidFill>
                  <a:schemeClr val="tx1"/>
                </a:solidFill>
                <a:latin typeface="Arial" panose="020B0604020202020204" pitchFamily="34" charset="0"/>
                <a:ea typeface="宋体" panose="02010600030101010101" pitchFamily="2" charset="-122"/>
              </a:defRPr>
            </a:lvl4pPr>
            <a:lvl5pPr marL="2314575" indent="-228600">
              <a:defRPr>
                <a:solidFill>
                  <a:schemeClr val="tx1"/>
                </a:solidFill>
                <a:latin typeface="Arial" panose="020B0604020202020204" pitchFamily="34" charset="0"/>
                <a:ea typeface="宋体" panose="02010600030101010101" pitchFamily="2" charset="-122"/>
              </a:defRPr>
            </a:lvl5pPr>
            <a:lvl6pPr marL="27717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289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861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433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20000"/>
              </a:lnSpc>
            </a:pPr>
            <a:r>
              <a:rPr lang="en-US" altLang="zh-CN" sz="3200" b="1" dirty="0">
                <a:solidFill>
                  <a:srgbClr val="FF0000"/>
                </a:solidFill>
                <a:latin typeface="Times New Roman" panose="02020603050405020304" pitchFamily="18" charset="0"/>
              </a:rPr>
              <a:t>embarrassing</a:t>
            </a:r>
          </a:p>
        </p:txBody>
      </p:sp>
      <p:sp>
        <p:nvSpPr>
          <p:cNvPr id="201732" name="Rectangle 4"/>
          <p:cNvSpPr>
            <a:spLocks noChangeArrowheads="1"/>
          </p:cNvSpPr>
          <p:nvPr/>
        </p:nvSpPr>
        <p:spPr bwMode="auto">
          <a:xfrm>
            <a:off x="4058717" y="2925847"/>
            <a:ext cx="2634880" cy="6558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defRPr>
                <a:solidFill>
                  <a:schemeClr val="tx1"/>
                </a:solidFill>
                <a:latin typeface="Arial" panose="020B0604020202020204" pitchFamily="34" charset="0"/>
                <a:ea typeface="宋体" panose="02010600030101010101" pitchFamily="2" charset="-122"/>
              </a:defRPr>
            </a:lvl1pPr>
            <a:lvl2pPr marL="1090613" indent="-285750">
              <a:defRPr>
                <a:solidFill>
                  <a:schemeClr val="tx1"/>
                </a:solidFill>
                <a:latin typeface="Arial" panose="020B0604020202020204" pitchFamily="34" charset="0"/>
                <a:ea typeface="宋体" panose="02010600030101010101" pitchFamily="2" charset="-122"/>
              </a:defRPr>
            </a:lvl2pPr>
            <a:lvl3pPr marL="1498600" indent="-228600">
              <a:defRPr>
                <a:solidFill>
                  <a:schemeClr val="tx1"/>
                </a:solidFill>
                <a:latin typeface="Arial" panose="020B0604020202020204" pitchFamily="34" charset="0"/>
                <a:ea typeface="宋体" panose="02010600030101010101" pitchFamily="2" charset="-122"/>
              </a:defRPr>
            </a:lvl3pPr>
            <a:lvl4pPr marL="1906588" indent="-228600">
              <a:defRPr>
                <a:solidFill>
                  <a:schemeClr val="tx1"/>
                </a:solidFill>
                <a:latin typeface="Arial" panose="020B0604020202020204" pitchFamily="34" charset="0"/>
                <a:ea typeface="宋体" panose="02010600030101010101" pitchFamily="2" charset="-122"/>
              </a:defRPr>
            </a:lvl4pPr>
            <a:lvl5pPr marL="2314575" indent="-228600">
              <a:defRPr>
                <a:solidFill>
                  <a:schemeClr val="tx1"/>
                </a:solidFill>
                <a:latin typeface="Arial" panose="020B0604020202020204" pitchFamily="34" charset="0"/>
                <a:ea typeface="宋体" panose="02010600030101010101" pitchFamily="2" charset="-122"/>
              </a:defRPr>
            </a:lvl5pPr>
            <a:lvl6pPr marL="27717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289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861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433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3200" b="1" dirty="0">
                <a:solidFill>
                  <a:srgbClr val="FF0000"/>
                </a:solidFill>
                <a:latin typeface="Times New Roman" panose="02020603050405020304" pitchFamily="18" charset="0"/>
              </a:rPr>
              <a:t>embarrassed</a:t>
            </a:r>
          </a:p>
        </p:txBody>
      </p:sp>
      <p:sp>
        <p:nvSpPr>
          <p:cNvPr id="5" name="Rectangle 4"/>
          <p:cNvSpPr>
            <a:spLocks noChangeArrowheads="1"/>
          </p:cNvSpPr>
          <p:nvPr/>
        </p:nvSpPr>
        <p:spPr bwMode="auto">
          <a:xfrm>
            <a:off x="6693597" y="3463330"/>
            <a:ext cx="1754578" cy="52251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defRPr>
                <a:solidFill>
                  <a:schemeClr val="tx1"/>
                </a:solidFill>
                <a:latin typeface="Arial" panose="020B0604020202020204" pitchFamily="34" charset="0"/>
                <a:ea typeface="宋体" panose="02010600030101010101" pitchFamily="2" charset="-122"/>
              </a:defRPr>
            </a:lvl1pPr>
            <a:lvl2pPr marL="1090613" indent="-285750">
              <a:defRPr>
                <a:solidFill>
                  <a:schemeClr val="tx1"/>
                </a:solidFill>
                <a:latin typeface="Arial" panose="020B0604020202020204" pitchFamily="34" charset="0"/>
                <a:ea typeface="宋体" panose="02010600030101010101" pitchFamily="2" charset="-122"/>
              </a:defRPr>
            </a:lvl2pPr>
            <a:lvl3pPr marL="1498600" indent="-228600">
              <a:defRPr>
                <a:solidFill>
                  <a:schemeClr val="tx1"/>
                </a:solidFill>
                <a:latin typeface="Arial" panose="020B0604020202020204" pitchFamily="34" charset="0"/>
                <a:ea typeface="宋体" panose="02010600030101010101" pitchFamily="2" charset="-122"/>
              </a:defRPr>
            </a:lvl3pPr>
            <a:lvl4pPr marL="1906588" indent="-228600">
              <a:defRPr>
                <a:solidFill>
                  <a:schemeClr val="tx1"/>
                </a:solidFill>
                <a:latin typeface="Arial" panose="020B0604020202020204" pitchFamily="34" charset="0"/>
                <a:ea typeface="宋体" panose="02010600030101010101" pitchFamily="2" charset="-122"/>
              </a:defRPr>
            </a:lvl4pPr>
            <a:lvl5pPr marL="2314575" indent="-228600">
              <a:defRPr>
                <a:solidFill>
                  <a:schemeClr val="tx1"/>
                </a:solidFill>
                <a:latin typeface="Arial" panose="020B0604020202020204" pitchFamily="34" charset="0"/>
                <a:ea typeface="宋体" panose="02010600030101010101" pitchFamily="2" charset="-122"/>
              </a:defRPr>
            </a:lvl5pPr>
            <a:lvl6pPr marL="27717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289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861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433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20000"/>
              </a:lnSpc>
            </a:pPr>
            <a:r>
              <a:rPr lang="en-US" altLang="zh-CN" sz="3200" b="1" dirty="0">
                <a:solidFill>
                  <a:srgbClr val="FF0000"/>
                </a:solidFill>
                <a:latin typeface="Times New Roman" panose="02020603050405020304" pitchFamily="18" charset="0"/>
              </a:rPr>
              <a:t>to admit</a:t>
            </a:r>
          </a:p>
        </p:txBody>
      </p:sp>
      <p:sp>
        <p:nvSpPr>
          <p:cNvPr id="6" name="Rectangle 3"/>
          <p:cNvSpPr>
            <a:spLocks noChangeArrowheads="1"/>
          </p:cNvSpPr>
          <p:nvPr/>
        </p:nvSpPr>
        <p:spPr bwMode="auto">
          <a:xfrm>
            <a:off x="1770776" y="4584349"/>
            <a:ext cx="3033464" cy="609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defRPr>
                <a:solidFill>
                  <a:schemeClr val="tx1"/>
                </a:solidFill>
                <a:latin typeface="Arial" panose="020B0604020202020204" pitchFamily="34" charset="0"/>
                <a:ea typeface="宋体" panose="02010600030101010101" pitchFamily="2" charset="-122"/>
              </a:defRPr>
            </a:lvl1pPr>
            <a:lvl2pPr marL="1090613" indent="-285750">
              <a:defRPr>
                <a:solidFill>
                  <a:schemeClr val="tx1"/>
                </a:solidFill>
                <a:latin typeface="Arial" panose="020B0604020202020204" pitchFamily="34" charset="0"/>
                <a:ea typeface="宋体" panose="02010600030101010101" pitchFamily="2" charset="-122"/>
              </a:defRPr>
            </a:lvl2pPr>
            <a:lvl3pPr marL="1498600" indent="-228600">
              <a:defRPr>
                <a:solidFill>
                  <a:schemeClr val="tx1"/>
                </a:solidFill>
                <a:latin typeface="Arial" panose="020B0604020202020204" pitchFamily="34" charset="0"/>
                <a:ea typeface="宋体" panose="02010600030101010101" pitchFamily="2" charset="-122"/>
              </a:defRPr>
            </a:lvl3pPr>
            <a:lvl4pPr marL="1906588" indent="-228600">
              <a:defRPr>
                <a:solidFill>
                  <a:schemeClr val="tx1"/>
                </a:solidFill>
                <a:latin typeface="Arial" panose="020B0604020202020204" pitchFamily="34" charset="0"/>
                <a:ea typeface="宋体" panose="02010600030101010101" pitchFamily="2" charset="-122"/>
              </a:defRPr>
            </a:lvl4pPr>
            <a:lvl5pPr marL="2314575" indent="-228600">
              <a:defRPr>
                <a:solidFill>
                  <a:schemeClr val="tx1"/>
                </a:solidFill>
                <a:latin typeface="Arial" panose="020B0604020202020204" pitchFamily="34" charset="0"/>
                <a:ea typeface="宋体" panose="02010600030101010101" pitchFamily="2" charset="-122"/>
              </a:defRPr>
            </a:lvl5pPr>
            <a:lvl6pPr marL="27717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289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861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433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20000"/>
              </a:lnSpc>
            </a:pPr>
            <a:r>
              <a:rPr lang="en-US" altLang="zh-CN" sz="3200" b="1" dirty="0">
                <a:solidFill>
                  <a:srgbClr val="FF0000"/>
                </a:solidFill>
                <a:latin typeface="Times New Roman" panose="02020603050405020304" pitchFamily="18" charset="0"/>
              </a:rPr>
              <a:t>Embarrassment</a:t>
            </a:r>
          </a:p>
        </p:txBody>
      </p:sp>
    </p:spTree>
    <p:extLst>
      <p:ext uri="{BB962C8B-B14F-4D97-AF65-F5344CB8AC3E}">
        <p14:creationId xmlns:p14="http://schemas.microsoft.com/office/powerpoint/2010/main" val="292599014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01731"/>
                                        </p:tgtEl>
                                        <p:attrNameLst>
                                          <p:attrName>style.visibility</p:attrName>
                                        </p:attrNameLst>
                                      </p:cBhvr>
                                      <p:to>
                                        <p:strVal val="visible"/>
                                      </p:to>
                                    </p:set>
                                    <p:animEffect transition="in" filter="wipe(left)">
                                      <p:cBhvr>
                                        <p:cTn id="7" dur="500"/>
                                        <p:tgtEl>
                                          <p:spTgt spid="20173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01732"/>
                                        </p:tgtEl>
                                        <p:attrNameLst>
                                          <p:attrName>style.visibility</p:attrName>
                                        </p:attrNameLst>
                                      </p:cBhvr>
                                      <p:to>
                                        <p:strVal val="visible"/>
                                      </p:to>
                                    </p:set>
                                    <p:animEffect transition="in" filter="wipe(left)">
                                      <p:cBhvr>
                                        <p:cTn id="12" dur="500"/>
                                        <p:tgtEl>
                                          <p:spTgt spid="20173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1731" grpId="0"/>
      <p:bldP spid="201732" grpId="0"/>
      <p:bldP spid="5"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2"/>
          <p:cNvSpPr txBox="1">
            <a:spLocks noChangeArrowheads="1"/>
          </p:cNvSpPr>
          <p:nvPr/>
        </p:nvSpPr>
        <p:spPr bwMode="auto">
          <a:xfrm>
            <a:off x="972820" y="241771"/>
            <a:ext cx="11374640" cy="4896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lvl1pPr marL="358775" indent="-358775">
              <a:defRPr>
                <a:solidFill>
                  <a:schemeClr val="tx1"/>
                </a:solidFill>
                <a:latin typeface="Arial" panose="020B0604020202020204" pitchFamily="34" charset="0"/>
                <a:ea typeface="宋体" panose="02010600030101010101" pitchFamily="2" charset="-122"/>
              </a:defRPr>
            </a:lvl1pPr>
            <a:lvl2pPr marL="1090613" indent="-285750">
              <a:defRPr>
                <a:solidFill>
                  <a:schemeClr val="tx1"/>
                </a:solidFill>
                <a:latin typeface="Arial" panose="020B0604020202020204" pitchFamily="34" charset="0"/>
                <a:ea typeface="宋体" panose="02010600030101010101" pitchFamily="2" charset="-122"/>
              </a:defRPr>
            </a:lvl2pPr>
            <a:lvl3pPr marL="1498600" indent="-228600">
              <a:defRPr>
                <a:solidFill>
                  <a:schemeClr val="tx1"/>
                </a:solidFill>
                <a:latin typeface="Arial" panose="020B0604020202020204" pitchFamily="34" charset="0"/>
                <a:ea typeface="宋体" panose="02010600030101010101" pitchFamily="2" charset="-122"/>
              </a:defRPr>
            </a:lvl3pPr>
            <a:lvl4pPr marL="1906588" indent="-228600">
              <a:defRPr>
                <a:solidFill>
                  <a:schemeClr val="tx1"/>
                </a:solidFill>
                <a:latin typeface="Arial" panose="020B0604020202020204" pitchFamily="34" charset="0"/>
                <a:ea typeface="宋体" panose="02010600030101010101" pitchFamily="2" charset="-122"/>
              </a:defRPr>
            </a:lvl4pPr>
            <a:lvl5pPr marL="2314575" indent="-228600">
              <a:defRPr>
                <a:solidFill>
                  <a:schemeClr val="tx1"/>
                </a:solidFill>
                <a:latin typeface="Arial" panose="020B0604020202020204" pitchFamily="34" charset="0"/>
                <a:ea typeface="宋体" panose="02010600030101010101" pitchFamily="2" charset="-122"/>
              </a:defRPr>
            </a:lvl5pPr>
            <a:lvl6pPr marL="27717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289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861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433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20000"/>
              </a:lnSpc>
            </a:pPr>
            <a:r>
              <a:rPr lang="en-US" altLang="zh-CN" sz="3200" b="1" dirty="0" smtClean="0">
                <a:solidFill>
                  <a:srgbClr val="000000"/>
                </a:solidFill>
                <a:latin typeface="Times New Roman" panose="02020603050405020304" pitchFamily="18" charset="0"/>
              </a:rPr>
              <a:t>It </a:t>
            </a:r>
            <a:r>
              <a:rPr lang="en-US" altLang="zh-CN" sz="3200" b="1" dirty="0">
                <a:solidFill>
                  <a:srgbClr val="000000"/>
                </a:solidFill>
                <a:latin typeface="Times New Roman" panose="02020603050405020304" pitchFamily="18" charset="0"/>
              </a:rPr>
              <a:t>seemed like a joke at first, but the girl was very </a:t>
            </a:r>
            <a:r>
              <a:rPr lang="en-US" altLang="zh-CN" sz="3200" b="1" dirty="0">
                <a:solidFill>
                  <a:srgbClr val="FF0000"/>
                </a:solidFill>
                <a:latin typeface="Times New Roman" panose="02020603050405020304" pitchFamily="18" charset="0"/>
              </a:rPr>
              <a:t>upset</a:t>
            </a:r>
            <a:r>
              <a:rPr lang="en-US" altLang="zh-CN" sz="3200" b="1" dirty="0">
                <a:solidFill>
                  <a:srgbClr val="000000"/>
                </a:solidFill>
                <a:latin typeface="Times New Roman" panose="02020603050405020304" pitchFamily="18" charset="0"/>
              </a:rPr>
              <a:t>.</a:t>
            </a:r>
          </a:p>
          <a:p>
            <a:pPr>
              <a:lnSpc>
                <a:spcPct val="120000"/>
              </a:lnSpc>
            </a:pPr>
            <a:r>
              <a:rPr lang="en-US" altLang="zh-CN" sz="3200" b="1" dirty="0">
                <a:solidFill>
                  <a:srgbClr val="FF0000"/>
                </a:solidFill>
                <a:latin typeface="Times New Roman" panose="02020603050405020304" pitchFamily="18" charset="0"/>
              </a:rPr>
              <a:t>   upset </a:t>
            </a:r>
            <a:r>
              <a:rPr lang="en-US" altLang="zh-CN" sz="3200" b="1" i="1" dirty="0">
                <a:solidFill>
                  <a:srgbClr val="FF0000"/>
                </a:solidFill>
                <a:latin typeface="Times New Roman" panose="02020603050405020304" pitchFamily="18" charset="0"/>
              </a:rPr>
              <a:t>adj</a:t>
            </a:r>
            <a:r>
              <a:rPr lang="en-US" altLang="zh-CN" sz="3200" b="1" dirty="0">
                <a:solidFill>
                  <a:srgbClr val="FF0000"/>
                </a:solidFill>
                <a:latin typeface="Times New Roman" panose="02020603050405020304" pitchFamily="18" charset="0"/>
              </a:rPr>
              <a:t>. </a:t>
            </a:r>
            <a:r>
              <a:rPr lang="zh-CN" altLang="en-US" sz="3200" b="1" dirty="0" smtClean="0">
                <a:solidFill>
                  <a:srgbClr val="FF0000"/>
                </a:solidFill>
                <a:latin typeface="Times New Roman" panose="02020603050405020304" pitchFamily="18" charset="0"/>
                <a:cs typeface="Times New Roman" panose="02020603050405020304" pitchFamily="18" charset="0"/>
              </a:rPr>
              <a:t>不快</a:t>
            </a:r>
            <a:r>
              <a:rPr lang="zh-CN" altLang="en-US" sz="3200" b="1" dirty="0">
                <a:solidFill>
                  <a:srgbClr val="FF0000"/>
                </a:solidFill>
                <a:latin typeface="Times New Roman" panose="02020603050405020304" pitchFamily="18" charset="0"/>
                <a:cs typeface="Times New Roman" panose="02020603050405020304" pitchFamily="18" charset="0"/>
              </a:rPr>
              <a:t>的，心烦意乱的，烦恼的</a:t>
            </a:r>
            <a:endParaRPr lang="en-US" altLang="zh-CN" sz="3200" b="1" dirty="0">
              <a:solidFill>
                <a:srgbClr val="FF0000"/>
              </a:solidFill>
              <a:latin typeface="Times New Roman" panose="02020603050405020304" pitchFamily="18" charset="0"/>
            </a:endParaRPr>
          </a:p>
          <a:p>
            <a:pPr>
              <a:lnSpc>
                <a:spcPct val="120000"/>
              </a:lnSpc>
            </a:pPr>
            <a:r>
              <a:rPr lang="en-US" altLang="zh-CN" sz="3200" b="1" i="1" dirty="0">
                <a:solidFill>
                  <a:srgbClr val="FF0000"/>
                </a:solidFill>
                <a:latin typeface="Times New Roman" panose="02020603050405020304" pitchFamily="18" charset="0"/>
              </a:rPr>
              <a:t>   </a:t>
            </a:r>
            <a:r>
              <a:rPr lang="en-US" altLang="zh-CN" sz="3200" b="1" i="1" dirty="0" err="1">
                <a:solidFill>
                  <a:srgbClr val="FF0000"/>
                </a:solidFill>
                <a:latin typeface="Times New Roman" panose="02020603050405020304" pitchFamily="18" charset="0"/>
              </a:rPr>
              <a:t>vt.</a:t>
            </a:r>
            <a:r>
              <a:rPr lang="en-US" altLang="zh-CN" sz="3200" b="1" dirty="0">
                <a:solidFill>
                  <a:srgbClr val="FF0000"/>
                </a:solidFill>
                <a:latin typeface="Times New Roman" panose="02020603050405020304" pitchFamily="18" charset="0"/>
              </a:rPr>
              <a:t> (upset, upset</a:t>
            </a:r>
            <a:r>
              <a:rPr lang="en-US" altLang="zh-CN" sz="3200" b="1" dirty="0" smtClean="0">
                <a:solidFill>
                  <a:srgbClr val="FF0000"/>
                </a:solidFill>
                <a:latin typeface="Times New Roman" panose="02020603050405020304" pitchFamily="18" charset="0"/>
              </a:rPr>
              <a:t>)</a:t>
            </a:r>
            <a:r>
              <a:rPr lang="zh-CN" altLang="en-US" sz="3200" b="1" dirty="0" smtClean="0">
                <a:solidFill>
                  <a:srgbClr val="FF0000"/>
                </a:solidFill>
                <a:latin typeface="Times New Roman" panose="02020603050405020304" pitchFamily="18" charset="0"/>
              </a:rPr>
              <a:t>使</a:t>
            </a:r>
            <a:r>
              <a:rPr lang="zh-CN" altLang="en-US" sz="3200" b="1" dirty="0">
                <a:solidFill>
                  <a:srgbClr val="FF0000"/>
                </a:solidFill>
                <a:latin typeface="Times New Roman" panose="02020603050405020304" pitchFamily="18" charset="0"/>
              </a:rPr>
              <a:t>烦恼；使生气</a:t>
            </a:r>
          </a:p>
        </p:txBody>
      </p:sp>
      <p:sp>
        <p:nvSpPr>
          <p:cNvPr id="3" name="文本框 2">
            <a:extLst>
              <a:ext uri="{FF2B5EF4-FFF2-40B4-BE49-F238E27FC236}">
                <a16:creationId xmlns:a16="http://schemas.microsoft.com/office/drawing/2014/main" xmlns="" id="{9E1066F4-C0EC-476E-97FF-6F1F3C277B2A}"/>
              </a:ext>
            </a:extLst>
          </p:cNvPr>
          <p:cNvSpPr txBox="1"/>
          <p:nvPr/>
        </p:nvSpPr>
        <p:spPr>
          <a:xfrm>
            <a:off x="0" y="-60960"/>
            <a:ext cx="972820" cy="922020"/>
          </a:xfrm>
          <a:prstGeom prst="rect">
            <a:avLst/>
          </a:prstGeom>
          <a:solidFill>
            <a:srgbClr val="66FF66"/>
          </a:solidFill>
        </p:spPr>
        <p:txBody>
          <a:bodyPr wrap="square" rtlCol="0">
            <a:spAutoFit/>
          </a:bodyPr>
          <a:lstStyle/>
          <a:p>
            <a:r>
              <a:rPr lang="en-US" altLang="zh-CN" sz="5400" b="1" dirty="0">
                <a:solidFill>
                  <a:srgbClr val="7030A0"/>
                </a:solidFill>
              </a:rPr>
              <a:t>12</a:t>
            </a:r>
          </a:p>
        </p:txBody>
      </p:sp>
      <p:sp>
        <p:nvSpPr>
          <p:cNvPr id="4" name="Text Box 2"/>
          <p:cNvSpPr txBox="1">
            <a:spLocks noChangeArrowheads="1"/>
          </p:cNvSpPr>
          <p:nvPr/>
        </p:nvSpPr>
        <p:spPr bwMode="auto">
          <a:xfrm>
            <a:off x="972820" y="2302378"/>
            <a:ext cx="8424936" cy="3240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1090613" indent="-285750">
              <a:defRPr>
                <a:solidFill>
                  <a:schemeClr val="tx1"/>
                </a:solidFill>
                <a:latin typeface="Arial" panose="020B0604020202020204" pitchFamily="34" charset="0"/>
                <a:ea typeface="宋体" panose="02010600030101010101" pitchFamily="2" charset="-122"/>
              </a:defRPr>
            </a:lvl2pPr>
            <a:lvl3pPr marL="1498600" indent="-228600">
              <a:defRPr>
                <a:solidFill>
                  <a:schemeClr val="tx1"/>
                </a:solidFill>
                <a:latin typeface="Arial" panose="020B0604020202020204" pitchFamily="34" charset="0"/>
                <a:ea typeface="宋体" panose="02010600030101010101" pitchFamily="2" charset="-122"/>
              </a:defRPr>
            </a:lvl3pPr>
            <a:lvl4pPr marL="1906588" indent="-228600">
              <a:defRPr>
                <a:solidFill>
                  <a:schemeClr val="tx1"/>
                </a:solidFill>
                <a:latin typeface="Arial" panose="020B0604020202020204" pitchFamily="34" charset="0"/>
                <a:ea typeface="宋体" panose="02010600030101010101" pitchFamily="2" charset="-122"/>
              </a:defRPr>
            </a:lvl4pPr>
            <a:lvl5pPr marL="2314575" indent="-228600">
              <a:defRPr>
                <a:solidFill>
                  <a:schemeClr val="tx1"/>
                </a:solidFill>
                <a:latin typeface="Arial" panose="020B0604020202020204" pitchFamily="34" charset="0"/>
                <a:ea typeface="宋体" panose="02010600030101010101" pitchFamily="2" charset="-122"/>
              </a:defRPr>
            </a:lvl5pPr>
            <a:lvl6pPr marL="27717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289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861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433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20000"/>
              </a:lnSpc>
            </a:pPr>
            <a:r>
              <a:rPr lang="en-US" altLang="zh-CN" sz="3200" b="1" dirty="0">
                <a:solidFill>
                  <a:srgbClr val="0000FF"/>
                </a:solidFill>
              </a:rPr>
              <a:t>【</a:t>
            </a:r>
            <a:r>
              <a:rPr lang="zh-CN" altLang="en-US" sz="3200" b="1" dirty="0">
                <a:solidFill>
                  <a:srgbClr val="0000FF"/>
                </a:solidFill>
              </a:rPr>
              <a:t>归纳</a:t>
            </a:r>
            <a:r>
              <a:rPr lang="en-US" altLang="zh-CN" sz="3200" b="1" dirty="0">
                <a:solidFill>
                  <a:srgbClr val="0000FF"/>
                </a:solidFill>
              </a:rPr>
              <a:t>】</a:t>
            </a:r>
          </a:p>
          <a:p>
            <a:pPr>
              <a:lnSpc>
                <a:spcPct val="120000"/>
              </a:lnSpc>
            </a:pPr>
            <a:r>
              <a:rPr lang="en-US" altLang="zh-CN" sz="3200" b="1" dirty="0">
                <a:solidFill>
                  <a:srgbClr val="FF0000"/>
                </a:solidFill>
                <a:latin typeface="Times New Roman" panose="02020603050405020304" pitchFamily="18" charset="0"/>
              </a:rPr>
              <a:t>be upset about </a:t>
            </a:r>
            <a:r>
              <a:rPr lang="zh-CN" altLang="en-US" sz="3200" b="1" dirty="0">
                <a:latin typeface="+mj-ea"/>
                <a:ea typeface="+mj-ea"/>
              </a:rPr>
              <a:t>为</a:t>
            </a:r>
            <a:r>
              <a:rPr lang="en-US" altLang="zh-CN" sz="3200" b="1" dirty="0">
                <a:latin typeface="+mj-ea"/>
                <a:ea typeface="+mj-ea"/>
              </a:rPr>
              <a:t>……</a:t>
            </a:r>
            <a:r>
              <a:rPr lang="zh-CN" altLang="en-US" sz="3200" b="1" dirty="0">
                <a:latin typeface="+mj-ea"/>
                <a:ea typeface="+mj-ea"/>
              </a:rPr>
              <a:t>烦心</a:t>
            </a:r>
            <a:r>
              <a:rPr lang="zh-CN" altLang="en-US" sz="3200" b="1" dirty="0">
                <a:solidFill>
                  <a:srgbClr val="FF0000"/>
                </a:solidFill>
                <a:latin typeface="+mj-ea"/>
                <a:ea typeface="+mj-ea"/>
              </a:rPr>
              <a:t>     </a:t>
            </a:r>
          </a:p>
          <a:p>
            <a:pPr>
              <a:lnSpc>
                <a:spcPct val="120000"/>
              </a:lnSpc>
            </a:pPr>
            <a:r>
              <a:rPr lang="en-US" altLang="zh-CN" sz="3200" b="1" dirty="0">
                <a:solidFill>
                  <a:srgbClr val="FF0000"/>
                </a:solidFill>
                <a:latin typeface="Times New Roman" panose="02020603050405020304" pitchFamily="18" charset="0"/>
              </a:rPr>
              <a:t>be upset to do </a:t>
            </a:r>
            <a:r>
              <a:rPr lang="zh-CN" altLang="en-US" sz="3200" b="1" dirty="0">
                <a:latin typeface="+mj-ea"/>
                <a:ea typeface="+mj-ea"/>
              </a:rPr>
              <a:t>对做</a:t>
            </a:r>
            <a:r>
              <a:rPr lang="en-US" altLang="zh-CN" sz="3200" b="1" dirty="0">
                <a:latin typeface="+mj-ea"/>
                <a:ea typeface="+mj-ea"/>
              </a:rPr>
              <a:t>……</a:t>
            </a:r>
            <a:r>
              <a:rPr lang="zh-CN" altLang="en-US" sz="3200" b="1" dirty="0">
                <a:latin typeface="+mj-ea"/>
                <a:ea typeface="+mj-ea"/>
              </a:rPr>
              <a:t>感到不安</a:t>
            </a:r>
            <a:endParaRPr lang="en-US" altLang="zh-CN" sz="3200" b="1" dirty="0">
              <a:latin typeface="+mj-ea"/>
              <a:ea typeface="+mj-ea"/>
            </a:endParaRPr>
          </a:p>
          <a:p>
            <a:pPr>
              <a:lnSpc>
                <a:spcPct val="120000"/>
              </a:lnSpc>
            </a:pPr>
            <a:r>
              <a:rPr lang="en-US" altLang="zh-CN" sz="3200" b="1" dirty="0">
                <a:solidFill>
                  <a:srgbClr val="FF0000"/>
                </a:solidFill>
                <a:latin typeface="Times New Roman" panose="02020603050405020304" pitchFamily="18" charset="0"/>
              </a:rPr>
              <a:t>be upset that   </a:t>
            </a:r>
            <a:r>
              <a:rPr lang="zh-CN" altLang="en-US" sz="3200" b="1" dirty="0">
                <a:latin typeface="+mj-ea"/>
                <a:ea typeface="+mj-ea"/>
              </a:rPr>
              <a:t>心烦</a:t>
            </a:r>
            <a:r>
              <a:rPr lang="en-US" altLang="zh-CN" sz="3200" b="1" dirty="0">
                <a:latin typeface="+mj-ea"/>
                <a:ea typeface="+mj-ea"/>
              </a:rPr>
              <a:t>……</a:t>
            </a:r>
          </a:p>
          <a:p>
            <a:pPr>
              <a:lnSpc>
                <a:spcPct val="120000"/>
              </a:lnSpc>
            </a:pPr>
            <a:r>
              <a:rPr lang="en-US" altLang="zh-CN" sz="3200" b="1" dirty="0">
                <a:solidFill>
                  <a:srgbClr val="FF0000"/>
                </a:solidFill>
                <a:latin typeface="Times New Roman" panose="02020603050405020304" pitchFamily="18" charset="0"/>
              </a:rPr>
              <a:t>It upsets sb. to do </a:t>
            </a:r>
            <a:r>
              <a:rPr lang="en-US" altLang="zh-CN" sz="3200" b="1" dirty="0" err="1">
                <a:solidFill>
                  <a:srgbClr val="FF0000"/>
                </a:solidFill>
                <a:latin typeface="Times New Roman" panose="02020603050405020304" pitchFamily="18" charset="0"/>
              </a:rPr>
              <a:t>sth</a:t>
            </a:r>
            <a:r>
              <a:rPr lang="en-US" altLang="zh-CN" sz="3200" b="1" dirty="0">
                <a:solidFill>
                  <a:srgbClr val="FF0000"/>
                </a:solidFill>
                <a:latin typeface="Times New Roman" panose="02020603050405020304" pitchFamily="18" charset="0"/>
              </a:rPr>
              <a:t>.  </a:t>
            </a:r>
            <a:r>
              <a:rPr lang="zh-CN" altLang="en-US" sz="3200" b="1" dirty="0">
                <a:latin typeface="Times New Roman" panose="02020603050405020304" pitchFamily="18" charset="0"/>
              </a:rPr>
              <a:t>让某人心烦的是</a:t>
            </a:r>
            <a:r>
              <a:rPr lang="en-US" altLang="zh-CN" sz="3200" b="1" dirty="0">
                <a:latin typeface="Times New Roman" panose="02020603050405020304" pitchFamily="18" charset="0"/>
              </a:rPr>
              <a:t>……</a:t>
            </a:r>
            <a:endParaRPr lang="zh-CN" altLang="en-US" sz="3200" b="1" dirty="0">
              <a:latin typeface="Times New Roman" panose="02020603050405020304" pitchFamily="18" charset="0"/>
            </a:endParaRPr>
          </a:p>
        </p:txBody>
      </p:sp>
    </p:spTree>
    <p:extLst>
      <p:ext uri="{BB962C8B-B14F-4D97-AF65-F5344CB8AC3E}">
        <p14:creationId xmlns:p14="http://schemas.microsoft.com/office/powerpoint/2010/main" val="268258087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0482">
                                            <p:txEl>
                                              <p:pRg st="1" end="1"/>
                                            </p:txEl>
                                          </p:spTgt>
                                        </p:tgtEl>
                                        <p:attrNameLst>
                                          <p:attrName>style.visibility</p:attrName>
                                        </p:attrNameLst>
                                      </p:cBhvr>
                                      <p:to>
                                        <p:strVal val="visible"/>
                                      </p:to>
                                    </p:set>
                                    <p:animEffect transition="in" filter="blinds(horizontal)">
                                      <p:cBhvr>
                                        <p:cTn id="7" dur="500"/>
                                        <p:tgtEl>
                                          <p:spTgt spid="2048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0482">
                                            <p:txEl>
                                              <p:pRg st="2" end="2"/>
                                            </p:txEl>
                                          </p:spTgt>
                                        </p:tgtEl>
                                        <p:attrNameLst>
                                          <p:attrName>style.visibility</p:attrName>
                                        </p:attrNameLst>
                                      </p:cBhvr>
                                      <p:to>
                                        <p:strVal val="visible"/>
                                      </p:to>
                                    </p:set>
                                    <p:animEffect transition="in" filter="blinds(horizontal)">
                                      <p:cBhvr>
                                        <p:cTn id="12" dur="500"/>
                                        <p:tgtEl>
                                          <p:spTgt spid="2048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Text Box 2"/>
          <p:cNvSpPr txBox="1">
            <a:spLocks noChangeArrowheads="1"/>
          </p:cNvSpPr>
          <p:nvPr/>
        </p:nvSpPr>
        <p:spPr bwMode="auto">
          <a:xfrm>
            <a:off x="1239598" y="295778"/>
            <a:ext cx="8424936" cy="3240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1090613" indent="-285750">
              <a:defRPr>
                <a:solidFill>
                  <a:schemeClr val="tx1"/>
                </a:solidFill>
                <a:latin typeface="Arial" panose="020B0604020202020204" pitchFamily="34" charset="0"/>
                <a:ea typeface="宋体" panose="02010600030101010101" pitchFamily="2" charset="-122"/>
              </a:defRPr>
            </a:lvl2pPr>
            <a:lvl3pPr marL="1498600" indent="-228600">
              <a:defRPr>
                <a:solidFill>
                  <a:schemeClr val="tx1"/>
                </a:solidFill>
                <a:latin typeface="Arial" panose="020B0604020202020204" pitchFamily="34" charset="0"/>
                <a:ea typeface="宋体" panose="02010600030101010101" pitchFamily="2" charset="-122"/>
              </a:defRPr>
            </a:lvl3pPr>
            <a:lvl4pPr marL="1906588" indent="-228600">
              <a:defRPr>
                <a:solidFill>
                  <a:schemeClr val="tx1"/>
                </a:solidFill>
                <a:latin typeface="Arial" panose="020B0604020202020204" pitchFamily="34" charset="0"/>
                <a:ea typeface="宋体" panose="02010600030101010101" pitchFamily="2" charset="-122"/>
              </a:defRPr>
            </a:lvl4pPr>
            <a:lvl5pPr marL="2314575" indent="-228600">
              <a:defRPr>
                <a:solidFill>
                  <a:schemeClr val="tx1"/>
                </a:solidFill>
                <a:latin typeface="Arial" panose="020B0604020202020204" pitchFamily="34" charset="0"/>
                <a:ea typeface="宋体" panose="02010600030101010101" pitchFamily="2" charset="-122"/>
              </a:defRPr>
            </a:lvl5pPr>
            <a:lvl6pPr marL="27717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289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861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433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20000"/>
              </a:lnSpc>
            </a:pPr>
            <a:r>
              <a:rPr lang="en-US" altLang="zh-CN" sz="3200" b="1" dirty="0">
                <a:solidFill>
                  <a:srgbClr val="0000FF"/>
                </a:solidFill>
              </a:rPr>
              <a:t>【</a:t>
            </a:r>
            <a:r>
              <a:rPr lang="zh-CN" altLang="en-US" sz="3200" b="1" dirty="0">
                <a:solidFill>
                  <a:srgbClr val="0000FF"/>
                </a:solidFill>
              </a:rPr>
              <a:t>归纳</a:t>
            </a:r>
            <a:r>
              <a:rPr lang="en-US" altLang="zh-CN" sz="3200" b="1" dirty="0">
                <a:solidFill>
                  <a:srgbClr val="0000FF"/>
                </a:solidFill>
              </a:rPr>
              <a:t>】</a:t>
            </a:r>
          </a:p>
          <a:p>
            <a:pPr>
              <a:lnSpc>
                <a:spcPct val="120000"/>
              </a:lnSpc>
            </a:pPr>
            <a:r>
              <a:rPr lang="en-US" altLang="zh-CN" sz="3200" b="1" dirty="0">
                <a:solidFill>
                  <a:srgbClr val="FF0000"/>
                </a:solidFill>
                <a:latin typeface="Times New Roman" panose="02020603050405020304" pitchFamily="18" charset="0"/>
              </a:rPr>
              <a:t>be upset about </a:t>
            </a:r>
            <a:r>
              <a:rPr lang="zh-CN" altLang="en-US" sz="3200" b="1" dirty="0">
                <a:latin typeface="+mj-ea"/>
                <a:ea typeface="+mj-ea"/>
              </a:rPr>
              <a:t>为</a:t>
            </a:r>
            <a:r>
              <a:rPr lang="en-US" altLang="zh-CN" sz="3200" b="1" dirty="0">
                <a:latin typeface="+mj-ea"/>
                <a:ea typeface="+mj-ea"/>
              </a:rPr>
              <a:t>……</a:t>
            </a:r>
            <a:r>
              <a:rPr lang="zh-CN" altLang="en-US" sz="3200" b="1" dirty="0">
                <a:latin typeface="+mj-ea"/>
                <a:ea typeface="+mj-ea"/>
              </a:rPr>
              <a:t>烦心</a:t>
            </a:r>
            <a:r>
              <a:rPr lang="zh-CN" altLang="en-US" sz="3200" b="1" dirty="0">
                <a:solidFill>
                  <a:srgbClr val="FF0000"/>
                </a:solidFill>
                <a:latin typeface="+mj-ea"/>
                <a:ea typeface="+mj-ea"/>
              </a:rPr>
              <a:t>     </a:t>
            </a:r>
          </a:p>
          <a:p>
            <a:pPr>
              <a:lnSpc>
                <a:spcPct val="120000"/>
              </a:lnSpc>
            </a:pPr>
            <a:r>
              <a:rPr lang="en-US" altLang="zh-CN" sz="3200" b="1" dirty="0">
                <a:solidFill>
                  <a:srgbClr val="FF0000"/>
                </a:solidFill>
                <a:latin typeface="Times New Roman" panose="02020603050405020304" pitchFamily="18" charset="0"/>
              </a:rPr>
              <a:t>be upset to do </a:t>
            </a:r>
            <a:r>
              <a:rPr lang="zh-CN" altLang="en-US" sz="3200" b="1" dirty="0">
                <a:latin typeface="+mj-ea"/>
                <a:ea typeface="+mj-ea"/>
              </a:rPr>
              <a:t>对做</a:t>
            </a:r>
            <a:r>
              <a:rPr lang="en-US" altLang="zh-CN" sz="3200" b="1" dirty="0">
                <a:latin typeface="+mj-ea"/>
                <a:ea typeface="+mj-ea"/>
              </a:rPr>
              <a:t>……</a:t>
            </a:r>
            <a:r>
              <a:rPr lang="zh-CN" altLang="en-US" sz="3200" b="1" dirty="0">
                <a:latin typeface="+mj-ea"/>
                <a:ea typeface="+mj-ea"/>
              </a:rPr>
              <a:t>感到不安</a:t>
            </a:r>
            <a:endParaRPr lang="en-US" altLang="zh-CN" sz="3200" b="1" dirty="0">
              <a:latin typeface="+mj-ea"/>
              <a:ea typeface="+mj-ea"/>
            </a:endParaRPr>
          </a:p>
          <a:p>
            <a:pPr>
              <a:lnSpc>
                <a:spcPct val="120000"/>
              </a:lnSpc>
            </a:pPr>
            <a:r>
              <a:rPr lang="en-US" altLang="zh-CN" sz="3200" b="1" dirty="0">
                <a:solidFill>
                  <a:srgbClr val="FF0000"/>
                </a:solidFill>
                <a:latin typeface="Times New Roman" panose="02020603050405020304" pitchFamily="18" charset="0"/>
              </a:rPr>
              <a:t>be upset that   </a:t>
            </a:r>
            <a:r>
              <a:rPr lang="zh-CN" altLang="en-US" sz="3200" b="1" dirty="0">
                <a:latin typeface="+mj-ea"/>
                <a:ea typeface="+mj-ea"/>
              </a:rPr>
              <a:t>心烦</a:t>
            </a:r>
            <a:r>
              <a:rPr lang="en-US" altLang="zh-CN" sz="3200" b="1" dirty="0">
                <a:latin typeface="+mj-ea"/>
                <a:ea typeface="+mj-ea"/>
              </a:rPr>
              <a:t>……</a:t>
            </a:r>
          </a:p>
          <a:p>
            <a:pPr>
              <a:lnSpc>
                <a:spcPct val="120000"/>
              </a:lnSpc>
            </a:pPr>
            <a:r>
              <a:rPr lang="en-US" altLang="zh-CN" sz="3200" b="1" dirty="0">
                <a:solidFill>
                  <a:srgbClr val="FF0000"/>
                </a:solidFill>
                <a:latin typeface="Times New Roman" panose="02020603050405020304" pitchFamily="18" charset="0"/>
              </a:rPr>
              <a:t>It upsets sb. to do </a:t>
            </a:r>
            <a:r>
              <a:rPr lang="en-US" altLang="zh-CN" sz="3200" b="1" dirty="0" err="1">
                <a:solidFill>
                  <a:srgbClr val="FF0000"/>
                </a:solidFill>
                <a:latin typeface="Times New Roman" panose="02020603050405020304" pitchFamily="18" charset="0"/>
              </a:rPr>
              <a:t>sth</a:t>
            </a:r>
            <a:r>
              <a:rPr lang="en-US" altLang="zh-CN" sz="3200" b="1" dirty="0">
                <a:solidFill>
                  <a:srgbClr val="FF0000"/>
                </a:solidFill>
                <a:latin typeface="Times New Roman" panose="02020603050405020304" pitchFamily="18" charset="0"/>
              </a:rPr>
              <a:t>.  </a:t>
            </a:r>
            <a:r>
              <a:rPr lang="zh-CN" altLang="en-US" sz="3200" b="1" dirty="0">
                <a:latin typeface="Times New Roman" panose="02020603050405020304" pitchFamily="18" charset="0"/>
              </a:rPr>
              <a:t>让某人心烦的是</a:t>
            </a:r>
            <a:r>
              <a:rPr lang="en-US" altLang="zh-CN" sz="3200" b="1" dirty="0">
                <a:latin typeface="Times New Roman" panose="02020603050405020304" pitchFamily="18" charset="0"/>
              </a:rPr>
              <a:t>……</a:t>
            </a:r>
            <a:endParaRPr lang="zh-CN" altLang="en-US" sz="3200" b="1" dirty="0">
              <a:latin typeface="Times New Roman" panose="02020603050405020304" pitchFamily="18" charset="0"/>
            </a:endParaRPr>
          </a:p>
        </p:txBody>
      </p:sp>
      <p:sp>
        <p:nvSpPr>
          <p:cNvPr id="4" name="左大括号 3"/>
          <p:cNvSpPr/>
          <p:nvPr/>
        </p:nvSpPr>
        <p:spPr>
          <a:xfrm flipH="1">
            <a:off x="7253100" y="1142235"/>
            <a:ext cx="288032" cy="1153002"/>
          </a:xfrm>
          <a:prstGeom prst="leftBrace">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 name="文本框 2"/>
          <p:cNvSpPr txBox="1"/>
          <p:nvPr/>
        </p:nvSpPr>
        <p:spPr>
          <a:xfrm>
            <a:off x="7918757" y="1331183"/>
            <a:ext cx="1368152" cy="584775"/>
          </a:xfrm>
          <a:prstGeom prst="rect">
            <a:avLst/>
          </a:prstGeom>
          <a:noFill/>
        </p:spPr>
        <p:txBody>
          <a:bodyPr wrap="square" rtlCol="0">
            <a:spAutoFit/>
          </a:bodyPr>
          <a:lstStyle/>
          <a:p>
            <a:r>
              <a:rPr lang="en-US" altLang="zh-CN" sz="3200" b="1" i="1" dirty="0">
                <a:solidFill>
                  <a:srgbClr val="FF0000"/>
                </a:solidFill>
                <a:latin typeface="Times New Roman" panose="02020603050405020304" pitchFamily="18" charset="0"/>
                <a:cs typeface="Times New Roman" panose="02020603050405020304" pitchFamily="18" charset="0"/>
              </a:rPr>
              <a:t>adj.</a:t>
            </a:r>
            <a:endParaRPr lang="zh-CN" altLang="en-US" sz="3200" b="1" i="1" dirty="0">
              <a:solidFill>
                <a:srgbClr val="FF0000"/>
              </a:solidFill>
              <a:latin typeface="Times New Roman" panose="02020603050405020304" pitchFamily="18" charset="0"/>
              <a:cs typeface="Times New Roman" panose="02020603050405020304" pitchFamily="18" charset="0"/>
            </a:endParaRPr>
          </a:p>
        </p:txBody>
      </p:sp>
      <p:sp>
        <p:nvSpPr>
          <p:cNvPr id="5" name="Text Box 2"/>
          <p:cNvSpPr txBox="1">
            <a:spLocks noChangeArrowheads="1"/>
          </p:cNvSpPr>
          <p:nvPr/>
        </p:nvSpPr>
        <p:spPr bwMode="auto">
          <a:xfrm>
            <a:off x="990073" y="3536138"/>
            <a:ext cx="10428205" cy="2524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lvl1pPr marL="358775" indent="-358775">
              <a:defRPr>
                <a:solidFill>
                  <a:schemeClr val="tx1"/>
                </a:solidFill>
                <a:latin typeface="Arial" panose="020B0604020202020204" pitchFamily="34" charset="0"/>
                <a:ea typeface="宋体" panose="02010600030101010101" pitchFamily="2" charset="-122"/>
              </a:defRPr>
            </a:lvl1pPr>
            <a:lvl2pPr marL="1090613" indent="-285750">
              <a:defRPr>
                <a:solidFill>
                  <a:schemeClr val="tx1"/>
                </a:solidFill>
                <a:latin typeface="Arial" panose="020B0604020202020204" pitchFamily="34" charset="0"/>
                <a:ea typeface="宋体" panose="02010600030101010101" pitchFamily="2" charset="-122"/>
              </a:defRPr>
            </a:lvl2pPr>
            <a:lvl3pPr marL="1498600" indent="-228600">
              <a:defRPr>
                <a:solidFill>
                  <a:schemeClr val="tx1"/>
                </a:solidFill>
                <a:latin typeface="Arial" panose="020B0604020202020204" pitchFamily="34" charset="0"/>
                <a:ea typeface="宋体" panose="02010600030101010101" pitchFamily="2" charset="-122"/>
              </a:defRPr>
            </a:lvl3pPr>
            <a:lvl4pPr marL="1906588" indent="-228600">
              <a:defRPr>
                <a:solidFill>
                  <a:schemeClr val="tx1"/>
                </a:solidFill>
                <a:latin typeface="Arial" panose="020B0604020202020204" pitchFamily="34" charset="0"/>
                <a:ea typeface="宋体" panose="02010600030101010101" pitchFamily="2" charset="-122"/>
              </a:defRPr>
            </a:lvl4pPr>
            <a:lvl5pPr marL="2314575" indent="-228600">
              <a:defRPr>
                <a:solidFill>
                  <a:schemeClr val="tx1"/>
                </a:solidFill>
                <a:latin typeface="Arial" panose="020B0604020202020204" pitchFamily="34" charset="0"/>
                <a:ea typeface="宋体" panose="02010600030101010101" pitchFamily="2" charset="-122"/>
              </a:defRPr>
            </a:lvl5pPr>
            <a:lvl6pPr marL="27717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289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861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433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20000"/>
              </a:lnSpc>
            </a:pPr>
            <a:r>
              <a:rPr lang="en-US" altLang="zh-CN" sz="3200" b="1" dirty="0">
                <a:latin typeface="Times New Roman" panose="02020603050405020304" pitchFamily="18" charset="0"/>
                <a:cs typeface="Times New Roman" panose="02020603050405020304" pitchFamily="18" charset="0"/>
              </a:rPr>
              <a:t>eg Try not be too </a:t>
            </a:r>
            <a:r>
              <a:rPr lang="en-US" altLang="zh-CN" sz="3200" b="1" dirty="0">
                <a:solidFill>
                  <a:srgbClr val="FF0000"/>
                </a:solidFill>
                <a:latin typeface="Times New Roman" panose="02020603050405020304" pitchFamily="18" charset="0"/>
                <a:cs typeface="Times New Roman" panose="02020603050405020304" pitchFamily="18" charset="0"/>
              </a:rPr>
              <a:t>upset about </a:t>
            </a:r>
            <a:r>
              <a:rPr lang="en-US" altLang="zh-CN" sz="3200" b="1" dirty="0">
                <a:latin typeface="Times New Roman" panose="02020603050405020304" pitchFamily="18" charset="0"/>
                <a:cs typeface="Times New Roman" panose="02020603050405020304" pitchFamily="18" charset="0"/>
              </a:rPr>
              <a:t>it. </a:t>
            </a:r>
          </a:p>
          <a:p>
            <a:pPr>
              <a:lnSpc>
                <a:spcPct val="120000"/>
              </a:lnSpc>
            </a:pPr>
            <a:r>
              <a:rPr lang="en-US" altLang="zh-CN" sz="3200" b="1" dirty="0">
                <a:latin typeface="Times New Roman" panose="02020603050405020304" pitchFamily="18" charset="0"/>
                <a:cs typeface="Times New Roman" panose="02020603050405020304" pitchFamily="18" charset="0"/>
              </a:rPr>
              <a:t>     </a:t>
            </a:r>
            <a:r>
              <a:rPr lang="en-US" altLang="zh-CN" sz="3200" b="1" dirty="0">
                <a:solidFill>
                  <a:srgbClr val="FF0000"/>
                </a:solidFill>
                <a:latin typeface="Times New Roman" panose="02020603050405020304" pitchFamily="18" charset="0"/>
                <a:cs typeface="Times New Roman" panose="02020603050405020304" pitchFamily="18" charset="0"/>
              </a:rPr>
              <a:t>I was upset that </a:t>
            </a:r>
            <a:r>
              <a:rPr lang="en-US" altLang="zh-CN" sz="3200" b="1" dirty="0">
                <a:latin typeface="Times New Roman" panose="02020603050405020304" pitchFamily="18" charset="0"/>
                <a:cs typeface="Times New Roman" panose="02020603050405020304" pitchFamily="18" charset="0"/>
              </a:rPr>
              <a:t>Debbie pretended not to see me when I </a:t>
            </a:r>
          </a:p>
          <a:p>
            <a:pPr>
              <a:lnSpc>
                <a:spcPct val="120000"/>
              </a:lnSpc>
            </a:pPr>
            <a:r>
              <a:rPr lang="en-US" altLang="zh-CN" sz="3200" b="1" dirty="0">
                <a:latin typeface="Times New Roman" panose="02020603050405020304" pitchFamily="18" charset="0"/>
                <a:cs typeface="Times New Roman" panose="02020603050405020304" pitchFamily="18" charset="0"/>
              </a:rPr>
              <a:t>     passed by her.</a:t>
            </a:r>
          </a:p>
          <a:p>
            <a:pPr>
              <a:lnSpc>
                <a:spcPct val="120000"/>
              </a:lnSpc>
            </a:pPr>
            <a:r>
              <a:rPr lang="en-US" altLang="zh-CN" sz="3200" b="1" dirty="0">
                <a:latin typeface="Times New Roman" panose="02020603050405020304" pitchFamily="18" charset="0"/>
                <a:cs typeface="Times New Roman" panose="02020603050405020304" pitchFamily="18" charset="0"/>
              </a:rPr>
              <a:t>     This decision is likely to </a:t>
            </a:r>
            <a:r>
              <a:rPr lang="en-US" altLang="zh-CN" sz="3200" b="1" dirty="0">
                <a:solidFill>
                  <a:srgbClr val="FF0000"/>
                </a:solidFill>
                <a:latin typeface="Times New Roman" panose="02020603050405020304" pitchFamily="18" charset="0"/>
                <a:cs typeface="Times New Roman" panose="02020603050405020304" pitchFamily="18" charset="0"/>
              </a:rPr>
              <a:t>upset</a:t>
            </a:r>
            <a:r>
              <a:rPr lang="en-US" altLang="zh-CN" sz="3200" b="1" dirty="0">
                <a:latin typeface="Times New Roman" panose="02020603050405020304" pitchFamily="18" charset="0"/>
                <a:cs typeface="Times New Roman" panose="02020603050405020304" pitchFamily="18" charset="0"/>
              </a:rPr>
              <a:t> a lot of people.</a:t>
            </a:r>
          </a:p>
        </p:txBody>
      </p:sp>
    </p:spTree>
    <p:extLst>
      <p:ext uri="{BB962C8B-B14F-4D97-AF65-F5344CB8AC3E}">
        <p14:creationId xmlns:p14="http://schemas.microsoft.com/office/powerpoint/2010/main" val="121116277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linds(horizontal)">
                                      <p:cBhvr>
                                        <p:cTn id="12" dur="500"/>
                                        <p:tgtEl>
                                          <p:spTgt spid="5">
                                            <p:txEl>
                                              <p:pRg st="1" end="1"/>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blinds(horizontal)">
                                      <p:cBhvr>
                                        <p:cTn id="15" dur="500"/>
                                        <p:tgtEl>
                                          <p:spTgt spid="5">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nodeType="clickEffect">
                                  <p:stCondLst>
                                    <p:cond delay="0"/>
                                  </p:stCondLst>
                                  <p:childTnLst>
                                    <p:set>
                                      <p:cBhvr>
                                        <p:cTn id="19" dur="1" fill="hold">
                                          <p:stCondLst>
                                            <p:cond delay="0"/>
                                          </p:stCondLst>
                                        </p:cTn>
                                        <p:tgtEl>
                                          <p:spTgt spid="5">
                                            <p:txEl>
                                              <p:pRg st="3" end="3"/>
                                            </p:txEl>
                                          </p:spTgt>
                                        </p:tgtEl>
                                        <p:attrNameLst>
                                          <p:attrName>style.visibility</p:attrName>
                                        </p:attrNameLst>
                                      </p:cBhvr>
                                      <p:to>
                                        <p:strVal val="visible"/>
                                      </p:to>
                                    </p:set>
                                    <p:animEffect transition="in" filter="blinds(horizontal)">
                                      <p:cBhvr>
                                        <p:cTn id="20"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Text Box 2"/>
          <p:cNvSpPr txBox="1">
            <a:spLocks noChangeArrowheads="1"/>
          </p:cNvSpPr>
          <p:nvPr/>
        </p:nvSpPr>
        <p:spPr bwMode="auto">
          <a:xfrm>
            <a:off x="584200" y="548680"/>
            <a:ext cx="10611338" cy="5410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449263" indent="-449263">
              <a:defRPr>
                <a:solidFill>
                  <a:schemeClr val="tx1"/>
                </a:solidFill>
                <a:latin typeface="Arial" panose="020B0604020202020204" pitchFamily="34" charset="0"/>
                <a:ea typeface="宋体" panose="02010600030101010101" pitchFamily="2" charset="-122"/>
              </a:defRPr>
            </a:lvl1pPr>
            <a:lvl2pPr marL="1090613" indent="-285750">
              <a:defRPr>
                <a:solidFill>
                  <a:schemeClr val="tx1"/>
                </a:solidFill>
                <a:latin typeface="Arial" panose="020B0604020202020204" pitchFamily="34" charset="0"/>
                <a:ea typeface="宋体" panose="02010600030101010101" pitchFamily="2" charset="-122"/>
              </a:defRPr>
            </a:lvl2pPr>
            <a:lvl3pPr marL="1498600" indent="-228600">
              <a:defRPr>
                <a:solidFill>
                  <a:schemeClr val="tx1"/>
                </a:solidFill>
                <a:latin typeface="Arial" panose="020B0604020202020204" pitchFamily="34" charset="0"/>
                <a:ea typeface="宋体" panose="02010600030101010101" pitchFamily="2" charset="-122"/>
              </a:defRPr>
            </a:lvl3pPr>
            <a:lvl4pPr marL="1906588" indent="-228600">
              <a:defRPr>
                <a:solidFill>
                  <a:schemeClr val="tx1"/>
                </a:solidFill>
                <a:latin typeface="Arial" panose="020B0604020202020204" pitchFamily="34" charset="0"/>
                <a:ea typeface="宋体" panose="02010600030101010101" pitchFamily="2" charset="-122"/>
              </a:defRPr>
            </a:lvl4pPr>
            <a:lvl5pPr marL="2314575" indent="-228600">
              <a:defRPr>
                <a:solidFill>
                  <a:schemeClr val="tx1"/>
                </a:solidFill>
                <a:latin typeface="Arial" panose="020B0604020202020204" pitchFamily="34" charset="0"/>
                <a:ea typeface="宋体" panose="02010600030101010101" pitchFamily="2" charset="-122"/>
              </a:defRPr>
            </a:lvl5pPr>
            <a:lvl6pPr marL="27717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289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861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433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20000"/>
              </a:lnSpc>
            </a:pPr>
            <a:r>
              <a:rPr lang="en-US" altLang="zh-CN" sz="3200" b="1" dirty="0">
                <a:solidFill>
                  <a:srgbClr val="0000FF"/>
                </a:solidFill>
                <a:latin typeface="Times New Roman" panose="02020603050405020304" pitchFamily="18" charset="0"/>
              </a:rPr>
              <a:t>【</a:t>
            </a:r>
            <a:r>
              <a:rPr lang="zh-CN" altLang="en-US" sz="3200" b="1" dirty="0">
                <a:solidFill>
                  <a:srgbClr val="0000FF"/>
                </a:solidFill>
                <a:latin typeface="Times New Roman" panose="02020603050405020304" pitchFamily="18" charset="0"/>
              </a:rPr>
              <a:t>语境应用</a:t>
            </a:r>
            <a:r>
              <a:rPr lang="en-US" altLang="zh-CN" sz="3200" b="1" dirty="0" smtClean="0">
                <a:solidFill>
                  <a:srgbClr val="0000FF"/>
                </a:solidFill>
                <a:latin typeface="Times New Roman" panose="02020603050405020304" pitchFamily="18" charset="0"/>
              </a:rPr>
              <a:t>】</a:t>
            </a:r>
            <a:endParaRPr lang="zh-CN" altLang="en-US" sz="3200" b="1" dirty="0">
              <a:solidFill>
                <a:srgbClr val="0000FF"/>
              </a:solidFill>
              <a:latin typeface="Times New Roman" panose="02020603050405020304" pitchFamily="18" charset="0"/>
            </a:endParaRPr>
          </a:p>
          <a:p>
            <a:pPr>
              <a:lnSpc>
                <a:spcPct val="120000"/>
              </a:lnSpc>
            </a:pPr>
            <a:r>
              <a:rPr lang="en-US" altLang="zh-CN" sz="3200" b="1" dirty="0">
                <a:latin typeface="Times New Roman" panose="02020603050405020304" pitchFamily="18" charset="0"/>
              </a:rPr>
              <a:t>1) She was upset ____________ (know) that her plan was turned down.</a:t>
            </a:r>
          </a:p>
          <a:p>
            <a:pPr>
              <a:lnSpc>
                <a:spcPct val="120000"/>
              </a:lnSpc>
            </a:pPr>
            <a:r>
              <a:rPr lang="en-US" altLang="zh-CN" sz="3200" b="1" dirty="0">
                <a:latin typeface="Times New Roman" panose="02020603050405020304" pitchFamily="18" charset="0"/>
              </a:rPr>
              <a:t>2) My holiday _____________ (upset) by the heavy rain.</a:t>
            </a:r>
          </a:p>
          <a:p>
            <a:pPr marL="446088" indent="-446088">
              <a:lnSpc>
                <a:spcPct val="120000"/>
              </a:lnSpc>
            </a:pPr>
            <a:r>
              <a:rPr lang="en-US" altLang="zh-CN" sz="3200" b="1" dirty="0" smtClean="0">
                <a:latin typeface="Times New Roman" panose="02020603050405020304" pitchFamily="18" charset="0"/>
              </a:rPr>
              <a:t>3</a:t>
            </a:r>
            <a:r>
              <a:rPr lang="en-US" altLang="zh-CN" sz="3200" b="1" dirty="0">
                <a:latin typeface="Times New Roman" panose="02020603050405020304" pitchFamily="18" charset="0"/>
              </a:rPr>
              <a:t>) The task was so hard, and Steve, angry and __________ (</a:t>
            </a:r>
            <a:r>
              <a:rPr lang="zh-CN" altLang="en-US" sz="3200" b="1" dirty="0">
                <a:latin typeface="Times New Roman" panose="02020603050405020304" pitchFamily="18" charset="0"/>
              </a:rPr>
              <a:t>心烦意乱的</a:t>
            </a:r>
            <a:r>
              <a:rPr lang="en-US" altLang="zh-CN" sz="3200" b="1" dirty="0">
                <a:latin typeface="Times New Roman" panose="02020603050405020304" pitchFamily="18" charset="0"/>
              </a:rPr>
              <a:t>), said he was quitting. (2019</a:t>
            </a:r>
            <a:r>
              <a:rPr lang="zh-CN" altLang="en-US" sz="3200" b="1" dirty="0">
                <a:latin typeface="Times New Roman" panose="02020603050405020304" pitchFamily="18" charset="0"/>
              </a:rPr>
              <a:t>江苏高考</a:t>
            </a:r>
            <a:r>
              <a:rPr lang="en-US" altLang="zh-CN" sz="3200" b="1" dirty="0">
                <a:latin typeface="Times New Roman" panose="02020603050405020304" pitchFamily="18" charset="0"/>
              </a:rPr>
              <a:t>)</a:t>
            </a:r>
          </a:p>
        </p:txBody>
      </p:sp>
      <p:sp>
        <p:nvSpPr>
          <p:cNvPr id="201731" name="Rectangle 3"/>
          <p:cNvSpPr>
            <a:spLocks noChangeArrowheads="1"/>
          </p:cNvSpPr>
          <p:nvPr/>
        </p:nvSpPr>
        <p:spPr bwMode="auto">
          <a:xfrm>
            <a:off x="3908669" y="1190493"/>
            <a:ext cx="1981200" cy="609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defRPr>
                <a:solidFill>
                  <a:schemeClr val="tx1"/>
                </a:solidFill>
                <a:latin typeface="Arial" panose="020B0604020202020204" pitchFamily="34" charset="0"/>
                <a:ea typeface="宋体" panose="02010600030101010101" pitchFamily="2" charset="-122"/>
              </a:defRPr>
            </a:lvl1pPr>
            <a:lvl2pPr marL="1090613" indent="-285750">
              <a:defRPr>
                <a:solidFill>
                  <a:schemeClr val="tx1"/>
                </a:solidFill>
                <a:latin typeface="Arial" panose="020B0604020202020204" pitchFamily="34" charset="0"/>
                <a:ea typeface="宋体" panose="02010600030101010101" pitchFamily="2" charset="-122"/>
              </a:defRPr>
            </a:lvl2pPr>
            <a:lvl3pPr marL="1498600" indent="-228600">
              <a:defRPr>
                <a:solidFill>
                  <a:schemeClr val="tx1"/>
                </a:solidFill>
                <a:latin typeface="Arial" panose="020B0604020202020204" pitchFamily="34" charset="0"/>
                <a:ea typeface="宋体" panose="02010600030101010101" pitchFamily="2" charset="-122"/>
              </a:defRPr>
            </a:lvl3pPr>
            <a:lvl4pPr marL="1906588" indent="-228600">
              <a:defRPr>
                <a:solidFill>
                  <a:schemeClr val="tx1"/>
                </a:solidFill>
                <a:latin typeface="Arial" panose="020B0604020202020204" pitchFamily="34" charset="0"/>
                <a:ea typeface="宋体" panose="02010600030101010101" pitchFamily="2" charset="-122"/>
              </a:defRPr>
            </a:lvl4pPr>
            <a:lvl5pPr marL="2314575" indent="-228600">
              <a:defRPr>
                <a:solidFill>
                  <a:schemeClr val="tx1"/>
                </a:solidFill>
                <a:latin typeface="Arial" panose="020B0604020202020204" pitchFamily="34" charset="0"/>
                <a:ea typeface="宋体" panose="02010600030101010101" pitchFamily="2" charset="-122"/>
              </a:defRPr>
            </a:lvl5pPr>
            <a:lvl6pPr marL="27717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289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861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433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20000"/>
              </a:lnSpc>
            </a:pPr>
            <a:r>
              <a:rPr lang="en-US" altLang="zh-CN" sz="3200" b="1" dirty="0">
                <a:solidFill>
                  <a:srgbClr val="FF0000"/>
                </a:solidFill>
                <a:latin typeface="Times New Roman" panose="02020603050405020304" pitchFamily="18" charset="0"/>
              </a:rPr>
              <a:t>to know</a:t>
            </a:r>
          </a:p>
        </p:txBody>
      </p:sp>
      <p:sp>
        <p:nvSpPr>
          <p:cNvPr id="201732" name="Rectangle 4"/>
          <p:cNvSpPr>
            <a:spLocks noChangeArrowheads="1"/>
          </p:cNvSpPr>
          <p:nvPr/>
        </p:nvSpPr>
        <p:spPr bwMode="auto">
          <a:xfrm>
            <a:off x="3350403" y="2216614"/>
            <a:ext cx="2209800" cy="6386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defRPr>
                <a:solidFill>
                  <a:schemeClr val="tx1"/>
                </a:solidFill>
                <a:latin typeface="Arial" panose="020B0604020202020204" pitchFamily="34" charset="0"/>
                <a:ea typeface="宋体" panose="02010600030101010101" pitchFamily="2" charset="-122"/>
              </a:defRPr>
            </a:lvl1pPr>
            <a:lvl2pPr marL="1090613" indent="-285750">
              <a:defRPr>
                <a:solidFill>
                  <a:schemeClr val="tx1"/>
                </a:solidFill>
                <a:latin typeface="Arial" panose="020B0604020202020204" pitchFamily="34" charset="0"/>
                <a:ea typeface="宋体" panose="02010600030101010101" pitchFamily="2" charset="-122"/>
              </a:defRPr>
            </a:lvl2pPr>
            <a:lvl3pPr marL="1498600" indent="-228600">
              <a:defRPr>
                <a:solidFill>
                  <a:schemeClr val="tx1"/>
                </a:solidFill>
                <a:latin typeface="Arial" panose="020B0604020202020204" pitchFamily="34" charset="0"/>
                <a:ea typeface="宋体" panose="02010600030101010101" pitchFamily="2" charset="-122"/>
              </a:defRPr>
            </a:lvl3pPr>
            <a:lvl4pPr marL="1906588" indent="-228600">
              <a:defRPr>
                <a:solidFill>
                  <a:schemeClr val="tx1"/>
                </a:solidFill>
                <a:latin typeface="Arial" panose="020B0604020202020204" pitchFamily="34" charset="0"/>
                <a:ea typeface="宋体" panose="02010600030101010101" pitchFamily="2" charset="-122"/>
              </a:defRPr>
            </a:lvl4pPr>
            <a:lvl5pPr marL="2314575" indent="-228600">
              <a:defRPr>
                <a:solidFill>
                  <a:schemeClr val="tx1"/>
                </a:solidFill>
                <a:latin typeface="Arial" panose="020B0604020202020204" pitchFamily="34" charset="0"/>
                <a:ea typeface="宋体" panose="02010600030101010101" pitchFamily="2" charset="-122"/>
              </a:defRPr>
            </a:lvl5pPr>
            <a:lvl6pPr marL="27717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289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861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433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3200" b="1" dirty="0">
                <a:solidFill>
                  <a:srgbClr val="FF0000"/>
                </a:solidFill>
                <a:latin typeface="Times New Roman" panose="02020603050405020304" pitchFamily="18" charset="0"/>
              </a:rPr>
              <a:t>was upset</a:t>
            </a:r>
          </a:p>
        </p:txBody>
      </p:sp>
      <p:sp>
        <p:nvSpPr>
          <p:cNvPr id="5" name="Rectangle 4"/>
          <p:cNvSpPr>
            <a:spLocks noChangeArrowheads="1"/>
          </p:cNvSpPr>
          <p:nvPr/>
        </p:nvSpPr>
        <p:spPr bwMode="auto">
          <a:xfrm>
            <a:off x="8847643" y="2861415"/>
            <a:ext cx="1295400" cy="6090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defRPr>
                <a:solidFill>
                  <a:schemeClr val="tx1"/>
                </a:solidFill>
                <a:latin typeface="Arial" panose="020B0604020202020204" pitchFamily="34" charset="0"/>
                <a:ea typeface="宋体" panose="02010600030101010101" pitchFamily="2" charset="-122"/>
              </a:defRPr>
            </a:lvl1pPr>
            <a:lvl2pPr marL="1090613" indent="-285750">
              <a:defRPr>
                <a:solidFill>
                  <a:schemeClr val="tx1"/>
                </a:solidFill>
                <a:latin typeface="Arial" panose="020B0604020202020204" pitchFamily="34" charset="0"/>
                <a:ea typeface="宋体" panose="02010600030101010101" pitchFamily="2" charset="-122"/>
              </a:defRPr>
            </a:lvl2pPr>
            <a:lvl3pPr marL="1498600" indent="-228600">
              <a:defRPr>
                <a:solidFill>
                  <a:schemeClr val="tx1"/>
                </a:solidFill>
                <a:latin typeface="Arial" panose="020B0604020202020204" pitchFamily="34" charset="0"/>
                <a:ea typeface="宋体" panose="02010600030101010101" pitchFamily="2" charset="-122"/>
              </a:defRPr>
            </a:lvl3pPr>
            <a:lvl4pPr marL="1906588" indent="-228600">
              <a:defRPr>
                <a:solidFill>
                  <a:schemeClr val="tx1"/>
                </a:solidFill>
                <a:latin typeface="Arial" panose="020B0604020202020204" pitchFamily="34" charset="0"/>
                <a:ea typeface="宋体" panose="02010600030101010101" pitchFamily="2" charset="-122"/>
              </a:defRPr>
            </a:lvl4pPr>
            <a:lvl5pPr marL="2314575" indent="-228600">
              <a:defRPr>
                <a:solidFill>
                  <a:schemeClr val="tx1"/>
                </a:solidFill>
                <a:latin typeface="Arial" panose="020B0604020202020204" pitchFamily="34" charset="0"/>
                <a:ea typeface="宋体" panose="02010600030101010101" pitchFamily="2" charset="-122"/>
              </a:defRPr>
            </a:lvl5pPr>
            <a:lvl6pPr marL="27717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289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861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433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20000"/>
              </a:lnSpc>
            </a:pPr>
            <a:r>
              <a:rPr lang="en-US" altLang="zh-CN" sz="3200" b="1" dirty="0">
                <a:solidFill>
                  <a:srgbClr val="FF0000"/>
                </a:solidFill>
                <a:latin typeface="Times New Roman" panose="02020603050405020304" pitchFamily="18" charset="0"/>
              </a:rPr>
              <a:t>upset</a:t>
            </a:r>
          </a:p>
        </p:txBody>
      </p:sp>
      <p:sp>
        <p:nvSpPr>
          <p:cNvPr id="6" name="Text Box 2"/>
          <p:cNvSpPr txBox="1">
            <a:spLocks noChangeArrowheads="1"/>
          </p:cNvSpPr>
          <p:nvPr/>
        </p:nvSpPr>
        <p:spPr bwMode="auto">
          <a:xfrm>
            <a:off x="463270" y="3954351"/>
            <a:ext cx="11728730" cy="27516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449263" indent="-449263">
              <a:defRPr>
                <a:solidFill>
                  <a:schemeClr val="tx1"/>
                </a:solidFill>
                <a:latin typeface="Arial" panose="020B0604020202020204" pitchFamily="34" charset="0"/>
                <a:ea typeface="宋体" panose="02010600030101010101" pitchFamily="2" charset="-122"/>
              </a:defRPr>
            </a:lvl1pPr>
            <a:lvl2pPr marL="1090613" indent="-285750">
              <a:defRPr>
                <a:solidFill>
                  <a:schemeClr val="tx1"/>
                </a:solidFill>
                <a:latin typeface="Arial" panose="020B0604020202020204" pitchFamily="34" charset="0"/>
                <a:ea typeface="宋体" panose="02010600030101010101" pitchFamily="2" charset="-122"/>
              </a:defRPr>
            </a:lvl2pPr>
            <a:lvl3pPr marL="1498600" indent="-228600">
              <a:defRPr>
                <a:solidFill>
                  <a:schemeClr val="tx1"/>
                </a:solidFill>
                <a:latin typeface="Arial" panose="020B0604020202020204" pitchFamily="34" charset="0"/>
                <a:ea typeface="宋体" panose="02010600030101010101" pitchFamily="2" charset="-122"/>
              </a:defRPr>
            </a:lvl3pPr>
            <a:lvl4pPr marL="1906588" indent="-228600">
              <a:defRPr>
                <a:solidFill>
                  <a:schemeClr val="tx1"/>
                </a:solidFill>
                <a:latin typeface="Arial" panose="020B0604020202020204" pitchFamily="34" charset="0"/>
                <a:ea typeface="宋体" panose="02010600030101010101" pitchFamily="2" charset="-122"/>
              </a:defRPr>
            </a:lvl4pPr>
            <a:lvl5pPr marL="2314575" indent="-228600">
              <a:defRPr>
                <a:solidFill>
                  <a:schemeClr val="tx1"/>
                </a:solidFill>
                <a:latin typeface="Arial" panose="020B0604020202020204" pitchFamily="34" charset="0"/>
                <a:ea typeface="宋体" panose="02010600030101010101" pitchFamily="2" charset="-122"/>
              </a:defRPr>
            </a:lvl5pPr>
            <a:lvl6pPr marL="27717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289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861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433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20000"/>
              </a:lnSpc>
            </a:pPr>
            <a:r>
              <a:rPr lang="en-US" altLang="zh-CN" sz="3200" b="1" dirty="0" smtClean="0">
                <a:latin typeface="Times New Roman" panose="02020603050405020304" pitchFamily="18" charset="0"/>
              </a:rPr>
              <a:t>4</a:t>
            </a:r>
            <a:r>
              <a:rPr lang="en-US" altLang="zh-CN" sz="3200" b="1" dirty="0">
                <a:latin typeface="Times New Roman" panose="02020603050405020304" pitchFamily="18" charset="0"/>
              </a:rPr>
              <a:t>) She _____________________ (</a:t>
            </a:r>
            <a:r>
              <a:rPr lang="zh-CN" altLang="en-US" sz="3200" b="1" dirty="0">
                <a:latin typeface="Times New Roman" panose="02020603050405020304" pitchFamily="18" charset="0"/>
              </a:rPr>
              <a:t>非常难过</a:t>
            </a:r>
            <a:r>
              <a:rPr lang="en-US" altLang="zh-CN" sz="3200" b="1" dirty="0">
                <a:latin typeface="Times New Roman" panose="02020603050405020304" pitchFamily="18" charset="0"/>
              </a:rPr>
              <a:t>) losing her wedding ring.</a:t>
            </a:r>
          </a:p>
          <a:p>
            <a:pPr>
              <a:lnSpc>
                <a:spcPct val="120000"/>
              </a:lnSpc>
            </a:pPr>
            <a:r>
              <a:rPr lang="en-US" altLang="zh-CN" sz="3200" b="1" dirty="0">
                <a:latin typeface="Times New Roman" panose="02020603050405020304" pitchFamily="18" charset="0"/>
              </a:rPr>
              <a:t>5) Tell me first ________________________ (</a:t>
            </a:r>
            <a:r>
              <a:rPr lang="zh-CN" altLang="en-US" sz="3200" b="1" dirty="0">
                <a:latin typeface="Times New Roman" panose="02020603050405020304" pitchFamily="18" charset="0"/>
              </a:rPr>
              <a:t>什么让你如此沮丧</a:t>
            </a:r>
            <a:r>
              <a:rPr lang="en-US" altLang="zh-CN" sz="3200" b="1" dirty="0">
                <a:latin typeface="Times New Roman" panose="02020603050405020304" pitchFamily="18" charset="0"/>
              </a:rPr>
              <a:t>).</a:t>
            </a:r>
          </a:p>
        </p:txBody>
      </p:sp>
      <p:sp>
        <p:nvSpPr>
          <p:cNvPr id="7" name="Rectangle 3"/>
          <p:cNvSpPr>
            <a:spLocks noChangeArrowheads="1"/>
          </p:cNvSpPr>
          <p:nvPr/>
        </p:nvSpPr>
        <p:spPr bwMode="auto">
          <a:xfrm>
            <a:off x="1720454" y="3954351"/>
            <a:ext cx="6357629" cy="46836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defRPr>
                <a:solidFill>
                  <a:schemeClr val="tx1"/>
                </a:solidFill>
                <a:latin typeface="Arial" panose="020B0604020202020204" pitchFamily="34" charset="0"/>
                <a:ea typeface="宋体" panose="02010600030101010101" pitchFamily="2" charset="-122"/>
              </a:defRPr>
            </a:lvl1pPr>
            <a:lvl2pPr marL="1090613" indent="-285750">
              <a:defRPr>
                <a:solidFill>
                  <a:schemeClr val="tx1"/>
                </a:solidFill>
                <a:latin typeface="Arial" panose="020B0604020202020204" pitchFamily="34" charset="0"/>
                <a:ea typeface="宋体" panose="02010600030101010101" pitchFamily="2" charset="-122"/>
              </a:defRPr>
            </a:lvl2pPr>
            <a:lvl3pPr marL="1498600" indent="-228600">
              <a:defRPr>
                <a:solidFill>
                  <a:schemeClr val="tx1"/>
                </a:solidFill>
                <a:latin typeface="Arial" panose="020B0604020202020204" pitchFamily="34" charset="0"/>
                <a:ea typeface="宋体" panose="02010600030101010101" pitchFamily="2" charset="-122"/>
              </a:defRPr>
            </a:lvl3pPr>
            <a:lvl4pPr marL="1906588" indent="-228600">
              <a:defRPr>
                <a:solidFill>
                  <a:schemeClr val="tx1"/>
                </a:solidFill>
                <a:latin typeface="Arial" panose="020B0604020202020204" pitchFamily="34" charset="0"/>
                <a:ea typeface="宋体" panose="02010600030101010101" pitchFamily="2" charset="-122"/>
              </a:defRPr>
            </a:lvl4pPr>
            <a:lvl5pPr marL="2314575" indent="-228600">
              <a:defRPr>
                <a:solidFill>
                  <a:schemeClr val="tx1"/>
                </a:solidFill>
                <a:latin typeface="Arial" panose="020B0604020202020204" pitchFamily="34" charset="0"/>
                <a:ea typeface="宋体" panose="02010600030101010101" pitchFamily="2" charset="-122"/>
              </a:defRPr>
            </a:lvl5pPr>
            <a:lvl6pPr marL="27717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289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861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433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20000"/>
              </a:lnSpc>
            </a:pPr>
            <a:r>
              <a:rPr lang="en-US" altLang="zh-CN" sz="3200" b="1" dirty="0">
                <a:solidFill>
                  <a:srgbClr val="FF0000"/>
                </a:solidFill>
                <a:latin typeface="Times New Roman" panose="02020603050405020304" pitchFamily="18" charset="0"/>
              </a:rPr>
              <a:t>was very upset about</a:t>
            </a:r>
          </a:p>
        </p:txBody>
      </p:sp>
      <p:sp>
        <p:nvSpPr>
          <p:cNvPr id="8" name="Rectangle 4"/>
          <p:cNvSpPr>
            <a:spLocks noChangeArrowheads="1"/>
          </p:cNvSpPr>
          <p:nvPr/>
        </p:nvSpPr>
        <p:spPr bwMode="auto">
          <a:xfrm>
            <a:off x="2977869" y="5164480"/>
            <a:ext cx="7782615" cy="4847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defRPr>
                <a:solidFill>
                  <a:schemeClr val="tx1"/>
                </a:solidFill>
                <a:latin typeface="Arial" panose="020B0604020202020204" pitchFamily="34" charset="0"/>
                <a:ea typeface="宋体" panose="02010600030101010101" pitchFamily="2" charset="-122"/>
              </a:defRPr>
            </a:lvl1pPr>
            <a:lvl2pPr marL="1090613" indent="-285750">
              <a:defRPr>
                <a:solidFill>
                  <a:schemeClr val="tx1"/>
                </a:solidFill>
                <a:latin typeface="Arial" panose="020B0604020202020204" pitchFamily="34" charset="0"/>
                <a:ea typeface="宋体" panose="02010600030101010101" pitchFamily="2" charset="-122"/>
              </a:defRPr>
            </a:lvl2pPr>
            <a:lvl3pPr marL="1498600" indent="-228600">
              <a:defRPr>
                <a:solidFill>
                  <a:schemeClr val="tx1"/>
                </a:solidFill>
                <a:latin typeface="Arial" panose="020B0604020202020204" pitchFamily="34" charset="0"/>
                <a:ea typeface="宋体" panose="02010600030101010101" pitchFamily="2" charset="-122"/>
              </a:defRPr>
            </a:lvl3pPr>
            <a:lvl4pPr marL="1906588" indent="-228600">
              <a:defRPr>
                <a:solidFill>
                  <a:schemeClr val="tx1"/>
                </a:solidFill>
                <a:latin typeface="Arial" panose="020B0604020202020204" pitchFamily="34" charset="0"/>
                <a:ea typeface="宋体" panose="02010600030101010101" pitchFamily="2" charset="-122"/>
              </a:defRPr>
            </a:lvl4pPr>
            <a:lvl5pPr marL="2314575" indent="-228600">
              <a:defRPr>
                <a:solidFill>
                  <a:schemeClr val="tx1"/>
                </a:solidFill>
                <a:latin typeface="Arial" panose="020B0604020202020204" pitchFamily="34" charset="0"/>
                <a:ea typeface="宋体" panose="02010600030101010101" pitchFamily="2" charset="-122"/>
              </a:defRPr>
            </a:lvl5pPr>
            <a:lvl6pPr marL="27717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289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861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433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3200" b="1" dirty="0">
                <a:solidFill>
                  <a:srgbClr val="FF0000"/>
                </a:solidFill>
                <a:latin typeface="Times New Roman" panose="02020603050405020304" pitchFamily="18" charset="0"/>
              </a:rPr>
              <a:t>what has upset you so much</a:t>
            </a:r>
          </a:p>
        </p:txBody>
      </p:sp>
    </p:spTree>
    <p:extLst>
      <p:ext uri="{BB962C8B-B14F-4D97-AF65-F5344CB8AC3E}">
        <p14:creationId xmlns:p14="http://schemas.microsoft.com/office/powerpoint/2010/main" val="426991337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01731"/>
                                        </p:tgtEl>
                                        <p:attrNameLst>
                                          <p:attrName>style.visibility</p:attrName>
                                        </p:attrNameLst>
                                      </p:cBhvr>
                                      <p:to>
                                        <p:strVal val="visible"/>
                                      </p:to>
                                    </p:set>
                                    <p:animEffect transition="in" filter="wipe(left)">
                                      <p:cBhvr>
                                        <p:cTn id="7" dur="500"/>
                                        <p:tgtEl>
                                          <p:spTgt spid="20173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01732"/>
                                        </p:tgtEl>
                                        <p:attrNameLst>
                                          <p:attrName>style.visibility</p:attrName>
                                        </p:attrNameLst>
                                      </p:cBhvr>
                                      <p:to>
                                        <p:strVal val="visible"/>
                                      </p:to>
                                    </p:set>
                                    <p:animEffect transition="in" filter="wipe(left)">
                                      <p:cBhvr>
                                        <p:cTn id="12" dur="500"/>
                                        <p:tgtEl>
                                          <p:spTgt spid="20173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left)">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left)">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1731" grpId="0"/>
      <p:bldP spid="201732" grpId="0"/>
      <p:bldP spid="5" grpId="0"/>
      <p:bldP spid="7" grpId="0"/>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7" name="Rectangle 3"/>
          <p:cNvSpPr>
            <a:spLocks noGrp="1" noChangeArrowheads="1"/>
          </p:cNvSpPr>
          <p:nvPr>
            <p:ph type="body" idx="1"/>
          </p:nvPr>
        </p:nvSpPr>
        <p:spPr>
          <a:xfrm>
            <a:off x="972820" y="400050"/>
            <a:ext cx="11015133" cy="4823990"/>
          </a:xfrm>
        </p:spPr>
        <p:txBody>
          <a:bodyPr>
            <a:normAutofit/>
          </a:bodyPr>
          <a:lstStyle/>
          <a:p>
            <a:pPr marL="449263" indent="-449263">
              <a:lnSpc>
                <a:spcPct val="120000"/>
              </a:lnSpc>
              <a:spcBef>
                <a:spcPct val="0"/>
              </a:spcBef>
              <a:buNone/>
            </a:pPr>
            <a:r>
              <a:rPr lang="en-US" altLang="zh-CN" sz="3200" b="1" dirty="0" smtClean="0">
                <a:latin typeface="Times New Roman" panose="02020603050405020304" pitchFamily="18" charset="0"/>
                <a:cs typeface="Times New Roman" panose="02020603050405020304" pitchFamily="18" charset="0"/>
                <a:sym typeface="Times New Roman" panose="02020603050405020304" pitchFamily="18" charset="0"/>
              </a:rPr>
              <a:t>Use </a:t>
            </a:r>
            <a:r>
              <a:rPr lang="en-US" altLang="zh-CN" sz="3200" b="1" dirty="0">
                <a:latin typeface="Times New Roman" panose="02020603050405020304" pitchFamily="18" charset="0"/>
                <a:cs typeface="Times New Roman" panose="02020603050405020304" pitchFamily="18" charset="0"/>
                <a:sym typeface="Times New Roman" panose="02020603050405020304" pitchFamily="18" charset="0"/>
              </a:rPr>
              <a:t>a website you are </a:t>
            </a:r>
            <a:r>
              <a:rPr lang="en-US" altLang="zh-CN" sz="3200" b="1" dirty="0">
                <a:solidFill>
                  <a:srgbClr val="FF0000"/>
                </a:solidFill>
                <a:latin typeface="Times New Roman" panose="02020603050405020304" pitchFamily="18" charset="0"/>
                <a:cs typeface="Times New Roman" panose="02020603050405020304" pitchFamily="18" charset="0"/>
                <a:sym typeface="Times New Roman" panose="02020603050405020304" pitchFamily="18" charset="0"/>
              </a:rPr>
              <a:t>familiar</a:t>
            </a:r>
            <a:r>
              <a:rPr lang="en-US" altLang="zh-CN" sz="3200" b="1" dirty="0">
                <a:latin typeface="Times New Roman" panose="02020603050405020304" pitchFamily="18" charset="0"/>
                <a:cs typeface="Times New Roman" panose="02020603050405020304" pitchFamily="18" charset="0"/>
                <a:sym typeface="Times New Roman" panose="02020603050405020304" pitchFamily="18" charset="0"/>
              </a:rPr>
              <a:t> with.</a:t>
            </a:r>
          </a:p>
          <a:p>
            <a:pPr marL="449263" indent="-449263">
              <a:lnSpc>
                <a:spcPct val="120000"/>
              </a:lnSpc>
              <a:spcBef>
                <a:spcPct val="0"/>
              </a:spcBef>
              <a:buNone/>
            </a:pPr>
            <a:r>
              <a:rPr lang="zh-CN" altLang="en-US" sz="3200" b="1" dirty="0">
                <a:solidFill>
                  <a:srgbClr val="FF0000"/>
                </a:solidFill>
                <a:latin typeface="Times New Roman" panose="02020603050405020304" pitchFamily="18" charset="0"/>
                <a:cs typeface="Times New Roman" panose="02020603050405020304" pitchFamily="18" charset="0"/>
                <a:sym typeface="Times New Roman" panose="02020603050405020304" pitchFamily="18" charset="0"/>
              </a:rPr>
              <a:t>    familiar </a:t>
            </a:r>
            <a:r>
              <a:rPr lang="zh-CN" altLang="en-US" sz="3200" b="1" i="1" dirty="0">
                <a:solidFill>
                  <a:srgbClr val="FF0000"/>
                </a:solidFill>
                <a:latin typeface="Times New Roman" panose="02020603050405020304" pitchFamily="18" charset="0"/>
                <a:cs typeface="Times New Roman" panose="02020603050405020304" pitchFamily="18" charset="0"/>
                <a:sym typeface="Times New Roman" panose="02020603050405020304" pitchFamily="18" charset="0"/>
              </a:rPr>
              <a:t>adj. </a:t>
            </a:r>
            <a:r>
              <a:rPr lang="zh-CN" altLang="en-US" sz="3200" b="1" dirty="0" smtClean="0">
                <a:solidFill>
                  <a:srgbClr val="FF0000"/>
                </a:solidFill>
                <a:latin typeface="Times New Roman" panose="02020603050405020304" pitchFamily="18" charset="0"/>
                <a:cs typeface="Times New Roman" panose="02020603050405020304" pitchFamily="18" charset="0"/>
                <a:sym typeface="Times New Roman" panose="02020603050405020304" pitchFamily="18" charset="0"/>
              </a:rPr>
              <a:t>熟悉</a:t>
            </a:r>
            <a:r>
              <a:rPr lang="zh-CN" altLang="en-US" sz="3200" b="1" dirty="0">
                <a:solidFill>
                  <a:srgbClr val="FF0000"/>
                </a:solidFill>
                <a:latin typeface="Times New Roman" panose="02020603050405020304" pitchFamily="18" charset="0"/>
                <a:cs typeface="Times New Roman" panose="02020603050405020304" pitchFamily="18" charset="0"/>
                <a:sym typeface="Times New Roman" panose="02020603050405020304" pitchFamily="18" charset="0"/>
              </a:rPr>
              <a:t>的; 常见的; </a:t>
            </a:r>
            <a:r>
              <a:rPr lang="zh-CN" altLang="en-US" sz="3200" b="1" dirty="0" smtClean="0">
                <a:solidFill>
                  <a:srgbClr val="FF0000"/>
                </a:solidFill>
                <a:latin typeface="Times New Roman" panose="02020603050405020304" pitchFamily="18" charset="0"/>
                <a:cs typeface="Times New Roman" panose="02020603050405020304" pitchFamily="18" charset="0"/>
                <a:sym typeface="Times New Roman" panose="02020603050405020304" pitchFamily="18" charset="0"/>
              </a:rPr>
              <a:t>亲近</a:t>
            </a:r>
            <a:endParaRPr lang="en-US" altLang="zh-CN" sz="3200" b="1" dirty="0">
              <a:solidFill>
                <a:srgbClr val="FF0000"/>
              </a:solidFill>
              <a:latin typeface="Times New Roman" panose="02020603050405020304" pitchFamily="18" charset="0"/>
              <a:cs typeface="Times New Roman" panose="02020603050405020304" pitchFamily="18" charset="0"/>
              <a:sym typeface="Times New Roman" panose="02020603050405020304" pitchFamily="18" charset="0"/>
            </a:endParaRPr>
          </a:p>
          <a:p>
            <a:pPr marL="449263" indent="-449263">
              <a:lnSpc>
                <a:spcPct val="120000"/>
              </a:lnSpc>
              <a:spcBef>
                <a:spcPct val="0"/>
              </a:spcBef>
              <a:buNone/>
            </a:pPr>
            <a:r>
              <a:rPr lang="en-US" altLang="zh-CN" sz="3200" b="1" dirty="0" smtClean="0">
                <a:solidFill>
                  <a:srgbClr val="0000FF"/>
                </a:solidFill>
                <a:latin typeface="Times New Roman" panose="02020603050405020304" pitchFamily="18" charset="0"/>
                <a:cs typeface="Times New Roman" panose="02020603050405020304" pitchFamily="18" charset="0"/>
                <a:sym typeface="Times New Roman" panose="02020603050405020304" pitchFamily="18" charset="0"/>
              </a:rPr>
              <a:t>【</a:t>
            </a:r>
            <a:r>
              <a:rPr lang="zh-CN" altLang="en-US" sz="3200" b="1" dirty="0" smtClean="0">
                <a:solidFill>
                  <a:srgbClr val="0000FF"/>
                </a:solidFill>
                <a:latin typeface="Times New Roman" panose="02020603050405020304" pitchFamily="18" charset="0"/>
                <a:cs typeface="Times New Roman" panose="02020603050405020304" pitchFamily="18" charset="0"/>
                <a:sym typeface="Times New Roman" panose="02020603050405020304" pitchFamily="18" charset="0"/>
              </a:rPr>
              <a:t>反</a:t>
            </a:r>
            <a:r>
              <a:rPr lang="en-US" altLang="zh-CN" sz="3200" b="1" dirty="0" smtClean="0">
                <a:solidFill>
                  <a:srgbClr val="0000FF"/>
                </a:solidFill>
                <a:latin typeface="Times New Roman" panose="02020603050405020304" pitchFamily="18" charset="0"/>
                <a:cs typeface="Times New Roman" panose="02020603050405020304" pitchFamily="18" charset="0"/>
                <a:sym typeface="Times New Roman" panose="02020603050405020304" pitchFamily="18" charset="0"/>
              </a:rPr>
              <a:t>】</a:t>
            </a:r>
            <a:r>
              <a:rPr lang="en-US" altLang="zh-CN" sz="3200" b="1" dirty="0" smtClean="0">
                <a:solidFill>
                  <a:srgbClr val="FF0000"/>
                </a:solidFill>
                <a:latin typeface="Times New Roman" panose="02020603050405020304" pitchFamily="18" charset="0"/>
                <a:cs typeface="Times New Roman" panose="02020603050405020304" pitchFamily="18" charset="0"/>
                <a:sym typeface="Times New Roman" panose="02020603050405020304" pitchFamily="18" charset="0"/>
              </a:rPr>
              <a:t>unfamiliar </a:t>
            </a:r>
            <a:r>
              <a:rPr lang="en-US" altLang="zh-CN" sz="3200" b="1" i="1" dirty="0" smtClean="0">
                <a:latin typeface="Times New Roman" panose="02020603050405020304" pitchFamily="18" charset="0"/>
                <a:cs typeface="Times New Roman" panose="02020603050405020304" pitchFamily="18" charset="0"/>
                <a:sym typeface="Times New Roman" panose="02020603050405020304" pitchFamily="18" charset="0"/>
              </a:rPr>
              <a:t>adj</a:t>
            </a:r>
            <a:r>
              <a:rPr lang="en-US" altLang="zh-CN" sz="3200" b="1" dirty="0" smtClean="0">
                <a:latin typeface="Times New Roman" panose="02020603050405020304" pitchFamily="18" charset="0"/>
                <a:cs typeface="Times New Roman" panose="02020603050405020304" pitchFamily="18" charset="0"/>
                <a:sym typeface="Times New Roman" panose="02020603050405020304" pitchFamily="18" charset="0"/>
              </a:rPr>
              <a:t>. </a:t>
            </a:r>
            <a:r>
              <a:rPr lang="zh-CN" altLang="en-US" sz="3200" b="1" dirty="0" smtClean="0">
                <a:latin typeface="Times New Roman" panose="02020603050405020304" pitchFamily="18" charset="0"/>
                <a:cs typeface="Times New Roman" panose="02020603050405020304" pitchFamily="18" charset="0"/>
                <a:sym typeface="Times New Roman" panose="02020603050405020304" pitchFamily="18" charset="0"/>
              </a:rPr>
              <a:t>不熟悉的</a:t>
            </a:r>
            <a:endParaRPr lang="zh-CN" altLang="en-US" sz="3200" b="1" dirty="0">
              <a:latin typeface="Times New Roman" panose="02020603050405020304" pitchFamily="18" charset="0"/>
              <a:cs typeface="Times New Roman" panose="02020603050405020304" pitchFamily="18" charset="0"/>
              <a:sym typeface="Times New Roman" panose="02020603050405020304" pitchFamily="18" charset="0"/>
            </a:endParaRPr>
          </a:p>
        </p:txBody>
      </p:sp>
      <p:sp>
        <p:nvSpPr>
          <p:cNvPr id="3" name="文本框 2">
            <a:extLst>
              <a:ext uri="{FF2B5EF4-FFF2-40B4-BE49-F238E27FC236}">
                <a16:creationId xmlns:a16="http://schemas.microsoft.com/office/drawing/2014/main" xmlns="" id="{6CA6A02D-6EE8-42EE-9C6B-2C328398E191}"/>
              </a:ext>
            </a:extLst>
          </p:cNvPr>
          <p:cNvSpPr txBox="1"/>
          <p:nvPr/>
        </p:nvSpPr>
        <p:spPr>
          <a:xfrm>
            <a:off x="0" y="-60960"/>
            <a:ext cx="972820" cy="922020"/>
          </a:xfrm>
          <a:prstGeom prst="rect">
            <a:avLst/>
          </a:prstGeom>
          <a:solidFill>
            <a:srgbClr val="66FF66"/>
          </a:solidFill>
        </p:spPr>
        <p:txBody>
          <a:bodyPr wrap="square" rtlCol="0">
            <a:spAutoFit/>
          </a:bodyPr>
          <a:lstStyle/>
          <a:p>
            <a:r>
              <a:rPr lang="en-US" altLang="zh-CN" sz="5400" b="1" dirty="0">
                <a:solidFill>
                  <a:srgbClr val="7030A0"/>
                </a:solidFill>
              </a:rPr>
              <a:t>13</a:t>
            </a:r>
          </a:p>
        </p:txBody>
      </p:sp>
      <p:graphicFrame>
        <p:nvGraphicFramePr>
          <p:cNvPr id="4" name="表格 3"/>
          <p:cNvGraphicFramePr>
            <a:graphicFrameLocks noGrp="1"/>
          </p:cNvGraphicFramePr>
          <p:nvPr>
            <p:extLst>
              <p:ext uri="{D42A27DB-BD31-4B8C-83A1-F6EECF244321}">
                <p14:modId xmlns:p14="http://schemas.microsoft.com/office/powerpoint/2010/main" val="1591415561"/>
              </p:ext>
            </p:extLst>
          </p:nvPr>
        </p:nvGraphicFramePr>
        <p:xfrm>
          <a:off x="1610317" y="2951194"/>
          <a:ext cx="8916805" cy="3500900"/>
        </p:xfrm>
        <a:graphic>
          <a:graphicData uri="http://schemas.openxmlformats.org/drawingml/2006/table">
            <a:tbl>
              <a:tblPr firstRow="1" bandRow="1">
                <a:tableStyleId>{5940675A-B579-460E-94D1-54222C63F5DA}</a:tableStyleId>
              </a:tblPr>
              <a:tblGrid>
                <a:gridCol w="3050486">
                  <a:extLst>
                    <a:ext uri="{9D8B030D-6E8A-4147-A177-3AD203B41FA5}">
                      <a16:colId xmlns:a16="http://schemas.microsoft.com/office/drawing/2014/main" xmlns="" val="20000"/>
                    </a:ext>
                  </a:extLst>
                </a:gridCol>
                <a:gridCol w="5866319">
                  <a:extLst>
                    <a:ext uri="{9D8B030D-6E8A-4147-A177-3AD203B41FA5}">
                      <a16:colId xmlns:a16="http://schemas.microsoft.com/office/drawing/2014/main" xmlns="" val="20001"/>
                    </a:ext>
                  </a:extLst>
                </a:gridCol>
              </a:tblGrid>
              <a:tr h="1750450">
                <a:tc>
                  <a:txBody>
                    <a:bodyPr/>
                    <a:lstStyle/>
                    <a:p>
                      <a:pPr algn="ctr">
                        <a:lnSpc>
                          <a:spcPct val="110000"/>
                        </a:lnSpc>
                      </a:pPr>
                      <a:r>
                        <a:rPr lang="zh-CN" altLang="en-US" sz="3200" b="1" dirty="0">
                          <a:solidFill>
                            <a:srgbClr val="FF0000"/>
                          </a:solidFill>
                          <a:latin typeface="Times New Roman" panose="02020603050405020304" pitchFamily="18" charset="0"/>
                          <a:cs typeface="Times New Roman" panose="02020603050405020304" pitchFamily="18" charset="0"/>
                          <a:sym typeface="Times New Roman" panose="02020603050405020304" pitchFamily="18" charset="0"/>
                        </a:rPr>
                        <a:t>be familiar with</a:t>
                      </a:r>
                      <a:r>
                        <a:rPr lang="zh-CN" altLang="en-US" sz="3200" b="1" dirty="0">
                          <a:latin typeface="Times New Roman" panose="02020603050405020304" pitchFamily="18" charset="0"/>
                          <a:cs typeface="Times New Roman" panose="02020603050405020304" pitchFamily="18" charset="0"/>
                          <a:sym typeface="Times New Roman" panose="02020603050405020304" pitchFamily="18" charset="0"/>
                        </a:rPr>
                        <a:t> </a:t>
                      </a:r>
                      <a:endParaRPr lang="zh-CN" altLang="en-US" sz="3200"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10000"/>
                        </a:lnSpc>
                        <a:spcBef>
                          <a:spcPts val="0"/>
                        </a:spcBef>
                        <a:spcAft>
                          <a:spcPts val="0"/>
                        </a:spcAft>
                        <a:buClrTx/>
                        <a:buSzTx/>
                        <a:buFontTx/>
                        <a:buNone/>
                        <a:tabLst/>
                        <a:defRPr/>
                      </a:pPr>
                      <a:r>
                        <a:rPr lang="zh-CN" altLang="en-US" sz="3200" b="1" dirty="0">
                          <a:latin typeface="Times New Roman" panose="02020603050405020304" pitchFamily="18" charset="0"/>
                          <a:cs typeface="Times New Roman" panose="02020603050405020304" pitchFamily="18" charset="0"/>
                          <a:sym typeface="Times New Roman" panose="02020603050405020304" pitchFamily="18" charset="0"/>
                        </a:rPr>
                        <a:t>“熟悉, 通晓”。其主语通常是指人的名词，with的宾语是主语通晓的事物。</a:t>
                      </a:r>
                    </a:p>
                  </a:txBody>
                  <a:tcPr/>
                </a:tc>
                <a:extLst>
                  <a:ext uri="{0D108BD9-81ED-4DB2-BD59-A6C34878D82A}">
                    <a16:rowId xmlns:a16="http://schemas.microsoft.com/office/drawing/2014/main" xmlns="" val="10000"/>
                  </a:ext>
                </a:extLst>
              </a:tr>
              <a:tr h="1750450">
                <a:tc>
                  <a:txBody>
                    <a:bodyPr/>
                    <a:lstStyle/>
                    <a:p>
                      <a:pPr algn="ctr">
                        <a:lnSpc>
                          <a:spcPct val="110000"/>
                        </a:lnSpc>
                      </a:pPr>
                      <a:r>
                        <a:rPr lang="zh-CN" altLang="en-US" sz="3200" b="1" dirty="0">
                          <a:solidFill>
                            <a:srgbClr val="FF0000"/>
                          </a:solidFill>
                          <a:latin typeface="Times New Roman" panose="02020603050405020304" pitchFamily="18" charset="0"/>
                          <a:cs typeface="Times New Roman" panose="02020603050405020304" pitchFamily="18" charset="0"/>
                          <a:sym typeface="Times New Roman" panose="02020603050405020304" pitchFamily="18" charset="0"/>
                        </a:rPr>
                        <a:t>be familiar to</a:t>
                      </a:r>
                      <a:endParaRPr lang="zh-CN" altLang="en-US" sz="3200" dirty="0">
                        <a:latin typeface="Times New Roman" panose="02020603050405020304" pitchFamily="18" charset="0"/>
                        <a:cs typeface="Times New Roman" panose="02020603050405020304" pitchFamily="18" charset="0"/>
                      </a:endParaRPr>
                    </a:p>
                  </a:txBody>
                  <a:tcPr/>
                </a:tc>
                <a:tc>
                  <a:txBody>
                    <a:bodyPr/>
                    <a:lstStyle/>
                    <a:p>
                      <a:pPr>
                        <a:lnSpc>
                          <a:spcPct val="110000"/>
                        </a:lnSpc>
                      </a:pPr>
                      <a:r>
                        <a:rPr lang="zh-CN" altLang="en-US" sz="3200" b="1" dirty="0">
                          <a:latin typeface="Times New Roman" panose="02020603050405020304" pitchFamily="18" charset="0"/>
                          <a:cs typeface="Times New Roman" panose="02020603050405020304" pitchFamily="18" charset="0"/>
                          <a:sym typeface="Times New Roman" panose="02020603050405020304" pitchFamily="18" charset="0"/>
                        </a:rPr>
                        <a:t>“</a:t>
                      </a:r>
                      <a:r>
                        <a:rPr lang="zh-CN" altLang="en-US" sz="3200" b="1" dirty="0">
                          <a:latin typeface="+mj-ea"/>
                          <a:ea typeface="+mj-ea"/>
                          <a:cs typeface="Times New Roman" panose="02020603050405020304" pitchFamily="18" charset="0"/>
                          <a:sym typeface="Times New Roman" panose="02020603050405020304" pitchFamily="18" charset="0"/>
                        </a:rPr>
                        <a:t>为…</a:t>
                      </a:r>
                      <a:r>
                        <a:rPr lang="en-US" altLang="zh-CN" sz="3200" b="1" dirty="0">
                          <a:latin typeface="+mj-ea"/>
                          <a:ea typeface="+mj-ea"/>
                          <a:cs typeface="Times New Roman" panose="02020603050405020304" pitchFamily="18" charset="0"/>
                          <a:sym typeface="Times New Roman" panose="02020603050405020304" pitchFamily="18" charset="0"/>
                        </a:rPr>
                        <a:t>…</a:t>
                      </a:r>
                      <a:r>
                        <a:rPr lang="zh-CN" altLang="en-US" sz="3200" b="1" dirty="0">
                          <a:latin typeface="+mj-ea"/>
                          <a:ea typeface="+mj-ea"/>
                          <a:cs typeface="Times New Roman" panose="02020603050405020304" pitchFamily="18" charset="0"/>
                          <a:sym typeface="Times New Roman" panose="02020603050405020304" pitchFamily="18" charset="0"/>
                        </a:rPr>
                        <a:t>所熟悉</a:t>
                      </a:r>
                      <a:r>
                        <a:rPr lang="zh-CN" altLang="en-US" sz="3200" b="1" dirty="0">
                          <a:latin typeface="Times New Roman" panose="02020603050405020304" pitchFamily="18" charset="0"/>
                          <a:cs typeface="Times New Roman" panose="02020603050405020304" pitchFamily="18" charset="0"/>
                          <a:sym typeface="Times New Roman" panose="02020603050405020304" pitchFamily="18" charset="0"/>
                        </a:rPr>
                        <a:t>”。其主语通常是人们所通晓的事物，to的宾语通常是指人的名词。</a:t>
                      </a:r>
                      <a:endParaRPr lang="zh-CN" altLang="en-US" sz="32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10001"/>
                  </a:ext>
                </a:extLst>
              </a:tr>
            </a:tbl>
          </a:graphicData>
        </a:graphic>
      </p:graphicFrame>
      <p:pic>
        <p:nvPicPr>
          <p:cNvPr id="5" name="图片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2820" y="2152681"/>
            <a:ext cx="1790978" cy="735495"/>
          </a:xfrm>
          <a:prstGeom prst="rect">
            <a:avLst/>
          </a:prstGeom>
        </p:spPr>
      </p:pic>
    </p:spTree>
    <p:extLst>
      <p:ext uri="{BB962C8B-B14F-4D97-AF65-F5344CB8AC3E}">
        <p14:creationId xmlns:p14="http://schemas.microsoft.com/office/powerpoint/2010/main" val="356145093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80227">
                                            <p:txEl>
                                              <p:pRg st="1" end="1"/>
                                            </p:txEl>
                                          </p:spTgt>
                                        </p:tgtEl>
                                        <p:attrNameLst>
                                          <p:attrName>style.visibility</p:attrName>
                                        </p:attrNameLst>
                                      </p:cBhvr>
                                      <p:to>
                                        <p:strVal val="visible"/>
                                      </p:to>
                                    </p:set>
                                    <p:animEffect transition="in" filter="blinds(horizontal)">
                                      <p:cBhvr>
                                        <p:cTn id="7" dur="500"/>
                                        <p:tgtEl>
                                          <p:spTgt spid="180227">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80227">
                                            <p:txEl>
                                              <p:pRg st="2" end="2"/>
                                            </p:txEl>
                                          </p:spTgt>
                                        </p:tgtEl>
                                        <p:attrNameLst>
                                          <p:attrName>style.visibility</p:attrName>
                                        </p:attrNameLst>
                                      </p:cBhvr>
                                      <p:to>
                                        <p:strVal val="visible"/>
                                      </p:to>
                                    </p:set>
                                    <p:animEffect transition="in" filter="blinds(horizontal)">
                                      <p:cBhvr>
                                        <p:cTn id="12" dur="500"/>
                                        <p:tgtEl>
                                          <p:spTgt spid="18022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500"/>
                                        <p:tgtEl>
                                          <p:spTgt spid="5"/>
                                        </p:tgtEl>
                                      </p:cBhvr>
                                    </p:animEffect>
                                  </p:childTnLst>
                                </p:cTn>
                              </p:par>
                              <p:par>
                                <p:cTn id="18" presetID="22" presetClass="entr" presetSubtype="4"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down)">
                                      <p:cBhvr>
                                        <p:cTn id="2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extLst>
              <p:ext uri="{D42A27DB-BD31-4B8C-83A1-F6EECF244321}">
                <p14:modId xmlns:p14="http://schemas.microsoft.com/office/powerpoint/2010/main" val="811709619"/>
              </p:ext>
            </p:extLst>
          </p:nvPr>
        </p:nvGraphicFramePr>
        <p:xfrm>
          <a:off x="287868" y="1003850"/>
          <a:ext cx="11624732" cy="2450550"/>
        </p:xfrm>
        <a:graphic>
          <a:graphicData uri="http://schemas.openxmlformats.org/drawingml/2006/table">
            <a:tbl>
              <a:tblPr firstRow="1" bandRow="1">
                <a:tableStyleId>{5940675A-B579-460E-94D1-54222C63F5DA}</a:tableStyleId>
              </a:tblPr>
              <a:tblGrid>
                <a:gridCol w="3976882">
                  <a:extLst>
                    <a:ext uri="{9D8B030D-6E8A-4147-A177-3AD203B41FA5}">
                      <a16:colId xmlns:a16="http://schemas.microsoft.com/office/drawing/2014/main" xmlns="" val="20000"/>
                    </a:ext>
                  </a:extLst>
                </a:gridCol>
                <a:gridCol w="7647850">
                  <a:extLst>
                    <a:ext uri="{9D8B030D-6E8A-4147-A177-3AD203B41FA5}">
                      <a16:colId xmlns:a16="http://schemas.microsoft.com/office/drawing/2014/main" xmlns="" val="20001"/>
                    </a:ext>
                  </a:extLst>
                </a:gridCol>
              </a:tblGrid>
              <a:tr h="1299083">
                <a:tc>
                  <a:txBody>
                    <a:bodyPr/>
                    <a:lstStyle/>
                    <a:p>
                      <a:pPr algn="ctr">
                        <a:lnSpc>
                          <a:spcPct val="110000"/>
                        </a:lnSpc>
                      </a:pPr>
                      <a:r>
                        <a:rPr lang="zh-CN" altLang="en-US" sz="3200" b="1" dirty="0">
                          <a:solidFill>
                            <a:srgbClr val="FF0000"/>
                          </a:solidFill>
                          <a:latin typeface="Times New Roman" panose="02020603050405020304" pitchFamily="18" charset="0"/>
                          <a:cs typeface="Times New Roman" panose="02020603050405020304" pitchFamily="18" charset="0"/>
                          <a:sym typeface="Times New Roman" panose="02020603050405020304" pitchFamily="18" charset="0"/>
                        </a:rPr>
                        <a:t>be familiar with</a:t>
                      </a:r>
                      <a:r>
                        <a:rPr lang="zh-CN" altLang="en-US" sz="3200" b="1" dirty="0">
                          <a:latin typeface="Times New Roman" panose="02020603050405020304" pitchFamily="18" charset="0"/>
                          <a:cs typeface="Times New Roman" panose="02020603050405020304" pitchFamily="18" charset="0"/>
                          <a:sym typeface="Times New Roman" panose="02020603050405020304" pitchFamily="18" charset="0"/>
                        </a:rPr>
                        <a:t> </a:t>
                      </a:r>
                      <a:endParaRPr lang="zh-CN" altLang="en-US" sz="3200"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10000"/>
                        </a:lnSpc>
                        <a:spcBef>
                          <a:spcPts val="0"/>
                        </a:spcBef>
                        <a:spcAft>
                          <a:spcPts val="0"/>
                        </a:spcAft>
                        <a:buClrTx/>
                        <a:buSzTx/>
                        <a:buFontTx/>
                        <a:buNone/>
                        <a:tabLst/>
                        <a:defRPr/>
                      </a:pPr>
                      <a:r>
                        <a:rPr lang="zh-CN" altLang="en-US" sz="3200" b="1" dirty="0">
                          <a:latin typeface="Times New Roman" panose="02020603050405020304" pitchFamily="18" charset="0"/>
                          <a:cs typeface="Times New Roman" panose="02020603050405020304" pitchFamily="18" charset="0"/>
                          <a:sym typeface="Times New Roman" panose="02020603050405020304" pitchFamily="18" charset="0"/>
                        </a:rPr>
                        <a:t>“熟悉, 通晓”。其主语通常是指人的名词，with的宾语是主语通晓的事物。</a:t>
                      </a:r>
                    </a:p>
                  </a:txBody>
                  <a:tcPr/>
                </a:tc>
                <a:extLst>
                  <a:ext uri="{0D108BD9-81ED-4DB2-BD59-A6C34878D82A}">
                    <a16:rowId xmlns:a16="http://schemas.microsoft.com/office/drawing/2014/main" xmlns="" val="10000"/>
                  </a:ext>
                </a:extLst>
              </a:tr>
              <a:tr h="1151467">
                <a:tc>
                  <a:txBody>
                    <a:bodyPr/>
                    <a:lstStyle/>
                    <a:p>
                      <a:pPr algn="ctr">
                        <a:lnSpc>
                          <a:spcPct val="110000"/>
                        </a:lnSpc>
                      </a:pPr>
                      <a:r>
                        <a:rPr lang="zh-CN" altLang="en-US" sz="3200" b="1" dirty="0">
                          <a:solidFill>
                            <a:srgbClr val="FF0000"/>
                          </a:solidFill>
                          <a:latin typeface="Times New Roman" panose="02020603050405020304" pitchFamily="18" charset="0"/>
                          <a:cs typeface="Times New Roman" panose="02020603050405020304" pitchFamily="18" charset="0"/>
                          <a:sym typeface="Times New Roman" panose="02020603050405020304" pitchFamily="18" charset="0"/>
                        </a:rPr>
                        <a:t>be familiar to</a:t>
                      </a:r>
                      <a:endParaRPr lang="zh-CN" altLang="en-US" sz="3200" dirty="0">
                        <a:latin typeface="Times New Roman" panose="02020603050405020304" pitchFamily="18" charset="0"/>
                        <a:cs typeface="Times New Roman" panose="02020603050405020304" pitchFamily="18" charset="0"/>
                      </a:endParaRPr>
                    </a:p>
                  </a:txBody>
                  <a:tcPr/>
                </a:tc>
                <a:tc>
                  <a:txBody>
                    <a:bodyPr/>
                    <a:lstStyle/>
                    <a:p>
                      <a:pPr>
                        <a:lnSpc>
                          <a:spcPct val="110000"/>
                        </a:lnSpc>
                      </a:pPr>
                      <a:r>
                        <a:rPr lang="zh-CN" altLang="en-US" sz="3200" b="1" dirty="0">
                          <a:latin typeface="Times New Roman" panose="02020603050405020304" pitchFamily="18" charset="0"/>
                          <a:cs typeface="Times New Roman" panose="02020603050405020304" pitchFamily="18" charset="0"/>
                          <a:sym typeface="Times New Roman" panose="02020603050405020304" pitchFamily="18" charset="0"/>
                        </a:rPr>
                        <a:t>“</a:t>
                      </a:r>
                      <a:r>
                        <a:rPr lang="zh-CN" altLang="en-US" sz="3200" b="1" dirty="0">
                          <a:latin typeface="+mj-ea"/>
                          <a:ea typeface="+mj-ea"/>
                          <a:cs typeface="Times New Roman" panose="02020603050405020304" pitchFamily="18" charset="0"/>
                          <a:sym typeface="Times New Roman" panose="02020603050405020304" pitchFamily="18" charset="0"/>
                        </a:rPr>
                        <a:t>为…</a:t>
                      </a:r>
                      <a:r>
                        <a:rPr lang="en-US" altLang="zh-CN" sz="3200" b="1" dirty="0">
                          <a:latin typeface="+mj-ea"/>
                          <a:ea typeface="+mj-ea"/>
                          <a:cs typeface="Times New Roman" panose="02020603050405020304" pitchFamily="18" charset="0"/>
                          <a:sym typeface="Times New Roman" panose="02020603050405020304" pitchFamily="18" charset="0"/>
                        </a:rPr>
                        <a:t>…</a:t>
                      </a:r>
                      <a:r>
                        <a:rPr lang="zh-CN" altLang="en-US" sz="3200" b="1" dirty="0">
                          <a:latin typeface="+mj-ea"/>
                          <a:ea typeface="+mj-ea"/>
                          <a:cs typeface="Times New Roman" panose="02020603050405020304" pitchFamily="18" charset="0"/>
                          <a:sym typeface="Times New Roman" panose="02020603050405020304" pitchFamily="18" charset="0"/>
                        </a:rPr>
                        <a:t>所熟悉</a:t>
                      </a:r>
                      <a:r>
                        <a:rPr lang="zh-CN" altLang="en-US" sz="3200" b="1" dirty="0">
                          <a:latin typeface="Times New Roman" panose="02020603050405020304" pitchFamily="18" charset="0"/>
                          <a:cs typeface="Times New Roman" panose="02020603050405020304" pitchFamily="18" charset="0"/>
                          <a:sym typeface="Times New Roman" panose="02020603050405020304" pitchFamily="18" charset="0"/>
                        </a:rPr>
                        <a:t>”。其主语通常是人们所通晓的事物，to的宾语通常是指人的名词。</a:t>
                      </a:r>
                      <a:endParaRPr lang="zh-CN" altLang="en-US" sz="32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10001"/>
                  </a:ext>
                </a:extLst>
              </a:tr>
            </a:tbl>
          </a:graphicData>
        </a:graphic>
      </p:graphicFrame>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3687" y="205337"/>
            <a:ext cx="1790978" cy="735495"/>
          </a:xfrm>
          <a:prstGeom prst="rect">
            <a:avLst/>
          </a:prstGeom>
        </p:spPr>
      </p:pic>
      <p:sp>
        <p:nvSpPr>
          <p:cNvPr id="5" name="Text Box 2"/>
          <p:cNvSpPr txBox="1">
            <a:spLocks noChangeArrowheads="1"/>
          </p:cNvSpPr>
          <p:nvPr/>
        </p:nvSpPr>
        <p:spPr bwMode="auto">
          <a:xfrm>
            <a:off x="311648" y="3509436"/>
            <a:ext cx="11880352" cy="1821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lvl1pPr marL="358775" indent="-358775">
              <a:defRPr>
                <a:solidFill>
                  <a:schemeClr val="tx1"/>
                </a:solidFill>
                <a:latin typeface="Arial" panose="020B0604020202020204" pitchFamily="34" charset="0"/>
                <a:ea typeface="宋体" panose="02010600030101010101" pitchFamily="2" charset="-122"/>
              </a:defRPr>
            </a:lvl1pPr>
            <a:lvl2pPr marL="1090613" indent="-285750">
              <a:defRPr>
                <a:solidFill>
                  <a:schemeClr val="tx1"/>
                </a:solidFill>
                <a:latin typeface="Arial" panose="020B0604020202020204" pitchFamily="34" charset="0"/>
                <a:ea typeface="宋体" panose="02010600030101010101" pitchFamily="2" charset="-122"/>
              </a:defRPr>
            </a:lvl2pPr>
            <a:lvl3pPr marL="1498600" indent="-228600">
              <a:defRPr>
                <a:solidFill>
                  <a:schemeClr val="tx1"/>
                </a:solidFill>
                <a:latin typeface="Arial" panose="020B0604020202020204" pitchFamily="34" charset="0"/>
                <a:ea typeface="宋体" panose="02010600030101010101" pitchFamily="2" charset="-122"/>
              </a:defRPr>
            </a:lvl3pPr>
            <a:lvl4pPr marL="1906588" indent="-228600">
              <a:defRPr>
                <a:solidFill>
                  <a:schemeClr val="tx1"/>
                </a:solidFill>
                <a:latin typeface="Arial" panose="020B0604020202020204" pitchFamily="34" charset="0"/>
                <a:ea typeface="宋体" panose="02010600030101010101" pitchFamily="2" charset="-122"/>
              </a:defRPr>
            </a:lvl4pPr>
            <a:lvl5pPr marL="2314575" indent="-228600">
              <a:defRPr>
                <a:solidFill>
                  <a:schemeClr val="tx1"/>
                </a:solidFill>
                <a:latin typeface="Arial" panose="020B0604020202020204" pitchFamily="34" charset="0"/>
                <a:ea typeface="宋体" panose="02010600030101010101" pitchFamily="2" charset="-122"/>
              </a:defRPr>
            </a:lvl5pPr>
            <a:lvl6pPr marL="27717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289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861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433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20000"/>
              </a:lnSpc>
            </a:pPr>
            <a:r>
              <a:rPr lang="en-US" altLang="zh-CN" sz="3200" b="1" dirty="0">
                <a:latin typeface="Times New Roman" panose="02020603050405020304" pitchFamily="18" charset="0"/>
                <a:cs typeface="Times New Roman" panose="02020603050405020304" pitchFamily="18" charset="0"/>
              </a:rPr>
              <a:t> </a:t>
            </a:r>
            <a:r>
              <a:rPr lang="en-US" altLang="zh-CN" sz="3200" b="1" dirty="0" smtClean="0">
                <a:latin typeface="Times New Roman" panose="02020603050405020304" pitchFamily="18" charset="0"/>
                <a:cs typeface="Times New Roman" panose="02020603050405020304" pitchFamily="18" charset="0"/>
              </a:rPr>
              <a:t>  </a:t>
            </a:r>
            <a:r>
              <a:rPr lang="en-US" altLang="zh-CN" sz="3200" b="1" dirty="0" smtClean="0">
                <a:latin typeface="Times New Roman" panose="02020603050405020304" pitchFamily="18" charset="0"/>
                <a:cs typeface="Times New Roman" panose="02020603050405020304" pitchFamily="18" charset="0"/>
              </a:rPr>
              <a:t>The </a:t>
            </a:r>
            <a:r>
              <a:rPr lang="en-US" altLang="zh-CN" sz="3200" b="1" dirty="0">
                <a:latin typeface="Times New Roman" panose="02020603050405020304" pitchFamily="18" charset="0"/>
                <a:cs typeface="Times New Roman" panose="02020603050405020304" pitchFamily="18" charset="0"/>
              </a:rPr>
              <a:t>host </a:t>
            </a:r>
            <a:r>
              <a:rPr lang="en-US" altLang="zh-CN" sz="3200" b="1" dirty="0">
                <a:solidFill>
                  <a:srgbClr val="FF0000"/>
                </a:solidFill>
                <a:latin typeface="Times New Roman" panose="02020603050405020304" pitchFamily="18" charset="0"/>
                <a:cs typeface="Times New Roman" panose="02020603050405020304" pitchFamily="18" charset="0"/>
              </a:rPr>
              <a:t>is quite familiar with </a:t>
            </a:r>
            <a:r>
              <a:rPr lang="en-US" altLang="zh-CN" sz="3200" b="1" dirty="0">
                <a:latin typeface="Times New Roman" panose="02020603050405020304" pitchFamily="18" charset="0"/>
                <a:cs typeface="Times New Roman" panose="02020603050405020304" pitchFamily="18" charset="0"/>
              </a:rPr>
              <a:t>the traditions of the </a:t>
            </a:r>
            <a:r>
              <a:rPr lang="en-US" altLang="zh-CN" sz="3200" b="1" dirty="0" smtClean="0">
                <a:latin typeface="Times New Roman" panose="02020603050405020304" pitchFamily="18" charset="0"/>
                <a:cs typeface="Times New Roman" panose="02020603050405020304" pitchFamily="18" charset="0"/>
              </a:rPr>
              <a:t>festivals.</a:t>
            </a:r>
          </a:p>
          <a:p>
            <a:pPr>
              <a:lnSpc>
                <a:spcPct val="120000"/>
              </a:lnSpc>
            </a:pPr>
            <a:endParaRPr lang="en-US" altLang="zh-CN" sz="3200" b="1" dirty="0">
              <a:latin typeface="Times New Roman" panose="02020603050405020304" pitchFamily="18" charset="0"/>
              <a:cs typeface="Times New Roman" panose="02020603050405020304" pitchFamily="18" charset="0"/>
            </a:endParaRPr>
          </a:p>
          <a:p>
            <a:pPr>
              <a:lnSpc>
                <a:spcPct val="120000"/>
              </a:lnSpc>
            </a:pPr>
            <a:r>
              <a:rPr lang="en-US" altLang="zh-CN" sz="3200" b="1" dirty="0">
                <a:latin typeface="Times New Roman" panose="02020603050405020304" pitchFamily="18" charset="0"/>
                <a:cs typeface="Times New Roman" panose="02020603050405020304" pitchFamily="18" charset="0"/>
              </a:rPr>
              <a:t>    The characters created by Cao Xueqin </a:t>
            </a:r>
            <a:r>
              <a:rPr lang="en-US" altLang="zh-CN" sz="3200" b="1" dirty="0">
                <a:solidFill>
                  <a:srgbClr val="FF0000"/>
                </a:solidFill>
                <a:latin typeface="Times New Roman" panose="02020603050405020304" pitchFamily="18" charset="0"/>
                <a:cs typeface="Times New Roman" panose="02020603050405020304" pitchFamily="18" charset="0"/>
              </a:rPr>
              <a:t>is familiar to </a:t>
            </a:r>
            <a:r>
              <a:rPr lang="en-US" altLang="zh-CN" sz="3200" b="1" dirty="0">
                <a:latin typeface="Times New Roman" panose="02020603050405020304" pitchFamily="18" charset="0"/>
                <a:cs typeface="Times New Roman" panose="02020603050405020304" pitchFamily="18" charset="0"/>
              </a:rPr>
              <a:t>us.</a:t>
            </a:r>
          </a:p>
        </p:txBody>
      </p:sp>
      <p:sp>
        <p:nvSpPr>
          <p:cNvPr id="3" name="TextBox 2"/>
          <p:cNvSpPr txBox="1"/>
          <p:nvPr/>
        </p:nvSpPr>
        <p:spPr>
          <a:xfrm>
            <a:off x="1049867" y="4191000"/>
            <a:ext cx="10151533" cy="523220"/>
          </a:xfrm>
          <a:prstGeom prst="rect">
            <a:avLst/>
          </a:prstGeom>
          <a:noFill/>
        </p:spPr>
        <p:txBody>
          <a:bodyPr wrap="square" rtlCol="0">
            <a:spAutoFit/>
          </a:bodyPr>
          <a:lstStyle/>
          <a:p>
            <a:r>
              <a:rPr lang="zh-CN" altLang="en-US" sz="2800" b="1" dirty="0" smtClean="0">
                <a:latin typeface="Times New Roman" panose="02020603050405020304" pitchFamily="18" charset="0"/>
                <a:cs typeface="Times New Roman" panose="02020603050405020304" pitchFamily="18" charset="0"/>
              </a:rPr>
              <a:t>主持人对节日的传统十分熟悉。</a:t>
            </a:r>
            <a:endParaRPr lang="zh-CN" altLang="en-US" sz="28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176057" y="5312097"/>
            <a:ext cx="10151533" cy="523220"/>
          </a:xfrm>
          <a:prstGeom prst="rect">
            <a:avLst/>
          </a:prstGeom>
          <a:noFill/>
        </p:spPr>
        <p:txBody>
          <a:bodyPr wrap="square" rtlCol="0">
            <a:spAutoFit/>
          </a:bodyPr>
          <a:lstStyle/>
          <a:p>
            <a:r>
              <a:rPr lang="zh-CN" altLang="en-US" sz="2800" b="1" dirty="0" smtClean="0">
                <a:latin typeface="Times New Roman" panose="02020603050405020304" pitchFamily="18" charset="0"/>
                <a:cs typeface="Times New Roman" panose="02020603050405020304" pitchFamily="18" charset="0"/>
              </a:rPr>
              <a:t>曹雪芹创作的角色为我们所熟悉。</a:t>
            </a:r>
            <a:endParaRPr lang="zh-CN" alt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54531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down)">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5">
                                            <p:txEl>
                                              <p:pRg st="2" end="2"/>
                                            </p:txEl>
                                          </p:spTgt>
                                        </p:tgtEl>
                                        <p:attrNameLst>
                                          <p:attrName>style.visibility</p:attrName>
                                        </p:attrNameLst>
                                      </p:cBhvr>
                                      <p:to>
                                        <p:strVal val="visible"/>
                                      </p:to>
                                    </p:set>
                                    <p:animEffect transition="in" filter="wipe(down)">
                                      <p:cBhvr>
                                        <p:cTn id="22"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20" name="Text Box 4"/>
          <p:cNvSpPr txBox="1">
            <a:spLocks noChangeArrowheads="1"/>
          </p:cNvSpPr>
          <p:nvPr/>
        </p:nvSpPr>
        <p:spPr bwMode="auto">
          <a:xfrm>
            <a:off x="839416" y="908720"/>
            <a:ext cx="9505056" cy="1222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46088" indent="-446088">
              <a:defRPr>
                <a:solidFill>
                  <a:schemeClr val="tx1"/>
                </a:solidFill>
                <a:latin typeface="Calibri" panose="020F0502020204030204" pitchFamily="34" charset="0"/>
                <a:ea typeface="宋体" panose="02010600030101010101" pitchFamily="2" charset="-122"/>
              </a:defRPr>
            </a:lvl1pPr>
            <a:lvl2pPr marL="625475">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20000"/>
              </a:lnSpc>
              <a:spcBef>
                <a:spcPts val="0"/>
              </a:spcBef>
            </a:pPr>
            <a:r>
              <a:rPr lang="en-US" altLang="zh-CN" sz="3200" b="1" dirty="0">
                <a:latin typeface="Times New Roman" panose="02020603050405020304" pitchFamily="18" charset="0"/>
              </a:rPr>
              <a:t>5. </a:t>
            </a:r>
            <a:r>
              <a:rPr lang="en-US" altLang="zh-CN" sz="3200" b="1" dirty="0">
                <a:solidFill>
                  <a:srgbClr val="FF0000"/>
                </a:solidFill>
                <a:latin typeface="Times New Roman" panose="02020603050405020304" pitchFamily="18" charset="0"/>
              </a:rPr>
              <a:t>Now that</a:t>
            </a:r>
            <a:r>
              <a:rPr lang="en-US" altLang="zh-CN" sz="3200" b="1" dirty="0">
                <a:latin typeface="Times New Roman" panose="02020603050405020304" pitchFamily="18" charset="0"/>
              </a:rPr>
              <a:t> he works and can take care of himself, his daughter has time to study at university.</a:t>
            </a:r>
          </a:p>
        </p:txBody>
      </p:sp>
      <p:sp>
        <p:nvSpPr>
          <p:cNvPr id="162822" name="Rectangle 6"/>
          <p:cNvSpPr>
            <a:spLocks noChangeArrowheads="1"/>
          </p:cNvSpPr>
          <p:nvPr/>
        </p:nvSpPr>
        <p:spPr bwMode="auto">
          <a:xfrm>
            <a:off x="1343472" y="2204864"/>
            <a:ext cx="9361040" cy="29546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spAutoFit/>
          </a:bodyPr>
          <a:lstStyle/>
          <a:p>
            <a:pPr>
              <a:lnSpc>
                <a:spcPct val="120000"/>
              </a:lnSpc>
              <a:spcBef>
                <a:spcPts val="0"/>
              </a:spcBef>
            </a:pPr>
            <a:r>
              <a:rPr lang="en-US" altLang="zh-CN" sz="3200" b="1" dirty="0">
                <a:solidFill>
                  <a:srgbClr val="FF0000"/>
                </a:solidFill>
                <a:latin typeface="Times New Roman" panose="02020603050405020304" pitchFamily="18" charset="0"/>
              </a:rPr>
              <a:t>now that “</a:t>
            </a:r>
            <a:r>
              <a:rPr lang="zh-CN" altLang="en-US" sz="3200" b="1" dirty="0">
                <a:solidFill>
                  <a:srgbClr val="FF0000"/>
                </a:solidFill>
                <a:latin typeface="Times New Roman" panose="02020603050405020304" pitchFamily="18" charset="0"/>
              </a:rPr>
              <a:t>既然，由于</a:t>
            </a:r>
            <a:r>
              <a:rPr lang="en-US" altLang="zh-CN" sz="3200" b="1" dirty="0">
                <a:solidFill>
                  <a:srgbClr val="FF0000"/>
                </a:solidFill>
                <a:latin typeface="Times New Roman" panose="02020603050405020304" pitchFamily="18" charset="0"/>
              </a:rPr>
              <a:t>”</a:t>
            </a:r>
            <a:r>
              <a:rPr lang="zh-CN" altLang="en-US" sz="3200" b="1" dirty="0">
                <a:solidFill>
                  <a:srgbClr val="FF0000"/>
                </a:solidFill>
                <a:latin typeface="Times New Roman" panose="02020603050405020304" pitchFamily="18" charset="0"/>
              </a:rPr>
              <a:t>，常用来引导原因状语从句，不能用与</a:t>
            </a:r>
            <a:r>
              <a:rPr lang="en-US" altLang="zh-CN" sz="3200" b="1" dirty="0">
                <a:solidFill>
                  <a:srgbClr val="FF0000"/>
                </a:solidFill>
                <a:latin typeface="Times New Roman" panose="02020603050405020304" pitchFamily="18" charset="0"/>
              </a:rPr>
              <a:t>so</a:t>
            </a:r>
            <a:r>
              <a:rPr lang="zh-CN" altLang="en-US" sz="3200" b="1" dirty="0">
                <a:solidFill>
                  <a:srgbClr val="FF0000"/>
                </a:solidFill>
                <a:latin typeface="Times New Roman" panose="02020603050405020304" pitchFamily="18" charset="0"/>
              </a:rPr>
              <a:t>连用。</a:t>
            </a:r>
            <a:endParaRPr lang="zh-CN" altLang="en-US" sz="3200" b="1" dirty="0">
              <a:latin typeface="Times New Roman" panose="02020603050405020304" pitchFamily="18" charset="0"/>
            </a:endParaRPr>
          </a:p>
          <a:p>
            <a:pPr>
              <a:lnSpc>
                <a:spcPct val="120000"/>
              </a:lnSpc>
              <a:spcBef>
                <a:spcPts val="0"/>
              </a:spcBef>
            </a:pPr>
            <a:r>
              <a:rPr lang="en-US" altLang="zh-CN" sz="3200" b="1" dirty="0">
                <a:latin typeface="Times New Roman" panose="02020603050405020304" pitchFamily="18" charset="0"/>
              </a:rPr>
              <a:t>eg</a:t>
            </a:r>
            <a:r>
              <a:rPr lang="en-US" altLang="zh-CN" sz="3200" b="1" dirty="0">
                <a:solidFill>
                  <a:srgbClr val="FF0000"/>
                </a:solidFill>
                <a:latin typeface="Times New Roman" panose="02020603050405020304" pitchFamily="18" charset="0"/>
              </a:rPr>
              <a:t> Now (that)</a:t>
            </a:r>
            <a:r>
              <a:rPr lang="en-US" altLang="zh-CN" sz="3200" b="1" dirty="0">
                <a:latin typeface="Times New Roman" panose="02020603050405020304" pitchFamily="18" charset="0"/>
              </a:rPr>
              <a:t> we know each other a little better, we </a:t>
            </a:r>
          </a:p>
          <a:p>
            <a:pPr indent="446088">
              <a:lnSpc>
                <a:spcPct val="120000"/>
              </a:lnSpc>
              <a:spcBef>
                <a:spcPts val="0"/>
              </a:spcBef>
            </a:pPr>
            <a:r>
              <a:rPr lang="en-US" altLang="zh-CN" sz="3200" b="1" dirty="0">
                <a:latin typeface="Times New Roman" panose="02020603050405020304" pitchFamily="18" charset="0"/>
              </a:rPr>
              <a:t>get along fine.</a:t>
            </a:r>
          </a:p>
          <a:p>
            <a:pPr indent="446088">
              <a:lnSpc>
                <a:spcPct val="120000"/>
              </a:lnSpc>
              <a:spcBef>
                <a:spcPts val="0"/>
              </a:spcBef>
            </a:pPr>
            <a:r>
              <a:rPr lang="en-US" altLang="zh-CN" sz="3200" b="1" dirty="0">
                <a:latin typeface="Times New Roman" panose="02020603050405020304" pitchFamily="18" charset="0"/>
              </a:rPr>
              <a:t>I’m going to relax </a:t>
            </a:r>
            <a:r>
              <a:rPr lang="en-US" altLang="zh-CN" sz="3200" b="1" dirty="0">
                <a:solidFill>
                  <a:srgbClr val="FF0000"/>
                </a:solidFill>
                <a:latin typeface="Times New Roman" panose="02020603050405020304" pitchFamily="18" charset="0"/>
              </a:rPr>
              <a:t>now (that)</a:t>
            </a:r>
            <a:r>
              <a:rPr lang="en-US" altLang="zh-CN" sz="3200" b="1" dirty="0">
                <a:latin typeface="Times New Roman" panose="02020603050405020304" pitchFamily="18" charset="0"/>
              </a:rPr>
              <a:t> the school year is over.</a:t>
            </a:r>
          </a:p>
        </p:txBody>
      </p:sp>
      <p:sp>
        <p:nvSpPr>
          <p:cNvPr id="4" name="文本框 3">
            <a:extLst>
              <a:ext uri="{FF2B5EF4-FFF2-40B4-BE49-F238E27FC236}">
                <a16:creationId xmlns:a16="http://schemas.microsoft.com/office/drawing/2014/main" xmlns="" id="{D24E3B2B-B188-4C99-BE04-882D2C0E52D3}"/>
              </a:ext>
            </a:extLst>
          </p:cNvPr>
          <p:cNvSpPr txBox="1"/>
          <p:nvPr/>
        </p:nvSpPr>
        <p:spPr>
          <a:xfrm>
            <a:off x="0" y="-60960"/>
            <a:ext cx="647700" cy="922020"/>
          </a:xfrm>
          <a:prstGeom prst="rect">
            <a:avLst/>
          </a:prstGeom>
          <a:solidFill>
            <a:srgbClr val="00B0F0"/>
          </a:solidFill>
        </p:spPr>
        <p:txBody>
          <a:bodyPr wrap="square" rtlCol="0">
            <a:spAutoFit/>
          </a:bodyPr>
          <a:lstStyle/>
          <a:p>
            <a:r>
              <a:rPr lang="en-US" altLang="zh-CN" sz="5400" b="1" dirty="0">
                <a:solidFill>
                  <a:srgbClr val="7030A0"/>
                </a:solidFill>
              </a:rPr>
              <a:t>1</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62822">
                                            <p:txEl>
                                              <p:pRg st="0" end="0"/>
                                            </p:txEl>
                                          </p:spTgt>
                                        </p:tgtEl>
                                        <p:attrNameLst>
                                          <p:attrName>style.visibility</p:attrName>
                                        </p:attrNameLst>
                                      </p:cBhvr>
                                      <p:to>
                                        <p:strVal val="visible"/>
                                      </p:to>
                                    </p:set>
                                    <p:animEffect transition="in" filter="blinds(horizontal)">
                                      <p:cBhvr>
                                        <p:cTn id="7" dur="500"/>
                                        <p:tgtEl>
                                          <p:spTgt spid="16282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62822">
                                            <p:txEl>
                                              <p:pRg st="1" end="1"/>
                                            </p:txEl>
                                          </p:spTgt>
                                        </p:tgtEl>
                                        <p:attrNameLst>
                                          <p:attrName>style.visibility</p:attrName>
                                        </p:attrNameLst>
                                      </p:cBhvr>
                                      <p:to>
                                        <p:strVal val="visible"/>
                                      </p:to>
                                    </p:set>
                                    <p:animEffect transition="in" filter="blinds(horizontal)">
                                      <p:cBhvr>
                                        <p:cTn id="12" dur="500"/>
                                        <p:tgtEl>
                                          <p:spTgt spid="162822">
                                            <p:txEl>
                                              <p:pRg st="1" end="1"/>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162822">
                                            <p:txEl>
                                              <p:pRg st="2" end="2"/>
                                            </p:txEl>
                                          </p:spTgt>
                                        </p:tgtEl>
                                        <p:attrNameLst>
                                          <p:attrName>style.visibility</p:attrName>
                                        </p:attrNameLst>
                                      </p:cBhvr>
                                      <p:to>
                                        <p:strVal val="visible"/>
                                      </p:to>
                                    </p:set>
                                    <p:animEffect transition="in" filter="blinds(horizontal)">
                                      <p:cBhvr>
                                        <p:cTn id="15" dur="500"/>
                                        <p:tgtEl>
                                          <p:spTgt spid="162822">
                                            <p:txEl>
                                              <p:pRg st="2" end="2"/>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162822">
                                            <p:txEl>
                                              <p:pRg st="3" end="3"/>
                                            </p:txEl>
                                          </p:spTgt>
                                        </p:tgtEl>
                                        <p:attrNameLst>
                                          <p:attrName>style.visibility</p:attrName>
                                        </p:attrNameLst>
                                      </p:cBhvr>
                                      <p:to>
                                        <p:strVal val="visible"/>
                                      </p:to>
                                    </p:set>
                                    <p:animEffect transition="in" filter="blinds(horizontal)">
                                      <p:cBhvr>
                                        <p:cTn id="18" dur="500"/>
                                        <p:tgtEl>
                                          <p:spTgt spid="16282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8" name="Rectangle 4"/>
          <p:cNvSpPr>
            <a:spLocks noChangeArrowheads="1"/>
          </p:cNvSpPr>
          <p:nvPr/>
        </p:nvSpPr>
        <p:spPr bwMode="auto">
          <a:xfrm>
            <a:off x="1775520" y="1593721"/>
            <a:ext cx="8928992" cy="32501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spAutoFit/>
          </a:bodyPr>
          <a:lstStyle>
            <a:lvl1pPr marL="446088" indent="-446088">
              <a:defRPr>
                <a:solidFill>
                  <a:schemeClr val="tx1"/>
                </a:solidFill>
                <a:latin typeface="Calibri" panose="020F0502020204030204" pitchFamily="34" charset="0"/>
                <a:ea typeface="宋体" panose="02010600030101010101" pitchFamily="2" charset="-122"/>
              </a:defRPr>
            </a:lvl1pPr>
            <a:lvl2pPr marL="715963">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10000"/>
              </a:lnSpc>
            </a:pPr>
            <a:r>
              <a:rPr lang="en-US" altLang="zh-CN" sz="3200" b="1" dirty="0">
                <a:solidFill>
                  <a:srgbClr val="0000FF"/>
                </a:solidFill>
                <a:latin typeface="Times New Roman" panose="02020603050405020304" pitchFamily="18" charset="0"/>
              </a:rPr>
              <a:t>【</a:t>
            </a:r>
            <a:r>
              <a:rPr lang="zh-CN" altLang="en-US" sz="3200" b="1" dirty="0">
                <a:solidFill>
                  <a:srgbClr val="0000FF"/>
                </a:solidFill>
                <a:latin typeface="Times New Roman" panose="02020603050405020304" pitchFamily="18" charset="0"/>
              </a:rPr>
              <a:t>语境应用</a:t>
            </a:r>
            <a:r>
              <a:rPr lang="en-US" altLang="zh-CN" sz="3200" b="1" dirty="0">
                <a:solidFill>
                  <a:srgbClr val="0000FF"/>
                </a:solidFill>
                <a:latin typeface="Times New Roman" panose="02020603050405020304" pitchFamily="18" charset="0"/>
              </a:rPr>
              <a:t>】</a:t>
            </a:r>
            <a:r>
              <a:rPr lang="zh-CN" altLang="en-US" sz="3200" b="1" dirty="0">
                <a:solidFill>
                  <a:srgbClr val="0000FF"/>
                </a:solidFill>
                <a:latin typeface="Times New Roman" panose="02020603050405020304" pitchFamily="18" charset="0"/>
              </a:rPr>
              <a:t>翻译下面句子。</a:t>
            </a:r>
          </a:p>
          <a:p>
            <a:pPr>
              <a:lnSpc>
                <a:spcPct val="110000"/>
              </a:lnSpc>
            </a:pPr>
            <a:r>
              <a:rPr lang="en-US" altLang="zh-CN" sz="3200" b="1" dirty="0">
                <a:latin typeface="Times New Roman" panose="02020603050405020304" pitchFamily="18" charset="0"/>
              </a:rPr>
              <a:t>1) </a:t>
            </a:r>
            <a:r>
              <a:rPr lang="zh-CN" altLang="en-US" sz="3200" b="1" dirty="0">
                <a:latin typeface="Times New Roman" panose="02020603050405020304" pitchFamily="18" charset="0"/>
              </a:rPr>
              <a:t>既然你的工作已经做完了，最好休息一下吧。</a:t>
            </a:r>
          </a:p>
          <a:p>
            <a:pPr>
              <a:lnSpc>
                <a:spcPct val="110000"/>
              </a:lnSpc>
            </a:pPr>
            <a:r>
              <a:rPr lang="en-US" altLang="zh-CN" sz="3200" b="1" dirty="0">
                <a:latin typeface="Times New Roman" panose="02020603050405020304" pitchFamily="18" charset="0"/>
              </a:rPr>
              <a:t>    ____________________________________</a:t>
            </a:r>
          </a:p>
          <a:p>
            <a:pPr>
              <a:lnSpc>
                <a:spcPct val="110000"/>
              </a:lnSpc>
            </a:pPr>
            <a:r>
              <a:rPr lang="en-US" altLang="zh-CN" sz="3200" b="1" dirty="0">
                <a:latin typeface="Times New Roman" panose="02020603050405020304" pitchFamily="18" charset="0"/>
              </a:rPr>
              <a:t>    ____________________________________</a:t>
            </a:r>
          </a:p>
          <a:p>
            <a:pPr>
              <a:lnSpc>
                <a:spcPct val="110000"/>
              </a:lnSpc>
            </a:pPr>
            <a:r>
              <a:rPr lang="en-US" altLang="zh-CN" sz="3200" b="1" dirty="0">
                <a:latin typeface="Times New Roman" panose="02020603050405020304" pitchFamily="18" charset="0"/>
              </a:rPr>
              <a:t>2) </a:t>
            </a:r>
            <a:r>
              <a:rPr lang="zh-CN" altLang="en-US" sz="3200" b="1" dirty="0">
                <a:latin typeface="Times New Roman" panose="02020603050405020304" pitchFamily="18" charset="0"/>
              </a:rPr>
              <a:t>饭准备好了，洗手去吧。</a:t>
            </a:r>
          </a:p>
          <a:p>
            <a:pPr>
              <a:lnSpc>
                <a:spcPct val="110000"/>
              </a:lnSpc>
            </a:pPr>
            <a:r>
              <a:rPr lang="en-US" altLang="zh-CN" sz="3200" b="1" dirty="0">
                <a:latin typeface="Times New Roman" panose="02020603050405020304" pitchFamily="18" charset="0"/>
              </a:rPr>
              <a:t>     _____________________________________</a:t>
            </a:r>
          </a:p>
        </p:txBody>
      </p:sp>
      <p:sp>
        <p:nvSpPr>
          <p:cNvPr id="169989" name="Rectangle 5"/>
          <p:cNvSpPr>
            <a:spLocks noChangeArrowheads="1"/>
          </p:cNvSpPr>
          <p:nvPr/>
        </p:nvSpPr>
        <p:spPr bwMode="auto">
          <a:xfrm>
            <a:off x="2279576" y="2564904"/>
            <a:ext cx="7416800" cy="1165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nSpc>
                <a:spcPct val="110000"/>
              </a:lnSpc>
            </a:pPr>
            <a:r>
              <a:rPr lang="en-US" altLang="zh-CN" sz="3200" b="1" dirty="0">
                <a:solidFill>
                  <a:srgbClr val="FF0000"/>
                </a:solidFill>
                <a:latin typeface="Times New Roman" panose="02020603050405020304" pitchFamily="18" charset="0"/>
              </a:rPr>
              <a:t>Now (that) you have finished your work, you’d better have a rest. </a:t>
            </a:r>
          </a:p>
        </p:txBody>
      </p:sp>
      <p:sp>
        <p:nvSpPr>
          <p:cNvPr id="169990" name="Rectangle 6"/>
          <p:cNvSpPr>
            <a:spLocks noChangeArrowheads="1"/>
          </p:cNvSpPr>
          <p:nvPr/>
        </p:nvSpPr>
        <p:spPr bwMode="auto">
          <a:xfrm>
            <a:off x="2186334" y="4264405"/>
            <a:ext cx="8107363"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n-US" altLang="zh-CN" sz="3200" b="1" dirty="0">
                <a:solidFill>
                  <a:srgbClr val="FF0000"/>
                </a:solidFill>
                <a:latin typeface="Times New Roman" panose="02020603050405020304" pitchFamily="18" charset="0"/>
              </a:rPr>
              <a:t>Now (that) dinner is ready, wash your hands.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69989"/>
                                        </p:tgtEl>
                                        <p:attrNameLst>
                                          <p:attrName>style.visibility</p:attrName>
                                        </p:attrNameLst>
                                      </p:cBhvr>
                                      <p:to>
                                        <p:strVal val="visible"/>
                                      </p:to>
                                    </p:set>
                                    <p:animEffect transition="in" filter="blinds(horizontal)">
                                      <p:cBhvr>
                                        <p:cTn id="7" dur="500"/>
                                        <p:tgtEl>
                                          <p:spTgt spid="16998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69990"/>
                                        </p:tgtEl>
                                        <p:attrNameLst>
                                          <p:attrName>style.visibility</p:attrName>
                                        </p:attrNameLst>
                                      </p:cBhvr>
                                      <p:to>
                                        <p:strVal val="visible"/>
                                      </p:to>
                                    </p:set>
                                    <p:animEffect transition="in" filter="blinds(horizontal)">
                                      <p:cBhvr>
                                        <p:cTn id="12" dur="500"/>
                                        <p:tgtEl>
                                          <p:spTgt spid="1699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9989" grpId="0"/>
      <p:bldP spid="16999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2"/>
          <p:cNvSpPr txBox="1">
            <a:spLocks noChangeArrowheads="1"/>
          </p:cNvSpPr>
          <p:nvPr/>
        </p:nvSpPr>
        <p:spPr bwMode="auto">
          <a:xfrm>
            <a:off x="767334" y="744559"/>
            <a:ext cx="11348466" cy="48121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lvl1pPr marL="358775" indent="-358775">
              <a:defRPr>
                <a:solidFill>
                  <a:schemeClr val="tx1"/>
                </a:solidFill>
                <a:latin typeface="Arial" panose="020B0604020202020204" pitchFamily="34" charset="0"/>
                <a:ea typeface="宋体" panose="02010600030101010101" pitchFamily="2" charset="-122"/>
              </a:defRPr>
            </a:lvl1pPr>
            <a:lvl2pPr marL="1090613" indent="-285750">
              <a:defRPr>
                <a:solidFill>
                  <a:schemeClr val="tx1"/>
                </a:solidFill>
                <a:latin typeface="Arial" panose="020B0604020202020204" pitchFamily="34" charset="0"/>
                <a:ea typeface="宋体" panose="02010600030101010101" pitchFamily="2" charset="-122"/>
              </a:defRPr>
            </a:lvl2pPr>
            <a:lvl3pPr marL="1498600" indent="-228600">
              <a:defRPr>
                <a:solidFill>
                  <a:schemeClr val="tx1"/>
                </a:solidFill>
                <a:latin typeface="Arial" panose="020B0604020202020204" pitchFamily="34" charset="0"/>
                <a:ea typeface="宋体" panose="02010600030101010101" pitchFamily="2" charset="-122"/>
              </a:defRPr>
            </a:lvl3pPr>
            <a:lvl4pPr marL="1906588" indent="-228600">
              <a:defRPr>
                <a:solidFill>
                  <a:schemeClr val="tx1"/>
                </a:solidFill>
                <a:latin typeface="Arial" panose="020B0604020202020204" pitchFamily="34" charset="0"/>
                <a:ea typeface="宋体" panose="02010600030101010101" pitchFamily="2" charset="-122"/>
              </a:defRPr>
            </a:lvl4pPr>
            <a:lvl5pPr marL="2314575" indent="-228600">
              <a:defRPr>
                <a:solidFill>
                  <a:schemeClr val="tx1"/>
                </a:solidFill>
                <a:latin typeface="Arial" panose="020B0604020202020204" pitchFamily="34" charset="0"/>
                <a:ea typeface="宋体" panose="02010600030101010101" pitchFamily="2" charset="-122"/>
              </a:defRPr>
            </a:lvl5pPr>
            <a:lvl6pPr marL="27717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289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861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433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20000"/>
              </a:lnSpc>
            </a:pPr>
            <a:r>
              <a:rPr lang="en-US" altLang="zh-CN" sz="3200" b="1" dirty="0" smtClean="0">
                <a:solidFill>
                  <a:srgbClr val="000000"/>
                </a:solidFill>
                <a:latin typeface="Times New Roman" panose="02020603050405020304" pitchFamily="18" charset="0"/>
              </a:rPr>
              <a:t>However</a:t>
            </a:r>
            <a:r>
              <a:rPr lang="en-US" altLang="zh-CN" sz="3200" b="1" dirty="0">
                <a:solidFill>
                  <a:srgbClr val="000000"/>
                </a:solidFill>
                <a:latin typeface="Times New Roman" panose="02020603050405020304" pitchFamily="18" charset="0"/>
              </a:rPr>
              <a:t>, </a:t>
            </a:r>
            <a:r>
              <a:rPr lang="en-US" altLang="zh-CN" sz="3200" b="1" dirty="0">
                <a:solidFill>
                  <a:srgbClr val="FF0000"/>
                </a:solidFill>
                <a:latin typeface="Times New Roman" panose="02020603050405020304" pitchFamily="18" charset="0"/>
              </a:rPr>
              <a:t>the more</a:t>
            </a:r>
            <a:r>
              <a:rPr lang="en-US" altLang="zh-CN" sz="3200" b="1" dirty="0">
                <a:solidFill>
                  <a:srgbClr val="000000"/>
                </a:solidFill>
                <a:latin typeface="Times New Roman" panose="02020603050405020304" pitchFamily="18" charset="0"/>
              </a:rPr>
              <a:t> polite you are, </a:t>
            </a:r>
            <a:r>
              <a:rPr lang="en-US" altLang="zh-CN" sz="3200" b="1" dirty="0">
                <a:solidFill>
                  <a:srgbClr val="FF0000"/>
                </a:solidFill>
                <a:latin typeface="Times New Roman" panose="02020603050405020304" pitchFamily="18" charset="0"/>
              </a:rPr>
              <a:t>the less </a:t>
            </a:r>
            <a:r>
              <a:rPr lang="en-US" altLang="zh-CN" sz="3200" b="1" dirty="0">
                <a:solidFill>
                  <a:srgbClr val="000000"/>
                </a:solidFill>
                <a:latin typeface="Times New Roman" panose="02020603050405020304" pitchFamily="18" charset="0"/>
              </a:rPr>
              <a:t>likely it is you will be attacked. </a:t>
            </a:r>
          </a:p>
          <a:p>
            <a:pPr>
              <a:lnSpc>
                <a:spcPct val="120000"/>
              </a:lnSpc>
            </a:pPr>
            <a:r>
              <a:rPr lang="en-US" altLang="zh-CN" sz="3200" b="1" dirty="0">
                <a:solidFill>
                  <a:srgbClr val="000000"/>
                </a:solidFill>
                <a:latin typeface="Times New Roman" panose="02020603050405020304" pitchFamily="18" charset="0"/>
              </a:rPr>
              <a:t>   </a:t>
            </a:r>
            <a:r>
              <a:rPr lang="zh-CN" altLang="en-US" sz="3200" b="1" dirty="0">
                <a:solidFill>
                  <a:srgbClr val="000000"/>
                </a:solidFill>
                <a:latin typeface="Times New Roman" panose="02020603050405020304" pitchFamily="18" charset="0"/>
              </a:rPr>
              <a:t>该句中含有固定句式“</a:t>
            </a:r>
            <a:r>
              <a:rPr lang="en-US" altLang="zh-CN" sz="3200" b="1" dirty="0">
                <a:solidFill>
                  <a:srgbClr val="000000"/>
                </a:solidFill>
                <a:latin typeface="Times New Roman" panose="02020603050405020304" pitchFamily="18" charset="0"/>
              </a:rPr>
              <a:t>the+</a:t>
            </a:r>
            <a:r>
              <a:rPr lang="zh-CN" altLang="en-US" sz="3200" b="1" dirty="0">
                <a:solidFill>
                  <a:srgbClr val="000000"/>
                </a:solidFill>
                <a:latin typeface="Times New Roman" panose="02020603050405020304" pitchFamily="18" charset="0"/>
              </a:rPr>
              <a:t>比较级</a:t>
            </a:r>
            <a:r>
              <a:rPr lang="en-US" altLang="zh-CN" sz="3200" b="1" dirty="0">
                <a:solidFill>
                  <a:srgbClr val="000000"/>
                </a:solidFill>
                <a:latin typeface="Times New Roman" panose="02020603050405020304" pitchFamily="18" charset="0"/>
              </a:rPr>
              <a:t>…, the+</a:t>
            </a:r>
            <a:r>
              <a:rPr lang="zh-CN" altLang="en-US" sz="3200" b="1" dirty="0">
                <a:solidFill>
                  <a:srgbClr val="000000"/>
                </a:solidFill>
                <a:latin typeface="Times New Roman" panose="02020603050405020304" pitchFamily="18" charset="0"/>
              </a:rPr>
              <a:t>比较级”。</a:t>
            </a:r>
            <a:endParaRPr lang="en-US" altLang="zh-CN" sz="3200" b="1" dirty="0">
              <a:solidFill>
                <a:srgbClr val="000000"/>
              </a:solidFill>
              <a:latin typeface="Times New Roman" panose="02020603050405020304" pitchFamily="18" charset="0"/>
            </a:endParaRPr>
          </a:p>
          <a:p>
            <a:pPr indent="4763">
              <a:lnSpc>
                <a:spcPct val="120000"/>
              </a:lnSpc>
            </a:pPr>
            <a:r>
              <a:rPr lang="en-US" altLang="zh-CN" sz="3200" b="1" dirty="0">
                <a:solidFill>
                  <a:srgbClr val="000000"/>
                </a:solidFill>
                <a:latin typeface="Times New Roman" panose="02020603050405020304" pitchFamily="18" charset="0"/>
              </a:rPr>
              <a:t>“the+</a:t>
            </a:r>
            <a:r>
              <a:rPr lang="zh-CN" altLang="en-US" sz="3200" b="1" dirty="0">
                <a:solidFill>
                  <a:srgbClr val="000000"/>
                </a:solidFill>
                <a:latin typeface="Times New Roman" panose="02020603050405020304" pitchFamily="18" charset="0"/>
              </a:rPr>
              <a:t>比较级</a:t>
            </a:r>
            <a:r>
              <a:rPr lang="en-US" altLang="zh-CN" sz="3200" b="1" dirty="0">
                <a:solidFill>
                  <a:srgbClr val="000000"/>
                </a:solidFill>
                <a:latin typeface="Times New Roman" panose="02020603050405020304" pitchFamily="18" charset="0"/>
              </a:rPr>
              <a:t>…</a:t>
            </a:r>
            <a:r>
              <a:rPr lang="zh-CN" altLang="en-US" sz="3200" b="1" dirty="0">
                <a:solidFill>
                  <a:srgbClr val="000000"/>
                </a:solidFill>
                <a:latin typeface="Times New Roman" panose="02020603050405020304" pitchFamily="18" charset="0"/>
              </a:rPr>
              <a:t>（</a:t>
            </a:r>
            <a:r>
              <a:rPr lang="en-US" altLang="zh-CN" sz="3200" b="1" dirty="0">
                <a:solidFill>
                  <a:srgbClr val="000000"/>
                </a:solidFill>
                <a:latin typeface="Times New Roman" panose="02020603050405020304" pitchFamily="18" charset="0"/>
              </a:rPr>
              <a:t>+</a:t>
            </a:r>
            <a:r>
              <a:rPr lang="zh-CN" altLang="en-US" sz="3200" b="1" dirty="0">
                <a:solidFill>
                  <a:srgbClr val="000000"/>
                </a:solidFill>
                <a:latin typeface="Times New Roman" panose="02020603050405020304" pitchFamily="18" charset="0"/>
              </a:rPr>
              <a:t>主谓）</a:t>
            </a:r>
            <a:r>
              <a:rPr lang="en-US" altLang="zh-CN" sz="3200" b="1" dirty="0">
                <a:solidFill>
                  <a:srgbClr val="000000"/>
                </a:solidFill>
                <a:latin typeface="Times New Roman" panose="02020603050405020304" pitchFamily="18" charset="0"/>
              </a:rPr>
              <a:t>, the+</a:t>
            </a:r>
            <a:r>
              <a:rPr lang="zh-CN" altLang="en-US" sz="3200" b="1" dirty="0">
                <a:solidFill>
                  <a:srgbClr val="000000"/>
                </a:solidFill>
                <a:latin typeface="Times New Roman" panose="02020603050405020304" pitchFamily="18" charset="0"/>
              </a:rPr>
              <a:t>比较级（</a:t>
            </a:r>
            <a:r>
              <a:rPr lang="en-US" altLang="zh-CN" sz="3200" b="1" dirty="0">
                <a:solidFill>
                  <a:srgbClr val="000000"/>
                </a:solidFill>
                <a:latin typeface="Times New Roman" panose="02020603050405020304" pitchFamily="18" charset="0"/>
              </a:rPr>
              <a:t>+</a:t>
            </a:r>
            <a:r>
              <a:rPr lang="zh-CN" altLang="en-US" sz="3200" b="1" dirty="0">
                <a:solidFill>
                  <a:srgbClr val="000000"/>
                </a:solidFill>
                <a:latin typeface="Times New Roman" panose="02020603050405020304" pitchFamily="18" charset="0"/>
              </a:rPr>
              <a:t>主谓）</a:t>
            </a:r>
            <a:r>
              <a:rPr lang="zh-CN" altLang="en-US" sz="3200" b="1" dirty="0" smtClean="0">
                <a:solidFill>
                  <a:srgbClr val="000000"/>
                </a:solidFill>
                <a:latin typeface="Times New Roman" panose="02020603050405020304" pitchFamily="18" charset="0"/>
              </a:rPr>
              <a:t>”</a:t>
            </a:r>
            <a:endParaRPr lang="en-US" altLang="zh-CN" sz="3200" b="1" dirty="0" smtClean="0">
              <a:solidFill>
                <a:srgbClr val="000000"/>
              </a:solidFill>
              <a:latin typeface="Times New Roman" panose="02020603050405020304" pitchFamily="18" charset="0"/>
            </a:endParaRPr>
          </a:p>
          <a:p>
            <a:pPr indent="4763">
              <a:lnSpc>
                <a:spcPct val="120000"/>
              </a:lnSpc>
            </a:pPr>
            <a:r>
              <a:rPr lang="zh-CN" altLang="en-US" sz="3200" b="1" dirty="0" smtClean="0">
                <a:solidFill>
                  <a:srgbClr val="000000"/>
                </a:solidFill>
                <a:latin typeface="Times New Roman" panose="02020603050405020304" pitchFamily="18" charset="0"/>
              </a:rPr>
              <a:t>“</a:t>
            </a:r>
            <a:r>
              <a:rPr lang="zh-CN" altLang="en-US" sz="3200" b="1" dirty="0">
                <a:solidFill>
                  <a:srgbClr val="000000"/>
                </a:solidFill>
                <a:latin typeface="Times New Roman" panose="02020603050405020304" pitchFamily="18" charset="0"/>
              </a:rPr>
              <a:t>越</a:t>
            </a:r>
            <a:r>
              <a:rPr lang="en-US" altLang="zh-CN" sz="3200" b="1" dirty="0">
                <a:solidFill>
                  <a:srgbClr val="000000"/>
                </a:solidFill>
                <a:latin typeface="Times New Roman" panose="02020603050405020304" pitchFamily="18" charset="0"/>
              </a:rPr>
              <a:t>……</a:t>
            </a:r>
            <a:r>
              <a:rPr lang="zh-CN" altLang="en-US" sz="3200" b="1" dirty="0">
                <a:solidFill>
                  <a:srgbClr val="000000"/>
                </a:solidFill>
                <a:latin typeface="Times New Roman" panose="02020603050405020304" pitchFamily="18" charset="0"/>
              </a:rPr>
              <a:t>，就越</a:t>
            </a:r>
            <a:r>
              <a:rPr lang="en-US" altLang="zh-CN" sz="3200" b="1" dirty="0">
                <a:solidFill>
                  <a:srgbClr val="000000"/>
                </a:solidFill>
                <a:latin typeface="Times New Roman" panose="02020603050405020304" pitchFamily="18" charset="0"/>
              </a:rPr>
              <a:t>……</a:t>
            </a:r>
            <a:r>
              <a:rPr lang="zh-CN" altLang="en-US" sz="3200" b="1" dirty="0">
                <a:solidFill>
                  <a:srgbClr val="000000"/>
                </a:solidFill>
                <a:latin typeface="Times New Roman" panose="02020603050405020304" pitchFamily="18" charset="0"/>
              </a:rPr>
              <a:t>”前者表示条件，后者表示结果</a:t>
            </a:r>
            <a:r>
              <a:rPr lang="zh-CN" altLang="en-US" sz="3200" b="1" dirty="0" smtClean="0">
                <a:solidFill>
                  <a:srgbClr val="000000"/>
                </a:solidFill>
                <a:latin typeface="Times New Roman" panose="02020603050405020304" pitchFamily="18" charset="0"/>
              </a:rPr>
              <a:t>。</a:t>
            </a:r>
            <a:endParaRPr lang="en-US" altLang="zh-CN" sz="3200" b="1" dirty="0" smtClean="0">
              <a:solidFill>
                <a:srgbClr val="000000"/>
              </a:solidFill>
              <a:latin typeface="Times New Roman" panose="02020603050405020304" pitchFamily="18" charset="0"/>
            </a:endParaRPr>
          </a:p>
          <a:p>
            <a:pPr>
              <a:lnSpc>
                <a:spcPct val="120000"/>
              </a:lnSpc>
            </a:pPr>
            <a:r>
              <a:rPr lang="zh-CN" altLang="en-US" sz="3200" b="1" dirty="0" smtClean="0">
                <a:solidFill>
                  <a:srgbClr val="000000"/>
                </a:solidFill>
                <a:latin typeface="Times New Roman" panose="02020603050405020304" pitchFamily="18" charset="0"/>
              </a:rPr>
              <a:t>越努力，越幸运。</a:t>
            </a:r>
            <a:endParaRPr lang="en-US" altLang="zh-CN" sz="3200" b="1" dirty="0">
              <a:solidFill>
                <a:srgbClr val="000000"/>
              </a:solidFill>
              <a:latin typeface="Times New Roman" panose="02020603050405020304" pitchFamily="18" charset="0"/>
            </a:endParaRPr>
          </a:p>
        </p:txBody>
      </p:sp>
      <p:sp>
        <p:nvSpPr>
          <p:cNvPr id="3" name="文本框 2">
            <a:extLst>
              <a:ext uri="{FF2B5EF4-FFF2-40B4-BE49-F238E27FC236}">
                <a16:creationId xmlns:a16="http://schemas.microsoft.com/office/drawing/2014/main" xmlns="" id="{819C450E-DE99-463A-AA69-B05B5AE5116D}"/>
              </a:ext>
            </a:extLst>
          </p:cNvPr>
          <p:cNvSpPr txBox="1"/>
          <p:nvPr/>
        </p:nvSpPr>
        <p:spPr>
          <a:xfrm>
            <a:off x="0" y="0"/>
            <a:ext cx="647700" cy="922020"/>
          </a:xfrm>
          <a:prstGeom prst="rect">
            <a:avLst/>
          </a:prstGeom>
          <a:solidFill>
            <a:srgbClr val="00B0F0"/>
          </a:solidFill>
        </p:spPr>
        <p:txBody>
          <a:bodyPr wrap="square" rtlCol="0">
            <a:spAutoFit/>
          </a:bodyPr>
          <a:lstStyle/>
          <a:p>
            <a:r>
              <a:rPr lang="en-US" altLang="zh-CN" sz="5400" b="1" dirty="0">
                <a:solidFill>
                  <a:srgbClr val="7030A0"/>
                </a:solidFill>
              </a:rPr>
              <a:t>2</a:t>
            </a:r>
          </a:p>
        </p:txBody>
      </p:sp>
      <p:sp>
        <p:nvSpPr>
          <p:cNvPr id="2" name="TextBox 1"/>
          <p:cNvSpPr txBox="1"/>
          <p:nvPr/>
        </p:nvSpPr>
        <p:spPr>
          <a:xfrm>
            <a:off x="914399" y="4378721"/>
            <a:ext cx="9355667" cy="584775"/>
          </a:xfrm>
          <a:prstGeom prst="rect">
            <a:avLst/>
          </a:prstGeom>
          <a:noFill/>
        </p:spPr>
        <p:txBody>
          <a:bodyPr wrap="square" rtlCol="0">
            <a:spAutoFit/>
          </a:bodyPr>
          <a:lstStyle/>
          <a:p>
            <a:r>
              <a:rPr lang="en-US" altLang="zh-CN" sz="3200" b="1" dirty="0" smtClean="0">
                <a:solidFill>
                  <a:srgbClr val="FF0000"/>
                </a:solidFill>
                <a:latin typeface="Times New Roman" panose="02020603050405020304" pitchFamily="18" charset="0"/>
                <a:cs typeface="Times New Roman" panose="02020603050405020304" pitchFamily="18" charset="0"/>
              </a:rPr>
              <a:t>The harder you work, the more lucky you will be.</a:t>
            </a:r>
            <a:endParaRPr lang="zh-CN" altLang="en-US" sz="32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8918885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0482">
                                            <p:txEl>
                                              <p:pRg st="1" end="1"/>
                                            </p:txEl>
                                          </p:spTgt>
                                        </p:tgtEl>
                                        <p:attrNameLst>
                                          <p:attrName>style.visibility</p:attrName>
                                        </p:attrNameLst>
                                      </p:cBhvr>
                                      <p:to>
                                        <p:strVal val="visible"/>
                                      </p:to>
                                    </p:set>
                                    <p:animEffect transition="in" filter="wipe(down)">
                                      <p:cBhvr>
                                        <p:cTn id="7" dur="500"/>
                                        <p:tgtEl>
                                          <p:spTgt spid="20482">
                                            <p:txEl>
                                              <p:pRg st="1" end="1"/>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20482">
                                            <p:txEl>
                                              <p:pRg st="2" end="2"/>
                                            </p:txEl>
                                          </p:spTgt>
                                        </p:tgtEl>
                                        <p:attrNameLst>
                                          <p:attrName>style.visibility</p:attrName>
                                        </p:attrNameLst>
                                      </p:cBhvr>
                                      <p:to>
                                        <p:strVal val="visible"/>
                                      </p:to>
                                    </p:set>
                                    <p:animEffect transition="in" filter="wipe(down)">
                                      <p:cBhvr>
                                        <p:cTn id="10" dur="500"/>
                                        <p:tgtEl>
                                          <p:spTgt spid="20482">
                                            <p:txEl>
                                              <p:pRg st="2" end="2"/>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20482">
                                            <p:txEl>
                                              <p:pRg st="3" end="3"/>
                                            </p:txEl>
                                          </p:spTgt>
                                        </p:tgtEl>
                                        <p:attrNameLst>
                                          <p:attrName>style.visibility</p:attrName>
                                        </p:attrNameLst>
                                      </p:cBhvr>
                                      <p:to>
                                        <p:strVal val="visible"/>
                                      </p:to>
                                    </p:set>
                                    <p:animEffect transition="in" filter="wipe(down)">
                                      <p:cBhvr>
                                        <p:cTn id="13" dur="500"/>
                                        <p:tgtEl>
                                          <p:spTgt spid="20482">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20482">
                                            <p:txEl>
                                              <p:pRg st="4" end="4"/>
                                            </p:txEl>
                                          </p:spTgt>
                                        </p:tgtEl>
                                        <p:attrNameLst>
                                          <p:attrName>style.visibility</p:attrName>
                                        </p:attrNameLst>
                                      </p:cBhvr>
                                      <p:to>
                                        <p:strVal val="visible"/>
                                      </p:to>
                                    </p:set>
                                    <p:animEffect transition="in" filter="barn(inVertical)">
                                      <p:cBhvr>
                                        <p:cTn id="18" dur="500"/>
                                        <p:tgtEl>
                                          <p:spTgt spid="20482">
                                            <p:txEl>
                                              <p:pRg st="4" end="4"/>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ipe(down)">
                                      <p:cBhvr>
                                        <p:cTn id="2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pPr lvl="0"/>
            <a:fld id="{9A0DB2DC-4C9A-4742-B13C-FB6460FD3503}" type="slidenum">
              <a:rPr lang="zh-CN" altLang="en-US" dirty="0">
                <a:ea typeface="宋体" panose="02010600030101010101" pitchFamily="2" charset="-122"/>
              </a:rPr>
              <a:t>26</a:t>
            </a:fld>
            <a:endParaRPr lang="zh-CN" altLang="en-US" dirty="0">
              <a:latin typeface="Arial" panose="020B0604020202020204" pitchFamily="34" charset="0"/>
              <a:ea typeface="宋体" panose="02010600030101010101" pitchFamily="2" charset="-122"/>
            </a:endParaRPr>
          </a:p>
        </p:txBody>
      </p:sp>
      <p:sp>
        <p:nvSpPr>
          <p:cNvPr id="28676" name="矩形 28675"/>
          <p:cNvSpPr/>
          <p:nvPr/>
        </p:nvSpPr>
        <p:spPr>
          <a:xfrm>
            <a:off x="179280" y="912387"/>
            <a:ext cx="11529695" cy="2923686"/>
          </a:xfrm>
          <a:prstGeom prst="rect">
            <a:avLst/>
          </a:prstGeom>
          <a:noFill/>
          <a:ln w="9525">
            <a:noFill/>
          </a:ln>
        </p:spPr>
        <p:txBody>
          <a:bodyPr wrap="square" lIns="90000" tIns="46800" rIns="90000" bIns="46800">
            <a:spAutoFit/>
          </a:bodyPr>
          <a:lstStyle/>
          <a:p>
            <a:pPr>
              <a:lnSpc>
                <a:spcPct val="130000"/>
              </a:lnSpc>
            </a:pPr>
            <a:r>
              <a:rPr lang="zh-CN" altLang="en-US" sz="2400" dirty="0" smtClean="0">
                <a:latin typeface="Times New Roman" panose="02020603050405020304" pitchFamily="18" charset="0"/>
                <a:ea typeface="黑体" panose="02010609060101010101" pitchFamily="2" charset="-122"/>
              </a:rPr>
              <a:t>毫无疑问，英特网大大地改变了我们的生活。</a:t>
            </a:r>
            <a:r>
              <a:rPr lang="zh-CN" altLang="en-US" sz="2400" dirty="0">
                <a:latin typeface="Times New Roman" panose="02020603050405020304" pitchFamily="18" charset="0"/>
                <a:ea typeface="黑体" panose="02010609060101010101" pitchFamily="2" charset="-122"/>
              </a:rPr>
              <a:t>有了</a:t>
            </a:r>
            <a:r>
              <a:rPr lang="zh-CN" altLang="en-US" sz="2400" dirty="0" smtClean="0">
                <a:latin typeface="Times New Roman" panose="02020603050405020304" pitchFamily="18" charset="0"/>
                <a:ea typeface="黑体" panose="02010609060101010101" pitchFamily="2" charset="-122"/>
              </a:rPr>
              <a:t>英特网，我们</a:t>
            </a:r>
            <a:r>
              <a:rPr lang="zh-CN" altLang="en-US" sz="2400" dirty="0">
                <a:latin typeface="Times New Roman" panose="02020603050405020304" pitchFamily="18" charset="0"/>
                <a:ea typeface="黑体" panose="02010609060101010101" pitchFamily="2" charset="-122"/>
              </a:rPr>
              <a:t>发现</a:t>
            </a:r>
            <a:r>
              <a:rPr lang="zh-CN" altLang="en-US" sz="2400" dirty="0" smtClean="0">
                <a:latin typeface="Times New Roman" panose="02020603050405020304" pitchFamily="18" charset="0"/>
                <a:ea typeface="黑体" panose="02010609060101010101" pitchFamily="2" charset="-122"/>
              </a:rPr>
              <a:t>自己的生活更加便捷，生活圈也扩大了。</a:t>
            </a:r>
            <a:r>
              <a:rPr lang="zh-CN" altLang="en-US" sz="2400" dirty="0" smtClean="0">
                <a:latin typeface="Times New Roman" panose="02020603050405020304" pitchFamily="18" charset="0"/>
                <a:ea typeface="黑体" panose="02010609060101010101" pitchFamily="2" charset="-122"/>
              </a:rPr>
              <a:t>有时我们很容易困在无聊的生活里。有了英特网，我们能够去探索一个全新的世界。在现实生活中，和陌生人谈话太尴尬了以至于我们</a:t>
            </a:r>
            <a:r>
              <a:rPr lang="zh-CN" altLang="en-US" sz="2400" dirty="0">
                <a:latin typeface="Times New Roman" panose="02020603050405020304" pitchFamily="18" charset="0"/>
                <a:ea typeface="黑体" panose="02010609060101010101" pitchFamily="2" charset="-122"/>
              </a:rPr>
              <a:t>习惯</a:t>
            </a:r>
            <a:r>
              <a:rPr lang="zh-CN" altLang="en-US" sz="2400" dirty="0" smtClean="0">
                <a:latin typeface="Times New Roman" panose="02020603050405020304" pitchFamily="18" charset="0"/>
                <a:ea typeface="黑体" panose="02010609060101010101" pitchFamily="2" charset="-122"/>
              </a:rPr>
              <a:t>于和不熟悉的人保持距离。有了英特网，我们会接触到那些与我们有相同经历的人。我们会彼此分享自己的故事。特别在我们对生活沮丧的时候，有着相同经历的朋友会陪伴我们度过艰难的时刻。我们越使用英特网，收获的越多。</a:t>
            </a:r>
            <a:endParaRPr lang="zh-CN" altLang="en-US" sz="2400" dirty="0">
              <a:latin typeface="Times New Roman" panose="02020603050405020304" pitchFamily="18" charset="0"/>
              <a:ea typeface="黑体" panose="02010609060101010101" pitchFamily="2" charset="-122"/>
            </a:endParaRPr>
          </a:p>
        </p:txBody>
      </p:sp>
      <p:sp>
        <p:nvSpPr>
          <p:cNvPr id="4" name="TextBox 3"/>
          <p:cNvSpPr txBox="1"/>
          <p:nvPr/>
        </p:nvSpPr>
        <p:spPr>
          <a:xfrm>
            <a:off x="322260" y="76200"/>
            <a:ext cx="6070073" cy="523220"/>
          </a:xfrm>
          <a:prstGeom prst="rect">
            <a:avLst/>
          </a:prstGeom>
          <a:solidFill>
            <a:srgbClr val="00B0F0"/>
          </a:solidFill>
        </p:spPr>
        <p:txBody>
          <a:bodyPr wrap="square" rtlCol="0">
            <a:spAutoFit/>
          </a:bodyPr>
          <a:lstStyle/>
          <a:p>
            <a:r>
              <a:rPr lang="en-US" altLang="zh-CN" sz="2800" b="1" dirty="0" smtClean="0">
                <a:latin typeface="Times New Roman" panose="02020603050405020304" pitchFamily="18" charset="0"/>
                <a:cs typeface="Times New Roman" panose="02020603050405020304" pitchFamily="18" charset="0"/>
              </a:rPr>
              <a:t>Share your opinions about Internet</a:t>
            </a:r>
            <a:endParaRPr lang="zh-CN" altLang="en-US" sz="2800" b="1" dirty="0">
              <a:latin typeface="Times New Roman" panose="02020603050405020304" pitchFamily="18" charset="0"/>
              <a:cs typeface="Times New Roman" panose="02020603050405020304" pitchFamily="18" charset="0"/>
            </a:endParaRP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8676"/>
                                        </p:tgtEl>
                                        <p:attrNameLst>
                                          <p:attrName>style.visibility</p:attrName>
                                        </p:attrNameLst>
                                      </p:cBhvr>
                                      <p:to>
                                        <p:strVal val="visible"/>
                                      </p:to>
                                    </p:set>
                                    <p:animEffect transition="in" filter="dissolve">
                                      <p:cBhvr>
                                        <p:cTn id="7" dur="500"/>
                                        <p:tgtEl>
                                          <p:spTgt spid="286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pPr lvl="0"/>
            <a:fld id="{9A0DB2DC-4C9A-4742-B13C-FB6460FD3503}" type="slidenum">
              <a:rPr lang="zh-CN" altLang="en-US" dirty="0">
                <a:ea typeface="宋体" panose="02010600030101010101" pitchFamily="2" charset="-122"/>
              </a:rPr>
              <a:t>27</a:t>
            </a:fld>
            <a:endParaRPr lang="zh-CN" altLang="en-US" dirty="0">
              <a:latin typeface="Arial" panose="020B0604020202020204" pitchFamily="34" charset="0"/>
              <a:ea typeface="宋体" panose="02010600030101010101" pitchFamily="2" charset="-122"/>
            </a:endParaRPr>
          </a:p>
        </p:txBody>
      </p:sp>
      <p:sp>
        <p:nvSpPr>
          <p:cNvPr id="29701" name="矩形 29700"/>
          <p:cNvSpPr/>
          <p:nvPr/>
        </p:nvSpPr>
        <p:spPr>
          <a:xfrm>
            <a:off x="179280" y="511175"/>
            <a:ext cx="11597853" cy="4711163"/>
          </a:xfrm>
          <a:prstGeom prst="rect">
            <a:avLst/>
          </a:prstGeom>
          <a:noFill/>
          <a:ln w="9525">
            <a:noFill/>
          </a:ln>
        </p:spPr>
        <p:txBody>
          <a:bodyPr wrap="square" lIns="90000" tIns="46800" rIns="90000" bIns="46800">
            <a:spAutoFit/>
          </a:bodyPr>
          <a:lstStyle/>
          <a:p>
            <a:pPr algn="just" fontAlgn="auto">
              <a:lnSpc>
                <a:spcPts val="3560"/>
              </a:lnSpc>
            </a:pPr>
            <a:r>
              <a:rPr lang="en-US" altLang="zh-CN" sz="2800" b="1" dirty="0" smtClean="0">
                <a:latin typeface="Times New Roman" panose="02020603050405020304" pitchFamily="18" charset="0"/>
                <a:ea typeface="黑体" panose="02010609060101010101" pitchFamily="2" charset="-122"/>
              </a:rPr>
              <a:t>It is beyond doubt </a:t>
            </a:r>
            <a:r>
              <a:rPr lang="en-US" altLang="zh-CN" sz="2800" b="1" dirty="0" smtClean="0">
                <a:latin typeface="Times New Roman" panose="02020603050405020304" pitchFamily="18" charset="0"/>
                <a:ea typeface="黑体" panose="02010609060101010101" pitchFamily="2" charset="-122"/>
              </a:rPr>
              <a:t>that our lives have been changed a lot by the Internet. With the Internet, </a:t>
            </a:r>
            <a:r>
              <a:rPr lang="en-US" altLang="zh-CN" sz="2800" b="1" dirty="0">
                <a:latin typeface="Times New Roman" panose="02020603050405020304" pitchFamily="18" charset="0"/>
                <a:ea typeface="黑体" panose="02010609060101010101" pitchFamily="2" charset="-122"/>
              </a:rPr>
              <a:t>w</a:t>
            </a:r>
            <a:r>
              <a:rPr lang="en-US" altLang="zh-CN" sz="2800" b="1" dirty="0" smtClean="0">
                <a:latin typeface="Times New Roman" panose="02020603050405020304" pitchFamily="18" charset="0"/>
                <a:ea typeface="黑体" panose="02010609060101010101" pitchFamily="2" charset="-122"/>
              </a:rPr>
              <a:t>e find our lives more convenient and our living circle expanded</a:t>
            </a:r>
            <a:r>
              <a:rPr lang="en-US" altLang="zh-CN" sz="2800" b="1" dirty="0" smtClean="0">
                <a:latin typeface="Times New Roman" panose="02020603050405020304" pitchFamily="18" charset="0"/>
                <a:ea typeface="黑体" panose="02010609060101010101" pitchFamily="2" charset="-122"/>
              </a:rPr>
              <a:t>. Sometimes it’s easy for us to get stuck in a boring life. With the Internet, we can explore a whole new world. In the real life, it is so embarrassed to talk to strangers that we want to keep all the people who we are not familiar with at a distance. With the Internet, we have access to those people who have the experience with us. We can share our stories with each other. In particular when we are upset about our lives, friends with the same experience can keep us company to go through those tough times. The more we use the Internet, the more we benefit from it.</a:t>
            </a:r>
            <a:endParaRPr lang="en-US" altLang="zh-CN" sz="2800" b="1" dirty="0">
              <a:latin typeface="Times New Roman" panose="02020603050405020304" pitchFamily="18" charset="0"/>
              <a:ea typeface="黑体" panose="02010609060101010101" pitchFamily="2" charset="-122"/>
            </a:endParaRPr>
          </a:p>
        </p:txBody>
      </p:sp>
    </p:spTree>
    <p:extLst>
      <p:ext uri="{BB962C8B-B14F-4D97-AF65-F5344CB8AC3E}">
        <p14:creationId xmlns:p14="http://schemas.microsoft.com/office/powerpoint/2010/main" val="1889718087"/>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9701"/>
                                        </p:tgtEl>
                                        <p:attrNameLst>
                                          <p:attrName>style.visibility</p:attrName>
                                        </p:attrNameLst>
                                      </p:cBhvr>
                                      <p:to>
                                        <p:strVal val="visible"/>
                                      </p:to>
                                    </p:set>
                                    <p:animEffect transition="in" filter="dissolve">
                                      <p:cBhvr>
                                        <p:cTn id="7" dur="500"/>
                                        <p:tgtEl>
                                          <p:spTgt spid="297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1"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4"/>
          <p:cNvSpPr>
            <a:spLocks noChangeArrowheads="1"/>
          </p:cNvSpPr>
          <p:nvPr/>
        </p:nvSpPr>
        <p:spPr bwMode="auto">
          <a:xfrm>
            <a:off x="279400" y="249790"/>
            <a:ext cx="11700934" cy="171739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10000"/>
              </a:lnSpc>
            </a:pPr>
            <a:r>
              <a:rPr lang="en-US" altLang="zh-CN" sz="3200" b="1" dirty="0">
                <a:solidFill>
                  <a:srgbClr val="0000FF"/>
                </a:solidFill>
                <a:latin typeface="Arial" panose="020B0604020202020204" pitchFamily="34" charset="0"/>
                <a:cs typeface="Arial" panose="020B0604020202020204" pitchFamily="34" charset="0"/>
              </a:rPr>
              <a:t>The words in the box can be used as both nouns and verbs. Fill in the blanks below with the correct forms of the words in the box.</a:t>
            </a:r>
          </a:p>
        </p:txBody>
      </p:sp>
      <p:sp>
        <p:nvSpPr>
          <p:cNvPr id="44036" name="矩形 2"/>
          <p:cNvSpPr>
            <a:spLocks noChangeArrowheads="1"/>
          </p:cNvSpPr>
          <p:nvPr/>
        </p:nvSpPr>
        <p:spPr bwMode="auto">
          <a:xfrm>
            <a:off x="1327368" y="1992379"/>
            <a:ext cx="8569325" cy="579437"/>
          </a:xfrm>
          <a:prstGeom prst="rect">
            <a:avLst/>
          </a:prstGeom>
          <a:solidFill>
            <a:srgbClr val="FFFF99"/>
          </a:solidFill>
          <a:ln>
            <a:noFill/>
          </a:ln>
          <a:extLst>
            <a:ext uri="{91240B29-F687-4F45-9708-019B960494DF}">
              <a14:hiddenLine xmlns:a14="http://schemas.microsoft.com/office/drawing/2010/main" w="76200">
                <a:solidFill>
                  <a:srgbClr val="FF8BEE"/>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3200" dirty="0">
                <a:latin typeface="Times New Roman" panose="02020603050405020304" pitchFamily="18" charset="0"/>
                <a:cs typeface="Times New Roman" panose="02020603050405020304" pitchFamily="18" charset="0"/>
              </a:rPr>
              <a:t>function   target    blog    comment    click    chat</a:t>
            </a:r>
            <a:endParaRPr lang="zh-CN" altLang="en-US" sz="3200" dirty="0">
              <a:latin typeface="Times New Roman" panose="02020603050405020304" pitchFamily="18" charset="0"/>
              <a:cs typeface="Times New Roman" panose="02020603050405020304" pitchFamily="18" charset="0"/>
            </a:endParaRPr>
          </a:p>
        </p:txBody>
      </p:sp>
      <p:sp>
        <p:nvSpPr>
          <p:cNvPr id="44037" name="TextBox 3"/>
          <p:cNvSpPr txBox="1">
            <a:spLocks noChangeArrowheads="1"/>
          </p:cNvSpPr>
          <p:nvPr/>
        </p:nvSpPr>
        <p:spPr bwMode="auto">
          <a:xfrm>
            <a:off x="279400" y="2571816"/>
            <a:ext cx="11446933" cy="171739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nchor="ctr">
            <a:spAutoFit/>
          </a:bodyPr>
          <a:lstStyle>
            <a:lvl1pPr marL="446088" indent="-446088">
              <a:defRPr>
                <a:solidFill>
                  <a:schemeClr val="tx1"/>
                </a:solidFill>
                <a:latin typeface="Calibri" panose="020F0502020204030204" pitchFamily="34" charset="0"/>
                <a:ea typeface="宋体" panose="02010600030101010101" pitchFamily="2" charset="-122"/>
              </a:defRPr>
            </a:lvl1pPr>
            <a:lvl2pPr marL="911225" indent="-285750">
              <a:defRPr>
                <a:solidFill>
                  <a:schemeClr val="tx1"/>
                </a:solidFill>
                <a:latin typeface="Calibri" panose="020F0502020204030204" pitchFamily="34" charset="0"/>
                <a:ea typeface="宋体" panose="02010600030101010101" pitchFamily="2" charset="-122"/>
              </a:defRPr>
            </a:lvl2pPr>
            <a:lvl3pPr marL="1319213" indent="-228600">
              <a:defRPr>
                <a:solidFill>
                  <a:schemeClr val="tx1"/>
                </a:solidFill>
                <a:latin typeface="Calibri" panose="020F0502020204030204" pitchFamily="34" charset="0"/>
                <a:ea typeface="宋体" panose="02010600030101010101" pitchFamily="2" charset="-122"/>
              </a:defRPr>
            </a:lvl3pPr>
            <a:lvl4pPr marL="1727200" indent="-228600">
              <a:defRPr>
                <a:solidFill>
                  <a:schemeClr val="tx1"/>
                </a:solidFill>
                <a:latin typeface="Calibri" panose="020F0502020204030204" pitchFamily="34" charset="0"/>
                <a:ea typeface="宋体" panose="02010600030101010101" pitchFamily="2" charset="-122"/>
              </a:defRPr>
            </a:lvl4pPr>
            <a:lvl5pPr marL="2135188" indent="-228600">
              <a:defRPr>
                <a:solidFill>
                  <a:schemeClr val="tx1"/>
                </a:solidFill>
                <a:latin typeface="Calibri" panose="020F0502020204030204" pitchFamily="34" charset="0"/>
                <a:ea typeface="宋体" panose="02010600030101010101" pitchFamily="2" charset="-122"/>
              </a:defRPr>
            </a:lvl5pPr>
            <a:lvl6pPr marL="2592388"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3049588"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506788"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963988"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10000"/>
              </a:lnSpc>
            </a:pPr>
            <a:r>
              <a:rPr lang="en-US" altLang="zh-CN" sz="3200" dirty="0">
                <a:latin typeface="Times New Roman" panose="02020603050405020304" pitchFamily="18" charset="0"/>
                <a:cs typeface="Times New Roman" panose="02020603050405020304" pitchFamily="18" charset="0"/>
              </a:rPr>
              <a:t>1. I have a _____ about environmental issues in my city.</a:t>
            </a:r>
          </a:p>
          <a:p>
            <a:pPr>
              <a:lnSpc>
                <a:spcPct val="110000"/>
              </a:lnSpc>
            </a:pPr>
            <a:r>
              <a:rPr lang="en-US" altLang="zh-CN" sz="3200" dirty="0">
                <a:latin typeface="Times New Roman" panose="02020603050405020304" pitchFamily="18" charset="0"/>
                <a:cs typeface="Times New Roman" panose="02020603050405020304" pitchFamily="18" charset="0"/>
              </a:rPr>
              <a:t>    I often _____ about how my classmates and I help to clean up the environment in my city.</a:t>
            </a:r>
            <a:endParaRPr lang="zh-CN" altLang="en-US" sz="3200" dirty="0">
              <a:latin typeface="Times New Roman" panose="02020603050405020304" pitchFamily="18" charset="0"/>
              <a:cs typeface="Times New Roman" panose="02020603050405020304" pitchFamily="18" charset="0"/>
            </a:endParaRPr>
          </a:p>
        </p:txBody>
      </p:sp>
      <p:sp>
        <p:nvSpPr>
          <p:cNvPr id="5" name="TextBox 4"/>
          <p:cNvSpPr txBox="1">
            <a:spLocks noChangeArrowheads="1"/>
          </p:cNvSpPr>
          <p:nvPr/>
        </p:nvSpPr>
        <p:spPr bwMode="auto">
          <a:xfrm>
            <a:off x="2251256" y="2632682"/>
            <a:ext cx="138080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3200" dirty="0">
                <a:solidFill>
                  <a:srgbClr val="FF0000"/>
                </a:solidFill>
                <a:latin typeface="Times New Roman" panose="02020603050405020304" pitchFamily="18" charset="0"/>
                <a:cs typeface="Times New Roman" panose="02020603050405020304" pitchFamily="18" charset="0"/>
              </a:rPr>
              <a:t>blog</a:t>
            </a:r>
            <a:endParaRPr lang="zh-CN" altLang="en-US" sz="3200" dirty="0">
              <a:solidFill>
                <a:srgbClr val="FF0000"/>
              </a:solidFill>
              <a:latin typeface="Times New Roman" panose="02020603050405020304" pitchFamily="18" charset="0"/>
              <a:cs typeface="Times New Roman" panose="02020603050405020304" pitchFamily="18" charset="0"/>
            </a:endParaRPr>
          </a:p>
        </p:txBody>
      </p:sp>
      <p:sp>
        <p:nvSpPr>
          <p:cNvPr id="14" name="TextBox 13"/>
          <p:cNvSpPr txBox="1">
            <a:spLocks noChangeArrowheads="1"/>
          </p:cNvSpPr>
          <p:nvPr/>
        </p:nvSpPr>
        <p:spPr bwMode="auto">
          <a:xfrm>
            <a:off x="1980239" y="3217457"/>
            <a:ext cx="138080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3200" dirty="0">
                <a:solidFill>
                  <a:srgbClr val="FF0000"/>
                </a:solidFill>
                <a:latin typeface="Times New Roman" panose="02020603050405020304" pitchFamily="18" charset="0"/>
                <a:cs typeface="Times New Roman" panose="02020603050405020304" pitchFamily="18" charset="0"/>
              </a:rPr>
              <a:t>blog</a:t>
            </a:r>
            <a:endParaRPr lang="zh-CN" altLang="en-US" sz="3200" dirty="0">
              <a:solidFill>
                <a:srgbClr val="FF0000"/>
              </a:solidFill>
              <a:latin typeface="Times New Roman" panose="02020603050405020304" pitchFamily="18" charset="0"/>
              <a:cs typeface="Times New Roman" panose="02020603050405020304" pitchFamily="18" charset="0"/>
            </a:endParaRPr>
          </a:p>
        </p:txBody>
      </p:sp>
      <p:sp>
        <p:nvSpPr>
          <p:cNvPr id="7" name="TextBox 3"/>
          <p:cNvSpPr txBox="1">
            <a:spLocks noChangeArrowheads="1"/>
          </p:cNvSpPr>
          <p:nvPr/>
        </p:nvSpPr>
        <p:spPr bwMode="auto">
          <a:xfrm>
            <a:off x="351367" y="4209453"/>
            <a:ext cx="11302998" cy="225908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nchor="ctr">
            <a:spAutoFit/>
          </a:bodyPr>
          <a:lstStyle>
            <a:lvl1pPr marL="446088" indent="-446088">
              <a:defRPr>
                <a:solidFill>
                  <a:schemeClr val="tx1"/>
                </a:solidFill>
                <a:latin typeface="Calibri" panose="020F0502020204030204" pitchFamily="34" charset="0"/>
                <a:ea typeface="宋体" panose="02010600030101010101" pitchFamily="2" charset="-122"/>
              </a:defRPr>
            </a:lvl1pPr>
            <a:lvl2pPr marL="911225" indent="-285750">
              <a:defRPr>
                <a:solidFill>
                  <a:schemeClr val="tx1"/>
                </a:solidFill>
                <a:latin typeface="Calibri" panose="020F0502020204030204" pitchFamily="34" charset="0"/>
                <a:ea typeface="宋体" panose="02010600030101010101" pitchFamily="2" charset="-122"/>
              </a:defRPr>
            </a:lvl2pPr>
            <a:lvl3pPr marL="1319213" indent="-228600">
              <a:defRPr>
                <a:solidFill>
                  <a:schemeClr val="tx1"/>
                </a:solidFill>
                <a:latin typeface="Calibri" panose="020F0502020204030204" pitchFamily="34" charset="0"/>
                <a:ea typeface="宋体" panose="02010600030101010101" pitchFamily="2" charset="-122"/>
              </a:defRPr>
            </a:lvl3pPr>
            <a:lvl4pPr marL="1727200" indent="-228600">
              <a:defRPr>
                <a:solidFill>
                  <a:schemeClr val="tx1"/>
                </a:solidFill>
                <a:latin typeface="Calibri" panose="020F0502020204030204" pitchFamily="34" charset="0"/>
                <a:ea typeface="宋体" panose="02010600030101010101" pitchFamily="2" charset="-122"/>
              </a:defRPr>
            </a:lvl4pPr>
            <a:lvl5pPr marL="2135188" indent="-228600">
              <a:defRPr>
                <a:solidFill>
                  <a:schemeClr val="tx1"/>
                </a:solidFill>
                <a:latin typeface="Calibri" panose="020F0502020204030204" pitchFamily="34" charset="0"/>
                <a:ea typeface="宋体" panose="02010600030101010101" pitchFamily="2" charset="-122"/>
              </a:defRPr>
            </a:lvl5pPr>
            <a:lvl6pPr marL="2592388"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3049588"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506788"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963988"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10000"/>
              </a:lnSpc>
            </a:pPr>
            <a:r>
              <a:rPr lang="en-US" altLang="zh-CN" sz="3200" dirty="0">
                <a:latin typeface="Times New Roman" panose="02020603050405020304" pitchFamily="18" charset="0"/>
                <a:cs typeface="Times New Roman" panose="02020603050405020304" pitchFamily="18" charset="0"/>
              </a:rPr>
              <a:t>2. Grandma and I had a nice _____ about the Internet just now.</a:t>
            </a:r>
          </a:p>
          <a:p>
            <a:pPr>
              <a:lnSpc>
                <a:spcPct val="110000"/>
              </a:lnSpc>
            </a:pPr>
            <a:r>
              <a:rPr lang="en-US" altLang="zh-CN" sz="3200" dirty="0">
                <a:latin typeface="Times New Roman" panose="02020603050405020304" pitchFamily="18" charset="0"/>
                <a:cs typeface="Times New Roman" panose="02020603050405020304" pitchFamily="18" charset="0"/>
              </a:rPr>
              <a:t>    Grandma and I often _____ about the Internet.</a:t>
            </a:r>
          </a:p>
          <a:p>
            <a:pPr>
              <a:lnSpc>
                <a:spcPct val="110000"/>
              </a:lnSpc>
            </a:pPr>
            <a:r>
              <a:rPr lang="en-US" altLang="zh-CN" sz="3200" dirty="0">
                <a:latin typeface="Times New Roman" panose="02020603050405020304" pitchFamily="18" charset="0"/>
                <a:cs typeface="Times New Roman" panose="02020603050405020304" pitchFamily="18" charset="0"/>
              </a:rPr>
              <a:t>3. Visit our site today! We’re just a _____ away.</a:t>
            </a:r>
          </a:p>
          <a:p>
            <a:pPr>
              <a:lnSpc>
                <a:spcPct val="110000"/>
              </a:lnSpc>
            </a:pPr>
            <a:r>
              <a:rPr lang="en-US" altLang="zh-CN" sz="3200" dirty="0">
                <a:latin typeface="Times New Roman" panose="02020603050405020304" pitchFamily="18" charset="0"/>
                <a:cs typeface="Times New Roman" panose="02020603050405020304" pitchFamily="18" charset="0"/>
              </a:rPr>
              <a:t>    Visit our site today! Just _____ on this link.</a:t>
            </a:r>
            <a:endParaRPr lang="zh-CN" altLang="en-US" sz="3200" dirty="0">
              <a:latin typeface="Times New Roman" panose="02020603050405020304" pitchFamily="18" charset="0"/>
              <a:cs typeface="Times New Roman" panose="02020603050405020304" pitchFamily="18" charset="0"/>
            </a:endParaRPr>
          </a:p>
        </p:txBody>
      </p:sp>
      <p:sp>
        <p:nvSpPr>
          <p:cNvPr id="8" name="TextBox 7"/>
          <p:cNvSpPr txBox="1">
            <a:spLocks noChangeArrowheads="1"/>
          </p:cNvSpPr>
          <p:nvPr/>
        </p:nvSpPr>
        <p:spPr bwMode="auto">
          <a:xfrm>
            <a:off x="5230979" y="4209453"/>
            <a:ext cx="105092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3200" dirty="0">
                <a:solidFill>
                  <a:srgbClr val="FF0000"/>
                </a:solidFill>
                <a:latin typeface="Times New Roman" panose="02020603050405020304" pitchFamily="18" charset="0"/>
                <a:cs typeface="Times New Roman" panose="02020603050405020304" pitchFamily="18" charset="0"/>
              </a:rPr>
              <a:t>chat</a:t>
            </a:r>
            <a:endParaRPr lang="zh-CN" altLang="en-US" sz="3200" dirty="0">
              <a:solidFill>
                <a:srgbClr val="FF0000"/>
              </a:solidFill>
              <a:latin typeface="Times New Roman" panose="02020603050405020304" pitchFamily="18" charset="0"/>
              <a:cs typeface="Times New Roman" panose="02020603050405020304" pitchFamily="18" charset="0"/>
            </a:endParaRPr>
          </a:p>
        </p:txBody>
      </p:sp>
      <p:sp>
        <p:nvSpPr>
          <p:cNvPr id="9" name="TextBox 8"/>
          <p:cNvSpPr txBox="1">
            <a:spLocks noChangeArrowheads="1"/>
          </p:cNvSpPr>
          <p:nvPr/>
        </p:nvSpPr>
        <p:spPr bwMode="auto">
          <a:xfrm>
            <a:off x="4310526" y="4777850"/>
            <a:ext cx="105092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3200" dirty="0">
                <a:solidFill>
                  <a:srgbClr val="FF0000"/>
                </a:solidFill>
                <a:latin typeface="Times New Roman" panose="02020603050405020304" pitchFamily="18" charset="0"/>
                <a:cs typeface="Times New Roman" panose="02020603050405020304" pitchFamily="18" charset="0"/>
              </a:rPr>
              <a:t>chat</a:t>
            </a:r>
            <a:endParaRPr lang="zh-CN" altLang="en-US" sz="3200" dirty="0">
              <a:solidFill>
                <a:srgbClr val="FF0000"/>
              </a:solidFill>
              <a:latin typeface="Times New Roman" panose="02020603050405020304" pitchFamily="18" charset="0"/>
              <a:cs typeface="Times New Roman" panose="02020603050405020304" pitchFamily="18" charset="0"/>
            </a:endParaRPr>
          </a:p>
        </p:txBody>
      </p:sp>
      <p:sp>
        <p:nvSpPr>
          <p:cNvPr id="10" name="TextBox 9"/>
          <p:cNvSpPr txBox="1">
            <a:spLocks noChangeArrowheads="1"/>
          </p:cNvSpPr>
          <p:nvPr/>
        </p:nvSpPr>
        <p:spPr bwMode="auto">
          <a:xfrm>
            <a:off x="6207201" y="5338993"/>
            <a:ext cx="123031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3200" dirty="0">
                <a:solidFill>
                  <a:srgbClr val="FF0000"/>
                </a:solidFill>
                <a:latin typeface="Times New Roman" panose="02020603050405020304" pitchFamily="18" charset="0"/>
                <a:cs typeface="Times New Roman" panose="02020603050405020304" pitchFamily="18" charset="0"/>
              </a:rPr>
              <a:t>click</a:t>
            </a:r>
            <a:endParaRPr lang="zh-CN" altLang="en-US" sz="3200" dirty="0">
              <a:solidFill>
                <a:srgbClr val="FF0000"/>
              </a:solidFill>
              <a:latin typeface="Times New Roman" panose="02020603050405020304" pitchFamily="18" charset="0"/>
              <a:cs typeface="Times New Roman" panose="02020603050405020304" pitchFamily="18" charset="0"/>
            </a:endParaRPr>
          </a:p>
        </p:txBody>
      </p:sp>
      <p:sp>
        <p:nvSpPr>
          <p:cNvPr id="11" name="TextBox 10"/>
          <p:cNvSpPr txBox="1">
            <a:spLocks noChangeArrowheads="1"/>
          </p:cNvSpPr>
          <p:nvPr/>
        </p:nvSpPr>
        <p:spPr bwMode="auto">
          <a:xfrm>
            <a:off x="4854972" y="5883758"/>
            <a:ext cx="122872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3200" dirty="0">
                <a:solidFill>
                  <a:srgbClr val="FF0000"/>
                </a:solidFill>
                <a:latin typeface="Times New Roman" panose="02020603050405020304" pitchFamily="18" charset="0"/>
                <a:cs typeface="Times New Roman" panose="02020603050405020304" pitchFamily="18" charset="0"/>
              </a:rPr>
              <a:t>click</a:t>
            </a:r>
            <a:endParaRPr lang="zh-CN" altLang="en-US" sz="32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4825603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barn(inVertical)">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arn(inVertic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arn(inVertical)">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4" grpId="0"/>
      <p:bldP spid="8" grpId="0"/>
      <p:bldP spid="9" grpId="0"/>
      <p:bldP spid="10" grpId="0"/>
      <p:bldP spid="1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4" name="TextBox 3"/>
          <p:cNvSpPr txBox="1">
            <a:spLocks noChangeArrowheads="1"/>
          </p:cNvSpPr>
          <p:nvPr/>
        </p:nvSpPr>
        <p:spPr bwMode="auto">
          <a:xfrm>
            <a:off x="46607" y="1078817"/>
            <a:ext cx="11988800" cy="38841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nchor="ctr">
            <a:spAutoFit/>
          </a:bodyPr>
          <a:lstStyle>
            <a:lvl1pPr marL="446088" indent="-446088">
              <a:defRPr>
                <a:solidFill>
                  <a:schemeClr val="tx1"/>
                </a:solidFill>
                <a:latin typeface="Calibri" panose="020F0502020204030204" pitchFamily="34" charset="0"/>
                <a:ea typeface="宋体" panose="02010600030101010101" pitchFamily="2" charset="-122"/>
              </a:defRPr>
            </a:lvl1pPr>
            <a:lvl2pPr marL="911225" indent="-285750">
              <a:defRPr>
                <a:solidFill>
                  <a:schemeClr val="tx1"/>
                </a:solidFill>
                <a:latin typeface="Calibri" panose="020F0502020204030204" pitchFamily="34" charset="0"/>
                <a:ea typeface="宋体" panose="02010600030101010101" pitchFamily="2" charset="-122"/>
              </a:defRPr>
            </a:lvl2pPr>
            <a:lvl3pPr marL="1319213" indent="-228600">
              <a:defRPr>
                <a:solidFill>
                  <a:schemeClr val="tx1"/>
                </a:solidFill>
                <a:latin typeface="Calibri" panose="020F0502020204030204" pitchFamily="34" charset="0"/>
                <a:ea typeface="宋体" panose="02010600030101010101" pitchFamily="2" charset="-122"/>
              </a:defRPr>
            </a:lvl3pPr>
            <a:lvl4pPr marL="1727200" indent="-228600">
              <a:defRPr>
                <a:solidFill>
                  <a:schemeClr val="tx1"/>
                </a:solidFill>
                <a:latin typeface="Calibri" panose="020F0502020204030204" pitchFamily="34" charset="0"/>
                <a:ea typeface="宋体" panose="02010600030101010101" pitchFamily="2" charset="-122"/>
              </a:defRPr>
            </a:lvl4pPr>
            <a:lvl5pPr marL="2135188" indent="-228600">
              <a:defRPr>
                <a:solidFill>
                  <a:schemeClr val="tx1"/>
                </a:solidFill>
                <a:latin typeface="Calibri" panose="020F0502020204030204" pitchFamily="34" charset="0"/>
                <a:ea typeface="宋体" panose="02010600030101010101" pitchFamily="2" charset="-122"/>
              </a:defRPr>
            </a:lvl5pPr>
            <a:lvl6pPr marL="2592388"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3049588"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506788"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963988"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10000"/>
              </a:lnSpc>
            </a:pPr>
            <a:r>
              <a:rPr lang="en-US" altLang="zh-CN" sz="3200" dirty="0">
                <a:latin typeface="Times New Roman" panose="02020603050405020304" pitchFamily="18" charset="0"/>
                <a:cs typeface="Times New Roman" panose="02020603050405020304" pitchFamily="18" charset="0"/>
              </a:rPr>
              <a:t>4. He made a positive _________ on the design of our school website, so I think he really liked it!</a:t>
            </a:r>
          </a:p>
          <a:p>
            <a:pPr>
              <a:lnSpc>
                <a:spcPct val="110000"/>
              </a:lnSpc>
            </a:pPr>
            <a:r>
              <a:rPr lang="en-US" altLang="zh-CN" sz="3200" dirty="0">
                <a:latin typeface="Times New Roman" panose="02020603050405020304" pitchFamily="18" charset="0"/>
                <a:cs typeface="Times New Roman" panose="02020603050405020304" pitchFamily="18" charset="0"/>
              </a:rPr>
              <a:t>    He __________ positively on the design of our school website, so I think he really liked it!</a:t>
            </a:r>
          </a:p>
          <a:p>
            <a:pPr>
              <a:lnSpc>
                <a:spcPct val="110000"/>
              </a:lnSpc>
            </a:pPr>
            <a:r>
              <a:rPr lang="en-US" altLang="zh-CN" sz="3200" dirty="0" smtClean="0">
                <a:latin typeface="Times New Roman" panose="02020603050405020304" pitchFamily="18" charset="0"/>
                <a:cs typeface="Times New Roman" panose="02020603050405020304" pitchFamily="18" charset="0"/>
              </a:rPr>
              <a:t>5</a:t>
            </a:r>
            <a:r>
              <a:rPr lang="en-US" altLang="zh-CN" sz="3200" dirty="0">
                <a:latin typeface="Times New Roman" panose="02020603050405020304" pitchFamily="18" charset="0"/>
                <a:cs typeface="Times New Roman" panose="02020603050405020304" pitchFamily="18" charset="0"/>
              </a:rPr>
              <a:t>. This </a:t>
            </a:r>
            <a:r>
              <a:rPr lang="en-US" altLang="zh-CN" sz="3200" dirty="0">
                <a:solidFill>
                  <a:srgbClr val="990099"/>
                </a:solidFill>
                <a:latin typeface="Times New Roman" panose="02020603050405020304" pitchFamily="18" charset="0"/>
                <a:cs typeface="Times New Roman" panose="02020603050405020304" pitchFamily="18" charset="0"/>
              </a:rPr>
              <a:t>case</a:t>
            </a:r>
            <a:r>
              <a:rPr lang="en-US" altLang="zh-CN" sz="3200" dirty="0">
                <a:latin typeface="Times New Roman" panose="02020603050405020304" pitchFamily="18" charset="0"/>
                <a:cs typeface="Times New Roman" panose="02020603050405020304" pitchFamily="18" charset="0"/>
              </a:rPr>
              <a:t> has two _________. It’s my wallet </a:t>
            </a:r>
            <a:r>
              <a:rPr lang="en-US" altLang="zh-CN" sz="3200" dirty="0" smtClean="0">
                <a:latin typeface="Times New Roman" panose="02020603050405020304" pitchFamily="18" charset="0"/>
                <a:cs typeface="Times New Roman" panose="02020603050405020304" pitchFamily="18" charset="0"/>
              </a:rPr>
              <a:t>and </a:t>
            </a:r>
            <a:r>
              <a:rPr lang="en-US" altLang="zh-CN" sz="3200" dirty="0">
                <a:latin typeface="Times New Roman" panose="02020603050405020304" pitchFamily="18" charset="0"/>
                <a:cs typeface="Times New Roman" panose="02020603050405020304" pitchFamily="18" charset="0"/>
              </a:rPr>
              <a:t>my mobile phone case.</a:t>
            </a:r>
          </a:p>
          <a:p>
            <a:pPr>
              <a:lnSpc>
                <a:spcPct val="110000"/>
              </a:lnSpc>
            </a:pPr>
            <a:r>
              <a:rPr lang="en-US" altLang="zh-CN" sz="3200" dirty="0">
                <a:latin typeface="Times New Roman" panose="02020603050405020304" pitchFamily="18" charset="0"/>
              </a:rPr>
              <a:t>    This _________ both as my wallet and as my mobile phone case.</a:t>
            </a:r>
            <a:endParaRPr lang="zh-CN" altLang="en-US" sz="3200" dirty="0">
              <a:latin typeface="Times New Roman" panose="02020603050405020304" pitchFamily="18" charset="0"/>
              <a:cs typeface="Times New Roman" panose="02020603050405020304" pitchFamily="18" charset="0"/>
            </a:endParaRPr>
          </a:p>
        </p:txBody>
      </p:sp>
      <p:sp>
        <p:nvSpPr>
          <p:cNvPr id="5" name="TextBox 4"/>
          <p:cNvSpPr txBox="1">
            <a:spLocks noChangeArrowheads="1"/>
          </p:cNvSpPr>
          <p:nvPr/>
        </p:nvSpPr>
        <p:spPr bwMode="auto">
          <a:xfrm>
            <a:off x="3759654" y="1018467"/>
            <a:ext cx="21082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3200" dirty="0">
                <a:solidFill>
                  <a:srgbClr val="FF0000"/>
                </a:solidFill>
                <a:latin typeface="Times New Roman" panose="02020603050405020304" pitchFamily="18" charset="0"/>
                <a:cs typeface="Times New Roman" panose="02020603050405020304" pitchFamily="18" charset="0"/>
              </a:rPr>
              <a:t>comment</a:t>
            </a:r>
            <a:endParaRPr lang="zh-CN" altLang="en-US" sz="3200" dirty="0">
              <a:solidFill>
                <a:srgbClr val="FF0000"/>
              </a:solidFill>
              <a:latin typeface="Times New Roman" panose="02020603050405020304" pitchFamily="18" charset="0"/>
              <a:cs typeface="Times New Roman" panose="02020603050405020304" pitchFamily="18" charset="0"/>
            </a:endParaRPr>
          </a:p>
        </p:txBody>
      </p:sp>
      <p:sp>
        <p:nvSpPr>
          <p:cNvPr id="14" name="TextBox 13"/>
          <p:cNvSpPr txBox="1">
            <a:spLocks noChangeArrowheads="1"/>
          </p:cNvSpPr>
          <p:nvPr/>
        </p:nvSpPr>
        <p:spPr bwMode="auto">
          <a:xfrm>
            <a:off x="1007143" y="2163455"/>
            <a:ext cx="244951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3200" dirty="0">
                <a:solidFill>
                  <a:srgbClr val="FF0000"/>
                </a:solidFill>
                <a:latin typeface="Times New Roman" panose="02020603050405020304" pitchFamily="18" charset="0"/>
                <a:cs typeface="Times New Roman" panose="02020603050405020304" pitchFamily="18" charset="0"/>
              </a:rPr>
              <a:t>commented</a:t>
            </a:r>
            <a:endParaRPr lang="zh-CN" altLang="en-US" sz="3200" dirty="0">
              <a:solidFill>
                <a:srgbClr val="FF0000"/>
              </a:solidFill>
              <a:latin typeface="Times New Roman" panose="02020603050405020304" pitchFamily="18" charset="0"/>
              <a:cs typeface="Times New Roman" panose="02020603050405020304" pitchFamily="18" charset="0"/>
            </a:endParaRPr>
          </a:p>
        </p:txBody>
      </p:sp>
      <p:sp>
        <p:nvSpPr>
          <p:cNvPr id="15" name="TextBox 14"/>
          <p:cNvSpPr txBox="1">
            <a:spLocks noChangeArrowheads="1"/>
          </p:cNvSpPr>
          <p:nvPr/>
        </p:nvSpPr>
        <p:spPr bwMode="auto">
          <a:xfrm>
            <a:off x="3551090" y="3216921"/>
            <a:ext cx="222408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3200" dirty="0">
                <a:solidFill>
                  <a:srgbClr val="FF0000"/>
                </a:solidFill>
                <a:latin typeface="Times New Roman" panose="02020603050405020304" pitchFamily="18" charset="0"/>
                <a:cs typeface="Times New Roman" panose="02020603050405020304" pitchFamily="18" charset="0"/>
              </a:rPr>
              <a:t>functions</a:t>
            </a:r>
            <a:endParaRPr lang="zh-CN" altLang="en-US" sz="3200" dirty="0">
              <a:solidFill>
                <a:srgbClr val="FF0000"/>
              </a:solidFill>
              <a:latin typeface="Times New Roman" panose="02020603050405020304" pitchFamily="18" charset="0"/>
              <a:cs typeface="Times New Roman" panose="02020603050405020304" pitchFamily="18" charset="0"/>
            </a:endParaRPr>
          </a:p>
        </p:txBody>
      </p:sp>
      <p:sp>
        <p:nvSpPr>
          <p:cNvPr id="46089" name="矩形 2"/>
          <p:cNvSpPr>
            <a:spLocks noChangeArrowheads="1"/>
          </p:cNvSpPr>
          <p:nvPr/>
        </p:nvSpPr>
        <p:spPr bwMode="auto">
          <a:xfrm>
            <a:off x="1723730" y="513936"/>
            <a:ext cx="8569325" cy="579438"/>
          </a:xfrm>
          <a:prstGeom prst="rect">
            <a:avLst/>
          </a:prstGeom>
          <a:solidFill>
            <a:srgbClr val="FFFF99"/>
          </a:solidFill>
          <a:ln>
            <a:noFill/>
          </a:ln>
          <a:extLst>
            <a:ext uri="{91240B29-F687-4F45-9708-019B960494DF}">
              <a14:hiddenLine xmlns:a14="http://schemas.microsoft.com/office/drawing/2010/main" w="76200">
                <a:solidFill>
                  <a:srgbClr val="FF8BEE"/>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3200" dirty="0">
                <a:latin typeface="Times New Roman" panose="02020603050405020304" pitchFamily="18" charset="0"/>
                <a:cs typeface="Times New Roman" panose="02020603050405020304" pitchFamily="18" charset="0"/>
              </a:rPr>
              <a:t>function   target    blog    comment    click    chat</a:t>
            </a:r>
            <a:endParaRPr lang="zh-CN" altLang="en-US" sz="3200" dirty="0">
              <a:latin typeface="Times New Roman" panose="02020603050405020304" pitchFamily="18" charset="0"/>
              <a:cs typeface="Times New Roman" panose="02020603050405020304" pitchFamily="18" charset="0"/>
            </a:endParaRPr>
          </a:p>
        </p:txBody>
      </p:sp>
      <p:sp>
        <p:nvSpPr>
          <p:cNvPr id="2" name="TextBox 4"/>
          <p:cNvSpPr txBox="1">
            <a:spLocks noChangeArrowheads="1"/>
          </p:cNvSpPr>
          <p:nvPr/>
        </p:nvSpPr>
        <p:spPr bwMode="auto">
          <a:xfrm>
            <a:off x="1239233" y="4212447"/>
            <a:ext cx="210978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3200" dirty="0">
                <a:solidFill>
                  <a:srgbClr val="FF0000"/>
                </a:solidFill>
                <a:latin typeface="Times New Roman" panose="02020603050405020304" pitchFamily="18" charset="0"/>
                <a:cs typeface="Times New Roman" panose="02020603050405020304" pitchFamily="18" charset="0"/>
              </a:rPr>
              <a:t>functions</a:t>
            </a:r>
            <a:endParaRPr lang="zh-CN" altLang="en-US" sz="3200" dirty="0">
              <a:solidFill>
                <a:srgbClr val="FF0000"/>
              </a:solidFill>
              <a:latin typeface="Times New Roman" panose="02020603050405020304" pitchFamily="18" charset="0"/>
              <a:cs typeface="Times New Roman" panose="02020603050405020304" pitchFamily="18" charset="0"/>
            </a:endParaRPr>
          </a:p>
        </p:txBody>
      </p:sp>
      <p:sp>
        <p:nvSpPr>
          <p:cNvPr id="9" name="TextBox 3"/>
          <p:cNvSpPr txBox="1">
            <a:spLocks noChangeArrowheads="1"/>
          </p:cNvSpPr>
          <p:nvPr/>
        </p:nvSpPr>
        <p:spPr bwMode="auto">
          <a:xfrm>
            <a:off x="46607" y="5015775"/>
            <a:ext cx="11982813" cy="171739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nchor="ctr">
            <a:spAutoFit/>
          </a:bodyPr>
          <a:lstStyle>
            <a:lvl1pPr marL="446088" indent="-446088">
              <a:defRPr>
                <a:solidFill>
                  <a:schemeClr val="tx1"/>
                </a:solidFill>
                <a:latin typeface="Calibri" panose="020F0502020204030204" pitchFamily="34" charset="0"/>
                <a:ea typeface="宋体" panose="02010600030101010101" pitchFamily="2" charset="-122"/>
              </a:defRPr>
            </a:lvl1pPr>
            <a:lvl2pPr marL="911225" indent="-285750">
              <a:defRPr>
                <a:solidFill>
                  <a:schemeClr val="tx1"/>
                </a:solidFill>
                <a:latin typeface="Calibri" panose="020F0502020204030204" pitchFamily="34" charset="0"/>
                <a:ea typeface="宋体" panose="02010600030101010101" pitchFamily="2" charset="-122"/>
              </a:defRPr>
            </a:lvl2pPr>
            <a:lvl3pPr marL="1319213" indent="-228600">
              <a:defRPr>
                <a:solidFill>
                  <a:schemeClr val="tx1"/>
                </a:solidFill>
                <a:latin typeface="Calibri" panose="020F0502020204030204" pitchFamily="34" charset="0"/>
                <a:ea typeface="宋体" panose="02010600030101010101" pitchFamily="2" charset="-122"/>
              </a:defRPr>
            </a:lvl3pPr>
            <a:lvl4pPr marL="1727200" indent="-228600">
              <a:defRPr>
                <a:solidFill>
                  <a:schemeClr val="tx1"/>
                </a:solidFill>
                <a:latin typeface="Calibri" panose="020F0502020204030204" pitchFamily="34" charset="0"/>
                <a:ea typeface="宋体" panose="02010600030101010101" pitchFamily="2" charset="-122"/>
              </a:defRPr>
            </a:lvl4pPr>
            <a:lvl5pPr marL="2135188" indent="-228600">
              <a:defRPr>
                <a:solidFill>
                  <a:schemeClr val="tx1"/>
                </a:solidFill>
                <a:latin typeface="Calibri" panose="020F0502020204030204" pitchFamily="34" charset="0"/>
                <a:ea typeface="宋体" panose="02010600030101010101" pitchFamily="2" charset="-122"/>
              </a:defRPr>
            </a:lvl5pPr>
            <a:lvl6pPr marL="2592388"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3049588"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506788"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963988"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10000"/>
              </a:lnSpc>
            </a:pPr>
            <a:r>
              <a:rPr lang="en-US" altLang="zh-CN" sz="3200" dirty="0">
                <a:latin typeface="Times New Roman" panose="02020603050405020304" pitchFamily="18" charset="0"/>
                <a:cs typeface="Times New Roman" panose="02020603050405020304" pitchFamily="18" charset="0"/>
              </a:rPr>
              <a:t>6. People who behave foolishly online often become _______ of cyberbullies.</a:t>
            </a:r>
          </a:p>
          <a:p>
            <a:pPr>
              <a:lnSpc>
                <a:spcPct val="110000"/>
              </a:lnSpc>
            </a:pPr>
            <a:r>
              <a:rPr lang="en-US" altLang="zh-CN" sz="3200" dirty="0">
                <a:latin typeface="Times New Roman" panose="02020603050405020304" pitchFamily="18" charset="0"/>
                <a:cs typeface="Times New Roman" panose="02020603050405020304" pitchFamily="18" charset="0"/>
              </a:rPr>
              <a:t>    Cyberbullies often _______ people who behave foolishly online</a:t>
            </a:r>
            <a:r>
              <a:rPr lang="en-US" altLang="zh-CN" sz="3200" dirty="0" smtClean="0">
                <a:latin typeface="Times New Roman" panose="02020603050405020304" pitchFamily="18" charset="0"/>
                <a:cs typeface="Times New Roman" panose="02020603050405020304" pitchFamily="18" charset="0"/>
              </a:rPr>
              <a:t>.</a:t>
            </a:r>
            <a:endParaRPr lang="en-US" altLang="zh-CN" sz="3200" dirty="0">
              <a:latin typeface="Times New Roman" panose="02020603050405020304" pitchFamily="18" charset="0"/>
              <a:cs typeface="Times New Roman" panose="02020603050405020304" pitchFamily="18" charset="0"/>
            </a:endParaRPr>
          </a:p>
        </p:txBody>
      </p:sp>
      <p:sp>
        <p:nvSpPr>
          <p:cNvPr id="10" name="TextBox 9"/>
          <p:cNvSpPr txBox="1">
            <a:spLocks noChangeArrowheads="1"/>
          </p:cNvSpPr>
          <p:nvPr/>
        </p:nvSpPr>
        <p:spPr bwMode="auto">
          <a:xfrm>
            <a:off x="8704460" y="5058862"/>
            <a:ext cx="145648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3200" dirty="0">
                <a:solidFill>
                  <a:srgbClr val="FF0000"/>
                </a:solidFill>
                <a:latin typeface="Times New Roman" panose="02020603050405020304" pitchFamily="18" charset="0"/>
                <a:cs typeface="Times New Roman" panose="02020603050405020304" pitchFamily="18" charset="0"/>
              </a:rPr>
              <a:t>targets</a:t>
            </a:r>
            <a:endParaRPr lang="zh-CN" altLang="en-US" sz="3200" dirty="0">
              <a:solidFill>
                <a:srgbClr val="FF0000"/>
              </a:solidFill>
              <a:latin typeface="Times New Roman" panose="02020603050405020304" pitchFamily="18" charset="0"/>
              <a:cs typeface="Times New Roman" panose="02020603050405020304" pitchFamily="18" charset="0"/>
            </a:endParaRPr>
          </a:p>
        </p:txBody>
      </p:sp>
      <p:sp>
        <p:nvSpPr>
          <p:cNvPr id="11" name="TextBox 10"/>
          <p:cNvSpPr txBox="1">
            <a:spLocks noChangeArrowheads="1"/>
          </p:cNvSpPr>
          <p:nvPr/>
        </p:nvSpPr>
        <p:spPr bwMode="auto">
          <a:xfrm>
            <a:off x="3759654" y="6100618"/>
            <a:ext cx="135957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3200" dirty="0">
                <a:solidFill>
                  <a:srgbClr val="FF0000"/>
                </a:solidFill>
                <a:latin typeface="Times New Roman" panose="02020603050405020304" pitchFamily="18" charset="0"/>
                <a:cs typeface="Times New Roman" panose="02020603050405020304" pitchFamily="18" charset="0"/>
              </a:rPr>
              <a:t>target</a:t>
            </a:r>
            <a:endParaRPr lang="zh-CN" altLang="en-US" sz="32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8410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barn(inVertical)">
                                      <p:cBhvr>
                                        <p:cTn id="12" dur="500"/>
                                        <p:tgtEl>
                                          <p:spTgt spid="1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barn(inVertical)">
                                      <p:cBhvr>
                                        <p:cTn id="17" dur="500"/>
                                        <p:tgtEl>
                                          <p:spTgt spid="1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arn(inVertic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arn(inVertic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arn(inVertical)">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4" grpId="0"/>
      <p:bldP spid="15" grpId="0"/>
      <p:bldP spid="2" grpId="0"/>
      <p:bldP spid="10" grpId="0"/>
      <p:bldP spid="1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4"/>
          <p:cNvSpPr>
            <a:spLocks noChangeArrowheads="1"/>
          </p:cNvSpPr>
          <p:nvPr/>
        </p:nvSpPr>
        <p:spPr bwMode="auto">
          <a:xfrm>
            <a:off x="827005" y="2129727"/>
            <a:ext cx="9577064" cy="38841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10000"/>
              </a:lnSpc>
            </a:pPr>
            <a:r>
              <a:rPr lang="en-US" altLang="zh-CN" sz="3200" dirty="0">
                <a:latin typeface="Times New Roman" panose="02020603050405020304" pitchFamily="18" charset="0"/>
                <a:cs typeface="Times New Roman" panose="02020603050405020304" pitchFamily="18" charset="0"/>
              </a:rPr>
              <a:t>The world __________________________ (turn upside down) since the invention of the Internet and the introduction of personal computers into nearly every home. The twin inventions of the personal computer and the Internet </a:t>
            </a:r>
            <a:r>
              <a:rPr lang="en-US" altLang="zh-CN" sz="3200" dirty="0" smtClean="0">
                <a:latin typeface="Times New Roman" panose="02020603050405020304" pitchFamily="18" charset="0"/>
                <a:cs typeface="Times New Roman" panose="02020603050405020304" pitchFamily="18" charset="0"/>
              </a:rPr>
              <a:t>___________________ (</a:t>
            </a:r>
            <a:r>
              <a:rPr lang="en-US" altLang="zh-CN" sz="3200" dirty="0">
                <a:latin typeface="Times New Roman" panose="02020603050405020304" pitchFamily="18" charset="0"/>
                <a:cs typeface="Times New Roman" panose="02020603050405020304" pitchFamily="18" charset="0"/>
              </a:rPr>
              <a:t>consider) to be among the two most important events of the last century. </a:t>
            </a:r>
          </a:p>
        </p:txBody>
      </p:sp>
      <p:sp>
        <p:nvSpPr>
          <p:cNvPr id="4" name="Rectangle 4"/>
          <p:cNvSpPr>
            <a:spLocks noChangeArrowheads="1"/>
          </p:cNvSpPr>
          <p:nvPr/>
        </p:nvSpPr>
        <p:spPr bwMode="auto">
          <a:xfrm>
            <a:off x="423333" y="247977"/>
            <a:ext cx="10634134" cy="171739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10000"/>
              </a:lnSpc>
            </a:pPr>
            <a:r>
              <a:rPr lang="en-US" altLang="zh-CN" sz="3200" dirty="0">
                <a:solidFill>
                  <a:srgbClr val="0000FF"/>
                </a:solidFill>
                <a:latin typeface="Arial" panose="020B0604020202020204" pitchFamily="34" charset="0"/>
                <a:cs typeface="Arial" panose="020B0604020202020204" pitchFamily="34" charset="0"/>
              </a:rPr>
              <a:t>The internet is bringing great changes to modern life. Complete the text with the correct forms of the words in brackets.</a:t>
            </a:r>
          </a:p>
        </p:txBody>
      </p:sp>
      <p:sp>
        <p:nvSpPr>
          <p:cNvPr id="5" name="TextBox 4"/>
          <p:cNvSpPr txBox="1">
            <a:spLocks noChangeArrowheads="1"/>
          </p:cNvSpPr>
          <p:nvPr/>
        </p:nvSpPr>
        <p:spPr bwMode="auto">
          <a:xfrm>
            <a:off x="2771530" y="2408730"/>
            <a:ext cx="568801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3200" dirty="0">
                <a:solidFill>
                  <a:srgbClr val="FF0000"/>
                </a:solidFill>
                <a:latin typeface="Times New Roman" panose="02020603050405020304" pitchFamily="18" charset="0"/>
                <a:cs typeface="Times New Roman" panose="02020603050405020304" pitchFamily="18" charset="0"/>
              </a:rPr>
              <a:t>has been turned upside down</a:t>
            </a:r>
            <a:endParaRPr lang="zh-CN" altLang="en-US" sz="3200" dirty="0">
              <a:solidFill>
                <a:srgbClr val="FF0000"/>
              </a:solidFill>
              <a:latin typeface="Times New Roman" panose="02020603050405020304" pitchFamily="18" charset="0"/>
              <a:cs typeface="Times New Roman" panose="02020603050405020304" pitchFamily="18" charset="0"/>
            </a:endParaRPr>
          </a:p>
        </p:txBody>
      </p:sp>
      <p:sp>
        <p:nvSpPr>
          <p:cNvPr id="7" name="TextBox 6"/>
          <p:cNvSpPr txBox="1">
            <a:spLocks noChangeArrowheads="1"/>
          </p:cNvSpPr>
          <p:nvPr/>
        </p:nvSpPr>
        <p:spPr bwMode="auto">
          <a:xfrm>
            <a:off x="2885657" y="4500737"/>
            <a:ext cx="47117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3200" dirty="0">
                <a:solidFill>
                  <a:srgbClr val="FF0000"/>
                </a:solidFill>
                <a:latin typeface="Times New Roman" panose="02020603050405020304" pitchFamily="18" charset="0"/>
                <a:cs typeface="Times New Roman" panose="02020603050405020304" pitchFamily="18" charset="0"/>
              </a:rPr>
              <a:t>have been considered</a:t>
            </a:r>
            <a:endParaRPr lang="zh-CN" altLang="en-US" sz="32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130715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4"/>
          <p:cNvSpPr>
            <a:spLocks noChangeArrowheads="1"/>
          </p:cNvSpPr>
          <p:nvPr/>
        </p:nvSpPr>
        <p:spPr bwMode="auto">
          <a:xfrm>
            <a:off x="1703512" y="1724721"/>
            <a:ext cx="8928992" cy="38841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10000"/>
              </a:lnSpc>
            </a:pPr>
            <a:r>
              <a:rPr lang="en-US" altLang="zh-CN" sz="3200" dirty="0">
                <a:latin typeface="Times New Roman" panose="02020603050405020304" pitchFamily="18" charset="0"/>
                <a:cs typeface="Times New Roman" panose="02020603050405020304" pitchFamily="18" charset="0"/>
              </a:rPr>
              <a:t>Shopping __________________________ (completely change). Rather than going out to stores weekly or even daily, more and more people order things from clothes to toys to foods online and have them delivered directly to their homes. Social communication __________________ (take over) by the Internet. </a:t>
            </a:r>
          </a:p>
        </p:txBody>
      </p:sp>
      <p:sp>
        <p:nvSpPr>
          <p:cNvPr id="8" name="TextBox 7"/>
          <p:cNvSpPr txBox="1">
            <a:spLocks noChangeArrowheads="1"/>
          </p:cNvSpPr>
          <p:nvPr/>
        </p:nvSpPr>
        <p:spPr bwMode="auto">
          <a:xfrm>
            <a:off x="3647728" y="1724721"/>
            <a:ext cx="597693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3200" dirty="0">
                <a:solidFill>
                  <a:srgbClr val="FF0000"/>
                </a:solidFill>
                <a:latin typeface="Times New Roman" panose="02020603050405020304" pitchFamily="18" charset="0"/>
                <a:cs typeface="Times New Roman" panose="02020603050405020304" pitchFamily="18" charset="0"/>
              </a:rPr>
              <a:t>has been completely changed</a:t>
            </a:r>
            <a:endParaRPr lang="zh-CN" altLang="en-US" sz="3200" dirty="0">
              <a:solidFill>
                <a:srgbClr val="FF0000"/>
              </a:solidFill>
              <a:latin typeface="Times New Roman" panose="02020603050405020304" pitchFamily="18" charset="0"/>
              <a:cs typeface="Times New Roman" panose="02020603050405020304" pitchFamily="18" charset="0"/>
            </a:endParaRPr>
          </a:p>
        </p:txBody>
      </p:sp>
      <p:sp>
        <p:nvSpPr>
          <p:cNvPr id="9" name="TextBox 8"/>
          <p:cNvSpPr txBox="1">
            <a:spLocks noChangeArrowheads="1"/>
          </p:cNvSpPr>
          <p:nvPr/>
        </p:nvSpPr>
        <p:spPr bwMode="auto">
          <a:xfrm>
            <a:off x="4398227" y="4437111"/>
            <a:ext cx="408305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3200" dirty="0">
                <a:solidFill>
                  <a:srgbClr val="FF0000"/>
                </a:solidFill>
                <a:latin typeface="Times New Roman" panose="02020603050405020304" pitchFamily="18" charset="0"/>
                <a:cs typeface="Times New Roman" panose="02020603050405020304" pitchFamily="18" charset="0"/>
              </a:rPr>
              <a:t>has been taken over</a:t>
            </a:r>
            <a:endParaRPr lang="zh-CN" altLang="en-US" sz="32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2929445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4"/>
          <p:cNvSpPr>
            <a:spLocks noChangeArrowheads="1"/>
          </p:cNvSpPr>
          <p:nvPr/>
        </p:nvSpPr>
        <p:spPr bwMode="auto">
          <a:xfrm>
            <a:off x="1703512" y="1124744"/>
            <a:ext cx="8928992" cy="492827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10000"/>
              </a:lnSpc>
            </a:pPr>
            <a:r>
              <a:rPr lang="en-US" altLang="zh-CN" sz="3200" dirty="0">
                <a:latin typeface="Times New Roman" panose="02020603050405020304" pitchFamily="18" charset="0"/>
              </a:rPr>
              <a:t>In the past, letters, phone calls, </a:t>
            </a:r>
            <a:r>
              <a:rPr lang="en-US" altLang="zh-CN" sz="3200" dirty="0">
                <a:latin typeface="Times New Roman" panose="02020603050405020304" pitchFamily="18" charset="0"/>
                <a:cs typeface="Times New Roman" panose="02020603050405020304" pitchFamily="18" charset="0"/>
              </a:rPr>
              <a:t>and face-to-face meetings were necessary to build up relationships, but now online communication is often the only social interaction that some people have all day! Games, music, movies and so on _________________________ (heavily influence) by the Internet. New kinds of crimes are happening on the Internet, too, so cyber security has to be constantly updated. </a:t>
            </a:r>
          </a:p>
        </p:txBody>
      </p:sp>
      <p:sp>
        <p:nvSpPr>
          <p:cNvPr id="8" name="TextBox 7"/>
          <p:cNvSpPr txBox="1">
            <a:spLocks noChangeArrowheads="1"/>
          </p:cNvSpPr>
          <p:nvPr/>
        </p:nvSpPr>
        <p:spPr bwMode="auto">
          <a:xfrm>
            <a:off x="1703512" y="3789040"/>
            <a:ext cx="622779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3200" dirty="0">
                <a:solidFill>
                  <a:srgbClr val="FF0000"/>
                </a:solidFill>
                <a:latin typeface="Times New Roman" panose="02020603050405020304" pitchFamily="18" charset="0"/>
                <a:cs typeface="Times New Roman" panose="02020603050405020304" pitchFamily="18" charset="0"/>
              </a:rPr>
              <a:t>have been heavily influenced</a:t>
            </a:r>
            <a:endParaRPr lang="zh-CN" altLang="en-US" sz="32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348831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642</TotalTime>
  <Words>3015</Words>
  <Application>Microsoft Office PowerPoint</Application>
  <PresentationFormat>自定义</PresentationFormat>
  <Paragraphs>297</Paragraphs>
  <Slides>32</Slides>
  <Notes>2</Notes>
  <HiddenSlides>0</HiddenSlides>
  <MMClips>0</MMClips>
  <ScaleCrop>false</ScaleCrop>
  <HeadingPairs>
    <vt:vector size="4" baseType="variant">
      <vt:variant>
        <vt:lpstr>主题</vt:lpstr>
      </vt:variant>
      <vt:variant>
        <vt:i4>1</vt:i4>
      </vt:variant>
      <vt:variant>
        <vt:lpstr>幻灯片标题</vt:lpstr>
      </vt:variant>
      <vt:variant>
        <vt:i4>32</vt:i4>
      </vt:variant>
    </vt:vector>
  </HeadingPairs>
  <TitlesOfParts>
    <vt:vector size="33" baseType="lpstr">
      <vt:lpstr>Office 主题​​</vt:lpstr>
      <vt:lpstr>Book2 Unit 3</vt:lpstr>
      <vt:lpstr>Useful Expressions</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Unit</dc:title>
  <dc:creator>张 颖</dc:creator>
  <cp:lastModifiedBy>AOC</cp:lastModifiedBy>
  <cp:revision>125</cp:revision>
  <dcterms:created xsi:type="dcterms:W3CDTF">2021-09-10T02:16:00Z</dcterms:created>
  <dcterms:modified xsi:type="dcterms:W3CDTF">2021-12-29T15:15:38Z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2052-11.1.0.11115</vt:lpwstr>
  </property>
  <property fmtid="{D5CDD505-2E9C-101B-9397-08002B2CF9AE}" pid="3" name="ICV">
    <vt:lpwstr>B0959532DEB940AC9C8242EFBA4E4DD4</vt:lpwstr>
  </property>
</Properties>
</file>