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  <p:sldMasterId id="2147483658" r:id="rId2"/>
    <p:sldMasterId id="2147483682" r:id="rId3"/>
    <p:sldMasterId id="2147483694" r:id="rId4"/>
  </p:sldMasterIdLst>
  <p:handoutMasterIdLst>
    <p:handoutMasterId r:id="rId14"/>
  </p:handoutMasterIdLst>
  <p:sldIdLst>
    <p:sldId id="434" r:id="rId5"/>
    <p:sldId id="421" r:id="rId6"/>
    <p:sldId id="424" r:id="rId7"/>
    <p:sldId id="427" r:id="rId8"/>
    <p:sldId id="426" r:id="rId9"/>
    <p:sldId id="428" r:id="rId10"/>
    <p:sldId id="437" r:id="rId11"/>
    <p:sldId id="435" r:id="rId12"/>
    <p:sldId id="436" r:id="rId13"/>
  </p:sldIdLst>
  <p:sldSz cx="10156825" cy="5713413"/>
  <p:notesSz cx="6858000" cy="9144000"/>
  <p:custDataLst>
    <p:tags r:id="rId15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64" userDrawn="1">
          <p15:clr>
            <a:srgbClr val="A4A3A4"/>
          </p15:clr>
        </p15:guide>
        <p15:guide id="2" orient="horz" pos="227" userDrawn="1">
          <p15:clr>
            <a:srgbClr val="A4A3A4"/>
          </p15:clr>
        </p15:guide>
        <p15:guide id="3" pos="315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CC"/>
    <a:srgbClr val="800000"/>
    <a:srgbClr val="254061"/>
    <a:srgbClr val="C40404"/>
    <a:srgbClr val="FF6600"/>
    <a:srgbClr val="CC3300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424" autoAdjust="0"/>
    <p:restoredTop sz="94660"/>
  </p:normalViewPr>
  <p:slideViewPr>
    <p:cSldViewPr snapToGrid="0">
      <p:cViewPr varScale="1">
        <p:scale>
          <a:sx n="88" d="100"/>
          <a:sy n="88" d="100"/>
        </p:scale>
        <p:origin x="684" y="90"/>
      </p:cViewPr>
      <p:guideLst>
        <p:guide orient="horz" pos="764"/>
        <p:guide orient="horz" pos="227"/>
        <p:guide pos="315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57" d="100"/>
          <a:sy n="57" d="100"/>
        </p:scale>
        <p:origin x="2832" y="66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gs" Target="tags/tag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259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69603" y="935039"/>
            <a:ext cx="7617619" cy="19891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269603" y="3000375"/>
            <a:ext cx="7617619" cy="13795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8742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8282" y="304800"/>
            <a:ext cx="8760262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98282" y="1520825"/>
            <a:ext cx="8760262" cy="362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2450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2992" y="1423989"/>
            <a:ext cx="8760262" cy="237648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92992" y="3822700"/>
            <a:ext cx="8760262" cy="12509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949052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8282" y="304800"/>
            <a:ext cx="8760262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98282" y="1520825"/>
            <a:ext cx="4295491" cy="362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63052" y="1520825"/>
            <a:ext cx="4295491" cy="362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634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0045" y="304800"/>
            <a:ext cx="8760262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00046" y="1400175"/>
            <a:ext cx="4297253" cy="6873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00046" y="2087564"/>
            <a:ext cx="4297253" cy="30686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141892" y="1400175"/>
            <a:ext cx="4318415" cy="6873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141892" y="2087564"/>
            <a:ext cx="4318415" cy="30686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52762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8282" y="304800"/>
            <a:ext cx="8760262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92524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04182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0046" y="381000"/>
            <a:ext cx="3276281" cy="13335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318414" y="822326"/>
            <a:ext cx="5141893" cy="40608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0046" y="1714500"/>
            <a:ext cx="3276281" cy="3175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1436819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0046" y="381000"/>
            <a:ext cx="3276281" cy="13335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318414" y="822326"/>
            <a:ext cx="5141893" cy="40608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0046" y="1714500"/>
            <a:ext cx="3276281" cy="3175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3584354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8282" y="304800"/>
            <a:ext cx="8760262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98282" y="1520825"/>
            <a:ext cx="8760262" cy="3625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39622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68479" y="304801"/>
            <a:ext cx="2190065" cy="484187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98282" y="304801"/>
            <a:ext cx="6400916" cy="48418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59660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69603" y="935039"/>
            <a:ext cx="7617619" cy="19891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269603" y="3000375"/>
            <a:ext cx="7617619" cy="13795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12438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8282" y="304800"/>
            <a:ext cx="8760262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98282" y="1520825"/>
            <a:ext cx="8760262" cy="362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899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2992" y="1423989"/>
            <a:ext cx="8760262" cy="237648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92992" y="3822700"/>
            <a:ext cx="8760262" cy="12509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2536235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8282" y="304800"/>
            <a:ext cx="8760262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98282" y="1520825"/>
            <a:ext cx="4295491" cy="362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63052" y="1520825"/>
            <a:ext cx="4295491" cy="362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0824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0045" y="304800"/>
            <a:ext cx="8760262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00046" y="1400175"/>
            <a:ext cx="4297253" cy="6873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00046" y="2087564"/>
            <a:ext cx="4297253" cy="30686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141892" y="1400175"/>
            <a:ext cx="4318415" cy="6873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141892" y="2087564"/>
            <a:ext cx="4318415" cy="30686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57733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8282" y="304800"/>
            <a:ext cx="8760262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36443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63395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0046" y="381000"/>
            <a:ext cx="3276281" cy="13335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318414" y="822326"/>
            <a:ext cx="5141893" cy="40608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0046" y="1714500"/>
            <a:ext cx="3276281" cy="3175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7018866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0046" y="381000"/>
            <a:ext cx="3276281" cy="13335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318414" y="822326"/>
            <a:ext cx="5141893" cy="40608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0046" y="1714500"/>
            <a:ext cx="3276281" cy="3175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2164266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98282" y="304800"/>
            <a:ext cx="8760262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98282" y="1520825"/>
            <a:ext cx="8760262" cy="3625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73390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68479" y="304801"/>
            <a:ext cx="2190065" cy="484187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98282" y="304801"/>
            <a:ext cx="6400916" cy="48418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396933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9603" y="935043"/>
            <a:ext cx="7617619" cy="1989114"/>
          </a:xfrm>
        </p:spPr>
        <p:txBody>
          <a:bodyPr anchor="b"/>
          <a:lstStyle>
            <a:lvl1pPr algn="ctr">
              <a:defRPr sz="4999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9603" y="3000865"/>
            <a:ext cx="7617619" cy="1379419"/>
          </a:xfrm>
        </p:spPr>
        <p:txBody>
          <a:bodyPr/>
          <a:lstStyle>
            <a:lvl1pPr marL="0" indent="0" algn="ctr">
              <a:buNone/>
              <a:defRPr sz="1999"/>
            </a:lvl1pPr>
            <a:lvl2pPr marL="380893" indent="0" algn="ctr">
              <a:buNone/>
              <a:defRPr sz="1666"/>
            </a:lvl2pPr>
            <a:lvl3pPr marL="761787" indent="0" algn="ctr">
              <a:buNone/>
              <a:defRPr sz="1500"/>
            </a:lvl3pPr>
            <a:lvl4pPr marL="1142680" indent="0" algn="ctr">
              <a:buNone/>
              <a:defRPr sz="1333"/>
            </a:lvl4pPr>
            <a:lvl5pPr marL="1523573" indent="0" algn="ctr">
              <a:buNone/>
              <a:defRPr sz="1333"/>
            </a:lvl5pPr>
            <a:lvl6pPr marL="1904467" indent="0" algn="ctr">
              <a:buNone/>
              <a:defRPr sz="1333"/>
            </a:lvl6pPr>
            <a:lvl7pPr marL="2285360" indent="0" algn="ctr">
              <a:buNone/>
              <a:defRPr sz="1333"/>
            </a:lvl7pPr>
            <a:lvl8pPr marL="2666253" indent="0" algn="ctr">
              <a:buNone/>
              <a:defRPr sz="1333"/>
            </a:lvl8pPr>
            <a:lvl9pPr marL="3047147" indent="0" algn="ctr">
              <a:buNone/>
              <a:defRPr sz="1333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19842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92882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91" y="1424386"/>
            <a:ext cx="8760262" cy="2376621"/>
          </a:xfrm>
        </p:spPr>
        <p:txBody>
          <a:bodyPr anchor="b"/>
          <a:lstStyle>
            <a:lvl1pPr>
              <a:defRPr sz="4999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2991" y="3823491"/>
            <a:ext cx="8760262" cy="1249809"/>
          </a:xfrm>
        </p:spPr>
        <p:txBody>
          <a:bodyPr/>
          <a:lstStyle>
            <a:lvl1pPr marL="0" indent="0">
              <a:buNone/>
              <a:defRPr sz="1999">
                <a:solidFill>
                  <a:schemeClr val="tx1">
                    <a:tint val="75000"/>
                  </a:schemeClr>
                </a:solidFill>
              </a:defRPr>
            </a:lvl1pPr>
            <a:lvl2pPr marL="380893" indent="0">
              <a:buNone/>
              <a:defRPr sz="1666">
                <a:solidFill>
                  <a:schemeClr val="tx1">
                    <a:tint val="75000"/>
                  </a:schemeClr>
                </a:solidFill>
              </a:defRPr>
            </a:lvl2pPr>
            <a:lvl3pPr marL="76178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68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57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467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36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25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147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92928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8282" y="1520932"/>
            <a:ext cx="4316651" cy="36251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1892" y="1520932"/>
            <a:ext cx="4316651" cy="36251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593997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604" y="304187"/>
            <a:ext cx="8760262" cy="110432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605" y="1400580"/>
            <a:ext cx="4296813" cy="686403"/>
          </a:xfrm>
        </p:spPr>
        <p:txBody>
          <a:bodyPr anchor="b"/>
          <a:lstStyle>
            <a:lvl1pPr marL="0" indent="0">
              <a:buNone/>
              <a:defRPr sz="1999" b="1"/>
            </a:lvl1pPr>
            <a:lvl2pPr marL="380893" indent="0">
              <a:buNone/>
              <a:defRPr sz="1666" b="1"/>
            </a:lvl2pPr>
            <a:lvl3pPr marL="761787" indent="0">
              <a:buNone/>
              <a:defRPr sz="1500" b="1"/>
            </a:lvl3pPr>
            <a:lvl4pPr marL="1142680" indent="0">
              <a:buNone/>
              <a:defRPr sz="1333" b="1"/>
            </a:lvl4pPr>
            <a:lvl5pPr marL="1523573" indent="0">
              <a:buNone/>
              <a:defRPr sz="1333" b="1"/>
            </a:lvl5pPr>
            <a:lvl6pPr marL="1904467" indent="0">
              <a:buNone/>
              <a:defRPr sz="1333" b="1"/>
            </a:lvl6pPr>
            <a:lvl7pPr marL="2285360" indent="0">
              <a:buNone/>
              <a:defRPr sz="1333" b="1"/>
            </a:lvl7pPr>
            <a:lvl8pPr marL="2666253" indent="0">
              <a:buNone/>
              <a:defRPr sz="1333" b="1"/>
            </a:lvl8pPr>
            <a:lvl9pPr marL="3047147" indent="0">
              <a:buNone/>
              <a:defRPr sz="1333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9605" y="2086983"/>
            <a:ext cx="4296813" cy="30696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1892" y="1400580"/>
            <a:ext cx="4317974" cy="686403"/>
          </a:xfrm>
        </p:spPr>
        <p:txBody>
          <a:bodyPr anchor="b"/>
          <a:lstStyle>
            <a:lvl1pPr marL="0" indent="0">
              <a:buNone/>
              <a:defRPr sz="1999" b="1"/>
            </a:lvl1pPr>
            <a:lvl2pPr marL="380893" indent="0">
              <a:buNone/>
              <a:defRPr sz="1666" b="1"/>
            </a:lvl2pPr>
            <a:lvl3pPr marL="761787" indent="0">
              <a:buNone/>
              <a:defRPr sz="1500" b="1"/>
            </a:lvl3pPr>
            <a:lvl4pPr marL="1142680" indent="0">
              <a:buNone/>
              <a:defRPr sz="1333" b="1"/>
            </a:lvl4pPr>
            <a:lvl5pPr marL="1523573" indent="0">
              <a:buNone/>
              <a:defRPr sz="1333" b="1"/>
            </a:lvl5pPr>
            <a:lvl6pPr marL="1904467" indent="0">
              <a:buNone/>
              <a:defRPr sz="1333" b="1"/>
            </a:lvl6pPr>
            <a:lvl7pPr marL="2285360" indent="0">
              <a:buNone/>
              <a:defRPr sz="1333" b="1"/>
            </a:lvl7pPr>
            <a:lvl8pPr marL="2666253" indent="0">
              <a:buNone/>
              <a:defRPr sz="1333" b="1"/>
            </a:lvl8pPr>
            <a:lvl9pPr marL="3047147" indent="0">
              <a:buNone/>
              <a:defRPr sz="1333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1892" y="2086983"/>
            <a:ext cx="4317974" cy="30696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43046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294806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499377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605" y="380894"/>
            <a:ext cx="3275840" cy="1333130"/>
          </a:xfrm>
        </p:spPr>
        <p:txBody>
          <a:bodyPr anchor="b"/>
          <a:lstStyle>
            <a:lvl1pPr>
              <a:defRPr sz="2666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7973" y="822626"/>
            <a:ext cx="5141893" cy="4060226"/>
          </a:xfrm>
        </p:spPr>
        <p:txBody>
          <a:bodyPr/>
          <a:lstStyle>
            <a:lvl1pPr>
              <a:defRPr sz="2666"/>
            </a:lvl1pPr>
            <a:lvl2pPr>
              <a:defRPr sz="2333"/>
            </a:lvl2pPr>
            <a:lvl3pPr>
              <a:defRPr sz="1999"/>
            </a:lvl3pPr>
            <a:lvl4pPr>
              <a:defRPr sz="1666"/>
            </a:lvl4pPr>
            <a:lvl5pPr>
              <a:defRPr sz="1666"/>
            </a:lvl5pPr>
            <a:lvl6pPr>
              <a:defRPr sz="1666"/>
            </a:lvl6pPr>
            <a:lvl7pPr>
              <a:defRPr sz="1666"/>
            </a:lvl7pPr>
            <a:lvl8pPr>
              <a:defRPr sz="1666"/>
            </a:lvl8pPr>
            <a:lvl9pPr>
              <a:defRPr sz="1666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605" y="1714024"/>
            <a:ext cx="3275840" cy="3175441"/>
          </a:xfrm>
        </p:spPr>
        <p:txBody>
          <a:bodyPr/>
          <a:lstStyle>
            <a:lvl1pPr marL="0" indent="0">
              <a:buNone/>
              <a:defRPr sz="1333"/>
            </a:lvl1pPr>
            <a:lvl2pPr marL="380893" indent="0">
              <a:buNone/>
              <a:defRPr sz="1166"/>
            </a:lvl2pPr>
            <a:lvl3pPr marL="761787" indent="0">
              <a:buNone/>
              <a:defRPr sz="1000"/>
            </a:lvl3pPr>
            <a:lvl4pPr marL="1142680" indent="0">
              <a:buNone/>
              <a:defRPr sz="833"/>
            </a:lvl4pPr>
            <a:lvl5pPr marL="1523573" indent="0">
              <a:buNone/>
              <a:defRPr sz="833"/>
            </a:lvl5pPr>
            <a:lvl6pPr marL="1904467" indent="0">
              <a:buNone/>
              <a:defRPr sz="833"/>
            </a:lvl6pPr>
            <a:lvl7pPr marL="2285360" indent="0">
              <a:buNone/>
              <a:defRPr sz="833"/>
            </a:lvl7pPr>
            <a:lvl8pPr marL="2666253" indent="0">
              <a:buNone/>
              <a:defRPr sz="833"/>
            </a:lvl8pPr>
            <a:lvl9pPr marL="3047147" indent="0">
              <a:buNone/>
              <a:defRPr sz="833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08969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605" y="380894"/>
            <a:ext cx="3275840" cy="1333130"/>
          </a:xfrm>
        </p:spPr>
        <p:txBody>
          <a:bodyPr anchor="b"/>
          <a:lstStyle>
            <a:lvl1pPr>
              <a:defRPr sz="2666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317973" y="822626"/>
            <a:ext cx="5141893" cy="4060226"/>
          </a:xfrm>
        </p:spPr>
        <p:txBody>
          <a:bodyPr anchor="t"/>
          <a:lstStyle>
            <a:lvl1pPr marL="0" indent="0">
              <a:buNone/>
              <a:defRPr sz="2666"/>
            </a:lvl1pPr>
            <a:lvl2pPr marL="380893" indent="0">
              <a:buNone/>
              <a:defRPr sz="2333"/>
            </a:lvl2pPr>
            <a:lvl3pPr marL="761787" indent="0">
              <a:buNone/>
              <a:defRPr sz="1999"/>
            </a:lvl3pPr>
            <a:lvl4pPr marL="1142680" indent="0">
              <a:buNone/>
              <a:defRPr sz="1666"/>
            </a:lvl4pPr>
            <a:lvl5pPr marL="1523573" indent="0">
              <a:buNone/>
              <a:defRPr sz="1666"/>
            </a:lvl5pPr>
            <a:lvl6pPr marL="1904467" indent="0">
              <a:buNone/>
              <a:defRPr sz="1666"/>
            </a:lvl6pPr>
            <a:lvl7pPr marL="2285360" indent="0">
              <a:buNone/>
              <a:defRPr sz="1666"/>
            </a:lvl7pPr>
            <a:lvl8pPr marL="2666253" indent="0">
              <a:buNone/>
              <a:defRPr sz="1666"/>
            </a:lvl8pPr>
            <a:lvl9pPr marL="3047147" indent="0">
              <a:buNone/>
              <a:defRPr sz="1666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605" y="1714024"/>
            <a:ext cx="3275840" cy="3175441"/>
          </a:xfrm>
        </p:spPr>
        <p:txBody>
          <a:bodyPr/>
          <a:lstStyle>
            <a:lvl1pPr marL="0" indent="0">
              <a:buNone/>
              <a:defRPr sz="1333"/>
            </a:lvl1pPr>
            <a:lvl2pPr marL="380893" indent="0">
              <a:buNone/>
              <a:defRPr sz="1166"/>
            </a:lvl2pPr>
            <a:lvl3pPr marL="761787" indent="0">
              <a:buNone/>
              <a:defRPr sz="1000"/>
            </a:lvl3pPr>
            <a:lvl4pPr marL="1142680" indent="0">
              <a:buNone/>
              <a:defRPr sz="833"/>
            </a:lvl4pPr>
            <a:lvl5pPr marL="1523573" indent="0">
              <a:buNone/>
              <a:defRPr sz="833"/>
            </a:lvl5pPr>
            <a:lvl6pPr marL="1904467" indent="0">
              <a:buNone/>
              <a:defRPr sz="833"/>
            </a:lvl6pPr>
            <a:lvl7pPr marL="2285360" indent="0">
              <a:buNone/>
              <a:defRPr sz="833"/>
            </a:lvl7pPr>
            <a:lvl8pPr marL="2666253" indent="0">
              <a:buNone/>
              <a:defRPr sz="833"/>
            </a:lvl8pPr>
            <a:lvl9pPr marL="3047147" indent="0">
              <a:buNone/>
              <a:defRPr sz="833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90375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001000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68478" y="304187"/>
            <a:ext cx="2190065" cy="484185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8282" y="304187"/>
            <a:ext cx="6443236" cy="484185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59754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9603" y="935043"/>
            <a:ext cx="7617619" cy="1989114"/>
          </a:xfrm>
        </p:spPr>
        <p:txBody>
          <a:bodyPr anchor="b"/>
          <a:lstStyle>
            <a:lvl1pPr algn="ctr">
              <a:defRPr sz="4999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9603" y="3000865"/>
            <a:ext cx="7617619" cy="1379419"/>
          </a:xfrm>
        </p:spPr>
        <p:txBody>
          <a:bodyPr/>
          <a:lstStyle>
            <a:lvl1pPr marL="0" indent="0" algn="ctr">
              <a:buNone/>
              <a:defRPr sz="1999"/>
            </a:lvl1pPr>
            <a:lvl2pPr marL="380893" indent="0" algn="ctr">
              <a:buNone/>
              <a:defRPr sz="1666"/>
            </a:lvl2pPr>
            <a:lvl3pPr marL="761787" indent="0" algn="ctr">
              <a:buNone/>
              <a:defRPr sz="1500"/>
            </a:lvl3pPr>
            <a:lvl4pPr marL="1142680" indent="0" algn="ctr">
              <a:buNone/>
              <a:defRPr sz="1333"/>
            </a:lvl4pPr>
            <a:lvl5pPr marL="1523573" indent="0" algn="ctr">
              <a:buNone/>
              <a:defRPr sz="1333"/>
            </a:lvl5pPr>
            <a:lvl6pPr marL="1904467" indent="0" algn="ctr">
              <a:buNone/>
              <a:defRPr sz="1333"/>
            </a:lvl6pPr>
            <a:lvl7pPr marL="2285360" indent="0" algn="ctr">
              <a:buNone/>
              <a:defRPr sz="1333"/>
            </a:lvl7pPr>
            <a:lvl8pPr marL="2666253" indent="0" algn="ctr">
              <a:buNone/>
              <a:defRPr sz="1333"/>
            </a:lvl8pPr>
            <a:lvl9pPr marL="3047147" indent="0" algn="ctr">
              <a:buNone/>
              <a:defRPr sz="1333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471410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051737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91" y="1424386"/>
            <a:ext cx="8760262" cy="2376621"/>
          </a:xfrm>
        </p:spPr>
        <p:txBody>
          <a:bodyPr anchor="b"/>
          <a:lstStyle>
            <a:lvl1pPr>
              <a:defRPr sz="4999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2991" y="3823491"/>
            <a:ext cx="8760262" cy="1249809"/>
          </a:xfrm>
        </p:spPr>
        <p:txBody>
          <a:bodyPr/>
          <a:lstStyle>
            <a:lvl1pPr marL="0" indent="0">
              <a:buNone/>
              <a:defRPr sz="1999">
                <a:solidFill>
                  <a:schemeClr val="tx1">
                    <a:tint val="75000"/>
                  </a:schemeClr>
                </a:solidFill>
              </a:defRPr>
            </a:lvl1pPr>
            <a:lvl2pPr marL="380893" indent="0">
              <a:buNone/>
              <a:defRPr sz="1666">
                <a:solidFill>
                  <a:schemeClr val="tx1">
                    <a:tint val="75000"/>
                  </a:schemeClr>
                </a:solidFill>
              </a:defRPr>
            </a:lvl2pPr>
            <a:lvl3pPr marL="76178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68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57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467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36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25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147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719056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8282" y="1520932"/>
            <a:ext cx="4316651" cy="36251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1892" y="1520932"/>
            <a:ext cx="4316651" cy="36251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154147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604" y="304187"/>
            <a:ext cx="8760262" cy="110432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605" y="1400580"/>
            <a:ext cx="4296813" cy="686403"/>
          </a:xfrm>
        </p:spPr>
        <p:txBody>
          <a:bodyPr anchor="b"/>
          <a:lstStyle>
            <a:lvl1pPr marL="0" indent="0">
              <a:buNone/>
              <a:defRPr sz="1999" b="1"/>
            </a:lvl1pPr>
            <a:lvl2pPr marL="380893" indent="0">
              <a:buNone/>
              <a:defRPr sz="1666" b="1"/>
            </a:lvl2pPr>
            <a:lvl3pPr marL="761787" indent="0">
              <a:buNone/>
              <a:defRPr sz="1500" b="1"/>
            </a:lvl3pPr>
            <a:lvl4pPr marL="1142680" indent="0">
              <a:buNone/>
              <a:defRPr sz="1333" b="1"/>
            </a:lvl4pPr>
            <a:lvl5pPr marL="1523573" indent="0">
              <a:buNone/>
              <a:defRPr sz="1333" b="1"/>
            </a:lvl5pPr>
            <a:lvl6pPr marL="1904467" indent="0">
              <a:buNone/>
              <a:defRPr sz="1333" b="1"/>
            </a:lvl6pPr>
            <a:lvl7pPr marL="2285360" indent="0">
              <a:buNone/>
              <a:defRPr sz="1333" b="1"/>
            </a:lvl7pPr>
            <a:lvl8pPr marL="2666253" indent="0">
              <a:buNone/>
              <a:defRPr sz="1333" b="1"/>
            </a:lvl8pPr>
            <a:lvl9pPr marL="3047147" indent="0">
              <a:buNone/>
              <a:defRPr sz="1333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9605" y="2086983"/>
            <a:ext cx="4296813" cy="30696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1892" y="1400580"/>
            <a:ext cx="4317974" cy="686403"/>
          </a:xfrm>
        </p:spPr>
        <p:txBody>
          <a:bodyPr anchor="b"/>
          <a:lstStyle>
            <a:lvl1pPr marL="0" indent="0">
              <a:buNone/>
              <a:defRPr sz="1999" b="1"/>
            </a:lvl1pPr>
            <a:lvl2pPr marL="380893" indent="0">
              <a:buNone/>
              <a:defRPr sz="1666" b="1"/>
            </a:lvl2pPr>
            <a:lvl3pPr marL="761787" indent="0">
              <a:buNone/>
              <a:defRPr sz="1500" b="1"/>
            </a:lvl3pPr>
            <a:lvl4pPr marL="1142680" indent="0">
              <a:buNone/>
              <a:defRPr sz="1333" b="1"/>
            </a:lvl4pPr>
            <a:lvl5pPr marL="1523573" indent="0">
              <a:buNone/>
              <a:defRPr sz="1333" b="1"/>
            </a:lvl5pPr>
            <a:lvl6pPr marL="1904467" indent="0">
              <a:buNone/>
              <a:defRPr sz="1333" b="1"/>
            </a:lvl6pPr>
            <a:lvl7pPr marL="2285360" indent="0">
              <a:buNone/>
              <a:defRPr sz="1333" b="1"/>
            </a:lvl7pPr>
            <a:lvl8pPr marL="2666253" indent="0">
              <a:buNone/>
              <a:defRPr sz="1333" b="1"/>
            </a:lvl8pPr>
            <a:lvl9pPr marL="3047147" indent="0">
              <a:buNone/>
              <a:defRPr sz="1333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1892" y="2086983"/>
            <a:ext cx="4317974" cy="30696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01420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020153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236240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605" y="380894"/>
            <a:ext cx="3275840" cy="1333130"/>
          </a:xfrm>
        </p:spPr>
        <p:txBody>
          <a:bodyPr anchor="b"/>
          <a:lstStyle>
            <a:lvl1pPr>
              <a:defRPr sz="2666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7973" y="822626"/>
            <a:ext cx="5141893" cy="4060226"/>
          </a:xfrm>
        </p:spPr>
        <p:txBody>
          <a:bodyPr/>
          <a:lstStyle>
            <a:lvl1pPr>
              <a:defRPr sz="2666"/>
            </a:lvl1pPr>
            <a:lvl2pPr>
              <a:defRPr sz="2333"/>
            </a:lvl2pPr>
            <a:lvl3pPr>
              <a:defRPr sz="1999"/>
            </a:lvl3pPr>
            <a:lvl4pPr>
              <a:defRPr sz="1666"/>
            </a:lvl4pPr>
            <a:lvl5pPr>
              <a:defRPr sz="1666"/>
            </a:lvl5pPr>
            <a:lvl6pPr>
              <a:defRPr sz="1666"/>
            </a:lvl6pPr>
            <a:lvl7pPr>
              <a:defRPr sz="1666"/>
            </a:lvl7pPr>
            <a:lvl8pPr>
              <a:defRPr sz="1666"/>
            </a:lvl8pPr>
            <a:lvl9pPr>
              <a:defRPr sz="1666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605" y="1714024"/>
            <a:ext cx="3275840" cy="3175441"/>
          </a:xfrm>
        </p:spPr>
        <p:txBody>
          <a:bodyPr/>
          <a:lstStyle>
            <a:lvl1pPr marL="0" indent="0">
              <a:buNone/>
              <a:defRPr sz="1333"/>
            </a:lvl1pPr>
            <a:lvl2pPr marL="380893" indent="0">
              <a:buNone/>
              <a:defRPr sz="1166"/>
            </a:lvl2pPr>
            <a:lvl3pPr marL="761787" indent="0">
              <a:buNone/>
              <a:defRPr sz="1000"/>
            </a:lvl3pPr>
            <a:lvl4pPr marL="1142680" indent="0">
              <a:buNone/>
              <a:defRPr sz="833"/>
            </a:lvl4pPr>
            <a:lvl5pPr marL="1523573" indent="0">
              <a:buNone/>
              <a:defRPr sz="833"/>
            </a:lvl5pPr>
            <a:lvl6pPr marL="1904467" indent="0">
              <a:buNone/>
              <a:defRPr sz="833"/>
            </a:lvl6pPr>
            <a:lvl7pPr marL="2285360" indent="0">
              <a:buNone/>
              <a:defRPr sz="833"/>
            </a:lvl7pPr>
            <a:lvl8pPr marL="2666253" indent="0">
              <a:buNone/>
              <a:defRPr sz="833"/>
            </a:lvl8pPr>
            <a:lvl9pPr marL="3047147" indent="0">
              <a:buNone/>
              <a:defRPr sz="833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80531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605" y="380894"/>
            <a:ext cx="3275840" cy="1333130"/>
          </a:xfrm>
        </p:spPr>
        <p:txBody>
          <a:bodyPr anchor="b"/>
          <a:lstStyle>
            <a:lvl1pPr>
              <a:defRPr sz="2666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317973" y="822626"/>
            <a:ext cx="5141893" cy="4060226"/>
          </a:xfrm>
        </p:spPr>
        <p:txBody>
          <a:bodyPr anchor="t"/>
          <a:lstStyle>
            <a:lvl1pPr marL="0" indent="0">
              <a:buNone/>
              <a:defRPr sz="2666"/>
            </a:lvl1pPr>
            <a:lvl2pPr marL="380893" indent="0">
              <a:buNone/>
              <a:defRPr sz="2333"/>
            </a:lvl2pPr>
            <a:lvl3pPr marL="761787" indent="0">
              <a:buNone/>
              <a:defRPr sz="1999"/>
            </a:lvl3pPr>
            <a:lvl4pPr marL="1142680" indent="0">
              <a:buNone/>
              <a:defRPr sz="1666"/>
            </a:lvl4pPr>
            <a:lvl5pPr marL="1523573" indent="0">
              <a:buNone/>
              <a:defRPr sz="1666"/>
            </a:lvl5pPr>
            <a:lvl6pPr marL="1904467" indent="0">
              <a:buNone/>
              <a:defRPr sz="1666"/>
            </a:lvl6pPr>
            <a:lvl7pPr marL="2285360" indent="0">
              <a:buNone/>
              <a:defRPr sz="1666"/>
            </a:lvl7pPr>
            <a:lvl8pPr marL="2666253" indent="0">
              <a:buNone/>
              <a:defRPr sz="1666"/>
            </a:lvl8pPr>
            <a:lvl9pPr marL="3047147" indent="0">
              <a:buNone/>
              <a:defRPr sz="1666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605" y="1714024"/>
            <a:ext cx="3275840" cy="3175441"/>
          </a:xfrm>
        </p:spPr>
        <p:txBody>
          <a:bodyPr/>
          <a:lstStyle>
            <a:lvl1pPr marL="0" indent="0">
              <a:buNone/>
              <a:defRPr sz="1333"/>
            </a:lvl1pPr>
            <a:lvl2pPr marL="380893" indent="0">
              <a:buNone/>
              <a:defRPr sz="1166"/>
            </a:lvl2pPr>
            <a:lvl3pPr marL="761787" indent="0">
              <a:buNone/>
              <a:defRPr sz="1000"/>
            </a:lvl3pPr>
            <a:lvl4pPr marL="1142680" indent="0">
              <a:buNone/>
              <a:defRPr sz="833"/>
            </a:lvl4pPr>
            <a:lvl5pPr marL="1523573" indent="0">
              <a:buNone/>
              <a:defRPr sz="833"/>
            </a:lvl5pPr>
            <a:lvl6pPr marL="1904467" indent="0">
              <a:buNone/>
              <a:defRPr sz="833"/>
            </a:lvl6pPr>
            <a:lvl7pPr marL="2285360" indent="0">
              <a:buNone/>
              <a:defRPr sz="833"/>
            </a:lvl7pPr>
            <a:lvl8pPr marL="2666253" indent="0">
              <a:buNone/>
              <a:defRPr sz="833"/>
            </a:lvl8pPr>
            <a:lvl9pPr marL="3047147" indent="0">
              <a:buNone/>
              <a:defRPr sz="833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879099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014262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68478" y="304187"/>
            <a:ext cx="2190065" cy="484185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8282" y="304187"/>
            <a:ext cx="6443236" cy="484185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2488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../../../&#30446;&#24405;.ppt#5. &#24187;&#28783;&#29255; 5" TargetMode="Externa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hyperlink" Target="../../../&#30446;&#24405;.ppt#5. &#24187;&#28783;&#29255; 5" TargetMode="Externa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hlinkClick r:id="rId14" tooltip="返回目录"/>
          </p:cNvPr>
          <p:cNvSpPr>
            <a:spLocks noChangeArrowheads="1"/>
          </p:cNvSpPr>
          <p:nvPr userDrawn="1"/>
        </p:nvSpPr>
        <p:spPr bwMode="auto">
          <a:xfrm>
            <a:off x="2234150" y="118825"/>
            <a:ext cx="1165566" cy="738664"/>
          </a:xfrm>
          <a:prstGeom prst="rect">
            <a:avLst/>
          </a:prstGeom>
          <a:solidFill>
            <a:schemeClr val="accent1">
              <a:alpha val="1176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endParaRPr lang="zh-CN" altLang="en-US" sz="280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74">
            <a:hlinkClick r:id="" action="ppaction://hlinkshowjump?jump=firstslide" tooltip="返回首页"/>
          </p:cNvPr>
          <p:cNvSpPr>
            <a:spLocks noChangeArrowheads="1"/>
          </p:cNvSpPr>
          <p:nvPr userDrawn="1"/>
        </p:nvSpPr>
        <p:spPr bwMode="auto">
          <a:xfrm>
            <a:off x="2237676" y="119618"/>
            <a:ext cx="1144406" cy="738664"/>
          </a:xfrm>
          <a:prstGeom prst="rect">
            <a:avLst/>
          </a:prstGeom>
          <a:solidFill>
            <a:schemeClr val="accent1">
              <a:alpha val="1176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endParaRPr lang="zh-CN" altLang="en-US" sz="280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8282" y="304187"/>
            <a:ext cx="8760262" cy="11043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282" y="1520932"/>
            <a:ext cx="8760262" cy="36251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8282" y="5295488"/>
            <a:ext cx="2285286" cy="3041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12/20/2021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64449" y="5295488"/>
            <a:ext cx="3427928" cy="3041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73257" y="5295488"/>
            <a:ext cx="2285286" cy="3041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Rectangle 2">
            <a:hlinkClick r:id="rId13" tooltip="返回目录"/>
          </p:cNvPr>
          <p:cNvSpPr>
            <a:spLocks noChangeArrowheads="1"/>
          </p:cNvSpPr>
          <p:nvPr userDrawn="1"/>
        </p:nvSpPr>
        <p:spPr bwMode="auto">
          <a:xfrm>
            <a:off x="2234150" y="118825"/>
            <a:ext cx="1165566" cy="738664"/>
          </a:xfrm>
          <a:prstGeom prst="rect">
            <a:avLst/>
          </a:prstGeom>
          <a:solidFill>
            <a:schemeClr val="accent1">
              <a:alpha val="1176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endParaRPr lang="zh-CN" altLang="en-US" sz="2800" smtClean="0"/>
          </a:p>
        </p:txBody>
      </p:sp>
    </p:spTree>
    <p:extLst>
      <p:ext uri="{BB962C8B-B14F-4D97-AF65-F5344CB8AC3E}">
        <p14:creationId xmlns:p14="http://schemas.microsoft.com/office/powerpoint/2010/main" val="60476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defTabSz="761787" rtl="0" eaLnBrk="1" latinLnBrk="0" hangingPunct="1">
        <a:lnSpc>
          <a:spcPct val="90000"/>
        </a:lnSpc>
        <a:spcBef>
          <a:spcPct val="0"/>
        </a:spcBef>
        <a:buNone/>
        <a:defRPr sz="366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47" indent="-190447" algn="l" defTabSz="761787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340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2pPr>
      <a:lvl3pPr marL="952233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6" kern="1200">
          <a:solidFill>
            <a:schemeClr val="tx1"/>
          </a:solidFill>
          <a:latin typeface="+mn-lt"/>
          <a:ea typeface="+mn-ea"/>
          <a:cs typeface="+mn-cs"/>
        </a:defRPr>
      </a:lvl3pPr>
      <a:lvl4pPr marL="1333127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020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4913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5807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6700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7593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893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787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680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573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467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360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253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147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8282" y="304187"/>
            <a:ext cx="8760262" cy="11043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282" y="1520932"/>
            <a:ext cx="8760262" cy="36251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8282" y="5295488"/>
            <a:ext cx="2285286" cy="3041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12/20/2021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64449" y="5295488"/>
            <a:ext cx="3427928" cy="3041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73257" y="5295488"/>
            <a:ext cx="2285286" cy="3041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Rectangle 74">
            <a:hlinkClick r:id="" action="ppaction://hlinkshowjump?jump=firstslide" tooltip="返回首页"/>
          </p:cNvPr>
          <p:cNvSpPr>
            <a:spLocks noChangeArrowheads="1"/>
          </p:cNvSpPr>
          <p:nvPr userDrawn="1"/>
        </p:nvSpPr>
        <p:spPr bwMode="auto">
          <a:xfrm>
            <a:off x="2237676" y="119618"/>
            <a:ext cx="1144406" cy="738664"/>
          </a:xfrm>
          <a:prstGeom prst="rect">
            <a:avLst/>
          </a:prstGeom>
          <a:solidFill>
            <a:schemeClr val="accent1">
              <a:alpha val="1176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endParaRPr lang="zh-CN" altLang="en-US" sz="2800" smtClean="0"/>
          </a:p>
        </p:txBody>
      </p:sp>
    </p:spTree>
    <p:extLst>
      <p:ext uri="{BB962C8B-B14F-4D97-AF65-F5344CB8AC3E}">
        <p14:creationId xmlns:p14="http://schemas.microsoft.com/office/powerpoint/2010/main" val="3762764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l" defTabSz="761787" rtl="0" eaLnBrk="1" latinLnBrk="0" hangingPunct="1">
        <a:lnSpc>
          <a:spcPct val="90000"/>
        </a:lnSpc>
        <a:spcBef>
          <a:spcPct val="0"/>
        </a:spcBef>
        <a:buNone/>
        <a:defRPr sz="366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47" indent="-190447" algn="l" defTabSz="761787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340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999" kern="1200">
          <a:solidFill>
            <a:schemeClr val="tx1"/>
          </a:solidFill>
          <a:latin typeface="+mn-lt"/>
          <a:ea typeface="+mn-ea"/>
          <a:cs typeface="+mn-cs"/>
        </a:defRPr>
      </a:lvl2pPr>
      <a:lvl3pPr marL="952233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6" kern="1200">
          <a:solidFill>
            <a:schemeClr val="tx1"/>
          </a:solidFill>
          <a:latin typeface="+mn-lt"/>
          <a:ea typeface="+mn-ea"/>
          <a:cs typeface="+mn-cs"/>
        </a:defRPr>
      </a:lvl3pPr>
      <a:lvl4pPr marL="1333127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020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4913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5807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6700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7593" indent="-190447" algn="l" defTabSz="761787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893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787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680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573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467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360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253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147" algn="l" defTabSz="761787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456" y="19178"/>
            <a:ext cx="3338830" cy="5050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矩形 2"/>
          <p:cNvSpPr/>
          <p:nvPr/>
        </p:nvSpPr>
        <p:spPr>
          <a:xfrm>
            <a:off x="0" y="5210896"/>
            <a:ext cx="40350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000" b="0" dirty="0">
                <a:latin typeface="+mn-ea"/>
                <a:ea typeface="+mn-ea"/>
              </a:rPr>
              <a:t>门捷列夫</a:t>
            </a:r>
            <a:r>
              <a:rPr lang="en-US" altLang="zh-CN" sz="2000" b="0" dirty="0">
                <a:latin typeface="+mn-ea"/>
                <a:ea typeface="+mn-ea"/>
              </a:rPr>
              <a:t>【1834.2.8-1907.2.2】</a:t>
            </a:r>
            <a:endParaRPr lang="zh-CN" altLang="en-US" sz="2000" b="0" dirty="0">
              <a:latin typeface="+mn-ea"/>
              <a:ea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035079" y="1302264"/>
            <a:ext cx="5996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0" dirty="0"/>
              <a:t>第四章  物质结构  元素周期律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247649" y="2128846"/>
            <a:ext cx="3188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0" dirty="0" smtClean="0"/>
              <a:t>第二节  元素周期律</a:t>
            </a:r>
            <a:endParaRPr lang="zh-CN" altLang="en-US" sz="2400" b="0" dirty="0"/>
          </a:p>
        </p:txBody>
      </p:sp>
      <p:sp>
        <p:nvSpPr>
          <p:cNvPr id="6" name="文本框 5"/>
          <p:cNvSpPr txBox="1"/>
          <p:nvPr/>
        </p:nvSpPr>
        <p:spPr>
          <a:xfrm>
            <a:off x="4256314" y="2955112"/>
            <a:ext cx="52540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0" dirty="0" smtClean="0"/>
              <a:t>第二课时  元素周期表和元素周期律的应用</a:t>
            </a:r>
            <a:endParaRPr lang="zh-CN" altLang="en-US" sz="2000" b="0" dirty="0"/>
          </a:p>
        </p:txBody>
      </p:sp>
      <p:sp>
        <p:nvSpPr>
          <p:cNvPr id="7" name="文本框 6"/>
          <p:cNvSpPr txBox="1"/>
          <p:nvPr/>
        </p:nvSpPr>
        <p:spPr>
          <a:xfrm>
            <a:off x="6654246" y="4046710"/>
            <a:ext cx="75818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500" b="0" dirty="0"/>
              <a:t>张伟</a:t>
            </a:r>
          </a:p>
        </p:txBody>
      </p:sp>
    </p:spTree>
    <p:extLst>
      <p:ext uri="{BB962C8B-B14F-4D97-AF65-F5344CB8AC3E}">
        <p14:creationId xmlns:p14="http://schemas.microsoft.com/office/powerpoint/2010/main" val="3469585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13hxr56j.jpg" descr="说明: id:2147505678;Founde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2" y="1188926"/>
            <a:ext cx="7401385" cy="4616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11"/>
          <p:cNvSpPr txBox="1">
            <a:spLocks noChangeArrowheads="1"/>
          </p:cNvSpPr>
          <p:nvPr/>
        </p:nvSpPr>
        <p:spPr bwMode="auto">
          <a:xfrm>
            <a:off x="0" y="0"/>
            <a:ext cx="5573486" cy="55399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000" dirty="0"/>
              <a:t>1.</a:t>
            </a:r>
            <a:r>
              <a:rPr lang="zh-CN" altLang="en-US" sz="2000" dirty="0"/>
              <a:t>金属元素与非金属元素的分区及性质递变</a:t>
            </a:r>
            <a:r>
              <a:rPr lang="zh-CN" altLang="en-US" sz="2000" dirty="0" smtClean="0"/>
              <a:t>规律</a:t>
            </a:r>
            <a:endParaRPr lang="en-US" altLang="zh-CN" sz="2000" dirty="0"/>
          </a:p>
        </p:txBody>
      </p:sp>
      <p:sp>
        <p:nvSpPr>
          <p:cNvPr id="2" name="矩形 1"/>
          <p:cNvSpPr/>
          <p:nvPr/>
        </p:nvSpPr>
        <p:spPr>
          <a:xfrm>
            <a:off x="2234743" y="648223"/>
            <a:ext cx="3325586" cy="553998"/>
          </a:xfrm>
          <a:prstGeom prst="rect">
            <a:avLst/>
          </a:prstGeom>
          <a:ln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2000" dirty="0" smtClean="0">
                <a:solidFill>
                  <a:srgbClr val="000000"/>
                </a:solidFill>
              </a:rPr>
              <a:t>填写</a:t>
            </a:r>
            <a:r>
              <a:rPr lang="zh-CN" altLang="en-US" sz="2000" dirty="0">
                <a:solidFill>
                  <a:srgbClr val="000000"/>
                </a:solidFill>
              </a:rPr>
              <a:t>出图</a:t>
            </a:r>
            <a:r>
              <a:rPr lang="zh-CN" altLang="en-US" sz="2000" dirty="0"/>
              <a:t>中序号所示内容</a:t>
            </a:r>
            <a:r>
              <a:rPr lang="en-US" altLang="zh-CN" sz="2000" dirty="0"/>
              <a:t>: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743900" y="2095304"/>
            <a:ext cx="8164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增强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897786" y="5001790"/>
            <a:ext cx="8164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减弱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271357" y="4770957"/>
            <a:ext cx="8164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增强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470507" y="5001790"/>
            <a:ext cx="8164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增强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283729" y="3035671"/>
            <a:ext cx="8164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Al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764186" y="3010374"/>
            <a:ext cx="8164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Si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087786" y="3868560"/>
            <a:ext cx="8164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金属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591050" y="3346045"/>
            <a:ext cx="125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</a:rPr>
              <a:t>非金属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7228343" y="1402807"/>
            <a:ext cx="3178176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dirty="0" smtClean="0"/>
              <a:t>分界线</a:t>
            </a:r>
            <a:r>
              <a:rPr lang="zh-CN" altLang="en-US" sz="2400" dirty="0"/>
              <a:t>附近</a:t>
            </a:r>
            <a:r>
              <a:rPr lang="zh-CN" altLang="en-US" sz="2400" dirty="0" smtClean="0"/>
              <a:t>元素性质</a:t>
            </a:r>
            <a:r>
              <a:rPr lang="en-US" altLang="zh-CN" sz="2400" dirty="0" smtClean="0"/>
              <a:t>: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400" dirty="0" smtClean="0"/>
              <a:t>既</a:t>
            </a:r>
            <a:r>
              <a:rPr lang="zh-CN" altLang="en-US" sz="2400" dirty="0"/>
              <a:t>表现出</a:t>
            </a:r>
            <a:r>
              <a:rPr lang="en-US" altLang="zh-CN" sz="2400" dirty="0"/>
              <a:t>_____</a:t>
            </a:r>
            <a:r>
              <a:rPr lang="zh-CN" altLang="en-US" sz="2400" dirty="0" smtClean="0"/>
              <a:t>性</a:t>
            </a:r>
            <a:r>
              <a:rPr lang="en-US" altLang="zh-CN" sz="2400" dirty="0" smtClean="0"/>
              <a:t>,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400" dirty="0" smtClean="0"/>
              <a:t>又表现</a:t>
            </a:r>
            <a:r>
              <a:rPr lang="zh-CN" altLang="en-US" sz="2400" dirty="0"/>
              <a:t>出</a:t>
            </a:r>
            <a:r>
              <a:rPr lang="en-US" altLang="zh-CN" sz="2400" dirty="0"/>
              <a:t>_______</a:t>
            </a:r>
            <a:r>
              <a:rPr lang="zh-CN" altLang="en-US" sz="2400" dirty="0" smtClean="0"/>
              <a:t>性。</a:t>
            </a:r>
            <a:endParaRPr lang="zh-CN" altLang="en-US" sz="2400" dirty="0"/>
          </a:p>
        </p:txBody>
      </p:sp>
      <p:sp>
        <p:nvSpPr>
          <p:cNvPr id="17" name="Text Box 11"/>
          <p:cNvSpPr txBox="1">
            <a:spLocks noChangeArrowheads="1"/>
          </p:cNvSpPr>
          <p:nvPr/>
        </p:nvSpPr>
        <p:spPr bwMode="auto">
          <a:xfrm>
            <a:off x="8442671" y="1864471"/>
            <a:ext cx="94478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dirty="0">
                <a:solidFill>
                  <a:srgbClr val="FF0000"/>
                </a:solidFill>
              </a:rPr>
              <a:t>金属</a:t>
            </a: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8392211" y="2401517"/>
            <a:ext cx="136795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dirty="0">
                <a:solidFill>
                  <a:srgbClr val="FF0000"/>
                </a:solidFill>
              </a:rPr>
              <a:t>非金属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 autoUpdateAnimBg="0"/>
      <p:bldP spid="18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513445" y="1016632"/>
            <a:ext cx="6725555" cy="12003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b="0" dirty="0" smtClean="0">
                <a:solidFill>
                  <a:srgbClr val="000000"/>
                </a:solidFill>
              </a:rPr>
              <a:t>例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1</a:t>
            </a:r>
            <a:r>
              <a:rPr lang="zh-CN" altLang="en-US" sz="2400" b="0" dirty="0" smtClean="0">
                <a:solidFill>
                  <a:srgbClr val="000000"/>
                </a:solidFill>
              </a:rPr>
              <a:t>：铅</a:t>
            </a:r>
            <a:r>
              <a:rPr lang="en-US" altLang="zh-CN" sz="2400" b="0" dirty="0">
                <a:solidFill>
                  <a:srgbClr val="000000"/>
                </a:solidFill>
              </a:rPr>
              <a:t>(Pb)</a:t>
            </a:r>
            <a:r>
              <a:rPr lang="zh-CN" altLang="en-US" sz="2400" b="0" dirty="0">
                <a:solidFill>
                  <a:srgbClr val="000000"/>
                </a:solidFill>
              </a:rPr>
              <a:t>位于第</a:t>
            </a:r>
            <a:r>
              <a:rPr lang="en-US" altLang="zh-CN" sz="2400" b="0" dirty="0">
                <a:solidFill>
                  <a:srgbClr val="000000"/>
                </a:solidFill>
              </a:rPr>
              <a:t>6</a:t>
            </a:r>
            <a:r>
              <a:rPr lang="zh-CN" altLang="en-US" sz="2400" b="0" dirty="0">
                <a:solidFill>
                  <a:srgbClr val="000000"/>
                </a:solidFill>
              </a:rPr>
              <a:t>周期第</a:t>
            </a:r>
            <a:r>
              <a:rPr lang="en-US" altLang="zh-CN" sz="2400" b="0" dirty="0" err="1">
                <a:solidFill>
                  <a:srgbClr val="000000"/>
                </a:solidFill>
              </a:rPr>
              <a:t>ⅣA</a:t>
            </a:r>
            <a:r>
              <a:rPr lang="zh-CN" altLang="en-US" sz="2400" b="0" dirty="0">
                <a:solidFill>
                  <a:srgbClr val="000000"/>
                </a:solidFill>
              </a:rPr>
              <a:t>族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,</a:t>
            </a:r>
            <a:r>
              <a:rPr lang="zh-CN" altLang="en-US" sz="2400" b="0" dirty="0" smtClean="0">
                <a:solidFill>
                  <a:srgbClr val="000000"/>
                </a:solidFill>
              </a:rPr>
              <a:t>预测其主要化合价，金属性或非金属性强弱，化学性质等</a:t>
            </a:r>
            <a:endParaRPr lang="zh-CN" altLang="en-US" sz="2400" b="0" dirty="0">
              <a:solidFill>
                <a:srgbClr val="0000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513445" y="2695234"/>
            <a:ext cx="6725555" cy="12003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2400" b="0" dirty="0" smtClean="0">
                <a:solidFill>
                  <a:srgbClr val="000000"/>
                </a:solidFill>
              </a:rPr>
              <a:t>铅</a:t>
            </a:r>
            <a:r>
              <a:rPr lang="zh-CN" altLang="en-US" sz="2400" b="0" dirty="0">
                <a:solidFill>
                  <a:srgbClr val="000000"/>
                </a:solidFill>
              </a:rPr>
              <a:t>的主要化合价为</a:t>
            </a:r>
            <a:r>
              <a:rPr lang="en-US" altLang="zh-CN" sz="2400" b="0" dirty="0">
                <a:solidFill>
                  <a:srgbClr val="000000"/>
                </a:solidFill>
              </a:rPr>
              <a:t>+2</a:t>
            </a:r>
            <a:r>
              <a:rPr lang="zh-CN" altLang="en-US" sz="2400" b="0" dirty="0">
                <a:solidFill>
                  <a:srgbClr val="000000"/>
                </a:solidFill>
              </a:rPr>
              <a:t>、</a:t>
            </a:r>
            <a:r>
              <a:rPr lang="en-US" altLang="zh-CN" sz="2400" b="0" dirty="0">
                <a:solidFill>
                  <a:srgbClr val="000000"/>
                </a:solidFill>
              </a:rPr>
              <a:t>+4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,</a:t>
            </a:r>
            <a:r>
              <a:rPr lang="zh-CN" altLang="en-US" sz="2400" b="0" dirty="0" smtClean="0">
                <a:solidFill>
                  <a:srgbClr val="000000"/>
                </a:solidFill>
              </a:rPr>
              <a:t>铅</a:t>
            </a:r>
            <a:r>
              <a:rPr lang="zh-CN" altLang="en-US" sz="2400" b="0" dirty="0">
                <a:solidFill>
                  <a:srgbClr val="000000"/>
                </a:solidFill>
              </a:rPr>
              <a:t>是活泼金属</a:t>
            </a:r>
            <a:r>
              <a:rPr lang="en-US" altLang="zh-CN" sz="2400" b="0" dirty="0">
                <a:solidFill>
                  <a:srgbClr val="000000"/>
                </a:solidFill>
              </a:rPr>
              <a:t>,</a:t>
            </a:r>
            <a:r>
              <a:rPr lang="zh-CN" altLang="en-US" sz="2400" b="0" dirty="0">
                <a:solidFill>
                  <a:srgbClr val="000000"/>
                </a:solidFill>
              </a:rPr>
              <a:t>能置换出酸中的氢等。</a:t>
            </a:r>
          </a:p>
        </p:txBody>
      </p:sp>
      <p:sp>
        <p:nvSpPr>
          <p:cNvPr id="5" name="矩形 4"/>
          <p:cNvSpPr/>
          <p:nvPr/>
        </p:nvSpPr>
        <p:spPr>
          <a:xfrm>
            <a:off x="0" y="-15639"/>
            <a:ext cx="5900057" cy="94352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zh-CN" sz="2000" dirty="0" smtClean="0">
                <a:solidFill>
                  <a:srgbClr val="000000"/>
                </a:solidFill>
              </a:rPr>
              <a:t>2</a:t>
            </a:r>
            <a:r>
              <a:rPr lang="zh-CN" altLang="en-US" sz="2000" dirty="0" smtClean="0">
                <a:solidFill>
                  <a:srgbClr val="000000"/>
                </a:solidFill>
              </a:rPr>
              <a:t>“位</a:t>
            </a:r>
            <a:r>
              <a:rPr lang="en-US" altLang="zh-CN" sz="2000" dirty="0" smtClean="0">
                <a:solidFill>
                  <a:srgbClr val="000000"/>
                </a:solidFill>
              </a:rPr>
              <a:t>-</a:t>
            </a:r>
            <a:r>
              <a:rPr lang="zh-CN" altLang="en-US" sz="2000" dirty="0" smtClean="0">
                <a:solidFill>
                  <a:srgbClr val="000000"/>
                </a:solidFill>
              </a:rPr>
              <a:t>构</a:t>
            </a:r>
            <a:r>
              <a:rPr lang="en-US" altLang="zh-CN" sz="2000" dirty="0" smtClean="0">
                <a:solidFill>
                  <a:srgbClr val="000000"/>
                </a:solidFill>
              </a:rPr>
              <a:t>-</a:t>
            </a:r>
            <a:r>
              <a:rPr lang="zh-CN" altLang="en-US" sz="2000" dirty="0" smtClean="0">
                <a:solidFill>
                  <a:srgbClr val="000000"/>
                </a:solidFill>
              </a:rPr>
              <a:t>性”</a:t>
            </a:r>
            <a:endParaRPr lang="en-US" altLang="zh-CN" sz="2000" dirty="0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000" dirty="0" smtClean="0">
                <a:solidFill>
                  <a:srgbClr val="000000"/>
                </a:solidFill>
              </a:rPr>
              <a:t>由</a:t>
            </a:r>
            <a:r>
              <a:rPr lang="zh-CN" altLang="en-US" sz="2000" dirty="0">
                <a:solidFill>
                  <a:srgbClr val="000000"/>
                </a:solidFill>
              </a:rPr>
              <a:t>元素在周期表中的位置推测其原子结构和</a:t>
            </a:r>
            <a:r>
              <a:rPr lang="zh-CN" altLang="en-US" sz="2000" dirty="0" smtClean="0">
                <a:solidFill>
                  <a:srgbClr val="000000"/>
                </a:solidFill>
              </a:rPr>
              <a:t>性质</a:t>
            </a:r>
            <a:endParaRPr lang="en-US" altLang="zh-CN" sz="2000" dirty="0">
              <a:solidFill>
                <a:srgbClr val="0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表格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50685792"/>
                  </p:ext>
                </p:extLst>
              </p:nvPr>
            </p:nvGraphicFramePr>
            <p:xfrm>
              <a:off x="8017404" y="1065223"/>
              <a:ext cx="995967" cy="32004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95967"/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IVA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Pre>
                                  <m:sPre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PrePr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sub>
                                  <m: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 </m:t>
                                    </m:r>
                                  </m:sup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</m:t>
                                    </m:r>
                                  </m:e>
                                </m:sPre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Pre>
                                  <m:sPre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PrePr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14</m:t>
                                    </m:r>
                                  </m:sub>
                                  <m: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 </m:t>
                                    </m:r>
                                  </m:sup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Si</m:t>
                                    </m:r>
                                  </m:e>
                                </m:sPre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Pre>
                                  <m:sPre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PrePr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32</m:t>
                                    </m:r>
                                  </m:sub>
                                  <m: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 </m:t>
                                    </m:r>
                                  </m:sup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Ge</m:t>
                                    </m:r>
                                  </m:e>
                                </m:sPre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Pre>
                                  <m:sPre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PrePr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50</m:t>
                                    </m:r>
                                  </m:sub>
                                  <m: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 </m:t>
                                    </m:r>
                                  </m:sup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Sn</m:t>
                                    </m:r>
                                  </m:e>
                                </m:sPre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Pre>
                                  <m:sPre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PrePr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82</m:t>
                                    </m:r>
                                  </m:sub>
                                  <m: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 </m:t>
                                    </m:r>
                                  </m:sup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Pb</m:t>
                                    </m:r>
                                  </m:e>
                                </m:sPre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Pre>
                                  <m:sPre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PrePr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114</m:t>
                                    </m:r>
                                  </m:sub>
                                  <m: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 </m:t>
                                    </m:r>
                                  </m:sup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Fl</m:t>
                                    </m:r>
                                  </m:e>
                                </m:sPre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表格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50685792"/>
                  </p:ext>
                </p:extLst>
              </p:nvPr>
            </p:nvGraphicFramePr>
            <p:xfrm>
              <a:off x="8017404" y="1065223"/>
              <a:ext cx="995967" cy="32004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95967"/>
                  </a:tblGrid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IVA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10" t="-109333" r="-1220" b="-504000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10" t="-209333" r="-1220" b="-404000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10" t="-305263" r="-1220" b="-298684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10" t="-410667" r="-1220" b="-202667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10" t="-510667" r="-1220" b="-102667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10" t="-610667" r="-1220" b="-2667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622301" y="957263"/>
            <a:ext cx="8620125" cy="34163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b="0" dirty="0" smtClean="0">
                <a:solidFill>
                  <a:srgbClr val="000000"/>
                </a:solidFill>
              </a:rPr>
              <a:t>例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2.</a:t>
            </a:r>
            <a:r>
              <a:rPr lang="zh-CN" altLang="en-US" sz="2400" b="0" dirty="0">
                <a:solidFill>
                  <a:srgbClr val="000000"/>
                </a:solidFill>
              </a:rPr>
              <a:t>镭是元素周期表中第</a:t>
            </a:r>
            <a:r>
              <a:rPr lang="en-US" altLang="zh-CN" sz="2400" b="0" dirty="0">
                <a:solidFill>
                  <a:srgbClr val="000000"/>
                </a:solidFill>
              </a:rPr>
              <a:t>7</a:t>
            </a:r>
            <a:r>
              <a:rPr lang="zh-CN" altLang="en-US" sz="2400" b="0" dirty="0">
                <a:solidFill>
                  <a:srgbClr val="000000"/>
                </a:solidFill>
              </a:rPr>
              <a:t>周期第</a:t>
            </a:r>
            <a:r>
              <a:rPr lang="en-US" altLang="zh-CN" sz="2400" b="0" dirty="0" err="1">
                <a:solidFill>
                  <a:srgbClr val="000000"/>
                </a:solidFill>
              </a:rPr>
              <a:t>ⅡA</a:t>
            </a:r>
            <a:r>
              <a:rPr lang="zh-CN" altLang="en-US" sz="2400" b="0" dirty="0">
                <a:solidFill>
                  <a:srgbClr val="000000"/>
                </a:solidFill>
              </a:rPr>
              <a:t>族元素</a:t>
            </a:r>
            <a:r>
              <a:rPr lang="en-US" altLang="zh-CN" sz="2400" b="0" dirty="0" smtClean="0">
                <a:solidFill>
                  <a:srgbClr val="000000"/>
                </a:solidFill>
              </a:rPr>
              <a:t>,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400" b="0" dirty="0" smtClean="0">
                <a:solidFill>
                  <a:srgbClr val="000000"/>
                </a:solidFill>
              </a:rPr>
              <a:t>关于</a:t>
            </a:r>
            <a:r>
              <a:rPr lang="zh-CN" altLang="en-US" sz="2400" b="0" dirty="0">
                <a:solidFill>
                  <a:srgbClr val="000000"/>
                </a:solidFill>
              </a:rPr>
              <a:t>其叙述不正确的是	</a:t>
            </a:r>
            <a:r>
              <a:rPr lang="en-US" altLang="zh-CN" sz="2400" b="0" dirty="0">
                <a:solidFill>
                  <a:srgbClr val="000000"/>
                </a:solidFill>
              </a:rPr>
              <a:t>(</a:t>
            </a:r>
            <a:r>
              <a:rPr lang="zh-CN" altLang="en-US" sz="2400" b="0" dirty="0">
                <a:solidFill>
                  <a:srgbClr val="000000"/>
                </a:solidFill>
              </a:rPr>
              <a:t>　　</a:t>
            </a:r>
            <a:r>
              <a:rPr lang="en-US" altLang="zh-CN" sz="2400" b="0" dirty="0">
                <a:solidFill>
                  <a:srgbClr val="000000"/>
                </a:solidFill>
              </a:rPr>
              <a:t>)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 b="0" dirty="0">
                <a:solidFill>
                  <a:srgbClr val="000000"/>
                </a:solidFill>
              </a:rPr>
              <a:t>A.</a:t>
            </a:r>
            <a:r>
              <a:rPr lang="zh-CN" altLang="en-US" sz="2400" b="0" dirty="0">
                <a:solidFill>
                  <a:srgbClr val="000000"/>
                </a:solidFill>
              </a:rPr>
              <a:t>镭的金属性比钙弱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 b="0" dirty="0">
                <a:solidFill>
                  <a:srgbClr val="000000"/>
                </a:solidFill>
              </a:rPr>
              <a:t>B.</a:t>
            </a:r>
            <a:r>
              <a:rPr lang="zh-CN" altLang="en-US" sz="2400" b="0" dirty="0">
                <a:solidFill>
                  <a:srgbClr val="000000"/>
                </a:solidFill>
              </a:rPr>
              <a:t>单质能与水反应生成</a:t>
            </a:r>
            <a:r>
              <a:rPr lang="en-US" altLang="zh-CN" sz="2400" b="0" dirty="0">
                <a:solidFill>
                  <a:srgbClr val="000000"/>
                </a:solidFill>
              </a:rPr>
              <a:t>H</a:t>
            </a:r>
            <a:r>
              <a:rPr lang="en-US" altLang="zh-CN" sz="2400" b="0" baseline="-30000" dirty="0">
                <a:solidFill>
                  <a:srgbClr val="000000"/>
                </a:solidFill>
              </a:rPr>
              <a:t>2</a:t>
            </a:r>
            <a:endParaRPr lang="en-US" altLang="zh-CN" sz="2400" b="0" dirty="0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400" b="0" dirty="0">
                <a:solidFill>
                  <a:srgbClr val="000000"/>
                </a:solidFill>
              </a:rPr>
              <a:t>C.</a:t>
            </a:r>
            <a:r>
              <a:rPr lang="zh-CN" altLang="en-US" sz="2400" b="0" dirty="0">
                <a:solidFill>
                  <a:srgbClr val="000000"/>
                </a:solidFill>
              </a:rPr>
              <a:t>镭在化合物中呈</a:t>
            </a:r>
            <a:r>
              <a:rPr lang="en-US" altLang="zh-CN" sz="2400" b="0" dirty="0">
                <a:solidFill>
                  <a:srgbClr val="000000"/>
                </a:solidFill>
              </a:rPr>
              <a:t>+2</a:t>
            </a:r>
            <a:r>
              <a:rPr lang="zh-CN" altLang="en-US" sz="2400" b="0" dirty="0">
                <a:solidFill>
                  <a:srgbClr val="000000"/>
                </a:solidFill>
              </a:rPr>
              <a:t>价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 b="0" dirty="0">
                <a:solidFill>
                  <a:srgbClr val="000000"/>
                </a:solidFill>
              </a:rPr>
              <a:t>D.</a:t>
            </a:r>
            <a:r>
              <a:rPr lang="zh-CN" altLang="en-US" sz="2400" b="0" dirty="0">
                <a:solidFill>
                  <a:srgbClr val="000000"/>
                </a:solidFill>
              </a:rPr>
              <a:t>碳酸镭难溶于水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13846355"/>
                  </p:ext>
                </p:extLst>
              </p:nvPr>
            </p:nvGraphicFramePr>
            <p:xfrm>
              <a:off x="8017404" y="1065223"/>
              <a:ext cx="995967" cy="32004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95967"/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IIA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Pre>
                                  <m:sPre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PrePr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b>
                                  <m: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 </m:t>
                                    </m:r>
                                  </m:sup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Be</m:t>
                                    </m:r>
                                  </m:e>
                                </m:sPre>
                              </m:oMath>
                            </m:oMathPara>
                          </a14:m>
                          <a:endParaRPr lang="zh-CN" altLang="en-US" sz="2400" i="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Pre>
                                  <m:sPre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PrePr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12</m:t>
                                    </m:r>
                                  </m:sub>
                                  <m: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 </m:t>
                                    </m:r>
                                  </m:sup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Mg</m:t>
                                    </m:r>
                                  </m:e>
                                </m:sPre>
                              </m:oMath>
                            </m:oMathPara>
                          </a14:m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Pre>
                                  <m:sPre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PrePr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20</m:t>
                                    </m:r>
                                  </m:sub>
                                  <m: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 </m:t>
                                    </m:r>
                                  </m:sup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Ca</m:t>
                                    </m:r>
                                  </m:e>
                                </m:sPre>
                              </m:oMath>
                            </m:oMathPara>
                          </a14:m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Pre>
                                  <m:sPre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PrePr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38</m:t>
                                    </m:r>
                                  </m:sub>
                                  <m: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 </m:t>
                                    </m:r>
                                  </m:sup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Sr</m:t>
                                    </m:r>
                                  </m:e>
                                </m:sPre>
                              </m:oMath>
                            </m:oMathPara>
                          </a14:m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Pre>
                                  <m:sPre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PrePr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56</m:t>
                                    </m:r>
                                  </m:sub>
                                  <m: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 </m:t>
                                    </m:r>
                                  </m:sup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Ba</m:t>
                                    </m:r>
                                  </m:e>
                                </m:sPre>
                              </m:oMath>
                            </m:oMathPara>
                          </a14:m>
                          <a:endParaRPr lang="zh-CN" altLang="en-US" sz="2400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Pre>
                                  <m:sPrePr>
                                    <m:ctrlPr>
                                      <a:rPr lang="en-US" altLang="zh-CN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PrePr>
                                  <m:sub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8</m:t>
                                    </m:r>
                                    <m:r>
                                      <a:rPr lang="en-US" altLang="zh-CN" sz="2400" b="0" i="1" smtClean="0">
                                        <a:latin typeface="Cambria Math" panose="02040503050406030204" pitchFamily="18" charset="0"/>
                                      </a:rPr>
                                      <m:t>8</m:t>
                                    </m:r>
                                  </m:sub>
                                  <m:sup>
                                    <m: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 </m:t>
                                    </m:r>
                                  </m:sup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altLang="zh-CN" sz="2400" b="0" i="0" smtClean="0">
                                        <a:latin typeface="Cambria Math" panose="02040503050406030204" pitchFamily="18" charset="0"/>
                                      </a:rPr>
                                      <m:t>Ra</m:t>
                                    </m:r>
                                  </m:e>
                                </m:sPre>
                              </m:oMath>
                            </m:oMathPara>
                          </a14:m>
                          <a:endParaRPr lang="zh-CN" altLang="en-US" sz="2400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2" name="表格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13846355"/>
                  </p:ext>
                </p:extLst>
              </p:nvPr>
            </p:nvGraphicFramePr>
            <p:xfrm>
              <a:off x="8017404" y="1065223"/>
              <a:ext cx="995967" cy="32004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95967"/>
                  </a:tblGrid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altLang="zh-CN" sz="2400" dirty="0" smtClean="0"/>
                            <a:t>IIA</a:t>
                          </a:r>
                          <a:endParaRPr lang="zh-CN" altLang="en-US" sz="2400" dirty="0"/>
                        </a:p>
                      </a:txBody>
                      <a:tcPr/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10" t="-109333" r="-1220" b="-504000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10" t="-209333" r="-1220" b="-404000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10" t="-305263" r="-1220" b="-298684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10" t="-410667" r="-1220" b="-202667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10" t="-510667" r="-1220" b="-102667"/>
                          </a:stretch>
                        </a:blipFill>
                      </a:tcPr>
                    </a:tc>
                  </a:tr>
                  <a:tr h="457200"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 rotWithShape="0">
                          <a:blip r:embed="rId2"/>
                          <a:stretch>
                            <a:fillRect l="-610" t="-610667" r="-1220" b="-2667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3" name="文本框 2"/>
          <p:cNvSpPr txBox="1"/>
          <p:nvPr/>
        </p:nvSpPr>
        <p:spPr>
          <a:xfrm>
            <a:off x="4714649" y="1524000"/>
            <a:ext cx="4354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A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0" y="-20491"/>
            <a:ext cx="5900057" cy="94352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zh-CN" sz="2000" dirty="0" smtClean="0">
                <a:solidFill>
                  <a:srgbClr val="000000"/>
                </a:solidFill>
              </a:rPr>
              <a:t>2</a:t>
            </a:r>
            <a:r>
              <a:rPr lang="zh-CN" altLang="en-US" sz="2000" dirty="0" smtClean="0">
                <a:solidFill>
                  <a:srgbClr val="000000"/>
                </a:solidFill>
              </a:rPr>
              <a:t>“位</a:t>
            </a:r>
            <a:r>
              <a:rPr lang="en-US" altLang="zh-CN" sz="2000" dirty="0" smtClean="0">
                <a:solidFill>
                  <a:srgbClr val="000000"/>
                </a:solidFill>
              </a:rPr>
              <a:t>-</a:t>
            </a:r>
            <a:r>
              <a:rPr lang="zh-CN" altLang="en-US" sz="2000" dirty="0" smtClean="0">
                <a:solidFill>
                  <a:srgbClr val="000000"/>
                </a:solidFill>
              </a:rPr>
              <a:t>构</a:t>
            </a:r>
            <a:r>
              <a:rPr lang="en-US" altLang="zh-CN" sz="2000" dirty="0" smtClean="0">
                <a:solidFill>
                  <a:srgbClr val="000000"/>
                </a:solidFill>
              </a:rPr>
              <a:t>-</a:t>
            </a:r>
            <a:r>
              <a:rPr lang="zh-CN" altLang="en-US" sz="2000" dirty="0" smtClean="0">
                <a:solidFill>
                  <a:srgbClr val="000000"/>
                </a:solidFill>
              </a:rPr>
              <a:t>性”</a:t>
            </a:r>
            <a:endParaRPr lang="en-US" altLang="zh-CN" sz="2000" dirty="0" smtClean="0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000" dirty="0" smtClean="0">
                <a:solidFill>
                  <a:srgbClr val="000000"/>
                </a:solidFill>
              </a:rPr>
              <a:t>由</a:t>
            </a:r>
            <a:r>
              <a:rPr lang="zh-CN" altLang="en-US" sz="2000" dirty="0">
                <a:solidFill>
                  <a:srgbClr val="000000"/>
                </a:solidFill>
              </a:rPr>
              <a:t>元素在周期表中的位置推测其原子结构和</a:t>
            </a:r>
            <a:r>
              <a:rPr lang="zh-CN" altLang="en-US" sz="2000" dirty="0" smtClean="0">
                <a:solidFill>
                  <a:srgbClr val="000000"/>
                </a:solidFill>
              </a:rPr>
              <a:t>性质</a:t>
            </a:r>
            <a:endParaRPr lang="en-US" altLang="zh-CN" sz="2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1" y="0"/>
            <a:ext cx="2743200" cy="55399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000" dirty="0" smtClean="0"/>
              <a:t>3</a:t>
            </a:r>
            <a:r>
              <a:rPr lang="zh-CN" altLang="en-US" sz="2000" dirty="0" smtClean="0"/>
              <a:t>在</a:t>
            </a:r>
            <a:r>
              <a:rPr lang="zh-CN" altLang="en-US" sz="2000" dirty="0"/>
              <a:t>生产生活中的</a:t>
            </a:r>
            <a:r>
              <a:rPr lang="zh-CN" altLang="en-US" sz="2000" dirty="0" smtClean="0"/>
              <a:t>应用</a:t>
            </a:r>
            <a:endParaRPr lang="en-US" altLang="zh-CN" sz="2000" dirty="0"/>
          </a:p>
        </p:txBody>
      </p:sp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543" y="903967"/>
            <a:ext cx="8056562" cy="351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55428" name="Text Box 4"/>
          <p:cNvSpPr txBox="1">
            <a:spLocks noChangeArrowheads="1"/>
          </p:cNvSpPr>
          <p:nvPr/>
        </p:nvSpPr>
        <p:spPr bwMode="auto">
          <a:xfrm>
            <a:off x="4988605" y="994455"/>
            <a:ext cx="1735138" cy="72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80000"/>
              </a:lnSpc>
              <a:spcBef>
                <a:spcPct val="50000"/>
              </a:spcBef>
            </a:pPr>
            <a:r>
              <a:rPr lang="zh-CN" altLang="en-US" sz="2300">
                <a:solidFill>
                  <a:srgbClr val="FF0000"/>
                </a:solidFill>
              </a:rPr>
              <a:t>半导体</a:t>
            </a:r>
          </a:p>
        </p:txBody>
      </p:sp>
      <p:sp>
        <p:nvSpPr>
          <p:cNvPr id="1255429" name="Text Box 5"/>
          <p:cNvSpPr txBox="1">
            <a:spLocks noChangeArrowheads="1"/>
          </p:cNvSpPr>
          <p:nvPr/>
        </p:nvSpPr>
        <p:spPr bwMode="auto">
          <a:xfrm>
            <a:off x="6834869" y="1921555"/>
            <a:ext cx="1735137" cy="72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80000"/>
              </a:lnSpc>
              <a:spcBef>
                <a:spcPct val="50000"/>
              </a:spcBef>
            </a:pPr>
            <a:r>
              <a:rPr lang="zh-CN" altLang="en-US" sz="2300">
                <a:solidFill>
                  <a:srgbClr val="FF0000"/>
                </a:solidFill>
              </a:rPr>
              <a:t>耐高温</a:t>
            </a:r>
          </a:p>
        </p:txBody>
      </p:sp>
      <p:sp>
        <p:nvSpPr>
          <p:cNvPr id="1255430" name="Text Box 6"/>
          <p:cNvSpPr txBox="1">
            <a:spLocks noChangeArrowheads="1"/>
          </p:cNvSpPr>
          <p:nvPr/>
        </p:nvSpPr>
        <p:spPr bwMode="auto">
          <a:xfrm>
            <a:off x="5655355" y="3183617"/>
            <a:ext cx="1735138" cy="72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80000"/>
              </a:lnSpc>
              <a:spcBef>
                <a:spcPct val="50000"/>
              </a:spcBef>
            </a:pPr>
            <a:r>
              <a:rPr lang="zh-CN" altLang="en-US" sz="2300">
                <a:solidFill>
                  <a:srgbClr val="FF0000"/>
                </a:solidFill>
              </a:rPr>
              <a:t>农药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4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554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4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554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4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554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175985" y="2958775"/>
            <a:ext cx="8620125" cy="193899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000" b="0" dirty="0" smtClean="0">
                <a:solidFill>
                  <a:srgbClr val="000000"/>
                </a:solidFill>
              </a:rPr>
              <a:t>例</a:t>
            </a:r>
            <a:r>
              <a:rPr lang="en-US" altLang="zh-CN" sz="2000" b="0" dirty="0" smtClean="0">
                <a:solidFill>
                  <a:srgbClr val="000000"/>
                </a:solidFill>
              </a:rPr>
              <a:t>4【</a:t>
            </a:r>
            <a:r>
              <a:rPr lang="zh-CN" altLang="en-US" sz="2000" b="0" dirty="0" smtClean="0">
                <a:solidFill>
                  <a:srgbClr val="000000"/>
                </a:solidFill>
              </a:rPr>
              <a:t>水平二</a:t>
            </a:r>
            <a:r>
              <a:rPr lang="en-US" altLang="zh-CN" sz="2000" b="0" dirty="0" smtClean="0">
                <a:solidFill>
                  <a:srgbClr val="000000"/>
                </a:solidFill>
              </a:rPr>
              <a:t>】</a:t>
            </a:r>
            <a:r>
              <a:rPr lang="zh-CN" altLang="en-US" sz="2000" b="0" dirty="0" smtClean="0">
                <a:solidFill>
                  <a:srgbClr val="000000"/>
                </a:solidFill>
              </a:rPr>
              <a:t>元素</a:t>
            </a:r>
            <a:r>
              <a:rPr lang="en-US" altLang="zh-CN" sz="2000" b="0" dirty="0">
                <a:solidFill>
                  <a:srgbClr val="000000"/>
                </a:solidFill>
              </a:rPr>
              <a:t>R</a:t>
            </a:r>
            <a:r>
              <a:rPr lang="zh-CN" altLang="en-US" sz="2000" b="0" dirty="0">
                <a:solidFill>
                  <a:srgbClr val="000000"/>
                </a:solidFill>
              </a:rPr>
              <a:t>的最高价含氧酸的化学式为</a:t>
            </a:r>
            <a:r>
              <a:rPr lang="en-US" altLang="zh-CN" sz="2000" b="0" dirty="0">
                <a:solidFill>
                  <a:srgbClr val="000000"/>
                </a:solidFill>
              </a:rPr>
              <a:t>H</a:t>
            </a:r>
            <a:r>
              <a:rPr lang="en-US" altLang="zh-CN" sz="2000" b="0" baseline="-30000" dirty="0">
                <a:solidFill>
                  <a:srgbClr val="000000"/>
                </a:solidFill>
              </a:rPr>
              <a:t>n</a:t>
            </a:r>
            <a:r>
              <a:rPr lang="en-US" altLang="zh-CN" sz="2000" b="0" dirty="0">
                <a:solidFill>
                  <a:srgbClr val="000000"/>
                </a:solidFill>
              </a:rPr>
              <a:t>RO</a:t>
            </a:r>
            <a:r>
              <a:rPr lang="en-US" altLang="zh-CN" sz="2000" b="0" baseline="-30000" dirty="0">
                <a:solidFill>
                  <a:srgbClr val="000000"/>
                </a:solidFill>
              </a:rPr>
              <a:t>2n-2</a:t>
            </a:r>
            <a:r>
              <a:rPr lang="en-US" altLang="zh-CN" sz="2000" b="0" dirty="0">
                <a:solidFill>
                  <a:srgbClr val="000000"/>
                </a:solidFill>
              </a:rPr>
              <a:t>,</a:t>
            </a:r>
            <a:r>
              <a:rPr lang="zh-CN" altLang="en-US" sz="2000" b="0" dirty="0">
                <a:solidFill>
                  <a:srgbClr val="000000"/>
                </a:solidFill>
              </a:rPr>
              <a:t>在其气态氢化物中</a:t>
            </a:r>
            <a:r>
              <a:rPr lang="en-US" altLang="zh-CN" sz="2000" b="0" dirty="0">
                <a:solidFill>
                  <a:srgbClr val="000000"/>
                </a:solidFill>
              </a:rPr>
              <a:t>,R</a:t>
            </a:r>
            <a:r>
              <a:rPr lang="zh-CN" altLang="en-US" sz="2000" b="0" dirty="0">
                <a:solidFill>
                  <a:srgbClr val="000000"/>
                </a:solidFill>
              </a:rPr>
              <a:t>元素的化合价为	</a:t>
            </a:r>
            <a:r>
              <a:rPr lang="en-US" altLang="zh-CN" sz="2000" b="0" dirty="0">
                <a:solidFill>
                  <a:srgbClr val="000000"/>
                </a:solidFill>
              </a:rPr>
              <a:t>(</a:t>
            </a:r>
            <a:r>
              <a:rPr lang="zh-CN" altLang="en-US" sz="2000" b="0" dirty="0">
                <a:solidFill>
                  <a:srgbClr val="000000"/>
                </a:solidFill>
              </a:rPr>
              <a:t>　　</a:t>
            </a:r>
            <a:r>
              <a:rPr lang="en-US" altLang="zh-CN" sz="2000" b="0" dirty="0">
                <a:solidFill>
                  <a:srgbClr val="000000"/>
                </a:solidFill>
              </a:rPr>
              <a:t>)</a:t>
            </a:r>
            <a:endParaRPr lang="pt-BR" altLang="zh-CN" sz="2000" b="0" dirty="0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pt-BR" altLang="zh-CN" sz="2000" b="0" dirty="0">
                <a:solidFill>
                  <a:srgbClr val="000000"/>
                </a:solidFill>
              </a:rPr>
              <a:t>A.-10+3n</a:t>
            </a:r>
            <a:r>
              <a:rPr lang="zh-CN" altLang="pt-BR" sz="2000" b="0" dirty="0">
                <a:solidFill>
                  <a:srgbClr val="000000"/>
                </a:solidFill>
              </a:rPr>
              <a:t>　　　 </a:t>
            </a:r>
            <a:r>
              <a:rPr lang="pt-BR" altLang="zh-CN" sz="2000" b="0" dirty="0">
                <a:solidFill>
                  <a:srgbClr val="000000"/>
                </a:solidFill>
              </a:rPr>
              <a:t>B.-6+3n</a:t>
            </a:r>
          </a:p>
          <a:p>
            <a:pPr eaLnBrk="1" hangingPunct="1">
              <a:lnSpc>
                <a:spcPct val="150000"/>
              </a:lnSpc>
            </a:pPr>
            <a:r>
              <a:rPr lang="pt-BR" altLang="zh-CN" sz="2000" b="0" dirty="0">
                <a:solidFill>
                  <a:srgbClr val="000000"/>
                </a:solidFill>
              </a:rPr>
              <a:t>C.-(12-3n) 	D.-(4-2n)</a:t>
            </a:r>
            <a:endParaRPr lang="en-US" altLang="zh-CN" sz="2000" b="0" dirty="0">
              <a:solidFill>
                <a:srgbClr val="00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51858" cy="55399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2000" dirty="0" smtClean="0">
                <a:solidFill>
                  <a:srgbClr val="000000"/>
                </a:solidFill>
              </a:rPr>
              <a:t>常见题型</a:t>
            </a:r>
            <a:endParaRPr lang="en-US" altLang="zh-CN" sz="2000" dirty="0">
              <a:solidFill>
                <a:srgbClr val="00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 Box 2"/>
              <p:cNvSpPr txBox="1">
                <a:spLocks noChangeArrowheads="1"/>
              </p:cNvSpPr>
              <p:nvPr/>
            </p:nvSpPr>
            <p:spPr bwMode="auto">
              <a:xfrm>
                <a:off x="175986" y="692269"/>
                <a:ext cx="8620125" cy="1938992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noFill/>
              </a:ln>
              <a:effectLst/>
              <a:extLst/>
            </p:spPr>
            <p:txBody>
              <a:bodyPr>
                <a:spAutoFit/>
              </a:bodyPr>
              <a:lstStyle>
                <a:lvl1pPr>
                  <a:defRPr sz="28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1pPr>
                <a:lvl2pPr marL="742950" indent="-285750">
                  <a:defRPr sz="28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2pPr>
                <a:lvl3pPr marL="1143000" indent="-228600">
                  <a:defRPr sz="28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3pPr>
                <a:lvl4pPr marL="1600200" indent="-228600">
                  <a:defRPr sz="28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4pPr>
                <a:lvl5pPr marL="2057400" indent="-228600">
                  <a:defRPr sz="28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b="1">
                    <a:solidFill>
                      <a:schemeClr val="tx1"/>
                    </a:solidFill>
                    <a:latin typeface="宋体" panose="02010600030101010101" pitchFamily="2" charset="-122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lnSpc>
                    <a:spcPct val="150000"/>
                  </a:lnSpc>
                </a:pPr>
                <a:r>
                  <a:rPr lang="zh-CN" altLang="en-US" sz="2000" b="0" dirty="0" smtClean="0">
                    <a:solidFill>
                      <a:srgbClr val="000000"/>
                    </a:solidFill>
                  </a:rPr>
                  <a:t>例</a:t>
                </a:r>
                <a:r>
                  <a:rPr lang="en-US" altLang="zh-CN" sz="2000" b="0" dirty="0" smtClean="0">
                    <a:solidFill>
                      <a:srgbClr val="000000"/>
                    </a:solidFill>
                  </a:rPr>
                  <a:t>3【</a:t>
                </a:r>
                <a:r>
                  <a:rPr lang="zh-CN" altLang="en-US" sz="2000" b="0" dirty="0" smtClean="0">
                    <a:solidFill>
                      <a:srgbClr val="000000"/>
                    </a:solidFill>
                  </a:rPr>
                  <a:t>水平一</a:t>
                </a:r>
                <a:r>
                  <a:rPr lang="en-US" altLang="zh-CN" sz="2000" b="0" dirty="0" smtClean="0">
                    <a:solidFill>
                      <a:srgbClr val="000000"/>
                    </a:solidFill>
                  </a:rPr>
                  <a:t>】</a:t>
                </a:r>
                <a:r>
                  <a:rPr lang="zh-CN" altLang="en-US" sz="2000" b="0" dirty="0" smtClean="0">
                    <a:solidFill>
                      <a:srgbClr val="000000"/>
                    </a:solidFill>
                  </a:rPr>
                  <a:t>元素</a:t>
                </a:r>
                <a:r>
                  <a:rPr lang="en-US" altLang="zh-CN" sz="2000" b="0" dirty="0">
                    <a:solidFill>
                      <a:srgbClr val="000000"/>
                    </a:solidFill>
                  </a:rPr>
                  <a:t>R</a:t>
                </a:r>
                <a:r>
                  <a:rPr lang="zh-CN" altLang="en-US" sz="2000" b="0" dirty="0">
                    <a:solidFill>
                      <a:srgbClr val="000000"/>
                    </a:solidFill>
                  </a:rPr>
                  <a:t>的最高价含氧酸的化学式</a:t>
                </a:r>
                <a:r>
                  <a:rPr lang="zh-CN" altLang="en-US" sz="2000" b="0" dirty="0" smtClean="0">
                    <a:solidFill>
                      <a:srgbClr val="000000"/>
                    </a:solidFill>
                  </a:rPr>
                  <a:t>为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0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0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0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sSub>
                      <m:sSubPr>
                        <m:ctrlPr>
                          <a:rPr lang="en-US" altLang="zh-CN" sz="20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0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RO</m:t>
                        </m:r>
                      </m:e>
                      <m:sub>
                        <m:r>
                          <a:rPr lang="en-US" altLang="zh-CN" sz="20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en-US" altLang="zh-CN" sz="2000" b="0" dirty="0" smtClean="0">
                    <a:solidFill>
                      <a:srgbClr val="000000"/>
                    </a:solidFill>
                  </a:rPr>
                  <a:t>,</a:t>
                </a:r>
                <a:r>
                  <a:rPr lang="zh-CN" altLang="en-US" sz="2000" b="0" dirty="0">
                    <a:solidFill>
                      <a:srgbClr val="000000"/>
                    </a:solidFill>
                  </a:rPr>
                  <a:t>在其气态氢化物中</a:t>
                </a:r>
                <a:r>
                  <a:rPr lang="en-US" altLang="zh-CN" sz="2000" b="0" dirty="0">
                    <a:solidFill>
                      <a:srgbClr val="000000"/>
                    </a:solidFill>
                  </a:rPr>
                  <a:t>,R</a:t>
                </a:r>
                <a:r>
                  <a:rPr lang="zh-CN" altLang="en-US" sz="2000" b="0" dirty="0">
                    <a:solidFill>
                      <a:srgbClr val="000000"/>
                    </a:solidFill>
                  </a:rPr>
                  <a:t>元素的化合价</a:t>
                </a:r>
                <a:r>
                  <a:rPr lang="zh-CN" altLang="en-US" sz="2000" b="0" dirty="0" smtClean="0">
                    <a:solidFill>
                      <a:srgbClr val="000000"/>
                    </a:solidFill>
                  </a:rPr>
                  <a:t>为</a:t>
                </a:r>
                <a:r>
                  <a:rPr lang="en-US" altLang="zh-CN" sz="2000" b="0" dirty="0" smtClean="0">
                    <a:solidFill>
                      <a:srgbClr val="000000"/>
                    </a:solidFill>
                  </a:rPr>
                  <a:t>____</a:t>
                </a:r>
                <a:r>
                  <a:rPr lang="zh-CN" altLang="en-US" sz="2000" b="0" dirty="0" smtClean="0">
                    <a:solidFill>
                      <a:srgbClr val="000000"/>
                    </a:solidFill>
                  </a:rPr>
                  <a:t>，最简单氢化物的化学式为</a:t>
                </a:r>
                <a:r>
                  <a:rPr lang="en-US" altLang="zh-CN" sz="2000" b="0" dirty="0" smtClean="0">
                    <a:solidFill>
                      <a:srgbClr val="000000"/>
                    </a:solidFill>
                  </a:rPr>
                  <a:t>_______</a:t>
                </a:r>
                <a:r>
                  <a:rPr lang="zh-CN" altLang="en-US" sz="2000" b="0" dirty="0" smtClean="0">
                    <a:solidFill>
                      <a:srgbClr val="000000"/>
                    </a:solidFill>
                  </a:rPr>
                  <a:t>；</a:t>
                </a:r>
                <a:endParaRPr lang="en-US" altLang="zh-CN" sz="2000" b="0" dirty="0" smtClean="0">
                  <a:solidFill>
                    <a:srgbClr val="000000"/>
                  </a:solidFill>
                </a:endParaRPr>
              </a:p>
              <a:p>
                <a:pPr eaLnBrk="1" hangingPunct="1">
                  <a:lnSpc>
                    <a:spcPct val="150000"/>
                  </a:lnSpc>
                </a:pPr>
                <a:r>
                  <a:rPr lang="zh-CN" altLang="en-US" sz="2000" b="0" dirty="0" smtClean="0">
                    <a:solidFill>
                      <a:srgbClr val="000000"/>
                    </a:solidFill>
                  </a:rPr>
                  <a:t>元素</a:t>
                </a:r>
                <a:r>
                  <a:rPr lang="en-US" altLang="zh-CN" sz="2000" b="0" dirty="0" smtClean="0">
                    <a:solidFill>
                      <a:srgbClr val="000000"/>
                    </a:solidFill>
                  </a:rPr>
                  <a:t>X</a:t>
                </a:r>
                <a:r>
                  <a:rPr lang="zh-CN" altLang="en-US" sz="2000" b="0" dirty="0" smtClean="0">
                    <a:solidFill>
                      <a:srgbClr val="000000"/>
                    </a:solidFill>
                  </a:rPr>
                  <a:t>在最简单氢化物中显</a:t>
                </a:r>
                <a:r>
                  <a:rPr lang="en-US" altLang="zh-CN" sz="2000" b="0" dirty="0" smtClean="0">
                    <a:solidFill>
                      <a:srgbClr val="000000"/>
                    </a:solidFill>
                  </a:rPr>
                  <a:t>-2</a:t>
                </a:r>
                <a:r>
                  <a:rPr lang="zh-CN" altLang="en-US" sz="2000" b="0" dirty="0" smtClean="0">
                    <a:solidFill>
                      <a:srgbClr val="000000"/>
                    </a:solidFill>
                  </a:rPr>
                  <a:t>价，则其最高价氧化物对应的水化物的化学式为</a:t>
                </a:r>
                <a:r>
                  <a:rPr lang="en-US" altLang="zh-CN" sz="2000" b="0" dirty="0" smtClean="0">
                    <a:solidFill>
                      <a:srgbClr val="000000"/>
                    </a:solidFill>
                  </a:rPr>
                  <a:t>___________</a:t>
                </a:r>
                <a:r>
                  <a:rPr lang="zh-CN" altLang="en-US" sz="2000" b="0" dirty="0" smtClean="0">
                    <a:solidFill>
                      <a:srgbClr val="000000"/>
                    </a:solidFill>
                  </a:rPr>
                  <a:t>。</a:t>
                </a:r>
                <a:endParaRPr lang="pt-BR" altLang="zh-CN" sz="2000" b="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7" name="Text 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75986" y="692269"/>
                <a:ext cx="8620125" cy="1938992"/>
              </a:xfrm>
              <a:prstGeom prst="rect">
                <a:avLst/>
              </a:prstGeom>
              <a:blipFill rotWithShape="0">
                <a:blip r:embed="rId2"/>
                <a:stretch>
                  <a:fillRect l="-778" b="-943"/>
                </a:stretch>
              </a:blipFill>
              <a:ln>
                <a:noFill/>
              </a:ln>
              <a:effectLst/>
              <a:extLst/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文本框 4"/>
          <p:cNvSpPr txBox="1"/>
          <p:nvPr/>
        </p:nvSpPr>
        <p:spPr>
          <a:xfrm>
            <a:off x="2612573" y="1217120"/>
            <a:ext cx="5878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0" dirty="0" smtClean="0">
                <a:solidFill>
                  <a:srgbClr val="FF0000"/>
                </a:solidFill>
              </a:rPr>
              <a:t>-3</a:t>
            </a:r>
            <a:endParaRPr lang="zh-CN" altLang="en-US" sz="2000" b="0" dirty="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747658" y="492214"/>
            <a:ext cx="5878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0" dirty="0" smtClean="0">
                <a:solidFill>
                  <a:srgbClr val="FF0000"/>
                </a:solidFill>
              </a:rPr>
              <a:t>+5</a:t>
            </a:r>
            <a:endParaRPr lang="zh-CN" altLang="en-US" sz="2000" b="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文本框 9"/>
              <p:cNvSpPr txBox="1"/>
              <p:nvPr/>
            </p:nvSpPr>
            <p:spPr>
              <a:xfrm>
                <a:off x="6161315" y="1217120"/>
                <a:ext cx="58782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000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RH</m:t>
                          </m:r>
                        </m:e>
                        <m:sub>
                          <m:r>
                            <a:rPr lang="en-US" altLang="zh-CN" sz="2000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zh-CN" altLang="en-US" sz="2000" b="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0" name="文本框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1315" y="1217120"/>
                <a:ext cx="587828" cy="400110"/>
              </a:xfrm>
              <a:prstGeom prst="rect">
                <a:avLst/>
              </a:prstGeom>
              <a:blipFill rotWithShape="0">
                <a:blip r:embed="rId3"/>
                <a:stretch>
                  <a:fillRect r="-2083" b="-461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文本框 10"/>
          <p:cNvSpPr txBox="1"/>
          <p:nvPr/>
        </p:nvSpPr>
        <p:spPr>
          <a:xfrm>
            <a:off x="3233512" y="3446937"/>
            <a:ext cx="5878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0" dirty="0" smtClean="0">
                <a:solidFill>
                  <a:srgbClr val="FF0000"/>
                </a:solidFill>
              </a:rPr>
              <a:t>C</a:t>
            </a:r>
            <a:endParaRPr lang="zh-CN" altLang="en-US" sz="2000" b="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矩形 7"/>
              <p:cNvSpPr/>
              <p:nvPr/>
            </p:nvSpPr>
            <p:spPr>
              <a:xfrm>
                <a:off x="702130" y="2080749"/>
                <a:ext cx="919842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000" b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altLang="zh-CN" sz="2000" b="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000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m:rPr>
                              <m:sty m:val="p"/>
                            </m:rPr>
                            <a:rPr lang="en-US" altLang="zh-CN" sz="2000" b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O</m:t>
                          </m:r>
                        </m:e>
                        <m:sub>
                          <m:r>
                            <a:rPr lang="en-US" altLang="zh-CN" sz="2000" b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zh-CN" altLang="en-US" sz="2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8" name="矩形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2130" y="2080749"/>
                <a:ext cx="919842" cy="400110"/>
              </a:xfrm>
              <a:prstGeom prst="rect">
                <a:avLst/>
              </a:prstGeom>
              <a:blipFill rotWithShape="0">
                <a:blip r:embed="rId4"/>
                <a:stretch>
                  <a:fillRect b="-303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11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58069" y="79860"/>
            <a:ext cx="9840686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000" b="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[2020.7</a:t>
            </a:r>
            <a:r>
              <a:rPr lang="zh-CN" altLang="en-US" sz="2000" b="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广东省学业水平考试</a:t>
            </a:r>
            <a:r>
              <a:rPr lang="en-US" altLang="zh-CN" sz="2000" b="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zh-CN" altLang="zh-CN" sz="2000" b="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联合国大会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将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2019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年定为</a:t>
            </a:r>
            <a:r>
              <a:rPr lang="zh-CN" altLang="zh-CN" sz="2000" b="0" kern="100" dirty="0">
                <a:cs typeface="Times New Roman" panose="02020603050405020304" pitchFamily="18" charset="0"/>
              </a:rPr>
              <a:t>“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化学元素周期表国际年</a:t>
            </a:r>
            <a:r>
              <a:rPr lang="zh-CN" altLang="zh-CN" sz="2000" b="0" kern="100" dirty="0">
                <a:cs typeface="Times New Roman" panose="02020603050405020304" pitchFamily="18" charset="0"/>
              </a:rPr>
              <a:t>”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，显示了元素周期表的重要性。下表列出了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～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j 10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种元素在周期表中的位置：</a:t>
            </a:r>
            <a:endParaRPr lang="zh-CN" altLang="zh-CN" sz="2000" b="0" kern="100" dirty="0">
              <a:cs typeface="Courier New" panose="02070309020205020404" pitchFamily="49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3135658"/>
            <a:ext cx="10156825" cy="240065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(1)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元素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的原子结构示意图为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________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CN" altLang="zh-CN" sz="2000" b="0" kern="100" dirty="0">
              <a:cs typeface="Courier New" panose="02070309020205020404" pitchFamily="49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(2)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元素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b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可以形成多种单质，写出其中的两种</a:t>
            </a:r>
            <a:r>
              <a:rPr lang="en-US" altLang="zh-CN" sz="2000" b="0" kern="100" dirty="0" smtClean="0">
                <a:latin typeface="Times New Roman" panose="02020603050405020304" pitchFamily="18" charset="0"/>
                <a:cs typeface="Courier New" panose="02070309020205020404" pitchFamily="49" charset="0"/>
              </a:rPr>
              <a:t>______________________(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填名称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)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CN" altLang="zh-CN" sz="2000" b="0" kern="100" dirty="0">
              <a:cs typeface="Courier New" panose="02070309020205020404" pitchFamily="49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(3)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元素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～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j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中非金属性最强的是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________(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填元素符号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)</a:t>
            </a:r>
            <a:r>
              <a:rPr lang="zh-CN" altLang="zh-CN" sz="2000" b="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CN" sz="2000" b="0" kern="100" dirty="0" smtClean="0">
              <a:cs typeface="Courier New" panose="02070309020205020404" pitchFamily="49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000" b="0" kern="100" dirty="0" smtClean="0">
                <a:latin typeface="Times New Roman" panose="02020603050405020304" pitchFamily="18" charset="0"/>
                <a:cs typeface="Courier New" panose="02070309020205020404" pitchFamily="49" charset="0"/>
              </a:rPr>
              <a:t>(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4)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若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e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单质着火，可用于灭火的物质是</a:t>
            </a:r>
            <a:r>
              <a:rPr lang="en-US" altLang="zh-CN" sz="2000" b="0" kern="100" dirty="0" smtClean="0">
                <a:latin typeface="Times New Roman" panose="02020603050405020304" pitchFamily="18" charset="0"/>
                <a:cs typeface="Courier New" panose="02070309020205020404" pitchFamily="49" charset="0"/>
              </a:rPr>
              <a:t>_______(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填字母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)</a:t>
            </a:r>
            <a:r>
              <a:rPr lang="zh-CN" altLang="zh-CN" sz="2000" b="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CN" sz="2000" b="0" kern="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000" b="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zh-CN" sz="2000" b="0" kern="100" dirty="0" smtClean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．自来水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  B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CO</a:t>
            </a:r>
            <a:r>
              <a:rPr lang="en-US" altLang="zh-CN" sz="2000" b="0" kern="100" baseline="-25000" dirty="0">
                <a:latin typeface="Times New Roman" panose="02020603050405020304" pitchFamily="18" charset="0"/>
                <a:cs typeface="Courier New" panose="02070309020205020404" pitchFamily="49" charset="0"/>
              </a:rPr>
              <a:t>2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  C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．干沙子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  D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．湿</a:t>
            </a:r>
            <a:r>
              <a:rPr lang="zh-CN" altLang="zh-CN" sz="2000" b="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抹布</a:t>
            </a:r>
            <a:endParaRPr lang="zh-CN" altLang="zh-CN" sz="2000" b="0" kern="100" dirty="0">
              <a:cs typeface="Courier New" panose="02070309020205020404" pitchFamily="49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093926" y="3098067"/>
            <a:ext cx="3745016" cy="943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00300" algn="l"/>
              </a:tabLst>
            </a:pPr>
            <a:r>
              <a:rPr lang="zh-CN" altLang="zh-CN" sz="2000" b="0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金刚石、石墨、石墨烯、</a:t>
            </a:r>
            <a:r>
              <a:rPr lang="en-US" altLang="zh-CN" sz="2000" b="0" kern="100" dirty="0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C</a:t>
            </a:r>
            <a:r>
              <a:rPr lang="en-US" altLang="zh-CN" sz="2000" b="0" kern="100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Courier New" panose="02070309020205020404" pitchFamily="49" charset="0"/>
              </a:rPr>
              <a:t>60</a:t>
            </a:r>
            <a:r>
              <a:rPr lang="zh-CN" altLang="zh-CN" sz="2000" b="0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、碳纳米管等</a:t>
            </a:r>
            <a:endParaRPr lang="zh-CN" altLang="zh-CN" sz="2000" b="0" kern="100" dirty="0">
              <a:solidFill>
                <a:srgbClr val="FF0000"/>
              </a:solidFill>
              <a:cs typeface="Courier New" panose="02070309020205020404" pitchFamily="49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847962" y="3976825"/>
            <a:ext cx="356188" cy="5762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0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F</a:t>
            </a:r>
            <a:endParaRPr lang="zh-CN" altLang="en-US" sz="2400" b="0" dirty="0">
              <a:solidFill>
                <a:srgbClr val="FF00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618849" y="4466730"/>
            <a:ext cx="389850" cy="5762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0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zh-CN" altLang="en-US" sz="2400" b="0" dirty="0">
              <a:solidFill>
                <a:srgbClr val="FF0000"/>
              </a:solidFill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2"/>
          <a:srcRect l="29637" t="17980" r="8173" b="23758"/>
          <a:stretch/>
        </p:blipFill>
        <p:spPr>
          <a:xfrm>
            <a:off x="3428534" y="2701484"/>
            <a:ext cx="990937" cy="868347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085" y="1121698"/>
            <a:ext cx="9135227" cy="1553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084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1937905"/>
            <a:ext cx="10156825" cy="37856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000" b="0" kern="100" dirty="0" smtClean="0">
                <a:latin typeface="Times New Roman" panose="02020603050405020304" pitchFamily="18" charset="0"/>
                <a:cs typeface="Courier New" panose="02070309020205020404" pitchFamily="49" charset="0"/>
              </a:rPr>
              <a:t>(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5)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元素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h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和</a:t>
            </a:r>
            <a:r>
              <a:rPr lang="en-US" altLang="zh-CN" sz="2000" b="0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i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形成的化合物</a:t>
            </a:r>
            <a:r>
              <a:rPr lang="zh-CN" altLang="zh-CN" sz="2000" b="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中</a:t>
            </a:r>
            <a:r>
              <a:rPr lang="zh-CN" altLang="en-US" sz="2000" b="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的化学式为</a:t>
            </a:r>
            <a:r>
              <a:rPr lang="en-US" altLang="zh-CN" sz="2000" b="0" kern="100" dirty="0" smtClean="0">
                <a:latin typeface="Times New Roman" panose="02020603050405020304" pitchFamily="18" charset="0"/>
                <a:cs typeface="Courier New" panose="02070309020205020404" pitchFamily="49" charset="0"/>
              </a:rPr>
              <a:t>_______</a:t>
            </a:r>
            <a:r>
              <a:rPr lang="zh-CN" altLang="zh-CN" sz="2000" b="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CN" sz="2000" b="0" kern="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000" b="0" kern="100" dirty="0" smtClean="0">
                <a:latin typeface="Times New Roman" panose="02020603050405020304" pitchFamily="18" charset="0"/>
                <a:cs typeface="Courier New" panose="02070309020205020404" pitchFamily="49" charset="0"/>
              </a:rPr>
              <a:t>h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单质与</a:t>
            </a:r>
            <a:r>
              <a:rPr lang="en-US" altLang="zh-CN" sz="2000" b="0" kern="100" dirty="0" err="1">
                <a:latin typeface="Times New Roman" panose="02020603050405020304" pitchFamily="18" charset="0"/>
                <a:cs typeface="Courier New" panose="02070309020205020404" pitchFamily="49" charset="0"/>
              </a:rPr>
              <a:t>NaOH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溶液反应的离子方程式为</a:t>
            </a:r>
            <a:r>
              <a:rPr lang="en-US" altLang="zh-CN" sz="2000" b="0" kern="100" dirty="0" smtClean="0">
                <a:latin typeface="Times New Roman" panose="02020603050405020304" pitchFamily="18" charset="0"/>
                <a:cs typeface="Courier New" panose="02070309020205020404" pitchFamily="49" charset="0"/>
              </a:rPr>
              <a:t>______________________________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CN" altLang="zh-CN" sz="2000" b="0" kern="100" dirty="0">
              <a:cs typeface="Courier New" panose="02070309020205020404" pitchFamily="49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(6)3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位科学家因在基于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的电池研究方面的成就获得了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2019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年诺贝尔化学奖。基于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e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的电池也日益受到重视。下列关于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和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e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的说法正确的有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________(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填字母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)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CN" altLang="zh-CN" sz="2000" b="0" kern="100" dirty="0">
              <a:cs typeface="Courier New" panose="02070309020205020404" pitchFamily="49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的金属性比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e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弱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  	</a:t>
            </a:r>
            <a:endParaRPr lang="en-US" altLang="zh-CN" sz="2000" b="0" kern="100" dirty="0" smtClean="0">
              <a:latin typeface="Times New Roman" panose="02020603050405020304" pitchFamily="18" charset="0"/>
              <a:cs typeface="Courier New" panose="02070309020205020404" pitchFamily="49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2400300" algn="l"/>
              </a:tabLst>
            </a:pPr>
            <a:r>
              <a:rPr lang="en-US" altLang="zh-CN" sz="2000" b="0" kern="100" dirty="0" smtClean="0">
                <a:latin typeface="Times New Roman" panose="02020603050405020304" pitchFamily="18" charset="0"/>
                <a:cs typeface="Courier New" panose="02070309020205020404" pitchFamily="49" charset="0"/>
              </a:rPr>
              <a:t>B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．自然界中，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e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的储量比</a:t>
            </a:r>
            <a:r>
              <a:rPr lang="en-US" altLang="zh-CN" sz="2000" b="0" kern="100" dirty="0">
                <a:latin typeface="Times New Roman" panose="02020603050405020304" pitchFamily="18" charset="0"/>
                <a:cs typeface="Courier New" panose="02070309020205020404" pitchFamily="49" charset="0"/>
              </a:rPr>
              <a:t>a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高</a:t>
            </a:r>
            <a:endParaRPr lang="zh-CN" altLang="zh-CN" sz="2000" b="0" kern="100" dirty="0">
              <a:cs typeface="Courier New" panose="02070309020205020404" pitchFamily="49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0" kern="100" dirty="0" smtClean="0">
                <a:latin typeface="Times New Roman" panose="02020603050405020304" pitchFamily="18" charset="0"/>
              </a:rPr>
              <a:t>C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r>
              <a:rPr lang="en-US" altLang="zh-CN" sz="2000" b="0" kern="100" dirty="0">
                <a:latin typeface="Times New Roman" panose="02020603050405020304" pitchFamily="18" charset="0"/>
              </a:rPr>
              <a:t>a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的原子半径比</a:t>
            </a:r>
            <a:r>
              <a:rPr lang="en-US" altLang="zh-CN" sz="2000" b="0" kern="100" dirty="0">
                <a:latin typeface="Times New Roman" panose="02020603050405020304" pitchFamily="18" charset="0"/>
              </a:rPr>
              <a:t>e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大</a:t>
            </a:r>
            <a:r>
              <a:rPr lang="zh-CN" altLang="zh-CN" sz="2000" b="0" kern="100" dirty="0">
                <a:ea typeface="Times New Roman" panose="02020603050405020304" pitchFamily="18" charset="0"/>
              </a:rPr>
              <a:t> </a:t>
            </a:r>
            <a:r>
              <a:rPr lang="en-US" altLang="zh-CN" sz="2000" b="0" kern="100" dirty="0">
                <a:ea typeface="Times New Roman" panose="02020603050405020304" pitchFamily="18" charset="0"/>
              </a:rPr>
              <a:t>	</a:t>
            </a:r>
            <a:endParaRPr lang="en-US" altLang="zh-CN" sz="2000" b="0" kern="100" dirty="0" smtClean="0">
              <a:ea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b="0" kern="100" dirty="0" smtClean="0">
                <a:ea typeface="Times New Roman" panose="02020603050405020304" pitchFamily="18" charset="0"/>
              </a:rPr>
              <a:t>D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．基于</a:t>
            </a:r>
            <a:r>
              <a:rPr lang="en-US" altLang="zh-CN" sz="2000" b="0" kern="100" dirty="0">
                <a:latin typeface="Times New Roman" panose="02020603050405020304" pitchFamily="18" charset="0"/>
              </a:rPr>
              <a:t>a</a:t>
            </a:r>
            <a:r>
              <a:rPr lang="zh-CN" altLang="zh-CN" sz="2000" b="0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的电池质量轻、易携带</a:t>
            </a:r>
            <a:endParaRPr lang="zh-CN" altLang="en-US" sz="2000" b="0" dirty="0"/>
          </a:p>
        </p:txBody>
      </p:sp>
      <p:sp>
        <p:nvSpPr>
          <p:cNvPr id="13" name="矩形 12"/>
          <p:cNvSpPr/>
          <p:nvPr/>
        </p:nvSpPr>
        <p:spPr>
          <a:xfrm>
            <a:off x="4507751" y="2402137"/>
            <a:ext cx="35151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800" b="0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Cl</a:t>
            </a:r>
            <a:r>
              <a:rPr lang="en-US" altLang="zh-CN" sz="1800" b="0" kern="100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zh-CN" sz="1800" b="0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1800" b="0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2OH</a:t>
            </a:r>
            <a:r>
              <a:rPr lang="zh-CN" altLang="zh-CN" sz="1800" b="0" kern="100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en-US" altLang="zh-CN" sz="1800" b="0" kern="100" spc="-80" dirty="0">
                <a:solidFill>
                  <a:srgbClr val="FF0000"/>
                </a:solidFill>
                <a:latin typeface="Times New Roman" panose="02020603050405020304" pitchFamily="18" charset="0"/>
              </a:rPr>
              <a:t>==</a:t>
            </a:r>
            <a:r>
              <a:rPr lang="en-US" altLang="zh-CN" sz="1800" b="0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=H</a:t>
            </a:r>
            <a:r>
              <a:rPr lang="en-US" altLang="zh-CN" sz="1800" b="0" kern="100" baseline="-25000" dirty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1800" b="0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O</a:t>
            </a:r>
            <a:r>
              <a:rPr lang="zh-CN" altLang="zh-CN" sz="1800" b="0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1800" b="0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Cl</a:t>
            </a:r>
            <a:r>
              <a:rPr lang="zh-CN" altLang="zh-CN" sz="1800" b="0" kern="100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r>
              <a:rPr lang="zh-CN" altLang="zh-CN" sz="1800" b="0" kern="1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＋</a:t>
            </a:r>
            <a:r>
              <a:rPr lang="en-US" altLang="zh-CN" sz="1800" b="0" kern="1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ClO</a:t>
            </a:r>
            <a:r>
              <a:rPr lang="zh-CN" altLang="zh-CN" sz="1800" b="0" kern="100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－</a:t>
            </a:r>
            <a:endParaRPr lang="zh-CN" altLang="en-US" sz="1800" b="0" dirty="0">
              <a:solidFill>
                <a:srgbClr val="FF0000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593328" y="3393947"/>
            <a:ext cx="671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800" b="0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ABD</a:t>
            </a:r>
            <a:endParaRPr lang="zh-CN" altLang="en-US" sz="1800" b="0" dirty="0">
              <a:solidFill>
                <a:srgbClr val="FF0000"/>
              </a:solidFill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571" y="116803"/>
            <a:ext cx="9135227" cy="155361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文本框 15"/>
              <p:cNvSpPr txBox="1"/>
              <p:nvPr/>
            </p:nvSpPr>
            <p:spPr>
              <a:xfrm>
                <a:off x="4317455" y="2002027"/>
                <a:ext cx="109945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000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CaCl</m:t>
                          </m:r>
                        </m:e>
                        <m:sub>
                          <m:r>
                            <a:rPr lang="en-US" altLang="zh-CN" sz="2000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zh-CN" altLang="en-US" sz="2000" b="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6" name="文本框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7455" y="2002027"/>
                <a:ext cx="1099457" cy="400110"/>
              </a:xfrm>
              <a:prstGeom prst="rect">
                <a:avLst/>
              </a:prstGeom>
              <a:blipFill rotWithShape="0">
                <a:blip r:embed="rId3"/>
                <a:stretch>
                  <a:fillRect b="-303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10756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321630" y="195943"/>
            <a:ext cx="1045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0" dirty="0" smtClean="0"/>
              <a:t>小结</a:t>
            </a:r>
            <a:endParaRPr lang="zh-CN" altLang="en-US" b="0" dirty="0"/>
          </a:p>
        </p:txBody>
      </p:sp>
      <p:sp>
        <p:nvSpPr>
          <p:cNvPr id="4" name="文本框 3"/>
          <p:cNvSpPr txBox="1"/>
          <p:nvPr/>
        </p:nvSpPr>
        <p:spPr>
          <a:xfrm>
            <a:off x="446314" y="821145"/>
            <a:ext cx="69233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0" dirty="0" smtClean="0"/>
              <a:t>1</a:t>
            </a:r>
            <a:r>
              <a:rPr lang="zh-CN" altLang="en-US" sz="2000" b="0" dirty="0" smtClean="0"/>
              <a:t>金属和非金属交界处的元素，既有金属性，又有非金属性。</a:t>
            </a:r>
            <a:endParaRPr lang="zh-CN" altLang="en-US" sz="2000" b="0" dirty="0"/>
          </a:p>
        </p:txBody>
      </p:sp>
      <p:sp>
        <p:nvSpPr>
          <p:cNvPr id="5" name="文本框 4"/>
          <p:cNvSpPr txBox="1"/>
          <p:nvPr/>
        </p:nvSpPr>
        <p:spPr>
          <a:xfrm>
            <a:off x="446314" y="1606727"/>
            <a:ext cx="80663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0" dirty="0" smtClean="0"/>
              <a:t>2</a:t>
            </a:r>
            <a:r>
              <a:rPr lang="zh-CN" altLang="en-US" sz="2000" b="0" dirty="0" smtClean="0"/>
              <a:t>找到元素在周期表中的位置，分析其结构，周期序数</a:t>
            </a:r>
            <a:r>
              <a:rPr lang="en-US" altLang="zh-CN" sz="2000" b="0" dirty="0" smtClean="0"/>
              <a:t>=</a:t>
            </a:r>
            <a:r>
              <a:rPr lang="zh-CN" altLang="en-US" sz="2000" b="0" dirty="0" smtClean="0"/>
              <a:t>电子层数，主族序数</a:t>
            </a:r>
            <a:r>
              <a:rPr lang="en-US" altLang="zh-CN" sz="2000" b="0" dirty="0" smtClean="0"/>
              <a:t>=</a:t>
            </a:r>
            <a:r>
              <a:rPr lang="zh-CN" altLang="en-US" sz="2000" b="0" dirty="0" smtClean="0"/>
              <a:t>最外层电子数，再根据元素周期律，得出结论。</a:t>
            </a:r>
            <a:endParaRPr lang="zh-CN" altLang="en-US" sz="2000" b="0" dirty="0"/>
          </a:p>
        </p:txBody>
      </p:sp>
      <p:sp>
        <p:nvSpPr>
          <p:cNvPr id="6" name="文本框 5"/>
          <p:cNvSpPr txBox="1"/>
          <p:nvPr/>
        </p:nvSpPr>
        <p:spPr>
          <a:xfrm>
            <a:off x="446314" y="2608496"/>
            <a:ext cx="83711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0" dirty="0" smtClean="0"/>
              <a:t>3</a:t>
            </a:r>
            <a:r>
              <a:rPr lang="zh-CN" altLang="en-US" sz="2000" b="0" dirty="0" smtClean="0">
                <a:solidFill>
                  <a:srgbClr val="FF0000"/>
                </a:solidFill>
              </a:rPr>
              <a:t>在金属和非金属交界处寻找半导体材料</a:t>
            </a:r>
            <a:r>
              <a:rPr lang="zh-CN" altLang="en-US" sz="2000" b="0" dirty="0" smtClean="0"/>
              <a:t>，</a:t>
            </a:r>
            <a:r>
              <a:rPr lang="zh-CN" altLang="en-US" sz="2000" b="0" dirty="0" smtClean="0">
                <a:solidFill>
                  <a:srgbClr val="0000FF"/>
                </a:solidFill>
              </a:rPr>
              <a:t>在过渡元素里面寻找制造催化剂和耐高温、耐腐蚀合金的元素</a:t>
            </a:r>
            <a:r>
              <a:rPr lang="zh-CN" altLang="en-US" sz="2000" b="0" dirty="0" smtClean="0"/>
              <a:t>，用氟、氯、硫、磷、砷元素制造农药。</a:t>
            </a:r>
            <a:endParaRPr lang="zh-CN" altLang="en-US" sz="2000" b="0" dirty="0"/>
          </a:p>
        </p:txBody>
      </p:sp>
    </p:spTree>
    <p:extLst>
      <p:ext uri="{BB962C8B-B14F-4D97-AF65-F5344CB8AC3E}">
        <p14:creationId xmlns:p14="http://schemas.microsoft.com/office/powerpoint/2010/main" val="1955452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10_默认设计模板">
  <a:themeElements>
    <a:clrScheme name="10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5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  <a:cs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5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  <a:cs typeface="Times New Roman" panose="02020603050405020304" pitchFamily="18" charset="0"/>
          </a:defRPr>
        </a:defPPr>
      </a:lstStyle>
    </a:lnDef>
  </a:objectDefaults>
  <a:extraClrSchemeLst>
    <a:extraClrScheme>
      <a:clrScheme name="10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1_默认设计模板">
  <a:themeElements>
    <a:clrScheme name="1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5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  <a:cs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5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  <a:cs typeface="Times New Roman" panose="02020603050405020304" pitchFamily="18" charset="0"/>
          </a:defRPr>
        </a:defPPr>
      </a:lstStyle>
    </a:lnDef>
  </a:objectDefaults>
  <a:extraClrSchemeLst>
    <a:extraClrScheme>
      <a:clrScheme name="1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2_默认设计模板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3_默认设计模板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3227</TotalTime>
  <Words>572</Words>
  <Application>Microsoft Office PowerPoint</Application>
  <PresentationFormat>自定义</PresentationFormat>
  <Paragraphs>85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9</vt:i4>
      </vt:variant>
    </vt:vector>
  </HeadingPairs>
  <TitlesOfParts>
    <vt:vector size="20" baseType="lpstr">
      <vt:lpstr>宋体</vt:lpstr>
      <vt:lpstr>Arial</vt:lpstr>
      <vt:lpstr>Calibri</vt:lpstr>
      <vt:lpstr>Calibri Light</vt:lpstr>
      <vt:lpstr>Cambria Math</vt:lpstr>
      <vt:lpstr>Courier New</vt:lpstr>
      <vt:lpstr>Times New Roman</vt:lpstr>
      <vt:lpstr>10_默认设计模板</vt:lpstr>
      <vt:lpstr>11_默认设计模板</vt:lpstr>
      <vt:lpstr>12_默认设计模板</vt:lpstr>
      <vt:lpstr>13_默认设计模板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世纪金榜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世纪金榜</dc:title>
  <dc:creator>世纪金榜</dc:creator>
  <cp:lastModifiedBy>http://www.kingedu.net</cp:lastModifiedBy>
  <cp:revision>661</cp:revision>
  <cp:lastPrinted>1601-01-01T00:00:00Z</cp:lastPrinted>
  <dcterms:created xsi:type="dcterms:W3CDTF">1601-01-01T00:00:00Z</dcterms:created>
  <dcterms:modified xsi:type="dcterms:W3CDTF">2021-12-20T06:27:39Z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