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773" r:id="rId2"/>
    <p:sldId id="803" r:id="rId3"/>
    <p:sldId id="804" r:id="rId4"/>
    <p:sldId id="775" r:id="rId5"/>
    <p:sldId id="776" r:id="rId6"/>
    <p:sldId id="777" r:id="rId7"/>
    <p:sldId id="778" r:id="rId8"/>
    <p:sldId id="805" r:id="rId9"/>
    <p:sldId id="779" r:id="rId10"/>
    <p:sldId id="780" r:id="rId11"/>
    <p:sldId id="781" r:id="rId12"/>
    <p:sldId id="782" r:id="rId13"/>
    <p:sldId id="783" r:id="rId14"/>
    <p:sldId id="784" r:id="rId15"/>
    <p:sldId id="785" r:id="rId16"/>
    <p:sldId id="786" r:id="rId17"/>
    <p:sldId id="787" r:id="rId18"/>
    <p:sldId id="788" r:id="rId19"/>
    <p:sldId id="789" r:id="rId20"/>
    <p:sldId id="790" r:id="rId21"/>
    <p:sldId id="791" r:id="rId22"/>
    <p:sldId id="792" r:id="rId23"/>
    <p:sldId id="793" r:id="rId24"/>
    <p:sldId id="794" r:id="rId25"/>
    <p:sldId id="795" r:id="rId26"/>
    <p:sldId id="796" r:id="rId27"/>
    <p:sldId id="797" r:id="rId28"/>
    <p:sldId id="798" r:id="rId29"/>
    <p:sldId id="799" r:id="rId30"/>
    <p:sldId id="800" r:id="rId31"/>
    <p:sldId id="801" r:id="rId32"/>
    <p:sldId id="802" r:id="rId33"/>
    <p:sldId id="806" r:id="rId3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2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ECFF"/>
    <a:srgbClr val="66CCFF"/>
    <a:srgbClr val="FF0066"/>
    <a:srgbClr val="009900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 varScale="1">
        <p:scale>
          <a:sx n="107" d="100"/>
          <a:sy n="107" d="100"/>
        </p:scale>
        <p:origin x="1734" y="102"/>
      </p:cViewPr>
      <p:guideLst>
        <p:guide orient="horz" pos="2132"/>
        <p:guide pos="2880"/>
      </p:guideLst>
    </p:cSldViewPr>
  </p:slideViewPr>
  <p:outlineViewPr>
    <p:cViewPr>
      <p:scale>
        <a:sx n="33" d="100"/>
        <a:sy n="33" d="100"/>
      </p:scale>
      <p:origin x="0" y="24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5" name="日期占位符 3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4"/>
          <p:cNvSpPr>
            <a:spLocks noGrp="1" noChangeArrowheads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  <a:t>‹#›</a:t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1029" name="Picture 10" descr="英语周报标志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6200" y="9525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0" name="Text Box 11"/>
          <p:cNvSpPr txBox="1">
            <a:spLocks noChangeArrowheads="1"/>
          </p:cNvSpPr>
          <p:nvPr/>
        </p:nvSpPr>
        <p:spPr bwMode="auto">
          <a:xfrm>
            <a:off x="6516688" y="76200"/>
            <a:ext cx="2519363" cy="369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2 Vocabulary</a:t>
            </a:r>
          </a:p>
        </p:txBody>
      </p: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  <a:t>‹#›</a:t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115560" y="2813050"/>
            <a:ext cx="32829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Vocabulary</a:t>
            </a: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4373" y="836613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 </a:t>
            </a:r>
            <a:r>
              <a:rPr lang="en-US" altLang="zh-CN" sz="4800" b="1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Culture shock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084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417153">
            <a:off x="746125" y="3355975"/>
            <a:ext cx="4146550" cy="2609850"/>
          </a:xfrm>
          <a:prstGeom prst="rect">
            <a:avLst/>
          </a:prstGeom>
          <a:noFill/>
          <a:ln w="31750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/>
          <p:cNvSpPr txBox="1"/>
          <p:nvPr/>
        </p:nvSpPr>
        <p:spPr>
          <a:xfrm>
            <a:off x="3563938" y="836613"/>
            <a:ext cx="12112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atin typeface="+mn-ea"/>
                <a:ea typeface="+mn-ea"/>
                <a:cs typeface="+mn-cs"/>
              </a:rPr>
              <a:t>目录</a:t>
            </a:r>
          </a:p>
        </p:txBody>
      </p:sp>
      <p:cxnSp>
        <p:nvCxnSpPr>
          <p:cNvPr id="54280" name="直接连接符 8"/>
          <p:cNvCxnSpPr/>
          <p:nvPr/>
        </p:nvCxnSpPr>
        <p:spPr>
          <a:xfrm>
            <a:off x="5110163" y="3954463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sp>
        <p:nvSpPr>
          <p:cNvPr id="37" name="TextBox 27"/>
          <p:cNvSpPr txBox="1"/>
          <p:nvPr/>
        </p:nvSpPr>
        <p:spPr>
          <a:xfrm>
            <a:off x="5400675" y="3429000"/>
            <a:ext cx="2339975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Notes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cxnSp>
        <p:nvCxnSpPr>
          <p:cNvPr id="54292" name="直接连接符 8"/>
          <p:cNvCxnSpPr/>
          <p:nvPr/>
        </p:nvCxnSpPr>
        <p:spPr>
          <a:xfrm>
            <a:off x="1077913" y="3073400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9" name="TextBox 27"/>
          <p:cNvSpPr txBox="1"/>
          <p:nvPr/>
        </p:nvSpPr>
        <p:spPr>
          <a:xfrm>
            <a:off x="863600" y="1989138"/>
            <a:ext cx="2987675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Words and expressions</a:t>
            </a:r>
          </a:p>
        </p:txBody>
      </p:sp>
      <p:sp>
        <p:nvSpPr>
          <p:cNvPr id="16" name="环形箭头 15"/>
          <p:cNvSpPr/>
          <p:nvPr/>
        </p:nvSpPr>
        <p:spPr>
          <a:xfrm rot="20563910" flipH="1">
            <a:off x="3167286" y="2241869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697931" y="3141730"/>
            <a:ext cx="1625368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4000" b="1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735388" y="2686050"/>
            <a:ext cx="5207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1</a:t>
            </a:r>
            <a:endParaRPr kumimoji="0" lang="zh-CN" altLang="en-US" sz="4000" b="1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251325" y="3552825"/>
            <a:ext cx="5207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itchFamily="18" charset="0"/>
                <a:ea typeface="+mn-ea"/>
                <a:cs typeface="+mn-cs"/>
              </a:rPr>
              <a:t>2</a:t>
            </a:r>
            <a:endParaRPr kumimoji="0" lang="zh-CN" altLang="en-US" sz="4000" b="1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9" grpId="0"/>
      <p:bldP spid="26" grpId="0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062434" y="3033095"/>
            <a:ext cx="6480000" cy="1260000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1403350" y="2997200"/>
            <a:ext cx="5918200" cy="13239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</a:t>
            </a:r>
          </a:p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Words and expressions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文本占位符 4097"/>
          <p:cNvSpPr>
            <a:spLocks noGrp="1"/>
          </p:cNvSpPr>
          <p:nvPr>
            <p:ph type="body" idx="1"/>
          </p:nvPr>
        </p:nvSpPr>
        <p:spPr>
          <a:xfrm>
            <a:off x="457200" y="1463358"/>
            <a:ext cx="8229600" cy="4808220"/>
          </a:xfrm>
        </p:spPr>
        <p:txBody>
          <a:bodyPr/>
          <a:lstStyle/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</a:rPr>
              <a:t>culture shock 	</a:t>
            </a:r>
            <a:r>
              <a:rPr lang="en-US" altLang="zh-CN" i="1">
                <a:latin typeface="Times New Roman" panose="02020603050405020304" pitchFamily="18" charset="0"/>
              </a:rPr>
              <a:t>n.</a:t>
            </a:r>
            <a:r>
              <a:rPr lang="zh-CN" altLang="en-US">
                <a:latin typeface="Times New Roman" panose="02020603050405020304" pitchFamily="18" charset="0"/>
              </a:rPr>
              <a:t>文化冲击；文化休克 </a:t>
            </a:r>
            <a:r>
              <a:rPr lang="en-US" altLang="zh-CN">
                <a:latin typeface="Times New Roman" panose="02020603050405020304" pitchFamily="18" charset="0"/>
              </a:rPr>
              <a:t>p. 17</a:t>
            </a:r>
          </a:p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</a:rPr>
              <a:t>camp 			</a:t>
            </a:r>
            <a:r>
              <a:rPr lang="en-US" altLang="zh-CN" i="1">
                <a:latin typeface="Times New Roman" panose="02020603050405020304" pitchFamily="18" charset="0"/>
              </a:rPr>
              <a:t>n. </a:t>
            </a:r>
            <a:r>
              <a:rPr lang="zh-CN" altLang="en-US">
                <a:latin typeface="Times New Roman" panose="02020603050405020304" pitchFamily="18" charset="0"/>
              </a:rPr>
              <a:t>度假营 </a:t>
            </a:r>
            <a:r>
              <a:rPr lang="en-US" altLang="zh-CN">
                <a:latin typeface="Times New Roman" panose="02020603050405020304" pitchFamily="18" charset="0"/>
              </a:rPr>
              <a:t>p. 17</a:t>
            </a:r>
          </a:p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</a:rPr>
              <a:t>*firework 		</a:t>
            </a:r>
            <a:r>
              <a:rPr lang="en-US" altLang="zh-CN" i="1">
                <a:latin typeface="Times New Roman" panose="02020603050405020304" pitchFamily="18" charset="0"/>
              </a:rPr>
              <a:t>n. </a:t>
            </a:r>
            <a:r>
              <a:rPr lang="zh-CN" altLang="en-US">
                <a:latin typeface="Times New Roman" panose="02020603050405020304" pitchFamily="18" charset="0"/>
              </a:rPr>
              <a:t>烟火；烟花 </a:t>
            </a:r>
            <a:r>
              <a:rPr lang="en-US" altLang="zh-CN">
                <a:latin typeface="Times New Roman" panose="02020603050405020304" pitchFamily="18" charset="0"/>
              </a:rPr>
              <a:t>p. 18</a:t>
            </a:r>
          </a:p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</a:rPr>
              <a:t>*turkey 		</a:t>
            </a:r>
            <a:r>
              <a:rPr lang="en-US" altLang="zh-CN" i="1">
                <a:latin typeface="Times New Roman" panose="02020603050405020304" pitchFamily="18" charset="0"/>
              </a:rPr>
              <a:t>n.</a:t>
            </a:r>
            <a:r>
              <a:rPr lang="en-US" altLang="zh-CN">
                <a:latin typeface="Times New Roman" panose="02020603050405020304" pitchFamily="18" charset="0"/>
              </a:rPr>
              <a:t> </a:t>
            </a:r>
            <a:r>
              <a:rPr lang="zh-CN" altLang="en-US">
                <a:latin typeface="Times New Roman" panose="02020603050405020304" pitchFamily="18" charset="0"/>
              </a:rPr>
              <a:t>火鸡 </a:t>
            </a:r>
            <a:r>
              <a:rPr lang="en-US" altLang="zh-CN">
                <a:latin typeface="Times New Roman" panose="02020603050405020304" pitchFamily="18" charset="0"/>
              </a:rPr>
              <a:t>p. 18</a:t>
            </a:r>
          </a:p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</a:rPr>
              <a:t>international 		</a:t>
            </a:r>
            <a:r>
              <a:rPr lang="en-US" altLang="zh-CN" i="1">
                <a:latin typeface="Times New Roman" panose="02020603050405020304" pitchFamily="18" charset="0"/>
              </a:rPr>
              <a:t>adj.</a:t>
            </a:r>
            <a:r>
              <a:rPr lang="zh-CN" altLang="en-US">
                <a:latin typeface="Times New Roman" panose="02020603050405020304" pitchFamily="18" charset="0"/>
              </a:rPr>
              <a:t>国际的 </a:t>
            </a:r>
            <a:r>
              <a:rPr lang="en-US" altLang="zh-CN">
                <a:latin typeface="Times New Roman" panose="02020603050405020304" pitchFamily="18" charset="0"/>
              </a:rPr>
              <a:t>p. 19</a:t>
            </a:r>
          </a:p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</a:rPr>
              <a:t>admit 			</a:t>
            </a:r>
            <a:r>
              <a:rPr lang="en-US" altLang="zh-CN" i="1">
                <a:latin typeface="Times New Roman" panose="02020603050405020304" pitchFamily="18" charset="0"/>
              </a:rPr>
              <a:t>v.</a:t>
            </a:r>
            <a:r>
              <a:rPr lang="zh-CN" altLang="en-US">
                <a:latin typeface="Times New Roman" panose="02020603050405020304" pitchFamily="18" charset="0"/>
              </a:rPr>
              <a:t>（常指勉强）承认 </a:t>
            </a:r>
            <a:r>
              <a:rPr lang="en-US" altLang="zh-CN">
                <a:latin typeface="Times New Roman" panose="02020603050405020304" pitchFamily="18" charset="0"/>
              </a:rPr>
              <a:t>p. 19</a:t>
            </a:r>
          </a:p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</a:rPr>
              <a:t>spare 			</a:t>
            </a:r>
            <a:r>
              <a:rPr lang="en-US" altLang="zh-CN" i="1">
                <a:latin typeface="Times New Roman" panose="02020603050405020304" pitchFamily="18" charset="0"/>
              </a:rPr>
              <a:t>adj. </a:t>
            </a:r>
            <a:r>
              <a:rPr lang="zh-CN" altLang="en-US">
                <a:latin typeface="Times New Roman" panose="02020603050405020304" pitchFamily="18" charset="0"/>
              </a:rPr>
              <a:t>空闲的；空余的 </a:t>
            </a:r>
            <a:r>
              <a:rPr lang="en-US" altLang="zh-CN">
                <a:latin typeface="Times New Roman" panose="02020603050405020304" pitchFamily="18" charset="0"/>
              </a:rPr>
              <a:t>p. 19</a:t>
            </a:r>
          </a:p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</a:rPr>
              <a:t>degree 		</a:t>
            </a:r>
            <a:r>
              <a:rPr lang="en-US" altLang="zh-CN" i="1">
                <a:latin typeface="Times New Roman" panose="02020603050405020304" pitchFamily="18" charset="0"/>
              </a:rPr>
              <a:t>n.</a:t>
            </a:r>
            <a:r>
              <a:rPr lang="en-US" altLang="zh-CN">
                <a:latin typeface="Times New Roman" panose="02020603050405020304" pitchFamily="18" charset="0"/>
              </a:rPr>
              <a:t> </a:t>
            </a:r>
            <a:r>
              <a:rPr lang="zh-CN" altLang="en-US">
                <a:latin typeface="Times New Roman" panose="02020603050405020304" pitchFamily="18" charset="0"/>
              </a:rPr>
              <a:t>程度 </a:t>
            </a:r>
            <a:r>
              <a:rPr lang="en-US" altLang="zh-CN">
                <a:latin typeface="Times New Roman" panose="02020603050405020304" pitchFamily="18" charset="0"/>
              </a:rPr>
              <a:t>p. 19</a:t>
            </a:r>
          </a:p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</a:rPr>
              <a:t>fail 			</a:t>
            </a:r>
            <a:r>
              <a:rPr lang="en-US" altLang="zh-CN" i="1">
                <a:latin typeface="Times New Roman" panose="02020603050405020304" pitchFamily="18" charset="0"/>
              </a:rPr>
              <a:t>v.</a:t>
            </a:r>
            <a:r>
              <a:rPr lang="en-US" altLang="zh-CN">
                <a:latin typeface="Times New Roman" panose="02020603050405020304" pitchFamily="18" charset="0"/>
              </a:rPr>
              <a:t> </a:t>
            </a:r>
            <a:r>
              <a:rPr lang="zh-CN" altLang="en-US">
                <a:latin typeface="Times New Roman" panose="02020603050405020304" pitchFamily="18" charset="0"/>
              </a:rPr>
              <a:t>失败；未能（做到） </a:t>
            </a:r>
            <a:r>
              <a:rPr lang="en-US" altLang="zh-CN">
                <a:latin typeface="Times New Roman" panose="02020603050405020304" pitchFamily="18" charset="0"/>
              </a:rPr>
              <a:t>p. 19</a:t>
            </a:r>
          </a:p>
          <a:p>
            <a:pPr>
              <a:buNone/>
            </a:pPr>
            <a:r>
              <a:rPr lang="en-US" altLang="zh-CN">
                <a:latin typeface="Times New Roman" panose="02020603050405020304" pitchFamily="18" charset="0"/>
              </a:rPr>
              <a:t>manage 	          </a:t>
            </a:r>
            <a:r>
              <a:rPr lang="en-US" altLang="zh-CN" i="1">
                <a:latin typeface="Times New Roman" panose="02020603050405020304" pitchFamily="18" charset="0"/>
              </a:rPr>
              <a:t>v.</a:t>
            </a:r>
            <a:r>
              <a:rPr lang="en-US" altLang="zh-CN">
                <a:latin typeface="Times New Roman" panose="02020603050405020304" pitchFamily="18" charset="0"/>
              </a:rPr>
              <a:t> </a:t>
            </a:r>
            <a:r>
              <a:rPr lang="zh-CN" altLang="en-US">
                <a:latin typeface="Times New Roman" panose="02020603050405020304" pitchFamily="18" charset="0"/>
              </a:rPr>
              <a:t>完成（困难的事）；勉力完成 </a:t>
            </a:r>
            <a:r>
              <a:rPr lang="en-US" altLang="zh-CN">
                <a:latin typeface="Times New Roman" panose="02020603050405020304" pitchFamily="18" charset="0"/>
              </a:rPr>
              <a:t>p. 19</a:t>
            </a:r>
          </a:p>
        </p:txBody>
      </p:sp>
      <p:sp>
        <p:nvSpPr>
          <p:cNvPr id="4099" name="矩形 4098"/>
          <p:cNvSpPr/>
          <p:nvPr/>
        </p:nvSpPr>
        <p:spPr>
          <a:xfrm>
            <a:off x="457200" y="412433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Reading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文本占位符 5121"/>
          <p:cNvSpPr>
            <a:spLocks noGrp="1"/>
          </p:cNvSpPr>
          <p:nvPr>
            <p:ph type="body" idx="1"/>
          </p:nvPr>
        </p:nvSpPr>
        <p:spPr>
          <a:xfrm>
            <a:off x="457200" y="1268413"/>
            <a:ext cx="8229600" cy="4955540"/>
          </a:xfrm>
        </p:spPr>
        <p:txBody>
          <a:bodyPr/>
          <a:lstStyle/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idiom 	</a:t>
            </a:r>
            <a:r>
              <a:rPr lang="en-US" altLang="zh-CN" sz="2800" i="1">
                <a:latin typeface="Times New Roman" panose="02020603050405020304" pitchFamily="18" charset="0"/>
              </a:rPr>
              <a:t>n. </a:t>
            </a:r>
            <a:r>
              <a:rPr lang="zh-CN" altLang="en-US" sz="2800">
                <a:latin typeface="Times New Roman" panose="02020603050405020304" pitchFamily="18" charset="0"/>
              </a:rPr>
              <a:t>习语；惯用语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everyday 	</a:t>
            </a:r>
            <a:r>
              <a:rPr lang="en-US" altLang="zh-CN" sz="2800" i="1">
                <a:latin typeface="Times New Roman" panose="02020603050405020304" pitchFamily="18" charset="0"/>
              </a:rPr>
              <a:t>adj. </a:t>
            </a:r>
            <a:r>
              <a:rPr lang="zh-CN" altLang="en-US" sz="2800">
                <a:latin typeface="Times New Roman" panose="02020603050405020304" pitchFamily="18" charset="0"/>
              </a:rPr>
              <a:t>每天的；日常的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uniform 	</a:t>
            </a:r>
            <a:r>
              <a:rPr lang="en-US" altLang="zh-CN" sz="2800" i="1">
                <a:latin typeface="Times New Roman" panose="02020603050405020304" pitchFamily="18" charset="0"/>
              </a:rPr>
              <a:t>n. </a:t>
            </a:r>
            <a:r>
              <a:rPr lang="zh-CN" altLang="en-US" sz="2800">
                <a:latin typeface="Times New Roman" panose="02020603050405020304" pitchFamily="18" charset="0"/>
              </a:rPr>
              <a:t>校服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whatever 	</a:t>
            </a:r>
            <a:r>
              <a:rPr lang="en-US" altLang="zh-CN" sz="2800" i="1">
                <a:latin typeface="Times New Roman" panose="02020603050405020304" pitchFamily="18" charset="0"/>
              </a:rPr>
              <a:t>pron. </a:t>
            </a:r>
            <a:r>
              <a:rPr lang="zh-CN" altLang="en-US" sz="2800">
                <a:latin typeface="Times New Roman" panose="02020603050405020304" pitchFamily="18" charset="0"/>
              </a:rPr>
              <a:t>任何事物；一切事物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pink 		</a:t>
            </a:r>
            <a:r>
              <a:rPr lang="en-US" altLang="zh-CN" sz="2800" i="1">
                <a:latin typeface="Times New Roman" panose="02020603050405020304" pitchFamily="18" charset="0"/>
              </a:rPr>
              <a:t>adj. </a:t>
            </a:r>
            <a:r>
              <a:rPr lang="zh-CN" altLang="en-US" sz="2800">
                <a:latin typeface="Times New Roman" panose="02020603050405020304" pitchFamily="18" charset="0"/>
              </a:rPr>
              <a:t>粉红色的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purple 	</a:t>
            </a:r>
            <a:r>
              <a:rPr lang="en-US" altLang="zh-CN" sz="2800" i="1">
                <a:latin typeface="Times New Roman" panose="02020603050405020304" pitchFamily="18" charset="0"/>
              </a:rPr>
              <a:t>adj. </a:t>
            </a:r>
            <a:r>
              <a:rPr lang="zh-CN" altLang="en-US" sz="2800">
                <a:latin typeface="Times New Roman" panose="02020603050405020304" pitchFamily="18" charset="0"/>
              </a:rPr>
              <a:t>紫色的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anyway 	</a:t>
            </a:r>
            <a:r>
              <a:rPr lang="en-US" altLang="zh-CN" sz="2800" i="1">
                <a:latin typeface="Times New Roman" panose="02020603050405020304" pitchFamily="18" charset="0"/>
              </a:rPr>
              <a:t>adv.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无论如何；反正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especially	 </a:t>
            </a:r>
            <a:r>
              <a:rPr lang="en-US" altLang="zh-CN" sz="2800" i="1">
                <a:latin typeface="Times New Roman" panose="02020603050405020304" pitchFamily="18" charset="0"/>
              </a:rPr>
              <a:t>adv. </a:t>
            </a:r>
            <a:r>
              <a:rPr lang="zh-CN" altLang="en-US" sz="2800">
                <a:latin typeface="Times New Roman" panose="02020603050405020304" pitchFamily="18" charset="0"/>
              </a:rPr>
              <a:t>尤其；特别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baseball 	</a:t>
            </a:r>
            <a:r>
              <a:rPr lang="en-US" altLang="zh-CN" sz="2800" i="1">
                <a:latin typeface="Times New Roman" panose="02020603050405020304" pitchFamily="18" charset="0"/>
              </a:rPr>
              <a:t>n.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棒球运动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education 	</a:t>
            </a:r>
            <a:r>
              <a:rPr lang="en-US" altLang="zh-CN" sz="2800" i="1">
                <a:latin typeface="Times New Roman" panose="02020603050405020304" pitchFamily="18" charset="0"/>
              </a:rPr>
              <a:t>n.</a:t>
            </a:r>
            <a:r>
              <a:rPr lang="en-US" altLang="zh-CN" sz="2800">
                <a:latin typeface="Times New Roman" panose="02020603050405020304" pitchFamily="18" charset="0"/>
              </a:rPr>
              <a:t> </a:t>
            </a:r>
            <a:r>
              <a:rPr lang="zh-CN" altLang="en-US" sz="2800">
                <a:latin typeface="Times New Roman" panose="02020603050405020304" pitchFamily="18" charset="0"/>
              </a:rPr>
              <a:t>有教益的经历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</p:txBody>
      </p:sp>
      <p:sp>
        <p:nvSpPr>
          <p:cNvPr id="5123" name="矩形 5122"/>
          <p:cNvSpPr/>
          <p:nvPr/>
        </p:nvSpPr>
        <p:spPr>
          <a:xfrm>
            <a:off x="457200" y="395923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Reading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占位符 6145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3621405"/>
          </a:xfrm>
        </p:spPr>
        <p:txBody>
          <a:bodyPr/>
          <a:lstStyle/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set off 			</a:t>
            </a:r>
            <a:r>
              <a:rPr lang="zh-CN" altLang="en-US" sz="2800" dirty="0">
                <a:latin typeface="Times New Roman" panose="02020603050405020304" pitchFamily="18" charset="0"/>
              </a:rPr>
              <a:t>使</a:t>
            </a:r>
            <a:r>
              <a:rPr lang="zh-CN" altLang="en-US" sz="2800">
                <a:latin typeface="Times New Roman" panose="02020603050405020304" pitchFamily="18" charset="0"/>
              </a:rPr>
              <a:t>（炸弹等）爆炸 </a:t>
            </a:r>
            <a:r>
              <a:rPr lang="en-US" altLang="zh-CN" sz="2800">
                <a:latin typeface="Times New Roman" panose="02020603050405020304" pitchFamily="18" charset="0"/>
              </a:rPr>
              <a:t>p. 18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take off 			</a:t>
            </a:r>
            <a:r>
              <a:rPr lang="zh-CN" altLang="en-US" sz="2800" dirty="0">
                <a:latin typeface="Times New Roman" panose="02020603050405020304" pitchFamily="18" charset="0"/>
              </a:rPr>
              <a:t>脱</a:t>
            </a:r>
            <a:r>
              <a:rPr lang="zh-CN" altLang="en-US" sz="2800">
                <a:latin typeface="Times New Roman" panose="02020603050405020304" pitchFamily="18" charset="0"/>
              </a:rPr>
              <a:t>下 </a:t>
            </a:r>
            <a:r>
              <a:rPr lang="en-US" altLang="zh-CN" sz="2800">
                <a:latin typeface="Times New Roman" panose="02020603050405020304" pitchFamily="18" charset="0"/>
              </a:rPr>
              <a:t>p. 18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in one’s spare time	</a:t>
            </a:r>
            <a:r>
              <a:rPr lang="zh-CN" altLang="en-US" sz="2800">
                <a:latin typeface="Times New Roman" panose="02020603050405020304" pitchFamily="18" charset="0"/>
              </a:rPr>
              <a:t>在某人的空闲时间里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to a certain degree 	</a:t>
            </a:r>
            <a:r>
              <a:rPr lang="zh-CN" altLang="en-US" sz="2800">
                <a:latin typeface="Times New Roman" panose="02020603050405020304" pitchFamily="18" charset="0"/>
              </a:rPr>
              <a:t>在某种程度上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get used to 			</a:t>
            </a:r>
            <a:r>
              <a:rPr lang="zh-CN" altLang="en-US" sz="2800" dirty="0">
                <a:latin typeface="Times New Roman" panose="02020603050405020304" pitchFamily="18" charset="0"/>
              </a:rPr>
              <a:t>习</a:t>
            </a:r>
            <a:r>
              <a:rPr lang="zh-CN" altLang="en-US" sz="2800">
                <a:latin typeface="Times New Roman" panose="02020603050405020304" pitchFamily="18" charset="0"/>
              </a:rPr>
              <a:t>惯于；适应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under the weather 	</a:t>
            </a:r>
            <a:r>
              <a:rPr lang="zh-CN" altLang="en-US" sz="2800">
                <a:latin typeface="Times New Roman" panose="02020603050405020304" pitchFamily="18" charset="0"/>
              </a:rPr>
              <a:t>略有不适；不得劲 </a:t>
            </a:r>
            <a:r>
              <a:rPr lang="en-US" altLang="zh-CN" sz="2800">
                <a:latin typeface="Times New Roman" panose="02020603050405020304" pitchFamily="18" charset="0"/>
              </a:rPr>
              <a:t>p. 19</a:t>
            </a:r>
          </a:p>
        </p:txBody>
      </p:sp>
      <p:sp>
        <p:nvSpPr>
          <p:cNvPr id="6147" name="矩形 6146"/>
          <p:cNvSpPr/>
          <p:nvPr/>
        </p:nvSpPr>
        <p:spPr>
          <a:xfrm>
            <a:off x="456883" y="857568"/>
            <a:ext cx="5770562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Reading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文本占位符 7169"/>
          <p:cNvSpPr>
            <a:spLocks noGrp="1"/>
          </p:cNvSpPr>
          <p:nvPr>
            <p:ph type="body" idx="1"/>
          </p:nvPr>
        </p:nvSpPr>
        <p:spPr>
          <a:xfrm>
            <a:off x="457200" y="1481455"/>
            <a:ext cx="8229600" cy="1660525"/>
          </a:xfrm>
        </p:spPr>
        <p:txBody>
          <a:bodyPr/>
          <a:lstStyle/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state 	</a:t>
            </a:r>
            <a:r>
              <a:rPr lang="en-US" altLang="zh-CN" sz="3000" i="1">
                <a:latin typeface="Times New Roman" panose="02020603050405020304" pitchFamily="18" charset="0"/>
              </a:rPr>
              <a:t>n. </a:t>
            </a:r>
            <a:r>
              <a:rPr lang="zh-CN" altLang="en-US" sz="3000">
                <a:latin typeface="Times New Roman" panose="02020603050405020304" pitchFamily="18" charset="0"/>
              </a:rPr>
              <a:t>州 </a:t>
            </a:r>
            <a:r>
              <a:rPr lang="en-US" altLang="zh-CN" sz="3000">
                <a:latin typeface="Times New Roman" panose="02020603050405020304" pitchFamily="18" charset="0"/>
              </a:rPr>
              <a:t>p. 22</a:t>
            </a: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national 	</a:t>
            </a:r>
            <a:r>
              <a:rPr lang="en-US" altLang="zh-CN" sz="3000" i="1">
                <a:latin typeface="Times New Roman" panose="02020603050405020304" pitchFamily="18" charset="0"/>
              </a:rPr>
              <a:t>adj. </a:t>
            </a:r>
            <a:r>
              <a:rPr lang="zh-CN" altLang="en-US" sz="3000">
                <a:latin typeface="Times New Roman" panose="02020603050405020304" pitchFamily="18" charset="0"/>
              </a:rPr>
              <a:t>国家的；民族的；全国的 </a:t>
            </a:r>
            <a:r>
              <a:rPr lang="en-US" altLang="zh-CN" sz="3000">
                <a:latin typeface="Times New Roman" panose="02020603050405020304" pitchFamily="18" charset="0"/>
              </a:rPr>
              <a:t>p. 22</a:t>
            </a:r>
          </a:p>
          <a:p>
            <a:pPr>
              <a:buNone/>
            </a:pPr>
            <a:r>
              <a:rPr lang="en-US" altLang="zh-CN" sz="3000">
                <a:latin typeface="Times New Roman" panose="02020603050405020304" pitchFamily="18" charset="0"/>
              </a:rPr>
              <a:t>president 	</a:t>
            </a:r>
            <a:r>
              <a:rPr lang="en-US" altLang="zh-CN" sz="3000" i="1">
                <a:latin typeface="Times New Roman" panose="02020603050405020304" pitchFamily="18" charset="0"/>
              </a:rPr>
              <a:t>n. </a:t>
            </a:r>
            <a:r>
              <a:rPr lang="zh-CN" altLang="en-US" sz="3000">
                <a:latin typeface="Times New Roman" panose="02020603050405020304" pitchFamily="18" charset="0"/>
              </a:rPr>
              <a:t>总统 </a:t>
            </a:r>
            <a:r>
              <a:rPr lang="en-US" altLang="zh-CN" sz="3000">
                <a:latin typeface="Times New Roman" panose="02020603050405020304" pitchFamily="18" charset="0"/>
              </a:rPr>
              <a:t>p. 22</a:t>
            </a:r>
          </a:p>
        </p:txBody>
      </p:sp>
      <p:sp>
        <p:nvSpPr>
          <p:cNvPr id="7171" name="矩形 7170"/>
          <p:cNvSpPr/>
          <p:nvPr/>
        </p:nvSpPr>
        <p:spPr>
          <a:xfrm>
            <a:off x="456883" y="428943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Listening</a:t>
            </a:r>
          </a:p>
        </p:txBody>
      </p:sp>
      <p:sp>
        <p:nvSpPr>
          <p:cNvPr id="7172" name="矩形 7171"/>
          <p:cNvSpPr/>
          <p:nvPr/>
        </p:nvSpPr>
        <p:spPr>
          <a:xfrm>
            <a:off x="528320" y="4508500"/>
            <a:ext cx="7777163" cy="16557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vacation </a:t>
            </a:r>
            <a:r>
              <a:rPr lang="en-US" altLang="zh-CN" sz="3000" i="1">
                <a:latin typeface="Times New Roman" panose="02020603050405020304" pitchFamily="18" charset="0"/>
              </a:rPr>
              <a:t>	n. </a:t>
            </a:r>
            <a:r>
              <a:rPr lang="zh-CN" altLang="en-US" sz="3000">
                <a:latin typeface="Times New Roman" panose="02020603050405020304" pitchFamily="18" charset="0"/>
              </a:rPr>
              <a:t>假期 </a:t>
            </a:r>
            <a:r>
              <a:rPr lang="en-US" altLang="zh-CN" sz="3000">
                <a:latin typeface="Times New Roman" panose="02020603050405020304" pitchFamily="18" charset="0"/>
              </a:rPr>
              <a:t>p. 27</a:t>
            </a:r>
          </a:p>
          <a:p>
            <a:pPr marL="342900" indent="-342900">
              <a:spcBef>
                <a:spcPct val="20000"/>
              </a:spcBef>
            </a:pPr>
            <a:r>
              <a:rPr lang="en-US" altLang="zh-CN" sz="3000">
                <a:latin typeface="Times New Roman" panose="02020603050405020304" pitchFamily="18" charset="0"/>
              </a:rPr>
              <a:t>schedule 	</a:t>
            </a:r>
            <a:r>
              <a:rPr lang="en-US" altLang="zh-CN" sz="3000" i="1">
                <a:latin typeface="Times New Roman" panose="02020603050405020304" pitchFamily="18" charset="0"/>
              </a:rPr>
              <a:t>n.</a:t>
            </a:r>
            <a:r>
              <a:rPr lang="en-US" altLang="zh-CN" sz="3000">
                <a:latin typeface="Times New Roman" panose="02020603050405020304" pitchFamily="18" charset="0"/>
              </a:rPr>
              <a:t> </a:t>
            </a:r>
            <a:r>
              <a:rPr lang="zh-CN" altLang="en-US" sz="3000">
                <a:latin typeface="Times New Roman" panose="02020603050405020304" pitchFamily="18" charset="0"/>
              </a:rPr>
              <a:t>日程安排 </a:t>
            </a:r>
            <a:r>
              <a:rPr lang="en-US" altLang="zh-CN" sz="3000">
                <a:latin typeface="Times New Roman" panose="02020603050405020304" pitchFamily="18" charset="0"/>
              </a:rPr>
              <a:t>p. 27</a:t>
            </a:r>
          </a:p>
        </p:txBody>
      </p:sp>
      <p:sp>
        <p:nvSpPr>
          <p:cNvPr id="7173" name="矩形 7172"/>
          <p:cNvSpPr/>
          <p:nvPr/>
        </p:nvSpPr>
        <p:spPr>
          <a:xfrm>
            <a:off x="456883" y="3141663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>
                <a:solidFill>
                  <a:srgbClr val="FF3300"/>
                </a:solidFill>
                <a:latin typeface="Times New Roman" panose="02020603050405020304" pitchFamily="18" charset="0"/>
              </a:rPr>
              <a:t>Speaking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315" name="TextBox 4"/>
          <p:cNvSpPr txBox="1"/>
          <p:nvPr/>
        </p:nvSpPr>
        <p:spPr>
          <a:xfrm>
            <a:off x="2484438" y="3429000"/>
            <a:ext cx="4103687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Notes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占位符 8193"/>
          <p:cNvSpPr>
            <a:spLocks noGrp="1"/>
          </p:cNvSpPr>
          <p:nvPr>
            <p:ph type="body" idx="1"/>
          </p:nvPr>
        </p:nvSpPr>
        <p:spPr>
          <a:xfrm>
            <a:off x="457200" y="1196975"/>
            <a:ext cx="8229600" cy="2409825"/>
          </a:xfrm>
        </p:spPr>
        <p:txBody>
          <a:bodyPr/>
          <a:lstStyle/>
          <a:p>
            <a:pPr>
              <a:buNone/>
            </a:pPr>
            <a:r>
              <a:rPr lang="zh-CN" altLang="en-US" b="1" dirty="0"/>
              <a:t>camp 		n. 度假营</a:t>
            </a:r>
          </a:p>
          <a:p>
            <a:pPr>
              <a:buNone/>
            </a:pPr>
            <a:endParaRPr lang="zh-CN" altLang="en-US" dirty="0"/>
          </a:p>
          <a:p>
            <a:pPr>
              <a:buNone/>
            </a:pPr>
            <a:r>
              <a:rPr lang="zh-CN" altLang="en-US" dirty="0">
                <a:solidFill>
                  <a:srgbClr val="0066FF"/>
                </a:solidFill>
              </a:rPr>
              <a:t>夏令营</a:t>
            </a:r>
            <a:r>
              <a:rPr lang="zh-CN" altLang="en-US" dirty="0"/>
              <a:t>		</a:t>
            </a:r>
          </a:p>
          <a:p>
            <a:pPr>
              <a:buNone/>
            </a:pPr>
            <a:r>
              <a:rPr lang="zh-CN" altLang="en-US" dirty="0">
                <a:solidFill>
                  <a:srgbClr val="0066FF"/>
                </a:solidFill>
              </a:rPr>
              <a:t>他今年夏天在度假营里玩了两个星期。</a:t>
            </a:r>
          </a:p>
          <a:p>
            <a:pPr>
              <a:buNone/>
            </a:pPr>
            <a:r>
              <a:rPr lang="zh-CN" altLang="en-US" dirty="0">
                <a:solidFill>
                  <a:srgbClr val="FF3300"/>
                </a:solidFill>
              </a:rPr>
              <a:t>He spent two weeks at camp this summer.</a:t>
            </a:r>
          </a:p>
        </p:txBody>
      </p:sp>
      <p:pic>
        <p:nvPicPr>
          <p:cNvPr id="8196" name="图片 8195" descr="1f178a82b9014a908b72f550a8773912b21bee8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7900" y="4000500"/>
            <a:ext cx="3810000" cy="2857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869440" y="2156460"/>
            <a:ext cx="284035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 algn="l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zh-CN" altLang="en-US" sz="2600" dirty="0">
                <a:solidFill>
                  <a:srgbClr val="FF3300"/>
                </a:solidFill>
                <a:latin typeface="+mn-lt"/>
                <a:ea typeface="+mn-ea"/>
                <a:sym typeface="+mn-ea"/>
              </a:rPr>
              <a:t>summer camp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占位符 9217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1930400"/>
          </a:xfrm>
        </p:spPr>
        <p:txBody>
          <a:bodyPr/>
          <a:lstStyle/>
          <a:p>
            <a:pPr>
              <a:buNone/>
            </a:pPr>
            <a:r>
              <a:rPr lang="en-US" altLang="zh-CN" b="1"/>
              <a:t>firework 		n. </a:t>
            </a:r>
            <a:r>
              <a:rPr lang="zh-CN" altLang="en-US" b="1"/>
              <a:t>烟火；烟花</a:t>
            </a:r>
          </a:p>
          <a:p>
            <a:pPr>
              <a:buNone/>
            </a:pPr>
            <a:endParaRPr lang="zh-CN" altLang="en-US"/>
          </a:p>
          <a:p>
            <a:pPr>
              <a:buNone/>
            </a:pPr>
            <a:r>
              <a:rPr lang="zh-CN" altLang="en-US">
                <a:solidFill>
                  <a:srgbClr val="0066FF"/>
                </a:solidFill>
              </a:rPr>
              <a:t>放烟火</a:t>
            </a:r>
            <a:r>
              <a:rPr lang="zh-CN" altLang="en-US"/>
              <a:t>          	</a:t>
            </a:r>
          </a:p>
          <a:p>
            <a:pPr>
              <a:buNone/>
            </a:pPr>
            <a:r>
              <a:rPr lang="zh-CN" altLang="en-US">
                <a:solidFill>
                  <a:srgbClr val="0066FF"/>
                </a:solidFill>
              </a:rPr>
              <a:t>放几个烟火</a:t>
            </a:r>
            <a:r>
              <a:rPr lang="zh-CN" altLang="en-US"/>
              <a:t>	</a:t>
            </a:r>
          </a:p>
        </p:txBody>
      </p:sp>
      <p:pic>
        <p:nvPicPr>
          <p:cNvPr id="9220" name="图片 9219" descr="20141106100924_3925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938" y="4149725"/>
            <a:ext cx="5286375" cy="2657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092960" y="2835910"/>
            <a:ext cx="3602990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 algn="l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en-US" altLang="zh-CN" sz="2600">
                <a:solidFill>
                  <a:srgbClr val="FF3300"/>
                </a:solidFill>
                <a:latin typeface="+mn-lt"/>
                <a:ea typeface="+mn-ea"/>
                <a:sym typeface="+mn-ea"/>
              </a:rPr>
              <a:t>a firework display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372360" y="3385185"/>
            <a:ext cx="363664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 algn="l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en-US" altLang="zh-CN" sz="2600">
                <a:solidFill>
                  <a:srgbClr val="FF3300"/>
                </a:solidFill>
                <a:latin typeface="+mn-lt"/>
                <a:ea typeface="+mn-ea"/>
                <a:sym typeface="+mn-ea"/>
              </a:rPr>
              <a:t>to set off a few fireworks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占位符 10241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1450340"/>
          </a:xfrm>
        </p:spPr>
        <p:txBody>
          <a:bodyPr/>
          <a:lstStyle/>
          <a:p>
            <a:pPr>
              <a:buNone/>
            </a:pPr>
            <a:r>
              <a:rPr lang="en-US" altLang="zh-CN" b="1"/>
              <a:t>international 	adj.</a:t>
            </a:r>
            <a:r>
              <a:rPr lang="zh-CN" altLang="en-US" b="1"/>
              <a:t>国际的</a:t>
            </a:r>
            <a:endParaRPr lang="zh-CN" altLang="en-US"/>
          </a:p>
          <a:p>
            <a:pPr>
              <a:buNone/>
            </a:pPr>
            <a:r>
              <a:rPr lang="zh-CN" altLang="en-US">
                <a:solidFill>
                  <a:srgbClr val="0066FF"/>
                </a:solidFill>
              </a:rPr>
              <a:t>国际体育运动</a:t>
            </a:r>
            <a:r>
              <a:rPr lang="zh-CN" altLang="en-US"/>
              <a:t>   </a:t>
            </a:r>
          </a:p>
          <a:p>
            <a:pPr>
              <a:buNone/>
            </a:pPr>
            <a:r>
              <a:rPr lang="zh-CN" altLang="en-US">
                <a:solidFill>
                  <a:srgbClr val="0066FF"/>
                </a:solidFill>
              </a:rPr>
              <a:t>国际机场</a:t>
            </a:r>
            <a:r>
              <a:rPr lang="zh-CN" altLang="en-US"/>
              <a:t>        </a:t>
            </a:r>
            <a:endParaRPr lang="en-US" altLang="zh-CN">
              <a:solidFill>
                <a:srgbClr val="FF3300"/>
              </a:solidFill>
            </a:endParaRPr>
          </a:p>
        </p:txBody>
      </p:sp>
      <p:pic>
        <p:nvPicPr>
          <p:cNvPr id="10244" name="图片 10243" descr="1170726705157634_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400" y="3644900"/>
            <a:ext cx="4824413" cy="2946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915920" y="2414905"/>
            <a:ext cx="3441700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 algn="l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en-US" altLang="zh-CN" sz="2600">
                <a:solidFill>
                  <a:srgbClr val="FF3300"/>
                </a:solidFill>
                <a:latin typeface="+mn-lt"/>
                <a:ea typeface="+mn-ea"/>
                <a:sym typeface="+mn-ea"/>
              </a:rPr>
              <a:t>international sport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611120" y="2967355"/>
            <a:ext cx="3522345" cy="49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 algn="l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zh-CN" altLang="en-US" sz="2600">
                <a:latin typeface="+mn-lt"/>
                <a:ea typeface="+mn-ea"/>
                <a:sym typeface="+mn-ea"/>
              </a:rPr>
              <a:t>  </a:t>
            </a:r>
            <a:r>
              <a:rPr lang="en-US" altLang="zh-CN" sz="2600">
                <a:solidFill>
                  <a:srgbClr val="FF3300"/>
                </a:solidFill>
                <a:latin typeface="+mn-lt"/>
                <a:ea typeface="+mn-ea"/>
                <a:sym typeface="+mn-ea"/>
              </a:rPr>
              <a:t>an international airport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文本占位符 11265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3622675"/>
          </a:xfrm>
        </p:spPr>
        <p:txBody>
          <a:bodyPr/>
          <a:lstStyle/>
          <a:p>
            <a:pPr>
              <a:buNone/>
            </a:pPr>
            <a:r>
              <a:rPr lang="zh-CN" altLang="en-US" sz="2800" b="1" dirty="0"/>
              <a:t>admit 		v.（常指勉强）承认</a:t>
            </a:r>
          </a:p>
          <a:p>
            <a:pPr>
              <a:buNone/>
            </a:pPr>
            <a:r>
              <a:rPr lang="zh-CN" altLang="en-US" sz="2800" b="1" dirty="0"/>
              <a:t>admit + to sth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不要害怕承认错误。</a:t>
            </a:r>
          </a:p>
          <a:p>
            <a:pPr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Don’t be afraid to admit to your mistakes.</a:t>
            </a:r>
          </a:p>
          <a:p>
            <a:pPr>
              <a:buNone/>
            </a:pPr>
            <a:r>
              <a:rPr lang="zh-CN" altLang="en-US" sz="2800" b="1" dirty="0"/>
              <a:t>admit + to doing sth</a:t>
            </a:r>
          </a:p>
          <a:p>
            <a:pPr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她承认对自己的孩子很严厉。</a:t>
            </a:r>
          </a:p>
          <a:p>
            <a:pPr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She admits to being strict with her children.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本占位符 12289"/>
          <p:cNvSpPr>
            <a:spLocks noGrp="1"/>
          </p:cNvSpPr>
          <p:nvPr>
            <p:ph type="body" idx="1"/>
          </p:nvPr>
        </p:nvSpPr>
        <p:spPr>
          <a:xfrm>
            <a:off x="457200" y="1341438"/>
            <a:ext cx="8229600" cy="3106420"/>
          </a:xfrm>
        </p:spPr>
        <p:txBody>
          <a:bodyPr/>
          <a:lstStyle/>
          <a:p>
            <a:pPr>
              <a:buNone/>
            </a:pPr>
            <a:r>
              <a:rPr lang="en-US" altLang="zh-CN" sz="2800" b="1"/>
              <a:t>spare 		adj. </a:t>
            </a:r>
            <a:r>
              <a:rPr lang="zh-CN" altLang="en-US" sz="2800" b="1"/>
              <a:t>空闲的；空余的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要是愿意你就住下，我们空着一间卧室。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We’ve got a spare bedroom, if you’d like to 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stay.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恐怕我手头没有闲钱。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I’m afraid I haven’t got any spare cash.</a:t>
            </a:r>
          </a:p>
        </p:txBody>
      </p:sp>
      <p:pic>
        <p:nvPicPr>
          <p:cNvPr id="12292" name="图片 12291" descr="4487fc9b6ed81532b076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1863" y="4941888"/>
            <a:ext cx="2857500" cy="1781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占位符 13313"/>
          <p:cNvSpPr>
            <a:spLocks noGrp="1"/>
          </p:cNvSpPr>
          <p:nvPr>
            <p:ph type="body" idx="1"/>
          </p:nvPr>
        </p:nvSpPr>
        <p:spPr>
          <a:xfrm>
            <a:off x="457200" y="1196975"/>
            <a:ext cx="8229600" cy="2589530"/>
          </a:xfrm>
        </p:spPr>
        <p:txBody>
          <a:bodyPr/>
          <a:lstStyle/>
          <a:p>
            <a:pPr>
              <a:buNone/>
            </a:pPr>
            <a:r>
              <a:rPr lang="en-US" altLang="zh-CN" sz="2800" b="1"/>
              <a:t>degree 		n. </a:t>
            </a:r>
            <a:r>
              <a:rPr lang="zh-CN" altLang="en-US" sz="2800" b="1"/>
              <a:t>程度</a:t>
            </a:r>
            <a:endParaRPr lang="zh-CN" altLang="en-US" sz="2800"/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我在某种程度上同意你的观点。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I agree with you to a certain degree.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她的工作要求有高超的技能。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Her job demands a high degree of skill.</a:t>
            </a:r>
          </a:p>
        </p:txBody>
      </p:sp>
      <p:pic>
        <p:nvPicPr>
          <p:cNvPr id="13316" name="图片 13315" descr="20120910124310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6325" y="4170363"/>
            <a:ext cx="2822575" cy="26876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占位符 14337"/>
          <p:cNvSpPr>
            <a:spLocks noGrp="1"/>
          </p:cNvSpPr>
          <p:nvPr>
            <p:ph type="body" idx="1"/>
          </p:nvPr>
        </p:nvSpPr>
        <p:spPr>
          <a:xfrm>
            <a:off x="457200" y="1268413"/>
            <a:ext cx="8229600" cy="2589530"/>
          </a:xfrm>
        </p:spPr>
        <p:txBody>
          <a:bodyPr/>
          <a:lstStyle/>
          <a:p>
            <a:pPr>
              <a:buNone/>
            </a:pPr>
            <a:r>
              <a:rPr lang="en-US" altLang="zh-CN" sz="2800" b="1"/>
              <a:t>fail 	  v. </a:t>
            </a:r>
            <a:r>
              <a:rPr lang="zh-CN" altLang="en-US" sz="2800" b="1"/>
              <a:t>失败；未能（做到）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她未能进入艺术学院。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She failed to get into art college.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哪怕失败，我也要试一下。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I will have a try even though I should fail.</a:t>
            </a:r>
          </a:p>
        </p:txBody>
      </p:sp>
      <p:pic>
        <p:nvPicPr>
          <p:cNvPr id="14340" name="图片 14339" descr="7224112_152756670134_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4888" y="4089400"/>
            <a:ext cx="2768600" cy="2768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占位符 15361"/>
          <p:cNvSpPr>
            <a:spLocks noGrp="1"/>
          </p:cNvSpPr>
          <p:nvPr>
            <p:ph type="body" idx="1"/>
          </p:nvPr>
        </p:nvSpPr>
        <p:spPr>
          <a:xfrm>
            <a:off x="457200" y="1196975"/>
            <a:ext cx="8229600" cy="2589530"/>
          </a:xfrm>
        </p:spPr>
        <p:txBody>
          <a:bodyPr/>
          <a:lstStyle/>
          <a:p>
            <a:pPr>
              <a:buNone/>
            </a:pPr>
            <a:r>
              <a:rPr lang="en-US" altLang="zh-CN" sz="2800" b="1"/>
              <a:t>manage 		v. </a:t>
            </a:r>
            <a:r>
              <a:rPr lang="zh-CN" altLang="en-US" sz="2800" b="1"/>
              <a:t>完成（困难的事）；勉力完成</a:t>
            </a:r>
            <a:endParaRPr lang="zh-CN" altLang="en-US" sz="2800"/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你能再吃块蛋糕吗？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Can you manage another piece of cake?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你是怎么说服他的？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How did you manage to persuade him?</a:t>
            </a:r>
          </a:p>
        </p:txBody>
      </p:sp>
      <p:pic>
        <p:nvPicPr>
          <p:cNvPr id="15364" name="图片 15363" descr="13181244012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7900" y="3959225"/>
            <a:ext cx="4356100" cy="28987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文本占位符 16385"/>
          <p:cNvSpPr>
            <a:spLocks noGrp="1"/>
          </p:cNvSpPr>
          <p:nvPr>
            <p:ph type="body" idx="1"/>
          </p:nvPr>
        </p:nvSpPr>
        <p:spPr>
          <a:xfrm>
            <a:off x="457200" y="1412875"/>
            <a:ext cx="8229600" cy="2589530"/>
          </a:xfrm>
        </p:spPr>
        <p:txBody>
          <a:bodyPr/>
          <a:lstStyle/>
          <a:p>
            <a:pPr>
              <a:buNone/>
            </a:pPr>
            <a:r>
              <a:rPr lang="zh-CN" altLang="en-US" sz="2800" b="1" dirty="0"/>
              <a:t>idiom 	n. 习语；惯用语</a:t>
            </a:r>
            <a:endParaRPr lang="zh-CN" altLang="en-US" sz="2800" dirty="0"/>
          </a:p>
          <a:p>
            <a:pPr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“让猫从袋子里跑出来”是惯用语，意思是无意</a:t>
            </a:r>
          </a:p>
          <a:p>
            <a:pPr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中泄露秘密。</a:t>
            </a:r>
          </a:p>
          <a:p>
            <a:pPr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"Let the cat out of the bag" is an idiom </a:t>
            </a:r>
          </a:p>
          <a:p>
            <a:pPr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meaning to tell a secret by mistake.</a:t>
            </a:r>
          </a:p>
        </p:txBody>
      </p:sp>
      <p:pic>
        <p:nvPicPr>
          <p:cNvPr id="16388" name="图片 16387" descr="QQ截图201412021151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263" y="4283075"/>
            <a:ext cx="3843337" cy="23558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占位符 17409"/>
          <p:cNvSpPr>
            <a:spLocks noGrp="1"/>
          </p:cNvSpPr>
          <p:nvPr>
            <p:ph type="body" idx="1"/>
          </p:nvPr>
        </p:nvSpPr>
        <p:spPr>
          <a:xfrm>
            <a:off x="468313" y="1935163"/>
            <a:ext cx="8147050" cy="2072640"/>
          </a:xfrm>
        </p:spPr>
        <p:txBody>
          <a:bodyPr/>
          <a:lstStyle/>
          <a:p>
            <a:pPr>
              <a:buNone/>
            </a:pPr>
            <a:r>
              <a:rPr lang="en-US" altLang="zh-CN" sz="2800" b="1"/>
              <a:t>everyday 	adj. </a:t>
            </a:r>
            <a:r>
              <a:rPr lang="zh-CN" altLang="en-US" sz="2800" b="1"/>
              <a:t>每天的；日常的</a:t>
            </a:r>
            <a:endParaRPr lang="zh-CN" altLang="en-US" sz="2800"/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日常用品</a:t>
            </a:r>
            <a:r>
              <a:rPr lang="zh-CN" altLang="en-US" sz="2800"/>
              <a:t>   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互联网已成为日常生活的一部分。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The Internet has become part of everyday life.</a:t>
            </a:r>
          </a:p>
        </p:txBody>
      </p:sp>
      <p:pic>
        <p:nvPicPr>
          <p:cNvPr id="17412" name="图片 17411" descr="141377311814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9338" y="3933825"/>
            <a:ext cx="4076700" cy="2857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2374900" y="2448560"/>
            <a:ext cx="322389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 algn="l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en-US" altLang="zh-CN" sz="2800">
                <a:solidFill>
                  <a:srgbClr val="FF3300"/>
                </a:solidFill>
                <a:latin typeface="+mn-lt"/>
                <a:ea typeface="+mn-ea"/>
                <a:sym typeface="+mn-ea"/>
              </a:rPr>
              <a:t>everyday objects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占位符 18433"/>
          <p:cNvSpPr>
            <a:spLocks noGrp="1"/>
          </p:cNvSpPr>
          <p:nvPr>
            <p:ph type="body" idx="1"/>
          </p:nvPr>
        </p:nvSpPr>
        <p:spPr>
          <a:xfrm>
            <a:off x="457200" y="1412875"/>
            <a:ext cx="8229600" cy="1555750"/>
          </a:xfrm>
        </p:spPr>
        <p:txBody>
          <a:bodyPr/>
          <a:lstStyle/>
          <a:p>
            <a:pPr>
              <a:buNone/>
            </a:pPr>
            <a:r>
              <a:rPr lang="en-US" altLang="zh-CN" sz="2800" b="1"/>
              <a:t>uniform 	n. </a:t>
            </a:r>
            <a:r>
              <a:rPr lang="zh-CN" altLang="en-US" sz="2800" b="1"/>
              <a:t>校服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帽子是校服的一部分。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The hat is part of the school uniform.</a:t>
            </a:r>
          </a:p>
        </p:txBody>
      </p:sp>
      <p:pic>
        <p:nvPicPr>
          <p:cNvPr id="18436" name="图片 18435" descr="201308040800263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0200" y="3357563"/>
            <a:ext cx="4268788" cy="3206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占位符 19457"/>
          <p:cNvSpPr>
            <a:spLocks noGrp="1"/>
          </p:cNvSpPr>
          <p:nvPr>
            <p:ph type="body" idx="1"/>
          </p:nvPr>
        </p:nvSpPr>
        <p:spPr>
          <a:xfrm>
            <a:off x="735013" y="1484313"/>
            <a:ext cx="7869237" cy="1555750"/>
          </a:xfrm>
        </p:spPr>
        <p:txBody>
          <a:bodyPr/>
          <a:lstStyle/>
          <a:p>
            <a:pPr>
              <a:buNone/>
            </a:pPr>
            <a:r>
              <a:rPr lang="en-US" altLang="zh-CN" sz="2800" b="1"/>
              <a:t>pink 		adj. </a:t>
            </a:r>
            <a:r>
              <a:rPr lang="zh-CN" altLang="en-US" sz="2800" b="1"/>
              <a:t>粉红色的</a:t>
            </a:r>
            <a:endParaRPr lang="zh-CN" altLang="en-US" sz="2800"/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她穿粉红色的衣服很好看。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She looks all right in pink.</a:t>
            </a:r>
          </a:p>
        </p:txBody>
      </p:sp>
      <p:pic>
        <p:nvPicPr>
          <p:cNvPr id="19460" name="图片 19459" descr="b80eceb009f845de68217e0f4dd8_700_7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64163" y="3357563"/>
            <a:ext cx="3419475" cy="34194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占位符 20481"/>
          <p:cNvSpPr>
            <a:spLocks noGrp="1"/>
          </p:cNvSpPr>
          <p:nvPr>
            <p:ph type="body" sz="half" idx="1"/>
          </p:nvPr>
        </p:nvSpPr>
        <p:spPr>
          <a:xfrm>
            <a:off x="673100" y="1423988"/>
            <a:ext cx="7354888" cy="1555750"/>
          </a:xfrm>
        </p:spPr>
        <p:txBody>
          <a:bodyPr/>
          <a:lstStyle/>
          <a:p>
            <a:pPr>
              <a:buNone/>
            </a:pPr>
            <a:r>
              <a:rPr lang="en-US" altLang="zh-CN" sz="2800" b="1"/>
              <a:t>purple 	adj. </a:t>
            </a:r>
            <a:r>
              <a:rPr lang="zh-CN" altLang="en-US" sz="2800" b="1"/>
              <a:t>紫色的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老人气得脸都变成紫了。</a:t>
            </a:r>
            <a:r>
              <a:rPr lang="zh-CN" altLang="en-US" sz="2800"/>
              <a:t> 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The old man's face turned purple with rage.</a:t>
            </a:r>
          </a:p>
        </p:txBody>
      </p:sp>
      <p:pic>
        <p:nvPicPr>
          <p:cNvPr id="20483" name="图片 20482" descr="QQ截图201412021424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7613" y="3530600"/>
            <a:ext cx="3576637" cy="3067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占位符 21505"/>
          <p:cNvSpPr>
            <a:spLocks noGrp="1"/>
          </p:cNvSpPr>
          <p:nvPr>
            <p:ph type="body" idx="1"/>
          </p:nvPr>
        </p:nvSpPr>
        <p:spPr>
          <a:xfrm>
            <a:off x="457200" y="1125538"/>
            <a:ext cx="8229600" cy="2072640"/>
          </a:xfrm>
        </p:spPr>
        <p:txBody>
          <a:bodyPr/>
          <a:lstStyle/>
          <a:p>
            <a:pPr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anyway 	adv. </a:t>
            </a:r>
            <a:r>
              <a:rPr lang="zh-CN" altLang="en-US" sz="2800" b="1">
                <a:latin typeface="Times New Roman" panose="02020603050405020304" pitchFamily="18" charset="0"/>
              </a:rPr>
              <a:t>无论如何；反正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  <a:latin typeface="Times New Roman" panose="02020603050405020304" pitchFamily="18" charset="0"/>
              </a:rPr>
              <a:t>我想我们不一定能成功</a:t>
            </a:r>
            <a:r>
              <a:rPr lang="en-US" altLang="zh-CN" sz="2800">
                <a:solidFill>
                  <a:srgbClr val="0066FF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2800">
                <a:solidFill>
                  <a:srgbClr val="0066FF"/>
                </a:solidFill>
                <a:latin typeface="Times New Roman" panose="02020603050405020304" pitchFamily="18" charset="0"/>
              </a:rPr>
              <a:t>但是不管怎样还是试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  <a:latin typeface="Times New Roman" panose="02020603050405020304" pitchFamily="18" charset="0"/>
              </a:rPr>
              <a:t>试吧。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I don' t think we' ll succeed but let' s try anyway.</a:t>
            </a:r>
          </a:p>
        </p:txBody>
      </p:sp>
      <p:sp>
        <p:nvSpPr>
          <p:cNvPr id="21508" name="矩形 21507"/>
          <p:cNvSpPr/>
          <p:nvPr/>
        </p:nvSpPr>
        <p:spPr>
          <a:xfrm>
            <a:off x="611188" y="3862388"/>
            <a:ext cx="7921625" cy="1871662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zh-CN" altLang="en-US" sz="3000" b="1" dirty="0">
                <a:latin typeface="Times New Roman" panose="02020603050405020304" pitchFamily="18" charset="0"/>
              </a:rPr>
              <a:t>whatever 	  pron. 任何事物；一切事物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 sz="3000" dirty="0">
                <a:solidFill>
                  <a:srgbClr val="0066FF"/>
                </a:solidFill>
                <a:latin typeface="Times New Roman" panose="02020603050405020304" pitchFamily="18" charset="0"/>
              </a:rPr>
              <a:t>你不能老是做任何你喜欢的事。</a:t>
            </a:r>
            <a:r>
              <a:rPr lang="zh-CN" altLang="en-US" sz="3000" dirty="0">
                <a:latin typeface="Times New Roman" panose="02020603050405020304" pitchFamily="18" charset="0"/>
              </a:rPr>
              <a:t> </a:t>
            </a:r>
          </a:p>
          <a:p>
            <a:pPr marL="342900" indent="-342900">
              <a:spcBef>
                <a:spcPct val="20000"/>
              </a:spcBef>
            </a:pPr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You can't always do whatever you like.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文本占位符 22529"/>
          <p:cNvSpPr>
            <a:spLocks noGrp="1"/>
          </p:cNvSpPr>
          <p:nvPr>
            <p:ph type="body" idx="1"/>
          </p:nvPr>
        </p:nvSpPr>
        <p:spPr>
          <a:xfrm>
            <a:off x="528638" y="1484313"/>
            <a:ext cx="8075612" cy="1555750"/>
          </a:xfrm>
        </p:spPr>
        <p:txBody>
          <a:bodyPr/>
          <a:lstStyle/>
          <a:p>
            <a:pPr>
              <a:buNone/>
            </a:pPr>
            <a:r>
              <a:rPr lang="en-US" altLang="zh-CN" sz="2800" b="1"/>
              <a:t>especially	 adv. </a:t>
            </a:r>
            <a:r>
              <a:rPr lang="zh-CN" altLang="en-US" sz="2800" b="1"/>
              <a:t>尤其；特别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我很爱喝冷饮，特别是在夏天。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I love cold drinks, especially in summer.</a:t>
            </a:r>
          </a:p>
        </p:txBody>
      </p:sp>
      <p:pic>
        <p:nvPicPr>
          <p:cNvPr id="22532" name="图片 22531" descr="QQ截图201412021532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263" y="3321050"/>
            <a:ext cx="3446462" cy="3349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占位符 23553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1555750"/>
          </a:xfrm>
        </p:spPr>
        <p:txBody>
          <a:bodyPr/>
          <a:lstStyle/>
          <a:p>
            <a:pPr>
              <a:buNone/>
            </a:pPr>
            <a:r>
              <a:rPr lang="en-US" altLang="zh-CN" sz="2800" b="1"/>
              <a:t>baseball 	n. </a:t>
            </a:r>
            <a:r>
              <a:rPr lang="zh-CN" altLang="en-US" sz="2800" b="1"/>
              <a:t>棒球运动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棒球运动很受美国人的欢迎。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Baseball is very popular among Americans.</a:t>
            </a:r>
          </a:p>
        </p:txBody>
      </p:sp>
      <p:pic>
        <p:nvPicPr>
          <p:cNvPr id="23556" name="图片 23555" descr="QQ截图2014120215350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4038" y="3611563"/>
            <a:ext cx="4168775" cy="3057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占位符 24577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72640"/>
          </a:xfrm>
        </p:spPr>
        <p:txBody>
          <a:bodyPr/>
          <a:lstStyle/>
          <a:p>
            <a:pPr>
              <a:buNone/>
            </a:pPr>
            <a:r>
              <a:rPr lang="en-US" altLang="zh-CN" sz="2800" b="1" dirty="0"/>
              <a:t>education 	n. </a:t>
            </a:r>
            <a:r>
              <a:rPr lang="zh-CN" altLang="en-US" sz="2800" b="1" dirty="0"/>
              <a:t>有教益的经历</a:t>
            </a:r>
          </a:p>
          <a:p>
            <a:pPr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这场摇滚乐音乐会真让我父母大受教益。</a:t>
            </a:r>
          </a:p>
          <a:p>
            <a:pPr>
              <a:buNone/>
            </a:pPr>
            <a:r>
              <a:rPr lang="en-US" altLang="zh-CN" sz="2800" dirty="0">
                <a:solidFill>
                  <a:srgbClr val="FF3300"/>
                </a:solidFill>
              </a:rPr>
              <a:t>The rock concert was quite an education for </a:t>
            </a:r>
          </a:p>
          <a:p>
            <a:pPr>
              <a:buNone/>
            </a:pPr>
            <a:r>
              <a:rPr lang="en-US" altLang="zh-CN" sz="2800" dirty="0">
                <a:solidFill>
                  <a:srgbClr val="FF3300"/>
                </a:solidFill>
              </a:rPr>
              <a:t>my parents.</a:t>
            </a:r>
          </a:p>
        </p:txBody>
      </p:sp>
      <p:pic>
        <p:nvPicPr>
          <p:cNvPr id="24580" name="图片 24579" descr="QQ截图201412021627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8038" y="3722688"/>
            <a:ext cx="5613400" cy="2946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文本占位符 25601"/>
          <p:cNvSpPr>
            <a:spLocks noGrp="1"/>
          </p:cNvSpPr>
          <p:nvPr>
            <p:ph type="body" idx="1"/>
          </p:nvPr>
        </p:nvSpPr>
        <p:spPr>
          <a:xfrm>
            <a:off x="539750" y="1557338"/>
            <a:ext cx="8064500" cy="4307840"/>
          </a:xfrm>
        </p:spPr>
        <p:txBody>
          <a:bodyPr/>
          <a:lstStyle/>
          <a:p>
            <a:pPr>
              <a:lnSpc>
                <a:spcPct val="80000"/>
              </a:lnSpc>
              <a:buNone/>
            </a:pPr>
            <a:r>
              <a:rPr lang="zh-CN" altLang="en-US" sz="2800" b="1" dirty="0"/>
              <a:t>set off 		使（炸弹等）爆炸</a:t>
            </a: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一帮男孩子正在街上放烟火。</a:t>
            </a:r>
            <a:r>
              <a:rPr lang="zh-CN" altLang="en-US" sz="2800" dirty="0">
                <a:solidFill>
                  <a:srgbClr val="FF3300"/>
                </a:solidFill>
              </a:rPr>
              <a:t> </a:t>
            </a: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A group of boys were setting off fireworks in the </a:t>
            </a: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street.</a:t>
            </a:r>
          </a:p>
          <a:p>
            <a:pPr>
              <a:lnSpc>
                <a:spcPct val="80000"/>
              </a:lnSpc>
              <a:buNone/>
            </a:pPr>
            <a:endParaRPr lang="zh-CN" altLang="en-US" sz="2800" dirty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  <a:buNone/>
            </a:pPr>
            <a:endParaRPr lang="zh-CN" altLang="en-US" sz="2800" dirty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2800" b="1" dirty="0"/>
              <a:t>take off 		脱下</a:t>
            </a: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他脱下我湿漉漉的鞋子，让我在火炉旁坐下。</a:t>
            </a: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He took off my wet shoes and made me sit by the </a:t>
            </a:r>
          </a:p>
          <a:p>
            <a:pPr>
              <a:lnSpc>
                <a:spcPct val="80000"/>
              </a:lnSpc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fire.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0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占位符 26625"/>
          <p:cNvSpPr>
            <a:spLocks noGrp="1"/>
          </p:cNvSpPr>
          <p:nvPr>
            <p:ph type="body" idx="1"/>
          </p:nvPr>
        </p:nvSpPr>
        <p:spPr>
          <a:xfrm>
            <a:off x="457200" y="1341438"/>
            <a:ext cx="8229600" cy="4483735"/>
          </a:xfrm>
        </p:spPr>
        <p:txBody>
          <a:bodyPr/>
          <a:lstStyle/>
          <a:p>
            <a:pPr>
              <a:lnSpc>
                <a:spcPct val="110000"/>
              </a:lnSpc>
              <a:buNone/>
            </a:pPr>
            <a:r>
              <a:rPr lang="zh-CN" altLang="en-US" sz="2800" b="1" dirty="0"/>
              <a:t>in one’s spare time	在某人的空闲时间里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一个人空闲时可以学很多有用的东西。</a:t>
            </a:r>
            <a:r>
              <a:rPr lang="zh-CN" altLang="en-US" sz="2800" dirty="0"/>
              <a:t> 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There are a lot of useful things to learn in one's 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spare time. </a:t>
            </a:r>
          </a:p>
          <a:p>
            <a:pPr>
              <a:lnSpc>
                <a:spcPct val="110000"/>
              </a:lnSpc>
              <a:buNone/>
            </a:pPr>
            <a:endParaRPr lang="zh-CN" altLang="en-US" sz="2800" dirty="0">
              <a:solidFill>
                <a:srgbClr val="FF3300"/>
              </a:solidFill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sz="2800" b="1" dirty="0"/>
              <a:t>to a certain degree 	在某种程度上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老师在某种程度上同意我的意见。</a:t>
            </a:r>
            <a:r>
              <a:rPr lang="zh-CN" altLang="en-US" sz="2800" dirty="0"/>
              <a:t> </a:t>
            </a:r>
          </a:p>
          <a:p>
            <a:pPr>
              <a:lnSpc>
                <a:spcPct val="110000"/>
              </a:lnSpc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The teacher agreed with me to a certain degree.</a:t>
            </a:r>
            <a:r>
              <a:rPr lang="zh-CN" altLang="en-US" sz="2800" dirty="0"/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文本占位符 27649"/>
          <p:cNvSpPr>
            <a:spLocks noGrp="1"/>
          </p:cNvSpPr>
          <p:nvPr>
            <p:ph type="body" idx="1"/>
          </p:nvPr>
        </p:nvSpPr>
        <p:spPr>
          <a:xfrm>
            <a:off x="468313" y="1196975"/>
            <a:ext cx="8229600" cy="4699635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 b="1"/>
              <a:t>get used to 	</a:t>
            </a:r>
            <a:r>
              <a:rPr lang="zh-CN" altLang="en-US" sz="2800" b="1"/>
              <a:t>习惯于；适应</a:t>
            </a:r>
            <a:endParaRPr lang="zh-CN" altLang="en-US" sz="2800"/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2800">
                <a:solidFill>
                  <a:srgbClr val="0066FF"/>
                </a:solidFill>
              </a:rPr>
              <a:t>英国食物乍一吃很不习惯</a:t>
            </a:r>
            <a:r>
              <a:rPr lang="en-US" altLang="zh-CN" sz="2800">
                <a:solidFill>
                  <a:srgbClr val="0066FF"/>
                </a:solidFill>
              </a:rPr>
              <a:t>, </a:t>
            </a:r>
            <a:r>
              <a:rPr lang="zh-CN" altLang="en-US" sz="2800">
                <a:solidFill>
                  <a:srgbClr val="0066FF"/>
                </a:solidFill>
              </a:rPr>
              <a:t>但不久就能适应了。</a:t>
            </a:r>
            <a:r>
              <a:rPr lang="zh-CN" altLang="en-US" sz="2800"/>
              <a:t> 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>
                <a:solidFill>
                  <a:srgbClr val="FF3300"/>
                </a:solidFill>
              </a:rPr>
              <a:t>The food in England is strange at first but you'll 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>
                <a:solidFill>
                  <a:srgbClr val="FF3300"/>
                </a:solidFill>
              </a:rPr>
              <a:t>soon get used to it.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endParaRPr lang="en-US" altLang="zh-CN" sz="2800">
              <a:solidFill>
                <a:srgbClr val="FF3300"/>
              </a:solidFill>
            </a:endParaRP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 b="1"/>
              <a:t>under the weather 	</a:t>
            </a:r>
            <a:r>
              <a:rPr lang="zh-CN" altLang="en-US" sz="2800" b="1"/>
              <a:t>略有不适；不得劲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zh-CN" altLang="en-US" sz="2800">
                <a:solidFill>
                  <a:srgbClr val="0066FF"/>
                </a:solidFill>
              </a:rPr>
              <a:t>我身体很好，但我的双胞胎弟弟最近有点不舒服。</a:t>
            </a:r>
            <a:r>
              <a:rPr lang="zh-CN" altLang="en-US" sz="2800"/>
              <a:t> 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>
                <a:solidFill>
                  <a:srgbClr val="FF3300"/>
                </a:solidFill>
              </a:rPr>
              <a:t>I’m fine, but my twin brother has been a little </a:t>
            </a:r>
          </a:p>
          <a:p>
            <a:pPr>
              <a:lnSpc>
                <a:spcPct val="110000"/>
              </a:lnSpc>
              <a:spcBef>
                <a:spcPct val="10000"/>
              </a:spcBef>
              <a:buNone/>
            </a:pPr>
            <a:r>
              <a:rPr lang="en-US" altLang="zh-CN" sz="2800">
                <a:solidFill>
                  <a:srgbClr val="FF3300"/>
                </a:solidFill>
              </a:rPr>
              <a:t>under the weather recently.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6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76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文本占位符 28673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72640"/>
          </a:xfrm>
        </p:spPr>
        <p:txBody>
          <a:bodyPr/>
          <a:lstStyle/>
          <a:p>
            <a:pPr>
              <a:buNone/>
            </a:pPr>
            <a:r>
              <a:rPr lang="en-US" altLang="zh-CN" sz="2800" b="1"/>
              <a:t>state 	n.</a:t>
            </a:r>
            <a:r>
              <a:rPr lang="en-US" altLang="zh-CN" sz="2800" b="1" i="1"/>
              <a:t> </a:t>
            </a:r>
            <a:r>
              <a:rPr lang="zh-CN" altLang="en-US" sz="2800" b="1"/>
              <a:t>州 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美国每一个州都有一个首府。</a:t>
            </a:r>
            <a:r>
              <a:rPr lang="zh-CN" altLang="en-US" sz="2800"/>
              <a:t> 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Each state of the United States has a capital.</a:t>
            </a:r>
          </a:p>
          <a:p>
            <a:pPr>
              <a:buNone/>
            </a:pPr>
            <a:endParaRPr lang="zh-CN" altLang="en-US" sz="2800">
              <a:solidFill>
                <a:srgbClr val="FF3300"/>
              </a:solidFill>
            </a:endParaRPr>
          </a:p>
        </p:txBody>
      </p:sp>
      <p:pic>
        <p:nvPicPr>
          <p:cNvPr id="28675" name="图片 28674" descr="state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538" y="3644900"/>
            <a:ext cx="4284662" cy="3213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占位符 29697"/>
          <p:cNvSpPr>
            <a:spLocks noGrp="1"/>
          </p:cNvSpPr>
          <p:nvPr>
            <p:ph type="body" idx="1"/>
          </p:nvPr>
        </p:nvSpPr>
        <p:spPr>
          <a:xfrm>
            <a:off x="457200" y="1412875"/>
            <a:ext cx="8229600" cy="1555750"/>
          </a:xfrm>
        </p:spPr>
        <p:txBody>
          <a:bodyPr/>
          <a:lstStyle/>
          <a:p>
            <a:pPr>
              <a:buNone/>
            </a:pPr>
            <a:r>
              <a:rPr lang="zh-CN" altLang="en-US" sz="2800" b="1" dirty="0"/>
              <a:t>national 	adj. 国家的；民族的；全国的 </a:t>
            </a:r>
          </a:p>
          <a:p>
            <a:pPr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一座国家剧院正在北京修建。</a:t>
            </a:r>
          </a:p>
          <a:p>
            <a:pPr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A national theatre is being built in Beijing.</a:t>
            </a:r>
          </a:p>
        </p:txBody>
      </p:sp>
      <p:pic>
        <p:nvPicPr>
          <p:cNvPr id="29700" name="图片 29699" descr="d52a2834349b033bc69d7cf616ce36d3d539bd8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375" y="3806825"/>
            <a:ext cx="5243513" cy="27400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文本占位符 30721"/>
          <p:cNvSpPr>
            <a:spLocks noGrp="1"/>
          </p:cNvSpPr>
          <p:nvPr>
            <p:ph type="body" idx="1"/>
          </p:nvPr>
        </p:nvSpPr>
        <p:spPr>
          <a:xfrm>
            <a:off x="519113" y="1484313"/>
            <a:ext cx="8229600" cy="2072640"/>
          </a:xfrm>
        </p:spPr>
        <p:txBody>
          <a:bodyPr/>
          <a:lstStyle/>
          <a:p>
            <a:pPr>
              <a:buNone/>
            </a:pPr>
            <a:r>
              <a:rPr lang="en-US" altLang="zh-CN" sz="2800" b="1"/>
              <a:t>president 	n. </a:t>
            </a:r>
            <a:r>
              <a:rPr lang="zh-CN" altLang="en-US" sz="2800" b="1"/>
              <a:t>总统</a:t>
            </a:r>
          </a:p>
          <a:p>
            <a:pPr>
              <a:buNone/>
            </a:pPr>
            <a:r>
              <a:rPr lang="zh-CN" altLang="en-US" sz="2800">
                <a:solidFill>
                  <a:srgbClr val="0066FF"/>
                </a:solidFill>
              </a:rPr>
              <a:t>美国人选举了奥巴马先生任总统。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The Americans chose Mr Obama  </a:t>
            </a:r>
          </a:p>
          <a:p>
            <a:pPr>
              <a:buNone/>
            </a:pPr>
            <a:r>
              <a:rPr lang="en-US" altLang="zh-CN" sz="2800">
                <a:solidFill>
                  <a:srgbClr val="FF3300"/>
                </a:solidFill>
              </a:rPr>
              <a:t>as president.</a:t>
            </a:r>
          </a:p>
        </p:txBody>
      </p:sp>
      <p:pic>
        <p:nvPicPr>
          <p:cNvPr id="30723" name="图片 30722" descr="QQ截图201412021616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5375" y="3357563"/>
            <a:ext cx="2673350" cy="32289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文本占位符 31745"/>
          <p:cNvSpPr>
            <a:spLocks noGrp="1"/>
          </p:cNvSpPr>
          <p:nvPr>
            <p:ph type="body" idx="1"/>
          </p:nvPr>
        </p:nvSpPr>
        <p:spPr>
          <a:xfrm>
            <a:off x="517525" y="1341438"/>
            <a:ext cx="8086725" cy="3747436"/>
          </a:xfrm>
        </p:spPr>
        <p:txBody>
          <a:bodyPr/>
          <a:lstStyle/>
          <a:p>
            <a:pPr>
              <a:lnSpc>
                <a:spcPct val="105000"/>
              </a:lnSpc>
              <a:buNone/>
            </a:pPr>
            <a:r>
              <a:rPr lang="zh-CN" altLang="en-US" sz="2800" b="1" dirty="0"/>
              <a:t>vacation 	n. 假期 </a:t>
            </a:r>
          </a:p>
          <a:p>
            <a:pPr>
              <a:lnSpc>
                <a:spcPct val="105000"/>
              </a:lnSpc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我们今年该去哪里度假？</a:t>
            </a:r>
            <a:r>
              <a:rPr lang="zh-CN" altLang="en-US" sz="2800" dirty="0"/>
              <a:t> </a:t>
            </a:r>
          </a:p>
          <a:p>
            <a:pPr>
              <a:lnSpc>
                <a:spcPct val="105000"/>
              </a:lnSpc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Where should we go on vacation this year?</a:t>
            </a:r>
            <a:r>
              <a:rPr lang="zh-CN" altLang="en-US" sz="2800" b="1" dirty="0">
                <a:solidFill>
                  <a:srgbClr val="FF3300"/>
                </a:solidFill>
              </a:rPr>
              <a:t> </a:t>
            </a:r>
          </a:p>
          <a:p>
            <a:pPr>
              <a:lnSpc>
                <a:spcPct val="105000"/>
              </a:lnSpc>
              <a:buNone/>
            </a:pPr>
            <a:endParaRPr lang="zh-CN" altLang="en-US" sz="2800" b="1" dirty="0"/>
          </a:p>
          <a:p>
            <a:pPr>
              <a:lnSpc>
                <a:spcPct val="105000"/>
              </a:lnSpc>
              <a:buNone/>
            </a:pPr>
            <a:r>
              <a:rPr lang="zh-CN" altLang="en-US" sz="2800" b="1" dirty="0"/>
              <a:t>schedule 	n. 日程安排</a:t>
            </a:r>
          </a:p>
          <a:p>
            <a:pPr>
              <a:lnSpc>
                <a:spcPct val="105000"/>
              </a:lnSpc>
              <a:buNone/>
            </a:pPr>
            <a:r>
              <a:rPr lang="zh-CN" altLang="en-US" sz="2800" dirty="0">
                <a:solidFill>
                  <a:srgbClr val="0066FF"/>
                </a:solidFill>
              </a:rPr>
              <a:t>你明天的日程安排如何?</a:t>
            </a:r>
          </a:p>
          <a:p>
            <a:pPr>
              <a:lnSpc>
                <a:spcPct val="105000"/>
              </a:lnSpc>
              <a:buNone/>
            </a:pPr>
            <a:r>
              <a:rPr lang="zh-CN" altLang="en-US" sz="2800" dirty="0">
                <a:solidFill>
                  <a:srgbClr val="FF3300"/>
                </a:solidFill>
              </a:rPr>
              <a:t>What's your schedule for tomorrow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6563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Vocabulary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AEACE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Vocabulary模板</Template>
  <TotalTime>2</TotalTime>
  <Words>87</Words>
  <Application>Microsoft Office PowerPoint</Application>
  <PresentationFormat>全屏显示(4:3)</PresentationFormat>
  <Paragraphs>172</Paragraphs>
  <Slides>33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2" baseType="lpstr">
      <vt:lpstr>宋体</vt:lpstr>
      <vt:lpstr>微软雅黑</vt:lpstr>
      <vt:lpstr>Arial</vt:lpstr>
      <vt:lpstr>Bodoni MT Black</vt:lpstr>
      <vt:lpstr>Calibri</vt:lpstr>
      <vt:lpstr>Comic Sans MS</vt:lpstr>
      <vt:lpstr>Times New Roman</vt:lpstr>
      <vt:lpstr>Wingdings 2</vt:lpstr>
      <vt:lpstr>Vocabulary模板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Ma Jie</cp:lastModifiedBy>
  <cp:revision>英语周报</cp:revision>
  <dcterms:created xsi:type="dcterms:W3CDTF">2017-05-27T01:40:00Z</dcterms:created>
  <dcterms:modified xsi:type="dcterms:W3CDTF">2018-11-09T00:45:31Z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