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666699"/>
    <a:srgbClr val="003300"/>
    <a:srgbClr val="FF3399"/>
    <a:srgbClr val="00CC00"/>
    <a:srgbClr val="00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 userDrawn="1"/>
        </p:nvSpPr>
        <p:spPr>
          <a:xfrm>
            <a:off x="-108520" y="3212976"/>
            <a:ext cx="3600400" cy="3600400"/>
          </a:xfrm>
          <a:prstGeom prst="ellipse">
            <a:avLst/>
          </a:prstGeom>
          <a:gradFill flip="none" rotWithShape="1">
            <a:gsLst>
              <a:gs pos="0">
                <a:srgbClr val="FF3399"/>
              </a:gs>
              <a:gs pos="100000">
                <a:srgbClr val="7030A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 userDrawn="1"/>
        </p:nvSpPr>
        <p:spPr>
          <a:xfrm>
            <a:off x="-308834" y="3429000"/>
            <a:ext cx="1728192" cy="1728192"/>
          </a:xfrm>
          <a:prstGeom prst="ellipse">
            <a:avLst/>
          </a:prstGeom>
          <a:gradFill flip="none" rotWithShape="1">
            <a:gsLst>
              <a:gs pos="0">
                <a:srgbClr val="006600"/>
              </a:gs>
              <a:gs pos="100000">
                <a:srgbClr val="0033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 userDrawn="1"/>
        </p:nvSpPr>
        <p:spPr>
          <a:xfrm>
            <a:off x="3275856" y="5513214"/>
            <a:ext cx="612068" cy="612068"/>
          </a:xfrm>
          <a:prstGeom prst="ellipse">
            <a:avLst/>
          </a:prstGeom>
          <a:gradFill flip="none" rotWithShape="1">
            <a:gsLst>
              <a:gs pos="0">
                <a:srgbClr val="FF3399"/>
              </a:gs>
              <a:gs pos="100000">
                <a:srgbClr val="7030A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 userDrawn="1"/>
        </p:nvSpPr>
        <p:spPr>
          <a:xfrm>
            <a:off x="1423659" y="5529870"/>
            <a:ext cx="1328130" cy="1328130"/>
          </a:xfrm>
          <a:prstGeom prst="ellipse">
            <a:avLst/>
          </a:prstGeom>
          <a:gradFill flip="none" rotWithShape="1">
            <a:gsLst>
              <a:gs pos="0">
                <a:srgbClr val="FF3399"/>
              </a:gs>
              <a:gs pos="100000">
                <a:srgbClr val="7030A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 flipV="1">
            <a:off x="1088622" y="2852936"/>
            <a:ext cx="360040" cy="360040"/>
          </a:xfrm>
          <a:prstGeom prst="ellipse">
            <a:avLst/>
          </a:prstGeom>
          <a:gradFill flip="none" rotWithShape="1">
            <a:gsLst>
              <a:gs pos="0">
                <a:srgbClr val="006600"/>
              </a:gs>
              <a:gs pos="100000">
                <a:srgbClr val="0033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 flipV="1">
            <a:off x="735282" y="3023948"/>
            <a:ext cx="180020" cy="180020"/>
          </a:xfrm>
          <a:prstGeom prst="ellipse">
            <a:avLst/>
          </a:prstGeom>
          <a:gradFill flip="none" rotWithShape="1">
            <a:gsLst>
              <a:gs pos="0">
                <a:srgbClr val="006600"/>
              </a:gs>
              <a:gs pos="100000">
                <a:srgbClr val="0033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立方体 12"/>
          <p:cNvSpPr/>
          <p:nvPr userDrawn="1"/>
        </p:nvSpPr>
        <p:spPr>
          <a:xfrm>
            <a:off x="176784" y="5580971"/>
            <a:ext cx="1088622" cy="1088622"/>
          </a:xfrm>
          <a:prstGeom prst="cube">
            <a:avLst/>
          </a:prstGeom>
          <a:gradFill>
            <a:gsLst>
              <a:gs pos="0">
                <a:srgbClr val="FF3399"/>
              </a:gs>
              <a:gs pos="100000">
                <a:srgbClr val="003300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立方体 13"/>
          <p:cNvSpPr/>
          <p:nvPr userDrawn="1"/>
        </p:nvSpPr>
        <p:spPr>
          <a:xfrm>
            <a:off x="1367644" y="5189178"/>
            <a:ext cx="324036" cy="324036"/>
          </a:xfrm>
          <a:prstGeom prst="cube">
            <a:avLst/>
          </a:prstGeom>
          <a:gradFill>
            <a:gsLst>
              <a:gs pos="0">
                <a:srgbClr val="FF3399"/>
              </a:gs>
              <a:gs pos="100000">
                <a:srgbClr val="003300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立方体 14"/>
          <p:cNvSpPr/>
          <p:nvPr userDrawn="1"/>
        </p:nvSpPr>
        <p:spPr>
          <a:xfrm>
            <a:off x="176784" y="5189178"/>
            <a:ext cx="324036" cy="324036"/>
          </a:xfrm>
          <a:prstGeom prst="cube">
            <a:avLst/>
          </a:prstGeom>
          <a:gradFill>
            <a:gsLst>
              <a:gs pos="0">
                <a:srgbClr val="FF3399"/>
              </a:gs>
              <a:gs pos="100000">
                <a:srgbClr val="003300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 userDrawn="1"/>
        </p:nvSpPr>
        <p:spPr>
          <a:xfrm>
            <a:off x="0" y="292"/>
            <a:ext cx="6359478" cy="304601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 userDrawn="1"/>
        </p:nvSpPr>
        <p:spPr>
          <a:xfrm rot="10800000">
            <a:off x="-2997571" y="1052735"/>
            <a:ext cx="12141571" cy="581547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 userDrawn="1"/>
        </p:nvSpPr>
        <p:spPr>
          <a:xfrm rot="5400000">
            <a:off x="4919413" y="1484784"/>
            <a:ext cx="5712870" cy="2736304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 userDrawn="1"/>
        </p:nvSpPr>
        <p:spPr>
          <a:xfrm rot="16200000">
            <a:off x="-1877970" y="1527261"/>
            <a:ext cx="7208709" cy="3452769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>
          <a:xfrm>
            <a:off x="0" y="292"/>
            <a:ext cx="6359478" cy="304601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 rot="10800000">
            <a:off x="-2997571" y="1052735"/>
            <a:ext cx="12141571" cy="5815471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 rot="5400000">
            <a:off x="4919413" y="1484784"/>
            <a:ext cx="5712870" cy="2736304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993366">
                  <a:alpha val="31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 rot="16200000">
            <a:off x="-1877970" y="1527261"/>
            <a:ext cx="7208709" cy="3452769"/>
          </a:xfrm>
          <a:custGeom>
            <a:avLst/>
            <a:gdLst>
              <a:gd name="connsiteX0" fmla="*/ 0 w 3874883"/>
              <a:gd name="connsiteY0" fmla="*/ 1855960 h 1855960"/>
              <a:gd name="connsiteX1" fmla="*/ 0 w 3874883"/>
              <a:gd name="connsiteY1" fmla="*/ 0 h 1855960"/>
              <a:gd name="connsiteX2" fmla="*/ 3874883 w 3874883"/>
              <a:gd name="connsiteY2" fmla="*/ 0 h 1855960"/>
              <a:gd name="connsiteX3" fmla="*/ 0 w 3874883"/>
              <a:gd name="connsiteY3" fmla="*/ 1855960 h 185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4883" h="1855960">
                <a:moveTo>
                  <a:pt x="0" y="1855960"/>
                </a:moveTo>
                <a:lnTo>
                  <a:pt x="0" y="0"/>
                </a:lnTo>
                <a:lnTo>
                  <a:pt x="3874883" y="0"/>
                </a:lnTo>
                <a:lnTo>
                  <a:pt x="0" y="1855960"/>
                </a:lnTo>
                <a:close/>
              </a:path>
            </a:pathLst>
          </a:custGeom>
          <a:gradFill flip="none" rotWithShape="1">
            <a:gsLst>
              <a:gs pos="45000">
                <a:srgbClr val="FF3399">
                  <a:alpha val="0"/>
                </a:srgbClr>
              </a:gs>
              <a:gs pos="0">
                <a:srgbClr val="666699">
                  <a:alpha val="43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2014/6/25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接连接符 18"/>
          <p:cNvCxnSpPr/>
          <p:nvPr/>
        </p:nvCxnSpPr>
        <p:spPr>
          <a:xfrm>
            <a:off x="2411760" y="1196752"/>
            <a:ext cx="63367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411760" y="2420888"/>
            <a:ext cx="63367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411760" y="2492896"/>
            <a:ext cx="63367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411760" y="2564904"/>
            <a:ext cx="63367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211960" y="4725144"/>
            <a:ext cx="42484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211960" y="5445224"/>
            <a:ext cx="42484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923928" y="4869160"/>
            <a:ext cx="295465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 smtClean="0"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认真，认真，再认真</a:t>
            </a:r>
            <a:endParaRPr lang="en-US" altLang="zh-CN" sz="2400" b="1" dirty="0">
              <a:effectLst>
                <a:reflection blurRad="6350" stA="60000" endA="900" endPos="60000" dist="29997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27784" y="1628800"/>
            <a:ext cx="6336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/>
              <a:t>实数与平面直角坐标系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04536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1139517" y="1700808"/>
            <a:ext cx="59527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39517" y="1043438"/>
            <a:ext cx="65854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填空（计算一个数的平方根或立方根）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123119" y="6165304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15331" y="2852936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117156" y="3793500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1115331" y="4893341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144024" y="2219671"/>
            <a:ext cx="481734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利用被开方数的非负性求解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15331" y="3270280"/>
            <a:ext cx="517641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估算无理数的范围及比较大小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55593" y="4431676"/>
            <a:ext cx="266290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小数点的移动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60000" endA="900" endPos="60000" dist="29997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03025" y="5703639"/>
            <a:ext cx="445827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5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解方程（注意系数问题）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五边形 21"/>
          <p:cNvSpPr/>
          <p:nvPr/>
        </p:nvSpPr>
        <p:spPr>
          <a:xfrm rot="21327882">
            <a:off x="18393" y="181191"/>
            <a:ext cx="4608513" cy="647700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tx1"/>
                </a:solidFill>
              </a:rPr>
              <a:t>实数计算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34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五边形 21"/>
          <p:cNvSpPr/>
          <p:nvPr/>
        </p:nvSpPr>
        <p:spPr>
          <a:xfrm rot="21327882">
            <a:off x="18393" y="181191"/>
            <a:ext cx="4608513" cy="647700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tx1"/>
                </a:solidFill>
              </a:rPr>
              <a:t>题目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1340768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若一个正数的两个平方根分别为</a:t>
            </a:r>
            <a:r>
              <a:rPr lang="en-US" altLang="zh-CN" sz="2800" b="1" dirty="0" smtClean="0"/>
              <a:t>a+2</a:t>
            </a:r>
            <a:r>
              <a:rPr lang="zh-CN" altLang="en-US" sz="2800" b="1" dirty="0" smtClean="0"/>
              <a:t>和</a:t>
            </a:r>
            <a:r>
              <a:rPr lang="en-US" altLang="zh-CN" sz="2800" b="1" dirty="0" smtClean="0"/>
              <a:t>3a-1</a:t>
            </a:r>
            <a:r>
              <a:rPr lang="zh-CN" altLang="en-US" sz="2800" b="1" dirty="0" smtClean="0"/>
              <a:t>，求这个数是多少？</a:t>
            </a:r>
            <a:endParaRPr lang="zh-CN" altLang="en-US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5898" y="3789040"/>
                <a:ext cx="7992888" cy="10146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/>
                  <a:t>2.</a:t>
                </a:r>
                <a:r>
                  <a:rPr lang="zh-CN" altLang="en-US" sz="2800" b="1" dirty="0" smtClean="0"/>
                  <a:t>已知</a:t>
                </a:r>
                <a:r>
                  <a:rPr lang="en-US" altLang="zh-CN" sz="2800" b="1" dirty="0" err="1" smtClean="0"/>
                  <a:t>a,b</a:t>
                </a:r>
                <a:r>
                  <a:rPr lang="zh-CN" altLang="en-US" sz="2800" b="1" dirty="0" smtClean="0"/>
                  <a:t>互为倒数，</a:t>
                </a:r>
                <a:r>
                  <a:rPr lang="en-US" altLang="zh-CN" sz="2800" b="1" dirty="0" err="1" smtClean="0"/>
                  <a:t>c,d</a:t>
                </a:r>
                <a:r>
                  <a:rPr lang="zh-CN" altLang="en-US" sz="2800" b="1" dirty="0" smtClean="0"/>
                  <a:t>互为相反数，求</a:t>
                </a:r>
                <a14:m>
                  <m:oMath xmlns:m="http://schemas.openxmlformats.org/officeDocument/2006/math">
                    <m:r>
                      <a:rPr lang="en-US" altLang="zh-CN" sz="2800" b="1" i="0" smtClean="0">
                        <a:latin typeface="Cambria Math"/>
                      </a:rPr>
                      <m:t>(</m:t>
                    </m:r>
                    <m:r>
                      <a:rPr lang="en-US" altLang="zh-CN" sz="2800" b="1" i="0" smtClean="0">
                        <a:latin typeface="Cambria Math"/>
                      </a:rPr>
                      <m:t>𝟑</m:t>
                    </m:r>
                    <m:sSup>
                      <m:sSupPr>
                        <m:ctrlPr>
                          <a:rPr lang="en-US" altLang="zh-CN" sz="28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zh-CN" sz="2800" b="1" i="1">
                            <a:latin typeface="Cambria Math"/>
                          </a:rPr>
                          <m:t>𝒂𝒃</m:t>
                        </m:r>
                        <m:r>
                          <a:rPr lang="en-US" altLang="zh-CN" sz="2800" b="1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altLang="zh-CN" sz="28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altLang="zh-CN" sz="2800" b="1" i="1" smtClean="0">
                        <a:latin typeface="Cambria Math"/>
                      </a:rPr>
                      <m:t>−</m:t>
                    </m:r>
                    <m:rad>
                      <m:radPr>
                        <m:ctrlPr>
                          <a:rPr lang="en-US" altLang="zh-CN" sz="2800" b="1" i="1" smtClean="0"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altLang="zh-CN" sz="2800" b="1" i="1" smtClean="0">
                            <a:latin typeface="Cambria Math"/>
                          </a:rPr>
                          <m:t>𝟑</m:t>
                        </m:r>
                      </m:deg>
                      <m:e>
                        <m:r>
                          <a:rPr lang="en-US" altLang="zh-CN" sz="2800" b="1" i="1" smtClean="0">
                            <a:latin typeface="Cambria Math"/>
                          </a:rPr>
                          <m:t>𝒂𝒃</m:t>
                        </m:r>
                      </m:e>
                    </m:rad>
                    <m:r>
                      <a:rPr lang="en-US" altLang="zh-CN" sz="2800" b="1" i="1" smtClean="0">
                        <a:latin typeface="Cambria Math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8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zh-CN" sz="2800" b="1" i="1" smtClean="0">
                            <a:latin typeface="Cambria Math"/>
                          </a:rPr>
                          <m:t>𝒄</m:t>
                        </m:r>
                        <m:r>
                          <a:rPr lang="en-US" altLang="zh-CN" sz="2800" b="1" i="1" smtClean="0">
                            <a:latin typeface="Cambria Math"/>
                          </a:rPr>
                          <m:t>+</m:t>
                        </m:r>
                        <m:r>
                          <a:rPr lang="en-US" altLang="zh-CN" sz="2800" b="1" i="1" smtClean="0">
                            <a:latin typeface="Cambria Math"/>
                          </a:rPr>
                          <m:t>𝒅</m:t>
                        </m:r>
                      </m:e>
                    </m:rad>
                  </m:oMath>
                </a14:m>
                <a:r>
                  <a:rPr lang="en-US" altLang="zh-CN" sz="2800" b="1" dirty="0" smtClean="0"/>
                  <a:t>+1</a:t>
                </a:r>
                <a:r>
                  <a:rPr lang="zh-CN" altLang="en-US" sz="2800" b="1" dirty="0" smtClean="0"/>
                  <a:t>的平方根。</a:t>
                </a:r>
                <a:endParaRPr lang="zh-CN" altLang="en-US" sz="28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98" y="3789040"/>
                <a:ext cx="7992888" cy="1014637"/>
              </a:xfrm>
              <a:prstGeom prst="rect">
                <a:avLst/>
              </a:prstGeom>
              <a:blipFill rotWithShape="1">
                <a:blip r:embed="rId2"/>
                <a:stretch>
                  <a:fillRect l="-1602" t="-8434" b="-156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431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1139517" y="1700808"/>
            <a:ext cx="59527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39517" y="1043438"/>
            <a:ext cx="749115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点坐标的问题（利用到</a:t>
            </a:r>
            <a:r>
              <a:rPr lang="en-US" altLang="zh-CN" sz="2800" b="1" dirty="0" err="1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x,y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轴的距离来表述）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1115331" y="2852936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117156" y="3793500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1115331" y="4893341"/>
            <a:ext cx="44644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144024" y="2219671"/>
            <a:ext cx="80489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点平移问题（利用一点的坐标变换推出另一点）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15331" y="3270280"/>
            <a:ext cx="15856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规律题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55593" y="4431676"/>
            <a:ext cx="445827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60000" endA="900" endPos="60000" dist="2999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求不规则图形的面积问题</a:t>
            </a:r>
            <a:endParaRPr lang="zh-CN" altLang="en-US" sz="2800" b="1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五边形 21"/>
          <p:cNvSpPr/>
          <p:nvPr/>
        </p:nvSpPr>
        <p:spPr>
          <a:xfrm rot="21327882">
            <a:off x="18393" y="181191"/>
            <a:ext cx="4608513" cy="647700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tx1"/>
                </a:solidFill>
              </a:rPr>
              <a:t>平面直角坐标系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72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Administrator\AppData\Roaming\Tencent\Users\649246604\QQ\WinTemp\RichOle\XES871403{L[)ZQ52BE$B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195697" cy="198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AppData\Roaming\Tencent\Users\649246604\QQ\WinTemp\RichOle\_@HX69WI_%U4CJNQAQBT]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16535"/>
            <a:ext cx="9865096" cy="420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25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Administrator\AppData\Roaming\Tencent\Users\649246604\QQ\WinTemp\RichOle\K9}QC[O8@W}W5`JRWC[8@I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4664"/>
            <a:ext cx="88569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69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Administrator\AppData\Roaming\Tencent\Users\649246604\QQ\WinTemp\RichOle\[DJ40LX1`RUK`}S%}[@LOB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6716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96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161</Words>
  <Application>Microsoft Office PowerPoint</Application>
  <PresentationFormat>全屏显示(4:3)</PresentationFormat>
  <Paragraphs>16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你若安好欧美商务PPT模板</dc:title>
  <dc:subject>你若安好</dc:subject>
  <dc:creator>PPT STORE</dc:creator>
  <cp:keywords>你若安好 欧美 商务 PPT模板</cp:keywords>
  <dc:description>_x000d_
  ☆ 感谢您使用PPT STORE网站平台上发布的免费原创作品，作品仅供个人或公司使用，为了您和PPT STORE以及原创作者的利益，请勿复制、传播、销售，否则将承担法律责任！_x000d_
_x000d_
  ☆ 其他网站或个人若进行转载发布PPT STORE平台的免费原创作品，请保留此文件和注释的完整性，并注明来源于 PPT STORE 官方网站：http://www.pptstore.net和PPT STORE 官方微博：http://weibo.com/pptstore_x000d_
     未按照要求转发或发布，PPT STORE平台将和原创作者共同维权，索取赔偿！_x000d_
_x000d_
  ☆ 感谢您支持原创设计事业，支持设计版权产品 ！_x000d_
_x000d_
  ☆ 本模板由PPT STORE官方网站 原创设计_x000d_
_x000d_
  ☆ PPT STORE 官方网站：http://www.pptstore.net_x000d_
_x000d_
  ☆ PPT STORE 官方微博：http://weibo.com/pptstore</dc:description>
  <cp:lastModifiedBy>SDWM</cp:lastModifiedBy>
  <cp:revision>10</cp:revision>
  <dcterms:modified xsi:type="dcterms:W3CDTF">2014-06-25T04:09:38Z</dcterms:modified>
  <cp:category>免费原创PPT模板</cp:category>
</cp:coreProperties>
</file>