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19"/>
  </p:notesMasterIdLst>
  <p:sldIdLst>
    <p:sldId id="256" r:id="rId2"/>
    <p:sldId id="271" r:id="rId3"/>
    <p:sldId id="258" r:id="rId4"/>
    <p:sldId id="299" r:id="rId5"/>
    <p:sldId id="297" r:id="rId6"/>
    <p:sldId id="300" r:id="rId7"/>
    <p:sldId id="298" r:id="rId8"/>
    <p:sldId id="301" r:id="rId9"/>
    <p:sldId id="296" r:id="rId10"/>
    <p:sldId id="302" r:id="rId11"/>
    <p:sldId id="303" r:id="rId12"/>
    <p:sldId id="304" r:id="rId13"/>
    <p:sldId id="305" r:id="rId14"/>
    <p:sldId id="306" r:id="rId15"/>
    <p:sldId id="307" r:id="rId16"/>
    <p:sldId id="269" r:id="rId17"/>
    <p:sldId id="279" r:id="rId18"/>
  </p:sldIdLst>
  <p:sldSz cx="9144000" cy="5141913"/>
  <p:notesSz cx="6858000" cy="9144000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1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E3402F"/>
    <a:srgbClr val="F08C00"/>
    <a:srgbClr val="34768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深色样式 1 - 强调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深色样式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C4B1156A-380E-4F78-BDF5-A606A8083BF9}" styleName="中度样式 4 - 强调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04" autoAdjust="0"/>
    <p:restoredTop sz="94660" autoAdjust="0"/>
  </p:normalViewPr>
  <p:slideViewPr>
    <p:cSldViewPr showGuides="1">
      <p:cViewPr>
        <p:scale>
          <a:sx n="80" d="100"/>
          <a:sy n="80" d="100"/>
        </p:scale>
        <p:origin x="-498" y="-318"/>
      </p:cViewPr>
      <p:guideLst>
        <p:guide orient="horz" pos="1619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445FFC-B1FA-48E0-B2CE-B2DC1A2BB159}" type="datetimeFigureOut">
              <a:rPr lang="zh-CN" altLang="en-US" smtClean="0"/>
              <a:pPr/>
              <a:t>2018/3/29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78152C-88DB-40D8-8B94-A0F67FA0304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959941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8735612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6046281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3530767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3530767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3530767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0382906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6467634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8152C-88DB-40D8-8B94-A0F67FA0304A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760334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2364307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灯片编号占位符 8"/>
          <p:cNvSpPr txBox="1">
            <a:spLocks/>
          </p:cNvSpPr>
          <p:nvPr userDrawn="1"/>
        </p:nvSpPr>
        <p:spPr>
          <a:xfrm>
            <a:off x="4355976" y="4803204"/>
            <a:ext cx="432048" cy="2160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B1E90B88-C309-4CD3-A6BC-57E9541D5A57}" type="slidenum">
              <a:rPr lang="zh-CN" altLang="en-US" sz="800" smtClean="0"/>
              <a:pPr algn="ctr"/>
              <a:t>‹#›</a:t>
            </a:fld>
            <a:endParaRPr lang="zh-CN" altLang="en-US" sz="800" dirty="0"/>
          </a:p>
        </p:txBody>
      </p:sp>
    </p:spTree>
    <p:extLst>
      <p:ext uri="{BB962C8B-B14F-4D97-AF65-F5344CB8AC3E}">
        <p14:creationId xmlns="" xmlns:p14="http://schemas.microsoft.com/office/powerpoint/2010/main" val="1249495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32997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199780"/>
            <a:ext cx="4038600" cy="33934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99780"/>
            <a:ext cx="4038600" cy="33934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4765793"/>
            <a:ext cx="2057400" cy="273759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4765793"/>
            <a:ext cx="3086100" cy="273759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4765793"/>
            <a:ext cx="2057400" cy="273759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D63D53C-5688-4661-8C42-A4F5573A70F0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>
    <p:random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5" y="457059"/>
            <a:ext cx="8540750" cy="856986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1428309"/>
            <a:ext cx="8540750" cy="3144661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01626" y="4682474"/>
            <a:ext cx="2289175" cy="35707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B1D4836A-CE1B-4F52-AEDD-559F9A813BB8}" type="datetimeFigureOut">
              <a:rPr lang="zh-CN" altLang="en-US" smtClean="0"/>
              <a:pPr/>
              <a:t>2018/3/29</a:t>
            </a:fld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2474"/>
            <a:ext cx="2895600" cy="35707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1" y="4682474"/>
            <a:ext cx="2289175" cy="357077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C236F325-E8ED-4C13-90E6-0E197EA8D1F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2882877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7" cstate="print"/>
          <a:srcRect t="5665"/>
          <a:stretch/>
        </p:blipFill>
        <p:spPr>
          <a:xfrm>
            <a:off x="0" y="-1"/>
            <a:ext cx="9158068" cy="51514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28112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3" r:id="rId2"/>
    <p:sldLayoutId id="2147483654" r:id="rId3"/>
    <p:sldLayoutId id="2147483655" r:id="rId4"/>
    <p:sldLayoutId id="2147483656" r:id="rId5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4.xml"/><Relationship Id="rId5" Type="http://schemas.openxmlformats.org/officeDocument/2006/relationships/audio" Target="../media/audio5.wav"/><Relationship Id="rId4" Type="http://schemas.openxmlformats.org/officeDocument/2006/relationships/audio" Target="../media/audio4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4" name="Picture 2" descr="E:\金山ppt模板\2015.10\唯美水彩花鸟年终汇报模板\花1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8786" y="2206599"/>
            <a:ext cx="3778080" cy="13597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5" name="Picture 3" descr="E:\金山ppt模板\2015.10\唯美水彩花鸟年终汇报模板\花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434" y="722758"/>
            <a:ext cx="3778080" cy="14644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6" name="Freeform 15"/>
          <p:cNvSpPr>
            <a:spLocks/>
          </p:cNvSpPr>
          <p:nvPr/>
        </p:nvSpPr>
        <p:spPr bwMode="auto">
          <a:xfrm>
            <a:off x="900113" y="1738313"/>
            <a:ext cx="7343775" cy="1111250"/>
          </a:xfrm>
          <a:custGeom>
            <a:avLst/>
            <a:gdLst>
              <a:gd name="T0" fmla="*/ 3129 w 3129"/>
              <a:gd name="T1" fmla="*/ 393 h 471"/>
              <a:gd name="T2" fmla="*/ 3129 w 3129"/>
              <a:gd name="T3" fmla="*/ 78 h 471"/>
              <a:gd name="T4" fmla="*/ 3051 w 3129"/>
              <a:gd name="T5" fmla="*/ 0 h 471"/>
              <a:gd name="T6" fmla="*/ 78 w 3129"/>
              <a:gd name="T7" fmla="*/ 0 h 471"/>
              <a:gd name="T8" fmla="*/ 0 w 3129"/>
              <a:gd name="T9" fmla="*/ 78 h 471"/>
              <a:gd name="T10" fmla="*/ 0 w 3129"/>
              <a:gd name="T11" fmla="*/ 393 h 471"/>
              <a:gd name="T12" fmla="*/ 78 w 3129"/>
              <a:gd name="T13" fmla="*/ 471 h 471"/>
              <a:gd name="T14" fmla="*/ 3051 w 3129"/>
              <a:gd name="T15" fmla="*/ 471 h 471"/>
              <a:gd name="T16" fmla="*/ 3129 w 3129"/>
              <a:gd name="T17" fmla="*/ 393 h 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29" h="471">
                <a:moveTo>
                  <a:pt x="3129" y="393"/>
                </a:moveTo>
                <a:cubicBezTo>
                  <a:pt x="3129" y="78"/>
                  <a:pt x="3129" y="78"/>
                  <a:pt x="3129" y="78"/>
                </a:cubicBezTo>
                <a:cubicBezTo>
                  <a:pt x="3086" y="78"/>
                  <a:pt x="3051" y="44"/>
                  <a:pt x="3051" y="0"/>
                </a:cubicBezTo>
                <a:cubicBezTo>
                  <a:pt x="78" y="0"/>
                  <a:pt x="78" y="0"/>
                  <a:pt x="78" y="0"/>
                </a:cubicBezTo>
                <a:cubicBezTo>
                  <a:pt x="78" y="44"/>
                  <a:pt x="43" y="78"/>
                  <a:pt x="0" y="78"/>
                </a:cubicBezTo>
                <a:cubicBezTo>
                  <a:pt x="0" y="393"/>
                  <a:pt x="0" y="393"/>
                  <a:pt x="0" y="393"/>
                </a:cubicBezTo>
                <a:cubicBezTo>
                  <a:pt x="43" y="393"/>
                  <a:pt x="78" y="427"/>
                  <a:pt x="78" y="471"/>
                </a:cubicBezTo>
                <a:cubicBezTo>
                  <a:pt x="3051" y="471"/>
                  <a:pt x="3051" y="471"/>
                  <a:pt x="3051" y="471"/>
                </a:cubicBezTo>
                <a:cubicBezTo>
                  <a:pt x="3051" y="427"/>
                  <a:pt x="3086" y="393"/>
                  <a:pt x="3129" y="393"/>
                </a:cubicBezTo>
                <a:close/>
              </a:path>
            </a:pathLst>
          </a:custGeom>
          <a:solidFill>
            <a:srgbClr val="FFFDEF"/>
          </a:solidFill>
          <a:ln w="6350">
            <a:solidFill>
              <a:srgbClr val="CBAB89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27" name="Freeform 16"/>
          <p:cNvSpPr>
            <a:spLocks/>
          </p:cNvSpPr>
          <p:nvPr/>
        </p:nvSpPr>
        <p:spPr bwMode="auto">
          <a:xfrm>
            <a:off x="944563" y="1785938"/>
            <a:ext cx="7254875" cy="1016000"/>
          </a:xfrm>
          <a:custGeom>
            <a:avLst/>
            <a:gdLst>
              <a:gd name="T0" fmla="*/ 3063 w 3091"/>
              <a:gd name="T1" fmla="*/ 0 h 431"/>
              <a:gd name="T2" fmla="*/ 29 w 3091"/>
              <a:gd name="T3" fmla="*/ 0 h 431"/>
              <a:gd name="T4" fmla="*/ 0 w 3091"/>
              <a:gd name="T5" fmla="*/ 28 h 431"/>
              <a:gd name="T6" fmla="*/ 0 w 3091"/>
              <a:gd name="T7" fmla="*/ 403 h 431"/>
              <a:gd name="T8" fmla="*/ 29 w 3091"/>
              <a:gd name="T9" fmla="*/ 431 h 431"/>
              <a:gd name="T10" fmla="*/ 3063 w 3091"/>
              <a:gd name="T11" fmla="*/ 431 h 431"/>
              <a:gd name="T12" fmla="*/ 3091 w 3091"/>
              <a:gd name="T13" fmla="*/ 403 h 431"/>
              <a:gd name="T14" fmla="*/ 3091 w 3091"/>
              <a:gd name="T15" fmla="*/ 28 h 431"/>
              <a:gd name="T16" fmla="*/ 3063 w 3091"/>
              <a:gd name="T17" fmla="*/ 0 h 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091" h="431">
                <a:moveTo>
                  <a:pt x="3063" y="0"/>
                </a:moveTo>
                <a:cubicBezTo>
                  <a:pt x="29" y="0"/>
                  <a:pt x="29" y="0"/>
                  <a:pt x="29" y="0"/>
                </a:cubicBezTo>
                <a:cubicBezTo>
                  <a:pt x="24" y="13"/>
                  <a:pt x="13" y="23"/>
                  <a:pt x="0" y="28"/>
                </a:cubicBezTo>
                <a:cubicBezTo>
                  <a:pt x="0" y="403"/>
                  <a:pt x="0" y="403"/>
                  <a:pt x="0" y="403"/>
                </a:cubicBezTo>
                <a:cubicBezTo>
                  <a:pt x="13" y="408"/>
                  <a:pt x="24" y="418"/>
                  <a:pt x="29" y="431"/>
                </a:cubicBezTo>
                <a:cubicBezTo>
                  <a:pt x="3063" y="431"/>
                  <a:pt x="3063" y="431"/>
                  <a:pt x="3063" y="431"/>
                </a:cubicBezTo>
                <a:cubicBezTo>
                  <a:pt x="3068" y="418"/>
                  <a:pt x="3078" y="408"/>
                  <a:pt x="3091" y="403"/>
                </a:cubicBezTo>
                <a:cubicBezTo>
                  <a:pt x="3091" y="28"/>
                  <a:pt x="3091" y="28"/>
                  <a:pt x="3091" y="28"/>
                </a:cubicBezTo>
                <a:cubicBezTo>
                  <a:pt x="3078" y="23"/>
                  <a:pt x="3068" y="13"/>
                  <a:pt x="3063" y="0"/>
                </a:cubicBezTo>
                <a:close/>
              </a:path>
            </a:pathLst>
          </a:custGeom>
          <a:noFill/>
          <a:ln w="6350" cap="flat">
            <a:solidFill>
              <a:srgbClr val="CBAB89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528" name="Picture 5" descr="小鸟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413" y="1228725"/>
            <a:ext cx="723900" cy="7588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9" name="Text Box 18"/>
          <p:cNvSpPr txBox="1">
            <a:spLocks noChangeArrowheads="1"/>
          </p:cNvSpPr>
          <p:nvPr/>
        </p:nvSpPr>
        <p:spPr bwMode="auto">
          <a:xfrm>
            <a:off x="3212494" y="2033588"/>
            <a:ext cx="271901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 smtClean="0">
                <a:solidFill>
                  <a:srgbClr val="A2897B"/>
                </a:solidFill>
                <a:latin typeface="Arial" charset="0"/>
                <a:ea typeface="华文中宋" pitchFamily="2" charset="-122"/>
              </a:rPr>
              <a:t>7.1.1   </a:t>
            </a:r>
            <a:r>
              <a:rPr lang="zh-CN" altLang="en-US" sz="2800" b="1" dirty="0" smtClean="0">
                <a:solidFill>
                  <a:srgbClr val="A2897B"/>
                </a:solidFill>
                <a:latin typeface="Arial" charset="0"/>
                <a:ea typeface="华文中宋" pitchFamily="2" charset="-122"/>
              </a:rPr>
              <a:t>有序数对</a:t>
            </a:r>
            <a:endParaRPr lang="zh-CN" altLang="en-US" sz="2800" b="1" dirty="0">
              <a:solidFill>
                <a:srgbClr val="A2897B"/>
              </a:solidFill>
              <a:latin typeface="Arial" charset="0"/>
              <a:ea typeface="华文中宋" pitchFamily="2" charset="-122"/>
            </a:endParaRPr>
          </a:p>
        </p:txBody>
      </p:sp>
      <p:sp>
        <p:nvSpPr>
          <p:cNvPr id="530" name="Line 20"/>
          <p:cNvSpPr>
            <a:spLocks noChangeShapeType="1"/>
          </p:cNvSpPr>
          <p:nvPr/>
        </p:nvSpPr>
        <p:spPr bwMode="auto">
          <a:xfrm flipH="1">
            <a:off x="1187624" y="2293938"/>
            <a:ext cx="1009650" cy="0"/>
          </a:xfrm>
          <a:prstGeom prst="line">
            <a:avLst/>
          </a:prstGeom>
          <a:noFill/>
          <a:ln w="6350">
            <a:solidFill>
              <a:srgbClr val="CBAB89"/>
            </a:solidFill>
            <a:round/>
            <a:headEnd type="oval" w="sm" len="sm"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1" name="Line 21"/>
          <p:cNvSpPr>
            <a:spLocks noChangeShapeType="1"/>
          </p:cNvSpPr>
          <p:nvPr/>
        </p:nvSpPr>
        <p:spPr bwMode="auto">
          <a:xfrm flipH="1">
            <a:off x="6948264" y="2287588"/>
            <a:ext cx="1009650" cy="0"/>
          </a:xfrm>
          <a:prstGeom prst="line">
            <a:avLst/>
          </a:prstGeom>
          <a:noFill/>
          <a:ln w="6350">
            <a:solidFill>
              <a:srgbClr val="CBAB89"/>
            </a:solidFill>
            <a:round/>
            <a:headEnd/>
            <a:tailEnd type="oval" w="sm" len="sm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32" name="AutoShape 22"/>
          <p:cNvSpPr>
            <a:spLocks noChangeArrowheads="1"/>
          </p:cNvSpPr>
          <p:nvPr/>
        </p:nvSpPr>
        <p:spPr bwMode="auto">
          <a:xfrm>
            <a:off x="2627871" y="4287157"/>
            <a:ext cx="3888258" cy="23495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 smtClean="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rPr>
              <a:t>2018.3.29</a:t>
            </a:r>
            <a:endParaRPr lang="zh-CN" altLang="en-US" sz="1400" dirty="0">
              <a:solidFill>
                <a:srgbClr val="FFFDE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18266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1000"/>
                                        <p:tgtEl>
                                          <p:spTgt spid="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5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6" grpId="0" animBg="1"/>
      <p:bldP spid="527" grpId="0" animBg="1"/>
      <p:bldP spid="529" grpId="0" build="p"/>
      <p:bldP spid="530" grpId="0" animBg="1"/>
      <p:bldP spid="531" grpId="0" animBg="1"/>
      <p:bldP spid="53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50" name="Rectangle 50"/>
          <p:cNvSpPr>
            <a:spLocks noChangeArrowheads="1"/>
          </p:cNvSpPr>
          <p:nvPr/>
        </p:nvSpPr>
        <p:spPr bwMode="auto">
          <a:xfrm>
            <a:off x="1066800" y="1274812"/>
            <a:ext cx="1716088" cy="17113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653" name="Rectangle 53"/>
          <p:cNvSpPr>
            <a:spLocks noChangeArrowheads="1"/>
          </p:cNvSpPr>
          <p:nvPr/>
        </p:nvSpPr>
        <p:spPr bwMode="auto">
          <a:xfrm>
            <a:off x="2830513" y="2986137"/>
            <a:ext cx="1716087" cy="17113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131840" y="41071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情景引入</a:t>
            </a:r>
            <a:endParaRPr lang="zh-CN" altLang="en-US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2" name="图片 11" descr="ph1255-00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1346820"/>
            <a:ext cx="3775498" cy="3384376"/>
          </a:xfrm>
          <a:prstGeom prst="rect">
            <a:avLst/>
          </a:prstGeom>
        </p:spPr>
      </p:pic>
      <p:pic>
        <p:nvPicPr>
          <p:cNvPr id="13" name="图片 12" descr="pm0374-5315qc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71800" y="1202804"/>
            <a:ext cx="1944216" cy="1872207"/>
          </a:xfrm>
          <a:prstGeom prst="rect">
            <a:avLst/>
          </a:prstGeom>
        </p:spPr>
      </p:pic>
      <p:pic>
        <p:nvPicPr>
          <p:cNvPr id="14" name="图片 13" descr="bld18248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43608" y="3075012"/>
            <a:ext cx="1728192" cy="16561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918094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50" grpId="0" animBg="1"/>
      <p:bldP spid="2565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 descr="ph1568-p00025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96136" y="3029679"/>
            <a:ext cx="3168352" cy="2112234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2195736" y="194692"/>
            <a:ext cx="4608512" cy="1278000"/>
            <a:chOff x="1882141" y="1527672"/>
            <a:chExt cx="5379720" cy="1926072"/>
          </a:xfrm>
        </p:grpSpPr>
        <p:pic>
          <p:nvPicPr>
            <p:cNvPr id="7" name="Picture 2" descr="E:\金山ppt模板\2015.10\唯美水彩花鸟年终汇报模板\花11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4162" y="2642964"/>
              <a:ext cx="2252738" cy="81078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5" name="组合 14"/>
            <p:cNvGrpSpPr/>
            <p:nvPr/>
          </p:nvGrpSpPr>
          <p:grpSpPr>
            <a:xfrm>
              <a:off x="1882141" y="1527672"/>
              <a:ext cx="5379720" cy="1443549"/>
              <a:chOff x="1882141" y="1527672"/>
              <a:chExt cx="5379720" cy="1443549"/>
            </a:xfrm>
          </p:grpSpPr>
          <p:pic>
            <p:nvPicPr>
              <p:cNvPr id="8" name="Picture 3" descr="E:\金山ppt模板\2015.10\唯美水彩花鸟年终汇报模板\花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97162" y="1527672"/>
                <a:ext cx="2252738" cy="87321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9" name="Freeform 15"/>
              <p:cNvSpPr>
                <a:spLocks/>
              </p:cNvSpPr>
              <p:nvPr/>
            </p:nvSpPr>
            <p:spPr bwMode="auto">
              <a:xfrm>
                <a:off x="1882141" y="2157169"/>
                <a:ext cx="5379720" cy="814052"/>
              </a:xfrm>
              <a:custGeom>
                <a:avLst/>
                <a:gdLst>
                  <a:gd name="T0" fmla="*/ 3129 w 3129"/>
                  <a:gd name="T1" fmla="*/ 393 h 471"/>
                  <a:gd name="T2" fmla="*/ 3129 w 3129"/>
                  <a:gd name="T3" fmla="*/ 78 h 471"/>
                  <a:gd name="T4" fmla="*/ 3051 w 3129"/>
                  <a:gd name="T5" fmla="*/ 0 h 471"/>
                  <a:gd name="T6" fmla="*/ 78 w 3129"/>
                  <a:gd name="T7" fmla="*/ 0 h 471"/>
                  <a:gd name="T8" fmla="*/ 0 w 3129"/>
                  <a:gd name="T9" fmla="*/ 78 h 471"/>
                  <a:gd name="T10" fmla="*/ 0 w 3129"/>
                  <a:gd name="T11" fmla="*/ 393 h 471"/>
                  <a:gd name="T12" fmla="*/ 78 w 3129"/>
                  <a:gd name="T13" fmla="*/ 471 h 471"/>
                  <a:gd name="T14" fmla="*/ 3051 w 3129"/>
                  <a:gd name="T15" fmla="*/ 471 h 471"/>
                  <a:gd name="T16" fmla="*/ 3129 w 3129"/>
                  <a:gd name="T17" fmla="*/ 393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29" h="471">
                    <a:moveTo>
                      <a:pt x="3129" y="393"/>
                    </a:moveTo>
                    <a:cubicBezTo>
                      <a:pt x="3129" y="78"/>
                      <a:pt x="3129" y="78"/>
                      <a:pt x="3129" y="78"/>
                    </a:cubicBezTo>
                    <a:cubicBezTo>
                      <a:pt x="3086" y="78"/>
                      <a:pt x="3051" y="44"/>
                      <a:pt x="3051" y="0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78" y="44"/>
                      <a:pt x="43" y="78"/>
                      <a:pt x="0" y="78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43" y="393"/>
                      <a:pt x="78" y="427"/>
                      <a:pt x="78" y="471"/>
                    </a:cubicBezTo>
                    <a:cubicBezTo>
                      <a:pt x="3051" y="471"/>
                      <a:pt x="3051" y="471"/>
                      <a:pt x="3051" y="471"/>
                    </a:cubicBezTo>
                    <a:cubicBezTo>
                      <a:pt x="3051" y="427"/>
                      <a:pt x="3086" y="393"/>
                      <a:pt x="3129" y="393"/>
                    </a:cubicBezTo>
                    <a:close/>
                  </a:path>
                </a:pathLst>
              </a:custGeom>
              <a:solidFill>
                <a:srgbClr val="FFFDEF"/>
              </a:solidFill>
              <a:ln w="6350">
                <a:solidFill>
                  <a:srgbClr val="CBAB8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10" name="Freeform 16"/>
              <p:cNvSpPr>
                <a:spLocks/>
              </p:cNvSpPr>
              <p:nvPr/>
            </p:nvSpPr>
            <p:spPr bwMode="auto">
              <a:xfrm>
                <a:off x="1914703" y="2192057"/>
                <a:ext cx="5314596" cy="744276"/>
              </a:xfrm>
              <a:custGeom>
                <a:avLst/>
                <a:gdLst>
                  <a:gd name="T0" fmla="*/ 3063 w 3091"/>
                  <a:gd name="T1" fmla="*/ 0 h 431"/>
                  <a:gd name="T2" fmla="*/ 29 w 3091"/>
                  <a:gd name="T3" fmla="*/ 0 h 431"/>
                  <a:gd name="T4" fmla="*/ 0 w 3091"/>
                  <a:gd name="T5" fmla="*/ 28 h 431"/>
                  <a:gd name="T6" fmla="*/ 0 w 3091"/>
                  <a:gd name="T7" fmla="*/ 403 h 431"/>
                  <a:gd name="T8" fmla="*/ 29 w 3091"/>
                  <a:gd name="T9" fmla="*/ 431 h 431"/>
                  <a:gd name="T10" fmla="*/ 3063 w 3091"/>
                  <a:gd name="T11" fmla="*/ 431 h 431"/>
                  <a:gd name="T12" fmla="*/ 3091 w 3091"/>
                  <a:gd name="T13" fmla="*/ 403 h 431"/>
                  <a:gd name="T14" fmla="*/ 3091 w 3091"/>
                  <a:gd name="T15" fmla="*/ 28 h 431"/>
                  <a:gd name="T16" fmla="*/ 3063 w 3091"/>
                  <a:gd name="T17" fmla="*/ 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91" h="431">
                    <a:moveTo>
                      <a:pt x="3063" y="0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24" y="13"/>
                      <a:pt x="13" y="23"/>
                      <a:pt x="0" y="28"/>
                    </a:cubicBezTo>
                    <a:cubicBezTo>
                      <a:pt x="0" y="403"/>
                      <a:pt x="0" y="403"/>
                      <a:pt x="0" y="403"/>
                    </a:cubicBezTo>
                    <a:cubicBezTo>
                      <a:pt x="13" y="408"/>
                      <a:pt x="24" y="418"/>
                      <a:pt x="29" y="431"/>
                    </a:cubicBezTo>
                    <a:cubicBezTo>
                      <a:pt x="3063" y="431"/>
                      <a:pt x="3063" y="431"/>
                      <a:pt x="3063" y="431"/>
                    </a:cubicBezTo>
                    <a:cubicBezTo>
                      <a:pt x="3068" y="418"/>
                      <a:pt x="3078" y="408"/>
                      <a:pt x="3091" y="403"/>
                    </a:cubicBezTo>
                    <a:cubicBezTo>
                      <a:pt x="3091" y="28"/>
                      <a:pt x="3091" y="28"/>
                      <a:pt x="3091" y="28"/>
                    </a:cubicBezTo>
                    <a:cubicBezTo>
                      <a:pt x="3078" y="23"/>
                      <a:pt x="3068" y="13"/>
                      <a:pt x="3063" y="0"/>
                    </a:cubicBezTo>
                    <a:close/>
                  </a:path>
                </a:pathLst>
              </a:custGeom>
              <a:noFill/>
              <a:ln w="6350" cap="flat">
                <a:solidFill>
                  <a:srgbClr val="CBAB89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pic>
            <p:nvPicPr>
              <p:cNvPr id="11" name="Picture 5" descr="小鸟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94053" y="1913738"/>
                <a:ext cx="396318" cy="41543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2" name="Text Box 18"/>
              <p:cNvSpPr txBox="1">
                <a:spLocks noChangeArrowheads="1"/>
              </p:cNvSpPr>
              <p:nvPr/>
            </p:nvSpPr>
            <p:spPr bwMode="auto">
              <a:xfrm>
                <a:off x="4079491" y="2289701"/>
                <a:ext cx="2160240" cy="4616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lvl="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2400" b="1" dirty="0" smtClean="0">
                    <a:solidFill>
                      <a:srgbClr val="A2897B"/>
                    </a:solidFill>
                    <a:latin typeface="微软雅黑" pitchFamily="34" charset="-122"/>
                    <a:ea typeface="微软雅黑" pitchFamily="34" charset="-122"/>
                  </a:rPr>
                  <a:t>探究新知</a:t>
                </a:r>
                <a:endParaRPr lang="zh-CN" altLang="zh-CN" sz="2400" b="1" dirty="0">
                  <a:solidFill>
                    <a:srgbClr val="A2897B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3263869" y="2333362"/>
                <a:ext cx="46679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 dirty="0">
                    <a:solidFill>
                      <a:schemeClr val="accent1"/>
                    </a:solidFill>
                    <a:latin typeface="Impact" panose="020B0806030902050204" pitchFamily="34" charset="0"/>
                    <a:ea typeface="华文中宋" pitchFamily="2" charset="-122"/>
                  </a:rPr>
                  <a:t>01</a:t>
                </a:r>
                <a:endParaRPr lang="zh-CN" altLang="en-US" sz="1600" dirty="0">
                  <a:solidFill>
                    <a:schemeClr val="accent1"/>
                  </a:solidFill>
                </a:endParaRPr>
              </a:p>
            </p:txBody>
          </p:sp>
          <p:cxnSp>
            <p:nvCxnSpPr>
              <p:cNvPr id="14" name="直接连接符 13"/>
              <p:cNvCxnSpPr/>
              <p:nvPr/>
            </p:nvCxnSpPr>
            <p:spPr>
              <a:xfrm>
                <a:off x="3894783" y="2387538"/>
                <a:ext cx="0" cy="365249"/>
              </a:xfrm>
              <a:prstGeom prst="line">
                <a:avLst/>
              </a:prstGeom>
              <a:ln w="6350">
                <a:solidFill>
                  <a:srgbClr val="CBAB89"/>
                </a:solidFill>
                <a:headEnd type="oval" w="sm" len="sm"/>
                <a:tail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755576" y="1706860"/>
            <a:ext cx="770485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楷体" pitchFamily="49" charset="-122"/>
                <a:ea typeface="楷体" pitchFamily="49" charset="-122"/>
              </a:rPr>
              <a:t>    在</a:t>
            </a:r>
            <a:r>
              <a:rPr kumimoji="1" lang="zh-CN" altLang="en-US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楷体" pitchFamily="49" charset="-122"/>
                <a:ea typeface="楷体" pitchFamily="49" charset="-122"/>
              </a:rPr>
              <a:t>教室内，确定一个座位一般需要几个数据？为什么？</a:t>
            </a:r>
          </a:p>
        </p:txBody>
      </p:sp>
      <p:sp>
        <p:nvSpPr>
          <p:cNvPr id="19" name="Text Box 7"/>
          <p:cNvSpPr txBox="1">
            <a:spLocks noChangeArrowheads="1"/>
          </p:cNvSpPr>
          <p:nvPr/>
        </p:nvSpPr>
        <p:spPr bwMode="auto">
          <a:xfrm>
            <a:off x="1259632" y="2786980"/>
            <a:ext cx="648072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思考： </a:t>
            </a:r>
            <a:r>
              <a:rPr lang="zh-CN" altLang="en-US" sz="24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你认</a:t>
            </a:r>
            <a:r>
              <a:rPr lang="zh-CN" altLang="en-US" sz="24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为在一个平面内确</a:t>
            </a:r>
            <a:r>
              <a:rPr lang="zh-CN" altLang="en-US" sz="2400" b="1" i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定一个位置需要几个数据？</a:t>
            </a:r>
          </a:p>
        </p:txBody>
      </p:sp>
    </p:spTree>
    <p:extLst>
      <p:ext uri="{BB962C8B-B14F-4D97-AF65-F5344CB8AC3E}">
        <p14:creationId xmlns="" xmlns:p14="http://schemas.microsoft.com/office/powerpoint/2010/main" val="10830862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utoUpdateAnimBg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5" name="直接连接符 74"/>
          <p:cNvCxnSpPr/>
          <p:nvPr/>
        </p:nvCxnSpPr>
        <p:spPr>
          <a:xfrm>
            <a:off x="0" y="2282924"/>
            <a:ext cx="7272808" cy="0"/>
          </a:xfrm>
          <a:prstGeom prst="line">
            <a:avLst/>
          </a:prstGeom>
          <a:noFill/>
          <a:ln w="34925">
            <a:solidFill>
              <a:schemeClr val="tx1"/>
            </a:solidFill>
            <a:round/>
            <a:headEnd/>
            <a:tailEnd/>
          </a:ln>
        </p:spPr>
      </p:cxnSp>
      <p:grpSp>
        <p:nvGrpSpPr>
          <p:cNvPr id="2" name="Group 75"/>
          <p:cNvGrpSpPr>
            <a:grpSpLocks/>
          </p:cNvGrpSpPr>
          <p:nvPr/>
        </p:nvGrpSpPr>
        <p:grpSpPr bwMode="auto">
          <a:xfrm>
            <a:off x="287338" y="1112891"/>
            <a:ext cx="6496050" cy="2861379"/>
            <a:chOff x="181" y="935"/>
            <a:chExt cx="4092" cy="2404"/>
          </a:xfrm>
        </p:grpSpPr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385" y="935"/>
              <a:ext cx="3888" cy="2404"/>
              <a:chOff x="0" y="1434"/>
              <a:chExt cx="4331" cy="2768"/>
            </a:xfrm>
          </p:grpSpPr>
          <p:sp>
            <p:nvSpPr>
              <p:cNvPr id="32800" name="Rectangle 5"/>
              <p:cNvSpPr>
                <a:spLocks noChangeArrowheads="1"/>
              </p:cNvSpPr>
              <p:nvPr/>
            </p:nvSpPr>
            <p:spPr bwMode="auto">
              <a:xfrm>
                <a:off x="0" y="1434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kumimoji="0" lang="zh-CN" altLang="en-US" sz="1800">
                  <a:latin typeface="Comic Sans MS" pitchFamily="66" charset="0"/>
                </a:endParaRPr>
              </a:p>
            </p:txBody>
          </p:sp>
          <p:sp>
            <p:nvSpPr>
              <p:cNvPr id="32801" name="Rectangle 6"/>
              <p:cNvSpPr>
                <a:spLocks noChangeArrowheads="1"/>
              </p:cNvSpPr>
              <p:nvPr/>
            </p:nvSpPr>
            <p:spPr bwMode="auto">
              <a:xfrm>
                <a:off x="748" y="1434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02" name="Rectangle 7"/>
              <p:cNvSpPr>
                <a:spLocks noChangeArrowheads="1"/>
              </p:cNvSpPr>
              <p:nvPr/>
            </p:nvSpPr>
            <p:spPr bwMode="auto">
              <a:xfrm>
                <a:off x="1474" y="1434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03" name="Rectangle 8"/>
              <p:cNvSpPr>
                <a:spLocks noChangeArrowheads="1"/>
              </p:cNvSpPr>
              <p:nvPr/>
            </p:nvSpPr>
            <p:spPr bwMode="auto">
              <a:xfrm>
                <a:off x="2200" y="1434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04" name="Rectangle 9"/>
              <p:cNvSpPr>
                <a:spLocks noChangeArrowheads="1"/>
              </p:cNvSpPr>
              <p:nvPr/>
            </p:nvSpPr>
            <p:spPr bwMode="auto">
              <a:xfrm>
                <a:off x="2925" y="1434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05" name="Rectangle 10"/>
              <p:cNvSpPr>
                <a:spLocks noChangeArrowheads="1"/>
              </p:cNvSpPr>
              <p:nvPr/>
            </p:nvSpPr>
            <p:spPr bwMode="auto">
              <a:xfrm>
                <a:off x="3696" y="1434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08" name="Rectangle 13"/>
              <p:cNvSpPr>
                <a:spLocks noChangeArrowheads="1"/>
              </p:cNvSpPr>
              <p:nvPr/>
            </p:nvSpPr>
            <p:spPr bwMode="auto">
              <a:xfrm>
                <a:off x="0" y="1933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09" name="Rectangle 14"/>
              <p:cNvSpPr>
                <a:spLocks noChangeArrowheads="1"/>
              </p:cNvSpPr>
              <p:nvPr/>
            </p:nvSpPr>
            <p:spPr bwMode="auto">
              <a:xfrm>
                <a:off x="748" y="1933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10" name="Rectangle 15"/>
              <p:cNvSpPr>
                <a:spLocks noChangeArrowheads="1"/>
              </p:cNvSpPr>
              <p:nvPr/>
            </p:nvSpPr>
            <p:spPr bwMode="auto">
              <a:xfrm>
                <a:off x="1474" y="1933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11" name="Rectangle 16"/>
              <p:cNvSpPr>
                <a:spLocks noChangeArrowheads="1"/>
              </p:cNvSpPr>
              <p:nvPr/>
            </p:nvSpPr>
            <p:spPr bwMode="auto">
              <a:xfrm>
                <a:off x="2200" y="1933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12" name="Rectangle 17"/>
              <p:cNvSpPr>
                <a:spLocks noChangeArrowheads="1"/>
              </p:cNvSpPr>
              <p:nvPr/>
            </p:nvSpPr>
            <p:spPr bwMode="auto">
              <a:xfrm>
                <a:off x="2925" y="1933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13" name="Rectangle 18"/>
              <p:cNvSpPr>
                <a:spLocks noChangeArrowheads="1"/>
              </p:cNvSpPr>
              <p:nvPr/>
            </p:nvSpPr>
            <p:spPr bwMode="auto">
              <a:xfrm>
                <a:off x="3696" y="1933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16" name="Rectangle 21"/>
              <p:cNvSpPr>
                <a:spLocks noChangeArrowheads="1"/>
              </p:cNvSpPr>
              <p:nvPr/>
            </p:nvSpPr>
            <p:spPr bwMode="auto">
              <a:xfrm>
                <a:off x="0" y="2432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17" name="Rectangle 22"/>
              <p:cNvSpPr>
                <a:spLocks noChangeArrowheads="1"/>
              </p:cNvSpPr>
              <p:nvPr/>
            </p:nvSpPr>
            <p:spPr bwMode="auto">
              <a:xfrm>
                <a:off x="748" y="2432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18" name="Rectangle 23"/>
              <p:cNvSpPr>
                <a:spLocks noChangeArrowheads="1"/>
              </p:cNvSpPr>
              <p:nvPr/>
            </p:nvSpPr>
            <p:spPr bwMode="auto">
              <a:xfrm>
                <a:off x="1474" y="2432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19" name="Rectangle 24"/>
              <p:cNvSpPr>
                <a:spLocks noChangeArrowheads="1"/>
              </p:cNvSpPr>
              <p:nvPr/>
            </p:nvSpPr>
            <p:spPr bwMode="auto">
              <a:xfrm>
                <a:off x="2200" y="2432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20" name="Rectangle 25"/>
              <p:cNvSpPr>
                <a:spLocks noChangeArrowheads="1"/>
              </p:cNvSpPr>
              <p:nvPr/>
            </p:nvSpPr>
            <p:spPr bwMode="auto">
              <a:xfrm>
                <a:off x="2925" y="2432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21" name="Rectangle 26"/>
              <p:cNvSpPr>
                <a:spLocks noChangeArrowheads="1"/>
              </p:cNvSpPr>
              <p:nvPr/>
            </p:nvSpPr>
            <p:spPr bwMode="auto">
              <a:xfrm>
                <a:off x="3696" y="2432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24" name="Rectangle 29"/>
              <p:cNvSpPr>
                <a:spLocks noChangeArrowheads="1"/>
              </p:cNvSpPr>
              <p:nvPr/>
            </p:nvSpPr>
            <p:spPr bwMode="auto">
              <a:xfrm>
                <a:off x="0" y="2931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25" name="Rectangle 30"/>
              <p:cNvSpPr>
                <a:spLocks noChangeArrowheads="1"/>
              </p:cNvSpPr>
              <p:nvPr/>
            </p:nvSpPr>
            <p:spPr bwMode="auto">
              <a:xfrm>
                <a:off x="748" y="2931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26" name="Rectangle 31"/>
              <p:cNvSpPr>
                <a:spLocks noChangeArrowheads="1"/>
              </p:cNvSpPr>
              <p:nvPr/>
            </p:nvSpPr>
            <p:spPr bwMode="auto">
              <a:xfrm>
                <a:off x="1474" y="2931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27" name="Rectangle 32"/>
              <p:cNvSpPr>
                <a:spLocks noChangeArrowheads="1"/>
              </p:cNvSpPr>
              <p:nvPr/>
            </p:nvSpPr>
            <p:spPr bwMode="auto">
              <a:xfrm>
                <a:off x="2200" y="2931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28" name="Rectangle 33"/>
              <p:cNvSpPr>
                <a:spLocks noChangeArrowheads="1"/>
              </p:cNvSpPr>
              <p:nvPr/>
            </p:nvSpPr>
            <p:spPr bwMode="auto">
              <a:xfrm>
                <a:off x="2925" y="2931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29" name="Rectangle 34"/>
              <p:cNvSpPr>
                <a:spLocks noChangeArrowheads="1"/>
              </p:cNvSpPr>
              <p:nvPr/>
            </p:nvSpPr>
            <p:spPr bwMode="auto">
              <a:xfrm>
                <a:off x="3696" y="2931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32" name="Rectangle 37"/>
              <p:cNvSpPr>
                <a:spLocks noChangeArrowheads="1"/>
              </p:cNvSpPr>
              <p:nvPr/>
            </p:nvSpPr>
            <p:spPr bwMode="auto">
              <a:xfrm>
                <a:off x="0" y="3430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33" name="Rectangle 38"/>
              <p:cNvSpPr>
                <a:spLocks noChangeArrowheads="1"/>
              </p:cNvSpPr>
              <p:nvPr/>
            </p:nvSpPr>
            <p:spPr bwMode="auto">
              <a:xfrm>
                <a:off x="748" y="3430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34" name="Rectangle 39"/>
              <p:cNvSpPr>
                <a:spLocks noChangeArrowheads="1"/>
              </p:cNvSpPr>
              <p:nvPr/>
            </p:nvSpPr>
            <p:spPr bwMode="auto">
              <a:xfrm>
                <a:off x="1474" y="3430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35" name="Rectangle 40"/>
              <p:cNvSpPr>
                <a:spLocks noChangeArrowheads="1"/>
              </p:cNvSpPr>
              <p:nvPr/>
            </p:nvSpPr>
            <p:spPr bwMode="auto">
              <a:xfrm>
                <a:off x="2200" y="3430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36" name="Rectangle 41"/>
              <p:cNvSpPr>
                <a:spLocks noChangeArrowheads="1"/>
              </p:cNvSpPr>
              <p:nvPr/>
            </p:nvSpPr>
            <p:spPr bwMode="auto">
              <a:xfrm>
                <a:off x="2925" y="3430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37" name="Rectangle 42"/>
              <p:cNvSpPr>
                <a:spLocks noChangeArrowheads="1"/>
              </p:cNvSpPr>
              <p:nvPr/>
            </p:nvSpPr>
            <p:spPr bwMode="auto">
              <a:xfrm>
                <a:off x="3696" y="3430"/>
                <a:ext cx="635" cy="318"/>
              </a:xfrm>
              <a:prstGeom prst="rect">
                <a:avLst/>
              </a:prstGeom>
              <a:solidFill>
                <a:schemeClr val="folHlink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2840" name="Rectangle 45"/>
              <p:cNvSpPr>
                <a:spLocks noChangeArrowheads="1"/>
              </p:cNvSpPr>
              <p:nvPr/>
            </p:nvSpPr>
            <p:spPr bwMode="auto">
              <a:xfrm>
                <a:off x="2608" y="3884"/>
                <a:ext cx="635" cy="318"/>
              </a:xfrm>
              <a:prstGeom prst="rect">
                <a:avLst/>
              </a:prstGeom>
              <a:solidFill>
                <a:srgbClr val="66CC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r>
                  <a:rPr kumimoji="0" lang="zh-CN" altLang="en-US" sz="1800">
                    <a:latin typeface="Comic Sans MS" pitchFamily="66" charset="0"/>
                  </a:rPr>
                  <a:t>讲台</a:t>
                </a:r>
              </a:p>
            </p:txBody>
          </p:sp>
        </p:grpSp>
        <p:grpSp>
          <p:nvGrpSpPr>
            <p:cNvPr id="4" name="Group 49"/>
            <p:cNvGrpSpPr>
              <a:grpSpLocks/>
            </p:cNvGrpSpPr>
            <p:nvPr/>
          </p:nvGrpSpPr>
          <p:grpSpPr bwMode="auto">
            <a:xfrm>
              <a:off x="562" y="2968"/>
              <a:ext cx="3509" cy="314"/>
              <a:chOff x="203" y="3789"/>
              <a:chExt cx="3902" cy="314"/>
            </a:xfrm>
          </p:grpSpPr>
          <p:sp>
            <p:nvSpPr>
              <p:cNvPr id="32792" name="Text Box 50"/>
              <p:cNvSpPr txBox="1">
                <a:spLocks noChangeArrowheads="1"/>
              </p:cNvSpPr>
              <p:nvPr/>
            </p:nvSpPr>
            <p:spPr bwMode="auto">
              <a:xfrm>
                <a:off x="929" y="3793"/>
                <a:ext cx="228" cy="3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dist"/>
                <a:r>
                  <a:rPr kumimoji="0" lang="en-US" altLang="zh-CN" sz="1800">
                    <a:latin typeface="Comic Sans MS" pitchFamily="66" charset="0"/>
                  </a:rPr>
                  <a:t>2</a:t>
                </a:r>
              </a:p>
            </p:txBody>
          </p:sp>
          <p:sp>
            <p:nvSpPr>
              <p:cNvPr id="32793" name="Text Box 51"/>
              <p:cNvSpPr txBox="1">
                <a:spLocks noChangeArrowheads="1"/>
              </p:cNvSpPr>
              <p:nvPr/>
            </p:nvSpPr>
            <p:spPr bwMode="auto">
              <a:xfrm>
                <a:off x="203" y="3793"/>
                <a:ext cx="202" cy="3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dist"/>
                <a:r>
                  <a:rPr kumimoji="0" lang="en-US" altLang="zh-CN" sz="1800">
                    <a:latin typeface="Comic Sans MS" pitchFamily="66" charset="0"/>
                  </a:rPr>
                  <a:t>1</a:t>
                </a:r>
              </a:p>
            </p:txBody>
          </p:sp>
          <p:sp>
            <p:nvSpPr>
              <p:cNvPr id="32794" name="Text Box 52"/>
              <p:cNvSpPr txBox="1">
                <a:spLocks noChangeArrowheads="1"/>
              </p:cNvSpPr>
              <p:nvPr/>
            </p:nvSpPr>
            <p:spPr bwMode="auto">
              <a:xfrm>
                <a:off x="1654" y="3789"/>
                <a:ext cx="228" cy="3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dist"/>
                <a:r>
                  <a:rPr kumimoji="0" lang="en-US" altLang="zh-CN" sz="1800">
                    <a:latin typeface="Comic Sans MS" pitchFamily="66" charset="0"/>
                  </a:rPr>
                  <a:t>3</a:t>
                </a:r>
              </a:p>
            </p:txBody>
          </p:sp>
          <p:sp>
            <p:nvSpPr>
              <p:cNvPr id="32795" name="Text Box 53"/>
              <p:cNvSpPr txBox="1">
                <a:spLocks noChangeArrowheads="1"/>
              </p:cNvSpPr>
              <p:nvPr/>
            </p:nvSpPr>
            <p:spPr bwMode="auto">
              <a:xfrm>
                <a:off x="2425" y="3793"/>
                <a:ext cx="228" cy="3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dist"/>
                <a:r>
                  <a:rPr kumimoji="0" lang="en-US" altLang="zh-CN" sz="1800">
                    <a:latin typeface="Comic Sans MS" pitchFamily="66" charset="0"/>
                  </a:rPr>
                  <a:t>4</a:t>
                </a:r>
              </a:p>
            </p:txBody>
          </p:sp>
          <p:sp>
            <p:nvSpPr>
              <p:cNvPr id="32796" name="Text Box 54"/>
              <p:cNvSpPr txBox="1">
                <a:spLocks noChangeArrowheads="1"/>
              </p:cNvSpPr>
              <p:nvPr/>
            </p:nvSpPr>
            <p:spPr bwMode="auto">
              <a:xfrm>
                <a:off x="3105" y="3793"/>
                <a:ext cx="228" cy="3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dist"/>
                <a:r>
                  <a:rPr kumimoji="0" lang="en-US" altLang="zh-CN" sz="1800">
                    <a:latin typeface="Comic Sans MS" pitchFamily="66" charset="0"/>
                  </a:rPr>
                  <a:t>5</a:t>
                </a:r>
              </a:p>
            </p:txBody>
          </p:sp>
          <p:sp>
            <p:nvSpPr>
              <p:cNvPr id="32797" name="Text Box 55"/>
              <p:cNvSpPr txBox="1">
                <a:spLocks noChangeArrowheads="1"/>
              </p:cNvSpPr>
              <p:nvPr/>
            </p:nvSpPr>
            <p:spPr bwMode="auto">
              <a:xfrm>
                <a:off x="3877" y="3793"/>
                <a:ext cx="228" cy="3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dist"/>
                <a:r>
                  <a:rPr kumimoji="0" lang="en-US" altLang="zh-CN" sz="1800">
                    <a:latin typeface="Comic Sans MS" pitchFamily="66" charset="0"/>
                  </a:rPr>
                  <a:t>6</a:t>
                </a:r>
              </a:p>
            </p:txBody>
          </p:sp>
        </p:grpSp>
        <p:grpSp>
          <p:nvGrpSpPr>
            <p:cNvPr id="5" name="Group 58"/>
            <p:cNvGrpSpPr>
              <a:grpSpLocks/>
            </p:cNvGrpSpPr>
            <p:nvPr/>
          </p:nvGrpSpPr>
          <p:grpSpPr bwMode="auto">
            <a:xfrm>
              <a:off x="181" y="935"/>
              <a:ext cx="205" cy="2086"/>
              <a:chOff x="113" y="1480"/>
              <a:chExt cx="205" cy="2339"/>
            </a:xfrm>
          </p:grpSpPr>
          <p:sp>
            <p:nvSpPr>
              <p:cNvPr id="32787" name="Text Box 59"/>
              <p:cNvSpPr txBox="1">
                <a:spLocks noChangeArrowheads="1"/>
              </p:cNvSpPr>
              <p:nvPr/>
            </p:nvSpPr>
            <p:spPr bwMode="auto">
              <a:xfrm>
                <a:off x="114" y="3471"/>
                <a:ext cx="181" cy="348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kumimoji="0" lang="en-US" altLang="zh-CN" sz="1800">
                    <a:latin typeface="Comic Sans MS" pitchFamily="66" charset="0"/>
                  </a:rPr>
                  <a:t>1</a:t>
                </a:r>
              </a:p>
            </p:txBody>
          </p:sp>
          <p:sp>
            <p:nvSpPr>
              <p:cNvPr id="32788" name="Text Box 60"/>
              <p:cNvSpPr txBox="1">
                <a:spLocks noChangeArrowheads="1"/>
              </p:cNvSpPr>
              <p:nvPr/>
            </p:nvSpPr>
            <p:spPr bwMode="auto">
              <a:xfrm>
                <a:off x="113" y="2976"/>
                <a:ext cx="205" cy="348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kumimoji="0" lang="en-US" altLang="zh-CN" sz="1800">
                    <a:latin typeface="Comic Sans MS" pitchFamily="66" charset="0"/>
                  </a:rPr>
                  <a:t>2</a:t>
                </a:r>
              </a:p>
            </p:txBody>
          </p:sp>
          <p:sp>
            <p:nvSpPr>
              <p:cNvPr id="32789" name="Text Box 61"/>
              <p:cNvSpPr txBox="1">
                <a:spLocks noChangeArrowheads="1"/>
              </p:cNvSpPr>
              <p:nvPr/>
            </p:nvSpPr>
            <p:spPr bwMode="auto">
              <a:xfrm>
                <a:off x="113" y="2478"/>
                <a:ext cx="205" cy="348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kumimoji="0" lang="en-US" altLang="zh-CN" sz="1800">
                    <a:latin typeface="Comic Sans MS" pitchFamily="66" charset="0"/>
                  </a:rPr>
                  <a:t>3</a:t>
                </a:r>
              </a:p>
            </p:txBody>
          </p:sp>
          <p:sp>
            <p:nvSpPr>
              <p:cNvPr id="32790" name="Text Box 62"/>
              <p:cNvSpPr txBox="1">
                <a:spLocks noChangeArrowheads="1"/>
              </p:cNvSpPr>
              <p:nvPr/>
            </p:nvSpPr>
            <p:spPr bwMode="auto">
              <a:xfrm>
                <a:off x="113" y="1979"/>
                <a:ext cx="205" cy="348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kumimoji="0" lang="en-US" altLang="zh-CN" sz="1800">
                    <a:latin typeface="Comic Sans MS" pitchFamily="66" charset="0"/>
                  </a:rPr>
                  <a:t>4</a:t>
                </a:r>
              </a:p>
            </p:txBody>
          </p:sp>
          <p:sp>
            <p:nvSpPr>
              <p:cNvPr id="32791" name="Text Box 63"/>
              <p:cNvSpPr txBox="1">
                <a:spLocks noChangeArrowheads="1"/>
              </p:cNvSpPr>
              <p:nvPr/>
            </p:nvSpPr>
            <p:spPr bwMode="auto">
              <a:xfrm>
                <a:off x="113" y="1480"/>
                <a:ext cx="205" cy="348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kumimoji="0" lang="en-US" altLang="zh-CN" sz="1800">
                    <a:latin typeface="Comic Sans MS" pitchFamily="66" charset="0"/>
                  </a:rPr>
                  <a:t>5</a:t>
                </a:r>
              </a:p>
            </p:txBody>
          </p:sp>
        </p:grpSp>
      </p:grpSp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450" y="573705"/>
            <a:ext cx="1512888" cy="464200"/>
          </a:xfrm>
          <a:solidFill>
            <a:srgbClr val="FFFF66"/>
          </a:solidFill>
        </p:spPr>
        <p:txBody>
          <a:bodyPr/>
          <a:lstStyle/>
          <a:p>
            <a:pPr eaLnBrk="1" hangingPunct="1"/>
            <a:r>
              <a:rPr lang="zh-CN" altLang="en-US" sz="3200" dirty="0" smtClean="0">
                <a:solidFill>
                  <a:schemeClr val="hlink"/>
                </a:solidFill>
              </a:rPr>
              <a:t>第</a:t>
            </a:r>
            <a:r>
              <a:rPr lang="en-US" altLang="zh-CN" sz="3200" dirty="0" smtClean="0">
                <a:solidFill>
                  <a:schemeClr val="hlink"/>
                </a:solidFill>
              </a:rPr>
              <a:t>2</a:t>
            </a:r>
            <a:r>
              <a:rPr lang="zh-CN" altLang="en-US" sz="3200" dirty="0" smtClean="0">
                <a:solidFill>
                  <a:schemeClr val="hlink"/>
                </a:solidFill>
              </a:rPr>
              <a:t>列</a:t>
            </a:r>
          </a:p>
        </p:txBody>
      </p:sp>
      <p:sp>
        <p:nvSpPr>
          <p:cNvPr id="151598" name="Line 46"/>
          <p:cNvSpPr>
            <a:spLocks noChangeShapeType="1"/>
          </p:cNvSpPr>
          <p:nvPr/>
        </p:nvSpPr>
        <p:spPr bwMode="auto">
          <a:xfrm>
            <a:off x="2124075" y="951016"/>
            <a:ext cx="0" cy="2591191"/>
          </a:xfrm>
          <a:prstGeom prst="line">
            <a:avLst/>
          </a:prstGeom>
          <a:noFill/>
          <a:ln w="349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1600" name="Rectangle 48"/>
          <p:cNvSpPr>
            <a:spLocks noChangeArrowheads="1"/>
          </p:cNvSpPr>
          <p:nvPr/>
        </p:nvSpPr>
        <p:spPr bwMode="auto">
          <a:xfrm>
            <a:off x="1692275" y="2138893"/>
            <a:ext cx="863600" cy="32375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1616" name="Text Box 64"/>
          <p:cNvSpPr txBox="1">
            <a:spLocks noChangeArrowheads="1"/>
          </p:cNvSpPr>
          <p:nvPr/>
        </p:nvSpPr>
        <p:spPr bwMode="auto">
          <a:xfrm>
            <a:off x="395289" y="4082583"/>
            <a:ext cx="8459787" cy="89255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CN" altLang="en-US" sz="2800" b="1" dirty="0">
                <a:latin typeface="Comic Sans MS" pitchFamily="66" charset="0"/>
              </a:rPr>
              <a:t>   </a:t>
            </a:r>
            <a:r>
              <a:rPr kumimoji="0" lang="zh-CN" altLang="en-US" sz="2800" b="1" dirty="0" smtClean="0">
                <a:latin typeface="Comic Sans MS" pitchFamily="66" charset="0"/>
              </a:rPr>
              <a:t> </a:t>
            </a:r>
            <a:r>
              <a:rPr kumimoji="0" lang="zh-CN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</a:rPr>
              <a:t>这</a:t>
            </a:r>
            <a:r>
              <a:rPr kumimoji="0"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</a:rPr>
              <a:t>种由两个数如</a:t>
            </a:r>
            <a:r>
              <a:rPr kumimoji="0" lang="zh-CN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</a:rPr>
              <a:t>（</a:t>
            </a:r>
            <a:r>
              <a:rPr kumimoji="0" lang="en-US" altLang="zh-CN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2,3</a:t>
            </a:r>
            <a:r>
              <a:rPr kumimoji="0" lang="zh-CN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</a:rPr>
              <a:t>）</a:t>
            </a:r>
            <a:r>
              <a:rPr kumimoji="0"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</a:rPr>
              <a:t>组成的表示某一具体位置的</a:t>
            </a:r>
            <a:r>
              <a:rPr kumimoji="0" lang="en-US" altLang="zh-CN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</a:rPr>
              <a:t>,</a:t>
            </a:r>
            <a:r>
              <a:rPr kumimoji="0" lang="zh-CN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</a:rPr>
              <a:t>我们就称之为</a:t>
            </a:r>
            <a:r>
              <a:rPr kumimoji="0" lang="zh-CN" altLang="en-US" sz="2400" b="1" dirty="0">
                <a:solidFill>
                  <a:schemeClr val="accent1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数对</a:t>
            </a:r>
            <a:r>
              <a:rPr kumimoji="0" lang="en-US" altLang="zh-CN" sz="2400" b="1" dirty="0">
                <a:solidFill>
                  <a:schemeClr val="accent1">
                    <a:lumMod val="75000"/>
                  </a:schemeClr>
                </a:solidFill>
                <a:latin typeface="楷体" pitchFamily="49" charset="-122"/>
                <a:ea typeface="楷体" pitchFamily="49" charset="-122"/>
              </a:rPr>
              <a:t>.</a:t>
            </a:r>
            <a:r>
              <a:rPr kumimoji="0" lang="en-US" altLang="zh-CN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楷体" pitchFamily="49" charset="-122"/>
                <a:ea typeface="楷体" pitchFamily="49" charset="-122"/>
              </a:rPr>
              <a:t>    </a:t>
            </a:r>
          </a:p>
        </p:txBody>
      </p:sp>
      <p:sp>
        <p:nvSpPr>
          <p:cNvPr id="151617" name="Text Box 65"/>
          <p:cNvSpPr txBox="1">
            <a:spLocks noChangeArrowheads="1"/>
          </p:cNvSpPr>
          <p:nvPr/>
        </p:nvSpPr>
        <p:spPr bwMode="auto">
          <a:xfrm>
            <a:off x="1908176" y="1635414"/>
            <a:ext cx="10695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(</a:t>
            </a:r>
            <a:r>
              <a:rPr kumimoji="0" lang="en-US" altLang="zh-CN" sz="3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2,3</a:t>
            </a:r>
            <a:r>
              <a:rPr lang="en-US" altLang="zh-CN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)</a:t>
            </a:r>
            <a:endParaRPr kumimoji="0" lang="zh-CN" alt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51619" name="Text Box 67"/>
          <p:cNvSpPr txBox="1">
            <a:spLocks noChangeArrowheads="1"/>
          </p:cNvSpPr>
          <p:nvPr/>
        </p:nvSpPr>
        <p:spPr bwMode="auto">
          <a:xfrm>
            <a:off x="6983116" y="1490836"/>
            <a:ext cx="2160884" cy="461665"/>
          </a:xfrm>
          <a:prstGeom prst="rect">
            <a:avLst/>
          </a:prstGeom>
          <a:solidFill>
            <a:srgbClr val="FFFF66"/>
          </a:solidFill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zh-CN" altLang="en-US" sz="2400" b="1" dirty="0">
                <a:solidFill>
                  <a:schemeClr val="tx2"/>
                </a:solidFill>
                <a:latin typeface="宋体" pitchFamily="2" charset="-122"/>
              </a:rPr>
              <a:t>（列数，排数）</a:t>
            </a:r>
          </a:p>
        </p:txBody>
      </p:sp>
      <p:sp>
        <p:nvSpPr>
          <p:cNvPr id="151618" name="Rectangle 66"/>
          <p:cNvSpPr>
            <a:spLocks noChangeArrowheads="1"/>
          </p:cNvSpPr>
          <p:nvPr/>
        </p:nvSpPr>
        <p:spPr bwMode="auto">
          <a:xfrm>
            <a:off x="3635896" y="266700"/>
            <a:ext cx="5040312" cy="584775"/>
          </a:xfrm>
          <a:prstGeom prst="rect">
            <a:avLst/>
          </a:prstGeom>
          <a:solidFill>
            <a:srgbClr val="FFCCFF"/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kumimoji="0" lang="zh-CN" altLang="en-US" sz="3200" b="1" dirty="0">
                <a:latin typeface="Comic Sans MS" pitchFamily="66" charset="0"/>
              </a:rPr>
              <a:t>约定</a:t>
            </a:r>
            <a:r>
              <a:rPr kumimoji="0" lang="en-US" altLang="zh-CN" sz="3200" b="1" dirty="0">
                <a:latin typeface="Comic Sans MS" pitchFamily="66" charset="0"/>
              </a:rPr>
              <a:t>:</a:t>
            </a:r>
            <a:r>
              <a:rPr kumimoji="0" lang="zh-CN" altLang="en-US" sz="3200" b="1" dirty="0">
                <a:solidFill>
                  <a:schemeClr val="tx2"/>
                </a:solidFill>
                <a:latin typeface="Comic Sans MS" pitchFamily="66" charset="0"/>
              </a:rPr>
              <a:t>列数</a:t>
            </a:r>
            <a:r>
              <a:rPr kumimoji="0" lang="zh-CN" altLang="en-US" sz="3200" b="1" dirty="0">
                <a:latin typeface="Comic Sans MS" pitchFamily="66" charset="0"/>
              </a:rPr>
              <a:t>在前，</a:t>
            </a:r>
            <a:r>
              <a:rPr kumimoji="0" lang="zh-CN" altLang="en-US" sz="3200" b="1" dirty="0">
                <a:solidFill>
                  <a:schemeClr val="tx2"/>
                </a:solidFill>
                <a:latin typeface="Comic Sans MS" pitchFamily="66" charset="0"/>
              </a:rPr>
              <a:t>排数</a:t>
            </a:r>
            <a:r>
              <a:rPr kumimoji="0" lang="zh-CN" altLang="en-US" sz="3200" b="1" dirty="0">
                <a:latin typeface="Comic Sans MS" pitchFamily="66" charset="0"/>
              </a:rPr>
              <a:t>在后</a:t>
            </a:r>
          </a:p>
        </p:txBody>
      </p:sp>
      <p:sp>
        <p:nvSpPr>
          <p:cNvPr id="32783" name="Rectangle 77"/>
          <p:cNvSpPr>
            <a:spLocks noChangeArrowheads="1"/>
          </p:cNvSpPr>
          <p:nvPr/>
        </p:nvSpPr>
        <p:spPr bwMode="auto">
          <a:xfrm>
            <a:off x="250825" y="1706830"/>
            <a:ext cx="1258888" cy="464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0" lang="zh-CN" altLang="en-US" sz="3200">
                <a:solidFill>
                  <a:schemeClr val="hlink"/>
                </a:solidFill>
                <a:latin typeface="Arial" charset="0"/>
              </a:rPr>
              <a:t>第</a:t>
            </a:r>
            <a:r>
              <a:rPr kumimoji="0" lang="en-US" altLang="zh-CN" sz="3200">
                <a:solidFill>
                  <a:schemeClr val="hlink"/>
                </a:solidFill>
                <a:latin typeface="Arial" charset="0"/>
              </a:rPr>
              <a:t>3</a:t>
            </a:r>
            <a:r>
              <a:rPr kumimoji="0" lang="zh-CN" altLang="en-US" sz="3200">
                <a:solidFill>
                  <a:schemeClr val="hlink"/>
                </a:solidFill>
                <a:latin typeface="Arial" charset="0"/>
              </a:rPr>
              <a:t>排</a:t>
            </a:r>
          </a:p>
        </p:txBody>
      </p:sp>
    </p:spTree>
  </p:cSld>
  <p:clrMapOvr>
    <a:masterClrMapping/>
  </p:clrMapOvr>
  <p:transition>
    <p:cover dir="ld"/>
    <p:sndAc>
      <p:stSnd>
        <p:snd r:embed="rId2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51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2000" fill="hold"/>
                                        <p:tgtEl>
                                          <p:spTgt spid="1516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1516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2000" fill="hold"/>
                                        <p:tgtEl>
                                          <p:spTgt spid="15160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516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516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2" dur="500"/>
                                        <p:tgtEl>
                                          <p:spTgt spid="151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516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16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16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1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1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98" grpId="0" animBg="1"/>
      <p:bldP spid="151600" grpId="0" animBg="1"/>
      <p:bldP spid="151600" grpId="1" animBg="1"/>
      <p:bldP spid="151616" grpId="0" animBg="1"/>
      <p:bldP spid="151617" grpId="0"/>
      <p:bldP spid="151619" grpId="0" animBg="1"/>
      <p:bldP spid="1516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 descr="ph1568-p00025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00192" y="3365716"/>
            <a:ext cx="2664296" cy="1776197"/>
          </a:xfrm>
          <a:prstGeom prst="rect">
            <a:avLst/>
          </a:prstGeom>
        </p:spPr>
      </p:pic>
      <p:grpSp>
        <p:nvGrpSpPr>
          <p:cNvPr id="2" name="组合 15"/>
          <p:cNvGrpSpPr/>
          <p:nvPr/>
        </p:nvGrpSpPr>
        <p:grpSpPr>
          <a:xfrm>
            <a:off x="2195736" y="194692"/>
            <a:ext cx="4608512" cy="1278000"/>
            <a:chOff x="1882141" y="1527672"/>
            <a:chExt cx="5379720" cy="1926072"/>
          </a:xfrm>
        </p:grpSpPr>
        <p:pic>
          <p:nvPicPr>
            <p:cNvPr id="7" name="Picture 2" descr="E:\金山ppt模板\2015.10\唯美水彩花鸟年终汇报模板\花11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4162" y="2642964"/>
              <a:ext cx="2252738" cy="81078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" name="组合 14"/>
            <p:cNvGrpSpPr/>
            <p:nvPr/>
          </p:nvGrpSpPr>
          <p:grpSpPr>
            <a:xfrm>
              <a:off x="1882141" y="1527672"/>
              <a:ext cx="5379720" cy="1443549"/>
              <a:chOff x="1882141" y="1527672"/>
              <a:chExt cx="5379720" cy="1443549"/>
            </a:xfrm>
          </p:grpSpPr>
          <p:pic>
            <p:nvPicPr>
              <p:cNvPr id="8" name="Picture 3" descr="E:\金山ppt模板\2015.10\唯美水彩花鸟年终汇报模板\花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97162" y="1527672"/>
                <a:ext cx="2252738" cy="87321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9" name="Freeform 15"/>
              <p:cNvSpPr>
                <a:spLocks/>
              </p:cNvSpPr>
              <p:nvPr/>
            </p:nvSpPr>
            <p:spPr bwMode="auto">
              <a:xfrm>
                <a:off x="1882141" y="2157169"/>
                <a:ext cx="5379720" cy="814052"/>
              </a:xfrm>
              <a:custGeom>
                <a:avLst/>
                <a:gdLst>
                  <a:gd name="T0" fmla="*/ 3129 w 3129"/>
                  <a:gd name="T1" fmla="*/ 393 h 471"/>
                  <a:gd name="T2" fmla="*/ 3129 w 3129"/>
                  <a:gd name="T3" fmla="*/ 78 h 471"/>
                  <a:gd name="T4" fmla="*/ 3051 w 3129"/>
                  <a:gd name="T5" fmla="*/ 0 h 471"/>
                  <a:gd name="T6" fmla="*/ 78 w 3129"/>
                  <a:gd name="T7" fmla="*/ 0 h 471"/>
                  <a:gd name="T8" fmla="*/ 0 w 3129"/>
                  <a:gd name="T9" fmla="*/ 78 h 471"/>
                  <a:gd name="T10" fmla="*/ 0 w 3129"/>
                  <a:gd name="T11" fmla="*/ 393 h 471"/>
                  <a:gd name="T12" fmla="*/ 78 w 3129"/>
                  <a:gd name="T13" fmla="*/ 471 h 471"/>
                  <a:gd name="T14" fmla="*/ 3051 w 3129"/>
                  <a:gd name="T15" fmla="*/ 471 h 471"/>
                  <a:gd name="T16" fmla="*/ 3129 w 3129"/>
                  <a:gd name="T17" fmla="*/ 393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29" h="471">
                    <a:moveTo>
                      <a:pt x="3129" y="393"/>
                    </a:moveTo>
                    <a:cubicBezTo>
                      <a:pt x="3129" y="78"/>
                      <a:pt x="3129" y="78"/>
                      <a:pt x="3129" y="78"/>
                    </a:cubicBezTo>
                    <a:cubicBezTo>
                      <a:pt x="3086" y="78"/>
                      <a:pt x="3051" y="44"/>
                      <a:pt x="3051" y="0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78" y="44"/>
                      <a:pt x="43" y="78"/>
                      <a:pt x="0" y="78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43" y="393"/>
                      <a:pt x="78" y="427"/>
                      <a:pt x="78" y="471"/>
                    </a:cubicBezTo>
                    <a:cubicBezTo>
                      <a:pt x="3051" y="471"/>
                      <a:pt x="3051" y="471"/>
                      <a:pt x="3051" y="471"/>
                    </a:cubicBezTo>
                    <a:cubicBezTo>
                      <a:pt x="3051" y="427"/>
                      <a:pt x="3086" y="393"/>
                      <a:pt x="3129" y="393"/>
                    </a:cubicBezTo>
                    <a:close/>
                  </a:path>
                </a:pathLst>
              </a:custGeom>
              <a:solidFill>
                <a:srgbClr val="FFFDEF"/>
              </a:solidFill>
              <a:ln w="6350">
                <a:solidFill>
                  <a:srgbClr val="CBAB8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10" name="Freeform 16"/>
              <p:cNvSpPr>
                <a:spLocks/>
              </p:cNvSpPr>
              <p:nvPr/>
            </p:nvSpPr>
            <p:spPr bwMode="auto">
              <a:xfrm>
                <a:off x="1914703" y="2192057"/>
                <a:ext cx="5314596" cy="744276"/>
              </a:xfrm>
              <a:custGeom>
                <a:avLst/>
                <a:gdLst>
                  <a:gd name="T0" fmla="*/ 3063 w 3091"/>
                  <a:gd name="T1" fmla="*/ 0 h 431"/>
                  <a:gd name="T2" fmla="*/ 29 w 3091"/>
                  <a:gd name="T3" fmla="*/ 0 h 431"/>
                  <a:gd name="T4" fmla="*/ 0 w 3091"/>
                  <a:gd name="T5" fmla="*/ 28 h 431"/>
                  <a:gd name="T6" fmla="*/ 0 w 3091"/>
                  <a:gd name="T7" fmla="*/ 403 h 431"/>
                  <a:gd name="T8" fmla="*/ 29 w 3091"/>
                  <a:gd name="T9" fmla="*/ 431 h 431"/>
                  <a:gd name="T10" fmla="*/ 3063 w 3091"/>
                  <a:gd name="T11" fmla="*/ 431 h 431"/>
                  <a:gd name="T12" fmla="*/ 3091 w 3091"/>
                  <a:gd name="T13" fmla="*/ 403 h 431"/>
                  <a:gd name="T14" fmla="*/ 3091 w 3091"/>
                  <a:gd name="T15" fmla="*/ 28 h 431"/>
                  <a:gd name="T16" fmla="*/ 3063 w 3091"/>
                  <a:gd name="T17" fmla="*/ 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91" h="431">
                    <a:moveTo>
                      <a:pt x="3063" y="0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24" y="13"/>
                      <a:pt x="13" y="23"/>
                      <a:pt x="0" y="28"/>
                    </a:cubicBezTo>
                    <a:cubicBezTo>
                      <a:pt x="0" y="403"/>
                      <a:pt x="0" y="403"/>
                      <a:pt x="0" y="403"/>
                    </a:cubicBezTo>
                    <a:cubicBezTo>
                      <a:pt x="13" y="408"/>
                      <a:pt x="24" y="418"/>
                      <a:pt x="29" y="431"/>
                    </a:cubicBezTo>
                    <a:cubicBezTo>
                      <a:pt x="3063" y="431"/>
                      <a:pt x="3063" y="431"/>
                      <a:pt x="3063" y="431"/>
                    </a:cubicBezTo>
                    <a:cubicBezTo>
                      <a:pt x="3068" y="418"/>
                      <a:pt x="3078" y="408"/>
                      <a:pt x="3091" y="403"/>
                    </a:cubicBezTo>
                    <a:cubicBezTo>
                      <a:pt x="3091" y="28"/>
                      <a:pt x="3091" y="28"/>
                      <a:pt x="3091" y="28"/>
                    </a:cubicBezTo>
                    <a:cubicBezTo>
                      <a:pt x="3078" y="23"/>
                      <a:pt x="3068" y="13"/>
                      <a:pt x="3063" y="0"/>
                    </a:cubicBezTo>
                    <a:close/>
                  </a:path>
                </a:pathLst>
              </a:custGeom>
              <a:noFill/>
              <a:ln w="6350" cap="flat">
                <a:solidFill>
                  <a:srgbClr val="CBAB89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pic>
            <p:nvPicPr>
              <p:cNvPr id="11" name="Picture 5" descr="小鸟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94053" y="1913738"/>
                <a:ext cx="396318" cy="41543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2" name="Text Box 18"/>
              <p:cNvSpPr txBox="1">
                <a:spLocks noChangeArrowheads="1"/>
              </p:cNvSpPr>
              <p:nvPr/>
            </p:nvSpPr>
            <p:spPr bwMode="auto">
              <a:xfrm>
                <a:off x="4079491" y="2289701"/>
                <a:ext cx="2160240" cy="4616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lvl="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2400" b="1" dirty="0" smtClean="0">
                    <a:solidFill>
                      <a:srgbClr val="A2897B"/>
                    </a:solidFill>
                    <a:latin typeface="微软雅黑" pitchFamily="34" charset="-122"/>
                    <a:ea typeface="微软雅黑" pitchFamily="34" charset="-122"/>
                  </a:rPr>
                  <a:t>探究新知</a:t>
                </a:r>
                <a:endParaRPr lang="zh-CN" altLang="zh-CN" sz="2400" b="1" dirty="0">
                  <a:solidFill>
                    <a:srgbClr val="A2897B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3263869" y="2333362"/>
                <a:ext cx="46679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 dirty="0">
                    <a:solidFill>
                      <a:schemeClr val="accent1"/>
                    </a:solidFill>
                    <a:latin typeface="Impact" panose="020B0806030902050204" pitchFamily="34" charset="0"/>
                    <a:ea typeface="华文中宋" pitchFamily="2" charset="-122"/>
                  </a:rPr>
                  <a:t>01</a:t>
                </a:r>
                <a:endParaRPr lang="zh-CN" altLang="en-US" sz="1600" dirty="0">
                  <a:solidFill>
                    <a:schemeClr val="accent1"/>
                  </a:solidFill>
                </a:endParaRPr>
              </a:p>
            </p:txBody>
          </p:sp>
          <p:cxnSp>
            <p:nvCxnSpPr>
              <p:cNvPr id="14" name="直接连接符 13"/>
              <p:cNvCxnSpPr/>
              <p:nvPr/>
            </p:nvCxnSpPr>
            <p:spPr>
              <a:xfrm>
                <a:off x="3894783" y="2387538"/>
                <a:ext cx="0" cy="365249"/>
              </a:xfrm>
              <a:prstGeom prst="line">
                <a:avLst/>
              </a:prstGeom>
              <a:ln w="6350">
                <a:solidFill>
                  <a:srgbClr val="CBAB89"/>
                </a:solidFill>
                <a:headEnd type="oval" w="sm" len="sm"/>
                <a:tail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5" name="TextBox 14"/>
          <p:cNvSpPr txBox="1"/>
          <p:nvPr/>
        </p:nvSpPr>
        <p:spPr>
          <a:xfrm>
            <a:off x="539552" y="1562844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楷体" pitchFamily="49" charset="-122"/>
                <a:ea typeface="楷体" pitchFamily="49" charset="-122"/>
              </a:rPr>
              <a:t>请找出左边的同学找出右边的同学</a:t>
            </a:r>
            <a:r>
              <a:rPr lang="en-US" altLang="zh-CN" sz="2400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dirty="0"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16" name="表格 15"/>
          <p:cNvGraphicFramePr>
            <a:graphicFrameLocks noGrp="1"/>
          </p:cNvGraphicFramePr>
          <p:nvPr/>
        </p:nvGraphicFramePr>
        <p:xfrm>
          <a:off x="611560" y="2138908"/>
          <a:ext cx="4104456" cy="1512168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2052228"/>
                <a:gridCol w="2052228"/>
              </a:tblGrid>
              <a:tr h="378042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(1,2)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(2,1)</a:t>
                      </a:r>
                    </a:p>
                  </a:txBody>
                  <a:tcPr/>
                </a:tc>
              </a:tr>
              <a:tr h="378042"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/>
                        <a:t>(2,5)</a:t>
                      </a:r>
                      <a:endParaRPr lang="zh-CN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/>
                        <a:t>(5,2)</a:t>
                      </a:r>
                      <a:endParaRPr lang="zh-CN" altLang="en-US" b="1" dirty="0"/>
                    </a:p>
                  </a:txBody>
                  <a:tcPr/>
                </a:tc>
              </a:tr>
              <a:tr h="378042"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/>
                        <a:t>(3,4)</a:t>
                      </a:r>
                      <a:endParaRPr lang="zh-CN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/>
                        <a:t>(4,3)</a:t>
                      </a:r>
                      <a:endParaRPr lang="zh-CN" altLang="en-US" b="1" dirty="0"/>
                    </a:p>
                  </a:txBody>
                  <a:tcPr/>
                </a:tc>
              </a:tr>
              <a:tr h="378042"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/>
                        <a:t>(3,6)</a:t>
                      </a:r>
                      <a:endParaRPr lang="zh-CN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1" dirty="0" smtClean="0"/>
                        <a:t>(6,3)</a:t>
                      </a:r>
                      <a:endParaRPr lang="zh-CN" altLang="en-US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683568" y="3867100"/>
            <a:ext cx="4032448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+mj-ea"/>
                <a:ea typeface="+mj-ea"/>
              </a:rPr>
              <a:t>温馨提示：列数在前，排数在后</a:t>
            </a:r>
            <a:r>
              <a:rPr lang="en-US" altLang="zh-CN" b="1" dirty="0" smtClean="0">
                <a:solidFill>
                  <a:schemeClr val="bg1"/>
                </a:solidFill>
                <a:latin typeface="+mj-ea"/>
                <a:ea typeface="+mj-ea"/>
              </a:rPr>
              <a:t>.</a:t>
            </a:r>
            <a:endParaRPr lang="zh-CN" altLang="en-US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3" name="云形标注 22"/>
          <p:cNvSpPr/>
          <p:nvPr/>
        </p:nvSpPr>
        <p:spPr>
          <a:xfrm>
            <a:off x="5796136" y="1418828"/>
            <a:ext cx="3024336" cy="1296144"/>
          </a:xfrm>
          <a:prstGeom prst="cloudCallout">
            <a:avLst>
              <a:gd name="adj1" fmla="val -55240"/>
              <a:gd name="adj2" fmla="val 6944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b="1" i="1" dirty="0" smtClean="0">
                <a:latin typeface="华文新魏" pitchFamily="2" charset="-122"/>
                <a:ea typeface="华文新魏" pitchFamily="2" charset="-122"/>
              </a:rPr>
              <a:t>观察上面的每组数对及它们表示的位置，你能从中得出什么结论？</a:t>
            </a:r>
            <a:endParaRPr lang="zh-CN" altLang="en-US" i="1" dirty="0"/>
          </a:p>
        </p:txBody>
      </p:sp>
      <p:sp>
        <p:nvSpPr>
          <p:cNvPr id="24" name="TextBox 23"/>
          <p:cNvSpPr txBox="1"/>
          <p:nvPr/>
        </p:nvSpPr>
        <p:spPr>
          <a:xfrm>
            <a:off x="6228184" y="2930996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tx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数对是有顺序的</a:t>
            </a:r>
            <a:r>
              <a:rPr lang="en-US" altLang="zh-CN" sz="2400" b="1" dirty="0" smtClean="0">
                <a:solidFill>
                  <a:schemeClr val="tx2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.</a:t>
            </a:r>
            <a:endParaRPr lang="zh-CN" altLang="en-US" sz="2400" b="1" dirty="0">
              <a:solidFill>
                <a:schemeClr val="tx2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323528" y="3435052"/>
            <a:ext cx="7668344" cy="1512168"/>
            <a:chOff x="1475656" y="2498948"/>
            <a:chExt cx="7668344" cy="1512168"/>
          </a:xfrm>
        </p:grpSpPr>
        <p:sp>
          <p:nvSpPr>
            <p:cNvPr id="26" name="椭圆 25"/>
            <p:cNvSpPr/>
            <p:nvPr/>
          </p:nvSpPr>
          <p:spPr>
            <a:xfrm>
              <a:off x="1475656" y="2498948"/>
              <a:ext cx="7668344" cy="151216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Text Box 4"/>
            <p:cNvSpPr txBox="1">
              <a:spLocks noChangeArrowheads="1"/>
            </p:cNvSpPr>
            <p:nvPr/>
          </p:nvSpPr>
          <p:spPr bwMode="auto">
            <a:xfrm>
              <a:off x="2267744" y="2570956"/>
              <a:ext cx="6552728" cy="1323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altLang="zh-CN" sz="3200" dirty="0">
                  <a:solidFill>
                    <a:srgbClr val="0033CC"/>
                  </a:solidFill>
                  <a:latin typeface="黑体" pitchFamily="2" charset="-122"/>
                  <a:ea typeface="黑体" pitchFamily="2" charset="-122"/>
                </a:rPr>
                <a:t>   </a:t>
              </a:r>
              <a:r>
                <a:rPr lang="zh-CN" altLang="en-US" sz="2400" b="1" dirty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用（</a:t>
              </a:r>
              <a:r>
                <a:rPr lang="en-US" altLang="zh-CN" sz="2400" b="1" dirty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2</a:t>
              </a:r>
              <a:r>
                <a:rPr lang="zh-CN" altLang="en-US" sz="2400" b="1" dirty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，</a:t>
              </a:r>
              <a:r>
                <a:rPr lang="en-US" altLang="zh-CN" sz="2400" b="1" dirty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3</a:t>
              </a:r>
              <a:r>
                <a:rPr lang="zh-CN" altLang="en-US" sz="2400" b="1" dirty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）表示第</a:t>
              </a:r>
              <a:r>
                <a:rPr lang="en-US" altLang="zh-CN" sz="2400" b="1" dirty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2</a:t>
              </a:r>
              <a:r>
                <a:rPr lang="zh-CN" altLang="en-US" sz="2400" b="1" dirty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列第</a:t>
              </a:r>
              <a:r>
                <a:rPr lang="en-US" altLang="zh-CN" sz="2400" b="1" dirty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3</a:t>
              </a:r>
              <a:r>
                <a:rPr lang="zh-CN" altLang="en-US" sz="2400" b="1" dirty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排同学的位置，我们把这种</a:t>
              </a:r>
              <a:r>
                <a:rPr lang="zh-CN" altLang="en-US" sz="2400" b="1" dirty="0">
                  <a:solidFill>
                    <a:schemeClr val="accent1">
                      <a:lumMod val="60000"/>
                      <a:lumOff val="40000"/>
                    </a:schemeClr>
                  </a:solidFill>
                  <a:latin typeface="+mj-ea"/>
                  <a:ea typeface="+mj-ea"/>
                </a:rPr>
                <a:t>有顺序</a:t>
              </a:r>
              <a:r>
                <a:rPr lang="zh-CN" altLang="en-US" sz="2400" b="1" dirty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的两个数</a:t>
              </a:r>
              <a:r>
                <a:rPr lang="en-US" altLang="zh-CN" sz="2400" b="1" i="1" dirty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a</a:t>
              </a:r>
              <a:r>
                <a:rPr lang="zh-CN" altLang="en-US" sz="2400" b="1" dirty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与</a:t>
              </a:r>
              <a:r>
                <a:rPr lang="en-US" altLang="zh-CN" sz="2400" b="1" i="1" dirty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b</a:t>
              </a:r>
              <a:r>
                <a:rPr lang="zh-CN" altLang="en-US" sz="2400" b="1" dirty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组成的</a:t>
              </a:r>
              <a:r>
                <a:rPr lang="zh-CN" altLang="en-US" sz="2400" b="1" dirty="0">
                  <a:solidFill>
                    <a:schemeClr val="accent1">
                      <a:lumMod val="60000"/>
                      <a:lumOff val="40000"/>
                    </a:schemeClr>
                  </a:solidFill>
                  <a:latin typeface="+mj-ea"/>
                  <a:ea typeface="+mj-ea"/>
                </a:rPr>
                <a:t>数对</a:t>
              </a:r>
              <a:r>
                <a:rPr lang="zh-CN" altLang="en-US" sz="2400" b="1" dirty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叫做有序数对</a:t>
              </a:r>
              <a:r>
                <a:rPr lang="en-US" altLang="zh-CN" sz="2400" b="1" dirty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,</a:t>
              </a:r>
              <a:r>
                <a:rPr lang="zh-CN" altLang="en-US" sz="2400" b="1" dirty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记作（</a:t>
              </a:r>
              <a:r>
                <a:rPr lang="en-US" altLang="zh-CN" sz="2400" b="1" i="1" dirty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a</a:t>
              </a:r>
              <a:r>
                <a:rPr lang="zh-CN" altLang="en-US" sz="2400" b="1" dirty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，</a:t>
              </a:r>
              <a:r>
                <a:rPr lang="en-US" altLang="zh-CN" sz="2400" b="1" i="1" dirty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b</a:t>
              </a:r>
              <a:r>
                <a:rPr lang="zh-CN" altLang="en-US" sz="2400" b="1" dirty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）</a:t>
              </a:r>
              <a:r>
                <a:rPr lang="en-US" altLang="zh-CN" sz="2400" b="1" dirty="0">
                  <a:solidFill>
                    <a:schemeClr val="bg1">
                      <a:lumMod val="95000"/>
                    </a:schemeClr>
                  </a:solidFill>
                  <a:latin typeface="+mj-ea"/>
                  <a:ea typeface="+mj-ea"/>
                </a:rPr>
                <a:t>.        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10830862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 descr="64023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52120" y="2786980"/>
            <a:ext cx="3110036" cy="2073358"/>
          </a:xfrm>
          <a:prstGeom prst="rect">
            <a:avLst/>
          </a:prstGeom>
        </p:spPr>
      </p:pic>
      <p:sp>
        <p:nvSpPr>
          <p:cNvPr id="12290" name="Text Box 5"/>
          <p:cNvSpPr txBox="1">
            <a:spLocks noChangeArrowheads="1"/>
          </p:cNvSpPr>
          <p:nvPr/>
        </p:nvSpPr>
        <p:spPr bwMode="auto">
          <a:xfrm>
            <a:off x="971600" y="1490836"/>
            <a:ext cx="7416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 dirty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2400" dirty="0">
                <a:latin typeface="楷体" pitchFamily="49" charset="-122"/>
                <a:ea typeface="楷体" pitchFamily="49" charset="-122"/>
              </a:rPr>
              <a:t>、下面的有序数对的写法对吗？</a:t>
            </a:r>
          </a:p>
        </p:txBody>
      </p:sp>
      <p:sp>
        <p:nvSpPr>
          <p:cNvPr id="12291" name="Text Box 6"/>
          <p:cNvSpPr txBox="1">
            <a:spLocks noChangeArrowheads="1"/>
          </p:cNvSpPr>
          <p:nvPr/>
        </p:nvSpPr>
        <p:spPr bwMode="auto">
          <a:xfrm>
            <a:off x="1691680" y="1922884"/>
            <a:ext cx="20451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en-US" altLang="zh-CN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A  </a:t>
            </a:r>
            <a:r>
              <a:rPr kumimoji="1" lang="zh-CN" altLang="en-US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（</a:t>
            </a:r>
            <a:r>
              <a:rPr kumimoji="1" lang="en-US" altLang="zh-CN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1</a:t>
            </a:r>
            <a:r>
              <a:rPr kumimoji="1" lang="zh-CN" altLang="en-US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、</a:t>
            </a:r>
            <a:r>
              <a:rPr kumimoji="1" lang="en-US" altLang="zh-CN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3</a:t>
            </a:r>
            <a:r>
              <a:rPr kumimoji="1" lang="zh-CN" altLang="en-US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）</a:t>
            </a:r>
          </a:p>
        </p:txBody>
      </p:sp>
      <p:sp>
        <p:nvSpPr>
          <p:cNvPr id="12292" name="Text Box 7"/>
          <p:cNvSpPr txBox="1">
            <a:spLocks noChangeArrowheads="1"/>
          </p:cNvSpPr>
          <p:nvPr/>
        </p:nvSpPr>
        <p:spPr bwMode="auto">
          <a:xfrm>
            <a:off x="1691680" y="2426940"/>
            <a:ext cx="204414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en-US" altLang="zh-CN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B  </a:t>
            </a:r>
            <a:r>
              <a:rPr kumimoji="1" lang="zh-CN" altLang="en-US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（</a:t>
            </a:r>
            <a:r>
              <a:rPr kumimoji="1" lang="en-US" altLang="zh-CN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x</a:t>
            </a:r>
            <a:r>
              <a:rPr kumimoji="1" lang="zh-CN" altLang="en-US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，</a:t>
            </a:r>
            <a:r>
              <a:rPr kumimoji="1" lang="en-US" altLang="zh-CN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y</a:t>
            </a:r>
            <a:r>
              <a:rPr kumimoji="1" lang="zh-CN" altLang="en-US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）</a:t>
            </a:r>
          </a:p>
        </p:txBody>
      </p:sp>
      <p:sp>
        <p:nvSpPr>
          <p:cNvPr id="12293" name="Text Box 8"/>
          <p:cNvSpPr txBox="1">
            <a:spLocks noChangeArrowheads="1"/>
          </p:cNvSpPr>
          <p:nvPr/>
        </p:nvSpPr>
        <p:spPr bwMode="auto">
          <a:xfrm>
            <a:off x="1690689" y="4080204"/>
            <a:ext cx="204414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en-US" altLang="zh-CN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E  </a:t>
            </a:r>
            <a:r>
              <a:rPr kumimoji="1" lang="zh-CN" altLang="en-US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（</a:t>
            </a:r>
            <a:r>
              <a:rPr kumimoji="1" lang="en-US" altLang="zh-CN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a</a:t>
            </a:r>
            <a:r>
              <a:rPr kumimoji="1" lang="zh-CN" altLang="en-US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，</a:t>
            </a:r>
            <a:r>
              <a:rPr kumimoji="1" lang="en-US" altLang="zh-CN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5</a:t>
            </a:r>
            <a:r>
              <a:rPr kumimoji="1" lang="zh-CN" altLang="en-US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）</a:t>
            </a:r>
          </a:p>
        </p:txBody>
      </p:sp>
      <p:sp>
        <p:nvSpPr>
          <p:cNvPr id="12294" name="Text Box 9"/>
          <p:cNvSpPr txBox="1">
            <a:spLocks noChangeArrowheads="1"/>
          </p:cNvSpPr>
          <p:nvPr/>
        </p:nvSpPr>
        <p:spPr bwMode="auto">
          <a:xfrm>
            <a:off x="1691680" y="2930996"/>
            <a:ext cx="170271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en-US" altLang="zh-CN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C      2</a:t>
            </a:r>
            <a:r>
              <a:rPr kumimoji="1" lang="zh-CN" altLang="en-US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，</a:t>
            </a:r>
            <a:r>
              <a:rPr kumimoji="1" lang="en-US" altLang="zh-CN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4</a:t>
            </a:r>
          </a:p>
        </p:txBody>
      </p:sp>
      <p:sp>
        <p:nvSpPr>
          <p:cNvPr id="12295" name="Text Box 10"/>
          <p:cNvSpPr txBox="1">
            <a:spLocks noChangeArrowheads="1"/>
          </p:cNvSpPr>
          <p:nvPr/>
        </p:nvSpPr>
        <p:spPr bwMode="auto">
          <a:xfrm>
            <a:off x="1691680" y="3507060"/>
            <a:ext cx="190468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kumimoji="1" lang="en-US" altLang="zh-CN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D  </a:t>
            </a:r>
            <a:r>
              <a:rPr kumimoji="1" lang="zh-CN" altLang="en-US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（</a:t>
            </a:r>
            <a:r>
              <a:rPr kumimoji="1" lang="en-US" altLang="zh-CN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a  b</a:t>
            </a:r>
            <a:r>
              <a:rPr kumimoji="1" lang="zh-CN" altLang="en-US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华文中宋" pitchFamily="2" charset="-122"/>
                <a:cs typeface="Times New Roman" pitchFamily="18" charset="0"/>
              </a:rPr>
              <a:t>）</a:t>
            </a:r>
          </a:p>
        </p:txBody>
      </p:sp>
      <p:sp>
        <p:nvSpPr>
          <p:cNvPr id="67595" name="Rectangle 11"/>
          <p:cNvSpPr>
            <a:spLocks noChangeArrowheads="1"/>
          </p:cNvSpPr>
          <p:nvPr/>
        </p:nvSpPr>
        <p:spPr bwMode="auto">
          <a:xfrm>
            <a:off x="4211960" y="3507060"/>
            <a:ext cx="64793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36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×</a:t>
            </a:r>
          </a:p>
        </p:txBody>
      </p:sp>
      <p:sp>
        <p:nvSpPr>
          <p:cNvPr id="67596" name="Rectangle 12"/>
          <p:cNvSpPr>
            <a:spLocks noChangeArrowheads="1"/>
          </p:cNvSpPr>
          <p:nvPr/>
        </p:nvSpPr>
        <p:spPr bwMode="auto">
          <a:xfrm>
            <a:off x="4283968" y="2354932"/>
            <a:ext cx="43794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36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√</a:t>
            </a:r>
          </a:p>
        </p:txBody>
      </p:sp>
      <p:sp>
        <p:nvSpPr>
          <p:cNvPr id="67597" name="Rectangle 13"/>
          <p:cNvSpPr>
            <a:spLocks noChangeArrowheads="1"/>
          </p:cNvSpPr>
          <p:nvPr/>
        </p:nvSpPr>
        <p:spPr bwMode="auto">
          <a:xfrm>
            <a:off x="4211960" y="2930996"/>
            <a:ext cx="64793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36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×</a:t>
            </a:r>
          </a:p>
        </p:txBody>
      </p:sp>
      <p:sp>
        <p:nvSpPr>
          <p:cNvPr id="67598" name="Rectangle 14"/>
          <p:cNvSpPr>
            <a:spLocks noChangeArrowheads="1"/>
          </p:cNvSpPr>
          <p:nvPr/>
        </p:nvSpPr>
        <p:spPr bwMode="auto">
          <a:xfrm>
            <a:off x="4144964" y="1761581"/>
            <a:ext cx="64793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kumimoji="1" lang="en-US" altLang="zh-CN" sz="36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×</a:t>
            </a:r>
          </a:p>
        </p:txBody>
      </p:sp>
      <p:sp>
        <p:nvSpPr>
          <p:cNvPr id="67599" name="Rectangle 15"/>
          <p:cNvSpPr>
            <a:spLocks noChangeArrowheads="1"/>
          </p:cNvSpPr>
          <p:nvPr/>
        </p:nvSpPr>
        <p:spPr bwMode="auto">
          <a:xfrm>
            <a:off x="4283968" y="4011116"/>
            <a:ext cx="43794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36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√</a:t>
            </a:r>
          </a:p>
        </p:txBody>
      </p:sp>
      <p:grpSp>
        <p:nvGrpSpPr>
          <p:cNvPr id="14" name="组合 15"/>
          <p:cNvGrpSpPr/>
          <p:nvPr/>
        </p:nvGrpSpPr>
        <p:grpSpPr>
          <a:xfrm>
            <a:off x="2195736" y="194692"/>
            <a:ext cx="4608512" cy="1278000"/>
            <a:chOff x="1882141" y="1527672"/>
            <a:chExt cx="5379720" cy="1926072"/>
          </a:xfrm>
        </p:grpSpPr>
        <p:pic>
          <p:nvPicPr>
            <p:cNvPr id="15" name="Picture 2" descr="E:\金山ppt模板\2015.10\唯美水彩花鸟年终汇报模板\花11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4162" y="2642964"/>
              <a:ext cx="2252738" cy="81078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6" name="组合 14"/>
            <p:cNvGrpSpPr/>
            <p:nvPr/>
          </p:nvGrpSpPr>
          <p:grpSpPr>
            <a:xfrm>
              <a:off x="1882141" y="1527672"/>
              <a:ext cx="5379720" cy="1457803"/>
              <a:chOff x="1882141" y="1527672"/>
              <a:chExt cx="5379720" cy="1457803"/>
            </a:xfrm>
          </p:grpSpPr>
          <p:pic>
            <p:nvPicPr>
              <p:cNvPr id="17" name="Picture 3" descr="E:\金山ppt模板\2015.10\唯美水彩花鸟年终汇报模板\花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97162" y="1527672"/>
                <a:ext cx="2252738" cy="87321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8" name="Freeform 15"/>
              <p:cNvSpPr>
                <a:spLocks/>
              </p:cNvSpPr>
              <p:nvPr/>
            </p:nvSpPr>
            <p:spPr bwMode="auto">
              <a:xfrm>
                <a:off x="1882141" y="2157169"/>
                <a:ext cx="5379720" cy="814052"/>
              </a:xfrm>
              <a:custGeom>
                <a:avLst/>
                <a:gdLst>
                  <a:gd name="T0" fmla="*/ 3129 w 3129"/>
                  <a:gd name="T1" fmla="*/ 393 h 471"/>
                  <a:gd name="T2" fmla="*/ 3129 w 3129"/>
                  <a:gd name="T3" fmla="*/ 78 h 471"/>
                  <a:gd name="T4" fmla="*/ 3051 w 3129"/>
                  <a:gd name="T5" fmla="*/ 0 h 471"/>
                  <a:gd name="T6" fmla="*/ 78 w 3129"/>
                  <a:gd name="T7" fmla="*/ 0 h 471"/>
                  <a:gd name="T8" fmla="*/ 0 w 3129"/>
                  <a:gd name="T9" fmla="*/ 78 h 471"/>
                  <a:gd name="T10" fmla="*/ 0 w 3129"/>
                  <a:gd name="T11" fmla="*/ 393 h 471"/>
                  <a:gd name="T12" fmla="*/ 78 w 3129"/>
                  <a:gd name="T13" fmla="*/ 471 h 471"/>
                  <a:gd name="T14" fmla="*/ 3051 w 3129"/>
                  <a:gd name="T15" fmla="*/ 471 h 471"/>
                  <a:gd name="T16" fmla="*/ 3129 w 3129"/>
                  <a:gd name="T17" fmla="*/ 393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29" h="471">
                    <a:moveTo>
                      <a:pt x="3129" y="393"/>
                    </a:moveTo>
                    <a:cubicBezTo>
                      <a:pt x="3129" y="78"/>
                      <a:pt x="3129" y="78"/>
                      <a:pt x="3129" y="78"/>
                    </a:cubicBezTo>
                    <a:cubicBezTo>
                      <a:pt x="3086" y="78"/>
                      <a:pt x="3051" y="44"/>
                      <a:pt x="3051" y="0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78" y="44"/>
                      <a:pt x="43" y="78"/>
                      <a:pt x="0" y="78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43" y="393"/>
                      <a:pt x="78" y="427"/>
                      <a:pt x="78" y="471"/>
                    </a:cubicBezTo>
                    <a:cubicBezTo>
                      <a:pt x="3051" y="471"/>
                      <a:pt x="3051" y="471"/>
                      <a:pt x="3051" y="471"/>
                    </a:cubicBezTo>
                    <a:cubicBezTo>
                      <a:pt x="3051" y="427"/>
                      <a:pt x="3086" y="393"/>
                      <a:pt x="3129" y="393"/>
                    </a:cubicBezTo>
                    <a:close/>
                  </a:path>
                </a:pathLst>
              </a:custGeom>
              <a:solidFill>
                <a:srgbClr val="FFFDEF"/>
              </a:solidFill>
              <a:ln w="6350">
                <a:solidFill>
                  <a:srgbClr val="CBAB8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19" name="Freeform 16"/>
              <p:cNvSpPr>
                <a:spLocks/>
              </p:cNvSpPr>
              <p:nvPr/>
            </p:nvSpPr>
            <p:spPr bwMode="auto">
              <a:xfrm>
                <a:off x="1914703" y="2192057"/>
                <a:ext cx="5314596" cy="744276"/>
              </a:xfrm>
              <a:custGeom>
                <a:avLst/>
                <a:gdLst>
                  <a:gd name="T0" fmla="*/ 3063 w 3091"/>
                  <a:gd name="T1" fmla="*/ 0 h 431"/>
                  <a:gd name="T2" fmla="*/ 29 w 3091"/>
                  <a:gd name="T3" fmla="*/ 0 h 431"/>
                  <a:gd name="T4" fmla="*/ 0 w 3091"/>
                  <a:gd name="T5" fmla="*/ 28 h 431"/>
                  <a:gd name="T6" fmla="*/ 0 w 3091"/>
                  <a:gd name="T7" fmla="*/ 403 h 431"/>
                  <a:gd name="T8" fmla="*/ 29 w 3091"/>
                  <a:gd name="T9" fmla="*/ 431 h 431"/>
                  <a:gd name="T10" fmla="*/ 3063 w 3091"/>
                  <a:gd name="T11" fmla="*/ 431 h 431"/>
                  <a:gd name="T12" fmla="*/ 3091 w 3091"/>
                  <a:gd name="T13" fmla="*/ 403 h 431"/>
                  <a:gd name="T14" fmla="*/ 3091 w 3091"/>
                  <a:gd name="T15" fmla="*/ 28 h 431"/>
                  <a:gd name="T16" fmla="*/ 3063 w 3091"/>
                  <a:gd name="T17" fmla="*/ 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91" h="431">
                    <a:moveTo>
                      <a:pt x="3063" y="0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24" y="13"/>
                      <a:pt x="13" y="23"/>
                      <a:pt x="0" y="28"/>
                    </a:cubicBezTo>
                    <a:cubicBezTo>
                      <a:pt x="0" y="403"/>
                      <a:pt x="0" y="403"/>
                      <a:pt x="0" y="403"/>
                    </a:cubicBezTo>
                    <a:cubicBezTo>
                      <a:pt x="13" y="408"/>
                      <a:pt x="24" y="418"/>
                      <a:pt x="29" y="431"/>
                    </a:cubicBezTo>
                    <a:cubicBezTo>
                      <a:pt x="3063" y="431"/>
                      <a:pt x="3063" y="431"/>
                      <a:pt x="3063" y="431"/>
                    </a:cubicBezTo>
                    <a:cubicBezTo>
                      <a:pt x="3068" y="418"/>
                      <a:pt x="3078" y="408"/>
                      <a:pt x="3091" y="403"/>
                    </a:cubicBezTo>
                    <a:cubicBezTo>
                      <a:pt x="3091" y="28"/>
                      <a:pt x="3091" y="28"/>
                      <a:pt x="3091" y="28"/>
                    </a:cubicBezTo>
                    <a:cubicBezTo>
                      <a:pt x="3078" y="23"/>
                      <a:pt x="3068" y="13"/>
                      <a:pt x="3063" y="0"/>
                    </a:cubicBezTo>
                    <a:close/>
                  </a:path>
                </a:pathLst>
              </a:custGeom>
              <a:noFill/>
              <a:ln w="6350" cap="flat">
                <a:solidFill>
                  <a:srgbClr val="CBAB89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pic>
            <p:nvPicPr>
              <p:cNvPr id="20" name="Picture 5" descr="小鸟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94053" y="1913738"/>
                <a:ext cx="396318" cy="41543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1" name="Text Box 18"/>
              <p:cNvSpPr txBox="1">
                <a:spLocks noChangeArrowheads="1"/>
              </p:cNvSpPr>
              <p:nvPr/>
            </p:nvSpPr>
            <p:spPr bwMode="auto">
              <a:xfrm>
                <a:off x="4079491" y="2289700"/>
                <a:ext cx="2160241" cy="69577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lvl="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2400" b="1" dirty="0" smtClean="0">
                    <a:solidFill>
                      <a:srgbClr val="A2897B"/>
                    </a:solidFill>
                    <a:latin typeface="微软雅黑" pitchFamily="34" charset="-122"/>
                    <a:ea typeface="微软雅黑" pitchFamily="34" charset="-122"/>
                  </a:rPr>
                  <a:t>练一练</a:t>
                </a:r>
                <a:endParaRPr lang="zh-CN" altLang="zh-CN" sz="2400" b="1" dirty="0">
                  <a:solidFill>
                    <a:srgbClr val="A2897B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3263869" y="2333362"/>
                <a:ext cx="46679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 dirty="0">
                    <a:solidFill>
                      <a:schemeClr val="accent1"/>
                    </a:solidFill>
                    <a:latin typeface="Impact" panose="020B0806030902050204" pitchFamily="34" charset="0"/>
                    <a:ea typeface="华文中宋" pitchFamily="2" charset="-122"/>
                  </a:rPr>
                  <a:t>01</a:t>
                </a:r>
                <a:endParaRPr lang="zh-CN" altLang="en-US" sz="1600" dirty="0">
                  <a:solidFill>
                    <a:schemeClr val="accent1"/>
                  </a:solidFill>
                </a:endParaRPr>
              </a:p>
            </p:txBody>
          </p:sp>
          <p:cxnSp>
            <p:nvCxnSpPr>
              <p:cNvPr id="23" name="直接连接符 22"/>
              <p:cNvCxnSpPr/>
              <p:nvPr/>
            </p:nvCxnSpPr>
            <p:spPr>
              <a:xfrm>
                <a:off x="3894783" y="2387538"/>
                <a:ext cx="0" cy="365249"/>
              </a:xfrm>
              <a:prstGeom prst="line">
                <a:avLst/>
              </a:prstGeom>
              <a:ln w="6350">
                <a:solidFill>
                  <a:srgbClr val="CBAB89"/>
                </a:solidFill>
                <a:headEnd type="oval" w="sm" len="sm"/>
                <a:tail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="" xmlns:p14="http://schemas.microsoft.com/office/powerpoint/2010/main" val="2353598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7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75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7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7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67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67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5" grpId="0"/>
      <p:bldP spid="67596" grpId="0"/>
      <p:bldP spid="67597" grpId="0"/>
      <p:bldP spid="67598" grpId="0"/>
      <p:bldP spid="6759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5"/>
          <p:cNvGrpSpPr/>
          <p:nvPr/>
        </p:nvGrpSpPr>
        <p:grpSpPr>
          <a:xfrm>
            <a:off x="2195736" y="194692"/>
            <a:ext cx="4608512" cy="1278000"/>
            <a:chOff x="1882141" y="1527672"/>
            <a:chExt cx="5379720" cy="1926072"/>
          </a:xfrm>
        </p:grpSpPr>
        <p:pic>
          <p:nvPicPr>
            <p:cNvPr id="7" name="Picture 2" descr="E:\金山ppt模板\2015.10\唯美水彩花鸟年终汇报模板\花11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4162" y="2642964"/>
              <a:ext cx="2252738" cy="81078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" name="组合 14"/>
            <p:cNvGrpSpPr/>
            <p:nvPr/>
          </p:nvGrpSpPr>
          <p:grpSpPr>
            <a:xfrm>
              <a:off x="1882141" y="1527672"/>
              <a:ext cx="5379720" cy="1501466"/>
              <a:chOff x="1882141" y="1527672"/>
              <a:chExt cx="5379720" cy="1501466"/>
            </a:xfrm>
          </p:grpSpPr>
          <p:pic>
            <p:nvPicPr>
              <p:cNvPr id="8" name="Picture 3" descr="E:\金山ppt模板\2015.10\唯美水彩花鸟年终汇报模板\花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97162" y="1527672"/>
                <a:ext cx="2252738" cy="87321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9" name="Freeform 15"/>
              <p:cNvSpPr>
                <a:spLocks/>
              </p:cNvSpPr>
              <p:nvPr/>
            </p:nvSpPr>
            <p:spPr bwMode="auto">
              <a:xfrm>
                <a:off x="1882141" y="2157169"/>
                <a:ext cx="5379720" cy="814052"/>
              </a:xfrm>
              <a:custGeom>
                <a:avLst/>
                <a:gdLst>
                  <a:gd name="T0" fmla="*/ 3129 w 3129"/>
                  <a:gd name="T1" fmla="*/ 393 h 471"/>
                  <a:gd name="T2" fmla="*/ 3129 w 3129"/>
                  <a:gd name="T3" fmla="*/ 78 h 471"/>
                  <a:gd name="T4" fmla="*/ 3051 w 3129"/>
                  <a:gd name="T5" fmla="*/ 0 h 471"/>
                  <a:gd name="T6" fmla="*/ 78 w 3129"/>
                  <a:gd name="T7" fmla="*/ 0 h 471"/>
                  <a:gd name="T8" fmla="*/ 0 w 3129"/>
                  <a:gd name="T9" fmla="*/ 78 h 471"/>
                  <a:gd name="T10" fmla="*/ 0 w 3129"/>
                  <a:gd name="T11" fmla="*/ 393 h 471"/>
                  <a:gd name="T12" fmla="*/ 78 w 3129"/>
                  <a:gd name="T13" fmla="*/ 471 h 471"/>
                  <a:gd name="T14" fmla="*/ 3051 w 3129"/>
                  <a:gd name="T15" fmla="*/ 471 h 471"/>
                  <a:gd name="T16" fmla="*/ 3129 w 3129"/>
                  <a:gd name="T17" fmla="*/ 393 h 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29" h="471">
                    <a:moveTo>
                      <a:pt x="3129" y="393"/>
                    </a:moveTo>
                    <a:cubicBezTo>
                      <a:pt x="3129" y="78"/>
                      <a:pt x="3129" y="78"/>
                      <a:pt x="3129" y="78"/>
                    </a:cubicBezTo>
                    <a:cubicBezTo>
                      <a:pt x="3086" y="78"/>
                      <a:pt x="3051" y="44"/>
                      <a:pt x="3051" y="0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78" y="44"/>
                      <a:pt x="43" y="78"/>
                      <a:pt x="0" y="78"/>
                    </a:cubicBezTo>
                    <a:cubicBezTo>
                      <a:pt x="0" y="393"/>
                      <a:pt x="0" y="393"/>
                      <a:pt x="0" y="393"/>
                    </a:cubicBezTo>
                    <a:cubicBezTo>
                      <a:pt x="43" y="393"/>
                      <a:pt x="78" y="427"/>
                      <a:pt x="78" y="471"/>
                    </a:cubicBezTo>
                    <a:cubicBezTo>
                      <a:pt x="3051" y="471"/>
                      <a:pt x="3051" y="471"/>
                      <a:pt x="3051" y="471"/>
                    </a:cubicBezTo>
                    <a:cubicBezTo>
                      <a:pt x="3051" y="427"/>
                      <a:pt x="3086" y="393"/>
                      <a:pt x="3129" y="393"/>
                    </a:cubicBezTo>
                    <a:close/>
                  </a:path>
                </a:pathLst>
              </a:custGeom>
              <a:solidFill>
                <a:srgbClr val="FFFDEF"/>
              </a:solidFill>
              <a:ln w="6350">
                <a:solidFill>
                  <a:srgbClr val="CBAB89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10" name="Freeform 16"/>
              <p:cNvSpPr>
                <a:spLocks/>
              </p:cNvSpPr>
              <p:nvPr/>
            </p:nvSpPr>
            <p:spPr bwMode="auto">
              <a:xfrm>
                <a:off x="1914703" y="2192057"/>
                <a:ext cx="5314596" cy="744276"/>
              </a:xfrm>
              <a:custGeom>
                <a:avLst/>
                <a:gdLst>
                  <a:gd name="T0" fmla="*/ 3063 w 3091"/>
                  <a:gd name="T1" fmla="*/ 0 h 431"/>
                  <a:gd name="T2" fmla="*/ 29 w 3091"/>
                  <a:gd name="T3" fmla="*/ 0 h 431"/>
                  <a:gd name="T4" fmla="*/ 0 w 3091"/>
                  <a:gd name="T5" fmla="*/ 28 h 431"/>
                  <a:gd name="T6" fmla="*/ 0 w 3091"/>
                  <a:gd name="T7" fmla="*/ 403 h 431"/>
                  <a:gd name="T8" fmla="*/ 29 w 3091"/>
                  <a:gd name="T9" fmla="*/ 431 h 431"/>
                  <a:gd name="T10" fmla="*/ 3063 w 3091"/>
                  <a:gd name="T11" fmla="*/ 431 h 431"/>
                  <a:gd name="T12" fmla="*/ 3091 w 3091"/>
                  <a:gd name="T13" fmla="*/ 403 h 431"/>
                  <a:gd name="T14" fmla="*/ 3091 w 3091"/>
                  <a:gd name="T15" fmla="*/ 28 h 431"/>
                  <a:gd name="T16" fmla="*/ 3063 w 3091"/>
                  <a:gd name="T17" fmla="*/ 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091" h="431">
                    <a:moveTo>
                      <a:pt x="3063" y="0"/>
                    </a:moveTo>
                    <a:cubicBezTo>
                      <a:pt x="29" y="0"/>
                      <a:pt x="29" y="0"/>
                      <a:pt x="29" y="0"/>
                    </a:cubicBezTo>
                    <a:cubicBezTo>
                      <a:pt x="24" y="13"/>
                      <a:pt x="13" y="23"/>
                      <a:pt x="0" y="28"/>
                    </a:cubicBezTo>
                    <a:cubicBezTo>
                      <a:pt x="0" y="403"/>
                      <a:pt x="0" y="403"/>
                      <a:pt x="0" y="403"/>
                    </a:cubicBezTo>
                    <a:cubicBezTo>
                      <a:pt x="13" y="408"/>
                      <a:pt x="24" y="418"/>
                      <a:pt x="29" y="431"/>
                    </a:cubicBezTo>
                    <a:cubicBezTo>
                      <a:pt x="3063" y="431"/>
                      <a:pt x="3063" y="431"/>
                      <a:pt x="3063" y="431"/>
                    </a:cubicBezTo>
                    <a:cubicBezTo>
                      <a:pt x="3068" y="418"/>
                      <a:pt x="3078" y="408"/>
                      <a:pt x="3091" y="403"/>
                    </a:cubicBezTo>
                    <a:cubicBezTo>
                      <a:pt x="3091" y="28"/>
                      <a:pt x="3091" y="28"/>
                      <a:pt x="3091" y="28"/>
                    </a:cubicBezTo>
                    <a:cubicBezTo>
                      <a:pt x="3078" y="23"/>
                      <a:pt x="3068" y="13"/>
                      <a:pt x="3063" y="0"/>
                    </a:cubicBezTo>
                    <a:close/>
                  </a:path>
                </a:pathLst>
              </a:custGeom>
              <a:noFill/>
              <a:ln w="6350" cap="flat">
                <a:solidFill>
                  <a:srgbClr val="CBAB89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pic>
            <p:nvPicPr>
              <p:cNvPr id="11" name="Picture 5" descr="小鸟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94053" y="1913738"/>
                <a:ext cx="396318" cy="41543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2" name="Text Box 18"/>
              <p:cNvSpPr txBox="1">
                <a:spLocks noChangeArrowheads="1"/>
              </p:cNvSpPr>
              <p:nvPr/>
            </p:nvSpPr>
            <p:spPr bwMode="auto">
              <a:xfrm>
                <a:off x="4079491" y="2289700"/>
                <a:ext cx="2160241" cy="69577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pPr lvl="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2400" b="1" dirty="0" smtClean="0">
                    <a:solidFill>
                      <a:srgbClr val="A2897B"/>
                    </a:solidFill>
                    <a:latin typeface="微软雅黑" pitchFamily="34" charset="-122"/>
                    <a:ea typeface="微软雅黑" pitchFamily="34" charset="-122"/>
                  </a:rPr>
                  <a:t>例题讲解</a:t>
                </a:r>
                <a:endParaRPr lang="zh-CN" altLang="zh-CN" sz="2400" b="1" dirty="0">
                  <a:solidFill>
                    <a:srgbClr val="A2897B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3263869" y="2333363"/>
                <a:ext cx="587949" cy="695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400" b="1" dirty="0" smtClean="0">
                    <a:solidFill>
                      <a:schemeClr val="accent1"/>
                    </a:solidFill>
                    <a:latin typeface="Impact" panose="020B0806030902050204" pitchFamily="34" charset="0"/>
                    <a:ea typeface="华文中宋" pitchFamily="2" charset="-122"/>
                  </a:rPr>
                  <a:t>02</a:t>
                </a:r>
                <a:endParaRPr lang="zh-CN" altLang="en-US" sz="1600" dirty="0">
                  <a:solidFill>
                    <a:schemeClr val="accent1"/>
                  </a:solidFill>
                </a:endParaRPr>
              </a:p>
            </p:txBody>
          </p:sp>
          <p:cxnSp>
            <p:nvCxnSpPr>
              <p:cNvPr id="14" name="直接连接符 13"/>
              <p:cNvCxnSpPr/>
              <p:nvPr/>
            </p:nvCxnSpPr>
            <p:spPr>
              <a:xfrm>
                <a:off x="3894783" y="2387538"/>
                <a:ext cx="0" cy="365249"/>
              </a:xfrm>
              <a:prstGeom prst="line">
                <a:avLst/>
              </a:prstGeom>
              <a:ln w="6350">
                <a:solidFill>
                  <a:srgbClr val="CBAB89"/>
                </a:solidFill>
                <a:headEnd type="oval" w="sm" len="sm"/>
                <a:tail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5" name="TextBox 14"/>
          <p:cNvSpPr txBox="1"/>
          <p:nvPr/>
        </p:nvSpPr>
        <p:spPr>
          <a:xfrm>
            <a:off x="683568" y="1490836"/>
            <a:ext cx="77048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【</a:t>
            </a:r>
            <a:r>
              <a:rPr lang="zh-CN" altLang="en-US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例</a:t>
            </a:r>
            <a:r>
              <a:rPr lang="en-US" altLang="zh-CN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1】</a:t>
            </a:r>
            <a:r>
              <a:rPr lang="zh-CN" altLang="en-US" sz="2000" b="1" dirty="0" smtClean="0"/>
              <a:t>如图是某医院各部门</a:t>
            </a:r>
            <a:r>
              <a:rPr lang="zh-CN" altLang="en-US" sz="2000" b="1" dirty="0" smtClean="0"/>
              <a:t>的平面示</a:t>
            </a:r>
            <a:r>
              <a:rPr lang="zh-CN" altLang="en-US" sz="2000" b="1" dirty="0" smtClean="0"/>
              <a:t>意图</a:t>
            </a:r>
            <a:r>
              <a:rPr lang="en-US" altLang="zh-CN" sz="2000" b="1" dirty="0" smtClean="0"/>
              <a:t>,</a:t>
            </a:r>
            <a:r>
              <a:rPr lang="zh-CN" altLang="en-US" sz="2000" b="1" dirty="0" smtClean="0"/>
              <a:t>横向表示的是楼层</a:t>
            </a:r>
            <a:r>
              <a:rPr lang="en-US" altLang="zh-CN" sz="2000" b="1" dirty="0" smtClean="0"/>
              <a:t>,</a:t>
            </a:r>
            <a:r>
              <a:rPr lang="zh-CN" altLang="en-US" sz="2000" b="1" dirty="0" smtClean="0"/>
              <a:t>纵向表示的是门号</a:t>
            </a:r>
            <a:r>
              <a:rPr lang="en-US" altLang="zh-CN" sz="2000" b="1" dirty="0" smtClean="0"/>
              <a:t>,</a:t>
            </a:r>
            <a:r>
              <a:rPr lang="zh-CN" altLang="en-US" sz="2000" b="1" dirty="0" smtClean="0"/>
              <a:t>例如</a:t>
            </a:r>
            <a:r>
              <a:rPr lang="en-US" altLang="zh-CN" sz="2000" b="1" dirty="0" smtClean="0"/>
              <a:t>:</a:t>
            </a:r>
            <a:r>
              <a:rPr lang="zh-CN" altLang="en-US" sz="2000" b="1" dirty="0" smtClean="0"/>
              <a:t>院长室在</a:t>
            </a:r>
            <a:r>
              <a:rPr lang="en-US" altLang="zh-CN" sz="2000" b="1" dirty="0" smtClean="0"/>
              <a:t>4</a:t>
            </a:r>
            <a:r>
              <a:rPr lang="zh-CN" altLang="en-US" sz="2000" b="1" dirty="0" smtClean="0"/>
              <a:t>楼</a:t>
            </a:r>
            <a:r>
              <a:rPr lang="en-US" altLang="zh-CN" sz="2000" b="1" dirty="0" smtClean="0"/>
              <a:t>3</a:t>
            </a:r>
            <a:r>
              <a:rPr lang="zh-CN" altLang="en-US" sz="2000" b="1" dirty="0" smtClean="0"/>
              <a:t>门</a:t>
            </a:r>
            <a:r>
              <a:rPr lang="en-US" altLang="zh-CN" sz="2000" b="1" dirty="0" smtClean="0"/>
              <a:t>,</a:t>
            </a:r>
            <a:r>
              <a:rPr lang="zh-CN" altLang="en-US" sz="2000" b="1" dirty="0" smtClean="0"/>
              <a:t>我们用</a:t>
            </a:r>
            <a:r>
              <a:rPr lang="en-US" altLang="zh-CN" sz="2000" b="1" dirty="0" smtClean="0"/>
              <a:t>(4,3)</a:t>
            </a:r>
            <a:r>
              <a:rPr lang="zh-CN" altLang="en-US" sz="2000" b="1" dirty="0" smtClean="0"/>
              <a:t>来表示其位置</a:t>
            </a:r>
            <a:r>
              <a:rPr lang="en-US" altLang="zh-CN" sz="2000" b="1" dirty="0" smtClean="0"/>
              <a:t>,</a:t>
            </a:r>
            <a:r>
              <a:rPr lang="zh-CN" altLang="en-US" sz="2000" b="1" dirty="0" smtClean="0"/>
              <a:t>试根据上面方法</a:t>
            </a:r>
            <a:r>
              <a:rPr lang="en-US" altLang="zh-CN" sz="2000" b="1" dirty="0" smtClean="0"/>
              <a:t>,</a:t>
            </a:r>
            <a:r>
              <a:rPr lang="zh-CN" altLang="en-US" sz="2000" b="1" dirty="0" smtClean="0"/>
              <a:t>结合图形</a:t>
            </a:r>
            <a:r>
              <a:rPr lang="en-US" altLang="zh-CN" sz="2000" b="1" dirty="0" smtClean="0"/>
              <a:t>,</a:t>
            </a:r>
            <a:r>
              <a:rPr lang="zh-CN" altLang="en-US" sz="2000" b="1" dirty="0" smtClean="0"/>
              <a:t>完成下面问题</a:t>
            </a:r>
            <a:r>
              <a:rPr lang="en-US" altLang="zh-CN" sz="2000" b="1" dirty="0" smtClean="0"/>
              <a:t>:</a:t>
            </a:r>
            <a:endParaRPr lang="zh-CN" altLang="en-US" sz="2000" b="1" dirty="0"/>
          </a:p>
        </p:txBody>
      </p:sp>
      <p:sp>
        <p:nvSpPr>
          <p:cNvPr id="16" name="矩形 15"/>
          <p:cNvSpPr/>
          <p:nvPr/>
        </p:nvSpPr>
        <p:spPr>
          <a:xfrm>
            <a:off x="3779912" y="2498948"/>
            <a:ext cx="6012160" cy="2419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b="1" dirty="0" smtClean="0"/>
              <a:t>(1)</a:t>
            </a:r>
            <a:r>
              <a:rPr lang="zh-CN" altLang="en-US" b="1" dirty="0" smtClean="0"/>
              <a:t>儿科诊室可以表示为</a:t>
            </a:r>
            <a:r>
              <a:rPr lang="zh-CN" altLang="en-US" b="1" u="sng" dirty="0" smtClean="0"/>
              <a:t>                 </a:t>
            </a:r>
            <a:r>
              <a:rPr lang="en-US" altLang="zh-CN" b="1" dirty="0" smtClean="0"/>
              <a:t>;</a:t>
            </a:r>
          </a:p>
          <a:p>
            <a:pPr>
              <a:lnSpc>
                <a:spcPct val="120000"/>
              </a:lnSpc>
            </a:pPr>
            <a:r>
              <a:rPr lang="en-US" altLang="zh-CN" b="1" dirty="0" smtClean="0"/>
              <a:t>(2)</a:t>
            </a:r>
            <a:r>
              <a:rPr lang="zh-CN" altLang="en-US" b="1" dirty="0" smtClean="0"/>
              <a:t>口腔科诊室在</a:t>
            </a:r>
            <a:r>
              <a:rPr lang="zh-CN" altLang="en-US" b="1" u="sng" dirty="0" smtClean="0"/>
              <a:t>          </a:t>
            </a:r>
            <a:r>
              <a:rPr lang="zh-CN" altLang="en-US" b="1" dirty="0" smtClean="0"/>
              <a:t>楼</a:t>
            </a:r>
            <a:r>
              <a:rPr lang="zh-CN" altLang="en-US" b="1" u="sng" dirty="0" smtClean="0"/>
              <a:t>           </a:t>
            </a:r>
            <a:r>
              <a:rPr lang="zh-CN" altLang="en-US" b="1" dirty="0" smtClean="0"/>
              <a:t>门；</a:t>
            </a:r>
            <a:endParaRPr lang="en-US" altLang="zh-CN" b="1" dirty="0" smtClean="0"/>
          </a:p>
          <a:p>
            <a:pPr>
              <a:lnSpc>
                <a:spcPct val="120000"/>
              </a:lnSpc>
            </a:pPr>
            <a:r>
              <a:rPr lang="en-US" altLang="zh-CN" b="1" dirty="0" smtClean="0"/>
              <a:t>(3)</a:t>
            </a:r>
            <a:r>
              <a:rPr lang="zh-CN" altLang="en-US" b="1" dirty="0" smtClean="0"/>
              <a:t>图形中显示</a:t>
            </a:r>
            <a:r>
              <a:rPr lang="en-US" altLang="zh-CN" b="1" dirty="0" smtClean="0"/>
              <a:t>,</a:t>
            </a:r>
            <a:r>
              <a:rPr lang="zh-CN" altLang="en-US" b="1" dirty="0" smtClean="0"/>
              <a:t>与院长室同楼层的是</a:t>
            </a:r>
            <a:r>
              <a:rPr lang="zh-CN" altLang="en-US" b="1" u="sng" dirty="0" smtClean="0"/>
              <a:t>              </a:t>
            </a:r>
            <a:r>
              <a:rPr lang="zh-CN" altLang="en-US" b="1" dirty="0" smtClean="0"/>
              <a:t> ；</a:t>
            </a:r>
            <a:endParaRPr lang="en-US" altLang="zh-CN" b="1" dirty="0" smtClean="0"/>
          </a:p>
          <a:p>
            <a:pPr>
              <a:lnSpc>
                <a:spcPct val="120000"/>
              </a:lnSpc>
            </a:pPr>
            <a:r>
              <a:rPr lang="en-US" altLang="zh-CN" b="1" dirty="0" smtClean="0"/>
              <a:t>(4)</a:t>
            </a:r>
            <a:r>
              <a:rPr lang="zh-CN" altLang="en-US" b="1" dirty="0" smtClean="0"/>
              <a:t>与神经科诊室同楼层的有是</a:t>
            </a:r>
            <a:r>
              <a:rPr lang="zh-CN" altLang="en-US" b="1" u="sng" dirty="0" smtClean="0"/>
              <a:t>                    </a:t>
            </a:r>
            <a:r>
              <a:rPr lang="zh-CN" altLang="en-US" b="1" dirty="0" smtClean="0"/>
              <a:t> ；</a:t>
            </a:r>
            <a:endParaRPr lang="en-US" altLang="zh-CN" b="1" dirty="0" smtClean="0"/>
          </a:p>
          <a:p>
            <a:pPr>
              <a:lnSpc>
                <a:spcPct val="120000"/>
              </a:lnSpc>
            </a:pPr>
            <a:r>
              <a:rPr lang="en-US" altLang="zh-CN" b="1" dirty="0" smtClean="0"/>
              <a:t>(5)</a:t>
            </a:r>
            <a:r>
              <a:rPr lang="zh-CN" altLang="en-US" b="1" dirty="0" smtClean="0"/>
              <a:t>表示为</a:t>
            </a:r>
            <a:r>
              <a:rPr lang="en-US" altLang="zh-CN" b="1" dirty="0" smtClean="0"/>
              <a:t>(1,2)</a:t>
            </a:r>
            <a:r>
              <a:rPr lang="zh-CN" altLang="en-US" b="1" dirty="0" smtClean="0"/>
              <a:t>的诊室是</a:t>
            </a:r>
            <a:r>
              <a:rPr lang="zh-CN" altLang="en-US" b="1" u="sng" dirty="0" smtClean="0"/>
              <a:t>              </a:t>
            </a:r>
            <a:r>
              <a:rPr lang="zh-CN" altLang="en-US" b="1" dirty="0" smtClean="0"/>
              <a:t> ；</a:t>
            </a:r>
            <a:endParaRPr lang="en-US" altLang="zh-CN" b="1" dirty="0" smtClean="0"/>
          </a:p>
          <a:p>
            <a:pPr>
              <a:lnSpc>
                <a:spcPct val="120000"/>
              </a:lnSpc>
            </a:pPr>
            <a:r>
              <a:rPr lang="en-US" altLang="zh-CN" b="1" dirty="0" smtClean="0"/>
              <a:t>(6)</a:t>
            </a:r>
            <a:r>
              <a:rPr lang="zh-CN" altLang="en-US" b="1" dirty="0" smtClean="0"/>
              <a:t>表示为</a:t>
            </a:r>
            <a:r>
              <a:rPr lang="en-US" altLang="zh-CN" b="1" dirty="0" smtClean="0"/>
              <a:t>(3,5)</a:t>
            </a:r>
            <a:r>
              <a:rPr lang="zh-CN" altLang="en-US" b="1" dirty="0" smtClean="0"/>
              <a:t>的诊室是</a:t>
            </a:r>
            <a:r>
              <a:rPr lang="zh-CN" altLang="en-US" b="1" u="sng" dirty="0" smtClean="0"/>
              <a:t>              </a:t>
            </a:r>
            <a:r>
              <a:rPr lang="zh-CN" altLang="en-US" b="1" dirty="0" smtClean="0"/>
              <a:t> ；</a:t>
            </a:r>
            <a:endParaRPr lang="en-US" altLang="zh-CN" b="1" dirty="0" smtClean="0"/>
          </a:p>
          <a:p>
            <a:pPr>
              <a:lnSpc>
                <a:spcPct val="120000"/>
              </a:lnSpc>
            </a:pPr>
            <a:r>
              <a:rPr lang="en-US" altLang="zh-CN" b="1" dirty="0" smtClean="0"/>
              <a:t>(7)3</a:t>
            </a:r>
            <a:r>
              <a:rPr lang="zh-CN" altLang="en-US" b="1" dirty="0" smtClean="0"/>
              <a:t>楼</a:t>
            </a:r>
            <a:r>
              <a:rPr lang="en-US" altLang="zh-CN" b="1" dirty="0" smtClean="0"/>
              <a:t>7</a:t>
            </a:r>
            <a:r>
              <a:rPr lang="zh-CN" altLang="en-US" b="1" dirty="0" smtClean="0"/>
              <a:t>门是是 </a:t>
            </a:r>
            <a:r>
              <a:rPr lang="zh-CN" altLang="en-US" b="1" u="sng" dirty="0" smtClean="0"/>
              <a:t>              </a:t>
            </a:r>
            <a:r>
              <a:rPr lang="zh-CN" altLang="en-US" b="1" dirty="0" smtClean="0"/>
              <a:t> </a:t>
            </a:r>
            <a:r>
              <a:rPr lang="en-US" altLang="zh-CN" b="1" dirty="0" smtClean="0"/>
              <a:t>.</a:t>
            </a:r>
            <a:endParaRPr lang="zh-CN" altLang="en-US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544" y="2426940"/>
            <a:ext cx="3297223" cy="2498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6516216" y="249894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(2,4)</a:t>
            </a:r>
            <a:endParaRPr lang="zh-CN" altLang="en-US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580112" y="278698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1</a:t>
            </a:r>
            <a:endParaRPr lang="zh-CN" altLang="en-US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444208" y="278698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7</a:t>
            </a:r>
            <a:endParaRPr lang="zh-CN" altLang="en-US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596336" y="314702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外科</a:t>
            </a:r>
            <a:endParaRPr lang="zh-CN" altLang="en-US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911752" y="3435052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儿科、妇科</a:t>
            </a:r>
            <a:endParaRPr lang="zh-CN" altLang="en-US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300192" y="379509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内科</a:t>
            </a:r>
            <a:endParaRPr lang="zh-CN" altLang="en-US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228184" y="408312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骨科</a:t>
            </a:r>
            <a:endParaRPr lang="zh-CN" altLang="en-US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292080" y="444316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皮肤科</a:t>
            </a:r>
            <a:endParaRPr lang="zh-CN" altLang="en-US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830862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2" grpId="0"/>
      <p:bldP spid="23" grpId="0"/>
      <p:bldP spid="24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2" name="表格 10241"/>
          <p:cNvGraphicFramePr/>
          <p:nvPr/>
        </p:nvGraphicFramePr>
        <p:xfrm>
          <a:off x="2009775" y="1540193"/>
          <a:ext cx="6096000" cy="2725929"/>
        </p:xfrm>
        <a:graphic>
          <a:graphicData uri="http://schemas.openxmlformats.org/drawingml/2006/table">
            <a:tbl>
              <a:tblPr/>
              <a:tblGrid>
                <a:gridCol w="677863"/>
                <a:gridCol w="690562"/>
                <a:gridCol w="619125"/>
                <a:gridCol w="722313"/>
                <a:gridCol w="676275"/>
                <a:gridCol w="677862"/>
                <a:gridCol w="677863"/>
                <a:gridCol w="676275"/>
                <a:gridCol w="677862"/>
              </a:tblGrid>
              <a:tr h="389452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 dirty="0"/>
                    </a:p>
                  </a:txBody>
                  <a:tcPr marT="34279" marB="34279">
                    <a:lnL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9214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40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921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9214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921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 dirty="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9214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 dirty="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 dirty="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Char char="n"/>
                        <a:defRPr sz="2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24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20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55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anose="05000000000000000000" pitchFamily="2" charset="2"/>
                        <a:buChar char="n"/>
                        <a:defRPr sz="1800" kern="1200">
                          <a:solidFill>
                            <a:schemeClr val="tx1"/>
                          </a:solidFill>
                          <a:latin typeface="Tahoma" panose="020B0604030504040204" pitchFamily="2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defTabSz="914400"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anose="05000000000000000000" pitchFamily="2" charset="2"/>
                        <a:buNone/>
                      </a:pPr>
                      <a:endParaRPr lang="zh-CN" altLang="en-US" sz="2100" dirty="0"/>
                    </a:p>
                  </a:txBody>
                  <a:tcPr marT="34279" marB="34279">
                    <a:lnL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组合 10323"/>
          <p:cNvGrpSpPr>
            <a:grpSpLocks/>
          </p:cNvGrpSpPr>
          <p:nvPr/>
        </p:nvGrpSpPr>
        <p:grpSpPr bwMode="auto">
          <a:xfrm>
            <a:off x="1619250" y="1431881"/>
            <a:ext cx="806450" cy="3020955"/>
            <a:chOff x="0" y="0"/>
            <a:chExt cx="508" cy="2631"/>
          </a:xfrm>
        </p:grpSpPr>
        <p:sp>
          <p:nvSpPr>
            <p:cNvPr id="12373" name="Text Box 85"/>
            <p:cNvSpPr txBox="1">
              <a:spLocks noChangeArrowheads="1"/>
            </p:cNvSpPr>
            <p:nvPr/>
          </p:nvSpPr>
          <p:spPr bwMode="auto">
            <a:xfrm>
              <a:off x="0" y="0"/>
              <a:ext cx="499" cy="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 smtClean="0">
                  <a:latin typeface="Arial" pitchFamily="34" charset="0"/>
                </a:rPr>
                <a:t>7</a:t>
              </a:r>
              <a:endParaRPr lang="zh-CN" altLang="en-US" sz="1800" dirty="0">
                <a:latin typeface="Arial" pitchFamily="34" charset="0"/>
              </a:endParaRPr>
            </a:p>
          </p:txBody>
        </p:sp>
        <p:sp>
          <p:nvSpPr>
            <p:cNvPr id="12374" name="Text Box 86"/>
            <p:cNvSpPr txBox="1">
              <a:spLocks noChangeArrowheads="1"/>
            </p:cNvSpPr>
            <p:nvPr/>
          </p:nvSpPr>
          <p:spPr bwMode="auto">
            <a:xfrm>
              <a:off x="0" y="2309"/>
              <a:ext cx="499" cy="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zh-CN" altLang="en-US" sz="1800" dirty="0">
                <a:latin typeface="Arial" pitchFamily="34" charset="0"/>
              </a:endParaRPr>
            </a:p>
          </p:txBody>
        </p:sp>
        <p:sp>
          <p:nvSpPr>
            <p:cNvPr id="12375" name="Text Box 87"/>
            <p:cNvSpPr txBox="1">
              <a:spLocks noChangeArrowheads="1"/>
            </p:cNvSpPr>
            <p:nvPr/>
          </p:nvSpPr>
          <p:spPr bwMode="auto">
            <a:xfrm>
              <a:off x="0" y="1959"/>
              <a:ext cx="499" cy="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 smtClean="0">
                  <a:latin typeface="Arial" pitchFamily="34" charset="0"/>
                </a:rPr>
                <a:t>1</a:t>
              </a:r>
              <a:endParaRPr lang="zh-CN" altLang="en-US" sz="1800" dirty="0">
                <a:latin typeface="Arial" pitchFamily="34" charset="0"/>
              </a:endParaRPr>
            </a:p>
          </p:txBody>
        </p:sp>
        <p:sp>
          <p:nvSpPr>
            <p:cNvPr id="12376" name="Text Box 89"/>
            <p:cNvSpPr txBox="1">
              <a:spLocks noChangeArrowheads="1"/>
            </p:cNvSpPr>
            <p:nvPr/>
          </p:nvSpPr>
          <p:spPr bwMode="auto">
            <a:xfrm>
              <a:off x="0" y="1633"/>
              <a:ext cx="499" cy="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 smtClean="0">
                  <a:latin typeface="Arial" pitchFamily="34" charset="0"/>
                </a:rPr>
                <a:t>2</a:t>
              </a:r>
              <a:endParaRPr lang="zh-CN" altLang="en-US" sz="1800" dirty="0">
                <a:latin typeface="Arial" pitchFamily="34" charset="0"/>
              </a:endParaRPr>
            </a:p>
          </p:txBody>
        </p:sp>
        <p:sp>
          <p:nvSpPr>
            <p:cNvPr id="12377" name="Text Box 90"/>
            <p:cNvSpPr txBox="1">
              <a:spLocks noChangeArrowheads="1"/>
            </p:cNvSpPr>
            <p:nvPr/>
          </p:nvSpPr>
          <p:spPr bwMode="auto">
            <a:xfrm>
              <a:off x="9" y="1316"/>
              <a:ext cx="499" cy="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 smtClean="0">
                  <a:latin typeface="Arial" pitchFamily="34" charset="0"/>
                </a:rPr>
                <a:t>3</a:t>
              </a:r>
              <a:endParaRPr lang="zh-CN" altLang="en-US" sz="1800" dirty="0">
                <a:latin typeface="Arial" pitchFamily="34" charset="0"/>
              </a:endParaRPr>
            </a:p>
          </p:txBody>
        </p:sp>
        <p:sp>
          <p:nvSpPr>
            <p:cNvPr id="12378" name="Text Box 91"/>
            <p:cNvSpPr txBox="1">
              <a:spLocks noChangeArrowheads="1"/>
            </p:cNvSpPr>
            <p:nvPr/>
          </p:nvSpPr>
          <p:spPr bwMode="auto">
            <a:xfrm>
              <a:off x="9" y="998"/>
              <a:ext cx="499" cy="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 smtClean="0">
                  <a:latin typeface="Arial" pitchFamily="34" charset="0"/>
                </a:rPr>
                <a:t>4</a:t>
              </a:r>
              <a:endParaRPr lang="zh-CN" altLang="en-US" sz="1800" dirty="0">
                <a:latin typeface="Arial" pitchFamily="34" charset="0"/>
              </a:endParaRPr>
            </a:p>
          </p:txBody>
        </p:sp>
        <p:sp>
          <p:nvSpPr>
            <p:cNvPr id="12379" name="Text Box 92"/>
            <p:cNvSpPr txBox="1">
              <a:spLocks noChangeArrowheads="1"/>
            </p:cNvSpPr>
            <p:nvPr/>
          </p:nvSpPr>
          <p:spPr bwMode="auto">
            <a:xfrm>
              <a:off x="0" y="677"/>
              <a:ext cx="499" cy="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 smtClean="0">
                  <a:latin typeface="Arial" pitchFamily="34" charset="0"/>
                </a:rPr>
                <a:t>5</a:t>
              </a:r>
              <a:endParaRPr lang="zh-CN" altLang="en-US" sz="1800" dirty="0">
                <a:latin typeface="Arial" pitchFamily="34" charset="0"/>
              </a:endParaRPr>
            </a:p>
          </p:txBody>
        </p:sp>
        <p:sp>
          <p:nvSpPr>
            <p:cNvPr id="12380" name="Text Box 93"/>
            <p:cNvSpPr txBox="1">
              <a:spLocks noChangeArrowheads="1"/>
            </p:cNvSpPr>
            <p:nvPr/>
          </p:nvSpPr>
          <p:spPr bwMode="auto">
            <a:xfrm>
              <a:off x="0" y="359"/>
              <a:ext cx="499" cy="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 smtClean="0">
                  <a:latin typeface="Arial" pitchFamily="34" charset="0"/>
                </a:rPr>
                <a:t>6</a:t>
              </a:r>
              <a:endParaRPr lang="zh-CN" altLang="en-US" sz="1800" dirty="0">
                <a:latin typeface="Arial" pitchFamily="34" charset="0"/>
              </a:endParaRPr>
            </a:p>
          </p:txBody>
        </p:sp>
      </p:grpSp>
      <p:grpSp>
        <p:nvGrpSpPr>
          <p:cNvPr id="3" name="组合 10332"/>
          <p:cNvGrpSpPr>
            <a:grpSpLocks/>
          </p:cNvGrpSpPr>
          <p:nvPr/>
        </p:nvGrpSpPr>
        <p:grpSpPr bwMode="auto">
          <a:xfrm>
            <a:off x="1922464" y="4226605"/>
            <a:ext cx="6754813" cy="388024"/>
            <a:chOff x="0" y="-7"/>
            <a:chExt cx="4255" cy="326"/>
          </a:xfrm>
        </p:grpSpPr>
        <p:sp>
          <p:nvSpPr>
            <p:cNvPr id="12382" name="Text Box 88"/>
            <p:cNvSpPr txBox="1">
              <a:spLocks noChangeArrowheads="1"/>
            </p:cNvSpPr>
            <p:nvPr/>
          </p:nvSpPr>
          <p:spPr bwMode="auto">
            <a:xfrm>
              <a:off x="0" y="8"/>
              <a:ext cx="499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 smtClean="0">
                  <a:latin typeface="Arial" pitchFamily="34" charset="0"/>
                </a:rPr>
                <a:t>0</a:t>
              </a:r>
              <a:endParaRPr lang="zh-CN" altLang="en-US" sz="1800" dirty="0">
                <a:latin typeface="Arial" pitchFamily="34" charset="0"/>
              </a:endParaRPr>
            </a:p>
          </p:txBody>
        </p:sp>
        <p:sp>
          <p:nvSpPr>
            <p:cNvPr id="12383" name="Text Box 94"/>
            <p:cNvSpPr txBox="1">
              <a:spLocks noChangeArrowheads="1"/>
            </p:cNvSpPr>
            <p:nvPr/>
          </p:nvSpPr>
          <p:spPr bwMode="auto">
            <a:xfrm>
              <a:off x="317" y="8"/>
              <a:ext cx="499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 smtClean="0">
                  <a:latin typeface="Arial" pitchFamily="34" charset="0"/>
                </a:rPr>
                <a:t>1</a:t>
              </a:r>
              <a:endParaRPr lang="zh-CN" altLang="en-US" sz="1800" dirty="0">
                <a:latin typeface="Arial" pitchFamily="34" charset="0"/>
              </a:endParaRPr>
            </a:p>
          </p:txBody>
        </p:sp>
        <p:sp>
          <p:nvSpPr>
            <p:cNvPr id="12384" name="Text Box 95"/>
            <p:cNvSpPr txBox="1">
              <a:spLocks noChangeArrowheads="1"/>
            </p:cNvSpPr>
            <p:nvPr/>
          </p:nvSpPr>
          <p:spPr bwMode="auto">
            <a:xfrm>
              <a:off x="771" y="9"/>
              <a:ext cx="499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 smtClean="0">
                  <a:latin typeface="Arial" pitchFamily="34" charset="0"/>
                </a:rPr>
                <a:t>2</a:t>
              </a:r>
              <a:endParaRPr lang="zh-CN" altLang="en-US" sz="1800" dirty="0">
                <a:latin typeface="Arial" pitchFamily="34" charset="0"/>
              </a:endParaRPr>
            </a:p>
          </p:txBody>
        </p:sp>
        <p:sp>
          <p:nvSpPr>
            <p:cNvPr id="12385" name="Text Box 96"/>
            <p:cNvSpPr txBox="1">
              <a:spLocks noChangeArrowheads="1"/>
            </p:cNvSpPr>
            <p:nvPr/>
          </p:nvSpPr>
          <p:spPr bwMode="auto">
            <a:xfrm>
              <a:off x="1225" y="9"/>
              <a:ext cx="499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 smtClean="0">
                  <a:latin typeface="Arial" pitchFamily="34" charset="0"/>
                </a:rPr>
                <a:t>3</a:t>
              </a:r>
              <a:endParaRPr lang="zh-CN" altLang="en-US" sz="1800" dirty="0">
                <a:latin typeface="Arial" pitchFamily="34" charset="0"/>
              </a:endParaRPr>
            </a:p>
          </p:txBody>
        </p:sp>
        <p:sp>
          <p:nvSpPr>
            <p:cNvPr id="12386" name="Text Box 97"/>
            <p:cNvSpPr txBox="1">
              <a:spLocks noChangeArrowheads="1"/>
            </p:cNvSpPr>
            <p:nvPr/>
          </p:nvSpPr>
          <p:spPr bwMode="auto">
            <a:xfrm>
              <a:off x="1605" y="9"/>
              <a:ext cx="499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 smtClean="0">
                  <a:latin typeface="Arial" pitchFamily="34" charset="0"/>
                </a:rPr>
                <a:t>4</a:t>
              </a:r>
              <a:endParaRPr lang="zh-CN" altLang="en-US" sz="1800" dirty="0">
                <a:latin typeface="Arial" pitchFamily="34" charset="0"/>
              </a:endParaRPr>
            </a:p>
          </p:txBody>
        </p:sp>
        <p:sp>
          <p:nvSpPr>
            <p:cNvPr id="12387" name="Text Box 98"/>
            <p:cNvSpPr txBox="1">
              <a:spLocks noChangeArrowheads="1"/>
            </p:cNvSpPr>
            <p:nvPr/>
          </p:nvSpPr>
          <p:spPr bwMode="auto">
            <a:xfrm>
              <a:off x="2077" y="-7"/>
              <a:ext cx="499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 smtClean="0">
                  <a:latin typeface="Arial" pitchFamily="34" charset="0"/>
                </a:rPr>
                <a:t>5</a:t>
              </a:r>
              <a:endParaRPr lang="zh-CN" altLang="en-US" sz="1800" dirty="0">
                <a:latin typeface="Arial" pitchFamily="34" charset="0"/>
              </a:endParaRPr>
            </a:p>
          </p:txBody>
        </p:sp>
        <p:sp>
          <p:nvSpPr>
            <p:cNvPr id="12388" name="Text Box 99"/>
            <p:cNvSpPr txBox="1">
              <a:spLocks noChangeArrowheads="1"/>
            </p:cNvSpPr>
            <p:nvPr/>
          </p:nvSpPr>
          <p:spPr bwMode="auto">
            <a:xfrm>
              <a:off x="2486" y="9"/>
              <a:ext cx="499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 smtClean="0">
                  <a:latin typeface="Arial" pitchFamily="34" charset="0"/>
                </a:rPr>
                <a:t>6</a:t>
              </a:r>
              <a:endParaRPr lang="zh-CN" altLang="en-US" sz="1800" dirty="0">
                <a:latin typeface="Arial" pitchFamily="34" charset="0"/>
              </a:endParaRPr>
            </a:p>
          </p:txBody>
        </p:sp>
        <p:sp>
          <p:nvSpPr>
            <p:cNvPr id="12389" name="Text Box 100"/>
            <p:cNvSpPr txBox="1">
              <a:spLocks noChangeArrowheads="1"/>
            </p:cNvSpPr>
            <p:nvPr/>
          </p:nvSpPr>
          <p:spPr bwMode="auto">
            <a:xfrm>
              <a:off x="2939" y="-7"/>
              <a:ext cx="499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 smtClean="0">
                  <a:latin typeface="Arial" pitchFamily="34" charset="0"/>
                </a:rPr>
                <a:t>7</a:t>
              </a:r>
              <a:endParaRPr lang="zh-CN" altLang="en-US" sz="1800" dirty="0">
                <a:latin typeface="Arial" pitchFamily="34" charset="0"/>
              </a:endParaRPr>
            </a:p>
          </p:txBody>
        </p:sp>
        <p:sp>
          <p:nvSpPr>
            <p:cNvPr id="12390" name="Text Box 101"/>
            <p:cNvSpPr txBox="1">
              <a:spLocks noChangeArrowheads="1"/>
            </p:cNvSpPr>
            <p:nvPr/>
          </p:nvSpPr>
          <p:spPr bwMode="auto">
            <a:xfrm>
              <a:off x="3347" y="-7"/>
              <a:ext cx="499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 smtClean="0">
                  <a:latin typeface="Arial" pitchFamily="34" charset="0"/>
                </a:rPr>
                <a:t>8</a:t>
              </a:r>
              <a:endParaRPr lang="zh-CN" altLang="en-US" sz="1800" dirty="0">
                <a:latin typeface="Arial" pitchFamily="34" charset="0"/>
              </a:endParaRPr>
            </a:p>
          </p:txBody>
        </p:sp>
        <p:sp>
          <p:nvSpPr>
            <p:cNvPr id="12391" name="Text Box 102"/>
            <p:cNvSpPr txBox="1">
              <a:spLocks noChangeArrowheads="1"/>
            </p:cNvSpPr>
            <p:nvPr/>
          </p:nvSpPr>
          <p:spPr bwMode="auto">
            <a:xfrm>
              <a:off x="3756" y="-7"/>
              <a:ext cx="499" cy="3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dirty="0" smtClean="0">
                  <a:latin typeface="Arial" pitchFamily="34" charset="0"/>
                </a:rPr>
                <a:t>9</a:t>
              </a:r>
              <a:endParaRPr lang="zh-CN" altLang="en-US" sz="1800" dirty="0">
                <a:latin typeface="Arial" pitchFamily="34" charset="0"/>
              </a:endParaRPr>
            </a:p>
          </p:txBody>
        </p:sp>
      </p:grpSp>
      <p:sp>
        <p:nvSpPr>
          <p:cNvPr id="12392" name="Text Box 103"/>
          <p:cNvSpPr txBox="1">
            <a:spLocks noChangeArrowheads="1"/>
          </p:cNvSpPr>
          <p:nvPr/>
        </p:nvSpPr>
        <p:spPr bwMode="auto">
          <a:xfrm>
            <a:off x="3160713" y="3316058"/>
            <a:ext cx="431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>
                <a:latin typeface="Arial" pitchFamily="34" charset="0"/>
              </a:rPr>
              <a:t>●</a:t>
            </a:r>
          </a:p>
        </p:txBody>
      </p:sp>
      <p:sp>
        <p:nvSpPr>
          <p:cNvPr id="12393" name="Text Box 104"/>
          <p:cNvSpPr txBox="1">
            <a:spLocks noChangeArrowheads="1"/>
          </p:cNvSpPr>
          <p:nvPr/>
        </p:nvSpPr>
        <p:spPr bwMode="auto">
          <a:xfrm>
            <a:off x="4514850" y="3748122"/>
            <a:ext cx="431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>
                <a:latin typeface="Arial" pitchFamily="34" charset="0"/>
              </a:rPr>
              <a:t>●</a:t>
            </a:r>
          </a:p>
        </p:txBody>
      </p:sp>
      <p:sp>
        <p:nvSpPr>
          <p:cNvPr id="12394" name="Text Box 105"/>
          <p:cNvSpPr txBox="1">
            <a:spLocks noChangeArrowheads="1"/>
          </p:cNvSpPr>
          <p:nvPr/>
        </p:nvSpPr>
        <p:spPr bwMode="auto">
          <a:xfrm>
            <a:off x="5191125" y="1410456"/>
            <a:ext cx="431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>
                <a:latin typeface="Arial" pitchFamily="34" charset="0"/>
              </a:rPr>
              <a:t>●</a:t>
            </a:r>
          </a:p>
        </p:txBody>
      </p:sp>
      <p:sp>
        <p:nvSpPr>
          <p:cNvPr id="12395" name="Text Box 106"/>
          <p:cNvSpPr txBox="1">
            <a:spLocks noChangeArrowheads="1"/>
          </p:cNvSpPr>
          <p:nvPr/>
        </p:nvSpPr>
        <p:spPr bwMode="auto">
          <a:xfrm>
            <a:off x="5897563" y="2953030"/>
            <a:ext cx="431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>
                <a:latin typeface="Arial" pitchFamily="34" charset="0"/>
              </a:rPr>
              <a:t>●</a:t>
            </a:r>
          </a:p>
        </p:txBody>
      </p:sp>
      <p:sp>
        <p:nvSpPr>
          <p:cNvPr id="12396" name="Text Box 107"/>
          <p:cNvSpPr txBox="1">
            <a:spLocks noChangeArrowheads="1"/>
          </p:cNvSpPr>
          <p:nvPr/>
        </p:nvSpPr>
        <p:spPr bwMode="auto">
          <a:xfrm>
            <a:off x="2498725" y="3752883"/>
            <a:ext cx="431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>
                <a:latin typeface="Arial" pitchFamily="34" charset="0"/>
              </a:rPr>
              <a:t>●</a:t>
            </a:r>
          </a:p>
        </p:txBody>
      </p:sp>
      <p:sp>
        <p:nvSpPr>
          <p:cNvPr id="12397" name="Text Box 108"/>
          <p:cNvSpPr txBox="1">
            <a:spLocks noChangeArrowheads="1"/>
          </p:cNvSpPr>
          <p:nvPr/>
        </p:nvSpPr>
        <p:spPr bwMode="auto">
          <a:xfrm>
            <a:off x="3160713" y="1781816"/>
            <a:ext cx="431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>
                <a:latin typeface="Arial" pitchFamily="34" charset="0"/>
              </a:rPr>
              <a:t>●</a:t>
            </a:r>
          </a:p>
        </p:txBody>
      </p:sp>
      <p:sp>
        <p:nvSpPr>
          <p:cNvPr id="12398" name="Text Box 109"/>
          <p:cNvSpPr txBox="1">
            <a:spLocks noChangeArrowheads="1"/>
          </p:cNvSpPr>
          <p:nvPr/>
        </p:nvSpPr>
        <p:spPr bwMode="auto">
          <a:xfrm>
            <a:off x="6545263" y="2576908"/>
            <a:ext cx="3603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>
                <a:latin typeface="Arial" pitchFamily="34" charset="0"/>
              </a:rPr>
              <a:t>●</a:t>
            </a:r>
          </a:p>
        </p:txBody>
      </p:sp>
      <p:sp>
        <p:nvSpPr>
          <p:cNvPr id="12399" name="Text Box 110"/>
          <p:cNvSpPr txBox="1">
            <a:spLocks noChangeArrowheads="1"/>
          </p:cNvSpPr>
          <p:nvPr/>
        </p:nvSpPr>
        <p:spPr bwMode="auto">
          <a:xfrm>
            <a:off x="7192963" y="2197216"/>
            <a:ext cx="431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>
                <a:latin typeface="Arial" pitchFamily="34" charset="0"/>
              </a:rPr>
              <a:t>●</a:t>
            </a:r>
          </a:p>
        </p:txBody>
      </p:sp>
      <p:sp>
        <p:nvSpPr>
          <p:cNvPr id="12400" name="Text Box 111"/>
          <p:cNvSpPr txBox="1">
            <a:spLocks noChangeArrowheads="1"/>
          </p:cNvSpPr>
          <p:nvPr/>
        </p:nvSpPr>
        <p:spPr bwMode="auto">
          <a:xfrm>
            <a:off x="4960939" y="3548158"/>
            <a:ext cx="7207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>
                <a:latin typeface="Arial" pitchFamily="34" charset="0"/>
              </a:rPr>
              <a:t>大门</a:t>
            </a:r>
          </a:p>
        </p:txBody>
      </p:sp>
      <p:sp>
        <p:nvSpPr>
          <p:cNvPr id="12401" name="Text Box 112"/>
          <p:cNvSpPr txBox="1">
            <a:spLocks noChangeArrowheads="1"/>
          </p:cNvSpPr>
          <p:nvPr/>
        </p:nvSpPr>
        <p:spPr bwMode="auto">
          <a:xfrm>
            <a:off x="7048500" y="2424555"/>
            <a:ext cx="7207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>
                <a:latin typeface="Arial" pitchFamily="34" charset="0"/>
              </a:rPr>
              <a:t>食堂</a:t>
            </a:r>
          </a:p>
        </p:txBody>
      </p:sp>
      <p:sp>
        <p:nvSpPr>
          <p:cNvPr id="12402" name="Text Box 113"/>
          <p:cNvSpPr txBox="1">
            <a:spLocks noChangeArrowheads="1"/>
          </p:cNvSpPr>
          <p:nvPr/>
        </p:nvSpPr>
        <p:spPr bwMode="auto">
          <a:xfrm>
            <a:off x="6329364" y="2803057"/>
            <a:ext cx="108108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>
                <a:latin typeface="Arial" pitchFamily="34" charset="0"/>
              </a:rPr>
              <a:t>宿舍楼</a:t>
            </a:r>
          </a:p>
        </p:txBody>
      </p:sp>
      <p:sp>
        <p:nvSpPr>
          <p:cNvPr id="12403" name="Text Box 114"/>
          <p:cNvSpPr txBox="1">
            <a:spLocks noChangeArrowheads="1"/>
          </p:cNvSpPr>
          <p:nvPr/>
        </p:nvSpPr>
        <p:spPr bwMode="auto">
          <a:xfrm>
            <a:off x="2152651" y="3493407"/>
            <a:ext cx="13684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>
                <a:latin typeface="Arial" pitchFamily="34" charset="0"/>
              </a:rPr>
              <a:t>宣传橱窗</a:t>
            </a:r>
          </a:p>
        </p:txBody>
      </p:sp>
      <p:sp>
        <p:nvSpPr>
          <p:cNvPr id="12404" name="Text Box 115"/>
          <p:cNvSpPr txBox="1">
            <a:spLocks noChangeArrowheads="1"/>
          </p:cNvSpPr>
          <p:nvPr/>
        </p:nvSpPr>
        <p:spPr bwMode="auto">
          <a:xfrm>
            <a:off x="3016250" y="1577092"/>
            <a:ext cx="9350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 dirty="0">
                <a:latin typeface="Arial" pitchFamily="34" charset="0"/>
              </a:rPr>
              <a:t>实验楼</a:t>
            </a:r>
          </a:p>
        </p:txBody>
      </p:sp>
      <p:sp>
        <p:nvSpPr>
          <p:cNvPr id="12405" name="Text Box 116"/>
          <p:cNvSpPr txBox="1">
            <a:spLocks noChangeArrowheads="1"/>
          </p:cNvSpPr>
          <p:nvPr/>
        </p:nvSpPr>
        <p:spPr bwMode="auto">
          <a:xfrm>
            <a:off x="5753101" y="3180369"/>
            <a:ext cx="11525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>
                <a:latin typeface="Arial" pitchFamily="34" charset="0"/>
              </a:rPr>
              <a:t>教学楼</a:t>
            </a:r>
          </a:p>
        </p:txBody>
      </p:sp>
      <p:sp>
        <p:nvSpPr>
          <p:cNvPr id="10358" name="Text Box 117"/>
          <p:cNvSpPr txBox="1">
            <a:spLocks noChangeArrowheads="1"/>
          </p:cNvSpPr>
          <p:nvPr/>
        </p:nvSpPr>
        <p:spPr bwMode="auto">
          <a:xfrm>
            <a:off x="5076825" y="1605658"/>
            <a:ext cx="10795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 dirty="0" smtClean="0">
                <a:latin typeface="Arial" pitchFamily="34" charset="0"/>
              </a:rPr>
              <a:t>运动场</a:t>
            </a:r>
            <a:endParaRPr lang="zh-CN" altLang="en-US" sz="1800" dirty="0">
              <a:latin typeface="Arial" pitchFamily="34" charset="0"/>
            </a:endParaRPr>
          </a:p>
        </p:txBody>
      </p:sp>
      <p:sp>
        <p:nvSpPr>
          <p:cNvPr id="12407" name="Text Box 118"/>
          <p:cNvSpPr txBox="1">
            <a:spLocks noChangeArrowheads="1"/>
          </p:cNvSpPr>
          <p:nvPr/>
        </p:nvSpPr>
        <p:spPr bwMode="auto">
          <a:xfrm>
            <a:off x="3016251" y="3111334"/>
            <a:ext cx="10080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>
                <a:latin typeface="Arial" pitchFamily="34" charset="0"/>
              </a:rPr>
              <a:t>办公楼</a:t>
            </a:r>
          </a:p>
        </p:txBody>
      </p:sp>
      <p:sp>
        <p:nvSpPr>
          <p:cNvPr id="10360" name="Text Box 119"/>
          <p:cNvSpPr txBox="1">
            <a:spLocks noChangeArrowheads="1"/>
          </p:cNvSpPr>
          <p:nvPr/>
        </p:nvSpPr>
        <p:spPr bwMode="auto">
          <a:xfrm flipH="1">
            <a:off x="6838951" y="1873466"/>
            <a:ext cx="14398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cs typeface="Times New Roman" pitchFamily="18" charset="0"/>
              </a:rPr>
              <a:t>(</a:t>
            </a:r>
            <a:r>
              <a:rPr lang="en-US" altLang="zh-CN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cs typeface="Times New Roman" pitchFamily="18" charset="0"/>
              </a:rPr>
              <a:t>8,5</a:t>
            </a:r>
            <a:r>
              <a:rPr 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cs typeface="Times New Roman" pitchFamily="18" charset="0"/>
              </a:rPr>
              <a:t>)</a:t>
            </a:r>
            <a:endParaRPr lang="en-US" sz="2400" b="1" dirty="0">
              <a:solidFill>
                <a:schemeClr val="accent1">
                  <a:lumMod val="60000"/>
                  <a:lumOff val="40000"/>
                </a:schemeClr>
              </a:solidFill>
              <a:cs typeface="Times New Roman" pitchFamily="18" charset="0"/>
            </a:endParaRPr>
          </a:p>
        </p:txBody>
      </p:sp>
      <p:sp>
        <p:nvSpPr>
          <p:cNvPr id="10361" name="Text Box 120"/>
          <p:cNvSpPr txBox="1">
            <a:spLocks noChangeArrowheads="1"/>
          </p:cNvSpPr>
          <p:nvPr/>
        </p:nvSpPr>
        <p:spPr bwMode="auto">
          <a:xfrm rot="10800000" flipH="1" flipV="1">
            <a:off x="6156176" y="2313701"/>
            <a:ext cx="13303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cs typeface="Times New Roman" pitchFamily="18" charset="0"/>
              </a:rPr>
              <a:t>(7,4)</a:t>
            </a:r>
            <a:endParaRPr lang="zh-CN" altLang="en-US" sz="2400" b="1" dirty="0" smtClean="0">
              <a:solidFill>
                <a:schemeClr val="accent1">
                  <a:lumMod val="60000"/>
                  <a:lumOff val="40000"/>
                </a:schemeClr>
              </a:solidFill>
              <a:cs typeface="Times New Roman" pitchFamily="18" charset="0"/>
            </a:endParaRPr>
          </a:p>
        </p:txBody>
      </p:sp>
      <p:sp>
        <p:nvSpPr>
          <p:cNvPr id="10362" name="Text Box 121"/>
          <p:cNvSpPr txBox="1">
            <a:spLocks noChangeArrowheads="1"/>
          </p:cNvSpPr>
          <p:nvPr/>
        </p:nvSpPr>
        <p:spPr bwMode="auto">
          <a:xfrm>
            <a:off x="2882900" y="1935359"/>
            <a:ext cx="17287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(2,6)</a:t>
            </a:r>
            <a:endParaRPr lang="en-US" sz="2400" b="1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11" name="Text Box 122"/>
          <p:cNvSpPr txBox="1">
            <a:spLocks noChangeArrowheads="1"/>
          </p:cNvSpPr>
          <p:nvPr/>
        </p:nvSpPr>
        <p:spPr bwMode="auto">
          <a:xfrm>
            <a:off x="4803776" y="1130745"/>
            <a:ext cx="15843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altLang="zh-CN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5,7</a:t>
            </a:r>
            <a:r>
              <a:rPr 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b="1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64" name="Text Box 123"/>
          <p:cNvSpPr txBox="1">
            <a:spLocks noChangeArrowheads="1"/>
          </p:cNvSpPr>
          <p:nvPr/>
        </p:nvSpPr>
        <p:spPr bwMode="auto">
          <a:xfrm>
            <a:off x="5618164" y="2705456"/>
            <a:ext cx="13684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(6,3)</a:t>
            </a:r>
            <a:endParaRPr lang="zh-CN" altLang="en-US" sz="2400" b="1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13" name="Text Box 124"/>
          <p:cNvSpPr txBox="1">
            <a:spLocks noChangeArrowheads="1"/>
          </p:cNvSpPr>
          <p:nvPr/>
        </p:nvSpPr>
        <p:spPr bwMode="auto">
          <a:xfrm>
            <a:off x="2289175" y="3827869"/>
            <a:ext cx="15113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(1,1)</a:t>
            </a:r>
            <a:endParaRPr lang="zh-CN" altLang="en-US" sz="2400" b="1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66" name="Text Box 125"/>
          <p:cNvSpPr txBox="1">
            <a:spLocks noChangeArrowheads="1"/>
          </p:cNvSpPr>
          <p:nvPr/>
        </p:nvSpPr>
        <p:spPr bwMode="auto">
          <a:xfrm>
            <a:off x="3036889" y="3479123"/>
            <a:ext cx="18002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(2,2)</a:t>
            </a:r>
            <a:endParaRPr lang="zh-CN" altLang="en-US" sz="2400" b="1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67" name="Text Box 127"/>
          <p:cNvSpPr txBox="1">
            <a:spLocks noChangeArrowheads="1"/>
          </p:cNvSpPr>
          <p:nvPr/>
        </p:nvSpPr>
        <p:spPr bwMode="auto">
          <a:xfrm>
            <a:off x="3948113" y="3430323"/>
            <a:ext cx="11881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（</a:t>
            </a:r>
            <a:r>
              <a:rPr 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4,1</a:t>
            </a:r>
            <a:r>
              <a:rPr lang="zh-CN" altLang="en-US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）</a:t>
            </a:r>
            <a:endParaRPr lang="zh-CN" altLang="en-US" sz="2400" b="1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416" name="Text Box 141"/>
          <p:cNvSpPr txBox="1">
            <a:spLocks noChangeArrowheads="1"/>
          </p:cNvSpPr>
          <p:nvPr/>
        </p:nvSpPr>
        <p:spPr bwMode="auto">
          <a:xfrm>
            <a:off x="827584" y="626740"/>
            <a:ext cx="778351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dirty="0">
                <a:latin typeface="华文行楷" pitchFamily="2" charset="-122"/>
                <a:ea typeface="华文行楷" pitchFamily="2" charset="-122"/>
              </a:rPr>
              <a:t> </a:t>
            </a:r>
            <a:r>
              <a:rPr lang="en-US" altLang="zh-CN" sz="2400" b="1" dirty="0" smtClean="0">
                <a:solidFill>
                  <a:srgbClr val="E3402F">
                    <a:lumMod val="60000"/>
                    <a:lumOff val="40000"/>
                  </a:srgbClr>
                </a:solidFill>
              </a:rPr>
              <a:t>【</a:t>
            </a:r>
            <a:r>
              <a:rPr lang="zh-CN" altLang="en-US" sz="2400" b="1" dirty="0" smtClean="0">
                <a:solidFill>
                  <a:srgbClr val="E3402F">
                    <a:lumMod val="60000"/>
                    <a:lumOff val="40000"/>
                  </a:srgbClr>
                </a:solidFill>
              </a:rPr>
              <a:t>例</a:t>
            </a:r>
            <a:r>
              <a:rPr lang="en-US" altLang="zh-CN" sz="2400" b="1" dirty="0" smtClean="0">
                <a:solidFill>
                  <a:srgbClr val="E3402F">
                    <a:lumMod val="60000"/>
                    <a:lumOff val="40000"/>
                  </a:srgbClr>
                </a:solidFill>
              </a:rPr>
              <a:t>2】</a:t>
            </a:r>
            <a:r>
              <a:rPr lang="zh-CN" altLang="en-US" sz="2400" b="1" dirty="0" smtClean="0"/>
              <a:t> 请同学们说出以下各个地点所表示的有序数对</a:t>
            </a:r>
            <a:r>
              <a:rPr lang="en-US" altLang="zh-CN" sz="2400" b="1" dirty="0" smtClean="0"/>
              <a:t>.</a:t>
            </a:r>
            <a:endParaRPr lang="en-US" altLang="en-US" sz="2400" b="1" dirty="0" smtClean="0"/>
          </a:p>
        </p:txBody>
      </p:sp>
      <p:sp>
        <p:nvSpPr>
          <p:cNvPr id="12418" name="Rectangle 148"/>
          <p:cNvSpPr>
            <a:spLocks noChangeArrowheads="1"/>
          </p:cNvSpPr>
          <p:nvPr/>
        </p:nvSpPr>
        <p:spPr bwMode="auto">
          <a:xfrm>
            <a:off x="1" y="288043"/>
            <a:ext cx="1209675" cy="1149789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419" name="Rectangle 149"/>
          <p:cNvSpPr>
            <a:spLocks noChangeArrowheads="1"/>
          </p:cNvSpPr>
          <p:nvPr/>
        </p:nvSpPr>
        <p:spPr bwMode="auto">
          <a:xfrm>
            <a:off x="176213" y="265428"/>
            <a:ext cx="1033462" cy="117240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63" name="图片 62" descr="640 (3)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324544" y="1706860"/>
            <a:ext cx="2267744" cy="2786981"/>
          </a:xfrm>
          <a:prstGeom prst="rect">
            <a:avLst/>
          </a:prstGeom>
        </p:spPr>
      </p:pic>
    </p:spTree>
  </p:cSld>
  <p:clrMapOvr>
    <a:masterClrMapping/>
  </p:clrMapOvr>
  <p:transition>
    <p:circle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0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2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0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10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0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60" grpId="0"/>
      <p:bldP spid="10361" grpId="0"/>
      <p:bldP spid="10362" grpId="0"/>
      <p:bldP spid="12411" grpId="0"/>
      <p:bldP spid="10364" grpId="0"/>
      <p:bldP spid="12413" grpId="0"/>
      <p:bldP spid="10366" grpId="0"/>
      <p:bldP spid="1036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/>
          <p:nvPr/>
        </p:nvGrpSpPr>
        <p:grpSpPr>
          <a:xfrm>
            <a:off x="3059832" y="1562844"/>
            <a:ext cx="3024336" cy="2952328"/>
            <a:chOff x="2582863" y="1419225"/>
            <a:chExt cx="3975100" cy="3719513"/>
          </a:xfrm>
        </p:grpSpPr>
        <p:sp>
          <p:nvSpPr>
            <p:cNvPr id="15381" name="Freeform 21"/>
            <p:cNvSpPr>
              <a:spLocks/>
            </p:cNvSpPr>
            <p:nvPr/>
          </p:nvSpPr>
          <p:spPr bwMode="auto">
            <a:xfrm>
              <a:off x="3759200" y="2524125"/>
              <a:ext cx="604838" cy="919163"/>
            </a:xfrm>
            <a:custGeom>
              <a:avLst/>
              <a:gdLst>
                <a:gd name="T0" fmla="*/ 0 w 381"/>
                <a:gd name="T1" fmla="*/ 0 h 579"/>
                <a:gd name="T2" fmla="*/ 0 w 381"/>
                <a:gd name="T3" fmla="*/ 579 h 579"/>
                <a:gd name="T4" fmla="*/ 381 w 381"/>
                <a:gd name="T5" fmla="*/ 57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1" h="579">
                  <a:moveTo>
                    <a:pt x="0" y="0"/>
                  </a:moveTo>
                  <a:lnTo>
                    <a:pt x="0" y="579"/>
                  </a:lnTo>
                  <a:lnTo>
                    <a:pt x="381" y="579"/>
                  </a:lnTo>
                </a:path>
              </a:pathLst>
            </a:custGeom>
            <a:noFill/>
            <a:ln w="6350" cap="flat" cmpd="sng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2582863" y="1419225"/>
              <a:ext cx="3975100" cy="3719513"/>
              <a:chOff x="2582863" y="1419225"/>
              <a:chExt cx="3975100" cy="3719513"/>
            </a:xfrm>
          </p:grpSpPr>
          <p:sp>
            <p:nvSpPr>
              <p:cNvPr id="15382" name="Freeform 22"/>
              <p:cNvSpPr>
                <a:spLocks/>
              </p:cNvSpPr>
              <p:nvPr/>
            </p:nvSpPr>
            <p:spPr bwMode="auto">
              <a:xfrm>
                <a:off x="4900613" y="2741613"/>
                <a:ext cx="787400" cy="765175"/>
              </a:xfrm>
              <a:custGeom>
                <a:avLst/>
                <a:gdLst>
                  <a:gd name="T0" fmla="*/ 0 w 496"/>
                  <a:gd name="T1" fmla="*/ 482 h 482"/>
                  <a:gd name="T2" fmla="*/ 496 w 496"/>
                  <a:gd name="T3" fmla="*/ 482 h 482"/>
                  <a:gd name="T4" fmla="*/ 496 w 496"/>
                  <a:gd name="T5" fmla="*/ 0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96" h="482">
                    <a:moveTo>
                      <a:pt x="0" y="482"/>
                    </a:moveTo>
                    <a:lnTo>
                      <a:pt x="496" y="482"/>
                    </a:lnTo>
                    <a:lnTo>
                      <a:pt x="496" y="0"/>
                    </a:lnTo>
                  </a:path>
                </a:pathLst>
              </a:custGeom>
              <a:noFill/>
              <a:ln w="6350" cap="flat" cmpd="sng">
                <a:solidFill>
                  <a:schemeClr val="tx1">
                    <a:lumMod val="50000"/>
                    <a:lumOff val="50000"/>
                  </a:schemeClr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28" name="组合 27"/>
              <p:cNvGrpSpPr/>
              <p:nvPr/>
            </p:nvGrpSpPr>
            <p:grpSpPr>
              <a:xfrm>
                <a:off x="2582863" y="1419225"/>
                <a:ext cx="3975100" cy="3719513"/>
                <a:chOff x="2582863" y="1419225"/>
                <a:chExt cx="3975100" cy="3719513"/>
              </a:xfrm>
            </p:grpSpPr>
            <p:sp>
              <p:nvSpPr>
                <p:cNvPr id="15371" name="Freeform 11"/>
                <p:cNvSpPr>
                  <a:spLocks/>
                </p:cNvSpPr>
                <p:nvPr/>
              </p:nvSpPr>
              <p:spPr bwMode="auto">
                <a:xfrm>
                  <a:off x="5233988" y="1890713"/>
                  <a:ext cx="1323975" cy="850900"/>
                </a:xfrm>
                <a:custGeom>
                  <a:avLst/>
                  <a:gdLst>
                    <a:gd name="T0" fmla="*/ 56 w 353"/>
                    <a:gd name="T1" fmla="*/ 227 h 227"/>
                    <a:gd name="T2" fmla="*/ 299 w 353"/>
                    <a:gd name="T3" fmla="*/ 227 h 227"/>
                    <a:gd name="T4" fmla="*/ 353 w 353"/>
                    <a:gd name="T5" fmla="*/ 163 h 227"/>
                    <a:gd name="T6" fmla="*/ 294 w 353"/>
                    <a:gd name="T7" fmla="*/ 115 h 227"/>
                    <a:gd name="T8" fmla="*/ 233 w 353"/>
                    <a:gd name="T9" fmla="*/ 18 h 227"/>
                    <a:gd name="T10" fmla="*/ 125 w 353"/>
                    <a:gd name="T11" fmla="*/ 74 h 227"/>
                    <a:gd name="T12" fmla="*/ 82 w 353"/>
                    <a:gd name="T13" fmla="*/ 65 h 227"/>
                    <a:gd name="T14" fmla="*/ 62 w 353"/>
                    <a:gd name="T15" fmla="*/ 103 h 227"/>
                    <a:gd name="T16" fmla="*/ 9 w 353"/>
                    <a:gd name="T17" fmla="*/ 153 h 227"/>
                    <a:gd name="T18" fmla="*/ 56 w 353"/>
                    <a:gd name="T19" fmla="*/ 227 h 2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53" h="227">
                      <a:moveTo>
                        <a:pt x="56" y="227"/>
                      </a:moveTo>
                      <a:cubicBezTo>
                        <a:pt x="94" y="227"/>
                        <a:pt x="267" y="227"/>
                        <a:pt x="299" y="227"/>
                      </a:cubicBezTo>
                      <a:cubicBezTo>
                        <a:pt x="330" y="227"/>
                        <a:pt x="353" y="210"/>
                        <a:pt x="353" y="163"/>
                      </a:cubicBezTo>
                      <a:cubicBezTo>
                        <a:pt x="353" y="116"/>
                        <a:pt x="309" y="104"/>
                        <a:pt x="294" y="115"/>
                      </a:cubicBezTo>
                      <a:cubicBezTo>
                        <a:pt x="294" y="115"/>
                        <a:pt x="303" y="37"/>
                        <a:pt x="233" y="18"/>
                      </a:cubicBezTo>
                      <a:cubicBezTo>
                        <a:pt x="163" y="0"/>
                        <a:pt x="130" y="59"/>
                        <a:pt x="125" y="74"/>
                      </a:cubicBezTo>
                      <a:cubicBezTo>
                        <a:pt x="125" y="74"/>
                        <a:pt x="110" y="53"/>
                        <a:pt x="82" y="65"/>
                      </a:cubicBezTo>
                      <a:cubicBezTo>
                        <a:pt x="56" y="77"/>
                        <a:pt x="62" y="103"/>
                        <a:pt x="62" y="103"/>
                      </a:cubicBezTo>
                      <a:cubicBezTo>
                        <a:pt x="62" y="103"/>
                        <a:pt x="18" y="111"/>
                        <a:pt x="9" y="153"/>
                      </a:cubicBezTo>
                      <a:cubicBezTo>
                        <a:pt x="0" y="198"/>
                        <a:pt x="28" y="227"/>
                        <a:pt x="56" y="227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5372" name="Freeform 12"/>
                <p:cNvSpPr>
                  <a:spLocks/>
                </p:cNvSpPr>
                <p:nvPr/>
              </p:nvSpPr>
              <p:spPr bwMode="auto">
                <a:xfrm>
                  <a:off x="5418138" y="1452563"/>
                  <a:ext cx="517525" cy="333375"/>
                </a:xfrm>
                <a:custGeom>
                  <a:avLst/>
                  <a:gdLst>
                    <a:gd name="T0" fmla="*/ 22 w 138"/>
                    <a:gd name="T1" fmla="*/ 89 h 89"/>
                    <a:gd name="T2" fmla="*/ 117 w 138"/>
                    <a:gd name="T3" fmla="*/ 89 h 89"/>
                    <a:gd name="T4" fmla="*/ 138 w 138"/>
                    <a:gd name="T5" fmla="*/ 64 h 89"/>
                    <a:gd name="T6" fmla="*/ 115 w 138"/>
                    <a:gd name="T7" fmla="*/ 45 h 89"/>
                    <a:gd name="T8" fmla="*/ 91 w 138"/>
                    <a:gd name="T9" fmla="*/ 7 h 89"/>
                    <a:gd name="T10" fmla="*/ 49 w 138"/>
                    <a:gd name="T11" fmla="*/ 29 h 89"/>
                    <a:gd name="T12" fmla="*/ 32 w 138"/>
                    <a:gd name="T13" fmla="*/ 25 h 89"/>
                    <a:gd name="T14" fmla="*/ 24 w 138"/>
                    <a:gd name="T15" fmla="*/ 40 h 89"/>
                    <a:gd name="T16" fmla="*/ 3 w 138"/>
                    <a:gd name="T17" fmla="*/ 60 h 89"/>
                    <a:gd name="T18" fmla="*/ 22 w 138"/>
                    <a:gd name="T19" fmla="*/ 89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8" h="89">
                      <a:moveTo>
                        <a:pt x="22" y="89"/>
                      </a:moveTo>
                      <a:cubicBezTo>
                        <a:pt x="37" y="89"/>
                        <a:pt x="105" y="89"/>
                        <a:pt x="117" y="89"/>
                      </a:cubicBezTo>
                      <a:cubicBezTo>
                        <a:pt x="129" y="89"/>
                        <a:pt x="138" y="82"/>
                        <a:pt x="138" y="64"/>
                      </a:cubicBezTo>
                      <a:cubicBezTo>
                        <a:pt x="138" y="45"/>
                        <a:pt x="121" y="40"/>
                        <a:pt x="115" y="45"/>
                      </a:cubicBezTo>
                      <a:cubicBezTo>
                        <a:pt x="115" y="45"/>
                        <a:pt x="119" y="14"/>
                        <a:pt x="91" y="7"/>
                      </a:cubicBezTo>
                      <a:cubicBezTo>
                        <a:pt x="64" y="0"/>
                        <a:pt x="51" y="23"/>
                        <a:pt x="49" y="29"/>
                      </a:cubicBezTo>
                      <a:cubicBezTo>
                        <a:pt x="49" y="29"/>
                        <a:pt x="43" y="20"/>
                        <a:pt x="32" y="25"/>
                      </a:cubicBezTo>
                      <a:cubicBezTo>
                        <a:pt x="22" y="30"/>
                        <a:pt x="24" y="40"/>
                        <a:pt x="24" y="40"/>
                      </a:cubicBezTo>
                      <a:cubicBezTo>
                        <a:pt x="24" y="40"/>
                        <a:pt x="7" y="43"/>
                        <a:pt x="3" y="60"/>
                      </a:cubicBezTo>
                      <a:cubicBezTo>
                        <a:pt x="0" y="77"/>
                        <a:pt x="11" y="89"/>
                        <a:pt x="22" y="89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27" name="组合 26"/>
                <p:cNvGrpSpPr/>
                <p:nvPr/>
              </p:nvGrpSpPr>
              <p:grpSpPr>
                <a:xfrm>
                  <a:off x="2582863" y="1419225"/>
                  <a:ext cx="3873500" cy="3719513"/>
                  <a:chOff x="2582863" y="1419225"/>
                  <a:chExt cx="3873500" cy="3719513"/>
                </a:xfrm>
              </p:grpSpPr>
              <p:sp>
                <p:nvSpPr>
                  <p:cNvPr id="15368" name="Freeform 8"/>
                  <p:cNvSpPr>
                    <a:spLocks/>
                  </p:cNvSpPr>
                  <p:nvPr/>
                </p:nvSpPr>
                <p:spPr bwMode="auto">
                  <a:xfrm>
                    <a:off x="3779838" y="1419225"/>
                    <a:ext cx="1747837" cy="1120775"/>
                  </a:xfrm>
                  <a:custGeom>
                    <a:avLst/>
                    <a:gdLst>
                      <a:gd name="T0" fmla="*/ 74 w 466"/>
                      <a:gd name="T1" fmla="*/ 299 h 299"/>
                      <a:gd name="T2" fmla="*/ 394 w 466"/>
                      <a:gd name="T3" fmla="*/ 299 h 299"/>
                      <a:gd name="T4" fmla="*/ 466 w 466"/>
                      <a:gd name="T5" fmla="*/ 215 h 299"/>
                      <a:gd name="T6" fmla="*/ 388 w 466"/>
                      <a:gd name="T7" fmla="*/ 152 h 299"/>
                      <a:gd name="T8" fmla="*/ 308 w 466"/>
                      <a:gd name="T9" fmla="*/ 24 h 299"/>
                      <a:gd name="T10" fmla="*/ 166 w 466"/>
                      <a:gd name="T11" fmla="*/ 98 h 299"/>
                      <a:gd name="T12" fmla="*/ 108 w 466"/>
                      <a:gd name="T13" fmla="*/ 86 h 299"/>
                      <a:gd name="T14" fmla="*/ 83 w 466"/>
                      <a:gd name="T15" fmla="*/ 135 h 299"/>
                      <a:gd name="T16" fmla="*/ 12 w 466"/>
                      <a:gd name="T17" fmla="*/ 202 h 299"/>
                      <a:gd name="T18" fmla="*/ 74 w 466"/>
                      <a:gd name="T19" fmla="*/ 299 h 2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66" h="299">
                        <a:moveTo>
                          <a:pt x="74" y="299"/>
                        </a:moveTo>
                        <a:cubicBezTo>
                          <a:pt x="124" y="299"/>
                          <a:pt x="353" y="299"/>
                          <a:pt x="394" y="299"/>
                        </a:cubicBezTo>
                        <a:cubicBezTo>
                          <a:pt x="436" y="299"/>
                          <a:pt x="466" y="276"/>
                          <a:pt x="466" y="215"/>
                        </a:cubicBezTo>
                        <a:cubicBezTo>
                          <a:pt x="466" y="153"/>
                          <a:pt x="408" y="136"/>
                          <a:pt x="388" y="152"/>
                        </a:cubicBezTo>
                        <a:cubicBezTo>
                          <a:pt x="388" y="152"/>
                          <a:pt x="400" y="48"/>
                          <a:pt x="308" y="24"/>
                        </a:cubicBezTo>
                        <a:cubicBezTo>
                          <a:pt x="215" y="0"/>
                          <a:pt x="172" y="78"/>
                          <a:pt x="166" y="98"/>
                        </a:cubicBezTo>
                        <a:cubicBezTo>
                          <a:pt x="166" y="98"/>
                          <a:pt x="145" y="69"/>
                          <a:pt x="108" y="86"/>
                        </a:cubicBezTo>
                        <a:cubicBezTo>
                          <a:pt x="74" y="101"/>
                          <a:pt x="83" y="135"/>
                          <a:pt x="83" y="135"/>
                        </a:cubicBezTo>
                        <a:cubicBezTo>
                          <a:pt x="83" y="135"/>
                          <a:pt x="24" y="146"/>
                          <a:pt x="12" y="202"/>
                        </a:cubicBezTo>
                        <a:cubicBezTo>
                          <a:pt x="0" y="260"/>
                          <a:pt x="37" y="299"/>
                          <a:pt x="74" y="299"/>
                        </a:cubicBezTo>
                        <a:close/>
                      </a:path>
                    </a:pathLst>
                  </a:cu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369" name="Freeform 9"/>
                  <p:cNvSpPr>
                    <a:spLocks/>
                  </p:cNvSpPr>
                  <p:nvPr/>
                </p:nvSpPr>
                <p:spPr bwMode="auto">
                  <a:xfrm>
                    <a:off x="2900363" y="1673225"/>
                    <a:ext cx="1323975" cy="850900"/>
                  </a:xfrm>
                  <a:custGeom>
                    <a:avLst/>
                    <a:gdLst>
                      <a:gd name="T0" fmla="*/ 56 w 353"/>
                      <a:gd name="T1" fmla="*/ 227 h 227"/>
                      <a:gd name="T2" fmla="*/ 299 w 353"/>
                      <a:gd name="T3" fmla="*/ 227 h 227"/>
                      <a:gd name="T4" fmla="*/ 353 w 353"/>
                      <a:gd name="T5" fmla="*/ 163 h 227"/>
                      <a:gd name="T6" fmla="*/ 294 w 353"/>
                      <a:gd name="T7" fmla="*/ 115 h 227"/>
                      <a:gd name="T8" fmla="*/ 233 w 353"/>
                      <a:gd name="T9" fmla="*/ 19 h 227"/>
                      <a:gd name="T10" fmla="*/ 125 w 353"/>
                      <a:gd name="T11" fmla="*/ 75 h 227"/>
                      <a:gd name="T12" fmla="*/ 82 w 353"/>
                      <a:gd name="T13" fmla="*/ 65 h 227"/>
                      <a:gd name="T14" fmla="*/ 62 w 353"/>
                      <a:gd name="T15" fmla="*/ 103 h 227"/>
                      <a:gd name="T16" fmla="*/ 9 w 353"/>
                      <a:gd name="T17" fmla="*/ 154 h 227"/>
                      <a:gd name="T18" fmla="*/ 56 w 353"/>
                      <a:gd name="T19" fmla="*/ 227 h 2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353" h="227">
                        <a:moveTo>
                          <a:pt x="56" y="227"/>
                        </a:moveTo>
                        <a:cubicBezTo>
                          <a:pt x="94" y="227"/>
                          <a:pt x="267" y="227"/>
                          <a:pt x="299" y="227"/>
                        </a:cubicBezTo>
                        <a:cubicBezTo>
                          <a:pt x="330" y="227"/>
                          <a:pt x="353" y="210"/>
                          <a:pt x="353" y="163"/>
                        </a:cubicBezTo>
                        <a:cubicBezTo>
                          <a:pt x="353" y="116"/>
                          <a:pt x="309" y="104"/>
                          <a:pt x="294" y="115"/>
                        </a:cubicBezTo>
                        <a:cubicBezTo>
                          <a:pt x="294" y="115"/>
                          <a:pt x="303" y="37"/>
                          <a:pt x="233" y="19"/>
                        </a:cubicBezTo>
                        <a:cubicBezTo>
                          <a:pt x="163" y="0"/>
                          <a:pt x="130" y="60"/>
                          <a:pt x="125" y="75"/>
                        </a:cubicBezTo>
                        <a:cubicBezTo>
                          <a:pt x="125" y="75"/>
                          <a:pt x="110" y="53"/>
                          <a:pt x="82" y="65"/>
                        </a:cubicBezTo>
                        <a:cubicBezTo>
                          <a:pt x="56" y="77"/>
                          <a:pt x="62" y="103"/>
                          <a:pt x="62" y="103"/>
                        </a:cubicBezTo>
                        <a:cubicBezTo>
                          <a:pt x="62" y="103"/>
                          <a:pt x="18" y="111"/>
                          <a:pt x="9" y="154"/>
                        </a:cubicBezTo>
                        <a:cubicBezTo>
                          <a:pt x="0" y="198"/>
                          <a:pt x="28" y="227"/>
                          <a:pt x="56" y="227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370" name="Freeform 10"/>
                  <p:cNvSpPr>
                    <a:spLocks/>
                  </p:cNvSpPr>
                  <p:nvPr/>
                </p:nvSpPr>
                <p:spPr bwMode="auto">
                  <a:xfrm>
                    <a:off x="4176713" y="2036763"/>
                    <a:ext cx="1327150" cy="850900"/>
                  </a:xfrm>
                  <a:custGeom>
                    <a:avLst/>
                    <a:gdLst>
                      <a:gd name="T0" fmla="*/ 56 w 354"/>
                      <a:gd name="T1" fmla="*/ 227 h 227"/>
                      <a:gd name="T2" fmla="*/ 299 w 354"/>
                      <a:gd name="T3" fmla="*/ 227 h 227"/>
                      <a:gd name="T4" fmla="*/ 354 w 354"/>
                      <a:gd name="T5" fmla="*/ 163 h 227"/>
                      <a:gd name="T6" fmla="*/ 294 w 354"/>
                      <a:gd name="T7" fmla="*/ 115 h 227"/>
                      <a:gd name="T8" fmla="*/ 234 w 354"/>
                      <a:gd name="T9" fmla="*/ 19 h 227"/>
                      <a:gd name="T10" fmla="*/ 126 w 354"/>
                      <a:gd name="T11" fmla="*/ 75 h 227"/>
                      <a:gd name="T12" fmla="*/ 82 w 354"/>
                      <a:gd name="T13" fmla="*/ 65 h 227"/>
                      <a:gd name="T14" fmla="*/ 63 w 354"/>
                      <a:gd name="T15" fmla="*/ 103 h 227"/>
                      <a:gd name="T16" fmla="*/ 9 w 354"/>
                      <a:gd name="T17" fmla="*/ 154 h 227"/>
                      <a:gd name="T18" fmla="*/ 56 w 354"/>
                      <a:gd name="T19" fmla="*/ 227 h 22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354" h="227">
                        <a:moveTo>
                          <a:pt x="56" y="227"/>
                        </a:moveTo>
                        <a:cubicBezTo>
                          <a:pt x="94" y="227"/>
                          <a:pt x="268" y="227"/>
                          <a:pt x="299" y="227"/>
                        </a:cubicBezTo>
                        <a:cubicBezTo>
                          <a:pt x="331" y="227"/>
                          <a:pt x="354" y="210"/>
                          <a:pt x="354" y="163"/>
                        </a:cubicBezTo>
                        <a:cubicBezTo>
                          <a:pt x="354" y="116"/>
                          <a:pt x="309" y="104"/>
                          <a:pt x="294" y="115"/>
                        </a:cubicBezTo>
                        <a:cubicBezTo>
                          <a:pt x="294" y="115"/>
                          <a:pt x="304" y="37"/>
                          <a:pt x="234" y="19"/>
                        </a:cubicBezTo>
                        <a:cubicBezTo>
                          <a:pt x="163" y="0"/>
                          <a:pt x="130" y="60"/>
                          <a:pt x="126" y="75"/>
                        </a:cubicBezTo>
                        <a:cubicBezTo>
                          <a:pt x="126" y="75"/>
                          <a:pt x="110" y="53"/>
                          <a:pt x="82" y="65"/>
                        </a:cubicBezTo>
                        <a:cubicBezTo>
                          <a:pt x="56" y="77"/>
                          <a:pt x="63" y="103"/>
                          <a:pt x="63" y="103"/>
                        </a:cubicBezTo>
                        <a:cubicBezTo>
                          <a:pt x="63" y="103"/>
                          <a:pt x="18" y="111"/>
                          <a:pt x="9" y="154"/>
                        </a:cubicBezTo>
                        <a:cubicBezTo>
                          <a:pt x="0" y="198"/>
                          <a:pt x="28" y="227"/>
                          <a:pt x="56" y="227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373" name="Freeform 13"/>
                  <p:cNvSpPr>
                    <a:spLocks/>
                  </p:cNvSpPr>
                  <p:nvPr/>
                </p:nvSpPr>
                <p:spPr bwMode="auto">
                  <a:xfrm>
                    <a:off x="2582863" y="1606550"/>
                    <a:ext cx="306387" cy="195263"/>
                  </a:xfrm>
                  <a:custGeom>
                    <a:avLst/>
                    <a:gdLst>
                      <a:gd name="T0" fmla="*/ 13 w 82"/>
                      <a:gd name="T1" fmla="*/ 52 h 52"/>
                      <a:gd name="T2" fmla="*/ 69 w 82"/>
                      <a:gd name="T3" fmla="*/ 52 h 52"/>
                      <a:gd name="T4" fmla="*/ 82 w 82"/>
                      <a:gd name="T5" fmla="*/ 38 h 52"/>
                      <a:gd name="T6" fmla="*/ 68 w 82"/>
                      <a:gd name="T7" fmla="*/ 27 h 52"/>
                      <a:gd name="T8" fmla="*/ 54 w 82"/>
                      <a:gd name="T9" fmla="*/ 4 h 52"/>
                      <a:gd name="T10" fmla="*/ 29 w 82"/>
                      <a:gd name="T11" fmla="*/ 17 h 52"/>
                      <a:gd name="T12" fmla="*/ 19 w 82"/>
                      <a:gd name="T13" fmla="*/ 15 h 52"/>
                      <a:gd name="T14" fmla="*/ 14 w 82"/>
                      <a:gd name="T15" fmla="*/ 24 h 52"/>
                      <a:gd name="T16" fmla="*/ 2 w 82"/>
                      <a:gd name="T17" fmla="*/ 35 h 52"/>
                      <a:gd name="T18" fmla="*/ 13 w 82"/>
                      <a:gd name="T19" fmla="*/ 52 h 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82" h="52">
                        <a:moveTo>
                          <a:pt x="13" y="52"/>
                        </a:moveTo>
                        <a:cubicBezTo>
                          <a:pt x="22" y="52"/>
                          <a:pt x="62" y="52"/>
                          <a:pt x="69" y="52"/>
                        </a:cubicBezTo>
                        <a:cubicBezTo>
                          <a:pt x="76" y="52"/>
                          <a:pt x="82" y="48"/>
                          <a:pt x="82" y="38"/>
                        </a:cubicBezTo>
                        <a:cubicBezTo>
                          <a:pt x="82" y="27"/>
                          <a:pt x="71" y="24"/>
                          <a:pt x="68" y="27"/>
                        </a:cubicBezTo>
                        <a:cubicBezTo>
                          <a:pt x="68" y="27"/>
                          <a:pt x="70" y="8"/>
                          <a:pt x="54" y="4"/>
                        </a:cubicBezTo>
                        <a:cubicBezTo>
                          <a:pt x="38" y="0"/>
                          <a:pt x="30" y="14"/>
                          <a:pt x="29" y="17"/>
                        </a:cubicBezTo>
                        <a:cubicBezTo>
                          <a:pt x="29" y="17"/>
                          <a:pt x="25" y="12"/>
                          <a:pt x="19" y="15"/>
                        </a:cubicBezTo>
                        <a:cubicBezTo>
                          <a:pt x="13" y="18"/>
                          <a:pt x="14" y="24"/>
                          <a:pt x="14" y="24"/>
                        </a:cubicBezTo>
                        <a:cubicBezTo>
                          <a:pt x="14" y="24"/>
                          <a:pt x="4" y="25"/>
                          <a:pt x="2" y="35"/>
                        </a:cubicBezTo>
                        <a:cubicBezTo>
                          <a:pt x="0" y="46"/>
                          <a:pt x="6" y="52"/>
                          <a:pt x="13" y="52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374" name="Freeform 14"/>
                  <p:cNvSpPr>
                    <a:spLocks/>
                  </p:cNvSpPr>
                  <p:nvPr/>
                </p:nvSpPr>
                <p:spPr bwMode="auto">
                  <a:xfrm>
                    <a:off x="2732088" y="2997200"/>
                    <a:ext cx="307975" cy="195263"/>
                  </a:xfrm>
                  <a:custGeom>
                    <a:avLst/>
                    <a:gdLst>
                      <a:gd name="T0" fmla="*/ 13 w 82"/>
                      <a:gd name="T1" fmla="*/ 52 h 52"/>
                      <a:gd name="T2" fmla="*/ 69 w 82"/>
                      <a:gd name="T3" fmla="*/ 52 h 52"/>
                      <a:gd name="T4" fmla="*/ 82 w 82"/>
                      <a:gd name="T5" fmla="*/ 37 h 52"/>
                      <a:gd name="T6" fmla="*/ 68 w 82"/>
                      <a:gd name="T7" fmla="*/ 26 h 52"/>
                      <a:gd name="T8" fmla="*/ 54 w 82"/>
                      <a:gd name="T9" fmla="*/ 4 h 52"/>
                      <a:gd name="T10" fmla="*/ 29 w 82"/>
                      <a:gd name="T11" fmla="*/ 17 h 52"/>
                      <a:gd name="T12" fmla="*/ 19 w 82"/>
                      <a:gd name="T13" fmla="*/ 15 h 52"/>
                      <a:gd name="T14" fmla="*/ 14 w 82"/>
                      <a:gd name="T15" fmla="*/ 23 h 52"/>
                      <a:gd name="T16" fmla="*/ 2 w 82"/>
                      <a:gd name="T17" fmla="*/ 35 h 52"/>
                      <a:gd name="T18" fmla="*/ 13 w 82"/>
                      <a:gd name="T19" fmla="*/ 52 h 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82" h="52">
                        <a:moveTo>
                          <a:pt x="13" y="52"/>
                        </a:moveTo>
                        <a:cubicBezTo>
                          <a:pt x="22" y="52"/>
                          <a:pt x="62" y="52"/>
                          <a:pt x="69" y="52"/>
                        </a:cubicBezTo>
                        <a:cubicBezTo>
                          <a:pt x="76" y="52"/>
                          <a:pt x="82" y="48"/>
                          <a:pt x="82" y="37"/>
                        </a:cubicBezTo>
                        <a:cubicBezTo>
                          <a:pt x="82" y="26"/>
                          <a:pt x="71" y="23"/>
                          <a:pt x="68" y="26"/>
                        </a:cubicBezTo>
                        <a:cubicBezTo>
                          <a:pt x="68" y="26"/>
                          <a:pt x="70" y="8"/>
                          <a:pt x="54" y="4"/>
                        </a:cubicBezTo>
                        <a:cubicBezTo>
                          <a:pt x="38" y="0"/>
                          <a:pt x="30" y="13"/>
                          <a:pt x="29" y="17"/>
                        </a:cubicBezTo>
                        <a:cubicBezTo>
                          <a:pt x="29" y="17"/>
                          <a:pt x="25" y="12"/>
                          <a:pt x="19" y="15"/>
                        </a:cubicBezTo>
                        <a:cubicBezTo>
                          <a:pt x="13" y="17"/>
                          <a:pt x="14" y="23"/>
                          <a:pt x="14" y="23"/>
                        </a:cubicBezTo>
                        <a:cubicBezTo>
                          <a:pt x="14" y="23"/>
                          <a:pt x="4" y="25"/>
                          <a:pt x="2" y="35"/>
                        </a:cubicBezTo>
                        <a:cubicBezTo>
                          <a:pt x="0" y="45"/>
                          <a:pt x="6" y="52"/>
                          <a:pt x="13" y="52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375" name="Freeform 15"/>
                  <p:cNvSpPr>
                    <a:spLocks/>
                  </p:cNvSpPr>
                  <p:nvPr/>
                </p:nvSpPr>
                <p:spPr bwMode="auto">
                  <a:xfrm>
                    <a:off x="5935663" y="2944813"/>
                    <a:ext cx="388937" cy="250825"/>
                  </a:xfrm>
                  <a:custGeom>
                    <a:avLst/>
                    <a:gdLst>
                      <a:gd name="T0" fmla="*/ 16 w 104"/>
                      <a:gd name="T1" fmla="*/ 67 h 67"/>
                      <a:gd name="T2" fmla="*/ 88 w 104"/>
                      <a:gd name="T3" fmla="*/ 67 h 67"/>
                      <a:gd name="T4" fmla="*/ 104 w 104"/>
                      <a:gd name="T5" fmla="*/ 48 h 67"/>
                      <a:gd name="T6" fmla="*/ 87 w 104"/>
                      <a:gd name="T7" fmla="*/ 34 h 67"/>
                      <a:gd name="T8" fmla="*/ 69 w 104"/>
                      <a:gd name="T9" fmla="*/ 5 h 67"/>
                      <a:gd name="T10" fmla="*/ 37 w 104"/>
                      <a:gd name="T11" fmla="*/ 22 h 67"/>
                      <a:gd name="T12" fmla="*/ 24 w 104"/>
                      <a:gd name="T13" fmla="*/ 19 h 67"/>
                      <a:gd name="T14" fmla="*/ 18 w 104"/>
                      <a:gd name="T15" fmla="*/ 30 h 67"/>
                      <a:gd name="T16" fmla="*/ 2 w 104"/>
                      <a:gd name="T17" fmla="*/ 45 h 67"/>
                      <a:gd name="T18" fmla="*/ 16 w 104"/>
                      <a:gd name="T19" fmla="*/ 67 h 6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04" h="67">
                        <a:moveTo>
                          <a:pt x="16" y="67"/>
                        </a:moveTo>
                        <a:cubicBezTo>
                          <a:pt x="28" y="67"/>
                          <a:pt x="79" y="67"/>
                          <a:pt x="88" y="67"/>
                        </a:cubicBezTo>
                        <a:cubicBezTo>
                          <a:pt x="98" y="67"/>
                          <a:pt x="104" y="62"/>
                          <a:pt x="104" y="48"/>
                        </a:cubicBezTo>
                        <a:cubicBezTo>
                          <a:pt x="104" y="34"/>
                          <a:pt x="91" y="31"/>
                          <a:pt x="87" y="34"/>
                        </a:cubicBezTo>
                        <a:cubicBezTo>
                          <a:pt x="87" y="34"/>
                          <a:pt x="90" y="11"/>
                          <a:pt x="69" y="5"/>
                        </a:cubicBezTo>
                        <a:cubicBezTo>
                          <a:pt x="48" y="0"/>
                          <a:pt x="38" y="17"/>
                          <a:pt x="37" y="22"/>
                        </a:cubicBezTo>
                        <a:cubicBezTo>
                          <a:pt x="37" y="22"/>
                          <a:pt x="32" y="16"/>
                          <a:pt x="24" y="19"/>
                        </a:cubicBezTo>
                        <a:cubicBezTo>
                          <a:pt x="16" y="23"/>
                          <a:pt x="18" y="30"/>
                          <a:pt x="18" y="30"/>
                        </a:cubicBezTo>
                        <a:cubicBezTo>
                          <a:pt x="18" y="30"/>
                          <a:pt x="5" y="33"/>
                          <a:pt x="2" y="45"/>
                        </a:cubicBezTo>
                        <a:cubicBezTo>
                          <a:pt x="0" y="58"/>
                          <a:pt x="8" y="67"/>
                          <a:pt x="16" y="67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376" name="Freeform 16"/>
                  <p:cNvSpPr>
                    <a:spLocks/>
                  </p:cNvSpPr>
                  <p:nvPr/>
                </p:nvSpPr>
                <p:spPr bwMode="auto">
                  <a:xfrm>
                    <a:off x="2687638" y="3252788"/>
                    <a:ext cx="1071562" cy="685800"/>
                  </a:xfrm>
                  <a:custGeom>
                    <a:avLst/>
                    <a:gdLst>
                      <a:gd name="T0" fmla="*/ 46 w 286"/>
                      <a:gd name="T1" fmla="*/ 183 h 183"/>
                      <a:gd name="T2" fmla="*/ 241 w 286"/>
                      <a:gd name="T3" fmla="*/ 183 h 183"/>
                      <a:gd name="T4" fmla="*/ 286 w 286"/>
                      <a:gd name="T5" fmla="*/ 131 h 183"/>
                      <a:gd name="T6" fmla="*/ 238 w 286"/>
                      <a:gd name="T7" fmla="*/ 93 h 183"/>
                      <a:gd name="T8" fmla="*/ 189 w 286"/>
                      <a:gd name="T9" fmla="*/ 15 h 183"/>
                      <a:gd name="T10" fmla="*/ 102 w 286"/>
                      <a:gd name="T11" fmla="*/ 60 h 183"/>
                      <a:gd name="T12" fmla="*/ 67 w 286"/>
                      <a:gd name="T13" fmla="*/ 52 h 183"/>
                      <a:gd name="T14" fmla="*/ 51 w 286"/>
                      <a:gd name="T15" fmla="*/ 83 h 183"/>
                      <a:gd name="T16" fmla="*/ 8 w 286"/>
                      <a:gd name="T17" fmla="*/ 123 h 183"/>
                      <a:gd name="T18" fmla="*/ 46 w 286"/>
                      <a:gd name="T19" fmla="*/ 183 h 1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286" h="183">
                        <a:moveTo>
                          <a:pt x="46" y="183"/>
                        </a:moveTo>
                        <a:cubicBezTo>
                          <a:pt x="76" y="183"/>
                          <a:pt x="216" y="183"/>
                          <a:pt x="241" y="183"/>
                        </a:cubicBezTo>
                        <a:cubicBezTo>
                          <a:pt x="267" y="183"/>
                          <a:pt x="286" y="169"/>
                          <a:pt x="286" y="131"/>
                        </a:cubicBezTo>
                        <a:cubicBezTo>
                          <a:pt x="286" y="93"/>
                          <a:pt x="250" y="83"/>
                          <a:pt x="238" y="93"/>
                        </a:cubicBezTo>
                        <a:cubicBezTo>
                          <a:pt x="238" y="93"/>
                          <a:pt x="245" y="29"/>
                          <a:pt x="189" y="15"/>
                        </a:cubicBezTo>
                        <a:cubicBezTo>
                          <a:pt x="132" y="0"/>
                          <a:pt x="105" y="48"/>
                          <a:pt x="102" y="60"/>
                        </a:cubicBezTo>
                        <a:cubicBezTo>
                          <a:pt x="102" y="60"/>
                          <a:pt x="89" y="42"/>
                          <a:pt x="67" y="52"/>
                        </a:cubicBezTo>
                        <a:cubicBezTo>
                          <a:pt x="46" y="62"/>
                          <a:pt x="51" y="83"/>
                          <a:pt x="51" y="83"/>
                        </a:cubicBezTo>
                        <a:cubicBezTo>
                          <a:pt x="51" y="83"/>
                          <a:pt x="15" y="89"/>
                          <a:pt x="8" y="123"/>
                        </a:cubicBezTo>
                        <a:cubicBezTo>
                          <a:pt x="0" y="159"/>
                          <a:pt x="23" y="183"/>
                          <a:pt x="46" y="183"/>
                        </a:cubicBezTo>
                        <a:close/>
                      </a:path>
                    </a:pathLst>
                  </a:custGeom>
                  <a:solidFill>
                    <a:schemeClr val="tx1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377" name="Freeform 17"/>
                  <p:cNvSpPr>
                    <a:spLocks/>
                  </p:cNvSpPr>
                  <p:nvPr/>
                </p:nvSpPr>
                <p:spPr bwMode="auto">
                  <a:xfrm>
                    <a:off x="5548313" y="3405188"/>
                    <a:ext cx="908050" cy="582612"/>
                  </a:xfrm>
                  <a:custGeom>
                    <a:avLst/>
                    <a:gdLst>
                      <a:gd name="T0" fmla="*/ 39 w 242"/>
                      <a:gd name="T1" fmla="*/ 155 h 155"/>
                      <a:gd name="T2" fmla="*/ 205 w 242"/>
                      <a:gd name="T3" fmla="*/ 155 h 155"/>
                      <a:gd name="T4" fmla="*/ 242 w 242"/>
                      <a:gd name="T5" fmla="*/ 111 h 155"/>
                      <a:gd name="T6" fmla="*/ 202 w 242"/>
                      <a:gd name="T7" fmla="*/ 78 h 155"/>
                      <a:gd name="T8" fmla="*/ 160 w 242"/>
                      <a:gd name="T9" fmla="*/ 12 h 155"/>
                      <a:gd name="T10" fmla="*/ 86 w 242"/>
                      <a:gd name="T11" fmla="*/ 50 h 155"/>
                      <a:gd name="T12" fmla="*/ 56 w 242"/>
                      <a:gd name="T13" fmla="*/ 44 h 155"/>
                      <a:gd name="T14" fmla="*/ 43 w 242"/>
                      <a:gd name="T15" fmla="*/ 70 h 155"/>
                      <a:gd name="T16" fmla="*/ 6 w 242"/>
                      <a:gd name="T17" fmla="*/ 105 h 155"/>
                      <a:gd name="T18" fmla="*/ 39 w 242"/>
                      <a:gd name="T19" fmla="*/ 155 h 1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242" h="155">
                        <a:moveTo>
                          <a:pt x="39" y="155"/>
                        </a:moveTo>
                        <a:cubicBezTo>
                          <a:pt x="65" y="155"/>
                          <a:pt x="183" y="155"/>
                          <a:pt x="205" y="155"/>
                        </a:cubicBezTo>
                        <a:cubicBezTo>
                          <a:pt x="227" y="155"/>
                          <a:pt x="242" y="143"/>
                          <a:pt x="242" y="111"/>
                        </a:cubicBezTo>
                        <a:cubicBezTo>
                          <a:pt x="242" y="79"/>
                          <a:pt x="212" y="71"/>
                          <a:pt x="202" y="78"/>
                        </a:cubicBezTo>
                        <a:cubicBezTo>
                          <a:pt x="202" y="78"/>
                          <a:pt x="208" y="25"/>
                          <a:pt x="160" y="12"/>
                        </a:cubicBezTo>
                        <a:cubicBezTo>
                          <a:pt x="112" y="0"/>
                          <a:pt x="89" y="40"/>
                          <a:pt x="86" y="50"/>
                        </a:cubicBezTo>
                        <a:cubicBezTo>
                          <a:pt x="86" y="50"/>
                          <a:pt x="76" y="36"/>
                          <a:pt x="56" y="44"/>
                        </a:cubicBezTo>
                        <a:cubicBezTo>
                          <a:pt x="39" y="52"/>
                          <a:pt x="43" y="70"/>
                          <a:pt x="43" y="70"/>
                        </a:cubicBezTo>
                        <a:cubicBezTo>
                          <a:pt x="43" y="70"/>
                          <a:pt x="12" y="75"/>
                          <a:pt x="6" y="105"/>
                        </a:cubicBezTo>
                        <a:cubicBezTo>
                          <a:pt x="0" y="135"/>
                          <a:pt x="19" y="155"/>
                          <a:pt x="39" y="155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378" name="Freeform 18"/>
                  <p:cNvSpPr>
                    <a:spLocks/>
                  </p:cNvSpPr>
                  <p:nvPr/>
                </p:nvSpPr>
                <p:spPr bwMode="auto">
                  <a:xfrm>
                    <a:off x="3494088" y="4305300"/>
                    <a:ext cx="457200" cy="293688"/>
                  </a:xfrm>
                  <a:custGeom>
                    <a:avLst/>
                    <a:gdLst>
                      <a:gd name="T0" fmla="*/ 19 w 122"/>
                      <a:gd name="T1" fmla="*/ 78 h 78"/>
                      <a:gd name="T2" fmla="*/ 103 w 122"/>
                      <a:gd name="T3" fmla="*/ 78 h 78"/>
                      <a:gd name="T4" fmla="*/ 122 w 122"/>
                      <a:gd name="T5" fmla="*/ 56 h 78"/>
                      <a:gd name="T6" fmla="*/ 102 w 122"/>
                      <a:gd name="T7" fmla="*/ 39 h 78"/>
                      <a:gd name="T8" fmla="*/ 81 w 122"/>
                      <a:gd name="T9" fmla="*/ 6 h 78"/>
                      <a:gd name="T10" fmla="*/ 43 w 122"/>
                      <a:gd name="T11" fmla="*/ 25 h 78"/>
                      <a:gd name="T12" fmla="*/ 28 w 122"/>
                      <a:gd name="T13" fmla="*/ 22 h 78"/>
                      <a:gd name="T14" fmla="*/ 22 w 122"/>
                      <a:gd name="T15" fmla="*/ 35 h 78"/>
                      <a:gd name="T16" fmla="*/ 3 w 122"/>
                      <a:gd name="T17" fmla="*/ 53 h 78"/>
                      <a:gd name="T18" fmla="*/ 19 w 122"/>
                      <a:gd name="T19" fmla="*/ 78 h 7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22" h="78">
                        <a:moveTo>
                          <a:pt x="19" y="78"/>
                        </a:moveTo>
                        <a:cubicBezTo>
                          <a:pt x="33" y="78"/>
                          <a:pt x="92" y="78"/>
                          <a:pt x="103" y="78"/>
                        </a:cubicBezTo>
                        <a:cubicBezTo>
                          <a:pt x="114" y="78"/>
                          <a:pt x="122" y="72"/>
                          <a:pt x="122" y="56"/>
                        </a:cubicBezTo>
                        <a:cubicBezTo>
                          <a:pt x="122" y="40"/>
                          <a:pt x="107" y="35"/>
                          <a:pt x="102" y="39"/>
                        </a:cubicBezTo>
                        <a:cubicBezTo>
                          <a:pt x="102" y="39"/>
                          <a:pt x="105" y="12"/>
                          <a:pt x="81" y="6"/>
                        </a:cubicBezTo>
                        <a:cubicBezTo>
                          <a:pt x="56" y="0"/>
                          <a:pt x="45" y="20"/>
                          <a:pt x="43" y="25"/>
                        </a:cubicBezTo>
                        <a:cubicBezTo>
                          <a:pt x="43" y="25"/>
                          <a:pt x="38" y="18"/>
                          <a:pt x="28" y="22"/>
                        </a:cubicBezTo>
                        <a:cubicBezTo>
                          <a:pt x="19" y="26"/>
                          <a:pt x="22" y="35"/>
                          <a:pt x="22" y="35"/>
                        </a:cubicBezTo>
                        <a:cubicBezTo>
                          <a:pt x="22" y="35"/>
                          <a:pt x="6" y="38"/>
                          <a:pt x="3" y="53"/>
                        </a:cubicBezTo>
                        <a:cubicBezTo>
                          <a:pt x="0" y="68"/>
                          <a:pt x="10" y="78"/>
                          <a:pt x="19" y="78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379" name="Line 19"/>
                  <p:cNvSpPr>
                    <a:spLocks noChangeShapeType="1"/>
                  </p:cNvSpPr>
                  <p:nvPr/>
                </p:nvSpPr>
                <p:spPr bwMode="auto">
                  <a:xfrm>
                    <a:off x="4364038" y="2884488"/>
                    <a:ext cx="0" cy="2254250"/>
                  </a:xfrm>
                  <a:prstGeom prst="line">
                    <a:avLst/>
                  </a:prstGeom>
                  <a:noFill/>
                  <a:ln w="6350">
                    <a:solidFill>
                      <a:schemeClr val="tx1">
                        <a:lumMod val="50000"/>
                        <a:lumOff val="50000"/>
                      </a:schemeClr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380" name="Line 20"/>
                  <p:cNvSpPr>
                    <a:spLocks noChangeShapeType="1"/>
                  </p:cNvSpPr>
                  <p:nvPr/>
                </p:nvSpPr>
                <p:spPr bwMode="auto">
                  <a:xfrm>
                    <a:off x="4900613" y="2884488"/>
                    <a:ext cx="0" cy="2254250"/>
                  </a:xfrm>
                  <a:prstGeom prst="line">
                    <a:avLst/>
                  </a:prstGeom>
                  <a:noFill/>
                  <a:ln w="6350">
                    <a:solidFill>
                      <a:schemeClr val="tx1">
                        <a:lumMod val="50000"/>
                        <a:lumOff val="50000"/>
                      </a:schemeClr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383" name="Freeform 23"/>
                  <p:cNvSpPr>
                    <a:spLocks/>
                  </p:cNvSpPr>
                  <p:nvPr/>
                </p:nvSpPr>
                <p:spPr bwMode="auto">
                  <a:xfrm>
                    <a:off x="4900613" y="3829050"/>
                    <a:ext cx="666750" cy="993775"/>
                  </a:xfrm>
                  <a:custGeom>
                    <a:avLst/>
                    <a:gdLst>
                      <a:gd name="T0" fmla="*/ 420 w 420"/>
                      <a:gd name="T1" fmla="*/ 0 h 626"/>
                      <a:gd name="T2" fmla="*/ 330 w 420"/>
                      <a:gd name="T3" fmla="*/ 0 h 626"/>
                      <a:gd name="T4" fmla="*/ 330 w 420"/>
                      <a:gd name="T5" fmla="*/ 626 h 626"/>
                      <a:gd name="T6" fmla="*/ 0 w 420"/>
                      <a:gd name="T7" fmla="*/ 626 h 6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20" h="626">
                        <a:moveTo>
                          <a:pt x="420" y="0"/>
                        </a:moveTo>
                        <a:lnTo>
                          <a:pt x="330" y="0"/>
                        </a:lnTo>
                        <a:lnTo>
                          <a:pt x="330" y="626"/>
                        </a:lnTo>
                        <a:lnTo>
                          <a:pt x="0" y="626"/>
                        </a:lnTo>
                      </a:path>
                    </a:pathLst>
                  </a:custGeom>
                  <a:noFill/>
                  <a:ln w="6350" cap="flat" cmpd="sng">
                    <a:solidFill>
                      <a:schemeClr val="tx1">
                        <a:lumMod val="50000"/>
                        <a:lumOff val="50000"/>
                      </a:schemeClr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384" name="Freeform 24"/>
                  <p:cNvSpPr>
                    <a:spLocks/>
                  </p:cNvSpPr>
                  <p:nvPr/>
                </p:nvSpPr>
                <p:spPr bwMode="auto">
                  <a:xfrm>
                    <a:off x="3756025" y="3746500"/>
                    <a:ext cx="1144588" cy="627063"/>
                  </a:xfrm>
                  <a:custGeom>
                    <a:avLst/>
                    <a:gdLst>
                      <a:gd name="T0" fmla="*/ 721 w 721"/>
                      <a:gd name="T1" fmla="*/ 395 h 395"/>
                      <a:gd name="T2" fmla="*/ 191 w 721"/>
                      <a:gd name="T3" fmla="*/ 395 h 395"/>
                      <a:gd name="T4" fmla="*/ 191 w 721"/>
                      <a:gd name="T5" fmla="*/ 0 h 395"/>
                      <a:gd name="T6" fmla="*/ 0 w 721"/>
                      <a:gd name="T7" fmla="*/ 0 h 39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721" h="395">
                        <a:moveTo>
                          <a:pt x="721" y="395"/>
                        </a:moveTo>
                        <a:lnTo>
                          <a:pt x="191" y="395"/>
                        </a:lnTo>
                        <a:lnTo>
                          <a:pt x="191" y="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6350" cap="flat" cmpd="sng">
                    <a:solidFill>
                      <a:schemeClr val="tx1">
                        <a:lumMod val="50000"/>
                        <a:lumOff val="50000"/>
                      </a:schemeClr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=""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385" name="Freeform 25"/>
                  <p:cNvSpPr>
                    <a:spLocks/>
                  </p:cNvSpPr>
                  <p:nvPr/>
                </p:nvSpPr>
                <p:spPr bwMode="auto">
                  <a:xfrm>
                    <a:off x="3448050" y="2636838"/>
                    <a:ext cx="393700" cy="255587"/>
                  </a:xfrm>
                  <a:custGeom>
                    <a:avLst/>
                    <a:gdLst>
                      <a:gd name="T0" fmla="*/ 17 w 105"/>
                      <a:gd name="T1" fmla="*/ 68 h 68"/>
                      <a:gd name="T2" fmla="*/ 89 w 105"/>
                      <a:gd name="T3" fmla="*/ 68 h 68"/>
                      <a:gd name="T4" fmla="*/ 105 w 105"/>
                      <a:gd name="T5" fmla="*/ 49 h 68"/>
                      <a:gd name="T6" fmla="*/ 87 w 105"/>
                      <a:gd name="T7" fmla="*/ 35 h 68"/>
                      <a:gd name="T8" fmla="*/ 69 w 105"/>
                      <a:gd name="T9" fmla="*/ 6 h 68"/>
                      <a:gd name="T10" fmla="*/ 37 w 105"/>
                      <a:gd name="T11" fmla="*/ 23 h 68"/>
                      <a:gd name="T12" fmla="*/ 24 w 105"/>
                      <a:gd name="T13" fmla="*/ 20 h 68"/>
                      <a:gd name="T14" fmla="*/ 19 w 105"/>
                      <a:gd name="T15" fmla="*/ 31 h 68"/>
                      <a:gd name="T16" fmla="*/ 3 w 105"/>
                      <a:gd name="T17" fmla="*/ 46 h 68"/>
                      <a:gd name="T18" fmla="*/ 17 w 105"/>
                      <a:gd name="T19" fmla="*/ 68 h 6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105" h="68">
                        <a:moveTo>
                          <a:pt x="17" y="68"/>
                        </a:moveTo>
                        <a:cubicBezTo>
                          <a:pt x="28" y="68"/>
                          <a:pt x="79" y="68"/>
                          <a:pt x="89" y="68"/>
                        </a:cubicBezTo>
                        <a:cubicBezTo>
                          <a:pt x="98" y="68"/>
                          <a:pt x="105" y="63"/>
                          <a:pt x="105" y="49"/>
                        </a:cubicBezTo>
                        <a:cubicBezTo>
                          <a:pt x="105" y="35"/>
                          <a:pt x="92" y="31"/>
                          <a:pt x="87" y="35"/>
                        </a:cubicBezTo>
                        <a:cubicBezTo>
                          <a:pt x="87" y="35"/>
                          <a:pt x="90" y="11"/>
                          <a:pt x="69" y="6"/>
                        </a:cubicBezTo>
                        <a:cubicBezTo>
                          <a:pt x="48" y="0"/>
                          <a:pt x="39" y="18"/>
                          <a:pt x="37" y="23"/>
                        </a:cubicBezTo>
                        <a:cubicBezTo>
                          <a:pt x="37" y="23"/>
                          <a:pt x="33" y="16"/>
                          <a:pt x="24" y="20"/>
                        </a:cubicBezTo>
                        <a:cubicBezTo>
                          <a:pt x="17" y="23"/>
                          <a:pt x="19" y="31"/>
                          <a:pt x="19" y="31"/>
                        </a:cubicBezTo>
                        <a:cubicBezTo>
                          <a:pt x="19" y="31"/>
                          <a:pt x="5" y="33"/>
                          <a:pt x="3" y="46"/>
                        </a:cubicBezTo>
                        <a:cubicBezTo>
                          <a:pt x="0" y="59"/>
                          <a:pt x="8" y="68"/>
                          <a:pt x="17" y="68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>
                    <a:noFill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</p:grpSp>
      </p:grpSp>
      <p:sp>
        <p:nvSpPr>
          <p:cNvPr id="62" name="TextBox 61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</a:t>
            </a:r>
            <a:endParaRPr lang="zh-CN" altLang="en-US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23528" y="914772"/>
            <a:ext cx="269979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/>
              <a:t>1.</a:t>
            </a:r>
            <a:r>
              <a:rPr lang="zh-CN" altLang="en-US" sz="2000" b="1" dirty="0" smtClean="0"/>
              <a:t>有人在市中心打听一中的位置</a:t>
            </a:r>
            <a:r>
              <a:rPr lang="en-US" altLang="zh-CN" sz="2000" b="1" dirty="0" smtClean="0"/>
              <a:t>,</a:t>
            </a:r>
            <a:r>
              <a:rPr lang="zh-CN" altLang="en-US" sz="2000" b="1" dirty="0" smtClean="0"/>
              <a:t>问了三个人</a:t>
            </a:r>
            <a:r>
              <a:rPr lang="en-US" altLang="zh-CN" sz="2000" b="1" dirty="0" smtClean="0"/>
              <a:t>,</a:t>
            </a:r>
            <a:r>
              <a:rPr lang="zh-CN" altLang="en-US" sz="2000" b="1" dirty="0" smtClean="0"/>
              <a:t>得到到三种不同的回答</a:t>
            </a:r>
            <a:r>
              <a:rPr lang="en-US" altLang="zh-CN" sz="2000" b="1" dirty="0" smtClean="0"/>
              <a:t>:</a:t>
            </a:r>
          </a:p>
          <a:p>
            <a:r>
              <a:rPr lang="en-US" altLang="zh-CN" sz="2000" b="1" dirty="0" smtClean="0"/>
              <a:t>①</a:t>
            </a:r>
            <a:r>
              <a:rPr lang="zh-CN" altLang="en-US" sz="2000" b="1" dirty="0" smtClean="0"/>
              <a:t>在市中心的西北方向</a:t>
            </a:r>
            <a:r>
              <a:rPr lang="en-US" altLang="zh-CN" sz="2000" b="1" dirty="0" smtClean="0"/>
              <a:t>;</a:t>
            </a:r>
          </a:p>
          <a:p>
            <a:r>
              <a:rPr lang="en-US" altLang="zh-CN" sz="2000" b="1" dirty="0" smtClean="0"/>
              <a:t>②</a:t>
            </a:r>
            <a:r>
              <a:rPr lang="zh-CN" altLang="en-US" sz="2000" b="1" dirty="0" smtClean="0"/>
              <a:t>距市中心</a:t>
            </a:r>
            <a:r>
              <a:rPr lang="en-US" altLang="zh-CN" sz="2000" b="1" dirty="0" smtClean="0"/>
              <a:t>1km;</a:t>
            </a:r>
          </a:p>
          <a:p>
            <a:r>
              <a:rPr lang="en-US" altLang="zh-CN" sz="2000" b="1" dirty="0" smtClean="0"/>
              <a:t>③</a:t>
            </a:r>
            <a:r>
              <a:rPr lang="zh-CN" altLang="en-US" sz="2000" b="1" dirty="0" smtClean="0"/>
              <a:t>在市中心的西北方</a:t>
            </a:r>
            <a:r>
              <a:rPr lang="en-US" altLang="zh-CN" sz="2000" b="1" dirty="0" smtClean="0"/>
              <a:t>;</a:t>
            </a:r>
            <a:r>
              <a:rPr lang="zh-CN" altLang="en-US" sz="2000" b="1" dirty="0" smtClean="0"/>
              <a:t>向</a:t>
            </a:r>
            <a:r>
              <a:rPr lang="en-US" altLang="zh-CN" sz="2000" b="1" dirty="0" smtClean="0"/>
              <a:t>,</a:t>
            </a:r>
            <a:r>
              <a:rPr lang="zh-CN" altLang="en-US" sz="2000" b="1" dirty="0" smtClean="0"/>
              <a:t>距市中心</a:t>
            </a:r>
            <a:r>
              <a:rPr lang="en-US" altLang="zh-CN" sz="2000" b="1" dirty="0" smtClean="0"/>
              <a:t>1km</a:t>
            </a:r>
            <a:r>
              <a:rPr lang="zh-CN" altLang="en-US" sz="2000" b="1" dirty="0" smtClean="0"/>
              <a:t>处</a:t>
            </a:r>
            <a:r>
              <a:rPr lang="en-US" altLang="zh-CN" sz="2000" b="1" dirty="0" smtClean="0"/>
              <a:t>.</a:t>
            </a:r>
          </a:p>
          <a:p>
            <a:r>
              <a:rPr lang="zh-CN" altLang="en-US" sz="2000" b="1" dirty="0" smtClean="0"/>
              <a:t>在上述回答中能确定一中位置的是 </a:t>
            </a:r>
            <a:r>
              <a:rPr lang="zh-CN" altLang="en-US" sz="2000" b="1" u="sng" dirty="0" smtClean="0"/>
              <a:t>        </a:t>
            </a:r>
            <a:r>
              <a:rPr lang="en-US" altLang="zh-CN" sz="2000" b="1" u="sng" dirty="0" smtClean="0"/>
              <a:t>.</a:t>
            </a:r>
            <a:r>
              <a:rPr lang="en-US" altLang="zh-CN" sz="2000" b="1" dirty="0" smtClean="0"/>
              <a:t>(</a:t>
            </a:r>
            <a:r>
              <a:rPr lang="zh-CN" altLang="en-US" sz="2000" b="1" dirty="0" smtClean="0"/>
              <a:t>填序号</a:t>
            </a:r>
            <a:r>
              <a:rPr lang="en-US" altLang="zh-CN" sz="2000" b="1" dirty="0" smtClean="0"/>
              <a:t>)</a:t>
            </a:r>
            <a:endParaRPr lang="zh-CN" altLang="en-US" sz="2000" b="1" dirty="0" smtClean="0"/>
          </a:p>
        </p:txBody>
      </p:sp>
      <p:sp>
        <p:nvSpPr>
          <p:cNvPr id="31" name="矩形 30"/>
          <p:cNvSpPr/>
          <p:nvPr/>
        </p:nvSpPr>
        <p:spPr>
          <a:xfrm>
            <a:off x="6156176" y="986780"/>
            <a:ext cx="26642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2.</a:t>
            </a:r>
            <a:r>
              <a:rPr lang="zh-CN" altLang="en-US" sz="2400" b="1" dirty="0" smtClean="0"/>
              <a:t>下列说法能确定台风位置的是  </a:t>
            </a:r>
            <a:r>
              <a:rPr lang="en-US" altLang="zh-CN" sz="2400" b="1" dirty="0" smtClean="0"/>
              <a:t>(       )</a:t>
            </a:r>
          </a:p>
          <a:p>
            <a:r>
              <a:rPr lang="en-US" altLang="zh-CN" sz="2400" b="1" dirty="0" smtClean="0"/>
              <a:t>A.</a:t>
            </a:r>
            <a:r>
              <a:rPr lang="zh-CN" altLang="en-US" sz="2400" b="1" dirty="0" smtClean="0"/>
              <a:t>西太平洋</a:t>
            </a:r>
            <a:endParaRPr lang="en-US" altLang="zh-CN" sz="2400" b="1" dirty="0" smtClean="0"/>
          </a:p>
          <a:p>
            <a:r>
              <a:rPr lang="en-US" altLang="zh-CN" sz="2400" b="1" dirty="0" smtClean="0"/>
              <a:t>B.</a:t>
            </a:r>
            <a:r>
              <a:rPr lang="zh-CN" altLang="en-US" sz="2400" b="1" dirty="0" smtClean="0"/>
              <a:t>北纬</a:t>
            </a:r>
            <a:r>
              <a:rPr lang="en-US" altLang="zh-CN" sz="2400" b="1" dirty="0" smtClean="0"/>
              <a:t>28°,</a:t>
            </a:r>
            <a:r>
              <a:rPr lang="zh-CN" altLang="en-US" sz="2400" b="1" dirty="0" smtClean="0"/>
              <a:t>东经</a:t>
            </a:r>
            <a:r>
              <a:rPr lang="en-US" altLang="zh-CN" sz="2400" b="1" dirty="0" smtClean="0"/>
              <a:t>135°</a:t>
            </a:r>
          </a:p>
          <a:p>
            <a:r>
              <a:rPr lang="en-US" altLang="zh-CN" sz="2400" b="1" dirty="0" smtClean="0"/>
              <a:t>C.</a:t>
            </a:r>
            <a:r>
              <a:rPr lang="zh-CN" altLang="en-US" sz="2400" b="1" dirty="0" smtClean="0"/>
              <a:t>距离台湾</a:t>
            </a:r>
            <a:r>
              <a:rPr lang="en-US" altLang="zh-CN" sz="2400" b="1" dirty="0" smtClean="0"/>
              <a:t>300</a:t>
            </a:r>
            <a:r>
              <a:rPr lang="zh-CN" altLang="en-US" sz="2400" b="1" dirty="0" smtClean="0"/>
              <a:t>海里</a:t>
            </a:r>
            <a:endParaRPr lang="en-US" altLang="zh-CN" sz="2400" b="1" dirty="0" smtClean="0"/>
          </a:p>
          <a:p>
            <a:r>
              <a:rPr lang="en-US" altLang="zh-CN" sz="2400" b="1" dirty="0" smtClean="0"/>
              <a:t>D.</a:t>
            </a:r>
            <a:r>
              <a:rPr lang="zh-CN" altLang="en-US" sz="2400" b="1" dirty="0" smtClean="0"/>
              <a:t>台湾与冲绳之间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051720" y="393910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③</a:t>
            </a:r>
            <a:endParaRPr lang="zh-CN" altLang="en-US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372200" y="1706860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B</a:t>
            </a:r>
            <a:endParaRPr lang="zh-CN" altLang="en-US" sz="2400" b="1" i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140608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3529" y="1490836"/>
            <a:ext cx="1296143" cy="2300610"/>
            <a:chOff x="910903" y="1233284"/>
            <a:chExt cx="1716881" cy="2660650"/>
          </a:xfrm>
        </p:grpSpPr>
        <p:pic>
          <p:nvPicPr>
            <p:cNvPr id="3" name="Picture 11" descr="花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0903" y="1722234"/>
              <a:ext cx="530225" cy="168275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4" descr="花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5509" y="1603171"/>
              <a:ext cx="422275" cy="1939925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5" name="Group 10"/>
            <p:cNvGrpSpPr>
              <a:grpSpLocks/>
            </p:cNvGrpSpPr>
            <p:nvPr/>
          </p:nvGrpSpPr>
          <p:grpSpPr bwMode="auto">
            <a:xfrm>
              <a:off x="1441922" y="1233284"/>
              <a:ext cx="762000" cy="2660650"/>
              <a:chOff x="857" y="696"/>
              <a:chExt cx="480" cy="1846"/>
            </a:xfrm>
          </p:grpSpPr>
          <p:sp>
            <p:nvSpPr>
              <p:cNvPr id="8" name="Line 6"/>
              <p:cNvSpPr>
                <a:spLocks noChangeShapeType="1"/>
              </p:cNvSpPr>
              <p:nvPr/>
            </p:nvSpPr>
            <p:spPr bwMode="auto">
              <a:xfrm>
                <a:off x="857" y="696"/>
                <a:ext cx="0" cy="1846"/>
              </a:xfrm>
              <a:prstGeom prst="line">
                <a:avLst/>
              </a:prstGeom>
              <a:noFill/>
              <a:ln w="6350">
                <a:solidFill>
                  <a:srgbClr val="CBAB89"/>
                </a:solidFill>
                <a:round/>
                <a:headEnd type="oval" w="sm" len="sm"/>
                <a:tailEnd type="oval" w="sm" len="sm"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9" name="Line 7"/>
              <p:cNvSpPr>
                <a:spLocks noChangeShapeType="1"/>
              </p:cNvSpPr>
              <p:nvPr/>
            </p:nvSpPr>
            <p:spPr bwMode="auto">
              <a:xfrm>
                <a:off x="1337" y="696"/>
                <a:ext cx="0" cy="1846"/>
              </a:xfrm>
              <a:prstGeom prst="line">
                <a:avLst/>
              </a:prstGeom>
              <a:noFill/>
              <a:ln w="6350">
                <a:solidFill>
                  <a:srgbClr val="CBAB89"/>
                </a:solidFill>
                <a:round/>
                <a:headEnd type="oval" w="sm" len="sm"/>
                <a:tailEnd type="oval" w="sm" len="sm"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</p:grpSp>
        <p:sp>
          <p:nvSpPr>
            <p:cNvPr id="6" name="Text Box 8"/>
            <p:cNvSpPr txBox="1">
              <a:spLocks noChangeArrowheads="1"/>
            </p:cNvSpPr>
            <p:nvPr/>
          </p:nvSpPr>
          <p:spPr bwMode="auto">
            <a:xfrm>
              <a:off x="1668974" y="1915909"/>
              <a:ext cx="553998" cy="6982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b="1" dirty="0" smtClean="0">
                  <a:solidFill>
                    <a:schemeClr val="accent1"/>
                  </a:solidFill>
                  <a:latin typeface="Arial" charset="0"/>
                  <a:ea typeface="华文中宋" pitchFamily="2" charset="-122"/>
                </a:rPr>
                <a:t>练习</a:t>
              </a:r>
              <a:endParaRPr lang="zh-CN" altLang="en-US" sz="2400" b="1" dirty="0">
                <a:solidFill>
                  <a:schemeClr val="accent1"/>
                </a:solidFill>
                <a:latin typeface="Arial" charset="0"/>
                <a:ea typeface="华文中宋" pitchFamily="2" charset="-122"/>
              </a:endParaRPr>
            </a:p>
          </p:txBody>
        </p:sp>
        <p:sp>
          <p:nvSpPr>
            <p:cNvPr id="7" name="Text Box 9"/>
            <p:cNvSpPr txBox="1">
              <a:spLocks noChangeArrowheads="1"/>
            </p:cNvSpPr>
            <p:nvPr/>
          </p:nvSpPr>
          <p:spPr bwMode="auto">
            <a:xfrm>
              <a:off x="1482780" y="2398509"/>
              <a:ext cx="338554" cy="7399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00" dirty="0" smtClean="0">
                  <a:solidFill>
                    <a:srgbClr val="A2897B"/>
                  </a:solidFill>
                  <a:latin typeface="Arial" charset="0"/>
                  <a:ea typeface="华文中宋" pitchFamily="2" charset="-122"/>
                </a:rPr>
                <a:t>PRACTICE</a:t>
              </a:r>
              <a:endParaRPr lang="en-US" altLang="zh-CN" sz="1000" dirty="0">
                <a:solidFill>
                  <a:srgbClr val="A2897B"/>
                </a:solidFill>
                <a:latin typeface="Arial" charset="0"/>
                <a:ea typeface="华文中宋" pitchFamily="2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1691680" y="554732"/>
            <a:ext cx="69847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3.</a:t>
            </a:r>
            <a:r>
              <a:rPr lang="zh-CN" altLang="en-US" sz="2400" b="1" dirty="0" smtClean="0"/>
              <a:t>观察中国象棋的棋盘</a:t>
            </a:r>
            <a:r>
              <a:rPr lang="en-US" altLang="zh-CN" sz="2400" b="1" dirty="0" smtClean="0"/>
              <a:t>(</a:t>
            </a:r>
            <a:r>
              <a:rPr lang="zh-CN" altLang="en-US" sz="2400" b="1" dirty="0" smtClean="0"/>
              <a:t>如图</a:t>
            </a:r>
            <a:r>
              <a:rPr lang="en-US" altLang="zh-CN" sz="2400" b="1" dirty="0" smtClean="0"/>
              <a:t>),</a:t>
            </a:r>
            <a:r>
              <a:rPr lang="zh-CN" altLang="en-US" sz="2400" b="1" dirty="0" smtClean="0"/>
              <a:t>其中红方“马”的位置可以用一个数对</a:t>
            </a:r>
            <a:r>
              <a:rPr lang="en-US" altLang="zh-CN" sz="2400" b="1" dirty="0" smtClean="0"/>
              <a:t>(3,5)</a:t>
            </a:r>
            <a:r>
              <a:rPr lang="zh-CN" altLang="en-US" sz="2400" b="1" dirty="0" smtClean="0"/>
              <a:t>来表示</a:t>
            </a:r>
            <a:r>
              <a:rPr lang="en-US" altLang="zh-CN" sz="2400" b="1" dirty="0" smtClean="0"/>
              <a:t>,</a:t>
            </a:r>
            <a:r>
              <a:rPr lang="zh-CN" altLang="en-US" sz="2400" b="1" dirty="0" smtClean="0"/>
              <a:t>红“马”走完“马</a:t>
            </a:r>
            <a:r>
              <a:rPr lang="en-US" altLang="zh-CN" sz="2400" b="1" dirty="0" smtClean="0"/>
              <a:t>3</a:t>
            </a:r>
            <a:r>
              <a:rPr lang="zh-CN" altLang="en-US" sz="2400" b="1" dirty="0" smtClean="0"/>
              <a:t>进</a:t>
            </a:r>
            <a:r>
              <a:rPr lang="en-US" altLang="zh-CN" sz="2400" b="1" dirty="0" smtClean="0"/>
              <a:t>4”</a:t>
            </a:r>
            <a:r>
              <a:rPr lang="zh-CN" altLang="en-US" sz="2400" b="1" dirty="0" smtClean="0"/>
              <a:t>后到达</a:t>
            </a:r>
            <a:r>
              <a:rPr lang="en-US" altLang="zh-CN" sz="2400" b="1" dirty="0" smtClean="0"/>
              <a:t>B</a:t>
            </a:r>
            <a:r>
              <a:rPr lang="zh-CN" altLang="en-US" sz="2400" b="1" dirty="0" smtClean="0"/>
              <a:t>点</a:t>
            </a:r>
            <a:r>
              <a:rPr lang="en-US" altLang="zh-CN" sz="2400" b="1" dirty="0" smtClean="0"/>
              <a:t>,</a:t>
            </a:r>
            <a:r>
              <a:rPr lang="zh-CN" altLang="en-US" sz="2400" b="1" dirty="0" smtClean="0"/>
              <a:t>则表示</a:t>
            </a:r>
            <a:r>
              <a:rPr lang="en-US" altLang="zh-CN" sz="2400" b="1" dirty="0" smtClean="0"/>
              <a:t>B</a:t>
            </a:r>
            <a:r>
              <a:rPr lang="zh-CN" altLang="en-US" sz="2400" b="1" dirty="0" smtClean="0"/>
              <a:t>点位置的数对是 </a:t>
            </a:r>
            <a:r>
              <a:rPr lang="zh-CN" altLang="en-US" sz="2400" b="1" u="sng" dirty="0" smtClean="0"/>
              <a:t>               </a:t>
            </a:r>
            <a:r>
              <a:rPr lang="en-US" altLang="zh-CN" sz="2400" b="1" dirty="0" smtClean="0"/>
              <a:t>.</a:t>
            </a:r>
            <a:endParaRPr lang="zh-CN" altLang="en-US" sz="24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91680" y="1850876"/>
            <a:ext cx="3034963" cy="2747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图片 12" descr="ph1568-p00025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12160" y="2930996"/>
            <a:ext cx="2736304" cy="182420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308304" y="1274812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(4,7)</a:t>
            </a:r>
            <a:endParaRPr lang="zh-CN" altLang="en-US" sz="24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3529" y="1490836"/>
            <a:ext cx="1296143" cy="2300610"/>
            <a:chOff x="910903" y="1233284"/>
            <a:chExt cx="1716881" cy="2660650"/>
          </a:xfrm>
        </p:grpSpPr>
        <p:pic>
          <p:nvPicPr>
            <p:cNvPr id="3" name="Picture 11" descr="花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0903" y="1722234"/>
              <a:ext cx="530225" cy="168275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4" descr="花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5509" y="1603171"/>
              <a:ext cx="422275" cy="1939925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5" name="Group 10"/>
            <p:cNvGrpSpPr>
              <a:grpSpLocks/>
            </p:cNvGrpSpPr>
            <p:nvPr/>
          </p:nvGrpSpPr>
          <p:grpSpPr bwMode="auto">
            <a:xfrm>
              <a:off x="1441922" y="1233284"/>
              <a:ext cx="762000" cy="2660650"/>
              <a:chOff x="857" y="696"/>
              <a:chExt cx="480" cy="1846"/>
            </a:xfrm>
          </p:grpSpPr>
          <p:sp>
            <p:nvSpPr>
              <p:cNvPr id="8" name="Line 6"/>
              <p:cNvSpPr>
                <a:spLocks noChangeShapeType="1"/>
              </p:cNvSpPr>
              <p:nvPr/>
            </p:nvSpPr>
            <p:spPr bwMode="auto">
              <a:xfrm>
                <a:off x="857" y="696"/>
                <a:ext cx="0" cy="1846"/>
              </a:xfrm>
              <a:prstGeom prst="line">
                <a:avLst/>
              </a:prstGeom>
              <a:noFill/>
              <a:ln w="6350">
                <a:solidFill>
                  <a:srgbClr val="CBAB89"/>
                </a:solidFill>
                <a:round/>
                <a:headEnd type="oval" w="sm" len="sm"/>
                <a:tailEnd type="oval" w="sm" len="sm"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9" name="Line 7"/>
              <p:cNvSpPr>
                <a:spLocks noChangeShapeType="1"/>
              </p:cNvSpPr>
              <p:nvPr/>
            </p:nvSpPr>
            <p:spPr bwMode="auto">
              <a:xfrm>
                <a:off x="1337" y="696"/>
                <a:ext cx="0" cy="1846"/>
              </a:xfrm>
              <a:prstGeom prst="line">
                <a:avLst/>
              </a:prstGeom>
              <a:noFill/>
              <a:ln w="6350">
                <a:solidFill>
                  <a:srgbClr val="CBAB89"/>
                </a:solidFill>
                <a:round/>
                <a:headEnd type="oval" w="sm" len="sm"/>
                <a:tailEnd type="oval" w="sm" len="sm"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</p:grpSp>
        <p:sp>
          <p:nvSpPr>
            <p:cNvPr id="6" name="Text Box 8"/>
            <p:cNvSpPr txBox="1">
              <a:spLocks noChangeArrowheads="1"/>
            </p:cNvSpPr>
            <p:nvPr/>
          </p:nvSpPr>
          <p:spPr bwMode="auto">
            <a:xfrm>
              <a:off x="1668974" y="1915909"/>
              <a:ext cx="553998" cy="6982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b="1" dirty="0" smtClean="0">
                  <a:solidFill>
                    <a:schemeClr val="accent1"/>
                  </a:solidFill>
                  <a:latin typeface="Arial" charset="0"/>
                  <a:ea typeface="华文中宋" pitchFamily="2" charset="-122"/>
                </a:rPr>
                <a:t>练习</a:t>
              </a:r>
              <a:endParaRPr lang="zh-CN" altLang="en-US" sz="2400" b="1" dirty="0">
                <a:solidFill>
                  <a:schemeClr val="accent1"/>
                </a:solidFill>
                <a:latin typeface="Arial" charset="0"/>
                <a:ea typeface="华文中宋" pitchFamily="2" charset="-122"/>
              </a:endParaRPr>
            </a:p>
          </p:txBody>
        </p:sp>
        <p:sp>
          <p:nvSpPr>
            <p:cNvPr id="7" name="Text Box 9"/>
            <p:cNvSpPr txBox="1">
              <a:spLocks noChangeArrowheads="1"/>
            </p:cNvSpPr>
            <p:nvPr/>
          </p:nvSpPr>
          <p:spPr bwMode="auto">
            <a:xfrm>
              <a:off x="1482780" y="2398509"/>
              <a:ext cx="338554" cy="7399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00" dirty="0" smtClean="0">
                  <a:solidFill>
                    <a:srgbClr val="A2897B"/>
                  </a:solidFill>
                  <a:latin typeface="Arial" charset="0"/>
                  <a:ea typeface="华文中宋" pitchFamily="2" charset="-122"/>
                </a:rPr>
                <a:t>PRACTICE</a:t>
              </a:r>
              <a:endParaRPr lang="en-US" altLang="zh-CN" sz="1000" dirty="0">
                <a:solidFill>
                  <a:srgbClr val="A2897B"/>
                </a:solidFill>
                <a:latin typeface="Arial" charset="0"/>
                <a:ea typeface="华文中宋" pitchFamily="2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1619672" y="410716"/>
            <a:ext cx="72728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4.</a:t>
            </a:r>
            <a:r>
              <a:rPr lang="zh-CN" altLang="en-US" sz="2400" b="1" dirty="0" smtClean="0"/>
              <a:t>如图</a:t>
            </a:r>
            <a:r>
              <a:rPr lang="en-US" altLang="zh-CN" sz="2400" b="1" dirty="0" smtClean="0"/>
              <a:t>,</a:t>
            </a:r>
            <a:r>
              <a:rPr lang="zh-CN" altLang="en-US" sz="2400" b="1" dirty="0" smtClean="0"/>
              <a:t>雷达探测器测得六个目标</a:t>
            </a:r>
            <a:r>
              <a:rPr lang="en-US" altLang="zh-CN" sz="2400" b="1" dirty="0" smtClean="0"/>
              <a:t>A,B,C,D,E,F</a:t>
            </a:r>
            <a:r>
              <a:rPr lang="zh-CN" altLang="en-US" sz="2400" b="1" dirty="0" smtClean="0"/>
              <a:t>出现按照规定的目标表示方法</a:t>
            </a:r>
            <a:r>
              <a:rPr lang="en-US" altLang="zh-CN" sz="2400" b="1" dirty="0" smtClean="0"/>
              <a:t>,</a:t>
            </a:r>
            <a:r>
              <a:rPr lang="zh-CN" altLang="en-US" sz="2400" b="1" dirty="0" smtClean="0"/>
              <a:t>目标</a:t>
            </a:r>
            <a:r>
              <a:rPr lang="en-US" altLang="zh-CN" sz="2400" b="1" dirty="0" smtClean="0"/>
              <a:t>C,F</a:t>
            </a:r>
            <a:r>
              <a:rPr lang="zh-CN" altLang="en-US" sz="2400" b="1" dirty="0" smtClean="0"/>
              <a:t>的位置分别表示为</a:t>
            </a:r>
            <a:r>
              <a:rPr lang="en-US" altLang="zh-CN" sz="2400" b="1" dirty="0" smtClean="0"/>
              <a:t>C(6,120°),F(5,210°),</a:t>
            </a:r>
            <a:r>
              <a:rPr lang="zh-CN" altLang="en-US" sz="2400" b="1" dirty="0" smtClean="0"/>
              <a:t>按照此方法在表示目标</a:t>
            </a:r>
            <a:r>
              <a:rPr lang="en-US" altLang="zh-CN" sz="2400" b="1" dirty="0" smtClean="0"/>
              <a:t>A,B,D,E</a:t>
            </a:r>
            <a:r>
              <a:rPr lang="zh-CN" altLang="en-US" sz="2400" b="1" dirty="0" smtClean="0"/>
              <a:t>的位置时</a:t>
            </a:r>
            <a:r>
              <a:rPr lang="en-US" altLang="zh-CN" sz="2400" b="1" dirty="0" smtClean="0"/>
              <a:t>,</a:t>
            </a:r>
            <a:r>
              <a:rPr lang="zh-CN" altLang="en-US" sz="2400" b="1" dirty="0" smtClean="0"/>
              <a:t>其中表示不正确的是           </a:t>
            </a:r>
            <a:r>
              <a:rPr lang="en-US" altLang="zh-CN" sz="2400" b="1" dirty="0" smtClean="0"/>
              <a:t>(     )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 smtClean="0"/>
              <a:t>A.A(5,30°)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 smtClean="0"/>
              <a:t>B.B(2,90°)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 smtClean="0"/>
              <a:t>C.D(4,240°)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 smtClean="0"/>
              <a:t>D.E(3,60°)</a:t>
            </a:r>
            <a:endParaRPr lang="zh-CN" altLang="en-US" sz="2400" b="1" dirty="0" smtClean="0"/>
          </a:p>
        </p:txBody>
      </p:sp>
      <p:pic>
        <p:nvPicPr>
          <p:cNvPr id="11" name="图片 10" descr="ph1568-p00025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407696" y="3075012"/>
            <a:ext cx="2736304" cy="1824203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200000">
            <a:off x="3408622" y="1646104"/>
            <a:ext cx="3118847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6660232" y="1490836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D</a:t>
            </a:r>
            <a:endParaRPr lang="zh-CN" altLang="en-US" sz="2400" b="1" i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3529" y="1490836"/>
            <a:ext cx="1296143" cy="2300610"/>
            <a:chOff x="910903" y="1233284"/>
            <a:chExt cx="1716881" cy="2660650"/>
          </a:xfrm>
        </p:grpSpPr>
        <p:pic>
          <p:nvPicPr>
            <p:cNvPr id="3" name="Picture 11" descr="花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0903" y="1722234"/>
              <a:ext cx="530225" cy="168275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4" descr="花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5509" y="1603171"/>
              <a:ext cx="422275" cy="1939925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5" name="Group 10"/>
            <p:cNvGrpSpPr>
              <a:grpSpLocks/>
            </p:cNvGrpSpPr>
            <p:nvPr/>
          </p:nvGrpSpPr>
          <p:grpSpPr bwMode="auto">
            <a:xfrm>
              <a:off x="1441922" y="1233284"/>
              <a:ext cx="762000" cy="2660650"/>
              <a:chOff x="857" y="696"/>
              <a:chExt cx="480" cy="1846"/>
            </a:xfrm>
          </p:grpSpPr>
          <p:sp>
            <p:nvSpPr>
              <p:cNvPr id="8" name="Line 6"/>
              <p:cNvSpPr>
                <a:spLocks noChangeShapeType="1"/>
              </p:cNvSpPr>
              <p:nvPr/>
            </p:nvSpPr>
            <p:spPr bwMode="auto">
              <a:xfrm>
                <a:off x="857" y="696"/>
                <a:ext cx="0" cy="1846"/>
              </a:xfrm>
              <a:prstGeom prst="line">
                <a:avLst/>
              </a:prstGeom>
              <a:noFill/>
              <a:ln w="6350">
                <a:solidFill>
                  <a:srgbClr val="CBAB89"/>
                </a:solidFill>
                <a:round/>
                <a:headEnd type="oval" w="sm" len="sm"/>
                <a:tailEnd type="oval" w="sm" len="sm"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9" name="Line 7"/>
              <p:cNvSpPr>
                <a:spLocks noChangeShapeType="1"/>
              </p:cNvSpPr>
              <p:nvPr/>
            </p:nvSpPr>
            <p:spPr bwMode="auto">
              <a:xfrm>
                <a:off x="1337" y="696"/>
                <a:ext cx="0" cy="1846"/>
              </a:xfrm>
              <a:prstGeom prst="line">
                <a:avLst/>
              </a:prstGeom>
              <a:noFill/>
              <a:ln w="6350">
                <a:solidFill>
                  <a:srgbClr val="CBAB89"/>
                </a:solidFill>
                <a:round/>
                <a:headEnd type="oval" w="sm" len="sm"/>
                <a:tailEnd type="oval" w="sm" len="sm"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</p:grpSp>
        <p:sp>
          <p:nvSpPr>
            <p:cNvPr id="6" name="Text Box 8"/>
            <p:cNvSpPr txBox="1">
              <a:spLocks noChangeArrowheads="1"/>
            </p:cNvSpPr>
            <p:nvPr/>
          </p:nvSpPr>
          <p:spPr bwMode="auto">
            <a:xfrm>
              <a:off x="1668974" y="1915909"/>
              <a:ext cx="553998" cy="6982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b="1" dirty="0" smtClean="0">
                  <a:solidFill>
                    <a:schemeClr val="accent1"/>
                  </a:solidFill>
                  <a:latin typeface="Arial" charset="0"/>
                  <a:ea typeface="华文中宋" pitchFamily="2" charset="-122"/>
                </a:rPr>
                <a:t>练习</a:t>
              </a:r>
              <a:endParaRPr lang="zh-CN" altLang="en-US" sz="2400" b="1" dirty="0">
                <a:solidFill>
                  <a:schemeClr val="accent1"/>
                </a:solidFill>
                <a:latin typeface="Arial" charset="0"/>
                <a:ea typeface="华文中宋" pitchFamily="2" charset="-122"/>
              </a:endParaRPr>
            </a:p>
          </p:txBody>
        </p:sp>
        <p:sp>
          <p:nvSpPr>
            <p:cNvPr id="7" name="Text Box 9"/>
            <p:cNvSpPr txBox="1">
              <a:spLocks noChangeArrowheads="1"/>
            </p:cNvSpPr>
            <p:nvPr/>
          </p:nvSpPr>
          <p:spPr bwMode="auto">
            <a:xfrm>
              <a:off x="1482780" y="2398509"/>
              <a:ext cx="338554" cy="7399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00" dirty="0" smtClean="0">
                  <a:solidFill>
                    <a:srgbClr val="A2897B"/>
                  </a:solidFill>
                  <a:latin typeface="Arial" charset="0"/>
                  <a:ea typeface="华文中宋" pitchFamily="2" charset="-122"/>
                </a:rPr>
                <a:t>PRACTICE</a:t>
              </a:r>
              <a:endParaRPr lang="en-US" altLang="zh-CN" sz="1000" dirty="0">
                <a:solidFill>
                  <a:srgbClr val="A2897B"/>
                </a:solidFill>
                <a:latin typeface="Arial" charset="0"/>
                <a:ea typeface="华文中宋" pitchFamily="2" charset="-122"/>
              </a:endParaRPr>
            </a:p>
          </p:txBody>
        </p:sp>
      </p:grpSp>
      <p:pic>
        <p:nvPicPr>
          <p:cNvPr id="11" name="图片 10" descr="ph1568-p00025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407696" y="3075012"/>
            <a:ext cx="2736304" cy="1824203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1619672" y="554732"/>
            <a:ext cx="69847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5.</a:t>
            </a:r>
            <a:r>
              <a:rPr lang="zh-CN" altLang="en-US" sz="2400" b="1" dirty="0" smtClean="0"/>
              <a:t>如图是小岗在镜子中看到的自己的脸</a:t>
            </a:r>
            <a:r>
              <a:rPr lang="en-US" altLang="zh-CN" sz="2400" b="1" dirty="0" smtClean="0"/>
              <a:t>,</a:t>
            </a:r>
            <a:r>
              <a:rPr lang="zh-CN" altLang="en-US" sz="2400" b="1" dirty="0" smtClean="0"/>
              <a:t>他对妹妹说如果我用有序数对</a:t>
            </a:r>
            <a:r>
              <a:rPr lang="en-US" altLang="zh-CN" sz="2400" b="1" dirty="0" smtClean="0"/>
              <a:t>(0,2)</a:t>
            </a:r>
            <a:r>
              <a:rPr lang="zh-CN" altLang="en-US" sz="2400" b="1" dirty="0" smtClean="0"/>
              <a:t>表示左眼</a:t>
            </a:r>
            <a:r>
              <a:rPr lang="en-US" altLang="zh-CN" sz="2400" b="1" dirty="0" smtClean="0"/>
              <a:t>,</a:t>
            </a:r>
            <a:r>
              <a:rPr lang="zh-CN" altLang="en-US" sz="2400" b="1" dirty="0" smtClean="0"/>
              <a:t>用有序数对</a:t>
            </a:r>
            <a:r>
              <a:rPr lang="en-US" altLang="zh-CN" sz="2400" b="1" dirty="0" smtClean="0"/>
              <a:t>(2,2)</a:t>
            </a:r>
            <a:r>
              <a:rPr lang="zh-CN" altLang="en-US" sz="2400" b="1" dirty="0" smtClean="0"/>
              <a:t>表示右眼</a:t>
            </a:r>
            <a:r>
              <a:rPr lang="en-US" altLang="zh-CN" sz="2400" b="1" dirty="0" smtClean="0"/>
              <a:t>,</a:t>
            </a:r>
            <a:r>
              <a:rPr lang="zh-CN" altLang="en-US" sz="2400" b="1" dirty="0" smtClean="0"/>
              <a:t>那么嘴的位置可以表示成                 </a:t>
            </a:r>
            <a:r>
              <a:rPr lang="en-US" altLang="zh-CN" sz="2400" b="1" dirty="0" smtClean="0"/>
              <a:t>(       )</a:t>
            </a:r>
          </a:p>
          <a:p>
            <a:endParaRPr lang="en-US" altLang="zh-CN" sz="2400" b="1" dirty="0" smtClean="0"/>
          </a:p>
          <a:p>
            <a:r>
              <a:rPr lang="en-US" altLang="zh-CN" sz="2400" b="1" dirty="0" smtClean="0"/>
              <a:t>A.(1,2)            B.(2,1)             C.(1,0)            D.(0,1)</a:t>
            </a:r>
            <a:endParaRPr lang="zh-CN" altLang="en-US" sz="2400" b="1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3688" y="2642964"/>
            <a:ext cx="2808312" cy="2148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7524328" y="1346820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C</a:t>
            </a:r>
            <a:endParaRPr lang="zh-CN" altLang="en-US" sz="2400" b="1" i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3529" y="1490836"/>
            <a:ext cx="1296143" cy="2300610"/>
            <a:chOff x="910903" y="1233284"/>
            <a:chExt cx="1716881" cy="2660650"/>
          </a:xfrm>
        </p:grpSpPr>
        <p:pic>
          <p:nvPicPr>
            <p:cNvPr id="3" name="Picture 11" descr="花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0903" y="1722234"/>
              <a:ext cx="530225" cy="168275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4" descr="花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5509" y="1603171"/>
              <a:ext cx="422275" cy="1939925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5" name="Group 10"/>
            <p:cNvGrpSpPr>
              <a:grpSpLocks/>
            </p:cNvGrpSpPr>
            <p:nvPr/>
          </p:nvGrpSpPr>
          <p:grpSpPr bwMode="auto">
            <a:xfrm>
              <a:off x="1441922" y="1233284"/>
              <a:ext cx="762000" cy="2660650"/>
              <a:chOff x="857" y="696"/>
              <a:chExt cx="480" cy="1846"/>
            </a:xfrm>
          </p:grpSpPr>
          <p:sp>
            <p:nvSpPr>
              <p:cNvPr id="8" name="Line 6"/>
              <p:cNvSpPr>
                <a:spLocks noChangeShapeType="1"/>
              </p:cNvSpPr>
              <p:nvPr/>
            </p:nvSpPr>
            <p:spPr bwMode="auto">
              <a:xfrm>
                <a:off x="857" y="696"/>
                <a:ext cx="0" cy="1846"/>
              </a:xfrm>
              <a:prstGeom prst="line">
                <a:avLst/>
              </a:prstGeom>
              <a:noFill/>
              <a:ln w="6350">
                <a:solidFill>
                  <a:srgbClr val="CBAB89"/>
                </a:solidFill>
                <a:round/>
                <a:headEnd type="oval" w="sm" len="sm"/>
                <a:tailEnd type="oval" w="sm" len="sm"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9" name="Line 7"/>
              <p:cNvSpPr>
                <a:spLocks noChangeShapeType="1"/>
              </p:cNvSpPr>
              <p:nvPr/>
            </p:nvSpPr>
            <p:spPr bwMode="auto">
              <a:xfrm>
                <a:off x="1337" y="696"/>
                <a:ext cx="0" cy="1846"/>
              </a:xfrm>
              <a:prstGeom prst="line">
                <a:avLst/>
              </a:prstGeom>
              <a:noFill/>
              <a:ln w="6350">
                <a:solidFill>
                  <a:srgbClr val="CBAB89"/>
                </a:solidFill>
                <a:round/>
                <a:headEnd type="oval" w="sm" len="sm"/>
                <a:tailEnd type="oval" w="sm" len="sm"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</p:grpSp>
        <p:sp>
          <p:nvSpPr>
            <p:cNvPr id="6" name="Text Box 8"/>
            <p:cNvSpPr txBox="1">
              <a:spLocks noChangeArrowheads="1"/>
            </p:cNvSpPr>
            <p:nvPr/>
          </p:nvSpPr>
          <p:spPr bwMode="auto">
            <a:xfrm>
              <a:off x="1668974" y="1915909"/>
              <a:ext cx="553998" cy="6982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b="1" dirty="0" smtClean="0">
                  <a:solidFill>
                    <a:schemeClr val="accent1"/>
                  </a:solidFill>
                  <a:latin typeface="Arial" charset="0"/>
                  <a:ea typeface="华文中宋" pitchFamily="2" charset="-122"/>
                </a:rPr>
                <a:t>练习</a:t>
              </a:r>
              <a:endParaRPr lang="zh-CN" altLang="en-US" sz="2400" b="1" dirty="0">
                <a:solidFill>
                  <a:schemeClr val="accent1"/>
                </a:solidFill>
                <a:latin typeface="Arial" charset="0"/>
                <a:ea typeface="华文中宋" pitchFamily="2" charset="-122"/>
              </a:endParaRPr>
            </a:p>
          </p:txBody>
        </p:sp>
        <p:sp>
          <p:nvSpPr>
            <p:cNvPr id="7" name="Text Box 9"/>
            <p:cNvSpPr txBox="1">
              <a:spLocks noChangeArrowheads="1"/>
            </p:cNvSpPr>
            <p:nvPr/>
          </p:nvSpPr>
          <p:spPr bwMode="auto">
            <a:xfrm>
              <a:off x="1482780" y="2398509"/>
              <a:ext cx="338554" cy="7399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00" dirty="0" smtClean="0">
                  <a:solidFill>
                    <a:srgbClr val="A2897B"/>
                  </a:solidFill>
                  <a:latin typeface="Arial" charset="0"/>
                  <a:ea typeface="华文中宋" pitchFamily="2" charset="-122"/>
                </a:rPr>
                <a:t>PRACTICE</a:t>
              </a:r>
              <a:endParaRPr lang="en-US" altLang="zh-CN" sz="1000" dirty="0">
                <a:solidFill>
                  <a:srgbClr val="A2897B"/>
                </a:solidFill>
                <a:latin typeface="Arial" charset="0"/>
                <a:ea typeface="华文中宋" pitchFamily="2" charset="-122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1763688" y="410716"/>
            <a:ext cx="66967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/>
              <a:t>6.</a:t>
            </a:r>
            <a:r>
              <a:rPr lang="zh-CN" altLang="en-US" sz="2000" b="1" dirty="0" smtClean="0"/>
              <a:t>如图</a:t>
            </a:r>
            <a:r>
              <a:rPr lang="en-US" altLang="zh-CN" sz="2000" b="1" dirty="0" smtClean="0"/>
              <a:t>,</a:t>
            </a:r>
            <a:r>
              <a:rPr lang="zh-CN" altLang="en-US" sz="2000" b="1" dirty="0" smtClean="0"/>
              <a:t>点</a:t>
            </a:r>
            <a:r>
              <a:rPr lang="en-US" altLang="zh-CN" sz="2000" b="1" dirty="0" smtClean="0"/>
              <a:t>A</a:t>
            </a:r>
            <a:r>
              <a:rPr lang="zh-CN" altLang="en-US" sz="2000" b="1" dirty="0" smtClean="0"/>
              <a:t>表示</a:t>
            </a:r>
            <a:r>
              <a:rPr lang="en-US" altLang="zh-CN" sz="2000" b="1" dirty="0" smtClean="0"/>
              <a:t>2</a:t>
            </a:r>
            <a:r>
              <a:rPr lang="zh-CN" altLang="en-US" sz="2000" b="1" dirty="0" smtClean="0"/>
              <a:t>街与</a:t>
            </a:r>
            <a:r>
              <a:rPr lang="en-US" altLang="zh-CN" sz="2000" b="1" dirty="0" smtClean="0"/>
              <a:t>4</a:t>
            </a:r>
            <a:r>
              <a:rPr lang="zh-CN" altLang="en-US" sz="2000" b="1" dirty="0" smtClean="0"/>
              <a:t>大道的十字路口</a:t>
            </a:r>
            <a:r>
              <a:rPr lang="en-US" altLang="zh-CN" sz="2000" b="1" dirty="0" smtClean="0"/>
              <a:t>,</a:t>
            </a:r>
            <a:r>
              <a:rPr lang="zh-CN" altLang="en-US" sz="2000" b="1" dirty="0" smtClean="0"/>
              <a:t>记为</a:t>
            </a:r>
            <a:r>
              <a:rPr lang="en-US" altLang="zh-CN" sz="2000" b="1" dirty="0" smtClean="0"/>
              <a:t>(2,4),</a:t>
            </a:r>
            <a:r>
              <a:rPr lang="zh-CN" altLang="en-US" sz="2000" b="1" dirty="0" smtClean="0"/>
              <a:t>点</a:t>
            </a:r>
            <a:r>
              <a:rPr lang="en-US" altLang="zh-CN" sz="2000" b="1" dirty="0" smtClean="0"/>
              <a:t>B</a:t>
            </a:r>
            <a:r>
              <a:rPr lang="zh-CN" altLang="en-US" sz="2000" b="1" dirty="0" smtClean="0"/>
              <a:t>表示</a:t>
            </a:r>
            <a:r>
              <a:rPr lang="en-US" altLang="zh-CN" sz="2000" b="1" dirty="0" smtClean="0"/>
              <a:t>4</a:t>
            </a:r>
            <a:r>
              <a:rPr lang="zh-CN" altLang="en-US" sz="2000" b="1" dirty="0" smtClean="0"/>
              <a:t>街与</a:t>
            </a:r>
            <a:r>
              <a:rPr lang="en-US" altLang="zh-CN" sz="2000" b="1" dirty="0" smtClean="0"/>
              <a:t>2</a:t>
            </a:r>
            <a:r>
              <a:rPr lang="zh-CN" altLang="en-US" sz="2000" b="1" dirty="0" smtClean="0"/>
              <a:t>大道的十字路口</a:t>
            </a:r>
            <a:r>
              <a:rPr lang="en-US" altLang="zh-CN" sz="2000" b="1" dirty="0" smtClean="0"/>
              <a:t>,</a:t>
            </a:r>
            <a:r>
              <a:rPr lang="zh-CN" altLang="en-US" sz="2000" b="1" dirty="0" smtClean="0"/>
              <a:t>记为</a:t>
            </a:r>
            <a:r>
              <a:rPr lang="en-US" altLang="zh-CN" sz="2000" b="1" dirty="0" smtClean="0"/>
              <a:t>(4,2)</a:t>
            </a:r>
            <a:r>
              <a:rPr lang="zh-CN" altLang="en-US" sz="2000" b="1" dirty="0" smtClean="0"/>
              <a:t>如果用</a:t>
            </a:r>
            <a:r>
              <a:rPr lang="en-US" altLang="zh-CN" sz="2000" b="1" dirty="0" smtClean="0"/>
              <a:t>(2,4)→(2,3)→(3,3)→(4,3)→(4,2)</a:t>
            </a:r>
            <a:r>
              <a:rPr lang="zh-CN" altLang="en-US" sz="2000" b="1" dirty="0" smtClean="0"/>
              <a:t>表示</a:t>
            </a:r>
            <a:r>
              <a:rPr lang="en-US" altLang="zh-CN" sz="2000" b="1" dirty="0" smtClean="0"/>
              <a:t>A</a:t>
            </a:r>
            <a:r>
              <a:rPr lang="zh-CN" altLang="en-US" sz="2000" b="1" dirty="0" smtClean="0"/>
              <a:t>到到</a:t>
            </a:r>
            <a:r>
              <a:rPr lang="en-US" altLang="zh-CN" sz="2000" b="1" dirty="0" smtClean="0"/>
              <a:t>B</a:t>
            </a:r>
            <a:r>
              <a:rPr lang="zh-CN" altLang="en-US" sz="2000" b="1" dirty="0" smtClean="0"/>
              <a:t>的途径</a:t>
            </a:r>
            <a:r>
              <a:rPr lang="en-US" altLang="zh-CN" sz="2000" b="1" dirty="0" smtClean="0"/>
              <a:t>.</a:t>
            </a:r>
          </a:p>
          <a:p>
            <a:r>
              <a:rPr lang="en-US" altLang="zh-CN" sz="2000" b="1" dirty="0" smtClean="0"/>
              <a:t>(1)</a:t>
            </a:r>
            <a:r>
              <a:rPr lang="zh-CN" altLang="en-US" sz="2000" b="1" dirty="0" smtClean="0"/>
              <a:t>请你用同样的方法写出其他两种表示</a:t>
            </a:r>
            <a:r>
              <a:rPr lang="en-US" altLang="zh-CN" sz="2000" b="1" dirty="0" smtClean="0"/>
              <a:t>A</a:t>
            </a:r>
            <a:r>
              <a:rPr lang="zh-CN" altLang="en-US" sz="2000" b="1" dirty="0" smtClean="0"/>
              <a:t>到</a:t>
            </a:r>
            <a:r>
              <a:rPr lang="en-US" altLang="zh-CN" sz="2000" b="1" dirty="0" smtClean="0"/>
              <a:t>B</a:t>
            </a:r>
            <a:r>
              <a:rPr lang="zh-CN" altLang="en-US" sz="2000" b="1" dirty="0" smtClean="0"/>
              <a:t>的途径</a:t>
            </a:r>
            <a:endParaRPr lang="en-US" altLang="zh-CN" sz="2000" b="1" dirty="0" smtClean="0"/>
          </a:p>
          <a:p>
            <a:pPr>
              <a:lnSpc>
                <a:spcPct val="150000"/>
              </a:lnSpc>
            </a:pPr>
            <a:r>
              <a:rPr lang="zh-CN" altLang="en-US" sz="2000" b="1" dirty="0" smtClean="0"/>
              <a:t>① </a:t>
            </a:r>
            <a:r>
              <a:rPr lang="zh-CN" altLang="en-US" sz="2000" b="1" u="sng" dirty="0" smtClean="0"/>
              <a:t>                                                                                    </a:t>
            </a:r>
            <a:r>
              <a:rPr lang="en-US" altLang="zh-CN" sz="2000" b="1" dirty="0" smtClean="0"/>
              <a:t>;</a:t>
            </a:r>
          </a:p>
          <a:p>
            <a:pPr>
              <a:lnSpc>
                <a:spcPct val="150000"/>
              </a:lnSpc>
            </a:pPr>
            <a:r>
              <a:rPr lang="zh-CN" altLang="en-US" sz="2000" b="1" dirty="0" smtClean="0"/>
              <a:t>②</a:t>
            </a:r>
            <a:r>
              <a:rPr lang="zh-CN" altLang="en-US" sz="2000" b="1" u="sng" dirty="0" smtClean="0"/>
              <a:t>                                                                                     </a:t>
            </a:r>
            <a:r>
              <a:rPr lang="en-US" altLang="zh-CN" sz="2000" b="1" dirty="0" smtClean="0"/>
              <a:t>.</a:t>
            </a:r>
          </a:p>
          <a:p>
            <a:r>
              <a:rPr lang="en-US" altLang="zh-CN" sz="2000" b="1" dirty="0" smtClean="0"/>
              <a:t>(2)</a:t>
            </a:r>
            <a:r>
              <a:rPr lang="zh-CN" altLang="en-US" sz="2000" b="1" dirty="0" smtClean="0"/>
              <a:t>请探究从点</a:t>
            </a:r>
            <a:r>
              <a:rPr lang="en-US" altLang="zh-CN" sz="2000" b="1" dirty="0" smtClean="0"/>
              <a:t>A</a:t>
            </a:r>
            <a:r>
              <a:rPr lang="zh-CN" altLang="en-US" sz="2000" b="1" dirty="0" smtClean="0"/>
              <a:t>到点</a:t>
            </a:r>
            <a:r>
              <a:rPr lang="en-US" altLang="zh-CN" sz="2000" b="1" dirty="0" smtClean="0"/>
              <a:t>B</a:t>
            </a:r>
            <a:r>
              <a:rPr lang="zh-CN" altLang="en-US" sz="2000" b="1" dirty="0" smtClean="0"/>
              <a:t>的最短线路共有几条</a:t>
            </a:r>
            <a:r>
              <a:rPr lang="en-US" altLang="zh-CN" sz="2000" b="1" dirty="0" smtClean="0"/>
              <a:t>?</a:t>
            </a:r>
            <a:endParaRPr lang="zh-CN" altLang="en-US" sz="2000" b="1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59632" y="2858988"/>
            <a:ext cx="3024336" cy="2083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图片 14" descr="tid069t000134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AFAF8"/>
              </a:clrFrom>
              <a:clrTo>
                <a:srgbClr val="FAFAF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95728" y="3260824"/>
            <a:ext cx="2448272" cy="1881089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2555776" y="1706860"/>
            <a:ext cx="33201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(2,4)→(2,3)→(2,2)→(3,2)→(4,2)</a:t>
            </a:r>
            <a:endParaRPr lang="zh-CN" altLang="en-US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555776" y="2138908"/>
            <a:ext cx="33201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(2,4)→(3,4)→(4,4)→(4,3)→(4,2)</a:t>
            </a:r>
            <a:endParaRPr lang="zh-CN" altLang="en-US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148064" y="3003004"/>
            <a:ext cx="936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6</a:t>
            </a:r>
            <a:r>
              <a:rPr lang="zh-CN" altLang="en-US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楷体" pitchFamily="49" charset="-122"/>
                <a:ea typeface="楷体" pitchFamily="49" charset="-122"/>
              </a:rPr>
              <a:t>条</a:t>
            </a:r>
            <a:endParaRPr lang="zh-CN" altLang="en-US" sz="2000" b="1" dirty="0">
              <a:solidFill>
                <a:schemeClr val="accent1">
                  <a:lumMod val="60000"/>
                  <a:lumOff val="40000"/>
                </a:schemeClr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3529" y="1490836"/>
            <a:ext cx="1296143" cy="2300610"/>
            <a:chOff x="910903" y="1233284"/>
            <a:chExt cx="1716881" cy="2660650"/>
          </a:xfrm>
        </p:grpSpPr>
        <p:pic>
          <p:nvPicPr>
            <p:cNvPr id="3" name="Picture 11" descr="花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0903" y="1722234"/>
              <a:ext cx="530225" cy="168275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4" descr="花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5509" y="1603171"/>
              <a:ext cx="422275" cy="1939925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5" name="Group 10"/>
            <p:cNvGrpSpPr>
              <a:grpSpLocks/>
            </p:cNvGrpSpPr>
            <p:nvPr/>
          </p:nvGrpSpPr>
          <p:grpSpPr bwMode="auto">
            <a:xfrm>
              <a:off x="1441922" y="1233284"/>
              <a:ext cx="762000" cy="2660650"/>
              <a:chOff x="857" y="696"/>
              <a:chExt cx="480" cy="1846"/>
            </a:xfrm>
          </p:grpSpPr>
          <p:sp>
            <p:nvSpPr>
              <p:cNvPr id="8" name="Line 6"/>
              <p:cNvSpPr>
                <a:spLocks noChangeShapeType="1"/>
              </p:cNvSpPr>
              <p:nvPr/>
            </p:nvSpPr>
            <p:spPr bwMode="auto">
              <a:xfrm>
                <a:off x="857" y="696"/>
                <a:ext cx="0" cy="1846"/>
              </a:xfrm>
              <a:prstGeom prst="line">
                <a:avLst/>
              </a:prstGeom>
              <a:noFill/>
              <a:ln w="6350">
                <a:solidFill>
                  <a:srgbClr val="CBAB89"/>
                </a:solidFill>
                <a:round/>
                <a:headEnd type="oval" w="sm" len="sm"/>
                <a:tailEnd type="oval" w="sm" len="sm"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9" name="Line 7"/>
              <p:cNvSpPr>
                <a:spLocks noChangeShapeType="1"/>
              </p:cNvSpPr>
              <p:nvPr/>
            </p:nvSpPr>
            <p:spPr bwMode="auto">
              <a:xfrm>
                <a:off x="1337" y="696"/>
                <a:ext cx="0" cy="1846"/>
              </a:xfrm>
              <a:prstGeom prst="line">
                <a:avLst/>
              </a:prstGeom>
              <a:noFill/>
              <a:ln w="6350">
                <a:solidFill>
                  <a:srgbClr val="CBAB89"/>
                </a:solidFill>
                <a:round/>
                <a:headEnd type="oval" w="sm" len="sm"/>
                <a:tailEnd type="oval" w="sm" len="sm"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</p:grpSp>
        <p:sp>
          <p:nvSpPr>
            <p:cNvPr id="6" name="Text Box 8"/>
            <p:cNvSpPr txBox="1">
              <a:spLocks noChangeArrowheads="1"/>
            </p:cNvSpPr>
            <p:nvPr/>
          </p:nvSpPr>
          <p:spPr bwMode="auto">
            <a:xfrm>
              <a:off x="1668974" y="1915909"/>
              <a:ext cx="553998" cy="6982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b="1" dirty="0" smtClean="0">
                  <a:solidFill>
                    <a:schemeClr val="accent1"/>
                  </a:solidFill>
                  <a:latin typeface="Arial" charset="0"/>
                  <a:ea typeface="华文中宋" pitchFamily="2" charset="-122"/>
                </a:rPr>
                <a:t>练习</a:t>
              </a:r>
              <a:endParaRPr lang="zh-CN" altLang="en-US" sz="2400" b="1" dirty="0">
                <a:solidFill>
                  <a:schemeClr val="accent1"/>
                </a:solidFill>
                <a:latin typeface="Arial" charset="0"/>
                <a:ea typeface="华文中宋" pitchFamily="2" charset="-122"/>
              </a:endParaRPr>
            </a:p>
          </p:txBody>
        </p:sp>
        <p:sp>
          <p:nvSpPr>
            <p:cNvPr id="7" name="Text Box 9"/>
            <p:cNvSpPr txBox="1">
              <a:spLocks noChangeArrowheads="1"/>
            </p:cNvSpPr>
            <p:nvPr/>
          </p:nvSpPr>
          <p:spPr bwMode="auto">
            <a:xfrm>
              <a:off x="1482780" y="2398509"/>
              <a:ext cx="338554" cy="7399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00" dirty="0" smtClean="0">
                  <a:solidFill>
                    <a:srgbClr val="A2897B"/>
                  </a:solidFill>
                  <a:latin typeface="Arial" charset="0"/>
                  <a:ea typeface="华文中宋" pitchFamily="2" charset="-122"/>
                </a:rPr>
                <a:t>PRACTICE</a:t>
              </a:r>
              <a:endParaRPr lang="en-US" altLang="zh-CN" sz="1000" dirty="0">
                <a:solidFill>
                  <a:srgbClr val="A2897B"/>
                </a:solidFill>
                <a:latin typeface="Arial" charset="0"/>
                <a:ea typeface="华文中宋" pitchFamily="2" charset="-122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1763688" y="554732"/>
            <a:ext cx="691276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/>
              <a:t>7.</a:t>
            </a:r>
            <a:r>
              <a:rPr lang="zh-CN" altLang="en-US" sz="2000" b="1" dirty="0" smtClean="0"/>
              <a:t>五子连珠棋深受广大棋友的喜爱</a:t>
            </a:r>
            <a:r>
              <a:rPr lang="en-US" altLang="zh-CN" sz="2000" b="1" dirty="0" smtClean="0"/>
              <a:t>,</a:t>
            </a:r>
            <a:r>
              <a:rPr lang="zh-CN" altLang="en-US" sz="2000" b="1" dirty="0" smtClean="0"/>
              <a:t>其规则是</a:t>
            </a:r>
            <a:r>
              <a:rPr lang="en-US" altLang="zh-CN" sz="2000" b="1" dirty="0" smtClean="0"/>
              <a:t>:</a:t>
            </a:r>
            <a:r>
              <a:rPr lang="zh-CN" altLang="en-US" sz="2000" b="1" dirty="0" smtClean="0"/>
              <a:t>在</a:t>
            </a:r>
            <a:r>
              <a:rPr lang="en-US" altLang="zh-CN" sz="2000" b="1" dirty="0" smtClean="0"/>
              <a:t>15×15</a:t>
            </a:r>
            <a:r>
              <a:rPr lang="zh-CN" altLang="en-US" sz="2000" b="1" dirty="0" smtClean="0"/>
              <a:t>的正方形棋盘中</a:t>
            </a:r>
            <a:r>
              <a:rPr lang="en-US" altLang="zh-CN" sz="2000" b="1" dirty="0" smtClean="0"/>
              <a:t>,</a:t>
            </a:r>
            <a:r>
              <a:rPr lang="zh-CN" altLang="en-US" sz="2000" b="1" dirty="0" smtClean="0"/>
              <a:t>由黑方先行</a:t>
            </a:r>
            <a:r>
              <a:rPr lang="en-US" altLang="zh-CN" sz="2000" b="1" dirty="0" smtClean="0"/>
              <a:t>,</a:t>
            </a:r>
            <a:r>
              <a:rPr lang="zh-CN" altLang="en-US" sz="2000" b="1" dirty="0" smtClean="0"/>
              <a:t>轮流弈子</a:t>
            </a:r>
            <a:r>
              <a:rPr lang="en-US" altLang="zh-CN" sz="2000" b="1" dirty="0" smtClean="0"/>
              <a:t>,</a:t>
            </a:r>
            <a:r>
              <a:rPr lang="zh-CN" altLang="en-US" sz="2000" b="1" dirty="0" smtClean="0"/>
              <a:t>在任方向上连成五子者为胜</a:t>
            </a:r>
            <a:r>
              <a:rPr lang="en-US" altLang="zh-CN" sz="2000" b="1" dirty="0" smtClean="0"/>
              <a:t>.</a:t>
            </a:r>
            <a:r>
              <a:rPr lang="zh-CN" altLang="en-US" sz="2000" b="1" dirty="0" smtClean="0"/>
              <a:t>如图是两个五子棋爱好者甲和乙的对弈图</a:t>
            </a:r>
            <a:r>
              <a:rPr lang="en-US" altLang="zh-CN" sz="2000" b="1" dirty="0" smtClean="0"/>
              <a:t>(</a:t>
            </a:r>
            <a:r>
              <a:rPr lang="zh-CN" altLang="en-US" sz="2000" b="1" dirty="0" smtClean="0"/>
              <a:t>甲执黑子先行</a:t>
            </a:r>
            <a:r>
              <a:rPr lang="en-US" altLang="zh-CN" sz="2000" b="1" dirty="0" smtClean="0"/>
              <a:t>,</a:t>
            </a:r>
            <a:r>
              <a:rPr lang="zh-CN" altLang="en-US" sz="2000" b="1" dirty="0" smtClean="0"/>
              <a:t>乙执白子后走</a:t>
            </a:r>
            <a:r>
              <a:rPr lang="en-US" altLang="zh-CN" sz="2000" b="1" dirty="0" smtClean="0"/>
              <a:t>),</a:t>
            </a:r>
            <a:r>
              <a:rPr lang="zh-CN" altLang="en-US" sz="2000" b="1" dirty="0" smtClean="0"/>
              <a:t>观察棋盘思考</a:t>
            </a:r>
            <a:r>
              <a:rPr lang="en-US" altLang="zh-CN" sz="2000" b="1" dirty="0" smtClean="0"/>
              <a:t>:</a:t>
            </a:r>
            <a:r>
              <a:rPr lang="zh-CN" altLang="en-US" sz="2000" b="1" dirty="0" smtClean="0"/>
              <a:t>若</a:t>
            </a:r>
            <a:r>
              <a:rPr lang="en-US" altLang="zh-CN" sz="2000" b="1" dirty="0" smtClean="0"/>
              <a:t>A</a:t>
            </a:r>
            <a:r>
              <a:rPr lang="zh-CN" altLang="en-US" sz="2000" b="1" dirty="0" smtClean="0"/>
              <a:t>点的位置记为</a:t>
            </a:r>
            <a:r>
              <a:rPr lang="en-US" altLang="zh-CN" sz="2000" b="1" dirty="0" smtClean="0"/>
              <a:t>(8,4),</a:t>
            </a:r>
            <a:r>
              <a:rPr lang="zh-CN" altLang="en-US" sz="2000" b="1" dirty="0" smtClean="0"/>
              <a:t>甲必须在哪个位置上落子</a:t>
            </a:r>
            <a:r>
              <a:rPr lang="en-US" altLang="zh-CN" sz="2000" b="1" dirty="0" smtClean="0"/>
              <a:t>,</a:t>
            </a:r>
            <a:r>
              <a:rPr lang="zh-CN" altLang="en-US" sz="2000" b="1" dirty="0" smtClean="0"/>
              <a:t>才不会让乙在短时间内获胜</a:t>
            </a:r>
            <a:r>
              <a:rPr lang="en-US" altLang="zh-CN" sz="2000" b="1" dirty="0" smtClean="0"/>
              <a:t>?</a:t>
            </a:r>
            <a:r>
              <a:rPr lang="zh-CN" altLang="en-US" sz="2000" b="1" dirty="0" smtClean="0"/>
              <a:t>为什么</a:t>
            </a:r>
            <a:r>
              <a:rPr lang="en-US" altLang="zh-CN" sz="2000" b="1" dirty="0" smtClean="0"/>
              <a:t>?</a:t>
            </a:r>
            <a:endParaRPr lang="zh-CN" altLang="en-US" sz="2000" b="1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200000">
            <a:off x="2271911" y="1571097"/>
            <a:ext cx="2583957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图片 15" descr="tid069t000134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AFAF8"/>
              </a:clrFrom>
              <a:clrTo>
                <a:srgbClr val="FAFAF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95728" y="3260824"/>
            <a:ext cx="2448272" cy="1881089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5220072" y="2426940"/>
            <a:ext cx="35283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7.</a:t>
            </a:r>
            <a:r>
              <a:rPr lang="zh-CN" alt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解</a:t>
            </a:r>
            <a:r>
              <a:rPr lang="en-US" altLang="zh-CN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:</a:t>
            </a:r>
            <a:r>
              <a:rPr lang="zh-CN" alt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甲必须在</a:t>
            </a:r>
            <a:r>
              <a:rPr lang="en-US" altLang="zh-CN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(1,7)</a:t>
            </a:r>
            <a:r>
              <a:rPr lang="zh-CN" alt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或</a:t>
            </a:r>
            <a:r>
              <a:rPr lang="en-US" altLang="zh-CN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(5,3)</a:t>
            </a:r>
            <a:r>
              <a:rPr lang="zh-CN" alt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处落子</a:t>
            </a:r>
            <a:r>
              <a:rPr lang="en-US" altLang="zh-CN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,</a:t>
            </a:r>
            <a:r>
              <a:rPr lang="zh-CN" alt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因为若甲不首先截断以上两处之一</a:t>
            </a:r>
            <a:r>
              <a:rPr lang="en-US" altLang="zh-CN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,</a:t>
            </a:r>
            <a:r>
              <a:rPr lang="zh-CN" alt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而让乙在</a:t>
            </a:r>
            <a:r>
              <a:rPr lang="en-US" altLang="zh-CN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(1,7)</a:t>
            </a:r>
            <a:r>
              <a:rPr lang="zh-CN" alt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或</a:t>
            </a:r>
            <a:r>
              <a:rPr lang="en-US" altLang="zh-CN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(5,3)</a:t>
            </a:r>
            <a:r>
              <a:rPr lang="zh-CN" alt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处落子</a:t>
            </a:r>
            <a:r>
              <a:rPr lang="en-US" altLang="zh-CN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,</a:t>
            </a:r>
            <a:r>
              <a:rPr lang="zh-CN" alt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则不论截断何处</a:t>
            </a:r>
            <a:r>
              <a:rPr lang="en-US" altLang="zh-CN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,</a:t>
            </a:r>
            <a:r>
              <a:rPr lang="zh-CN" alt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乙总有一处落子可连成五子</a:t>
            </a:r>
            <a:r>
              <a:rPr lang="en-US" altLang="zh-CN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,</a:t>
            </a:r>
            <a:r>
              <a:rPr lang="zh-CN" alt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乙必胜无疑</a:t>
            </a:r>
            <a:endParaRPr lang="zh-CN" altLang="en-US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79512" y="1274812"/>
            <a:ext cx="1296143" cy="2156594"/>
            <a:chOff x="910903" y="1233284"/>
            <a:chExt cx="1716881" cy="2660650"/>
          </a:xfrm>
        </p:grpSpPr>
        <p:pic>
          <p:nvPicPr>
            <p:cNvPr id="3" name="Picture 11" descr="花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0903" y="1722234"/>
              <a:ext cx="530225" cy="1682750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4" descr="花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5509" y="1603171"/>
              <a:ext cx="422275" cy="1939925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5" name="Group 10"/>
            <p:cNvGrpSpPr>
              <a:grpSpLocks/>
            </p:cNvGrpSpPr>
            <p:nvPr/>
          </p:nvGrpSpPr>
          <p:grpSpPr bwMode="auto">
            <a:xfrm>
              <a:off x="1441922" y="1233284"/>
              <a:ext cx="762000" cy="2660650"/>
              <a:chOff x="857" y="696"/>
              <a:chExt cx="480" cy="1846"/>
            </a:xfrm>
          </p:grpSpPr>
          <p:sp>
            <p:nvSpPr>
              <p:cNvPr id="8" name="Line 6"/>
              <p:cNvSpPr>
                <a:spLocks noChangeShapeType="1"/>
              </p:cNvSpPr>
              <p:nvPr/>
            </p:nvSpPr>
            <p:spPr bwMode="auto">
              <a:xfrm>
                <a:off x="857" y="696"/>
                <a:ext cx="0" cy="1846"/>
              </a:xfrm>
              <a:prstGeom prst="line">
                <a:avLst/>
              </a:prstGeom>
              <a:noFill/>
              <a:ln w="6350">
                <a:solidFill>
                  <a:srgbClr val="CBAB89"/>
                </a:solidFill>
                <a:round/>
                <a:headEnd type="oval" w="sm" len="sm"/>
                <a:tailEnd type="oval" w="sm" len="sm"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  <p:sp>
            <p:nvSpPr>
              <p:cNvPr id="9" name="Line 7"/>
              <p:cNvSpPr>
                <a:spLocks noChangeShapeType="1"/>
              </p:cNvSpPr>
              <p:nvPr/>
            </p:nvSpPr>
            <p:spPr bwMode="auto">
              <a:xfrm>
                <a:off x="1337" y="696"/>
                <a:ext cx="0" cy="1846"/>
              </a:xfrm>
              <a:prstGeom prst="line">
                <a:avLst/>
              </a:prstGeom>
              <a:noFill/>
              <a:ln w="6350">
                <a:solidFill>
                  <a:srgbClr val="CBAB89"/>
                </a:solidFill>
                <a:round/>
                <a:headEnd type="oval" w="sm" len="sm"/>
                <a:tailEnd type="oval" w="sm" len="sm"/>
              </a:ln>
              <a:effectLst/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>
                  <a:solidFill>
                    <a:srgbClr val="000000"/>
                  </a:solidFill>
                  <a:latin typeface="Arial" charset="0"/>
                </a:endParaRPr>
              </a:p>
            </p:txBody>
          </p:sp>
        </p:grpSp>
        <p:sp>
          <p:nvSpPr>
            <p:cNvPr id="6" name="Text Box 8"/>
            <p:cNvSpPr txBox="1">
              <a:spLocks noChangeArrowheads="1"/>
            </p:cNvSpPr>
            <p:nvPr/>
          </p:nvSpPr>
          <p:spPr bwMode="auto">
            <a:xfrm>
              <a:off x="1668974" y="1915909"/>
              <a:ext cx="553998" cy="6982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b="1" dirty="0" smtClean="0">
                  <a:solidFill>
                    <a:schemeClr val="accent1"/>
                  </a:solidFill>
                  <a:latin typeface="Arial" charset="0"/>
                  <a:ea typeface="华文中宋" pitchFamily="2" charset="-122"/>
                </a:rPr>
                <a:t>练习</a:t>
              </a:r>
              <a:endParaRPr lang="zh-CN" altLang="en-US" sz="2400" b="1" dirty="0">
                <a:solidFill>
                  <a:schemeClr val="accent1"/>
                </a:solidFill>
                <a:latin typeface="Arial" charset="0"/>
                <a:ea typeface="华文中宋" pitchFamily="2" charset="-122"/>
              </a:endParaRPr>
            </a:p>
          </p:txBody>
        </p:sp>
        <p:sp>
          <p:nvSpPr>
            <p:cNvPr id="7" name="Text Box 9"/>
            <p:cNvSpPr txBox="1">
              <a:spLocks noChangeArrowheads="1"/>
            </p:cNvSpPr>
            <p:nvPr/>
          </p:nvSpPr>
          <p:spPr bwMode="auto">
            <a:xfrm>
              <a:off x="1482780" y="2398509"/>
              <a:ext cx="338554" cy="7399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00" dirty="0" smtClean="0">
                  <a:solidFill>
                    <a:srgbClr val="A2897B"/>
                  </a:solidFill>
                  <a:latin typeface="Arial" charset="0"/>
                  <a:ea typeface="华文中宋" pitchFamily="2" charset="-122"/>
                </a:rPr>
                <a:t>PRACTICE</a:t>
              </a:r>
              <a:endParaRPr lang="en-US" altLang="zh-CN" sz="1000" dirty="0">
                <a:solidFill>
                  <a:srgbClr val="A2897B"/>
                </a:solidFill>
                <a:latin typeface="Arial" charset="0"/>
                <a:ea typeface="华文中宋" pitchFamily="2" charset="-122"/>
              </a:endParaRPr>
            </a:p>
          </p:txBody>
        </p:sp>
      </p:grpSp>
      <p:pic>
        <p:nvPicPr>
          <p:cNvPr id="16" name="图片 15" descr="tid069t000134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AFAF8"/>
              </a:clrFrom>
              <a:clrTo>
                <a:srgbClr val="FAFAF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95728" y="3260824"/>
            <a:ext cx="2448272" cy="188108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403648" y="194692"/>
            <a:ext cx="720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8.</a:t>
            </a:r>
            <a:r>
              <a:rPr lang="zh-CN" altLang="en-US" sz="2400" b="1" dirty="0" smtClean="0"/>
              <a:t>如下图，方块中有</a:t>
            </a:r>
            <a:r>
              <a:rPr lang="en-US" altLang="zh-CN" sz="2400" b="1" dirty="0" smtClean="0"/>
              <a:t>25</a:t>
            </a:r>
            <a:r>
              <a:rPr lang="zh-CN" altLang="en-US" sz="2400" b="1" dirty="0" smtClean="0"/>
              <a:t>个汉字，用（</a:t>
            </a:r>
            <a:r>
              <a:rPr lang="en-US" altLang="zh-CN" sz="2400" b="1" dirty="0" smtClean="0"/>
              <a:t>C</a:t>
            </a:r>
            <a:r>
              <a:rPr lang="zh-CN" altLang="en-US" sz="2400" b="1" dirty="0" smtClean="0"/>
              <a:t>，</a:t>
            </a:r>
            <a:r>
              <a:rPr lang="en-US" altLang="zh-CN" sz="2400" b="1" dirty="0" smtClean="0"/>
              <a:t>3</a:t>
            </a:r>
            <a:r>
              <a:rPr lang="zh-CN" altLang="en-US" sz="2400" b="1" dirty="0" smtClean="0"/>
              <a:t>）表示“天”，那么按下列要求排列会组成一句什么话，请把它写出来</a:t>
            </a:r>
            <a:r>
              <a:rPr lang="en-US" altLang="zh-CN" sz="2400" b="1" dirty="0" smtClean="0"/>
              <a:t>.</a:t>
            </a:r>
            <a:endParaRPr lang="zh-CN" altLang="en-US" sz="2400" b="1" dirty="0" smtClean="0"/>
          </a:p>
        </p:txBody>
      </p:sp>
      <p:graphicFrame>
        <p:nvGraphicFramePr>
          <p:cNvPr id="17" name="表格 16"/>
          <p:cNvGraphicFramePr>
            <a:graphicFrameLocks noGrp="1"/>
          </p:cNvGraphicFramePr>
          <p:nvPr/>
        </p:nvGraphicFramePr>
        <p:xfrm>
          <a:off x="1475656" y="1562844"/>
          <a:ext cx="3168354" cy="31089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528059"/>
                <a:gridCol w="528059"/>
                <a:gridCol w="528059"/>
                <a:gridCol w="528059"/>
                <a:gridCol w="528059"/>
                <a:gridCol w="528059"/>
              </a:tblGrid>
              <a:tr h="46775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可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明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个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万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女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46775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</a:rPr>
                        <a:t>4</a:t>
                      </a:r>
                      <a:endParaRPr lang="zh-CN" altLang="en-US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中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我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的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一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学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46775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</a:rPr>
                        <a:t>3</a:t>
                      </a:r>
                      <a:endParaRPr lang="zh-CN" altLang="en-US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爱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英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天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帅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活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46775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</a:rPr>
                        <a:t>2</a:t>
                      </a:r>
                      <a:endParaRPr lang="zh-CN" altLang="en-US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球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里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是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生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大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46775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</a:rPr>
                        <a:t>1</a:t>
                      </a:r>
                      <a:endParaRPr lang="zh-CN" altLang="en-US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小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孩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打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习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 smtClean="0">
                          <a:latin typeface="+mj-ea"/>
                          <a:ea typeface="+mj-ea"/>
                        </a:rPr>
                        <a:t>哥</a:t>
                      </a:r>
                      <a:endParaRPr lang="zh-CN" altLang="en-US" sz="24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467754">
                <a:tc>
                  <a:txBody>
                    <a:bodyPr/>
                    <a:lstStyle/>
                    <a:p>
                      <a:pPr algn="ctr"/>
                      <a:endParaRPr lang="zh-CN" altLang="en-US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i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</a:rPr>
                        <a:t>A</a:t>
                      </a:r>
                      <a:endParaRPr lang="zh-CN" altLang="en-US" sz="2800" b="1" i="0" dirty="0">
                        <a:solidFill>
                          <a:schemeClr val="tx2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i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</a:rPr>
                        <a:t>B</a:t>
                      </a:r>
                      <a:endParaRPr lang="zh-CN" altLang="en-US" sz="2800" b="1" i="0" dirty="0">
                        <a:solidFill>
                          <a:schemeClr val="tx2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i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</a:rPr>
                        <a:t>C</a:t>
                      </a:r>
                      <a:endParaRPr lang="zh-CN" altLang="en-US" sz="2800" b="1" i="0" dirty="0">
                        <a:solidFill>
                          <a:schemeClr val="tx2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i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</a:rPr>
                        <a:t>D</a:t>
                      </a:r>
                      <a:endParaRPr lang="zh-CN" altLang="en-US" sz="2800" b="1" i="0" dirty="0">
                        <a:solidFill>
                          <a:schemeClr val="tx2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i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</a:rPr>
                        <a:t>E</a:t>
                      </a:r>
                      <a:endParaRPr lang="zh-CN" altLang="en-US" sz="2800" b="1" i="0" dirty="0">
                        <a:solidFill>
                          <a:schemeClr val="tx2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4860032" y="1634852"/>
            <a:ext cx="40324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accent1">
                    <a:lumMod val="75000"/>
                  </a:schemeClr>
                </a:solidFill>
                <a:cs typeface="MV Boli" pitchFamily="2" charset="0"/>
              </a:rPr>
              <a:t>1.(A,5),(A,3),(C,4),(E,5),(B,1),(C,2),(B,4)</a:t>
            </a:r>
            <a:endParaRPr lang="zh-CN" altLang="en-US" sz="2000" b="1" dirty="0">
              <a:solidFill>
                <a:schemeClr val="accent1">
                  <a:lumMod val="75000"/>
                </a:schemeClr>
              </a:solidFill>
              <a:cs typeface="MV Boli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60032" y="2786980"/>
            <a:ext cx="40324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solidFill>
                  <a:schemeClr val="tx2">
                    <a:lumMod val="75000"/>
                  </a:schemeClr>
                </a:solidFill>
                <a:cs typeface="MV Boli" pitchFamily="2" charset="0"/>
              </a:rPr>
              <a:t>2.(B,4),(C,2),(D,4),(C,5),(A,1),(D,3),(E,1)</a:t>
            </a:r>
            <a:endParaRPr lang="zh-CN" altLang="en-US" sz="2000" b="1" dirty="0">
              <a:solidFill>
                <a:schemeClr val="tx2">
                  <a:lumMod val="75000"/>
                </a:schemeClr>
              </a:solidFill>
              <a:cs typeface="MV Boli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0" name="Oval 10"/>
          <p:cNvSpPr>
            <a:spLocks noChangeArrowheads="1"/>
          </p:cNvSpPr>
          <p:nvPr/>
        </p:nvSpPr>
        <p:spPr bwMode="auto">
          <a:xfrm>
            <a:off x="1547813" y="2224088"/>
            <a:ext cx="641350" cy="6350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1" name="Oval 11"/>
          <p:cNvSpPr>
            <a:spLocks noChangeArrowheads="1"/>
          </p:cNvSpPr>
          <p:nvPr/>
        </p:nvSpPr>
        <p:spPr bwMode="auto">
          <a:xfrm>
            <a:off x="890588" y="1985963"/>
            <a:ext cx="366712" cy="3667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2" name="Oval 12"/>
          <p:cNvSpPr>
            <a:spLocks noChangeArrowheads="1"/>
          </p:cNvSpPr>
          <p:nvPr/>
        </p:nvSpPr>
        <p:spPr bwMode="auto">
          <a:xfrm>
            <a:off x="552450" y="2289175"/>
            <a:ext cx="255588" cy="25558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3" name="Oval 13"/>
          <p:cNvSpPr>
            <a:spLocks noChangeArrowheads="1"/>
          </p:cNvSpPr>
          <p:nvPr/>
        </p:nvSpPr>
        <p:spPr bwMode="auto">
          <a:xfrm>
            <a:off x="230188" y="2289175"/>
            <a:ext cx="176212" cy="176213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4" name="Oval 14"/>
          <p:cNvSpPr>
            <a:spLocks noChangeArrowheads="1"/>
          </p:cNvSpPr>
          <p:nvPr/>
        </p:nvSpPr>
        <p:spPr bwMode="auto">
          <a:xfrm>
            <a:off x="-301625" y="2500313"/>
            <a:ext cx="592138" cy="59213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5" name="Oval 15"/>
          <p:cNvSpPr>
            <a:spLocks noChangeArrowheads="1"/>
          </p:cNvSpPr>
          <p:nvPr/>
        </p:nvSpPr>
        <p:spPr bwMode="auto">
          <a:xfrm>
            <a:off x="5004048" y="1778868"/>
            <a:ext cx="323850" cy="3238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0496" name="Oval 16"/>
          <p:cNvSpPr>
            <a:spLocks noChangeArrowheads="1"/>
          </p:cNvSpPr>
          <p:nvPr/>
        </p:nvSpPr>
        <p:spPr bwMode="auto">
          <a:xfrm>
            <a:off x="5004048" y="2498948"/>
            <a:ext cx="323850" cy="32385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0497" name="Oval 17"/>
          <p:cNvSpPr>
            <a:spLocks noChangeArrowheads="1"/>
          </p:cNvSpPr>
          <p:nvPr/>
        </p:nvSpPr>
        <p:spPr bwMode="auto">
          <a:xfrm>
            <a:off x="5004048" y="3219028"/>
            <a:ext cx="323850" cy="32067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0498" name="Oval 18"/>
          <p:cNvSpPr>
            <a:spLocks noChangeArrowheads="1"/>
          </p:cNvSpPr>
          <p:nvPr/>
        </p:nvSpPr>
        <p:spPr bwMode="auto">
          <a:xfrm>
            <a:off x="5004048" y="3939108"/>
            <a:ext cx="323850" cy="32385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/>
        </p:spPr>
        <p:txBody>
          <a:bodyPr/>
          <a:lstStyle/>
          <a:p>
            <a:pPr algn="ctr"/>
            <a:endParaRPr lang="zh-CN" altLang="en-US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grpSp>
        <p:nvGrpSpPr>
          <p:cNvPr id="20499" name="Group 19"/>
          <p:cNvGrpSpPr>
            <a:grpSpLocks/>
          </p:cNvGrpSpPr>
          <p:nvPr/>
        </p:nvGrpSpPr>
        <p:grpSpPr bwMode="auto">
          <a:xfrm>
            <a:off x="2771800" y="1922884"/>
            <a:ext cx="1733550" cy="2532492"/>
            <a:chOff x="0" y="0"/>
            <a:chExt cx="1335" cy="1951"/>
          </a:xfrm>
          <a:solidFill>
            <a:schemeClr val="bg2"/>
          </a:solidFill>
        </p:grpSpPr>
        <p:sp>
          <p:nvSpPr>
            <p:cNvPr id="20500" name="Freeform 20"/>
            <p:cNvSpPr>
              <a:spLocks noEditPoints="1"/>
            </p:cNvSpPr>
            <p:nvPr/>
          </p:nvSpPr>
          <p:spPr bwMode="auto">
            <a:xfrm>
              <a:off x="0" y="0"/>
              <a:ext cx="1335" cy="1609"/>
            </a:xfrm>
            <a:custGeom>
              <a:avLst/>
              <a:gdLst>
                <a:gd name="T0" fmla="*/ 282 w 565"/>
                <a:gd name="T1" fmla="*/ 0 h 681"/>
                <a:gd name="T2" fmla="*/ 0 w 565"/>
                <a:gd name="T3" fmla="*/ 283 h 681"/>
                <a:gd name="T4" fmla="*/ 72 w 565"/>
                <a:gd name="T5" fmla="*/ 472 h 681"/>
                <a:gd name="T6" fmla="*/ 72 w 565"/>
                <a:gd name="T7" fmla="*/ 472 h 681"/>
                <a:gd name="T8" fmla="*/ 73 w 565"/>
                <a:gd name="T9" fmla="*/ 473 h 681"/>
                <a:gd name="T10" fmla="*/ 85 w 565"/>
                <a:gd name="T11" fmla="*/ 486 h 681"/>
                <a:gd name="T12" fmla="*/ 151 w 565"/>
                <a:gd name="T13" fmla="*/ 568 h 681"/>
                <a:gd name="T14" fmla="*/ 232 w 565"/>
                <a:gd name="T15" fmla="*/ 681 h 681"/>
                <a:gd name="T16" fmla="*/ 275 w 565"/>
                <a:gd name="T17" fmla="*/ 681 h 681"/>
                <a:gd name="T18" fmla="*/ 289 w 565"/>
                <a:gd name="T19" fmla="*/ 681 h 681"/>
                <a:gd name="T20" fmla="*/ 332 w 565"/>
                <a:gd name="T21" fmla="*/ 681 h 681"/>
                <a:gd name="T22" fmla="*/ 414 w 565"/>
                <a:gd name="T23" fmla="*/ 568 h 681"/>
                <a:gd name="T24" fmla="*/ 477 w 565"/>
                <a:gd name="T25" fmla="*/ 488 h 681"/>
                <a:gd name="T26" fmla="*/ 565 w 565"/>
                <a:gd name="T27" fmla="*/ 283 h 681"/>
                <a:gd name="T28" fmla="*/ 282 w 565"/>
                <a:gd name="T29" fmla="*/ 0 h 681"/>
                <a:gd name="T30" fmla="*/ 388 w 565"/>
                <a:gd name="T31" fmla="*/ 410 h 681"/>
                <a:gd name="T32" fmla="*/ 354 w 565"/>
                <a:gd name="T33" fmla="*/ 455 h 681"/>
                <a:gd name="T34" fmla="*/ 309 w 565"/>
                <a:gd name="T35" fmla="*/ 520 h 681"/>
                <a:gd name="T36" fmla="*/ 286 w 565"/>
                <a:gd name="T37" fmla="*/ 520 h 681"/>
                <a:gd name="T38" fmla="*/ 279 w 565"/>
                <a:gd name="T39" fmla="*/ 520 h 681"/>
                <a:gd name="T40" fmla="*/ 255 w 565"/>
                <a:gd name="T41" fmla="*/ 520 h 681"/>
                <a:gd name="T42" fmla="*/ 211 w 565"/>
                <a:gd name="T43" fmla="*/ 455 h 681"/>
                <a:gd name="T44" fmla="*/ 176 w 565"/>
                <a:gd name="T45" fmla="*/ 408 h 681"/>
                <a:gd name="T46" fmla="*/ 169 w 565"/>
                <a:gd name="T47" fmla="*/ 401 h 681"/>
                <a:gd name="T48" fmla="*/ 168 w 565"/>
                <a:gd name="T49" fmla="*/ 400 h 681"/>
                <a:gd name="T50" fmla="*/ 168 w 565"/>
                <a:gd name="T51" fmla="*/ 400 h 681"/>
                <a:gd name="T52" fmla="*/ 129 w 565"/>
                <a:gd name="T53" fmla="*/ 292 h 681"/>
                <a:gd name="T54" fmla="*/ 282 w 565"/>
                <a:gd name="T55" fmla="*/ 129 h 681"/>
                <a:gd name="T56" fmla="*/ 436 w 565"/>
                <a:gd name="T57" fmla="*/ 292 h 681"/>
                <a:gd name="T58" fmla="*/ 388 w 565"/>
                <a:gd name="T59" fmla="*/ 410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65" h="681">
                  <a:moveTo>
                    <a:pt x="282" y="0"/>
                  </a:moveTo>
                  <a:cubicBezTo>
                    <a:pt x="126" y="0"/>
                    <a:pt x="0" y="127"/>
                    <a:pt x="0" y="283"/>
                  </a:cubicBezTo>
                  <a:cubicBezTo>
                    <a:pt x="0" y="356"/>
                    <a:pt x="27" y="422"/>
                    <a:pt x="72" y="472"/>
                  </a:cubicBezTo>
                  <a:cubicBezTo>
                    <a:pt x="72" y="472"/>
                    <a:pt x="72" y="472"/>
                    <a:pt x="72" y="472"/>
                  </a:cubicBezTo>
                  <a:cubicBezTo>
                    <a:pt x="72" y="472"/>
                    <a:pt x="72" y="473"/>
                    <a:pt x="73" y="473"/>
                  </a:cubicBezTo>
                  <a:cubicBezTo>
                    <a:pt x="77" y="478"/>
                    <a:pt x="81" y="482"/>
                    <a:pt x="85" y="486"/>
                  </a:cubicBezTo>
                  <a:cubicBezTo>
                    <a:pt x="102" y="504"/>
                    <a:pt x="131" y="536"/>
                    <a:pt x="151" y="568"/>
                  </a:cubicBezTo>
                  <a:cubicBezTo>
                    <a:pt x="180" y="615"/>
                    <a:pt x="165" y="681"/>
                    <a:pt x="232" y="681"/>
                  </a:cubicBezTo>
                  <a:cubicBezTo>
                    <a:pt x="275" y="681"/>
                    <a:pt x="275" y="681"/>
                    <a:pt x="275" y="681"/>
                  </a:cubicBezTo>
                  <a:cubicBezTo>
                    <a:pt x="289" y="681"/>
                    <a:pt x="289" y="681"/>
                    <a:pt x="289" y="681"/>
                  </a:cubicBezTo>
                  <a:cubicBezTo>
                    <a:pt x="332" y="681"/>
                    <a:pt x="332" y="681"/>
                    <a:pt x="332" y="681"/>
                  </a:cubicBezTo>
                  <a:cubicBezTo>
                    <a:pt x="399" y="681"/>
                    <a:pt x="385" y="615"/>
                    <a:pt x="414" y="568"/>
                  </a:cubicBezTo>
                  <a:cubicBezTo>
                    <a:pt x="433" y="538"/>
                    <a:pt x="460" y="507"/>
                    <a:pt x="477" y="488"/>
                  </a:cubicBezTo>
                  <a:cubicBezTo>
                    <a:pt x="531" y="437"/>
                    <a:pt x="565" y="364"/>
                    <a:pt x="565" y="283"/>
                  </a:cubicBezTo>
                  <a:cubicBezTo>
                    <a:pt x="565" y="127"/>
                    <a:pt x="439" y="0"/>
                    <a:pt x="282" y="0"/>
                  </a:cubicBezTo>
                  <a:close/>
                  <a:moveTo>
                    <a:pt x="388" y="410"/>
                  </a:moveTo>
                  <a:cubicBezTo>
                    <a:pt x="379" y="420"/>
                    <a:pt x="364" y="438"/>
                    <a:pt x="354" y="455"/>
                  </a:cubicBezTo>
                  <a:cubicBezTo>
                    <a:pt x="338" y="482"/>
                    <a:pt x="346" y="520"/>
                    <a:pt x="309" y="520"/>
                  </a:cubicBezTo>
                  <a:cubicBezTo>
                    <a:pt x="286" y="520"/>
                    <a:pt x="286" y="520"/>
                    <a:pt x="286" y="520"/>
                  </a:cubicBezTo>
                  <a:cubicBezTo>
                    <a:pt x="279" y="520"/>
                    <a:pt x="279" y="520"/>
                    <a:pt x="279" y="520"/>
                  </a:cubicBezTo>
                  <a:cubicBezTo>
                    <a:pt x="255" y="520"/>
                    <a:pt x="255" y="520"/>
                    <a:pt x="255" y="520"/>
                  </a:cubicBezTo>
                  <a:cubicBezTo>
                    <a:pt x="219" y="520"/>
                    <a:pt x="227" y="482"/>
                    <a:pt x="211" y="455"/>
                  </a:cubicBezTo>
                  <a:cubicBezTo>
                    <a:pt x="201" y="437"/>
                    <a:pt x="185" y="419"/>
                    <a:pt x="176" y="408"/>
                  </a:cubicBezTo>
                  <a:cubicBezTo>
                    <a:pt x="173" y="406"/>
                    <a:pt x="171" y="403"/>
                    <a:pt x="169" y="401"/>
                  </a:cubicBezTo>
                  <a:cubicBezTo>
                    <a:pt x="169" y="401"/>
                    <a:pt x="168" y="400"/>
                    <a:pt x="168" y="400"/>
                  </a:cubicBezTo>
                  <a:cubicBezTo>
                    <a:pt x="168" y="400"/>
                    <a:pt x="168" y="400"/>
                    <a:pt x="168" y="400"/>
                  </a:cubicBezTo>
                  <a:cubicBezTo>
                    <a:pt x="144" y="371"/>
                    <a:pt x="129" y="333"/>
                    <a:pt x="129" y="292"/>
                  </a:cubicBezTo>
                  <a:cubicBezTo>
                    <a:pt x="129" y="202"/>
                    <a:pt x="198" y="129"/>
                    <a:pt x="282" y="129"/>
                  </a:cubicBezTo>
                  <a:cubicBezTo>
                    <a:pt x="367" y="129"/>
                    <a:pt x="436" y="202"/>
                    <a:pt x="436" y="292"/>
                  </a:cubicBezTo>
                  <a:cubicBezTo>
                    <a:pt x="436" y="338"/>
                    <a:pt x="417" y="380"/>
                    <a:pt x="388" y="41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1" name="Freeform 21"/>
            <p:cNvSpPr>
              <a:spLocks/>
            </p:cNvSpPr>
            <p:nvPr/>
          </p:nvSpPr>
          <p:spPr bwMode="auto">
            <a:xfrm>
              <a:off x="442" y="1625"/>
              <a:ext cx="449" cy="108"/>
            </a:xfrm>
            <a:custGeom>
              <a:avLst/>
              <a:gdLst>
                <a:gd name="T0" fmla="*/ 168 w 190"/>
                <a:gd name="T1" fmla="*/ 0 h 46"/>
                <a:gd name="T2" fmla="*/ 20 w 190"/>
                <a:gd name="T3" fmla="*/ 0 h 46"/>
                <a:gd name="T4" fmla="*/ 0 w 190"/>
                <a:gd name="T5" fmla="*/ 23 h 46"/>
                <a:gd name="T6" fmla="*/ 0 w 190"/>
                <a:gd name="T7" fmla="*/ 24 h 46"/>
                <a:gd name="T8" fmla="*/ 20 w 190"/>
                <a:gd name="T9" fmla="*/ 46 h 46"/>
                <a:gd name="T10" fmla="*/ 168 w 190"/>
                <a:gd name="T11" fmla="*/ 46 h 46"/>
                <a:gd name="T12" fmla="*/ 190 w 190"/>
                <a:gd name="T13" fmla="*/ 24 h 46"/>
                <a:gd name="T14" fmla="*/ 190 w 190"/>
                <a:gd name="T15" fmla="*/ 23 h 46"/>
                <a:gd name="T16" fmla="*/ 168 w 190"/>
                <a:gd name="T1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46">
                  <a:moveTo>
                    <a:pt x="168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2"/>
                    <a:pt x="0" y="2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35"/>
                    <a:pt x="9" y="46"/>
                    <a:pt x="20" y="46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80" y="46"/>
                    <a:pt x="190" y="35"/>
                    <a:pt x="190" y="24"/>
                  </a:cubicBezTo>
                  <a:cubicBezTo>
                    <a:pt x="190" y="23"/>
                    <a:pt x="190" y="23"/>
                    <a:pt x="190" y="23"/>
                  </a:cubicBezTo>
                  <a:cubicBezTo>
                    <a:pt x="190" y="12"/>
                    <a:pt x="180" y="0"/>
                    <a:pt x="16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2" name="Freeform 22"/>
            <p:cNvSpPr>
              <a:spLocks/>
            </p:cNvSpPr>
            <p:nvPr/>
          </p:nvSpPr>
          <p:spPr bwMode="auto">
            <a:xfrm>
              <a:off x="442" y="1752"/>
              <a:ext cx="449" cy="199"/>
            </a:xfrm>
            <a:custGeom>
              <a:avLst/>
              <a:gdLst>
                <a:gd name="T0" fmla="*/ 168 w 190"/>
                <a:gd name="T1" fmla="*/ 0 h 84"/>
                <a:gd name="T2" fmla="*/ 20 w 190"/>
                <a:gd name="T3" fmla="*/ 0 h 84"/>
                <a:gd name="T4" fmla="*/ 0 w 190"/>
                <a:gd name="T5" fmla="*/ 22 h 84"/>
                <a:gd name="T6" fmla="*/ 0 w 190"/>
                <a:gd name="T7" fmla="*/ 22 h 84"/>
                <a:gd name="T8" fmla="*/ 20 w 190"/>
                <a:gd name="T9" fmla="*/ 41 h 84"/>
                <a:gd name="T10" fmla="*/ 48 w 190"/>
                <a:gd name="T11" fmla="*/ 41 h 84"/>
                <a:gd name="T12" fmla="*/ 48 w 190"/>
                <a:gd name="T13" fmla="*/ 46 h 84"/>
                <a:gd name="T14" fmla="*/ 95 w 190"/>
                <a:gd name="T15" fmla="*/ 84 h 84"/>
                <a:gd name="T16" fmla="*/ 141 w 190"/>
                <a:gd name="T17" fmla="*/ 46 h 84"/>
                <a:gd name="T18" fmla="*/ 141 w 190"/>
                <a:gd name="T19" fmla="*/ 41 h 84"/>
                <a:gd name="T20" fmla="*/ 168 w 190"/>
                <a:gd name="T21" fmla="*/ 41 h 84"/>
                <a:gd name="T22" fmla="*/ 190 w 190"/>
                <a:gd name="T23" fmla="*/ 22 h 84"/>
                <a:gd name="T24" fmla="*/ 190 w 190"/>
                <a:gd name="T25" fmla="*/ 22 h 84"/>
                <a:gd name="T26" fmla="*/ 168 w 190"/>
                <a:gd name="T27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0" h="84">
                  <a:moveTo>
                    <a:pt x="168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1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33"/>
                    <a:pt x="9" y="41"/>
                    <a:pt x="20" y="41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48" y="43"/>
                    <a:pt x="48" y="44"/>
                    <a:pt x="48" y="46"/>
                  </a:cubicBezTo>
                  <a:cubicBezTo>
                    <a:pt x="48" y="67"/>
                    <a:pt x="69" y="84"/>
                    <a:pt x="95" y="84"/>
                  </a:cubicBezTo>
                  <a:cubicBezTo>
                    <a:pt x="120" y="84"/>
                    <a:pt x="141" y="67"/>
                    <a:pt x="141" y="46"/>
                  </a:cubicBezTo>
                  <a:cubicBezTo>
                    <a:pt x="141" y="44"/>
                    <a:pt x="141" y="43"/>
                    <a:pt x="141" y="41"/>
                  </a:cubicBezTo>
                  <a:cubicBezTo>
                    <a:pt x="168" y="41"/>
                    <a:pt x="168" y="41"/>
                    <a:pt x="168" y="41"/>
                  </a:cubicBezTo>
                  <a:cubicBezTo>
                    <a:pt x="180" y="41"/>
                    <a:pt x="190" y="33"/>
                    <a:pt x="190" y="22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0" y="11"/>
                    <a:pt x="180" y="0"/>
                    <a:pt x="16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3" name="Freeform 23"/>
            <p:cNvSpPr>
              <a:spLocks noEditPoints="1"/>
            </p:cNvSpPr>
            <p:nvPr/>
          </p:nvSpPr>
          <p:spPr bwMode="auto">
            <a:xfrm>
              <a:off x="560" y="605"/>
              <a:ext cx="215" cy="276"/>
            </a:xfrm>
            <a:custGeom>
              <a:avLst/>
              <a:gdLst>
                <a:gd name="T0" fmla="*/ 88 w 91"/>
                <a:gd name="T1" fmla="*/ 0 h 117"/>
                <a:gd name="T2" fmla="*/ 3 w 91"/>
                <a:gd name="T3" fmla="*/ 0 h 117"/>
                <a:gd name="T4" fmla="*/ 0 w 91"/>
                <a:gd name="T5" fmla="*/ 3 h 117"/>
                <a:gd name="T6" fmla="*/ 0 w 91"/>
                <a:gd name="T7" fmla="*/ 114 h 117"/>
                <a:gd name="T8" fmla="*/ 3 w 91"/>
                <a:gd name="T9" fmla="*/ 116 h 117"/>
                <a:gd name="T10" fmla="*/ 43 w 91"/>
                <a:gd name="T11" fmla="*/ 92 h 117"/>
                <a:gd name="T12" fmla="*/ 48 w 91"/>
                <a:gd name="T13" fmla="*/ 92 h 117"/>
                <a:gd name="T14" fmla="*/ 88 w 91"/>
                <a:gd name="T15" fmla="*/ 116 h 117"/>
                <a:gd name="T16" fmla="*/ 91 w 91"/>
                <a:gd name="T17" fmla="*/ 114 h 117"/>
                <a:gd name="T18" fmla="*/ 91 w 91"/>
                <a:gd name="T19" fmla="*/ 3 h 117"/>
                <a:gd name="T20" fmla="*/ 88 w 91"/>
                <a:gd name="T21" fmla="*/ 0 h 117"/>
                <a:gd name="T22" fmla="*/ 65 w 91"/>
                <a:gd name="T23" fmla="*/ 49 h 117"/>
                <a:gd name="T24" fmla="*/ 62 w 91"/>
                <a:gd name="T25" fmla="*/ 53 h 117"/>
                <a:gd name="T26" fmla="*/ 50 w 91"/>
                <a:gd name="T27" fmla="*/ 53 h 117"/>
                <a:gd name="T28" fmla="*/ 50 w 91"/>
                <a:gd name="T29" fmla="*/ 64 h 117"/>
                <a:gd name="T30" fmla="*/ 47 w 91"/>
                <a:gd name="T31" fmla="*/ 67 h 117"/>
                <a:gd name="T32" fmla="*/ 44 w 91"/>
                <a:gd name="T33" fmla="*/ 67 h 117"/>
                <a:gd name="T34" fmla="*/ 41 w 91"/>
                <a:gd name="T35" fmla="*/ 64 h 117"/>
                <a:gd name="T36" fmla="*/ 41 w 91"/>
                <a:gd name="T37" fmla="*/ 53 h 117"/>
                <a:gd name="T38" fmla="*/ 29 w 91"/>
                <a:gd name="T39" fmla="*/ 53 h 117"/>
                <a:gd name="T40" fmla="*/ 26 w 91"/>
                <a:gd name="T41" fmla="*/ 49 h 117"/>
                <a:gd name="T42" fmla="*/ 26 w 91"/>
                <a:gd name="T43" fmla="*/ 46 h 117"/>
                <a:gd name="T44" fmla="*/ 29 w 91"/>
                <a:gd name="T45" fmla="*/ 43 h 117"/>
                <a:gd name="T46" fmla="*/ 41 w 91"/>
                <a:gd name="T47" fmla="*/ 43 h 117"/>
                <a:gd name="T48" fmla="*/ 41 w 91"/>
                <a:gd name="T49" fmla="*/ 31 h 117"/>
                <a:gd name="T50" fmla="*/ 44 w 91"/>
                <a:gd name="T51" fmla="*/ 28 h 117"/>
                <a:gd name="T52" fmla="*/ 47 w 91"/>
                <a:gd name="T53" fmla="*/ 28 h 117"/>
                <a:gd name="T54" fmla="*/ 50 w 91"/>
                <a:gd name="T55" fmla="*/ 31 h 117"/>
                <a:gd name="T56" fmla="*/ 50 w 91"/>
                <a:gd name="T57" fmla="*/ 43 h 117"/>
                <a:gd name="T58" fmla="*/ 62 w 91"/>
                <a:gd name="T59" fmla="*/ 43 h 117"/>
                <a:gd name="T60" fmla="*/ 65 w 91"/>
                <a:gd name="T61" fmla="*/ 46 h 117"/>
                <a:gd name="T62" fmla="*/ 65 w 91"/>
                <a:gd name="T63" fmla="*/ 49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1" h="117">
                  <a:moveTo>
                    <a:pt x="88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6"/>
                    <a:pt x="1" y="117"/>
                    <a:pt x="3" y="116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44" y="91"/>
                    <a:pt x="47" y="91"/>
                    <a:pt x="48" y="92"/>
                  </a:cubicBezTo>
                  <a:cubicBezTo>
                    <a:pt x="88" y="116"/>
                    <a:pt x="88" y="116"/>
                    <a:pt x="88" y="116"/>
                  </a:cubicBezTo>
                  <a:cubicBezTo>
                    <a:pt x="90" y="117"/>
                    <a:pt x="91" y="116"/>
                    <a:pt x="91" y="114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91" y="1"/>
                    <a:pt x="89" y="0"/>
                    <a:pt x="88" y="0"/>
                  </a:cubicBezTo>
                  <a:close/>
                  <a:moveTo>
                    <a:pt x="65" y="49"/>
                  </a:moveTo>
                  <a:cubicBezTo>
                    <a:pt x="65" y="51"/>
                    <a:pt x="64" y="53"/>
                    <a:pt x="62" y="53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6"/>
                    <a:pt x="49" y="67"/>
                    <a:pt x="47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2" y="67"/>
                    <a:pt x="41" y="66"/>
                    <a:pt x="41" y="64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29" y="53"/>
                    <a:pt x="29" y="53"/>
                    <a:pt x="29" y="53"/>
                  </a:cubicBezTo>
                  <a:cubicBezTo>
                    <a:pt x="27" y="53"/>
                    <a:pt x="26" y="51"/>
                    <a:pt x="26" y="49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4"/>
                    <a:pt x="27" y="43"/>
                    <a:pt x="29" y="43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29"/>
                    <a:pt x="42" y="28"/>
                    <a:pt x="44" y="28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9" y="28"/>
                    <a:pt x="50" y="29"/>
                    <a:pt x="50" y="31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4" y="43"/>
                    <a:pt x="65" y="44"/>
                    <a:pt x="65" y="46"/>
                  </a:cubicBezTo>
                  <a:lnTo>
                    <a:pt x="65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4" name="Freeform 24"/>
            <p:cNvSpPr>
              <a:spLocks/>
            </p:cNvSpPr>
            <p:nvPr/>
          </p:nvSpPr>
          <p:spPr bwMode="auto">
            <a:xfrm>
              <a:off x="621" y="543"/>
              <a:ext cx="215" cy="279"/>
            </a:xfrm>
            <a:custGeom>
              <a:avLst/>
              <a:gdLst>
                <a:gd name="T0" fmla="*/ 87 w 91"/>
                <a:gd name="T1" fmla="*/ 0 h 118"/>
                <a:gd name="T2" fmla="*/ 91 w 91"/>
                <a:gd name="T3" fmla="*/ 3 h 118"/>
                <a:gd name="T4" fmla="*/ 91 w 91"/>
                <a:gd name="T5" fmla="*/ 115 h 118"/>
                <a:gd name="T6" fmla="*/ 88 w 91"/>
                <a:gd name="T7" fmla="*/ 117 h 118"/>
                <a:gd name="T8" fmla="*/ 77 w 91"/>
                <a:gd name="T9" fmla="*/ 109 h 118"/>
                <a:gd name="T10" fmla="*/ 75 w 91"/>
                <a:gd name="T11" fmla="*/ 104 h 118"/>
                <a:gd name="T12" fmla="*/ 75 w 91"/>
                <a:gd name="T13" fmla="*/ 19 h 118"/>
                <a:gd name="T14" fmla="*/ 71 w 91"/>
                <a:gd name="T15" fmla="*/ 16 h 118"/>
                <a:gd name="T16" fmla="*/ 3 w 91"/>
                <a:gd name="T17" fmla="*/ 16 h 118"/>
                <a:gd name="T18" fmla="*/ 0 w 91"/>
                <a:gd name="T19" fmla="*/ 13 h 118"/>
                <a:gd name="T20" fmla="*/ 0 w 91"/>
                <a:gd name="T21" fmla="*/ 3 h 118"/>
                <a:gd name="T22" fmla="*/ 3 w 91"/>
                <a:gd name="T23" fmla="*/ 0 h 118"/>
                <a:gd name="T24" fmla="*/ 87 w 91"/>
                <a:gd name="T25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1" h="118">
                  <a:moveTo>
                    <a:pt x="87" y="0"/>
                  </a:moveTo>
                  <a:cubicBezTo>
                    <a:pt x="89" y="0"/>
                    <a:pt x="91" y="2"/>
                    <a:pt x="91" y="3"/>
                  </a:cubicBezTo>
                  <a:cubicBezTo>
                    <a:pt x="91" y="115"/>
                    <a:pt x="91" y="115"/>
                    <a:pt x="91" y="115"/>
                  </a:cubicBezTo>
                  <a:cubicBezTo>
                    <a:pt x="91" y="117"/>
                    <a:pt x="89" y="118"/>
                    <a:pt x="88" y="117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6" y="108"/>
                    <a:pt x="75" y="106"/>
                    <a:pt x="75" y="104"/>
                  </a:cubicBezTo>
                  <a:cubicBezTo>
                    <a:pt x="75" y="19"/>
                    <a:pt x="75" y="19"/>
                    <a:pt x="75" y="19"/>
                  </a:cubicBezTo>
                  <a:cubicBezTo>
                    <a:pt x="75" y="18"/>
                    <a:pt x="73" y="16"/>
                    <a:pt x="71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lnTo>
                    <a:pt x="8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6021388" y="1928813"/>
            <a:ext cx="133350" cy="107950"/>
            <a:chOff x="0" y="0"/>
            <a:chExt cx="116" cy="94"/>
          </a:xfrm>
        </p:grpSpPr>
        <p:sp>
          <p:nvSpPr>
            <p:cNvPr id="20513" name="Freeform 33"/>
            <p:cNvSpPr>
              <a:spLocks/>
            </p:cNvSpPr>
            <p:nvPr/>
          </p:nvSpPr>
          <p:spPr bwMode="auto">
            <a:xfrm>
              <a:off x="0" y="0"/>
              <a:ext cx="116" cy="47"/>
            </a:xfrm>
            <a:custGeom>
              <a:avLst/>
              <a:gdLst>
                <a:gd name="T0" fmla="*/ 47 w 49"/>
                <a:gd name="T1" fmla="*/ 0 h 20"/>
                <a:gd name="T2" fmla="*/ 49 w 49"/>
                <a:gd name="T3" fmla="*/ 1 h 20"/>
                <a:gd name="T4" fmla="*/ 49 w 49"/>
                <a:gd name="T5" fmla="*/ 1 h 20"/>
                <a:gd name="T6" fmla="*/ 48 w 49"/>
                <a:gd name="T7" fmla="*/ 3 h 20"/>
                <a:gd name="T8" fmla="*/ 25 w 49"/>
                <a:gd name="T9" fmla="*/ 20 h 20"/>
                <a:gd name="T10" fmla="*/ 23 w 49"/>
                <a:gd name="T11" fmla="*/ 20 h 20"/>
                <a:gd name="T12" fmla="*/ 1 w 49"/>
                <a:gd name="T13" fmla="*/ 3 h 20"/>
                <a:gd name="T14" fmla="*/ 0 w 49"/>
                <a:gd name="T15" fmla="*/ 1 h 20"/>
                <a:gd name="T16" fmla="*/ 0 w 49"/>
                <a:gd name="T17" fmla="*/ 1 h 20"/>
                <a:gd name="T18" fmla="*/ 1 w 49"/>
                <a:gd name="T19" fmla="*/ 0 h 20"/>
                <a:gd name="T20" fmla="*/ 47 w 49"/>
                <a:gd name="T21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" h="20">
                  <a:moveTo>
                    <a:pt x="47" y="0"/>
                  </a:moveTo>
                  <a:cubicBezTo>
                    <a:pt x="48" y="0"/>
                    <a:pt x="49" y="0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2"/>
                    <a:pt x="48" y="3"/>
                    <a:pt x="48" y="3"/>
                  </a:cubicBezTo>
                  <a:cubicBezTo>
                    <a:pt x="25" y="20"/>
                    <a:pt x="25" y="20"/>
                    <a:pt x="25" y="20"/>
                  </a:cubicBezTo>
                  <a:cubicBezTo>
                    <a:pt x="25" y="20"/>
                    <a:pt x="24" y="20"/>
                    <a:pt x="23" y="20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3"/>
                    <a:pt x="0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lnTo>
                    <a:pt x="4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4" name="Freeform 34"/>
            <p:cNvSpPr>
              <a:spLocks/>
            </p:cNvSpPr>
            <p:nvPr/>
          </p:nvSpPr>
          <p:spPr bwMode="auto">
            <a:xfrm>
              <a:off x="0" y="19"/>
              <a:ext cx="116" cy="75"/>
            </a:xfrm>
            <a:custGeom>
              <a:avLst/>
              <a:gdLst>
                <a:gd name="T0" fmla="*/ 23 w 49"/>
                <a:gd name="T1" fmla="*/ 17 h 32"/>
                <a:gd name="T2" fmla="*/ 25 w 49"/>
                <a:gd name="T3" fmla="*/ 17 h 32"/>
                <a:gd name="T4" fmla="*/ 48 w 49"/>
                <a:gd name="T5" fmla="*/ 0 h 32"/>
                <a:gd name="T6" fmla="*/ 49 w 49"/>
                <a:gd name="T7" fmla="*/ 1 h 32"/>
                <a:gd name="T8" fmla="*/ 49 w 49"/>
                <a:gd name="T9" fmla="*/ 30 h 32"/>
                <a:gd name="T10" fmla="*/ 47 w 49"/>
                <a:gd name="T11" fmla="*/ 32 h 32"/>
                <a:gd name="T12" fmla="*/ 1 w 49"/>
                <a:gd name="T13" fmla="*/ 32 h 32"/>
                <a:gd name="T14" fmla="*/ 0 w 49"/>
                <a:gd name="T15" fmla="*/ 30 h 32"/>
                <a:gd name="T16" fmla="*/ 0 w 49"/>
                <a:gd name="T17" fmla="*/ 1 h 32"/>
                <a:gd name="T18" fmla="*/ 1 w 49"/>
                <a:gd name="T19" fmla="*/ 0 h 32"/>
                <a:gd name="T20" fmla="*/ 23 w 49"/>
                <a:gd name="T21" fmla="*/ 1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" h="32">
                  <a:moveTo>
                    <a:pt x="23" y="17"/>
                  </a:moveTo>
                  <a:cubicBezTo>
                    <a:pt x="24" y="17"/>
                    <a:pt x="25" y="17"/>
                    <a:pt x="25" y="17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9" y="0"/>
                    <a:pt x="49" y="1"/>
                  </a:cubicBezTo>
                  <a:cubicBezTo>
                    <a:pt x="49" y="30"/>
                    <a:pt x="49" y="30"/>
                    <a:pt x="49" y="30"/>
                  </a:cubicBezTo>
                  <a:cubicBezTo>
                    <a:pt x="49" y="31"/>
                    <a:pt x="48" y="32"/>
                    <a:pt x="47" y="32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0" y="32"/>
                    <a:pt x="0" y="31"/>
                    <a:pt x="0" y="3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lnTo>
                    <a:pt x="23" y="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15" name="Group 35"/>
          <p:cNvGrpSpPr>
            <a:grpSpLocks/>
          </p:cNvGrpSpPr>
          <p:nvPr/>
        </p:nvGrpSpPr>
        <p:grpSpPr bwMode="auto">
          <a:xfrm>
            <a:off x="1763713" y="2414588"/>
            <a:ext cx="209550" cy="260350"/>
            <a:chOff x="0" y="0"/>
            <a:chExt cx="156" cy="194"/>
          </a:xfrm>
        </p:grpSpPr>
        <p:sp>
          <p:nvSpPr>
            <p:cNvPr id="20516" name="Freeform 36"/>
            <p:cNvSpPr>
              <a:spLocks/>
            </p:cNvSpPr>
            <p:nvPr/>
          </p:nvSpPr>
          <p:spPr bwMode="auto">
            <a:xfrm>
              <a:off x="0" y="69"/>
              <a:ext cx="156" cy="125"/>
            </a:xfrm>
            <a:custGeom>
              <a:avLst/>
              <a:gdLst>
                <a:gd name="T0" fmla="*/ 66 w 66"/>
                <a:gd name="T1" fmla="*/ 9 h 53"/>
                <a:gd name="T2" fmla="*/ 45 w 66"/>
                <a:gd name="T3" fmla="*/ 48 h 53"/>
                <a:gd name="T4" fmla="*/ 33 w 66"/>
                <a:gd name="T5" fmla="*/ 53 h 53"/>
                <a:gd name="T6" fmla="*/ 27 w 66"/>
                <a:gd name="T7" fmla="*/ 52 h 53"/>
                <a:gd name="T8" fmla="*/ 3 w 66"/>
                <a:gd name="T9" fmla="*/ 23 h 53"/>
                <a:gd name="T10" fmla="*/ 3 w 66"/>
                <a:gd name="T11" fmla="*/ 22 h 53"/>
                <a:gd name="T12" fmla="*/ 0 w 66"/>
                <a:gd name="T13" fmla="*/ 9 h 53"/>
                <a:gd name="T14" fmla="*/ 1 w 66"/>
                <a:gd name="T15" fmla="*/ 1 h 53"/>
                <a:gd name="T16" fmla="*/ 1 w 66"/>
                <a:gd name="T17" fmla="*/ 1 h 53"/>
                <a:gd name="T18" fmla="*/ 1 w 66"/>
                <a:gd name="T19" fmla="*/ 1 h 53"/>
                <a:gd name="T20" fmla="*/ 2 w 66"/>
                <a:gd name="T21" fmla="*/ 0 h 53"/>
                <a:gd name="T22" fmla="*/ 3 w 66"/>
                <a:gd name="T23" fmla="*/ 1 h 53"/>
                <a:gd name="T24" fmla="*/ 3 w 66"/>
                <a:gd name="T25" fmla="*/ 1 h 53"/>
                <a:gd name="T26" fmla="*/ 30 w 66"/>
                <a:gd name="T27" fmla="*/ 42 h 53"/>
                <a:gd name="T28" fmla="*/ 33 w 66"/>
                <a:gd name="T29" fmla="*/ 43 h 53"/>
                <a:gd name="T30" fmla="*/ 41 w 66"/>
                <a:gd name="T31" fmla="*/ 40 h 53"/>
                <a:gd name="T32" fmla="*/ 56 w 66"/>
                <a:gd name="T33" fmla="*/ 20 h 53"/>
                <a:gd name="T34" fmla="*/ 62 w 66"/>
                <a:gd name="T35" fmla="*/ 1 h 53"/>
                <a:gd name="T36" fmla="*/ 62 w 66"/>
                <a:gd name="T37" fmla="*/ 1 h 53"/>
                <a:gd name="T38" fmla="*/ 62 w 66"/>
                <a:gd name="T39" fmla="*/ 1 h 53"/>
                <a:gd name="T40" fmla="*/ 64 w 66"/>
                <a:gd name="T41" fmla="*/ 0 h 53"/>
                <a:gd name="T42" fmla="*/ 65 w 66"/>
                <a:gd name="T43" fmla="*/ 0 h 53"/>
                <a:gd name="T44" fmla="*/ 65 w 66"/>
                <a:gd name="T45" fmla="*/ 1 h 53"/>
                <a:gd name="T46" fmla="*/ 66 w 66"/>
                <a:gd name="T47" fmla="*/ 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6" h="53">
                  <a:moveTo>
                    <a:pt x="66" y="9"/>
                  </a:moveTo>
                  <a:cubicBezTo>
                    <a:pt x="66" y="21"/>
                    <a:pt x="56" y="40"/>
                    <a:pt x="45" y="48"/>
                  </a:cubicBezTo>
                  <a:cubicBezTo>
                    <a:pt x="41" y="51"/>
                    <a:pt x="37" y="53"/>
                    <a:pt x="33" y="53"/>
                  </a:cubicBezTo>
                  <a:cubicBezTo>
                    <a:pt x="31" y="53"/>
                    <a:pt x="29" y="52"/>
                    <a:pt x="27" y="52"/>
                  </a:cubicBezTo>
                  <a:cubicBezTo>
                    <a:pt x="17" y="48"/>
                    <a:pt x="8" y="36"/>
                    <a:pt x="3" y="23"/>
                  </a:cubicBezTo>
                  <a:cubicBezTo>
                    <a:pt x="3" y="23"/>
                    <a:pt x="3" y="23"/>
                    <a:pt x="3" y="22"/>
                  </a:cubicBezTo>
                  <a:cubicBezTo>
                    <a:pt x="1" y="18"/>
                    <a:pt x="0" y="13"/>
                    <a:pt x="0" y="9"/>
                  </a:cubicBezTo>
                  <a:cubicBezTo>
                    <a:pt x="0" y="6"/>
                    <a:pt x="0" y="3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3" y="0"/>
                    <a:pt x="3" y="0"/>
                    <a:pt x="3" y="1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6" y="17"/>
                    <a:pt x="17" y="40"/>
                    <a:pt x="30" y="42"/>
                  </a:cubicBezTo>
                  <a:cubicBezTo>
                    <a:pt x="31" y="43"/>
                    <a:pt x="32" y="43"/>
                    <a:pt x="33" y="43"/>
                  </a:cubicBezTo>
                  <a:cubicBezTo>
                    <a:pt x="36" y="43"/>
                    <a:pt x="38" y="42"/>
                    <a:pt x="41" y="40"/>
                  </a:cubicBezTo>
                  <a:cubicBezTo>
                    <a:pt x="47" y="36"/>
                    <a:pt x="52" y="29"/>
                    <a:pt x="56" y="20"/>
                  </a:cubicBezTo>
                  <a:cubicBezTo>
                    <a:pt x="59" y="14"/>
                    <a:pt x="61" y="7"/>
                    <a:pt x="62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2" y="1"/>
                    <a:pt x="62" y="1"/>
                    <a:pt x="62" y="1"/>
                  </a:cubicBezTo>
                  <a:cubicBezTo>
                    <a:pt x="63" y="0"/>
                    <a:pt x="63" y="0"/>
                    <a:pt x="64" y="0"/>
                  </a:cubicBezTo>
                  <a:cubicBezTo>
                    <a:pt x="64" y="0"/>
                    <a:pt x="64" y="0"/>
                    <a:pt x="65" y="0"/>
                  </a:cubicBezTo>
                  <a:cubicBezTo>
                    <a:pt x="65" y="1"/>
                    <a:pt x="65" y="1"/>
                    <a:pt x="65" y="1"/>
                  </a:cubicBezTo>
                  <a:cubicBezTo>
                    <a:pt x="65" y="3"/>
                    <a:pt x="66" y="6"/>
                    <a:pt x="66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7" name="Freeform 37"/>
            <p:cNvSpPr>
              <a:spLocks noEditPoints="1"/>
            </p:cNvSpPr>
            <p:nvPr/>
          </p:nvSpPr>
          <p:spPr bwMode="auto">
            <a:xfrm>
              <a:off x="19" y="0"/>
              <a:ext cx="116" cy="151"/>
            </a:xfrm>
            <a:custGeom>
              <a:avLst/>
              <a:gdLst>
                <a:gd name="T0" fmla="*/ 48 w 49"/>
                <a:gd name="T1" fmla="*/ 17 h 64"/>
                <a:gd name="T2" fmla="*/ 25 w 49"/>
                <a:gd name="T3" fmla="*/ 0 h 64"/>
                <a:gd name="T4" fmla="*/ 3 w 49"/>
                <a:gd name="T5" fmla="*/ 12 h 64"/>
                <a:gd name="T6" fmla="*/ 1 w 49"/>
                <a:gd name="T7" fmla="*/ 17 h 64"/>
                <a:gd name="T8" fmla="*/ 0 w 49"/>
                <a:gd name="T9" fmla="*/ 24 h 64"/>
                <a:gd name="T10" fmla="*/ 25 w 49"/>
                <a:gd name="T11" fmla="*/ 64 h 64"/>
                <a:gd name="T12" fmla="*/ 30 w 49"/>
                <a:gd name="T13" fmla="*/ 63 h 64"/>
                <a:gd name="T14" fmla="*/ 43 w 49"/>
                <a:gd name="T15" fmla="*/ 48 h 64"/>
                <a:gd name="T16" fmla="*/ 47 w 49"/>
                <a:gd name="T17" fmla="*/ 38 h 64"/>
                <a:gd name="T18" fmla="*/ 47 w 49"/>
                <a:gd name="T19" fmla="*/ 38 h 64"/>
                <a:gd name="T20" fmla="*/ 49 w 49"/>
                <a:gd name="T21" fmla="*/ 24 h 64"/>
                <a:gd name="T22" fmla="*/ 48 w 49"/>
                <a:gd name="T23" fmla="*/ 17 h 64"/>
                <a:gd name="T24" fmla="*/ 25 w 49"/>
                <a:gd name="T25" fmla="*/ 32 h 64"/>
                <a:gd name="T26" fmla="*/ 24 w 49"/>
                <a:gd name="T27" fmla="*/ 32 h 64"/>
                <a:gd name="T28" fmla="*/ 16 w 49"/>
                <a:gd name="T29" fmla="*/ 24 h 64"/>
                <a:gd name="T30" fmla="*/ 16 w 49"/>
                <a:gd name="T31" fmla="*/ 23 h 64"/>
                <a:gd name="T32" fmla="*/ 25 w 49"/>
                <a:gd name="T33" fmla="*/ 15 h 64"/>
                <a:gd name="T34" fmla="*/ 33 w 49"/>
                <a:gd name="T35" fmla="*/ 23 h 64"/>
                <a:gd name="T36" fmla="*/ 25 w 49"/>
                <a:gd name="T37" fmla="*/ 3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9" h="64">
                  <a:moveTo>
                    <a:pt x="48" y="17"/>
                  </a:moveTo>
                  <a:cubicBezTo>
                    <a:pt x="45" y="7"/>
                    <a:pt x="36" y="0"/>
                    <a:pt x="25" y="0"/>
                  </a:cubicBezTo>
                  <a:cubicBezTo>
                    <a:pt x="16" y="0"/>
                    <a:pt x="8" y="5"/>
                    <a:pt x="3" y="12"/>
                  </a:cubicBezTo>
                  <a:cubicBezTo>
                    <a:pt x="3" y="14"/>
                    <a:pt x="2" y="15"/>
                    <a:pt x="1" y="17"/>
                  </a:cubicBezTo>
                  <a:cubicBezTo>
                    <a:pt x="1" y="19"/>
                    <a:pt x="0" y="22"/>
                    <a:pt x="0" y="24"/>
                  </a:cubicBezTo>
                  <a:cubicBezTo>
                    <a:pt x="0" y="38"/>
                    <a:pt x="11" y="64"/>
                    <a:pt x="25" y="64"/>
                  </a:cubicBezTo>
                  <a:cubicBezTo>
                    <a:pt x="27" y="64"/>
                    <a:pt x="29" y="64"/>
                    <a:pt x="30" y="63"/>
                  </a:cubicBezTo>
                  <a:cubicBezTo>
                    <a:pt x="35" y="60"/>
                    <a:pt x="40" y="55"/>
                    <a:pt x="43" y="48"/>
                  </a:cubicBezTo>
                  <a:cubicBezTo>
                    <a:pt x="44" y="45"/>
                    <a:pt x="46" y="42"/>
                    <a:pt x="47" y="38"/>
                  </a:cubicBezTo>
                  <a:cubicBezTo>
                    <a:pt x="47" y="38"/>
                    <a:pt x="47" y="38"/>
                    <a:pt x="47" y="38"/>
                  </a:cubicBezTo>
                  <a:cubicBezTo>
                    <a:pt x="48" y="33"/>
                    <a:pt x="49" y="28"/>
                    <a:pt x="49" y="24"/>
                  </a:cubicBezTo>
                  <a:cubicBezTo>
                    <a:pt x="49" y="22"/>
                    <a:pt x="49" y="19"/>
                    <a:pt x="48" y="17"/>
                  </a:cubicBezTo>
                  <a:close/>
                  <a:moveTo>
                    <a:pt x="25" y="32"/>
                  </a:moveTo>
                  <a:cubicBezTo>
                    <a:pt x="25" y="32"/>
                    <a:pt x="24" y="32"/>
                    <a:pt x="24" y="32"/>
                  </a:cubicBezTo>
                  <a:cubicBezTo>
                    <a:pt x="20" y="31"/>
                    <a:pt x="17" y="28"/>
                    <a:pt x="16" y="24"/>
                  </a:cubicBezTo>
                  <a:cubicBezTo>
                    <a:pt x="16" y="24"/>
                    <a:pt x="16" y="24"/>
                    <a:pt x="16" y="23"/>
                  </a:cubicBezTo>
                  <a:cubicBezTo>
                    <a:pt x="16" y="19"/>
                    <a:pt x="20" y="15"/>
                    <a:pt x="25" y="15"/>
                  </a:cubicBezTo>
                  <a:cubicBezTo>
                    <a:pt x="30" y="15"/>
                    <a:pt x="33" y="19"/>
                    <a:pt x="33" y="23"/>
                  </a:cubicBezTo>
                  <a:cubicBezTo>
                    <a:pt x="33" y="28"/>
                    <a:pt x="30" y="32"/>
                    <a:pt x="25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18" name="Group 38"/>
          <p:cNvGrpSpPr>
            <a:grpSpLocks/>
          </p:cNvGrpSpPr>
          <p:nvPr/>
        </p:nvGrpSpPr>
        <p:grpSpPr bwMode="auto">
          <a:xfrm>
            <a:off x="2195736" y="3291036"/>
            <a:ext cx="241300" cy="320675"/>
            <a:chOff x="0" y="0"/>
            <a:chExt cx="201" cy="269"/>
          </a:xfrm>
        </p:grpSpPr>
        <p:sp>
          <p:nvSpPr>
            <p:cNvPr id="20519" name="Freeform 39"/>
            <p:cNvSpPr>
              <a:spLocks/>
            </p:cNvSpPr>
            <p:nvPr/>
          </p:nvSpPr>
          <p:spPr bwMode="auto">
            <a:xfrm>
              <a:off x="75" y="0"/>
              <a:ext cx="52" cy="30"/>
            </a:xfrm>
            <a:custGeom>
              <a:avLst/>
              <a:gdLst>
                <a:gd name="T0" fmla="*/ 20 w 22"/>
                <a:gd name="T1" fmla="*/ 7 h 13"/>
                <a:gd name="T2" fmla="*/ 22 w 22"/>
                <a:gd name="T3" fmla="*/ 12 h 13"/>
                <a:gd name="T4" fmla="*/ 17 w 22"/>
                <a:gd name="T5" fmla="*/ 12 h 13"/>
                <a:gd name="T6" fmla="*/ 11 w 22"/>
                <a:gd name="T7" fmla="*/ 12 h 13"/>
                <a:gd name="T8" fmla="*/ 4 w 22"/>
                <a:gd name="T9" fmla="*/ 12 h 13"/>
                <a:gd name="T10" fmla="*/ 0 w 22"/>
                <a:gd name="T11" fmla="*/ 12 h 13"/>
                <a:gd name="T12" fmla="*/ 1 w 22"/>
                <a:gd name="T13" fmla="*/ 7 h 13"/>
                <a:gd name="T14" fmla="*/ 11 w 22"/>
                <a:gd name="T15" fmla="*/ 0 h 13"/>
                <a:gd name="T16" fmla="*/ 20 w 22"/>
                <a:gd name="T17" fmla="*/ 7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3">
                  <a:moveTo>
                    <a:pt x="20" y="7"/>
                  </a:moveTo>
                  <a:cubicBezTo>
                    <a:pt x="21" y="9"/>
                    <a:pt x="22" y="12"/>
                    <a:pt x="22" y="12"/>
                  </a:cubicBezTo>
                  <a:cubicBezTo>
                    <a:pt x="22" y="13"/>
                    <a:pt x="20" y="13"/>
                    <a:pt x="17" y="12"/>
                  </a:cubicBezTo>
                  <a:cubicBezTo>
                    <a:pt x="17" y="12"/>
                    <a:pt x="15" y="12"/>
                    <a:pt x="11" y="12"/>
                  </a:cubicBezTo>
                  <a:cubicBezTo>
                    <a:pt x="6" y="12"/>
                    <a:pt x="4" y="12"/>
                    <a:pt x="4" y="12"/>
                  </a:cubicBezTo>
                  <a:cubicBezTo>
                    <a:pt x="2" y="13"/>
                    <a:pt x="0" y="13"/>
                    <a:pt x="0" y="12"/>
                  </a:cubicBezTo>
                  <a:cubicBezTo>
                    <a:pt x="0" y="12"/>
                    <a:pt x="0" y="9"/>
                    <a:pt x="1" y="7"/>
                  </a:cubicBezTo>
                  <a:cubicBezTo>
                    <a:pt x="1" y="7"/>
                    <a:pt x="5" y="0"/>
                    <a:pt x="11" y="0"/>
                  </a:cubicBezTo>
                  <a:cubicBezTo>
                    <a:pt x="17" y="0"/>
                    <a:pt x="20" y="7"/>
                    <a:pt x="20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0" name="Freeform 40"/>
            <p:cNvSpPr>
              <a:spLocks/>
            </p:cNvSpPr>
            <p:nvPr/>
          </p:nvSpPr>
          <p:spPr bwMode="auto">
            <a:xfrm>
              <a:off x="64" y="241"/>
              <a:ext cx="75" cy="28"/>
            </a:xfrm>
            <a:custGeom>
              <a:avLst/>
              <a:gdLst>
                <a:gd name="T0" fmla="*/ 29 w 32"/>
                <a:gd name="T1" fmla="*/ 1 h 12"/>
                <a:gd name="T2" fmla="*/ 30 w 32"/>
                <a:gd name="T3" fmla="*/ 3 h 12"/>
                <a:gd name="T4" fmla="*/ 16 w 32"/>
                <a:gd name="T5" fmla="*/ 12 h 12"/>
                <a:gd name="T6" fmla="*/ 1 w 32"/>
                <a:gd name="T7" fmla="*/ 3 h 12"/>
                <a:gd name="T8" fmla="*/ 3 w 32"/>
                <a:gd name="T9" fmla="*/ 1 h 12"/>
                <a:gd name="T10" fmla="*/ 11 w 32"/>
                <a:gd name="T11" fmla="*/ 2 h 12"/>
                <a:gd name="T12" fmla="*/ 20 w 32"/>
                <a:gd name="T13" fmla="*/ 2 h 12"/>
                <a:gd name="T14" fmla="*/ 29 w 32"/>
                <a:gd name="T15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" h="12">
                  <a:moveTo>
                    <a:pt x="29" y="1"/>
                  </a:moveTo>
                  <a:cubicBezTo>
                    <a:pt x="31" y="0"/>
                    <a:pt x="32" y="1"/>
                    <a:pt x="30" y="3"/>
                  </a:cubicBezTo>
                  <a:cubicBezTo>
                    <a:pt x="30" y="3"/>
                    <a:pt x="24" y="12"/>
                    <a:pt x="16" y="12"/>
                  </a:cubicBezTo>
                  <a:cubicBezTo>
                    <a:pt x="8" y="12"/>
                    <a:pt x="1" y="3"/>
                    <a:pt x="1" y="3"/>
                  </a:cubicBezTo>
                  <a:cubicBezTo>
                    <a:pt x="0" y="1"/>
                    <a:pt x="0" y="0"/>
                    <a:pt x="3" y="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4" y="2"/>
                    <a:pt x="18" y="2"/>
                    <a:pt x="20" y="2"/>
                  </a:cubicBezTo>
                  <a:lnTo>
                    <a:pt x="2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1" name="Freeform 41"/>
            <p:cNvSpPr>
              <a:spLocks/>
            </p:cNvSpPr>
            <p:nvPr/>
          </p:nvSpPr>
          <p:spPr bwMode="auto">
            <a:xfrm>
              <a:off x="0" y="42"/>
              <a:ext cx="201" cy="189"/>
            </a:xfrm>
            <a:custGeom>
              <a:avLst/>
              <a:gdLst>
                <a:gd name="T0" fmla="*/ 85 w 85"/>
                <a:gd name="T1" fmla="*/ 63 h 80"/>
                <a:gd name="T2" fmla="*/ 85 w 85"/>
                <a:gd name="T3" fmla="*/ 63 h 80"/>
                <a:gd name="T4" fmla="*/ 77 w 85"/>
                <a:gd name="T5" fmla="*/ 37 h 80"/>
                <a:gd name="T6" fmla="*/ 76 w 85"/>
                <a:gd name="T7" fmla="*/ 34 h 80"/>
                <a:gd name="T8" fmla="*/ 76 w 85"/>
                <a:gd name="T9" fmla="*/ 33 h 80"/>
                <a:gd name="T10" fmla="*/ 76 w 85"/>
                <a:gd name="T11" fmla="*/ 32 h 80"/>
                <a:gd name="T12" fmla="*/ 75 w 85"/>
                <a:gd name="T13" fmla="*/ 31 h 80"/>
                <a:gd name="T14" fmla="*/ 75 w 85"/>
                <a:gd name="T15" fmla="*/ 30 h 80"/>
                <a:gd name="T16" fmla="*/ 74 w 85"/>
                <a:gd name="T17" fmla="*/ 28 h 80"/>
                <a:gd name="T18" fmla="*/ 74 w 85"/>
                <a:gd name="T19" fmla="*/ 28 h 80"/>
                <a:gd name="T20" fmla="*/ 74 w 85"/>
                <a:gd name="T21" fmla="*/ 27 h 80"/>
                <a:gd name="T22" fmla="*/ 43 w 85"/>
                <a:gd name="T23" fmla="*/ 0 h 80"/>
                <a:gd name="T24" fmla="*/ 11 w 85"/>
                <a:gd name="T25" fmla="*/ 27 h 80"/>
                <a:gd name="T26" fmla="*/ 11 w 85"/>
                <a:gd name="T27" fmla="*/ 28 h 80"/>
                <a:gd name="T28" fmla="*/ 11 w 85"/>
                <a:gd name="T29" fmla="*/ 28 h 80"/>
                <a:gd name="T30" fmla="*/ 10 w 85"/>
                <a:gd name="T31" fmla="*/ 30 h 80"/>
                <a:gd name="T32" fmla="*/ 10 w 85"/>
                <a:gd name="T33" fmla="*/ 31 h 80"/>
                <a:gd name="T34" fmla="*/ 10 w 85"/>
                <a:gd name="T35" fmla="*/ 32 h 80"/>
                <a:gd name="T36" fmla="*/ 9 w 85"/>
                <a:gd name="T37" fmla="*/ 33 h 80"/>
                <a:gd name="T38" fmla="*/ 9 w 85"/>
                <a:gd name="T39" fmla="*/ 34 h 80"/>
                <a:gd name="T40" fmla="*/ 8 w 85"/>
                <a:gd name="T41" fmla="*/ 37 h 80"/>
                <a:gd name="T42" fmla="*/ 1 w 85"/>
                <a:gd name="T43" fmla="*/ 63 h 80"/>
                <a:gd name="T44" fmla="*/ 1 w 85"/>
                <a:gd name="T45" fmla="*/ 63 h 80"/>
                <a:gd name="T46" fmla="*/ 3 w 85"/>
                <a:gd name="T47" fmla="*/ 69 h 80"/>
                <a:gd name="T48" fmla="*/ 4 w 85"/>
                <a:gd name="T49" fmla="*/ 69 h 80"/>
                <a:gd name="T50" fmla="*/ 5 w 85"/>
                <a:gd name="T51" fmla="*/ 70 h 80"/>
                <a:gd name="T52" fmla="*/ 12 w 85"/>
                <a:gd name="T53" fmla="*/ 73 h 80"/>
                <a:gd name="T54" fmla="*/ 16 w 85"/>
                <a:gd name="T55" fmla="*/ 75 h 80"/>
                <a:gd name="T56" fmla="*/ 24 w 85"/>
                <a:gd name="T57" fmla="*/ 77 h 80"/>
                <a:gd name="T58" fmla="*/ 25 w 85"/>
                <a:gd name="T59" fmla="*/ 77 h 80"/>
                <a:gd name="T60" fmla="*/ 27 w 85"/>
                <a:gd name="T61" fmla="*/ 78 h 80"/>
                <a:gd name="T62" fmla="*/ 43 w 85"/>
                <a:gd name="T63" fmla="*/ 80 h 80"/>
                <a:gd name="T64" fmla="*/ 58 w 85"/>
                <a:gd name="T65" fmla="*/ 78 h 80"/>
                <a:gd name="T66" fmla="*/ 60 w 85"/>
                <a:gd name="T67" fmla="*/ 77 h 80"/>
                <a:gd name="T68" fmla="*/ 61 w 85"/>
                <a:gd name="T69" fmla="*/ 77 h 80"/>
                <a:gd name="T70" fmla="*/ 74 w 85"/>
                <a:gd name="T71" fmla="*/ 73 h 80"/>
                <a:gd name="T72" fmla="*/ 78 w 85"/>
                <a:gd name="T73" fmla="*/ 71 h 80"/>
                <a:gd name="T74" fmla="*/ 79 w 85"/>
                <a:gd name="T75" fmla="*/ 70 h 80"/>
                <a:gd name="T76" fmla="*/ 82 w 85"/>
                <a:gd name="T77" fmla="*/ 69 h 80"/>
                <a:gd name="T78" fmla="*/ 82 w 85"/>
                <a:gd name="T79" fmla="*/ 69 h 80"/>
                <a:gd name="T80" fmla="*/ 83 w 85"/>
                <a:gd name="T81" fmla="*/ 69 h 80"/>
                <a:gd name="T82" fmla="*/ 85 w 85"/>
                <a:gd name="T83" fmla="*/ 6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5" h="80">
                  <a:moveTo>
                    <a:pt x="85" y="63"/>
                  </a:moveTo>
                  <a:cubicBezTo>
                    <a:pt x="85" y="63"/>
                    <a:pt x="85" y="63"/>
                    <a:pt x="85" y="63"/>
                  </a:cubicBezTo>
                  <a:cubicBezTo>
                    <a:pt x="77" y="37"/>
                    <a:pt x="77" y="37"/>
                    <a:pt x="77" y="37"/>
                  </a:cubicBezTo>
                  <a:cubicBezTo>
                    <a:pt x="77" y="36"/>
                    <a:pt x="76" y="35"/>
                    <a:pt x="76" y="34"/>
                  </a:cubicBezTo>
                  <a:cubicBezTo>
                    <a:pt x="76" y="33"/>
                    <a:pt x="76" y="33"/>
                    <a:pt x="76" y="33"/>
                  </a:cubicBezTo>
                  <a:cubicBezTo>
                    <a:pt x="76" y="33"/>
                    <a:pt x="76" y="32"/>
                    <a:pt x="76" y="32"/>
                  </a:cubicBezTo>
                  <a:cubicBezTo>
                    <a:pt x="76" y="32"/>
                    <a:pt x="75" y="32"/>
                    <a:pt x="75" y="31"/>
                  </a:cubicBezTo>
                  <a:cubicBezTo>
                    <a:pt x="75" y="31"/>
                    <a:pt x="75" y="30"/>
                    <a:pt x="75" y="30"/>
                  </a:cubicBezTo>
                  <a:cubicBezTo>
                    <a:pt x="75" y="30"/>
                    <a:pt x="75" y="29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7"/>
                    <a:pt x="74" y="27"/>
                  </a:cubicBezTo>
                  <a:cubicBezTo>
                    <a:pt x="69" y="12"/>
                    <a:pt x="63" y="0"/>
                    <a:pt x="43" y="0"/>
                  </a:cubicBezTo>
                  <a:cubicBezTo>
                    <a:pt x="23" y="0"/>
                    <a:pt x="17" y="12"/>
                    <a:pt x="11" y="27"/>
                  </a:cubicBezTo>
                  <a:cubicBezTo>
                    <a:pt x="11" y="27"/>
                    <a:pt x="11" y="27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9"/>
                    <a:pt x="10" y="30"/>
                    <a:pt x="10" y="30"/>
                  </a:cubicBezTo>
                  <a:cubicBezTo>
                    <a:pt x="10" y="30"/>
                    <a:pt x="10" y="31"/>
                    <a:pt x="10" y="31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9" y="33"/>
                    <a:pt x="9" y="33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5"/>
                    <a:pt x="9" y="36"/>
                    <a:pt x="8" y="37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1" y="63"/>
                    <a:pt x="1" y="63"/>
                    <a:pt x="1" y="63"/>
                  </a:cubicBezTo>
                  <a:cubicBezTo>
                    <a:pt x="0" y="65"/>
                    <a:pt x="1" y="68"/>
                    <a:pt x="3" y="69"/>
                  </a:cubicBezTo>
                  <a:cubicBezTo>
                    <a:pt x="3" y="69"/>
                    <a:pt x="3" y="69"/>
                    <a:pt x="4" y="69"/>
                  </a:cubicBezTo>
                  <a:cubicBezTo>
                    <a:pt x="4" y="69"/>
                    <a:pt x="5" y="70"/>
                    <a:pt x="5" y="70"/>
                  </a:cubicBezTo>
                  <a:cubicBezTo>
                    <a:pt x="7" y="71"/>
                    <a:pt x="9" y="72"/>
                    <a:pt x="12" y="73"/>
                  </a:cubicBezTo>
                  <a:cubicBezTo>
                    <a:pt x="13" y="74"/>
                    <a:pt x="14" y="74"/>
                    <a:pt x="16" y="75"/>
                  </a:cubicBezTo>
                  <a:cubicBezTo>
                    <a:pt x="18" y="75"/>
                    <a:pt x="21" y="76"/>
                    <a:pt x="24" y="77"/>
                  </a:cubicBezTo>
                  <a:cubicBezTo>
                    <a:pt x="24" y="77"/>
                    <a:pt x="25" y="77"/>
                    <a:pt x="25" y="77"/>
                  </a:cubicBezTo>
                  <a:cubicBezTo>
                    <a:pt x="26" y="78"/>
                    <a:pt x="27" y="78"/>
                    <a:pt x="27" y="78"/>
                  </a:cubicBezTo>
                  <a:cubicBezTo>
                    <a:pt x="32" y="79"/>
                    <a:pt x="37" y="80"/>
                    <a:pt x="43" y="80"/>
                  </a:cubicBezTo>
                  <a:cubicBezTo>
                    <a:pt x="48" y="80"/>
                    <a:pt x="53" y="79"/>
                    <a:pt x="58" y="78"/>
                  </a:cubicBezTo>
                  <a:cubicBezTo>
                    <a:pt x="59" y="78"/>
                    <a:pt x="59" y="78"/>
                    <a:pt x="60" y="77"/>
                  </a:cubicBezTo>
                  <a:cubicBezTo>
                    <a:pt x="61" y="77"/>
                    <a:pt x="61" y="77"/>
                    <a:pt x="61" y="77"/>
                  </a:cubicBezTo>
                  <a:cubicBezTo>
                    <a:pt x="66" y="76"/>
                    <a:pt x="71" y="74"/>
                    <a:pt x="74" y="73"/>
                  </a:cubicBezTo>
                  <a:cubicBezTo>
                    <a:pt x="76" y="72"/>
                    <a:pt x="77" y="71"/>
                    <a:pt x="78" y="71"/>
                  </a:cubicBezTo>
                  <a:cubicBezTo>
                    <a:pt x="79" y="71"/>
                    <a:pt x="79" y="71"/>
                    <a:pt x="79" y="70"/>
                  </a:cubicBezTo>
                  <a:cubicBezTo>
                    <a:pt x="81" y="70"/>
                    <a:pt x="82" y="69"/>
                    <a:pt x="82" y="69"/>
                  </a:cubicBezTo>
                  <a:cubicBezTo>
                    <a:pt x="82" y="69"/>
                    <a:pt x="82" y="69"/>
                    <a:pt x="82" y="69"/>
                  </a:cubicBezTo>
                  <a:cubicBezTo>
                    <a:pt x="82" y="69"/>
                    <a:pt x="82" y="69"/>
                    <a:pt x="83" y="69"/>
                  </a:cubicBezTo>
                  <a:cubicBezTo>
                    <a:pt x="84" y="68"/>
                    <a:pt x="85" y="65"/>
                    <a:pt x="85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8" name="TextBox 77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思考与探究</a:t>
            </a:r>
            <a:endParaRPr lang="zh-CN" altLang="en-US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55576" y="986780"/>
            <a:ext cx="65532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 dirty="0">
                <a:solidFill>
                  <a:schemeClr val="bg2">
                    <a:lumMod val="25000"/>
                  </a:schemeClr>
                </a:solidFill>
                <a:latin typeface="楷体" pitchFamily="49" charset="-122"/>
                <a:ea typeface="楷体" pitchFamily="49" charset="-122"/>
              </a:rPr>
              <a:t>生活中还有哪些确</a:t>
            </a:r>
            <a:r>
              <a:rPr kumimoji="1" lang="zh-CN" altLang="en-US" sz="2400" b="1" dirty="0" smtClean="0">
                <a:solidFill>
                  <a:schemeClr val="bg2">
                    <a:lumMod val="25000"/>
                  </a:schemeClr>
                </a:solidFill>
                <a:latin typeface="楷体" pitchFamily="49" charset="-122"/>
                <a:ea typeface="楷体" pitchFamily="49" charset="-122"/>
              </a:rPr>
              <a:t>定平面位</a:t>
            </a:r>
            <a:r>
              <a:rPr kumimoji="1" lang="zh-CN" altLang="en-US" sz="2400" b="1" dirty="0">
                <a:solidFill>
                  <a:schemeClr val="bg2">
                    <a:lumMod val="25000"/>
                  </a:schemeClr>
                </a:solidFill>
                <a:latin typeface="楷体" pitchFamily="49" charset="-122"/>
                <a:ea typeface="楷体" pitchFamily="49" charset="-122"/>
              </a:rPr>
              <a:t>置的其他方法？</a:t>
            </a:r>
          </a:p>
        </p:txBody>
      </p:sp>
      <p:sp>
        <p:nvSpPr>
          <p:cNvPr id="43" name="矩形 42"/>
          <p:cNvSpPr/>
          <p:nvPr/>
        </p:nvSpPr>
        <p:spPr>
          <a:xfrm>
            <a:off x="5508104" y="1490836"/>
            <a:ext cx="32586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b="1" dirty="0" smtClean="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如果全班同学站成一列做早操，现在教师想找某个同学，是否还需要用</a:t>
            </a:r>
            <a:r>
              <a:rPr kumimoji="1" lang="en-US" altLang="zh-CN" b="1" dirty="0" smtClean="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2</a:t>
            </a:r>
            <a:r>
              <a:rPr kumimoji="1" lang="zh-CN" altLang="en-US" b="1" dirty="0" smtClean="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个数据呢？</a:t>
            </a:r>
            <a:endParaRPr lang="zh-CN" altLang="en-US" dirty="0"/>
          </a:p>
        </p:txBody>
      </p:sp>
      <p:sp>
        <p:nvSpPr>
          <p:cNvPr id="44" name="矩形 43"/>
          <p:cNvSpPr/>
          <p:nvPr/>
        </p:nvSpPr>
        <p:spPr>
          <a:xfrm>
            <a:off x="5508104" y="2426940"/>
            <a:ext cx="33527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多层电影院确定座位位置用两个数据够用吗？</a:t>
            </a:r>
            <a:endParaRPr lang="zh-CN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5580112" y="3147020"/>
            <a:ext cx="28803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b="1" dirty="0" smtClean="0">
                <a:solidFill>
                  <a:schemeClr val="tx2"/>
                </a:solidFill>
                <a:latin typeface="Times New Roman" pitchFamily="18" charset="0"/>
                <a:ea typeface="楷体_GB2312" pitchFamily="49" charset="-122"/>
              </a:rPr>
              <a:t>一般确定小区中住户的位置需要几个数据？</a:t>
            </a:r>
          </a:p>
        </p:txBody>
      </p:sp>
      <p:sp>
        <p:nvSpPr>
          <p:cNvPr id="46" name="矩形 45"/>
          <p:cNvSpPr/>
          <p:nvPr/>
        </p:nvSpPr>
        <p:spPr>
          <a:xfrm>
            <a:off x="5580112" y="3939108"/>
            <a:ext cx="31683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区域定位法：绘出所在区域代号如</a:t>
            </a:r>
            <a:r>
              <a:rPr kumimoji="1" lang="en-US" altLang="zh-CN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B3</a:t>
            </a:r>
            <a:r>
              <a:rPr kumimoji="1" lang="zh-CN" altLang="en-U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，</a:t>
            </a:r>
            <a:r>
              <a:rPr kumimoji="1" lang="en-US" altLang="zh-CN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D5</a:t>
            </a:r>
            <a:r>
              <a:rPr kumimoji="1" lang="zh-CN" altLang="en-U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等</a:t>
            </a:r>
            <a:r>
              <a:rPr kumimoji="1" lang="en-US" altLang="zh-CN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.</a:t>
            </a:r>
            <a:r>
              <a:rPr kumimoji="1" lang="zh-CN" altLang="en-U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排球比赛队员场上的位置等</a:t>
            </a:r>
            <a:r>
              <a:rPr kumimoji="1" lang="en-US" altLang="zh-CN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.</a:t>
            </a:r>
            <a:endParaRPr kumimoji="1" lang="zh-CN" altLang="en-US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683568" y="3363044"/>
            <a:ext cx="2664296" cy="1477328"/>
            <a:chOff x="827584" y="2282924"/>
            <a:chExt cx="2664296" cy="1477328"/>
          </a:xfrm>
        </p:grpSpPr>
        <p:sp>
          <p:nvSpPr>
            <p:cNvPr id="47" name="矩形标注 46"/>
            <p:cNvSpPr/>
            <p:nvPr/>
          </p:nvSpPr>
          <p:spPr>
            <a:xfrm>
              <a:off x="899592" y="2282924"/>
              <a:ext cx="2520280" cy="1440160"/>
            </a:xfrm>
            <a:prstGeom prst="wedgeRectCallout">
              <a:avLst>
                <a:gd name="adj1" fmla="val 124848"/>
                <a:gd name="adj2" fmla="val -4787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矩形 47"/>
            <p:cNvSpPr/>
            <p:nvPr/>
          </p:nvSpPr>
          <p:spPr>
            <a:xfrm>
              <a:off x="827584" y="2282924"/>
              <a:ext cx="2664296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kumimoji="1" lang="zh-CN" altLang="en-US" b="1" dirty="0" smtClean="0">
                  <a:solidFill>
                    <a:schemeClr val="bg1"/>
                  </a:solidFill>
                  <a:latin typeface="Times New Roman" pitchFamily="18" charset="0"/>
                </a:rPr>
                <a:t>确定小区中住户的位置必须有四个数据，分别为楼号</a:t>
              </a:r>
              <a:r>
                <a:rPr kumimoji="1" lang="en-US" altLang="zh-CN" b="1" dirty="0" smtClean="0">
                  <a:solidFill>
                    <a:schemeClr val="bg1"/>
                  </a:solidFill>
                  <a:latin typeface="Times New Roman" pitchFamily="18" charset="0"/>
                </a:rPr>
                <a:t>a</a:t>
              </a:r>
              <a:r>
                <a:rPr kumimoji="1" lang="zh-CN" altLang="en-US" b="1" dirty="0" smtClean="0">
                  <a:solidFill>
                    <a:schemeClr val="bg1"/>
                  </a:solidFill>
                  <a:latin typeface="Times New Roman" pitchFamily="18" charset="0"/>
                </a:rPr>
                <a:t>，单元号</a:t>
              </a:r>
              <a:r>
                <a:rPr kumimoji="1" lang="en-US" altLang="zh-CN" b="1" dirty="0" smtClean="0">
                  <a:solidFill>
                    <a:schemeClr val="bg1"/>
                  </a:solidFill>
                  <a:latin typeface="Times New Roman" pitchFamily="18" charset="0"/>
                </a:rPr>
                <a:t>b</a:t>
              </a:r>
              <a:r>
                <a:rPr kumimoji="1" lang="zh-CN" altLang="en-US" b="1" dirty="0" smtClean="0">
                  <a:solidFill>
                    <a:schemeClr val="bg1"/>
                  </a:solidFill>
                  <a:latin typeface="Times New Roman" pitchFamily="18" charset="0"/>
                </a:rPr>
                <a:t>，层数</a:t>
              </a:r>
              <a:r>
                <a:rPr kumimoji="1" lang="en-US" altLang="zh-CN" b="1" dirty="0" smtClean="0">
                  <a:solidFill>
                    <a:schemeClr val="bg1"/>
                  </a:solidFill>
                  <a:latin typeface="Times New Roman" pitchFamily="18" charset="0"/>
                </a:rPr>
                <a:t>c</a:t>
              </a:r>
              <a:r>
                <a:rPr kumimoji="1" lang="zh-CN" altLang="en-US" b="1" dirty="0" smtClean="0">
                  <a:solidFill>
                    <a:schemeClr val="bg1"/>
                  </a:solidFill>
                  <a:latin typeface="Times New Roman" pitchFamily="18" charset="0"/>
                </a:rPr>
                <a:t>和住户号</a:t>
              </a:r>
              <a:r>
                <a:rPr kumimoji="1" lang="en-US" altLang="zh-CN" b="1" dirty="0" smtClean="0">
                  <a:solidFill>
                    <a:schemeClr val="bg1"/>
                  </a:solidFill>
                  <a:latin typeface="Times New Roman" pitchFamily="18" charset="0"/>
                </a:rPr>
                <a:t>d</a:t>
              </a:r>
              <a:r>
                <a:rPr kumimoji="1" lang="zh-CN" altLang="en-US" b="1" dirty="0" smtClean="0">
                  <a:solidFill>
                    <a:schemeClr val="bg1"/>
                  </a:solidFill>
                  <a:latin typeface="Times New Roman" pitchFamily="18" charset="0"/>
                </a:rPr>
                <a:t>，即“</a:t>
              </a:r>
              <a:r>
                <a:rPr kumimoji="1" lang="en-US" altLang="zh-CN" b="1" dirty="0" smtClean="0">
                  <a:solidFill>
                    <a:schemeClr val="bg1"/>
                  </a:solidFill>
                  <a:latin typeface="Times New Roman" pitchFamily="18" charset="0"/>
                </a:rPr>
                <a:t>a</a:t>
              </a:r>
              <a:r>
                <a:rPr kumimoji="1" lang="zh-CN" altLang="en-US" b="1" dirty="0" smtClean="0">
                  <a:solidFill>
                    <a:schemeClr val="bg1"/>
                  </a:solidFill>
                  <a:latin typeface="Times New Roman" pitchFamily="18" charset="0"/>
                </a:rPr>
                <a:t>楼</a:t>
              </a:r>
              <a:r>
                <a:rPr kumimoji="1" lang="en-US" altLang="zh-CN" b="1" dirty="0" smtClean="0">
                  <a:solidFill>
                    <a:schemeClr val="bg1"/>
                  </a:solidFill>
                  <a:latin typeface="Times New Roman" pitchFamily="18" charset="0"/>
                </a:rPr>
                <a:t>b</a:t>
              </a:r>
              <a:r>
                <a:rPr kumimoji="1" lang="zh-CN" altLang="en-US" b="1" dirty="0" smtClean="0">
                  <a:solidFill>
                    <a:schemeClr val="bg1"/>
                  </a:solidFill>
                  <a:latin typeface="Times New Roman" pitchFamily="18" charset="0"/>
                </a:rPr>
                <a:t>单元</a:t>
              </a:r>
              <a:r>
                <a:rPr kumimoji="1" lang="en-US" altLang="zh-CN" b="1" dirty="0" smtClean="0">
                  <a:solidFill>
                    <a:schemeClr val="bg1"/>
                  </a:solidFill>
                  <a:latin typeface="Times New Roman" pitchFamily="18" charset="0"/>
                </a:rPr>
                <a:t>c</a:t>
              </a:r>
              <a:r>
                <a:rPr kumimoji="1" lang="zh-CN" altLang="en-US" b="1" dirty="0" smtClean="0">
                  <a:solidFill>
                    <a:schemeClr val="bg1"/>
                  </a:solidFill>
                  <a:latin typeface="Times New Roman" pitchFamily="18" charset="0"/>
                </a:rPr>
                <a:t>层</a:t>
              </a:r>
              <a:r>
                <a:rPr kumimoji="1" lang="en-US" altLang="zh-CN" b="1" dirty="0" smtClean="0">
                  <a:solidFill>
                    <a:schemeClr val="bg1"/>
                  </a:solidFill>
                  <a:latin typeface="Times New Roman" pitchFamily="18" charset="0"/>
                </a:rPr>
                <a:t>d</a:t>
              </a:r>
              <a:r>
                <a:rPr kumimoji="1" lang="zh-CN" altLang="en-US" b="1" dirty="0" smtClean="0">
                  <a:solidFill>
                    <a:schemeClr val="bg1"/>
                  </a:solidFill>
                  <a:latin typeface="Times New Roman" pitchFamily="18" charset="0"/>
                </a:rPr>
                <a:t>号。”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932040" y="1418829"/>
            <a:ext cx="3024336" cy="1656184"/>
            <a:chOff x="4932040" y="1418828"/>
            <a:chExt cx="3024336" cy="1368152"/>
          </a:xfrm>
        </p:grpSpPr>
        <p:sp>
          <p:nvSpPr>
            <p:cNvPr id="36" name="矩形标注 35"/>
            <p:cNvSpPr/>
            <p:nvPr/>
          </p:nvSpPr>
          <p:spPr>
            <a:xfrm>
              <a:off x="4932040" y="1418828"/>
              <a:ext cx="3024336" cy="1368152"/>
            </a:xfrm>
            <a:prstGeom prst="wedgeRectCallout">
              <a:avLst>
                <a:gd name="adj1" fmla="val -88734"/>
                <a:gd name="adj2" fmla="val -52942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4932040" y="1418828"/>
              <a:ext cx="3024336" cy="13200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bg1"/>
                  </a:solidFill>
                </a:rPr>
                <a:t>1.</a:t>
              </a:r>
              <a:r>
                <a:rPr lang="zh-CN" altLang="en-US" sz="2000" b="1" dirty="0" smtClean="0">
                  <a:solidFill>
                    <a:schemeClr val="bg1"/>
                  </a:solidFill>
                </a:rPr>
                <a:t>有</a:t>
              </a:r>
              <a:r>
                <a:rPr lang="zh-CN" altLang="en-US" sz="2000" b="1" dirty="0" smtClean="0">
                  <a:solidFill>
                    <a:schemeClr val="bg1"/>
                  </a:solidFill>
                </a:rPr>
                <a:t>序数对（行列定位法）；</a:t>
              </a:r>
              <a:endParaRPr lang="en-US" altLang="zh-CN" sz="2000" b="1" dirty="0" smtClean="0">
                <a:solidFill>
                  <a:schemeClr val="bg1"/>
                </a:solidFill>
              </a:endParaRPr>
            </a:p>
            <a:p>
              <a:r>
                <a:rPr lang="en-US" altLang="zh-CN" sz="2000" b="1" dirty="0" smtClean="0">
                  <a:solidFill>
                    <a:schemeClr val="bg1"/>
                  </a:solidFill>
                </a:rPr>
                <a:t>2.</a:t>
              </a:r>
              <a:r>
                <a:rPr lang="zh-CN" altLang="en-US" sz="2000" b="1" dirty="0" smtClean="0">
                  <a:solidFill>
                    <a:schemeClr val="bg1"/>
                  </a:solidFill>
                </a:rPr>
                <a:t>方向角</a:t>
              </a:r>
              <a:r>
                <a:rPr lang="en-US" altLang="zh-CN" sz="2000" b="1" dirty="0" smtClean="0">
                  <a:solidFill>
                    <a:schemeClr val="bg1"/>
                  </a:solidFill>
                </a:rPr>
                <a:t>+</a:t>
              </a:r>
              <a:r>
                <a:rPr lang="zh-CN" altLang="en-US" sz="2000" b="1" dirty="0" smtClean="0">
                  <a:solidFill>
                    <a:schemeClr val="bg1"/>
                  </a:solidFill>
                </a:rPr>
                <a:t>距离 定位法；</a:t>
              </a:r>
              <a:endParaRPr lang="en-US" altLang="zh-CN" sz="2000" b="1" dirty="0" smtClean="0">
                <a:solidFill>
                  <a:schemeClr val="bg1"/>
                </a:solidFill>
              </a:endParaRPr>
            </a:p>
            <a:p>
              <a:r>
                <a:rPr lang="en-US" altLang="zh-CN" sz="2000" b="1" dirty="0" smtClean="0">
                  <a:solidFill>
                    <a:schemeClr val="bg1"/>
                  </a:solidFill>
                </a:rPr>
                <a:t>3.</a:t>
              </a:r>
              <a:r>
                <a:rPr lang="zh-CN" altLang="en-US" sz="2000" b="1" dirty="0" smtClean="0">
                  <a:solidFill>
                    <a:schemeClr val="bg1"/>
                  </a:solidFill>
                </a:rPr>
                <a:t>经纬线定位法；</a:t>
              </a:r>
              <a:endParaRPr lang="en-US" altLang="zh-CN" sz="2000" b="1" dirty="0" smtClean="0">
                <a:solidFill>
                  <a:schemeClr val="bg1"/>
                </a:solidFill>
              </a:endParaRPr>
            </a:p>
            <a:p>
              <a:r>
                <a:rPr lang="en-US" altLang="zh-CN" sz="2000" b="1" dirty="0" smtClean="0">
                  <a:solidFill>
                    <a:schemeClr val="bg1"/>
                  </a:solidFill>
                </a:rPr>
                <a:t>4</a:t>
              </a:r>
              <a:r>
                <a:rPr lang="en-US" altLang="zh-CN" sz="2000" b="1" dirty="0" smtClean="0">
                  <a:solidFill>
                    <a:schemeClr val="bg1"/>
                  </a:solidFill>
                </a:rPr>
                <a:t>.</a:t>
              </a:r>
              <a:r>
                <a:rPr lang="zh-CN" altLang="en-US" sz="2000" b="1" dirty="0" smtClean="0">
                  <a:solidFill>
                    <a:schemeClr val="bg1"/>
                  </a:solidFill>
                </a:rPr>
                <a:t>其他方法</a:t>
              </a:r>
              <a:r>
                <a:rPr lang="en-US" altLang="zh-CN" sz="2000" b="1" dirty="0" smtClean="0">
                  <a:solidFill>
                    <a:schemeClr val="bg1"/>
                  </a:solidFill>
                </a:rPr>
                <a:t>.</a:t>
              </a:r>
            </a:p>
            <a:p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1088377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utoUpdateAnimBg="0"/>
      <p:bldP spid="43" grpId="0"/>
      <p:bldP spid="44" grpId="0"/>
      <p:bldP spid="45" grpId="0"/>
      <p:bldP spid="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1" name="Rectangle 9" descr="Money副本"/>
          <p:cNvSpPr>
            <a:spLocks noChangeArrowheads="1"/>
          </p:cNvSpPr>
          <p:nvPr/>
        </p:nvSpPr>
        <p:spPr bwMode="auto">
          <a:xfrm>
            <a:off x="0" y="1203325"/>
            <a:ext cx="9144000" cy="2159000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 b="-41949"/>
            </a:stretch>
          </a:blip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1116013" y="1201738"/>
            <a:ext cx="2087562" cy="3170237"/>
          </a:xfrm>
          <a:prstGeom prst="rect">
            <a:avLst/>
          </a:prstGeom>
          <a:solidFill>
            <a:schemeClr val="accent1">
              <a:alpha val="89999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1293813" y="2047875"/>
            <a:ext cx="1727200" cy="799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2000" b="1" dirty="0" smtClean="0">
                <a:solidFill>
                  <a:schemeClr val="bg1"/>
                </a:solidFill>
                <a:latin typeface="微软雅黑"/>
                <a:ea typeface="微软雅黑" pitchFamily="34" charset="-122"/>
              </a:rPr>
              <a:t>《100</a:t>
            </a:r>
            <a:r>
              <a:rPr lang="zh-CN" altLang="en-US" sz="2000" b="1" dirty="0" smtClean="0">
                <a:solidFill>
                  <a:schemeClr val="bg1"/>
                </a:solidFill>
                <a:latin typeface="微软雅黑"/>
                <a:ea typeface="微软雅黑" pitchFamily="34" charset="-122"/>
              </a:rPr>
              <a:t>分闯关</a:t>
            </a:r>
            <a:r>
              <a:rPr lang="en-US" altLang="zh-CN" sz="2000" b="1" dirty="0" smtClean="0">
                <a:solidFill>
                  <a:schemeClr val="bg1"/>
                </a:solidFill>
                <a:latin typeface="微软雅黑"/>
                <a:ea typeface="微软雅黑" pitchFamily="34" charset="-122"/>
              </a:rPr>
              <a:t>》P39-40</a:t>
            </a:r>
            <a:endParaRPr lang="zh-CN" altLang="en-US" sz="2000" b="1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458817" y="358586"/>
            <a:ext cx="2226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作业</a:t>
            </a:r>
            <a:endParaRPr lang="zh-CN" altLang="en-US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593823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36B2F221-B4A1-49A9-9871-F76F661A3A2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GdQ+EgOaiROYgQAAAURAAAdAAAAdW5pdmVyc2FsL2NvbW1vbl9tZXNzYWdlcy5sbmetWG1v2zYQ/l6g/4EQUGADtrQd0KIYEge0xNhEZMmV6DjZMAiMxNhEKDHVi9vs037Nfth+yY6UncR9gaQkgG2YlO+54909d0cfHn/JFdqIspK6OHLeHrxxkChSnclideQs2MmvHxxU1bzIuNKFOHIK7aDj0csXh4oXq4avBHx/+QKhw1xUFSyrkVndr5HMjpz5OHHD2RwHF4kfTsJkTCfOyNX5DS9uka9X+qff3n/48vbd+58PX2/l+sDEM+z7+0DIIr170wMoYFHoJ4BG/CQg58wZmc9hcuGC+TQgzmj7ZZj0PCJnzsh8dsotoogELIl96pGExkkQMusLnzDiOaML3aA13whUa7SR4jOq1wLiWMtSoErJzD5INWwUjehS5oUzTIMkIjGLqMtoGDijWJfl7S8Wljf1WpegrkKZrPilEpnVCRljn9+UogLVvIaMQvCq1xJ+qXMui4NO1RFe0mCSsDD044QE3m7HGZEiQ17JjZqBKBGOSQQAJa9E+QjZxGaZFUdYqWEIUzqZ+vBmxoSpXK0VvOuhdswJxGAuii4pyBESQXbF8TKMPOM0UIU4uuFV9VmX2V5+PAxUFzAN3BBS0GUPwJnB2AFDjCXUjbIUad0FNiNxjCckGYfnkMjAu3CIRHgKdDsdInFBYqAIibtkAnxGJ9gkvKHYLv93/Eq5SWd1i3iagpxx30bqpoId41JggWVadTBMTUw+LiBsFPs/oHGLCt61q5XcCLCjzETZqQgqi0s8k0UfF/SP5ARTn3gJpJUXLhNmS57RmPNbVOga8WzDi1SgS5HyBnL9Fp5lMrPPTJyt/k+N/BvxeltVXm0LUuCR81dD7dmrYd8xq6nAproW+U3dpdo4bGv+Y6wwOf1DE/oc/XH6Y5cEOKLh80Smknmj2qr75PjcWTY0Rp1GPNFT/aP13JbEbW0dUyhYY6n7SxDopqZ/QANU/aVocAKK5m2JhhpOi6sBOoNwCxBo9FiMM3DVngln4MIB8ksyjimD2WgpLitZd44dlo1tgL4f2hTmPCVqcU/GS3GlYcJRgm/a6QO6kI10Z0AfDDd7rYJR5oPJAQCu2uQBSCVzsD/rgbmYkZ0H2gK/d5KlblRmyavktS3y4NsmF9+OTVelzu2u4tUuedsmc/wUK9rDRa3S+YD2f8e/3vF5QL/HRykmOHKniYsDl5hB33BV9RQCChhX+CxOfDw24sCFnNfpGprplW6KrCdQO6t75AQD2PbMseBluv7vn397YnxlSbuLtru/DwIBYpsqSO7A/gx0Laq/ukAYHu/L2UUfqe3dZifX86rDKGThs9wheNtacp3D1kG3XkjybdAwY9idzoAHsU173ZQwug1BmOHoFGqZncKd0YyX11AImdZqEIp1tUnAepj2++tlUytZiCGyT2sl5sCMzhPsefauDeRTMr1ue2YGN4p0e+lWcOnuC+ZOcQB19is8kcl6IKBtTbsqBERv1/c033zbqe5Wlf3D4vD1g/8v/gdQSwMEFAACAAgAZ1D4SLORUx7mAwAA3BAAACcAAAB1bml2ZXJzYWwvZmxhc2hfcHVibGlzaGluZ19zZXR0aW5ncy54bWzVWO9u2kgQ/85TrHzqx2LSJpcUGaIoAQWVQAqOrtXpFC3eAe9lvet611D66Z7mHqxPcrNeIFBIa9rjlBOKwLMzv/k/401w/ikRZAqZ5ko2vKNqzSMgI8W4nDS8u7D98swj2lDJqFASGp5UHjlvVoI0Hwmu4yEYg6yaIIzU9dQ0vNiYtO77s9msynWa2VMlcoP4uhqpxE8z0CANZH4q6By/zDwF7S0QSgDgX6LkQqxZqRASOKQbxXIBhDO0XHLrFBVtQXXs+Y5tRKOHSaZyyS6VUBnJJqOG98vZhf0seRzUFU9A2pjoJhIt2dQpY9xaQcWQfwYSA5/EaO7psUdmnJm44b2uvbIwyO5vwxTgzndqYS4VBkGaBX4ChjJqqHt0Cg18MnpJcCQ2lzThUYgnxAag4V2F98Nu56p13+uHreH9dXjTdTbsIRS23od7CIWdsNvah78s/PWH29ag2+m9vQ/7/W7YuX2UwohuBCTwNyMWYGRVnkWwClhg4jwZScoFFulXYdRgsMwFzSYQqjbHLI6p0OCRP1OYvMup4GaO3VDDbngASC90CpEZ2LQ1PJPl4D3COUA0DHO5qomTN6uaOD3bcN132h/d2mllQI2hUYzFg7TCtMBfJy3ZxkpuuGafyUgJtnIIkhGwHk1grSeGD1y2kfPII2NMgkBXLzJOhUe4QdejlbDOR9pwU/Ree52TIBYOCSA3w61QRDHN9EbEV1G3hR81f+8pA/oPFwpHeor1N5ULRuYqJ4I/ADGKYJrzBH/FQNabiYwzlRRU7HdDtOBo3JTDDNh5GUUfUEWSoyQOl1SAcRo+5vwzGcFYZYgLdIqjCOlcO/zqXsAp1foRlC5tfOFapNO7ar1/YR2kbEpltCc41gYkqTkIPp0TqcxSDsMR0VxDkRTGWXFWxrfqj6dB8yQXLs3/djLWoA+YksNo2Scx37WgtNqYTotGtM1VQGMLckyJw8SDCCcLlzmUBYyoJEqKOaERTm9t23rKVa6R4hrYQesft9DJEy6LpwlOQdSYMchKQdaOXr0+Pvn19OxNvep/+evvl98UWuy1W0GtOrfYLp9cnOWkvlqf3xH6xhLdkm2rLLGFyraU7n4xWCyw7REf+Hb17N5ExcJ8joto2LoYXF6TQWt41w2H9TLF0FPYdyaKsZzG9j2yjEz/LsR0tErB26iXqvNybL1+KQPfluEauM17u7Z1S5mAk3riJg/OasETjuX2v+i7p1rg51v2P2m7n3oBdD17oLYDmkUxZvRgVfDsx9ohw/ucIuaeVle2jTta4O+8DduThEueYBzt3l5doZsnxzW89e08qlQQbfM/Es3KP1BLAwQUAAIACABnUPhIFvREU74CAABVCgAAIQAAAHVuaXZlcnNhbC9mbGFzaF9za2luX3NldHRpbmdzLnhtbJVWbW/aMBD+vl+B2HfSvdJJKVJLmVSJrdVa9buTHImFY0f2hY5/P1/iNDYkwDhVwnfP4zvfG43NlsvFh8kkTpVQ+hkQucwNaTrdhGc306RGVHKWKokgcSaVLpmYLj7+bD5x1CDPsdQO9KWcDUuhdzNvPpdQnI9vc5IxQqrKisn9WuVqlrB0m2tVy+xsaMW+Ai243Frk1Y/5cjXqQHCDDwhlENPqmuQySqXBGKCQvq9IzrIES0B0nq6az4Wc3tXp1x/QdtxwbGi3n0jGaBXLIUzy9S3JOF7a28OqzElOExD+ooV++UwyChVsDzq8/P4ryShDVXX1Pz1SaZVTQkPO6SK+c4RimR0/iuqK5CyBHkSOzlbBpad5670Hcl/9uY9pXLUST5TXg4VARU8ELFDXEEfdqbWZQr091mjnAxYbJowF+Koe9GSDfmK16a4JdT3uD7xxmfl3OU0PeVWiLmHZBuwjQ0NPWC7vmmXhuX5XeRFq2Dmld6en7aG/bWKPoZ62hz4LnsGjFPtj/KGpJXVlvmOuoKcrYK0gmT1mztqdOit5WtPwGu/5TtFhSpXBwlA4L7wEqlwcNbo2pOgopliyHc8ZciV/ES7ZPyNUJo4O9K7ZhlsrRo4ChjquCdHuaT9iOob96FIZNmT7s9A/rT1P0G7xmylDZGlR2p8lM504nh0T62QaDTNoT1o46Ae5URdySqa3oF+UEr6XJtoxilQIF4NVO1xj8DjychBHw0mO3SVD2Zd1mYBe2aJx6Jom1LW4gueFsH/4yuENss7oyjJibalY2Psk4+9N6SlcCwDTadE1QHtoLWUtkAvYgXBWT9G8eOxpsbENPtZut7iGDfrj6TQHHekBvJZ0m6JvlYMV4hkGCK82rmFGazm/hpElpnlZMPbdFu6nKNjL3TKj3gv2WKNwvRTcbO3HKbRK+nfyH1BLAwQUAAIACABnUPhIhFv6tL0DAADtDwAAJgAAAHVuaXZlcnNhbC9odG1sX3B1Ymxpc2hpbmdfc2V0dGluZ3MueG1s1Vfvbts2EP/upyA09GOtpH+W1JAdBImCGHXtzFawFsMQ0OLZ4kKRGknZdT/tafZgfZIeRduJ6ySVu6TbYASOjne/u/vdHc+Kjj7mgsxAG65kO9hv7gUEZKoYl9N2cJmcPT8MiLFUMiqUhHYgVUCOOo2oKMeCm2wE1qKqIQgjTauw7SCztmiF4Xw+b3JTaHeqRGkR3zRTlYeFBgPSgg4LQRf4ZRcFmGCJUAMA/3Ill2adRoOQyCO9U6wUQDjDyCV3SVFxbnMRhF5rTNPrqValZCdKKE30dNwOfjo8dp+Vjkc65TlIR4npoNCJbYsyxl0QVIz4JyAZ8GmG0R68CsicM5u1g5d7LxwMqofbMBW4T506mBOFHEi7xM/BUkYt9Y/eoYWP1qwEXsQWkuY8TfCEuPzbwWlyNep1T+Or/iCJR1fnybuej2EHoyR+n+xglHSTXryLfl348w8X8bDX7b+9SgaDXtK9uLFCRjcIicJNxiJkVpU6hTVhkc3KfCwpF9ijX9FowGKXC6qnkKgzjlWcUGEgIH8UMP2lpILbBQ7DHg7DNUBxbApI7dCVrR1YXUJwA+cBMTCs5bonXr9Z98TB4Ubqofd+k9adUUbUWppm2Dwoq0KLwtuildpEyY3U3DMZK8HWCU2QZYG5HGtORUC4xdzS9al1DNgzLpB/Z7vfnEi7lVyaUW02OFzz6Fo57fzWVxbM7z45L7pP9VdVCkYWqiSCXwOximDhyhz/y4DcHg8y0SqvpIIaS4zgDMiMwxzYUR1HH9BFXqIl3haFAOs9/FnyT2QME6URF+gM7xaUc+PxmzsBF9SYG1C6ivGZb/pu/zR+/8wlSNmMynRHcKw25IV9Eny6IFLZlR3SkdLSQFUUxll1Vie35veXwfC8FL7Mj12MW9BPWJKn8bJLYb4ZQW23GZ1Vg+iGq4LGEeRYEo+JByneDFyWUBcwpZIoKRaEpngfGzfWM65KgxI/wB7afH+E3p5wWT1NcdWjR81A14Lc23/x8tXrnw8O37Sa4ee//n7+oNFyU10I6tz5VXVy7yqsZ/XVQvyG0QNrccv2TOncNSrbcnr3ql+upO0rPgrdQrh7t1Qr8MesllF8PDw5J8N4dNlLRq065e0rnCSbZtggE/dbr47N4DJBguNa8I7HWp1bT60/qBXg2zpaQ79LL27t0Voh4N079XcJ3r6C5xwb6H8xSfc19T8fwh8ySA//SPNj9liDBFSnGdboyer67189j0rYf4kD/7R+9dl414nCO98qGyjffEXvNL4AUEsDBBQAAgAIAGdQ+EjjgzzrngEAACEGAAAfAAAAdW5pdmVyc2FsL2h0bWxfc2tpbl9zZXR0aW5ncy5qc42Uy27CMBBF93xF5G4rRJ+h3aFCJSQWldpd1YUThhDh2JbtpKSIf2/s8IgfofVs4quTO+OxPLtB1CyUoug52plvs3+z90YDrSlRwrWtkx690DqSJF/CR14AySkgB6mOv57k/ZlojVeYyI4zosY1qd8VcNnxQyxEc782JEKgDIlV4O/vELgNgD8ncNA5WHuoTqeTUilGhymjCqgaUiYKbBh09WpW94wOzCoQf6ArnIJlGpvVR54dH2IdXS5lBce0XrCMDROcbjLBSrrsy7+uOYjmzjctMHqKX2aWHcmlmiso3MSzsY5+kguQEg55H2c6gjDBCZCO78isC6hl7B/Ioatc5upIT250dGmOM/C6NJ7osDHaeHndjHX4nIKtaom7Wx0WQXANwrOa3uuwQMZL/o8L5IJluiMe6vf8hBKGlznNDqlHOoKcLlbb9nXvfFBT/hRZT4g5T2gdepJF4EnSgCYDmrLG0jGtdNIuQmn7Z5YrskBifnEKWdUod47o/WeEsFI4XRfNeGimo245yOYbxJyumoxfbqlOAZUztAb7X1BLAwQUAAIACABnUPhIPTwv0cEAAADlAQAAGgAAAHVuaXZlcnNhbC9pMThuX3ByZXNldHMueG1snZGxCsIwEIb3PkW43cRupSR1E9wcdJaaphppLyWXWh/flIp0kYBDIP/xfT8kJ3evvmNP48k6VJDzLTCD2jUWbwrOp/2mAEahxqbuHBoF6IDtqkzavMCjN2QCsViBpOAewlAKMU0TtzT42ECuG0MsJq5dL+LpHYrZFMOiwuKW9i/7M4MqyxiT19F24YBVvMe0IIy8VjA7F43cYutA/AIakwBMqsFQAmh9AngMCcCPK0CK75vnpEcK8aNikGK1nip7A1BLAwQUAAIACABnUPhIsuC9bWQAAABlAAAAHAAAAHVuaXZlcnNhbC9sb2NhbF9zZXR0aW5ncy54bWyzsa/IzVEoSy0qzszPs1Uy1DNQUkjNS85PycxLt1UKDXHTtVBSKC5JzEtJzMnPS7VVystXUrC347LJyU9OzAlOLSkBKixWKMhJrEwtCknNBTJKUv0Sc4Eqn61Y+GzufiV9Oy4AUEsDBBQAAgAIAPeSU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GdQ+EiIplZk2QgAAOk9AAApAAAAdW5pdmVyc2FsL3NraW5fY3VzdG9taXphdGlvbl9zZXR0aW5ncy54bWztW81u48gRvucpGgoW2AUC64f6c6BRQJEtmxiZ0oq0PZMgECixbREm2QrZ0owWOuRFcsglyFvkXXLY50h1k7RIWZJJexaLYGmOB8Pq+qqqu366m4XphU+Or6xDRj3nJ4s51DcIY47/GPZ/h1BvQV0aTAISEhZW95R7x7fpF81/oJwG1JBZvm0FtsJHw34NDcUP6nbkrtqFt+ag2UCdJm7gLlJxS4GxS0m9lBQYUxt1pVc9EBHJDciC+Oy41F41M/oSoPkhCZjm2+RrX8pyp4eyM7gKLNsBvrDfbvJnl2jdqU3+oGa91WnhXUOWJKmNlJZaV2u7TueyI9cRrjVbNWk36DakhoTqrVb9sr2rdxotCd6Gl22Q0sSXbdTsNJsNddfADUAjWR6oDWXXkS7rdRm04e6lshsOB51aDdXrdamp7lptaTioIeCWQIYsdfkCSqo0kNo7eSDXuxIaKsPBsLnDKm4rLdRt4HattmsOBlKttl/c/ezSy7Wn5p5OspyvCDzqgqOjPLaqR4Krt1gHATCbxFu5FiPItzzyofLzv//58z/+U4ljUsRvwpGYkqVGRCBzfD+C96riJRkR2tPhn6Yjx/5Qma8Zo/7FgvoMTLrwaeBZbqX/+yhCYvvzIOmGBEVwD9aC7NV1xE9eWKwLohaec6AF9VaWvx3RR3oxtxZPjwFd+3YuM5fbFQlcx38C7tplR8FnFblOyDRGvIx9uMuf/LAVVKWQcPPamD+5kK41J26isSZ+CuD2Kl9fkQPoxgkdJqBynT/noCvrkWQd0JX5cx7jg5as1zr8eR3EyFcG7BJP8sZZdtfakiCrJCqKZ1F0tV4VjadVQB/5Ymdxrzv6GedSqDH+I7ewxp9cID5BrjCXl+JlE/NXDxjj18Na0vNACzg3XVxikhA5GcyU8c1E1j/PRuOr8WygXVX6SpSViKfl941292u91f6hV41xOSUZN/JolJWFhLBWLZ8s3ZyORzMQiEczHX8yK33+d2Ho+NYcaTqu9ON/FBYwmeK7Sp//nQd6O51i3ZwZI03FM82Y6WNTrMsIm1it9D/TNVpaG4IYRRuHfEFsSRCUZycgKHQdWwzwku34a5JDnzq+kTV9NsWGOdUUUxvrlb5Bg2D7ByHZWrMlBM/SCpHthNbcJbZQCyEixnl5Ae3iFIbgD1s6wEk9y/Ev8mifyveafjUzx+ORMcO6mlAqfezbSA0srqm4oKls4CnICCzYrd8Gn4noExKQ7LqFhVxrV9cj+DW5IdfO49KFX/YGayYYXDIhfg4gBA6eQtQZxv14qvI1BIXIQisrDL/QwM4ETdp1OWRrujKG0FTMlHyTi0lkg+MdfwGhQxYsh7wbbBjyFZ4Nxp8gxiE3xwVB44+Qkh8Lgj5jA3IIGzlgunynXck8I3gaJgmS5ODC4vHubpG1WACOr+bGoesQKHyFIU1ENoYXhTUZ+MdbcKQmj05keyQYFlu8PTobAqYENmxzOXRBGVKwyqPrx1vtz7OhrI2wOoNwU8f3M1NUSa7Us7bIpwxZ9sbyFwTNycJaQyZsYcx2bDHGPS9M+Nva+QlZLK4/38WlS1fxp+/eYFKm4B2xDI7IoAyOKSv2mna+bPEM3mgIj/WTVuRZgDebYChYl6fa+Nu4KHS8tRtV6W/hqGfjijrrVTvev1753fYLGGNEJXigQUUbOLQQCMNOzLcc2DzdQkBNH4K6SVTPoeDze2ghAfo4lqFT9A4xd7ByGUPuYEWLibjHA0Mz4bB1T+b89pEDLHI18tpxf/M7okvgGv6cqnPyQOG85BJrEx1kYO8S7s/j5dRRKbO1mJo5AsN1kPkYBRVIdR2P36Hyib29wclSRLtBZj73dO3aIrtd50nsCLDOa4+8PIc9BNQTVNcKk7iONqU/vdOQaIrTSO+k2AHiOUFz+yqVn+/ymIHlqXI9U2RdwfxGwfPZzY+D7OBrMjKN2UgecAmQJp7FFkvYhR/4PS+/rOhGoOKhDPLiyRvEChbL//79X/nFHNgTUVFM/WNROZD8vGriZ3l/0Skj4V9zyDHlQRYqXnIC4wtVAs1/vzI1CNBvcmWxom3Jox7/xJVLNaRA7EbZNGXl+gayxBBJQdcBnAULCrmRpx+h8ImzfqV/YwVPUDhNSt2igsTK89hkhW3YX3HXzHV8UhD+7p2IT97UJjNZVcXdH3LUdRZP0fZrwwUm/syHXPpYRJ5yLetQnQ9EEtthxWWKzS2pWlASovd9Qdgc3eueCfsPKq4FNZxlvs/4LKDuhH/ZevkpFxj4hzgI4z4L+JU+eUtzhEv6JfZd/8FyQ2BLkw5ZJ2DDhB8WY5FZ2iH3lOeOnZYbUw4Z76gL+4ISTSfNnx04hCnKQHz6TRnzTHphOVyz4qGU/BT1EKCTr+wlIEU9BBh8VxnDze4l6nAoDU0+yA2sIE3P4z3gIb6oUzFP8pbl4RaM+IfZMLVQMSHL6VGb9MXuaDoeiROa09IGV09Y3POfDzA3HDPfGoysQt53yND38Vs9H8A95jCXnI5uMQ3IwfSs+OuxDIidcSwFovbB4VJEVMS2K/KhAhcRa7HklT6soFjGhwpXGzVlTuFWST3j5awQ0hPlXFTzFE7M4jzQ51W8GIRGyX4e1Ku+WKde9ZyDerHY0/7z196cBBhCwCFJaGZpae5l8iXsThxIE5bYsSdG0wLYEmT7cEVKdKUImbASp6okqKKX9DgcLZnjkg1xY54UIbU256ffCyHJzoe2zEbkgaXLSEw5mgMpthdJEFe6fSgelMDUwEmYuJEdxUUjxbYdZs1DMfsjpSrZe/ZZfWQ3Soo0j/ZMfabswO3VI7qA99Ty96rpbRZK1JHGao5uK/p+QVfbH8qma9l0LZuuZdO1bLqWTdey6Vo2Xcuma9l0LZuuZdO1bLqWTdey6Vo2Xcuma9l0LZuuZdO1bLqWTddft+m6F52z55pSkKfpmjI9V891z1+g5boH/VY7ruKyWbZcf9WW6+uqfnsd1xhUtlx/4ZbrmaT7f+65HtIACvJO/m/u/wFQSwMEFAACAAgAaFD4SO+PBMGnGAAAi0MAABcAAAB1bml2ZXJzYWwvdW5pdmVyc2FsLnBuZ+18C1RT19YuHnvE66lwentaqwbSXttaHy0ipohAose2VKtSq5Aihl0P1agIUcIz5EFrb+0DiFURBSX1WqQlkC1FEnkk0VKJEGJUDBsIEG1IImxCTEIeOzvJ/hM89XnOuOfef/xj/P+9MAYjydrrm48155pz7qzM/fWHm+Jmz5o3KyAgYPa699/5KCDgj0BAwHTazBm+kc6vaw75XqbRP4r7a4DgGm7E9+EZ6pqNawIC6rl/cu/4o+/zf9v/fhI9ICCozf8/TUb78dOAgLUvr3tnzda8FOMghX/OkSAzS14HCsNW3/368xfN7+g3vBq6Z/cL8Npv3nyj/t03Sl5cfGzrrc9/+v4vZ19g7r4SuvuNvzbuCe7v39b9l43PV2zrEzRGYHmK0kaovGlh7i59MwlwLiuwSxxtKxqgy2BuztCBxhEVGRC7RslShq0qjDXSbyBh+QH+v4zzwlsDCXRg0N7udNEwO00XPd0/vp+WSaVQuGCYeOIjZPXk1PH48TpIC6eB4kTi5EBh9/C4q8Sd9Ixq/jT/55UbxwUm5y9zJB9Knnt4fXT25OSYl7RL/K+X5r4ETM6+dsk5a5LTjHby5OyIZZI/+N+c+sz8gu/ldkkY2/wt2SfATVWuxHp6ybrO5MORr9DWZke8PokovKfE3EoyKLb3n+5494hX2jo7f0GN+kb4JJkvfNew1oiG929WyOdvHiwpmST68vs3t2ZHr7qPf3ndFpXx7n1xPn91Y4LobCrTb6+ZR1Yk/G8Bvxy0F9OY2lHEwJMeD6MVILoyEMB++VPYQL4CNgI8qYC7uUMGKhswnLpHS0Y1YAZjexXKvFm19QHtU/0NSmKBTZArhkdPm5gGSoZGwjI8B3LLkeZcKTqYm2JloJABVHPry7gc/UmqALgG0PbGshvZ2ABdOejjNDhxcb0D+eGDn5pDQiYXePXKKlwK/USXmSDr2FlcnzbWCpkJeCmxvS5ZJNDYJ7rjpeZmpn2PtxxUArTFmspE2IFk6xqo5MjYDJakzr2t6gPwAbGLmsyZlAUwlWg9GQ2yxG6WhBh4ayxFBqXDSefRGxGHrjNZXsYWxH5hmzReTR0emli5LvvhGnmElbbmGT0s+CQfNlzUy4MLmBSg24XURca+RTJUvjrJ5NK6cRHh88S2PcKQ+C223ooU3ulUJkV5lcIznZMlvDp3ktSmTGlsiTbNfmtLPEXa+mXv6AE4bejIp5P2WtnhEbbLPZxfF8s1IC+wIsyQdzKMNEsLu5Ia4bg/D/hkogkeWR/CJ0TPRLd/cRGU6cnZSmnb5X22V8XYTvihMo2p6JGdCF04Mv7Qk7Z0vpId22b7emHlxdANVsi3COzoC4Jwgk6u1pCxbdgKSaKF9bMNVXkdfa5VfFlCj+z4W02jOVlFoN+f79yyyGbtO3SLsHWc85c1QvwmekDdl9CY3aiG8NTo27uUsY4BG7wEIfa5PHsxdCnJtJHLr+W+Scn8v/fO/6qA6zaxiWUaVWu8dtUHYeIsmwnzmi5dHnbksLkGB4P8yEQ8ZsaTwVZLp8oXkXIMhCMlW9k0gyOPDeY+5ENBulauk9FcKWBGnGwy3vy5uQi8ufPvjnPwLS0/a+59D7v2vdy5mPLeffIRd5dL1pd9dz8QPfskZOKuY9DEdkzufddREnI0kjm6hdfs8oW+/Ybn6L+TYPDbIZBlTKPlndAZlGfWr1qP2QAs23aDy54Y9Zm/iuQ6S2q2XiXe3wZzs2KvOssXGDSeQQ0leHVUkG7mMak+YiL0vaiPdNAR6fq4N6QyC7oYS+GM03ktMPbxVakBGYOY6mqSZyQaFEc9RiethKTOfLkz/O6OmOl2OeC12JxLQqpsnqzui80h1GrTY7NJuct5SHMYIPUkHYuapfvqmJ10djlPLBo6Lpz+keRNvHSII34zsBrHduDDODweemUOsJRUOXHR1hWh3I7hZ6mpreNyqdZhGSM/IHs3AqBPdAC0eYcyTymm7Sk+gzhxcWSkVnyMlsyl6GSKNYtk1bgEepHizCIODwTwYTxzuS7VklqnLJPG39Ru83okZdI2h2Xlo5Kmc/Qw+wvF5hUaoWduLeK0nZ1lSeKj+OTDbSMM4d6gWgS1eZF6q7W2niDn1leyKmjJYVR47mc3teX3zfkcZPtemyZkP7s6qArp6rZ19RgbPizDfSVcsDnoB7XI8NWFdoiJGbkvXC2zZidEXdejGbyECrwvGH3AXYs4IrGUXFLOJx4eTo1pz3ROOtX+GZTqEjBqXwbvRvM20n9/Wb5mtyevsM4YkUzf3gnpCi+wi9YcT+1mZ3XKNCuW6VDD9ZY344b2HD4SqrMUpLLwCTqHbN5uESZbW/q7y20KAehjHfVZQNCatDf6sa8Kcd9kbui8IZz3gdUXe+v9YtHkIl1qInLAkg1rxwNr3PNEPICBS9aOuloknfUE6SFL+iK8iIU+8K/TqyT66ye1u71vFOLWdzP0o4xdad4YiDCzyrisgqtwAMoeOWBlQT4H+RsZWdpD6BXcyWa1epa1EIdyijrBRtcJtUMuM6Seoz63nkZGcpdLy3qu9o/M+PhRDpcaZvQa7zVwzsE5K/pLTiVJMEZyyfdRVwXUbn2qiGQiJLfdZfDcvWm7O8uguxU6qP7LvgR2lwe2aNOlevdL6GeJjL90SquRXHqHVI7E/uwJ3RA5+/zvu2pVNrN0Yvcx5c2hoPNq6jFaxGSQPrWmzJzAcCdPH9vYlrbr37W7/wmEMVJVJkjJ15VGS49m/WopiJFCLQ9zhMAXtgrIGrc+EuS9EIjb8kS4+k8em3+5xQclDNscjnkOWYq2SAtssNQLk6X3/iQNiNFbCqKk1daCaKms+hGF5wBM82jHQl4r47evFxYe7DSZ3Smmmodhlmiv55amzt6/FBEPPZQgK79nyfYvH59Z892MlecED/LlGf683YWpo49O+Ox1z71gbFkg2UM39DY/IsTe79dFXWPByZrfviciHfHHsYEo4eOUjphtvUVg2U/8BwXA3ZoZ5Z8yY9/WwjufYDIX4CqcjJNPMGiHUiMkKeemyE6RnSI7SbbgsNmWikd7G0fTCzBLGGZ5needqNbkqb3mo8Gsu2t1MO0ID56Od16yySNZEhSxLo0nIsPz8bmoVzrxgTQrHXPFvftIMZcwe0WHk7HPl0N5zl8XCrAh9wjPuwexi5cGdtcRtg2ZDpf/PGqL7LiczaqsIALepHGbsmGfhhp9MYOkWYR3DDwtY/ROpqea46rmg0zdEkg6BP/Y6wlRl5Qhz97QIKc1TaFvQQ3robyTUqVMl/rzKN2QajEiQvdK2IaGZ4mJJKqEjeb3qC3ZiNDWWAuFIRLkACQbYpivzAGJaJ8yhbQLOyDiqtmtoi3/QJMiEJ7LRzfXH02Pk12YoVjKUUC63Sczr3fdsZSSU5q8OCR1ukXHpLC9S/FSD25RoJIwy7C61XNjBmxO8pbzOMU/LErmVDJ30dgSJmar7+EVdDgAU0tIklXHZLKLmF0MliSenY5EQbBFt7c3VvS0nUOHqZKMuCvrhJWvNdeGR8gBOk7R89JJ7c6SUjh160FjStA5WCs48zYgaIfc/SLSt4S4WzZDx+YsTHiBLd2HRfZKWj1M2IbYPkVgBuYx5LdkPVJaq1YfLQJl9pwSUAV3+1J8adQ2AQRSj+u/Lwc1Jcdglt0SN3u4YRMUsQ26nlQMqqEqI696L9qYYGpg5aP1EGx1JMCsoU2UB3nor2TC9Ve1cH1spxZOlLwZpyJcEjia1pUIkK4+3A6rQ+Us147ZDb9kYDFw+FEjug+Q7GGKR5SOHPgp1zXW4QD6vQEvm49GC4eE+IU+7S9ne4icZ9YE1SCZwnbFTk+aJ+1DBT7qsLJcUcY3Z3s+Pmgb68XthSApO2PMFR6IZNfy8C2l3CTleUUZhBoMfLY+jR0Lw3LRTvU0p/HmI4ktYfrG5ZJQ9cEiEFl6y8j9w9V66zlqTo7SuZ0md2iCTkVt0t9t6pTVha+Q3TCaytyMxKgsARhGGrcbpAKZAYZS6e9QuEpuBS81YTa46FC3Oy/qQgbmuFpPAHg0jYQo/dJG7WezaP/I0p8ydWbVU8JUmG3Ls5+y2C6meMPTSz4XCPsHftwOyW9NkZ0iO0X2n5DtNJdqXfV4tN7Ci5b1PHItFhk+qnt/Ou6Dx7+P8GVNWeeZGSuPP14CpzDN7yrZ//Og/Ikq+pzEUgpu96VU/OK4+bfNxzVqJJb4H3EDsMijAjwvBC5M5z/gvWmRrInmq61xtxaSkI5o7Icq6JGLk8tBNk6NTI38iyO+mkjjbI8UVBaMN/Gplfn6/j+Fte43vBnpOKlk6kd/qq5sZjhaNCyj3ajOHbLc6wRRtqTEqLVCFd4BxFBw6ml6oozB5lCAx/EisNmW0t6+sDLvN8b5Lsc6JLOkPrjBvWqc+sYgkXgIKgPYiEvHMjEN0abWibzEh1/B+9PneC5TMc0yUs2TWFugivZ25rl9xNc5g8IQIv3q9rYx79wqhB0pThez0Xr6n1NMDSkp6aT45j1MhbKhsq/lvR6jls4cYg/YzJZ6NRYrBFC7mZv5yN7yVyNrOPq0ksMOy9gNpj6N+BbHfUmCW2rtu4DYcdEi5TcUmvxypMbuPwoonkYAUkClLAYda4BMR7VUXwXIYp9iqheT4nwlXwkTG01TfrdCI5QcZ+YX/wibkTQvUS6rU5bx0orBqNt6OZzW5UgCtGe3P9jr+9ffL9sJsiu4+Q7le3Wdl7OKj0W9r0frzMsDB4yry9dSfSorHB0iMLNVoSw7qLfb0ooUFpbVWtfzUjm3w5E8uAJnWN3s+W4mwk67V9cO+aSw0I0kje8+f+8Tyt4yZ8/+2rG8NVEXsZ7+Q9e0iMAeZj6t+HTa8ECimKihovBeD5EUv62OKw071IPbCEWkQldbWG6XWyX7mBcG8MJMsaMPI1i17/5EuKUdwi2ApN9wwnRaPnaxx0W2Oc7eFRIyBRadOw9xGbnLrl7OQrugdNiBFPXgWGTV/uYw/FGAyr5m1EJQKTZ/WC2qU4qwfnzZI1/u+4s2TwkIA3zlKxGHruwU183bDC1rrlxTrtvfPGPAww3rlaR7ZhYyo+RrIkgyrw3ZoCLUDq2QCJQNQws10nmANTU9UMUccFnHZdBSaQ/hGQPvQLQ9Q9rudtnXGs9+/LgVWjRmQuAVXKjjZ1wkJEczC7vuhB/qOHZ22B73Yu1lgkaIHZgR9aXAoSbSs1GXOw82tI5LvzSafOUrV0rssWvrLNp90h4m5rt52OgzPuyaZ4Vs4Y6DGUFXUK71R/Ljvh06TLpYlfqEwxeB/eT/85HQLCYFu4KxIsUpXPYTFj9mzkYBq3RE5wZR2Fz78LTlNV8yPb1cMrSiNgOgMVnMJzaxI1oyJGGhjI8pykzKAngjqKxk2ftgqLq6ktHJfTXv1yfmB7u6oBHdnJS8Oy4d4aLepLEJcinS2riGh8ctx3xJPWfcbDtJrWxqzoZ7bKA8p0h1lvzEZoj23fQcmK42E1ja+ZqL7JZQ8RNO0SSDDL5YNeqPC+wo/wFfMcjNe8rTG13BaQmgsn7yfMgbnK67W07TlNQzJmqeClcIXtHJ6ytvG7VTRUMTrrE+Kk8cClhPnmdceDq2rcp5nJXCWcOaGpka+Q8b0Tk7D3jaSO6205ybN+H/P84bpwBTgCnAFGAKMAWYAkwBpgBTgCnAFGAKMAWYAkwBpgBTgCnAFGAKMAWYAvy/CtAg13LHu5YcmdBb3tv6YBRw/zYHlGAek+Zk0qsjmFx9OPJ//X6ueSkEcP4yR5DCsqmi6d++SqFovmidrVKc+Bd7GwNuP3v/sDKA+skks4CV0//l9sjL0V5UiqGTVwtFx//9BB/ItGkeIPUYaYCnj+fpUx0iue/wAbQRaGFYOhbio5BsHVQGUNliFW+yRfT29vECpscFSdm2IYdEhIvBJyA2PUTx3O8svXZHIoO4HLdWdwn5UQ62uKwxP8Yzf3seqhEZPW4l5laVSSaqIsVef9cpyIZFbLg/juS6ESk+bc33IgaNU+PdwnPdotDUXnqHLF0jLMW6erQSREEbsgltrgKPgdGt+U70G30DtwBDNRpvFP5WsqcoX5kR6GMfmu2IlRAzlAyKBRZ4Y4L/R1wt3vkZ/mLohRqRabA5G94Iyu+8DfDWAq4zeNcZGHBwtTEWDoqjWDlWHnKSl59aqPiM7ml439+lxdDurzSVSfWoXtujtpjeDSpHhDaLnbVENSlBFldOSmO73S2naBqJJlk3oDzhGMvxr9HmLI02jcCMeauGpPwps7bzuaUcRTif0ZUYlKtadlyZNRCUgtSP67Tm2xaOw3j4pNLVdZkADAUfi7pgIPGZUYFWm3JfsQg+gDh2xD6/StZlbNjKuRfIOY/bX1bhLTnlirIoz6eMh5Zx9DYHsl0Lq81FCD22JcTPfGs79HwdJxZNkd3EmYTT+zfGWG3Go9gGOzaW+UMX4DibJ2mtLC2fPjKPRP91O3cdbFobVIFS6/WmFo4w0hMSZaMPyxFHFmNg3g4RWMAXhyhPkGQNar8/hX5htk2re6WWoU4kNuxHu9rWB7HhvtJTgE2ZUQyiryz3KXFiTyw7Cd/AcK/IGJrIHV5DkomJGS5X6Ds2T16QyuDvn877uAgM3j17h0ottGuhxKAMJKcNVvNdVMcyGTSqXaiFxXxipN+P2/7GZK1Om8kfEg5L17O7UzPzFLzGJE9t/LUlnKxLOfeGvF2Qzx1v/GEPGgGILGYYUMfDhno93CPb1sxD+j0h+deVB0Du/X6h1sbQfmezKUVjf9lnmYPNZWbCIZUt4m+OzOvJ2JmzO0nfHAhFpPSSwzBvo7fh4+lpJRWI8jWZmXAYDH+bQ1mgs7Ms2n1xClyMyNSAXy06J11QzSxxF+STgG/v9xXV7fTJG/Vp3Wb4dZSjK0giZXxCc+W1Zls4sBtydc9LhtSZ97bT5NQKAUTDDiannaBw1d6G5LV7JESO8UuF25AiJp722TdVsMaRIjmeEcD+UOXQWiCOByKHtd77ZT7R0aSkeOy+/TOfpgSXACLWBkm8hI0e+MjWNGmiF7VL9ueoHKmdr9jODaFDjpQCm4psatWPpzBGqiJZraN0/0aOWdpOvj1WY5KRnAdJF60hXtfh5kpVOcuYBrSwNxC12aWgXGQAk4hoNhbOV/rbue+dfwn4rIEvwUNflXv0NK9+PoiJNagYxkcf9u04XQMgMlW0pUtYaPNWVoY/2By64px1imLzXOwP5n8QdJ5PwqykMHwD+cHVfqdfMb5aRAOwQyyh/3f3o6zCSB8PMnL2mRoRTQYZOYX8LQ8A267uIMT1+H/xNervNFAFkpyXW1pNLFOL6yee6ydY9tKOHYkskl6ZT0nnfLGaDehMVkhlIGFIy1CkRujxfPSAVLO1jsaCR6kcOxUM7HH3HY1ErsYRMz0nmPsk8bb6QihBw/UJkYhYAatjUVyfOzhdl9rDKVwin/a2phI7U7eUMw57UxN58/2G3xEuGR+OSNZYKx3HDqa9hq8wbWEtvZ3tswOxJRvFD/YfJwX6Ya8ImE01rgN/fLgR5itJmNvGff7H93quxbt/jd/uMeMxs4rk1ZIsJxD/0TyMD7usyAyokwDjcb7FrKX+LMjcOuh96XNmPvps71INFQ0//sCqULE7eI9OmTfI5SPgKkyhcSsamfmYHfCoALFLB3h1mQPaG+TZJQN1LnYT3udcUVv/rkL+bi3c9qEnX8h2VXNcLmmNJCSRhHTES/bUyqF0vPVOMMc5KuO4ZZqJlaHBqt6rgzWmMnQzi1S59oHvwf6W8/F5CVsIPVUeLXs4jv0DE8eV7N03nKFyyD0/SvDKM64Bf6oI/tac3eZknKyp/64lQRPmOOtixxx6RI1RWdCwX41slIf63scM/T4xFcVfX1Xmxj2yhHj37UA5drvHpx0gCb+lk6MiA2c/HGvKV1IOhnK5v7N3OmWkFHa8pNRC/13pJpPZZsyboY4akDf8NtnjEbwRPZBt8Xf4kn0ZVwoEFcT0e70mzLtx7YJctImHNllQHZvpgQESbLzKPc07+3eF5CwuSJNF9F67k8J7wfGt1Pkt2VSgQTu/azzCVTh+Ir54D5O4dWEA9lXJKGpdMyzr4lJYmybdccSXNumkg0bcuCHpAOAZJYMcOwy6O8FjqbDlOy5z2BWO9DJ5o6mTWb0M9k3PElDPn25bpPxGHk7geNO8cA8Cs/M8xRpnMcwJidbsypssCRYvLAbLfuvmeSdUqAbz8pNFGYOvAWU0/pA/YQa8PPefFQp5Mv/TCCz3H+Rw6vVcKJfp02aJZuZkgbEnM5clw3yrcpz2zGRdsKKpRaJdbBm7jxa9N17XZ3OWe3wpP/73R0lsHK/lR7ZDY345/P3biZLnJy80+p9F4cEEAm/w63hZSFLAOM0/vO7dTe8I/vrJ5/8GUEsDBBQAAgAIAGhQ+EgrC8BtSgAAAGsAAAAbAAAAdW5pdmVyc2FsL3VuaXZlcnNhbC5wbmcueG1ss7GvyM1RKEstKs7Mz7NVMtQzULK34+WyKShKLctMLVeoAIoZ6RlAgJJCJSq3PDOlJAMoZGBujBDMSM1MzyixVbIwMIUL6gPNBABQSwECAAAUAAIACABnUPhIDmokTmIEAAAFEQAAHQAAAAAAAAABAAAAAAAAAAAAdW5pdmVyc2FsL2NvbW1vbl9tZXNzYWdlcy5sbmdQSwECAAAUAAIACABnUPhIs5FTHuYDAADcEAAAJwAAAAAAAAABAAAAAACdBAAAdW5pdmVyc2FsL2ZsYXNoX3B1Ymxpc2hpbmdfc2V0dGluZ3MueG1sUEsBAgAAFAACAAgAZ1D4SBb0RFO+AgAAVQoAACEAAAAAAAAAAQAAAAAAyAgAAHVuaXZlcnNhbC9mbGFzaF9za2luX3NldHRpbmdzLnhtbFBLAQIAABQAAgAIAGdQ+EiEW/q0vQMAAO0PAAAmAAAAAAAAAAEAAAAAAMULAAB1bml2ZXJzYWwvaHRtbF9wdWJsaXNoaW5nX3NldHRpbmdzLnhtbFBLAQIAABQAAgAIAGdQ+EjjgzzrngEAACEGAAAfAAAAAAAAAAEAAAAAAMYPAAB1bml2ZXJzYWwvaHRtbF9za2luX3NldHRpbmdzLmpzUEsBAgAAFAACAAgAZ1D4SD08L9HBAAAA5QEAABoAAAAAAAAAAQAAAAAAoREAAHVuaXZlcnNhbC9pMThuX3ByZXNldHMueG1sUEsBAgAAFAACAAgAZ1D4SLLgvW1kAAAAZQAAABwAAAAAAAAAAQAAAAAAmhIAAHVuaXZlcnNhbC9sb2NhbF9zZXR0aW5ncy54bWxQSwECAAAUAAIACAD3klNHI7RO+/sCAACwCAAAFAAAAAAAAAABAAAAAAA4EwAAdW5pdmVyc2FsL3BsYXllci54bWxQSwECAAAUAAIACABnUPhIiKZWZNkIAADpPQAAKQAAAAAAAAABAAAAAABlFgAAdW5pdmVyc2FsL3NraW5fY3VzdG9taXphdGlvbl9zZXR0aW5ncy54bWxQSwECAAAUAAIACABoUPhI748EwacYAACLQwAAFwAAAAAAAAAAAAAAAACFHwAAdW5pdmVyc2FsL3VuaXZlcnNhbC5wbmdQSwECAAAUAAIACABoUPhIKwvAbUoAAABrAAAAGwAAAAAAAAABAAAAAABhOAAAdW5pdmVyc2FsL3VuaXZlcnNhbC5wbmcueG1sUEsFBgAAAAALAAsASQMAAOQ4AAAAAA=="/>
  <p:tag name="ISPRING_PRESENTATION_TITLE" val="水彩清新风格述职报告PPT模板"/>
</p:tagLst>
</file>

<file path=ppt/theme/theme1.xml><?xml version="1.0" encoding="utf-8"?>
<a:theme xmlns:a="http://schemas.openxmlformats.org/drawingml/2006/main" name="自定义设计方案">
  <a:themeElements>
    <a:clrScheme name="自定义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3402F"/>
      </a:accent1>
      <a:accent2>
        <a:srgbClr val="E3402F"/>
      </a:accent2>
      <a:accent3>
        <a:srgbClr val="E3402F"/>
      </a:accent3>
      <a:accent4>
        <a:srgbClr val="E3402F"/>
      </a:accent4>
      <a:accent5>
        <a:srgbClr val="E3402F"/>
      </a:accent5>
      <a:accent6>
        <a:srgbClr val="E3402F"/>
      </a:accent6>
      <a:hlink>
        <a:srgbClr val="0563C1"/>
      </a:hlink>
      <a:folHlink>
        <a:srgbClr val="954F72"/>
      </a:folHlink>
    </a:clrScheme>
    <a:fontScheme name="自定义 4">
      <a:majorFont>
        <a:latin typeface="Times New Roman"/>
        <a:ea typeface="楷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1475</TotalTime>
  <Words>1787</Words>
  <Application>Microsoft Office PowerPoint</Application>
  <PresentationFormat>自定义</PresentationFormat>
  <Paragraphs>219</Paragraphs>
  <Slides>17</Slides>
  <Notes>8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自定义设计方案</vt:lpstr>
      <vt:lpstr>幻灯片 1</vt:lpstr>
      <vt:lpstr>幻灯片 2</vt:lpstr>
      <vt:lpstr>幻灯片 3</vt:lpstr>
      <vt:lpstr>第2列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专属你的PPT</dc:creator>
  <cp:keywords>www.51pptmoban.com</cp:keywords>
  <cp:lastModifiedBy>Administrator</cp:lastModifiedBy>
  <cp:revision>15</cp:revision>
  <dcterms:created xsi:type="dcterms:W3CDTF">2016-03-21T01:49:10Z</dcterms:created>
  <dcterms:modified xsi:type="dcterms:W3CDTF">2018-03-29T06:56:05Z</dcterms:modified>
</cp:coreProperties>
</file>