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3" r:id="rId4"/>
    <p:sldMasterId id="2147483685" r:id="rId5"/>
  </p:sldMasterIdLst>
  <p:notesMasterIdLst>
    <p:notesMasterId r:id="rId8"/>
  </p:notesMasterIdLst>
  <p:sldIdLst>
    <p:sldId id="256" r:id="rId6"/>
    <p:sldId id="257" r:id="rId7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0" r:id="rId19"/>
    <p:sldId id="269" r:id="rId20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用户" initials="W用" lastIdx="8" clrIdx="0"/>
  <p:cmAuthor id="7" name="1206988966@qq.com" initials="1" lastIdx="0" clrIdx="2"/>
  <p:cmAuthor id="1" name="作者" initials="作" lastIdx="0" clrIdx="1"/>
  <p:cmAuthor id="8" name="姜伟光" initials="姜" lastIdx="0" clrIdx="0"/>
  <p:cmAuthor id="2" name="1" initials="1" lastIdx="0" clrIdx="1"/>
  <p:cmAuthor id="9" name="dongyu" initials="d" lastIdx="0" clrIdx="8"/>
  <p:cmAuthor id="3" name="微软用户" initials="微" lastIdx="0" clrIdx="0"/>
  <p:cmAuthor id="10" name="houyanan21" initials="h" lastIdx="0" clrIdx="9"/>
  <p:cmAuthor id="4" name="新课标第一网" initials="新" lastIdx="0" clrIdx="0"/>
  <p:cmAuthor id="5" name="宋洁然" initials="宋" lastIdx="0" clrIdx="1"/>
  <p:cmAuthor id="6" name="ming qiu" initials="m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3" d="100"/>
          <a:sy n="43" d="100"/>
        </p:scale>
        <p:origin x="72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gs" Target="tags/tag251.xml"/><Relationship Id="rId24" Type="http://schemas.openxmlformats.org/officeDocument/2006/relationships/commentAuthors" Target="commentAuthors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ym typeface="+mn-ea"/>
              </a:rPr>
              <a:t>美国独立后，经济发展迅速，领土不断扩张。到</a:t>
            </a:r>
            <a:r>
              <a:rPr lang="en-US" altLang="zh-CN" dirty="0">
                <a:sym typeface="+mn-ea"/>
              </a:rPr>
              <a:t>19</a:t>
            </a:r>
            <a:r>
              <a:rPr lang="zh-CN" altLang="en-US" dirty="0">
                <a:sym typeface="+mn-ea"/>
              </a:rPr>
              <a:t>世纪中期，美国已经成为东临大西洋、西濒太平洋的大国。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三极行书简体" panose="00000500000000000000" pitchFamily="2" charset="-122"/>
                <a:ea typeface="三极行书简体" panose="00000500000000000000" pitchFamily="2" charset="-122"/>
                <a:sym typeface="+mn-ea"/>
              </a:rPr>
              <a:t>南北方的这些矛盾表明这两种制度已经水火不容，不可调和。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1860年，</a:t>
            </a:r>
            <a:r>
              <a:rPr lang="zh-CN" altLang="en-US" b="1">
                <a:solidFill>
                  <a:srgbClr val="C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林肯</a:t>
            </a:r>
            <a:r>
              <a:rPr lang="zh-CN" altLang="en-US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当选美国总统，他主张限制奴隶制，这引起了南方蓄奴州势力的强烈不满，成为南方奴隶主发动战争的借口。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7171F-2626-430C-BA65-2C2EFCD004C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 algn="l"/>
            <a:r>
              <a:rPr lang="zh-CN" altLang="en-US" b="1">
                <a:solidFill>
                  <a:srgbClr val="0070C0"/>
                </a:solidFill>
                <a:latin typeface="华文中宋" panose="02010600040101010101" charset="-122"/>
                <a:ea typeface="华文中宋" panose="02010600040101010101" charset="-122"/>
                <a:sym typeface="+mn-ea"/>
              </a:rPr>
              <a:t>林肯领导南北战争取得胜利；废除了黑人奴隶制；维护了国家和民族的统一，为美国成为世界上最发达的资本主义强国奠定了坚实的基础。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91.xml"/><Relationship Id="rId8" Type="http://schemas.openxmlformats.org/officeDocument/2006/relationships/tags" Target="../tags/tag90.xml"/><Relationship Id="rId7" Type="http://schemas.openxmlformats.org/officeDocument/2006/relationships/tags" Target="../tags/tag89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tags" Target="../tags/tag85.xml"/><Relationship Id="rId2" Type="http://schemas.openxmlformats.org/officeDocument/2006/relationships/tags" Target="../tags/tag84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5" Type="http://schemas.openxmlformats.org/officeDocument/2006/relationships/tags" Target="../tags/tag95.xml"/><Relationship Id="rId4" Type="http://schemas.openxmlformats.org/officeDocument/2006/relationships/tags" Target="../tags/tag94.xml"/><Relationship Id="rId3" Type="http://schemas.openxmlformats.org/officeDocument/2006/relationships/tags" Target="../tags/tag93.xml"/><Relationship Id="rId2" Type="http://schemas.openxmlformats.org/officeDocument/2006/relationships/tags" Target="../tags/tag92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6" Type="http://schemas.openxmlformats.org/officeDocument/2006/relationships/tags" Target="../tags/tag109.xml"/><Relationship Id="rId5" Type="http://schemas.openxmlformats.org/officeDocument/2006/relationships/tags" Target="../tags/tag108.xml"/><Relationship Id="rId4" Type="http://schemas.openxmlformats.org/officeDocument/2006/relationships/tags" Target="../tags/tag107.xml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13.xml"/><Relationship Id="rId4" Type="http://schemas.openxmlformats.org/officeDocument/2006/relationships/tags" Target="../tags/tag112.xml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6" Type="http://schemas.openxmlformats.org/officeDocument/2006/relationships/tags" Target="../tags/tag118.xml"/><Relationship Id="rId5" Type="http://schemas.openxmlformats.org/officeDocument/2006/relationships/tags" Target="../tags/tag117.xml"/><Relationship Id="rId4" Type="http://schemas.openxmlformats.org/officeDocument/2006/relationships/tags" Target="../tags/tag116.xml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3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3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3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7C810-45F6-44B1-AA58-E7BDC285489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 spd="slow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17" Type="http://schemas.openxmlformats.org/officeDocument/2006/relationships/tags" Target="../tags/tag124.xml"/><Relationship Id="rId16" Type="http://schemas.openxmlformats.org/officeDocument/2006/relationships/tags" Target="../tags/tag123.xml"/><Relationship Id="rId15" Type="http://schemas.openxmlformats.org/officeDocument/2006/relationships/tags" Target="../tags/tag122.xml"/><Relationship Id="rId14" Type="http://schemas.openxmlformats.org/officeDocument/2006/relationships/tags" Target="../tags/tag121.xml"/><Relationship Id="rId13" Type="http://schemas.openxmlformats.org/officeDocument/2006/relationships/tags" Target="../tags/tag120.xml"/><Relationship Id="rId12" Type="http://schemas.openxmlformats.org/officeDocument/2006/relationships/tags" Target="../tags/tag119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8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.png"/><Relationship Id="rId2" Type="http://schemas.openxmlformats.org/officeDocument/2006/relationships/tags" Target="../tags/tag125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30.xml"/><Relationship Id="rId8" Type="http://schemas.openxmlformats.org/officeDocument/2006/relationships/image" Target="../media/image6.png"/><Relationship Id="rId7" Type="http://schemas.openxmlformats.org/officeDocument/2006/relationships/tags" Target="../tags/tag129.xml"/><Relationship Id="rId6" Type="http://schemas.openxmlformats.org/officeDocument/2006/relationships/image" Target="../media/image5.png"/><Relationship Id="rId5" Type="http://schemas.openxmlformats.org/officeDocument/2006/relationships/tags" Target="../tags/tag128.xml"/><Relationship Id="rId4" Type="http://schemas.openxmlformats.org/officeDocument/2006/relationships/image" Target="../media/image4.png"/><Relationship Id="rId3" Type="http://schemas.openxmlformats.org/officeDocument/2006/relationships/tags" Target="../tags/tag127.xml"/><Relationship Id="rId2" Type="http://schemas.openxmlformats.org/officeDocument/2006/relationships/image" Target="../media/image3.png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13.xml"/><Relationship Id="rId12" Type="http://schemas.openxmlformats.org/officeDocument/2006/relationships/tags" Target="../tags/tag132.xml"/><Relationship Id="rId11" Type="http://schemas.openxmlformats.org/officeDocument/2006/relationships/tags" Target="../tags/tag131.xml"/><Relationship Id="rId10" Type="http://schemas.openxmlformats.org/officeDocument/2006/relationships/image" Target="../media/image7.png"/><Relationship Id="rId1" Type="http://schemas.openxmlformats.org/officeDocument/2006/relationships/tags" Target="../tags/tag126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39.xml"/><Relationship Id="rId8" Type="http://schemas.openxmlformats.org/officeDocument/2006/relationships/tags" Target="../tags/tag138.xml"/><Relationship Id="rId7" Type="http://schemas.openxmlformats.org/officeDocument/2006/relationships/tags" Target="../tags/tag137.xml"/><Relationship Id="rId6" Type="http://schemas.openxmlformats.org/officeDocument/2006/relationships/tags" Target="../tags/tag136.xml"/><Relationship Id="rId5" Type="http://schemas.openxmlformats.org/officeDocument/2006/relationships/image" Target="../media/image4.png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0" Type="http://schemas.openxmlformats.org/officeDocument/2006/relationships/notesSlide" Target="../notesSlides/notesSlide2.xml"/><Relationship Id="rId2" Type="http://schemas.openxmlformats.org/officeDocument/2006/relationships/image" Target="../media/image8.png"/><Relationship Id="rId19" Type="http://schemas.openxmlformats.org/officeDocument/2006/relationships/slideLayout" Target="../slideLayouts/slideLayout30.xml"/><Relationship Id="rId18" Type="http://schemas.openxmlformats.org/officeDocument/2006/relationships/tags" Target="../tags/tag146.xml"/><Relationship Id="rId17" Type="http://schemas.openxmlformats.org/officeDocument/2006/relationships/tags" Target="../tags/tag145.xml"/><Relationship Id="rId16" Type="http://schemas.openxmlformats.org/officeDocument/2006/relationships/tags" Target="../tags/tag144.xml"/><Relationship Id="rId15" Type="http://schemas.openxmlformats.org/officeDocument/2006/relationships/tags" Target="../tags/tag143.xml"/><Relationship Id="rId14" Type="http://schemas.openxmlformats.org/officeDocument/2006/relationships/tags" Target="../tags/tag142.xml"/><Relationship Id="rId13" Type="http://schemas.openxmlformats.org/officeDocument/2006/relationships/image" Target="../media/image10.jpeg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image" Target="../media/image9.png"/><Relationship Id="rId1" Type="http://schemas.openxmlformats.org/officeDocument/2006/relationships/tags" Target="../tags/tag133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2" Type="http://schemas.openxmlformats.org/officeDocument/2006/relationships/notesSlide" Target="../notesSlides/notesSlide3.xml"/><Relationship Id="rId21" Type="http://schemas.openxmlformats.org/officeDocument/2006/relationships/slideLayout" Target="../slideLayouts/slideLayout30.xml"/><Relationship Id="rId20" Type="http://schemas.openxmlformats.org/officeDocument/2006/relationships/tags" Target="../tags/tag163.xml"/><Relationship Id="rId2" Type="http://schemas.openxmlformats.org/officeDocument/2006/relationships/tags" Target="../tags/tag148.xml"/><Relationship Id="rId19" Type="http://schemas.openxmlformats.org/officeDocument/2006/relationships/image" Target="../media/image12.png"/><Relationship Id="rId18" Type="http://schemas.openxmlformats.org/officeDocument/2006/relationships/tags" Target="../tags/tag162.xml"/><Relationship Id="rId17" Type="http://schemas.openxmlformats.org/officeDocument/2006/relationships/tags" Target="../tags/tag161.xml"/><Relationship Id="rId16" Type="http://schemas.openxmlformats.org/officeDocument/2006/relationships/image" Target="../media/image4.png"/><Relationship Id="rId15" Type="http://schemas.openxmlformats.org/officeDocument/2006/relationships/tags" Target="../tags/tag160.xml"/><Relationship Id="rId14" Type="http://schemas.openxmlformats.org/officeDocument/2006/relationships/image" Target="../media/image11.png"/><Relationship Id="rId13" Type="http://schemas.openxmlformats.org/officeDocument/2006/relationships/tags" Target="../tags/tag159.xml"/><Relationship Id="rId12" Type="http://schemas.openxmlformats.org/officeDocument/2006/relationships/tags" Target="../tags/tag158.xml"/><Relationship Id="rId11" Type="http://schemas.openxmlformats.org/officeDocument/2006/relationships/tags" Target="../tags/tag157.xml"/><Relationship Id="rId10" Type="http://schemas.openxmlformats.org/officeDocument/2006/relationships/tags" Target="../tags/tag156.xml"/><Relationship Id="rId1" Type="http://schemas.openxmlformats.org/officeDocument/2006/relationships/tags" Target="../tags/tag147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30.xml"/><Relationship Id="rId7" Type="http://schemas.openxmlformats.org/officeDocument/2006/relationships/tags" Target="../tags/tag166.xml"/><Relationship Id="rId6" Type="http://schemas.openxmlformats.org/officeDocument/2006/relationships/tags" Target="../tags/tag165.xml"/><Relationship Id="rId5" Type="http://schemas.openxmlformats.org/officeDocument/2006/relationships/image" Target="../media/image4.png"/><Relationship Id="rId4" Type="http://schemas.openxmlformats.org/officeDocument/2006/relationships/tags" Target="../tags/tag164.xml"/><Relationship Id="rId3" Type="http://schemas.microsoft.com/office/2007/relationships/hdphoto" Target="../media/image15.wdp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tags" Target="../tags/tag169.xml"/><Relationship Id="rId4" Type="http://schemas.openxmlformats.org/officeDocument/2006/relationships/tags" Target="../tags/tag168.xml"/><Relationship Id="rId3" Type="http://schemas.openxmlformats.org/officeDocument/2006/relationships/image" Target="../media/image4.png"/><Relationship Id="rId2" Type="http://schemas.openxmlformats.org/officeDocument/2006/relationships/tags" Target="../tags/tag167.xml"/><Relationship Id="rId1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35.xml"/><Relationship Id="rId4" Type="http://schemas.openxmlformats.org/officeDocument/2006/relationships/image" Target="../media/image5.png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78.xml"/><Relationship Id="rId8" Type="http://schemas.openxmlformats.org/officeDocument/2006/relationships/tags" Target="../tags/tag177.xml"/><Relationship Id="rId7" Type="http://schemas.openxmlformats.org/officeDocument/2006/relationships/tags" Target="../tags/tag176.xml"/><Relationship Id="rId6" Type="http://schemas.openxmlformats.org/officeDocument/2006/relationships/image" Target="../media/image19.jpeg"/><Relationship Id="rId5" Type="http://schemas.openxmlformats.org/officeDocument/2006/relationships/tags" Target="../tags/tag175.xml"/><Relationship Id="rId4" Type="http://schemas.openxmlformats.org/officeDocument/2006/relationships/image" Target="../media/image18.jpeg"/><Relationship Id="rId3" Type="http://schemas.openxmlformats.org/officeDocument/2006/relationships/tags" Target="../tags/tag174.xml"/><Relationship Id="rId2" Type="http://schemas.openxmlformats.org/officeDocument/2006/relationships/tags" Target="../tags/tag173.xml"/><Relationship Id="rId15" Type="http://schemas.openxmlformats.org/officeDocument/2006/relationships/notesSlide" Target="../notesSlides/notesSlide5.xml"/><Relationship Id="rId14" Type="http://schemas.openxmlformats.org/officeDocument/2006/relationships/slideLayout" Target="../slideLayouts/slideLayout35.xml"/><Relationship Id="rId13" Type="http://schemas.openxmlformats.org/officeDocument/2006/relationships/tags" Target="../tags/tag181.xml"/><Relationship Id="rId12" Type="http://schemas.openxmlformats.org/officeDocument/2006/relationships/image" Target="../media/image5.png"/><Relationship Id="rId11" Type="http://schemas.openxmlformats.org/officeDocument/2006/relationships/tags" Target="../tags/tag180.xml"/><Relationship Id="rId10" Type="http://schemas.openxmlformats.org/officeDocument/2006/relationships/tags" Target="../tags/tag179.xml"/><Relationship Id="rId1" Type="http://schemas.openxmlformats.org/officeDocument/2006/relationships/tags" Target="../tags/tag172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90.xml"/><Relationship Id="rId8" Type="http://schemas.openxmlformats.org/officeDocument/2006/relationships/tags" Target="../tags/tag189.xml"/><Relationship Id="rId7" Type="http://schemas.openxmlformats.org/officeDocument/2006/relationships/tags" Target="../tags/tag188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tags" Target="../tags/tag183.xml"/><Relationship Id="rId13" Type="http://schemas.openxmlformats.org/officeDocument/2006/relationships/slideLayout" Target="../slideLayouts/slideLayout35.xml"/><Relationship Id="rId12" Type="http://schemas.openxmlformats.org/officeDocument/2006/relationships/image" Target="../media/image20.png"/><Relationship Id="rId11" Type="http://schemas.openxmlformats.org/officeDocument/2006/relationships/tags" Target="../tags/tag191.xml"/><Relationship Id="rId10" Type="http://schemas.openxmlformats.org/officeDocument/2006/relationships/image" Target="../media/image5.png"/><Relationship Id="rId1" Type="http://schemas.openxmlformats.org/officeDocument/2006/relationships/tags" Target="../tags/tag182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98.xml"/><Relationship Id="rId8" Type="http://schemas.openxmlformats.org/officeDocument/2006/relationships/tags" Target="../tags/tag197.xml"/><Relationship Id="rId7" Type="http://schemas.openxmlformats.org/officeDocument/2006/relationships/tags" Target="../tags/tag196.xml"/><Relationship Id="rId6" Type="http://schemas.openxmlformats.org/officeDocument/2006/relationships/tags" Target="../tags/tag195.xml"/><Relationship Id="rId5" Type="http://schemas.openxmlformats.org/officeDocument/2006/relationships/image" Target="../media/image18.jpeg"/><Relationship Id="rId4" Type="http://schemas.openxmlformats.org/officeDocument/2006/relationships/tags" Target="../tags/tag194.xml"/><Relationship Id="rId3" Type="http://schemas.openxmlformats.org/officeDocument/2006/relationships/image" Target="../media/image19.jpeg"/><Relationship Id="rId25" Type="http://schemas.openxmlformats.org/officeDocument/2006/relationships/slideLayout" Target="../slideLayouts/slideLayout35.xml"/><Relationship Id="rId24" Type="http://schemas.openxmlformats.org/officeDocument/2006/relationships/tags" Target="../tags/tag210.xml"/><Relationship Id="rId23" Type="http://schemas.openxmlformats.org/officeDocument/2006/relationships/tags" Target="../tags/tag209.xml"/><Relationship Id="rId22" Type="http://schemas.openxmlformats.org/officeDocument/2006/relationships/image" Target="../media/image5.png"/><Relationship Id="rId21" Type="http://schemas.openxmlformats.org/officeDocument/2006/relationships/tags" Target="../tags/tag208.xml"/><Relationship Id="rId20" Type="http://schemas.openxmlformats.org/officeDocument/2006/relationships/tags" Target="../tags/tag207.xml"/><Relationship Id="rId2" Type="http://schemas.openxmlformats.org/officeDocument/2006/relationships/tags" Target="../tags/tag193.xml"/><Relationship Id="rId19" Type="http://schemas.openxmlformats.org/officeDocument/2006/relationships/tags" Target="../tags/tag206.xml"/><Relationship Id="rId18" Type="http://schemas.openxmlformats.org/officeDocument/2006/relationships/tags" Target="../tags/tag205.xml"/><Relationship Id="rId17" Type="http://schemas.openxmlformats.org/officeDocument/2006/relationships/tags" Target="../tags/tag204.xml"/><Relationship Id="rId16" Type="http://schemas.openxmlformats.org/officeDocument/2006/relationships/tags" Target="../tags/tag203.xml"/><Relationship Id="rId15" Type="http://schemas.openxmlformats.org/officeDocument/2006/relationships/tags" Target="../tags/tag202.xml"/><Relationship Id="rId14" Type="http://schemas.openxmlformats.org/officeDocument/2006/relationships/tags" Target="../tags/tag201.xml"/><Relationship Id="rId13" Type="http://schemas.microsoft.com/office/2007/relationships/hdphoto" Target="../media/image22.wdp"/><Relationship Id="rId12" Type="http://schemas.openxmlformats.org/officeDocument/2006/relationships/image" Target="../media/image21.png"/><Relationship Id="rId11" Type="http://schemas.openxmlformats.org/officeDocument/2006/relationships/tags" Target="../tags/tag200.xml"/><Relationship Id="rId10" Type="http://schemas.openxmlformats.org/officeDocument/2006/relationships/tags" Target="../tags/tag199.xml"/><Relationship Id="rId1" Type="http://schemas.openxmlformats.org/officeDocument/2006/relationships/tags" Target="../tags/tag192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35.xml"/><Relationship Id="rId5" Type="http://schemas.openxmlformats.org/officeDocument/2006/relationships/image" Target="../media/image24.jpeg"/><Relationship Id="rId4" Type="http://schemas.openxmlformats.org/officeDocument/2006/relationships/tags" Target="../tags/tag213.xml"/><Relationship Id="rId3" Type="http://schemas.openxmlformats.org/officeDocument/2006/relationships/tags" Target="../tags/tag212.xml"/><Relationship Id="rId2" Type="http://schemas.openxmlformats.org/officeDocument/2006/relationships/tags" Target="../tags/tag211.xml"/><Relationship Id="rId1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220.xml"/><Relationship Id="rId8" Type="http://schemas.openxmlformats.org/officeDocument/2006/relationships/tags" Target="../tags/tag219.xml"/><Relationship Id="rId7" Type="http://schemas.openxmlformats.org/officeDocument/2006/relationships/tags" Target="../tags/tag218.xml"/><Relationship Id="rId6" Type="http://schemas.openxmlformats.org/officeDocument/2006/relationships/tags" Target="../tags/tag217.xml"/><Relationship Id="rId5" Type="http://schemas.microsoft.com/office/2007/relationships/hdphoto" Target="../media/image15.wdp"/><Relationship Id="rId4" Type="http://schemas.openxmlformats.org/officeDocument/2006/relationships/image" Target="../media/image25.png"/><Relationship Id="rId3" Type="http://schemas.openxmlformats.org/officeDocument/2006/relationships/tags" Target="../tags/tag216.xml"/><Relationship Id="rId2" Type="http://schemas.openxmlformats.org/officeDocument/2006/relationships/tags" Target="../tags/tag215.xml"/><Relationship Id="rId14" Type="http://schemas.openxmlformats.org/officeDocument/2006/relationships/slideLayout" Target="../slideLayouts/slideLayout35.xml"/><Relationship Id="rId13" Type="http://schemas.openxmlformats.org/officeDocument/2006/relationships/image" Target="../media/image6.png"/><Relationship Id="rId12" Type="http://schemas.openxmlformats.org/officeDocument/2006/relationships/tags" Target="../tags/tag223.xml"/><Relationship Id="rId11" Type="http://schemas.openxmlformats.org/officeDocument/2006/relationships/tags" Target="../tags/tag222.xml"/><Relationship Id="rId10" Type="http://schemas.openxmlformats.org/officeDocument/2006/relationships/tags" Target="../tags/tag221.xml"/><Relationship Id="rId1" Type="http://schemas.openxmlformats.org/officeDocument/2006/relationships/tags" Target="../tags/tag214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232.xml"/><Relationship Id="rId8" Type="http://schemas.openxmlformats.org/officeDocument/2006/relationships/tags" Target="../tags/tag231.xml"/><Relationship Id="rId7" Type="http://schemas.openxmlformats.org/officeDocument/2006/relationships/tags" Target="../tags/tag230.xml"/><Relationship Id="rId6" Type="http://schemas.openxmlformats.org/officeDocument/2006/relationships/tags" Target="../tags/tag229.xml"/><Relationship Id="rId5" Type="http://schemas.openxmlformats.org/officeDocument/2006/relationships/tags" Target="../tags/tag228.xml"/><Relationship Id="rId4" Type="http://schemas.openxmlformats.org/officeDocument/2006/relationships/tags" Target="../tags/tag227.xml"/><Relationship Id="rId3" Type="http://schemas.openxmlformats.org/officeDocument/2006/relationships/tags" Target="../tags/tag226.xml"/><Relationship Id="rId2" Type="http://schemas.openxmlformats.org/officeDocument/2006/relationships/tags" Target="../tags/tag225.xml"/><Relationship Id="rId11" Type="http://schemas.openxmlformats.org/officeDocument/2006/relationships/slideLayout" Target="../slideLayouts/slideLayout35.xml"/><Relationship Id="rId10" Type="http://schemas.openxmlformats.org/officeDocument/2006/relationships/tags" Target="../tags/tag233.xml"/><Relationship Id="rId1" Type="http://schemas.openxmlformats.org/officeDocument/2006/relationships/tags" Target="../tags/tag224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242.xml"/><Relationship Id="rId8" Type="http://schemas.openxmlformats.org/officeDocument/2006/relationships/tags" Target="../tags/tag241.xml"/><Relationship Id="rId7" Type="http://schemas.openxmlformats.org/officeDocument/2006/relationships/tags" Target="../tags/tag240.xml"/><Relationship Id="rId6" Type="http://schemas.openxmlformats.org/officeDocument/2006/relationships/tags" Target="../tags/tag239.xml"/><Relationship Id="rId5" Type="http://schemas.openxmlformats.org/officeDocument/2006/relationships/tags" Target="../tags/tag238.xml"/><Relationship Id="rId4" Type="http://schemas.openxmlformats.org/officeDocument/2006/relationships/tags" Target="../tags/tag237.xml"/><Relationship Id="rId3" Type="http://schemas.openxmlformats.org/officeDocument/2006/relationships/tags" Target="../tags/tag236.xml"/><Relationship Id="rId2" Type="http://schemas.openxmlformats.org/officeDocument/2006/relationships/tags" Target="../tags/tag235.xml"/><Relationship Id="rId18" Type="http://schemas.openxmlformats.org/officeDocument/2006/relationships/slideLayout" Target="../slideLayouts/slideLayout35.xml"/><Relationship Id="rId17" Type="http://schemas.openxmlformats.org/officeDocument/2006/relationships/tags" Target="../tags/tag250.xml"/><Relationship Id="rId16" Type="http://schemas.openxmlformats.org/officeDocument/2006/relationships/tags" Target="../tags/tag249.xml"/><Relationship Id="rId15" Type="http://schemas.openxmlformats.org/officeDocument/2006/relationships/tags" Target="../tags/tag248.xml"/><Relationship Id="rId14" Type="http://schemas.openxmlformats.org/officeDocument/2006/relationships/tags" Target="../tags/tag247.xml"/><Relationship Id="rId13" Type="http://schemas.openxmlformats.org/officeDocument/2006/relationships/tags" Target="../tags/tag246.xml"/><Relationship Id="rId12" Type="http://schemas.openxmlformats.org/officeDocument/2006/relationships/tags" Target="../tags/tag245.xml"/><Relationship Id="rId11" Type="http://schemas.openxmlformats.org/officeDocument/2006/relationships/tags" Target="../tags/tag244.xml"/><Relationship Id="rId10" Type="http://schemas.openxmlformats.org/officeDocument/2006/relationships/tags" Target="../tags/tag243.xml"/><Relationship Id="rId1" Type="http://schemas.openxmlformats.org/officeDocument/2006/relationships/tags" Target="../tags/tag2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ba9ccae61e59e4b9e1a70ee5184a9352"/>
          <p:cNvPicPr>
            <a:picLocks noChangeAspect="1"/>
          </p:cNvPicPr>
          <p:nvPr/>
        </p:nvPicPr>
        <p:blipFill>
          <a:blip r:embed="rId1"/>
          <a:srcRect t="1773" b="18387"/>
          <a:stretch>
            <a:fillRect/>
          </a:stretch>
        </p:blipFill>
        <p:spPr>
          <a:xfrm>
            <a:off x="635" y="0"/>
            <a:ext cx="12191365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702425" y="271780"/>
            <a:ext cx="5171440" cy="18732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900545" y="2239645"/>
            <a:ext cx="40798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bg1"/>
                </a:solidFill>
              </a:rPr>
              <a:t>1861-1865</a:t>
            </a:r>
            <a:r>
              <a:rPr lang="zh-CN" altLang="en-US" sz="2800">
                <a:solidFill>
                  <a:schemeClr val="bg1"/>
                </a:solidFill>
              </a:rPr>
              <a:t>年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51wendang.com/pic/57e4b522131e26a391d159ae/11-818-png_6_0_0_119_626_621_508_892.979_1262.879-1000-0-0-1000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1"/>
          <a:stretch>
            <a:fillRect/>
          </a:stretch>
        </p:blipFill>
        <p:spPr bwMode="auto">
          <a:xfrm>
            <a:off x="504825" y="1466850"/>
            <a:ext cx="5781040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7113270" y="2630170"/>
            <a:ext cx="3858000" cy="6840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113270" y="3563090"/>
            <a:ext cx="3852000" cy="6838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113270" y="4495905"/>
            <a:ext cx="3852000" cy="683895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6788785" y="1733550"/>
            <a:ext cx="4762500" cy="495300"/>
            <a:chOff x="10691" y="2832"/>
            <a:chExt cx="7500" cy="780"/>
          </a:xfrm>
        </p:grpSpPr>
        <p:pic>
          <p:nvPicPr>
            <p:cNvPr id="20" name="图片 19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10691" y="2832"/>
              <a:ext cx="3590" cy="780"/>
            </a:xfrm>
            <a:prstGeom prst="rect">
              <a:avLst/>
            </a:prstGeom>
          </p:spPr>
        </p:pic>
        <p:cxnSp>
          <p:nvCxnSpPr>
            <p:cNvPr id="21" name="直接连接符 20"/>
            <p:cNvCxnSpPr/>
            <p:nvPr/>
          </p:nvCxnSpPr>
          <p:spPr>
            <a:xfrm>
              <a:off x="10691" y="3550"/>
              <a:ext cx="7500" cy="0"/>
            </a:xfrm>
            <a:prstGeom prst="line">
              <a:avLst/>
            </a:prstGeom>
            <a:ln>
              <a:solidFill>
                <a:srgbClr val="FFE080"/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  <p:sp>
        <p:nvSpPr>
          <p:cNvPr id="3073" name="文本框 3072"/>
          <p:cNvSpPr txBox="1"/>
          <p:nvPr>
            <p:custDataLst>
              <p:tags r:id="rId11"/>
            </p:custDataLst>
          </p:nvPr>
        </p:nvSpPr>
        <p:spPr>
          <a:xfrm>
            <a:off x="2809875" y="2446020"/>
            <a:ext cx="16986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spc="-100" dirty="0">
                <a:solidFill>
                  <a:srgbClr val="5E0000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“西进运动”</a:t>
            </a:r>
            <a:endParaRPr lang="zh-CN" altLang="en-US" sz="2000" b="1" spc="-100" dirty="0">
              <a:solidFill>
                <a:srgbClr val="5E0000"/>
              </a:solidFill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cxnSp>
        <p:nvCxnSpPr>
          <p:cNvPr id="3082" name="直接箭头连接符 3081"/>
          <p:cNvCxnSpPr/>
          <p:nvPr>
            <p:custDataLst>
              <p:tags r:id="rId12"/>
            </p:custDataLst>
          </p:nvPr>
        </p:nvCxnSpPr>
        <p:spPr>
          <a:xfrm flipH="1">
            <a:off x="2272085" y="2899411"/>
            <a:ext cx="2160000" cy="0"/>
          </a:xfrm>
          <a:prstGeom prst="straightConnector1">
            <a:avLst/>
          </a:prstGeom>
          <a:ln w="53975">
            <a:solidFill>
              <a:srgbClr val="80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lum contrast="12000"/>
          </a:blip>
          <a:stretch>
            <a:fillRect/>
          </a:stretch>
        </p:blipFill>
        <p:spPr>
          <a:xfrm>
            <a:off x="659130" y="1651000"/>
            <a:ext cx="6477329" cy="42120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61" name="文本框 60"/>
          <p:cNvSpPr txBox="1"/>
          <p:nvPr>
            <p:custDataLst>
              <p:tags r:id="rId3"/>
            </p:custDataLst>
          </p:nvPr>
        </p:nvSpPr>
        <p:spPr>
          <a:xfrm>
            <a:off x="1032510" y="2762885"/>
            <a:ext cx="2252345" cy="57594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西部新增土地</a:t>
            </a:r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0" y="149860"/>
            <a:ext cx="4421505" cy="720090"/>
            <a:chOff x="0" y="236"/>
            <a:chExt cx="6963" cy="1134"/>
          </a:xfrm>
        </p:grpSpPr>
        <p:pic>
          <p:nvPicPr>
            <p:cNvPr id="15" name="图片 1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568" y="236"/>
              <a:ext cx="6395" cy="1134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4389120" y="2661920"/>
            <a:ext cx="1609090" cy="431800"/>
          </a:xfrm>
          <a:prstGeom prst="rect">
            <a:avLst/>
          </a:prstGeom>
          <a:solidFill>
            <a:srgbClr val="800000"/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北部自由州</a:t>
            </a:r>
            <a:endParaRPr lang="zh-CN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4389120" y="3863975"/>
            <a:ext cx="1609090" cy="431800"/>
          </a:xfrm>
          <a:prstGeom prst="rect">
            <a:avLst/>
          </a:prstGeom>
          <a:solidFill>
            <a:srgbClr val="800000"/>
          </a:solidFill>
        </p:spPr>
        <p:txBody>
          <a:bodyPr wrap="square" rtlCol="0" anchor="ctr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1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南部蓄奴州</a:t>
            </a:r>
            <a:endParaRPr lang="zh-CN" altLang="en-US" sz="210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193665" y="615315"/>
            <a:ext cx="5827395" cy="2409190"/>
            <a:chOff x="8179" y="969"/>
            <a:chExt cx="9177" cy="3794"/>
          </a:xfrm>
        </p:grpSpPr>
        <p:sp>
          <p:nvSpPr>
            <p:cNvPr id="26" name="Text Box 14"/>
            <p:cNvSpPr txBox="1"/>
            <p:nvPr>
              <p:custDataLst>
                <p:tags r:id="rId8"/>
              </p:custDataLst>
            </p:nvPr>
          </p:nvSpPr>
          <p:spPr>
            <a:xfrm>
              <a:off x="11786" y="4123"/>
              <a:ext cx="5570" cy="64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no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北方资本主义工业经济</a:t>
              </a:r>
              <a:endParaRPr lang="zh-CN" altLang="en-US" sz="2200" b="1" dirty="0"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pic>
          <p:nvPicPr>
            <p:cNvPr id="28" name="Picture 12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>
              <a:lum contrast="17998"/>
            </a:blip>
            <a:stretch>
              <a:fillRect/>
            </a:stretch>
          </p:blipFill>
          <p:spPr>
            <a:xfrm>
              <a:off x="12106" y="969"/>
              <a:ext cx="4850" cy="3118"/>
            </a:xfrm>
            <a:prstGeom prst="rect">
              <a:avLst/>
            </a:prstGeom>
            <a:noFill/>
            <a:ln w="9525">
              <a:solidFill>
                <a:srgbClr val="000000">
                  <a:alpha val="0"/>
                </a:srgbClr>
              </a:solidFill>
            </a:ln>
          </p:spPr>
        </p:pic>
        <p:cxnSp>
          <p:nvCxnSpPr>
            <p:cNvPr id="10" name="直接连接符 9"/>
            <p:cNvCxnSpPr>
              <a:stCxn id="8" idx="0"/>
            </p:cNvCxnSpPr>
            <p:nvPr/>
          </p:nvCxnSpPr>
          <p:spPr>
            <a:xfrm flipV="1">
              <a:off x="8179" y="2824"/>
              <a:ext cx="824" cy="13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>
              <p:custDataLst>
                <p:tags r:id="rId11"/>
              </p:custDataLst>
            </p:nvPr>
          </p:nvCxnSpPr>
          <p:spPr>
            <a:xfrm flipV="1">
              <a:off x="9003" y="2824"/>
              <a:ext cx="311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>
            <a:off x="5193665" y="3888740"/>
            <a:ext cx="5826760" cy="2459355"/>
            <a:chOff x="8179" y="6124"/>
            <a:chExt cx="9176" cy="3873"/>
          </a:xfrm>
        </p:grpSpPr>
        <p:pic>
          <p:nvPicPr>
            <p:cNvPr id="5127" name="Picture 4" descr="图"/>
            <p:cNvPicPr/>
            <p:nvPr>
              <p:custDataLst>
                <p:tags r:id="rId12"/>
              </p:custDataLst>
            </p:nvPr>
          </p:nvPicPr>
          <p:blipFill>
            <a:blip r:embed="rId13"/>
            <a:srcRect t="12580"/>
            <a:stretch>
              <a:fillRect/>
            </a:stretch>
          </p:blipFill>
          <p:spPr>
            <a:xfrm>
              <a:off x="12106" y="6124"/>
              <a:ext cx="4851" cy="3118"/>
            </a:xfrm>
            <a:prstGeom prst="rect">
              <a:avLst/>
            </a:prstGeom>
            <a:noFill/>
            <a:ln w="19050">
              <a:solidFill>
                <a:srgbClr val="000000">
                  <a:alpha val="0"/>
                </a:srgbClr>
              </a:solidFill>
            </a:ln>
          </p:spPr>
        </p:pic>
        <p:sp>
          <p:nvSpPr>
            <p:cNvPr id="27" name="Text Box 14"/>
            <p:cNvSpPr txBox="1"/>
            <p:nvPr>
              <p:custDataLst>
                <p:tags r:id="rId14"/>
              </p:custDataLst>
            </p:nvPr>
          </p:nvSpPr>
          <p:spPr>
            <a:xfrm>
              <a:off x="11787" y="9267"/>
              <a:ext cx="5569" cy="7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no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2200" b="1" dirty="0">
                  <a:latin typeface="Arial" panose="020B0604020202020204" pitchFamily="34" charset="0"/>
                  <a:ea typeface="黑体" panose="02010609060101010101" pitchFamily="49" charset="-122"/>
                  <a:sym typeface="+mn-ea"/>
                </a:rPr>
                <a:t>南方奴隶制种植园经济</a:t>
              </a:r>
              <a:endParaRPr lang="zh-CN" altLang="en-US" sz="2200" b="1" dirty="0">
                <a:latin typeface="Arial" panose="020B0604020202020204" pitchFamily="34" charset="0"/>
                <a:ea typeface="黑体" panose="02010609060101010101" pitchFamily="49" charset="-122"/>
                <a:sym typeface="+mn-ea"/>
              </a:endParaRPr>
            </a:p>
          </p:txBody>
        </p:sp>
        <p:cxnSp>
          <p:nvCxnSpPr>
            <p:cNvPr id="11" name="直接连接符 10"/>
            <p:cNvCxnSpPr/>
            <p:nvPr>
              <p:custDataLst>
                <p:tags r:id="rId15"/>
              </p:custDataLst>
            </p:nvPr>
          </p:nvCxnSpPr>
          <p:spPr>
            <a:xfrm flipH="1" flipV="1">
              <a:off x="8179" y="6765"/>
              <a:ext cx="824" cy="13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>
              <p:custDataLst>
                <p:tags r:id="rId16"/>
              </p:custDataLst>
            </p:nvPr>
          </p:nvCxnSpPr>
          <p:spPr>
            <a:xfrm flipV="1">
              <a:off x="9003" y="8133"/>
              <a:ext cx="3118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  <p:sp>
        <p:nvSpPr>
          <p:cNvPr id="5" name="文本框 4"/>
          <p:cNvSpPr txBox="1"/>
          <p:nvPr>
            <p:custDataLst>
              <p:tags r:id="rId17"/>
            </p:custDataLst>
          </p:nvPr>
        </p:nvSpPr>
        <p:spPr>
          <a:xfrm>
            <a:off x="285115" y="5365115"/>
            <a:ext cx="7098665" cy="1137285"/>
          </a:xfrm>
          <a:prstGeom prst="rect">
            <a:avLst/>
          </a:prstGeom>
          <a:noFill/>
          <a:ln w="28575" cmpd="sng">
            <a:noFill/>
            <a:prstDash val="solid"/>
          </a:ln>
        </p:spPr>
        <p:txBody>
          <a:bodyPr wrap="square" rtlCol="0" anchor="t">
            <a:noAutofit/>
            <a:scene3d>
              <a:camera prst="orthographicFront"/>
              <a:lightRig rig="threePt" dir="t"/>
            </a:scene3d>
          </a:bodyPr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1.</a:t>
            </a:r>
            <a:r>
              <a:rPr lang="zh-CN" altLang="en-US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为什么北方强烈反对奴隶制，</a:t>
            </a:r>
            <a:r>
              <a:rPr lang="zh-CN" altLang="en-US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而南方强烈坚持奴隶制</a:t>
            </a:r>
            <a:r>
              <a:rPr lang="zh-CN" altLang="en-US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？</a:t>
            </a:r>
            <a:endParaRPr lang="zh-CN" altLang="en-US" sz="2200">
              <a:solidFill>
                <a:schemeClr val="tx1">
                  <a:lumMod val="95000"/>
                  <a:lumOff val="5000"/>
                </a:schemeClr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3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2.</a:t>
            </a:r>
            <a:r>
              <a:rPr lang="zh-CN" altLang="en-US" sz="220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南北方矛盾的焦点是什么？由此可知内战爆发的原因？</a:t>
            </a:r>
            <a:endParaRPr lang="zh-CN" altLang="en-US" sz="2200">
              <a:solidFill>
                <a:schemeClr val="tx1">
                  <a:lumMod val="95000"/>
                  <a:lumOff val="5000"/>
                </a:schemeClr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4770" y="4883785"/>
            <a:ext cx="4010025" cy="5245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marL="285750" indent="-285750">
              <a:buFont typeface="Wingdings" panose="05000000000000000000" charset="0"/>
              <a:buChar char="u"/>
            </a:pPr>
            <a:r>
              <a:rPr lang="zh-CN" altLang="en-US" sz="2400">
                <a:latin typeface="汉仪中宋简" panose="02010609000101010101" charset="-128"/>
                <a:ea typeface="汉仪中宋简" panose="02010609000101010101" charset="-128"/>
                <a:cs typeface="汉仪中宋简" panose="02010609000101010101" charset="-128"/>
              </a:rPr>
              <a:t>阅读教材</a:t>
            </a:r>
            <a:r>
              <a:rPr lang="en-US" altLang="zh-CN" sz="2400">
                <a:latin typeface="汉仪中宋简" panose="02010609000101010101" charset="-128"/>
                <a:ea typeface="汉仪中宋简" panose="02010609000101010101" charset="-128"/>
                <a:cs typeface="汉仪中宋简" panose="02010609000101010101" charset="-128"/>
              </a:rPr>
              <a:t>P10-11</a:t>
            </a:r>
            <a:r>
              <a:rPr lang="zh-CN" altLang="en-US" sz="2400">
                <a:latin typeface="汉仪中宋简" panose="02010609000101010101" charset="-128"/>
                <a:ea typeface="汉仪中宋简" panose="02010609000101010101" charset="-128"/>
                <a:cs typeface="汉仪中宋简" panose="02010609000101010101" charset="-128"/>
              </a:rPr>
              <a:t>，思考：</a:t>
            </a:r>
            <a:endParaRPr lang="zh-CN" altLang="en-US" sz="2400">
              <a:latin typeface="汉仪中宋简" panose="02010609000101010101" charset="-128"/>
              <a:ea typeface="汉仪中宋简" panose="02010609000101010101" charset="-128"/>
              <a:cs typeface="汉仪中宋简" panose="02010609000101010101" charset="-128"/>
            </a:endParaRPr>
          </a:p>
        </p:txBody>
      </p:sp>
    </p:spTree>
    <p:custDataLst>
      <p:tags r:id="rId1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文本框 40"/>
          <p:cNvSpPr txBox="1"/>
          <p:nvPr/>
        </p:nvSpPr>
        <p:spPr>
          <a:xfrm>
            <a:off x="284480" y="5250180"/>
            <a:ext cx="11514455" cy="1133475"/>
          </a:xfrm>
          <a:prstGeom prst="rect">
            <a:avLst/>
          </a:prstGeom>
          <a:solidFill>
            <a:srgbClr val="FFECAF"/>
          </a:solidFill>
        </p:spPr>
        <p:txBody>
          <a:bodyPr wrap="square" rtlCol="0" anchor="ctr" anchorCtr="0">
            <a:no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35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“当前，南部与北部之间的斗争不是别的，</a:t>
            </a:r>
            <a:r>
              <a:rPr lang="en-US" altLang="zh-CN" sz="235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……</a:t>
            </a:r>
            <a:r>
              <a:rPr lang="zh-CN" altLang="en-US" sz="235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而是</a:t>
            </a:r>
            <a:r>
              <a:rPr lang="zh-CN" altLang="en-US" sz="2350" b="1" spc="-60" dirty="0">
                <a:solidFill>
                  <a:srgbClr val="8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两种社会制度</a:t>
            </a:r>
            <a:r>
              <a:rPr lang="zh-CN" altLang="en-US" sz="235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之间的斗争。” </a:t>
            </a:r>
            <a:r>
              <a:rPr lang="zh-CN" altLang="en-US" sz="240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  </a:t>
            </a:r>
            <a:endParaRPr lang="en-US" altLang="zh-CN" sz="2400" spc="-6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240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r>
              <a:rPr lang="en-US" altLang="zh-CN" sz="240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                                ——</a:t>
            </a:r>
            <a:r>
              <a:rPr lang="zh-CN" altLang="en-US" sz="2400" spc="-6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马克思</a:t>
            </a:r>
            <a:r>
              <a:rPr lang="zh-CN" altLang="en-US" sz="2400" spc="-800" dirty="0">
                <a:noFill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  <a:endParaRPr lang="zh-CN" altLang="en-US" sz="2400" spc="-800" dirty="0">
              <a:noFill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85115" y="886460"/>
            <a:ext cx="11513185" cy="4248000"/>
          </a:xfrm>
          <a:prstGeom prst="rect">
            <a:avLst/>
          </a:prstGeom>
          <a:solidFill>
            <a:srgbClr val="FFF8E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>
            <p:custDataLst>
              <p:tags r:id="rId1"/>
            </p:custDataLst>
          </p:nvPr>
        </p:nvSpPr>
        <p:spPr>
          <a:xfrm>
            <a:off x="5227955" y="1514475"/>
            <a:ext cx="1692275" cy="575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劳动力</a:t>
            </a:r>
            <a:endParaRPr lang="zh-CN" altLang="en-US" sz="26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7099935" y="1581150"/>
            <a:ext cx="388810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indent="0" algn="l">
              <a:buNone/>
            </a:pPr>
            <a:r>
              <a:rPr lang="zh-CN" altLang="en-US" sz="23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大量使用</a:t>
            </a:r>
            <a:r>
              <a:rPr lang="en-US" sz="23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黑奴</a:t>
            </a:r>
            <a:r>
              <a:rPr lang="en-US" sz="23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劳动</a:t>
            </a:r>
            <a:endParaRPr lang="en-US" altLang="en-US" sz="23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>
            <p:custDataLst>
              <p:tags r:id="rId3"/>
            </p:custDataLst>
          </p:nvPr>
        </p:nvSpPr>
        <p:spPr>
          <a:xfrm>
            <a:off x="1012190" y="1580515"/>
            <a:ext cx="388810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需要大量</a:t>
            </a:r>
            <a:r>
              <a:rPr lang="en-US" sz="2300" b="1" spc="-20">
                <a:solidFill>
                  <a:srgbClr val="D20000"/>
                </a:solidFill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自由</a:t>
            </a:r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劳动力</a:t>
            </a:r>
            <a:endParaRPr lang="en-US" altLang="en-US" sz="2300" b="1" spc="-20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5227955" y="2233295"/>
            <a:ext cx="1692275" cy="575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原料</a:t>
            </a:r>
            <a:endParaRPr lang="zh-CN" altLang="en-US" sz="26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1012190" y="2299335"/>
            <a:ext cx="388810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indent="0" algn="r">
              <a:buNone/>
            </a:pPr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需要</a:t>
            </a:r>
            <a:r>
              <a:rPr lang="en-US" sz="2300" b="1" spc="-20">
                <a:solidFill>
                  <a:srgbClr val="D00007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南方</a:t>
            </a:r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作为</a:t>
            </a:r>
            <a:r>
              <a:rPr lang="en-US" sz="2300" b="1" spc="-2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原料产地</a:t>
            </a:r>
            <a:endParaRPr lang="en-US" altLang="en-US" sz="2300" b="1" spc="-20">
              <a:solidFill>
                <a:srgbClr val="C0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7099935" y="2299335"/>
            <a:ext cx="388810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indent="0" algn="l">
              <a:buNone/>
            </a:pPr>
            <a:r>
              <a:rPr lang="zh-CN" altLang="en-US" sz="23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扩大棉花</a:t>
            </a:r>
            <a:r>
              <a:rPr lang="zh-CN" altLang="en-US" sz="23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出口</a:t>
            </a:r>
            <a:r>
              <a:rPr lang="zh-CN" altLang="en-US" sz="23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到英国</a:t>
            </a:r>
            <a:endParaRPr lang="zh-CN" altLang="en-US" sz="23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5227955" y="2952115"/>
            <a:ext cx="1692275" cy="575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市场</a:t>
            </a:r>
            <a:endParaRPr lang="zh-CN" altLang="en-US" sz="26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8" name="文本框 17"/>
          <p:cNvSpPr txBox="1"/>
          <p:nvPr>
            <p:custDataLst>
              <p:tags r:id="rId8"/>
            </p:custDataLst>
          </p:nvPr>
        </p:nvSpPr>
        <p:spPr>
          <a:xfrm>
            <a:off x="1012190" y="3015615"/>
            <a:ext cx="3888105" cy="45085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r"/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需要</a:t>
            </a:r>
            <a:r>
              <a:rPr lang="en-US" sz="2300" b="1" spc="-20">
                <a:solidFill>
                  <a:srgbClr val="D00007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南方</a:t>
            </a:r>
            <a:r>
              <a:rPr lang="en-US" sz="2300" b="1" spc="-20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作为</a:t>
            </a:r>
            <a:r>
              <a:rPr lang="en-US" sz="2300" b="1" spc="-20">
                <a:solidFill>
                  <a:srgbClr val="BF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销售市场</a:t>
            </a:r>
            <a:endParaRPr lang="en-US" altLang="en-US" sz="2300" b="1" spc="-20">
              <a:solidFill>
                <a:srgbClr val="BF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19" name="文本框 18"/>
          <p:cNvSpPr txBox="1"/>
          <p:nvPr>
            <p:custDataLst>
              <p:tags r:id="rId9"/>
            </p:custDataLst>
          </p:nvPr>
        </p:nvSpPr>
        <p:spPr>
          <a:xfrm>
            <a:off x="7099935" y="3018155"/>
            <a:ext cx="388810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indent="0" algn="l">
              <a:buNone/>
            </a:pPr>
            <a:r>
              <a:rPr lang="en-US" sz="23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从英国购回廉价</a:t>
            </a:r>
            <a:r>
              <a:rPr lang="en-US" sz="2300" b="1">
                <a:solidFill>
                  <a:srgbClr val="B00000"/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工业品</a:t>
            </a:r>
            <a:endParaRPr lang="en-US" altLang="en-US" sz="2300" b="1">
              <a:solidFill>
                <a:srgbClr val="B00000"/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26" name="文本框 25"/>
          <p:cNvSpPr txBox="1"/>
          <p:nvPr>
            <p:custDataLst>
              <p:tags r:id="rId10"/>
            </p:custDataLst>
          </p:nvPr>
        </p:nvSpPr>
        <p:spPr>
          <a:xfrm>
            <a:off x="5227955" y="3670935"/>
            <a:ext cx="1692275" cy="5759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ctr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关税</a:t>
            </a:r>
            <a:endParaRPr lang="zh-CN" altLang="en-US" sz="260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8" name="文本框 27"/>
          <p:cNvSpPr txBox="1"/>
          <p:nvPr>
            <p:custDataLst>
              <p:tags r:id="rId11"/>
            </p:custDataLst>
          </p:nvPr>
        </p:nvSpPr>
        <p:spPr>
          <a:xfrm>
            <a:off x="672465" y="3736975"/>
            <a:ext cx="4227830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r"/>
            <a:r>
              <a:rPr lang="zh-CN" altLang="en-US" sz="2300" b="1" spc="-20">
                <a:latin typeface="仿宋" panose="02010609060101010101" charset="-122"/>
                <a:ea typeface="仿宋" panose="02010609060101010101" charset="-122"/>
              </a:rPr>
              <a:t>要求</a:t>
            </a:r>
            <a:r>
              <a:rPr lang="zh-CN" altLang="en-US" sz="2300" b="1" spc="-2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提高</a:t>
            </a:r>
            <a:r>
              <a:rPr lang="zh-CN" altLang="en-US" sz="2300" b="1" spc="-20">
                <a:latin typeface="仿宋" panose="02010609060101010101" charset="-122"/>
                <a:ea typeface="仿宋" panose="02010609060101010101" charset="-122"/>
              </a:rPr>
              <a:t>关税，保护本国工业</a:t>
            </a:r>
            <a:endParaRPr lang="zh-CN" altLang="en-US" sz="2300" b="1" spc="-20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12"/>
            </p:custDataLst>
          </p:nvPr>
        </p:nvSpPr>
        <p:spPr>
          <a:xfrm>
            <a:off x="7099935" y="3736975"/>
            <a:ext cx="4512945" cy="445135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l"/>
            <a:r>
              <a:rPr lang="zh-CN" altLang="en-US" sz="2300" b="1">
                <a:latin typeface="仿宋" panose="02010609060101010101" charset="-122"/>
                <a:ea typeface="仿宋" panose="02010609060101010101" charset="-122"/>
              </a:rPr>
              <a:t>要求</a:t>
            </a:r>
            <a:r>
              <a:rPr lang="zh-CN" altLang="en-US" sz="23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降低</a:t>
            </a:r>
            <a:r>
              <a:rPr lang="zh-CN" altLang="en-US" sz="2300" b="1">
                <a:latin typeface="仿宋" panose="02010609060101010101" charset="-122"/>
                <a:ea typeface="仿宋" panose="02010609060101010101" charset="-122"/>
              </a:rPr>
              <a:t>关税，换取英国商品</a:t>
            </a:r>
            <a:endParaRPr lang="zh-CN" altLang="en-US" sz="2300" b="1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99935" y="4427220"/>
            <a:ext cx="4699000" cy="50292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noAutofit/>
          </a:bodyPr>
          <a:lstStyle/>
          <a:p>
            <a:pPr algn="l"/>
            <a:r>
              <a:rPr lang="zh-CN" altLang="en-US" sz="23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扩展</a:t>
            </a:r>
            <a:r>
              <a:rPr lang="zh-CN" altLang="en-US" sz="2300" b="1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奴隶制种植园</a:t>
            </a:r>
            <a:r>
              <a:rPr lang="zh-CN" altLang="en-US" sz="23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，建立蓄奴州</a:t>
            </a:r>
            <a:endParaRPr lang="zh-CN" altLang="en-US" sz="23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59790" y="4456430"/>
            <a:ext cx="4040505" cy="445135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 anchorCtr="0">
            <a:spAutoFit/>
          </a:bodyPr>
          <a:lstStyle/>
          <a:p>
            <a:pPr algn="r"/>
            <a:r>
              <a:rPr lang="zh-CN" altLang="en-US" sz="2300" b="1" spc="-2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发展</a:t>
            </a:r>
            <a:r>
              <a:rPr lang="zh-CN" altLang="en-US" sz="2300" b="1" spc="-2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</a:rPr>
              <a:t>资本主义</a:t>
            </a:r>
            <a:r>
              <a:rPr lang="zh-CN" altLang="en-US" sz="2300" b="1" spc="-20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，建立自由州</a:t>
            </a:r>
            <a:endParaRPr lang="zh-CN" altLang="en-US" sz="2300" b="1" spc="-20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5224145" y="4389755"/>
            <a:ext cx="1718310" cy="577850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5015230" y="262573"/>
            <a:ext cx="3388995" cy="491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sz="26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南北方矛盾的焦点</a:t>
            </a:r>
            <a:r>
              <a:rPr lang="zh-CN" sz="2600" b="1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宋体" panose="02010600030101010101" pitchFamily="2" charset="-122"/>
              </a:rPr>
              <a:t>：</a:t>
            </a:r>
            <a:endParaRPr lang="zh-CN" altLang="en-US" sz="2600" b="1" dirty="0">
              <a:solidFill>
                <a:srgbClr val="C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0" y="149860"/>
            <a:ext cx="4421505" cy="720090"/>
            <a:chOff x="0" y="236"/>
            <a:chExt cx="6963" cy="1134"/>
          </a:xfrm>
        </p:grpSpPr>
        <p:pic>
          <p:nvPicPr>
            <p:cNvPr id="12" name="图片 11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16"/>
            <a:stretch>
              <a:fillRect/>
            </a:stretch>
          </p:blipFill>
          <p:spPr>
            <a:xfrm>
              <a:off x="568" y="236"/>
              <a:ext cx="6395" cy="1134"/>
            </a:xfrm>
            <a:prstGeom prst="rect">
              <a:avLst/>
            </a:prstGeom>
          </p:spPr>
        </p:pic>
        <p:sp>
          <p:nvSpPr>
            <p:cNvPr id="13" name="矩形 12"/>
            <p:cNvSpPr/>
            <p:nvPr>
              <p:custDataLst>
                <p:tags r:id="rId17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2403475" y="1011555"/>
            <a:ext cx="7385050" cy="49530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8095615" y="262890"/>
            <a:ext cx="3176270" cy="491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sz="26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奴隶制的存废问题</a:t>
            </a:r>
            <a:endParaRPr lang="zh-CN" sz="2600" b="1" dirty="0">
              <a:solidFill>
                <a:srgbClr val="C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-635" y="5894070"/>
            <a:ext cx="12192635" cy="575945"/>
          </a:xfrm>
          <a:prstGeom prst="rect">
            <a:avLst/>
          </a:prstGeom>
          <a:solidFill>
            <a:srgbClr val="5E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55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根本原因：南方奴隶制阻碍了美国资本主义的发展</a:t>
            </a:r>
            <a:endParaRPr lang="en-US" altLang="zh-CN" sz="255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2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bldLvl="0" animBg="1"/>
      <p:bldP spid="41" grpId="1" animBg="1"/>
      <p:bldP spid="2" grpId="0"/>
      <p:bldP spid="2" grpId="1"/>
      <p:bldP spid="7" grpId="0"/>
      <p:bldP spid="7" grpId="1"/>
      <p:bldP spid="10" grpId="0"/>
      <p:bldP spid="10" grpId="1"/>
      <p:bldP spid="18" grpId="0"/>
      <p:bldP spid="18" grpId="1"/>
      <p:bldP spid="19" grpId="0"/>
      <p:bldP spid="19" grpId="1"/>
      <p:bldP spid="28" grpId="0"/>
      <p:bldP spid="28" grpId="1"/>
      <p:bldP spid="29" grpId="0"/>
      <p:bldP spid="29" grpId="1"/>
      <p:bldP spid="22" grpId="0"/>
      <p:bldP spid="22" grpId="1"/>
      <p:bldP spid="23" grpId="0"/>
      <p:bldP spid="23" grpId="1"/>
      <p:bldP spid="39" grpId="0"/>
      <p:bldP spid="39" grpId="1"/>
      <p:bldP spid="24" grpId="0"/>
      <p:bldP spid="24" grpId="1"/>
      <p:bldP spid="50" grpId="0" bldLvl="0" animBg="1"/>
      <p:bldP spid="5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61438" y="869821"/>
            <a:ext cx="29768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</a:t>
            </a:r>
            <a:r>
              <a:rPr lang="zh-CN" altLang="en-US" sz="3200" b="1" dirty="0">
                <a:solidFill>
                  <a:srgbClr val="30323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3200" b="1" dirty="0">
                <a:solidFill>
                  <a:srgbClr val="305F8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当选</a:t>
            </a:r>
            <a:endParaRPr lang="zh-CN" altLang="en-US" sz="3200" b="1" dirty="0">
              <a:solidFill>
                <a:srgbClr val="305F8B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1438" y="1914852"/>
            <a:ext cx="4199207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林肯主张</a:t>
            </a:r>
            <a:r>
              <a:rPr lang="en-US" altLang="zh-CN" sz="2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限制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奴隶制的发展</a:t>
            </a:r>
            <a:endParaRPr lang="en-US" altLang="zh-CN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60425" y="2799715"/>
            <a:ext cx="5350454" cy="3384000"/>
            <a:chOff x="860425" y="2799715"/>
            <a:chExt cx="5350454" cy="3384000"/>
          </a:xfrm>
        </p:grpSpPr>
        <p:pic>
          <p:nvPicPr>
            <p:cNvPr id="13" name="图片 12" descr="C:/Users/Administrator/Desktop/2aa5c80e3bd8e3db6298b96292071785.jpeg2aa5c80e3bd8e3db6298b96292071785"/>
            <p:cNvPicPr>
              <a:picLocks noChangeAspect="1"/>
            </p:cNvPicPr>
            <p:nvPr/>
          </p:nvPicPr>
          <p:blipFill rotWithShape="1">
            <a:blip r:embed="rId1"/>
            <a:srcRect l="1998" t="3782" r="1998"/>
            <a:stretch>
              <a:fillRect/>
            </a:stretch>
          </p:blipFill>
          <p:spPr>
            <a:xfrm>
              <a:off x="860425" y="2799715"/>
              <a:ext cx="5350454" cy="3384000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3689985" y="4584700"/>
              <a:ext cx="1665605" cy="460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C54A48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南方同盟</a:t>
              </a:r>
              <a:endPara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6642735" y="3564890"/>
            <a:ext cx="4773930" cy="20085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30000"/>
              </a:lnSpc>
            </a:pP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en-US" sz="2500" spc="3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南方的</a:t>
            </a:r>
            <a:r>
              <a:rPr lang="en-US" altLang="zh-CN" sz="2500" spc="3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7</a:t>
            </a:r>
            <a:r>
              <a:rPr lang="zh-CN" altLang="en-US" sz="2500" spc="3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个州宣布退出联邦，</a:t>
            </a: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成立</a:t>
            </a: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2500" b="1" dirty="0">
                <a:solidFill>
                  <a:srgbClr val="C0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南部同盟</a:t>
            </a: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sz="25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en-US" altLang="zh-CN" sz="2500" b="1" dirty="0">
                <a:solidFill>
                  <a:srgbClr val="80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1861</a:t>
            </a:r>
            <a:r>
              <a:rPr lang="zh-CN" altLang="en-US" sz="2500" b="1" dirty="0">
                <a:solidFill>
                  <a:srgbClr val="80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</a:t>
            </a: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</a:t>
            </a: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月，南方军队炮击萨姆特要塞，挑起战争。</a:t>
            </a:r>
            <a:endParaRPr lang="zh-CN" altLang="en-US" sz="25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140700" y="1282700"/>
            <a:ext cx="2045970" cy="864000"/>
          </a:xfrm>
          <a:prstGeom prst="rect">
            <a:avLst/>
          </a:prstGeom>
          <a:solidFill>
            <a:srgbClr val="305F8B"/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直接原因</a:t>
            </a:r>
            <a:r>
              <a:rPr lang="zh-CN" alt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（导火线）</a:t>
            </a:r>
            <a:endParaRPr lang="zh-CN" altLang="en-US"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26" name="内容占位符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39218" l="1382" r="47111">
                        <a14:foregroundMark x1="19598" y1="8715" x2="19598" y2="8715"/>
                        <a14:foregroundMark x1="22111" y1="26257" x2="22111" y2="26257"/>
                        <a14:foregroundMark x1="19095" y1="24134" x2="19095" y2="24134"/>
                        <a14:foregroundMark x1="18028" y1="27933" x2="18028" y2="27933"/>
                        <a14:foregroundMark x1="14887" y1="29162" x2="14887" y2="29162"/>
                        <a14:foregroundMark x1="12060" y1="29832" x2="12060" y2="29832"/>
                        <a14:foregroundMark x1="9611" y1="30391" x2="9611" y2="30391"/>
                        <a14:foregroundMark x1="5653" y1="30056" x2="5653" y2="30056"/>
                        <a14:foregroundMark x1="3455" y1="29832" x2="3455" y2="29832"/>
                        <a14:foregroundMark x1="37500" y1="8268" x2="37500" y2="8268"/>
                        <a14:foregroundMark x1="28392" y1="6927" x2="28392" y2="6927"/>
                        <a14:foregroundMark x1="27450" y1="9721" x2="27450" y2="9721"/>
                        <a14:foregroundMark x1="20352" y1="5587" x2="20352" y2="5587"/>
                        <a14:foregroundMark x1="13568" y1="10950" x2="13568" y2="109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58" t="-1693" r="76712" b="81552"/>
          <a:stretch>
            <a:fillRect/>
          </a:stretch>
        </p:blipFill>
        <p:spPr>
          <a:xfrm rot="1097248" flipV="1">
            <a:off x="6991751" y="1025975"/>
            <a:ext cx="1218800" cy="591111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61438" y="1430935"/>
            <a:ext cx="7179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1860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年，共和党候选人林肯当选美国第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16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任总统。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0" y="149860"/>
            <a:ext cx="4421505" cy="720090"/>
            <a:chOff x="0" y="236"/>
            <a:chExt cx="6963" cy="1134"/>
          </a:xfrm>
        </p:grpSpPr>
        <p:pic>
          <p:nvPicPr>
            <p:cNvPr id="12" name="图片 11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568" y="236"/>
              <a:ext cx="6395" cy="1134"/>
            </a:xfrm>
            <a:prstGeom prst="rect">
              <a:avLst/>
            </a:prstGeom>
          </p:spPr>
        </p:pic>
        <p:sp>
          <p:nvSpPr>
            <p:cNvPr id="6" name="矩形 5"/>
            <p:cNvSpPr/>
            <p:nvPr>
              <p:custDataLst>
                <p:tags r:id="rId6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TextBox 6"/>
          <p:cNvSpPr txBox="1"/>
          <p:nvPr>
            <p:custDataLst>
              <p:tags r:id="rId7"/>
            </p:custDataLst>
          </p:nvPr>
        </p:nvSpPr>
        <p:spPr>
          <a:xfrm>
            <a:off x="4001770" y="270510"/>
            <a:ext cx="7899400" cy="50546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noAutofit/>
          </a:bodyPr>
          <a:lstStyle/>
          <a:p>
            <a:pPr marL="457200" indent="-457200">
              <a:buFont typeface="Wingdings" panose="05000000000000000000" charset="0"/>
              <a:buChar char="u"/>
            </a:pPr>
            <a:r>
              <a:rPr lang="zh-CN" altLang="en-US" sz="25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是什么原因</a:t>
            </a:r>
            <a:r>
              <a:rPr lang="zh-CN" altLang="en-US" sz="25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直接导致</a:t>
            </a:r>
            <a:r>
              <a:rPr lang="zh-CN" altLang="en-US" sz="25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pitchFamily="49" charset="-122"/>
              </a:rPr>
              <a:t>南方脱离联邦、挑起战争？</a:t>
            </a:r>
            <a:endParaRPr lang="zh-CN" altLang="en-US" sz="25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7" grpId="0"/>
      <p:bldP spid="7" grpId="1"/>
      <p:bldP spid="20" grpId="0"/>
      <p:bldP spid="22" grpId="0" bldLvl="0" animBg="1"/>
      <p:bldP spid="4" grpId="0"/>
      <p:bldP spid="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image-removebg-preview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3040" y="1656715"/>
            <a:ext cx="4378960" cy="5201285"/>
          </a:xfrm>
          <a:prstGeom prst="rect">
            <a:avLst/>
          </a:prstGeom>
          <a:noFill/>
          <a:ln w="9525">
            <a:noFill/>
          </a:ln>
          <a:effectLst>
            <a:outerShdw blurRad="1397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443865" y="1537970"/>
            <a:ext cx="7951470" cy="2009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 eaLnBrk="1">
              <a:lnSpc>
                <a:spcPct val="130000"/>
              </a:lnSpc>
            </a:pPr>
            <a:r>
              <a:rPr lang="en-US" altLang="zh-CN" sz="240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“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一幢裂开的</a:t>
            </a:r>
            <a:r>
              <a:rPr lang="zh-CN" altLang="en-US" sz="24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房子是站立不住的。我相信这个政府不能永远维持半奴隶和半自由的状态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。</a:t>
            </a:r>
            <a:r>
              <a:rPr lang="zh-CN" altLang="en-US" sz="2400" u="sng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我不期望联邦解散，我不期望房子崩塌，但我的确希望它停止分裂。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”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algn="r" eaLnBrk="1">
              <a:lnSpc>
                <a:spcPct val="130000"/>
              </a:lnSpc>
            </a:pP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——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林肯</a:t>
            </a:r>
            <a:r>
              <a:rPr 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就职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演讲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7" name="文本框 4"/>
          <p:cNvSpPr txBox="1">
            <a:spLocks noChangeArrowheads="1"/>
          </p:cNvSpPr>
          <p:nvPr/>
        </p:nvSpPr>
        <p:spPr bwMode="auto">
          <a:xfrm>
            <a:off x="1019810" y="5047615"/>
            <a:ext cx="620522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l"/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首要目标：维护</a:t>
            </a:r>
            <a:r>
              <a:rPr lang="zh-CN" altLang="en-US" sz="320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联邦</a:t>
            </a:r>
            <a:r>
              <a:rPr lang="zh-CN" altLang="en-US" sz="320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</a:t>
            </a:r>
            <a:r>
              <a:rPr lang="zh-CN" altLang="en-US" sz="320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统一</a:t>
            </a:r>
            <a:endParaRPr lang="zh-CN" altLang="en-US" sz="320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43865" y="4057650"/>
            <a:ext cx="8139430" cy="491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◆依据材料回答，</a:t>
            </a:r>
            <a:r>
              <a:rPr lang="zh-CN" altLang="en-US" sz="2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作为总统，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林肯</a:t>
            </a:r>
            <a:r>
              <a:rPr lang="zh-CN" altLang="en-US" sz="2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的首要目标是什么？</a:t>
            </a:r>
            <a:endParaRPr lang="zh-CN" altLang="en-US" sz="26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0" y="149860"/>
            <a:ext cx="4421505" cy="720090"/>
            <a:chOff x="0" y="236"/>
            <a:chExt cx="6963" cy="1134"/>
          </a:xfrm>
        </p:grpSpPr>
        <p:pic>
          <p:nvPicPr>
            <p:cNvPr id="12" name="图片 11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>
              <a:off x="568" y="236"/>
              <a:ext cx="6395" cy="1134"/>
            </a:xfrm>
            <a:prstGeom prst="rect">
              <a:avLst/>
            </a:prstGeom>
          </p:spPr>
        </p:pic>
        <p:sp>
          <p:nvSpPr>
            <p:cNvPr id="9" name="矩形 8"/>
            <p:cNvSpPr/>
            <p:nvPr>
              <p:custDataLst>
                <p:tags r:id="rId4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4673600" y="831850"/>
            <a:ext cx="34810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C54A48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南北</a:t>
            </a:r>
            <a:r>
              <a:rPr lang="zh-CN" altLang="en-US" sz="3200" b="1" dirty="0">
                <a:solidFill>
                  <a:srgbClr val="3032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en-US" sz="3200" b="1" dirty="0">
                <a:solidFill>
                  <a:srgbClr val="305F8B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博弈</a:t>
            </a:r>
            <a:endParaRPr lang="zh-CN" altLang="en-US" sz="3200" b="1" dirty="0">
              <a:solidFill>
                <a:srgbClr val="305F8B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052319" y="1410531"/>
            <a:ext cx="7692891" cy="4266224"/>
            <a:chOff x="1231899" y="726003"/>
            <a:chExt cx="7692891" cy="4266224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16200000">
              <a:off x="3962889" y="30326"/>
              <a:ext cx="4266224" cy="5657578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1280794" y="1108908"/>
              <a:ext cx="2110740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人口（</a:t>
              </a:r>
              <a:r>
                <a:rPr lang="en-US" altLang="zh-CN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1860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年）</a:t>
              </a:r>
              <a:endParaRPr lang="zh-CN" altLang="en-US" sz="2000" dirty="0"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280794" y="1886148"/>
              <a:ext cx="2184400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军队人数（</a:t>
              </a:r>
              <a:r>
                <a:rPr lang="en-US" altLang="zh-CN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1865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）</a:t>
              </a:r>
              <a:endParaRPr lang="zh-CN" altLang="en-US" sz="2000" dirty="0"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280794" y="2641163"/>
              <a:ext cx="2346325" cy="431165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/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铁路（</a:t>
              </a:r>
              <a:r>
                <a:rPr lang="en-US" altLang="zh-CN" sz="2000" dirty="0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1860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  <a:sym typeface="+mn-ea"/>
                </a:rPr>
                <a:t>年</a:t>
              </a:r>
              <a:r>
                <a:rPr lang="zh-CN" altLang="en-US" sz="2000" dirty="0"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）</a:t>
              </a:r>
              <a:endParaRPr lang="zh-CN" altLang="en-US" sz="20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80794" y="3401258"/>
              <a:ext cx="2078355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舰艇（</a:t>
              </a:r>
              <a:r>
                <a:rPr lang="en-US" altLang="zh-CN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1860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  <a:sym typeface="+mn-ea"/>
                </a:rPr>
                <a:t>年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）</a:t>
              </a:r>
              <a:endParaRPr lang="zh-CN" altLang="en-US" sz="2000" dirty="0"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31899" y="4246443"/>
              <a:ext cx="2160270" cy="38481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/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工业产量（</a:t>
              </a:r>
              <a:r>
                <a:rPr lang="en-US" altLang="zh-CN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1860</a:t>
              </a:r>
              <a:r>
                <a:rPr lang="zh-CN" altLang="en-US" sz="2000" dirty="0">
                  <a:latin typeface="方正颜真卿楷书 简繁" panose="02000500000000000000" pitchFamily="2" charset="-122"/>
                  <a:ea typeface="方正颜真卿楷书 简繁" panose="02000500000000000000" pitchFamily="2" charset="-122"/>
                </a:rPr>
                <a:t>）</a:t>
              </a:r>
              <a:endParaRPr lang="zh-CN" altLang="en-US" sz="2000" dirty="0">
                <a:latin typeface="方正颜真卿楷书 简繁" panose="02000500000000000000" pitchFamily="2" charset="-122"/>
                <a:ea typeface="方正颜真卿楷书 简繁" panose="02000500000000000000" pitchFamily="2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719829" y="1869638"/>
              <a:ext cx="1510665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100</a:t>
              </a:r>
              <a:r>
                <a:rPr lang="zh-CN" alt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万</a:t>
              </a:r>
              <a:endParaRPr lang="zh-CN" alt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63309" y="1098113"/>
              <a:ext cx="1356995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2200</a:t>
              </a:r>
              <a:r>
                <a:rPr lang="zh-CN" alt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万</a:t>
              </a:r>
              <a:endParaRPr lang="zh-CN" alt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417944" y="1869638"/>
              <a:ext cx="1367155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>
                <a:buClrTx/>
                <a:buSzTx/>
                <a:buFontTx/>
              </a:pPr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150</a:t>
              </a:r>
              <a:r>
                <a:rPr lang="zh-CN" alt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  <a:sym typeface="+mn-ea"/>
                </a:rPr>
                <a:t>万</a:t>
              </a:r>
              <a:endParaRPr lang="zh-CN" alt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04259" y="1098113"/>
              <a:ext cx="1111885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900</a:t>
              </a:r>
              <a:r>
                <a:rPr lang="zh-CN" alt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万</a:t>
              </a:r>
              <a:endParaRPr lang="zh-CN" alt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347719" y="2643703"/>
              <a:ext cx="1275715" cy="3987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9000</a:t>
              </a:r>
              <a:r>
                <a:rPr lang="zh-CN" altLang="en-US" sz="2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英里</a:t>
              </a:r>
              <a:endPara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36284" y="2651958"/>
              <a:ext cx="1741805" cy="431800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32000</a:t>
              </a:r>
              <a:r>
                <a:rPr lang="zh-CN" alt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英里</a:t>
              </a:r>
              <a:endParaRPr lang="zh-CN" alt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280923" y="3429000"/>
              <a:ext cx="858966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7.7%</a:t>
              </a:r>
              <a:endParaRPr lang="en-US" altLang="zh-CN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784913" y="3438159"/>
              <a:ext cx="961889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92.3%</a:t>
              </a:r>
              <a:endParaRPr lang="en-US" altLang="zh-CN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3215004" y="4210613"/>
              <a:ext cx="858966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8%</a:t>
              </a:r>
              <a:endParaRPr lang="en-US" altLang="zh-CN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5836374" y="4222573"/>
              <a:ext cx="858966" cy="4298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pitchFamily="49" charset="-122"/>
                  <a:ea typeface="楷体" panose="02010609060101010101" pitchFamily="49" charset="-122"/>
                </a:rPr>
                <a:t>92%</a:t>
              </a:r>
              <a:endParaRPr lang="en-US" altLang="zh-CN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438835" y="1707206"/>
            <a:ext cx="1080000" cy="468000"/>
          </a:xfrm>
          <a:prstGeom prst="rect">
            <a:avLst/>
          </a:prstGeom>
          <a:solidFill>
            <a:srgbClr val="C54A48"/>
          </a:solidFill>
        </p:spPr>
        <p:txBody>
          <a:bodyPr wrap="square" rtlCol="0" anchor="ctr" anchorCtr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南方</a:t>
            </a:r>
            <a:endParaRPr lang="zh-CN" altLang="en-US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0400919" y="1707206"/>
            <a:ext cx="1120472" cy="468000"/>
          </a:xfrm>
          <a:prstGeom prst="rect">
            <a:avLst/>
          </a:prstGeom>
          <a:solidFill>
            <a:srgbClr val="305F8B"/>
          </a:solidFill>
        </p:spPr>
        <p:txBody>
          <a:bodyPr wrap="square" rtlCol="0" anchor="ctr" anchorCtr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zh-CN" alt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北方</a:t>
            </a:r>
            <a:endParaRPr lang="zh-CN" altLang="en-US" sz="2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0" y="149860"/>
            <a:ext cx="4420235" cy="720090"/>
            <a:chOff x="0" y="236"/>
            <a:chExt cx="6961" cy="1134"/>
          </a:xfrm>
        </p:grpSpPr>
        <p:sp>
          <p:nvSpPr>
            <p:cNvPr id="9" name="矩形 8"/>
            <p:cNvSpPr/>
            <p:nvPr>
              <p:custDataLst>
                <p:tags r:id="rId2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575" y="236"/>
              <a:ext cx="6386" cy="113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2921000" y="1727200"/>
            <a:ext cx="6604635" cy="101028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战争初期，由于南方蓄谋已久，早有军事准备，北方屡屡失利，首都华盛顿也险些被攻占。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" name="组合 10"/>
          <p:cNvGrpSpPr/>
          <p:nvPr>
            <p:custDataLst>
              <p:tags r:id="rId2"/>
            </p:custDataLst>
          </p:nvPr>
        </p:nvGrpSpPr>
        <p:grpSpPr>
          <a:xfrm>
            <a:off x="3347085" y="2804160"/>
            <a:ext cx="5497830" cy="334010"/>
            <a:chOff x="2253022" y="2687581"/>
            <a:chExt cx="7685957" cy="390257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/>
            <a:srcRect r="6269" b="-2275"/>
            <a:stretch>
              <a:fillRect/>
            </a:stretch>
          </p:blipFill>
          <p:spPr>
            <a:xfrm>
              <a:off x="2253022" y="2688173"/>
              <a:ext cx="5094834" cy="38966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 rotWithShape="1">
            <a:blip r:embed="rId6"/>
            <a:srcRect l="32397" t="-2275"/>
            <a:stretch>
              <a:fillRect/>
            </a:stretch>
          </p:blipFill>
          <p:spPr>
            <a:xfrm>
              <a:off x="7347856" y="2687581"/>
              <a:ext cx="2591123" cy="389665"/>
            </a:xfrm>
            <a:prstGeom prst="rect">
              <a:avLst/>
            </a:prstGeom>
          </p:spPr>
        </p:pic>
      </p:grpSp>
      <p:sp>
        <p:nvSpPr>
          <p:cNvPr id="19" name="文本框 18"/>
          <p:cNvSpPr txBox="1"/>
          <p:nvPr>
            <p:custDataLst>
              <p:tags r:id="rId7"/>
            </p:custDataLst>
          </p:nvPr>
        </p:nvSpPr>
        <p:spPr>
          <a:xfrm>
            <a:off x="2921635" y="3306445"/>
            <a:ext cx="6604635" cy="977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20000"/>
              </a:lnSpc>
              <a:buClrTx/>
              <a:buSzTx/>
              <a:buFontTx/>
            </a:pPr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北方军的连连失败，引起广大人民的强烈不满，游行示威要求政府采取措施扭转战局。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84555" y="4890135"/>
            <a:ext cx="10389870" cy="576000"/>
          </a:xfrm>
          <a:prstGeom prst="rect">
            <a:avLst/>
          </a:prstGeom>
          <a:solidFill>
            <a:srgbClr val="FFE081"/>
          </a:solidFill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800" b="1" dirty="0">
                <a:solidFill>
                  <a:schemeClr val="tx1"/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面对这种形势，作为总统的林肯做出了怎样的抉择？</a:t>
            </a:r>
            <a:endParaRPr lang="zh-CN" altLang="en-US" sz="2800" b="1" dirty="0">
              <a:solidFill>
                <a:schemeClr val="tx1"/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8"/>
            </p:custDataLst>
          </p:nvPr>
        </p:nvSpPr>
        <p:spPr>
          <a:xfrm>
            <a:off x="796340" y="2462221"/>
            <a:ext cx="1120472" cy="521970"/>
          </a:xfrm>
          <a:prstGeom prst="rect">
            <a:avLst/>
          </a:prstGeom>
          <a:solidFill>
            <a:srgbClr val="C54A48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南方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9"/>
            </p:custDataLst>
          </p:nvPr>
        </p:nvSpPr>
        <p:spPr>
          <a:xfrm>
            <a:off x="10275189" y="2462221"/>
            <a:ext cx="1120472" cy="521970"/>
          </a:xfrm>
          <a:prstGeom prst="rect">
            <a:avLst/>
          </a:prstGeom>
          <a:solidFill>
            <a:srgbClr val="305F8B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北方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0" y="149860"/>
            <a:ext cx="4420235" cy="720090"/>
            <a:chOff x="0" y="236"/>
            <a:chExt cx="6961" cy="1134"/>
          </a:xfrm>
        </p:grpSpPr>
        <p:sp>
          <p:nvSpPr>
            <p:cNvPr id="5" name="矩形 4"/>
            <p:cNvSpPr/>
            <p:nvPr>
              <p:custDataLst>
                <p:tags r:id="rId10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/>
            <a:stretch>
              <a:fillRect/>
            </a:stretch>
          </p:blipFill>
          <p:spPr>
            <a:xfrm>
              <a:off x="575" y="236"/>
              <a:ext cx="6386" cy="1134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>
            <p:custDataLst>
              <p:tags r:id="rId13"/>
            </p:custDataLst>
          </p:nvPr>
        </p:nvSpPr>
        <p:spPr>
          <a:xfrm>
            <a:off x="285115" y="983615"/>
            <a:ext cx="32277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战初失利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13107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527050" y="1682115"/>
            <a:ext cx="6660000" cy="2454275"/>
          </a:xfrm>
          <a:prstGeom prst="rect">
            <a:avLst/>
          </a:prstGeom>
          <a:noFill/>
          <a:ln w="3175">
            <a:solidFill>
              <a:srgbClr val="FFE08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28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宅地法</a:t>
            </a:r>
            <a:r>
              <a:rPr lang="en-US" altLang="zh-CN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400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规定：</a:t>
            </a:r>
            <a:endParaRPr lang="zh-CN" altLang="en-US" sz="2400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ct val="128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2400" spc="-2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年满</a:t>
            </a:r>
            <a:r>
              <a:rPr lang="en-US" altLang="zh-CN" sz="2400" spc="-2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21</a:t>
            </a:r>
            <a:r>
              <a:rPr lang="zh-CN" altLang="en-US" sz="2400" spc="-2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岁的美国公民，仅需交纳</a:t>
            </a:r>
            <a:r>
              <a:rPr lang="en-US" altLang="zh-CN" sz="2400" spc="-2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10</a:t>
            </a:r>
            <a:r>
              <a:rPr lang="zh-CN" altLang="en-US" sz="2400" spc="-2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美元登记费，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就可以在美国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西部地区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得到一块不超过160英亩的土地。登记人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连续耕种</a:t>
            </a:r>
            <a:r>
              <a:rPr lang="en-US" altLang="zh-CN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5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年后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，就可以成为这块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土地的主人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  <a:endParaRPr lang="zh-CN" altLang="en-US" sz="2400" dirty="0">
              <a:solidFill>
                <a:srgbClr val="44546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矩形 131076"/>
          <p:cNvSpPr txBox="1">
            <a:spLocks noRot="1" noChangeArrowheads="1"/>
          </p:cNvSpPr>
          <p:nvPr>
            <p:custDataLst>
              <p:tags r:id="rId2"/>
            </p:custDataLst>
          </p:nvPr>
        </p:nvSpPr>
        <p:spPr bwMode="auto">
          <a:xfrm>
            <a:off x="7357110" y="1682115"/>
            <a:ext cx="4344670" cy="2454275"/>
          </a:xfrm>
          <a:prstGeom prst="rect">
            <a:avLst/>
          </a:prstGeom>
          <a:noFill/>
          <a:ln w="3175">
            <a:solidFill>
              <a:srgbClr val="FFE080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《解放黑人奴隶宣言》宣布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lvl="0" algn="l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</a:pP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从1863年元旦起，南方叛乱地区的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奴隶永远获得自由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，并可以</a:t>
            </a:r>
            <a:r>
              <a:rPr lang="zh-CN" altLang="en-US" sz="240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以自由人的身份参加北方军队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。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841375" y="4234180"/>
            <a:ext cx="6064885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7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满足了农民对土地的要求</a:t>
            </a:r>
            <a:endParaRPr lang="zh-CN" altLang="en-US" sz="27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4"/>
            </p:custDataLst>
          </p:nvPr>
        </p:nvSpPr>
        <p:spPr>
          <a:xfrm>
            <a:off x="7186930" y="4234180"/>
            <a:ext cx="4720590" cy="506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7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农民和黑奴踊跃参军作战</a:t>
            </a:r>
            <a:endParaRPr lang="zh-CN" altLang="en-US" sz="27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7" name="文本框 26"/>
          <p:cNvSpPr txBox="1"/>
          <p:nvPr>
            <p:custDataLst>
              <p:tags r:id="rId5"/>
            </p:custDataLst>
          </p:nvPr>
        </p:nvSpPr>
        <p:spPr>
          <a:xfrm>
            <a:off x="2883817" y="4774669"/>
            <a:ext cx="1980000" cy="468000"/>
          </a:xfrm>
          <a:prstGeom prst="rect">
            <a:avLst/>
          </a:prstGeom>
          <a:solidFill>
            <a:srgbClr val="A6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 anchorCtr="0">
            <a:no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>
                    <a:alpha val="0"/>
                  </a:srgbClr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人民的支持</a:t>
            </a:r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00">
                  <a:alpha val="0"/>
                </a:srgbClr>
              </a:highligh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6"/>
            </p:custDataLst>
          </p:nvPr>
        </p:nvSpPr>
        <p:spPr>
          <a:xfrm>
            <a:off x="8557225" y="4774669"/>
            <a:ext cx="1980000" cy="468000"/>
          </a:xfrm>
          <a:prstGeom prst="rect">
            <a:avLst/>
          </a:prstGeom>
          <a:solidFill>
            <a:srgbClr val="A6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0000">
                    <a:alpha val="0"/>
                  </a:srgbClr>
                </a:highlight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雄厚的兵源</a:t>
            </a:r>
            <a:endParaRPr lang="zh-CN" alt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0000">
                  <a:alpha val="0"/>
                </a:srgbClr>
              </a:highlight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6" name="文本框 15"/>
          <p:cNvSpPr txBox="1"/>
          <p:nvPr>
            <p:custDataLst>
              <p:tags r:id="rId7"/>
            </p:custDataLst>
          </p:nvPr>
        </p:nvSpPr>
        <p:spPr>
          <a:xfrm>
            <a:off x="3053715" y="943610"/>
            <a:ext cx="8660130" cy="576000"/>
          </a:xfrm>
          <a:prstGeom prst="rect">
            <a:avLst/>
          </a:prstGeom>
          <a:solidFill>
            <a:srgbClr val="FFECAF"/>
          </a:solidFill>
        </p:spPr>
        <p:txBody>
          <a:bodyPr wrap="square" rtlCol="0" anchor="ctr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zh-CN" altLang="en-US" sz="2500" b="1" spc="-20" dirty="0">
                <a:solidFill>
                  <a:srgbClr val="C00000"/>
                </a:solidFill>
                <a:effectLst/>
                <a:uFillTx/>
                <a:latin typeface="仿宋" panose="02010609060101010101" charset="-122"/>
                <a:ea typeface="仿宋" panose="02010609060101010101" charset="-122"/>
                <a:sym typeface="+mn-ea"/>
              </a:rPr>
              <a:t>1862年，联邦政府颁布《宅地法》和《解放黑人奴隶宣言》</a:t>
            </a:r>
            <a:endParaRPr lang="zh-CN" altLang="en-US" sz="2500" b="1" spc="-20" dirty="0">
              <a:solidFill>
                <a:srgbClr val="C00000"/>
              </a:solidFill>
              <a:effectLst/>
              <a:uFillTx/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0" y="149860"/>
            <a:ext cx="4420235" cy="720090"/>
            <a:chOff x="0" y="236"/>
            <a:chExt cx="6961" cy="1134"/>
          </a:xfrm>
        </p:grpSpPr>
        <p:sp>
          <p:nvSpPr>
            <p:cNvPr id="12" name="矩形 11"/>
            <p:cNvSpPr/>
            <p:nvPr>
              <p:custDataLst>
                <p:tags r:id="rId8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片 12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575" y="236"/>
              <a:ext cx="6386" cy="1134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>
            <p:custDataLst>
              <p:tags r:id="rId11"/>
            </p:custDataLst>
          </p:nvPr>
        </p:nvSpPr>
        <p:spPr>
          <a:xfrm>
            <a:off x="285115" y="974725"/>
            <a:ext cx="33166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）战局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扭转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9580" y="5663565"/>
            <a:ext cx="11654155" cy="5842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27050" y="5232400"/>
            <a:ext cx="1484630" cy="431800"/>
          </a:xfrm>
          <a:prstGeom prst="rect">
            <a:avLst/>
          </a:prstGeom>
          <a:noFill/>
          <a:ln>
            <a:solidFill>
              <a:srgbClr val="FFC411"/>
            </a:solidFill>
          </a:ln>
        </p:spPr>
        <p:txBody>
          <a:bodyPr wrap="square" rtlCol="0" anchor="ctr" anchorCtr="0">
            <a:noAutofit/>
          </a:bodyPr>
          <a:lstStyle/>
          <a:p>
            <a:pPr>
              <a:lnSpc>
                <a:spcPct val="100000"/>
              </a:lnSpc>
            </a:pPr>
            <a:r>
              <a:rPr lang="zh-CN" altLang="en-US" sz="2200">
                <a:solidFill>
                  <a:srgbClr val="98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共同作用：</a:t>
            </a:r>
            <a:endParaRPr lang="zh-CN" altLang="en-US" sz="2200">
              <a:solidFill>
                <a:srgbClr val="98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4" grpId="0"/>
      <p:bldP spid="27" grpId="0" bldLvl="0" animBg="1"/>
      <p:bldP spid="28" grpId="0" bldLvl="0" animBg="1"/>
      <p:bldP spid="8" grpId="0" bldLvl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2825115" y="1633855"/>
            <a:ext cx="63754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林肯政府的新措施扭转了北方军队的被动局面</a:t>
            </a:r>
            <a:endParaRPr lang="zh-CN" altLang="en-US" sz="24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347196" y="2442809"/>
            <a:ext cx="5501230" cy="327660"/>
            <a:chOff x="3347196" y="2367244"/>
            <a:chExt cx="5501230" cy="327660"/>
          </a:xfrm>
        </p:grpSpPr>
        <p:pic>
          <p:nvPicPr>
            <p:cNvPr id="11" name="图片 10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 rotWithShape="1">
            <a:blip r:embed="rId3"/>
            <a:srcRect l="32397" t="-2275" r="13452"/>
            <a:stretch>
              <a:fillRect/>
            </a:stretch>
          </p:blipFill>
          <p:spPr>
            <a:xfrm>
              <a:off x="4575198" y="2367244"/>
              <a:ext cx="2822592" cy="327600"/>
            </a:xfrm>
            <a:prstGeom prst="rect">
              <a:avLst/>
            </a:prstGeom>
            <a:ln>
              <a:noFill/>
            </a:ln>
          </p:spPr>
        </p:pic>
        <p:grpSp>
          <p:nvGrpSpPr>
            <p:cNvPr id="4" name="组合 3"/>
            <p:cNvGrpSpPr/>
            <p:nvPr/>
          </p:nvGrpSpPr>
          <p:grpSpPr>
            <a:xfrm>
              <a:off x="3347196" y="2367244"/>
              <a:ext cx="5501230" cy="327660"/>
              <a:chOff x="2253021" y="2694442"/>
              <a:chExt cx="7691020" cy="382614"/>
            </a:xfrm>
          </p:grpSpPr>
          <p:pic>
            <p:nvPicPr>
              <p:cNvPr id="5" name="图片 4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 rotWithShape="1">
              <a:blip r:embed="rId5"/>
              <a:srcRect r="6269" b="-2275"/>
              <a:stretch>
                <a:fillRect/>
              </a:stretch>
            </p:blipFill>
            <p:spPr>
              <a:xfrm>
                <a:off x="2253021" y="2694442"/>
                <a:ext cx="1717825" cy="382614"/>
              </a:xfrm>
              <a:prstGeom prst="rect">
                <a:avLst/>
              </a:prstGeom>
              <a:ln>
                <a:noFill/>
              </a:ln>
            </p:spPr>
          </p:pic>
          <p:pic>
            <p:nvPicPr>
              <p:cNvPr id="6" name="图片 5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 rotWithShape="1">
              <a:blip r:embed="rId3"/>
              <a:srcRect l="32397" t="-2275"/>
              <a:stretch>
                <a:fillRect/>
              </a:stretch>
            </p:blipFill>
            <p:spPr>
              <a:xfrm>
                <a:off x="7347855" y="2694443"/>
                <a:ext cx="2596186" cy="382544"/>
              </a:xfrm>
              <a:prstGeom prst="rect">
                <a:avLst/>
              </a:prstGeom>
              <a:ln>
                <a:noFill/>
              </a:ln>
            </p:spPr>
          </p:pic>
        </p:grpSp>
      </p:grpSp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1999826" y="3383456"/>
            <a:ext cx="8192349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1864</a:t>
            </a: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年，北方军队围攻“南方同盟”的“首都”里士满。</a:t>
            </a:r>
            <a:r>
              <a:rPr lang="en-US" altLang="zh-CN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1865</a:t>
            </a:r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年，南方军队投降。</a:t>
            </a:r>
            <a:endParaRPr lang="zh-CN" altLang="en-US" sz="2500" dirty="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347196" y="4592737"/>
            <a:ext cx="5497608" cy="333702"/>
            <a:chOff x="3347196" y="4592737"/>
            <a:chExt cx="5497608" cy="333702"/>
          </a:xfrm>
        </p:grpSpPr>
        <p:pic>
          <p:nvPicPr>
            <p:cNvPr id="16" name="图片 15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 rotWithShape="1">
            <a:blip r:embed="rId3"/>
            <a:srcRect l="32397" t="-2275"/>
            <a:stretch>
              <a:fillRect/>
            </a:stretch>
          </p:blipFill>
          <p:spPr>
            <a:xfrm>
              <a:off x="6991427" y="4592741"/>
              <a:ext cx="1853377" cy="333698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 rotWithShape="1">
            <a:blip r:embed="rId3"/>
            <a:srcRect l="32397" t="-2275"/>
            <a:stretch>
              <a:fillRect/>
            </a:stretch>
          </p:blipFill>
          <p:spPr>
            <a:xfrm flipH="1">
              <a:off x="4420979" y="4592737"/>
              <a:ext cx="2869955" cy="333701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 rotWithShape="1">
            <a:blip r:embed="rId3"/>
            <a:srcRect l="32397" t="-2275"/>
            <a:stretch>
              <a:fillRect/>
            </a:stretch>
          </p:blipFill>
          <p:spPr>
            <a:xfrm flipH="1">
              <a:off x="3347196" y="4592737"/>
              <a:ext cx="2869955" cy="333701"/>
            </a:xfrm>
            <a:prstGeom prst="rect">
              <a:avLst/>
            </a:prstGeom>
          </p:spPr>
        </p:pic>
      </p:grpSp>
      <p:grpSp>
        <p:nvGrpSpPr>
          <p:cNvPr id="27" name="组合 26"/>
          <p:cNvGrpSpPr/>
          <p:nvPr/>
        </p:nvGrpSpPr>
        <p:grpSpPr>
          <a:xfrm>
            <a:off x="5060893" y="4342883"/>
            <a:ext cx="1870183" cy="804831"/>
            <a:chOff x="5160909" y="4357171"/>
            <a:chExt cx="1870183" cy="804831"/>
          </a:xfrm>
        </p:grpSpPr>
        <p:pic>
          <p:nvPicPr>
            <p:cNvPr id="26" name="图片 25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8228" b="94937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66" t="13368" r="3166" b="14943"/>
            <a:stretch>
              <a:fillRect/>
            </a:stretch>
          </p:blipFill>
          <p:spPr>
            <a:xfrm>
              <a:off x="5160909" y="4357171"/>
              <a:ext cx="1870183" cy="804831"/>
            </a:xfrm>
            <a:prstGeom prst="rect">
              <a:avLst/>
            </a:prstGeom>
          </p:spPr>
        </p:pic>
        <p:sp>
          <p:nvSpPr>
            <p:cNvPr id="24" name="文本框 23"/>
            <p:cNvSpPr txBox="1"/>
            <p:nvPr>
              <p:custDataLst>
                <p:tags r:id="rId14"/>
              </p:custDataLst>
            </p:nvPr>
          </p:nvSpPr>
          <p:spPr>
            <a:xfrm>
              <a:off x="5463804" y="4482901"/>
              <a:ext cx="1245235" cy="583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3200" dirty="0">
                  <a:latin typeface="楷体" panose="02010609060101010101" pitchFamily="49" charset="-122"/>
                  <a:ea typeface="楷体" panose="02010609060101010101" pitchFamily="49" charset="-122"/>
                </a:rPr>
                <a:t>K.O.</a:t>
              </a:r>
              <a:endPara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9" name="文本框 28"/>
          <p:cNvSpPr txBox="1"/>
          <p:nvPr>
            <p:custDataLst>
              <p:tags r:id="rId15"/>
            </p:custDataLst>
          </p:nvPr>
        </p:nvSpPr>
        <p:spPr>
          <a:xfrm>
            <a:off x="1917700" y="5568315"/>
            <a:ext cx="835723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600" b="1" dirty="0">
                <a:solidFill>
                  <a:srgbClr val="98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美国内战以北方获胜告终，美国维护了国家统一。</a:t>
            </a:r>
            <a:endParaRPr lang="zh-CN" altLang="en-US" sz="2600" b="1" dirty="0">
              <a:solidFill>
                <a:srgbClr val="98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" name="文本框 44"/>
          <p:cNvSpPr txBox="1"/>
          <p:nvPr>
            <p:custDataLst>
              <p:tags r:id="rId16"/>
            </p:custDataLst>
          </p:nvPr>
        </p:nvSpPr>
        <p:spPr>
          <a:xfrm>
            <a:off x="796340" y="2480636"/>
            <a:ext cx="1120472" cy="603127"/>
          </a:xfrm>
          <a:prstGeom prst="rect">
            <a:avLst/>
          </a:prstGeom>
          <a:solidFill>
            <a:srgbClr val="C54A48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南方</a:t>
            </a:r>
            <a:endParaRPr lang="zh-CN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sp>
        <p:nvSpPr>
          <p:cNvPr id="47" name="文本框 46"/>
          <p:cNvSpPr txBox="1"/>
          <p:nvPr>
            <p:custDataLst>
              <p:tags r:id="rId17"/>
            </p:custDataLst>
          </p:nvPr>
        </p:nvSpPr>
        <p:spPr>
          <a:xfrm>
            <a:off x="10275189" y="2480636"/>
            <a:ext cx="1120472" cy="603127"/>
          </a:xfrm>
          <a:prstGeom prst="rect">
            <a:avLst/>
          </a:prstGeom>
          <a:solidFill>
            <a:srgbClr val="305F8B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北方</a:t>
            </a:r>
            <a:endParaRPr lang="zh-CN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18"/>
            </p:custDataLst>
          </p:nvPr>
        </p:nvSpPr>
        <p:spPr>
          <a:xfrm>
            <a:off x="796340" y="4435166"/>
            <a:ext cx="1120472" cy="603127"/>
          </a:xfrm>
          <a:prstGeom prst="rect">
            <a:avLst/>
          </a:prstGeom>
          <a:solidFill>
            <a:srgbClr val="C54A48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南方</a:t>
            </a:r>
            <a:endParaRPr lang="zh-CN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9"/>
            </p:custDataLst>
          </p:nvPr>
        </p:nvSpPr>
        <p:spPr>
          <a:xfrm>
            <a:off x="10275189" y="4435166"/>
            <a:ext cx="1120472" cy="603127"/>
          </a:xfrm>
          <a:prstGeom prst="rect">
            <a:avLst/>
          </a:prstGeom>
          <a:solidFill>
            <a:srgbClr val="305F8B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颜真卿楷书 简繁" panose="02000500000000000000" pitchFamily="2" charset="-122"/>
                <a:ea typeface="方正颜真卿楷书 简繁" panose="02000500000000000000" pitchFamily="2" charset="-122"/>
              </a:rPr>
              <a:t>北方</a:t>
            </a:r>
            <a:endParaRPr lang="zh-CN" altLang="en-U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方正颜真卿楷书 简繁" panose="02000500000000000000" pitchFamily="2" charset="-122"/>
              <a:ea typeface="方正颜真卿楷书 简繁" panose="02000500000000000000" pitchFamily="2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0" y="149860"/>
            <a:ext cx="4420235" cy="720090"/>
            <a:chOff x="0" y="236"/>
            <a:chExt cx="6961" cy="1134"/>
          </a:xfrm>
        </p:grpSpPr>
        <p:sp>
          <p:nvSpPr>
            <p:cNvPr id="21" name="矩形 20"/>
            <p:cNvSpPr/>
            <p:nvPr>
              <p:custDataLst>
                <p:tags r:id="rId20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图片 22"/>
            <p:cNvPicPr>
              <a:picLocks noChangeAspect="1"/>
            </p:cNvPicPr>
            <p:nvPr>
              <p:custDataLst>
                <p:tags r:id="rId21"/>
              </p:custDataLst>
            </p:nvPr>
          </p:nvPicPr>
          <p:blipFill>
            <a:blip r:embed="rId22"/>
            <a:stretch>
              <a:fillRect/>
            </a:stretch>
          </p:blipFill>
          <p:spPr>
            <a:xfrm>
              <a:off x="575" y="236"/>
              <a:ext cx="6386" cy="1134"/>
            </a:xfrm>
            <a:prstGeom prst="rect">
              <a:avLst/>
            </a:prstGeom>
          </p:spPr>
        </p:pic>
      </p:grpSp>
      <p:sp>
        <p:nvSpPr>
          <p:cNvPr id="25" name="文本框 24"/>
          <p:cNvSpPr txBox="1"/>
          <p:nvPr>
            <p:custDataLst>
              <p:tags r:id="rId23"/>
            </p:custDataLst>
          </p:nvPr>
        </p:nvSpPr>
        <p:spPr>
          <a:xfrm>
            <a:off x="4575810" y="954276"/>
            <a:ext cx="297688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000" b="1" dirty="0">
                <a:solidFill>
                  <a:srgbClr val="C54A48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北方</a:t>
            </a:r>
            <a:r>
              <a:rPr lang="zh-CN" altLang="en-US" sz="3000" b="1" dirty="0">
                <a:solidFill>
                  <a:srgbClr val="30323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</a:t>
            </a:r>
            <a:r>
              <a:rPr lang="zh-CN" altLang="en-US" sz="3000" b="1" dirty="0">
                <a:solidFill>
                  <a:srgbClr val="305F8B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胜利</a:t>
            </a:r>
            <a:endParaRPr lang="zh-CN" altLang="en-US" sz="3000" b="1" dirty="0">
              <a:solidFill>
                <a:srgbClr val="305F8B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24"/>
            </p:custDataLst>
          </p:nvPr>
        </p:nvSpPr>
        <p:spPr>
          <a:xfrm>
            <a:off x="285115" y="974725"/>
            <a:ext cx="33166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）战争结束：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5259070" y="1629410"/>
            <a:ext cx="6538595" cy="1050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spc="-4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</a:t>
            </a:r>
            <a:r>
              <a:rPr lang="zh-CN" altLang="en-US" sz="2400" spc="-4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战争结束后的第</a:t>
            </a:r>
            <a:r>
              <a:rPr lang="en-US" altLang="zh-CN" sz="2400" spc="-4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5</a:t>
            </a:r>
            <a:r>
              <a:rPr lang="zh-CN" altLang="en-US" sz="2400" spc="-4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天，林肯在华盛顿福特剧院被拥护奴隶制的狂热分子刺杀</a:t>
            </a:r>
            <a:r>
              <a:rPr lang="en-US" altLang="zh-CN" sz="2400" spc="-40" dirty="0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endParaRPr lang="en-US" altLang="zh-CN" sz="2400" spc="-40" dirty="0">
              <a:solidFill>
                <a:schemeClr val="tx1"/>
              </a:solidFill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4" name="图片 3" descr="16ac7a9c3fd576b841ad7650a46ed8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6675" y="1100455"/>
            <a:ext cx="2925075" cy="2232000"/>
          </a:xfrm>
          <a:prstGeom prst="rect">
            <a:avLst/>
          </a:prstGeom>
        </p:spPr>
      </p:pic>
      <p:sp>
        <p:nvSpPr>
          <p:cNvPr id="25" name="文本框 24"/>
          <p:cNvSpPr txBox="1"/>
          <p:nvPr>
            <p:custDataLst>
              <p:tags r:id="rId2"/>
            </p:custDataLst>
          </p:nvPr>
        </p:nvSpPr>
        <p:spPr>
          <a:xfrm>
            <a:off x="5363845" y="1089531"/>
            <a:ext cx="297688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6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伟人陨落</a:t>
            </a:r>
            <a:endParaRPr lang="zh-CN" altLang="en-US" sz="26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31485" y="3840480"/>
            <a:ext cx="5839460" cy="1420495"/>
          </a:xfrm>
          <a:prstGeom prst="rect">
            <a:avLst/>
          </a:prstGeom>
          <a:solidFill>
            <a:srgbClr val="FFF8E1"/>
          </a:solidFill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“</a:t>
            </a:r>
            <a:r>
              <a:rPr lang="zh-CN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在美国历史和人类历史上，林肯必将与华盛顿齐名。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endParaRPr lang="en-US" altLang="zh-CN" sz="24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马克思</a:t>
            </a:r>
            <a:endParaRPr lang="zh-CN" altLang="en-US" sz="24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840595" y="3912235"/>
            <a:ext cx="717550" cy="430530"/>
          </a:xfrm>
          <a:prstGeom prst="ellipse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6696710" y="3089275"/>
            <a:ext cx="5290820" cy="822325"/>
            <a:chOff x="10546" y="4865"/>
            <a:chExt cx="8332" cy="1295"/>
          </a:xfrm>
        </p:grpSpPr>
        <p:cxnSp>
          <p:nvCxnSpPr>
            <p:cNvPr id="5" name="直接箭头连接符 4"/>
            <p:cNvCxnSpPr>
              <a:stCxn id="3" idx="0"/>
            </p:cNvCxnSpPr>
            <p:nvPr/>
          </p:nvCxnSpPr>
          <p:spPr>
            <a:xfrm flipV="1">
              <a:off x="16062" y="5560"/>
              <a:ext cx="0" cy="601"/>
            </a:xfrm>
            <a:prstGeom prst="straightConnector1">
              <a:avLst/>
            </a:prstGeom>
            <a:ln w="38100">
              <a:solidFill>
                <a:srgbClr val="C00000"/>
              </a:solidFill>
              <a:headEnd type="none"/>
              <a:tailEnd type="triangle" w="med" len="med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10546" y="4865"/>
              <a:ext cx="8333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dirty="0">
                  <a:solidFill>
                    <a:srgbClr val="C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功绩：维护国家统一、解放黑人奴隶</a:t>
              </a:r>
              <a:endParaRPr lang="zh-CN" altLang="en-US" sz="24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endParaRPr>
            </a:p>
          </p:txBody>
        </p:sp>
      </p:grpSp>
      <p:sp>
        <p:nvSpPr>
          <p:cNvPr id="8" name="椭圆 7"/>
          <p:cNvSpPr/>
          <p:nvPr/>
        </p:nvSpPr>
        <p:spPr>
          <a:xfrm>
            <a:off x="5942965" y="4342765"/>
            <a:ext cx="974090" cy="430530"/>
          </a:xfrm>
          <a:prstGeom prst="ellipse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4895215" y="4788535"/>
            <a:ext cx="5384800" cy="922655"/>
            <a:chOff x="7709" y="7541"/>
            <a:chExt cx="8480" cy="1453"/>
          </a:xfrm>
        </p:grpSpPr>
        <p:cxnSp>
          <p:nvCxnSpPr>
            <p:cNvPr id="9" name="直接箭头连接符 8"/>
            <p:cNvCxnSpPr/>
            <p:nvPr>
              <p:custDataLst>
                <p:tags r:id="rId3"/>
              </p:custDataLst>
            </p:nvPr>
          </p:nvCxnSpPr>
          <p:spPr>
            <a:xfrm flipH="1">
              <a:off x="10125" y="7541"/>
              <a:ext cx="0" cy="624"/>
            </a:xfrm>
            <a:prstGeom prst="straightConnector1">
              <a:avLst/>
            </a:prstGeom>
            <a:ln w="38100">
              <a:solidFill>
                <a:srgbClr val="C00000"/>
              </a:solidFill>
              <a:headEnd type="none"/>
              <a:tailEnd type="triangle" w="med" len="med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>
              <p:custDataLst>
                <p:tags r:id="rId4"/>
              </p:custDataLst>
            </p:nvPr>
          </p:nvSpPr>
          <p:spPr>
            <a:xfrm>
              <a:off x="7709" y="8269"/>
              <a:ext cx="8480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altLang="en-US" sz="2400" b="1" dirty="0">
                  <a:solidFill>
                    <a:srgbClr val="C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功绩：领导美国独立、颁布</a:t>
              </a:r>
              <a:r>
                <a:rPr lang="en-US" altLang="zh-CN" sz="2400" b="1" dirty="0">
                  <a:solidFill>
                    <a:srgbClr val="C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1787</a:t>
              </a:r>
              <a:r>
                <a:rPr lang="zh-CN" altLang="en-US" sz="2400" b="1" dirty="0">
                  <a:solidFill>
                    <a:srgbClr val="C00000"/>
                  </a:solidFill>
                  <a:effectLst/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宪法</a:t>
              </a:r>
              <a:endParaRPr lang="zh-CN" altLang="en-US" sz="2400" b="1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endParaRPr>
            </a:p>
          </p:txBody>
        </p:sp>
      </p:grpSp>
      <p:pic>
        <p:nvPicPr>
          <p:cNvPr id="11" name="图片 10" descr="e37f71f95d2d175745f2574639f6376c"/>
          <p:cNvPicPr>
            <a:picLocks noChangeAspect="1"/>
          </p:cNvPicPr>
          <p:nvPr/>
        </p:nvPicPr>
        <p:blipFill>
          <a:blip r:embed="rId5"/>
          <a:srcRect b="10801"/>
          <a:stretch>
            <a:fillRect/>
          </a:stretch>
        </p:blipFill>
        <p:spPr>
          <a:xfrm>
            <a:off x="1336675" y="3775710"/>
            <a:ext cx="2924810" cy="201612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2523490" y="3840480"/>
            <a:ext cx="16497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林肯纪念堂</a:t>
            </a:r>
            <a:endParaRPr lang="zh-CN" altLang="en-US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3" grpId="0" bldLvl="0" animBg="1"/>
      <p:bldP spid="3" grpId="1" animBg="1"/>
      <p:bldP spid="8" grpId="0" bldLvl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>
            <p:custDataLst>
              <p:tags r:id="rId1"/>
            </p:custDataLst>
          </p:nvPr>
        </p:nvGrpSpPr>
        <p:grpSpPr>
          <a:xfrm>
            <a:off x="376555" y="2508244"/>
            <a:ext cx="11474450" cy="1785621"/>
            <a:chOff x="521200" y="784613"/>
            <a:chExt cx="10577694" cy="1980754"/>
          </a:xfrm>
        </p:grpSpPr>
        <p:sp>
          <p:nvSpPr>
            <p:cNvPr id="15" name="文本框 14"/>
            <p:cNvSpPr txBox="1"/>
            <p:nvPr>
              <p:custDataLst>
                <p:tags r:id="rId2"/>
              </p:custDataLst>
            </p:nvPr>
          </p:nvSpPr>
          <p:spPr>
            <a:xfrm>
              <a:off x="694470" y="976912"/>
              <a:ext cx="10158567" cy="1653210"/>
            </a:xfrm>
            <a:prstGeom prst="rect">
              <a:avLst/>
            </a:prstGeom>
            <a:noFill/>
            <a:ln w="28575" cap="rnd"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在南北战争以后的几十年中，美国经历了最惊人的经济发展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……1860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年，美国在世界工业国家中排在第四位，而到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1894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年时已跃居世界首位。</a:t>
              </a:r>
              <a:endPara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algn="r">
                <a:lnSpc>
                  <a:spcPct val="130000"/>
                </a:lnSpc>
              </a:pP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——</a:t>
              </a:r>
              <a:r>
                <a:rPr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斯塔夫里阿诺斯</a:t>
              </a: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《</a:t>
              </a:r>
              <a:r>
                <a:rPr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全球通史</a:t>
              </a: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》</a:t>
              </a:r>
              <a:endParaRPr lang="zh-CN" altLang="en-US" sz="22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pic>
          <p:nvPicPr>
            <p:cNvPr id="16" name="内容占位符 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1397" b="86816" l="74812" r="91897">
                          <a14:foregroundMark x1="88819" y1="66592" x2="88819" y2="66592"/>
                          <a14:foregroundMark x1="85239" y1="81006" x2="85239" y2="81006"/>
                          <a14:backgroundMark x1="80716" y1="68380" x2="80716" y2="683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043" t="53370" r="8603" b="13735"/>
            <a:stretch>
              <a:fillRect/>
            </a:stretch>
          </p:blipFill>
          <p:spPr>
            <a:xfrm rot="5400000" flipH="1">
              <a:off x="607504" y="698308"/>
              <a:ext cx="844363" cy="1016972"/>
            </a:xfrm>
            <a:prstGeom prst="rect">
              <a:avLst/>
            </a:prstGeom>
          </p:spPr>
        </p:pic>
        <p:pic>
          <p:nvPicPr>
            <p:cNvPr id="17" name="内容占位符 4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1397" b="86816" l="74812" r="91897">
                          <a14:foregroundMark x1="88819" y1="66592" x2="88819" y2="66592"/>
                          <a14:foregroundMark x1="85239" y1="81006" x2="85239" y2="81006"/>
                          <a14:backgroundMark x1="80716" y1="68380" x2="80716" y2="683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043" t="53370" r="8603" b="13735"/>
            <a:stretch>
              <a:fillRect/>
            </a:stretch>
          </p:blipFill>
          <p:spPr>
            <a:xfrm rot="5400000" flipV="1">
              <a:off x="10168226" y="1834699"/>
              <a:ext cx="844363" cy="1016972"/>
            </a:xfrm>
            <a:prstGeom prst="rect">
              <a:avLst/>
            </a:prstGeom>
          </p:spPr>
        </p:pic>
      </p:grpSp>
      <p:grpSp>
        <p:nvGrpSpPr>
          <p:cNvPr id="4" name="组合 3"/>
          <p:cNvGrpSpPr/>
          <p:nvPr>
            <p:custDataLst>
              <p:tags r:id="rId7"/>
            </p:custDataLst>
          </p:nvPr>
        </p:nvGrpSpPr>
        <p:grpSpPr>
          <a:xfrm>
            <a:off x="376555" y="931546"/>
            <a:ext cx="11474444" cy="1308728"/>
            <a:chOff x="659348" y="756919"/>
            <a:chExt cx="10427008" cy="1490481"/>
          </a:xfrm>
        </p:grpSpPr>
        <p:sp>
          <p:nvSpPr>
            <p:cNvPr id="5" name="文本框 4"/>
            <p:cNvSpPr txBox="1"/>
            <p:nvPr>
              <p:custDataLst>
                <p:tags r:id="rId8"/>
              </p:custDataLst>
            </p:nvPr>
          </p:nvSpPr>
          <p:spPr>
            <a:xfrm>
              <a:off x="809954" y="940609"/>
              <a:ext cx="10034053" cy="1151314"/>
            </a:xfrm>
            <a:prstGeom prst="rect">
              <a:avLst/>
            </a:prstGeom>
            <a:noFill/>
            <a:ln w="28575" cap="rnd"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 </a:t>
              </a:r>
              <a:r>
                <a:rPr lang="zh-CN" altLang="en-US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在合众国境内受合众国管辖的任何地方，奴隶制和强制奴役都不得存在</a:t>
              </a:r>
              <a:r>
                <a:rPr lang="en-US" altLang="zh-CN" sz="24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……</a:t>
              </a:r>
              <a:endParaRPr lang="en-US" altLang="zh-CN" sz="24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  <a:p>
              <a:pPr algn="r">
                <a:lnSpc>
                  <a:spcPct val="130000"/>
                </a:lnSpc>
              </a:pP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——1865</a:t>
              </a:r>
              <a:r>
                <a:rPr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年颁布的</a:t>
              </a: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《</a:t>
              </a:r>
              <a:r>
                <a:rPr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美利坚合众国宪法</a:t>
              </a:r>
              <a:r>
                <a:rPr lang="en-US" altLang="zh-CN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》</a:t>
              </a:r>
              <a:r>
                <a:rPr lang="zh-CN" altLang="en-US" sz="2200" dirty="0">
                  <a:latin typeface="楷体" panose="02010609060101010101" pitchFamily="49" charset="-122"/>
                  <a:ea typeface="楷体" panose="02010609060101010101" pitchFamily="49" charset="-122"/>
                  <a:cs typeface="楷体" panose="02010609060101010101" pitchFamily="49" charset="-122"/>
                </a:rPr>
                <a:t>第十三条修正案</a:t>
              </a:r>
              <a:endParaRPr lang="zh-CN" altLang="en-US" sz="2200" dirty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endParaRPr>
            </a:p>
          </p:txBody>
        </p:sp>
        <p:pic>
          <p:nvPicPr>
            <p:cNvPr id="6" name="内容占位符 4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1397" b="86816" l="74812" r="91897">
                          <a14:foregroundMark x1="88819" y1="66592" x2="88819" y2="66592"/>
                          <a14:foregroundMark x1="85239" y1="81006" x2="85239" y2="81006"/>
                          <a14:backgroundMark x1="80716" y1="68380" x2="80716" y2="683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043" t="53370" r="8603" b="13735"/>
            <a:stretch>
              <a:fillRect/>
            </a:stretch>
          </p:blipFill>
          <p:spPr>
            <a:xfrm rot="5400000" flipH="1">
              <a:off x="745652" y="670614"/>
              <a:ext cx="844363" cy="1016972"/>
            </a:xfrm>
            <a:prstGeom prst="rect">
              <a:avLst/>
            </a:prstGeom>
          </p:spPr>
        </p:pic>
        <p:pic>
          <p:nvPicPr>
            <p:cNvPr id="7" name="内容占位符 4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51397" b="86816" l="74812" r="91897">
                          <a14:foregroundMark x1="88819" y1="66592" x2="88819" y2="66592"/>
                          <a14:foregroundMark x1="85239" y1="81006" x2="85239" y2="81006"/>
                          <a14:backgroundMark x1="80716" y1="68380" x2="80716" y2="6838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043" t="53370" r="8603" b="13735"/>
            <a:stretch>
              <a:fillRect/>
            </a:stretch>
          </p:blipFill>
          <p:spPr>
            <a:xfrm rot="5400000" flipV="1">
              <a:off x="10155688" y="1316732"/>
              <a:ext cx="844363" cy="1016972"/>
            </a:xfrm>
            <a:prstGeom prst="rect">
              <a:avLst/>
            </a:prstGeom>
          </p:spPr>
        </p:pic>
      </p:grpSp>
      <p:sp>
        <p:nvSpPr>
          <p:cNvPr id="26" name="文本框 25"/>
          <p:cNvSpPr txBox="1"/>
          <p:nvPr/>
        </p:nvSpPr>
        <p:spPr>
          <a:xfrm>
            <a:off x="648335" y="5163185"/>
            <a:ext cx="10935970" cy="1585595"/>
          </a:xfrm>
          <a:prstGeom prst="rect">
            <a:avLst/>
          </a:prstGeom>
          <a:solidFill>
            <a:srgbClr val="FFF3CD"/>
          </a:solidFill>
        </p:spPr>
        <p:txBody>
          <a:bodyPr vert="horz" wrap="square" rtlCol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en-US" altLang="zh-CN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</a:t>
            </a: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历史意义：</a:t>
            </a:r>
            <a:endParaRPr lang="zh-CN" altLang="en-US" sz="2400" dirty="0">
              <a:solidFill>
                <a:srgbClr val="8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【政治】维护了</a:t>
            </a:r>
            <a:r>
              <a:rPr lang="zh-CN" altLang="en-US" sz="2400" u="sng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国家统一</a:t>
            </a: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，废除了</a:t>
            </a:r>
            <a:r>
              <a:rPr lang="zh-CN" altLang="en-US" sz="2400" u="sng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奴隶制</a:t>
            </a: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，清除了资本主义发展的最大障碍。【经济】促进</a:t>
            </a:r>
            <a:r>
              <a:rPr lang="zh-CN" altLang="en-US" sz="2400" u="sng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资本主义经济</a:t>
            </a:r>
            <a:r>
              <a:rPr lang="zh-CN" altLang="en-US" sz="2400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的发展。</a:t>
            </a:r>
            <a:endParaRPr lang="zh-CN" altLang="en-US" sz="2400" dirty="0">
              <a:solidFill>
                <a:srgbClr val="8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0" y="173355"/>
            <a:ext cx="4420235" cy="720090"/>
            <a:chOff x="0" y="273"/>
            <a:chExt cx="6961" cy="1134"/>
          </a:xfrm>
        </p:grpSpPr>
        <p:sp>
          <p:nvSpPr>
            <p:cNvPr id="21" name="矩形 20"/>
            <p:cNvSpPr/>
            <p:nvPr>
              <p:custDataLst>
                <p:tags r:id="rId11"/>
              </p:custDataLst>
            </p:nvPr>
          </p:nvSpPr>
          <p:spPr>
            <a:xfrm>
              <a:off x="0" y="361"/>
              <a:ext cx="449" cy="850"/>
            </a:xfrm>
            <a:prstGeom prst="rect">
              <a:avLst/>
            </a:prstGeom>
            <a:solidFill>
              <a:srgbClr val="FFE08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0" name="图片 19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13"/>
            <a:stretch>
              <a:fillRect/>
            </a:stretch>
          </p:blipFill>
          <p:spPr>
            <a:xfrm>
              <a:off x="575" y="273"/>
              <a:ext cx="6386" cy="1134"/>
            </a:xfrm>
            <a:prstGeom prst="rect">
              <a:avLst/>
            </a:prstGeom>
          </p:spPr>
        </p:pic>
      </p:grpSp>
      <p:sp>
        <p:nvSpPr>
          <p:cNvPr id="24" name="文本框 23"/>
          <p:cNvSpPr txBox="1"/>
          <p:nvPr/>
        </p:nvSpPr>
        <p:spPr>
          <a:xfrm>
            <a:off x="682625" y="4467860"/>
            <a:ext cx="65189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800" b="1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8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性质：美国历史上第二次资产阶级革命</a:t>
            </a:r>
            <a:endParaRPr lang="zh-CN" altLang="en-US" sz="2800" b="1" dirty="0">
              <a:solidFill>
                <a:srgbClr val="8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ldLvl="0" animBg="1"/>
      <p:bldP spid="24" grpId="0"/>
      <p:bldP spid="2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4608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286000" y="163830"/>
            <a:ext cx="7620000" cy="531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0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zh-CN" altLang="en-US" sz="3100" dirty="0">
                <a:solidFill>
                  <a:schemeClr val="tx1"/>
                </a:solidFill>
                <a:effectLst/>
                <a:latin typeface="宋体" panose="02010600030101010101" pitchFamily="2" charset="-122"/>
              </a:rPr>
              <a:t>美国独立战争和美国南北战争比较表</a:t>
            </a:r>
            <a:endParaRPr lang="zh-CN" altLang="en-US" sz="3100" dirty="0">
              <a:solidFill>
                <a:schemeClr val="tx1"/>
              </a:solidFill>
              <a:effectLst/>
              <a:latin typeface="宋体" panose="02010600030101010101" pitchFamily="2" charset="-122"/>
            </a:endParaRPr>
          </a:p>
        </p:txBody>
      </p:sp>
      <p:graphicFrame>
        <p:nvGraphicFramePr>
          <p:cNvPr id="46083" name="表格 46082"/>
          <p:cNvGraphicFramePr/>
          <p:nvPr>
            <p:custDataLst>
              <p:tags r:id="rId2"/>
            </p:custDataLst>
          </p:nvPr>
        </p:nvGraphicFramePr>
        <p:xfrm>
          <a:off x="209550" y="819468"/>
          <a:ext cx="12039600" cy="5903913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066800"/>
                <a:gridCol w="5364000"/>
                <a:gridCol w="5328000"/>
              </a:tblGrid>
              <a:tr h="6477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美国独立战争</a:t>
                      </a:r>
                      <a:r>
                        <a:rPr lang="en-US" altLang="zh-CN" sz="28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1775-1783</a:t>
                      </a:r>
                      <a:endParaRPr lang="en-US" altLang="zh-CN"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794" marB="46794" anchor="ctr" anchorCtr="1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美国南北战争</a:t>
                      </a:r>
                      <a:r>
                        <a:rPr lang="en-US" altLang="zh-CN" sz="2800" b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1861-1865</a:t>
                      </a:r>
                      <a:endParaRPr lang="en-US" altLang="zh-CN" sz="2800" b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794" marB="46794" anchor="ctr" anchorCtr="1">
                    <a:solidFill>
                      <a:srgbClr val="EFEFEF"/>
                    </a:solidFill>
                  </a:tcPr>
                </a:tc>
              </a:tr>
              <a:tr h="900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5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根本</a:t>
                      </a:r>
                      <a:endParaRPr lang="zh-CN" altLang="en-US" sz="25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5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原因</a:t>
                      </a:r>
                      <a:endParaRPr lang="zh-CN" altLang="en-US" sz="25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</a:tr>
              <a:tr h="9000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5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性质</a:t>
                      </a:r>
                      <a:endParaRPr lang="zh-CN" altLang="en-US" sz="25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</a:tr>
              <a:tr h="89979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5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重要</a:t>
                      </a:r>
                      <a:endParaRPr lang="zh-CN" altLang="en-US" sz="25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500" b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文件</a:t>
                      </a:r>
                      <a:endParaRPr lang="zh-CN" altLang="en-US" sz="25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0" marR="0" marT="0" marB="0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endParaRPr sz="2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</a:tr>
              <a:tr h="1836000"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r>
                        <a:rPr lang="zh-CN" altLang="en-US" sz="2500" b="0" u="none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历史</a:t>
                      </a:r>
                      <a:endParaRPr lang="zh-CN" altLang="en-US" sz="2500" b="0" u="none" kern="1200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2500" b="0" u="none" kern="1200" baseline="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意义</a:t>
                      </a:r>
                      <a:endParaRPr lang="zh-CN" altLang="en-US" sz="2500" b="0" u="none" kern="1200" baseline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sz="1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None/>
                      </a:pPr>
                      <a:endParaRPr sz="1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方正粗黑宋简体" panose="02000000000000000000" pitchFamily="2" charset="-122"/>
                        <a:ea typeface="方正粗黑宋简体" panose="02000000000000000000" pitchFamily="2" charset="-122"/>
                      </a:endParaRPr>
                    </a:p>
                  </a:txBody>
                  <a:tcPr marT="45714" marB="45714">
                    <a:solidFill>
                      <a:srgbClr val="EFEFEF"/>
                    </a:solidFill>
                  </a:tcPr>
                </a:tc>
              </a:tr>
            </a:tbl>
          </a:graphicData>
        </a:graphic>
      </p:graphicFrame>
      <p:sp>
        <p:nvSpPr>
          <p:cNvPr id="46109" name="文本框 4610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352550" y="1485900"/>
            <a:ext cx="529209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英国的殖民统治阻碍了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北美资本主义的发展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110" name="文本框 4610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548880" y="2607310"/>
            <a:ext cx="3581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ClrTx/>
              <a:buSzTx/>
              <a:buFontTx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第二次资产阶级革命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6111" name="文本框 46110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679700" y="3512603"/>
            <a:ext cx="236220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ClrTx/>
              <a:buSzTx/>
              <a:buFontTx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《独立宣言》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6112" name="文本框 4611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073265" y="3512820"/>
            <a:ext cx="452691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buClrTx/>
              <a:buSzTx/>
              <a:buFontTx/>
            </a:pP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《宅地法》《解放黑人奴隶宣言》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6113" name="文本框 4611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841500" y="4273550"/>
            <a:ext cx="4431665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fontAlgn="auto">
              <a:lnSpc>
                <a:spcPct val="120000"/>
              </a:lnSpc>
              <a:spcBef>
                <a:spcPts val="0"/>
              </a:spcBef>
            </a:pPr>
            <a:r>
              <a:rPr lang="zh-CN" altLang="en-US" sz="25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结束了英国的殖民统治，</a:t>
            </a:r>
            <a:endParaRPr lang="zh-CN" altLang="en-US" sz="25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0" fontAlgn="auto">
              <a:lnSpc>
                <a:spcPct val="120000"/>
              </a:lnSpc>
              <a:spcBef>
                <a:spcPts val="0"/>
              </a:spcBef>
            </a:pPr>
            <a:r>
              <a:rPr lang="zh-CN" altLang="en-US" sz="2500" b="1" dirty="0">
                <a:solidFill>
                  <a:srgbClr val="C0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实现了国家独立</a:t>
            </a:r>
            <a:r>
              <a:rPr lang="zh-CN" altLang="en-US" sz="25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zh-CN" altLang="en-US" sz="25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0" fontAlgn="auto">
              <a:lnSpc>
                <a:spcPct val="120000"/>
              </a:lnSpc>
              <a:spcBef>
                <a:spcPts val="0"/>
              </a:spcBef>
            </a:pPr>
            <a:r>
              <a:rPr lang="zh-CN" altLang="en-US" sz="25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促进了美国资本主义的发展。</a:t>
            </a:r>
            <a:endParaRPr lang="zh-CN" altLang="en-US" sz="25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114" name="文本框 4611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6951980" y="4273550"/>
            <a:ext cx="5026025" cy="1420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C00000"/>
                </a:solidFill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维护了国家统一</a:t>
            </a: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废除了奴隶制，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清除了资本主义发展的最大障碍。</a:t>
            </a:r>
            <a:endParaRPr lang="zh-CN" altLang="en-US" sz="24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116" name="文本框 46115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6863080" y="1480185"/>
            <a:ext cx="4953000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lnSpc>
                <a:spcPct val="110000"/>
              </a:lnSpc>
              <a:buClrTx/>
              <a:buSzTx/>
              <a:buFontTx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南方奴隶制阻碍了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pPr lvl="0" algn="ctr">
              <a:lnSpc>
                <a:spcPct val="110000"/>
              </a:lnSpc>
              <a:buClrTx/>
              <a:buSzTx/>
              <a:buFontTx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美国资本主义的发展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46117" name="文本框 46116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352550" y="2607310"/>
            <a:ext cx="536829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既是民族解放战争也是资产阶级革命</a:t>
            </a:r>
            <a:endParaRPr lang="zh-CN" altLang="en-US" sz="24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9" grpId="0"/>
      <p:bldP spid="46110" grpId="0"/>
      <p:bldP spid="46111" grpId="0"/>
      <p:bldP spid="46112" grpId="0"/>
      <p:bldP spid="46113" grpId="0"/>
      <p:bldP spid="46114" grpId="0"/>
      <p:bldP spid="46116" grpId="0"/>
      <p:bldP spid="461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直接箭头连接符 60"/>
          <p:cNvCxnSpPr>
            <a:stCxn id="37" idx="1"/>
            <a:endCxn id="58" idx="1"/>
          </p:cNvCxnSpPr>
          <p:nvPr>
            <p:custDataLst>
              <p:tags r:id="rId1"/>
            </p:custDataLst>
          </p:nvPr>
        </p:nvCxnSpPr>
        <p:spPr>
          <a:xfrm flipV="1">
            <a:off x="2352494" y="3741733"/>
            <a:ext cx="8024495" cy="28575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>
            <p:custDataLst>
              <p:tags r:id="rId2"/>
            </p:custDataLst>
          </p:nvPr>
        </p:nvSpPr>
        <p:spPr>
          <a:xfrm>
            <a:off x="174106" y="2999342"/>
            <a:ext cx="567055" cy="15419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</a:rPr>
              <a:t>对立</a:t>
            </a:r>
            <a:endParaRPr lang="zh-CN" altLang="en-US" sz="25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6" name="文本框 35"/>
          <p:cNvSpPr txBox="1"/>
          <p:nvPr>
            <p:custDataLst>
              <p:tags r:id="rId3"/>
            </p:custDataLst>
          </p:nvPr>
        </p:nvSpPr>
        <p:spPr>
          <a:xfrm>
            <a:off x="213240" y="1837607"/>
            <a:ext cx="2023273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</a:rPr>
              <a:t>北方：</a:t>
            </a:r>
            <a:endParaRPr lang="en-US" altLang="zh-CN" sz="2400" b="1" dirty="0">
              <a:latin typeface="华文中宋" panose="02010600040101010101" charset="-122"/>
              <a:ea typeface="华文中宋" panose="02010600040101010101" charset="-122"/>
            </a:endParaRPr>
          </a:p>
          <a:p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</a:rPr>
              <a:t>资本主义工业</a:t>
            </a:r>
            <a:endParaRPr lang="zh-CN" altLang="en-US" sz="2400" b="1" dirty="0">
              <a:latin typeface="华文中宋" panose="02010600040101010101" charset="-122"/>
              <a:ea typeface="华文中宋" panose="02010600040101010101" charset="-122"/>
            </a:endParaRPr>
          </a:p>
        </p:txBody>
      </p:sp>
      <p:sp>
        <p:nvSpPr>
          <p:cNvPr id="37" name="左大括号 36"/>
          <p:cNvSpPr/>
          <p:nvPr>
            <p:custDataLst>
              <p:tags r:id="rId4"/>
            </p:custDataLst>
          </p:nvPr>
        </p:nvSpPr>
        <p:spPr>
          <a:xfrm flipH="1">
            <a:off x="2111894" y="2139563"/>
            <a:ext cx="240600" cy="3261489"/>
          </a:xfrm>
          <a:prstGeom prst="leftBrace">
            <a:avLst>
              <a:gd name="adj1" fmla="val 78991"/>
              <a:gd name="adj2" fmla="val 50000"/>
            </a:avLst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下箭头 11"/>
          <p:cNvSpPr/>
          <p:nvPr>
            <p:custDataLst>
              <p:tags r:id="rId5"/>
            </p:custDataLst>
          </p:nvPr>
        </p:nvSpPr>
        <p:spPr>
          <a:xfrm flipV="1">
            <a:off x="1131025" y="2774135"/>
            <a:ext cx="300468" cy="1832341"/>
          </a:xfrm>
          <a:prstGeom prst="downArrow">
            <a:avLst/>
          </a:prstGeom>
          <a:solidFill>
            <a:srgbClr val="FFC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>
            <p:custDataLst>
              <p:tags r:id="rId6"/>
            </p:custDataLst>
          </p:nvPr>
        </p:nvSpPr>
        <p:spPr>
          <a:xfrm>
            <a:off x="145626" y="4693785"/>
            <a:ext cx="21042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Tx/>
              <a:buSzTx/>
              <a:buFontTx/>
            </a:pPr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  <a:sym typeface="+mn-ea"/>
              </a:rPr>
              <a:t>南方：</a:t>
            </a:r>
            <a:endParaRPr lang="en-US" altLang="zh-CN" sz="2400" b="1" dirty="0"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  <a:p>
            <a:pPr lvl="0">
              <a:buClrTx/>
              <a:buSzTx/>
              <a:buFontTx/>
            </a:pPr>
            <a:r>
              <a:rPr lang="zh-CN" altLang="en-US" sz="2400" b="1" dirty="0">
                <a:latin typeface="华文中宋" panose="02010600040101010101" charset="-122"/>
                <a:ea typeface="华文中宋" panose="02010600040101010101" charset="-122"/>
                <a:sym typeface="+mn-ea"/>
              </a:rPr>
              <a:t>奴隶制种植园</a:t>
            </a:r>
            <a:endParaRPr lang="zh-CN" altLang="en-US" sz="2400" b="1" dirty="0">
              <a:solidFill>
                <a:srgbClr val="FFFF00"/>
              </a:solidFill>
              <a:latin typeface="华文中宋" panose="02010600040101010101" charset="-122"/>
              <a:ea typeface="华文中宋" panose="02010600040101010101" charset="-122"/>
              <a:sym typeface="+mn-ea"/>
            </a:endParaRPr>
          </a:p>
        </p:txBody>
      </p:sp>
      <p:sp>
        <p:nvSpPr>
          <p:cNvPr id="44" name="箭头: 上下 43"/>
          <p:cNvSpPr/>
          <p:nvPr>
            <p:custDataLst>
              <p:tags r:id="rId7"/>
            </p:custDataLst>
          </p:nvPr>
        </p:nvSpPr>
        <p:spPr>
          <a:xfrm>
            <a:off x="717208" y="2796240"/>
            <a:ext cx="367803" cy="1832341"/>
          </a:xfrm>
          <a:prstGeom prst="upDown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>
            <p:custDataLst>
              <p:tags r:id="rId8"/>
            </p:custDataLst>
          </p:nvPr>
        </p:nvSpPr>
        <p:spPr>
          <a:xfrm>
            <a:off x="1418936" y="2999342"/>
            <a:ext cx="567055" cy="15419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500" dirty="0">
                <a:latin typeface="楷体" panose="02010609060101010101" pitchFamily="49" charset="-122"/>
                <a:ea typeface="楷体" panose="02010609060101010101" pitchFamily="49" charset="-122"/>
              </a:rPr>
              <a:t>阻碍</a:t>
            </a:r>
            <a:endParaRPr lang="zh-CN" altLang="en-US" sz="25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" name="文本框 45"/>
          <p:cNvSpPr txBox="1"/>
          <p:nvPr>
            <p:custDataLst>
              <p:tags r:id="rId9"/>
            </p:custDataLst>
          </p:nvPr>
        </p:nvSpPr>
        <p:spPr>
          <a:xfrm>
            <a:off x="2354637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矛盾焦点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044969" y="1754549"/>
            <a:ext cx="613410" cy="4031516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奴隶制的存废问题</a:t>
            </a:r>
            <a:endParaRPr lang="zh-CN" altLang="en-US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" name="文本框 47"/>
          <p:cNvSpPr txBox="1"/>
          <p:nvPr>
            <p:custDataLst>
              <p:tags r:id="rId10"/>
            </p:custDataLst>
          </p:nvPr>
        </p:nvSpPr>
        <p:spPr>
          <a:xfrm>
            <a:off x="3763101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导火线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11"/>
            </p:custDataLst>
          </p:nvPr>
        </p:nvSpPr>
        <p:spPr>
          <a:xfrm>
            <a:off x="4423490" y="2108802"/>
            <a:ext cx="615553" cy="3323011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林肯当选总统</a:t>
            </a:r>
            <a:endParaRPr lang="zh-CN" altLang="en-US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12"/>
            </p:custDataLst>
          </p:nvPr>
        </p:nvSpPr>
        <p:spPr>
          <a:xfrm>
            <a:off x="5115965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开始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" name="文本框 50"/>
          <p:cNvSpPr txBox="1"/>
          <p:nvPr>
            <p:custDataLst>
              <p:tags r:id="rId13"/>
            </p:custDataLst>
          </p:nvPr>
        </p:nvSpPr>
        <p:spPr>
          <a:xfrm>
            <a:off x="6496629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转折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184818" y="1570032"/>
            <a:ext cx="1046440" cy="4400550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宅地法</a:t>
            </a:r>
            <a:r>
              <a:rPr lang="en-US" altLang="zh-CN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解放黑人奴隶宣言</a:t>
            </a:r>
            <a:r>
              <a:rPr lang="en-US" altLang="zh-CN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" name="文本框 52"/>
          <p:cNvSpPr txBox="1"/>
          <p:nvPr>
            <p:custDataLst>
              <p:tags r:id="rId14"/>
            </p:custDataLst>
          </p:nvPr>
        </p:nvSpPr>
        <p:spPr>
          <a:xfrm>
            <a:off x="8308180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结束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4" name="文本框 53"/>
          <p:cNvSpPr txBox="1"/>
          <p:nvPr>
            <p:custDataLst>
              <p:tags r:id="rId15"/>
            </p:custDataLst>
          </p:nvPr>
        </p:nvSpPr>
        <p:spPr>
          <a:xfrm>
            <a:off x="8996369" y="2668604"/>
            <a:ext cx="615553" cy="2203407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北方胜利</a:t>
            </a:r>
            <a:endParaRPr lang="zh-CN" altLang="en-US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" name="文本框 54"/>
          <p:cNvSpPr txBox="1"/>
          <p:nvPr>
            <p:custDataLst>
              <p:tags r:id="rId16"/>
            </p:custDataLst>
          </p:nvPr>
        </p:nvSpPr>
        <p:spPr>
          <a:xfrm>
            <a:off x="9688844" y="2668495"/>
            <a:ext cx="613410" cy="220340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意义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10377170" y="1753870"/>
            <a:ext cx="1620520" cy="3975100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wrap="square">
            <a:noAutofit/>
          </a:bodyPr>
          <a:lstStyle/>
          <a:p>
            <a:pPr>
              <a:lnSpc>
                <a:spcPct val="110000"/>
              </a:lnSpc>
            </a:pPr>
            <a:r>
              <a:rPr kumimoji="0" lang="zh-CN" altLang="en-US" sz="2700" b="0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维护了</a:t>
            </a:r>
            <a:r>
              <a:rPr kumimoji="0" lang="zh-CN" altLang="en-US" sz="2700" b="1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国家统一</a:t>
            </a:r>
            <a:r>
              <a:rPr kumimoji="0" lang="zh-CN" altLang="en-US" sz="2700" b="0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，废除了</a:t>
            </a:r>
            <a:r>
              <a:rPr kumimoji="0" lang="zh-CN" altLang="en-US" sz="2700" b="1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奴隶制度</a:t>
            </a:r>
            <a:r>
              <a:rPr kumimoji="0" lang="zh-CN" altLang="en-US" sz="2700" b="0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，扫清了</a:t>
            </a:r>
            <a:r>
              <a:rPr kumimoji="0" lang="zh-CN" altLang="en-US" sz="2700" b="1" i="0" strike="noStrike" kern="1200" cap="none" spc="0" normalizeH="0" baseline="0" noProof="0" dirty="0">
                <a:ln>
                  <a:noFill/>
                </a:ln>
                <a:solidFill>
                  <a:srgbClr val="CC33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资本主义发展的最大障碍。</a:t>
            </a:r>
            <a:endParaRPr lang="zh-CN" altLang="en-US" sz="2700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" name="文本框 58"/>
          <p:cNvSpPr txBox="1"/>
          <p:nvPr>
            <p:custDataLst>
              <p:tags r:id="rId17"/>
            </p:custDataLst>
          </p:nvPr>
        </p:nvSpPr>
        <p:spPr>
          <a:xfrm>
            <a:off x="5804154" y="2274104"/>
            <a:ext cx="615553" cy="2992406"/>
          </a:xfrm>
          <a:prstGeom prst="rect">
            <a:avLst/>
          </a:prstGeom>
          <a:solidFill>
            <a:srgbClr val="FFF3CD"/>
          </a:solidFill>
          <a:ln>
            <a:solidFill>
              <a:srgbClr val="CC3300"/>
            </a:solidFill>
          </a:ln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南方挑起战争</a:t>
            </a:r>
            <a:endParaRPr lang="zh-CN" altLang="en-US" sz="2800" b="1" dirty="0">
              <a:solidFill>
                <a:srgbClr val="CC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1785" y="704215"/>
            <a:ext cx="57073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小结：美国内战（</a:t>
            </a:r>
            <a:r>
              <a:rPr lang="en-US" altLang="zh-CN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1861-1865</a:t>
            </a:r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  <a:endParaRPr lang="zh-CN" altLang="en-US" sz="2800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36" grpId="0" animBg="1"/>
      <p:bldP spid="52" grpId="0" animBg="1"/>
      <p:bldP spid="58" grpId="0" animBg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5.xml><?xml version="1.0" encoding="utf-8"?>
<p:tagLst xmlns:p="http://schemas.openxmlformats.org/presentationml/2006/main">
  <p:tag name="KSO_WM_BEAUTIFY_FLAG" val=""/>
</p:tagLst>
</file>

<file path=ppt/tags/tag126.xml><?xml version="1.0" encoding="utf-8"?>
<p:tagLst xmlns:p="http://schemas.openxmlformats.org/presentationml/2006/main">
  <p:tag name="KSO_WM_BEAUTIFY_FLAG" val=""/>
</p:tagLst>
</file>

<file path=ppt/tags/tag127.xml><?xml version="1.0" encoding="utf-8"?>
<p:tagLst xmlns:p="http://schemas.openxmlformats.org/presentationml/2006/main">
  <p:tag name="KSO_WM_BEAUTIFY_FLAG" val=""/>
</p:tagLst>
</file>

<file path=ppt/tags/tag128.xml><?xml version="1.0" encoding="utf-8"?>
<p:tagLst xmlns:p="http://schemas.openxmlformats.org/presentationml/2006/main">
  <p:tag name="KSO_WM_BEAUTIFY_FLAG" val=""/>
</p:tagLst>
</file>

<file path=ppt/tags/tag129.xml><?xml version="1.0" encoding="utf-8"?>
<p:tagLst xmlns:p="http://schemas.openxmlformats.org/presentationml/2006/main">
  <p:tag name="KSO_WM_BEAUTIFY_FLAG" val=""/>
</p:tagLst>
</file>

<file path=ppt/tags/tag130.xml><?xml version="1.0" encoding="utf-8"?>
<p:tagLst xmlns:p="http://schemas.openxmlformats.org/presentationml/2006/main">
  <p:tag name="KSO_WM_BEAUTIFY_FLAG" val=""/>
</p:tagLst>
</file>

<file path=ppt/tags/tag131.xml><?xml version="1.0" encoding="utf-8"?>
<p:tagLst xmlns:p="http://schemas.openxmlformats.org/presentationml/2006/main">
  <p:tag name="KSO_WM_BEAUTIFY_FLAG" val=""/>
</p:tagLst>
</file>

<file path=ppt/tags/tag132.xml><?xml version="1.0" encoding="utf-8"?>
<p:tagLst xmlns:p="http://schemas.openxmlformats.org/presentationml/2006/main">
  <p:tag name="KSO_WM_BEAUTIFY_FLAG" val=""/>
</p:tagLst>
</file>

<file path=ppt/tags/tag133.xml><?xml version="1.0" encoding="utf-8"?>
<p:tagLst xmlns:p="http://schemas.openxmlformats.org/presentationml/2006/main">
  <p:tag name="KSO_WM_BEAUTIFY_FLAG" val=""/>
</p:tagLst>
</file>

<file path=ppt/tags/tag134.xml><?xml version="1.0" encoding="utf-8"?>
<p:tagLst xmlns:p="http://schemas.openxmlformats.org/presentationml/2006/main">
  <p:tag name="KSO_WM_BEAUTIFY_FLAG" val=""/>
</p:tagLst>
</file>

<file path=ppt/tags/tag135.xml><?xml version="1.0" encoding="utf-8"?>
<p:tagLst xmlns:p="http://schemas.openxmlformats.org/presentationml/2006/main">
  <p:tag name="KSO_WM_BEAUTIFY_FLAG" val=""/>
</p:tagLst>
</file>

<file path=ppt/tags/tag136.xml><?xml version="1.0" encoding="utf-8"?>
<p:tagLst xmlns:p="http://schemas.openxmlformats.org/presentationml/2006/main">
  <p:tag name="KSO_WM_BEAUTIFY_FLAG" val=""/>
</p:tagLst>
</file>

<file path=ppt/tags/tag137.xml><?xml version="1.0" encoding="utf-8"?>
<p:tagLst xmlns:p="http://schemas.openxmlformats.org/presentationml/2006/main">
  <p:tag name="KSO_WM_BEAUTIFY_FLAG" val=""/>
</p:tagLst>
</file>

<file path=ppt/tags/tag138.xml><?xml version="1.0" encoding="utf-8"?>
<p:tagLst xmlns:p="http://schemas.openxmlformats.org/presentationml/2006/main">
  <p:tag name="KSO_WM_BEAUTIFY_FLAG" val=""/>
</p:tagLst>
</file>

<file path=ppt/tags/tag139.xml><?xml version="1.0" encoding="utf-8"?>
<p:tagLst xmlns:p="http://schemas.openxmlformats.org/presentationml/2006/main">
  <p:tag name="KSO_WM_BEAUTIFY_FLAG" val=""/>
</p:tagLst>
</file>

<file path=ppt/tags/tag140.xml><?xml version="1.0" encoding="utf-8"?>
<p:tagLst xmlns:p="http://schemas.openxmlformats.org/presentationml/2006/main">
  <p:tag name="KSO_WM_BEAUTIFY_FLAG" val=""/>
</p:tagLst>
</file>

<file path=ppt/tags/tag141.xml><?xml version="1.0" encoding="utf-8"?>
<p:tagLst xmlns:p="http://schemas.openxmlformats.org/presentationml/2006/main">
  <p:tag name="KSO_WM_BEAUTIFY_FLAG" val=""/>
</p:tagLst>
</file>

<file path=ppt/tags/tag142.xml><?xml version="1.0" encoding="utf-8"?>
<p:tagLst xmlns:p="http://schemas.openxmlformats.org/presentationml/2006/main">
  <p:tag name="KSO_WM_BEAUTIFY_FLAG" val=""/>
</p:tagLst>
</file>

<file path=ppt/tags/tag143.xml><?xml version="1.0" encoding="utf-8"?>
<p:tagLst xmlns:p="http://schemas.openxmlformats.org/presentationml/2006/main">
  <p:tag name="KSO_WM_BEAUTIFY_FLAG" val=""/>
</p:tagLst>
</file>

<file path=ppt/tags/tag144.xml><?xml version="1.0" encoding="utf-8"?>
<p:tagLst xmlns:p="http://schemas.openxmlformats.org/presentationml/2006/main">
  <p:tag name="KSO_WM_BEAUTIFY_FLAG" val=""/>
</p:tagLst>
</file>

<file path=ppt/tags/tag145.xml><?xml version="1.0" encoding="utf-8"?>
<p:tagLst xmlns:p="http://schemas.openxmlformats.org/presentationml/2006/main">
  <p:tag name="KSO_WM_BEAUTIFY_FLAG" val=""/>
</p:tagLst>
</file>

<file path=ppt/tags/tag14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47.xml><?xml version="1.0" encoding="utf-8"?>
<p:tagLst xmlns:p="http://schemas.openxmlformats.org/presentationml/2006/main">
  <p:tag name="KSO_WM_BEAUTIFY_FLAG" val=""/>
  <p:tag name="KSO_WM_DIAGRAM_VIRTUALLY_FRAME" val="{&quot;height&quot;:215.15,&quot;left&quot;:52.95,&quot;top&quot;:119.25,&quot;width&quot;:861.45}"/>
</p:tagLst>
</file>

<file path=ppt/tags/tag148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49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0.xml><?xml version="1.0" encoding="utf-8"?>
<p:tagLst xmlns:p="http://schemas.openxmlformats.org/presentationml/2006/main">
  <p:tag name="KSO_WM_BEAUTIFY_FLAG" val=""/>
  <p:tag name="KSO_WM_DIAGRAM_VIRTUALLY_FRAME" val="{&quot;height&quot;:215.15,&quot;left&quot;:52.95,&quot;top&quot;:119.25,&quot;width&quot;:861.45}"/>
</p:tagLst>
</file>

<file path=ppt/tags/tag151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2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3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4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5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6.xml><?xml version="1.0" encoding="utf-8"?>
<p:tagLst xmlns:p="http://schemas.openxmlformats.org/presentationml/2006/main">
  <p:tag name="KSO_WM_BEAUTIFY_FLAG" val=""/>
  <p:tag name="KSO_WM_DIAGRAM_VIRTUALLY_FRAME" val="{&quot;height&quot;:215.15,&quot;left&quot;:52.95,&quot;top&quot;:119.25,&quot;width&quot;:861.45}"/>
</p:tagLst>
</file>

<file path=ppt/tags/tag157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8.xml><?xml version="1.0" encoding="utf-8"?>
<p:tagLst xmlns:p="http://schemas.openxmlformats.org/presentationml/2006/main">
  <p:tag name="KSO_WM_DIAGRAM_VIRTUALLY_FRAME" val="{&quot;height&quot;:215.15,&quot;left&quot;:52.95,&quot;top&quot;:119.25,&quot;width&quot;:861.45}"/>
</p:tagLst>
</file>

<file path=ppt/tags/tag159.xml><?xml version="1.0" encoding="utf-8"?>
<p:tagLst xmlns:p="http://schemas.openxmlformats.org/presentationml/2006/main">
  <p:tag name="KSO_WM_BEAUTIFY_FLAG" val=""/>
</p:tagLst>
</file>

<file path=ppt/tags/tag160.xml><?xml version="1.0" encoding="utf-8"?>
<p:tagLst xmlns:p="http://schemas.openxmlformats.org/presentationml/2006/main">
  <p:tag name="KSO_WM_BEAUTIFY_FLAG" val=""/>
</p:tagLst>
</file>

<file path=ppt/tags/tag161.xml><?xml version="1.0" encoding="utf-8"?>
<p:tagLst xmlns:p="http://schemas.openxmlformats.org/presentationml/2006/main">
  <p:tag name="KSO_WM_BEAUTIFY_FLAG" val=""/>
</p:tagLst>
</file>

<file path=ppt/tags/tag162.xml><?xml version="1.0" encoding="utf-8"?>
<p:tagLst xmlns:p="http://schemas.openxmlformats.org/presentationml/2006/main">
  <p:tag name="KSO_WM_BEAUTIFY_FLAG" val=""/>
</p:tagLst>
</file>

<file path=ppt/tags/tag1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64.xml><?xml version="1.0" encoding="utf-8"?>
<p:tagLst xmlns:p="http://schemas.openxmlformats.org/presentationml/2006/main">
  <p:tag name="KSO_WM_BEAUTIFY_FLAG" val=""/>
</p:tagLst>
</file>

<file path=ppt/tags/tag165.xml><?xml version="1.0" encoding="utf-8"?>
<p:tagLst xmlns:p="http://schemas.openxmlformats.org/presentationml/2006/main">
  <p:tag name="KSO_WM_BEAUTIFY_FLAG" val=""/>
</p:tagLst>
</file>

<file path=ppt/tags/tag166.xml><?xml version="1.0" encoding="utf-8"?>
<p:tagLst xmlns:p="http://schemas.openxmlformats.org/presentationml/2006/main">
  <p:tag name="KSO_WM_BEAUTIFY_FLAG" val=""/>
</p:tagLst>
</file>

<file path=ppt/tags/tag167.xml><?xml version="1.0" encoding="utf-8"?>
<p:tagLst xmlns:p="http://schemas.openxmlformats.org/presentationml/2006/main">
  <p:tag name="KSO_WM_BEAUTIFY_FLAG" val=""/>
</p:tagLst>
</file>

<file path=ppt/tags/tag168.xml><?xml version="1.0" encoding="utf-8"?>
<p:tagLst xmlns:p="http://schemas.openxmlformats.org/presentationml/2006/main">
  <p:tag name="KSO_WM_BEAUTIFY_FLAG" val=""/>
</p:tagLst>
</file>

<file path=ppt/tags/tag1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  <p:tag name="KSO_WM_SPECIAL_SOURCE" val="bdnull"/>
</p:tagLst>
</file>

<file path=ppt/tags/tag170.xml><?xml version="1.0" encoding="utf-8"?>
<p:tagLst xmlns:p="http://schemas.openxmlformats.org/presentationml/2006/main">
  <p:tag name="KSO_WM_BEAUTIFY_FLAG" val=""/>
</p:tagLst>
</file>

<file path=ppt/tags/tag171.xml><?xml version="1.0" encoding="utf-8"?>
<p:tagLst xmlns:p="http://schemas.openxmlformats.org/presentationml/2006/main">
  <p:tag name="KSO_WM_BEAUTIFY_FLAG" val=""/>
</p:tagLst>
</file>

<file path=ppt/tags/tag172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3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4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5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6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7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8.xml><?xml version="1.0" encoding="utf-8"?>
<p:tagLst xmlns:p="http://schemas.openxmlformats.org/presentationml/2006/main">
  <p:tag name="KSO_WM_DIAGRAM_VIRTUALLY_FRAME" val="{&quot;height&quot;:201.3,&quot;left&quot;:62.70393700787402,&quot;top&quot;:136,&quot;width&quot;:834.5922047244094}"/>
</p:tagLst>
</file>

<file path=ppt/tags/tag179.xml><?xml version="1.0" encoding="utf-8"?>
<p:tagLst xmlns:p="http://schemas.openxmlformats.org/presentationml/2006/main">
  <p:tag name="KSO_WM_BEAUTIFY_FLAG" val=""/>
</p:tagLst>
</file>

<file path=ppt/tags/tag180.xml><?xml version="1.0" encoding="utf-8"?>
<p:tagLst xmlns:p="http://schemas.openxmlformats.org/presentationml/2006/main">
  <p:tag name="KSO_WM_BEAUTIFY_FLAG" val=""/>
</p:tagLst>
</file>

<file path=ppt/tags/tag181.xml><?xml version="1.0" encoding="utf-8"?>
<p:tagLst xmlns:p="http://schemas.openxmlformats.org/presentationml/2006/main">
  <p:tag name="KSO_WM_BEAUTIFY_FLAG" val=""/>
</p:tagLst>
</file>

<file path=ppt/tags/tag182.xml><?xml version="1.0" encoding="utf-8"?>
<p:tagLst xmlns:p="http://schemas.openxmlformats.org/presentationml/2006/main">
  <p:tag name="KSO_WM_BEAUTIFY_FLAG" val=""/>
</p:tagLst>
</file>

<file path=ppt/tags/tag183.xml><?xml version="1.0" encoding="utf-8"?>
<p:tagLst xmlns:p="http://schemas.openxmlformats.org/presentationml/2006/main">
  <p:tag name="KSO_WM_BEAUTIFY_FLAG" val=""/>
</p:tagLst>
</file>

<file path=ppt/tags/tag184.xml><?xml version="1.0" encoding="utf-8"?>
<p:tagLst xmlns:p="http://schemas.openxmlformats.org/presentationml/2006/main">
  <p:tag name="KSO_WM_BEAUTIFY_FLAG" val=""/>
</p:tagLst>
</file>

<file path=ppt/tags/tag185.xml><?xml version="1.0" encoding="utf-8"?>
<p:tagLst xmlns:p="http://schemas.openxmlformats.org/presentationml/2006/main">
  <p:tag name="KSO_WM_BEAUTIFY_FLAG" val=""/>
</p:tagLst>
</file>

<file path=ppt/tags/tag186.xml><?xml version="1.0" encoding="utf-8"?>
<p:tagLst xmlns:p="http://schemas.openxmlformats.org/presentationml/2006/main">
  <p:tag name="KSO_WM_BEAUTIFY_FLAG" val=""/>
</p:tagLst>
</file>

<file path=ppt/tags/tag187.xml><?xml version="1.0" encoding="utf-8"?>
<p:tagLst xmlns:p="http://schemas.openxmlformats.org/presentationml/2006/main">
  <p:tag name="KSO_WM_BEAUTIFY_FLAG" val=""/>
</p:tagLst>
</file>

<file path=ppt/tags/tag188.xml><?xml version="1.0" encoding="utf-8"?>
<p:tagLst xmlns:p="http://schemas.openxmlformats.org/presentationml/2006/main">
  <p:tag name="KSO_WM_BEAUTIFY_FLAG" val=""/>
</p:tagLst>
</file>

<file path=ppt/tags/tag189.xml><?xml version="1.0" encoding="utf-8"?>
<p:tagLst xmlns:p="http://schemas.openxmlformats.org/presentationml/2006/main">
  <p:tag name="KSO_WM_BEAUTIFY_FLAG" val=""/>
</p:tagLst>
</file>

<file path=ppt/tags/tag190.xml><?xml version="1.0" encoding="utf-8"?>
<p:tagLst xmlns:p="http://schemas.openxmlformats.org/presentationml/2006/main">
  <p:tag name="KSO_WM_BEAUTIFY_FLAG" val=""/>
</p:tagLst>
</file>

<file path=ppt/tags/tag191.xml><?xml version="1.0" encoding="utf-8"?>
<p:tagLst xmlns:p="http://schemas.openxmlformats.org/presentationml/2006/main">
  <p:tag name="KSO_WM_BEAUTIFY_FLAG" val=""/>
</p:tagLst>
</file>

<file path=ppt/tags/tag192.xml><?xml version="1.0" encoding="utf-8"?>
<p:tagLst xmlns:p="http://schemas.openxmlformats.org/presentationml/2006/main">
  <p:tag name="KSO_WM_BEAUTIFY_FLAG" val=""/>
</p:tagLst>
</file>

<file path=ppt/tags/tag193.xml><?xml version="1.0" encoding="utf-8"?>
<p:tagLst xmlns:p="http://schemas.openxmlformats.org/presentationml/2006/main">
  <p:tag name="KSO_WM_BEAUTIFY_FLAG" val=""/>
</p:tagLst>
</file>

<file path=ppt/tags/tag194.xml><?xml version="1.0" encoding="utf-8"?>
<p:tagLst xmlns:p="http://schemas.openxmlformats.org/presentationml/2006/main">
  <p:tag name="KSO_WM_BEAUTIFY_FLAG" val=""/>
</p:tagLst>
</file>

<file path=ppt/tags/tag195.xml><?xml version="1.0" encoding="utf-8"?>
<p:tagLst xmlns:p="http://schemas.openxmlformats.org/presentationml/2006/main">
  <p:tag name="KSO_WM_BEAUTIFY_FLAG" val=""/>
</p:tagLst>
</file>

<file path=ppt/tags/tag196.xml><?xml version="1.0" encoding="utf-8"?>
<p:tagLst xmlns:p="http://schemas.openxmlformats.org/presentationml/2006/main">
  <p:tag name="KSO_WM_BEAUTIFY_FLAG" val=""/>
</p:tagLst>
</file>

<file path=ppt/tags/tag197.xml><?xml version="1.0" encoding="utf-8"?>
<p:tagLst xmlns:p="http://schemas.openxmlformats.org/presentationml/2006/main">
  <p:tag name="KSO_WM_BEAUTIFY_FLAG" val=""/>
</p:tagLst>
</file>

<file path=ppt/tags/tag198.xml><?xml version="1.0" encoding="utf-8"?>
<p:tagLst xmlns:p="http://schemas.openxmlformats.org/presentationml/2006/main">
  <p:tag name="KSO_WM_BEAUTIFY_FLAG" val=""/>
</p:tagLst>
</file>

<file path=ppt/tags/tag199.xml><?xml version="1.0" encoding="utf-8"?>
<p:tagLst xmlns:p="http://schemas.openxmlformats.org/presentationml/2006/main">
  <p:tag name="KSO_WM_BEAUTIFY_FLAG" val=""/>
</p:tagLst>
</file>

<file path=ppt/tags/tag200.xml><?xml version="1.0" encoding="utf-8"?>
<p:tagLst xmlns:p="http://schemas.openxmlformats.org/presentationml/2006/main">
  <p:tag name="KSO_WM_BEAUTIFY_FLAG" val=""/>
</p:tagLst>
</file>

<file path=ppt/tags/tag201.xml><?xml version="1.0" encoding="utf-8"?>
<p:tagLst xmlns:p="http://schemas.openxmlformats.org/presentationml/2006/main">
  <p:tag name="KSO_WM_BEAUTIFY_FLAG" val=""/>
</p:tagLst>
</file>

<file path=ppt/tags/tag202.xml><?xml version="1.0" encoding="utf-8"?>
<p:tagLst xmlns:p="http://schemas.openxmlformats.org/presentationml/2006/main">
  <p:tag name="KSO_WM_BEAUTIFY_FLAG" val=""/>
</p:tagLst>
</file>

<file path=ppt/tags/tag203.xml><?xml version="1.0" encoding="utf-8"?>
<p:tagLst xmlns:p="http://schemas.openxmlformats.org/presentationml/2006/main">
  <p:tag name="KSO_WM_BEAUTIFY_FLAG" val=""/>
</p:tagLst>
</file>

<file path=ppt/tags/tag204.xml><?xml version="1.0" encoding="utf-8"?>
<p:tagLst xmlns:p="http://schemas.openxmlformats.org/presentationml/2006/main">
  <p:tag name="KSO_WM_BEAUTIFY_FLAG" val=""/>
</p:tagLst>
</file>

<file path=ppt/tags/tag205.xml><?xml version="1.0" encoding="utf-8"?>
<p:tagLst xmlns:p="http://schemas.openxmlformats.org/presentationml/2006/main">
  <p:tag name="KSO_WM_BEAUTIFY_FLAG" val=""/>
</p:tagLst>
</file>

<file path=ppt/tags/tag206.xml><?xml version="1.0" encoding="utf-8"?>
<p:tagLst xmlns:p="http://schemas.openxmlformats.org/presentationml/2006/main">
  <p:tag name="KSO_WM_BEAUTIFY_FLAG" val=""/>
</p:tagLst>
</file>

<file path=ppt/tags/tag207.xml><?xml version="1.0" encoding="utf-8"?>
<p:tagLst xmlns:p="http://schemas.openxmlformats.org/presentationml/2006/main">
  <p:tag name="KSO_WM_BEAUTIFY_FLAG" val=""/>
</p:tagLst>
</file>

<file path=ppt/tags/tag208.xml><?xml version="1.0" encoding="utf-8"?>
<p:tagLst xmlns:p="http://schemas.openxmlformats.org/presentationml/2006/main">
  <p:tag name="KSO_WM_BEAUTIFY_FLAG" val=""/>
</p:tagLst>
</file>

<file path=ppt/tags/tag209.xml><?xml version="1.0" encoding="utf-8"?>
<p:tagLst xmlns:p="http://schemas.openxmlformats.org/presentationml/2006/main">
  <p:tag name="KSO_WM_BEAUTIFY_FLAG" val=""/>
</p:tagLst>
</file>

<file path=ppt/tags/tag210.xml><?xml version="1.0" encoding="utf-8"?>
<p:tagLst xmlns:p="http://schemas.openxmlformats.org/presentationml/2006/main">
  <p:tag name="KSO_WM_BEAUTIFY_FLAG" val=""/>
</p:tagLst>
</file>

<file path=ppt/tags/tag211.xml><?xml version="1.0" encoding="utf-8"?>
<p:tagLst xmlns:p="http://schemas.openxmlformats.org/presentationml/2006/main">
  <p:tag name="KSO_WM_BEAUTIFY_FLAG" val=""/>
</p:tagLst>
</file>

<file path=ppt/tags/tag212.xml><?xml version="1.0" encoding="utf-8"?>
<p:tagLst xmlns:p="http://schemas.openxmlformats.org/presentationml/2006/main">
  <p:tag name="KSO_WM_BEAUTIFY_FLAG" val=""/>
</p:tagLst>
</file>

<file path=ppt/tags/tag213.xml><?xml version="1.0" encoding="utf-8"?>
<p:tagLst xmlns:p="http://schemas.openxmlformats.org/presentationml/2006/main">
  <p:tag name="KSO_WM_BEAUTIFY_FLAG" val=""/>
</p:tagLst>
</file>

<file path=ppt/tags/tag214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15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16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17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18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19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20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21.xml><?xml version="1.0" encoding="utf-8"?>
<p:tagLst xmlns:p="http://schemas.openxmlformats.org/presentationml/2006/main">
  <p:tag name="KSO_WM_DIAGRAM_VIRTUALLY_FRAME" val="{&quot;height&quot;:264.7962992125984,&quot;left&quot;:29.65,&quot;top&quot;:73.35007874015749,&quot;width&quot;:903.5}"/>
</p:tagLst>
</file>

<file path=ppt/tags/tag222.xml><?xml version="1.0" encoding="utf-8"?>
<p:tagLst xmlns:p="http://schemas.openxmlformats.org/presentationml/2006/main">
  <p:tag name="KSO_WM_BEAUTIFY_FLAG" val=""/>
</p:tagLst>
</file>

<file path=ppt/tags/tag223.xml><?xml version="1.0" encoding="utf-8"?>
<p:tagLst xmlns:p="http://schemas.openxmlformats.org/presentationml/2006/main">
  <p:tag name="KSO_WM_BEAUTIFY_FLAG" val=""/>
</p:tagLst>
</file>

<file path=ppt/tags/tag224.xml><?xml version="1.0" encoding="utf-8"?>
<p:tagLst xmlns:p="http://schemas.openxmlformats.org/presentationml/2006/main">
  <p:tag name="KSO_WM_BEAUTIFY_FLAG" val=""/>
</p:tagLst>
</file>

<file path=ppt/tags/tag225.xml><?xml version="1.0" encoding="utf-8"?>
<p:tagLst xmlns:p="http://schemas.openxmlformats.org/presentationml/2006/main">
  <p:tag name="KSO_WM_BEAUTIFY_FLAG" val=""/>
</p:tagLst>
</file>

<file path=ppt/tags/tag226.xml><?xml version="1.0" encoding="utf-8"?>
<p:tagLst xmlns:p="http://schemas.openxmlformats.org/presentationml/2006/main">
  <p:tag name="KSO_WM_BEAUTIFY_FLAG" val=""/>
</p:tagLst>
</file>

<file path=ppt/tags/tag227.xml><?xml version="1.0" encoding="utf-8"?>
<p:tagLst xmlns:p="http://schemas.openxmlformats.org/presentationml/2006/main">
  <p:tag name="KSO_WM_BEAUTIFY_FLAG" val=""/>
</p:tagLst>
</file>

<file path=ppt/tags/tag228.xml><?xml version="1.0" encoding="utf-8"?>
<p:tagLst xmlns:p="http://schemas.openxmlformats.org/presentationml/2006/main">
  <p:tag name="KSO_WM_BEAUTIFY_FLAG" val=""/>
</p:tagLst>
</file>

<file path=ppt/tags/tag229.xml><?xml version="1.0" encoding="utf-8"?>
<p:tagLst xmlns:p="http://schemas.openxmlformats.org/presentationml/2006/main">
  <p:tag name="KSO_WM_BEAUTIFY_FLAG" val=""/>
</p:tagLst>
</file>

<file path=ppt/tags/tag230.xml><?xml version="1.0" encoding="utf-8"?>
<p:tagLst xmlns:p="http://schemas.openxmlformats.org/presentationml/2006/main">
  <p:tag name="KSO_WM_BEAUTIFY_FLAG" val=""/>
</p:tagLst>
</file>

<file path=ppt/tags/tag231.xml><?xml version="1.0" encoding="utf-8"?>
<p:tagLst xmlns:p="http://schemas.openxmlformats.org/presentationml/2006/main">
  <p:tag name="KSO_WM_BEAUTIFY_FLAG" val=""/>
</p:tagLst>
</file>

<file path=ppt/tags/tag232.xml><?xml version="1.0" encoding="utf-8"?>
<p:tagLst xmlns:p="http://schemas.openxmlformats.org/presentationml/2006/main">
  <p:tag name="KSO_WM_BEAUTIFY_FLAG" val=""/>
</p:tagLst>
</file>

<file path=ppt/tags/tag233.xml><?xml version="1.0" encoding="utf-8"?>
<p:tagLst xmlns:p="http://schemas.openxmlformats.org/presentationml/2006/main">
  <p:tag name="KSO_WM_BEAUTIFY_FLAG" val=""/>
</p:tagLst>
</file>

<file path=ppt/tags/tag234.xml><?xml version="1.0" encoding="utf-8"?>
<p:tagLst xmlns:p="http://schemas.openxmlformats.org/presentationml/2006/main">
  <p:tag name="KSO_WM_BEAUTIFY_FLAG" val=""/>
</p:tagLst>
</file>

<file path=ppt/tags/tag235.xml><?xml version="1.0" encoding="utf-8"?>
<p:tagLst xmlns:p="http://schemas.openxmlformats.org/presentationml/2006/main">
  <p:tag name="KSO_WM_BEAUTIFY_FLAG" val=""/>
  <p:tag name="KSO_WM_DIAGRAM_VIRTUALLY_FRAME" val="{&quot;height&quot;:290.3287401574803,&quot;left&quot;:11.466614173228347,&quot;top&quot;:144.69346456692912,&quot;width&quot;:165.69204724409448}"/>
</p:tagLst>
</file>

<file path=ppt/tags/tag236.xml><?xml version="1.0" encoding="utf-8"?>
<p:tagLst xmlns:p="http://schemas.openxmlformats.org/presentationml/2006/main">
  <p:tag name="KSO_WM_DIAGRAM_VIRTUALLY_FRAME" val="{&quot;height&quot;:290.3287401574803,&quot;left&quot;:11.466614173228347,&quot;top&quot;:144.69346456692912,&quot;width&quot;:165.69204724409448}"/>
</p:tagLst>
</file>

<file path=ppt/tags/tag237.xml><?xml version="1.0" encoding="utf-8"?>
<p:tagLst xmlns:p="http://schemas.openxmlformats.org/presentationml/2006/main">
  <p:tag name="KSO_WM_BEAUTIFY_FLAG" val=""/>
</p:tagLst>
</file>

<file path=ppt/tags/tag238.xml><?xml version="1.0" encoding="utf-8"?>
<p:tagLst xmlns:p="http://schemas.openxmlformats.org/presentationml/2006/main">
  <p:tag name="KSO_WM_BEAUTIFY_FLAG" val=""/>
  <p:tag name="KSO_WM_DIAGRAM_VIRTUALLY_FRAME" val="{&quot;height&quot;:290.3287401574803,&quot;left&quot;:11.466614173228347,&quot;top&quot;:144.69346456692912,&quot;width&quot;:165.69204724409448}"/>
</p:tagLst>
</file>

<file path=ppt/tags/tag239.xml><?xml version="1.0" encoding="utf-8"?>
<p:tagLst xmlns:p="http://schemas.openxmlformats.org/presentationml/2006/main">
  <p:tag name="KSO_WM_BEAUTIFY_FLAG" val=""/>
  <p:tag name="KSO_WM_DIAGRAM_VIRTUALLY_FRAME" val="{&quot;height&quot;:290.3287401574803,&quot;left&quot;:11.466614173228347,&quot;top&quot;:144.69346456692912,&quot;width&quot;:165.69204724409448}"/>
</p:tagLst>
</file>

<file path=ppt/tags/tag240.xml><?xml version="1.0" encoding="utf-8"?>
<p:tagLst xmlns:p="http://schemas.openxmlformats.org/presentationml/2006/main">
  <p:tag name="KSO_WM_BEAUTIFY_FLAG" val=""/>
  <p:tag name="KSO_WM_DIAGRAM_VIRTUALLY_FRAME" val="{&quot;height&quot;:290.3287401574803,&quot;left&quot;:11.466614173228347,&quot;top&quot;:144.69346456692912,&quot;width&quot;:165.69204724409448}"/>
</p:tagLst>
</file>

<file path=ppt/tags/tag241.xml><?xml version="1.0" encoding="utf-8"?>
<p:tagLst xmlns:p="http://schemas.openxmlformats.org/presentationml/2006/main">
  <p:tag name="KSO_WM_BEAUTIFY_FLAG" val=""/>
  <p:tag name="KSO_WM_DIAGRAM_VIRTUALLY_FRAME" val="{&quot;height&quot;:290.3287401574803,&quot;left&quot;:11.466614173228347,&quot;top&quot;:144.69346456692912,&quot;width&quot;:165.69204724409448}"/>
</p:tagLst>
</file>

<file path=ppt/tags/tag242.xml><?xml version="1.0" encoding="utf-8"?>
<p:tagLst xmlns:p="http://schemas.openxmlformats.org/presentationml/2006/main">
  <p:tag name="KSO_WM_BEAUTIFY_FLAG" val=""/>
</p:tagLst>
</file>

<file path=ppt/tags/tag243.xml><?xml version="1.0" encoding="utf-8"?>
<p:tagLst xmlns:p="http://schemas.openxmlformats.org/presentationml/2006/main">
  <p:tag name="KSO_WM_BEAUTIFY_FLAG" val=""/>
</p:tagLst>
</file>

<file path=ppt/tags/tag244.xml><?xml version="1.0" encoding="utf-8"?>
<p:tagLst xmlns:p="http://schemas.openxmlformats.org/presentationml/2006/main">
  <p:tag name="KSO_WM_BEAUTIFY_FLAG" val=""/>
</p:tagLst>
</file>

<file path=ppt/tags/tag245.xml><?xml version="1.0" encoding="utf-8"?>
<p:tagLst xmlns:p="http://schemas.openxmlformats.org/presentationml/2006/main">
  <p:tag name="KSO_WM_BEAUTIFY_FLAG" val=""/>
</p:tagLst>
</file>

<file path=ppt/tags/tag246.xml><?xml version="1.0" encoding="utf-8"?>
<p:tagLst xmlns:p="http://schemas.openxmlformats.org/presentationml/2006/main">
  <p:tag name="KSO_WM_BEAUTIFY_FLAG" val=""/>
</p:tagLst>
</file>

<file path=ppt/tags/tag247.xml><?xml version="1.0" encoding="utf-8"?>
<p:tagLst xmlns:p="http://schemas.openxmlformats.org/presentationml/2006/main">
  <p:tag name="KSO_WM_BEAUTIFY_FLAG" val=""/>
</p:tagLst>
</file>

<file path=ppt/tags/tag248.xml><?xml version="1.0" encoding="utf-8"?>
<p:tagLst xmlns:p="http://schemas.openxmlformats.org/presentationml/2006/main">
  <p:tag name="KSO_WM_BEAUTIFY_FLAG" val=""/>
</p:tagLst>
</file>

<file path=ppt/tags/tag249.xml><?xml version="1.0" encoding="utf-8"?>
<p:tagLst xmlns:p="http://schemas.openxmlformats.org/presentationml/2006/main">
  <p:tag name="KSO_WM_BEAUTIFY_FLAG" val=""/>
</p:tagLst>
</file>

<file path=ppt/tags/tag250.xml><?xml version="1.0" encoding="utf-8"?>
<p:tagLst xmlns:p="http://schemas.openxmlformats.org/presentationml/2006/main">
  <p:tag name="KSO_WM_BEAUTIFY_FLAG" val=""/>
</p:tagLst>
</file>

<file path=ppt/tags/tag251.xml><?xml version="1.0" encoding="utf-8"?>
<p:tagLst xmlns:p="http://schemas.openxmlformats.org/presentationml/2006/main">
  <p:tag name="COMMONDATA" val="eyJoZGlkIjoiYzY2ZDM4NzA2ZmVhYTMxZjhiMmRiMzEwZjM0ZGE4OWUifQ=="/>
  <p:tag name="commondata" val="eyJoZGlkIjoiYmQ3NjQxYmZmN2ZkODIxYWNiNTEzMzQyMTZmNzQ1MmMifQ=="/>
</p:tagLst>
</file>

<file path=ppt/theme/theme1.xml><?xml version="1.0" encoding="utf-8"?>
<a:theme xmlns:a="http://schemas.openxmlformats.org/drawingml/2006/main" name="WPS">
  <a:themeElements>
    <a:clrScheme name="WPS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4874CB"/>
      </a:accent1>
      <a:accent2>
        <a:srgbClr val="E6724B"/>
      </a:accent2>
      <a:accent3>
        <a:srgbClr val="EFBB1F"/>
      </a:accent3>
      <a:accent4>
        <a:srgbClr val="75BD42"/>
      </a:accent4>
      <a:accent5>
        <a:srgbClr val="30C0B4"/>
      </a:accent5>
      <a:accent6>
        <a:srgbClr val="E05269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1815</Words>
  <Application>WPS 演示</Application>
  <PresentationFormat>宽屏</PresentationFormat>
  <Paragraphs>266</Paragraphs>
  <Slides>14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14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Wingdings</vt:lpstr>
      <vt:lpstr>楷体</vt:lpstr>
      <vt:lpstr>黑体</vt:lpstr>
      <vt:lpstr>汉仪中宋简</vt:lpstr>
      <vt:lpstr>仿宋</vt:lpstr>
      <vt:lpstr>三极行书简体</vt:lpstr>
      <vt:lpstr>华文中宋</vt:lpstr>
      <vt:lpstr>Calibri</vt:lpstr>
      <vt:lpstr>方正颜真卿楷书 简繁</vt:lpstr>
      <vt:lpstr>方正粗黑宋简体</vt:lpstr>
      <vt:lpstr>Arial Unicode MS</vt:lpstr>
      <vt:lpstr>等线</vt:lpstr>
      <vt:lpstr>WPS</vt:lpstr>
      <vt:lpstr>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嘉泳</cp:lastModifiedBy>
  <cp:revision>5</cp:revision>
  <dcterms:created xsi:type="dcterms:W3CDTF">2023-11-20T04:32:00Z</dcterms:created>
  <dcterms:modified xsi:type="dcterms:W3CDTF">2024-10-10T00:22:41Z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02E438BF07004495A93FA15156B02483_12</vt:lpwstr>
  </property>
  <property fmtid="{D5CDD505-2E9C-101B-9397-08002B2CF9AE}" pid="3" name="KSOProductBuildVer">
    <vt:lpwstr>2052-12.1.0.18276</vt:lpwstr>
  </property>
</Properties>
</file>